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49"/>
  </p:notesMasterIdLst>
  <p:sldIdLst>
    <p:sldId id="337" r:id="rId4"/>
    <p:sldId id="339" r:id="rId5"/>
    <p:sldId id="392" r:id="rId6"/>
    <p:sldId id="395" r:id="rId7"/>
    <p:sldId id="379" r:id="rId8"/>
    <p:sldId id="346" r:id="rId9"/>
    <p:sldId id="397" r:id="rId10"/>
    <p:sldId id="266" r:id="rId11"/>
    <p:sldId id="302" r:id="rId12"/>
    <p:sldId id="287" r:id="rId13"/>
    <p:sldId id="270" r:id="rId14"/>
    <p:sldId id="288" r:id="rId15"/>
    <p:sldId id="304" r:id="rId16"/>
    <p:sldId id="300" r:id="rId17"/>
    <p:sldId id="272" r:id="rId18"/>
    <p:sldId id="273" r:id="rId19"/>
    <p:sldId id="274" r:id="rId20"/>
    <p:sldId id="299" r:id="rId21"/>
    <p:sldId id="301" r:id="rId22"/>
    <p:sldId id="289" r:id="rId23"/>
    <p:sldId id="290" r:id="rId24"/>
    <p:sldId id="338" r:id="rId25"/>
    <p:sldId id="393" r:id="rId26"/>
    <p:sldId id="394" r:id="rId27"/>
    <p:sldId id="396" r:id="rId28"/>
    <p:sldId id="380" r:id="rId29"/>
    <p:sldId id="381" r:id="rId30"/>
    <p:sldId id="398" r:id="rId31"/>
    <p:sldId id="286" r:id="rId32"/>
    <p:sldId id="336" r:id="rId33"/>
    <p:sldId id="291" r:id="rId34"/>
    <p:sldId id="292" r:id="rId35"/>
    <p:sldId id="303" r:id="rId36"/>
    <p:sldId id="262" r:id="rId37"/>
    <p:sldId id="263" r:id="rId38"/>
    <p:sldId id="264" r:id="rId39"/>
    <p:sldId id="265" r:id="rId40"/>
    <p:sldId id="294" r:id="rId41"/>
    <p:sldId id="267" r:id="rId42"/>
    <p:sldId id="268" r:id="rId43"/>
    <p:sldId id="269" r:id="rId44"/>
    <p:sldId id="295" r:id="rId45"/>
    <p:sldId id="271" r:id="rId46"/>
    <p:sldId id="296" r:id="rId47"/>
    <p:sldId id="306"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van L. Avaca" initials="ILA" lastIdx="4" clrIdx="0"/>
  <p:cmAuthor id="2" name="Nicholas Avery" initials="NA" lastIdx="1" clrIdx="1"/>
  <p:cmAuthor id="3" name="Mark Henry" initials="MH"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5B00"/>
    <a:srgbClr val="115076"/>
    <a:srgbClr val="EE6000"/>
    <a:srgbClr val="0F205F"/>
    <a:srgbClr val="EE7D31"/>
    <a:srgbClr val="FBF0D5"/>
    <a:srgbClr val="F66400"/>
    <a:srgbClr val="DAA520"/>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Style moyen 4 - Accentuation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14" autoAdjust="0"/>
    <p:restoredTop sz="62918" autoAdjust="0"/>
  </p:normalViewPr>
  <p:slideViewPr>
    <p:cSldViewPr snapToGrid="0">
      <p:cViewPr varScale="1">
        <p:scale>
          <a:sx n="64" d="100"/>
          <a:sy n="64" d="100"/>
        </p:scale>
        <p:origin x="1248" y="184"/>
      </p:cViewPr>
      <p:guideLst>
        <p:guide orient="horz" pos="2160"/>
        <p:guide pos="3840"/>
      </p:guideLst>
    </p:cSldViewPr>
  </p:slideViewPr>
  <p:outlineViewPr>
    <p:cViewPr>
      <p:scale>
        <a:sx n="33" d="100"/>
        <a:sy n="33" d="100"/>
      </p:scale>
      <p:origin x="0" y="-6336"/>
    </p:cViewPr>
    <p:sldLst>
      <p:sld r:id="rId1" collapse="1"/>
      <p:sld r:id="rId2" collapse="1"/>
    </p:sldLst>
  </p:outlineViewPr>
  <p:notesTextViewPr>
    <p:cViewPr>
      <p:scale>
        <a:sx n="125" d="100"/>
        <a:sy n="125" d="100"/>
      </p:scale>
      <p:origin x="0" y="0"/>
    </p:cViewPr>
  </p:notesTextViewPr>
  <p:sorterViewPr>
    <p:cViewPr>
      <p:scale>
        <a:sx n="100" d="100"/>
        <a:sy n="100" d="100"/>
      </p:scale>
      <p:origin x="0" y="-609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commentAuthors" Target="commentAuthor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heme" Target="theme/theme1.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16/08/2021</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dirty="0"/>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clker.com/clipart-2330.html"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about:blank"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a:t>Consolidation</a:t>
            </a:r>
            <a:r>
              <a:rPr lang="en-GB" b="0" baseline="0"/>
              <a:t> </a:t>
            </a:r>
            <a:r>
              <a:rPr lang="en-GB" b="0" dirty="0"/>
              <a:t>of SSCs [que], [</a:t>
            </a:r>
            <a:r>
              <a:rPr lang="en-GB" b="0"/>
              <a:t>qui]</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a:t>Consolidation of modal verbs poder</a:t>
            </a:r>
            <a:r>
              <a:rPr lang="en-GB" b="0" baseline="0"/>
              <a:t> and querer</a:t>
            </a:r>
            <a:endParaRPr lang="en-GB" b="0"/>
          </a:p>
          <a:p>
            <a:pPr marL="0" marR="0" lvl="0" indent="0" algn="l" defTabSz="914400" rtl="0" eaLnBrk="1" fontAlgn="base" latinLnBrk="0" hangingPunct="1">
              <a:lnSpc>
                <a:spcPct val="100000"/>
              </a:lnSpc>
              <a:spcBef>
                <a:spcPts val="0"/>
              </a:spcBef>
              <a:spcAft>
                <a:spcPts val="0"/>
              </a:spcAft>
              <a:buClrTx/>
              <a:buSzTx/>
              <a:buFontTx/>
              <a:buNone/>
              <a:tabLst/>
              <a:defRPr/>
            </a:pPr>
            <a:r>
              <a:rPr lang="en-GB" b="0"/>
              <a:t>Introduction of new vocabulary</a:t>
            </a:r>
            <a:r>
              <a:rPr lang="en-GB" b="0" baseline="0"/>
              <a:t> items</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a:solidFill>
                  <a:prstClr val="white"/>
                </a:solidFill>
                <a:latin typeface="Calibri" panose="020F0502020204030204" pitchFamily="34" charset="0"/>
                <a:cs typeface="Calibri" panose="020F0502020204030204" pitchFamily="34" charset="0"/>
              </a:rPr>
              <a:t>Understanding of</a:t>
            </a:r>
            <a:r>
              <a:rPr lang="en-GB" sz="1200" b="0" i="0" baseline="0">
                <a:solidFill>
                  <a:prstClr val="white"/>
                </a:solidFill>
                <a:latin typeface="Calibri" panose="020F0502020204030204" pitchFamily="34" charset="0"/>
                <a:cs typeface="Calibri" panose="020F0502020204030204" pitchFamily="34" charset="0"/>
              </a:rPr>
              <a:t> </a:t>
            </a:r>
            <a:r>
              <a:rPr lang="en-GB" sz="1200" b="0" i="0" baseline="0" dirty="0">
                <a:solidFill>
                  <a:prstClr val="white"/>
                </a:solidFill>
                <a:latin typeface="Calibri" panose="020F0502020204030204" pitchFamily="34" charset="0"/>
                <a:cs typeface="Calibri" panose="020F0502020204030204" pitchFamily="34" charset="0"/>
              </a:rPr>
              <a:t>a challenging text: Un hombre sin </a:t>
            </a:r>
            <a:r>
              <a:rPr lang="en-GB" sz="1200" b="0" i="0" baseline="0" dirty="0" err="1">
                <a:solidFill>
                  <a:prstClr val="white"/>
                </a:solidFill>
                <a:latin typeface="Calibri" panose="020F0502020204030204" pitchFamily="34" charset="0"/>
                <a:cs typeface="Calibri" panose="020F0502020204030204" pitchFamily="34" charset="0"/>
              </a:rPr>
              <a:t>cabeza</a:t>
            </a:r>
            <a:r>
              <a:rPr lang="en-GB" sz="1200" b="0" i="0" baseline="0" dirty="0">
                <a:solidFill>
                  <a:prstClr val="white"/>
                </a:solidFill>
                <a:latin typeface="Calibri" panose="020F0502020204030204" pitchFamily="34" charset="0"/>
                <a:cs typeface="Calibri" panose="020F0502020204030204" pitchFamily="34" charset="0"/>
              </a:rPr>
              <a:t> (</a:t>
            </a:r>
            <a:r>
              <a:rPr lang="en-GB" sz="1200" dirty="0">
                <a:solidFill>
                  <a:prstClr val="white"/>
                </a:solidFill>
              </a:rPr>
              <a:t>Armando José </a:t>
            </a:r>
            <a:r>
              <a:rPr lang="en-GB" sz="1200" dirty="0" err="1">
                <a:solidFill>
                  <a:prstClr val="white"/>
                </a:solidFill>
              </a:rPr>
              <a:t>Sequera</a:t>
            </a:r>
            <a:r>
              <a:rPr lang="en-GB" sz="1200" b="0" i="0" baseline="0" dirty="0">
                <a:solidFill>
                  <a:prstClr val="white"/>
                </a:solidFill>
                <a:latin typeface="Calibri" panose="020F0502020204030204" pitchFamily="34" charset="0"/>
                <a:cs typeface="Calibri" panose="020F0502020204030204" pitchFamily="34" charset="0"/>
              </a:rPr>
              <a:t>)</a:t>
            </a:r>
            <a:endParaRPr lang="en-GB" sz="1200" b="0"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r>
              <a:rPr lang="en-GB" b="1" dirty="0"/>
              <a:t>7.3.1.2</a:t>
            </a:r>
            <a:r>
              <a:rPr lang="en-GB" b="1" baseline="0" dirty="0"/>
              <a:t> (introduce) </a:t>
            </a:r>
            <a:r>
              <a:rPr lang="es-ES" b="0" baseline="0" dirty="0"/>
              <a:t>hombre [97]; cabeza [265]; pensar [105]; amar [700]; sin [54]</a:t>
            </a:r>
            <a:endParaRPr lang="en-GB" b="0" dirty="0"/>
          </a:p>
          <a:p>
            <a:r>
              <a:rPr lang="en-GB" b="1" dirty="0"/>
              <a:t>7.2.2.4 (revisit) </a:t>
            </a:r>
            <a:r>
              <a:rPr lang="es-ES" sz="1200" b="0" i="0" kern="1200" dirty="0">
                <a:solidFill>
                  <a:schemeClr val="tx1"/>
                </a:solidFill>
                <a:effectLst/>
                <a:latin typeface="+mn-lt"/>
                <a:ea typeface="+mn-ea"/>
                <a:cs typeface="+mn-cs"/>
              </a:rPr>
              <a:t>estamos [estar-21]; están [21]; oeste [2416]; este [&gt;5000*]; estación [1404]; coche [1190]; tren [1488]; delante [1742]; fuera [299]; detrás [2044]; debajo [1366]</a:t>
            </a:r>
          </a:p>
          <a:p>
            <a:r>
              <a:rPr lang="en-GB" b="1" dirty="0"/>
              <a:t>7.2.1.4 (revisit) </a:t>
            </a:r>
            <a:r>
              <a:rPr lang="es-ES" sz="1200" b="0" i="0" u="none" strike="noStrike" kern="1200" dirty="0">
                <a:solidFill>
                  <a:schemeClr val="tx1"/>
                </a:solidFill>
                <a:effectLst/>
                <a:latin typeface="+mn-lt"/>
                <a:ea typeface="+mn-ea"/>
                <a:cs typeface="+mn-cs"/>
              </a:rPr>
              <a:t>¿cuándo? [57]; ¿cuánto? [580]; ¿cuál? [445]; hacer [26]; hago; haces; hace; deporte [1489]; deberes [2187]; actividad [344]; dibujo [1726]; noche [164]; tarde [392]; mañana [402]; de [2]; para [16]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204303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a:t>Timing: </a:t>
            </a:r>
            <a:r>
              <a:rPr lang="en-GB" b="0" dirty="0"/>
              <a:t>2</a:t>
            </a:r>
            <a:r>
              <a:rPr lang="en-GB" b="0" baseline="0" dirty="0"/>
              <a:t> minutes</a:t>
            </a:r>
            <a:endParaRPr lang="en-GB" b="1" dirty="0"/>
          </a:p>
          <a:p>
            <a:endParaRPr lang="en-GB" b="1" dirty="0"/>
          </a:p>
          <a:p>
            <a:r>
              <a:rPr lang="en-GB" b="1" dirty="0"/>
              <a:t>Aim: </a:t>
            </a:r>
            <a:endParaRPr lang="en-GB" dirty="0"/>
          </a:p>
          <a:p>
            <a:r>
              <a:rPr lang="x-none" dirty="0"/>
              <a:t>The aim of this slide is to work with the vocabulary in the poem and facilitate its introduction, clarifying the meaning of ‘sin’ as opposed to ‘con’.  Also, we are practi</a:t>
            </a:r>
            <a:r>
              <a:rPr lang="en-GB" dirty="0"/>
              <a:t>s</a:t>
            </a:r>
            <a:r>
              <a:rPr lang="x-none" dirty="0"/>
              <a:t>ing with the </a:t>
            </a:r>
            <a:r>
              <a:rPr lang="en-GB" dirty="0"/>
              <a:t>previously taught </a:t>
            </a:r>
            <a:r>
              <a:rPr lang="x-none" dirty="0"/>
              <a:t>question word ’quién’</a:t>
            </a:r>
            <a:r>
              <a:rPr lang="en-GB" baseline="0" dirty="0"/>
              <a:t> (also a </a:t>
            </a:r>
            <a:r>
              <a:rPr lang="x-none" dirty="0"/>
              <a:t>cluster word from the SCC </a:t>
            </a:r>
            <a:r>
              <a:rPr lang="en-GB" dirty="0"/>
              <a:t>‘qui’,</a:t>
            </a:r>
            <a:r>
              <a:rPr lang="en-GB" baseline="0" dirty="0"/>
              <a:t> which is</a:t>
            </a:r>
            <a:r>
              <a:rPr lang="x-none" dirty="0"/>
              <a:t> revisited this week</a:t>
            </a:r>
            <a:r>
              <a:rPr lang="en-GB" dirty="0"/>
              <a:t>)</a:t>
            </a:r>
            <a:r>
              <a:rPr lang="x-none" dirty="0"/>
              <a:t>.</a:t>
            </a:r>
            <a:endParaRPr lang="en-GB" dirty="0"/>
          </a:p>
          <a:p>
            <a:endParaRPr lang="en-GB" b="1" dirty="0"/>
          </a:p>
          <a:p>
            <a:r>
              <a:rPr lang="en-GB" b="1" dirty="0"/>
              <a:t>Procedure:</a:t>
            </a:r>
          </a:p>
          <a:p>
            <a:pPr marL="228600" indent="-228600">
              <a:buAutoNum type="arabicPeriod"/>
            </a:pPr>
            <a:r>
              <a:rPr lang="en-GB"/>
              <a:t>Hover </a:t>
            </a:r>
            <a:r>
              <a:rPr lang="en-GB" dirty="0"/>
              <a:t>mouse over the audio symbol</a:t>
            </a:r>
            <a:r>
              <a:rPr lang="en-GB" baseline="0" dirty="0"/>
              <a:t> (top right of the slide) </a:t>
            </a:r>
            <a:r>
              <a:rPr lang="en-GB" baseline="0"/>
              <a:t>and then click </a:t>
            </a:r>
            <a:r>
              <a:rPr lang="en-GB" baseline="0" dirty="0"/>
              <a:t>on the ‘play’ icon to listen to the first line of the poem.</a:t>
            </a:r>
            <a:endParaRPr lang="en-GB" dirty="0"/>
          </a:p>
          <a:p>
            <a:pPr marL="228600" indent="-228600">
              <a:buAutoNum type="arabicPeriod"/>
            </a:pPr>
            <a:r>
              <a:rPr lang="x-none" dirty="0"/>
              <a:t>Students hear the beginning of the poem and decide whether the poem is about character A or B. Then, students answer the question ’¿Qu</a:t>
            </a:r>
            <a:r>
              <a:rPr lang="en-GB" dirty="0"/>
              <a:t>é</a:t>
            </a:r>
            <a:r>
              <a:rPr lang="x-none" dirty="0"/>
              <a:t> no puede usar?’ (B).</a:t>
            </a:r>
            <a:r>
              <a:rPr lang="en-GB" baseline="0" dirty="0"/>
              <a:t> </a:t>
            </a:r>
          </a:p>
          <a:p>
            <a:endParaRPr lang="en-GB" dirty="0"/>
          </a:p>
          <a:p>
            <a:r>
              <a:rPr lang="en-GB" b="1" dirty="0"/>
              <a:t>Previously taught vocabulary items words:</a:t>
            </a:r>
          </a:p>
          <a:p>
            <a:r>
              <a:rPr lang="en-GB" dirty="0"/>
              <a:t>con (1.1.6);</a:t>
            </a:r>
            <a:r>
              <a:rPr lang="en-GB" baseline="0" dirty="0"/>
              <a:t> </a:t>
            </a:r>
            <a:r>
              <a:rPr lang="en-GB" dirty="0" err="1"/>
              <a:t>puede</a:t>
            </a:r>
            <a:r>
              <a:rPr lang="en-GB" dirty="0"/>
              <a:t> (2.2.2);</a:t>
            </a:r>
            <a:r>
              <a:rPr lang="en-GB" baseline="0" dirty="0"/>
              <a:t> </a:t>
            </a:r>
            <a:r>
              <a:rPr lang="en-GB" dirty="0" err="1"/>
              <a:t>usar</a:t>
            </a:r>
            <a:r>
              <a:rPr lang="en-GB" dirty="0"/>
              <a:t> (1.1.7);</a:t>
            </a:r>
            <a:r>
              <a:rPr lang="en-GB" baseline="0" dirty="0"/>
              <a:t> </a:t>
            </a:r>
            <a:r>
              <a:rPr lang="en-GB" dirty="0" err="1"/>
              <a:t>quién</a:t>
            </a:r>
            <a:r>
              <a:rPr lang="en-GB" dirty="0"/>
              <a:t> (1.1.6);</a:t>
            </a:r>
            <a:r>
              <a:rPr lang="en-GB" baseline="0" dirty="0"/>
              <a:t> </a:t>
            </a:r>
            <a:r>
              <a:rPr lang="en-GB" dirty="0"/>
              <a:t>no</a:t>
            </a:r>
            <a:r>
              <a:rPr lang="en-GB" baseline="0" dirty="0"/>
              <a:t> (1.2.1); </a:t>
            </a:r>
            <a:r>
              <a:rPr lang="en-GB" baseline="0" dirty="0" err="1"/>
              <a:t>cuál</a:t>
            </a:r>
            <a:r>
              <a:rPr lang="en-GB" baseline="0" dirty="0"/>
              <a:t> (2.1.4) – revisited in the scheme of work this week; persona (1.2.3)</a:t>
            </a:r>
          </a:p>
          <a:p>
            <a:endParaRPr lang="en-GB" baseline="0" dirty="0"/>
          </a:p>
          <a:p>
            <a:r>
              <a:rPr lang="en-GB" baseline="0" dirty="0" err="1"/>
              <a:t>Cabeza</a:t>
            </a:r>
            <a:r>
              <a:rPr lang="en-GB" baseline="0" dirty="0"/>
              <a:t> [1.2.1] and sin [1.1.2] are previously taught phonics words.</a:t>
            </a:r>
            <a:endParaRPr lang="x-none"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10</a:t>
            </a:fld>
            <a:endParaRPr lang="en-GB" dirty="0"/>
          </a:p>
        </p:txBody>
      </p:sp>
    </p:spTree>
    <p:extLst>
      <p:ext uri="{BB962C8B-B14F-4D97-AF65-F5344CB8AC3E}">
        <p14:creationId xmlns:p14="http://schemas.microsoft.com/office/powerpoint/2010/main" val="21654193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12 minutes</a:t>
            </a:r>
          </a:p>
          <a:p>
            <a:endParaRPr lang="en-GB" b="1" dirty="0"/>
          </a:p>
          <a:p>
            <a:r>
              <a:rPr lang="en-GB" b="1"/>
              <a:t>Aim: </a:t>
            </a:r>
            <a:r>
              <a:rPr lang="en-GB" b="0"/>
              <a:t>to anticipate some of the language that will appear in the text</a:t>
            </a:r>
            <a:r>
              <a:rPr lang="en-GB" b="0" baseline="0"/>
              <a:t>. </a:t>
            </a:r>
            <a:r>
              <a:rPr lang="en-GB" b="0" baseline="0" dirty="0"/>
              <a:t>A focus here is on </a:t>
            </a:r>
            <a:r>
              <a:rPr lang="en-GB" b="0" baseline="0" dirty="0" err="1"/>
              <a:t>poder</a:t>
            </a:r>
            <a:r>
              <a:rPr lang="en-GB" b="0" baseline="0" dirty="0"/>
              <a:t> as a modal verb before </a:t>
            </a:r>
            <a:r>
              <a:rPr lang="en-GB" b="0" baseline="0"/>
              <a:t>an infinitive, which was taught in Year 7 Term 2.</a:t>
            </a:r>
            <a:endParaRPr lang="en-GB" b="1" dirty="0"/>
          </a:p>
          <a:p>
            <a:endParaRPr lang="en-GB" b="1" dirty="0"/>
          </a:p>
          <a:p>
            <a:r>
              <a:rPr lang="en-GB" b="1" dirty="0"/>
              <a:t>Procedure:</a:t>
            </a:r>
          </a:p>
          <a:p>
            <a:r>
              <a:rPr lang="en-GB" dirty="0"/>
              <a:t>1.</a:t>
            </a:r>
            <a:r>
              <a:rPr lang="en-GB" baseline="0" dirty="0"/>
              <a:t> </a:t>
            </a:r>
            <a:r>
              <a:rPr lang="en-GB" dirty="0"/>
              <a:t>Students brainstorm in pairs all the possible infinitives that they think could</a:t>
            </a:r>
            <a:r>
              <a:rPr lang="en-GB" baseline="0" dirty="0"/>
              <a:t> be in the poem.</a:t>
            </a:r>
            <a:br>
              <a:rPr lang="en-GB" baseline="0" dirty="0"/>
            </a:br>
            <a:r>
              <a:rPr lang="en-GB" baseline="0" dirty="0"/>
              <a:t>2</a:t>
            </a:r>
            <a:r>
              <a:rPr lang="en-GB" baseline="0"/>
              <a:t>. Tell </a:t>
            </a:r>
            <a:r>
              <a:rPr lang="en-GB" baseline="0" dirty="0"/>
              <a:t>students that they will get points for anticipating correctly, but also (a different number of) points for coming up with infinitives that no other group has.</a:t>
            </a:r>
            <a:br>
              <a:rPr lang="en-GB" baseline="0" dirty="0"/>
            </a:br>
            <a:r>
              <a:rPr lang="en-GB" baseline="0" dirty="0"/>
              <a:t>3. After 8 minutes to work on their list</a:t>
            </a:r>
            <a:r>
              <a:rPr lang="en-GB" baseline="0"/>
              <a:t>, ask </a:t>
            </a:r>
            <a:r>
              <a:rPr lang="en-GB" baseline="0" dirty="0"/>
              <a:t>the class to read the poem aloud up to the first gap.</a:t>
            </a:r>
            <a:br>
              <a:rPr lang="en-GB" baseline="0" dirty="0"/>
            </a:br>
            <a:r>
              <a:rPr lang="en-GB" baseline="0" dirty="0"/>
              <a:t>4. </a:t>
            </a:r>
            <a:r>
              <a:rPr lang="en-GB" baseline="0"/>
              <a:t>Then reveal </a:t>
            </a:r>
            <a:r>
              <a:rPr lang="en-GB" baseline="0" dirty="0"/>
              <a:t>each infinitive by clicking, one by one, telling students to mark off any that they have in common with the poem.</a:t>
            </a:r>
            <a:br>
              <a:rPr lang="en-GB" baseline="0" dirty="0"/>
            </a:br>
            <a:r>
              <a:rPr lang="en-GB" baseline="0" dirty="0"/>
              <a:t>5. When finished</a:t>
            </a:r>
            <a:r>
              <a:rPr lang="en-GB" baseline="0"/>
              <a:t>, tell </a:t>
            </a:r>
            <a:r>
              <a:rPr lang="en-GB" baseline="0" dirty="0"/>
              <a:t>students they get 3 points for every infinitive they’ve matched.</a:t>
            </a:r>
            <a:br>
              <a:rPr lang="en-GB" baseline="0" dirty="0"/>
            </a:br>
            <a:r>
              <a:rPr lang="en-GB" baseline="0" dirty="0"/>
              <a:t>6.</a:t>
            </a:r>
            <a:r>
              <a:rPr lang="en-GB" b="1" baseline="0" dirty="0"/>
              <a:t> Bonus points: </a:t>
            </a:r>
            <a:r>
              <a:rPr lang="en-GB" baseline="0"/>
              <a:t>Then ask </a:t>
            </a:r>
            <a:r>
              <a:rPr lang="en-GB" baseline="0" dirty="0"/>
              <a:t>for any additional infinitives that they had</a:t>
            </a:r>
            <a:r>
              <a:rPr lang="en-GB" baseline="0"/>
              <a:t>. You could ask </a:t>
            </a:r>
            <a:r>
              <a:rPr lang="en-GB" baseline="0" dirty="0"/>
              <a:t>for one from each group.  If no other group has it, the group gets 5 points.  If other groups have it, those that do get 1 point each.</a:t>
            </a:r>
            <a:br>
              <a:rPr lang="en-GB" baseline="0" dirty="0"/>
            </a:br>
            <a:r>
              <a:rPr lang="en-GB" baseline="0" dirty="0"/>
              <a:t>Keep going until all the verbs are accounted for. </a:t>
            </a:r>
            <a:br>
              <a:rPr lang="en-GB" baseline="0" dirty="0"/>
            </a:br>
            <a:r>
              <a:rPr lang="en-GB" baseline="0" dirty="0"/>
              <a:t>There will then be a count up to identify the winning team.</a:t>
            </a:r>
            <a:br>
              <a:rPr lang="en-GB" baseline="0" dirty="0"/>
            </a:br>
            <a:br>
              <a:rPr lang="en-GB" baseline="0" dirty="0"/>
            </a:br>
            <a:r>
              <a:rPr lang="en-GB" b="1" dirty="0"/>
              <a:t>Original</a:t>
            </a:r>
            <a:r>
              <a:rPr lang="en-GB" b="1" baseline="0" dirty="0"/>
              <a:t> source of the poem: </a:t>
            </a:r>
            <a:r>
              <a:rPr lang="en-GB" dirty="0">
                <a:hlinkClick r:id="rId3"/>
              </a:rPr>
              <a:t>http://www.doslourdes.net/Un%20hombre%20sin%20cabeza.htm</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Taken from: </a:t>
            </a:r>
            <a:r>
              <a:rPr lang="en-GB" dirty="0">
                <a:solidFill>
                  <a:prstClr val="black"/>
                </a:solidFill>
                <a:hlinkClick r:id="rId3"/>
              </a:rPr>
              <a:t>http://all-literature.wikidot.com/</a:t>
            </a:r>
            <a:endParaRPr lang="en-GB" dirty="0">
              <a:solidFill>
                <a:prstClr val="black"/>
              </a:solidFill>
            </a:endParaRPr>
          </a:p>
        </p:txBody>
      </p:sp>
      <p:sp>
        <p:nvSpPr>
          <p:cNvPr id="4" name="Slide Number Placeholder 3"/>
          <p:cNvSpPr>
            <a:spLocks noGrp="1"/>
          </p:cNvSpPr>
          <p:nvPr>
            <p:ph type="sldNum" sz="quarter" idx="10"/>
          </p:nvPr>
        </p:nvSpPr>
        <p:spPr/>
        <p:txBody>
          <a:bodyPr/>
          <a:lstStyle/>
          <a:p>
            <a:fld id="{672843D9-4757-4631-B0CD-BAA271821DF5}" type="slidenum">
              <a:rPr lang="en-GB">
                <a:solidFill>
                  <a:prstClr val="black"/>
                </a:solidFill>
              </a:rPr>
              <a:pPr/>
              <a:t>11</a:t>
            </a:fld>
            <a:endParaRPr lang="en-GB">
              <a:solidFill>
                <a:prstClr val="black"/>
              </a:solidFill>
            </a:endParaRPr>
          </a:p>
        </p:txBody>
      </p:sp>
    </p:spTree>
    <p:extLst>
      <p:ext uri="{BB962C8B-B14F-4D97-AF65-F5344CB8AC3E}">
        <p14:creationId xmlns:p14="http://schemas.microsoft.com/office/powerpoint/2010/main" val="22022813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a:t>Timing: </a:t>
            </a:r>
            <a:r>
              <a:rPr lang="en-GB" b="0" dirty="0"/>
              <a:t>4</a:t>
            </a:r>
            <a:r>
              <a:rPr lang="en-GB" b="0" baseline="0" dirty="0"/>
              <a:t> minutes</a:t>
            </a:r>
            <a:endParaRPr lang="en-GB" b="1" dirty="0"/>
          </a:p>
          <a:p>
            <a:endParaRPr lang="en-GB" b="1" dirty="0"/>
          </a:p>
          <a:p>
            <a:r>
              <a:rPr lang="en-GB" b="1" dirty="0"/>
              <a:t>Aim</a:t>
            </a:r>
            <a:r>
              <a:rPr lang="en-GB" b="1"/>
              <a:t>: </a:t>
            </a:r>
            <a:r>
              <a:rPr lang="en-GB" baseline="0"/>
              <a:t>to </a:t>
            </a:r>
            <a:r>
              <a:rPr lang="en-GB" dirty="0"/>
              <a:t>make sure that students</a:t>
            </a:r>
            <a:r>
              <a:rPr lang="en-GB" baseline="0" dirty="0"/>
              <a:t> </a:t>
            </a:r>
            <a:r>
              <a:rPr lang="x-none" dirty="0"/>
              <a:t>understand all the </a:t>
            </a:r>
            <a:r>
              <a:rPr lang="en-GB" dirty="0"/>
              <a:t>verb infinitives</a:t>
            </a:r>
            <a:r>
              <a:rPr lang="x-none" dirty="0"/>
              <a:t> in the poem.</a:t>
            </a:r>
            <a:endParaRPr lang="en-GB" b="1" dirty="0"/>
          </a:p>
          <a:p>
            <a:endParaRPr lang="en-GB" b="1" dirty="0"/>
          </a:p>
          <a:p>
            <a:r>
              <a:rPr lang="en-GB" b="1" dirty="0"/>
              <a:t>Procedure:</a:t>
            </a:r>
          </a:p>
          <a:p>
            <a:pPr marL="228600" indent="-228600">
              <a:buAutoNum type="arabicPeriod"/>
            </a:pPr>
            <a:r>
              <a:rPr lang="en-GB" dirty="0"/>
              <a:t>Students now hear full poem in full and can read it at the same time. To play the </a:t>
            </a:r>
            <a:r>
              <a:rPr lang="en-GB"/>
              <a:t>poem</a:t>
            </a:r>
            <a:r>
              <a:rPr lang="en-GB" baseline="0"/>
              <a:t> </a:t>
            </a:r>
            <a:r>
              <a:rPr lang="en-GB"/>
              <a:t>hover </a:t>
            </a:r>
            <a:r>
              <a:rPr lang="en-GB" dirty="0"/>
              <a:t>the mouse over the grey speaker icon in the top right hand corner,</a:t>
            </a:r>
            <a:r>
              <a:rPr lang="en-GB" baseline="0" dirty="0"/>
              <a:t> then press ‘play’.</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Ask students</a:t>
            </a:r>
            <a:r>
              <a:rPr lang="en-GB" baseline="0" dirty="0"/>
              <a:t> to</a:t>
            </a:r>
            <a:r>
              <a:rPr lang="en-GB" dirty="0"/>
              <a:t> write 1-8 in their books and write the Spanish verb corresponding to the each numbered image</a:t>
            </a:r>
            <a:r>
              <a:rPr lang="en-GB"/>
              <a:t>. C</a:t>
            </a:r>
            <a:r>
              <a:rPr lang="x-none"/>
              <a:t>lick each</a:t>
            </a:r>
            <a:r>
              <a:rPr lang="en-GB"/>
              <a:t> blue</a:t>
            </a:r>
            <a:r>
              <a:rPr lang="x-none"/>
              <a:t> </a:t>
            </a:r>
            <a:r>
              <a:rPr lang="x-none" dirty="0"/>
              <a:t>number to </a:t>
            </a:r>
            <a:r>
              <a:rPr lang="en-GB" dirty="0"/>
              <a:t>hear </a:t>
            </a:r>
            <a:r>
              <a:rPr lang="x-none" dirty="0"/>
              <a:t>the correct verb so</a:t>
            </a:r>
            <a:r>
              <a:rPr lang="en-GB" dirty="0"/>
              <a:t> that</a:t>
            </a:r>
            <a:r>
              <a:rPr lang="x-none" dirty="0"/>
              <a:t> students can check their answers.</a:t>
            </a:r>
            <a:endParaRPr lang="en-GB" dirty="0"/>
          </a:p>
          <a:p>
            <a:endParaRPr lang="en-GB" dirty="0"/>
          </a:p>
          <a:p>
            <a:r>
              <a:rPr lang="en-GB" b="1" dirty="0"/>
              <a:t>Transcript:</a:t>
            </a:r>
            <a:endParaRPr lang="x-none" b="1" dirty="0"/>
          </a:p>
          <a:p>
            <a:pPr marL="228600" indent="-228600">
              <a:buAutoNum type="arabicPeriod"/>
            </a:pPr>
            <a:r>
              <a:rPr lang="x-none" dirty="0"/>
              <a:t>Cantar</a:t>
            </a:r>
          </a:p>
          <a:p>
            <a:pPr marL="228600" indent="-228600">
              <a:buAutoNum type="arabicPeriod"/>
            </a:pPr>
            <a:r>
              <a:rPr lang="x-none" dirty="0"/>
              <a:t>Comer</a:t>
            </a:r>
          </a:p>
          <a:p>
            <a:pPr marL="228600" indent="-228600">
              <a:buAutoNum type="arabicPeriod"/>
            </a:pPr>
            <a:r>
              <a:rPr lang="x-none" dirty="0"/>
              <a:t>Pensar</a:t>
            </a:r>
          </a:p>
          <a:p>
            <a:pPr marL="228600" indent="-228600">
              <a:buAutoNum type="arabicPeriod"/>
            </a:pPr>
            <a:r>
              <a:rPr lang="x-none" dirty="0"/>
              <a:t>Besar</a:t>
            </a:r>
          </a:p>
          <a:p>
            <a:pPr marL="228600" indent="-228600">
              <a:buAutoNum type="arabicPeriod"/>
            </a:pPr>
            <a:r>
              <a:rPr lang="x-none" dirty="0"/>
              <a:t>Escuchar</a:t>
            </a:r>
          </a:p>
          <a:p>
            <a:pPr marL="228600" indent="-228600">
              <a:buAutoNum type="arabicPeriod"/>
            </a:pPr>
            <a:r>
              <a:rPr lang="x-none" dirty="0"/>
              <a:t>Amar</a:t>
            </a:r>
          </a:p>
          <a:p>
            <a:pPr marL="228600" indent="-228600">
              <a:buAutoNum type="arabicPeriod"/>
            </a:pPr>
            <a:r>
              <a:rPr lang="x-none" dirty="0"/>
              <a:t>Entender</a:t>
            </a:r>
          </a:p>
          <a:p>
            <a:pPr marL="228600" indent="-228600">
              <a:buAutoNum type="arabicPeriod"/>
            </a:pPr>
            <a:r>
              <a:rPr lang="x-none" dirty="0"/>
              <a:t>Leer</a:t>
            </a:r>
            <a:endParaRPr lang="en-GB" dirty="0"/>
          </a:p>
          <a:p>
            <a:pPr marL="0" indent="0">
              <a:buNone/>
            </a:pPr>
            <a:endParaRPr lang="en-GB" dirty="0"/>
          </a:p>
          <a:p>
            <a:pPr marL="0" indent="0">
              <a:buNone/>
            </a:pPr>
            <a:r>
              <a:rPr lang="en-GB" b="1" dirty="0"/>
              <a:t>Notes:</a:t>
            </a:r>
          </a:p>
          <a:p>
            <a:r>
              <a:rPr lang="en-GB" dirty="0"/>
              <a:t>NB ‘</a:t>
            </a:r>
            <a:r>
              <a:rPr lang="en-GB" dirty="0" err="1"/>
              <a:t>Besar</a:t>
            </a:r>
            <a:r>
              <a:rPr lang="en-GB" dirty="0"/>
              <a:t>’ and ‘</a:t>
            </a:r>
            <a:r>
              <a:rPr lang="en-GB" dirty="0" err="1"/>
              <a:t>entender</a:t>
            </a:r>
            <a:r>
              <a:rPr lang="en-GB" dirty="0"/>
              <a:t>’ haven’t been previously taught (though</a:t>
            </a:r>
            <a:r>
              <a:rPr lang="en-GB" baseline="0" dirty="0"/>
              <a:t> ‘</a:t>
            </a:r>
            <a:r>
              <a:rPr lang="en-GB" baseline="0" dirty="0" err="1"/>
              <a:t>entiendo</a:t>
            </a:r>
            <a:r>
              <a:rPr lang="en-GB" baseline="0" dirty="0"/>
              <a:t>’ has)</a:t>
            </a:r>
            <a:r>
              <a:rPr lang="en-GB" dirty="0"/>
              <a:t>, but students might be</a:t>
            </a:r>
            <a:r>
              <a:rPr lang="en-GB" baseline="0" dirty="0"/>
              <a:t> able to work out these two meanings by process of elimination. </a:t>
            </a:r>
          </a:p>
          <a:p>
            <a:r>
              <a:rPr lang="en-GB" dirty="0"/>
              <a:t>If students</a:t>
            </a:r>
            <a:r>
              <a:rPr lang="en-GB" baseline="0" dirty="0"/>
              <a:t> already have experience in using bilingual dictionaries, they</a:t>
            </a:r>
            <a:r>
              <a:rPr lang="x-none" dirty="0"/>
              <a:t> can look up any word they don’t fully understand. </a:t>
            </a:r>
            <a:r>
              <a:rPr lang="en-GB" dirty="0"/>
              <a:t>The</a:t>
            </a:r>
            <a:r>
              <a:rPr lang="en-GB" baseline="0" dirty="0"/>
              <a:t> NCELP dictionary skills training will come in lesson 2 of this teaching sequence.</a:t>
            </a:r>
          </a:p>
          <a:p>
            <a:pPr marL="0" indent="0">
              <a:buNone/>
            </a:pPr>
            <a:endParaRPr lang="x-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x-none" dirty="0"/>
              <a:t>Clipart from </a:t>
            </a:r>
            <a:r>
              <a:rPr lang="es-ES" dirty="0">
                <a:hlinkClick r:id="rId3"/>
              </a:rPr>
              <a:t>clker.com</a:t>
            </a:r>
            <a:endParaRPr lang="x-none" dirty="0"/>
          </a:p>
          <a:p>
            <a:pPr marL="228600" indent="-228600">
              <a:buAutoNum type="arabicPeriod"/>
            </a:pPr>
            <a:endParaRPr lang="x-none"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12</a:t>
            </a:fld>
            <a:endParaRPr lang="en-GB" dirty="0"/>
          </a:p>
        </p:txBody>
      </p:sp>
    </p:spTree>
    <p:extLst>
      <p:ext uri="{BB962C8B-B14F-4D97-AF65-F5344CB8AC3E}">
        <p14:creationId xmlns:p14="http://schemas.microsoft.com/office/powerpoint/2010/main" val="10964674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OPTIONAL</a:t>
            </a:r>
          </a:p>
          <a:p>
            <a:endParaRPr lang="en-GB" b="1" dirty="0"/>
          </a:p>
          <a:p>
            <a:r>
              <a:rPr lang="en-GB" b="1" baseline="0"/>
              <a:t>Aim: </a:t>
            </a:r>
            <a:r>
              <a:rPr lang="en-GB" b="0" baseline="0"/>
              <a:t>listening exercise to consolidating understanding of verb infinitives.</a:t>
            </a:r>
            <a:endParaRPr lang="en-GB" b="0" baseline="0" dirty="0"/>
          </a:p>
          <a:p>
            <a:endParaRPr lang="en-GB" b="0" dirty="0"/>
          </a:p>
          <a:p>
            <a:r>
              <a:rPr lang="en-GB" b="1" baseline="0" dirty="0"/>
              <a:t>Procedure:</a:t>
            </a:r>
          </a:p>
          <a:p>
            <a:pPr marL="228600" indent="-228600">
              <a:buAutoNum type="arabicPeriod"/>
            </a:pPr>
            <a:r>
              <a:rPr lang="en-GB" b="0" baseline="0"/>
              <a:t>Click </a:t>
            </a:r>
            <a:r>
              <a:rPr lang="en-GB" b="0" baseline="0" dirty="0"/>
              <a:t>on </a:t>
            </a:r>
            <a:r>
              <a:rPr lang="en-GB" b="0" baseline="0"/>
              <a:t>the number trigger </a:t>
            </a:r>
            <a:r>
              <a:rPr lang="en-GB" b="0" baseline="0" dirty="0"/>
              <a:t>to play the verb and students write which image it is.</a:t>
            </a:r>
          </a:p>
          <a:p>
            <a:pPr marL="228600" indent="-228600">
              <a:buAutoNum type="arabicPeriod"/>
            </a:pPr>
            <a:r>
              <a:rPr lang="en-GB" b="0" baseline="0" dirty="0"/>
              <a:t>The individual answers are revealed </a:t>
            </a:r>
            <a:r>
              <a:rPr lang="en-GB" b="0" baseline="0"/>
              <a:t>by clicking.</a:t>
            </a:r>
            <a:endParaRPr lang="en-GB" b="0" baseline="0" dirty="0"/>
          </a:p>
          <a:p>
            <a:endParaRPr lang="en-GB" baseline="0" dirty="0"/>
          </a:p>
          <a:p>
            <a:r>
              <a:rPr lang="en-GB" b="1" dirty="0"/>
              <a:t>Transcript</a:t>
            </a:r>
          </a:p>
          <a:p>
            <a:pPr marL="228600" indent="-228600">
              <a:buAutoNum type="arabicPeriod"/>
            </a:pPr>
            <a:r>
              <a:rPr lang="en-GB" dirty="0"/>
              <a:t>Amar</a:t>
            </a:r>
          </a:p>
          <a:p>
            <a:pPr marL="228600" indent="-228600">
              <a:buAutoNum type="arabicPeriod"/>
            </a:pPr>
            <a:r>
              <a:rPr lang="en-GB" dirty="0"/>
              <a:t>Leer</a:t>
            </a:r>
          </a:p>
          <a:p>
            <a:pPr marL="228600" indent="-228600">
              <a:buAutoNum type="arabicPeriod"/>
            </a:pPr>
            <a:r>
              <a:rPr lang="en-GB" dirty="0" err="1"/>
              <a:t>Escuchar</a:t>
            </a:r>
            <a:endParaRPr lang="en-GB" dirty="0"/>
          </a:p>
          <a:p>
            <a:pPr marL="228600" indent="-228600">
              <a:buAutoNum type="arabicPeriod"/>
            </a:pPr>
            <a:r>
              <a:rPr lang="en-GB" dirty="0" err="1"/>
              <a:t>Entender</a:t>
            </a:r>
            <a:endParaRPr lang="en-GB" dirty="0"/>
          </a:p>
          <a:p>
            <a:pPr marL="228600" indent="-228600">
              <a:buAutoNum type="arabicPeriod"/>
            </a:pPr>
            <a:r>
              <a:rPr lang="en-GB" dirty="0" err="1"/>
              <a:t>Cantar</a:t>
            </a:r>
            <a:endParaRPr lang="en-GB" dirty="0"/>
          </a:p>
          <a:p>
            <a:pPr marL="228600" indent="-228600">
              <a:buAutoNum type="arabicPeriod"/>
            </a:pPr>
            <a:r>
              <a:rPr lang="en-GB" dirty="0" err="1"/>
              <a:t>Pensar</a:t>
            </a:r>
            <a:endParaRPr lang="en-GB" dirty="0"/>
          </a:p>
          <a:p>
            <a:pPr marL="228600" indent="-228600">
              <a:buAutoNum type="arabicPeriod"/>
            </a:pPr>
            <a:r>
              <a:rPr lang="en-GB" dirty="0"/>
              <a:t>Comer</a:t>
            </a:r>
          </a:p>
          <a:p>
            <a:pPr marL="228600" indent="-228600">
              <a:buAutoNum type="arabicPeriod"/>
            </a:pPr>
            <a:r>
              <a:rPr lang="en-GB" dirty="0" err="1"/>
              <a:t>Besar</a:t>
            </a:r>
            <a:endParaRPr lang="en-GB" dirty="0"/>
          </a:p>
          <a:p>
            <a:endParaRPr lang="en-GB" baseline="0" dirty="0"/>
          </a:p>
          <a:p>
            <a:r>
              <a:rPr lang="en-GB" b="1" baseline="0" dirty="0"/>
              <a:t>Notes:</a:t>
            </a:r>
          </a:p>
          <a:p>
            <a:r>
              <a:rPr lang="en-GB" baseline="0" dirty="0"/>
              <a:t>The order of audio items and pictures is different from that on slide 9, so the activities could be done one after the other.</a:t>
            </a:r>
          </a:p>
          <a:p>
            <a:pPr marL="0" marR="0" indent="0" algn="l" defTabSz="914400" rtl="0" eaLnBrk="1" fontAlgn="auto" latinLnBrk="0" hangingPunct="1">
              <a:lnSpc>
                <a:spcPct val="100000"/>
              </a:lnSpc>
              <a:spcBef>
                <a:spcPts val="0"/>
              </a:spcBef>
              <a:spcAft>
                <a:spcPts val="0"/>
              </a:spcAft>
              <a:buClrTx/>
              <a:buSzTx/>
              <a:buFontTx/>
              <a:buNone/>
              <a:tabLst/>
              <a:defRPr/>
            </a:pPr>
            <a:r>
              <a:rPr lang="en-GB" b="0" baseline="0" dirty="0"/>
              <a:t>This time students can only hear each verb (no </a:t>
            </a:r>
            <a:r>
              <a:rPr lang="en-GB" b="0" baseline="0"/>
              <a:t>text is displayed</a:t>
            </a:r>
            <a:r>
              <a:rPr lang="en-GB" b="0" baseline="0" dirty="0"/>
              <a:t>), so it is </a:t>
            </a:r>
            <a:r>
              <a:rPr lang="en-GB" b="0" baseline="0"/>
              <a:t>more challenging than the previous slide, where the text can be seen. </a:t>
            </a:r>
            <a:r>
              <a:rPr lang="en-GB" b="0" baseline="0" dirty="0"/>
              <a:t>This additional verb recognition practice will help to prepare students for production activities that appear later in this lesson.</a:t>
            </a:r>
          </a:p>
          <a:p>
            <a:endParaRPr lang="en-GB" dirty="0"/>
          </a:p>
          <a:p>
            <a:pPr marL="228600" indent="-228600">
              <a:buAutoNum type="arabicPeriod"/>
            </a:pPr>
            <a:endParaRPr lang="en-GB" dirty="0"/>
          </a:p>
          <a:p>
            <a:pPr marL="228600" indent="-228600">
              <a:buAutoNum type="arabicPeriod"/>
            </a:pP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13</a:t>
            </a:fld>
            <a:endParaRPr lang="en-GB" dirty="0"/>
          </a:p>
        </p:txBody>
      </p:sp>
    </p:spTree>
    <p:extLst>
      <p:ext uri="{BB962C8B-B14F-4D97-AF65-F5344CB8AC3E}">
        <p14:creationId xmlns:p14="http://schemas.microsoft.com/office/powerpoint/2010/main" val="38630990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1" i="0" kern="1200" dirty="0" err="1">
                <a:solidFill>
                  <a:schemeClr val="tx1"/>
                </a:solidFill>
                <a:effectLst/>
                <a:latin typeface="+mn-lt"/>
                <a:ea typeface="+mn-ea"/>
                <a:cs typeface="+mn-cs"/>
              </a:rPr>
              <a:t>Timing</a:t>
            </a:r>
            <a:r>
              <a:rPr lang="es-ES" sz="1200" b="1" i="0" kern="1200" dirty="0">
                <a:solidFill>
                  <a:schemeClr val="tx1"/>
                </a:solidFill>
                <a:effectLst/>
                <a:latin typeface="+mn-lt"/>
                <a:ea typeface="+mn-ea"/>
                <a:cs typeface="+mn-cs"/>
              </a:rPr>
              <a:t>: </a:t>
            </a:r>
            <a:r>
              <a:rPr lang="es-ES" sz="1200" b="0" i="0" kern="1200" dirty="0">
                <a:solidFill>
                  <a:schemeClr val="tx1"/>
                </a:solidFill>
                <a:effectLst/>
                <a:latin typeface="+mn-lt"/>
                <a:ea typeface="+mn-ea"/>
                <a:cs typeface="+mn-cs"/>
              </a:rPr>
              <a:t>3 minutes</a:t>
            </a:r>
            <a:endParaRPr lang="es-ES" sz="1200" b="1" i="0" kern="1200" dirty="0">
              <a:solidFill>
                <a:schemeClr val="tx1"/>
              </a:solidFill>
              <a:effectLst/>
              <a:latin typeface="+mn-lt"/>
              <a:ea typeface="+mn-ea"/>
              <a:cs typeface="+mn-cs"/>
            </a:endParaRPr>
          </a:p>
          <a:p>
            <a:endParaRPr lang="es-ES" sz="1200" b="1" i="0" kern="1200" dirty="0">
              <a:solidFill>
                <a:schemeClr val="tx1"/>
              </a:solidFill>
              <a:effectLst/>
              <a:latin typeface="+mn-lt"/>
              <a:ea typeface="+mn-ea"/>
              <a:cs typeface="+mn-cs"/>
            </a:endParaRPr>
          </a:p>
          <a:p>
            <a:r>
              <a:rPr lang="es-ES" sz="1200" b="1" i="0" kern="1200" dirty="0" err="1">
                <a:solidFill>
                  <a:schemeClr val="tx1"/>
                </a:solidFill>
                <a:effectLst/>
                <a:latin typeface="+mn-lt"/>
                <a:ea typeface="+mn-ea"/>
                <a:cs typeface="+mn-cs"/>
              </a:rPr>
              <a:t>Aim</a:t>
            </a:r>
            <a:r>
              <a:rPr lang="es-ES" sz="1200" b="1" i="0" kern="1200">
                <a:solidFill>
                  <a:schemeClr val="tx1"/>
                </a:solidFill>
                <a:effectLst/>
                <a:latin typeface="+mn-lt"/>
                <a:ea typeface="+mn-ea"/>
                <a:cs typeface="+mn-cs"/>
              </a:rPr>
              <a:t>: </a:t>
            </a:r>
            <a:r>
              <a:rPr lang="es-ES" sz="1200" b="0" i="0" kern="1200">
                <a:solidFill>
                  <a:schemeClr val="tx1"/>
                </a:solidFill>
                <a:effectLst/>
                <a:latin typeface="+mn-lt"/>
                <a:ea typeface="+mn-ea"/>
                <a:cs typeface="+mn-cs"/>
              </a:rPr>
              <a:t>to practise pronunciation</a:t>
            </a:r>
            <a:r>
              <a:rPr lang="es-ES" sz="1200" b="0" i="0" kern="1200" baseline="0">
                <a:solidFill>
                  <a:schemeClr val="tx1"/>
                </a:solidFill>
                <a:effectLst/>
                <a:latin typeface="+mn-lt"/>
                <a:ea typeface="+mn-ea"/>
                <a:cs typeface="+mn-cs"/>
              </a:rPr>
              <a:t> of the poem and to recall the Spanish verb infinitives</a:t>
            </a:r>
            <a:endParaRPr lang="es-ES" sz="1200" b="1" i="0" kern="1200" dirty="0">
              <a:solidFill>
                <a:schemeClr val="tx1"/>
              </a:solidFill>
              <a:effectLst/>
              <a:latin typeface="+mn-lt"/>
              <a:ea typeface="+mn-ea"/>
              <a:cs typeface="+mn-cs"/>
            </a:endParaRPr>
          </a:p>
          <a:p>
            <a:endParaRPr lang="es-ES" sz="1200" b="1" i="0" kern="1200" dirty="0">
              <a:solidFill>
                <a:schemeClr val="tx1"/>
              </a:solidFill>
              <a:effectLst/>
              <a:latin typeface="+mn-lt"/>
              <a:ea typeface="+mn-ea"/>
              <a:cs typeface="+mn-cs"/>
            </a:endParaRPr>
          </a:p>
          <a:p>
            <a:r>
              <a:rPr lang="es-ES" sz="1200" b="1" i="0" kern="1200" dirty="0" err="1">
                <a:solidFill>
                  <a:schemeClr val="tx1"/>
                </a:solidFill>
                <a:effectLst/>
                <a:latin typeface="+mn-lt"/>
                <a:ea typeface="+mn-ea"/>
                <a:cs typeface="+mn-cs"/>
              </a:rPr>
              <a:t>Procedure</a:t>
            </a:r>
            <a:r>
              <a:rPr lang="es-ES" sz="1200" b="1" i="0" kern="1200" dirty="0">
                <a:solidFill>
                  <a:schemeClr val="tx1"/>
                </a:solidFill>
                <a:effectLst/>
                <a:latin typeface="+mn-lt"/>
                <a:ea typeface="+mn-ea"/>
                <a:cs typeface="+mn-cs"/>
              </a:rPr>
              <a:t>:</a:t>
            </a:r>
          </a:p>
          <a:p>
            <a:r>
              <a:rPr lang="es-ES" sz="1200" b="0" i="0" kern="1200" dirty="0">
                <a:solidFill>
                  <a:schemeClr val="tx1"/>
                </a:solidFill>
                <a:effectLst/>
                <a:latin typeface="+mn-lt"/>
                <a:ea typeface="+mn-ea"/>
                <a:cs typeface="+mn-cs"/>
              </a:rPr>
              <a:t>1.</a:t>
            </a:r>
            <a:r>
              <a:rPr lang="es-ES" sz="1200" b="0" i="0" kern="1200" baseline="0" dirty="0">
                <a:solidFill>
                  <a:schemeClr val="tx1"/>
                </a:solidFill>
                <a:effectLst/>
                <a:latin typeface="+mn-lt"/>
                <a:ea typeface="+mn-ea"/>
                <a:cs typeface="+mn-cs"/>
              </a:rPr>
              <a:t> </a:t>
            </a:r>
            <a:r>
              <a:rPr lang="es-ES" sz="1200" b="0" i="0" kern="1200" dirty="0">
                <a:solidFill>
                  <a:schemeClr val="tx1"/>
                </a:solidFill>
                <a:effectLst/>
                <a:latin typeface="+mn-lt"/>
                <a:ea typeface="+mn-ea"/>
                <a:cs typeface="+mn-cs"/>
              </a:rPr>
              <a:t>In </a:t>
            </a:r>
            <a:r>
              <a:rPr lang="es-ES" sz="1200" b="0" i="0" kern="1200" dirty="0" err="1">
                <a:solidFill>
                  <a:schemeClr val="tx1"/>
                </a:solidFill>
                <a:effectLst/>
                <a:latin typeface="+mn-lt"/>
                <a:ea typeface="+mn-ea"/>
                <a:cs typeface="+mn-cs"/>
              </a:rPr>
              <a:t>this</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activity</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students</a:t>
            </a:r>
            <a:r>
              <a:rPr lang="es-ES" sz="1200" b="0" i="0" kern="1200" dirty="0">
                <a:solidFill>
                  <a:schemeClr val="tx1"/>
                </a:solidFill>
                <a:effectLst/>
                <a:latin typeface="+mn-lt"/>
                <a:ea typeface="+mn-ea"/>
                <a:cs typeface="+mn-cs"/>
              </a:rPr>
              <a:t> do a </a:t>
            </a:r>
            <a:r>
              <a:rPr lang="es-ES" sz="1200" b="0" i="0" kern="1200" dirty="0" err="1">
                <a:solidFill>
                  <a:schemeClr val="tx1"/>
                </a:solidFill>
                <a:effectLst/>
                <a:latin typeface="+mn-lt"/>
                <a:ea typeface="+mn-ea"/>
                <a:cs typeface="+mn-cs"/>
              </a:rPr>
              <a:t>paired</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read</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aloud</a:t>
            </a:r>
            <a:r>
              <a:rPr lang="es-ES" sz="1200" b="0" i="0" kern="1200" dirty="0">
                <a:solidFill>
                  <a:schemeClr val="tx1"/>
                </a:solidFill>
                <a:effectLst/>
                <a:latin typeface="+mn-lt"/>
                <a:ea typeface="+mn-ea"/>
                <a:cs typeface="+mn-cs"/>
              </a:rPr>
              <a:t>,</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taking</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it</a:t>
            </a:r>
            <a:r>
              <a:rPr lang="es-ES" sz="1200" b="0" i="0" kern="1200" baseline="0" dirty="0">
                <a:solidFill>
                  <a:schemeClr val="tx1"/>
                </a:solidFill>
                <a:effectLst/>
                <a:latin typeface="+mn-lt"/>
                <a:ea typeface="+mn-ea"/>
                <a:cs typeface="+mn-cs"/>
              </a:rPr>
              <a:t> in </a:t>
            </a:r>
            <a:r>
              <a:rPr lang="es-ES" sz="1200" b="0" i="0" kern="1200" baseline="0" dirty="0" err="1">
                <a:solidFill>
                  <a:schemeClr val="tx1"/>
                </a:solidFill>
                <a:effectLst/>
                <a:latin typeface="+mn-lt"/>
                <a:ea typeface="+mn-ea"/>
                <a:cs typeface="+mn-cs"/>
              </a:rPr>
              <a:t>turns</a:t>
            </a:r>
            <a:r>
              <a:rPr lang="es-ES" sz="1200" b="0" i="0" kern="1200" baseline="0" dirty="0">
                <a:solidFill>
                  <a:schemeClr val="tx1"/>
                </a:solidFill>
                <a:effectLst/>
                <a:latin typeface="+mn-lt"/>
                <a:ea typeface="+mn-ea"/>
                <a:cs typeface="+mn-cs"/>
              </a:rPr>
              <a:t> to </a:t>
            </a:r>
            <a:r>
              <a:rPr lang="es-ES" sz="1200" b="0" i="0" kern="1200" baseline="0" dirty="0" err="1">
                <a:solidFill>
                  <a:schemeClr val="tx1"/>
                </a:solidFill>
                <a:effectLst/>
                <a:latin typeface="+mn-lt"/>
                <a:ea typeface="+mn-ea"/>
                <a:cs typeface="+mn-cs"/>
              </a:rPr>
              <a:t>read</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the</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text</a:t>
            </a:r>
            <a:r>
              <a:rPr lang="es-ES" sz="1200" b="0" i="0" kern="1200" baseline="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The</a:t>
            </a:r>
            <a:r>
              <a:rPr lang="es-ES" sz="1200" b="0" i="0" kern="1200" baseline="0" dirty="0">
                <a:solidFill>
                  <a:schemeClr val="tx1"/>
                </a:solidFill>
                <a:effectLst/>
                <a:latin typeface="+mn-lt"/>
                <a:ea typeface="+mn-ea"/>
                <a:cs typeface="+mn-cs"/>
              </a:rPr>
              <a:t> English </a:t>
            </a:r>
            <a:r>
              <a:rPr lang="es-ES" sz="1200" b="0" i="0" kern="1200" baseline="0" dirty="0" err="1">
                <a:solidFill>
                  <a:schemeClr val="tx1"/>
                </a:solidFill>
                <a:effectLst/>
                <a:latin typeface="+mn-lt"/>
                <a:ea typeface="+mn-ea"/>
                <a:cs typeface="+mn-cs"/>
              </a:rPr>
              <a:t>verbs</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serve</a:t>
            </a:r>
            <a:r>
              <a:rPr lang="es-ES" sz="1200" b="0" i="0" kern="1200" baseline="0" dirty="0">
                <a:solidFill>
                  <a:schemeClr val="tx1"/>
                </a:solidFill>
                <a:effectLst/>
                <a:latin typeface="+mn-lt"/>
                <a:ea typeface="+mn-ea"/>
                <a:cs typeface="+mn-cs"/>
              </a:rPr>
              <a:t> as </a:t>
            </a:r>
            <a:r>
              <a:rPr lang="es-ES" sz="1200" b="0" i="0" kern="1200" baseline="0" dirty="0" err="1">
                <a:solidFill>
                  <a:schemeClr val="tx1"/>
                </a:solidFill>
                <a:effectLst/>
                <a:latin typeface="+mn-lt"/>
                <a:ea typeface="+mn-ea"/>
                <a:cs typeface="+mn-cs"/>
              </a:rPr>
              <a:t>prompts</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for</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students</a:t>
            </a:r>
            <a:r>
              <a:rPr lang="es-ES" sz="1200" b="0" i="0" kern="1200" baseline="0" dirty="0">
                <a:solidFill>
                  <a:schemeClr val="tx1"/>
                </a:solidFill>
                <a:effectLst/>
                <a:latin typeface="+mn-lt"/>
                <a:ea typeface="+mn-ea"/>
                <a:cs typeface="+mn-cs"/>
              </a:rPr>
              <a:t> to </a:t>
            </a:r>
            <a:r>
              <a:rPr lang="es-ES" sz="1200" b="0" i="0" kern="1200" baseline="0" dirty="0" err="1">
                <a:solidFill>
                  <a:schemeClr val="tx1"/>
                </a:solidFill>
                <a:effectLst/>
                <a:latin typeface="+mn-lt"/>
                <a:ea typeface="+mn-ea"/>
                <a:cs typeface="+mn-cs"/>
              </a:rPr>
              <a:t>recall</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the</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Spanish</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translation</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while</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reading</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aloud</a:t>
            </a:r>
            <a:r>
              <a:rPr lang="es-ES" sz="1200" b="0" i="0" kern="1200" baseline="0" dirty="0">
                <a:solidFill>
                  <a:schemeClr val="tx1"/>
                </a:solidFill>
                <a:effectLst/>
                <a:latin typeface="+mn-lt"/>
                <a:ea typeface="+mn-ea"/>
                <a:cs typeface="+mn-cs"/>
              </a:rPr>
              <a:t>. </a:t>
            </a:r>
            <a:br>
              <a:rPr lang="es-ES" sz="1200" b="0" i="0" kern="1200" baseline="0" dirty="0">
                <a:solidFill>
                  <a:schemeClr val="tx1"/>
                </a:solidFill>
                <a:effectLst/>
                <a:latin typeface="+mn-lt"/>
                <a:ea typeface="+mn-ea"/>
                <a:cs typeface="+mn-cs"/>
              </a:rPr>
            </a:br>
            <a:r>
              <a:rPr lang="es-ES" sz="1200" b="0" i="0" kern="1200" baseline="0" dirty="0">
                <a:solidFill>
                  <a:schemeClr val="tx1"/>
                </a:solidFill>
                <a:effectLst/>
                <a:latin typeface="+mn-lt"/>
                <a:ea typeface="+mn-ea"/>
                <a:cs typeface="+mn-cs"/>
              </a:rPr>
              <a:t>2. </a:t>
            </a:r>
            <a:r>
              <a:rPr lang="en-GB" sz="1200" kern="1200" dirty="0">
                <a:solidFill>
                  <a:schemeClr val="tx1"/>
                </a:solidFill>
                <a:effectLst/>
                <a:latin typeface="+mn-lt"/>
                <a:ea typeface="+mn-ea"/>
                <a:cs typeface="+mn-cs"/>
              </a:rPr>
              <a:t>At the end the partner who was listening rates his/her partner (</a:t>
            </a:r>
            <a:r>
              <a:rPr lang="en-GB" sz="1200" kern="1200" dirty="0" err="1">
                <a:solidFill>
                  <a:schemeClr val="tx1"/>
                </a:solidFill>
                <a:effectLst/>
                <a:latin typeface="+mn-lt"/>
                <a:ea typeface="+mn-ea"/>
                <a:cs typeface="+mn-cs"/>
              </a:rPr>
              <a:t>verde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amarillo</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rojo</a:t>
            </a:r>
            <a:r>
              <a:rPr lang="en-GB" sz="1200" kern="1200" dirty="0">
                <a:solidFill>
                  <a:schemeClr val="tx1"/>
                </a:solidFill>
                <a:effectLst/>
                <a:latin typeface="+mn-lt"/>
                <a:ea typeface="+mn-ea"/>
                <a:cs typeface="+mn-cs"/>
              </a:rPr>
              <a:t>) like a traffic light for his/her pronunciation, and then they swap roles.</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3. Teachers can elicit the name of the colours before doing this activity,</a:t>
            </a:r>
            <a:r>
              <a:rPr lang="en-GB" sz="1200" kern="1200" baseline="0" dirty="0">
                <a:solidFill>
                  <a:schemeClr val="tx1"/>
                </a:solidFill>
                <a:effectLst/>
                <a:latin typeface="+mn-lt"/>
                <a:ea typeface="+mn-ea"/>
                <a:cs typeface="+mn-cs"/>
              </a:rPr>
              <a:t> as they were taught [2.1.3] and revisited [2.2.5] - answers for colours are animated to appear on clicks.</a:t>
            </a:r>
            <a:endParaRPr lang="es-ES" sz="1200" b="0" i="0" kern="1200" baseline="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fld id="{051212F4-EB5A-464B-92EC-DACFCB1CC2CD}" type="slidenum">
              <a:rPr lang="en-GB" smtClean="0"/>
              <a:t>14</a:t>
            </a:fld>
            <a:endParaRPr lang="en-GB" dirty="0"/>
          </a:p>
        </p:txBody>
      </p:sp>
    </p:spTree>
    <p:extLst>
      <p:ext uri="{BB962C8B-B14F-4D97-AF65-F5344CB8AC3E}">
        <p14:creationId xmlns:p14="http://schemas.microsoft.com/office/powerpoint/2010/main" val="36734736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6 minutes</a:t>
            </a:r>
            <a:endParaRPr lang="en-US" b="1" dirty="0"/>
          </a:p>
          <a:p>
            <a:endParaRPr lang="en-US" b="1" dirty="0"/>
          </a:p>
          <a:p>
            <a:r>
              <a:rPr lang="en-US" b="1" dirty="0"/>
              <a:t>Aim</a:t>
            </a:r>
            <a:r>
              <a:rPr lang="en-US" b="1"/>
              <a:t>: </a:t>
            </a:r>
            <a:r>
              <a:rPr lang="en-US" b="0"/>
              <a:t>to practise</a:t>
            </a:r>
            <a:r>
              <a:rPr lang="en-US" b="0" baseline="0"/>
              <a:t> adapting </a:t>
            </a:r>
            <a:r>
              <a:rPr lang="en-US" b="0" baseline="0" dirty="0"/>
              <a:t>verb forms from modal verb + infinitive to 3</a:t>
            </a:r>
            <a:r>
              <a:rPr lang="en-US" b="0" baseline="30000" dirty="0"/>
              <a:t>rd</a:t>
            </a:r>
            <a:r>
              <a:rPr lang="en-US" b="0" baseline="0" dirty="0"/>
              <a:t> </a:t>
            </a:r>
            <a:r>
              <a:rPr lang="en-US" b="0" baseline="0"/>
              <a:t>person singular in the oral modality (speaking and listening)</a:t>
            </a:r>
            <a:endParaRPr lang="en-US" b="1" dirty="0"/>
          </a:p>
          <a:p>
            <a:endParaRPr lang="en-US" b="1" dirty="0"/>
          </a:p>
          <a:p>
            <a:r>
              <a:rPr lang="en-US" b="1" dirty="0"/>
              <a:t>Procedure:</a:t>
            </a:r>
          </a:p>
          <a:p>
            <a:pPr marL="228600" indent="-228600">
              <a:buAutoNum type="arabicPeriod"/>
            </a:pPr>
            <a:r>
              <a:rPr lang="en-US" b="0" baseline="0" dirty="0"/>
              <a:t>This slide introduces and explains the speaking activity.</a:t>
            </a:r>
          </a:p>
          <a:p>
            <a:pPr marL="228600" indent="-228600">
              <a:buAutoNum type="arabicPeriod"/>
            </a:pPr>
            <a:r>
              <a:rPr lang="en-US" b="0" baseline="0" dirty="0"/>
              <a:t>Hand out the cards (these cards are shown on slides 13 and 14, which should not be shown on the screen during the activity).</a:t>
            </a:r>
            <a:endParaRPr lang="en-US" b="0" dirty="0"/>
          </a:p>
          <a:p>
            <a:endParaRPr lang="en-US" b="1" dirty="0"/>
          </a:p>
          <a:p>
            <a:endParaRPr lang="en-US" b="1" dirty="0"/>
          </a:p>
        </p:txBody>
      </p:sp>
      <p:sp>
        <p:nvSpPr>
          <p:cNvPr id="4" name="Slide Number Placeholder 3"/>
          <p:cNvSpPr>
            <a:spLocks noGrp="1"/>
          </p:cNvSpPr>
          <p:nvPr>
            <p:ph type="sldNum" sz="quarter" idx="5"/>
          </p:nvPr>
        </p:nvSpPr>
        <p:spPr/>
        <p:txBody>
          <a:bodyPr/>
          <a:lstStyle/>
          <a:p>
            <a:fld id="{051212F4-EB5A-464B-92EC-DACFCB1CC2CD}" type="slidenum">
              <a:rPr lang="en-GB" smtClean="0"/>
              <a:t>15</a:t>
            </a:fld>
            <a:endParaRPr lang="en-GB" dirty="0"/>
          </a:p>
        </p:txBody>
      </p:sp>
    </p:spTree>
    <p:extLst>
      <p:ext uri="{BB962C8B-B14F-4D97-AF65-F5344CB8AC3E}">
        <p14:creationId xmlns:p14="http://schemas.microsoft.com/office/powerpoint/2010/main" val="9156720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Do not display in class.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Partner</a:t>
            </a:r>
            <a:r>
              <a:rPr lang="en-GB" baseline="0" dirty="0"/>
              <a:t> A reads but stops short and doesn’t say the words in orange (they are there so that s/he is 100% sure which form it should be and can give feedback)</a:t>
            </a:r>
            <a:br>
              <a:rPr lang="en-GB" baseline="0" dirty="0"/>
            </a:br>
            <a:r>
              <a:rPr lang="en-GB" baseline="0" dirty="0"/>
              <a:t>Partner B has to complete the incomplete utterances with either the long or short form of the verb, whichever is correct.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Printer-friendly speaking cards in Word format accompany this resource.</a:t>
            </a:r>
            <a:endParaRPr lang="en-GB" b="1" dirty="0"/>
          </a:p>
        </p:txBody>
      </p:sp>
      <p:sp>
        <p:nvSpPr>
          <p:cNvPr id="4" name="Slide Number Placeholder 3"/>
          <p:cNvSpPr>
            <a:spLocks noGrp="1"/>
          </p:cNvSpPr>
          <p:nvPr>
            <p:ph type="sldNum" sz="quarter" idx="10"/>
          </p:nvPr>
        </p:nvSpPr>
        <p:spPr/>
        <p:txBody>
          <a:bodyPr/>
          <a:lstStyle/>
          <a:p>
            <a:fld id="{51F57716-7616-41BA-9759-7A5A17CC8EA6}" type="slidenum">
              <a:rPr lang="en-GB">
                <a:solidFill>
                  <a:prstClr val="black"/>
                </a:solidFill>
              </a:rPr>
              <a:pPr/>
              <a:t>16</a:t>
            </a:fld>
            <a:endParaRPr lang="en-GB">
              <a:solidFill>
                <a:prstClr val="black"/>
              </a:solidFill>
            </a:endParaRPr>
          </a:p>
        </p:txBody>
      </p:sp>
    </p:spTree>
    <p:extLst>
      <p:ext uri="{BB962C8B-B14F-4D97-AF65-F5344CB8AC3E}">
        <p14:creationId xmlns:p14="http://schemas.microsoft.com/office/powerpoint/2010/main" val="5203054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Do not display in class.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Partner</a:t>
            </a:r>
            <a:r>
              <a:rPr lang="en-GB" baseline="0" dirty="0"/>
              <a:t> B reads but stops short and doesn’t say the words in orange (they are there so that s/he is 100%  sure which form it should be and can give feedback)</a:t>
            </a:r>
            <a:br>
              <a:rPr lang="en-GB" baseline="0" dirty="0"/>
            </a:br>
            <a:r>
              <a:rPr lang="en-GB" baseline="0" dirty="0"/>
              <a:t>Partner A has to complete the incomplete utterances with either the long or short form of the verb, whichever is correct.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Printer-friendly speaking cards in Word format accompany this resource.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51F57716-7616-41BA-9759-7A5A17CC8EA6}" type="slidenum">
              <a:rPr lang="en-GB">
                <a:solidFill>
                  <a:prstClr val="black"/>
                </a:solidFill>
              </a:rPr>
              <a:pPr/>
              <a:t>17</a:t>
            </a:fld>
            <a:endParaRPr lang="en-GB">
              <a:solidFill>
                <a:prstClr val="black"/>
              </a:solidFill>
            </a:endParaRPr>
          </a:p>
        </p:txBody>
      </p:sp>
    </p:spTree>
    <p:extLst>
      <p:ext uri="{BB962C8B-B14F-4D97-AF65-F5344CB8AC3E}">
        <p14:creationId xmlns:p14="http://schemas.microsoft.com/office/powerpoint/2010/main" val="36470447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i="0" kern="1200" dirty="0" err="1">
                <a:solidFill>
                  <a:schemeClr val="tx1"/>
                </a:solidFill>
                <a:effectLst/>
                <a:latin typeface="+mn-lt"/>
                <a:ea typeface="+mn-ea"/>
                <a:cs typeface="+mn-cs"/>
              </a:rPr>
              <a:t>Either</a:t>
            </a:r>
            <a:r>
              <a:rPr lang="es-ES" sz="1200" b="1" i="0" kern="1200" baseline="0" dirty="0">
                <a:solidFill>
                  <a:schemeClr val="tx1"/>
                </a:solidFill>
                <a:effectLst/>
                <a:latin typeface="+mn-lt"/>
                <a:ea typeface="+mn-ea"/>
                <a:cs typeface="+mn-cs"/>
              </a:rPr>
              <a:t> do </a:t>
            </a:r>
            <a:r>
              <a:rPr lang="es-ES" sz="1200" b="1" i="0" kern="1200" baseline="0" dirty="0" err="1">
                <a:solidFill>
                  <a:schemeClr val="tx1"/>
                </a:solidFill>
                <a:effectLst/>
                <a:latin typeface="+mn-lt"/>
                <a:ea typeface="+mn-ea"/>
                <a:cs typeface="+mn-cs"/>
              </a:rPr>
              <a:t>this</a:t>
            </a:r>
            <a:r>
              <a:rPr lang="es-ES" sz="1200" b="1" i="0" kern="1200" baseline="0" dirty="0">
                <a:solidFill>
                  <a:schemeClr val="tx1"/>
                </a:solidFill>
                <a:effectLst/>
                <a:latin typeface="+mn-lt"/>
                <a:ea typeface="+mn-ea"/>
                <a:cs typeface="+mn-cs"/>
              </a:rPr>
              <a:t> </a:t>
            </a:r>
            <a:r>
              <a:rPr lang="es-ES" sz="1200" b="1" i="0" kern="1200" baseline="0" dirty="0" err="1">
                <a:solidFill>
                  <a:schemeClr val="tx1"/>
                </a:solidFill>
                <a:effectLst/>
                <a:latin typeface="+mn-lt"/>
                <a:ea typeface="+mn-ea"/>
                <a:cs typeface="+mn-cs"/>
              </a:rPr>
              <a:t>activity</a:t>
            </a:r>
            <a:r>
              <a:rPr lang="es-ES" sz="1200" b="1" i="0" kern="1200" baseline="0" dirty="0">
                <a:solidFill>
                  <a:schemeClr val="tx1"/>
                </a:solidFill>
                <a:effectLst/>
                <a:latin typeface="+mn-lt"/>
                <a:ea typeface="+mn-ea"/>
                <a:cs typeface="+mn-cs"/>
              </a:rPr>
              <a:t> </a:t>
            </a:r>
            <a:r>
              <a:rPr lang="es-ES" sz="1200" b="1" i="0" kern="1200" baseline="0" dirty="0" err="1">
                <a:solidFill>
                  <a:schemeClr val="tx1"/>
                </a:solidFill>
                <a:effectLst/>
                <a:latin typeface="+mn-lt"/>
                <a:ea typeface="+mn-ea"/>
                <a:cs typeface="+mn-cs"/>
              </a:rPr>
              <a:t>or</a:t>
            </a:r>
            <a:r>
              <a:rPr lang="es-ES" sz="1200" b="1" i="0" kern="1200" baseline="0" dirty="0">
                <a:solidFill>
                  <a:schemeClr val="tx1"/>
                </a:solidFill>
                <a:effectLst/>
                <a:latin typeface="+mn-lt"/>
                <a:ea typeface="+mn-ea"/>
                <a:cs typeface="+mn-cs"/>
              </a:rPr>
              <a:t> </a:t>
            </a:r>
            <a:r>
              <a:rPr lang="es-ES" sz="1200" b="1" i="0" kern="1200" baseline="0" dirty="0" err="1">
                <a:solidFill>
                  <a:schemeClr val="tx1"/>
                </a:solidFill>
                <a:effectLst/>
                <a:latin typeface="+mn-lt"/>
                <a:ea typeface="+mn-ea"/>
                <a:cs typeface="+mn-cs"/>
              </a:rPr>
              <a:t>the</a:t>
            </a:r>
            <a:r>
              <a:rPr lang="es-ES" sz="1200" b="1" i="0" kern="1200" baseline="0" dirty="0">
                <a:solidFill>
                  <a:schemeClr val="tx1"/>
                </a:solidFill>
                <a:effectLst/>
                <a:latin typeface="+mn-lt"/>
                <a:ea typeface="+mn-ea"/>
                <a:cs typeface="+mn-cs"/>
              </a:rPr>
              <a:t> </a:t>
            </a:r>
            <a:r>
              <a:rPr lang="es-ES" sz="1200" b="1" i="0" kern="1200" baseline="0" dirty="0" err="1">
                <a:solidFill>
                  <a:schemeClr val="tx1"/>
                </a:solidFill>
                <a:effectLst/>
                <a:latin typeface="+mn-lt"/>
                <a:ea typeface="+mn-ea"/>
                <a:cs typeface="+mn-cs"/>
              </a:rPr>
              <a:t>activity</a:t>
            </a:r>
            <a:r>
              <a:rPr lang="es-ES" sz="1200" b="1" i="0" kern="1200" baseline="0" dirty="0">
                <a:solidFill>
                  <a:schemeClr val="tx1"/>
                </a:solidFill>
                <a:effectLst/>
                <a:latin typeface="+mn-lt"/>
                <a:ea typeface="+mn-ea"/>
                <a:cs typeface="+mn-cs"/>
              </a:rPr>
              <a:t> </a:t>
            </a:r>
            <a:r>
              <a:rPr lang="es-ES" sz="1200" b="1" i="0" kern="1200" baseline="0" dirty="0" err="1">
                <a:solidFill>
                  <a:schemeClr val="tx1"/>
                </a:solidFill>
                <a:effectLst/>
                <a:latin typeface="+mn-lt"/>
                <a:ea typeface="+mn-ea"/>
                <a:cs typeface="+mn-cs"/>
              </a:rPr>
              <a:t>on</a:t>
            </a:r>
            <a:r>
              <a:rPr lang="es-ES" sz="1200" b="1" i="0" kern="1200" baseline="0" dirty="0">
                <a:solidFill>
                  <a:schemeClr val="tx1"/>
                </a:solidFill>
                <a:effectLst/>
                <a:latin typeface="+mn-lt"/>
                <a:ea typeface="+mn-ea"/>
                <a:cs typeface="+mn-cs"/>
              </a:rPr>
              <a:t> </a:t>
            </a:r>
            <a:r>
              <a:rPr lang="es-ES" sz="1200" b="1" i="0" kern="1200" baseline="0" dirty="0" err="1">
                <a:solidFill>
                  <a:schemeClr val="tx1"/>
                </a:solidFill>
                <a:effectLst/>
                <a:latin typeface="+mn-lt"/>
                <a:ea typeface="+mn-ea"/>
                <a:cs typeface="+mn-cs"/>
              </a:rPr>
              <a:t>the</a:t>
            </a:r>
            <a:r>
              <a:rPr lang="es-ES" sz="1200" b="1" i="0" kern="1200" baseline="0" dirty="0">
                <a:solidFill>
                  <a:schemeClr val="tx1"/>
                </a:solidFill>
                <a:effectLst/>
                <a:latin typeface="+mn-lt"/>
                <a:ea typeface="+mn-ea"/>
                <a:cs typeface="+mn-cs"/>
              </a:rPr>
              <a:t> </a:t>
            </a:r>
            <a:r>
              <a:rPr lang="es-ES" sz="1200" b="1" i="0" kern="1200" baseline="0" dirty="0" err="1">
                <a:solidFill>
                  <a:schemeClr val="tx1"/>
                </a:solidFill>
                <a:effectLst/>
                <a:latin typeface="+mn-lt"/>
                <a:ea typeface="+mn-ea"/>
                <a:cs typeface="+mn-cs"/>
              </a:rPr>
              <a:t>next</a:t>
            </a:r>
            <a:r>
              <a:rPr lang="es-ES" sz="1200" b="1" i="0" kern="1200" baseline="0" dirty="0">
                <a:solidFill>
                  <a:schemeClr val="tx1"/>
                </a:solidFill>
                <a:effectLst/>
                <a:latin typeface="+mn-lt"/>
                <a:ea typeface="+mn-ea"/>
                <a:cs typeface="+mn-cs"/>
              </a:rPr>
              <a:t> </a:t>
            </a:r>
            <a:r>
              <a:rPr lang="es-ES" sz="1200" b="1" i="0" kern="1200" baseline="0" dirty="0" err="1">
                <a:solidFill>
                  <a:schemeClr val="tx1"/>
                </a:solidFill>
                <a:effectLst/>
                <a:latin typeface="+mn-lt"/>
                <a:ea typeface="+mn-ea"/>
                <a:cs typeface="+mn-cs"/>
              </a:rPr>
              <a:t>slide</a:t>
            </a:r>
            <a:endParaRPr lang="es-ES"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i="0" kern="1200" dirty="0" err="1">
                <a:solidFill>
                  <a:schemeClr val="tx1"/>
                </a:solidFill>
                <a:effectLst/>
                <a:latin typeface="+mn-lt"/>
                <a:ea typeface="+mn-ea"/>
                <a:cs typeface="+mn-cs"/>
              </a:rPr>
              <a:t>Timing</a:t>
            </a:r>
            <a:r>
              <a:rPr lang="es-ES" sz="1200" b="1" i="0" kern="1200" dirty="0">
                <a:solidFill>
                  <a:schemeClr val="tx1"/>
                </a:solidFill>
                <a:effectLst/>
                <a:latin typeface="+mn-lt"/>
                <a:ea typeface="+mn-ea"/>
                <a:cs typeface="+mn-cs"/>
              </a:rPr>
              <a:t>: </a:t>
            </a:r>
            <a:r>
              <a:rPr lang="es-ES" sz="1200" b="0" i="0" kern="1200" dirty="0">
                <a:solidFill>
                  <a:schemeClr val="tx1"/>
                </a:solidFill>
                <a:effectLst/>
                <a:latin typeface="+mn-lt"/>
                <a:ea typeface="+mn-ea"/>
                <a:cs typeface="+mn-cs"/>
              </a:rPr>
              <a:t>6</a:t>
            </a:r>
            <a:r>
              <a:rPr lang="es-ES" sz="1200" b="0" i="0" kern="1200" baseline="0" dirty="0">
                <a:solidFill>
                  <a:schemeClr val="tx1"/>
                </a:solidFill>
                <a:effectLst/>
                <a:latin typeface="+mn-lt"/>
                <a:ea typeface="+mn-ea"/>
                <a:cs typeface="+mn-cs"/>
              </a:rPr>
              <a:t>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i="0" kern="1200" baseline="0" dirty="0" err="1">
                <a:solidFill>
                  <a:schemeClr val="tx1"/>
                </a:solidFill>
                <a:effectLst/>
                <a:latin typeface="+mn-lt"/>
                <a:ea typeface="+mn-ea"/>
                <a:cs typeface="+mn-cs"/>
              </a:rPr>
              <a:t>Aim</a:t>
            </a:r>
            <a:r>
              <a:rPr lang="es-ES" sz="1200" b="1"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Creative</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task</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using</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another</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common</a:t>
            </a:r>
            <a:r>
              <a:rPr lang="es-ES" sz="1200" b="0" i="0" kern="1200" baseline="0" dirty="0">
                <a:solidFill>
                  <a:schemeClr val="tx1"/>
                </a:solidFill>
                <a:effectLst/>
                <a:latin typeface="+mn-lt"/>
                <a:ea typeface="+mn-ea"/>
                <a:cs typeface="+mn-cs"/>
              </a:rPr>
              <a:t> modal </a:t>
            </a:r>
            <a:r>
              <a:rPr lang="es-ES" sz="1200" b="0" i="0" kern="1200" baseline="0" dirty="0" err="1">
                <a:solidFill>
                  <a:schemeClr val="tx1"/>
                </a:solidFill>
                <a:effectLst/>
                <a:latin typeface="+mn-lt"/>
                <a:ea typeface="+mn-ea"/>
                <a:cs typeface="+mn-cs"/>
              </a:rPr>
              <a:t>verb</a:t>
            </a:r>
            <a:r>
              <a:rPr lang="es-ES" sz="1200" b="0" i="0" kern="1200" baseline="0" dirty="0">
                <a:solidFill>
                  <a:schemeClr val="tx1"/>
                </a:solidFill>
                <a:effectLst/>
                <a:latin typeface="+mn-lt"/>
                <a:ea typeface="+mn-ea"/>
                <a:cs typeface="+mn-cs"/>
              </a:rPr>
              <a:t> + </a:t>
            </a:r>
            <a:r>
              <a:rPr lang="es-ES" sz="1200" b="0" i="0" kern="1200" baseline="0" dirty="0" err="1">
                <a:solidFill>
                  <a:schemeClr val="tx1"/>
                </a:solidFill>
                <a:effectLst/>
                <a:latin typeface="+mn-lt"/>
                <a:ea typeface="+mn-ea"/>
                <a:cs typeface="+mn-cs"/>
              </a:rPr>
              <a:t>infinitive</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structure</a:t>
            </a:r>
            <a:endParaRPr lang="es-ES"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0" i="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i="0" kern="1200" baseline="0" dirty="0" err="1">
                <a:solidFill>
                  <a:schemeClr val="tx1"/>
                </a:solidFill>
                <a:effectLst/>
                <a:latin typeface="+mn-lt"/>
                <a:ea typeface="+mn-ea"/>
                <a:cs typeface="+mn-cs"/>
              </a:rPr>
              <a:t>Procedure</a:t>
            </a:r>
            <a:r>
              <a:rPr lang="es-ES" sz="1200" b="1" i="0" kern="1200" baseline="0" dirty="0">
                <a:solidFill>
                  <a:schemeClr val="tx1"/>
                </a:solidFill>
                <a:effectLst/>
                <a:latin typeface="+mn-lt"/>
                <a:ea typeface="+mn-ea"/>
                <a:cs typeface="+mn-cs"/>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sz="1200" b="0" i="0" kern="1200" dirty="0" err="1">
                <a:solidFill>
                  <a:schemeClr val="tx1"/>
                </a:solidFill>
                <a:effectLst/>
                <a:latin typeface="+mn-lt"/>
                <a:ea typeface="+mn-ea"/>
                <a:cs typeface="+mn-cs"/>
              </a:rPr>
              <a:t>Students</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write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their</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own</a:t>
            </a:r>
            <a:r>
              <a:rPr lang="es-ES" sz="1200" b="0" i="0" kern="1200" dirty="0">
                <a:solidFill>
                  <a:schemeClr val="tx1"/>
                </a:solidFill>
                <a:effectLst/>
                <a:latin typeface="+mn-lt"/>
                <a:ea typeface="+mn-ea"/>
                <a:cs typeface="+mn-cs"/>
              </a:rPr>
              <a:t> poem </a:t>
            </a:r>
            <a:r>
              <a:rPr lang="es-ES" sz="1200" b="0" i="0" kern="1200" dirty="0" err="1">
                <a:solidFill>
                  <a:schemeClr val="tx1"/>
                </a:solidFill>
                <a:effectLst/>
                <a:latin typeface="+mn-lt"/>
                <a:ea typeface="+mn-ea"/>
                <a:cs typeface="+mn-cs"/>
              </a:rPr>
              <a:t>following</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the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structure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provided</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which</a:t>
            </a:r>
            <a:r>
              <a:rPr lang="es-ES" sz="1200" b="0" i="0" kern="1200" dirty="0">
                <a:solidFill>
                  <a:schemeClr val="tx1"/>
                </a:solidFill>
                <a:effectLst/>
                <a:latin typeface="+mn-lt"/>
                <a:ea typeface="+mn-ea"/>
                <a:cs typeface="+mn-cs"/>
              </a:rPr>
              <a:t> uses </a:t>
            </a:r>
            <a:r>
              <a:rPr lang="es-ES" sz="1200" b="0" i="0" kern="1200" dirty="0" err="1">
                <a:solidFill>
                  <a:schemeClr val="tx1"/>
                </a:solidFill>
                <a:effectLst/>
                <a:latin typeface="+mn-lt"/>
                <a:ea typeface="+mn-ea"/>
                <a:cs typeface="+mn-cs"/>
              </a:rPr>
              <a:t>another</a:t>
            </a:r>
            <a:r>
              <a:rPr lang="es-ES" sz="1200" b="0" i="0" kern="1200" dirty="0">
                <a:solidFill>
                  <a:schemeClr val="tx1"/>
                </a:solidFill>
                <a:effectLst/>
                <a:latin typeface="+mn-lt"/>
                <a:ea typeface="+mn-ea"/>
                <a:cs typeface="+mn-cs"/>
              </a:rPr>
              <a:t> modal </a:t>
            </a:r>
            <a:r>
              <a:rPr lang="es-ES" sz="1200" b="0" i="0" kern="1200" dirty="0" err="1">
                <a:solidFill>
                  <a:schemeClr val="tx1"/>
                </a:solidFill>
                <a:effectLst/>
                <a:latin typeface="+mn-lt"/>
                <a:ea typeface="+mn-ea"/>
                <a:cs typeface="+mn-cs"/>
              </a:rPr>
              <a:t>verb</a:t>
            </a:r>
            <a:r>
              <a:rPr lang="es-ES" sz="1200" b="0" i="0" kern="1200" dirty="0">
                <a:solidFill>
                  <a:schemeClr val="tx1"/>
                </a:solidFill>
                <a:effectLst/>
                <a:latin typeface="+mn-lt"/>
                <a:ea typeface="+mn-ea"/>
                <a:cs typeface="+mn-cs"/>
              </a:rPr>
              <a:t> (‘querer’).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ES" sz="1200" b="0" i="0" kern="1200" dirty="0">
                <a:solidFill>
                  <a:schemeClr val="tx1"/>
                </a:solidFill>
                <a:effectLst/>
                <a:latin typeface="+mn-lt"/>
                <a:ea typeface="+mn-ea"/>
                <a:cs typeface="+mn-cs"/>
              </a:rPr>
              <a:t>Final </a:t>
            </a:r>
            <a:r>
              <a:rPr lang="es-ES" sz="1200" b="0" i="0" kern="1200" dirty="0" err="1">
                <a:solidFill>
                  <a:schemeClr val="tx1"/>
                </a:solidFill>
                <a:effectLst/>
                <a:latin typeface="+mn-lt"/>
                <a:ea typeface="+mn-ea"/>
                <a:cs typeface="+mn-cs"/>
              </a:rPr>
              <a:t>poems</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could</a:t>
            </a:r>
            <a:r>
              <a:rPr lang="es-ES" sz="1200" b="0" i="0" kern="1200" dirty="0">
                <a:solidFill>
                  <a:schemeClr val="tx1"/>
                </a:solidFill>
                <a:effectLst/>
                <a:latin typeface="+mn-lt"/>
                <a:ea typeface="+mn-ea"/>
                <a:cs typeface="+mn-cs"/>
              </a:rPr>
              <a:t> be </a:t>
            </a:r>
            <a:r>
              <a:rPr lang="es-ES" sz="1200" b="0" i="0" kern="1200" dirty="0" err="1">
                <a:solidFill>
                  <a:schemeClr val="tx1"/>
                </a:solidFill>
                <a:effectLst/>
                <a:latin typeface="+mn-lt"/>
                <a:ea typeface="+mn-ea"/>
                <a:cs typeface="+mn-cs"/>
              </a:rPr>
              <a:t>read</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out</a:t>
            </a:r>
            <a:r>
              <a:rPr lang="es-ES" sz="1200" b="0" i="0" kern="1200" dirty="0">
                <a:solidFill>
                  <a:schemeClr val="tx1"/>
                </a:solidFill>
                <a:effectLst/>
                <a:latin typeface="+mn-lt"/>
                <a:ea typeface="+mn-ea"/>
                <a:cs typeface="+mn-cs"/>
              </a:rPr>
              <a:t>, and </a:t>
            </a:r>
            <a:r>
              <a:rPr lang="es-ES" sz="1200" b="0" i="0" kern="1200" dirty="0" err="1">
                <a:solidFill>
                  <a:schemeClr val="tx1"/>
                </a:solidFill>
                <a:effectLst/>
                <a:latin typeface="+mn-lt"/>
                <a:ea typeface="+mn-ea"/>
                <a:cs typeface="+mn-cs"/>
              </a:rPr>
              <a:t>students</a:t>
            </a:r>
            <a:r>
              <a:rPr lang="es-ES" sz="1200" b="0" i="0" kern="1200" baseline="0" dirty="0">
                <a:solidFill>
                  <a:schemeClr val="tx1"/>
                </a:solidFill>
                <a:effectLst/>
                <a:latin typeface="+mn-lt"/>
                <a:ea typeface="+mn-ea"/>
                <a:cs typeface="+mn-cs"/>
              </a:rPr>
              <a:t> try </a:t>
            </a:r>
            <a:r>
              <a:rPr lang="es-ES" sz="1200" b="0" i="0" kern="1200" baseline="0" dirty="0" err="1">
                <a:solidFill>
                  <a:schemeClr val="tx1"/>
                </a:solidFill>
                <a:effectLst/>
                <a:latin typeface="+mn-lt"/>
                <a:ea typeface="+mn-ea"/>
                <a:cs typeface="+mn-cs"/>
              </a:rPr>
              <a:t>to</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work</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out</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what</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the</a:t>
            </a:r>
            <a:r>
              <a:rPr lang="es-ES" sz="1200" b="0" i="0" kern="1200" baseline="0" dirty="0">
                <a:solidFill>
                  <a:schemeClr val="tx1"/>
                </a:solidFill>
                <a:effectLst/>
                <a:latin typeface="+mn-lt"/>
                <a:ea typeface="+mn-ea"/>
                <a:cs typeface="+mn-cs"/>
              </a:rPr>
              <a:t> new </a:t>
            </a:r>
            <a:r>
              <a:rPr lang="es-ES" sz="1200" b="0" i="0" kern="1200" baseline="0" dirty="0" err="1">
                <a:solidFill>
                  <a:schemeClr val="tx1"/>
                </a:solidFill>
                <a:effectLst/>
                <a:latin typeface="+mn-lt"/>
                <a:ea typeface="+mn-ea"/>
                <a:cs typeface="+mn-cs"/>
              </a:rPr>
              <a:t>verbs</a:t>
            </a:r>
            <a:r>
              <a:rPr lang="es-ES" sz="1200" b="0" i="0" kern="1200" baseline="0" dirty="0">
                <a:solidFill>
                  <a:schemeClr val="tx1"/>
                </a:solidFill>
                <a:effectLst/>
                <a:latin typeface="+mn-lt"/>
                <a:ea typeface="+mn-ea"/>
                <a:cs typeface="+mn-cs"/>
              </a:rPr>
              <a:t> mean.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1" i="0" kern="1200" dirty="0">
                <a:solidFill>
                  <a:schemeClr val="tx1"/>
                </a:solidFill>
                <a:effectLst/>
                <a:latin typeface="+mn-lt"/>
                <a:ea typeface="+mn-ea"/>
                <a:cs typeface="+mn-cs"/>
              </a:rPr>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kern="1200" dirty="0">
                <a:solidFill>
                  <a:schemeClr val="tx1"/>
                </a:solidFill>
                <a:effectLst/>
                <a:latin typeface="+mn-lt"/>
                <a:ea typeface="+mn-ea"/>
                <a:cs typeface="+mn-cs"/>
              </a:rPr>
              <a:t>Querer (</a:t>
            </a:r>
            <a:r>
              <a:rPr lang="es-ES" sz="1200" b="0" i="0" kern="1200" dirty="0" err="1">
                <a:solidFill>
                  <a:schemeClr val="tx1"/>
                </a:solidFill>
                <a:effectLst/>
                <a:latin typeface="+mn-lt"/>
                <a:ea typeface="+mn-ea"/>
                <a:cs typeface="+mn-cs"/>
              </a:rPr>
              <a:t>including</a:t>
            </a:r>
            <a:r>
              <a:rPr lang="es-ES" sz="1200" b="0" i="0" kern="1200" dirty="0">
                <a:solidFill>
                  <a:schemeClr val="tx1"/>
                </a:solidFill>
                <a:effectLst/>
                <a:latin typeface="+mn-lt"/>
                <a:ea typeface="+mn-ea"/>
                <a:cs typeface="+mn-cs"/>
              </a:rPr>
              <a:t> quiere) </a:t>
            </a:r>
            <a:r>
              <a:rPr lang="es-ES" sz="1200" b="0" i="0" kern="1200" dirty="0" err="1">
                <a:solidFill>
                  <a:schemeClr val="tx1"/>
                </a:solidFill>
                <a:effectLst/>
                <a:latin typeface="+mn-lt"/>
                <a:ea typeface="+mn-ea"/>
                <a:cs typeface="+mn-cs"/>
              </a:rPr>
              <a:t>was</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taught</a:t>
            </a:r>
            <a:r>
              <a:rPr lang="es-ES" sz="1200" b="0" i="0" kern="1200" dirty="0">
                <a:solidFill>
                  <a:schemeClr val="tx1"/>
                </a:solidFill>
                <a:effectLst/>
                <a:latin typeface="+mn-lt"/>
                <a:ea typeface="+mn-ea"/>
                <a:cs typeface="+mn-cs"/>
              </a:rPr>
              <a:t> in </a:t>
            </a:r>
            <a:r>
              <a:rPr lang="es-ES" sz="1200" b="0" i="0" kern="1200" dirty="0" err="1">
                <a:solidFill>
                  <a:schemeClr val="tx1"/>
                </a:solidFill>
                <a:effectLst/>
                <a:latin typeface="+mn-lt"/>
                <a:ea typeface="+mn-ea"/>
                <a:cs typeface="+mn-cs"/>
              </a:rPr>
              <a:t>Term</a:t>
            </a:r>
            <a:r>
              <a:rPr lang="es-ES" sz="1200" b="0" i="0" kern="1200" dirty="0">
                <a:solidFill>
                  <a:schemeClr val="tx1"/>
                </a:solidFill>
                <a:effectLst/>
                <a:latin typeface="+mn-lt"/>
                <a:ea typeface="+mn-ea"/>
                <a:cs typeface="+mn-cs"/>
              </a:rPr>
              <a:t> 1.2, </a:t>
            </a:r>
            <a:r>
              <a:rPr lang="es-ES" sz="1200" b="0" i="0" kern="1200" dirty="0" err="1">
                <a:solidFill>
                  <a:schemeClr val="tx1"/>
                </a:solidFill>
                <a:effectLst/>
                <a:latin typeface="+mn-lt"/>
                <a:ea typeface="+mn-ea"/>
                <a:cs typeface="+mn-cs"/>
              </a:rPr>
              <a:t>week</a:t>
            </a:r>
            <a:r>
              <a:rPr lang="es-ES" sz="1200" b="0" i="0" kern="1200" dirty="0">
                <a:solidFill>
                  <a:schemeClr val="tx1"/>
                </a:solidFill>
                <a:effectLst/>
                <a:latin typeface="+mn-lt"/>
                <a:ea typeface="+mn-ea"/>
                <a:cs typeface="+mn-cs"/>
              </a:rPr>
              <a:t> 7. </a:t>
            </a:r>
            <a:r>
              <a:rPr lang="es-ES" sz="1200" b="0" i="0" kern="1200" dirty="0" err="1">
                <a:solidFill>
                  <a:schemeClr val="tx1"/>
                </a:solidFill>
                <a:effectLst/>
                <a:latin typeface="+mn-lt"/>
                <a:ea typeface="+mn-ea"/>
                <a:cs typeface="+mn-cs"/>
              </a:rPr>
              <a:t>The</a:t>
            </a:r>
            <a:r>
              <a:rPr lang="es-ES" sz="1200" b="0" i="0" kern="1200" dirty="0">
                <a:solidFill>
                  <a:schemeClr val="tx1"/>
                </a:solidFill>
                <a:effectLst/>
                <a:latin typeface="+mn-lt"/>
                <a:ea typeface="+mn-ea"/>
                <a:cs typeface="+mn-cs"/>
              </a:rPr>
              <a:t> SSC ‘que’ </a:t>
            </a:r>
            <a:r>
              <a:rPr lang="es-ES" sz="1200" b="0" i="0" kern="1200" dirty="0" err="1">
                <a:solidFill>
                  <a:schemeClr val="tx1"/>
                </a:solidFill>
                <a:effectLst/>
                <a:latin typeface="+mn-lt"/>
                <a:ea typeface="+mn-ea"/>
                <a:cs typeface="+mn-cs"/>
              </a:rPr>
              <a:t>is</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also</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the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phonics</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focus</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for</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this</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week</a:t>
            </a:r>
            <a:r>
              <a:rPr lang="es-ES" sz="1200" b="0" i="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If students</a:t>
            </a:r>
            <a:r>
              <a:rPr lang="en-GB" baseline="0" dirty="0"/>
              <a:t> already have experience in using bilingual dictionaries, they</a:t>
            </a:r>
            <a:r>
              <a:rPr lang="x-none" dirty="0"/>
              <a:t> can look up any word they don’t fully understand. </a:t>
            </a:r>
            <a:r>
              <a:rPr lang="en-GB" dirty="0"/>
              <a:t>The</a:t>
            </a:r>
            <a:r>
              <a:rPr lang="en-GB" baseline="0" dirty="0"/>
              <a:t> NCELP dictionary skills training will come in lesson 2 of this teaching sequence.</a:t>
            </a:r>
          </a:p>
        </p:txBody>
      </p:sp>
      <p:sp>
        <p:nvSpPr>
          <p:cNvPr id="4" name="Marcador de número de diapositiva 3"/>
          <p:cNvSpPr>
            <a:spLocks noGrp="1"/>
          </p:cNvSpPr>
          <p:nvPr>
            <p:ph type="sldNum" sz="quarter" idx="5"/>
          </p:nvPr>
        </p:nvSpPr>
        <p:spPr/>
        <p:txBody>
          <a:bodyPr/>
          <a:lstStyle/>
          <a:p>
            <a:fld id="{051212F4-EB5A-464B-92EC-DACFCB1CC2CD}" type="slidenum">
              <a:rPr lang="en-GB" smtClean="0"/>
              <a:t>18</a:t>
            </a:fld>
            <a:endParaRPr lang="en-GB" dirty="0"/>
          </a:p>
        </p:txBody>
      </p:sp>
    </p:spTree>
    <p:extLst>
      <p:ext uri="{BB962C8B-B14F-4D97-AF65-F5344CB8AC3E}">
        <p14:creationId xmlns:p14="http://schemas.microsoft.com/office/powerpoint/2010/main" val="20412095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1" i="0" kern="1200" dirty="0" err="1">
                <a:solidFill>
                  <a:schemeClr val="tx1"/>
                </a:solidFill>
                <a:effectLst/>
                <a:latin typeface="+mn-lt"/>
                <a:ea typeface="+mn-ea"/>
                <a:cs typeface="+mn-cs"/>
              </a:rPr>
              <a:t>Alternative</a:t>
            </a:r>
            <a:r>
              <a:rPr lang="es-ES" sz="1200" b="1" i="0" kern="1200" baseline="0" dirty="0">
                <a:solidFill>
                  <a:schemeClr val="tx1"/>
                </a:solidFill>
                <a:effectLst/>
                <a:latin typeface="+mn-lt"/>
                <a:ea typeface="+mn-ea"/>
                <a:cs typeface="+mn-cs"/>
              </a:rPr>
              <a:t> </a:t>
            </a:r>
            <a:r>
              <a:rPr lang="es-ES" sz="1200" b="1" i="0" kern="1200" baseline="0" dirty="0" err="1">
                <a:solidFill>
                  <a:schemeClr val="tx1"/>
                </a:solidFill>
                <a:effectLst/>
                <a:latin typeface="+mn-lt"/>
                <a:ea typeface="+mn-ea"/>
                <a:cs typeface="+mn-cs"/>
              </a:rPr>
              <a:t>activity</a:t>
            </a:r>
            <a:r>
              <a:rPr lang="es-ES" sz="1200" b="1" i="0" kern="1200" baseline="0" dirty="0">
                <a:solidFill>
                  <a:schemeClr val="tx1"/>
                </a:solidFill>
                <a:effectLst/>
                <a:latin typeface="+mn-lt"/>
                <a:ea typeface="+mn-ea"/>
                <a:cs typeface="+mn-cs"/>
              </a:rPr>
              <a:t> </a:t>
            </a:r>
            <a:r>
              <a:rPr lang="es-ES" sz="1200" b="1" i="0" kern="1200" baseline="0" dirty="0" err="1">
                <a:solidFill>
                  <a:schemeClr val="tx1"/>
                </a:solidFill>
                <a:effectLst/>
                <a:latin typeface="+mn-lt"/>
                <a:ea typeface="+mn-ea"/>
                <a:cs typeface="+mn-cs"/>
              </a:rPr>
              <a:t>to</a:t>
            </a:r>
            <a:r>
              <a:rPr lang="es-ES" sz="1200" b="1" i="0" kern="1200" baseline="0" dirty="0">
                <a:solidFill>
                  <a:schemeClr val="tx1"/>
                </a:solidFill>
                <a:effectLst/>
                <a:latin typeface="+mn-lt"/>
                <a:ea typeface="+mn-ea"/>
                <a:cs typeface="+mn-cs"/>
              </a:rPr>
              <a:t> </a:t>
            </a:r>
            <a:r>
              <a:rPr lang="es-ES" sz="1200" b="1" i="0" kern="1200" baseline="0" dirty="0" err="1">
                <a:solidFill>
                  <a:schemeClr val="tx1"/>
                </a:solidFill>
                <a:effectLst/>
                <a:latin typeface="+mn-lt"/>
                <a:ea typeface="+mn-ea"/>
                <a:cs typeface="+mn-cs"/>
              </a:rPr>
              <a:t>previous</a:t>
            </a:r>
            <a:r>
              <a:rPr lang="es-ES" sz="1200" b="1" i="0" kern="1200" baseline="0" dirty="0">
                <a:solidFill>
                  <a:schemeClr val="tx1"/>
                </a:solidFill>
                <a:effectLst/>
                <a:latin typeface="+mn-lt"/>
                <a:ea typeface="+mn-ea"/>
                <a:cs typeface="+mn-cs"/>
              </a:rPr>
              <a:t> </a:t>
            </a:r>
            <a:r>
              <a:rPr lang="es-ES" sz="1200" b="1" i="0" kern="1200" baseline="0" dirty="0" err="1">
                <a:solidFill>
                  <a:schemeClr val="tx1"/>
                </a:solidFill>
                <a:effectLst/>
                <a:latin typeface="+mn-lt"/>
                <a:ea typeface="+mn-ea"/>
                <a:cs typeface="+mn-cs"/>
              </a:rPr>
              <a:t>slide</a:t>
            </a:r>
            <a:endParaRPr lang="es-ES" sz="1200" b="0" i="0" kern="1200" baseline="0" dirty="0">
              <a:solidFill>
                <a:schemeClr val="tx1"/>
              </a:solidFill>
              <a:effectLst/>
              <a:latin typeface="+mn-lt"/>
              <a:ea typeface="+mn-ea"/>
              <a:cs typeface="+mn-cs"/>
            </a:endParaRPr>
          </a:p>
          <a:p>
            <a:endParaRPr lang="es-ES" sz="1200" b="0" i="0" kern="1200" baseline="0" dirty="0">
              <a:solidFill>
                <a:schemeClr val="tx1"/>
              </a:solidFill>
              <a:effectLst/>
              <a:latin typeface="+mn-lt"/>
              <a:ea typeface="+mn-ea"/>
              <a:cs typeface="+mn-cs"/>
            </a:endParaRPr>
          </a:p>
          <a:p>
            <a:r>
              <a:rPr lang="es-ES" sz="1200" b="1" i="0" kern="1200" baseline="0" dirty="0" err="1">
                <a:solidFill>
                  <a:schemeClr val="tx1"/>
                </a:solidFill>
                <a:effectLst/>
                <a:latin typeface="+mn-lt"/>
                <a:ea typeface="+mn-ea"/>
                <a:cs typeface="+mn-cs"/>
              </a:rPr>
              <a:t>Timing</a:t>
            </a:r>
            <a:r>
              <a:rPr lang="es-ES" sz="1200" b="1" i="0" kern="1200" baseline="0" dirty="0">
                <a:solidFill>
                  <a:schemeClr val="tx1"/>
                </a:solidFill>
                <a:effectLst/>
                <a:latin typeface="+mn-lt"/>
                <a:ea typeface="+mn-ea"/>
                <a:cs typeface="+mn-cs"/>
              </a:rPr>
              <a:t>: </a:t>
            </a:r>
            <a:r>
              <a:rPr lang="es-ES" sz="1200" b="0" i="0" kern="1200" baseline="0" dirty="0">
                <a:solidFill>
                  <a:schemeClr val="tx1"/>
                </a:solidFill>
                <a:effectLst/>
                <a:latin typeface="+mn-lt"/>
                <a:ea typeface="+mn-ea"/>
                <a:cs typeface="+mn-cs"/>
              </a:rPr>
              <a:t>8 minutes</a:t>
            </a:r>
            <a:endParaRPr lang="es-ES" sz="1200" b="1" i="0" kern="1200" baseline="0" dirty="0">
              <a:solidFill>
                <a:schemeClr val="tx1"/>
              </a:solidFill>
              <a:effectLst/>
              <a:latin typeface="+mn-lt"/>
              <a:ea typeface="+mn-ea"/>
              <a:cs typeface="+mn-cs"/>
            </a:endParaRPr>
          </a:p>
          <a:p>
            <a:endParaRPr lang="es-ES" sz="1200" b="0" i="0" kern="1200" baseline="0" dirty="0">
              <a:solidFill>
                <a:schemeClr val="tx1"/>
              </a:solidFill>
              <a:effectLst/>
              <a:latin typeface="+mn-lt"/>
              <a:ea typeface="+mn-ea"/>
              <a:cs typeface="+mn-cs"/>
            </a:endParaRPr>
          </a:p>
          <a:p>
            <a:r>
              <a:rPr lang="es-ES" sz="1200" b="1" i="0" kern="1200" baseline="0" dirty="0" err="1">
                <a:solidFill>
                  <a:schemeClr val="tx1"/>
                </a:solidFill>
                <a:effectLst/>
                <a:latin typeface="+mn-lt"/>
                <a:ea typeface="+mn-ea"/>
                <a:cs typeface="+mn-cs"/>
              </a:rPr>
              <a:t>Procedure</a:t>
            </a:r>
            <a:r>
              <a:rPr lang="es-ES" sz="1200" b="1" i="0" kern="1200" baseline="0" dirty="0">
                <a:solidFill>
                  <a:schemeClr val="tx1"/>
                </a:solidFill>
                <a:effectLst/>
                <a:latin typeface="+mn-lt"/>
                <a:ea typeface="+mn-ea"/>
                <a:cs typeface="+mn-cs"/>
              </a:rPr>
              <a:t>:</a:t>
            </a:r>
          </a:p>
          <a:p>
            <a:r>
              <a:rPr lang="es-ES" sz="1200" b="0" i="0" kern="1200" baseline="0" dirty="0">
                <a:solidFill>
                  <a:schemeClr val="tx1"/>
                </a:solidFill>
                <a:effectLst/>
                <a:latin typeface="+mn-lt"/>
                <a:ea typeface="+mn-ea"/>
                <a:cs typeface="+mn-cs"/>
              </a:rPr>
              <a:t>1.This </a:t>
            </a:r>
            <a:r>
              <a:rPr lang="es-ES" sz="1200" b="0" i="0" kern="1200" baseline="0" dirty="0" err="1">
                <a:solidFill>
                  <a:schemeClr val="tx1"/>
                </a:solidFill>
                <a:effectLst/>
                <a:latin typeface="+mn-lt"/>
                <a:ea typeface="+mn-ea"/>
                <a:cs typeface="+mn-cs"/>
              </a:rPr>
              <a:t>version</a:t>
            </a:r>
            <a:r>
              <a:rPr lang="es-ES" sz="1200" b="0" i="0" kern="1200" baseline="0" dirty="0">
                <a:solidFill>
                  <a:schemeClr val="tx1"/>
                </a:solidFill>
                <a:effectLst/>
                <a:latin typeface="+mn-lt"/>
                <a:ea typeface="+mn-ea"/>
                <a:cs typeface="+mn-cs"/>
              </a:rPr>
              <a:t> has </a:t>
            </a:r>
            <a:r>
              <a:rPr lang="es-ES" sz="1200" b="0" i="0" kern="1200" baseline="0" dirty="0" err="1">
                <a:solidFill>
                  <a:schemeClr val="tx1"/>
                </a:solidFill>
                <a:effectLst/>
                <a:latin typeface="+mn-lt"/>
                <a:ea typeface="+mn-ea"/>
                <a:cs typeface="+mn-cs"/>
              </a:rPr>
              <a:t>been</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left</a:t>
            </a:r>
            <a:r>
              <a:rPr lang="es-ES" sz="1200" b="0" i="0" kern="1200" baseline="0" dirty="0">
                <a:solidFill>
                  <a:schemeClr val="tx1"/>
                </a:solidFill>
                <a:effectLst/>
                <a:latin typeface="+mn-lt"/>
                <a:ea typeface="+mn-ea"/>
                <a:cs typeface="+mn-cs"/>
              </a:rPr>
              <a:t> more open in </a:t>
            </a:r>
            <a:r>
              <a:rPr lang="es-ES" sz="1200" b="0" i="0" kern="1200" baseline="0" dirty="0" err="1">
                <a:solidFill>
                  <a:schemeClr val="tx1"/>
                </a:solidFill>
                <a:effectLst/>
                <a:latin typeface="+mn-lt"/>
                <a:ea typeface="+mn-ea"/>
                <a:cs typeface="+mn-cs"/>
              </a:rPr>
              <a:t>terms</a:t>
            </a:r>
            <a:r>
              <a:rPr lang="es-ES" sz="1200" b="0" i="0" kern="1200" baseline="0" dirty="0">
                <a:solidFill>
                  <a:schemeClr val="tx1"/>
                </a:solidFill>
                <a:effectLst/>
                <a:latin typeface="+mn-lt"/>
                <a:ea typeface="+mn-ea"/>
                <a:cs typeface="+mn-cs"/>
              </a:rPr>
              <a:t> of </a:t>
            </a:r>
            <a:r>
              <a:rPr lang="es-ES" sz="1200" b="0" i="0" kern="1200" baseline="0" dirty="0" err="1">
                <a:solidFill>
                  <a:schemeClr val="tx1"/>
                </a:solidFill>
                <a:effectLst/>
                <a:latin typeface="+mn-lt"/>
                <a:ea typeface="+mn-ea"/>
                <a:cs typeface="+mn-cs"/>
              </a:rPr>
              <a:t>the</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structures</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that</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students</a:t>
            </a:r>
            <a:r>
              <a:rPr lang="es-ES" sz="1200" b="0" i="0" kern="1200" baseline="0" dirty="0">
                <a:solidFill>
                  <a:schemeClr val="tx1"/>
                </a:solidFill>
                <a:effectLst/>
                <a:latin typeface="+mn-lt"/>
                <a:ea typeface="+mn-ea"/>
                <a:cs typeface="+mn-cs"/>
              </a:rPr>
              <a:t> can use. </a:t>
            </a:r>
            <a:r>
              <a:rPr lang="es-ES" sz="1200" b="0" i="0" kern="1200" baseline="0" dirty="0" err="1">
                <a:solidFill>
                  <a:schemeClr val="tx1"/>
                </a:solidFill>
                <a:effectLst/>
                <a:latin typeface="+mn-lt"/>
                <a:ea typeface="+mn-ea"/>
                <a:cs typeface="+mn-cs"/>
              </a:rPr>
              <a:t>They</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could</a:t>
            </a:r>
            <a:r>
              <a:rPr lang="es-ES" sz="1200" b="0" i="0" kern="1200" baseline="0" dirty="0">
                <a:solidFill>
                  <a:schemeClr val="tx1"/>
                </a:solidFill>
                <a:effectLst/>
                <a:latin typeface="+mn-lt"/>
                <a:ea typeface="+mn-ea"/>
                <a:cs typeface="+mn-cs"/>
              </a:rPr>
              <a:t> use </a:t>
            </a:r>
            <a:r>
              <a:rPr lang="es-ES" sz="1200" b="0" i="0" kern="1200" baseline="0" dirty="0" err="1">
                <a:solidFill>
                  <a:schemeClr val="tx1"/>
                </a:solidFill>
                <a:effectLst/>
                <a:latin typeface="+mn-lt"/>
                <a:ea typeface="+mn-ea"/>
                <a:cs typeface="+mn-cs"/>
              </a:rPr>
              <a:t>any</a:t>
            </a:r>
            <a:r>
              <a:rPr lang="es-ES" sz="1200" b="0" i="0" kern="1200" baseline="0" dirty="0">
                <a:solidFill>
                  <a:schemeClr val="tx1"/>
                </a:solidFill>
                <a:effectLst/>
                <a:latin typeface="+mn-lt"/>
                <a:ea typeface="+mn-ea"/>
                <a:cs typeface="+mn-cs"/>
              </a:rPr>
              <a:t> of puede + </a:t>
            </a:r>
            <a:r>
              <a:rPr lang="es-ES" sz="1200" b="0" i="0" kern="1200" baseline="0" dirty="0" err="1">
                <a:solidFill>
                  <a:schemeClr val="tx1"/>
                </a:solidFill>
                <a:effectLst/>
                <a:latin typeface="+mn-lt"/>
                <a:ea typeface="+mn-ea"/>
                <a:cs typeface="+mn-cs"/>
              </a:rPr>
              <a:t>infinitive</a:t>
            </a:r>
            <a:r>
              <a:rPr lang="es-ES" sz="1200" b="0" i="0" kern="1200" baseline="0" dirty="0">
                <a:solidFill>
                  <a:schemeClr val="tx1"/>
                </a:solidFill>
                <a:effectLst/>
                <a:latin typeface="+mn-lt"/>
                <a:ea typeface="+mn-ea"/>
                <a:cs typeface="+mn-cs"/>
              </a:rPr>
              <a:t>, quiere + </a:t>
            </a:r>
            <a:r>
              <a:rPr lang="es-ES" sz="1200" b="0" i="0" kern="1200" baseline="0" dirty="0" err="1">
                <a:solidFill>
                  <a:schemeClr val="tx1"/>
                </a:solidFill>
                <a:effectLst/>
                <a:latin typeface="+mn-lt"/>
                <a:ea typeface="+mn-ea"/>
                <a:cs typeface="+mn-cs"/>
              </a:rPr>
              <a:t>infinitive</a:t>
            </a:r>
            <a:r>
              <a:rPr lang="es-ES" sz="1200" b="0" i="0" kern="1200" baseline="0" dirty="0">
                <a:solidFill>
                  <a:schemeClr val="tx1"/>
                </a:solidFill>
                <a:effectLst/>
                <a:latin typeface="+mn-lt"/>
                <a:ea typeface="+mn-ea"/>
                <a:cs typeface="+mn-cs"/>
              </a:rPr>
              <a:t>, debe + </a:t>
            </a:r>
            <a:r>
              <a:rPr lang="es-ES" sz="1200" b="0" i="0" kern="1200" baseline="0" dirty="0" err="1">
                <a:solidFill>
                  <a:schemeClr val="tx1"/>
                </a:solidFill>
                <a:effectLst/>
                <a:latin typeface="+mn-lt"/>
                <a:ea typeface="+mn-ea"/>
                <a:cs typeface="+mn-cs"/>
              </a:rPr>
              <a:t>infinitive</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or</a:t>
            </a:r>
            <a:r>
              <a:rPr lang="es-ES" sz="1200" b="0" i="0" kern="1200" baseline="0" dirty="0">
                <a:solidFill>
                  <a:schemeClr val="tx1"/>
                </a:solidFill>
                <a:effectLst/>
                <a:latin typeface="+mn-lt"/>
                <a:ea typeface="+mn-ea"/>
                <a:cs typeface="+mn-cs"/>
              </a:rPr>
              <a:t> 3rd </a:t>
            </a:r>
            <a:r>
              <a:rPr lang="es-ES" sz="1200" b="0" i="0" kern="1200" baseline="0" dirty="0" err="1">
                <a:solidFill>
                  <a:schemeClr val="tx1"/>
                </a:solidFill>
                <a:effectLst/>
                <a:latin typeface="+mn-lt"/>
                <a:ea typeface="+mn-ea"/>
                <a:cs typeface="+mn-cs"/>
              </a:rPr>
              <a:t>person</a:t>
            </a:r>
            <a:r>
              <a:rPr lang="es-ES" sz="1200" b="0" i="0" kern="1200" baseline="0" dirty="0">
                <a:solidFill>
                  <a:schemeClr val="tx1"/>
                </a:solidFill>
                <a:effectLst/>
                <a:latin typeface="+mn-lt"/>
                <a:ea typeface="+mn-ea"/>
                <a:cs typeface="+mn-cs"/>
              </a:rPr>
              <a:t> singular. </a:t>
            </a:r>
            <a:r>
              <a:rPr lang="es-ES" sz="1200" b="0" i="0" kern="1200" baseline="0" dirty="0" err="1">
                <a:solidFill>
                  <a:schemeClr val="tx1"/>
                </a:solidFill>
                <a:effectLst/>
                <a:latin typeface="+mn-lt"/>
                <a:ea typeface="+mn-ea"/>
                <a:cs typeface="+mn-cs"/>
              </a:rPr>
              <a:t>These</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structures</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could</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even</a:t>
            </a:r>
            <a:r>
              <a:rPr lang="es-ES" sz="1200" b="0" i="0" kern="1200" baseline="0" dirty="0">
                <a:solidFill>
                  <a:schemeClr val="tx1"/>
                </a:solidFill>
                <a:effectLst/>
                <a:latin typeface="+mn-lt"/>
                <a:ea typeface="+mn-ea"/>
                <a:cs typeface="+mn-cs"/>
              </a:rPr>
              <a:t> be </a:t>
            </a:r>
            <a:r>
              <a:rPr lang="es-ES" sz="1200" b="0" i="0" kern="1200" baseline="0" dirty="0" err="1">
                <a:solidFill>
                  <a:schemeClr val="tx1"/>
                </a:solidFill>
                <a:effectLst/>
                <a:latin typeface="+mn-lt"/>
                <a:ea typeface="+mn-ea"/>
                <a:cs typeface="+mn-cs"/>
              </a:rPr>
              <a:t>varied</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within</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the</a:t>
            </a:r>
            <a:r>
              <a:rPr lang="es-ES" sz="1200" b="0" i="0" kern="1200" baseline="0" dirty="0">
                <a:solidFill>
                  <a:schemeClr val="tx1"/>
                </a:solidFill>
                <a:effectLst/>
                <a:latin typeface="+mn-lt"/>
                <a:ea typeface="+mn-ea"/>
                <a:cs typeface="+mn-cs"/>
              </a:rPr>
              <a:t> poem, </a:t>
            </a:r>
            <a:r>
              <a:rPr lang="es-ES" sz="1200" b="0" i="0" kern="1200" baseline="0" dirty="0" err="1">
                <a:solidFill>
                  <a:schemeClr val="tx1"/>
                </a:solidFill>
                <a:effectLst/>
                <a:latin typeface="+mn-lt"/>
                <a:ea typeface="+mn-ea"/>
                <a:cs typeface="+mn-cs"/>
              </a:rPr>
              <a:t>following</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the</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examples</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on</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slides</a:t>
            </a:r>
            <a:r>
              <a:rPr lang="es-ES" sz="1200" b="0" i="0" kern="1200" baseline="0" dirty="0">
                <a:solidFill>
                  <a:schemeClr val="tx1"/>
                </a:solidFill>
                <a:effectLst/>
                <a:latin typeface="+mn-lt"/>
                <a:ea typeface="+mn-ea"/>
                <a:cs typeface="+mn-cs"/>
              </a:rPr>
              <a:t> 13 and 14.</a:t>
            </a:r>
          </a:p>
          <a:p>
            <a:endParaRPr lang="es-ES" sz="1200" b="0" i="0" kern="1200" baseline="0" dirty="0">
              <a:solidFill>
                <a:schemeClr val="tx1"/>
              </a:solidFill>
              <a:effectLst/>
              <a:latin typeface="+mn-lt"/>
              <a:ea typeface="+mn-ea"/>
              <a:cs typeface="+mn-cs"/>
            </a:endParaRPr>
          </a:p>
          <a:p>
            <a:r>
              <a:rPr lang="es-ES" sz="1200" b="1" i="0" kern="1200" baseline="0" dirty="0">
                <a:solidFill>
                  <a:schemeClr val="tx1"/>
                </a:solidFill>
                <a:effectLst/>
                <a:latin typeface="+mn-lt"/>
                <a:ea typeface="+mn-ea"/>
                <a:cs typeface="+mn-cs"/>
              </a:rPr>
              <a:t>Notes</a:t>
            </a:r>
          </a:p>
          <a:p>
            <a:r>
              <a:rPr lang="es-ES" sz="1200" b="0" i="0" kern="1200" baseline="0" dirty="0">
                <a:solidFill>
                  <a:schemeClr val="tx1"/>
                </a:solidFill>
                <a:effectLst/>
                <a:latin typeface="+mn-lt"/>
                <a:ea typeface="+mn-ea"/>
                <a:cs typeface="+mn-cs"/>
              </a:rPr>
              <a:t>Note </a:t>
            </a:r>
            <a:r>
              <a:rPr lang="es-ES" sz="1200" b="0" i="0" kern="1200" baseline="0" dirty="0" err="1">
                <a:solidFill>
                  <a:schemeClr val="tx1"/>
                </a:solidFill>
                <a:effectLst/>
                <a:latin typeface="+mn-lt"/>
                <a:ea typeface="+mn-ea"/>
                <a:cs typeface="+mn-cs"/>
              </a:rPr>
              <a:t>the</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slight</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difference</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on</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the</a:t>
            </a:r>
            <a:r>
              <a:rPr lang="es-ES" sz="1200" b="0" i="0" kern="1200" baseline="0" dirty="0">
                <a:solidFill>
                  <a:schemeClr val="tx1"/>
                </a:solidFill>
                <a:effectLst/>
                <a:latin typeface="+mn-lt"/>
                <a:ea typeface="+mn-ea"/>
                <a:cs typeface="+mn-cs"/>
              </a:rPr>
              <a:t> 3rd </a:t>
            </a:r>
            <a:r>
              <a:rPr lang="es-ES" sz="1200" b="0" i="0" kern="1200" baseline="0" dirty="0" err="1">
                <a:solidFill>
                  <a:schemeClr val="tx1"/>
                </a:solidFill>
                <a:effectLst/>
                <a:latin typeface="+mn-lt"/>
                <a:ea typeface="+mn-ea"/>
                <a:cs typeface="+mn-cs"/>
              </a:rPr>
              <a:t>last</a:t>
            </a:r>
            <a:r>
              <a:rPr lang="es-ES" sz="1200" b="0" i="0" kern="1200" baseline="0" dirty="0">
                <a:solidFill>
                  <a:schemeClr val="tx1"/>
                </a:solidFill>
                <a:effectLst/>
                <a:latin typeface="+mn-lt"/>
                <a:ea typeface="+mn-ea"/>
                <a:cs typeface="+mn-cs"/>
              </a:rPr>
              <a:t> line, </a:t>
            </a:r>
            <a:r>
              <a:rPr lang="es-ES" sz="1200" b="0" i="0" kern="1200" baseline="0" dirty="0" err="1">
                <a:solidFill>
                  <a:schemeClr val="tx1"/>
                </a:solidFill>
                <a:effectLst/>
                <a:latin typeface="+mn-lt"/>
                <a:ea typeface="+mn-ea"/>
                <a:cs typeface="+mn-cs"/>
              </a:rPr>
              <a:t>where</a:t>
            </a:r>
            <a:r>
              <a:rPr lang="es-ES" sz="1200" b="0" i="0" kern="1200" baseline="0" dirty="0">
                <a:solidFill>
                  <a:schemeClr val="tx1"/>
                </a:solidFill>
                <a:effectLst/>
                <a:latin typeface="+mn-lt"/>
                <a:ea typeface="+mn-ea"/>
                <a:cs typeface="+mn-cs"/>
              </a:rPr>
              <a:t> ‘pero’ </a:t>
            </a:r>
            <a:r>
              <a:rPr lang="es-ES" sz="1200" b="0" i="0" kern="1200" baseline="0" dirty="0" err="1">
                <a:solidFill>
                  <a:schemeClr val="tx1"/>
                </a:solidFill>
                <a:effectLst/>
                <a:latin typeface="+mn-lt"/>
                <a:ea typeface="+mn-ea"/>
                <a:cs typeface="+mn-cs"/>
              </a:rPr>
              <a:t>is</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used</a:t>
            </a:r>
            <a:r>
              <a:rPr lang="es-ES" sz="1200" b="0" i="0" kern="1200" baseline="0" dirty="0">
                <a:solidFill>
                  <a:schemeClr val="tx1"/>
                </a:solidFill>
                <a:effectLst/>
                <a:latin typeface="+mn-lt"/>
                <a:ea typeface="+mn-ea"/>
                <a:cs typeface="+mn-cs"/>
              </a:rPr>
              <a:t> and </a:t>
            </a:r>
            <a:r>
              <a:rPr lang="es-ES" sz="1200" b="0" i="0" kern="1200" baseline="0" dirty="0" err="1">
                <a:solidFill>
                  <a:schemeClr val="tx1"/>
                </a:solidFill>
                <a:effectLst/>
                <a:latin typeface="+mn-lt"/>
                <a:ea typeface="+mn-ea"/>
                <a:cs typeface="+mn-cs"/>
              </a:rPr>
              <a:t>the</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verb</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is</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affirmative</a:t>
            </a:r>
            <a:r>
              <a:rPr lang="es-ES" sz="1200" b="0" i="0" kern="1200" baseline="0" dirty="0">
                <a:solidFill>
                  <a:schemeClr val="tx1"/>
                </a:solidFill>
                <a:effectLst/>
                <a:latin typeface="+mn-lt"/>
                <a:ea typeface="+mn-ea"/>
                <a:cs typeface="+mn-cs"/>
              </a:rPr>
              <a:t> (as </a:t>
            </a:r>
            <a:r>
              <a:rPr lang="es-ES" sz="1200" b="0" i="0" kern="1200" baseline="0" dirty="0" err="1">
                <a:solidFill>
                  <a:schemeClr val="tx1"/>
                </a:solidFill>
                <a:effectLst/>
                <a:latin typeface="+mn-lt"/>
                <a:ea typeface="+mn-ea"/>
                <a:cs typeface="+mn-cs"/>
              </a:rPr>
              <a:t>opposed</a:t>
            </a:r>
            <a:r>
              <a:rPr lang="es-ES" sz="1200" b="0" i="0" kern="1200" baseline="0" dirty="0">
                <a:solidFill>
                  <a:schemeClr val="tx1"/>
                </a:solidFill>
                <a:effectLst/>
                <a:latin typeface="+mn-lt"/>
                <a:ea typeface="+mn-ea"/>
                <a:cs typeface="+mn-cs"/>
              </a:rPr>
              <a:t> to </a:t>
            </a:r>
            <a:r>
              <a:rPr lang="es-ES" sz="1200" b="0" i="0" kern="1200" baseline="0" dirty="0" err="1">
                <a:solidFill>
                  <a:schemeClr val="tx1"/>
                </a:solidFill>
                <a:effectLst/>
                <a:latin typeface="+mn-lt"/>
                <a:ea typeface="+mn-ea"/>
                <a:cs typeface="+mn-cs"/>
              </a:rPr>
              <a:t>negative</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with</a:t>
            </a:r>
            <a:r>
              <a:rPr lang="es-ES" sz="1200" b="0" i="0" kern="1200" baseline="0" dirty="0">
                <a:solidFill>
                  <a:schemeClr val="tx1"/>
                </a:solidFill>
                <a:effectLst/>
                <a:latin typeface="+mn-lt"/>
                <a:ea typeface="+mn-ea"/>
                <a:cs typeface="+mn-cs"/>
              </a:rPr>
              <a:t> ‘ni’). </a:t>
            </a:r>
            <a:r>
              <a:rPr lang="es-ES" sz="1200" b="0" i="0" kern="1200" baseline="0" dirty="0" err="1">
                <a:solidFill>
                  <a:schemeClr val="tx1"/>
                </a:solidFill>
                <a:effectLst/>
                <a:latin typeface="+mn-lt"/>
                <a:ea typeface="+mn-ea"/>
                <a:cs typeface="+mn-cs"/>
              </a:rPr>
              <a:t>This</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conjunction</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seemed</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appropriate</a:t>
            </a:r>
            <a:r>
              <a:rPr lang="es-ES" sz="1200" b="0" i="0" kern="1200" baseline="0" dirty="0">
                <a:solidFill>
                  <a:schemeClr val="tx1"/>
                </a:solidFill>
                <a:effectLst/>
                <a:latin typeface="+mn-lt"/>
                <a:ea typeface="+mn-ea"/>
                <a:cs typeface="+mn-cs"/>
              </a:rPr>
              <a:t> in </a:t>
            </a:r>
            <a:r>
              <a:rPr lang="es-ES" sz="1200" b="0" i="0" kern="1200" baseline="0" dirty="0" err="1">
                <a:solidFill>
                  <a:schemeClr val="tx1"/>
                </a:solidFill>
                <a:effectLst/>
                <a:latin typeface="+mn-lt"/>
                <a:ea typeface="+mn-ea"/>
                <a:cs typeface="+mn-cs"/>
              </a:rPr>
              <a:t>context</a:t>
            </a:r>
            <a:r>
              <a:rPr lang="es-ES" sz="1200" b="0" i="0" kern="1200" baseline="0" dirty="0">
                <a:solidFill>
                  <a:schemeClr val="tx1"/>
                </a:solidFill>
                <a:effectLst/>
                <a:latin typeface="+mn-lt"/>
                <a:ea typeface="+mn-ea"/>
                <a:cs typeface="+mn-cs"/>
              </a:rPr>
              <a:t>. (A </a:t>
            </a:r>
            <a:r>
              <a:rPr lang="es-ES" sz="1200" b="0" i="0" kern="1200" baseline="0" dirty="0" err="1">
                <a:solidFill>
                  <a:schemeClr val="tx1"/>
                </a:solidFill>
                <a:effectLst/>
                <a:latin typeface="+mn-lt"/>
                <a:ea typeface="+mn-ea"/>
                <a:cs typeface="+mn-cs"/>
              </a:rPr>
              <a:t>person</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without</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help</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often</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knows</a:t>
            </a:r>
            <a:r>
              <a:rPr lang="es-ES" sz="1200" b="0" i="0" kern="1200" baseline="0" dirty="0">
                <a:solidFill>
                  <a:schemeClr val="tx1"/>
                </a:solidFill>
                <a:effectLst/>
                <a:latin typeface="+mn-lt"/>
                <a:ea typeface="+mn-ea"/>
                <a:cs typeface="+mn-cs"/>
              </a:rPr>
              <a:t> and </a:t>
            </a:r>
            <a:r>
              <a:rPr lang="es-ES" sz="1200" b="0" i="0" kern="1200" baseline="0" dirty="0" err="1">
                <a:solidFill>
                  <a:schemeClr val="tx1"/>
                </a:solidFill>
                <a:effectLst/>
                <a:latin typeface="+mn-lt"/>
                <a:ea typeface="+mn-ea"/>
                <a:cs typeface="+mn-cs"/>
              </a:rPr>
              <a:t>understands</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the</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consequences</a:t>
            </a:r>
            <a:r>
              <a:rPr lang="es-ES" sz="1200" b="0" i="0" kern="1200" baseline="0" dirty="0">
                <a:solidFill>
                  <a:schemeClr val="tx1"/>
                </a:solidFill>
                <a:effectLst/>
                <a:latin typeface="+mn-lt"/>
                <a:ea typeface="+mn-ea"/>
                <a:cs typeface="+mn-cs"/>
              </a:rPr>
              <a:t> / </a:t>
            </a:r>
            <a:r>
              <a:rPr lang="es-ES" sz="1200" b="0" i="0" kern="1200" baseline="0" dirty="0" err="1">
                <a:solidFill>
                  <a:schemeClr val="tx1"/>
                </a:solidFill>
                <a:effectLst/>
                <a:latin typeface="+mn-lt"/>
                <a:ea typeface="+mn-ea"/>
                <a:cs typeface="+mn-cs"/>
              </a:rPr>
              <a:t>what</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it</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might</a:t>
            </a:r>
            <a:r>
              <a:rPr lang="es-ES" sz="1200" b="0" i="0" kern="1200" baseline="0" dirty="0">
                <a:solidFill>
                  <a:schemeClr val="tx1"/>
                </a:solidFill>
                <a:effectLst/>
                <a:latin typeface="+mn-lt"/>
                <a:ea typeface="+mn-ea"/>
                <a:cs typeface="+mn-cs"/>
              </a:rPr>
              <a:t> be </a:t>
            </a:r>
            <a:r>
              <a:rPr lang="es-ES" sz="1200" b="0" i="0" kern="1200" baseline="0" dirty="0" err="1">
                <a:solidFill>
                  <a:schemeClr val="tx1"/>
                </a:solidFill>
                <a:effectLst/>
                <a:latin typeface="+mn-lt"/>
                <a:ea typeface="+mn-ea"/>
                <a:cs typeface="+mn-cs"/>
              </a:rPr>
              <a:t>like</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if</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they</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did</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have</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help</a:t>
            </a:r>
            <a:r>
              <a:rPr lang="es-ES" sz="1200" b="0" i="0" kern="1200" baseline="0" dirty="0">
                <a:solidFill>
                  <a:schemeClr val="tx1"/>
                </a:solidFill>
                <a:effectLst/>
                <a:latin typeface="+mn-lt"/>
                <a:ea typeface="+mn-ea"/>
                <a:cs typeface="+mn-cs"/>
              </a:rPr>
              <a:t>.)</a:t>
            </a:r>
          </a:p>
          <a:p>
            <a:r>
              <a:rPr lang="es-ES" sz="1200" b="0" i="0" kern="1200" baseline="0" dirty="0">
                <a:solidFill>
                  <a:schemeClr val="tx1"/>
                </a:solidFill>
                <a:effectLst/>
                <a:latin typeface="+mn-lt"/>
                <a:ea typeface="+mn-ea"/>
                <a:cs typeface="+mn-cs"/>
              </a:rPr>
              <a:t>‘Ayuda’ </a:t>
            </a:r>
            <a:r>
              <a:rPr lang="es-ES" sz="1200" b="0" i="0" kern="1200" baseline="0" dirty="0" err="1">
                <a:solidFill>
                  <a:schemeClr val="tx1"/>
                </a:solidFill>
                <a:effectLst/>
                <a:latin typeface="+mn-lt"/>
                <a:ea typeface="+mn-ea"/>
                <a:cs typeface="+mn-cs"/>
              </a:rPr>
              <a:t>was</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taught</a:t>
            </a:r>
            <a:r>
              <a:rPr lang="es-ES" sz="1200" b="0" i="0" kern="1200" baseline="0" dirty="0">
                <a:solidFill>
                  <a:schemeClr val="tx1"/>
                </a:solidFill>
                <a:effectLst/>
                <a:latin typeface="+mn-lt"/>
                <a:ea typeface="+mn-ea"/>
                <a:cs typeface="+mn-cs"/>
              </a:rPr>
              <a:t> in 1.1.7</a:t>
            </a:r>
          </a:p>
          <a:p>
            <a:r>
              <a:rPr lang="es-ES" sz="1200" b="0" i="0" kern="1200" baseline="0" dirty="0">
                <a:solidFill>
                  <a:schemeClr val="tx1"/>
                </a:solidFill>
                <a:effectLst/>
                <a:latin typeface="+mn-lt"/>
                <a:ea typeface="+mn-ea"/>
                <a:cs typeface="+mn-cs"/>
              </a:rPr>
              <a:t>Hacer </a:t>
            </a:r>
            <a:r>
              <a:rPr lang="es-ES" sz="1200" b="0" i="0" kern="1200" baseline="0" dirty="0" err="1">
                <a:solidFill>
                  <a:schemeClr val="tx1"/>
                </a:solidFill>
                <a:effectLst/>
                <a:latin typeface="+mn-lt"/>
                <a:ea typeface="+mn-ea"/>
                <a:cs typeface="+mn-cs"/>
              </a:rPr>
              <a:t>was</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taught</a:t>
            </a:r>
            <a:r>
              <a:rPr lang="es-ES" sz="1200" b="0" i="0" kern="1200" baseline="0" dirty="0">
                <a:solidFill>
                  <a:schemeClr val="tx1"/>
                </a:solidFill>
                <a:effectLst/>
                <a:latin typeface="+mn-lt"/>
                <a:ea typeface="+mn-ea"/>
                <a:cs typeface="+mn-cs"/>
              </a:rPr>
              <a:t> in 2.1.4 (</a:t>
            </a:r>
            <a:r>
              <a:rPr lang="es-ES" sz="1200" b="0" i="0" kern="1200" baseline="0" dirty="0" err="1">
                <a:solidFill>
                  <a:schemeClr val="tx1"/>
                </a:solidFill>
                <a:effectLst/>
                <a:latin typeface="+mn-lt"/>
                <a:ea typeface="+mn-ea"/>
                <a:cs typeface="+mn-cs"/>
              </a:rPr>
              <a:t>revisited</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this</a:t>
            </a:r>
            <a:r>
              <a:rPr lang="es-ES" sz="1200" b="0" i="0" kern="1200" baseline="0" dirty="0">
                <a:solidFill>
                  <a:schemeClr val="tx1"/>
                </a:solidFill>
                <a:effectLst/>
                <a:latin typeface="+mn-lt"/>
                <a:ea typeface="+mn-ea"/>
                <a:cs typeface="+mn-cs"/>
              </a:rPr>
              <a:t> </a:t>
            </a:r>
            <a:r>
              <a:rPr lang="es-ES" sz="1200" b="0" i="0" kern="1200" baseline="0" dirty="0" err="1">
                <a:solidFill>
                  <a:schemeClr val="tx1"/>
                </a:solidFill>
                <a:effectLst/>
                <a:latin typeface="+mn-lt"/>
                <a:ea typeface="+mn-ea"/>
                <a:cs typeface="+mn-cs"/>
              </a:rPr>
              <a:t>week</a:t>
            </a:r>
            <a:r>
              <a:rPr lang="es-ES" sz="1200" b="0" i="0" kern="1200" baseline="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If students</a:t>
            </a:r>
            <a:r>
              <a:rPr lang="en-GB" baseline="0" dirty="0"/>
              <a:t> already have experience in using bilingual dictionaries, they</a:t>
            </a:r>
            <a:r>
              <a:rPr lang="x-none" dirty="0"/>
              <a:t> can look up any word they don’t fully understand. </a:t>
            </a:r>
            <a:r>
              <a:rPr lang="en-GB" dirty="0"/>
              <a:t>The</a:t>
            </a:r>
            <a:r>
              <a:rPr lang="en-GB" baseline="0" dirty="0"/>
              <a:t> NCELP dictionary skills training will come in lesson 2 of this teaching sequence.</a:t>
            </a:r>
            <a:br>
              <a:rPr lang="es-ES" dirty="0"/>
            </a:b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x-none" dirty="0"/>
              <a:t>Clipart from </a:t>
            </a:r>
            <a:r>
              <a:rPr lang="en-GB" dirty="0">
                <a:hlinkClick r:id="rId3"/>
              </a:rPr>
              <a:t>http://clipart-library.com/</a:t>
            </a:r>
            <a:endParaRPr lang="x-none"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19</a:t>
            </a:fld>
            <a:endParaRPr lang="en-GB" dirty="0"/>
          </a:p>
        </p:txBody>
      </p:sp>
    </p:spTree>
    <p:extLst>
      <p:ext uri="{BB962C8B-B14F-4D97-AF65-F5344CB8AC3E}">
        <p14:creationId xmlns:p14="http://schemas.microsoft.com/office/powerpoint/2010/main" val="3939265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individual </a:t>
            </a:r>
            <a:r>
              <a:rPr lang="en-GB" b="1" baseline="0" dirty="0"/>
              <a:t>SSC ‘que’ </a:t>
            </a:r>
            <a:r>
              <a:rPr lang="en-GB" baseline="0" dirty="0"/>
              <a:t>and then present and practise the pronunciation of the </a:t>
            </a:r>
            <a:r>
              <a:rPr lang="en-GB" b="1" baseline="0" dirty="0"/>
              <a:t>source word ‘</a:t>
            </a:r>
            <a:r>
              <a:rPr lang="en-GB" b="1" baseline="0" dirty="0" err="1"/>
              <a:t>porque</a:t>
            </a:r>
            <a:r>
              <a:rPr lang="en-GB" b="1" baseline="0" dirty="0"/>
              <a:t>’.</a:t>
            </a:r>
            <a:endParaRPr lang="en-GB" b="0" baseline="0" dirty="0"/>
          </a:p>
          <a:p>
            <a:endParaRPr lang="en-GB" dirty="0"/>
          </a:p>
          <a:p>
            <a:r>
              <a:rPr lang="en-GB" dirty="0"/>
              <a:t>A possible gesture for this source word would be to rotate your index fingers in a clockwise direction,</a:t>
            </a:r>
            <a:r>
              <a:rPr lang="en-GB" baseline="0" dirty="0"/>
              <a:t> akin to miming a wheel in forward motion.  </a:t>
            </a:r>
          </a:p>
          <a:p>
            <a:r>
              <a:rPr lang="en-GB" baseline="0" dirty="0"/>
              <a:t>Whilst abstract, this is a gesture often used in the classroom to encourage learners to justify their opinions with reasons.</a:t>
            </a:r>
            <a:br>
              <a:rPr lang="en-GB" baseline="0" dirty="0"/>
            </a:br>
            <a:r>
              <a:rPr lang="en-GB" baseline="0" dirty="0"/>
              <a:t>NB: The English meaning ‘because’ should be clearly given to ensure secure word-meaning mapping.</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a:t>
            </a:fld>
            <a:endParaRPr lang="en-GB"/>
          </a:p>
        </p:txBody>
      </p:sp>
    </p:spTree>
    <p:extLst>
      <p:ext uri="{BB962C8B-B14F-4D97-AF65-F5344CB8AC3E}">
        <p14:creationId xmlns:p14="http://schemas.microsoft.com/office/powerpoint/2010/main" val="35023270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a:t>OPTIONAL</a:t>
            </a:r>
          </a:p>
          <a:p>
            <a:endParaRPr lang="en-GB" b="1" dirty="0"/>
          </a:p>
          <a:p>
            <a:r>
              <a:rPr lang="en-GB" b="1"/>
              <a:t>Aim</a:t>
            </a:r>
            <a:r>
              <a:rPr lang="en-GB" b="1" dirty="0"/>
              <a:t>:</a:t>
            </a:r>
            <a:r>
              <a:rPr lang="en-GB" b="1" baseline="0" dirty="0"/>
              <a:t> </a:t>
            </a:r>
            <a:r>
              <a:rPr lang="x-none" dirty="0"/>
              <a:t>In this activity students are challenged to provide a full translation in English. There is a gloss with those words that students will probably not know.</a:t>
            </a:r>
          </a:p>
        </p:txBody>
      </p:sp>
      <p:sp>
        <p:nvSpPr>
          <p:cNvPr id="4" name="Marcador de número de diapositiva 3"/>
          <p:cNvSpPr>
            <a:spLocks noGrp="1"/>
          </p:cNvSpPr>
          <p:nvPr>
            <p:ph type="sldNum" sz="quarter" idx="5"/>
          </p:nvPr>
        </p:nvSpPr>
        <p:spPr/>
        <p:txBody>
          <a:bodyPr/>
          <a:lstStyle/>
          <a:p>
            <a:fld id="{051212F4-EB5A-464B-92EC-DACFCB1CC2CD}" type="slidenum">
              <a:rPr lang="en-GB" smtClean="0"/>
              <a:t>20</a:t>
            </a:fld>
            <a:endParaRPr lang="en-GB" dirty="0"/>
          </a:p>
        </p:txBody>
      </p:sp>
    </p:spTree>
    <p:extLst>
      <p:ext uri="{BB962C8B-B14F-4D97-AF65-F5344CB8AC3E}">
        <p14:creationId xmlns:p14="http://schemas.microsoft.com/office/powerpoint/2010/main" val="17109967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x-none" dirty="0"/>
              <a:t>This slide shows a translation of the poem.</a:t>
            </a:r>
          </a:p>
        </p:txBody>
      </p:sp>
      <p:sp>
        <p:nvSpPr>
          <p:cNvPr id="4" name="Marcador de número de diapositiva 3"/>
          <p:cNvSpPr>
            <a:spLocks noGrp="1"/>
          </p:cNvSpPr>
          <p:nvPr>
            <p:ph type="sldNum" sz="quarter" idx="5"/>
          </p:nvPr>
        </p:nvSpPr>
        <p:spPr/>
        <p:txBody>
          <a:bodyPr/>
          <a:lstStyle/>
          <a:p>
            <a:fld id="{051212F4-EB5A-464B-92EC-DACFCB1CC2CD}" type="slidenum">
              <a:rPr lang="en-GB" smtClean="0"/>
              <a:t>21</a:t>
            </a:fld>
            <a:endParaRPr lang="en-GB" dirty="0"/>
          </a:p>
        </p:txBody>
      </p:sp>
    </p:spTree>
    <p:extLst>
      <p:ext uri="{BB962C8B-B14F-4D97-AF65-F5344CB8AC3E}">
        <p14:creationId xmlns:p14="http://schemas.microsoft.com/office/powerpoint/2010/main" val="13542366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a:t>
            </a:r>
            <a:r>
              <a:rPr lang="en-GB" b="1"/>
              <a:t>lesson 2):</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a:t>Consolidation</a:t>
            </a:r>
            <a:r>
              <a:rPr lang="en-GB" b="0" baseline="0"/>
              <a:t> </a:t>
            </a:r>
            <a:r>
              <a:rPr lang="en-GB" b="0" dirty="0"/>
              <a:t>of SSCs </a:t>
            </a:r>
            <a:r>
              <a:rPr lang="en-GB" b="1" dirty="0"/>
              <a:t>[que]</a:t>
            </a:r>
            <a:r>
              <a:rPr lang="en-GB" b="0" dirty="0"/>
              <a:t>,</a:t>
            </a:r>
            <a:r>
              <a:rPr lang="en-GB" b="1" dirty="0"/>
              <a:t> [qui]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baseline="0" dirty="0">
              <a:solidFill>
                <a:prstClr val="white"/>
              </a:solidFill>
              <a:latin typeface="Calibri" panose="020F0502020204030204" pitchFamily="34" charset="0"/>
              <a:cs typeface="Calibri" panose="020F0502020204030204" pitchFamily="34" charset="0"/>
            </a:endParaRPr>
          </a:p>
          <a:p>
            <a:r>
              <a:rPr lang="en-GB" sz="1200" dirty="0">
                <a:solidFill>
                  <a:schemeClr val="accent5">
                    <a:lumMod val="50000"/>
                  </a:schemeClr>
                </a:solidFill>
                <a:latin typeface="Century Gothic" panose="020B0502020202020204" pitchFamily="34" charset="0"/>
              </a:rPr>
              <a:t>This sequence of slides aims to raise students’ awareness of the importance of using dictionaries or translation sites to research the meaning of unknown words when translating from the target language, and to find the correct target language word for the desired meaning when translating from the English.</a:t>
            </a:r>
          </a:p>
          <a:p>
            <a:r>
              <a:rPr lang="en-GB" sz="1200" dirty="0">
                <a:solidFill>
                  <a:schemeClr val="accent5">
                    <a:lumMod val="50000"/>
                  </a:schemeClr>
                </a:solidFill>
                <a:latin typeface="Century Gothic" panose="020B0502020202020204" pitchFamily="34" charset="0"/>
              </a:rPr>
              <a:t>It also attempts to help students to deal with the common pitfalls encountered by newcomers to dictionary use, by giving practice opportunities in the basic thought and decision-making processes required.</a:t>
            </a:r>
          </a:p>
          <a:p>
            <a:r>
              <a:rPr lang="en-GB" sz="1200" dirty="0">
                <a:solidFill>
                  <a:schemeClr val="accent5">
                    <a:lumMod val="50000"/>
                  </a:schemeClr>
                </a:solidFill>
                <a:latin typeface="Century Gothic" panose="020B0502020202020204" pitchFamily="34" charset="0"/>
              </a:rPr>
              <a:t>The following version of the sequence is adapted for the Year 7 Spanish scheme of work.</a:t>
            </a:r>
            <a:endParaRPr lang="en-GB" sz="1200" b="0"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r>
              <a:rPr lang="en-GB" b="1" dirty="0"/>
              <a:t>7.3.1.2</a:t>
            </a:r>
            <a:r>
              <a:rPr lang="en-GB" b="1" baseline="0" dirty="0"/>
              <a:t> (introduce) </a:t>
            </a:r>
            <a:r>
              <a:rPr lang="es-ES" b="0" baseline="0" dirty="0"/>
              <a:t>hombre [97]; cabeza [265]; pensar [105]; amar [700]; sin [54]</a:t>
            </a:r>
            <a:endParaRPr lang="en-GB" b="0" dirty="0"/>
          </a:p>
          <a:p>
            <a:r>
              <a:rPr lang="en-GB" b="1" dirty="0"/>
              <a:t>7.2.2.4 (revisit) </a:t>
            </a:r>
            <a:r>
              <a:rPr lang="es-ES" sz="1200" b="0" i="0" kern="1200" dirty="0">
                <a:solidFill>
                  <a:schemeClr val="tx1"/>
                </a:solidFill>
                <a:effectLst/>
                <a:latin typeface="+mn-lt"/>
                <a:ea typeface="+mn-ea"/>
                <a:cs typeface="+mn-cs"/>
              </a:rPr>
              <a:t>estamos [estar-21]; están [21]; oeste [2416]; este [&gt;5000*]; estación [1404]; coche [1190]; tren [1488]; delante [1742]; fuera [299]; detrás [2044]; debajo [1366]</a:t>
            </a:r>
          </a:p>
          <a:p>
            <a:r>
              <a:rPr lang="en-GB" b="1" dirty="0"/>
              <a:t>7.2.1.4 (revisit) </a:t>
            </a:r>
            <a:r>
              <a:rPr lang="es-ES" sz="1200" b="0" i="0" u="none" strike="noStrike" kern="1200" dirty="0">
                <a:solidFill>
                  <a:schemeClr val="tx1"/>
                </a:solidFill>
                <a:effectLst/>
                <a:latin typeface="+mn-lt"/>
                <a:ea typeface="+mn-ea"/>
                <a:cs typeface="+mn-cs"/>
              </a:rPr>
              <a:t>¿cuándo? [57]; ¿cuánto? [580]; ¿cuál? [445]; hacer [26]; hago; haces; hace; deporte [1489]; deberes [2187]; actividad [344]; dibujo [1726]; noche [164]; tarde [392]; mañana [402]; de [2]; para [16]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22</a:t>
            </a:fld>
            <a:endParaRPr lang="en-GB">
              <a:solidFill>
                <a:prstClr val="black"/>
              </a:solidFill>
            </a:endParaRPr>
          </a:p>
        </p:txBody>
      </p:sp>
    </p:spTree>
    <p:extLst>
      <p:ext uri="{BB962C8B-B14F-4D97-AF65-F5344CB8AC3E}">
        <p14:creationId xmlns:p14="http://schemas.microsoft.com/office/powerpoint/2010/main" val="16988348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individual </a:t>
            </a:r>
            <a:r>
              <a:rPr lang="en-GB" b="1" baseline="0" dirty="0"/>
              <a:t>SSC ‘qui’ </a:t>
            </a:r>
            <a:r>
              <a:rPr lang="en-GB" baseline="0" dirty="0"/>
              <a:t>and then present and practise the pronunciation of the </a:t>
            </a:r>
            <a:r>
              <a:rPr lang="en-GB" b="1" baseline="0" dirty="0"/>
              <a:t>source word ‘</a:t>
            </a:r>
            <a:r>
              <a:rPr lang="en-GB" b="1" baseline="0" dirty="0" err="1"/>
              <a:t>quiero</a:t>
            </a:r>
            <a:r>
              <a:rPr lang="en-GB" b="1" baseline="0" dirty="0"/>
              <a:t>’.</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possible gesture for this source word would be to fold hands over your heart, and then move the right hand away</a:t>
            </a:r>
            <a:r>
              <a:rPr lang="en-GB" baseline="0" dirty="0"/>
              <a:t> from the body.</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23</a:t>
            </a:fld>
            <a:endParaRPr lang="en-GB"/>
          </a:p>
        </p:txBody>
      </p:sp>
    </p:spTree>
    <p:extLst>
      <p:ext uri="{BB962C8B-B14F-4D97-AF65-F5344CB8AC3E}">
        <p14:creationId xmlns:p14="http://schemas.microsoft.com/office/powerpoint/2010/main" val="31333582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24</a:t>
            </a:fld>
            <a:endParaRPr lang="en-GB"/>
          </a:p>
        </p:txBody>
      </p:sp>
    </p:spTree>
    <p:extLst>
      <p:ext uri="{BB962C8B-B14F-4D97-AF65-F5344CB8AC3E}">
        <p14:creationId xmlns:p14="http://schemas.microsoft.com/office/powerpoint/2010/main" val="33511581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25</a:t>
            </a:fld>
            <a:endParaRPr lang="en-GB"/>
          </a:p>
        </p:txBody>
      </p:sp>
    </p:spTree>
    <p:extLst>
      <p:ext uri="{BB962C8B-B14F-4D97-AF65-F5344CB8AC3E}">
        <p14:creationId xmlns:p14="http://schemas.microsoft.com/office/powerpoint/2010/main" val="21872375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‘qui’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26</a:t>
            </a:fld>
            <a:endParaRPr lang="en-GB" dirty="0"/>
          </a:p>
        </p:txBody>
      </p:sp>
    </p:spTree>
    <p:extLst>
      <p:ext uri="{BB962C8B-B14F-4D97-AF65-F5344CB8AC3E}">
        <p14:creationId xmlns:p14="http://schemas.microsoft.com/office/powerpoint/2010/main" val="35780646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27</a:t>
            </a:fld>
            <a:endParaRPr lang="en-GB" dirty="0"/>
          </a:p>
        </p:txBody>
      </p:sp>
    </p:spTree>
    <p:extLst>
      <p:ext uri="{BB962C8B-B14F-4D97-AF65-F5344CB8AC3E}">
        <p14:creationId xmlns:p14="http://schemas.microsoft.com/office/powerpoint/2010/main" val="36001975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28</a:t>
            </a:fld>
            <a:endParaRPr lang="en-GB" dirty="0"/>
          </a:p>
        </p:txBody>
      </p:sp>
    </p:spTree>
    <p:extLst>
      <p:ext uri="{BB962C8B-B14F-4D97-AF65-F5344CB8AC3E}">
        <p14:creationId xmlns:p14="http://schemas.microsoft.com/office/powerpoint/2010/main" val="32696457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b="1" baseline="0" dirty="0"/>
              <a:t> </a:t>
            </a:r>
            <a:r>
              <a:rPr lang="en-GB" b="0" baseline="0" dirty="0"/>
              <a:t>8 minutes</a:t>
            </a:r>
          </a:p>
          <a:p>
            <a:endParaRPr lang="en-GB" b="0" baseline="0" dirty="0"/>
          </a:p>
          <a:p>
            <a:r>
              <a:rPr lang="en-GB" b="1" baseline="0" dirty="0"/>
              <a:t>Aim</a:t>
            </a:r>
            <a:r>
              <a:rPr lang="en-GB" b="1" baseline="0"/>
              <a:t>: </a:t>
            </a:r>
            <a:r>
              <a:rPr lang="en-GB" b="0" baseline="0"/>
              <a:t>to practise recognising and spelling SSC ‘qui’.</a:t>
            </a:r>
          </a:p>
          <a:p>
            <a:endParaRPr lang="en-GB" b="0" dirty="0"/>
          </a:p>
          <a:p>
            <a:r>
              <a:rPr lang="en-GB" b="1" dirty="0"/>
              <a:t>Procedure:</a:t>
            </a:r>
          </a:p>
          <a:p>
            <a:pPr marL="228600" indent="-228600">
              <a:buAutoNum type="arabicPeriod"/>
            </a:pPr>
            <a:r>
              <a:rPr lang="en-GB" b="0" dirty="0"/>
              <a:t>Teachers click</a:t>
            </a:r>
            <a:r>
              <a:rPr lang="en-GB" b="0" baseline="0" dirty="0"/>
              <a:t> on the number buttons to play the recordings.</a:t>
            </a:r>
          </a:p>
          <a:p>
            <a:pPr marL="228600" indent="-228600">
              <a:buAutoNum type="arabicPeriod"/>
            </a:pPr>
            <a:r>
              <a:rPr lang="en-GB" b="0" baseline="0" dirty="0"/>
              <a:t>Students listen and tally how many [qui] SSCs they hear in each recording and tick the appropriate column.</a:t>
            </a:r>
          </a:p>
          <a:p>
            <a:pPr marL="228600" indent="-228600">
              <a:buAutoNum type="arabicPeriod"/>
            </a:pPr>
            <a:r>
              <a:rPr lang="en-GB" b="0" baseline="0" dirty="0"/>
              <a:t>Answers are shown by clicking in order.</a:t>
            </a:r>
          </a:p>
          <a:p>
            <a:pPr marL="228600" indent="-228600">
              <a:buAutoNum type="arabicPeriod"/>
            </a:pPr>
            <a:r>
              <a:rPr lang="en-GB" b="0" baseline="0" dirty="0"/>
              <a:t>In the second part of the activity, students need to listen and transcribe the Spanish sentence, before then translating it. Teachers click to show this second grid. Teachers may need to play the recording several times.</a:t>
            </a:r>
            <a:endParaRPr lang="en-GB" b="0" dirty="0"/>
          </a:p>
          <a:p>
            <a:endParaRPr lang="en-GB" b="1" dirty="0"/>
          </a:p>
          <a:p>
            <a:r>
              <a:rPr lang="en-GB" b="1" dirty="0"/>
              <a:t>Transcript:</a:t>
            </a:r>
            <a:r>
              <a:rPr lang="en-GB" b="1" baseline="0" dirty="0"/>
              <a:t> </a:t>
            </a:r>
          </a:p>
          <a:p>
            <a:pPr marL="228600" indent="-228600">
              <a:buAutoNum type="arabicPeriod"/>
            </a:pPr>
            <a:r>
              <a:rPr lang="en-GB" dirty="0"/>
              <a:t>El </a:t>
            </a:r>
            <a:r>
              <a:rPr lang="en-GB" dirty="0" err="1"/>
              <a:t>e</a:t>
            </a:r>
            <a:r>
              <a:rPr lang="en-GB" b="1" dirty="0" err="1"/>
              <a:t>qui</a:t>
            </a:r>
            <a:r>
              <a:rPr lang="en-GB" dirty="0" err="1"/>
              <a:t>po</a:t>
            </a:r>
            <a:r>
              <a:rPr lang="en-GB" dirty="0"/>
              <a:t> </a:t>
            </a:r>
            <a:r>
              <a:rPr lang="en-GB" dirty="0" err="1"/>
              <a:t>está</a:t>
            </a:r>
            <a:r>
              <a:rPr lang="en-GB" dirty="0"/>
              <a:t> </a:t>
            </a:r>
            <a:r>
              <a:rPr lang="en-GB" dirty="0" err="1"/>
              <a:t>en</a:t>
            </a:r>
            <a:r>
              <a:rPr lang="en-GB" dirty="0"/>
              <a:t> el estadio, a la </a:t>
            </a:r>
            <a:r>
              <a:rPr lang="en-GB" dirty="0" err="1"/>
              <a:t>iz</a:t>
            </a:r>
            <a:r>
              <a:rPr lang="en-GB" b="1" dirty="0" err="1"/>
              <a:t>qui</a:t>
            </a:r>
            <a:r>
              <a:rPr lang="en-GB" dirty="0" err="1"/>
              <a:t>erda</a:t>
            </a:r>
            <a:r>
              <a:rPr lang="en-GB" dirty="0"/>
              <a:t> del </a:t>
            </a:r>
            <a:r>
              <a:rPr lang="en-GB" dirty="0" err="1"/>
              <a:t>aeropuerto</a:t>
            </a:r>
            <a:r>
              <a:rPr lang="en-GB" baseline="0" dirty="0"/>
              <a:t>; </a:t>
            </a:r>
          </a:p>
          <a:p>
            <a:pPr marL="228600" indent="-228600">
              <a:buAutoNum type="arabicPeriod"/>
            </a:pPr>
            <a:r>
              <a:rPr lang="en-GB" baseline="0" dirty="0"/>
              <a:t>¿</a:t>
            </a:r>
            <a:r>
              <a:rPr lang="en-GB" b="1" baseline="0" dirty="0" err="1"/>
              <a:t>Qui</a:t>
            </a:r>
            <a:r>
              <a:rPr lang="en-GB" baseline="0" dirty="0" err="1"/>
              <a:t>én</a:t>
            </a:r>
            <a:r>
              <a:rPr lang="en-GB" baseline="0" dirty="0"/>
              <a:t> </a:t>
            </a:r>
            <a:r>
              <a:rPr lang="en-GB" b="1" baseline="0" dirty="0" err="1"/>
              <a:t>qu</a:t>
            </a:r>
            <a:r>
              <a:rPr lang="en-GB" baseline="0" dirty="0" err="1"/>
              <a:t>iere</a:t>
            </a:r>
            <a:r>
              <a:rPr lang="en-GB" baseline="0" dirty="0"/>
              <a:t> </a:t>
            </a:r>
            <a:r>
              <a:rPr lang="en-GB" baseline="0" dirty="0" err="1"/>
              <a:t>viajar</a:t>
            </a:r>
            <a:r>
              <a:rPr lang="en-GB" baseline="0" dirty="0"/>
              <a:t> </a:t>
            </a:r>
            <a:r>
              <a:rPr lang="en-GB" baseline="0" dirty="0" err="1"/>
              <a:t>en</a:t>
            </a:r>
            <a:r>
              <a:rPr lang="en-GB" baseline="0" dirty="0"/>
              <a:t> avión por la </a:t>
            </a:r>
            <a:r>
              <a:rPr lang="en-GB" baseline="0" dirty="0" err="1"/>
              <a:t>noche</a:t>
            </a:r>
            <a:r>
              <a:rPr lang="en-GB" baseline="0" dirty="0"/>
              <a:t>?</a:t>
            </a:r>
          </a:p>
          <a:p>
            <a:pPr marL="228600" indent="-228600">
              <a:buAutoNum type="arabicPeriod"/>
            </a:pPr>
            <a:r>
              <a:rPr lang="en-GB" baseline="0" dirty="0"/>
              <a:t>¿</a:t>
            </a:r>
            <a:r>
              <a:rPr lang="en-GB" b="0" baseline="0" dirty="0" err="1"/>
              <a:t>Cuándo</a:t>
            </a:r>
            <a:r>
              <a:rPr lang="en-GB" b="0" baseline="0" dirty="0"/>
              <a:t> </a:t>
            </a:r>
            <a:r>
              <a:rPr lang="en-GB" b="0" baseline="0" dirty="0" err="1"/>
              <a:t>hago</a:t>
            </a:r>
            <a:r>
              <a:rPr lang="en-GB" b="0" baseline="0" dirty="0"/>
              <a:t> </a:t>
            </a:r>
            <a:r>
              <a:rPr lang="en-GB" b="1" baseline="0" dirty="0"/>
              <a:t>qui</a:t>
            </a:r>
            <a:r>
              <a:rPr lang="en-GB" b="0" baseline="0" dirty="0"/>
              <a:t>nce </a:t>
            </a:r>
            <a:r>
              <a:rPr lang="en-GB" b="0" baseline="0" dirty="0" err="1"/>
              <a:t>dibujos</a:t>
            </a:r>
            <a:r>
              <a:rPr lang="en-GB" b="0" baseline="0" dirty="0"/>
              <a:t> de </a:t>
            </a:r>
            <a:r>
              <a:rPr lang="en-GB" b="0" baseline="0" dirty="0" err="1"/>
              <a:t>deberes</a:t>
            </a:r>
            <a:r>
              <a:rPr lang="en-GB" b="0" baseline="0" dirty="0"/>
              <a:t>?</a:t>
            </a:r>
          </a:p>
          <a:p>
            <a:pPr marL="228600" indent="-228600">
              <a:buAutoNum type="arabicPeriod"/>
            </a:pPr>
            <a:r>
              <a:rPr lang="en-GB" b="1" baseline="0" dirty="0" err="1"/>
              <a:t>Qui</a:t>
            </a:r>
            <a:r>
              <a:rPr lang="en-GB" baseline="0" dirty="0" err="1"/>
              <a:t>eren</a:t>
            </a:r>
            <a:r>
              <a:rPr lang="en-GB" baseline="0" dirty="0"/>
              <a:t> </a:t>
            </a:r>
            <a:r>
              <a:rPr lang="en-GB" baseline="0" dirty="0" err="1"/>
              <a:t>estar</a:t>
            </a:r>
            <a:r>
              <a:rPr lang="en-GB" baseline="0" dirty="0"/>
              <a:t> </a:t>
            </a:r>
            <a:r>
              <a:rPr lang="en-GB" baseline="0" dirty="0" err="1"/>
              <a:t>tran</a:t>
            </a:r>
            <a:r>
              <a:rPr lang="en-GB" b="1" baseline="0" dirty="0" err="1"/>
              <a:t>qui</a:t>
            </a:r>
            <a:r>
              <a:rPr lang="en-GB" baseline="0" dirty="0" err="1"/>
              <a:t>los</a:t>
            </a:r>
            <a:r>
              <a:rPr lang="en-GB" baseline="0" dirty="0"/>
              <a:t> </a:t>
            </a:r>
            <a:r>
              <a:rPr lang="en-GB" baseline="0" dirty="0" err="1"/>
              <a:t>a</a:t>
            </a:r>
            <a:r>
              <a:rPr lang="en-GB" b="1" baseline="0" dirty="0" err="1"/>
              <a:t>quí</a:t>
            </a:r>
            <a:r>
              <a:rPr lang="en-GB" baseline="0" dirty="0"/>
              <a:t> </a:t>
            </a:r>
            <a:r>
              <a:rPr lang="en-GB" baseline="0" dirty="0" err="1"/>
              <a:t>en</a:t>
            </a:r>
            <a:r>
              <a:rPr lang="en-GB" baseline="0" dirty="0"/>
              <a:t> la </a:t>
            </a:r>
            <a:r>
              <a:rPr lang="en-GB" baseline="0" dirty="0" err="1"/>
              <a:t>estación</a:t>
            </a:r>
            <a:r>
              <a:rPr lang="en-GB" baseline="0" dirty="0"/>
              <a:t>;</a:t>
            </a:r>
          </a:p>
          <a:p>
            <a:pPr marL="228600" indent="-228600">
              <a:buAutoNum type="arabicPeriod"/>
            </a:pPr>
            <a:r>
              <a:rPr lang="en-GB" baseline="0" dirty="0"/>
              <a:t>Estamos en el </a:t>
            </a:r>
            <a:r>
              <a:rPr lang="en-GB" baseline="0" dirty="0" err="1"/>
              <a:t>este</a:t>
            </a:r>
            <a:r>
              <a:rPr lang="en-GB" baseline="0" dirty="0"/>
              <a:t> </a:t>
            </a:r>
            <a:r>
              <a:rPr lang="en-GB" baseline="0" dirty="0" err="1"/>
              <a:t>pero</a:t>
            </a:r>
            <a:r>
              <a:rPr lang="en-GB" baseline="0" dirty="0"/>
              <a:t> el </a:t>
            </a:r>
            <a:r>
              <a:rPr lang="en-GB" baseline="0" dirty="0" err="1"/>
              <a:t>oeste</a:t>
            </a:r>
            <a:r>
              <a:rPr lang="en-GB" baseline="0" dirty="0"/>
              <a:t> </a:t>
            </a:r>
            <a:r>
              <a:rPr lang="en-GB" baseline="0" dirty="0" err="1"/>
              <a:t>está</a:t>
            </a:r>
            <a:r>
              <a:rPr lang="en-GB" baseline="0" dirty="0"/>
              <a:t> a la </a:t>
            </a:r>
            <a:r>
              <a:rPr lang="en-GB" baseline="0" dirty="0" err="1"/>
              <a:t>iz</a:t>
            </a:r>
            <a:r>
              <a:rPr lang="en-GB" b="1" baseline="0" dirty="0" err="1"/>
              <a:t>qui</a:t>
            </a:r>
            <a:r>
              <a:rPr lang="en-GB" baseline="0" dirty="0" err="1"/>
              <a:t>erda</a:t>
            </a:r>
            <a:r>
              <a:rPr lang="en-GB" baseline="0" dirty="0"/>
              <a:t>;</a:t>
            </a:r>
          </a:p>
          <a:p>
            <a:pPr marL="0" indent="0">
              <a:buNone/>
            </a:pPr>
            <a:endParaRPr lang="en-GB" baseline="0" dirty="0"/>
          </a:p>
          <a:p>
            <a:pPr marL="0" indent="0">
              <a:buNone/>
            </a:pPr>
            <a:r>
              <a:rPr lang="en-GB" b="1" baseline="0" dirty="0"/>
              <a:t>Notes:</a:t>
            </a:r>
          </a:p>
          <a:p>
            <a:r>
              <a:rPr lang="en-GB" baseline="0" dirty="0"/>
              <a:t>All of the phonics source and cluster words have been used, here, plus some of the vocabulary to be revisited this week has been used:</a:t>
            </a:r>
            <a:br>
              <a:rPr lang="en-GB" baseline="0" dirty="0"/>
            </a:br>
            <a:r>
              <a:rPr lang="en-GB" b="0" baseline="0" dirty="0"/>
              <a:t>T2.2 Week 4:</a:t>
            </a:r>
          </a:p>
          <a:p>
            <a:r>
              <a:rPr lang="es-ES" sz="1200" b="0" i="0" kern="1200" dirty="0">
                <a:solidFill>
                  <a:schemeClr val="tx1"/>
                </a:solidFill>
                <a:effectLst/>
                <a:latin typeface="+mn-lt"/>
                <a:ea typeface="+mn-ea"/>
                <a:cs typeface="+mn-cs"/>
              </a:rPr>
              <a:t>estamos [estar-21]; oeste [2416]; este [&gt;5000*]; estación [1404]; tren [1488]</a:t>
            </a:r>
          </a:p>
          <a:p>
            <a:r>
              <a:rPr lang="es-ES" sz="1200" kern="1200" dirty="0">
                <a:solidFill>
                  <a:schemeClr val="tx1"/>
                </a:solidFill>
                <a:effectLst/>
                <a:latin typeface="+mn-lt"/>
                <a:ea typeface="+mn-ea"/>
                <a:cs typeface="+mn-cs"/>
              </a:rPr>
              <a:t>T2.1 </a:t>
            </a:r>
            <a:r>
              <a:rPr lang="es-ES" sz="1200" kern="1200" dirty="0" err="1">
                <a:solidFill>
                  <a:schemeClr val="tx1"/>
                </a:solidFill>
                <a:effectLst/>
                <a:latin typeface="+mn-lt"/>
                <a:ea typeface="+mn-ea"/>
                <a:cs typeface="+mn-cs"/>
              </a:rPr>
              <a:t>Week</a:t>
            </a:r>
            <a:r>
              <a:rPr lang="es-ES" sz="1200" kern="1200" dirty="0">
                <a:solidFill>
                  <a:schemeClr val="tx1"/>
                </a:solidFill>
                <a:effectLst/>
                <a:latin typeface="+mn-lt"/>
                <a:ea typeface="+mn-ea"/>
                <a:cs typeface="+mn-cs"/>
              </a:rPr>
              <a:t> 4</a:t>
            </a:r>
            <a:r>
              <a:rPr lang="en-GB" b="0" dirty="0"/>
              <a:t>:</a:t>
            </a:r>
          </a:p>
          <a:p>
            <a:r>
              <a:rPr lang="es-ES" sz="1200" b="0" i="0" u="none" strike="noStrike" kern="1200" dirty="0">
                <a:solidFill>
                  <a:schemeClr val="tx1"/>
                </a:solidFill>
                <a:effectLst/>
                <a:latin typeface="+mn-lt"/>
                <a:ea typeface="+mn-ea"/>
                <a:cs typeface="+mn-cs"/>
              </a:rPr>
              <a:t>¿cuándo? [57]; hago [26]; deberes [2187]; dibujo [1726]; noche [164]; de [2]; </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29</a:t>
            </a:fld>
            <a:endParaRPr lang="en-GB"/>
          </a:p>
        </p:txBody>
      </p:sp>
    </p:spTree>
    <p:extLst>
      <p:ext uri="{BB962C8B-B14F-4D97-AF65-F5344CB8AC3E}">
        <p14:creationId xmlns:p14="http://schemas.microsoft.com/office/powerpoint/2010/main" val="3276066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3</a:t>
            </a:fld>
            <a:endParaRPr lang="en-GB"/>
          </a:p>
        </p:txBody>
      </p:sp>
    </p:spTree>
    <p:extLst>
      <p:ext uri="{BB962C8B-B14F-4D97-AF65-F5344CB8AC3E}">
        <p14:creationId xmlns:p14="http://schemas.microsoft.com/office/powerpoint/2010/main" val="37972576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2</a:t>
            </a:r>
            <a:r>
              <a:rPr lang="en-GB" b="0" baseline="0" dirty="0"/>
              <a:t> minutes</a:t>
            </a:r>
            <a:endParaRPr lang="en-GB" b="1" dirty="0"/>
          </a:p>
          <a:p>
            <a:endParaRPr lang="en-GB" b="1" dirty="0"/>
          </a:p>
          <a:p>
            <a:pPr marL="0" marR="0" indent="0" algn="l" defTabSz="914400" rtl="0" eaLnBrk="1" fontAlgn="auto" latinLnBrk="0" hangingPunct="1">
              <a:lnSpc>
                <a:spcPct val="100000"/>
              </a:lnSpc>
              <a:spcBef>
                <a:spcPts val="0"/>
              </a:spcBef>
              <a:spcAft>
                <a:spcPts val="0"/>
              </a:spcAft>
              <a:buClrTx/>
              <a:buSzTx/>
              <a:buFontTx/>
              <a:buNone/>
              <a:tabLst/>
              <a:defRPr/>
            </a:pPr>
            <a:r>
              <a:rPr lang="en-GB" b="1" dirty="0"/>
              <a:t>Aim</a:t>
            </a:r>
            <a:r>
              <a:rPr lang="en-GB" b="1"/>
              <a:t>: </a:t>
            </a:r>
            <a:r>
              <a:rPr lang="en-GB"/>
              <a:t>to</a:t>
            </a:r>
            <a:r>
              <a:rPr lang="en-GB" baseline="0"/>
              <a:t> revise words </a:t>
            </a:r>
            <a:r>
              <a:rPr lang="en-GB" baseline="0" dirty="0"/>
              <a:t>from weeks 2.2.4 </a:t>
            </a:r>
            <a:r>
              <a:rPr lang="en-GB" baseline="0"/>
              <a:t>and 2.1.4 receptively </a:t>
            </a:r>
            <a:r>
              <a:rPr lang="en-GB" baseline="0" dirty="0"/>
              <a:t>(revisited in the scheme of work this </a:t>
            </a:r>
            <a:r>
              <a:rPr lang="en-GB" baseline="0"/>
              <a:t>week)</a:t>
            </a:r>
          </a:p>
          <a:p>
            <a:pPr marL="0" marR="0" indent="0" algn="l" defTabSz="914400" rtl="0" eaLnBrk="1" fontAlgn="auto" latinLnBrk="0" hangingPunct="1">
              <a:lnSpc>
                <a:spcPct val="100000"/>
              </a:lnSpc>
              <a:spcBef>
                <a:spcPts val="0"/>
              </a:spcBef>
              <a:spcAft>
                <a:spcPts val="0"/>
              </a:spcAft>
              <a:buClrTx/>
              <a:buSzTx/>
              <a:buFontTx/>
              <a:buNone/>
              <a:tabLst/>
              <a:defRPr/>
            </a:pPr>
            <a:endParaRPr lang="en-GB" b="1" dirty="0"/>
          </a:p>
          <a:p>
            <a:r>
              <a:rPr lang="en-GB" b="1" dirty="0"/>
              <a:t>Procedure:</a:t>
            </a:r>
          </a:p>
          <a:p>
            <a:r>
              <a:rPr lang="en-GB" dirty="0"/>
              <a:t>1.</a:t>
            </a:r>
            <a:r>
              <a:rPr lang="en-GB" baseline="0" dirty="0"/>
              <a:t> </a:t>
            </a:r>
            <a:r>
              <a:rPr lang="en-GB" dirty="0"/>
              <a:t>The</a:t>
            </a:r>
            <a:r>
              <a:rPr lang="en-GB" baseline="0" dirty="0"/>
              <a:t> teacher says the number (either in numerical or random order, to challenge students more). Students have to search the options around the edge of the box to decide which is the corresponding word.  Pause for several seconds to allow students to search, then elicit the Spanish word from students in chorus.</a:t>
            </a:r>
          </a:p>
          <a:p>
            <a:endParaRPr lang="en-GB" baseline="0" dirty="0"/>
          </a:p>
          <a:p>
            <a:r>
              <a:rPr lang="en-GB" b="1" baseline="0" dirty="0"/>
              <a:t>Notes:</a:t>
            </a:r>
          </a:p>
          <a:p>
            <a:r>
              <a:rPr lang="en-GB" baseline="0" dirty="0"/>
              <a:t>To allow for flexibility in the order of numbers, the answers have not been animated.</a:t>
            </a:r>
          </a:p>
        </p:txBody>
      </p:sp>
      <p:sp>
        <p:nvSpPr>
          <p:cNvPr id="4" name="Slide Number Placeholder 3"/>
          <p:cNvSpPr>
            <a:spLocks noGrp="1"/>
          </p:cNvSpPr>
          <p:nvPr>
            <p:ph type="sldNum" sz="quarter" idx="10"/>
          </p:nvPr>
        </p:nvSpPr>
        <p:spPr/>
        <p:txBody>
          <a:bodyPr/>
          <a:lstStyle/>
          <a:p>
            <a:fld id="{051212F4-EB5A-464B-92EC-DACFCB1CC2CD}" type="slidenum">
              <a:rPr lang="en-GB">
                <a:solidFill>
                  <a:prstClr val="black"/>
                </a:solidFill>
              </a:rPr>
              <a:pPr/>
              <a:t>30</a:t>
            </a:fld>
            <a:endParaRPr lang="en-GB">
              <a:solidFill>
                <a:prstClr val="black"/>
              </a:solidFill>
            </a:endParaRPr>
          </a:p>
        </p:txBody>
      </p:sp>
    </p:spTree>
    <p:extLst>
      <p:ext uri="{BB962C8B-B14F-4D97-AF65-F5344CB8AC3E}">
        <p14:creationId xmlns:p14="http://schemas.microsoft.com/office/powerpoint/2010/main" val="34170699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2</a:t>
            </a:r>
            <a:r>
              <a:rPr lang="en-GB" b="0" baseline="0" dirty="0"/>
              <a:t>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a:t>
            </a:r>
            <a:r>
              <a:rPr lang="en-GB" b="1" baseline="0"/>
              <a:t>: </a:t>
            </a:r>
            <a:r>
              <a:rPr lang="en-GB"/>
              <a:t>This slide</a:t>
            </a:r>
            <a:r>
              <a:rPr lang="en-GB" baseline="0"/>
              <a:t> </a:t>
            </a:r>
            <a:r>
              <a:rPr lang="en-GB"/>
              <a:t>aims to </a:t>
            </a:r>
            <a:r>
              <a:rPr lang="en-GB" dirty="0"/>
              <a:t>raise students’ awareness of the importance of looking up words rather than guessing their meaning, even</a:t>
            </a:r>
            <a:r>
              <a:rPr lang="en-GB" baseline="0" dirty="0"/>
              <a:t> though sometimes meanings can be worked out (e.g. for cognates and </a:t>
            </a:r>
            <a:r>
              <a:rPr lang="en-GB" baseline="0"/>
              <a:t>near-cognates).</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There are different ways of approaching this. Teachers could either give the students a minute to guess the word, and then see what options students have come up with, and see what strategies were being employed, or teachers could simply go through each word one by one, saying the word and seeing if the students can come up with an answer.</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Teachers click to show the meanings and then the explanation of what cognates / near-cognates are.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Vocabulary revisiting: </a:t>
            </a:r>
            <a:r>
              <a:rPr lang="en-GB" baseline="0" dirty="0" err="1"/>
              <a:t>estación</a:t>
            </a:r>
            <a:r>
              <a:rPr lang="en-GB" baseline="0" dirty="0"/>
              <a:t>, </a:t>
            </a:r>
            <a:r>
              <a:rPr lang="en-GB" baseline="0" dirty="0" err="1"/>
              <a:t>debajo</a:t>
            </a:r>
            <a:r>
              <a:rPr lang="en-GB" baseline="0" dirty="0"/>
              <a:t>, </a:t>
            </a:r>
            <a:r>
              <a:rPr lang="en-GB" baseline="0" dirty="0" err="1"/>
              <a:t>oeste</a:t>
            </a:r>
            <a:r>
              <a:rPr lang="en-GB" baseline="0" dirty="0"/>
              <a:t> (2.2.4) and </a:t>
            </a:r>
            <a:r>
              <a:rPr lang="es-ES" sz="1200" dirty="0">
                <a:solidFill>
                  <a:schemeClr val="accent5">
                    <a:lumMod val="50000"/>
                  </a:schemeClr>
                </a:solidFill>
                <a:latin typeface="Century Gothic" panose="020B0502020202020204" pitchFamily="34" charset="0"/>
              </a:rPr>
              <a:t>mañana (2.1.4)</a:t>
            </a:r>
            <a:r>
              <a:rPr lang="en-GB" baseline="0" dirty="0"/>
              <a:t> are revisited in the scheme of work this week</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88645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Timing: </a:t>
            </a:r>
            <a:r>
              <a:rPr lang="en-GB" b="0" dirty="0"/>
              <a:t>2 minutes</a:t>
            </a:r>
          </a:p>
          <a:p>
            <a:endParaRPr lang="en-GB" b="0" dirty="0"/>
          </a:p>
          <a:p>
            <a:r>
              <a:rPr lang="en-GB" b="1" dirty="0"/>
              <a:t>Aim</a:t>
            </a:r>
            <a:r>
              <a:rPr lang="en-GB" b="1"/>
              <a:t>: </a:t>
            </a:r>
            <a:r>
              <a:rPr lang="en-GB" b="0"/>
              <a:t>to introduce students</a:t>
            </a:r>
            <a:r>
              <a:rPr lang="en-GB" b="0" baseline="0"/>
              <a:t> </a:t>
            </a:r>
            <a:r>
              <a:rPr lang="en-GB" b="0" baseline="0" dirty="0"/>
              <a:t>to Spanish-English </a:t>
            </a:r>
            <a:r>
              <a:rPr lang="en-GB" b="0" baseline="0"/>
              <a:t>dictionary use.</a:t>
            </a:r>
            <a:endParaRPr lang="en-GB" b="0" baseline="0" dirty="0"/>
          </a:p>
          <a:p>
            <a:endParaRPr lang="en-GB" b="0" baseline="0" dirty="0"/>
          </a:p>
          <a:p>
            <a:r>
              <a:rPr lang="en-GB" b="1" baseline="0" dirty="0"/>
              <a:t>Procedure:</a:t>
            </a:r>
          </a:p>
          <a:p>
            <a:pPr marL="228600" indent="-228600">
              <a:buAutoNum type="arabicPeriod"/>
            </a:pPr>
            <a:r>
              <a:rPr lang="en-GB" dirty="0"/>
              <a:t>This slide explains the fact that there are</a:t>
            </a:r>
            <a:r>
              <a:rPr lang="en-GB" baseline="0" dirty="0"/>
              <a:t> two ‘sides’ to a paper dictionary, something which often causes beginner dictionary users problems. </a:t>
            </a:r>
          </a:p>
          <a:p>
            <a:pPr marL="228600" indent="-228600">
              <a:buAutoNum type="arabicPeriod"/>
            </a:pPr>
            <a:r>
              <a:rPr lang="en-GB" baseline="0" dirty="0"/>
              <a:t>Students are challenged to allocate the words in the centre – a mix of English and Spanish words – to one side or the other. Though this should not be too difficult a task, it ‘trains’ the student in the correct first step to be taken upon consulting a paper dictionary (the ‘from’ and ‘to’ languages settings also being a consideration, of course, with online dictionaries and translation websites).</a:t>
            </a:r>
          </a:p>
          <a:p>
            <a:pPr marL="228600" indent="-228600">
              <a:buAutoNum type="arabicPeriod"/>
            </a:pPr>
            <a:r>
              <a:rPr lang="en-GB" baseline="0" dirty="0"/>
              <a:t>The answers are animated, and the words ‘fly’ to the correct side.</a:t>
            </a:r>
          </a:p>
          <a:p>
            <a:pPr marL="0" indent="0">
              <a:buNone/>
            </a:pPr>
            <a:endParaRPr lang="en-GB" baseline="0" dirty="0"/>
          </a:p>
          <a:p>
            <a:pPr marL="0" indent="0">
              <a:buNone/>
            </a:pPr>
            <a:r>
              <a:rPr lang="en-GB" b="1" dirty="0"/>
              <a:t>Notes:</a:t>
            </a:r>
          </a:p>
          <a:p>
            <a:r>
              <a:rPr lang="en-GB" dirty="0"/>
              <a:t>Vocabulary revisiting: Term 2.2</a:t>
            </a:r>
            <a:r>
              <a:rPr lang="en-GB" baseline="0" dirty="0"/>
              <a:t> Week 4 – </a:t>
            </a:r>
            <a:r>
              <a:rPr lang="en-GB" baseline="0" dirty="0" err="1"/>
              <a:t>delante</a:t>
            </a:r>
            <a:r>
              <a:rPr lang="en-GB" baseline="0" dirty="0"/>
              <a:t>, </a:t>
            </a:r>
            <a:r>
              <a:rPr lang="en-GB" baseline="0" dirty="0" err="1"/>
              <a:t>fuera</a:t>
            </a:r>
            <a:r>
              <a:rPr lang="en-GB" baseline="0" dirty="0"/>
              <a:t>, </a:t>
            </a:r>
            <a:r>
              <a:rPr lang="en-GB" baseline="0" dirty="0" err="1"/>
              <a:t>tren</a:t>
            </a:r>
            <a:r>
              <a:rPr lang="en-GB" baseline="0" dirty="0"/>
              <a:t> and </a:t>
            </a:r>
            <a:r>
              <a:rPr lang="en-GB" baseline="0" dirty="0" err="1"/>
              <a:t>detrás</a:t>
            </a:r>
            <a:r>
              <a:rPr lang="en-GB" baseline="0" dirty="0"/>
              <a:t> are revisited in the scheme of work this week</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26504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Timing: </a:t>
            </a:r>
            <a:r>
              <a:rPr lang="en-GB" b="0" dirty="0"/>
              <a:t>2 minutes</a:t>
            </a:r>
            <a:endParaRPr lang="en-GB" b="1" dirty="0"/>
          </a:p>
          <a:p>
            <a:endParaRPr lang="en-GB" b="1" dirty="0"/>
          </a:p>
          <a:p>
            <a:r>
              <a:rPr lang="en-GB" b="1" dirty="0"/>
              <a:t>Aim</a:t>
            </a:r>
            <a:r>
              <a:rPr lang="en-GB" b="1"/>
              <a:t>: </a:t>
            </a:r>
            <a:r>
              <a:rPr lang="en-GB" b="0"/>
              <a:t>to give students</a:t>
            </a:r>
            <a:r>
              <a:rPr lang="en-GB" b="0" baseline="0"/>
              <a:t> further </a:t>
            </a:r>
            <a:r>
              <a:rPr lang="en-GB" b="0" baseline="0" dirty="0"/>
              <a:t>introductory information on </a:t>
            </a:r>
            <a:r>
              <a:rPr lang="en-GB" b="0" baseline="0"/>
              <a:t>dictionary use.</a:t>
            </a:r>
            <a:endParaRPr lang="en-GB" b="0" baseline="0" dirty="0"/>
          </a:p>
          <a:p>
            <a:endParaRPr lang="en-GB" b="0" baseline="0" dirty="0"/>
          </a:p>
          <a:p>
            <a:r>
              <a:rPr lang="en-GB" b="1" baseline="0" dirty="0"/>
              <a:t>Procedure:</a:t>
            </a:r>
          </a:p>
          <a:p>
            <a:r>
              <a:rPr lang="en-GB" b="0" baseline="0" dirty="0"/>
              <a:t>1. Students need to put the English words into alphabetical order</a:t>
            </a:r>
          </a:p>
          <a:p>
            <a:r>
              <a:rPr lang="en-GB" b="0" baseline="0" dirty="0"/>
              <a:t>2. </a:t>
            </a:r>
            <a:r>
              <a:rPr lang="en-GB" baseline="0" dirty="0"/>
              <a:t>The answers are animated, and the words ‘fly’ into their correct position in the order when teacher click.</a:t>
            </a:r>
          </a:p>
          <a:p>
            <a:r>
              <a:rPr lang="en-GB" b="0" baseline="0" dirty="0"/>
              <a:t>3. Teachers will need to explain how this alphabetising process works.</a:t>
            </a:r>
            <a:endParaRPr lang="en-GB" b="0" dirty="0"/>
          </a:p>
          <a:p>
            <a:endParaRPr lang="en-GB" dirty="0"/>
          </a:p>
          <a:p>
            <a:r>
              <a:rPr lang="en-GB" b="1" dirty="0"/>
              <a:t>Notes</a:t>
            </a:r>
          </a:p>
          <a:p>
            <a:r>
              <a:rPr lang="en-GB" dirty="0"/>
              <a:t>Alphabetical</a:t>
            </a:r>
            <a:r>
              <a:rPr lang="en-GB" baseline="0" dirty="0"/>
              <a:t> ordering is something which can also cause beginner dictionary users problems – particularly when they are required to look beyond the initial letter. This slide therefore attempts to provide some practice in this skill, essential for the second step in locating the word to be looked up in the dictionary. It is necessary to look as far as the fourth letter to sort two of the words!</a:t>
            </a:r>
          </a:p>
          <a:p>
            <a:endParaRPr lang="en-GB" baseline="0"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44960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a:t>
            </a:r>
            <a:r>
              <a:rPr lang="en-GB" b="1"/>
              <a:t>:</a:t>
            </a:r>
            <a:r>
              <a:rPr lang="en-GB" b="1" baseline="0"/>
              <a:t> </a:t>
            </a:r>
            <a:r>
              <a:rPr lang="en-GB" b="0" baseline="0"/>
              <a:t>to introduce </a:t>
            </a:r>
            <a:r>
              <a:rPr lang="en-GB" b="0" baseline="0" dirty="0" err="1"/>
              <a:t>Wordreference.com</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endParaRPr lang="en-GB" b="1"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Having practised two of the skills required for paper dictionary use, the students are now introduced to our choice of online dictionary for Spanish.</a:t>
            </a:r>
            <a:r>
              <a:rPr lang="en-GB" baseline="0" dirty="0"/>
              <a:t> It is recommended that they bookmark this on their own devices.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It could be worth showing this process on the site itself</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Teachers click to show the callouts highlighting how to change between source language.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58019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Timing: </a:t>
            </a:r>
            <a:r>
              <a:rPr lang="en-GB" b="0" dirty="0"/>
              <a:t>4 minutes (for slides 35 and 36)</a:t>
            </a:r>
            <a:endParaRPr lang="en-GB" b="1" dirty="0"/>
          </a:p>
          <a:p>
            <a:endParaRPr lang="en-GB" b="1" dirty="0"/>
          </a:p>
          <a:p>
            <a:r>
              <a:rPr lang="en-GB" b="1" dirty="0"/>
              <a:t>Aim: </a:t>
            </a:r>
            <a:r>
              <a:rPr lang="en-GB" b="0" dirty="0"/>
              <a:t>to</a:t>
            </a:r>
            <a:r>
              <a:rPr lang="en-GB" b="1" dirty="0"/>
              <a:t> </a:t>
            </a:r>
            <a:r>
              <a:rPr lang="en-GB" b="0" dirty="0"/>
              <a:t>teach students</a:t>
            </a:r>
            <a:r>
              <a:rPr lang="en-GB" b="0" baseline="0" dirty="0"/>
              <a:t> about recognising the parts of speech of words, and how this is important when using a dictionary.</a:t>
            </a:r>
            <a:endParaRPr lang="en-GB" b="1" dirty="0"/>
          </a:p>
          <a:p>
            <a:endParaRPr lang="en-GB" b="1" dirty="0"/>
          </a:p>
          <a:p>
            <a:r>
              <a:rPr lang="en-GB" b="1" dirty="0"/>
              <a:t>Procedure:</a:t>
            </a:r>
          </a:p>
          <a:p>
            <a:pPr marL="228600" indent="-228600">
              <a:buAutoNum type="arabicPeriod"/>
            </a:pPr>
            <a:r>
              <a:rPr lang="en-GB" b="0" baseline="0" dirty="0"/>
              <a:t>Explain the exercise, clicking to show that some words can be different parts of speech.</a:t>
            </a:r>
          </a:p>
          <a:p>
            <a:pPr marL="228600" indent="-228600">
              <a:buAutoNum type="arabicPeriod"/>
            </a:pPr>
            <a:r>
              <a:rPr lang="en-GB" b="0" baseline="0" dirty="0"/>
              <a:t>Students match up the English word on the left with the part of speech on the right in their exercise books.</a:t>
            </a:r>
          </a:p>
          <a:p>
            <a:pPr marL="228600" indent="-228600">
              <a:buAutoNum type="arabicPeriod"/>
            </a:pPr>
            <a:r>
              <a:rPr lang="en-GB" b="0" baseline="0" dirty="0"/>
              <a:t>Answers are on the next slide, which can be displayed when the students have completed the task.</a:t>
            </a:r>
            <a:endParaRPr lang="en-GB" b="0" dirty="0"/>
          </a:p>
          <a:p>
            <a:endParaRPr lang="en-GB" dirty="0"/>
          </a:p>
          <a:p>
            <a:endParaRPr lang="en-GB"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55332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a:t>Click </a:t>
            </a:r>
            <a:r>
              <a:rPr lang="en-GB" b="0" baseline="0" dirty="0"/>
              <a:t>to show </a:t>
            </a:r>
            <a:r>
              <a:rPr lang="en-GB" b="0" baseline="0"/>
              <a:t>the answers.</a:t>
            </a:r>
            <a:endParaRPr lang="en-GB" b="0"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 term ‘parts of speech’ is explained.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Teachers should take this opportunity to check understanding of what these parts of speech are.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60504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Timing: </a:t>
            </a:r>
            <a:r>
              <a:rPr lang="en-GB" b="0" dirty="0"/>
              <a:t> 5 minutes</a:t>
            </a:r>
          </a:p>
          <a:p>
            <a:endParaRPr lang="en-GB" b="0" dirty="0"/>
          </a:p>
          <a:p>
            <a:r>
              <a:rPr lang="en-GB" b="1" dirty="0"/>
              <a:t>Aim</a:t>
            </a:r>
            <a:r>
              <a:rPr lang="en-GB" b="1"/>
              <a:t>: </a:t>
            </a:r>
            <a:r>
              <a:rPr lang="en-GB" b="0"/>
              <a:t>to</a:t>
            </a:r>
            <a:r>
              <a:rPr lang="en-GB" b="0" baseline="0"/>
              <a:t> u</a:t>
            </a:r>
            <a:r>
              <a:rPr lang="en-GB" b="0"/>
              <a:t>nderstand</a:t>
            </a:r>
            <a:r>
              <a:rPr lang="en-GB" b="0" baseline="0"/>
              <a:t> </a:t>
            </a:r>
            <a:r>
              <a:rPr lang="en-GB" b="0" baseline="0" dirty="0"/>
              <a:t>where dictionaries refer to these parts of speech and how they </a:t>
            </a:r>
            <a:r>
              <a:rPr lang="en-GB" b="0" baseline="0"/>
              <a:t>are abbreviated.</a:t>
            </a:r>
            <a:endParaRPr lang="en-GB" b="0" baseline="0" dirty="0"/>
          </a:p>
          <a:p>
            <a:endParaRPr lang="en-GB" b="0" baseline="0" dirty="0"/>
          </a:p>
          <a:p>
            <a:r>
              <a:rPr lang="en-GB" b="1" baseline="0" dirty="0"/>
              <a:t>Procedure:</a:t>
            </a:r>
          </a:p>
          <a:p>
            <a:pPr marL="228600" indent="-228600">
              <a:buAutoNum type="arabicPeriod"/>
            </a:pPr>
            <a:r>
              <a:rPr lang="en-GB" b="0" baseline="0" dirty="0"/>
              <a:t>This exercise can be done with </a:t>
            </a:r>
            <a:r>
              <a:rPr lang="en-GB" b="0" baseline="0" dirty="0" err="1"/>
              <a:t>WordReference.com</a:t>
            </a:r>
            <a:r>
              <a:rPr lang="en-GB" b="0" baseline="0" dirty="0"/>
              <a:t> or with paper dictionaries.</a:t>
            </a:r>
            <a:endParaRPr lang="en-GB" b="0" dirty="0"/>
          </a:p>
          <a:p>
            <a:pPr marL="228600" indent="-228600">
              <a:buAutoNum type="arabicPeriod"/>
            </a:pPr>
            <a:r>
              <a:rPr lang="en-GB" dirty="0"/>
              <a:t>Students are now challenged to find the abbreviations used on the recommended Spanish dictionary site for the </a:t>
            </a:r>
            <a:r>
              <a:rPr lang="en-GB" baseline="0" dirty="0"/>
              <a:t>parts of speech listed; the answers are animated. A similar exercise could be done with any paper bilingual dictionaries in use.</a:t>
            </a:r>
          </a:p>
          <a:p>
            <a:pPr marL="228600" indent="-228600">
              <a:buAutoNum type="arabicPeriod"/>
            </a:pPr>
            <a:r>
              <a:rPr lang="en-GB" baseline="0" dirty="0"/>
              <a:t>Teachers could ask students what ‘nm’ and ‘</a:t>
            </a:r>
            <a:r>
              <a:rPr lang="en-GB" baseline="0" dirty="0" err="1"/>
              <a:t>nf</a:t>
            </a:r>
            <a:r>
              <a:rPr lang="en-GB" baseline="0" dirty="0"/>
              <a:t>’ might refer to.</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7791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4 minutes</a:t>
            </a:r>
            <a:endParaRPr lang="en-GB" b="1" dirty="0"/>
          </a:p>
          <a:p>
            <a:endParaRPr lang="en-GB" b="1" dirty="0"/>
          </a:p>
          <a:p>
            <a:r>
              <a:rPr lang="en-GB" b="1" dirty="0"/>
              <a:t>Aim</a:t>
            </a:r>
            <a:r>
              <a:rPr lang="en-GB" b="1"/>
              <a:t>: </a:t>
            </a:r>
            <a:r>
              <a:rPr lang="en-GB" b="0"/>
              <a:t>to practise dictionary use.</a:t>
            </a:r>
            <a:endParaRPr lang="en-GB" b="0" dirty="0"/>
          </a:p>
          <a:p>
            <a:endParaRPr lang="en-GB" b="1" dirty="0"/>
          </a:p>
          <a:p>
            <a:r>
              <a:rPr lang="en-GB" b="1" dirty="0"/>
              <a:t>Procedure:</a:t>
            </a:r>
          </a:p>
          <a:p>
            <a:pPr marL="228600" indent="-228600">
              <a:buAutoNum type="arabicPeriod"/>
            </a:pPr>
            <a:r>
              <a:rPr lang="en-GB" i="0" baseline="0" dirty="0"/>
              <a:t>Four words are thus highlighted for students to look up, practising the skills introduced earlier in this sequence.</a:t>
            </a:r>
          </a:p>
          <a:p>
            <a:pPr marL="228600" indent="-228600">
              <a:buAutoNum type="arabicPeriod"/>
            </a:pPr>
            <a:r>
              <a:rPr lang="en-GB" i="0" baseline="0" dirty="0"/>
              <a:t>The answers are animated and appear upon successive clicks of the mouse.</a:t>
            </a:r>
          </a:p>
          <a:p>
            <a:endParaRPr lang="en-GB" dirty="0"/>
          </a:p>
          <a:p>
            <a:r>
              <a:rPr lang="en-GB" b="1" dirty="0"/>
              <a:t>Notes:</a:t>
            </a:r>
          </a:p>
          <a:p>
            <a:r>
              <a:rPr lang="en-GB" dirty="0"/>
              <a:t>In</a:t>
            </a:r>
            <a:r>
              <a:rPr lang="en-GB" baseline="0" dirty="0"/>
              <a:t> Week 2 of Term 3.2 of the Spanish scheme of work, students are working with the text </a:t>
            </a:r>
            <a:r>
              <a:rPr lang="en-GB" i="1" baseline="0" dirty="0"/>
              <a:t>Un hombre sin cabeza</a:t>
            </a:r>
            <a:r>
              <a:rPr lang="en-GB" i="0" baseline="0" dirty="0"/>
              <a:t>. Note that this is a slightly extended version (the final four lines were not in the version that students worked on in lesson 1).</a:t>
            </a:r>
          </a:p>
          <a:p>
            <a:r>
              <a:rPr lang="en-GB" i="0" baseline="0" dirty="0"/>
              <a:t>Many of the words in this text have been previously introduced and learnt (this was one factor in the choice of this text for this point in the scheme of work).</a:t>
            </a:r>
          </a:p>
          <a:p>
            <a:r>
              <a:rPr lang="en-GB" i="0" baseline="0" dirty="0"/>
              <a:t>Four words are thus highlighted for students to look up, practising the skills introduced earlier in this sequence.</a:t>
            </a:r>
          </a:p>
          <a:p>
            <a:endParaRPr lang="en-GB" i="0" baseline="0" dirty="0"/>
          </a:p>
          <a:p>
            <a:r>
              <a:rPr lang="en-GB" i="0" baseline="0" dirty="0"/>
              <a:t>The answers are animated and appear upon successive clicks of the mouse.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30720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Timing: </a:t>
            </a:r>
            <a:r>
              <a:rPr lang="en-GB" b="0" dirty="0"/>
              <a:t>2 minutes</a:t>
            </a:r>
            <a:endParaRPr lang="en-GB" b="1" dirty="0"/>
          </a:p>
          <a:p>
            <a:endParaRPr lang="en-GB" b="1" dirty="0"/>
          </a:p>
          <a:p>
            <a:r>
              <a:rPr lang="en-GB" b="1" dirty="0"/>
              <a:t>Aim</a:t>
            </a:r>
            <a:r>
              <a:rPr lang="en-GB" b="1"/>
              <a:t>:</a:t>
            </a:r>
            <a:r>
              <a:rPr lang="en-GB" b="1" baseline="0"/>
              <a:t> </a:t>
            </a:r>
            <a:r>
              <a:rPr lang="en-GB"/>
              <a:t>to introduce</a:t>
            </a:r>
            <a:r>
              <a:rPr lang="en-GB" baseline="0"/>
              <a:t> </a:t>
            </a:r>
            <a:r>
              <a:rPr lang="en-GB" baseline="0" dirty="0"/>
              <a:t>translation websites (using the example of Google Translate) – a popular alternative to dictionaries for many students. These sites are extremely simple to use, but are often very basic in the amount of information offered, at least initially. </a:t>
            </a:r>
          </a:p>
          <a:p>
            <a:endParaRPr lang="en-GB" baseline="0" dirty="0"/>
          </a:p>
          <a:p>
            <a:r>
              <a:rPr lang="en-GB" b="1" baseline="0" dirty="0"/>
              <a:t>Procedure</a:t>
            </a:r>
          </a:p>
          <a:p>
            <a:r>
              <a:rPr lang="en-GB" b="0" baseline="0" dirty="0"/>
              <a:t>1. Teachers click to go through the explanation and introduction to translation websites. It may be useful to show this online.</a:t>
            </a:r>
          </a:p>
          <a:p>
            <a:endParaRPr lang="en-GB" baseline="0" dirty="0"/>
          </a:p>
          <a:p>
            <a:r>
              <a:rPr lang="en-GB" b="1" baseline="0" dirty="0"/>
              <a:t>Notes:</a:t>
            </a:r>
          </a:p>
          <a:p>
            <a:r>
              <a:rPr lang="en-GB" baseline="0" dirty="0"/>
              <a:t>The relative lack of exemplification of correct word usage can lead to a </a:t>
            </a:r>
            <a:r>
              <a:rPr lang="en-GB" baseline="0" dirty="0" err="1"/>
              <a:t>mis</a:t>
            </a:r>
            <a:r>
              <a:rPr lang="en-GB" baseline="0" dirty="0"/>
              <a:t>-translation of the intended concept being adopted by the student. </a:t>
            </a:r>
          </a:p>
          <a:p>
            <a:r>
              <a:rPr lang="en-GB" baseline="0" dirty="0"/>
              <a:t>The next slide will invite students to consider the benefits offered by the dictionary, as compared with these sites.</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0158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Repeat</a:t>
            </a:r>
            <a:r>
              <a:rPr lang="en-GB" baseline="0" dirty="0"/>
              <a:t> the sound and elicit the source word.</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4</a:t>
            </a:fld>
            <a:endParaRPr lang="en-GB"/>
          </a:p>
        </p:txBody>
      </p:sp>
    </p:spTree>
    <p:extLst>
      <p:ext uri="{BB962C8B-B14F-4D97-AF65-F5344CB8AC3E}">
        <p14:creationId xmlns:p14="http://schemas.microsoft.com/office/powerpoint/2010/main" val="23137397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baseline="0" dirty="0"/>
              <a:t>Timing: </a:t>
            </a:r>
            <a:r>
              <a:rPr lang="en-GB" b="0" baseline="0" dirty="0"/>
              <a:t>2 minutes</a:t>
            </a:r>
          </a:p>
          <a:p>
            <a:endParaRPr lang="en-GB" b="0" baseline="0" dirty="0"/>
          </a:p>
          <a:p>
            <a:r>
              <a:rPr lang="en-GB" b="1" baseline="0" dirty="0"/>
              <a:t>Aim: </a:t>
            </a:r>
            <a:r>
              <a:rPr lang="en-GB" baseline="0" dirty="0"/>
              <a:t>This slide invites students to consider the benefits offered by the dictionary, as compared with translation sites. As can be seen from the screenshots, the dictionary often provides greater detail and, in particular, exemplification of correct word usage in a variety of contexts, thus better enabling the student to select the correct word to express the meaning desired.</a:t>
            </a:r>
          </a:p>
          <a:p>
            <a:endParaRPr lang="en-GB" baseline="0" dirty="0"/>
          </a:p>
          <a:p>
            <a:r>
              <a:rPr lang="en-GB" b="1" baseline="0" dirty="0"/>
              <a:t>Procedure:</a:t>
            </a:r>
          </a:p>
          <a:p>
            <a:r>
              <a:rPr lang="en-GB" b="0" baseline="0" dirty="0"/>
              <a:t>1. No animations on this slide. Use the screenshots to discuss the pros and cons use of dictionary and translation websites</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8034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b="1" baseline="0" dirty="0"/>
              <a:t> </a:t>
            </a:r>
            <a:r>
              <a:rPr lang="en-GB" b="0" baseline="0" dirty="0"/>
              <a:t> 2 minutes (for slides 41-44)</a:t>
            </a:r>
          </a:p>
          <a:p>
            <a:endParaRPr lang="en-GB" b="0" baseline="0" dirty="0"/>
          </a:p>
          <a:p>
            <a:r>
              <a:rPr lang="en-GB" b="1" baseline="0" dirty="0"/>
              <a:t>Aim: </a:t>
            </a:r>
            <a:r>
              <a:rPr lang="en-GB" b="0" baseline="0" dirty="0"/>
              <a:t>to show potential problems with translation sites.</a:t>
            </a:r>
          </a:p>
          <a:p>
            <a:endParaRPr lang="en-GB" b="0" baseline="0" dirty="0"/>
          </a:p>
          <a:p>
            <a:r>
              <a:rPr lang="en-GB" b="1" baseline="0" dirty="0"/>
              <a:t>Procedure:</a:t>
            </a:r>
          </a:p>
          <a:p>
            <a:pPr marL="228600" indent="-228600">
              <a:buAutoNum type="arabicPeriod"/>
            </a:pPr>
            <a:r>
              <a:rPr lang="en-GB" b="0" baseline="0" dirty="0"/>
              <a:t>The slides move from English-French-German-Spanish and back to English, showing how meaning can be altered. There are callouts on several slides showing certain specific problems.</a:t>
            </a:r>
          </a:p>
          <a:p>
            <a:pPr marL="228600" indent="-228600">
              <a:buAutoNum type="arabicPeriod"/>
            </a:pPr>
            <a:r>
              <a:rPr lang="en-GB" b="0" baseline="0" dirty="0"/>
              <a:t>The final slide in this sequence explains certain issues.</a:t>
            </a:r>
            <a:endParaRPr lang="en-GB" b="0" dirty="0"/>
          </a:p>
        </p:txBody>
      </p:sp>
      <p:sp>
        <p:nvSpPr>
          <p:cNvPr id="4" name="Slide Number Placeholder 3"/>
          <p:cNvSpPr>
            <a:spLocks noGrp="1"/>
          </p:cNvSpPr>
          <p:nvPr>
            <p:ph type="sldNum" sz="quarter" idx="10"/>
          </p:nvPr>
        </p:nvSpPr>
        <p:spPr/>
        <p:txBody>
          <a:bodyPr/>
          <a:lstStyle/>
          <a:p>
            <a:fld id="{051212F4-EB5A-464B-92EC-DACFCB1CC2CD}" type="slidenum">
              <a:rPr lang="en-GB" smtClean="0"/>
              <a:t>41</a:t>
            </a:fld>
            <a:endParaRPr lang="en-GB" dirty="0"/>
          </a:p>
        </p:txBody>
      </p:sp>
    </p:spTree>
    <p:extLst>
      <p:ext uri="{BB962C8B-B14F-4D97-AF65-F5344CB8AC3E}">
        <p14:creationId xmlns:p14="http://schemas.microsoft.com/office/powerpoint/2010/main" val="31733371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EFE505-30B2-4019-9366-FF558DA6514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66203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EFE505-30B2-4019-9366-FF558DA6514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36900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dirty="0">
                <a:latin typeface="+mn-lt"/>
                <a:ea typeface="Calibri"/>
                <a:cs typeface="Calibri"/>
                <a:sym typeface="Calibri"/>
              </a:rPr>
              <a:t>Next week (3.1.3) is a revision week, so there is no vocabulary pre-learning</a:t>
            </a:r>
            <a:r>
              <a:rPr lang="en-GB" sz="1200" i="0" baseline="0" dirty="0">
                <a:latin typeface="+mn-lt"/>
                <a:ea typeface="Calibri"/>
                <a:cs typeface="Calibri"/>
                <a:sym typeface="Calibri"/>
              </a:rPr>
              <a:t>. However, students can revise vocabulary from terms 1 and 2 in the Quizlet mashup. This will refresh students’ knowledge of vocabulary ahead of revision week.</a:t>
            </a:r>
            <a:endParaRPr lang="en-GB" sz="1200"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051212F4-EB5A-464B-92EC-DACFCB1CC2CD}" type="slidenum">
              <a:rPr lang="en-GB" smtClean="0"/>
              <a:t>45</a:t>
            </a:fld>
            <a:endParaRPr lang="en-GB"/>
          </a:p>
        </p:txBody>
      </p:sp>
    </p:spTree>
    <p:extLst>
      <p:ext uri="{BB962C8B-B14F-4D97-AF65-F5344CB8AC3E}">
        <p14:creationId xmlns:p14="http://schemas.microsoft.com/office/powerpoint/2010/main" val="3612077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‘que’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5</a:t>
            </a:fld>
            <a:endParaRPr lang="en-GB" dirty="0"/>
          </a:p>
        </p:txBody>
      </p:sp>
    </p:spTree>
    <p:extLst>
      <p:ext uri="{BB962C8B-B14F-4D97-AF65-F5344CB8AC3E}">
        <p14:creationId xmlns:p14="http://schemas.microsoft.com/office/powerpoint/2010/main" val="13283770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6</a:t>
            </a:fld>
            <a:endParaRPr lang="en-GB" dirty="0"/>
          </a:p>
        </p:txBody>
      </p:sp>
    </p:spTree>
    <p:extLst>
      <p:ext uri="{BB962C8B-B14F-4D97-AF65-F5344CB8AC3E}">
        <p14:creationId xmlns:p14="http://schemas.microsoft.com/office/powerpoint/2010/main" val="10825948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pPr/>
              <a:t>7</a:t>
            </a:fld>
            <a:endParaRPr lang="en-GB" dirty="0"/>
          </a:p>
        </p:txBody>
      </p:sp>
    </p:spTree>
    <p:extLst>
      <p:ext uri="{BB962C8B-B14F-4D97-AF65-F5344CB8AC3E}">
        <p14:creationId xmlns:p14="http://schemas.microsoft.com/office/powerpoint/2010/main" val="12262248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b="1" baseline="0" dirty="0"/>
              <a:t> </a:t>
            </a:r>
            <a:r>
              <a:rPr lang="en-GB" b="0" baseline="0" dirty="0"/>
              <a:t>8 minutes</a:t>
            </a:r>
          </a:p>
          <a:p>
            <a:endParaRPr lang="en-GB" b="0" baseline="0" dirty="0"/>
          </a:p>
          <a:p>
            <a:r>
              <a:rPr lang="en-GB" b="1" baseline="0" dirty="0"/>
              <a:t>Aim</a:t>
            </a:r>
            <a:r>
              <a:rPr lang="en-GB" b="1" baseline="0"/>
              <a:t>: </a:t>
            </a:r>
            <a:r>
              <a:rPr lang="en-GB" b="0" baseline="0"/>
              <a:t>to practise aural recognition and spelling of SSC ‘que’, and to understand the vocabulary in the sentence.</a:t>
            </a:r>
          </a:p>
          <a:p>
            <a:endParaRPr lang="en-GB" b="0" dirty="0"/>
          </a:p>
          <a:p>
            <a:r>
              <a:rPr lang="en-GB" b="1" dirty="0"/>
              <a:t>Procedure:</a:t>
            </a:r>
          </a:p>
          <a:p>
            <a:pPr marL="228600" indent="-228600">
              <a:buAutoNum type="arabicPeriod"/>
            </a:pPr>
            <a:r>
              <a:rPr lang="en-GB" b="0"/>
              <a:t>Click</a:t>
            </a:r>
            <a:r>
              <a:rPr lang="en-GB" b="0" baseline="0"/>
              <a:t> </a:t>
            </a:r>
            <a:r>
              <a:rPr lang="en-GB" b="0" baseline="0" dirty="0"/>
              <a:t>on the number buttons to play the recordings.</a:t>
            </a:r>
          </a:p>
          <a:p>
            <a:pPr marL="228600" indent="-228600">
              <a:buAutoNum type="arabicPeriod"/>
            </a:pPr>
            <a:r>
              <a:rPr lang="en-GB" b="0" baseline="0" dirty="0"/>
              <a:t>Students listen and tally how many [</a:t>
            </a:r>
            <a:r>
              <a:rPr lang="en-GB" b="0" baseline="0" dirty="0" err="1"/>
              <a:t>que</a:t>
            </a:r>
            <a:r>
              <a:rPr lang="en-GB" b="0" baseline="0" dirty="0"/>
              <a:t>] SSCs they hear in each recording and tick the appropriate column.</a:t>
            </a:r>
          </a:p>
          <a:p>
            <a:pPr marL="228600" indent="-228600">
              <a:buAutoNum type="arabicPeriod"/>
            </a:pPr>
            <a:r>
              <a:rPr lang="en-GB" b="0" baseline="0" dirty="0"/>
              <a:t>Answers are shown by clicking in order.</a:t>
            </a:r>
          </a:p>
          <a:p>
            <a:pPr marL="228600" indent="-228600">
              <a:buAutoNum type="arabicPeriod"/>
            </a:pPr>
            <a:r>
              <a:rPr lang="en-GB" b="0" baseline="0" dirty="0"/>
              <a:t>In the second part of the activity, students need to listen and transcribe the Spanish sentence, before then translating it</a:t>
            </a:r>
            <a:r>
              <a:rPr lang="en-GB" b="0" baseline="0"/>
              <a:t>. It may be necessary to </a:t>
            </a:r>
            <a:r>
              <a:rPr lang="en-GB" b="0" baseline="0" dirty="0"/>
              <a:t>play the recording several times.</a:t>
            </a:r>
            <a:endParaRPr lang="en-GB" b="0" dirty="0"/>
          </a:p>
          <a:p>
            <a:endParaRPr lang="en-GB" b="1" dirty="0"/>
          </a:p>
          <a:p>
            <a:r>
              <a:rPr lang="en-GB" b="1" dirty="0"/>
              <a:t>Transcript:</a:t>
            </a:r>
            <a:r>
              <a:rPr lang="en-GB" b="1" baseline="0" dirty="0"/>
              <a:t> </a:t>
            </a:r>
          </a:p>
          <a:p>
            <a:pPr marL="228600" indent="-228600">
              <a:buAutoNum type="arabicPeriod"/>
            </a:pPr>
            <a:r>
              <a:rPr lang="en-GB" dirty="0"/>
              <a:t>El </a:t>
            </a:r>
            <a:r>
              <a:rPr lang="en-GB" dirty="0" err="1"/>
              <a:t>coche</a:t>
            </a:r>
            <a:r>
              <a:rPr lang="en-GB" dirty="0"/>
              <a:t> es </a:t>
            </a:r>
            <a:r>
              <a:rPr lang="en-GB" dirty="0" err="1"/>
              <a:t>barato</a:t>
            </a:r>
            <a:r>
              <a:rPr lang="en-GB" dirty="0"/>
              <a:t> </a:t>
            </a:r>
            <a:r>
              <a:rPr lang="en-GB" dirty="0" err="1"/>
              <a:t>por</a:t>
            </a:r>
            <a:r>
              <a:rPr lang="en-GB" b="1" dirty="0" err="1"/>
              <a:t>que</a:t>
            </a:r>
            <a:r>
              <a:rPr lang="en-GB" dirty="0"/>
              <a:t> </a:t>
            </a:r>
            <a:r>
              <a:rPr lang="en-GB" dirty="0" err="1"/>
              <a:t>es</a:t>
            </a:r>
            <a:r>
              <a:rPr lang="en-GB" dirty="0"/>
              <a:t> </a:t>
            </a:r>
            <a:r>
              <a:rPr lang="en-GB" dirty="0" err="1"/>
              <a:t>pe</a:t>
            </a:r>
            <a:r>
              <a:rPr lang="en-GB" b="1" dirty="0" err="1"/>
              <a:t>que</a:t>
            </a:r>
            <a:r>
              <a:rPr lang="en-GB" dirty="0" err="1"/>
              <a:t>ño</a:t>
            </a:r>
            <a:r>
              <a:rPr lang="en-GB" dirty="0"/>
              <a:t>.</a:t>
            </a:r>
            <a:endParaRPr lang="en-GB" baseline="0" dirty="0"/>
          </a:p>
          <a:p>
            <a:pPr marL="228600" indent="-228600">
              <a:buAutoNum type="arabicPeriod"/>
            </a:pPr>
            <a:r>
              <a:rPr lang="en-GB" baseline="0" dirty="0"/>
              <a:t>Es normal </a:t>
            </a:r>
            <a:r>
              <a:rPr lang="en-GB" b="1" baseline="0" dirty="0" err="1"/>
              <a:t>que</a:t>
            </a:r>
            <a:r>
              <a:rPr lang="en-GB" baseline="0" dirty="0" err="1"/>
              <a:t>rer</a:t>
            </a:r>
            <a:r>
              <a:rPr lang="en-GB" baseline="0" dirty="0"/>
              <a:t> </a:t>
            </a:r>
            <a:r>
              <a:rPr lang="en-GB" baseline="0" dirty="0" err="1"/>
              <a:t>hacer</a:t>
            </a:r>
            <a:r>
              <a:rPr lang="en-GB" baseline="0" dirty="0"/>
              <a:t> </a:t>
            </a:r>
            <a:r>
              <a:rPr lang="en-GB" baseline="0" dirty="0" err="1"/>
              <a:t>deporte</a:t>
            </a:r>
            <a:r>
              <a:rPr lang="en-GB" baseline="0" dirty="0"/>
              <a:t> por la </a:t>
            </a:r>
            <a:r>
              <a:rPr lang="en-GB" baseline="0" dirty="0" err="1"/>
              <a:t>mañana</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err="1"/>
              <a:t>Es</a:t>
            </a:r>
            <a:r>
              <a:rPr lang="en-GB" baseline="0" dirty="0"/>
              <a:t> </a:t>
            </a:r>
            <a:r>
              <a:rPr lang="en-GB" baseline="0" dirty="0" err="1"/>
              <a:t>bueno</a:t>
            </a:r>
            <a:r>
              <a:rPr lang="en-GB" baseline="0" dirty="0"/>
              <a:t> </a:t>
            </a:r>
            <a:r>
              <a:rPr lang="en-GB" b="1" baseline="0" dirty="0" err="1"/>
              <a:t>que</a:t>
            </a:r>
            <a:r>
              <a:rPr lang="en-GB" baseline="0" dirty="0" err="1"/>
              <a:t>dar</a:t>
            </a:r>
            <a:r>
              <a:rPr lang="en-GB" baseline="0" dirty="0"/>
              <a:t> con amigos para </a:t>
            </a:r>
            <a:r>
              <a:rPr lang="en-GB" baseline="0" dirty="0" err="1"/>
              <a:t>hacer</a:t>
            </a:r>
            <a:r>
              <a:rPr lang="en-GB" baseline="0" dirty="0"/>
              <a:t> </a:t>
            </a:r>
            <a:r>
              <a:rPr lang="en-GB" baseline="0" dirty="0" err="1"/>
              <a:t>los</a:t>
            </a:r>
            <a:r>
              <a:rPr lang="en-GB" baseline="0" dirty="0"/>
              <a:t> </a:t>
            </a:r>
            <a:r>
              <a:rPr lang="en-GB" baseline="0" dirty="0" err="1"/>
              <a:t>deberes</a:t>
            </a:r>
            <a:r>
              <a:rPr lang="en-GB" baseline="0" dirty="0"/>
              <a:t>.</a:t>
            </a:r>
          </a:p>
          <a:p>
            <a:pPr marL="228600" indent="-228600">
              <a:buAutoNum type="arabicPeriod"/>
            </a:pPr>
            <a:r>
              <a:rPr lang="en-GB" baseline="0" dirty="0"/>
              <a:t>El </a:t>
            </a:r>
            <a:r>
              <a:rPr lang="en-GB" baseline="0" dirty="0" err="1"/>
              <a:t>par</a:t>
            </a:r>
            <a:r>
              <a:rPr lang="en-GB" b="1" baseline="0" dirty="0" err="1"/>
              <a:t>que</a:t>
            </a:r>
            <a:r>
              <a:rPr lang="en-GB" baseline="0" dirty="0"/>
              <a:t> es </a:t>
            </a:r>
            <a:r>
              <a:rPr lang="en-GB" baseline="0" dirty="0" err="1"/>
              <a:t>muy</a:t>
            </a:r>
            <a:r>
              <a:rPr lang="en-GB" baseline="0" dirty="0"/>
              <a:t> bonito </a:t>
            </a:r>
            <a:r>
              <a:rPr lang="en-GB" baseline="0" dirty="0" err="1"/>
              <a:t>aun</a:t>
            </a:r>
            <a:r>
              <a:rPr lang="en-GB" b="1" baseline="0" dirty="0" err="1"/>
              <a:t>que</a:t>
            </a:r>
            <a:r>
              <a:rPr lang="en-GB" baseline="0" dirty="0"/>
              <a:t> </a:t>
            </a:r>
            <a:r>
              <a:rPr lang="en-GB" baseline="0" dirty="0" err="1"/>
              <a:t>es</a:t>
            </a:r>
            <a:r>
              <a:rPr lang="en-GB" baseline="0" dirty="0"/>
              <a:t> </a:t>
            </a:r>
            <a:r>
              <a:rPr lang="en-GB" baseline="0" dirty="0" err="1"/>
              <a:t>pe</a:t>
            </a:r>
            <a:r>
              <a:rPr lang="en-GB" b="1" baseline="0" dirty="0" err="1"/>
              <a:t>que</a:t>
            </a:r>
            <a:r>
              <a:rPr lang="en-GB" baseline="0" dirty="0" err="1"/>
              <a:t>ño</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a:t>
            </a:r>
            <a:r>
              <a:rPr lang="en-GB" b="1" baseline="0" dirty="0" err="1"/>
              <a:t>Qué</a:t>
            </a:r>
            <a:r>
              <a:rPr lang="en-GB" baseline="0" dirty="0"/>
              <a:t> </a:t>
            </a:r>
            <a:r>
              <a:rPr lang="en-GB" baseline="0" dirty="0" err="1"/>
              <a:t>actividades</a:t>
            </a:r>
            <a:r>
              <a:rPr lang="en-GB" baseline="0" dirty="0"/>
              <a:t> </a:t>
            </a:r>
            <a:r>
              <a:rPr lang="en-GB" baseline="0" dirty="0" err="1"/>
              <a:t>haces</a:t>
            </a:r>
            <a:r>
              <a:rPr lang="en-GB" baseline="0" dirty="0"/>
              <a:t> </a:t>
            </a:r>
            <a:r>
              <a:rPr lang="en-GB" baseline="0" dirty="0" err="1"/>
              <a:t>en</a:t>
            </a:r>
            <a:r>
              <a:rPr lang="en-GB" baseline="0" dirty="0"/>
              <a:t> el </a:t>
            </a:r>
            <a:r>
              <a:rPr lang="en-GB" baseline="0" dirty="0" err="1"/>
              <a:t>par</a:t>
            </a:r>
            <a:r>
              <a:rPr lang="en-GB" b="1" baseline="0" dirty="0" err="1"/>
              <a:t>que</a:t>
            </a:r>
            <a:r>
              <a:rPr lang="en-GB" baseline="0" dirty="0"/>
              <a:t>?</a:t>
            </a:r>
            <a:endParaRPr lang="en-GB" b="1" baseline="0" dirty="0"/>
          </a:p>
          <a:p>
            <a:endParaRPr lang="en-GB" baseline="0" dirty="0"/>
          </a:p>
          <a:p>
            <a:r>
              <a:rPr lang="en-GB" b="1" baseline="0" dirty="0"/>
              <a:t>Notes:</a:t>
            </a:r>
          </a:p>
          <a:p>
            <a:pPr marL="0" marR="0" indent="0" algn="l" defTabSz="914400" rtl="0" eaLnBrk="1" fontAlgn="auto" latinLnBrk="0" hangingPunct="1">
              <a:lnSpc>
                <a:spcPct val="100000"/>
              </a:lnSpc>
              <a:spcBef>
                <a:spcPts val="0"/>
              </a:spcBef>
              <a:spcAft>
                <a:spcPts val="0"/>
              </a:spcAft>
              <a:buClrTx/>
              <a:buSzTx/>
              <a:buFontTx/>
              <a:buNone/>
              <a:tabLst/>
              <a:defRPr/>
            </a:pPr>
            <a:r>
              <a:rPr lang="en-GB" b="0" dirty="0"/>
              <a:t>Students haven’t yet</a:t>
            </a:r>
            <a:r>
              <a:rPr lang="en-GB" b="0" baseline="0" dirty="0"/>
              <a:t> met ‘</a:t>
            </a:r>
            <a:r>
              <a:rPr lang="en-GB" b="0" baseline="0" dirty="0" err="1"/>
              <a:t>para</a:t>
            </a:r>
            <a:r>
              <a:rPr lang="en-GB" b="0" baseline="0" dirty="0"/>
              <a:t>’ with the meaning ‘in order to’. However, this use of ‘</a:t>
            </a:r>
            <a:r>
              <a:rPr lang="en-GB" b="0" baseline="0" dirty="0" err="1"/>
              <a:t>para</a:t>
            </a:r>
            <a:r>
              <a:rPr lang="en-GB" b="0" baseline="0" dirty="0"/>
              <a:t>’ will appear in the poem used in this week’s lessons, so now could be a good opportunity to direct students’ attention to it. </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All of the phonics source and cluster words have been used here, plus some of the vocabulary to be revisited this week has been used:</a:t>
            </a:r>
            <a:br>
              <a:rPr lang="en-GB" baseline="0" dirty="0"/>
            </a:br>
            <a:r>
              <a:rPr lang="en-GB" b="0" baseline="0" dirty="0"/>
              <a:t>T2.2 Week 4 (revisited this week)</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kern="1200" dirty="0">
                <a:solidFill>
                  <a:schemeClr val="tx1"/>
                </a:solidFill>
                <a:effectLst/>
                <a:latin typeface="+mn-lt"/>
                <a:ea typeface="+mn-ea"/>
                <a:cs typeface="+mn-cs"/>
              </a:rPr>
              <a:t>coche [1190</a:t>
            </a:r>
            <a:r>
              <a:rPr lang="es-ES" sz="1200" kern="1200" dirty="0">
                <a:solidFill>
                  <a:schemeClr val="tx1"/>
                </a:solidFill>
                <a:effectLst/>
                <a:latin typeface="+mn-lt"/>
                <a:ea typeface="+mn-ea"/>
                <a:cs typeface="+mn-cs"/>
              </a:rPr>
              <a:t>]</a:t>
            </a:r>
            <a:br>
              <a:rPr lang="es-ES" sz="1200" kern="1200" dirty="0">
                <a:solidFill>
                  <a:schemeClr val="tx1"/>
                </a:solidFill>
                <a:effectLst/>
                <a:latin typeface="+mn-lt"/>
                <a:ea typeface="+mn-ea"/>
                <a:cs typeface="+mn-cs"/>
              </a:rPr>
            </a:br>
            <a:r>
              <a:rPr lang="es-ES" sz="1200" kern="1200" dirty="0">
                <a:solidFill>
                  <a:schemeClr val="tx1"/>
                </a:solidFill>
                <a:effectLst/>
                <a:latin typeface="+mn-lt"/>
                <a:ea typeface="+mn-ea"/>
                <a:cs typeface="+mn-cs"/>
              </a:rPr>
              <a:t>T2.1 </a:t>
            </a:r>
            <a:r>
              <a:rPr lang="es-ES" sz="1200" kern="1200" dirty="0" err="1">
                <a:solidFill>
                  <a:schemeClr val="tx1"/>
                </a:solidFill>
                <a:effectLst/>
                <a:latin typeface="+mn-lt"/>
                <a:ea typeface="+mn-ea"/>
                <a:cs typeface="+mn-cs"/>
              </a:rPr>
              <a:t>Week</a:t>
            </a:r>
            <a:r>
              <a:rPr lang="es-ES" sz="1200" kern="1200" dirty="0">
                <a:solidFill>
                  <a:schemeClr val="tx1"/>
                </a:solidFill>
                <a:effectLst/>
                <a:latin typeface="+mn-lt"/>
                <a:ea typeface="+mn-ea"/>
                <a:cs typeface="+mn-cs"/>
              </a:rPr>
              <a:t> 4 </a:t>
            </a:r>
            <a:r>
              <a:rPr lang="en-GB" b="0" baseline="0" dirty="0"/>
              <a:t>(revisited this week)</a:t>
            </a:r>
            <a:br>
              <a:rPr lang="es-ES" sz="1200" kern="1200" dirty="0">
                <a:solidFill>
                  <a:schemeClr val="tx1"/>
                </a:solidFill>
                <a:effectLst/>
                <a:latin typeface="+mn-lt"/>
                <a:ea typeface="+mn-ea"/>
                <a:cs typeface="+mn-cs"/>
              </a:rPr>
            </a:br>
            <a:r>
              <a:rPr lang="es-ES" sz="1200" b="0" i="0" u="none" strike="noStrike" kern="1200" dirty="0">
                <a:solidFill>
                  <a:schemeClr val="tx1"/>
                </a:solidFill>
                <a:effectLst/>
                <a:latin typeface="+mn-lt"/>
                <a:ea typeface="+mn-ea"/>
                <a:cs typeface="+mn-cs"/>
              </a:rPr>
              <a:t>hacer [26]; deporte [1489]; deberes [2187]; actividad [344]; mañana [402]; para [16]</a:t>
            </a:r>
            <a:endParaRPr lang="en-GB" dirty="0"/>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8</a:t>
            </a:fld>
            <a:endParaRPr lang="en-GB"/>
          </a:p>
        </p:txBody>
      </p:sp>
    </p:spTree>
    <p:extLst>
      <p:ext uri="{BB962C8B-B14F-4D97-AF65-F5344CB8AC3E}">
        <p14:creationId xmlns:p14="http://schemas.microsoft.com/office/powerpoint/2010/main" val="3776410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b="1" kern="1200" dirty="0">
                <a:solidFill>
                  <a:schemeClr val="tx1"/>
                </a:solidFill>
                <a:effectLst/>
                <a:latin typeface="+mn-lt"/>
                <a:ea typeface="+mn-ea"/>
                <a:cs typeface="+mn-cs"/>
              </a:rPr>
              <a:t>Timing:</a:t>
            </a:r>
            <a:r>
              <a:rPr lang="en-GB" sz="1200" b="1" kern="1200" baseline="0" dirty="0">
                <a:solidFill>
                  <a:schemeClr val="tx1"/>
                </a:solidFill>
                <a:effectLst/>
                <a:latin typeface="+mn-lt"/>
                <a:ea typeface="+mn-ea"/>
                <a:cs typeface="+mn-cs"/>
              </a:rPr>
              <a:t> </a:t>
            </a:r>
            <a:r>
              <a:rPr lang="en-GB" sz="1200" b="0" kern="1200" baseline="0" dirty="0">
                <a:solidFill>
                  <a:schemeClr val="tx1"/>
                </a:solidFill>
                <a:effectLst/>
                <a:latin typeface="+mn-lt"/>
                <a:ea typeface="+mn-ea"/>
                <a:cs typeface="+mn-cs"/>
              </a:rPr>
              <a:t>3 minutes</a:t>
            </a:r>
          </a:p>
          <a:p>
            <a:pPr lvl="0"/>
            <a:endParaRPr lang="en-GB" sz="1200" b="0" kern="1200" baseline="0" dirty="0">
              <a:solidFill>
                <a:schemeClr val="tx1"/>
              </a:solidFill>
              <a:effectLst/>
              <a:latin typeface="+mn-lt"/>
              <a:ea typeface="+mn-ea"/>
              <a:cs typeface="+mn-cs"/>
            </a:endParaRPr>
          </a:p>
          <a:p>
            <a:pPr lvl="0"/>
            <a:r>
              <a:rPr lang="en-GB" sz="1200" b="1" kern="1200" baseline="0" dirty="0">
                <a:solidFill>
                  <a:schemeClr val="tx1"/>
                </a:solidFill>
                <a:effectLst/>
                <a:latin typeface="+mn-lt"/>
                <a:ea typeface="+mn-ea"/>
                <a:cs typeface="+mn-cs"/>
              </a:rPr>
              <a:t>Aim</a:t>
            </a:r>
            <a:r>
              <a:rPr lang="en-GB" sz="1200" b="1" kern="1200" baseline="0">
                <a:solidFill>
                  <a:schemeClr val="tx1"/>
                </a:solidFill>
                <a:effectLst/>
                <a:latin typeface="+mn-lt"/>
                <a:ea typeface="+mn-ea"/>
                <a:cs typeface="+mn-cs"/>
              </a:rPr>
              <a:t>: </a:t>
            </a:r>
            <a:r>
              <a:rPr lang="en-GB" sz="1200" kern="1200">
                <a:solidFill>
                  <a:schemeClr val="tx1"/>
                </a:solidFill>
                <a:effectLst/>
                <a:latin typeface="+mn-lt"/>
                <a:ea typeface="+mn-ea"/>
                <a:cs typeface="+mn-cs"/>
              </a:rPr>
              <a:t>to activate</a:t>
            </a:r>
            <a:r>
              <a:rPr lang="en-GB" sz="1200" kern="1200" baseline="0">
                <a:solidFill>
                  <a:schemeClr val="tx1"/>
                </a:solidFill>
                <a:effectLst/>
                <a:latin typeface="+mn-lt"/>
                <a:ea typeface="+mn-ea"/>
                <a:cs typeface="+mn-cs"/>
              </a:rPr>
              <a:t> </a:t>
            </a:r>
            <a:r>
              <a:rPr lang="en-GB" sz="1200" kern="1200" baseline="0" dirty="0">
                <a:solidFill>
                  <a:schemeClr val="tx1"/>
                </a:solidFill>
                <a:effectLst/>
                <a:latin typeface="+mn-lt"/>
                <a:ea typeface="+mn-ea"/>
                <a:cs typeface="+mn-cs"/>
              </a:rPr>
              <a:t>knowledge of concepts and </a:t>
            </a:r>
            <a:r>
              <a:rPr lang="en-GB" sz="1200" kern="1200" baseline="0">
                <a:solidFill>
                  <a:schemeClr val="tx1"/>
                </a:solidFill>
                <a:effectLst/>
                <a:latin typeface="+mn-lt"/>
                <a:ea typeface="+mn-ea"/>
                <a:cs typeface="+mn-cs"/>
              </a:rPr>
              <a:t>ideas relevant </a:t>
            </a:r>
            <a:r>
              <a:rPr lang="en-GB" sz="1200" kern="1200" baseline="0" dirty="0">
                <a:solidFill>
                  <a:schemeClr val="tx1"/>
                </a:solidFill>
                <a:effectLst/>
                <a:latin typeface="+mn-lt"/>
                <a:ea typeface="+mn-ea"/>
                <a:cs typeface="+mn-cs"/>
              </a:rPr>
              <a:t>to </a:t>
            </a:r>
            <a:r>
              <a:rPr lang="en-GB" sz="1200" kern="1200" baseline="0">
                <a:solidFill>
                  <a:schemeClr val="tx1"/>
                </a:solidFill>
                <a:effectLst/>
                <a:latin typeface="+mn-lt"/>
                <a:ea typeface="+mn-ea"/>
                <a:cs typeface="+mn-cs"/>
              </a:rPr>
              <a:t>the text.</a:t>
            </a:r>
          </a:p>
          <a:p>
            <a:pPr lvl="0"/>
            <a:endParaRPr lang="en-GB" sz="1200" kern="1200" baseline="0" dirty="0">
              <a:solidFill>
                <a:schemeClr val="tx1"/>
              </a:solidFill>
              <a:effectLst/>
              <a:latin typeface="+mn-lt"/>
              <a:ea typeface="+mn-ea"/>
              <a:cs typeface="+mn-cs"/>
            </a:endParaRPr>
          </a:p>
          <a:p>
            <a:pPr lvl="0"/>
            <a:r>
              <a:rPr lang="en-GB" sz="1200" b="1" kern="1200" baseline="0" dirty="0">
                <a:solidFill>
                  <a:schemeClr val="tx1"/>
                </a:solidFill>
                <a:effectLst/>
                <a:latin typeface="+mn-lt"/>
                <a:ea typeface="+mn-ea"/>
                <a:cs typeface="+mn-cs"/>
              </a:rPr>
              <a:t>Procedure:</a:t>
            </a:r>
            <a:endParaRPr lang="en-GB" sz="1200" b="1" kern="1200" dirty="0">
              <a:solidFill>
                <a:schemeClr val="tx1"/>
              </a:solidFill>
              <a:effectLst/>
              <a:latin typeface="+mn-lt"/>
              <a:ea typeface="+mn-ea"/>
              <a:cs typeface="+mn-cs"/>
            </a:endParaRPr>
          </a:p>
          <a:p>
            <a:pPr marL="0" lvl="0" indent="0">
              <a:buFontTx/>
              <a:buNone/>
            </a:pPr>
            <a:r>
              <a:rPr lang="en-GB" sz="1200" kern="1200" dirty="0">
                <a:solidFill>
                  <a:schemeClr val="tx1"/>
                </a:solidFill>
                <a:effectLst/>
                <a:latin typeface="+mn-lt"/>
                <a:ea typeface="+mn-ea"/>
                <a:cs typeface="+mn-cs"/>
              </a:rPr>
              <a:t>1.</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Elicit ‘cabeza’ (a previously taught phonics word) from students and the meaning of the</a:t>
            </a:r>
            <a:r>
              <a:rPr lang="en-GB" sz="1200" kern="1200" baseline="0" dirty="0">
                <a:solidFill>
                  <a:schemeClr val="tx1"/>
                </a:solidFill>
                <a:effectLst/>
                <a:latin typeface="+mn-lt"/>
                <a:ea typeface="+mn-ea"/>
                <a:cs typeface="+mn-cs"/>
              </a:rPr>
              <a:t> sentence below it. </a:t>
            </a:r>
            <a:endParaRPr lang="en-GB" sz="1200" kern="1200" dirty="0">
              <a:solidFill>
                <a:schemeClr val="tx1"/>
              </a:solidFill>
              <a:effectLst/>
              <a:latin typeface="+mn-lt"/>
              <a:ea typeface="+mn-ea"/>
              <a:cs typeface="+mn-cs"/>
            </a:endParaRPr>
          </a:p>
          <a:p>
            <a:pPr marL="0" lvl="0" indent="0">
              <a:buFontTx/>
              <a:buNone/>
            </a:pPr>
            <a:r>
              <a:rPr lang="en-GB" sz="1200" kern="1200" dirty="0">
                <a:solidFill>
                  <a:schemeClr val="tx1"/>
                </a:solidFill>
                <a:effectLst/>
                <a:latin typeface="+mn-lt"/>
                <a:ea typeface="+mn-ea"/>
                <a:cs typeface="+mn-cs"/>
              </a:rPr>
              <a:t>2</a:t>
            </a:r>
            <a:r>
              <a:rPr lang="en-GB" sz="1200" kern="1200">
                <a:solidFill>
                  <a:schemeClr val="tx1"/>
                </a:solidFill>
                <a:effectLst/>
                <a:latin typeface="+mn-lt"/>
                <a:ea typeface="+mn-ea"/>
                <a:cs typeface="+mn-cs"/>
              </a:rPr>
              <a:t>. Ask </a:t>
            </a:r>
            <a:r>
              <a:rPr lang="en-GB" sz="1200" kern="1200" dirty="0">
                <a:solidFill>
                  <a:schemeClr val="tx1"/>
                </a:solidFill>
                <a:effectLst/>
                <a:latin typeface="+mn-lt"/>
                <a:ea typeface="+mn-ea"/>
                <a:cs typeface="+mn-cs"/>
              </a:rPr>
              <a:t>students to consider</a:t>
            </a:r>
            <a:r>
              <a:rPr lang="en-GB" sz="1200" kern="1200" baseline="0" dirty="0">
                <a:solidFill>
                  <a:schemeClr val="tx1"/>
                </a:solidFill>
                <a:effectLst/>
                <a:latin typeface="+mn-lt"/>
                <a:ea typeface="+mn-ea"/>
                <a:cs typeface="+mn-cs"/>
              </a:rPr>
              <a:t> the different senses of ‘cabeza’ (a physical body part, but also the human mind). They may wish to use words that they have not yet learned, so encourage use of ‘¿</a:t>
            </a:r>
            <a:r>
              <a:rPr lang="en-GB" sz="1200" kern="1200" baseline="0" dirty="0" err="1">
                <a:solidFill>
                  <a:schemeClr val="tx1"/>
                </a:solidFill>
                <a:effectLst/>
                <a:latin typeface="+mn-lt"/>
                <a:ea typeface="+mn-ea"/>
                <a:cs typeface="+mn-cs"/>
              </a:rPr>
              <a:t>Cómo</a:t>
            </a:r>
            <a:r>
              <a:rPr lang="en-GB" sz="1200" kern="1200" baseline="0" dirty="0">
                <a:solidFill>
                  <a:schemeClr val="tx1"/>
                </a:solidFill>
                <a:effectLst/>
                <a:latin typeface="+mn-lt"/>
                <a:ea typeface="+mn-ea"/>
                <a:cs typeface="+mn-cs"/>
              </a:rPr>
              <a:t> se dice ____ </a:t>
            </a:r>
            <a:r>
              <a:rPr lang="en-GB" sz="1200" kern="1200" baseline="0" dirty="0" err="1">
                <a:solidFill>
                  <a:schemeClr val="tx1"/>
                </a:solidFill>
                <a:effectLst/>
                <a:latin typeface="+mn-lt"/>
                <a:ea typeface="+mn-ea"/>
                <a:cs typeface="+mn-cs"/>
              </a:rPr>
              <a:t>en</a:t>
            </a:r>
            <a:r>
              <a:rPr lang="en-GB" sz="1200" kern="1200" baseline="0" dirty="0">
                <a:solidFill>
                  <a:schemeClr val="tx1"/>
                </a:solidFill>
                <a:effectLst/>
                <a:latin typeface="+mn-lt"/>
                <a:ea typeface="+mn-ea"/>
                <a:cs typeface="+mn-cs"/>
              </a:rPr>
              <a:t> </a:t>
            </a:r>
            <a:r>
              <a:rPr lang="en-GB" sz="1200" kern="1200" baseline="0" dirty="0" err="1">
                <a:solidFill>
                  <a:schemeClr val="tx1"/>
                </a:solidFill>
                <a:effectLst/>
                <a:latin typeface="+mn-lt"/>
                <a:ea typeface="+mn-ea"/>
                <a:cs typeface="+mn-cs"/>
              </a:rPr>
              <a:t>inglés</a:t>
            </a:r>
            <a:r>
              <a:rPr lang="en-GB" sz="1200" kern="1200" baseline="0" dirty="0">
                <a:solidFill>
                  <a:schemeClr val="tx1"/>
                </a:solidFill>
                <a:effectLst/>
                <a:latin typeface="+mn-lt"/>
                <a:ea typeface="+mn-ea"/>
                <a:cs typeface="+mn-cs"/>
              </a:rPr>
              <a:t>?</a:t>
            </a:r>
          </a:p>
          <a:p>
            <a:pPr marL="0" lvl="0" indent="0">
              <a:buFontTx/>
              <a:buNone/>
            </a:pPr>
            <a:r>
              <a:rPr lang="en-GB" sz="1200" kern="1200" baseline="0" dirty="0">
                <a:solidFill>
                  <a:schemeClr val="tx1"/>
                </a:solidFill>
                <a:effectLst/>
                <a:latin typeface="+mn-lt"/>
                <a:ea typeface="+mn-ea"/>
                <a:cs typeface="+mn-cs"/>
              </a:rPr>
              <a:t>3. Possible suggestions here could include cognates/near-cognates: </a:t>
            </a:r>
            <a:r>
              <a:rPr lang="en-GB" sz="1200" kern="1200" baseline="0" dirty="0" err="1">
                <a:solidFill>
                  <a:schemeClr val="tx1"/>
                </a:solidFill>
                <a:effectLst/>
                <a:latin typeface="+mn-lt"/>
                <a:ea typeface="+mn-ea"/>
                <a:cs typeface="+mn-cs"/>
              </a:rPr>
              <a:t>emociones</a:t>
            </a:r>
            <a:r>
              <a:rPr lang="en-GB" sz="1200" kern="1200" baseline="0" dirty="0">
                <a:solidFill>
                  <a:schemeClr val="tx1"/>
                </a:solidFill>
                <a:effectLst/>
                <a:latin typeface="+mn-lt"/>
                <a:ea typeface="+mn-ea"/>
                <a:cs typeface="+mn-cs"/>
              </a:rPr>
              <a:t>, ideas, </a:t>
            </a:r>
            <a:r>
              <a:rPr lang="en-GB" sz="1200" kern="1200" baseline="0" dirty="0" err="1">
                <a:solidFill>
                  <a:schemeClr val="tx1"/>
                </a:solidFill>
                <a:effectLst/>
                <a:latin typeface="+mn-lt"/>
                <a:ea typeface="+mn-ea"/>
                <a:cs typeface="+mn-cs"/>
              </a:rPr>
              <a:t>imaginación</a:t>
            </a:r>
            <a:r>
              <a:rPr lang="en-GB" sz="1200" kern="1200" baseline="0" dirty="0">
                <a:solidFill>
                  <a:schemeClr val="tx1"/>
                </a:solidFill>
                <a:effectLst/>
                <a:latin typeface="+mn-lt"/>
                <a:ea typeface="+mn-ea"/>
                <a:cs typeface="+mn-cs"/>
              </a:rPr>
              <a:t>. The Spanish for thought (</a:t>
            </a:r>
            <a:r>
              <a:rPr lang="en-GB" sz="1200" kern="1200" baseline="0" dirty="0" err="1">
                <a:solidFill>
                  <a:schemeClr val="tx1"/>
                </a:solidFill>
                <a:effectLst/>
                <a:latin typeface="+mn-lt"/>
                <a:ea typeface="+mn-ea"/>
                <a:cs typeface="+mn-cs"/>
              </a:rPr>
              <a:t>pensamiento</a:t>
            </a:r>
            <a:r>
              <a:rPr lang="en-GB" sz="1200" kern="1200" baseline="0" dirty="0">
                <a:solidFill>
                  <a:schemeClr val="tx1"/>
                </a:solidFill>
                <a:effectLst/>
                <a:latin typeface="+mn-lt"/>
                <a:ea typeface="+mn-ea"/>
                <a:cs typeface="+mn-cs"/>
              </a:rPr>
              <a:t>) and feeling (</a:t>
            </a:r>
            <a:r>
              <a:rPr lang="en-GB" sz="1200" kern="1200" baseline="0" dirty="0" err="1">
                <a:solidFill>
                  <a:schemeClr val="tx1"/>
                </a:solidFill>
                <a:effectLst/>
                <a:latin typeface="+mn-lt"/>
                <a:ea typeface="+mn-ea"/>
                <a:cs typeface="+mn-cs"/>
              </a:rPr>
              <a:t>sentimiento</a:t>
            </a:r>
            <a:r>
              <a:rPr lang="en-GB" sz="1200" kern="1200" baseline="0" dirty="0">
                <a:solidFill>
                  <a:schemeClr val="tx1"/>
                </a:solidFill>
                <a:effectLst/>
                <a:latin typeface="+mn-lt"/>
                <a:ea typeface="+mn-ea"/>
                <a:cs typeface="+mn-cs"/>
              </a:rPr>
              <a:t>) might also come up. The key point here is to focus on the ideas and concepts.</a:t>
            </a:r>
          </a:p>
          <a:p>
            <a:pPr marL="171450" lvl="0" indent="-171450">
              <a:buFontTx/>
              <a:buChar char="-"/>
            </a:pPr>
            <a:endParaRPr lang="en-GB" sz="1200" kern="1200" baseline="0" dirty="0">
              <a:solidFill>
                <a:schemeClr val="tx1"/>
              </a:solidFill>
              <a:effectLst/>
              <a:latin typeface="+mn-lt"/>
              <a:ea typeface="+mn-ea"/>
              <a:cs typeface="+mn-cs"/>
            </a:endParaRPr>
          </a:p>
          <a:p>
            <a:pPr marL="0" lvl="0" indent="0">
              <a:buFontTx/>
              <a:buNone/>
            </a:pPr>
            <a:r>
              <a:rPr lang="en-GB" sz="1200" b="1" kern="1200" baseline="0" dirty="0">
                <a:solidFill>
                  <a:schemeClr val="tx1"/>
                </a:solidFill>
                <a:effectLst/>
                <a:latin typeface="+mn-lt"/>
                <a:ea typeface="+mn-ea"/>
                <a:cs typeface="+mn-cs"/>
              </a:rPr>
              <a:t>Notes</a:t>
            </a:r>
          </a:p>
          <a:p>
            <a:pPr marL="0" lvl="0" indent="0">
              <a:buFontTx/>
              <a:buNone/>
            </a:pPr>
            <a:r>
              <a:rPr lang="en-GB" sz="1200" kern="1200" baseline="0" dirty="0">
                <a:solidFill>
                  <a:schemeClr val="tx1"/>
                </a:solidFill>
                <a:effectLst/>
                <a:latin typeface="+mn-lt"/>
                <a:ea typeface="+mn-ea"/>
                <a:cs typeface="+mn-cs"/>
              </a:rPr>
              <a:t>Use of L1 could be useful in pointing out cross-linguistic similarity – in English we use literal and figurative and literal language with ‘head’: ‘he’s keeping a cool head’ (fig), ‘she shook her head’ (lit). In Spanish, cabeza is used in both senses too.</a:t>
            </a:r>
          </a:p>
          <a:p>
            <a:pPr marL="171450" lvl="0" indent="-171450">
              <a:buFontTx/>
              <a:buChar char="-"/>
            </a:pPr>
            <a:endParaRPr lang="en-GB" sz="1200" kern="1200" baseline="0" dirty="0">
              <a:solidFill>
                <a:schemeClr val="tx1"/>
              </a:solidFill>
              <a:effectLst/>
              <a:latin typeface="+mn-lt"/>
              <a:ea typeface="+mn-ea"/>
              <a:cs typeface="+mn-cs"/>
            </a:endParaRPr>
          </a:p>
          <a:p>
            <a:pPr marL="0" lvl="0" indent="0">
              <a:buFontTx/>
              <a:buNone/>
            </a:pPr>
            <a:r>
              <a:rPr lang="en-GB" sz="1200" kern="1200" baseline="0" dirty="0">
                <a:solidFill>
                  <a:schemeClr val="tx1"/>
                </a:solidFill>
                <a:effectLst/>
                <a:latin typeface="+mn-lt"/>
                <a:ea typeface="+mn-ea"/>
                <a:cs typeface="+mn-cs"/>
              </a:rPr>
              <a:t>Previously taught language on this slide</a:t>
            </a:r>
          </a:p>
          <a:p>
            <a:pPr marL="0" lvl="0" indent="0">
              <a:buFontTx/>
              <a:buNone/>
            </a:pPr>
            <a:r>
              <a:rPr lang="en-GB" sz="1200" kern="1200" baseline="0" dirty="0" err="1">
                <a:solidFill>
                  <a:schemeClr val="tx1"/>
                </a:solidFill>
                <a:effectLst/>
                <a:latin typeface="+mn-lt"/>
                <a:ea typeface="+mn-ea"/>
                <a:cs typeface="+mn-cs"/>
              </a:rPr>
              <a:t>sólo</a:t>
            </a:r>
            <a:r>
              <a:rPr lang="en-GB" sz="1200" kern="1200" baseline="0" dirty="0">
                <a:solidFill>
                  <a:schemeClr val="tx1"/>
                </a:solidFill>
                <a:effectLst/>
                <a:latin typeface="+mn-lt"/>
                <a:ea typeface="+mn-ea"/>
                <a:cs typeface="+mn-cs"/>
              </a:rPr>
              <a:t> (2.1.3); </a:t>
            </a:r>
            <a:r>
              <a:rPr lang="en-GB" sz="1200" kern="1200" baseline="0" dirty="0" err="1">
                <a:solidFill>
                  <a:schemeClr val="tx1"/>
                </a:solidFill>
                <a:effectLst/>
                <a:latin typeface="+mn-lt"/>
                <a:ea typeface="+mn-ea"/>
                <a:cs typeface="+mn-cs"/>
              </a:rPr>
              <a:t>qué</a:t>
            </a:r>
            <a:r>
              <a:rPr lang="en-GB" sz="1200" kern="1200" baseline="0" dirty="0">
                <a:solidFill>
                  <a:schemeClr val="tx1"/>
                </a:solidFill>
                <a:effectLst/>
                <a:latin typeface="+mn-lt"/>
                <a:ea typeface="+mn-ea"/>
                <a:cs typeface="+mn-cs"/>
              </a:rPr>
              <a:t> (1.1.4); </a:t>
            </a:r>
            <a:r>
              <a:rPr lang="en-GB" sz="1200" kern="1200" baseline="0" dirty="0" err="1">
                <a:solidFill>
                  <a:schemeClr val="tx1"/>
                </a:solidFill>
                <a:effectLst/>
                <a:latin typeface="+mn-lt"/>
                <a:ea typeface="+mn-ea"/>
                <a:cs typeface="+mn-cs"/>
              </a:rPr>
              <a:t>cosa</a:t>
            </a:r>
            <a:r>
              <a:rPr lang="en-GB" sz="1200" kern="1200" baseline="0" dirty="0">
                <a:solidFill>
                  <a:schemeClr val="tx1"/>
                </a:solidFill>
                <a:effectLst/>
                <a:latin typeface="+mn-lt"/>
                <a:ea typeface="+mn-ea"/>
                <a:cs typeface="+mn-cs"/>
              </a:rPr>
              <a:t> (1.1.7); </a:t>
            </a:r>
            <a:r>
              <a:rPr lang="en-GB" sz="1200" kern="1200" baseline="0" dirty="0" err="1">
                <a:solidFill>
                  <a:schemeClr val="tx1"/>
                </a:solidFill>
                <a:effectLst/>
                <a:latin typeface="+mn-lt"/>
                <a:ea typeface="+mn-ea"/>
                <a:cs typeface="+mn-cs"/>
              </a:rPr>
              <a:t>tenemos</a:t>
            </a:r>
            <a:r>
              <a:rPr lang="en-GB" sz="1200" kern="1200" baseline="0" dirty="0">
                <a:solidFill>
                  <a:schemeClr val="tx1"/>
                </a:solidFill>
                <a:effectLst/>
                <a:latin typeface="+mn-lt"/>
                <a:ea typeface="+mn-ea"/>
                <a:cs typeface="+mn-cs"/>
              </a:rPr>
              <a:t> (2.2.2); en (1.1.1)</a:t>
            </a:r>
          </a:p>
          <a:p>
            <a:pPr marL="0" lvl="0" indent="0">
              <a:buFontTx/>
              <a:buNone/>
            </a:pPr>
            <a:endParaRPr lang="en-GB" sz="1200" kern="1200" baseline="0" dirty="0">
              <a:solidFill>
                <a:schemeClr val="tx1"/>
              </a:solidFill>
              <a:effectLst/>
              <a:latin typeface="+mn-lt"/>
              <a:ea typeface="+mn-ea"/>
              <a:cs typeface="+mn-cs"/>
            </a:endParaRPr>
          </a:p>
          <a:p>
            <a:pPr marL="0" lvl="0" indent="0">
              <a:buFontTx/>
              <a:buNone/>
            </a:pPr>
            <a:r>
              <a:rPr lang="en-GB" sz="1200" kern="1200" baseline="0" dirty="0" err="1">
                <a:solidFill>
                  <a:schemeClr val="tx1"/>
                </a:solidFill>
                <a:effectLst/>
                <a:latin typeface="+mn-lt"/>
                <a:ea typeface="+mn-ea"/>
                <a:cs typeface="+mn-cs"/>
              </a:rPr>
              <a:t>Cuerpo</a:t>
            </a:r>
            <a:r>
              <a:rPr lang="en-GB" sz="1200" kern="1200" baseline="0" dirty="0">
                <a:solidFill>
                  <a:schemeClr val="tx1"/>
                </a:solidFill>
                <a:effectLst/>
                <a:latin typeface="+mn-lt"/>
                <a:ea typeface="+mn-ea"/>
                <a:cs typeface="+mn-cs"/>
              </a:rPr>
              <a:t> is a previously taught phonics cluster word.</a:t>
            </a:r>
          </a:p>
          <a:p>
            <a:pPr marL="0" lvl="0" indent="0">
              <a:buFontTx/>
              <a:buNone/>
            </a:pPr>
            <a:endParaRPr lang="en-GB" sz="1200" kern="1200" baseline="0" dirty="0">
              <a:solidFill>
                <a:schemeClr val="tx1"/>
              </a:solidFill>
              <a:effectLst/>
              <a:latin typeface="+mn-lt"/>
              <a:ea typeface="+mn-ea"/>
              <a:cs typeface="+mn-cs"/>
            </a:endParaRPr>
          </a:p>
          <a:p>
            <a:pPr marL="0" lvl="0" indent="0">
              <a:buFontTx/>
              <a:buNone/>
            </a:pPr>
            <a:r>
              <a:rPr lang="en-GB" sz="1200" kern="1200" baseline="0" dirty="0">
                <a:solidFill>
                  <a:schemeClr val="tx1"/>
                </a:solidFill>
                <a:effectLst/>
                <a:latin typeface="+mn-lt"/>
                <a:ea typeface="+mn-ea"/>
                <a:cs typeface="+mn-cs"/>
              </a:rPr>
              <a:t>Images from </a:t>
            </a:r>
            <a:r>
              <a:rPr lang="en-GB" dirty="0">
                <a:hlinkClick r:id="rId3"/>
              </a:rPr>
              <a:t>http://clipart-library.com/</a:t>
            </a:r>
            <a:endParaRPr lang="en-GB" sz="1200" kern="1200" baseline="0" dirty="0">
              <a:solidFill>
                <a:schemeClr val="tx1"/>
              </a:solidFill>
              <a:effectLst/>
              <a:latin typeface="+mn-lt"/>
              <a:ea typeface="+mn-ea"/>
              <a:cs typeface="+mn-cs"/>
            </a:endParaRPr>
          </a:p>
          <a:p>
            <a:pPr lvl="0"/>
            <a:endParaRPr lang="en-GB" sz="1200" kern="1200" baseline="0" dirty="0">
              <a:solidFill>
                <a:schemeClr val="tx1"/>
              </a:solidFill>
              <a:effectLst/>
              <a:latin typeface="+mn-lt"/>
              <a:ea typeface="+mn-ea"/>
              <a:cs typeface="+mn-cs"/>
            </a:endParaRPr>
          </a:p>
          <a:p>
            <a:pPr lvl="0"/>
            <a:endParaRPr lang="en-GB" sz="1200" kern="1200" baseline="0" dirty="0">
              <a:solidFill>
                <a:schemeClr val="tx1"/>
              </a:solidFill>
              <a:effectLst/>
              <a:latin typeface="+mn-lt"/>
              <a:ea typeface="+mn-ea"/>
              <a:cs typeface="+mn-cs"/>
            </a:endParaRPr>
          </a:p>
          <a:p>
            <a:pPr lvl="0"/>
            <a:endParaRPr lang="en-GB" sz="1200" kern="1200" baseline="0" dirty="0">
              <a:solidFill>
                <a:schemeClr val="tx1"/>
              </a:solidFill>
              <a:effectLst/>
              <a:latin typeface="+mn-lt"/>
              <a:ea typeface="+mn-ea"/>
              <a:cs typeface="+mn-cs"/>
            </a:endParaRPr>
          </a:p>
          <a:p>
            <a:pPr lvl="0"/>
            <a:endParaRPr lang="en-GB" sz="1200" kern="1200" baseline="0" dirty="0">
              <a:solidFill>
                <a:schemeClr val="tx1"/>
              </a:solidFill>
              <a:effectLst/>
              <a:latin typeface="+mn-lt"/>
              <a:ea typeface="+mn-ea"/>
              <a:cs typeface="+mn-cs"/>
            </a:endParaRPr>
          </a:p>
          <a:p>
            <a:pPr lvl="0"/>
            <a:endParaRPr lang="en-GB" sz="1200" kern="1200" baseline="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9</a:t>
            </a:fld>
            <a:endParaRPr lang="en-GB" dirty="0"/>
          </a:p>
        </p:txBody>
      </p:sp>
    </p:spTree>
    <p:extLst>
      <p:ext uri="{BB962C8B-B14F-4D97-AF65-F5344CB8AC3E}">
        <p14:creationId xmlns:p14="http://schemas.microsoft.com/office/powerpoint/2010/main" val="22030732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2074582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16809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1188353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903753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735071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6900961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428096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75643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40107700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0173289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16/08/2021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8154783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7462875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039634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8127802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952700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859748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rgbClr val="4472C4">
                    <a:lumMod val="50000"/>
                  </a:srgbClr>
                </a:solidFill>
              </a:rPr>
              <a:t>Text</a:t>
            </a:r>
          </a:p>
        </p:txBody>
      </p:sp>
    </p:spTree>
    <p:extLst>
      <p:ext uri="{BB962C8B-B14F-4D97-AF65-F5344CB8AC3E}">
        <p14:creationId xmlns:p14="http://schemas.microsoft.com/office/powerpoint/2010/main" val="9629100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9558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293676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4466346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423078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34985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4.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Tw Cen MT" panose="020B0602020104020603"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Tw Cen MT" panose="020B0602020104020603" pitchFamily="34" charset="0"/>
              </a:rPr>
              <a:t>licensed as </a:t>
            </a:r>
            <a:r>
              <a:rPr lang="en-GB" sz="1100" b="1" u="sng" dirty="0">
                <a:solidFill>
                  <a:srgbClr val="FFFFFF"/>
                </a:solidFill>
                <a:latin typeface="Tw Cen MT" panose="020B0602020104020603" pitchFamily="34" charset="0"/>
                <a:hlinkClick r:id="rId16"/>
              </a:rPr>
              <a:t>CC BY-NC-SA 4.0</a:t>
            </a:r>
            <a:br>
              <a:rPr lang="en-GB" sz="1100" dirty="0">
                <a:latin typeface="Tw Cen MT" panose="020B0602020104020603" pitchFamily="34" charset="0"/>
              </a:rPr>
            </a:br>
            <a:endParaRPr lang="en-GB" sz="1100" dirty="0">
              <a:latin typeface="Tw Cen MT" panose="020B0602020104020603" pitchFamily="34" charset="0"/>
            </a:endParaRPr>
          </a:p>
        </p:txBody>
      </p:sp>
      <p:sp>
        <p:nvSpPr>
          <p:cNvPr id="8" name="TextBox 7"/>
          <p:cNvSpPr txBox="1"/>
          <p:nvPr userDrawn="1"/>
        </p:nvSpPr>
        <p:spPr>
          <a:xfrm>
            <a:off x="96577" y="6526075"/>
            <a:ext cx="2291024" cy="261610"/>
          </a:xfrm>
          <a:prstGeom prst="rect">
            <a:avLst/>
          </a:prstGeom>
          <a:noFill/>
        </p:spPr>
        <p:txBody>
          <a:bodyPr wrap="square" rtlCol="0">
            <a:spAutoFit/>
          </a:bodyPr>
          <a:lstStyle/>
          <a:p>
            <a:r>
              <a:rPr lang="en-GB" sz="1100" dirty="0">
                <a:solidFill>
                  <a:srgbClr val="002060"/>
                </a:solidFill>
              </a:rPr>
              <a:t>Nick Avery</a:t>
            </a:r>
          </a:p>
        </p:txBody>
      </p:sp>
    </p:spTree>
    <p:extLst>
      <p:ext uri="{BB962C8B-B14F-4D97-AF65-F5344CB8AC3E}">
        <p14:creationId xmlns:p14="http://schemas.microsoft.com/office/powerpoint/2010/main" val="23901143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4169828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8" Type="http://schemas.openxmlformats.org/officeDocument/2006/relationships/image" Target="../media/image18.tiff"/><Relationship Id="rId3" Type="http://schemas.openxmlformats.org/officeDocument/2006/relationships/slideLayout" Target="../slideLayouts/slideLayout6.xml"/><Relationship Id="rId7" Type="http://schemas.openxmlformats.org/officeDocument/2006/relationships/image" Target="../media/image17.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6.tiff"/><Relationship Id="rId5" Type="http://schemas.openxmlformats.org/officeDocument/2006/relationships/image" Target="../media/image15.png"/><Relationship Id="rId4" Type="http://schemas.openxmlformats.org/officeDocument/2006/relationships/notesSlide" Target="../notesSlides/notesSlide10.xml"/><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2.tiff"/><Relationship Id="rId4" Type="http://schemas.openxmlformats.org/officeDocument/2006/relationships/image" Target="../media/image21.tiff"/></Relationships>
</file>

<file path=ppt/slides/_rels/slide12.xml.rels><?xml version="1.0" encoding="UTF-8" standalone="yes"?>
<Relationships xmlns="http://schemas.openxmlformats.org/package/2006/relationships"><Relationship Id="rId8" Type="http://schemas.openxmlformats.org/officeDocument/2006/relationships/image" Target="../media/image24.tiff"/><Relationship Id="rId13" Type="http://schemas.openxmlformats.org/officeDocument/2006/relationships/image" Target="../media/image29.tiff"/><Relationship Id="rId18" Type="http://schemas.openxmlformats.org/officeDocument/2006/relationships/audio" Target="../media/audio16.wav"/><Relationship Id="rId3" Type="http://schemas.openxmlformats.org/officeDocument/2006/relationships/slideLayout" Target="../slideLayouts/slideLayout6.xml"/><Relationship Id="rId21" Type="http://schemas.openxmlformats.org/officeDocument/2006/relationships/audio" Target="../media/audio19.wav"/><Relationship Id="rId7" Type="http://schemas.openxmlformats.org/officeDocument/2006/relationships/image" Target="../media/image23.tiff"/><Relationship Id="rId12" Type="http://schemas.openxmlformats.org/officeDocument/2006/relationships/image" Target="../media/image28.tiff"/><Relationship Id="rId17" Type="http://schemas.openxmlformats.org/officeDocument/2006/relationships/audio" Target="../media/audio15.wav"/><Relationship Id="rId2" Type="http://schemas.openxmlformats.org/officeDocument/2006/relationships/audio" Target="../media/media2.wav"/><Relationship Id="rId16" Type="http://schemas.openxmlformats.org/officeDocument/2006/relationships/audio" Target="../media/audio14.wav"/><Relationship Id="rId20" Type="http://schemas.openxmlformats.org/officeDocument/2006/relationships/audio" Target="../media/audio18.wav"/><Relationship Id="rId1" Type="http://schemas.microsoft.com/office/2007/relationships/media" Target="../media/media2.wav"/><Relationship Id="rId6" Type="http://schemas.openxmlformats.org/officeDocument/2006/relationships/image" Target="../media/image22.tiff"/><Relationship Id="rId11" Type="http://schemas.openxmlformats.org/officeDocument/2006/relationships/image" Target="../media/image27.tiff"/><Relationship Id="rId5" Type="http://schemas.openxmlformats.org/officeDocument/2006/relationships/image" Target="../media/image21.tiff"/><Relationship Id="rId15" Type="http://schemas.openxmlformats.org/officeDocument/2006/relationships/audio" Target="../media/audio13.wav"/><Relationship Id="rId23" Type="http://schemas.openxmlformats.org/officeDocument/2006/relationships/image" Target="../media/image31.png"/><Relationship Id="rId10" Type="http://schemas.openxmlformats.org/officeDocument/2006/relationships/image" Target="../media/image26.tiff"/><Relationship Id="rId19" Type="http://schemas.openxmlformats.org/officeDocument/2006/relationships/audio" Target="../media/audio17.wav"/><Relationship Id="rId4" Type="http://schemas.openxmlformats.org/officeDocument/2006/relationships/notesSlide" Target="../notesSlides/notesSlide12.xml"/><Relationship Id="rId9" Type="http://schemas.openxmlformats.org/officeDocument/2006/relationships/image" Target="../media/image25.tiff"/><Relationship Id="rId14" Type="http://schemas.openxmlformats.org/officeDocument/2006/relationships/image" Target="../media/image30.tiff"/><Relationship Id="rId22" Type="http://schemas.openxmlformats.org/officeDocument/2006/relationships/audio" Target="../media/audio20.wav"/></Relationships>
</file>

<file path=ppt/slides/_rels/slide13.xml.rels><?xml version="1.0" encoding="UTF-8" standalone="yes"?>
<Relationships xmlns="http://schemas.openxmlformats.org/package/2006/relationships"><Relationship Id="rId8" Type="http://schemas.openxmlformats.org/officeDocument/2006/relationships/image" Target="../media/image28.tiff"/><Relationship Id="rId13" Type="http://schemas.openxmlformats.org/officeDocument/2006/relationships/audio" Target="../media/audio14.wav"/><Relationship Id="rId18" Type="http://schemas.openxmlformats.org/officeDocument/2006/relationships/audio" Target="../media/audio19.wav"/><Relationship Id="rId3" Type="http://schemas.openxmlformats.org/officeDocument/2006/relationships/image" Target="../media/image25.tiff"/><Relationship Id="rId7" Type="http://schemas.openxmlformats.org/officeDocument/2006/relationships/image" Target="../media/image30.tiff"/><Relationship Id="rId12" Type="http://schemas.openxmlformats.org/officeDocument/2006/relationships/audio" Target="../media/audio13.wav"/><Relationship Id="rId17" Type="http://schemas.openxmlformats.org/officeDocument/2006/relationships/audio" Target="../media/audio18.wav"/><Relationship Id="rId2" Type="http://schemas.openxmlformats.org/officeDocument/2006/relationships/notesSlide" Target="../notesSlides/notesSlide13.xml"/><Relationship Id="rId16" Type="http://schemas.openxmlformats.org/officeDocument/2006/relationships/audio" Target="../media/audio17.wav"/><Relationship Id="rId1" Type="http://schemas.openxmlformats.org/officeDocument/2006/relationships/slideLayout" Target="../slideLayouts/slideLayout6.xml"/><Relationship Id="rId6" Type="http://schemas.openxmlformats.org/officeDocument/2006/relationships/image" Target="../media/image24.tiff"/><Relationship Id="rId11" Type="http://schemas.openxmlformats.org/officeDocument/2006/relationships/image" Target="../media/image27.tiff"/><Relationship Id="rId5" Type="http://schemas.openxmlformats.org/officeDocument/2006/relationships/image" Target="../media/image23.tiff"/><Relationship Id="rId15" Type="http://schemas.openxmlformats.org/officeDocument/2006/relationships/audio" Target="../media/audio16.wav"/><Relationship Id="rId10" Type="http://schemas.openxmlformats.org/officeDocument/2006/relationships/image" Target="../media/image21.tiff"/><Relationship Id="rId19" Type="http://schemas.openxmlformats.org/officeDocument/2006/relationships/audio" Target="../media/audio20.wav"/><Relationship Id="rId4" Type="http://schemas.openxmlformats.org/officeDocument/2006/relationships/image" Target="../media/image26.tiff"/><Relationship Id="rId9" Type="http://schemas.openxmlformats.org/officeDocument/2006/relationships/image" Target="../media/image29.tiff"/><Relationship Id="rId14" Type="http://schemas.openxmlformats.org/officeDocument/2006/relationships/audio" Target="../media/audio15.wav"/></Relationships>
</file>

<file path=ppt/slides/_rels/slide14.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32.tiff"/><Relationship Id="rId5" Type="http://schemas.openxmlformats.org/officeDocument/2006/relationships/image" Target="../media/image27.tiff"/><Relationship Id="rId4" Type="http://schemas.openxmlformats.org/officeDocument/2006/relationships/image" Target="../media/image24.tif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36.tiff"/></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17.xml"/><Relationship Id="rId5" Type="http://schemas.openxmlformats.org/officeDocument/2006/relationships/image" Target="../media/image6.jpe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audio" Target="../media/audio21.wav"/><Relationship Id="rId2" Type="http://schemas.openxmlformats.org/officeDocument/2006/relationships/notesSlide" Target="../notesSlides/notesSlide23.xml"/><Relationship Id="rId1" Type="http://schemas.openxmlformats.org/officeDocument/2006/relationships/slideLayout" Target="../slideLayouts/slideLayout17.xml"/><Relationship Id="rId5" Type="http://schemas.openxmlformats.org/officeDocument/2006/relationships/image" Target="../media/image39.png"/><Relationship Id="rId4" Type="http://schemas.openxmlformats.org/officeDocument/2006/relationships/audio" Target="../media/audio22.wav"/></Relationships>
</file>

<file path=ppt/slides/_rels/slide24.xml.rels><?xml version="1.0" encoding="UTF-8" standalone="yes"?>
<Relationships xmlns="http://schemas.openxmlformats.org/package/2006/relationships"><Relationship Id="rId3" Type="http://schemas.openxmlformats.org/officeDocument/2006/relationships/audio" Target="../media/audio21.wav"/><Relationship Id="rId2" Type="http://schemas.openxmlformats.org/officeDocument/2006/relationships/notesSlide" Target="../notesSlides/notesSlide24.xml"/><Relationship Id="rId1" Type="http://schemas.openxmlformats.org/officeDocument/2006/relationships/slideLayout" Target="../slideLayouts/slideLayout17.xml"/><Relationship Id="rId4" Type="http://schemas.openxmlformats.org/officeDocument/2006/relationships/audio" Target="../media/audio22.wav"/></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8" Type="http://schemas.openxmlformats.org/officeDocument/2006/relationships/audio" Target="../media/audio26.wav"/><Relationship Id="rId13" Type="http://schemas.openxmlformats.org/officeDocument/2006/relationships/image" Target="../media/image43.png"/><Relationship Id="rId3" Type="http://schemas.openxmlformats.org/officeDocument/2006/relationships/audio" Target="../media/audio21.wav"/><Relationship Id="rId7" Type="http://schemas.openxmlformats.org/officeDocument/2006/relationships/audio" Target="../media/audio25.wav"/><Relationship Id="rId12"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17.xml"/><Relationship Id="rId6" Type="http://schemas.openxmlformats.org/officeDocument/2006/relationships/audio" Target="../media/audio24.wav"/><Relationship Id="rId11" Type="http://schemas.openxmlformats.org/officeDocument/2006/relationships/image" Target="../media/image41.png"/><Relationship Id="rId5" Type="http://schemas.openxmlformats.org/officeDocument/2006/relationships/audio" Target="../media/audio23.wav"/><Relationship Id="rId10" Type="http://schemas.openxmlformats.org/officeDocument/2006/relationships/image" Target="../media/image40.png"/><Relationship Id="rId4" Type="http://schemas.openxmlformats.org/officeDocument/2006/relationships/audio" Target="../media/audio22.wav"/><Relationship Id="rId9" Type="http://schemas.openxmlformats.org/officeDocument/2006/relationships/audio" Target="../media/audio27.wav"/><Relationship Id="rId14" Type="http://schemas.openxmlformats.org/officeDocument/2006/relationships/image" Target="../media/image44.png"/></Relationships>
</file>

<file path=ppt/slides/_rels/slide27.xml.rels><?xml version="1.0" encoding="UTF-8" standalone="yes"?>
<Relationships xmlns="http://schemas.openxmlformats.org/package/2006/relationships"><Relationship Id="rId8" Type="http://schemas.openxmlformats.org/officeDocument/2006/relationships/audio" Target="../media/audio26.wav"/><Relationship Id="rId3" Type="http://schemas.openxmlformats.org/officeDocument/2006/relationships/audio" Target="../media/audio21.wav"/><Relationship Id="rId7" Type="http://schemas.openxmlformats.org/officeDocument/2006/relationships/audio" Target="../media/audio25.wav"/><Relationship Id="rId2" Type="http://schemas.openxmlformats.org/officeDocument/2006/relationships/notesSlide" Target="../notesSlides/notesSlide27.xml"/><Relationship Id="rId1" Type="http://schemas.openxmlformats.org/officeDocument/2006/relationships/slideLayout" Target="../slideLayouts/slideLayout17.xml"/><Relationship Id="rId6" Type="http://schemas.openxmlformats.org/officeDocument/2006/relationships/audio" Target="../media/audio24.wav"/><Relationship Id="rId5" Type="http://schemas.openxmlformats.org/officeDocument/2006/relationships/audio" Target="../media/audio23.wav"/><Relationship Id="rId4" Type="http://schemas.openxmlformats.org/officeDocument/2006/relationships/audio" Target="../media/audio22.wav"/><Relationship Id="rId9" Type="http://schemas.openxmlformats.org/officeDocument/2006/relationships/audio" Target="../media/audio27.wav"/></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28.wav"/><Relationship Id="rId7" Type="http://schemas.openxmlformats.org/officeDocument/2006/relationships/audio" Target="../media/audio32.wav"/><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audio" Target="../media/audio31.wav"/><Relationship Id="rId5" Type="http://schemas.openxmlformats.org/officeDocument/2006/relationships/audio" Target="../media/audio30.wav"/><Relationship Id="rId4" Type="http://schemas.openxmlformats.org/officeDocument/2006/relationships/audio" Target="../media/audio29.wav"/></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hyperlink" Target="about:blank" TargetMode="Externa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hyperlink" Target="about:blank"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hyperlink" Target="about:blank"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hyperlink" Target="about:blank" TargetMode="Externa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hyperlink" Target="https://quizlet.com/gb/500451828/spanish-y7-term-1-and-2-mashup-flash-cards/" TargetMode="External"/></Relationships>
</file>

<file path=ppt/slides/_rels/slide5.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audio" Target="../media/audio4.wav"/><Relationship Id="rId11" Type="http://schemas.openxmlformats.org/officeDocument/2006/relationships/image" Target="../media/image8.gif"/><Relationship Id="rId5" Type="http://schemas.openxmlformats.org/officeDocument/2006/relationships/audio" Target="../media/audio3.wav"/><Relationship Id="rId10"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audio" Target="../media/audio7.wav"/></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audio" Target="../media/audio7.wav"/></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8.wav"/><Relationship Id="rId7" Type="http://schemas.openxmlformats.org/officeDocument/2006/relationships/audio" Target="../media/audio12.wav"/><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audio" Target="../media/audio11.wav"/><Relationship Id="rId5" Type="http://schemas.openxmlformats.org/officeDocument/2006/relationships/audio" Target="../media/audio10.wav"/><Relationship Id="rId4" Type="http://schemas.openxmlformats.org/officeDocument/2006/relationships/audio" Target="../media/audio9.wav"/></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214816" y="2610558"/>
            <a:ext cx="8670552" cy="879475"/>
          </a:xfrm>
        </p:spPr>
        <p:txBody>
          <a:bodyPr>
            <a:normAutofit fontScale="90000"/>
          </a:bodyPr>
          <a:lstStyle/>
          <a:p>
            <a:pPr algn="l"/>
            <a:r>
              <a:rPr lang="en-GB" sz="4000" b="1" dirty="0">
                <a:solidFill>
                  <a:prstClr val="white"/>
                </a:solidFill>
              </a:rPr>
              <a:t>Work with challenging text:</a:t>
            </a:r>
            <a:br>
              <a:rPr lang="en-GB" sz="4000" b="1" dirty="0">
                <a:solidFill>
                  <a:prstClr val="white"/>
                </a:solidFill>
              </a:rPr>
            </a:br>
            <a:r>
              <a:rPr lang="en-GB" sz="4000" b="1" dirty="0">
                <a:solidFill>
                  <a:prstClr val="white"/>
                </a:solidFill>
              </a:rPr>
              <a:t>Un hombre sin </a:t>
            </a:r>
            <a:r>
              <a:rPr lang="en-GB" sz="4000" b="1" dirty="0" err="1">
                <a:solidFill>
                  <a:prstClr val="white"/>
                </a:solidFill>
              </a:rPr>
              <a:t>cabeza</a:t>
            </a:r>
            <a:r>
              <a:rPr lang="en-GB" sz="4000" b="1" dirty="0">
                <a:solidFill>
                  <a:prstClr val="white"/>
                </a:solidFill>
              </a:rPr>
              <a:t> </a:t>
            </a:r>
            <a:br>
              <a:rPr lang="en-GB" sz="4000" b="1" dirty="0">
                <a:solidFill>
                  <a:prstClr val="white"/>
                </a:solidFill>
              </a:rPr>
            </a:br>
            <a:r>
              <a:rPr lang="en-GB" sz="3100" dirty="0">
                <a:solidFill>
                  <a:prstClr val="white"/>
                </a:solidFill>
              </a:rPr>
              <a:t>(Armando José </a:t>
            </a:r>
            <a:r>
              <a:rPr lang="en-GB" sz="3100" dirty="0" err="1">
                <a:solidFill>
                  <a:prstClr val="white"/>
                </a:solidFill>
              </a:rPr>
              <a:t>Sequera</a:t>
            </a:r>
            <a:r>
              <a:rPr lang="en-GB" sz="3100" dirty="0">
                <a:solidFill>
                  <a:prstClr val="white"/>
                </a:solidFill>
              </a:rPr>
              <a:t>)</a:t>
            </a:r>
            <a:endParaRPr lang="en-US" sz="31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225242" y="3614680"/>
            <a:ext cx="7291126" cy="567626"/>
          </a:xfrm>
        </p:spPr>
        <p:txBody>
          <a:bodyPr>
            <a:normAutofit/>
          </a:bodyPr>
          <a:lstStyle/>
          <a:p>
            <a:pPr algn="l"/>
            <a:r>
              <a:rPr lang="en-GB" sz="2600" dirty="0">
                <a:solidFill>
                  <a:prstClr val="white"/>
                </a:solidFill>
              </a:rPr>
              <a:t>SSCs [que], [qui] [revisited]</a:t>
            </a:r>
          </a:p>
          <a:p>
            <a:endParaRPr lang="en-US" sz="2600"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2200" b="1" dirty="0">
                <a:solidFill>
                  <a:prstClr val="white"/>
                </a:solidFill>
                <a:latin typeface="Century Gothic" panose="020B0502020202020204" pitchFamily="34" charset="0"/>
              </a:rPr>
              <a:t>Y7 Spanish</a:t>
            </a:r>
          </a:p>
          <a:p>
            <a:pPr>
              <a:defRPr/>
            </a:pPr>
            <a:r>
              <a:rPr lang="en-GB" sz="2200" dirty="0">
                <a:solidFill>
                  <a:prstClr val="white"/>
                </a:solidFill>
                <a:latin typeface="Century Gothic" panose="020B0502020202020204" pitchFamily="34" charset="0"/>
              </a:rPr>
              <a:t>Term 3.1 - Week 2 - Lesson 51</a:t>
            </a: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6" y="5780283"/>
            <a:ext cx="5661727"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Amanda </a:t>
            </a:r>
            <a:r>
              <a:rPr lang="en-GB" sz="1400" dirty="0" err="1">
                <a:solidFill>
                  <a:prstClr val="white"/>
                </a:solidFill>
                <a:latin typeface="Century Gothic" panose="020B0502020202020204" pitchFamily="34" charset="0"/>
              </a:rPr>
              <a:t>Izquierdo</a:t>
            </a:r>
            <a:r>
              <a:rPr lang="en-GB" sz="1400" dirty="0">
                <a:solidFill>
                  <a:prstClr val="white"/>
                </a:solidFill>
                <a:latin typeface="Century Gothic" panose="020B0502020202020204" pitchFamily="34" charset="0"/>
              </a:rPr>
              <a:t> / Rachel Hawkes / Nick Avery</a:t>
            </a:r>
            <a:br>
              <a:rPr lang="en-GB" sz="1400" dirty="0">
                <a:solidFill>
                  <a:prstClr val="white"/>
                </a:solidFill>
                <a:latin typeface="Century Gothic" panose="020B0502020202020204" pitchFamily="34" charset="0"/>
              </a:rPr>
            </a:br>
            <a:r>
              <a:rPr lang="en-GB" sz="1400" dirty="0">
                <a:solidFill>
                  <a:prstClr val="white"/>
                </a:solidFill>
                <a:latin typeface="Century Gothic" panose="020B0502020202020204" pitchFamily="34" charset="0"/>
              </a:rPr>
              <a:t>Artwork: Mark Davies</a:t>
            </a:r>
          </a:p>
          <a:p>
            <a:pPr>
              <a:defRPr/>
            </a:pPr>
            <a:endParaRPr lang="en-GB" sz="1600" dirty="0">
              <a:solidFill>
                <a:prstClr val="white"/>
              </a:solidFill>
              <a:latin typeface="Century Gothic" panose="020B0502020202020204" pitchFamily="34" charset="0"/>
            </a:endParaRPr>
          </a:p>
          <a:p>
            <a:pPr>
              <a:defRPr/>
            </a:pPr>
            <a:r>
              <a:rPr lang="en-GB" sz="1400" dirty="0">
                <a:solidFill>
                  <a:prstClr val="white"/>
                </a:solidFill>
                <a:latin typeface="Century Gothic" panose="020B0502020202020204" pitchFamily="34" charset="0"/>
              </a:rPr>
              <a:t>Date updated: 16/08/21</a:t>
            </a: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42465061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F76F39-FB81-8744-A066-C094088848A8}"/>
              </a:ext>
            </a:extLst>
          </p:cNvPr>
          <p:cNvSpPr>
            <a:spLocks noGrp="1"/>
          </p:cNvSpPr>
          <p:nvPr>
            <p:ph type="title"/>
          </p:nvPr>
        </p:nvSpPr>
        <p:spPr>
          <a:xfrm>
            <a:off x="312692" y="750750"/>
            <a:ext cx="9593308" cy="476331"/>
          </a:xfrm>
        </p:spPr>
        <p:txBody>
          <a:bodyPr>
            <a:normAutofit/>
          </a:bodyPr>
          <a:lstStyle/>
          <a:p>
            <a:r>
              <a:rPr lang="en-GB" sz="2200" b="1" dirty="0" err="1">
                <a:solidFill>
                  <a:schemeClr val="accent1">
                    <a:lumMod val="50000"/>
                  </a:schemeClr>
                </a:solidFill>
              </a:rPr>
              <a:t>Escucha</a:t>
            </a:r>
            <a:r>
              <a:rPr lang="en-GB" sz="2200" b="1" dirty="0">
                <a:solidFill>
                  <a:schemeClr val="accent1">
                    <a:lumMod val="50000"/>
                  </a:schemeClr>
                </a:solidFill>
              </a:rPr>
              <a:t> la </a:t>
            </a:r>
            <a:r>
              <a:rPr lang="en-GB" sz="2200" b="1" dirty="0" err="1">
                <a:solidFill>
                  <a:schemeClr val="accent1">
                    <a:lumMod val="50000"/>
                  </a:schemeClr>
                </a:solidFill>
              </a:rPr>
              <a:t>frase</a:t>
            </a:r>
            <a:r>
              <a:rPr lang="en-GB" sz="2200" b="1" dirty="0">
                <a:solidFill>
                  <a:schemeClr val="accent1">
                    <a:lumMod val="50000"/>
                  </a:schemeClr>
                </a:solidFill>
              </a:rPr>
              <a:t>. ¿</a:t>
            </a:r>
            <a:r>
              <a:rPr lang="en-GB" sz="2200" b="1" dirty="0" err="1">
                <a:solidFill>
                  <a:schemeClr val="accent1">
                    <a:lumMod val="50000"/>
                  </a:schemeClr>
                </a:solidFill>
              </a:rPr>
              <a:t>Cuál</a:t>
            </a:r>
            <a:r>
              <a:rPr lang="en-GB" sz="2200" b="1" dirty="0">
                <a:solidFill>
                  <a:schemeClr val="accent1">
                    <a:lumMod val="50000"/>
                  </a:schemeClr>
                </a:solidFill>
              </a:rPr>
              <a:t> es la persona? </a:t>
            </a:r>
            <a:endParaRPr lang="x-none" dirty="0">
              <a:solidFill>
                <a:schemeClr val="accent1">
                  <a:lumMod val="50000"/>
                </a:schemeClr>
              </a:solidFill>
            </a:endParaRPr>
          </a:p>
        </p:txBody>
      </p:sp>
      <p:sp>
        <p:nvSpPr>
          <p:cNvPr id="3" name="Title 1">
            <a:extLst>
              <a:ext uri="{FF2B5EF4-FFF2-40B4-BE49-F238E27FC236}">
                <a16:creationId xmlns:a16="http://schemas.microsoft.com/office/drawing/2014/main" id="{301C1F66-3051-334C-AE07-C95CF09C4D1F}"/>
              </a:ext>
            </a:extLst>
          </p:cNvPr>
          <p:cNvSpPr txBox="1">
            <a:spLocks/>
          </p:cNvSpPr>
          <p:nvPr/>
        </p:nvSpPr>
        <p:spPr>
          <a:xfrm>
            <a:off x="312692" y="628363"/>
            <a:ext cx="9816882" cy="476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50000"/>
              </a:lnSpc>
            </a:pPr>
            <a:endParaRPr lang="en-GB" sz="2800" b="1" dirty="0">
              <a:solidFill>
                <a:srgbClr val="002060"/>
              </a:solidFill>
            </a:endParaRPr>
          </a:p>
        </p:txBody>
      </p:sp>
      <p:pic>
        <p:nvPicPr>
          <p:cNvPr id="11" name="un hombre sin cabeza no puede usar sombrero.wav" descr="un hombre sin cabeza no puede usar sombrero.wav">
            <a:hlinkClick r:id="" action="ppaction://media"/>
            <a:extLst>
              <a:ext uri="{FF2B5EF4-FFF2-40B4-BE49-F238E27FC236}">
                <a16:creationId xmlns:a16="http://schemas.microsoft.com/office/drawing/2014/main" id="{7F5F5883-AEFD-994E-80DC-C34489E642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05371" y="542370"/>
            <a:ext cx="812800" cy="812800"/>
          </a:xfrm>
          <a:prstGeom prst="rect">
            <a:avLst/>
          </a:prstGeom>
        </p:spPr>
      </p:pic>
      <p:pic>
        <p:nvPicPr>
          <p:cNvPr id="12" name="Imagen 11">
            <a:extLst>
              <a:ext uri="{FF2B5EF4-FFF2-40B4-BE49-F238E27FC236}">
                <a16:creationId xmlns:a16="http://schemas.microsoft.com/office/drawing/2014/main" id="{F25B5F31-96F8-B446-B66F-9A0EA408D6EA}"/>
              </a:ext>
            </a:extLst>
          </p:cNvPr>
          <p:cNvPicPr>
            <a:picLocks noChangeAspect="1"/>
          </p:cNvPicPr>
          <p:nvPr/>
        </p:nvPicPr>
        <p:blipFill>
          <a:blip r:embed="rId6"/>
          <a:stretch>
            <a:fillRect/>
          </a:stretch>
        </p:blipFill>
        <p:spPr>
          <a:xfrm>
            <a:off x="813708" y="1530350"/>
            <a:ext cx="3162300" cy="3797300"/>
          </a:xfrm>
          <a:prstGeom prst="rect">
            <a:avLst/>
          </a:prstGeom>
        </p:spPr>
      </p:pic>
      <p:pic>
        <p:nvPicPr>
          <p:cNvPr id="15" name="Imagen 14">
            <a:extLst>
              <a:ext uri="{FF2B5EF4-FFF2-40B4-BE49-F238E27FC236}">
                <a16:creationId xmlns:a16="http://schemas.microsoft.com/office/drawing/2014/main" id="{5DD9644D-6784-5648-A1C3-DB965BC84D89}"/>
              </a:ext>
            </a:extLst>
          </p:cNvPr>
          <p:cNvPicPr>
            <a:picLocks noChangeAspect="1"/>
          </p:cNvPicPr>
          <p:nvPr/>
        </p:nvPicPr>
        <p:blipFill rotWithShape="1">
          <a:blip r:embed="rId7">
            <a:extLst>
              <a:ext uri="{28A0092B-C50C-407E-A947-70E740481C1C}">
                <a14:useLocalDpi xmlns:a14="http://schemas.microsoft.com/office/drawing/2010/main" val="0"/>
              </a:ext>
            </a:extLst>
          </a:blip>
          <a:srcRect l="9913" t="18022" r="14879" b="2615"/>
          <a:stretch/>
        </p:blipFill>
        <p:spPr>
          <a:xfrm>
            <a:off x="4800599" y="2217107"/>
            <a:ext cx="2984169" cy="3110542"/>
          </a:xfrm>
          <a:prstGeom prst="rect">
            <a:avLst/>
          </a:prstGeom>
        </p:spPr>
      </p:pic>
      <p:sp>
        <p:nvSpPr>
          <p:cNvPr id="16" name="Action Button: Custom 6">
            <a:hlinkClick r:id="" action="ppaction://noaction" highlightClick="1"/>
            <a:extLst>
              <a:ext uri="{FF2B5EF4-FFF2-40B4-BE49-F238E27FC236}">
                <a16:creationId xmlns:a16="http://schemas.microsoft.com/office/drawing/2014/main" id="{3C67B0CB-4472-AE48-B2B2-30A3ABC9B106}"/>
              </a:ext>
            </a:extLst>
          </p:cNvPr>
          <p:cNvSpPr/>
          <p:nvPr/>
        </p:nvSpPr>
        <p:spPr>
          <a:xfrm>
            <a:off x="813707" y="5007398"/>
            <a:ext cx="432000" cy="360000"/>
          </a:xfrm>
          <a:prstGeom prst="actionButtonBlank">
            <a:avLst/>
          </a:prstGeom>
          <a:solidFill>
            <a:schemeClr val="accent1">
              <a:lumMod val="50000"/>
            </a:schemeClr>
          </a:solidFill>
          <a:ln w="12700">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A</a:t>
            </a:r>
          </a:p>
        </p:txBody>
      </p:sp>
      <p:sp>
        <p:nvSpPr>
          <p:cNvPr id="18" name="Action Button: Custom 6">
            <a:hlinkClick r:id="" action="ppaction://noaction" highlightClick="1"/>
            <a:extLst>
              <a:ext uri="{FF2B5EF4-FFF2-40B4-BE49-F238E27FC236}">
                <a16:creationId xmlns:a16="http://schemas.microsoft.com/office/drawing/2014/main" id="{8F93A0D1-81E1-704F-8E81-9CB68DB45247}"/>
              </a:ext>
            </a:extLst>
          </p:cNvPr>
          <p:cNvSpPr/>
          <p:nvPr/>
        </p:nvSpPr>
        <p:spPr>
          <a:xfrm>
            <a:off x="4362450" y="5007398"/>
            <a:ext cx="432000" cy="360000"/>
          </a:xfrm>
          <a:prstGeom prst="actionButtonBlank">
            <a:avLst/>
          </a:prstGeom>
          <a:solidFill>
            <a:schemeClr val="accent1">
              <a:lumMod val="50000"/>
            </a:schemeClr>
          </a:solidFill>
          <a:ln w="12700">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B</a:t>
            </a:r>
          </a:p>
        </p:txBody>
      </p:sp>
      <p:pic>
        <p:nvPicPr>
          <p:cNvPr id="19" name="Imagen 18" descr="hat sombrero&#10;">
            <a:extLst>
              <a:ext uri="{FF2B5EF4-FFF2-40B4-BE49-F238E27FC236}">
                <a16:creationId xmlns:a16="http://schemas.microsoft.com/office/drawing/2014/main" id="{4E22CE1E-130A-214C-BDC3-B22805FE44AC}"/>
              </a:ext>
            </a:extLst>
          </p:cNvPr>
          <p:cNvPicPr>
            <a:picLocks noChangeAspect="1"/>
          </p:cNvPicPr>
          <p:nvPr/>
        </p:nvPicPr>
        <p:blipFill>
          <a:blip r:embed="rId8"/>
          <a:stretch>
            <a:fillRect/>
          </a:stretch>
        </p:blipFill>
        <p:spPr>
          <a:xfrm>
            <a:off x="10350943" y="2814422"/>
            <a:ext cx="1562417" cy="1109316"/>
          </a:xfrm>
          <a:prstGeom prst="rect">
            <a:avLst/>
          </a:prstGeom>
        </p:spPr>
      </p:pic>
      <p:sp>
        <p:nvSpPr>
          <p:cNvPr id="20" name="CuadroTexto 19">
            <a:extLst>
              <a:ext uri="{FF2B5EF4-FFF2-40B4-BE49-F238E27FC236}">
                <a16:creationId xmlns:a16="http://schemas.microsoft.com/office/drawing/2014/main" id="{41331CAD-43D0-D34C-AC7A-247BDC7D825D}"/>
              </a:ext>
            </a:extLst>
          </p:cNvPr>
          <p:cNvSpPr txBox="1"/>
          <p:nvPr/>
        </p:nvSpPr>
        <p:spPr>
          <a:xfrm>
            <a:off x="8076688" y="1901482"/>
            <a:ext cx="4158201" cy="430887"/>
          </a:xfrm>
          <a:prstGeom prst="rect">
            <a:avLst/>
          </a:prstGeom>
          <a:noFill/>
        </p:spPr>
        <p:txBody>
          <a:bodyPr wrap="square" rtlCol="0">
            <a:spAutoFit/>
          </a:bodyPr>
          <a:lstStyle/>
          <a:p>
            <a:pPr algn="ctr"/>
            <a:r>
              <a:rPr lang="x-none" sz="2200" b="1" dirty="0">
                <a:solidFill>
                  <a:schemeClr val="accent1">
                    <a:lumMod val="50000"/>
                  </a:schemeClr>
                </a:solidFill>
              </a:rPr>
              <a:t>¿Qu</a:t>
            </a:r>
            <a:r>
              <a:rPr lang="en-GB" sz="2200" b="1" dirty="0">
                <a:solidFill>
                  <a:schemeClr val="accent1">
                    <a:lumMod val="50000"/>
                  </a:schemeClr>
                </a:solidFill>
              </a:rPr>
              <a:t>é</a:t>
            </a:r>
            <a:r>
              <a:rPr lang="x-none" sz="2200" b="1" dirty="0">
                <a:solidFill>
                  <a:schemeClr val="accent1">
                    <a:lumMod val="50000"/>
                  </a:schemeClr>
                </a:solidFill>
              </a:rPr>
              <a:t> NO puede usar?</a:t>
            </a:r>
          </a:p>
        </p:txBody>
      </p:sp>
      <p:sp>
        <p:nvSpPr>
          <p:cNvPr id="6" name="Elipse 5">
            <a:extLst>
              <a:ext uri="{FF2B5EF4-FFF2-40B4-BE49-F238E27FC236}">
                <a16:creationId xmlns:a16="http://schemas.microsoft.com/office/drawing/2014/main" id="{D63244F1-2766-E34A-872E-109AB5AE28AB}"/>
              </a:ext>
            </a:extLst>
          </p:cNvPr>
          <p:cNvSpPr/>
          <p:nvPr/>
        </p:nvSpPr>
        <p:spPr>
          <a:xfrm>
            <a:off x="4563097" y="1823202"/>
            <a:ext cx="2984169" cy="3719905"/>
          </a:xfrm>
          <a:prstGeom prst="ellipse">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7" name="CuadroTexto 6">
            <a:extLst>
              <a:ext uri="{FF2B5EF4-FFF2-40B4-BE49-F238E27FC236}">
                <a16:creationId xmlns:a16="http://schemas.microsoft.com/office/drawing/2014/main" id="{853FDD0A-853A-1745-BE89-487030488D1B}"/>
              </a:ext>
            </a:extLst>
          </p:cNvPr>
          <p:cNvSpPr txBox="1"/>
          <p:nvPr/>
        </p:nvSpPr>
        <p:spPr>
          <a:xfrm>
            <a:off x="665859" y="5543107"/>
            <a:ext cx="3457998" cy="430887"/>
          </a:xfrm>
          <a:prstGeom prst="rect">
            <a:avLst/>
          </a:prstGeom>
          <a:noFill/>
        </p:spPr>
        <p:txBody>
          <a:bodyPr wrap="none" rtlCol="0">
            <a:spAutoFit/>
          </a:bodyPr>
          <a:lstStyle/>
          <a:p>
            <a:r>
              <a:rPr lang="en-GB" sz="2200" dirty="0">
                <a:solidFill>
                  <a:schemeClr val="accent1">
                    <a:lumMod val="50000"/>
                  </a:schemeClr>
                </a:solidFill>
              </a:rPr>
              <a:t>u</a:t>
            </a:r>
            <a:r>
              <a:rPr lang="x-none" sz="2200" dirty="0">
                <a:solidFill>
                  <a:schemeClr val="accent1">
                    <a:lumMod val="50000"/>
                  </a:schemeClr>
                </a:solidFill>
              </a:rPr>
              <a:t>n hombre </a:t>
            </a:r>
            <a:r>
              <a:rPr lang="x-none" sz="2200" b="1" dirty="0">
                <a:solidFill>
                  <a:schemeClr val="accent1">
                    <a:lumMod val="50000"/>
                  </a:schemeClr>
                </a:solidFill>
              </a:rPr>
              <a:t>con</a:t>
            </a:r>
            <a:r>
              <a:rPr lang="x-none" sz="2200" dirty="0">
                <a:solidFill>
                  <a:schemeClr val="accent1">
                    <a:lumMod val="50000"/>
                  </a:schemeClr>
                </a:solidFill>
              </a:rPr>
              <a:t> cabeza</a:t>
            </a:r>
          </a:p>
        </p:txBody>
      </p:sp>
      <p:sp>
        <p:nvSpPr>
          <p:cNvPr id="17" name="CuadroTexto 16">
            <a:extLst>
              <a:ext uri="{FF2B5EF4-FFF2-40B4-BE49-F238E27FC236}">
                <a16:creationId xmlns:a16="http://schemas.microsoft.com/office/drawing/2014/main" id="{1B143621-5262-B64F-BC79-51167DDA01DE}"/>
              </a:ext>
            </a:extLst>
          </p:cNvPr>
          <p:cNvSpPr txBox="1"/>
          <p:nvPr/>
        </p:nvSpPr>
        <p:spPr>
          <a:xfrm>
            <a:off x="4362451" y="5577011"/>
            <a:ext cx="3280065" cy="430887"/>
          </a:xfrm>
          <a:prstGeom prst="rect">
            <a:avLst/>
          </a:prstGeom>
          <a:noFill/>
        </p:spPr>
        <p:txBody>
          <a:bodyPr wrap="none" rtlCol="0">
            <a:spAutoFit/>
          </a:bodyPr>
          <a:lstStyle/>
          <a:p>
            <a:r>
              <a:rPr lang="en-GB" sz="2200" dirty="0">
                <a:solidFill>
                  <a:schemeClr val="accent1">
                    <a:lumMod val="50000"/>
                  </a:schemeClr>
                </a:solidFill>
              </a:rPr>
              <a:t>u</a:t>
            </a:r>
            <a:r>
              <a:rPr lang="x-none" sz="2200" dirty="0">
                <a:solidFill>
                  <a:schemeClr val="accent1">
                    <a:lumMod val="50000"/>
                  </a:schemeClr>
                </a:solidFill>
              </a:rPr>
              <a:t>n hombre </a:t>
            </a:r>
            <a:r>
              <a:rPr lang="x-none" sz="2200" b="1" dirty="0">
                <a:solidFill>
                  <a:schemeClr val="accent1">
                    <a:lumMod val="50000"/>
                  </a:schemeClr>
                </a:solidFill>
              </a:rPr>
              <a:t>sin</a:t>
            </a:r>
            <a:r>
              <a:rPr lang="x-none" sz="2200" dirty="0">
                <a:solidFill>
                  <a:schemeClr val="accent1">
                    <a:lumMod val="50000"/>
                  </a:schemeClr>
                </a:solidFill>
              </a:rPr>
              <a:t> cabeza</a:t>
            </a:r>
          </a:p>
        </p:txBody>
      </p:sp>
      <p:sp>
        <p:nvSpPr>
          <p:cNvPr id="21" name="Título 1">
            <a:extLst>
              <a:ext uri="{FF2B5EF4-FFF2-40B4-BE49-F238E27FC236}">
                <a16:creationId xmlns:a16="http://schemas.microsoft.com/office/drawing/2014/main" id="{5EF76F39-FB81-8744-A066-C094088848A8}"/>
              </a:ext>
            </a:extLst>
          </p:cNvPr>
          <p:cNvSpPr txBox="1">
            <a:spLocks/>
          </p:cNvSpPr>
          <p:nvPr/>
        </p:nvSpPr>
        <p:spPr>
          <a:xfrm>
            <a:off x="312692" y="328162"/>
            <a:ext cx="9593308" cy="4763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200" b="1" dirty="0">
                <a:solidFill>
                  <a:schemeClr val="accent1">
                    <a:lumMod val="50000"/>
                  </a:schemeClr>
                </a:solidFill>
              </a:rPr>
              <a:t>El </a:t>
            </a:r>
            <a:r>
              <a:rPr lang="en-GB" sz="2200" b="1" dirty="0" err="1">
                <a:solidFill>
                  <a:schemeClr val="accent1">
                    <a:lumMod val="50000"/>
                  </a:schemeClr>
                </a:solidFill>
              </a:rPr>
              <a:t>texto</a:t>
            </a:r>
            <a:r>
              <a:rPr lang="en-GB" sz="2200" b="1" dirty="0">
                <a:solidFill>
                  <a:schemeClr val="accent1">
                    <a:lumMod val="50000"/>
                  </a:schemeClr>
                </a:solidFill>
              </a:rPr>
              <a:t> de hoy es un </a:t>
            </a:r>
            <a:r>
              <a:rPr lang="en-GB" sz="2200" b="1" dirty="0" err="1">
                <a:solidFill>
                  <a:schemeClr val="accent1">
                    <a:lumMod val="50000"/>
                  </a:schemeClr>
                </a:solidFill>
              </a:rPr>
              <a:t>poema</a:t>
            </a:r>
            <a:r>
              <a:rPr lang="en-GB" sz="2200" b="1" dirty="0">
                <a:solidFill>
                  <a:schemeClr val="accent1">
                    <a:lumMod val="50000"/>
                  </a:schemeClr>
                </a:solidFill>
              </a:rPr>
              <a:t>.</a:t>
            </a:r>
            <a:endParaRPr lang="x-none" dirty="0">
              <a:solidFill>
                <a:schemeClr val="accent1">
                  <a:lumMod val="50000"/>
                </a:schemeClr>
              </a:solidFill>
            </a:endParaRPr>
          </a:p>
        </p:txBody>
      </p:sp>
      <p:sp>
        <p:nvSpPr>
          <p:cNvPr id="22" name="Action Button: Custom 6">
            <a:hlinkClick r:id="" action="ppaction://noaction" highlightClick="1"/>
            <a:extLst>
              <a:ext uri="{FF2B5EF4-FFF2-40B4-BE49-F238E27FC236}">
                <a16:creationId xmlns:a16="http://schemas.microsoft.com/office/drawing/2014/main" id="{3C67B0CB-4472-AE48-B2B2-30A3ABC9B106}"/>
              </a:ext>
            </a:extLst>
          </p:cNvPr>
          <p:cNvSpPr/>
          <p:nvPr/>
        </p:nvSpPr>
        <p:spPr>
          <a:xfrm>
            <a:off x="8780711" y="4289805"/>
            <a:ext cx="432000" cy="360000"/>
          </a:xfrm>
          <a:prstGeom prst="actionButtonBlank">
            <a:avLst/>
          </a:prstGeom>
          <a:solidFill>
            <a:schemeClr val="accent1">
              <a:lumMod val="50000"/>
            </a:schemeClr>
          </a:solidFill>
          <a:ln w="12700">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1</a:t>
            </a:r>
          </a:p>
        </p:txBody>
      </p:sp>
      <p:sp>
        <p:nvSpPr>
          <p:cNvPr id="24" name="Action Button: Custom 6">
            <a:hlinkClick r:id="" action="ppaction://noaction" highlightClick="1"/>
            <a:extLst>
              <a:ext uri="{FF2B5EF4-FFF2-40B4-BE49-F238E27FC236}">
                <a16:creationId xmlns:a16="http://schemas.microsoft.com/office/drawing/2014/main" id="{3C67B0CB-4472-AE48-B2B2-30A3ABC9B106}"/>
              </a:ext>
            </a:extLst>
          </p:cNvPr>
          <p:cNvSpPr/>
          <p:nvPr/>
        </p:nvSpPr>
        <p:spPr>
          <a:xfrm>
            <a:off x="10954649" y="4289805"/>
            <a:ext cx="432000" cy="360000"/>
          </a:xfrm>
          <a:prstGeom prst="actionButtonBlank">
            <a:avLst/>
          </a:prstGeom>
          <a:solidFill>
            <a:schemeClr val="accent1">
              <a:lumMod val="50000"/>
            </a:schemeClr>
          </a:solidFill>
          <a:ln w="12700">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latin typeface="Century Gothic" panose="020B0502020202020204" pitchFamily="34" charset="0"/>
              </a:rPr>
              <a:t>2</a:t>
            </a:r>
          </a:p>
        </p:txBody>
      </p:sp>
      <p:pic>
        <p:nvPicPr>
          <p:cNvPr id="2050" name="Picture 2" descr="http://www.clker.com/cliparts/6/e/7/d/11949864401362851228camicia_in_seta_architet_01.svg.med.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81298" y="2554990"/>
            <a:ext cx="1293644" cy="1572356"/>
          </a:xfrm>
          <a:prstGeom prst="rect">
            <a:avLst/>
          </a:prstGeom>
          <a:noFill/>
          <a:extLst>
            <a:ext uri="{909E8E84-426E-40dd-AFC4-6F175D3DCCD1}">
              <a14:hiddenFill xmlns="" xmlns:a14="http://schemas.microsoft.com/office/drawing/2010/main">
                <a:solidFill>
                  <a:srgbClr val="FFFFFF"/>
                </a:solidFill>
              </a14:hiddenFill>
            </a:ext>
          </a:extLst>
        </p:spPr>
      </p:pic>
      <p:sp>
        <p:nvSpPr>
          <p:cNvPr id="26" name="Elipse 5">
            <a:extLst>
              <a:ext uri="{FF2B5EF4-FFF2-40B4-BE49-F238E27FC236}">
                <a16:creationId xmlns:a16="http://schemas.microsoft.com/office/drawing/2014/main" id="{D63244F1-2766-E34A-872E-109AB5AE28AB}"/>
              </a:ext>
            </a:extLst>
          </p:cNvPr>
          <p:cNvSpPr/>
          <p:nvPr/>
        </p:nvSpPr>
        <p:spPr>
          <a:xfrm>
            <a:off x="10082644" y="2502444"/>
            <a:ext cx="1967079" cy="1714175"/>
          </a:xfrm>
          <a:prstGeom prst="ellipse">
            <a:avLst/>
          </a:prstGeom>
          <a:noFill/>
          <a:ln w="57150">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7" name="CuadroTexto 16">
            <a:extLst>
              <a:ext uri="{FF2B5EF4-FFF2-40B4-BE49-F238E27FC236}">
                <a16:creationId xmlns:a16="http://schemas.microsoft.com/office/drawing/2014/main" id="{1B143621-5262-B64F-BC79-51167DDA01DE}"/>
              </a:ext>
            </a:extLst>
          </p:cNvPr>
          <p:cNvSpPr txBox="1"/>
          <p:nvPr/>
        </p:nvSpPr>
        <p:spPr>
          <a:xfrm>
            <a:off x="10367833" y="4736637"/>
            <a:ext cx="1906291" cy="430887"/>
          </a:xfrm>
          <a:prstGeom prst="rect">
            <a:avLst/>
          </a:prstGeom>
          <a:noFill/>
        </p:spPr>
        <p:txBody>
          <a:bodyPr wrap="none" rtlCol="0">
            <a:spAutoFit/>
          </a:bodyPr>
          <a:lstStyle/>
          <a:p>
            <a:r>
              <a:rPr lang="en-GB" sz="2200" dirty="0">
                <a:solidFill>
                  <a:schemeClr val="accent1">
                    <a:lumMod val="50000"/>
                  </a:schemeClr>
                </a:solidFill>
              </a:rPr>
              <a:t>u</a:t>
            </a:r>
            <a:r>
              <a:rPr lang="x-none" sz="2200" dirty="0">
                <a:solidFill>
                  <a:schemeClr val="accent1">
                    <a:lumMod val="50000"/>
                  </a:schemeClr>
                </a:solidFill>
              </a:rPr>
              <a:t>n </a:t>
            </a:r>
            <a:r>
              <a:rPr lang="en-GB" sz="2200" dirty="0">
                <a:solidFill>
                  <a:schemeClr val="accent1">
                    <a:lumMod val="50000"/>
                  </a:schemeClr>
                </a:solidFill>
              </a:rPr>
              <a:t>sombrero</a:t>
            </a:r>
            <a:endParaRPr lang="x-none" sz="2200" dirty="0">
              <a:solidFill>
                <a:schemeClr val="accent1">
                  <a:lumMod val="50000"/>
                </a:schemeClr>
              </a:solidFill>
            </a:endParaRPr>
          </a:p>
        </p:txBody>
      </p:sp>
      <p:sp>
        <p:nvSpPr>
          <p:cNvPr id="23" name="Rounded Rectangle 11">
            <a:extLst>
              <a:ext uri="{FF2B5EF4-FFF2-40B4-BE49-F238E27FC236}">
                <a16:creationId xmlns:a16="http://schemas.microsoft.com/office/drawing/2014/main" id="{A316DD52-7894-4A75-969C-CA0645DA2978}"/>
              </a:ext>
            </a:extLst>
          </p:cNvPr>
          <p:cNvSpPr/>
          <p:nvPr/>
        </p:nvSpPr>
        <p:spPr>
          <a:xfrm>
            <a:off x="10528300" y="258166"/>
            <a:ext cx="1399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709219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11"/>
                </p:tgtEl>
              </p:cMediaNode>
            </p:audio>
          </p:childTnLst>
        </p:cTn>
      </p:par>
    </p:tnLst>
    <p:bldLst>
      <p:bldP spid="20" grpId="0"/>
      <p:bldP spid="6" grpId="0" animBg="1"/>
      <p:bldP spid="22" grpId="0" animBg="1"/>
      <p:bldP spid="24" grpId="0" animBg="1"/>
      <p:bldP spid="26" grpId="0" animBg="1"/>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sp>
        <p:nvSpPr>
          <p:cNvPr id="4" name="Title 3"/>
          <p:cNvSpPr>
            <a:spLocks noGrp="1"/>
          </p:cNvSpPr>
          <p:nvPr>
            <p:ph type="title"/>
          </p:nvPr>
        </p:nvSpPr>
        <p:spPr>
          <a:xfrm>
            <a:off x="18284" y="35721"/>
            <a:ext cx="7919508" cy="1325563"/>
          </a:xfrm>
        </p:spPr>
        <p:txBody>
          <a:bodyPr>
            <a:normAutofit/>
          </a:bodyPr>
          <a:lstStyle/>
          <a:p>
            <a:r>
              <a:rPr lang="en-GB" sz="2800" b="1" dirty="0" err="1">
                <a:solidFill>
                  <a:schemeClr val="bg1"/>
                </a:solidFill>
              </a:rPr>
              <a:t>Poema</a:t>
            </a:r>
            <a:r>
              <a:rPr lang="en-GB" sz="2800" b="1" dirty="0">
                <a:solidFill>
                  <a:schemeClr val="bg1"/>
                </a:solidFill>
              </a:rPr>
              <a:t>: «Un hombre sin cabeza»</a:t>
            </a:r>
          </a:p>
        </p:txBody>
      </p:sp>
      <p:sp>
        <p:nvSpPr>
          <p:cNvPr id="7" name="Rectangle 6"/>
          <p:cNvSpPr/>
          <p:nvPr/>
        </p:nvSpPr>
        <p:spPr>
          <a:xfrm>
            <a:off x="178144" y="1899579"/>
            <a:ext cx="4572000" cy="4555093"/>
          </a:xfrm>
          <a:prstGeom prst="rect">
            <a:avLst/>
          </a:prstGeom>
        </p:spPr>
        <p:txBody>
          <a:bodyPr>
            <a:spAutoFit/>
          </a:bodyPr>
          <a:lstStyle/>
          <a:p>
            <a:pPr>
              <a:lnSpc>
                <a:spcPts val="2900"/>
              </a:lnSpc>
            </a:pPr>
            <a:r>
              <a:rPr lang="es-ES" sz="2400" dirty="0">
                <a:solidFill>
                  <a:schemeClr val="accent1">
                    <a:lumMod val="50000"/>
                  </a:schemeClr>
                </a:solidFill>
                <a:latin typeface="Century Gothic" panose="020B0502020202020204" pitchFamily="34" charset="0"/>
              </a:rPr>
              <a:t>Un hombre sin cabeza</a:t>
            </a:r>
          </a:p>
          <a:p>
            <a:pPr>
              <a:lnSpc>
                <a:spcPts val="2900"/>
              </a:lnSpc>
            </a:pPr>
            <a:r>
              <a:rPr lang="es-ES" sz="2400" dirty="0">
                <a:solidFill>
                  <a:schemeClr val="accent1">
                    <a:lumMod val="50000"/>
                  </a:schemeClr>
                </a:solidFill>
                <a:latin typeface="Century Gothic" panose="020B0502020202020204" pitchFamily="34" charset="0"/>
              </a:rPr>
              <a:t>no puede usar sombrero.</a:t>
            </a:r>
          </a:p>
          <a:p>
            <a:pPr>
              <a:lnSpc>
                <a:spcPts val="2900"/>
              </a:lnSpc>
            </a:pPr>
            <a:r>
              <a:rPr lang="es-ES" sz="2400" dirty="0">
                <a:solidFill>
                  <a:schemeClr val="accent1">
                    <a:lumMod val="50000"/>
                  </a:schemeClr>
                </a:solidFill>
                <a:latin typeface="Century Gothic" panose="020B0502020202020204" pitchFamily="34" charset="0"/>
              </a:rPr>
              <a:t>Pero éste no es</a:t>
            </a:r>
          </a:p>
          <a:p>
            <a:pPr>
              <a:lnSpc>
                <a:spcPts val="2900"/>
              </a:lnSpc>
            </a:pPr>
            <a:r>
              <a:rPr lang="es-ES" sz="2400" dirty="0">
                <a:solidFill>
                  <a:schemeClr val="accent1">
                    <a:lumMod val="50000"/>
                  </a:schemeClr>
                </a:solidFill>
                <a:latin typeface="Century Gothic" panose="020B0502020202020204" pitchFamily="34" charset="0"/>
              </a:rPr>
              <a:t>su mayor problema:</a:t>
            </a:r>
          </a:p>
          <a:p>
            <a:pPr>
              <a:lnSpc>
                <a:spcPts val="2900"/>
              </a:lnSpc>
            </a:pPr>
            <a:r>
              <a:rPr lang="es-ES" sz="2400" dirty="0">
                <a:solidFill>
                  <a:schemeClr val="accent1">
                    <a:lumMod val="50000"/>
                  </a:schemeClr>
                </a:solidFill>
                <a:latin typeface="Century Gothic" panose="020B0502020202020204" pitchFamily="34" charset="0"/>
              </a:rPr>
              <a:t>no puede </a:t>
            </a:r>
            <a:r>
              <a:rPr lang="es-ES" sz="2400" b="1" dirty="0">
                <a:solidFill>
                  <a:schemeClr val="accent1">
                    <a:lumMod val="50000"/>
                  </a:schemeClr>
                </a:solidFill>
                <a:latin typeface="Century Gothic" panose="020B0502020202020204" pitchFamily="34" charset="0"/>
              </a:rPr>
              <a:t>pensar</a:t>
            </a:r>
            <a:r>
              <a:rPr lang="es-ES" sz="2400" dirty="0">
                <a:solidFill>
                  <a:schemeClr val="accent1">
                    <a:lumMod val="50000"/>
                  </a:schemeClr>
                </a:solidFill>
                <a:latin typeface="Century Gothic" panose="020B0502020202020204" pitchFamily="34" charset="0"/>
              </a:rPr>
              <a:t>,</a:t>
            </a:r>
          </a:p>
          <a:p>
            <a:pPr>
              <a:lnSpc>
                <a:spcPts val="2900"/>
              </a:lnSpc>
            </a:pPr>
            <a:r>
              <a:rPr lang="es-ES" sz="2400" dirty="0">
                <a:solidFill>
                  <a:schemeClr val="accent1">
                    <a:lumMod val="50000"/>
                  </a:schemeClr>
                </a:solidFill>
                <a:latin typeface="Century Gothic" panose="020B0502020202020204" pitchFamily="34" charset="0"/>
              </a:rPr>
              <a:t>no puede leer,</a:t>
            </a:r>
          </a:p>
          <a:p>
            <a:pPr>
              <a:lnSpc>
                <a:spcPts val="2900"/>
              </a:lnSpc>
            </a:pPr>
            <a:r>
              <a:rPr lang="es-ES" sz="2400" dirty="0">
                <a:solidFill>
                  <a:schemeClr val="accent1">
                    <a:lumMod val="50000"/>
                  </a:schemeClr>
                </a:solidFill>
                <a:latin typeface="Century Gothic" panose="020B0502020202020204" pitchFamily="34" charset="0"/>
              </a:rPr>
              <a:t>no puede cantar,</a:t>
            </a:r>
          </a:p>
          <a:p>
            <a:pPr>
              <a:lnSpc>
                <a:spcPts val="2900"/>
              </a:lnSpc>
            </a:pPr>
            <a:r>
              <a:rPr lang="es-ES" sz="2400" dirty="0">
                <a:solidFill>
                  <a:schemeClr val="accent1">
                    <a:lumMod val="50000"/>
                  </a:schemeClr>
                </a:solidFill>
                <a:latin typeface="Century Gothic" panose="020B0502020202020204" pitchFamily="34" charset="0"/>
              </a:rPr>
              <a:t>no puede comer,</a:t>
            </a:r>
          </a:p>
          <a:p>
            <a:pPr>
              <a:lnSpc>
                <a:spcPts val="2900"/>
              </a:lnSpc>
            </a:pPr>
            <a:r>
              <a:rPr lang="es-ES" sz="2400" dirty="0">
                <a:solidFill>
                  <a:schemeClr val="accent1">
                    <a:lumMod val="50000"/>
                  </a:schemeClr>
                </a:solidFill>
                <a:latin typeface="Century Gothic" panose="020B0502020202020204" pitchFamily="34" charset="0"/>
              </a:rPr>
              <a:t>no puede escuchar,</a:t>
            </a:r>
          </a:p>
          <a:p>
            <a:pPr>
              <a:lnSpc>
                <a:spcPts val="2900"/>
              </a:lnSpc>
            </a:pPr>
            <a:r>
              <a:rPr lang="es-ES" sz="2400" dirty="0">
                <a:solidFill>
                  <a:schemeClr val="accent1">
                    <a:lumMod val="50000"/>
                  </a:schemeClr>
                </a:solidFill>
                <a:latin typeface="Century Gothic" panose="020B0502020202020204" pitchFamily="34" charset="0"/>
              </a:rPr>
              <a:t>ni puede entender,</a:t>
            </a:r>
          </a:p>
          <a:p>
            <a:pPr>
              <a:lnSpc>
                <a:spcPts val="2900"/>
              </a:lnSpc>
            </a:pPr>
            <a:r>
              <a:rPr lang="es-ES" sz="2400" dirty="0">
                <a:solidFill>
                  <a:schemeClr val="accent1">
                    <a:lumMod val="50000"/>
                  </a:schemeClr>
                </a:solidFill>
                <a:latin typeface="Century Gothic" panose="020B0502020202020204" pitchFamily="34" charset="0"/>
              </a:rPr>
              <a:t>que para amar y besar</a:t>
            </a:r>
          </a:p>
          <a:p>
            <a:pPr>
              <a:lnSpc>
                <a:spcPts val="2900"/>
              </a:lnSpc>
            </a:pPr>
            <a:r>
              <a:rPr lang="es-ES" sz="2400" dirty="0">
                <a:solidFill>
                  <a:schemeClr val="accent1">
                    <a:lumMod val="50000"/>
                  </a:schemeClr>
                </a:solidFill>
                <a:latin typeface="Century Gothic" panose="020B0502020202020204" pitchFamily="34" charset="0"/>
              </a:rPr>
              <a:t>cabeza debes tener.</a:t>
            </a:r>
          </a:p>
        </p:txBody>
      </p:sp>
      <p:sp>
        <p:nvSpPr>
          <p:cNvPr id="19" name="Title 1">
            <a:extLst>
              <a:ext uri="{FF2B5EF4-FFF2-40B4-BE49-F238E27FC236}">
                <a16:creationId xmlns:a16="http://schemas.microsoft.com/office/drawing/2014/main" id="{53E85CC8-E3DF-8A40-921A-E730DA687E83}"/>
              </a:ext>
            </a:extLst>
          </p:cNvPr>
          <p:cNvSpPr txBox="1">
            <a:spLocks/>
          </p:cNvSpPr>
          <p:nvPr/>
        </p:nvSpPr>
        <p:spPr>
          <a:xfrm>
            <a:off x="178144" y="1148176"/>
            <a:ext cx="11419457" cy="8263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400" b="1" dirty="0">
                <a:solidFill>
                  <a:schemeClr val="accent1">
                    <a:lumMod val="50000"/>
                  </a:schemeClr>
                </a:solidFill>
              </a:rPr>
              <a:t>Un hombre sin cabeza no </a:t>
            </a:r>
            <a:r>
              <a:rPr lang="en-GB" sz="2400" b="1" dirty="0" err="1">
                <a:solidFill>
                  <a:schemeClr val="accent1">
                    <a:lumMod val="50000"/>
                  </a:schemeClr>
                </a:solidFill>
              </a:rPr>
              <a:t>puede</a:t>
            </a:r>
            <a:r>
              <a:rPr lang="en-GB" sz="2400" b="1" dirty="0">
                <a:solidFill>
                  <a:schemeClr val="accent1">
                    <a:lumMod val="50000"/>
                  </a:schemeClr>
                </a:solidFill>
              </a:rPr>
              <a:t> </a:t>
            </a:r>
            <a:r>
              <a:rPr lang="en-GB" sz="2400" b="1" dirty="0" err="1">
                <a:solidFill>
                  <a:schemeClr val="accent1">
                    <a:lumMod val="50000"/>
                  </a:schemeClr>
                </a:solidFill>
              </a:rPr>
              <a:t>hacer</a:t>
            </a:r>
            <a:r>
              <a:rPr lang="en-GB" sz="2400" b="1" dirty="0">
                <a:solidFill>
                  <a:schemeClr val="accent1">
                    <a:lumMod val="50000"/>
                  </a:schemeClr>
                </a:solidFill>
              </a:rPr>
              <a:t> </a:t>
            </a:r>
            <a:r>
              <a:rPr lang="en-GB" sz="2400" b="1" dirty="0" err="1">
                <a:solidFill>
                  <a:schemeClr val="accent1">
                    <a:lumMod val="50000"/>
                  </a:schemeClr>
                </a:solidFill>
              </a:rPr>
              <a:t>unas</a:t>
            </a:r>
            <a:r>
              <a:rPr lang="en-GB" sz="2400" b="1" dirty="0">
                <a:solidFill>
                  <a:schemeClr val="accent1">
                    <a:lumMod val="50000"/>
                  </a:schemeClr>
                </a:solidFill>
              </a:rPr>
              <a:t> </a:t>
            </a:r>
            <a:r>
              <a:rPr lang="en-GB" sz="2400" b="1" dirty="0" err="1">
                <a:solidFill>
                  <a:schemeClr val="accent1">
                    <a:lumMod val="50000"/>
                  </a:schemeClr>
                </a:solidFill>
              </a:rPr>
              <a:t>cosas</a:t>
            </a:r>
            <a:r>
              <a:rPr lang="en-GB" sz="2400" b="1" dirty="0">
                <a:solidFill>
                  <a:schemeClr val="accent1">
                    <a:lumMod val="50000"/>
                  </a:schemeClr>
                </a:solidFill>
              </a:rPr>
              <a:t>. ¿Qué </a:t>
            </a:r>
            <a:r>
              <a:rPr lang="en-GB" sz="2400" b="1" dirty="0" err="1">
                <a:solidFill>
                  <a:schemeClr val="accent1">
                    <a:lumMod val="50000"/>
                  </a:schemeClr>
                </a:solidFill>
              </a:rPr>
              <a:t>otras</a:t>
            </a:r>
            <a:r>
              <a:rPr lang="en-GB" sz="2400" b="1" dirty="0">
                <a:solidFill>
                  <a:schemeClr val="accent1">
                    <a:lumMod val="50000"/>
                  </a:schemeClr>
                </a:solidFill>
              </a:rPr>
              <a:t> </a:t>
            </a:r>
            <a:r>
              <a:rPr lang="en-GB" sz="2400" b="1" dirty="0" err="1">
                <a:solidFill>
                  <a:schemeClr val="accent1">
                    <a:lumMod val="50000"/>
                  </a:schemeClr>
                </a:solidFill>
              </a:rPr>
              <a:t>actividades</a:t>
            </a:r>
            <a:r>
              <a:rPr lang="en-GB" sz="2400" b="1" dirty="0">
                <a:solidFill>
                  <a:schemeClr val="accent1">
                    <a:lumMod val="50000"/>
                  </a:schemeClr>
                </a:solidFill>
              </a:rPr>
              <a:t> no </a:t>
            </a:r>
            <a:r>
              <a:rPr lang="en-GB" sz="2400" b="1" dirty="0" err="1">
                <a:solidFill>
                  <a:schemeClr val="accent1">
                    <a:lumMod val="50000"/>
                  </a:schemeClr>
                </a:solidFill>
              </a:rPr>
              <a:t>puede</a:t>
            </a:r>
            <a:r>
              <a:rPr lang="en-GB" sz="2400" b="1" dirty="0">
                <a:solidFill>
                  <a:schemeClr val="accent1">
                    <a:lumMod val="50000"/>
                  </a:schemeClr>
                </a:solidFill>
              </a:rPr>
              <a:t> </a:t>
            </a:r>
            <a:r>
              <a:rPr lang="en-GB" sz="2400" b="1" dirty="0" err="1">
                <a:solidFill>
                  <a:schemeClr val="accent1">
                    <a:lumMod val="50000"/>
                  </a:schemeClr>
                </a:solidFill>
              </a:rPr>
              <a:t>hacer</a:t>
            </a:r>
            <a:r>
              <a:rPr lang="en-GB" sz="2400" b="1" dirty="0">
                <a:solidFill>
                  <a:schemeClr val="accent1">
                    <a:lumMod val="50000"/>
                  </a:schemeClr>
                </a:solidFill>
              </a:rPr>
              <a:t>? </a:t>
            </a:r>
            <a:r>
              <a:rPr lang="en-GB" sz="2400" b="1" dirty="0" err="1">
                <a:solidFill>
                  <a:schemeClr val="accent1">
                    <a:lumMod val="50000"/>
                  </a:schemeClr>
                </a:solidFill>
              </a:rPr>
              <a:t>En</a:t>
            </a:r>
            <a:r>
              <a:rPr lang="en-GB" sz="2400" b="1" dirty="0">
                <a:solidFill>
                  <a:schemeClr val="accent1">
                    <a:lumMod val="50000"/>
                  </a:schemeClr>
                </a:solidFill>
              </a:rPr>
              <a:t> parejas, escribe </a:t>
            </a:r>
            <a:r>
              <a:rPr lang="en-GB" sz="2400" b="1" dirty="0" err="1">
                <a:solidFill>
                  <a:schemeClr val="accent1">
                    <a:lumMod val="50000"/>
                  </a:schemeClr>
                </a:solidFill>
              </a:rPr>
              <a:t>otros</a:t>
            </a:r>
            <a:r>
              <a:rPr lang="en-GB" sz="2400" b="1" dirty="0">
                <a:solidFill>
                  <a:schemeClr val="accent1">
                    <a:lumMod val="50000"/>
                  </a:schemeClr>
                </a:solidFill>
              </a:rPr>
              <a:t> </a:t>
            </a:r>
            <a:r>
              <a:rPr lang="en-GB" sz="2400" b="1" dirty="0" err="1">
                <a:solidFill>
                  <a:schemeClr val="accent1">
                    <a:lumMod val="50000"/>
                  </a:schemeClr>
                </a:solidFill>
              </a:rPr>
              <a:t>verbos</a:t>
            </a:r>
            <a:r>
              <a:rPr lang="en-GB" sz="2400" b="1" dirty="0">
                <a:solidFill>
                  <a:schemeClr val="accent1">
                    <a:lumMod val="50000"/>
                  </a:schemeClr>
                </a:solidFill>
              </a:rPr>
              <a:t>.</a:t>
            </a:r>
          </a:p>
        </p:txBody>
      </p:sp>
      <p:pic>
        <p:nvPicPr>
          <p:cNvPr id="20" name="Imagen 19">
            <a:extLst>
              <a:ext uri="{FF2B5EF4-FFF2-40B4-BE49-F238E27FC236}">
                <a16:creationId xmlns:a16="http://schemas.microsoft.com/office/drawing/2014/main" id="{1AF6DC8E-62FC-1445-A542-0F7FFFB4BF5B}"/>
              </a:ext>
            </a:extLst>
          </p:cNvPr>
          <p:cNvPicPr>
            <a:picLocks noChangeAspect="1"/>
          </p:cNvPicPr>
          <p:nvPr/>
        </p:nvPicPr>
        <p:blipFill>
          <a:blip r:embed="rId4"/>
          <a:stretch>
            <a:fillRect/>
          </a:stretch>
        </p:blipFill>
        <p:spPr>
          <a:xfrm>
            <a:off x="6402320" y="2322753"/>
            <a:ext cx="1171878" cy="3156681"/>
          </a:xfrm>
          <a:prstGeom prst="rect">
            <a:avLst/>
          </a:prstGeom>
        </p:spPr>
      </p:pic>
      <p:pic>
        <p:nvPicPr>
          <p:cNvPr id="21" name="Imagen 20">
            <a:extLst>
              <a:ext uri="{FF2B5EF4-FFF2-40B4-BE49-F238E27FC236}">
                <a16:creationId xmlns:a16="http://schemas.microsoft.com/office/drawing/2014/main" id="{86751ADB-606D-A841-A36A-1DFEEC8CBB5E}"/>
              </a:ext>
            </a:extLst>
          </p:cNvPr>
          <p:cNvPicPr>
            <a:picLocks noChangeAspect="1"/>
          </p:cNvPicPr>
          <p:nvPr/>
        </p:nvPicPr>
        <p:blipFill>
          <a:blip r:embed="rId5">
            <a:duotone>
              <a:schemeClr val="accent5">
                <a:shade val="45000"/>
                <a:satMod val="135000"/>
              </a:schemeClr>
              <a:prstClr val="white"/>
            </a:duotone>
          </a:blip>
          <a:stretch>
            <a:fillRect/>
          </a:stretch>
        </p:blipFill>
        <p:spPr>
          <a:xfrm>
            <a:off x="7375416" y="1961775"/>
            <a:ext cx="1533121" cy="826326"/>
          </a:xfrm>
          <a:prstGeom prst="rect">
            <a:avLst/>
          </a:prstGeom>
        </p:spPr>
      </p:pic>
      <p:sp>
        <p:nvSpPr>
          <p:cNvPr id="22" name="CuadroTexto 21">
            <a:extLst>
              <a:ext uri="{FF2B5EF4-FFF2-40B4-BE49-F238E27FC236}">
                <a16:creationId xmlns:a16="http://schemas.microsoft.com/office/drawing/2014/main" id="{E44F093C-430E-E34D-9E30-655E93DF70A8}"/>
              </a:ext>
            </a:extLst>
          </p:cNvPr>
          <p:cNvSpPr txBox="1"/>
          <p:nvPr/>
        </p:nvSpPr>
        <p:spPr>
          <a:xfrm>
            <a:off x="6482351" y="5444839"/>
            <a:ext cx="1034257" cy="400110"/>
          </a:xfrm>
          <a:prstGeom prst="rect">
            <a:avLst/>
          </a:prstGeom>
          <a:noFill/>
          <a:ln>
            <a:noFill/>
          </a:ln>
        </p:spPr>
        <p:txBody>
          <a:bodyPr wrap="none" rtlCol="0">
            <a:spAutoFit/>
          </a:bodyPr>
          <a:lstStyle/>
          <a:p>
            <a:r>
              <a:rPr lang="en-GB" sz="2000" dirty="0">
                <a:solidFill>
                  <a:schemeClr val="accent5">
                    <a:lumMod val="50000"/>
                  </a:schemeClr>
                </a:solidFill>
              </a:rPr>
              <a:t>p</a:t>
            </a:r>
            <a:r>
              <a:rPr lang="x-none" sz="2000" dirty="0">
                <a:solidFill>
                  <a:schemeClr val="accent5">
                    <a:lumMod val="50000"/>
                  </a:schemeClr>
                </a:solidFill>
              </a:rPr>
              <a:t>ensar</a:t>
            </a:r>
          </a:p>
        </p:txBody>
      </p:sp>
      <p:sp>
        <p:nvSpPr>
          <p:cNvPr id="24" name="Rounded Rectangle 8">
            <a:extLst>
              <a:ext uri="{FF2B5EF4-FFF2-40B4-BE49-F238E27FC236}">
                <a16:creationId xmlns:a16="http://schemas.microsoft.com/office/drawing/2014/main" id="{B8A9E63D-F301-714A-BE47-64B7A2B26242}"/>
              </a:ext>
            </a:extLst>
          </p:cNvPr>
          <p:cNvSpPr/>
          <p:nvPr/>
        </p:nvSpPr>
        <p:spPr>
          <a:xfrm>
            <a:off x="1826791" y="3810542"/>
            <a:ext cx="540000" cy="302401"/>
          </a:xfrm>
          <a:prstGeom prst="roundRect">
            <a:avLst/>
          </a:prstGeom>
          <a:solidFill>
            <a:srgbClr val="E25B00"/>
          </a:solidFill>
          <a:ln>
            <a:solidFill>
              <a:schemeClr val="accent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solidFill>
                <a:prstClr val="white"/>
              </a:solidFill>
            </a:endParaRPr>
          </a:p>
        </p:txBody>
      </p:sp>
      <p:sp>
        <p:nvSpPr>
          <p:cNvPr id="25" name="Rounded Rectangle 8">
            <a:extLst>
              <a:ext uri="{FF2B5EF4-FFF2-40B4-BE49-F238E27FC236}">
                <a16:creationId xmlns:a16="http://schemas.microsoft.com/office/drawing/2014/main" id="{801055D5-060D-BE4B-9BCD-2E3CC7964F6F}"/>
              </a:ext>
            </a:extLst>
          </p:cNvPr>
          <p:cNvSpPr/>
          <p:nvPr/>
        </p:nvSpPr>
        <p:spPr>
          <a:xfrm>
            <a:off x="1788298" y="4178749"/>
            <a:ext cx="1044000" cy="268878"/>
          </a:xfrm>
          <a:prstGeom prst="roundRect">
            <a:avLst/>
          </a:prstGeom>
          <a:solidFill>
            <a:srgbClr val="E25B00"/>
          </a:solidFill>
          <a:ln>
            <a:solidFill>
              <a:schemeClr val="accent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solidFill>
                <a:prstClr val="white"/>
              </a:solidFill>
            </a:endParaRPr>
          </a:p>
        </p:txBody>
      </p:sp>
      <p:sp>
        <p:nvSpPr>
          <p:cNvPr id="26" name="Rounded Rectangle 8">
            <a:extLst>
              <a:ext uri="{FF2B5EF4-FFF2-40B4-BE49-F238E27FC236}">
                <a16:creationId xmlns:a16="http://schemas.microsoft.com/office/drawing/2014/main" id="{148FF8C4-1245-E348-B40D-8D42F35F12EA}"/>
              </a:ext>
            </a:extLst>
          </p:cNvPr>
          <p:cNvSpPr/>
          <p:nvPr/>
        </p:nvSpPr>
        <p:spPr>
          <a:xfrm>
            <a:off x="1814385" y="4582681"/>
            <a:ext cx="972000" cy="302401"/>
          </a:xfrm>
          <a:prstGeom prst="roundRect">
            <a:avLst/>
          </a:prstGeom>
          <a:solidFill>
            <a:srgbClr val="E25B00"/>
          </a:solidFill>
          <a:ln>
            <a:solidFill>
              <a:schemeClr val="accent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solidFill>
                <a:prstClr val="white"/>
              </a:solidFill>
            </a:endParaRPr>
          </a:p>
        </p:txBody>
      </p:sp>
      <p:sp>
        <p:nvSpPr>
          <p:cNvPr id="27" name="Rounded Rectangle 8">
            <a:extLst>
              <a:ext uri="{FF2B5EF4-FFF2-40B4-BE49-F238E27FC236}">
                <a16:creationId xmlns:a16="http://schemas.microsoft.com/office/drawing/2014/main" id="{34D97462-3B1D-C84B-BB80-AF1AAE13F1CF}"/>
              </a:ext>
            </a:extLst>
          </p:cNvPr>
          <p:cNvSpPr/>
          <p:nvPr/>
        </p:nvSpPr>
        <p:spPr>
          <a:xfrm>
            <a:off x="1757332" y="4924932"/>
            <a:ext cx="1440000" cy="324000"/>
          </a:xfrm>
          <a:prstGeom prst="roundRect">
            <a:avLst/>
          </a:prstGeom>
          <a:solidFill>
            <a:srgbClr val="E25B00"/>
          </a:solidFill>
          <a:ln>
            <a:solidFill>
              <a:schemeClr val="accent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solidFill>
                <a:prstClr val="white"/>
              </a:solidFill>
            </a:endParaRPr>
          </a:p>
        </p:txBody>
      </p:sp>
      <p:sp>
        <p:nvSpPr>
          <p:cNvPr id="28" name="Rounded Rectangle 8">
            <a:extLst>
              <a:ext uri="{FF2B5EF4-FFF2-40B4-BE49-F238E27FC236}">
                <a16:creationId xmlns:a16="http://schemas.microsoft.com/office/drawing/2014/main" id="{1169AFB9-934C-2044-A189-033D31B92C5B}"/>
              </a:ext>
            </a:extLst>
          </p:cNvPr>
          <p:cNvSpPr/>
          <p:nvPr/>
        </p:nvSpPr>
        <p:spPr>
          <a:xfrm>
            <a:off x="1672089" y="5293639"/>
            <a:ext cx="1368000" cy="302401"/>
          </a:xfrm>
          <a:prstGeom prst="roundRect">
            <a:avLst/>
          </a:prstGeom>
          <a:solidFill>
            <a:srgbClr val="E25B00"/>
          </a:solidFill>
          <a:ln>
            <a:solidFill>
              <a:schemeClr val="accent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solidFill>
                <a:prstClr val="white"/>
              </a:solidFill>
            </a:endParaRPr>
          </a:p>
        </p:txBody>
      </p:sp>
      <p:sp>
        <p:nvSpPr>
          <p:cNvPr id="29" name="Rounded Rectangle 8">
            <a:extLst>
              <a:ext uri="{FF2B5EF4-FFF2-40B4-BE49-F238E27FC236}">
                <a16:creationId xmlns:a16="http://schemas.microsoft.com/office/drawing/2014/main" id="{510AFD69-26C4-E540-A0AD-0123A3659401}"/>
              </a:ext>
            </a:extLst>
          </p:cNvPr>
          <p:cNvSpPr/>
          <p:nvPr/>
        </p:nvSpPr>
        <p:spPr>
          <a:xfrm>
            <a:off x="1672088" y="5650103"/>
            <a:ext cx="919501" cy="302401"/>
          </a:xfrm>
          <a:prstGeom prst="roundRect">
            <a:avLst/>
          </a:prstGeom>
          <a:solidFill>
            <a:srgbClr val="E25B00"/>
          </a:solidFill>
          <a:ln>
            <a:solidFill>
              <a:schemeClr val="accent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solidFill>
                <a:prstClr val="white"/>
              </a:solidFill>
            </a:endParaRPr>
          </a:p>
        </p:txBody>
      </p:sp>
      <p:sp>
        <p:nvSpPr>
          <p:cNvPr id="30" name="Rounded Rectangle 8">
            <a:extLst>
              <a:ext uri="{FF2B5EF4-FFF2-40B4-BE49-F238E27FC236}">
                <a16:creationId xmlns:a16="http://schemas.microsoft.com/office/drawing/2014/main" id="{C546A5AA-8C87-B148-ADA9-8FDB45AE2970}"/>
              </a:ext>
            </a:extLst>
          </p:cNvPr>
          <p:cNvSpPr/>
          <p:nvPr/>
        </p:nvSpPr>
        <p:spPr>
          <a:xfrm>
            <a:off x="2800915" y="5660752"/>
            <a:ext cx="900000" cy="302401"/>
          </a:xfrm>
          <a:prstGeom prst="roundRect">
            <a:avLst/>
          </a:prstGeom>
          <a:solidFill>
            <a:srgbClr val="E25B00"/>
          </a:solidFill>
          <a:ln>
            <a:solidFill>
              <a:schemeClr val="accent1">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solidFill>
                <a:prstClr val="white"/>
              </a:solidFill>
            </a:endParaRPr>
          </a:p>
        </p:txBody>
      </p:sp>
      <p:sp>
        <p:nvSpPr>
          <p:cNvPr id="31" name="CuadroTexto 30">
            <a:extLst>
              <a:ext uri="{FF2B5EF4-FFF2-40B4-BE49-F238E27FC236}">
                <a16:creationId xmlns:a16="http://schemas.microsoft.com/office/drawing/2014/main" id="{3B64AA72-8F8F-CB4A-9874-099FD71B994D}"/>
              </a:ext>
            </a:extLst>
          </p:cNvPr>
          <p:cNvSpPr txBox="1"/>
          <p:nvPr/>
        </p:nvSpPr>
        <p:spPr>
          <a:xfrm>
            <a:off x="7868022" y="2174883"/>
            <a:ext cx="764953" cy="400110"/>
          </a:xfrm>
          <a:prstGeom prst="rect">
            <a:avLst/>
          </a:prstGeom>
          <a:noFill/>
        </p:spPr>
        <p:txBody>
          <a:bodyPr wrap="none" rtlCol="0">
            <a:spAutoFit/>
          </a:bodyPr>
          <a:lstStyle/>
          <a:p>
            <a:r>
              <a:rPr lang="en-GB" sz="2000" dirty="0">
                <a:solidFill>
                  <a:schemeClr val="accent1">
                    <a:lumMod val="50000"/>
                  </a:schemeClr>
                </a:solidFill>
              </a:rPr>
              <a:t>t</a:t>
            </a:r>
            <a:r>
              <a:rPr lang="x-none" sz="2000" dirty="0">
                <a:solidFill>
                  <a:schemeClr val="accent1">
                    <a:lumMod val="50000"/>
                  </a:schemeClr>
                </a:solidFill>
              </a:rPr>
              <a:t>hink</a:t>
            </a:r>
          </a:p>
        </p:txBody>
      </p:sp>
      <p:sp>
        <p:nvSpPr>
          <p:cNvPr id="32" name="Rectangle 17">
            <a:extLst>
              <a:ext uri="{FF2B5EF4-FFF2-40B4-BE49-F238E27FC236}">
                <a16:creationId xmlns:a16="http://schemas.microsoft.com/office/drawing/2014/main" id="{B5509CF1-8C13-264C-86C4-B0DF4FD29C89}"/>
              </a:ext>
            </a:extLst>
          </p:cNvPr>
          <p:cNvSpPr/>
          <p:nvPr/>
        </p:nvSpPr>
        <p:spPr>
          <a:xfrm>
            <a:off x="7899683" y="5827482"/>
            <a:ext cx="4152099" cy="400110"/>
          </a:xfrm>
          <a:prstGeom prst="rect">
            <a:avLst/>
          </a:prstGeom>
        </p:spPr>
        <p:txBody>
          <a:bodyPr wrap="none">
            <a:spAutoFit/>
          </a:bodyPr>
          <a:lstStyle/>
          <a:p>
            <a:r>
              <a:rPr lang="en-GB" sz="2000" b="1" i="1" dirty="0">
                <a:solidFill>
                  <a:schemeClr val="accent1">
                    <a:lumMod val="50000"/>
                  </a:schemeClr>
                </a:solidFill>
                <a:latin typeface="Century Gothic" panose="020B0502020202020204" pitchFamily="34" charset="0"/>
              </a:rPr>
              <a:t>El </a:t>
            </a:r>
            <a:r>
              <a:rPr lang="en-GB" sz="2000" b="1" i="1" dirty="0" err="1">
                <a:solidFill>
                  <a:schemeClr val="accent1">
                    <a:lumMod val="50000"/>
                  </a:schemeClr>
                </a:solidFill>
                <a:latin typeface="Century Gothic" panose="020B0502020202020204" pitchFamily="34" charset="0"/>
              </a:rPr>
              <a:t>autor</a:t>
            </a:r>
            <a:r>
              <a:rPr lang="en-GB" sz="2000" b="1" i="1" dirty="0">
                <a:solidFill>
                  <a:schemeClr val="accent1">
                    <a:lumMod val="50000"/>
                  </a:schemeClr>
                </a:solidFill>
                <a:latin typeface="Century Gothic" panose="020B0502020202020204" pitchFamily="34" charset="0"/>
              </a:rPr>
              <a:t>: Armando José Sequera</a:t>
            </a:r>
          </a:p>
        </p:txBody>
      </p:sp>
      <p:sp>
        <p:nvSpPr>
          <p:cNvPr id="2" name="Rectangular Callout 1"/>
          <p:cNvSpPr/>
          <p:nvPr/>
        </p:nvSpPr>
        <p:spPr>
          <a:xfrm>
            <a:off x="8804117" y="3585885"/>
            <a:ext cx="3100181" cy="2241597"/>
          </a:xfrm>
          <a:prstGeom prst="wedgeRectCallout">
            <a:avLst>
              <a:gd name="adj1" fmla="val -92015"/>
              <a:gd name="adj2" fmla="val -88635"/>
            </a:avLst>
          </a:prstGeom>
          <a:solidFill>
            <a:schemeClr val="accent1">
              <a:lumMod val="50000"/>
            </a:schemeClr>
          </a:solidFill>
          <a:ln>
            <a:solidFill>
              <a:srgbClr val="E25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chemeClr val="bg1"/>
                </a:solidFill>
              </a:rPr>
              <a:t>Palabras importantes:</a:t>
            </a:r>
          </a:p>
          <a:p>
            <a:r>
              <a:rPr lang="en-GB" sz="2000" dirty="0">
                <a:solidFill>
                  <a:schemeClr val="bg1"/>
                </a:solidFill>
              </a:rPr>
              <a:t>éste = this (m.)</a:t>
            </a:r>
          </a:p>
          <a:p>
            <a:r>
              <a:rPr lang="en-GB" sz="2000" dirty="0">
                <a:solidFill>
                  <a:schemeClr val="bg1"/>
                </a:solidFill>
              </a:rPr>
              <a:t>mayor = biggest</a:t>
            </a:r>
          </a:p>
          <a:p>
            <a:r>
              <a:rPr lang="en-GB" sz="2000" dirty="0">
                <a:solidFill>
                  <a:schemeClr val="bg1"/>
                </a:solidFill>
              </a:rPr>
              <a:t>ni = nor</a:t>
            </a:r>
          </a:p>
          <a:p>
            <a:r>
              <a:rPr lang="en-GB" sz="2000" dirty="0">
                <a:solidFill>
                  <a:schemeClr val="bg1"/>
                </a:solidFill>
              </a:rPr>
              <a:t>que = that</a:t>
            </a:r>
          </a:p>
          <a:p>
            <a:r>
              <a:rPr lang="en-GB" sz="2000" dirty="0">
                <a:solidFill>
                  <a:schemeClr val="bg1"/>
                </a:solidFill>
              </a:rPr>
              <a:t>para = in order to</a:t>
            </a:r>
          </a:p>
        </p:txBody>
      </p:sp>
    </p:spTree>
    <p:extLst>
      <p:ext uri="{BB962C8B-B14F-4D97-AF65-F5344CB8AC3E}">
        <p14:creationId xmlns:p14="http://schemas.microsoft.com/office/powerpoint/2010/main" val="1458307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25"/>
                                        </p:tgtEl>
                                      </p:cBhvr>
                                    </p:animEffect>
                                    <p:set>
                                      <p:cBhvr>
                                        <p:cTn id="12" dur="1" fill="hold">
                                          <p:stCondLst>
                                            <p:cond delay="499"/>
                                          </p:stCondLst>
                                        </p:cTn>
                                        <p:tgtEl>
                                          <p:spTgt spid="2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26"/>
                                        </p:tgtEl>
                                      </p:cBhvr>
                                    </p:animEffect>
                                    <p:set>
                                      <p:cBhvr>
                                        <p:cTn id="17" dur="1" fill="hold">
                                          <p:stCondLst>
                                            <p:cond delay="499"/>
                                          </p:stCondLst>
                                        </p:cTn>
                                        <p:tgtEl>
                                          <p:spTgt spid="2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27"/>
                                        </p:tgtEl>
                                      </p:cBhvr>
                                    </p:animEffect>
                                    <p:set>
                                      <p:cBhvr>
                                        <p:cTn id="22" dur="1" fill="hold">
                                          <p:stCondLst>
                                            <p:cond delay="499"/>
                                          </p:stCondLst>
                                        </p:cTn>
                                        <p:tgtEl>
                                          <p:spTgt spid="2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28"/>
                                        </p:tgtEl>
                                      </p:cBhvr>
                                    </p:animEffect>
                                    <p:set>
                                      <p:cBhvr>
                                        <p:cTn id="27" dur="1" fill="hold">
                                          <p:stCondLst>
                                            <p:cond delay="499"/>
                                          </p:stCondLst>
                                        </p:cTn>
                                        <p:tgtEl>
                                          <p:spTgt spid="2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9"/>
                                        </p:tgtEl>
                                      </p:cBhvr>
                                    </p:animEffect>
                                    <p:set>
                                      <p:cBhvr>
                                        <p:cTn id="32" dur="1" fill="hold">
                                          <p:stCondLst>
                                            <p:cond delay="499"/>
                                          </p:stCondLst>
                                        </p:cTn>
                                        <p:tgtEl>
                                          <p:spTgt spid="2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30"/>
                                        </p:tgtEl>
                                      </p:cBhvr>
                                    </p:animEffect>
                                    <p:set>
                                      <p:cBhvr>
                                        <p:cTn id="37" dur="1" fill="hold">
                                          <p:stCondLst>
                                            <p:cond delay="499"/>
                                          </p:stCondLst>
                                        </p:cTn>
                                        <p:tgtEl>
                                          <p:spTgt spid="3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P spid="29" grpId="0" animBg="1"/>
      <p:bldP spid="30" grpId="0" animBg="1"/>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51A5DA-705B-114F-850C-E1E68F5AC5C8}"/>
              </a:ext>
            </a:extLst>
          </p:cNvPr>
          <p:cNvSpPr>
            <a:spLocks noGrp="1"/>
          </p:cNvSpPr>
          <p:nvPr>
            <p:ph type="title"/>
          </p:nvPr>
        </p:nvSpPr>
        <p:spPr>
          <a:xfrm>
            <a:off x="0" y="81377"/>
            <a:ext cx="11582400" cy="427783"/>
          </a:xfrm>
        </p:spPr>
        <p:txBody>
          <a:bodyPr>
            <a:normAutofit/>
          </a:bodyPr>
          <a:lstStyle/>
          <a:p>
            <a:r>
              <a:rPr lang="en-GB" sz="2200" b="1" dirty="0" err="1">
                <a:solidFill>
                  <a:schemeClr val="accent1">
                    <a:lumMod val="50000"/>
                  </a:schemeClr>
                </a:solidFill>
              </a:rPr>
              <a:t>Escucha</a:t>
            </a:r>
            <a:r>
              <a:rPr lang="en-GB" sz="2200" b="1" dirty="0">
                <a:solidFill>
                  <a:schemeClr val="accent1">
                    <a:lumMod val="50000"/>
                  </a:schemeClr>
                </a:solidFill>
              </a:rPr>
              <a:t> y lee el </a:t>
            </a:r>
            <a:r>
              <a:rPr lang="en-GB" sz="2200" b="1" dirty="0" err="1">
                <a:solidFill>
                  <a:schemeClr val="accent1">
                    <a:lumMod val="50000"/>
                  </a:schemeClr>
                </a:solidFill>
              </a:rPr>
              <a:t>poema</a:t>
            </a:r>
            <a:r>
              <a:rPr lang="en-GB" sz="2200" b="1" dirty="0">
                <a:solidFill>
                  <a:schemeClr val="accent1">
                    <a:lumMod val="50000"/>
                  </a:schemeClr>
                </a:solidFill>
              </a:rPr>
              <a:t> </a:t>
            </a:r>
            <a:r>
              <a:rPr lang="en-GB" sz="2200" b="1" dirty="0" err="1">
                <a:solidFill>
                  <a:schemeClr val="accent1">
                    <a:lumMod val="50000"/>
                  </a:schemeClr>
                </a:solidFill>
              </a:rPr>
              <a:t>completo</a:t>
            </a:r>
            <a:r>
              <a:rPr lang="en-GB" sz="2200" b="1" dirty="0">
                <a:solidFill>
                  <a:schemeClr val="accent1">
                    <a:lumMod val="50000"/>
                  </a:schemeClr>
                </a:solidFill>
              </a:rPr>
              <a:t>. </a:t>
            </a:r>
            <a:r>
              <a:rPr lang="en-GB" sz="2200" b="1" dirty="0" err="1">
                <a:solidFill>
                  <a:schemeClr val="accent1">
                    <a:lumMod val="50000"/>
                  </a:schemeClr>
                </a:solidFill>
              </a:rPr>
              <a:t>Identifica</a:t>
            </a:r>
            <a:r>
              <a:rPr lang="en-GB" sz="2200" b="1" dirty="0">
                <a:solidFill>
                  <a:schemeClr val="accent1">
                    <a:lumMod val="50000"/>
                  </a:schemeClr>
                </a:solidFill>
              </a:rPr>
              <a:t> el </a:t>
            </a:r>
            <a:r>
              <a:rPr lang="en-GB" sz="2200" b="1" dirty="0" err="1">
                <a:solidFill>
                  <a:schemeClr val="accent1">
                    <a:lumMod val="50000"/>
                  </a:schemeClr>
                </a:solidFill>
              </a:rPr>
              <a:t>verbo</a:t>
            </a:r>
            <a:r>
              <a:rPr lang="en-GB" sz="2200" b="1" dirty="0">
                <a:solidFill>
                  <a:schemeClr val="accent1">
                    <a:lumMod val="50000"/>
                  </a:schemeClr>
                </a:solidFill>
              </a:rPr>
              <a:t> </a:t>
            </a:r>
            <a:r>
              <a:rPr lang="en-GB" sz="2200" b="1" dirty="0" err="1">
                <a:solidFill>
                  <a:schemeClr val="accent1">
                    <a:lumMod val="50000"/>
                  </a:schemeClr>
                </a:solidFill>
              </a:rPr>
              <a:t>en</a:t>
            </a:r>
            <a:r>
              <a:rPr lang="en-GB" sz="2200" b="1" dirty="0">
                <a:solidFill>
                  <a:schemeClr val="accent1">
                    <a:lumMod val="50000"/>
                  </a:schemeClr>
                </a:solidFill>
              </a:rPr>
              <a:t> </a:t>
            </a:r>
            <a:r>
              <a:rPr lang="en-GB" sz="2200" b="1" dirty="0" err="1">
                <a:solidFill>
                  <a:schemeClr val="accent1">
                    <a:lumMod val="50000"/>
                  </a:schemeClr>
                </a:solidFill>
              </a:rPr>
              <a:t>cada</a:t>
            </a:r>
            <a:r>
              <a:rPr lang="en-GB" sz="2200" b="1" dirty="0">
                <a:solidFill>
                  <a:schemeClr val="accent1">
                    <a:lumMod val="50000"/>
                  </a:schemeClr>
                </a:solidFill>
              </a:rPr>
              <a:t> </a:t>
            </a:r>
            <a:r>
              <a:rPr lang="en-GB" sz="2200" b="1" dirty="0" err="1">
                <a:solidFill>
                  <a:schemeClr val="accent1">
                    <a:lumMod val="50000"/>
                  </a:schemeClr>
                </a:solidFill>
              </a:rPr>
              <a:t>imagen</a:t>
            </a:r>
            <a:r>
              <a:rPr lang="en-GB" sz="2200" b="1" dirty="0">
                <a:solidFill>
                  <a:schemeClr val="accent1">
                    <a:lumMod val="50000"/>
                  </a:schemeClr>
                </a:solidFill>
              </a:rPr>
              <a:t>.</a:t>
            </a:r>
            <a:endParaRPr lang="x-none" sz="2200" b="1" dirty="0">
              <a:solidFill>
                <a:schemeClr val="accent1">
                  <a:lumMod val="50000"/>
                </a:schemeClr>
              </a:solidFill>
            </a:endParaRPr>
          </a:p>
        </p:txBody>
      </p:sp>
      <p:sp>
        <p:nvSpPr>
          <p:cNvPr id="4" name="Rectangle 6">
            <a:extLst>
              <a:ext uri="{FF2B5EF4-FFF2-40B4-BE49-F238E27FC236}">
                <a16:creationId xmlns:a16="http://schemas.microsoft.com/office/drawing/2014/main" id="{512F3B1D-6EC0-4B4A-903B-07EEBDE79913}"/>
              </a:ext>
            </a:extLst>
          </p:cNvPr>
          <p:cNvSpPr/>
          <p:nvPr/>
        </p:nvSpPr>
        <p:spPr>
          <a:xfrm>
            <a:off x="304800" y="1279094"/>
            <a:ext cx="4278086" cy="4555093"/>
          </a:xfrm>
          <a:prstGeom prst="rect">
            <a:avLst/>
          </a:prstGeom>
        </p:spPr>
        <p:txBody>
          <a:bodyPr wrap="square">
            <a:spAutoFit/>
          </a:bodyPr>
          <a:lstStyle/>
          <a:p>
            <a:pPr>
              <a:lnSpc>
                <a:spcPts val="2900"/>
              </a:lnSpc>
            </a:pPr>
            <a:r>
              <a:rPr lang="es-ES" sz="2600" dirty="0">
                <a:solidFill>
                  <a:schemeClr val="accent1">
                    <a:lumMod val="50000"/>
                  </a:schemeClr>
                </a:solidFill>
                <a:latin typeface="Century Gothic" panose="020B0502020202020204" pitchFamily="34" charset="0"/>
              </a:rPr>
              <a:t>Un hombre sin cabeza</a:t>
            </a:r>
          </a:p>
          <a:p>
            <a:pPr>
              <a:lnSpc>
                <a:spcPts val="2900"/>
              </a:lnSpc>
            </a:pPr>
            <a:r>
              <a:rPr lang="es-ES" sz="2600" dirty="0">
                <a:solidFill>
                  <a:schemeClr val="accent1">
                    <a:lumMod val="50000"/>
                  </a:schemeClr>
                </a:solidFill>
                <a:latin typeface="Century Gothic" panose="020B0502020202020204" pitchFamily="34" charset="0"/>
              </a:rPr>
              <a:t>no puede usar sombrero.</a:t>
            </a:r>
          </a:p>
          <a:p>
            <a:pPr>
              <a:lnSpc>
                <a:spcPts val="2900"/>
              </a:lnSpc>
            </a:pPr>
            <a:r>
              <a:rPr lang="es-ES" sz="2600" dirty="0">
                <a:solidFill>
                  <a:schemeClr val="accent1">
                    <a:lumMod val="50000"/>
                  </a:schemeClr>
                </a:solidFill>
                <a:latin typeface="Century Gothic" panose="020B0502020202020204" pitchFamily="34" charset="0"/>
              </a:rPr>
              <a:t>Pero éste no es</a:t>
            </a:r>
          </a:p>
          <a:p>
            <a:pPr>
              <a:lnSpc>
                <a:spcPts val="2900"/>
              </a:lnSpc>
            </a:pPr>
            <a:r>
              <a:rPr lang="es-ES" sz="2600" dirty="0">
                <a:solidFill>
                  <a:schemeClr val="accent1">
                    <a:lumMod val="50000"/>
                  </a:schemeClr>
                </a:solidFill>
                <a:latin typeface="Century Gothic" panose="020B0502020202020204" pitchFamily="34" charset="0"/>
              </a:rPr>
              <a:t>su mayor problema:</a:t>
            </a:r>
          </a:p>
          <a:p>
            <a:pPr>
              <a:lnSpc>
                <a:spcPts val="2900"/>
              </a:lnSpc>
            </a:pPr>
            <a:r>
              <a:rPr lang="es-ES" sz="2600" dirty="0">
                <a:solidFill>
                  <a:schemeClr val="accent1">
                    <a:lumMod val="50000"/>
                  </a:schemeClr>
                </a:solidFill>
                <a:latin typeface="Century Gothic" panose="020B0502020202020204" pitchFamily="34" charset="0"/>
              </a:rPr>
              <a:t>no puede </a:t>
            </a:r>
            <a:r>
              <a:rPr lang="es-ES" sz="2600" b="1" dirty="0">
                <a:solidFill>
                  <a:schemeClr val="accent1">
                    <a:lumMod val="50000"/>
                  </a:schemeClr>
                </a:solidFill>
                <a:latin typeface="Century Gothic" panose="020B0502020202020204" pitchFamily="34" charset="0"/>
              </a:rPr>
              <a:t>pensar</a:t>
            </a:r>
            <a:r>
              <a:rPr lang="es-ES" sz="2600" dirty="0">
                <a:solidFill>
                  <a:schemeClr val="accent1">
                    <a:lumMod val="50000"/>
                  </a:schemeClr>
                </a:solidFill>
                <a:latin typeface="Century Gothic" panose="020B0502020202020204" pitchFamily="34" charset="0"/>
              </a:rPr>
              <a:t>,</a:t>
            </a:r>
          </a:p>
          <a:p>
            <a:pPr>
              <a:lnSpc>
                <a:spcPts val="2900"/>
              </a:lnSpc>
            </a:pPr>
            <a:r>
              <a:rPr lang="es-ES" sz="2600" dirty="0">
                <a:solidFill>
                  <a:schemeClr val="accent1">
                    <a:lumMod val="50000"/>
                  </a:schemeClr>
                </a:solidFill>
                <a:latin typeface="Century Gothic" panose="020B0502020202020204" pitchFamily="34" charset="0"/>
              </a:rPr>
              <a:t>no puede </a:t>
            </a:r>
            <a:r>
              <a:rPr lang="es-ES" sz="2600" b="1" dirty="0">
                <a:solidFill>
                  <a:schemeClr val="accent1">
                    <a:lumMod val="50000"/>
                  </a:schemeClr>
                </a:solidFill>
                <a:latin typeface="Century Gothic" panose="020B0502020202020204" pitchFamily="34" charset="0"/>
              </a:rPr>
              <a:t>leer</a:t>
            </a:r>
            <a:r>
              <a:rPr lang="es-ES" sz="2600" dirty="0">
                <a:solidFill>
                  <a:schemeClr val="accent1">
                    <a:lumMod val="50000"/>
                  </a:schemeClr>
                </a:solidFill>
                <a:latin typeface="Century Gothic" panose="020B0502020202020204" pitchFamily="34" charset="0"/>
              </a:rPr>
              <a:t>,</a:t>
            </a:r>
          </a:p>
          <a:p>
            <a:pPr>
              <a:lnSpc>
                <a:spcPts val="2900"/>
              </a:lnSpc>
            </a:pPr>
            <a:r>
              <a:rPr lang="es-ES" sz="2600" dirty="0">
                <a:solidFill>
                  <a:schemeClr val="accent1">
                    <a:lumMod val="50000"/>
                  </a:schemeClr>
                </a:solidFill>
                <a:latin typeface="Century Gothic" panose="020B0502020202020204" pitchFamily="34" charset="0"/>
              </a:rPr>
              <a:t>no puede </a:t>
            </a:r>
            <a:r>
              <a:rPr lang="es-ES" sz="2600" b="1" dirty="0">
                <a:solidFill>
                  <a:schemeClr val="accent1">
                    <a:lumMod val="50000"/>
                  </a:schemeClr>
                </a:solidFill>
                <a:latin typeface="Century Gothic" panose="020B0502020202020204" pitchFamily="34" charset="0"/>
              </a:rPr>
              <a:t>cantar</a:t>
            </a:r>
            <a:r>
              <a:rPr lang="es-ES" sz="2600" dirty="0">
                <a:solidFill>
                  <a:schemeClr val="accent1">
                    <a:lumMod val="50000"/>
                  </a:schemeClr>
                </a:solidFill>
                <a:latin typeface="Century Gothic" panose="020B0502020202020204" pitchFamily="34" charset="0"/>
              </a:rPr>
              <a:t>,</a:t>
            </a:r>
          </a:p>
          <a:p>
            <a:pPr>
              <a:lnSpc>
                <a:spcPts val="2900"/>
              </a:lnSpc>
            </a:pPr>
            <a:r>
              <a:rPr lang="es-ES" sz="2600" dirty="0">
                <a:solidFill>
                  <a:schemeClr val="accent1">
                    <a:lumMod val="50000"/>
                  </a:schemeClr>
                </a:solidFill>
                <a:latin typeface="Century Gothic" panose="020B0502020202020204" pitchFamily="34" charset="0"/>
              </a:rPr>
              <a:t>no puede </a:t>
            </a:r>
            <a:r>
              <a:rPr lang="es-ES" sz="2600" b="1" dirty="0">
                <a:solidFill>
                  <a:schemeClr val="accent1">
                    <a:lumMod val="50000"/>
                  </a:schemeClr>
                </a:solidFill>
                <a:latin typeface="Century Gothic" panose="020B0502020202020204" pitchFamily="34" charset="0"/>
              </a:rPr>
              <a:t>comer</a:t>
            </a:r>
          </a:p>
          <a:p>
            <a:pPr>
              <a:lnSpc>
                <a:spcPts val="2900"/>
              </a:lnSpc>
            </a:pPr>
            <a:r>
              <a:rPr lang="es-ES" sz="2600" dirty="0">
                <a:solidFill>
                  <a:schemeClr val="accent1">
                    <a:lumMod val="50000"/>
                  </a:schemeClr>
                </a:solidFill>
                <a:latin typeface="Century Gothic" panose="020B0502020202020204" pitchFamily="34" charset="0"/>
              </a:rPr>
              <a:t>no puede </a:t>
            </a:r>
            <a:r>
              <a:rPr lang="es-ES" sz="2600" b="1" dirty="0">
                <a:solidFill>
                  <a:schemeClr val="accent1">
                    <a:lumMod val="50000"/>
                  </a:schemeClr>
                </a:solidFill>
                <a:latin typeface="Century Gothic" panose="020B0502020202020204" pitchFamily="34" charset="0"/>
              </a:rPr>
              <a:t>escuchar</a:t>
            </a:r>
            <a:r>
              <a:rPr lang="es-ES" sz="2600" dirty="0">
                <a:solidFill>
                  <a:schemeClr val="accent1">
                    <a:lumMod val="50000"/>
                  </a:schemeClr>
                </a:solidFill>
                <a:latin typeface="Century Gothic" panose="020B0502020202020204" pitchFamily="34" charset="0"/>
              </a:rPr>
              <a:t>,</a:t>
            </a:r>
          </a:p>
          <a:p>
            <a:pPr>
              <a:lnSpc>
                <a:spcPts val="2900"/>
              </a:lnSpc>
            </a:pPr>
            <a:r>
              <a:rPr lang="es-ES" sz="2600" dirty="0">
                <a:solidFill>
                  <a:schemeClr val="accent1">
                    <a:lumMod val="50000"/>
                  </a:schemeClr>
                </a:solidFill>
                <a:latin typeface="Century Gothic" panose="020B0502020202020204" pitchFamily="34" charset="0"/>
              </a:rPr>
              <a:t>ni puede </a:t>
            </a:r>
            <a:r>
              <a:rPr lang="es-ES" sz="2600" b="1" dirty="0">
                <a:solidFill>
                  <a:schemeClr val="accent1">
                    <a:lumMod val="50000"/>
                  </a:schemeClr>
                </a:solidFill>
                <a:latin typeface="Century Gothic" panose="020B0502020202020204" pitchFamily="34" charset="0"/>
              </a:rPr>
              <a:t>entender</a:t>
            </a:r>
            <a:r>
              <a:rPr lang="es-ES" sz="2600" dirty="0">
                <a:solidFill>
                  <a:schemeClr val="accent1">
                    <a:lumMod val="50000"/>
                  </a:schemeClr>
                </a:solidFill>
                <a:latin typeface="Century Gothic" panose="020B0502020202020204" pitchFamily="34" charset="0"/>
              </a:rPr>
              <a:t>,</a:t>
            </a:r>
          </a:p>
          <a:p>
            <a:pPr>
              <a:lnSpc>
                <a:spcPts val="2900"/>
              </a:lnSpc>
            </a:pPr>
            <a:r>
              <a:rPr lang="es-ES" sz="2600" dirty="0">
                <a:solidFill>
                  <a:schemeClr val="accent1">
                    <a:lumMod val="50000"/>
                  </a:schemeClr>
                </a:solidFill>
                <a:latin typeface="Century Gothic" panose="020B0502020202020204" pitchFamily="34" charset="0"/>
              </a:rPr>
              <a:t>que para </a:t>
            </a:r>
            <a:r>
              <a:rPr lang="es-ES" sz="2600" b="1" dirty="0">
                <a:solidFill>
                  <a:schemeClr val="accent1">
                    <a:lumMod val="50000"/>
                  </a:schemeClr>
                </a:solidFill>
                <a:latin typeface="Century Gothic" panose="020B0502020202020204" pitchFamily="34" charset="0"/>
              </a:rPr>
              <a:t>amar</a:t>
            </a:r>
            <a:r>
              <a:rPr lang="es-ES" sz="2600" dirty="0">
                <a:solidFill>
                  <a:schemeClr val="accent1">
                    <a:lumMod val="50000"/>
                  </a:schemeClr>
                </a:solidFill>
                <a:latin typeface="Century Gothic" panose="020B0502020202020204" pitchFamily="34" charset="0"/>
              </a:rPr>
              <a:t> y </a:t>
            </a:r>
            <a:r>
              <a:rPr lang="es-ES" sz="2600" b="1" dirty="0">
                <a:solidFill>
                  <a:schemeClr val="accent1">
                    <a:lumMod val="50000"/>
                  </a:schemeClr>
                </a:solidFill>
                <a:latin typeface="Century Gothic" panose="020B0502020202020204" pitchFamily="34" charset="0"/>
              </a:rPr>
              <a:t>besar</a:t>
            </a:r>
          </a:p>
          <a:p>
            <a:pPr>
              <a:lnSpc>
                <a:spcPts val="2900"/>
              </a:lnSpc>
            </a:pPr>
            <a:r>
              <a:rPr lang="es-ES" sz="2600" dirty="0">
                <a:solidFill>
                  <a:schemeClr val="accent1">
                    <a:lumMod val="50000"/>
                  </a:schemeClr>
                </a:solidFill>
                <a:latin typeface="Century Gothic" panose="020B0502020202020204" pitchFamily="34" charset="0"/>
              </a:rPr>
              <a:t>cabeza debes tener.</a:t>
            </a:r>
          </a:p>
        </p:txBody>
      </p:sp>
      <p:graphicFrame>
        <p:nvGraphicFramePr>
          <p:cNvPr id="5" name="Tabla 4">
            <a:extLst>
              <a:ext uri="{FF2B5EF4-FFF2-40B4-BE49-F238E27FC236}">
                <a16:creationId xmlns:a16="http://schemas.microsoft.com/office/drawing/2014/main" id="{CE1462FE-E9E6-0144-9EB4-41E1AD6A2318}"/>
              </a:ext>
            </a:extLst>
          </p:cNvPr>
          <p:cNvGraphicFramePr>
            <a:graphicFrameLocks noGrp="1"/>
          </p:cNvGraphicFramePr>
          <p:nvPr>
            <p:extLst>
              <p:ext uri="{D42A27DB-BD31-4B8C-83A1-F6EECF244321}">
                <p14:modId xmlns:p14="http://schemas.microsoft.com/office/powerpoint/2010/main" val="1943745895"/>
              </p:ext>
            </p:extLst>
          </p:nvPr>
        </p:nvGraphicFramePr>
        <p:xfrm>
          <a:off x="4746172" y="1295445"/>
          <a:ext cx="7141028" cy="4555094"/>
        </p:xfrm>
        <a:graphic>
          <a:graphicData uri="http://schemas.openxmlformats.org/drawingml/2006/table">
            <a:tbl>
              <a:tblPr firstRow="1" bandRow="1">
                <a:tableStyleId>{5940675A-B579-460E-94D1-54222C63F5DA}</a:tableStyleId>
              </a:tblPr>
              <a:tblGrid>
                <a:gridCol w="1785257">
                  <a:extLst>
                    <a:ext uri="{9D8B030D-6E8A-4147-A177-3AD203B41FA5}">
                      <a16:colId xmlns:a16="http://schemas.microsoft.com/office/drawing/2014/main" val="2065899084"/>
                    </a:ext>
                  </a:extLst>
                </a:gridCol>
                <a:gridCol w="1785257">
                  <a:extLst>
                    <a:ext uri="{9D8B030D-6E8A-4147-A177-3AD203B41FA5}">
                      <a16:colId xmlns:a16="http://schemas.microsoft.com/office/drawing/2014/main" val="1958875314"/>
                    </a:ext>
                  </a:extLst>
                </a:gridCol>
                <a:gridCol w="1785257">
                  <a:extLst>
                    <a:ext uri="{9D8B030D-6E8A-4147-A177-3AD203B41FA5}">
                      <a16:colId xmlns:a16="http://schemas.microsoft.com/office/drawing/2014/main" val="107050337"/>
                    </a:ext>
                  </a:extLst>
                </a:gridCol>
                <a:gridCol w="1785257">
                  <a:extLst>
                    <a:ext uri="{9D8B030D-6E8A-4147-A177-3AD203B41FA5}">
                      <a16:colId xmlns:a16="http://schemas.microsoft.com/office/drawing/2014/main" val="578687797"/>
                    </a:ext>
                  </a:extLst>
                </a:gridCol>
              </a:tblGrid>
              <a:tr h="2277547">
                <a:tc>
                  <a:txBody>
                    <a:bodyPr/>
                    <a:lstStyle/>
                    <a:p>
                      <a:endParaRPr lang="x-none" dirty="0"/>
                    </a:p>
                  </a:txBody>
                  <a:tcPr/>
                </a:tc>
                <a:tc>
                  <a:txBody>
                    <a:bodyPr/>
                    <a:lstStyle/>
                    <a:p>
                      <a:endParaRPr lang="x-none" dirty="0"/>
                    </a:p>
                  </a:txBody>
                  <a:tcPr/>
                </a:tc>
                <a:tc>
                  <a:txBody>
                    <a:bodyPr/>
                    <a:lstStyle/>
                    <a:p>
                      <a:endParaRPr lang="x-none"/>
                    </a:p>
                  </a:txBody>
                  <a:tcPr/>
                </a:tc>
                <a:tc>
                  <a:txBody>
                    <a:bodyPr/>
                    <a:lstStyle/>
                    <a:p>
                      <a:endParaRPr lang="x-none"/>
                    </a:p>
                  </a:txBody>
                  <a:tcPr/>
                </a:tc>
                <a:extLst>
                  <a:ext uri="{0D108BD9-81ED-4DB2-BD59-A6C34878D82A}">
                    <a16:rowId xmlns:a16="http://schemas.microsoft.com/office/drawing/2014/main" val="1598940517"/>
                  </a:ext>
                </a:extLst>
              </a:tr>
              <a:tr h="2277547">
                <a:tc>
                  <a:txBody>
                    <a:bodyPr/>
                    <a:lstStyle/>
                    <a:p>
                      <a:endParaRPr lang="x-none"/>
                    </a:p>
                  </a:txBody>
                  <a:tcPr/>
                </a:tc>
                <a:tc>
                  <a:txBody>
                    <a:bodyPr/>
                    <a:lstStyle/>
                    <a:p>
                      <a:endParaRPr lang="x-none" dirty="0"/>
                    </a:p>
                  </a:txBody>
                  <a:tcPr/>
                </a:tc>
                <a:tc>
                  <a:txBody>
                    <a:bodyPr/>
                    <a:lstStyle/>
                    <a:p>
                      <a:endParaRPr lang="x-none" dirty="0"/>
                    </a:p>
                  </a:txBody>
                  <a:tcPr/>
                </a:tc>
                <a:tc>
                  <a:txBody>
                    <a:bodyPr/>
                    <a:lstStyle/>
                    <a:p>
                      <a:endParaRPr lang="x-none" dirty="0"/>
                    </a:p>
                  </a:txBody>
                  <a:tcPr/>
                </a:tc>
                <a:extLst>
                  <a:ext uri="{0D108BD9-81ED-4DB2-BD59-A6C34878D82A}">
                    <a16:rowId xmlns:a16="http://schemas.microsoft.com/office/drawing/2014/main" val="3458447997"/>
                  </a:ext>
                </a:extLst>
              </a:tr>
            </a:tbl>
          </a:graphicData>
        </a:graphic>
      </p:graphicFrame>
      <p:pic>
        <p:nvPicPr>
          <p:cNvPr id="6" name="Imagen 5" descr="boy thinking">
            <a:extLst>
              <a:ext uri="{FF2B5EF4-FFF2-40B4-BE49-F238E27FC236}">
                <a16:creationId xmlns:a16="http://schemas.microsoft.com/office/drawing/2014/main" id="{A1D439B2-87A8-4946-81AE-881407F75E77}"/>
              </a:ext>
            </a:extLst>
          </p:cNvPr>
          <p:cNvPicPr>
            <a:picLocks noChangeAspect="1"/>
          </p:cNvPicPr>
          <p:nvPr/>
        </p:nvPicPr>
        <p:blipFill>
          <a:blip r:embed="rId5"/>
          <a:stretch>
            <a:fillRect/>
          </a:stretch>
        </p:blipFill>
        <p:spPr>
          <a:xfrm>
            <a:off x="8558005" y="1678061"/>
            <a:ext cx="688040" cy="1853370"/>
          </a:xfrm>
          <a:prstGeom prst="rect">
            <a:avLst/>
          </a:prstGeom>
        </p:spPr>
      </p:pic>
      <p:pic>
        <p:nvPicPr>
          <p:cNvPr id="7" name="Imagen 6">
            <a:extLst>
              <a:ext uri="{FF2B5EF4-FFF2-40B4-BE49-F238E27FC236}">
                <a16:creationId xmlns:a16="http://schemas.microsoft.com/office/drawing/2014/main" id="{D244A203-3BC1-FE4E-869B-87CE1ABF38B7}"/>
              </a:ext>
            </a:extLst>
          </p:cNvPr>
          <p:cNvPicPr>
            <a:picLocks noChangeAspect="1"/>
          </p:cNvPicPr>
          <p:nvPr/>
        </p:nvPicPr>
        <p:blipFill>
          <a:blip r:embed="rId6"/>
          <a:stretch>
            <a:fillRect/>
          </a:stretch>
        </p:blipFill>
        <p:spPr>
          <a:xfrm>
            <a:off x="9101495" y="1375809"/>
            <a:ext cx="928175" cy="500270"/>
          </a:xfrm>
          <a:prstGeom prst="rect">
            <a:avLst/>
          </a:prstGeom>
        </p:spPr>
      </p:pic>
      <p:sp>
        <p:nvSpPr>
          <p:cNvPr id="8" name="CuadroTexto 7" descr="speech buble">
            <a:extLst>
              <a:ext uri="{FF2B5EF4-FFF2-40B4-BE49-F238E27FC236}">
                <a16:creationId xmlns:a16="http://schemas.microsoft.com/office/drawing/2014/main" id="{2252361F-88AB-5D44-A570-105C8C136E96}"/>
              </a:ext>
            </a:extLst>
          </p:cNvPr>
          <p:cNvSpPr txBox="1"/>
          <p:nvPr/>
        </p:nvSpPr>
        <p:spPr>
          <a:xfrm>
            <a:off x="9175567" y="2751289"/>
            <a:ext cx="998520" cy="400110"/>
          </a:xfrm>
          <a:prstGeom prst="rect">
            <a:avLst/>
          </a:prstGeom>
          <a:noFill/>
        </p:spPr>
        <p:txBody>
          <a:bodyPr wrap="square" rtlCol="0">
            <a:spAutoFit/>
          </a:bodyPr>
          <a:lstStyle/>
          <a:p>
            <a:r>
              <a:rPr lang="en-GB" sz="2000" dirty="0">
                <a:solidFill>
                  <a:schemeClr val="accent1">
                    <a:lumMod val="50000"/>
                  </a:schemeClr>
                </a:solidFill>
              </a:rPr>
              <a:t>[t</a:t>
            </a:r>
            <a:r>
              <a:rPr lang="x-none" sz="2000" dirty="0">
                <a:solidFill>
                  <a:schemeClr val="accent1">
                    <a:lumMod val="50000"/>
                  </a:schemeClr>
                </a:solidFill>
              </a:rPr>
              <a:t>hink</a:t>
            </a:r>
            <a:r>
              <a:rPr lang="en-GB" sz="2000" dirty="0">
                <a:solidFill>
                  <a:schemeClr val="accent1">
                    <a:lumMod val="50000"/>
                  </a:schemeClr>
                </a:solidFill>
              </a:rPr>
              <a:t>]</a:t>
            </a:r>
            <a:endParaRPr lang="x-none" sz="2000" dirty="0">
              <a:solidFill>
                <a:schemeClr val="accent1">
                  <a:lumMod val="50000"/>
                </a:schemeClr>
              </a:solidFill>
            </a:endParaRPr>
          </a:p>
        </p:txBody>
      </p:sp>
      <p:pic>
        <p:nvPicPr>
          <p:cNvPr id="9" name="Imagen 8" descr="reading">
            <a:extLst>
              <a:ext uri="{FF2B5EF4-FFF2-40B4-BE49-F238E27FC236}">
                <a16:creationId xmlns:a16="http://schemas.microsoft.com/office/drawing/2014/main" id="{B8C6AE19-3F2C-5E42-87C9-D296BA0ABCCC}"/>
              </a:ext>
            </a:extLst>
          </p:cNvPr>
          <p:cNvPicPr>
            <a:picLocks noChangeAspect="1"/>
          </p:cNvPicPr>
          <p:nvPr/>
        </p:nvPicPr>
        <p:blipFill>
          <a:blip r:embed="rId7"/>
          <a:stretch>
            <a:fillRect/>
          </a:stretch>
        </p:blipFill>
        <p:spPr>
          <a:xfrm>
            <a:off x="10427278" y="3663905"/>
            <a:ext cx="933450" cy="1898650"/>
          </a:xfrm>
          <a:prstGeom prst="rect">
            <a:avLst/>
          </a:prstGeom>
        </p:spPr>
      </p:pic>
      <p:pic>
        <p:nvPicPr>
          <p:cNvPr id="10" name="Imagen 9" descr="listening">
            <a:extLst>
              <a:ext uri="{FF2B5EF4-FFF2-40B4-BE49-F238E27FC236}">
                <a16:creationId xmlns:a16="http://schemas.microsoft.com/office/drawing/2014/main" id="{49721561-A881-814E-9B85-8F258F97781E}"/>
              </a:ext>
            </a:extLst>
          </p:cNvPr>
          <p:cNvPicPr>
            <a:picLocks noChangeAspect="1"/>
          </p:cNvPicPr>
          <p:nvPr/>
        </p:nvPicPr>
        <p:blipFill>
          <a:blip r:embed="rId8"/>
          <a:stretch>
            <a:fillRect/>
          </a:stretch>
        </p:blipFill>
        <p:spPr>
          <a:xfrm>
            <a:off x="4968587" y="3850409"/>
            <a:ext cx="1362040" cy="1853370"/>
          </a:xfrm>
          <a:prstGeom prst="rect">
            <a:avLst/>
          </a:prstGeom>
        </p:spPr>
      </p:pic>
      <p:pic>
        <p:nvPicPr>
          <p:cNvPr id="11" name="Imagen 10" descr="girl singing">
            <a:extLst>
              <a:ext uri="{FF2B5EF4-FFF2-40B4-BE49-F238E27FC236}">
                <a16:creationId xmlns:a16="http://schemas.microsoft.com/office/drawing/2014/main" id="{E7CD3632-0115-2C45-A545-ECAF35A99258}"/>
              </a:ext>
            </a:extLst>
          </p:cNvPr>
          <p:cNvPicPr>
            <a:picLocks noChangeAspect="1"/>
          </p:cNvPicPr>
          <p:nvPr/>
        </p:nvPicPr>
        <p:blipFill>
          <a:blip r:embed="rId9"/>
          <a:stretch>
            <a:fillRect/>
          </a:stretch>
        </p:blipFill>
        <p:spPr>
          <a:xfrm>
            <a:off x="4918901" y="1619250"/>
            <a:ext cx="1461412" cy="1388341"/>
          </a:xfrm>
          <a:prstGeom prst="rect">
            <a:avLst/>
          </a:prstGeom>
        </p:spPr>
      </p:pic>
      <p:pic>
        <p:nvPicPr>
          <p:cNvPr id="13" name="Imagen 12" descr="microphone">
            <a:extLst>
              <a:ext uri="{FF2B5EF4-FFF2-40B4-BE49-F238E27FC236}">
                <a16:creationId xmlns:a16="http://schemas.microsoft.com/office/drawing/2014/main" id="{9C54B9D4-E1A4-1D43-AEA8-C072B3C31B59}"/>
              </a:ext>
            </a:extLst>
          </p:cNvPr>
          <p:cNvPicPr>
            <a:picLocks noChangeAspect="1"/>
          </p:cNvPicPr>
          <p:nvPr/>
        </p:nvPicPr>
        <p:blipFill>
          <a:blip r:embed="rId10"/>
          <a:stretch>
            <a:fillRect/>
          </a:stretch>
        </p:blipFill>
        <p:spPr>
          <a:xfrm rot="14496505">
            <a:off x="5502582" y="2729305"/>
            <a:ext cx="881792" cy="311567"/>
          </a:xfrm>
          <a:prstGeom prst="rect">
            <a:avLst/>
          </a:prstGeom>
        </p:spPr>
      </p:pic>
      <p:pic>
        <p:nvPicPr>
          <p:cNvPr id="14" name="Imagen 13" descr="eating">
            <a:extLst>
              <a:ext uri="{FF2B5EF4-FFF2-40B4-BE49-F238E27FC236}">
                <a16:creationId xmlns:a16="http://schemas.microsoft.com/office/drawing/2014/main" id="{E62F09AE-EB7C-D146-8D02-1B3370FD5BA0}"/>
              </a:ext>
            </a:extLst>
          </p:cNvPr>
          <p:cNvPicPr>
            <a:picLocks noChangeAspect="1"/>
          </p:cNvPicPr>
          <p:nvPr/>
        </p:nvPicPr>
        <p:blipFill>
          <a:blip r:embed="rId11"/>
          <a:stretch>
            <a:fillRect/>
          </a:stretch>
        </p:blipFill>
        <p:spPr>
          <a:xfrm>
            <a:off x="6682291" y="1705418"/>
            <a:ext cx="1483591" cy="1483591"/>
          </a:xfrm>
          <a:prstGeom prst="rect">
            <a:avLst/>
          </a:prstGeom>
        </p:spPr>
      </p:pic>
      <p:pic>
        <p:nvPicPr>
          <p:cNvPr id="15" name="Imagen 14" descr="couple">
            <a:extLst>
              <a:ext uri="{FF2B5EF4-FFF2-40B4-BE49-F238E27FC236}">
                <a16:creationId xmlns:a16="http://schemas.microsoft.com/office/drawing/2014/main" id="{2024B15D-0335-BD46-9D3E-FB8DC449177B}"/>
              </a:ext>
            </a:extLst>
          </p:cNvPr>
          <p:cNvPicPr>
            <a:picLocks noChangeAspect="1"/>
          </p:cNvPicPr>
          <p:nvPr/>
        </p:nvPicPr>
        <p:blipFill rotWithShape="1">
          <a:blip r:embed="rId12"/>
          <a:srcRect l="2209" t="2935" r="3173" b="2163"/>
          <a:stretch/>
        </p:blipFill>
        <p:spPr>
          <a:xfrm>
            <a:off x="6553042" y="4211486"/>
            <a:ext cx="1716315" cy="1143801"/>
          </a:xfrm>
          <a:prstGeom prst="rect">
            <a:avLst/>
          </a:prstGeom>
        </p:spPr>
      </p:pic>
      <p:pic>
        <p:nvPicPr>
          <p:cNvPr id="16" name="Imagen 15" descr="kissing">
            <a:extLst>
              <a:ext uri="{FF2B5EF4-FFF2-40B4-BE49-F238E27FC236}">
                <a16:creationId xmlns:a16="http://schemas.microsoft.com/office/drawing/2014/main" id="{54C79F3C-3815-0245-8D3B-B103A8CD81FF}"/>
              </a:ext>
            </a:extLst>
          </p:cNvPr>
          <p:cNvPicPr>
            <a:picLocks noChangeAspect="1"/>
          </p:cNvPicPr>
          <p:nvPr/>
        </p:nvPicPr>
        <p:blipFill>
          <a:blip r:embed="rId13"/>
          <a:stretch>
            <a:fillRect/>
          </a:stretch>
        </p:blipFill>
        <p:spPr>
          <a:xfrm>
            <a:off x="10192146" y="1813142"/>
            <a:ext cx="1599307" cy="1271932"/>
          </a:xfrm>
          <a:prstGeom prst="rect">
            <a:avLst/>
          </a:prstGeom>
        </p:spPr>
      </p:pic>
      <p:pic>
        <p:nvPicPr>
          <p:cNvPr id="17" name="Imagen 16" descr="understanding">
            <a:extLst>
              <a:ext uri="{FF2B5EF4-FFF2-40B4-BE49-F238E27FC236}">
                <a16:creationId xmlns:a16="http://schemas.microsoft.com/office/drawing/2014/main" id="{A810FF3F-B1DB-4341-BE67-AA8D15AA2570}"/>
              </a:ext>
            </a:extLst>
          </p:cNvPr>
          <p:cNvPicPr>
            <a:picLocks noChangeAspect="1"/>
          </p:cNvPicPr>
          <p:nvPr/>
        </p:nvPicPr>
        <p:blipFill>
          <a:blip r:embed="rId14"/>
          <a:stretch>
            <a:fillRect/>
          </a:stretch>
        </p:blipFill>
        <p:spPr>
          <a:xfrm>
            <a:off x="8799947" y="3973589"/>
            <a:ext cx="1364768" cy="1825838"/>
          </a:xfrm>
          <a:prstGeom prst="rect">
            <a:avLst/>
          </a:prstGeom>
        </p:spPr>
      </p:pic>
      <p:sp>
        <p:nvSpPr>
          <p:cNvPr id="19" name="Action Button: Custom 6">
            <a:hlinkClick r:id="" action="ppaction://noaction" highlightClick="1">
              <a:snd r:embed="rId15" name="cantar.wav"/>
            </a:hlinkClick>
            <a:extLst>
              <a:ext uri="{FF2B5EF4-FFF2-40B4-BE49-F238E27FC236}">
                <a16:creationId xmlns:a16="http://schemas.microsoft.com/office/drawing/2014/main" id="{6E8CDEE6-8BF5-3C4F-90E5-FBBCB0C0EFE4}"/>
              </a:ext>
            </a:extLst>
          </p:cNvPr>
          <p:cNvSpPr/>
          <p:nvPr/>
        </p:nvSpPr>
        <p:spPr>
          <a:xfrm>
            <a:off x="4791085" y="3171270"/>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20" name="Action Button: Custom 6">
            <a:hlinkClick r:id="" action="ppaction://noaction" highlightClick="1">
              <a:snd r:embed="rId16" name="comer.wav"/>
            </a:hlinkClick>
            <a:extLst>
              <a:ext uri="{FF2B5EF4-FFF2-40B4-BE49-F238E27FC236}">
                <a16:creationId xmlns:a16="http://schemas.microsoft.com/office/drawing/2014/main" id="{944C05E5-DE3E-C04D-A5E7-7751DE8D67DB}"/>
              </a:ext>
            </a:extLst>
          </p:cNvPr>
          <p:cNvSpPr/>
          <p:nvPr/>
        </p:nvSpPr>
        <p:spPr>
          <a:xfrm>
            <a:off x="6594014" y="3176184"/>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21" name="Action Button: Custom 6">
            <a:hlinkClick r:id="" action="ppaction://noaction" highlightClick="1">
              <a:snd r:embed="rId17" name="pensar.wav"/>
            </a:hlinkClick>
            <a:extLst>
              <a:ext uri="{FF2B5EF4-FFF2-40B4-BE49-F238E27FC236}">
                <a16:creationId xmlns:a16="http://schemas.microsoft.com/office/drawing/2014/main" id="{C4448FEC-17B6-E849-8B7E-F4FE24197741}"/>
              </a:ext>
            </a:extLst>
          </p:cNvPr>
          <p:cNvSpPr/>
          <p:nvPr/>
        </p:nvSpPr>
        <p:spPr>
          <a:xfrm>
            <a:off x="8394719" y="3191868"/>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22" name="Action Button: Custom 6">
            <a:hlinkClick r:id="" action="ppaction://noaction" highlightClick="1">
              <a:snd r:embed="rId18" name="besar.wav"/>
            </a:hlinkClick>
            <a:extLst>
              <a:ext uri="{FF2B5EF4-FFF2-40B4-BE49-F238E27FC236}">
                <a16:creationId xmlns:a16="http://schemas.microsoft.com/office/drawing/2014/main" id="{A8A4BF06-B293-3745-84C7-177802A2C9AF}"/>
              </a:ext>
            </a:extLst>
          </p:cNvPr>
          <p:cNvSpPr/>
          <p:nvPr/>
        </p:nvSpPr>
        <p:spPr>
          <a:xfrm>
            <a:off x="10166072" y="3171270"/>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4</a:t>
            </a:r>
          </a:p>
        </p:txBody>
      </p:sp>
      <p:sp>
        <p:nvSpPr>
          <p:cNvPr id="23" name="Action Button: Custom 6">
            <a:hlinkClick r:id="" action="ppaction://noaction" highlightClick="1">
              <a:snd r:embed="rId19" name="escuchar.wav"/>
            </a:hlinkClick>
            <a:extLst>
              <a:ext uri="{FF2B5EF4-FFF2-40B4-BE49-F238E27FC236}">
                <a16:creationId xmlns:a16="http://schemas.microsoft.com/office/drawing/2014/main" id="{D0DFAC3E-565A-C04E-B027-4EB095381CA5}"/>
              </a:ext>
            </a:extLst>
          </p:cNvPr>
          <p:cNvSpPr/>
          <p:nvPr/>
        </p:nvSpPr>
        <p:spPr>
          <a:xfrm>
            <a:off x="4796570" y="5460489"/>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5</a:t>
            </a:r>
          </a:p>
        </p:txBody>
      </p:sp>
      <p:sp>
        <p:nvSpPr>
          <p:cNvPr id="24" name="Action Button: Custom 6">
            <a:hlinkClick r:id="" action="ppaction://noaction" highlightClick="1">
              <a:snd r:embed="rId20" name="amar.wav"/>
            </a:hlinkClick>
            <a:extLst>
              <a:ext uri="{FF2B5EF4-FFF2-40B4-BE49-F238E27FC236}">
                <a16:creationId xmlns:a16="http://schemas.microsoft.com/office/drawing/2014/main" id="{1F87495A-617E-6E45-BA5E-C164C7BB6DFD}"/>
              </a:ext>
            </a:extLst>
          </p:cNvPr>
          <p:cNvSpPr/>
          <p:nvPr/>
        </p:nvSpPr>
        <p:spPr>
          <a:xfrm>
            <a:off x="6594014" y="5442787"/>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6</a:t>
            </a:r>
          </a:p>
        </p:txBody>
      </p:sp>
      <p:sp>
        <p:nvSpPr>
          <p:cNvPr id="25" name="Action Button: Custom 6">
            <a:hlinkClick r:id="" action="ppaction://noaction" highlightClick="1">
              <a:snd r:embed="rId21" name="entender.wav"/>
            </a:hlinkClick>
            <a:extLst>
              <a:ext uri="{FF2B5EF4-FFF2-40B4-BE49-F238E27FC236}">
                <a16:creationId xmlns:a16="http://schemas.microsoft.com/office/drawing/2014/main" id="{5BF3CC0B-80BF-AF4B-B731-1A5C9DF79BCD}"/>
              </a:ext>
            </a:extLst>
          </p:cNvPr>
          <p:cNvSpPr/>
          <p:nvPr/>
        </p:nvSpPr>
        <p:spPr>
          <a:xfrm>
            <a:off x="8398244" y="5448474"/>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7</a:t>
            </a:r>
          </a:p>
        </p:txBody>
      </p:sp>
      <p:sp>
        <p:nvSpPr>
          <p:cNvPr id="26" name="Action Button: Custom 6">
            <a:hlinkClick r:id="" action="ppaction://noaction" highlightClick="1">
              <a:snd r:embed="rId22" name="leer.wav"/>
            </a:hlinkClick>
            <a:extLst>
              <a:ext uri="{FF2B5EF4-FFF2-40B4-BE49-F238E27FC236}">
                <a16:creationId xmlns:a16="http://schemas.microsoft.com/office/drawing/2014/main" id="{E6F1D1EB-7A5A-824D-B9B2-0964B91494D1}"/>
              </a:ext>
            </a:extLst>
          </p:cNvPr>
          <p:cNvSpPr/>
          <p:nvPr/>
        </p:nvSpPr>
        <p:spPr>
          <a:xfrm>
            <a:off x="10166072" y="5442786"/>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8</a:t>
            </a:r>
          </a:p>
        </p:txBody>
      </p:sp>
      <p:sp>
        <p:nvSpPr>
          <p:cNvPr id="12" name="TextBox 11"/>
          <p:cNvSpPr txBox="1"/>
          <p:nvPr/>
        </p:nvSpPr>
        <p:spPr>
          <a:xfrm>
            <a:off x="8341755" y="3551861"/>
            <a:ext cx="1822960" cy="400110"/>
          </a:xfrm>
          <a:prstGeom prst="rect">
            <a:avLst/>
          </a:prstGeom>
          <a:noFill/>
        </p:spPr>
        <p:txBody>
          <a:bodyPr wrap="square" rtlCol="0">
            <a:spAutoFit/>
          </a:bodyPr>
          <a:lstStyle/>
          <a:p>
            <a:r>
              <a:rPr lang="en-GB" sz="2000" dirty="0">
                <a:solidFill>
                  <a:schemeClr val="accent1">
                    <a:lumMod val="50000"/>
                  </a:schemeClr>
                </a:solidFill>
              </a:rPr>
              <a:t>[understand]</a:t>
            </a:r>
          </a:p>
        </p:txBody>
      </p:sp>
      <p:sp>
        <p:nvSpPr>
          <p:cNvPr id="18" name="Rectangle 17"/>
          <p:cNvSpPr/>
          <p:nvPr/>
        </p:nvSpPr>
        <p:spPr>
          <a:xfrm>
            <a:off x="20747" y="463435"/>
            <a:ext cx="9540675" cy="430887"/>
          </a:xfrm>
          <a:prstGeom prst="rect">
            <a:avLst/>
          </a:prstGeom>
        </p:spPr>
        <p:txBody>
          <a:bodyPr wrap="square">
            <a:spAutoFit/>
          </a:bodyPr>
          <a:lstStyle/>
          <a:p>
            <a:r>
              <a:rPr lang="en-GB" sz="2200" b="1" dirty="0" err="1">
                <a:solidFill>
                  <a:schemeClr val="accent1">
                    <a:lumMod val="50000"/>
                  </a:schemeClr>
                </a:solidFill>
              </a:rPr>
              <a:t>Puedes</a:t>
            </a:r>
            <a:r>
              <a:rPr lang="en-GB" sz="2200" b="1" dirty="0">
                <a:solidFill>
                  <a:schemeClr val="accent1">
                    <a:lumMod val="50000"/>
                  </a:schemeClr>
                </a:solidFill>
              </a:rPr>
              <a:t> </a:t>
            </a:r>
            <a:r>
              <a:rPr lang="en-GB" sz="2200" b="1" dirty="0" err="1">
                <a:solidFill>
                  <a:schemeClr val="accent1">
                    <a:lumMod val="50000"/>
                  </a:schemeClr>
                </a:solidFill>
              </a:rPr>
              <a:t>usar</a:t>
            </a:r>
            <a:r>
              <a:rPr lang="en-GB" sz="2200" b="1" dirty="0">
                <a:solidFill>
                  <a:schemeClr val="accent1">
                    <a:lumMod val="50000"/>
                  </a:schemeClr>
                </a:solidFill>
              </a:rPr>
              <a:t> el </a:t>
            </a:r>
            <a:r>
              <a:rPr lang="en-GB" sz="2200" b="1" dirty="0" err="1">
                <a:solidFill>
                  <a:schemeClr val="accent1">
                    <a:lumMod val="50000"/>
                  </a:schemeClr>
                </a:solidFill>
              </a:rPr>
              <a:t>diccionario</a:t>
            </a:r>
            <a:r>
              <a:rPr lang="en-GB" sz="2200" b="1" dirty="0">
                <a:solidFill>
                  <a:schemeClr val="accent1">
                    <a:lumMod val="50000"/>
                  </a:schemeClr>
                </a:solidFill>
              </a:rPr>
              <a:t> </a:t>
            </a:r>
            <a:r>
              <a:rPr lang="en-GB" sz="2200" b="1" dirty="0" err="1">
                <a:solidFill>
                  <a:schemeClr val="accent1">
                    <a:lumMod val="50000"/>
                  </a:schemeClr>
                </a:solidFill>
              </a:rPr>
              <a:t>si</a:t>
            </a:r>
            <a:r>
              <a:rPr lang="en-GB" sz="2200" b="1" dirty="0">
                <a:solidFill>
                  <a:schemeClr val="accent1">
                    <a:lumMod val="50000"/>
                  </a:schemeClr>
                </a:solidFill>
              </a:rPr>
              <a:t> </a:t>
            </a:r>
            <a:r>
              <a:rPr lang="en-GB" sz="2200" b="1" dirty="0" err="1">
                <a:solidFill>
                  <a:schemeClr val="accent1">
                    <a:lumMod val="50000"/>
                  </a:schemeClr>
                </a:solidFill>
              </a:rPr>
              <a:t>quieres</a:t>
            </a:r>
            <a:r>
              <a:rPr lang="en-GB" sz="2200" b="1" dirty="0">
                <a:solidFill>
                  <a:schemeClr val="accent1">
                    <a:lumMod val="50000"/>
                  </a:schemeClr>
                </a:solidFill>
              </a:rPr>
              <a:t>. </a:t>
            </a:r>
            <a:r>
              <a:rPr lang="en-GB" sz="2200" b="1" dirty="0" err="1">
                <a:solidFill>
                  <a:schemeClr val="accent1">
                    <a:lumMod val="50000"/>
                  </a:schemeClr>
                </a:solidFill>
              </a:rPr>
              <a:t>Escucha</a:t>
            </a:r>
            <a:r>
              <a:rPr lang="en-GB" sz="2200" b="1" dirty="0">
                <a:solidFill>
                  <a:schemeClr val="accent1">
                    <a:lumMod val="50000"/>
                  </a:schemeClr>
                </a:solidFill>
              </a:rPr>
              <a:t> y </a:t>
            </a:r>
            <a:r>
              <a:rPr lang="en-GB" sz="2200" b="1" dirty="0" err="1">
                <a:solidFill>
                  <a:schemeClr val="accent1">
                    <a:lumMod val="50000"/>
                  </a:schemeClr>
                </a:solidFill>
              </a:rPr>
              <a:t>comprueba</a:t>
            </a:r>
            <a:r>
              <a:rPr lang="en-GB" sz="2200" b="1" dirty="0">
                <a:solidFill>
                  <a:schemeClr val="accent1">
                    <a:lumMod val="50000"/>
                  </a:schemeClr>
                </a:solidFill>
              </a:rPr>
              <a:t>.</a:t>
            </a:r>
            <a:endParaRPr lang="x-none" sz="2200" dirty="0">
              <a:solidFill>
                <a:schemeClr val="accent1">
                  <a:lumMod val="50000"/>
                </a:schemeClr>
              </a:solidFill>
            </a:endParaRPr>
          </a:p>
        </p:txBody>
      </p:sp>
      <p:pic>
        <p:nvPicPr>
          <p:cNvPr id="3" name="Un hombre sin cabeza (version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9303207" y="609723"/>
            <a:ext cx="386054" cy="386054"/>
          </a:xfrm>
          <a:prstGeom prst="rect">
            <a:avLst/>
          </a:prstGeom>
        </p:spPr>
      </p:pic>
      <p:sp>
        <p:nvSpPr>
          <p:cNvPr id="30" name="Rounded Rectangle 11">
            <a:extLst>
              <a:ext uri="{FF2B5EF4-FFF2-40B4-BE49-F238E27FC236}">
                <a16:creationId xmlns:a16="http://schemas.microsoft.com/office/drawing/2014/main" id="{A316DD52-7894-4A75-969C-CA0645DA2978}"/>
              </a:ext>
            </a:extLst>
          </p:cNvPr>
          <p:cNvSpPr/>
          <p:nvPr/>
        </p:nvSpPr>
        <p:spPr>
          <a:xfrm>
            <a:off x="9817100" y="258166"/>
            <a:ext cx="2111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 / </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9994230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084"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0" name="Table 79"/>
          <p:cNvGraphicFramePr>
            <a:graphicFrameLocks noGrp="1"/>
          </p:cNvGraphicFramePr>
          <p:nvPr>
            <p:extLst>
              <p:ext uri="{D42A27DB-BD31-4B8C-83A1-F6EECF244321}">
                <p14:modId xmlns:p14="http://schemas.microsoft.com/office/powerpoint/2010/main" val="2796951410"/>
              </p:ext>
            </p:extLst>
          </p:nvPr>
        </p:nvGraphicFramePr>
        <p:xfrm>
          <a:off x="352078" y="447948"/>
          <a:ext cx="748612" cy="5805952"/>
        </p:xfrm>
        <a:graphic>
          <a:graphicData uri="http://schemas.openxmlformats.org/drawingml/2006/table">
            <a:tbl>
              <a:tblPr firstRow="1" bandRow="1">
                <a:tableStyleId>{5940675A-B579-460E-94D1-54222C63F5DA}</a:tableStyleId>
              </a:tblPr>
              <a:tblGrid>
                <a:gridCol w="748612">
                  <a:extLst>
                    <a:ext uri="{9D8B030D-6E8A-4147-A177-3AD203B41FA5}">
                      <a16:colId xmlns:a16="http://schemas.microsoft.com/office/drawing/2014/main" val="3340285987"/>
                    </a:ext>
                  </a:extLst>
                </a:gridCol>
              </a:tblGrid>
              <a:tr h="725744">
                <a:tc>
                  <a:txBody>
                    <a:bodyPr/>
                    <a:lstStyle/>
                    <a:p>
                      <a:endParaRPr lang="en-GB" dirty="0"/>
                    </a:p>
                  </a:txBody>
                  <a:tcPr/>
                </a:tc>
                <a:extLst>
                  <a:ext uri="{0D108BD9-81ED-4DB2-BD59-A6C34878D82A}">
                    <a16:rowId xmlns:a16="http://schemas.microsoft.com/office/drawing/2014/main" val="2280740117"/>
                  </a:ext>
                </a:extLst>
              </a:tr>
              <a:tr h="725744">
                <a:tc>
                  <a:txBody>
                    <a:bodyPr/>
                    <a:lstStyle/>
                    <a:p>
                      <a:endParaRPr lang="en-GB"/>
                    </a:p>
                  </a:txBody>
                  <a:tcPr/>
                </a:tc>
                <a:extLst>
                  <a:ext uri="{0D108BD9-81ED-4DB2-BD59-A6C34878D82A}">
                    <a16:rowId xmlns:a16="http://schemas.microsoft.com/office/drawing/2014/main" val="1030162321"/>
                  </a:ext>
                </a:extLst>
              </a:tr>
              <a:tr h="725744">
                <a:tc>
                  <a:txBody>
                    <a:bodyPr/>
                    <a:lstStyle/>
                    <a:p>
                      <a:endParaRPr lang="en-GB"/>
                    </a:p>
                  </a:txBody>
                  <a:tcPr/>
                </a:tc>
                <a:extLst>
                  <a:ext uri="{0D108BD9-81ED-4DB2-BD59-A6C34878D82A}">
                    <a16:rowId xmlns:a16="http://schemas.microsoft.com/office/drawing/2014/main" val="3867779799"/>
                  </a:ext>
                </a:extLst>
              </a:tr>
              <a:tr h="725744">
                <a:tc>
                  <a:txBody>
                    <a:bodyPr/>
                    <a:lstStyle/>
                    <a:p>
                      <a:endParaRPr lang="en-GB"/>
                    </a:p>
                  </a:txBody>
                  <a:tcPr/>
                </a:tc>
                <a:extLst>
                  <a:ext uri="{0D108BD9-81ED-4DB2-BD59-A6C34878D82A}">
                    <a16:rowId xmlns:a16="http://schemas.microsoft.com/office/drawing/2014/main" val="1468231856"/>
                  </a:ext>
                </a:extLst>
              </a:tr>
              <a:tr h="725744">
                <a:tc>
                  <a:txBody>
                    <a:bodyPr/>
                    <a:lstStyle/>
                    <a:p>
                      <a:endParaRPr lang="en-GB" dirty="0"/>
                    </a:p>
                  </a:txBody>
                  <a:tcPr/>
                </a:tc>
                <a:extLst>
                  <a:ext uri="{0D108BD9-81ED-4DB2-BD59-A6C34878D82A}">
                    <a16:rowId xmlns:a16="http://schemas.microsoft.com/office/drawing/2014/main" val="314052429"/>
                  </a:ext>
                </a:extLst>
              </a:tr>
              <a:tr h="725744">
                <a:tc>
                  <a:txBody>
                    <a:bodyPr/>
                    <a:lstStyle/>
                    <a:p>
                      <a:endParaRPr lang="en-GB"/>
                    </a:p>
                  </a:txBody>
                  <a:tcPr/>
                </a:tc>
                <a:extLst>
                  <a:ext uri="{0D108BD9-81ED-4DB2-BD59-A6C34878D82A}">
                    <a16:rowId xmlns:a16="http://schemas.microsoft.com/office/drawing/2014/main" val="3007191395"/>
                  </a:ext>
                </a:extLst>
              </a:tr>
              <a:tr h="725744">
                <a:tc>
                  <a:txBody>
                    <a:bodyPr/>
                    <a:lstStyle/>
                    <a:p>
                      <a:endParaRPr lang="en-GB"/>
                    </a:p>
                  </a:txBody>
                  <a:tcPr/>
                </a:tc>
                <a:extLst>
                  <a:ext uri="{0D108BD9-81ED-4DB2-BD59-A6C34878D82A}">
                    <a16:rowId xmlns:a16="http://schemas.microsoft.com/office/drawing/2014/main" val="1723830522"/>
                  </a:ext>
                </a:extLst>
              </a:tr>
              <a:tr h="725744">
                <a:tc>
                  <a:txBody>
                    <a:bodyPr/>
                    <a:lstStyle/>
                    <a:p>
                      <a:endParaRPr lang="en-GB" dirty="0"/>
                    </a:p>
                  </a:txBody>
                  <a:tcPr/>
                </a:tc>
                <a:extLst>
                  <a:ext uri="{0D108BD9-81ED-4DB2-BD59-A6C34878D82A}">
                    <a16:rowId xmlns:a16="http://schemas.microsoft.com/office/drawing/2014/main" val="3918050000"/>
                  </a:ext>
                </a:extLst>
              </a:tr>
            </a:tbl>
          </a:graphicData>
        </a:graphic>
      </p:graphicFrame>
      <p:sp>
        <p:nvSpPr>
          <p:cNvPr id="2" name="Title 1"/>
          <p:cNvSpPr>
            <a:spLocks noGrp="1"/>
          </p:cNvSpPr>
          <p:nvPr>
            <p:ph type="title"/>
          </p:nvPr>
        </p:nvSpPr>
        <p:spPr>
          <a:xfrm>
            <a:off x="193150" y="-36701"/>
            <a:ext cx="10515600" cy="524509"/>
          </a:xfrm>
        </p:spPr>
        <p:txBody>
          <a:bodyPr>
            <a:normAutofit/>
          </a:bodyPr>
          <a:lstStyle/>
          <a:p>
            <a:r>
              <a:rPr lang="en-GB" sz="2400" b="1" err="1">
                <a:solidFill>
                  <a:schemeClr val="accent1">
                    <a:lumMod val="50000"/>
                  </a:schemeClr>
                </a:solidFill>
              </a:rPr>
              <a:t>Escucha</a:t>
            </a:r>
            <a:r>
              <a:rPr lang="en-GB" sz="2400" b="1">
                <a:solidFill>
                  <a:schemeClr val="accent1">
                    <a:lumMod val="50000"/>
                  </a:schemeClr>
                </a:solidFill>
              </a:rPr>
              <a:t> los </a:t>
            </a:r>
            <a:r>
              <a:rPr lang="en-GB" sz="2400" b="1" dirty="0">
                <a:solidFill>
                  <a:schemeClr val="accent1">
                    <a:lumMod val="50000"/>
                  </a:schemeClr>
                </a:solidFill>
              </a:rPr>
              <a:t>8 </a:t>
            </a:r>
            <a:r>
              <a:rPr lang="en-GB" sz="2400" b="1" dirty="0" err="1">
                <a:solidFill>
                  <a:schemeClr val="accent1">
                    <a:lumMod val="50000"/>
                  </a:schemeClr>
                </a:solidFill>
              </a:rPr>
              <a:t>verbos</a:t>
            </a:r>
            <a:r>
              <a:rPr lang="en-GB" sz="2400" b="1" dirty="0">
                <a:solidFill>
                  <a:schemeClr val="accent1">
                    <a:lumMod val="50000"/>
                  </a:schemeClr>
                </a:solidFill>
              </a:rPr>
              <a:t>. ¿</a:t>
            </a:r>
            <a:r>
              <a:rPr lang="en-GB" sz="2400" b="1" dirty="0" err="1">
                <a:solidFill>
                  <a:schemeClr val="accent1">
                    <a:lumMod val="50000"/>
                  </a:schemeClr>
                </a:solidFill>
              </a:rPr>
              <a:t>Cuál</a:t>
            </a:r>
            <a:r>
              <a:rPr lang="en-GB" sz="2400" b="1" dirty="0">
                <a:solidFill>
                  <a:schemeClr val="accent1">
                    <a:lumMod val="50000"/>
                  </a:schemeClr>
                </a:solidFill>
              </a:rPr>
              <a:t> es la </a:t>
            </a:r>
            <a:r>
              <a:rPr lang="en-GB" sz="2400" b="1" dirty="0" err="1">
                <a:solidFill>
                  <a:schemeClr val="accent1">
                    <a:lumMod val="50000"/>
                  </a:schemeClr>
                </a:solidFill>
              </a:rPr>
              <a:t>imagen</a:t>
            </a:r>
            <a:r>
              <a:rPr lang="en-GB" sz="2400" b="1" dirty="0">
                <a:solidFill>
                  <a:schemeClr val="accent1">
                    <a:lumMod val="50000"/>
                  </a:schemeClr>
                </a:solidFill>
              </a:rPr>
              <a:t> </a:t>
            </a:r>
            <a:r>
              <a:rPr lang="en-GB" sz="2400" b="1" dirty="0" err="1">
                <a:solidFill>
                  <a:schemeClr val="accent1">
                    <a:lumMod val="50000"/>
                  </a:schemeClr>
                </a:solidFill>
              </a:rPr>
              <a:t>correcta</a:t>
            </a:r>
            <a:r>
              <a:rPr lang="en-GB" sz="2400" b="1" dirty="0">
                <a:solidFill>
                  <a:schemeClr val="accent1">
                    <a:lumMod val="50000"/>
                  </a:schemeClr>
                </a:solidFill>
              </a:rPr>
              <a:t>?</a:t>
            </a:r>
          </a:p>
        </p:txBody>
      </p:sp>
      <p:pic>
        <p:nvPicPr>
          <p:cNvPr id="11" name="Imagen 10" descr="girl singing">
            <a:extLst>
              <a:ext uri="{FF2B5EF4-FFF2-40B4-BE49-F238E27FC236}">
                <a16:creationId xmlns:a16="http://schemas.microsoft.com/office/drawing/2014/main" id="{E7CD3632-0115-2C45-A545-ECAF35A99258}"/>
              </a:ext>
            </a:extLst>
          </p:cNvPr>
          <p:cNvPicPr>
            <a:picLocks noChangeAspect="1"/>
          </p:cNvPicPr>
          <p:nvPr/>
        </p:nvPicPr>
        <p:blipFill>
          <a:blip r:embed="rId3"/>
          <a:stretch>
            <a:fillRect/>
          </a:stretch>
        </p:blipFill>
        <p:spPr>
          <a:xfrm>
            <a:off x="9656050" y="2881657"/>
            <a:ext cx="1461412" cy="1388341"/>
          </a:xfrm>
          <a:prstGeom prst="rect">
            <a:avLst/>
          </a:prstGeom>
        </p:spPr>
      </p:pic>
      <p:pic>
        <p:nvPicPr>
          <p:cNvPr id="12" name="Imagen 12" descr="microphone">
            <a:extLst>
              <a:ext uri="{FF2B5EF4-FFF2-40B4-BE49-F238E27FC236}">
                <a16:creationId xmlns:a16="http://schemas.microsoft.com/office/drawing/2014/main" id="{9C54B9D4-E1A4-1D43-AEA8-C072B3C31B59}"/>
              </a:ext>
            </a:extLst>
          </p:cNvPr>
          <p:cNvPicPr>
            <a:picLocks noChangeAspect="1"/>
          </p:cNvPicPr>
          <p:nvPr/>
        </p:nvPicPr>
        <p:blipFill>
          <a:blip r:embed="rId4"/>
          <a:stretch>
            <a:fillRect/>
          </a:stretch>
        </p:blipFill>
        <p:spPr>
          <a:xfrm rot="14496505">
            <a:off x="10226234" y="3866459"/>
            <a:ext cx="881792" cy="311567"/>
          </a:xfrm>
          <a:prstGeom prst="rect">
            <a:avLst/>
          </a:prstGeom>
        </p:spPr>
      </p:pic>
      <p:sp>
        <p:nvSpPr>
          <p:cNvPr id="37" name="TextBox 36"/>
          <p:cNvSpPr txBox="1"/>
          <p:nvPr/>
        </p:nvSpPr>
        <p:spPr>
          <a:xfrm flipH="1">
            <a:off x="2953353" y="846971"/>
            <a:ext cx="552136"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A</a:t>
            </a:r>
          </a:p>
        </p:txBody>
      </p:sp>
      <p:sp>
        <p:nvSpPr>
          <p:cNvPr id="45" name="TextBox 44"/>
          <p:cNvSpPr txBox="1"/>
          <p:nvPr/>
        </p:nvSpPr>
        <p:spPr>
          <a:xfrm flipH="1">
            <a:off x="9204417" y="801409"/>
            <a:ext cx="552136"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C</a:t>
            </a:r>
          </a:p>
        </p:txBody>
      </p:sp>
      <p:sp>
        <p:nvSpPr>
          <p:cNvPr id="54" name="TextBox 53"/>
          <p:cNvSpPr txBox="1"/>
          <p:nvPr/>
        </p:nvSpPr>
        <p:spPr>
          <a:xfrm flipH="1">
            <a:off x="6302939" y="846971"/>
            <a:ext cx="552136"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B</a:t>
            </a:r>
          </a:p>
        </p:txBody>
      </p:sp>
      <p:pic>
        <p:nvPicPr>
          <p:cNvPr id="55" name="Imagen 8" descr="reading">
            <a:extLst>
              <a:ext uri="{FF2B5EF4-FFF2-40B4-BE49-F238E27FC236}">
                <a16:creationId xmlns:a16="http://schemas.microsoft.com/office/drawing/2014/main" id="{B8C6AE19-3F2C-5E42-87C9-D296BA0ABCCC}"/>
              </a:ext>
            </a:extLst>
          </p:cNvPr>
          <p:cNvPicPr>
            <a:picLocks noChangeAspect="1"/>
          </p:cNvPicPr>
          <p:nvPr/>
        </p:nvPicPr>
        <p:blipFill>
          <a:blip r:embed="rId5"/>
          <a:stretch>
            <a:fillRect/>
          </a:stretch>
        </p:blipFill>
        <p:spPr>
          <a:xfrm>
            <a:off x="6651881" y="618219"/>
            <a:ext cx="933450" cy="1898650"/>
          </a:xfrm>
          <a:prstGeom prst="rect">
            <a:avLst/>
          </a:prstGeom>
        </p:spPr>
      </p:pic>
      <p:pic>
        <p:nvPicPr>
          <p:cNvPr id="56" name="Imagen 9" descr="listening">
            <a:extLst>
              <a:ext uri="{FF2B5EF4-FFF2-40B4-BE49-F238E27FC236}">
                <a16:creationId xmlns:a16="http://schemas.microsoft.com/office/drawing/2014/main" id="{49721561-A881-814E-9B85-8F258F97781E}"/>
              </a:ext>
            </a:extLst>
          </p:cNvPr>
          <p:cNvPicPr>
            <a:picLocks noChangeAspect="1"/>
          </p:cNvPicPr>
          <p:nvPr/>
        </p:nvPicPr>
        <p:blipFill>
          <a:blip r:embed="rId6"/>
          <a:stretch>
            <a:fillRect/>
          </a:stretch>
        </p:blipFill>
        <p:spPr>
          <a:xfrm>
            <a:off x="9562789" y="622677"/>
            <a:ext cx="1362040" cy="1853370"/>
          </a:xfrm>
          <a:prstGeom prst="rect">
            <a:avLst/>
          </a:prstGeom>
        </p:spPr>
      </p:pic>
      <p:pic>
        <p:nvPicPr>
          <p:cNvPr id="57" name="Imagen 16" descr="understanding">
            <a:extLst>
              <a:ext uri="{FF2B5EF4-FFF2-40B4-BE49-F238E27FC236}">
                <a16:creationId xmlns:a16="http://schemas.microsoft.com/office/drawing/2014/main" id="{A810FF3F-B1DB-4341-BE67-AA8D15AA2570}"/>
              </a:ext>
            </a:extLst>
          </p:cNvPr>
          <p:cNvPicPr>
            <a:picLocks noChangeAspect="1"/>
          </p:cNvPicPr>
          <p:nvPr/>
        </p:nvPicPr>
        <p:blipFill>
          <a:blip r:embed="rId7"/>
          <a:stretch>
            <a:fillRect/>
          </a:stretch>
        </p:blipFill>
        <p:spPr>
          <a:xfrm>
            <a:off x="3345985" y="2563258"/>
            <a:ext cx="1364768" cy="1825838"/>
          </a:xfrm>
          <a:prstGeom prst="rect">
            <a:avLst/>
          </a:prstGeom>
        </p:spPr>
      </p:pic>
      <p:sp>
        <p:nvSpPr>
          <p:cNvPr id="58" name="TextBox 57"/>
          <p:cNvSpPr txBox="1"/>
          <p:nvPr/>
        </p:nvSpPr>
        <p:spPr>
          <a:xfrm>
            <a:off x="2944043" y="4216500"/>
            <a:ext cx="1822960" cy="400110"/>
          </a:xfrm>
          <a:prstGeom prst="rect">
            <a:avLst/>
          </a:prstGeom>
          <a:noFill/>
        </p:spPr>
        <p:txBody>
          <a:bodyPr wrap="square" rtlCol="0">
            <a:spAutoFit/>
          </a:bodyPr>
          <a:lstStyle/>
          <a:p>
            <a:r>
              <a:rPr lang="en-GB" sz="2000" dirty="0">
                <a:solidFill>
                  <a:schemeClr val="accent1">
                    <a:lumMod val="50000"/>
                  </a:schemeClr>
                </a:solidFill>
              </a:rPr>
              <a:t>[understand]</a:t>
            </a:r>
          </a:p>
        </p:txBody>
      </p:sp>
      <p:sp>
        <p:nvSpPr>
          <p:cNvPr id="59" name="TextBox 58"/>
          <p:cNvSpPr txBox="1"/>
          <p:nvPr/>
        </p:nvSpPr>
        <p:spPr>
          <a:xfrm flipH="1">
            <a:off x="2940927" y="2476047"/>
            <a:ext cx="552136"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D</a:t>
            </a:r>
          </a:p>
        </p:txBody>
      </p:sp>
      <p:pic>
        <p:nvPicPr>
          <p:cNvPr id="60" name="Imagen 14" descr="couple">
            <a:extLst>
              <a:ext uri="{FF2B5EF4-FFF2-40B4-BE49-F238E27FC236}">
                <a16:creationId xmlns:a16="http://schemas.microsoft.com/office/drawing/2014/main" id="{2024B15D-0335-BD46-9D3E-FB8DC449177B}"/>
              </a:ext>
            </a:extLst>
          </p:cNvPr>
          <p:cNvPicPr>
            <a:picLocks noChangeAspect="1"/>
          </p:cNvPicPr>
          <p:nvPr/>
        </p:nvPicPr>
        <p:blipFill rotWithShape="1">
          <a:blip r:embed="rId8"/>
          <a:srcRect l="2209" t="2935" r="3173" b="2163"/>
          <a:stretch/>
        </p:blipFill>
        <p:spPr>
          <a:xfrm>
            <a:off x="5678119" y="2937712"/>
            <a:ext cx="2780635" cy="1853094"/>
          </a:xfrm>
          <a:prstGeom prst="rect">
            <a:avLst/>
          </a:prstGeom>
        </p:spPr>
      </p:pic>
      <p:sp>
        <p:nvSpPr>
          <p:cNvPr id="61" name="TextBox 60"/>
          <p:cNvSpPr txBox="1"/>
          <p:nvPr/>
        </p:nvSpPr>
        <p:spPr>
          <a:xfrm flipH="1">
            <a:off x="6159139" y="2556109"/>
            <a:ext cx="552136"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E</a:t>
            </a:r>
          </a:p>
        </p:txBody>
      </p:sp>
      <p:pic>
        <p:nvPicPr>
          <p:cNvPr id="62" name="Imagen 15" descr="kissing">
            <a:extLst>
              <a:ext uri="{FF2B5EF4-FFF2-40B4-BE49-F238E27FC236}">
                <a16:creationId xmlns:a16="http://schemas.microsoft.com/office/drawing/2014/main" id="{54C79F3C-3815-0245-8D3B-B103A8CD81FF}"/>
              </a:ext>
            </a:extLst>
          </p:cNvPr>
          <p:cNvPicPr>
            <a:picLocks noChangeAspect="1"/>
          </p:cNvPicPr>
          <p:nvPr/>
        </p:nvPicPr>
        <p:blipFill>
          <a:blip r:embed="rId9"/>
          <a:stretch>
            <a:fillRect/>
          </a:stretch>
        </p:blipFill>
        <p:spPr>
          <a:xfrm>
            <a:off x="3473165" y="782802"/>
            <a:ext cx="1599307" cy="1271932"/>
          </a:xfrm>
          <a:prstGeom prst="rect">
            <a:avLst/>
          </a:prstGeom>
        </p:spPr>
      </p:pic>
      <p:sp>
        <p:nvSpPr>
          <p:cNvPr id="63" name="TextBox 62"/>
          <p:cNvSpPr txBox="1"/>
          <p:nvPr/>
        </p:nvSpPr>
        <p:spPr>
          <a:xfrm flipH="1">
            <a:off x="9286627" y="2615766"/>
            <a:ext cx="552136"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F</a:t>
            </a:r>
          </a:p>
        </p:txBody>
      </p:sp>
      <p:pic>
        <p:nvPicPr>
          <p:cNvPr id="65" name="Imagen 5" descr="boy thinking">
            <a:extLst>
              <a:ext uri="{FF2B5EF4-FFF2-40B4-BE49-F238E27FC236}">
                <a16:creationId xmlns:a16="http://schemas.microsoft.com/office/drawing/2014/main" id="{A1D439B2-87A8-4946-81AE-881407F75E77}"/>
              </a:ext>
            </a:extLst>
          </p:cNvPr>
          <p:cNvPicPr>
            <a:picLocks noChangeAspect="1"/>
          </p:cNvPicPr>
          <p:nvPr/>
        </p:nvPicPr>
        <p:blipFill>
          <a:blip r:embed="rId10"/>
          <a:stretch>
            <a:fillRect/>
          </a:stretch>
        </p:blipFill>
        <p:spPr>
          <a:xfrm>
            <a:off x="5106930" y="4484182"/>
            <a:ext cx="688040" cy="1853370"/>
          </a:xfrm>
          <a:prstGeom prst="rect">
            <a:avLst/>
          </a:prstGeom>
        </p:spPr>
      </p:pic>
      <p:sp>
        <p:nvSpPr>
          <p:cNvPr id="66" name="CuadroTexto 7" descr="speech buble">
            <a:extLst>
              <a:ext uri="{FF2B5EF4-FFF2-40B4-BE49-F238E27FC236}">
                <a16:creationId xmlns:a16="http://schemas.microsoft.com/office/drawing/2014/main" id="{2252361F-88AB-5D44-A570-105C8C136E96}"/>
              </a:ext>
            </a:extLst>
          </p:cNvPr>
          <p:cNvSpPr txBox="1"/>
          <p:nvPr/>
        </p:nvSpPr>
        <p:spPr>
          <a:xfrm>
            <a:off x="5678119" y="5227412"/>
            <a:ext cx="998520" cy="400110"/>
          </a:xfrm>
          <a:prstGeom prst="rect">
            <a:avLst/>
          </a:prstGeom>
          <a:noFill/>
        </p:spPr>
        <p:txBody>
          <a:bodyPr wrap="square" rtlCol="0">
            <a:spAutoFit/>
          </a:bodyPr>
          <a:lstStyle/>
          <a:p>
            <a:r>
              <a:rPr lang="en-GB" sz="2000" dirty="0">
                <a:solidFill>
                  <a:schemeClr val="accent1">
                    <a:lumMod val="50000"/>
                  </a:schemeClr>
                </a:solidFill>
              </a:rPr>
              <a:t>[t</a:t>
            </a:r>
            <a:r>
              <a:rPr lang="x-none" sz="2000" dirty="0">
                <a:solidFill>
                  <a:schemeClr val="accent1">
                    <a:lumMod val="50000"/>
                  </a:schemeClr>
                </a:solidFill>
              </a:rPr>
              <a:t>hink</a:t>
            </a:r>
            <a:r>
              <a:rPr lang="en-GB" sz="2000" dirty="0">
                <a:solidFill>
                  <a:schemeClr val="accent1">
                    <a:lumMod val="50000"/>
                  </a:schemeClr>
                </a:solidFill>
              </a:rPr>
              <a:t>]</a:t>
            </a:r>
            <a:endParaRPr lang="x-none" sz="2000" dirty="0">
              <a:solidFill>
                <a:schemeClr val="accent1">
                  <a:lumMod val="50000"/>
                </a:schemeClr>
              </a:solidFill>
            </a:endParaRPr>
          </a:p>
        </p:txBody>
      </p:sp>
      <p:sp>
        <p:nvSpPr>
          <p:cNvPr id="67" name="TextBox 66"/>
          <p:cNvSpPr txBox="1"/>
          <p:nvPr/>
        </p:nvSpPr>
        <p:spPr>
          <a:xfrm flipH="1">
            <a:off x="4618349" y="4723951"/>
            <a:ext cx="552136"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G</a:t>
            </a:r>
          </a:p>
        </p:txBody>
      </p:sp>
      <p:sp>
        <p:nvSpPr>
          <p:cNvPr id="68" name="TextBox 67"/>
          <p:cNvSpPr txBox="1"/>
          <p:nvPr/>
        </p:nvSpPr>
        <p:spPr>
          <a:xfrm flipH="1">
            <a:off x="7765584" y="4723951"/>
            <a:ext cx="552136" cy="461665"/>
          </a:xfrm>
          <a:prstGeom prst="rect">
            <a:avLst/>
          </a:prstGeom>
          <a:noFill/>
        </p:spPr>
        <p:txBody>
          <a:bodyPr wrap="square" rtlCol="0">
            <a:spAutoFit/>
          </a:bodyPr>
          <a:lstStyle/>
          <a:p>
            <a:r>
              <a:rPr lang="en-GB" sz="2400" b="1" dirty="0">
                <a:solidFill>
                  <a:schemeClr val="accent1">
                    <a:lumMod val="50000"/>
                  </a:schemeClr>
                </a:solidFill>
                <a:latin typeface="Century Gothic" panose="020B0502020202020204" pitchFamily="34" charset="0"/>
              </a:rPr>
              <a:t>H</a:t>
            </a:r>
          </a:p>
        </p:txBody>
      </p:sp>
      <p:pic>
        <p:nvPicPr>
          <p:cNvPr id="69" name="Imagen 13" descr="eating">
            <a:extLst>
              <a:ext uri="{FF2B5EF4-FFF2-40B4-BE49-F238E27FC236}">
                <a16:creationId xmlns:a16="http://schemas.microsoft.com/office/drawing/2014/main" id="{E62F09AE-EB7C-D146-8D02-1B3370FD5BA0}"/>
              </a:ext>
            </a:extLst>
          </p:cNvPr>
          <p:cNvPicPr>
            <a:picLocks noChangeAspect="1"/>
          </p:cNvPicPr>
          <p:nvPr/>
        </p:nvPicPr>
        <p:blipFill>
          <a:blip r:embed="rId11"/>
          <a:stretch>
            <a:fillRect/>
          </a:stretch>
        </p:blipFill>
        <p:spPr>
          <a:xfrm>
            <a:off x="8397963" y="4830302"/>
            <a:ext cx="1483591" cy="1483591"/>
          </a:xfrm>
          <a:prstGeom prst="rect">
            <a:avLst/>
          </a:prstGeom>
        </p:spPr>
      </p:pic>
      <p:sp>
        <p:nvSpPr>
          <p:cNvPr id="72" name="Action Button: Custom 6">
            <a:hlinkClick r:id="" action="ppaction://noaction" highlightClick="1">
              <a:snd r:embed="rId12" name="cantar.wav"/>
            </a:hlinkClick>
            <a:extLst>
              <a:ext uri="{FF2B5EF4-FFF2-40B4-BE49-F238E27FC236}">
                <a16:creationId xmlns:a16="http://schemas.microsoft.com/office/drawing/2014/main" id="{6E8CDEE6-8BF5-3C4F-90E5-FBBCB0C0EFE4}"/>
              </a:ext>
            </a:extLst>
          </p:cNvPr>
          <p:cNvSpPr/>
          <p:nvPr/>
        </p:nvSpPr>
        <p:spPr>
          <a:xfrm>
            <a:off x="533173" y="3516167"/>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5</a:t>
            </a:r>
          </a:p>
        </p:txBody>
      </p:sp>
      <p:sp>
        <p:nvSpPr>
          <p:cNvPr id="73" name="Action Button: Custom 6">
            <a:hlinkClick r:id="" action="ppaction://noaction" highlightClick="1">
              <a:snd r:embed="rId13" name="comer.wav"/>
            </a:hlinkClick>
            <a:extLst>
              <a:ext uri="{FF2B5EF4-FFF2-40B4-BE49-F238E27FC236}">
                <a16:creationId xmlns:a16="http://schemas.microsoft.com/office/drawing/2014/main" id="{944C05E5-DE3E-C04D-A5E7-7751DE8D67DB}"/>
              </a:ext>
            </a:extLst>
          </p:cNvPr>
          <p:cNvSpPr/>
          <p:nvPr/>
        </p:nvSpPr>
        <p:spPr>
          <a:xfrm>
            <a:off x="533174" y="4985759"/>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7</a:t>
            </a:r>
          </a:p>
        </p:txBody>
      </p:sp>
      <p:sp>
        <p:nvSpPr>
          <p:cNvPr id="74" name="Action Button: Custom 6">
            <a:hlinkClick r:id="" action="ppaction://noaction" highlightClick="1">
              <a:snd r:embed="rId14" name="pensar.wav"/>
            </a:hlinkClick>
            <a:extLst>
              <a:ext uri="{FF2B5EF4-FFF2-40B4-BE49-F238E27FC236}">
                <a16:creationId xmlns:a16="http://schemas.microsoft.com/office/drawing/2014/main" id="{C4448FEC-17B6-E849-8B7E-F4FE24197741}"/>
              </a:ext>
            </a:extLst>
          </p:cNvPr>
          <p:cNvSpPr/>
          <p:nvPr/>
        </p:nvSpPr>
        <p:spPr>
          <a:xfrm>
            <a:off x="524839" y="4250963"/>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6</a:t>
            </a:r>
          </a:p>
        </p:txBody>
      </p:sp>
      <p:sp>
        <p:nvSpPr>
          <p:cNvPr id="75" name="Action Button: Custom 6">
            <a:hlinkClick r:id="" action="ppaction://noaction" highlightClick="1">
              <a:snd r:embed="rId15" name="besar.wav"/>
            </a:hlinkClick>
            <a:extLst>
              <a:ext uri="{FF2B5EF4-FFF2-40B4-BE49-F238E27FC236}">
                <a16:creationId xmlns:a16="http://schemas.microsoft.com/office/drawing/2014/main" id="{A8A4BF06-B293-3745-84C7-177802A2C9AF}"/>
              </a:ext>
            </a:extLst>
          </p:cNvPr>
          <p:cNvSpPr/>
          <p:nvPr/>
        </p:nvSpPr>
        <p:spPr>
          <a:xfrm>
            <a:off x="532015" y="5684194"/>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8</a:t>
            </a:r>
          </a:p>
        </p:txBody>
      </p:sp>
      <p:sp>
        <p:nvSpPr>
          <p:cNvPr id="76" name="Action Button: Custom 6">
            <a:hlinkClick r:id="" action="ppaction://noaction" highlightClick="1">
              <a:snd r:embed="rId16" name="escuchar.wav"/>
            </a:hlinkClick>
            <a:extLst>
              <a:ext uri="{FF2B5EF4-FFF2-40B4-BE49-F238E27FC236}">
                <a16:creationId xmlns:a16="http://schemas.microsoft.com/office/drawing/2014/main" id="{D0DFAC3E-565A-C04E-B027-4EB095381CA5}"/>
              </a:ext>
            </a:extLst>
          </p:cNvPr>
          <p:cNvSpPr/>
          <p:nvPr/>
        </p:nvSpPr>
        <p:spPr>
          <a:xfrm>
            <a:off x="532013" y="2064226"/>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77" name="Action Button: Custom 6">
            <a:hlinkClick r:id="" action="ppaction://noaction" highlightClick="1">
              <a:snd r:embed="rId17" name="amar.wav"/>
            </a:hlinkClick>
            <a:extLst>
              <a:ext uri="{FF2B5EF4-FFF2-40B4-BE49-F238E27FC236}">
                <a16:creationId xmlns:a16="http://schemas.microsoft.com/office/drawing/2014/main" id="{1F87495A-617E-6E45-BA5E-C164C7BB6DFD}"/>
              </a:ext>
            </a:extLst>
          </p:cNvPr>
          <p:cNvSpPr/>
          <p:nvPr/>
        </p:nvSpPr>
        <p:spPr>
          <a:xfrm>
            <a:off x="533174" y="648624"/>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78" name="Action Button: Custom 6">
            <a:hlinkClick r:id="" action="ppaction://noaction" highlightClick="1">
              <a:snd r:embed="rId18" name="entender.wav"/>
            </a:hlinkClick>
            <a:extLst>
              <a:ext uri="{FF2B5EF4-FFF2-40B4-BE49-F238E27FC236}">
                <a16:creationId xmlns:a16="http://schemas.microsoft.com/office/drawing/2014/main" id="{5BF3CC0B-80BF-AF4B-B731-1A5C9DF79BCD}"/>
              </a:ext>
            </a:extLst>
          </p:cNvPr>
          <p:cNvSpPr/>
          <p:nvPr/>
        </p:nvSpPr>
        <p:spPr>
          <a:xfrm>
            <a:off x="541938" y="2808377"/>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4</a:t>
            </a:r>
          </a:p>
        </p:txBody>
      </p:sp>
      <p:sp>
        <p:nvSpPr>
          <p:cNvPr id="79" name="Action Button: Custom 6">
            <a:hlinkClick r:id="" action="ppaction://noaction" highlightClick="1">
              <a:snd r:embed="rId19" name="leer.wav"/>
            </a:hlinkClick>
            <a:extLst>
              <a:ext uri="{FF2B5EF4-FFF2-40B4-BE49-F238E27FC236}">
                <a16:creationId xmlns:a16="http://schemas.microsoft.com/office/drawing/2014/main" id="{E6F1D1EB-7A5A-824D-B9B2-0964B91494D1}"/>
              </a:ext>
            </a:extLst>
          </p:cNvPr>
          <p:cNvSpPr/>
          <p:nvPr/>
        </p:nvSpPr>
        <p:spPr>
          <a:xfrm>
            <a:off x="532014" y="1365791"/>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81" name="Title 1"/>
          <p:cNvSpPr txBox="1">
            <a:spLocks/>
          </p:cNvSpPr>
          <p:nvPr/>
        </p:nvSpPr>
        <p:spPr>
          <a:xfrm>
            <a:off x="7930371" y="-55214"/>
            <a:ext cx="10515600" cy="52450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2400" b="1" dirty="0"/>
              <a:t>Escribe la </a:t>
            </a:r>
            <a:r>
              <a:rPr lang="en-GB" sz="2400" b="1" dirty="0" err="1"/>
              <a:t>letra</a:t>
            </a:r>
            <a:r>
              <a:rPr lang="en-GB" sz="2400" b="1" dirty="0"/>
              <a:t>.</a:t>
            </a:r>
          </a:p>
        </p:txBody>
      </p:sp>
      <p:sp>
        <p:nvSpPr>
          <p:cNvPr id="5" name="TextBox 4"/>
          <p:cNvSpPr txBox="1"/>
          <p:nvPr/>
        </p:nvSpPr>
        <p:spPr>
          <a:xfrm>
            <a:off x="1044435" y="554583"/>
            <a:ext cx="559831" cy="584775"/>
          </a:xfrm>
          <a:prstGeom prst="rect">
            <a:avLst/>
          </a:prstGeom>
          <a:noFill/>
        </p:spPr>
        <p:txBody>
          <a:bodyPr wrap="square" rtlCol="0">
            <a:spAutoFit/>
          </a:bodyPr>
          <a:lstStyle/>
          <a:p>
            <a:pPr algn="ctr"/>
            <a:r>
              <a:rPr lang="en-GB" sz="3200" b="1" dirty="0">
                <a:solidFill>
                  <a:schemeClr val="accent1">
                    <a:lumMod val="50000"/>
                  </a:schemeClr>
                </a:solidFill>
              </a:rPr>
              <a:t>E</a:t>
            </a:r>
          </a:p>
        </p:txBody>
      </p:sp>
      <p:sp>
        <p:nvSpPr>
          <p:cNvPr id="35" name="TextBox 34"/>
          <p:cNvSpPr txBox="1"/>
          <p:nvPr/>
        </p:nvSpPr>
        <p:spPr>
          <a:xfrm>
            <a:off x="1044435" y="1233528"/>
            <a:ext cx="559831" cy="584775"/>
          </a:xfrm>
          <a:prstGeom prst="rect">
            <a:avLst/>
          </a:prstGeom>
          <a:noFill/>
        </p:spPr>
        <p:txBody>
          <a:bodyPr wrap="square" rtlCol="0">
            <a:spAutoFit/>
          </a:bodyPr>
          <a:lstStyle/>
          <a:p>
            <a:pPr algn="ctr"/>
            <a:r>
              <a:rPr lang="en-GB" sz="3200" b="1" dirty="0">
                <a:solidFill>
                  <a:schemeClr val="accent1">
                    <a:lumMod val="50000"/>
                  </a:schemeClr>
                </a:solidFill>
              </a:rPr>
              <a:t>B</a:t>
            </a:r>
          </a:p>
        </p:txBody>
      </p:sp>
      <p:sp>
        <p:nvSpPr>
          <p:cNvPr id="36" name="TextBox 35"/>
          <p:cNvSpPr txBox="1"/>
          <p:nvPr/>
        </p:nvSpPr>
        <p:spPr>
          <a:xfrm>
            <a:off x="1055501" y="1934107"/>
            <a:ext cx="559831" cy="584775"/>
          </a:xfrm>
          <a:prstGeom prst="rect">
            <a:avLst/>
          </a:prstGeom>
          <a:noFill/>
        </p:spPr>
        <p:txBody>
          <a:bodyPr wrap="square" rtlCol="0">
            <a:spAutoFit/>
          </a:bodyPr>
          <a:lstStyle/>
          <a:p>
            <a:pPr algn="ctr"/>
            <a:r>
              <a:rPr lang="en-GB" sz="3200" b="1" dirty="0">
                <a:solidFill>
                  <a:schemeClr val="accent1">
                    <a:lumMod val="50000"/>
                  </a:schemeClr>
                </a:solidFill>
              </a:rPr>
              <a:t>C</a:t>
            </a:r>
          </a:p>
        </p:txBody>
      </p:sp>
      <p:sp>
        <p:nvSpPr>
          <p:cNvPr id="38" name="TextBox 37"/>
          <p:cNvSpPr txBox="1"/>
          <p:nvPr/>
        </p:nvSpPr>
        <p:spPr>
          <a:xfrm>
            <a:off x="1031330" y="2676114"/>
            <a:ext cx="559831" cy="584775"/>
          </a:xfrm>
          <a:prstGeom prst="rect">
            <a:avLst/>
          </a:prstGeom>
          <a:noFill/>
        </p:spPr>
        <p:txBody>
          <a:bodyPr wrap="square" rtlCol="0">
            <a:spAutoFit/>
          </a:bodyPr>
          <a:lstStyle/>
          <a:p>
            <a:pPr algn="ctr"/>
            <a:r>
              <a:rPr lang="en-GB" sz="3200" b="1" dirty="0">
                <a:solidFill>
                  <a:schemeClr val="accent1">
                    <a:lumMod val="50000"/>
                  </a:schemeClr>
                </a:solidFill>
              </a:rPr>
              <a:t>D</a:t>
            </a:r>
          </a:p>
        </p:txBody>
      </p:sp>
      <p:sp>
        <p:nvSpPr>
          <p:cNvPr id="39" name="TextBox 38"/>
          <p:cNvSpPr txBox="1"/>
          <p:nvPr/>
        </p:nvSpPr>
        <p:spPr>
          <a:xfrm>
            <a:off x="1044435" y="3418121"/>
            <a:ext cx="559831" cy="584775"/>
          </a:xfrm>
          <a:prstGeom prst="rect">
            <a:avLst/>
          </a:prstGeom>
          <a:noFill/>
        </p:spPr>
        <p:txBody>
          <a:bodyPr wrap="square" rtlCol="0">
            <a:spAutoFit/>
          </a:bodyPr>
          <a:lstStyle/>
          <a:p>
            <a:pPr algn="ctr"/>
            <a:r>
              <a:rPr lang="en-GB" sz="3200" b="1" dirty="0">
                <a:solidFill>
                  <a:schemeClr val="accent1">
                    <a:lumMod val="50000"/>
                  </a:schemeClr>
                </a:solidFill>
              </a:rPr>
              <a:t>F</a:t>
            </a:r>
          </a:p>
        </p:txBody>
      </p:sp>
      <p:sp>
        <p:nvSpPr>
          <p:cNvPr id="40" name="TextBox 39"/>
          <p:cNvSpPr txBox="1"/>
          <p:nvPr/>
        </p:nvSpPr>
        <p:spPr>
          <a:xfrm>
            <a:off x="1031330" y="4160128"/>
            <a:ext cx="559831" cy="584775"/>
          </a:xfrm>
          <a:prstGeom prst="rect">
            <a:avLst/>
          </a:prstGeom>
          <a:noFill/>
        </p:spPr>
        <p:txBody>
          <a:bodyPr wrap="square" rtlCol="0">
            <a:spAutoFit/>
          </a:bodyPr>
          <a:lstStyle/>
          <a:p>
            <a:pPr algn="ctr"/>
            <a:r>
              <a:rPr lang="en-GB" sz="3200" b="1" dirty="0">
                <a:solidFill>
                  <a:schemeClr val="accent1">
                    <a:lumMod val="50000"/>
                  </a:schemeClr>
                </a:solidFill>
              </a:rPr>
              <a:t>G</a:t>
            </a:r>
          </a:p>
        </p:txBody>
      </p:sp>
      <p:sp>
        <p:nvSpPr>
          <p:cNvPr id="41" name="TextBox 40"/>
          <p:cNvSpPr txBox="1"/>
          <p:nvPr/>
        </p:nvSpPr>
        <p:spPr>
          <a:xfrm>
            <a:off x="1029440" y="4914626"/>
            <a:ext cx="559831" cy="584775"/>
          </a:xfrm>
          <a:prstGeom prst="rect">
            <a:avLst/>
          </a:prstGeom>
          <a:noFill/>
        </p:spPr>
        <p:txBody>
          <a:bodyPr wrap="square" rtlCol="0">
            <a:spAutoFit/>
          </a:bodyPr>
          <a:lstStyle/>
          <a:p>
            <a:pPr algn="ctr"/>
            <a:r>
              <a:rPr lang="en-GB" sz="3200" b="1" dirty="0">
                <a:solidFill>
                  <a:schemeClr val="accent1">
                    <a:lumMod val="50000"/>
                  </a:schemeClr>
                </a:solidFill>
              </a:rPr>
              <a:t>H</a:t>
            </a:r>
          </a:p>
        </p:txBody>
      </p:sp>
      <p:sp>
        <p:nvSpPr>
          <p:cNvPr id="42" name="TextBox 41"/>
          <p:cNvSpPr txBox="1"/>
          <p:nvPr/>
        </p:nvSpPr>
        <p:spPr>
          <a:xfrm>
            <a:off x="1033589" y="5584263"/>
            <a:ext cx="559831" cy="584775"/>
          </a:xfrm>
          <a:prstGeom prst="rect">
            <a:avLst/>
          </a:prstGeom>
          <a:noFill/>
        </p:spPr>
        <p:txBody>
          <a:bodyPr wrap="square" rtlCol="0">
            <a:spAutoFit/>
          </a:bodyPr>
          <a:lstStyle/>
          <a:p>
            <a:pPr algn="ctr"/>
            <a:r>
              <a:rPr lang="en-GB" sz="3200" b="1" dirty="0">
                <a:solidFill>
                  <a:schemeClr val="accent1">
                    <a:lumMod val="50000"/>
                  </a:schemeClr>
                </a:solidFill>
              </a:rPr>
              <a:t>A</a:t>
            </a:r>
          </a:p>
        </p:txBody>
      </p:sp>
      <p:sp>
        <p:nvSpPr>
          <p:cNvPr id="43" name="Rounded Rectangle 11">
            <a:extLst>
              <a:ext uri="{FF2B5EF4-FFF2-40B4-BE49-F238E27FC236}">
                <a16:creationId xmlns:a16="http://schemas.microsoft.com/office/drawing/2014/main" id="{A316DD52-7894-4A75-969C-CA0645DA2978}"/>
              </a:ext>
            </a:extLst>
          </p:cNvPr>
          <p:cNvSpPr/>
          <p:nvPr/>
        </p:nvSpPr>
        <p:spPr>
          <a:xfrm>
            <a:off x="10528300" y="258166"/>
            <a:ext cx="1399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381916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5" grpId="0"/>
      <p:bldP spid="36" grpId="0"/>
      <p:bldP spid="38" grpId="0"/>
      <p:bldP spid="39" grpId="0"/>
      <p:bldP spid="40" grpId="0"/>
      <p:bldP spid="41" grpId="0"/>
      <p:bldP spid="4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7704358" y="3689777"/>
            <a:ext cx="4393857" cy="2476561"/>
          </a:xfrm>
          <a:prstGeom prst="roundRect">
            <a:avLst/>
          </a:prstGeom>
          <a:solidFill>
            <a:schemeClr val="accent1">
              <a:lumMod val="50000"/>
            </a:schemeClr>
          </a:solidFill>
          <a:ln>
            <a:solidFill>
              <a:srgbClr val="E25B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6">
            <a:extLst>
              <a:ext uri="{FF2B5EF4-FFF2-40B4-BE49-F238E27FC236}">
                <a16:creationId xmlns:a16="http://schemas.microsoft.com/office/drawing/2014/main" id="{512F3B1D-6EC0-4B4A-903B-07EEBDE79913}"/>
              </a:ext>
            </a:extLst>
          </p:cNvPr>
          <p:cNvSpPr/>
          <p:nvPr/>
        </p:nvSpPr>
        <p:spPr>
          <a:xfrm>
            <a:off x="412039" y="796700"/>
            <a:ext cx="4609378" cy="5262979"/>
          </a:xfrm>
          <a:prstGeom prst="rect">
            <a:avLst/>
          </a:prstGeom>
        </p:spPr>
        <p:txBody>
          <a:bodyPr wrap="square">
            <a:spAutoFit/>
          </a:bodyPr>
          <a:lstStyle/>
          <a:p>
            <a:r>
              <a:rPr lang="es-ES" sz="2800" dirty="0">
                <a:solidFill>
                  <a:schemeClr val="accent1">
                    <a:lumMod val="50000"/>
                  </a:schemeClr>
                </a:solidFill>
                <a:latin typeface="Century Gothic" panose="020B0502020202020204" pitchFamily="34" charset="0"/>
              </a:rPr>
              <a:t>Un hombre sin cabeza</a:t>
            </a:r>
          </a:p>
          <a:p>
            <a:r>
              <a:rPr lang="es-ES" sz="2800" dirty="0">
                <a:solidFill>
                  <a:schemeClr val="accent1">
                    <a:lumMod val="50000"/>
                  </a:schemeClr>
                </a:solidFill>
                <a:latin typeface="Century Gothic" panose="020B0502020202020204" pitchFamily="34" charset="0"/>
              </a:rPr>
              <a:t>no puede usar sombrero.</a:t>
            </a:r>
          </a:p>
          <a:p>
            <a:r>
              <a:rPr lang="es-ES" sz="2800" dirty="0">
                <a:solidFill>
                  <a:schemeClr val="accent1">
                    <a:lumMod val="50000"/>
                  </a:schemeClr>
                </a:solidFill>
                <a:latin typeface="Century Gothic" panose="020B0502020202020204" pitchFamily="34" charset="0"/>
              </a:rPr>
              <a:t>Pero éste no es</a:t>
            </a:r>
          </a:p>
          <a:p>
            <a:r>
              <a:rPr lang="es-ES" sz="2800" dirty="0">
                <a:solidFill>
                  <a:schemeClr val="accent1">
                    <a:lumMod val="50000"/>
                  </a:schemeClr>
                </a:solidFill>
                <a:latin typeface="Century Gothic" panose="020B0502020202020204" pitchFamily="34" charset="0"/>
              </a:rPr>
              <a:t>su mayor problema:</a:t>
            </a:r>
          </a:p>
          <a:p>
            <a:r>
              <a:rPr lang="es-ES" sz="2800" dirty="0">
                <a:solidFill>
                  <a:schemeClr val="accent1">
                    <a:lumMod val="50000"/>
                  </a:schemeClr>
                </a:solidFill>
                <a:latin typeface="Century Gothic" panose="020B0502020202020204" pitchFamily="34" charset="0"/>
              </a:rPr>
              <a:t>no puede </a:t>
            </a:r>
            <a:r>
              <a:rPr lang="es-ES" sz="2800" b="1" i="1" u="sng" dirty="0">
                <a:solidFill>
                  <a:schemeClr val="accent1">
                    <a:lumMod val="50000"/>
                  </a:schemeClr>
                </a:solidFill>
                <a:latin typeface="Century Gothic" panose="020B0502020202020204" pitchFamily="34" charset="0"/>
              </a:rPr>
              <a:t>to </a:t>
            </a:r>
            <a:r>
              <a:rPr lang="es-ES" sz="2800" b="1" i="1" u="sng" dirty="0" err="1">
                <a:solidFill>
                  <a:schemeClr val="accent1">
                    <a:lumMod val="50000"/>
                  </a:schemeClr>
                </a:solidFill>
                <a:latin typeface="Century Gothic" panose="020B0502020202020204" pitchFamily="34" charset="0"/>
              </a:rPr>
              <a:t>think</a:t>
            </a:r>
            <a:r>
              <a:rPr lang="es-ES" sz="2800" dirty="0">
                <a:solidFill>
                  <a:schemeClr val="accent1">
                    <a:lumMod val="50000"/>
                  </a:schemeClr>
                </a:solidFill>
                <a:latin typeface="Century Gothic" panose="020B0502020202020204" pitchFamily="34" charset="0"/>
              </a:rPr>
              <a:t>,</a:t>
            </a:r>
          </a:p>
          <a:p>
            <a:r>
              <a:rPr lang="es-ES" sz="2800" dirty="0">
                <a:solidFill>
                  <a:schemeClr val="accent1">
                    <a:lumMod val="50000"/>
                  </a:schemeClr>
                </a:solidFill>
                <a:latin typeface="Century Gothic" panose="020B0502020202020204" pitchFamily="34" charset="0"/>
              </a:rPr>
              <a:t>no puede </a:t>
            </a:r>
            <a:r>
              <a:rPr lang="es-ES" sz="2800" b="1" i="1" u="sng" dirty="0">
                <a:solidFill>
                  <a:schemeClr val="accent1">
                    <a:lumMod val="50000"/>
                  </a:schemeClr>
                </a:solidFill>
                <a:latin typeface="Century Gothic" panose="020B0502020202020204" pitchFamily="34" charset="0"/>
              </a:rPr>
              <a:t>to </a:t>
            </a:r>
            <a:r>
              <a:rPr lang="es-ES" sz="2800" b="1" i="1" u="sng" dirty="0" err="1">
                <a:solidFill>
                  <a:schemeClr val="accent1">
                    <a:lumMod val="50000"/>
                  </a:schemeClr>
                </a:solidFill>
                <a:latin typeface="Century Gothic" panose="020B0502020202020204" pitchFamily="34" charset="0"/>
              </a:rPr>
              <a:t>read</a:t>
            </a:r>
            <a:r>
              <a:rPr lang="es-ES" sz="2800" dirty="0">
                <a:solidFill>
                  <a:schemeClr val="accent1">
                    <a:lumMod val="50000"/>
                  </a:schemeClr>
                </a:solidFill>
                <a:latin typeface="Century Gothic" panose="020B0502020202020204" pitchFamily="34" charset="0"/>
              </a:rPr>
              <a:t>,</a:t>
            </a:r>
          </a:p>
          <a:p>
            <a:r>
              <a:rPr lang="es-ES" sz="2800" dirty="0">
                <a:solidFill>
                  <a:schemeClr val="accent1">
                    <a:lumMod val="50000"/>
                  </a:schemeClr>
                </a:solidFill>
                <a:latin typeface="Century Gothic" panose="020B0502020202020204" pitchFamily="34" charset="0"/>
              </a:rPr>
              <a:t>no puede </a:t>
            </a:r>
            <a:r>
              <a:rPr lang="es-ES" sz="2800" b="1" i="1" u="sng" dirty="0">
                <a:solidFill>
                  <a:schemeClr val="accent1">
                    <a:lumMod val="50000"/>
                  </a:schemeClr>
                </a:solidFill>
                <a:latin typeface="Century Gothic" panose="020B0502020202020204" pitchFamily="34" charset="0"/>
              </a:rPr>
              <a:t>to </a:t>
            </a:r>
            <a:r>
              <a:rPr lang="es-ES" sz="2800" b="1" i="1" u="sng" dirty="0" err="1">
                <a:solidFill>
                  <a:schemeClr val="accent1">
                    <a:lumMod val="50000"/>
                  </a:schemeClr>
                </a:solidFill>
                <a:latin typeface="Century Gothic" panose="020B0502020202020204" pitchFamily="34" charset="0"/>
              </a:rPr>
              <a:t>sing</a:t>
            </a:r>
            <a:r>
              <a:rPr lang="es-ES" sz="2800" dirty="0">
                <a:solidFill>
                  <a:schemeClr val="accent1">
                    <a:lumMod val="50000"/>
                  </a:schemeClr>
                </a:solidFill>
                <a:latin typeface="Century Gothic" panose="020B0502020202020204" pitchFamily="34" charset="0"/>
              </a:rPr>
              <a:t>,</a:t>
            </a:r>
          </a:p>
          <a:p>
            <a:r>
              <a:rPr lang="es-ES" sz="2800" dirty="0">
                <a:solidFill>
                  <a:schemeClr val="accent1">
                    <a:lumMod val="50000"/>
                  </a:schemeClr>
                </a:solidFill>
                <a:latin typeface="Century Gothic" panose="020B0502020202020204" pitchFamily="34" charset="0"/>
              </a:rPr>
              <a:t>no puede </a:t>
            </a:r>
            <a:r>
              <a:rPr lang="es-ES" sz="2800" b="1" i="1" u="sng" dirty="0">
                <a:solidFill>
                  <a:schemeClr val="accent1">
                    <a:lumMod val="50000"/>
                  </a:schemeClr>
                </a:solidFill>
                <a:latin typeface="Century Gothic" panose="020B0502020202020204" pitchFamily="34" charset="0"/>
              </a:rPr>
              <a:t>to </a:t>
            </a:r>
            <a:r>
              <a:rPr lang="es-ES" sz="2800" b="1" i="1" u="sng" dirty="0" err="1">
                <a:solidFill>
                  <a:schemeClr val="accent1">
                    <a:lumMod val="50000"/>
                  </a:schemeClr>
                </a:solidFill>
                <a:latin typeface="Century Gothic" panose="020B0502020202020204" pitchFamily="34" charset="0"/>
              </a:rPr>
              <a:t>eat</a:t>
            </a:r>
            <a:endParaRPr lang="es-ES" sz="2800" b="1" i="1" u="sng" dirty="0">
              <a:solidFill>
                <a:schemeClr val="accent1">
                  <a:lumMod val="50000"/>
                </a:schemeClr>
              </a:solidFill>
              <a:latin typeface="Century Gothic" panose="020B0502020202020204" pitchFamily="34" charset="0"/>
            </a:endParaRPr>
          </a:p>
          <a:p>
            <a:r>
              <a:rPr lang="es-ES" sz="2800" dirty="0">
                <a:solidFill>
                  <a:schemeClr val="accent1">
                    <a:lumMod val="50000"/>
                  </a:schemeClr>
                </a:solidFill>
                <a:latin typeface="Century Gothic" panose="020B0502020202020204" pitchFamily="34" charset="0"/>
              </a:rPr>
              <a:t>no puede </a:t>
            </a:r>
            <a:r>
              <a:rPr lang="es-ES" sz="2800" b="1" i="1" u="sng" dirty="0">
                <a:solidFill>
                  <a:schemeClr val="accent1">
                    <a:lumMod val="50000"/>
                  </a:schemeClr>
                </a:solidFill>
                <a:latin typeface="Century Gothic" panose="020B0502020202020204" pitchFamily="34" charset="0"/>
              </a:rPr>
              <a:t>to listen</a:t>
            </a:r>
            <a:r>
              <a:rPr lang="es-ES" sz="2800" i="1" dirty="0">
                <a:solidFill>
                  <a:schemeClr val="accent1">
                    <a:lumMod val="50000"/>
                  </a:schemeClr>
                </a:solidFill>
                <a:latin typeface="Century Gothic" panose="020B0502020202020204" pitchFamily="34" charset="0"/>
              </a:rPr>
              <a:t>,</a:t>
            </a:r>
          </a:p>
          <a:p>
            <a:r>
              <a:rPr lang="es-ES" sz="2800" dirty="0">
                <a:solidFill>
                  <a:schemeClr val="accent1">
                    <a:lumMod val="50000"/>
                  </a:schemeClr>
                </a:solidFill>
                <a:latin typeface="Century Gothic" panose="020B0502020202020204" pitchFamily="34" charset="0"/>
              </a:rPr>
              <a:t>ni puede </a:t>
            </a:r>
            <a:r>
              <a:rPr lang="es-ES" sz="2800" b="1" i="1" u="sng" dirty="0">
                <a:solidFill>
                  <a:schemeClr val="accent1">
                    <a:lumMod val="50000"/>
                  </a:schemeClr>
                </a:solidFill>
                <a:latin typeface="Century Gothic" panose="020B0502020202020204" pitchFamily="34" charset="0"/>
              </a:rPr>
              <a:t>to </a:t>
            </a:r>
            <a:r>
              <a:rPr lang="es-ES" sz="2800" b="1" i="1" u="sng" dirty="0" err="1">
                <a:solidFill>
                  <a:schemeClr val="accent1">
                    <a:lumMod val="50000"/>
                  </a:schemeClr>
                </a:solidFill>
                <a:latin typeface="Century Gothic" panose="020B0502020202020204" pitchFamily="34" charset="0"/>
              </a:rPr>
              <a:t>understand</a:t>
            </a:r>
            <a:r>
              <a:rPr lang="es-ES" sz="2800" i="1" dirty="0">
                <a:solidFill>
                  <a:schemeClr val="accent1">
                    <a:lumMod val="50000"/>
                  </a:schemeClr>
                </a:solidFill>
                <a:latin typeface="Century Gothic" panose="020B0502020202020204" pitchFamily="34" charset="0"/>
              </a:rPr>
              <a:t>,</a:t>
            </a:r>
          </a:p>
          <a:p>
            <a:r>
              <a:rPr lang="es-ES" sz="2800" dirty="0">
                <a:solidFill>
                  <a:schemeClr val="accent1">
                    <a:lumMod val="50000"/>
                  </a:schemeClr>
                </a:solidFill>
                <a:latin typeface="Century Gothic" panose="020B0502020202020204" pitchFamily="34" charset="0"/>
              </a:rPr>
              <a:t>que para </a:t>
            </a:r>
            <a:r>
              <a:rPr lang="es-ES" sz="2800" b="1" i="1" u="sng" dirty="0">
                <a:solidFill>
                  <a:schemeClr val="accent1">
                    <a:lumMod val="50000"/>
                  </a:schemeClr>
                </a:solidFill>
                <a:latin typeface="Century Gothic" panose="020B0502020202020204" pitchFamily="34" charset="0"/>
              </a:rPr>
              <a:t>to </a:t>
            </a:r>
            <a:r>
              <a:rPr lang="es-ES" sz="2800" b="1" i="1" u="sng" dirty="0" err="1">
                <a:solidFill>
                  <a:schemeClr val="accent1">
                    <a:lumMod val="50000"/>
                  </a:schemeClr>
                </a:solidFill>
                <a:latin typeface="Century Gothic" panose="020B0502020202020204" pitchFamily="34" charset="0"/>
              </a:rPr>
              <a:t>love</a:t>
            </a:r>
            <a:r>
              <a:rPr lang="es-ES" sz="2800" i="1" dirty="0">
                <a:solidFill>
                  <a:schemeClr val="accent1">
                    <a:lumMod val="50000"/>
                  </a:schemeClr>
                </a:solidFill>
                <a:latin typeface="Century Gothic" panose="020B0502020202020204" pitchFamily="34" charset="0"/>
              </a:rPr>
              <a:t> </a:t>
            </a:r>
            <a:r>
              <a:rPr lang="es-ES" sz="2800" dirty="0">
                <a:solidFill>
                  <a:schemeClr val="accent1">
                    <a:lumMod val="50000"/>
                  </a:schemeClr>
                </a:solidFill>
                <a:latin typeface="Century Gothic" panose="020B0502020202020204" pitchFamily="34" charset="0"/>
              </a:rPr>
              <a:t>y </a:t>
            </a:r>
            <a:r>
              <a:rPr lang="es-ES" sz="2800" b="1" i="1" u="sng" dirty="0">
                <a:solidFill>
                  <a:schemeClr val="accent1">
                    <a:lumMod val="50000"/>
                  </a:schemeClr>
                </a:solidFill>
                <a:latin typeface="Century Gothic" panose="020B0502020202020204" pitchFamily="34" charset="0"/>
              </a:rPr>
              <a:t>to </a:t>
            </a:r>
            <a:r>
              <a:rPr lang="es-ES" sz="2800" b="1" i="1" u="sng" dirty="0" err="1">
                <a:solidFill>
                  <a:schemeClr val="accent1">
                    <a:lumMod val="50000"/>
                  </a:schemeClr>
                </a:solidFill>
                <a:latin typeface="Century Gothic" panose="020B0502020202020204" pitchFamily="34" charset="0"/>
              </a:rPr>
              <a:t>kiss</a:t>
            </a:r>
            <a:endParaRPr lang="es-ES" sz="2800" b="1" i="1" u="sng" dirty="0">
              <a:solidFill>
                <a:schemeClr val="accent1">
                  <a:lumMod val="50000"/>
                </a:schemeClr>
              </a:solidFill>
              <a:latin typeface="Century Gothic" panose="020B0502020202020204" pitchFamily="34" charset="0"/>
            </a:endParaRPr>
          </a:p>
          <a:p>
            <a:r>
              <a:rPr lang="es-ES" sz="2800" dirty="0">
                <a:solidFill>
                  <a:schemeClr val="accent1">
                    <a:lumMod val="50000"/>
                  </a:schemeClr>
                </a:solidFill>
                <a:latin typeface="Century Gothic" panose="020B0502020202020204" pitchFamily="34" charset="0"/>
              </a:rPr>
              <a:t>cabeza debes tener.</a:t>
            </a:r>
          </a:p>
        </p:txBody>
      </p:sp>
      <p:sp>
        <p:nvSpPr>
          <p:cNvPr id="2" name="Título 1">
            <a:extLst>
              <a:ext uri="{FF2B5EF4-FFF2-40B4-BE49-F238E27FC236}">
                <a16:creationId xmlns:a16="http://schemas.microsoft.com/office/drawing/2014/main" id="{5E51A5DA-705B-114F-850C-E1E68F5AC5C8}"/>
              </a:ext>
            </a:extLst>
          </p:cNvPr>
          <p:cNvSpPr>
            <a:spLocks noGrp="1"/>
          </p:cNvSpPr>
          <p:nvPr>
            <p:ph type="title"/>
          </p:nvPr>
        </p:nvSpPr>
        <p:spPr>
          <a:xfrm>
            <a:off x="304800" y="196063"/>
            <a:ext cx="11582400" cy="427783"/>
          </a:xfrm>
        </p:spPr>
        <p:txBody>
          <a:bodyPr>
            <a:normAutofit/>
          </a:bodyPr>
          <a:lstStyle/>
          <a:p>
            <a:r>
              <a:rPr lang="en-GB" sz="2400" b="1" dirty="0">
                <a:solidFill>
                  <a:schemeClr val="accent1">
                    <a:lumMod val="50000"/>
                  </a:schemeClr>
                </a:solidFill>
              </a:rPr>
              <a:t>¿</a:t>
            </a:r>
            <a:r>
              <a:rPr lang="en-GB" sz="2400" b="1" dirty="0" err="1">
                <a:solidFill>
                  <a:schemeClr val="accent1">
                    <a:lumMod val="50000"/>
                  </a:schemeClr>
                </a:solidFill>
              </a:rPr>
              <a:t>Cómo</a:t>
            </a:r>
            <a:r>
              <a:rPr lang="en-GB" sz="2400" b="1" dirty="0">
                <a:solidFill>
                  <a:schemeClr val="accent1">
                    <a:lumMod val="50000"/>
                  </a:schemeClr>
                </a:solidFill>
              </a:rPr>
              <a:t> se dice </a:t>
            </a:r>
            <a:r>
              <a:rPr lang="en-GB" sz="2400" b="1" dirty="0" err="1">
                <a:solidFill>
                  <a:schemeClr val="accent1">
                    <a:lumMod val="50000"/>
                  </a:schemeClr>
                </a:solidFill>
              </a:rPr>
              <a:t>en</a:t>
            </a:r>
            <a:r>
              <a:rPr lang="en-GB" sz="2400" b="1" dirty="0">
                <a:solidFill>
                  <a:schemeClr val="accent1">
                    <a:lumMod val="50000"/>
                  </a:schemeClr>
                </a:solidFill>
              </a:rPr>
              <a:t> </a:t>
            </a:r>
            <a:r>
              <a:rPr lang="en-GB" sz="2400" b="1" dirty="0" err="1">
                <a:solidFill>
                  <a:schemeClr val="accent1">
                    <a:lumMod val="50000"/>
                  </a:schemeClr>
                </a:solidFill>
              </a:rPr>
              <a:t>español</a:t>
            </a:r>
            <a:r>
              <a:rPr lang="en-GB" sz="2400" b="1" dirty="0">
                <a:solidFill>
                  <a:schemeClr val="accent1">
                    <a:lumMod val="50000"/>
                  </a:schemeClr>
                </a:solidFill>
              </a:rPr>
              <a:t>? Lee el </a:t>
            </a:r>
            <a:r>
              <a:rPr lang="en-GB" sz="2400" b="1" dirty="0" err="1">
                <a:solidFill>
                  <a:schemeClr val="accent1">
                    <a:lumMod val="50000"/>
                  </a:schemeClr>
                </a:solidFill>
              </a:rPr>
              <a:t>poema</a:t>
            </a:r>
            <a:r>
              <a:rPr lang="en-GB" sz="2400" b="1" dirty="0">
                <a:solidFill>
                  <a:schemeClr val="accent1">
                    <a:lumMod val="50000"/>
                  </a:schemeClr>
                </a:solidFill>
              </a:rPr>
              <a:t> </a:t>
            </a:r>
            <a:r>
              <a:rPr lang="en-GB" sz="2400" b="1" dirty="0" err="1">
                <a:solidFill>
                  <a:schemeClr val="accent1">
                    <a:lumMod val="50000"/>
                  </a:schemeClr>
                </a:solidFill>
              </a:rPr>
              <a:t>en</a:t>
            </a:r>
            <a:r>
              <a:rPr lang="en-GB" sz="2400" b="1" dirty="0">
                <a:solidFill>
                  <a:schemeClr val="accent1">
                    <a:lumMod val="50000"/>
                  </a:schemeClr>
                </a:solidFill>
              </a:rPr>
              <a:t> </a:t>
            </a:r>
            <a:r>
              <a:rPr lang="en-GB" sz="2400" b="1" dirty="0" err="1">
                <a:solidFill>
                  <a:schemeClr val="accent1">
                    <a:lumMod val="50000"/>
                  </a:schemeClr>
                </a:solidFill>
              </a:rPr>
              <a:t>parejas</a:t>
            </a:r>
            <a:r>
              <a:rPr lang="en-GB" sz="2400" b="1" dirty="0">
                <a:solidFill>
                  <a:schemeClr val="accent1">
                    <a:lumMod val="50000"/>
                  </a:schemeClr>
                </a:solidFill>
              </a:rPr>
              <a:t>. </a:t>
            </a:r>
            <a:endParaRPr lang="x-none" sz="2400" dirty="0">
              <a:solidFill>
                <a:schemeClr val="accent1">
                  <a:lumMod val="50000"/>
                </a:schemeClr>
              </a:solidFill>
            </a:endParaRPr>
          </a:p>
        </p:txBody>
      </p:sp>
      <p:pic>
        <p:nvPicPr>
          <p:cNvPr id="9" name="Imagen 8" descr="reading">
            <a:extLst>
              <a:ext uri="{FF2B5EF4-FFF2-40B4-BE49-F238E27FC236}">
                <a16:creationId xmlns:a16="http://schemas.microsoft.com/office/drawing/2014/main" id="{B8C6AE19-3F2C-5E42-87C9-D296BA0ABCCC}"/>
              </a:ext>
            </a:extLst>
          </p:cNvPr>
          <p:cNvPicPr>
            <a:picLocks noChangeAspect="1"/>
          </p:cNvPicPr>
          <p:nvPr/>
        </p:nvPicPr>
        <p:blipFill>
          <a:blip r:embed="rId3"/>
          <a:stretch>
            <a:fillRect/>
          </a:stretch>
        </p:blipFill>
        <p:spPr>
          <a:xfrm>
            <a:off x="5093750" y="1929430"/>
            <a:ext cx="780473" cy="1587493"/>
          </a:xfrm>
          <a:prstGeom prst="rect">
            <a:avLst/>
          </a:prstGeom>
        </p:spPr>
      </p:pic>
      <p:pic>
        <p:nvPicPr>
          <p:cNvPr id="10" name="Imagen 9" descr="listening">
            <a:extLst>
              <a:ext uri="{FF2B5EF4-FFF2-40B4-BE49-F238E27FC236}">
                <a16:creationId xmlns:a16="http://schemas.microsoft.com/office/drawing/2014/main" id="{49721561-A881-814E-9B85-8F258F97781E}"/>
              </a:ext>
            </a:extLst>
          </p:cNvPr>
          <p:cNvPicPr>
            <a:picLocks noChangeAspect="1"/>
          </p:cNvPicPr>
          <p:nvPr/>
        </p:nvPicPr>
        <p:blipFill>
          <a:blip r:embed="rId4"/>
          <a:stretch>
            <a:fillRect/>
          </a:stretch>
        </p:blipFill>
        <p:spPr>
          <a:xfrm>
            <a:off x="6321518" y="4607168"/>
            <a:ext cx="869297" cy="1182879"/>
          </a:xfrm>
          <a:prstGeom prst="rect">
            <a:avLst/>
          </a:prstGeom>
        </p:spPr>
      </p:pic>
      <p:pic>
        <p:nvPicPr>
          <p:cNvPr id="14" name="Imagen 13" descr="eating">
            <a:extLst>
              <a:ext uri="{FF2B5EF4-FFF2-40B4-BE49-F238E27FC236}">
                <a16:creationId xmlns:a16="http://schemas.microsoft.com/office/drawing/2014/main" id="{E62F09AE-EB7C-D146-8D02-1B3370FD5BA0}"/>
              </a:ext>
            </a:extLst>
          </p:cNvPr>
          <p:cNvPicPr>
            <a:picLocks noChangeAspect="1"/>
          </p:cNvPicPr>
          <p:nvPr/>
        </p:nvPicPr>
        <p:blipFill>
          <a:blip r:embed="rId5"/>
          <a:stretch>
            <a:fillRect/>
          </a:stretch>
        </p:blipFill>
        <p:spPr>
          <a:xfrm>
            <a:off x="4978754" y="3689777"/>
            <a:ext cx="1010464" cy="1010464"/>
          </a:xfrm>
          <a:prstGeom prst="rect">
            <a:avLst/>
          </a:prstGeom>
        </p:spPr>
      </p:pic>
      <p:sp>
        <p:nvSpPr>
          <p:cNvPr id="11" name="TextBox 10"/>
          <p:cNvSpPr txBox="1"/>
          <p:nvPr/>
        </p:nvSpPr>
        <p:spPr>
          <a:xfrm>
            <a:off x="7902099" y="5525670"/>
            <a:ext cx="1812788" cy="430887"/>
          </a:xfrm>
          <a:prstGeom prst="rect">
            <a:avLst/>
          </a:prstGeom>
          <a:noFill/>
        </p:spPr>
        <p:txBody>
          <a:bodyPr wrap="square" rtlCol="0">
            <a:spAutoFit/>
          </a:bodyPr>
          <a:lstStyle/>
          <a:p>
            <a:pPr algn="ctr"/>
            <a:r>
              <a:rPr lang="en-GB" sz="2200" dirty="0" err="1">
                <a:solidFill>
                  <a:schemeClr val="bg1"/>
                </a:solidFill>
              </a:rPr>
              <a:t>v</a:t>
            </a:r>
            <a:r>
              <a:rPr lang="en-GB" sz="2200" b="1" dirty="0" err="1">
                <a:solidFill>
                  <a:schemeClr val="bg1"/>
                </a:solidFill>
              </a:rPr>
              <a:t>erde</a:t>
            </a:r>
            <a:endParaRPr lang="en-GB" sz="2200" b="1" dirty="0">
              <a:solidFill>
                <a:schemeClr val="bg1"/>
              </a:solidFill>
            </a:endParaRPr>
          </a:p>
        </p:txBody>
      </p:sp>
      <p:pic>
        <p:nvPicPr>
          <p:cNvPr id="13" name="Imagen 2">
            <a:extLst>
              <a:ext uri="{FF2B5EF4-FFF2-40B4-BE49-F238E27FC236}">
                <a16:creationId xmlns:a16="http://schemas.microsoft.com/office/drawing/2014/main" id="{1E52C145-C9FC-D24F-B4F6-F9F7ED4AB76E}"/>
              </a:ext>
            </a:extLst>
          </p:cNvPr>
          <p:cNvPicPr>
            <a:picLocks noChangeAspect="1"/>
          </p:cNvPicPr>
          <p:nvPr/>
        </p:nvPicPr>
        <p:blipFill>
          <a:blip r:embed="rId6"/>
          <a:stretch>
            <a:fillRect/>
          </a:stretch>
        </p:blipFill>
        <p:spPr>
          <a:xfrm>
            <a:off x="10205758" y="3987081"/>
            <a:ext cx="1812788" cy="2132692"/>
          </a:xfrm>
          <a:prstGeom prst="rect">
            <a:avLst/>
          </a:prstGeom>
        </p:spPr>
      </p:pic>
      <p:sp>
        <p:nvSpPr>
          <p:cNvPr id="15" name="TextBox 9">
            <a:extLst>
              <a:ext uri="{FF2B5EF4-FFF2-40B4-BE49-F238E27FC236}">
                <a16:creationId xmlns:a16="http://schemas.microsoft.com/office/drawing/2014/main" id="{1AAF0488-AE67-FE4E-9926-164C171A971B}"/>
              </a:ext>
            </a:extLst>
          </p:cNvPr>
          <p:cNvSpPr txBox="1"/>
          <p:nvPr/>
        </p:nvSpPr>
        <p:spPr>
          <a:xfrm>
            <a:off x="8543643" y="4238238"/>
            <a:ext cx="1171244" cy="430887"/>
          </a:xfrm>
          <a:prstGeom prst="rect">
            <a:avLst/>
          </a:prstGeom>
          <a:noFill/>
        </p:spPr>
        <p:txBody>
          <a:bodyPr wrap="square" rtlCol="0">
            <a:spAutoFit/>
          </a:bodyPr>
          <a:lstStyle/>
          <a:p>
            <a:pPr algn="ctr"/>
            <a:r>
              <a:rPr lang="en-GB" sz="2200" dirty="0" err="1">
                <a:solidFill>
                  <a:schemeClr val="bg1"/>
                </a:solidFill>
              </a:rPr>
              <a:t>r</a:t>
            </a:r>
            <a:r>
              <a:rPr lang="en-GB" sz="2200" b="1" dirty="0" err="1">
                <a:solidFill>
                  <a:schemeClr val="bg1"/>
                </a:solidFill>
              </a:rPr>
              <a:t>ojo</a:t>
            </a:r>
            <a:endParaRPr lang="en-GB" sz="2200" b="1" dirty="0">
              <a:solidFill>
                <a:schemeClr val="bg1"/>
              </a:solidFill>
            </a:endParaRPr>
          </a:p>
        </p:txBody>
      </p:sp>
      <p:sp>
        <p:nvSpPr>
          <p:cNvPr id="16" name="TextBox 9">
            <a:extLst>
              <a:ext uri="{FF2B5EF4-FFF2-40B4-BE49-F238E27FC236}">
                <a16:creationId xmlns:a16="http://schemas.microsoft.com/office/drawing/2014/main" id="{ABD4194E-E421-7542-A75E-555888DF1517}"/>
              </a:ext>
            </a:extLst>
          </p:cNvPr>
          <p:cNvSpPr txBox="1"/>
          <p:nvPr/>
        </p:nvSpPr>
        <p:spPr>
          <a:xfrm>
            <a:off x="7557793" y="4892265"/>
            <a:ext cx="2315963" cy="430887"/>
          </a:xfrm>
          <a:prstGeom prst="rect">
            <a:avLst/>
          </a:prstGeom>
          <a:noFill/>
        </p:spPr>
        <p:txBody>
          <a:bodyPr wrap="square" rtlCol="0">
            <a:spAutoFit/>
          </a:bodyPr>
          <a:lstStyle/>
          <a:p>
            <a:pPr algn="ctr"/>
            <a:r>
              <a:rPr lang="en-GB" sz="2200" dirty="0" err="1">
                <a:solidFill>
                  <a:schemeClr val="bg1"/>
                </a:solidFill>
              </a:rPr>
              <a:t>a</a:t>
            </a:r>
            <a:r>
              <a:rPr lang="en-GB" sz="2200" b="1" dirty="0" err="1">
                <a:solidFill>
                  <a:schemeClr val="bg1"/>
                </a:solidFill>
              </a:rPr>
              <a:t>marillo</a:t>
            </a:r>
            <a:endParaRPr lang="en-GB" sz="2200" b="1" dirty="0">
              <a:solidFill>
                <a:schemeClr val="bg1"/>
              </a:solidFill>
            </a:endParaRPr>
          </a:p>
        </p:txBody>
      </p:sp>
      <p:sp>
        <p:nvSpPr>
          <p:cNvPr id="6" name="TextBox 5"/>
          <p:cNvSpPr txBox="1"/>
          <p:nvPr/>
        </p:nvSpPr>
        <p:spPr>
          <a:xfrm>
            <a:off x="7805356" y="3674912"/>
            <a:ext cx="4143336" cy="400110"/>
          </a:xfrm>
          <a:prstGeom prst="rect">
            <a:avLst/>
          </a:prstGeom>
          <a:noFill/>
        </p:spPr>
        <p:txBody>
          <a:bodyPr wrap="square" rtlCol="0">
            <a:spAutoFit/>
          </a:bodyPr>
          <a:lstStyle/>
          <a:p>
            <a:r>
              <a:rPr lang="en-GB" sz="2000" b="1" dirty="0">
                <a:solidFill>
                  <a:schemeClr val="bg1"/>
                </a:solidFill>
              </a:rPr>
              <a:t>¿</a:t>
            </a:r>
            <a:r>
              <a:rPr lang="en-GB" sz="2000" b="1" dirty="0" err="1">
                <a:solidFill>
                  <a:schemeClr val="bg1"/>
                </a:solidFill>
              </a:rPr>
              <a:t>Cómo</a:t>
            </a:r>
            <a:r>
              <a:rPr lang="en-GB" sz="2000" b="1" dirty="0">
                <a:solidFill>
                  <a:schemeClr val="bg1"/>
                </a:solidFill>
              </a:rPr>
              <a:t> </a:t>
            </a:r>
            <a:r>
              <a:rPr lang="en-GB" sz="2000" b="1" dirty="0" err="1">
                <a:solidFill>
                  <a:schemeClr val="bg1"/>
                </a:solidFill>
              </a:rPr>
              <a:t>está</a:t>
            </a:r>
            <a:r>
              <a:rPr lang="en-GB" sz="2000" b="1" dirty="0">
                <a:solidFill>
                  <a:schemeClr val="bg1"/>
                </a:solidFill>
              </a:rPr>
              <a:t> la </a:t>
            </a:r>
            <a:r>
              <a:rPr lang="en-GB" sz="2000" b="1" dirty="0" err="1">
                <a:solidFill>
                  <a:schemeClr val="bg1"/>
                </a:solidFill>
              </a:rPr>
              <a:t>pronunciación</a:t>
            </a:r>
            <a:r>
              <a:rPr lang="en-GB" sz="2000" b="1" dirty="0">
                <a:solidFill>
                  <a:schemeClr val="bg1"/>
                </a:solidFill>
              </a:rPr>
              <a:t>?</a:t>
            </a:r>
          </a:p>
        </p:txBody>
      </p:sp>
      <p:grpSp>
        <p:nvGrpSpPr>
          <p:cNvPr id="22" name="Group 21"/>
          <p:cNvGrpSpPr/>
          <p:nvPr/>
        </p:nvGrpSpPr>
        <p:grpSpPr>
          <a:xfrm>
            <a:off x="8956344" y="4298162"/>
            <a:ext cx="450376" cy="430887"/>
            <a:chOff x="8965380" y="4298162"/>
            <a:chExt cx="413532" cy="430887"/>
          </a:xfrm>
        </p:grpSpPr>
        <p:sp>
          <p:nvSpPr>
            <p:cNvPr id="8" name="Rectangle 7"/>
            <p:cNvSpPr/>
            <p:nvPr/>
          </p:nvSpPr>
          <p:spPr>
            <a:xfrm>
              <a:off x="8966579" y="4298162"/>
              <a:ext cx="411769" cy="43088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8965380" y="4583284"/>
              <a:ext cx="118800" cy="2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p:cNvSpPr/>
            <p:nvPr/>
          </p:nvSpPr>
          <p:spPr>
            <a:xfrm>
              <a:off x="9114452" y="4585380"/>
              <a:ext cx="118800" cy="2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9260112" y="4585380"/>
              <a:ext cx="118800" cy="2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4" name="Rectangle 23"/>
          <p:cNvSpPr/>
          <p:nvPr/>
        </p:nvSpPr>
        <p:spPr>
          <a:xfrm>
            <a:off x="8359423" y="4952117"/>
            <a:ext cx="999529" cy="43088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8358117" y="5240651"/>
            <a:ext cx="108000" cy="2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a:off x="8493175" y="5239335"/>
            <a:ext cx="108000" cy="2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8630186" y="5238610"/>
            <a:ext cx="108000" cy="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p:cNvSpPr/>
          <p:nvPr/>
        </p:nvSpPr>
        <p:spPr>
          <a:xfrm>
            <a:off x="8773614" y="5238611"/>
            <a:ext cx="108000" cy="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p:cNvSpPr/>
          <p:nvPr/>
        </p:nvSpPr>
        <p:spPr>
          <a:xfrm>
            <a:off x="8911395" y="5238611"/>
            <a:ext cx="108000" cy="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p:cNvSpPr/>
          <p:nvPr/>
        </p:nvSpPr>
        <p:spPr>
          <a:xfrm>
            <a:off x="9052607" y="5238611"/>
            <a:ext cx="108000" cy="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p:cNvSpPr/>
          <p:nvPr/>
        </p:nvSpPr>
        <p:spPr>
          <a:xfrm>
            <a:off x="9194083" y="5238611"/>
            <a:ext cx="108000" cy="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p:cNvSpPr/>
          <p:nvPr/>
        </p:nvSpPr>
        <p:spPr>
          <a:xfrm>
            <a:off x="8569180" y="5540535"/>
            <a:ext cx="836926" cy="43088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p:cNvSpPr/>
          <p:nvPr/>
        </p:nvSpPr>
        <p:spPr>
          <a:xfrm>
            <a:off x="8573910" y="5855837"/>
            <a:ext cx="129385" cy="2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p:cNvSpPr/>
          <p:nvPr/>
        </p:nvSpPr>
        <p:spPr>
          <a:xfrm>
            <a:off x="8736264" y="5854915"/>
            <a:ext cx="129385" cy="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p:cNvSpPr/>
          <p:nvPr/>
        </p:nvSpPr>
        <p:spPr>
          <a:xfrm>
            <a:off x="8894901" y="5854915"/>
            <a:ext cx="129385" cy="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p:cNvSpPr/>
          <p:nvPr/>
        </p:nvSpPr>
        <p:spPr>
          <a:xfrm>
            <a:off x="9044951" y="5854915"/>
            <a:ext cx="129385" cy="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ounded Rectangle 11">
            <a:extLst>
              <a:ext uri="{FF2B5EF4-FFF2-40B4-BE49-F238E27FC236}">
                <a16:creationId xmlns:a16="http://schemas.microsoft.com/office/drawing/2014/main" id="{A316DD52-7894-4A75-969C-CA0645DA2978}"/>
              </a:ext>
            </a:extLst>
          </p:cNvPr>
          <p:cNvSpPr/>
          <p:nvPr/>
        </p:nvSpPr>
        <p:spPr>
          <a:xfrm>
            <a:off x="10045700" y="258166"/>
            <a:ext cx="18824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 / </a:t>
            </a: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186184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33"/>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36"/>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P spid="29" grpId="0" animBg="1"/>
      <p:bldP spid="30" grpId="0" animBg="1"/>
      <p:bldP spid="31" grpId="0" animBg="1"/>
      <p:bldP spid="33" grpId="0" animBg="1"/>
      <p:bldP spid="34" grpId="0" animBg="1"/>
      <p:bldP spid="35" grpId="0" animBg="1"/>
      <p:bldP spid="36" grpId="0" animBg="1"/>
      <p:bldP spid="3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25786DC-467C-634E-92E4-D87F8D9EED3F}"/>
              </a:ext>
            </a:extLst>
          </p:cNvPr>
          <p:cNvSpPr>
            <a:spLocks noGrp="1"/>
          </p:cNvSpPr>
          <p:nvPr>
            <p:ph type="title"/>
          </p:nvPr>
        </p:nvSpPr>
        <p:spPr>
          <a:xfrm>
            <a:off x="498883" y="-39980"/>
            <a:ext cx="4282979" cy="754986"/>
          </a:xfrm>
        </p:spPr>
        <p:txBody>
          <a:bodyPr>
            <a:normAutofit/>
          </a:bodyPr>
          <a:lstStyle/>
          <a:p>
            <a:r>
              <a:rPr lang="en-GB" sz="2400" b="1" dirty="0" err="1">
                <a:solidFill>
                  <a:schemeClr val="accent1">
                    <a:lumMod val="50000"/>
                  </a:schemeClr>
                </a:solidFill>
              </a:rPr>
              <a:t>Otra</a:t>
            </a:r>
            <a:r>
              <a:rPr lang="en-GB" sz="2400" b="1" dirty="0">
                <a:solidFill>
                  <a:schemeClr val="accent1">
                    <a:lumMod val="50000"/>
                  </a:schemeClr>
                </a:solidFill>
              </a:rPr>
              <a:t> </a:t>
            </a:r>
            <a:r>
              <a:rPr lang="en-GB" sz="2400" b="1" dirty="0" err="1">
                <a:solidFill>
                  <a:schemeClr val="accent1">
                    <a:lumMod val="50000"/>
                  </a:schemeClr>
                </a:solidFill>
              </a:rPr>
              <a:t>versión</a:t>
            </a:r>
            <a:r>
              <a:rPr lang="en-GB" sz="2400" b="1" dirty="0">
                <a:solidFill>
                  <a:schemeClr val="accent1">
                    <a:lumMod val="50000"/>
                  </a:schemeClr>
                </a:solidFill>
              </a:rPr>
              <a:t> del </a:t>
            </a:r>
            <a:r>
              <a:rPr lang="en-GB" sz="2400" b="1" dirty="0" err="1">
                <a:solidFill>
                  <a:schemeClr val="accent1">
                    <a:lumMod val="50000"/>
                  </a:schemeClr>
                </a:solidFill>
              </a:rPr>
              <a:t>poema</a:t>
            </a:r>
            <a:endParaRPr lang="en-US" sz="2400" dirty="0">
              <a:solidFill>
                <a:schemeClr val="accent1">
                  <a:lumMod val="50000"/>
                </a:schemeClr>
              </a:solidFill>
            </a:endParaRPr>
          </a:p>
        </p:txBody>
      </p:sp>
      <p:sp>
        <p:nvSpPr>
          <p:cNvPr id="4" name="TextBox 3"/>
          <p:cNvSpPr txBox="1"/>
          <p:nvPr/>
        </p:nvSpPr>
        <p:spPr>
          <a:xfrm>
            <a:off x="498884" y="646123"/>
            <a:ext cx="11283029" cy="5509200"/>
          </a:xfrm>
          <a:prstGeom prst="rect">
            <a:avLst/>
          </a:prstGeom>
          <a:noFill/>
        </p:spPr>
        <p:txBody>
          <a:bodyPr wrap="square" rtlCol="0">
            <a:spAutoFit/>
          </a:bodyPr>
          <a:lstStyle/>
          <a:p>
            <a:r>
              <a:rPr lang="en-GB" sz="2200" dirty="0">
                <a:solidFill>
                  <a:schemeClr val="accent1">
                    <a:lumMod val="50000"/>
                  </a:schemeClr>
                </a:solidFill>
                <a:latin typeface="Century Gothic" panose="020B0502020202020204" pitchFamily="34" charset="0"/>
              </a:rPr>
              <a:t>Someone decided that the original version was repetitive, with too many ‘no </a:t>
            </a:r>
            <a:r>
              <a:rPr lang="en-GB" sz="2200" dirty="0" err="1">
                <a:solidFill>
                  <a:schemeClr val="accent1">
                    <a:lumMod val="50000"/>
                  </a:schemeClr>
                </a:solidFill>
                <a:latin typeface="Century Gothic" panose="020B0502020202020204" pitchFamily="34" charset="0"/>
              </a:rPr>
              <a:t>puede’s</a:t>
            </a:r>
            <a:r>
              <a:rPr lang="en-GB" sz="2200" dirty="0">
                <a:solidFill>
                  <a:schemeClr val="accent1">
                    <a:lumMod val="50000"/>
                  </a:schemeClr>
                </a:solidFill>
                <a:latin typeface="Century Gothic" panose="020B0502020202020204" pitchFamily="34" charset="0"/>
              </a:rPr>
              <a:t>.  She changed it so that sometimes it just has ‘no’ and a short form verb.</a:t>
            </a:r>
            <a:br>
              <a:rPr lang="en-GB" sz="2200" dirty="0">
                <a:solidFill>
                  <a:schemeClr val="accent1">
                    <a:lumMod val="50000"/>
                  </a:schemeClr>
                </a:solidFill>
                <a:latin typeface="Century Gothic" panose="020B0502020202020204" pitchFamily="34" charset="0"/>
              </a:rPr>
            </a:br>
            <a:br>
              <a:rPr lang="en-GB" sz="2200" dirty="0">
                <a:solidFill>
                  <a:schemeClr val="accent1">
                    <a:lumMod val="50000"/>
                  </a:schemeClr>
                </a:solidFill>
                <a:latin typeface="Century Gothic" panose="020B0502020202020204" pitchFamily="34" charset="0"/>
              </a:rPr>
            </a:br>
            <a:r>
              <a:rPr lang="en-GB" sz="2200" b="1" dirty="0">
                <a:solidFill>
                  <a:schemeClr val="accent1">
                    <a:lumMod val="50000"/>
                  </a:schemeClr>
                </a:solidFill>
                <a:latin typeface="Century Gothic" panose="020B0502020202020204" pitchFamily="34" charset="0"/>
              </a:rPr>
              <a:t>The difference in meaning is:</a:t>
            </a:r>
            <a:br>
              <a:rPr lang="en-GB" sz="2200" dirty="0">
                <a:solidFill>
                  <a:schemeClr val="accent1">
                    <a:lumMod val="50000"/>
                  </a:schemeClr>
                </a:solidFill>
                <a:latin typeface="Century Gothic" panose="020B0502020202020204" pitchFamily="34" charset="0"/>
              </a:rPr>
            </a:br>
            <a:r>
              <a:rPr lang="en-GB" sz="2200" dirty="0">
                <a:solidFill>
                  <a:schemeClr val="accent1">
                    <a:lumMod val="50000"/>
                  </a:schemeClr>
                </a:solidFill>
                <a:latin typeface="Century Gothic" panose="020B0502020202020204" pitchFamily="34" charset="0"/>
              </a:rPr>
              <a:t>1) no </a:t>
            </a:r>
            <a:r>
              <a:rPr lang="en-GB" sz="2200" dirty="0" err="1">
                <a:solidFill>
                  <a:schemeClr val="accent1">
                    <a:lumMod val="50000"/>
                  </a:schemeClr>
                </a:solidFill>
                <a:latin typeface="Century Gothic" panose="020B0502020202020204" pitchFamily="34" charset="0"/>
              </a:rPr>
              <a:t>puede</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cantar</a:t>
            </a:r>
            <a:r>
              <a:rPr lang="en-GB" sz="2200" dirty="0">
                <a:solidFill>
                  <a:schemeClr val="accent1">
                    <a:lumMod val="50000"/>
                  </a:schemeClr>
                </a:solidFill>
                <a:latin typeface="Century Gothic" panose="020B0502020202020204" pitchFamily="34" charset="0"/>
              </a:rPr>
              <a:t> – s/he cannot sing</a:t>
            </a:r>
            <a:br>
              <a:rPr lang="en-GB" sz="2200" dirty="0">
                <a:solidFill>
                  <a:schemeClr val="accent1">
                    <a:lumMod val="50000"/>
                  </a:schemeClr>
                </a:solidFill>
                <a:latin typeface="Century Gothic" panose="020B0502020202020204" pitchFamily="34" charset="0"/>
              </a:rPr>
            </a:br>
            <a:r>
              <a:rPr lang="en-GB" sz="2200" dirty="0">
                <a:solidFill>
                  <a:schemeClr val="accent1">
                    <a:lumMod val="50000"/>
                  </a:schemeClr>
                </a:solidFill>
                <a:latin typeface="Century Gothic" panose="020B0502020202020204" pitchFamily="34" charset="0"/>
              </a:rPr>
              <a:t>2) no </a:t>
            </a:r>
            <a:r>
              <a:rPr lang="en-GB" sz="2200" dirty="0" err="1">
                <a:solidFill>
                  <a:schemeClr val="accent1">
                    <a:lumMod val="50000"/>
                  </a:schemeClr>
                </a:solidFill>
                <a:latin typeface="Century Gothic" panose="020B0502020202020204" pitchFamily="34" charset="0"/>
              </a:rPr>
              <a:t>canta</a:t>
            </a:r>
            <a:r>
              <a:rPr lang="en-GB" sz="2200" dirty="0">
                <a:solidFill>
                  <a:schemeClr val="accent1">
                    <a:lumMod val="50000"/>
                  </a:schemeClr>
                </a:solidFill>
                <a:latin typeface="Century Gothic" panose="020B0502020202020204" pitchFamily="34" charset="0"/>
              </a:rPr>
              <a:t> – s/he doesn’t sing</a:t>
            </a:r>
            <a:br>
              <a:rPr lang="en-GB" sz="2200" dirty="0">
                <a:solidFill>
                  <a:schemeClr val="accent1">
                    <a:lumMod val="50000"/>
                  </a:schemeClr>
                </a:solidFill>
                <a:latin typeface="Century Gothic" panose="020B0502020202020204" pitchFamily="34" charset="0"/>
              </a:rPr>
            </a:br>
            <a:br>
              <a:rPr lang="en-GB" sz="2200" dirty="0">
                <a:solidFill>
                  <a:schemeClr val="accent1">
                    <a:lumMod val="50000"/>
                  </a:schemeClr>
                </a:solidFill>
                <a:latin typeface="Century Gothic" panose="020B0502020202020204" pitchFamily="34" charset="0"/>
              </a:rPr>
            </a:br>
            <a:r>
              <a:rPr lang="en-GB" sz="2200" b="1" dirty="0">
                <a:solidFill>
                  <a:schemeClr val="accent1">
                    <a:lumMod val="50000"/>
                  </a:schemeClr>
                </a:solidFill>
                <a:latin typeface="Century Gothic" panose="020B0502020202020204" pitchFamily="34" charset="0"/>
              </a:rPr>
              <a:t>The difference in verb form is:</a:t>
            </a:r>
            <a:br>
              <a:rPr lang="en-GB" sz="2200" dirty="0">
                <a:solidFill>
                  <a:schemeClr val="accent1">
                    <a:lumMod val="50000"/>
                  </a:schemeClr>
                </a:solidFill>
                <a:latin typeface="Century Gothic" panose="020B0502020202020204" pitchFamily="34" charset="0"/>
              </a:rPr>
            </a:br>
            <a:r>
              <a:rPr lang="en-GB" sz="2200" dirty="0">
                <a:solidFill>
                  <a:schemeClr val="accent1">
                    <a:lumMod val="50000"/>
                  </a:schemeClr>
                </a:solidFill>
                <a:latin typeface="Century Gothic" panose="020B0502020202020204" pitchFamily="34" charset="0"/>
              </a:rPr>
              <a:t>1) … </a:t>
            </a:r>
            <a:r>
              <a:rPr lang="en-GB" sz="2200" dirty="0" err="1">
                <a:solidFill>
                  <a:schemeClr val="accent1">
                    <a:lumMod val="50000"/>
                  </a:schemeClr>
                </a:solidFill>
                <a:latin typeface="Century Gothic" panose="020B0502020202020204" pitchFamily="34" charset="0"/>
              </a:rPr>
              <a:t>cant</a:t>
            </a:r>
            <a:r>
              <a:rPr lang="en-GB" sz="2200" b="1" dirty="0" err="1">
                <a:solidFill>
                  <a:schemeClr val="accent1">
                    <a:lumMod val="50000"/>
                  </a:schemeClr>
                </a:solidFill>
                <a:latin typeface="Century Gothic" panose="020B0502020202020204" pitchFamily="34" charset="0"/>
              </a:rPr>
              <a:t>ar</a:t>
            </a:r>
            <a:r>
              <a:rPr lang="en-GB" sz="2200" dirty="0">
                <a:solidFill>
                  <a:schemeClr val="accent1">
                    <a:lumMod val="50000"/>
                  </a:schemeClr>
                </a:solidFill>
                <a:latin typeface="Century Gothic" panose="020B0502020202020204" pitchFamily="34" charset="0"/>
              </a:rPr>
              <a:t> – infinitive</a:t>
            </a:r>
            <a:br>
              <a:rPr lang="en-GB" sz="2200" dirty="0">
                <a:solidFill>
                  <a:schemeClr val="accent1">
                    <a:lumMod val="50000"/>
                  </a:schemeClr>
                </a:solidFill>
                <a:latin typeface="Century Gothic" panose="020B0502020202020204" pitchFamily="34" charset="0"/>
              </a:rPr>
            </a:br>
            <a:r>
              <a:rPr lang="en-GB" sz="2200" dirty="0">
                <a:solidFill>
                  <a:schemeClr val="accent1">
                    <a:lumMod val="50000"/>
                  </a:schemeClr>
                </a:solidFill>
                <a:latin typeface="Century Gothic" panose="020B0502020202020204" pitchFamily="34" charset="0"/>
              </a:rPr>
              <a:t>2) … </a:t>
            </a:r>
            <a:r>
              <a:rPr lang="en-GB" sz="2200" dirty="0" err="1">
                <a:solidFill>
                  <a:schemeClr val="accent1">
                    <a:lumMod val="50000"/>
                  </a:schemeClr>
                </a:solidFill>
                <a:latin typeface="Century Gothic" panose="020B0502020202020204" pitchFamily="34" charset="0"/>
              </a:rPr>
              <a:t>cant</a:t>
            </a:r>
            <a:r>
              <a:rPr lang="en-GB" sz="2200" b="1" dirty="0" err="1">
                <a:solidFill>
                  <a:schemeClr val="accent1">
                    <a:lumMod val="50000"/>
                  </a:schemeClr>
                </a:solidFill>
                <a:latin typeface="Century Gothic" panose="020B0502020202020204" pitchFamily="34" charset="0"/>
              </a:rPr>
              <a:t>a</a:t>
            </a:r>
            <a:r>
              <a:rPr lang="en-GB" sz="2200" dirty="0">
                <a:solidFill>
                  <a:schemeClr val="accent1">
                    <a:lumMod val="50000"/>
                  </a:schemeClr>
                </a:solidFill>
                <a:latin typeface="Century Gothic" panose="020B0502020202020204" pitchFamily="34" charset="0"/>
              </a:rPr>
              <a:t> – 3</a:t>
            </a:r>
            <a:r>
              <a:rPr lang="en-GB" sz="2200" baseline="30000" dirty="0">
                <a:solidFill>
                  <a:schemeClr val="accent1">
                    <a:lumMod val="50000"/>
                  </a:schemeClr>
                </a:solidFill>
                <a:latin typeface="Century Gothic" panose="020B0502020202020204" pitchFamily="34" charset="0"/>
              </a:rPr>
              <a:t>rd</a:t>
            </a:r>
            <a:r>
              <a:rPr lang="en-GB" sz="2200" dirty="0">
                <a:solidFill>
                  <a:schemeClr val="accent1">
                    <a:lumMod val="50000"/>
                  </a:schemeClr>
                </a:solidFill>
                <a:latin typeface="Century Gothic" panose="020B0502020202020204" pitchFamily="34" charset="0"/>
              </a:rPr>
              <a:t> person singular [s/he form]</a:t>
            </a:r>
            <a:br>
              <a:rPr lang="en-GB" sz="2200" dirty="0">
                <a:solidFill>
                  <a:schemeClr val="accent1">
                    <a:lumMod val="50000"/>
                  </a:schemeClr>
                </a:solidFill>
                <a:latin typeface="Century Gothic" panose="020B0502020202020204" pitchFamily="34" charset="0"/>
              </a:rPr>
            </a:br>
            <a:br>
              <a:rPr lang="en-GB" sz="2200" dirty="0">
                <a:solidFill>
                  <a:schemeClr val="accent1">
                    <a:lumMod val="50000"/>
                  </a:schemeClr>
                </a:solidFill>
                <a:latin typeface="Century Gothic" panose="020B0502020202020204" pitchFamily="34" charset="0"/>
              </a:rPr>
            </a:br>
            <a:r>
              <a:rPr lang="en-GB" sz="2200" dirty="0">
                <a:solidFill>
                  <a:schemeClr val="accent1">
                    <a:lumMod val="50000"/>
                  </a:schemeClr>
                </a:solidFill>
                <a:latin typeface="Century Gothic" panose="020B0502020202020204" pitchFamily="34" charset="0"/>
              </a:rPr>
              <a:t>Your partner will read an adapted version of this poem to you.</a:t>
            </a:r>
            <a:br>
              <a:rPr lang="en-GB" sz="2200" dirty="0">
                <a:solidFill>
                  <a:schemeClr val="accent1">
                    <a:lumMod val="50000"/>
                  </a:schemeClr>
                </a:solidFill>
                <a:latin typeface="Century Gothic" panose="020B0502020202020204" pitchFamily="34" charset="0"/>
              </a:rPr>
            </a:br>
            <a:r>
              <a:rPr lang="en-GB" sz="2200" dirty="0">
                <a:solidFill>
                  <a:schemeClr val="accent1">
                    <a:lumMod val="50000"/>
                  </a:schemeClr>
                </a:solidFill>
                <a:latin typeface="Century Gothic" panose="020B0502020202020204" pitchFamily="34" charset="0"/>
              </a:rPr>
              <a:t>Every time s/he stops, complete the line with either the infinitive OR the 3</a:t>
            </a:r>
            <a:r>
              <a:rPr lang="en-GB" sz="2200" baseline="30000" dirty="0">
                <a:solidFill>
                  <a:schemeClr val="accent1">
                    <a:lumMod val="50000"/>
                  </a:schemeClr>
                </a:solidFill>
                <a:latin typeface="Century Gothic" panose="020B0502020202020204" pitchFamily="34" charset="0"/>
              </a:rPr>
              <a:t>rd</a:t>
            </a:r>
            <a:r>
              <a:rPr lang="en-GB" sz="2200" dirty="0">
                <a:solidFill>
                  <a:schemeClr val="accent1">
                    <a:lumMod val="50000"/>
                  </a:schemeClr>
                </a:solidFill>
                <a:latin typeface="Century Gothic" panose="020B0502020202020204" pitchFamily="34" charset="0"/>
              </a:rPr>
              <a:t> person singular form of the verb.</a:t>
            </a:r>
            <a:br>
              <a:rPr lang="en-GB" sz="2200" dirty="0">
                <a:solidFill>
                  <a:schemeClr val="accent1">
                    <a:lumMod val="50000"/>
                  </a:schemeClr>
                </a:solidFill>
                <a:latin typeface="Century Gothic" panose="020B0502020202020204" pitchFamily="34" charset="0"/>
              </a:rPr>
            </a:br>
            <a:br>
              <a:rPr lang="en-GB" sz="2200" dirty="0">
                <a:solidFill>
                  <a:schemeClr val="accent1">
                    <a:lumMod val="50000"/>
                  </a:schemeClr>
                </a:solidFill>
                <a:latin typeface="Century Gothic" panose="020B0502020202020204" pitchFamily="34" charset="0"/>
              </a:rPr>
            </a:br>
            <a:r>
              <a:rPr lang="en-GB" sz="2200" dirty="0">
                <a:solidFill>
                  <a:schemeClr val="accent1">
                    <a:lumMod val="50000"/>
                  </a:schemeClr>
                </a:solidFill>
                <a:latin typeface="Century Gothic" panose="020B0502020202020204" pitchFamily="34" charset="0"/>
              </a:rPr>
              <a:t>Then swap and read your version to your partner.</a:t>
            </a:r>
          </a:p>
        </p:txBody>
      </p:sp>
      <p:sp>
        <p:nvSpPr>
          <p:cNvPr id="7" name="Rounded Rectangle 11">
            <a:extLst>
              <a:ext uri="{FF2B5EF4-FFF2-40B4-BE49-F238E27FC236}">
                <a16:creationId xmlns:a16="http://schemas.microsoft.com/office/drawing/2014/main" id="{A316DD52-7894-4A75-969C-CA0645DA2978}"/>
              </a:ext>
            </a:extLst>
          </p:cNvPr>
          <p:cNvSpPr/>
          <p:nvPr/>
        </p:nvSpPr>
        <p:spPr>
          <a:xfrm>
            <a:off x="9475304" y="258166"/>
            <a:ext cx="245283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a:solidFill>
                  <a:prstClr val="white"/>
                </a:solidFill>
                <a:latin typeface="Century Gothic" panose="020B0502020202020204" pitchFamily="34" charset="0"/>
              </a:rPr>
              <a:t>hablar / 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5799368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0681" y="672349"/>
            <a:ext cx="4572000" cy="5262979"/>
          </a:xfrm>
          <a:prstGeom prst="rect">
            <a:avLst/>
          </a:prstGeom>
        </p:spPr>
        <p:txBody>
          <a:bodyPr>
            <a:spAutoFit/>
          </a:bodyPr>
          <a:lstStyle/>
          <a:p>
            <a:r>
              <a:rPr lang="es-ES" sz="2400" b="1" dirty="0">
                <a:solidFill>
                  <a:schemeClr val="accent1">
                    <a:lumMod val="50000"/>
                  </a:schemeClr>
                </a:solidFill>
                <a:latin typeface="Century Gothic" panose="020B0502020202020204" pitchFamily="34" charset="0"/>
              </a:rPr>
              <a:t>Un hombre sin cabeza</a:t>
            </a:r>
          </a:p>
          <a:p>
            <a:r>
              <a:rPr lang="es-ES" sz="2400" dirty="0">
                <a:solidFill>
                  <a:schemeClr val="accent1">
                    <a:lumMod val="50000"/>
                  </a:schemeClr>
                </a:solidFill>
                <a:latin typeface="Century Gothic" panose="020B0502020202020204" pitchFamily="34" charset="0"/>
              </a:rPr>
              <a:t> </a:t>
            </a:r>
          </a:p>
          <a:p>
            <a:r>
              <a:rPr lang="es-ES" sz="2400" i="1" dirty="0">
                <a:solidFill>
                  <a:schemeClr val="accent1">
                    <a:lumMod val="50000"/>
                  </a:schemeClr>
                </a:solidFill>
                <a:latin typeface="Century Gothic" panose="020B0502020202020204" pitchFamily="34" charset="0"/>
              </a:rPr>
              <a:t>1 Un hombre sin cabeza</a:t>
            </a:r>
          </a:p>
          <a:p>
            <a:r>
              <a:rPr lang="es-ES" sz="2400" i="1" dirty="0">
                <a:solidFill>
                  <a:schemeClr val="accent1">
                    <a:lumMod val="50000"/>
                  </a:schemeClr>
                </a:solidFill>
                <a:latin typeface="Century Gothic" panose="020B0502020202020204" pitchFamily="34" charset="0"/>
              </a:rPr>
              <a:t>2 no puede usar sombrero.</a:t>
            </a:r>
          </a:p>
          <a:p>
            <a:r>
              <a:rPr lang="es-ES" sz="2400" i="1" dirty="0">
                <a:solidFill>
                  <a:schemeClr val="accent1">
                    <a:lumMod val="50000"/>
                  </a:schemeClr>
                </a:solidFill>
                <a:latin typeface="Century Gothic" panose="020B0502020202020204" pitchFamily="34" charset="0"/>
              </a:rPr>
              <a:t>3 Pero éste no es</a:t>
            </a:r>
          </a:p>
          <a:p>
            <a:r>
              <a:rPr lang="es-ES" sz="2400" i="1" dirty="0">
                <a:solidFill>
                  <a:schemeClr val="accent1">
                    <a:lumMod val="50000"/>
                  </a:schemeClr>
                </a:solidFill>
                <a:latin typeface="Century Gothic" panose="020B0502020202020204" pitchFamily="34" charset="0"/>
              </a:rPr>
              <a:t>4 su mayor problema:</a:t>
            </a:r>
          </a:p>
          <a:p>
            <a:r>
              <a:rPr lang="es-ES" sz="2400" dirty="0">
                <a:solidFill>
                  <a:schemeClr val="accent1">
                    <a:lumMod val="50000"/>
                  </a:schemeClr>
                </a:solidFill>
                <a:latin typeface="Century Gothic" panose="020B0502020202020204" pitchFamily="34" charset="0"/>
              </a:rPr>
              <a:t>5 no puede </a:t>
            </a:r>
            <a:r>
              <a:rPr lang="es-ES" sz="2400" b="1" strike="sngStrike" dirty="0">
                <a:solidFill>
                  <a:srgbClr val="E25B00"/>
                </a:solidFill>
                <a:latin typeface="Century Gothic" panose="020B0502020202020204" pitchFamily="34" charset="0"/>
              </a:rPr>
              <a:t>hablar</a:t>
            </a:r>
            <a:r>
              <a:rPr lang="es-ES" sz="2400" dirty="0">
                <a:solidFill>
                  <a:schemeClr val="accent1">
                    <a:lumMod val="50000"/>
                  </a:schemeClr>
                </a:solidFill>
                <a:latin typeface="Century Gothic" panose="020B0502020202020204" pitchFamily="34" charset="0"/>
              </a:rPr>
              <a:t>,</a:t>
            </a:r>
          </a:p>
          <a:p>
            <a:r>
              <a:rPr lang="es-ES" sz="2400" dirty="0">
                <a:solidFill>
                  <a:schemeClr val="accent1">
                    <a:lumMod val="50000"/>
                  </a:schemeClr>
                </a:solidFill>
                <a:latin typeface="Century Gothic" panose="020B0502020202020204" pitchFamily="34" charset="0"/>
              </a:rPr>
              <a:t>6 no puede </a:t>
            </a:r>
            <a:r>
              <a:rPr lang="es-ES" sz="2400" b="1" strike="sngStrike" dirty="0">
                <a:solidFill>
                  <a:srgbClr val="E25B00"/>
                </a:solidFill>
                <a:latin typeface="Century Gothic" panose="020B0502020202020204" pitchFamily="34" charset="0"/>
              </a:rPr>
              <a:t>estudiar</a:t>
            </a:r>
            <a:r>
              <a:rPr lang="es-ES" sz="2400" b="1" dirty="0">
                <a:solidFill>
                  <a:schemeClr val="accent1">
                    <a:lumMod val="50000"/>
                  </a:schemeClr>
                </a:solidFill>
                <a:latin typeface="Century Gothic" panose="020B0502020202020204" pitchFamily="34" charset="0"/>
              </a:rPr>
              <a:t>,</a:t>
            </a:r>
          </a:p>
          <a:p>
            <a:r>
              <a:rPr lang="es-ES" sz="2400" dirty="0">
                <a:solidFill>
                  <a:schemeClr val="accent1">
                    <a:lumMod val="50000"/>
                  </a:schemeClr>
                </a:solidFill>
                <a:latin typeface="Century Gothic" panose="020B0502020202020204" pitchFamily="34" charset="0"/>
              </a:rPr>
              <a:t>7 no </a:t>
            </a:r>
            <a:r>
              <a:rPr lang="es-ES" sz="2400" b="1" strike="sngStrike" dirty="0">
                <a:solidFill>
                  <a:srgbClr val="E25B00"/>
                </a:solidFill>
                <a:latin typeface="Century Gothic" panose="020B0502020202020204" pitchFamily="34" charset="0"/>
              </a:rPr>
              <a:t>canta</a:t>
            </a:r>
            <a:r>
              <a:rPr lang="es-ES" sz="2400" dirty="0">
                <a:solidFill>
                  <a:schemeClr val="accent1">
                    <a:lumMod val="50000"/>
                  </a:schemeClr>
                </a:solidFill>
                <a:latin typeface="Century Gothic" panose="020B0502020202020204" pitchFamily="34" charset="0"/>
              </a:rPr>
              <a:t>,</a:t>
            </a:r>
          </a:p>
          <a:p>
            <a:r>
              <a:rPr lang="es-ES" sz="2400" dirty="0">
                <a:solidFill>
                  <a:schemeClr val="accent1">
                    <a:lumMod val="50000"/>
                  </a:schemeClr>
                </a:solidFill>
                <a:latin typeface="Century Gothic" panose="020B0502020202020204" pitchFamily="34" charset="0"/>
              </a:rPr>
              <a:t>8 no </a:t>
            </a:r>
            <a:r>
              <a:rPr lang="es-ES" sz="2400" b="1" strike="sngStrike" dirty="0">
                <a:solidFill>
                  <a:srgbClr val="E25B00"/>
                </a:solidFill>
                <a:latin typeface="Century Gothic" panose="020B0502020202020204" pitchFamily="34" charset="0"/>
              </a:rPr>
              <a:t>pregunta</a:t>
            </a:r>
            <a:r>
              <a:rPr lang="es-ES" sz="2400" dirty="0">
                <a:solidFill>
                  <a:schemeClr val="accent1">
                    <a:lumMod val="50000"/>
                  </a:schemeClr>
                </a:solidFill>
                <a:latin typeface="Century Gothic" panose="020B0502020202020204" pitchFamily="34" charset="0"/>
              </a:rPr>
              <a:t>,</a:t>
            </a:r>
          </a:p>
          <a:p>
            <a:r>
              <a:rPr lang="es-ES" sz="2400" dirty="0">
                <a:solidFill>
                  <a:schemeClr val="accent1">
                    <a:lumMod val="50000"/>
                  </a:schemeClr>
                </a:solidFill>
                <a:latin typeface="Century Gothic" panose="020B0502020202020204" pitchFamily="34" charset="0"/>
              </a:rPr>
              <a:t>9 no </a:t>
            </a:r>
            <a:r>
              <a:rPr lang="es-ES" sz="2400" b="1" strike="sngStrike" dirty="0">
                <a:solidFill>
                  <a:srgbClr val="E25B00"/>
                </a:solidFill>
                <a:latin typeface="Century Gothic" panose="020B0502020202020204" pitchFamily="34" charset="0"/>
              </a:rPr>
              <a:t>escucha</a:t>
            </a:r>
            <a:r>
              <a:rPr lang="es-ES" sz="2400" dirty="0">
                <a:solidFill>
                  <a:schemeClr val="accent1">
                    <a:lumMod val="50000"/>
                  </a:schemeClr>
                </a:solidFill>
                <a:latin typeface="Century Gothic" panose="020B0502020202020204" pitchFamily="34" charset="0"/>
              </a:rPr>
              <a:t>,</a:t>
            </a:r>
          </a:p>
          <a:p>
            <a:r>
              <a:rPr lang="es-ES" sz="2400" dirty="0">
                <a:solidFill>
                  <a:schemeClr val="accent1">
                    <a:lumMod val="50000"/>
                  </a:schemeClr>
                </a:solidFill>
                <a:latin typeface="Century Gothic" panose="020B0502020202020204" pitchFamily="34" charset="0"/>
              </a:rPr>
              <a:t>10 ni puede </a:t>
            </a:r>
            <a:r>
              <a:rPr lang="es-ES" sz="2400" b="1" strike="sngStrike" dirty="0">
                <a:solidFill>
                  <a:srgbClr val="E25B00"/>
                </a:solidFill>
                <a:latin typeface="Century Gothic" panose="020B0502020202020204" pitchFamily="34" charset="0"/>
              </a:rPr>
              <a:t>creer</a:t>
            </a:r>
            <a:r>
              <a:rPr lang="es-ES" sz="2400" dirty="0">
                <a:solidFill>
                  <a:schemeClr val="accent1">
                    <a:lumMod val="50000"/>
                  </a:schemeClr>
                </a:solidFill>
                <a:latin typeface="Century Gothic" panose="020B0502020202020204" pitchFamily="34" charset="0"/>
              </a:rPr>
              <a:t>,</a:t>
            </a:r>
          </a:p>
          <a:p>
            <a:r>
              <a:rPr lang="es-ES" sz="2400" i="1" dirty="0">
                <a:solidFill>
                  <a:schemeClr val="accent1">
                    <a:lumMod val="50000"/>
                  </a:schemeClr>
                </a:solidFill>
                <a:latin typeface="Century Gothic" panose="020B0502020202020204" pitchFamily="34" charset="0"/>
              </a:rPr>
              <a:t>11 que para amar y besar</a:t>
            </a:r>
          </a:p>
          <a:p>
            <a:r>
              <a:rPr lang="es-ES" sz="2400" i="1" dirty="0">
                <a:solidFill>
                  <a:schemeClr val="accent1">
                    <a:lumMod val="50000"/>
                  </a:schemeClr>
                </a:solidFill>
                <a:latin typeface="Century Gothic" panose="020B0502020202020204" pitchFamily="34" charset="0"/>
              </a:rPr>
              <a:t>12 cabeza debes tener.</a:t>
            </a:r>
          </a:p>
        </p:txBody>
      </p:sp>
      <p:pic>
        <p:nvPicPr>
          <p:cNvPr id="3" name="Picture 2" descr="Image result for headless clipart"/>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20669" y="465496"/>
            <a:ext cx="1102012" cy="1142331"/>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Picture 4" descr="http://www.clker.com/cliparts/8/a/4/7/11949864331460157366tophat_benji_park_01.svg.h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80733" y="335152"/>
            <a:ext cx="581883" cy="413137"/>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p:cNvSpPr txBox="1"/>
          <p:nvPr/>
        </p:nvSpPr>
        <p:spPr>
          <a:xfrm>
            <a:off x="250681" y="216726"/>
            <a:ext cx="1006867" cy="523220"/>
          </a:xfrm>
          <a:prstGeom prst="rect">
            <a:avLst/>
          </a:prstGeom>
          <a:noFill/>
        </p:spPr>
        <p:txBody>
          <a:bodyPr wrap="square" rtlCol="0">
            <a:spAutoFit/>
          </a:bodyPr>
          <a:lstStyle/>
          <a:p>
            <a:r>
              <a:rPr lang="en-GB" sz="2800" b="1" dirty="0">
                <a:solidFill>
                  <a:schemeClr val="accent1">
                    <a:lumMod val="50000"/>
                  </a:schemeClr>
                </a:solidFill>
              </a:rPr>
              <a:t>A</a:t>
            </a:r>
          </a:p>
        </p:txBody>
      </p:sp>
      <p:sp>
        <p:nvSpPr>
          <p:cNvPr id="6" name="Rectangle 5"/>
          <p:cNvSpPr/>
          <p:nvPr/>
        </p:nvSpPr>
        <p:spPr>
          <a:xfrm>
            <a:off x="250681" y="5935328"/>
            <a:ext cx="3095719" cy="400110"/>
          </a:xfrm>
          <a:prstGeom prst="rect">
            <a:avLst/>
          </a:prstGeom>
        </p:spPr>
        <p:txBody>
          <a:bodyPr wrap="none">
            <a:spAutoFit/>
          </a:bodyPr>
          <a:lstStyle/>
          <a:p>
            <a:r>
              <a:rPr lang="en-GB" sz="2000" b="1" i="1" dirty="0">
                <a:solidFill>
                  <a:schemeClr val="accent1">
                    <a:lumMod val="50000"/>
                  </a:schemeClr>
                </a:solidFill>
                <a:latin typeface="Century Gothic" panose="020B0502020202020204" pitchFamily="34" charset="0"/>
              </a:rPr>
              <a:t>Armando José Sequera</a:t>
            </a:r>
          </a:p>
        </p:txBody>
      </p:sp>
      <p:sp>
        <p:nvSpPr>
          <p:cNvPr id="7" name="Rectangle 6"/>
          <p:cNvSpPr/>
          <p:nvPr/>
        </p:nvSpPr>
        <p:spPr>
          <a:xfrm>
            <a:off x="6816388" y="739946"/>
            <a:ext cx="4809864" cy="5262979"/>
          </a:xfrm>
          <a:prstGeom prst="rect">
            <a:avLst/>
          </a:prstGeom>
        </p:spPr>
        <p:txBody>
          <a:bodyPr wrap="square">
            <a:spAutoFit/>
          </a:bodyPr>
          <a:lstStyle/>
          <a:p>
            <a:r>
              <a:rPr lang="es-ES" sz="2400" b="1" dirty="0">
                <a:solidFill>
                  <a:schemeClr val="accent1">
                    <a:lumMod val="50000"/>
                  </a:schemeClr>
                </a:solidFill>
                <a:latin typeface="Century Gothic" panose="020B0502020202020204" pitchFamily="34" charset="0"/>
              </a:rPr>
              <a:t>Un hombre sin cabeza</a:t>
            </a:r>
          </a:p>
          <a:p>
            <a:r>
              <a:rPr lang="es-ES" sz="2400" dirty="0">
                <a:solidFill>
                  <a:schemeClr val="accent1">
                    <a:lumMod val="50000"/>
                  </a:schemeClr>
                </a:solidFill>
                <a:latin typeface="Century Gothic" panose="020B0502020202020204" pitchFamily="34" charset="0"/>
              </a:rPr>
              <a:t> </a:t>
            </a:r>
          </a:p>
          <a:p>
            <a:r>
              <a:rPr lang="es-ES" sz="2400" i="1" dirty="0">
                <a:solidFill>
                  <a:schemeClr val="accent1">
                    <a:lumMod val="50000"/>
                  </a:schemeClr>
                </a:solidFill>
                <a:latin typeface="Century Gothic" panose="020B0502020202020204" pitchFamily="34" charset="0"/>
              </a:rPr>
              <a:t>1 Un hombre sin cabeza</a:t>
            </a:r>
          </a:p>
          <a:p>
            <a:r>
              <a:rPr lang="es-ES" sz="2400" i="1" dirty="0">
                <a:solidFill>
                  <a:schemeClr val="accent1">
                    <a:lumMod val="50000"/>
                  </a:schemeClr>
                </a:solidFill>
                <a:latin typeface="Century Gothic" panose="020B0502020202020204" pitchFamily="34" charset="0"/>
              </a:rPr>
              <a:t>2 no puede usar sombrero.</a:t>
            </a:r>
          </a:p>
          <a:p>
            <a:r>
              <a:rPr lang="es-ES" sz="2400" i="1" dirty="0">
                <a:solidFill>
                  <a:schemeClr val="accent1">
                    <a:lumMod val="50000"/>
                  </a:schemeClr>
                </a:solidFill>
                <a:latin typeface="Century Gothic" panose="020B0502020202020204" pitchFamily="34" charset="0"/>
              </a:rPr>
              <a:t>3 Pero éste no es</a:t>
            </a:r>
          </a:p>
          <a:p>
            <a:r>
              <a:rPr lang="es-ES" sz="2400" i="1" dirty="0">
                <a:solidFill>
                  <a:schemeClr val="accent1">
                    <a:lumMod val="50000"/>
                  </a:schemeClr>
                </a:solidFill>
                <a:latin typeface="Century Gothic" panose="020B0502020202020204" pitchFamily="34" charset="0"/>
              </a:rPr>
              <a:t>4 su mayor problema:</a:t>
            </a:r>
          </a:p>
          <a:p>
            <a:r>
              <a:rPr lang="es-ES" sz="2400" dirty="0">
                <a:solidFill>
                  <a:schemeClr val="accent1">
                    <a:lumMod val="50000"/>
                  </a:schemeClr>
                </a:solidFill>
                <a:latin typeface="Century Gothic" panose="020B0502020202020204" pitchFamily="34" charset="0"/>
              </a:rPr>
              <a:t>5 no … </a:t>
            </a:r>
            <a:r>
              <a:rPr lang="es-ES" sz="2400" b="1" dirty="0">
                <a:solidFill>
                  <a:srgbClr val="E25B00"/>
                </a:solidFill>
                <a:latin typeface="Century Gothic" panose="020B0502020202020204" pitchFamily="34" charset="0"/>
              </a:rPr>
              <a:t>[hablar / habla]</a:t>
            </a:r>
            <a:r>
              <a:rPr lang="es-ES" sz="2400" dirty="0">
                <a:solidFill>
                  <a:schemeClr val="accent1">
                    <a:lumMod val="50000"/>
                  </a:schemeClr>
                </a:solidFill>
                <a:latin typeface="Century Gothic" panose="020B0502020202020204" pitchFamily="34" charset="0"/>
              </a:rPr>
              <a:t>,</a:t>
            </a:r>
          </a:p>
          <a:p>
            <a:r>
              <a:rPr lang="es-ES" sz="2400" dirty="0">
                <a:solidFill>
                  <a:schemeClr val="accent1">
                    <a:lumMod val="50000"/>
                  </a:schemeClr>
                </a:solidFill>
                <a:latin typeface="Century Gothic" panose="020B0502020202020204" pitchFamily="34" charset="0"/>
              </a:rPr>
              <a:t>6 no …</a:t>
            </a:r>
            <a:r>
              <a:rPr lang="es-ES" sz="2400" dirty="0">
                <a:solidFill>
                  <a:srgbClr val="002060"/>
                </a:solidFill>
                <a:latin typeface="Century Gothic" panose="020B0502020202020204" pitchFamily="34" charset="0"/>
              </a:rPr>
              <a:t> </a:t>
            </a:r>
            <a:r>
              <a:rPr lang="es-ES" sz="2400" b="1" dirty="0">
                <a:solidFill>
                  <a:srgbClr val="E25B00"/>
                </a:solidFill>
                <a:latin typeface="Century Gothic" panose="020B0502020202020204" pitchFamily="34" charset="0"/>
              </a:rPr>
              <a:t>[estudiar / estudia]</a:t>
            </a:r>
            <a:r>
              <a:rPr lang="es-ES" sz="2400" dirty="0">
                <a:solidFill>
                  <a:schemeClr val="accent1">
                    <a:lumMod val="50000"/>
                  </a:schemeClr>
                </a:solidFill>
                <a:latin typeface="Century Gothic" panose="020B0502020202020204" pitchFamily="34" charset="0"/>
              </a:rPr>
              <a:t>,</a:t>
            </a:r>
          </a:p>
          <a:p>
            <a:r>
              <a:rPr lang="es-ES" sz="2400" dirty="0">
                <a:solidFill>
                  <a:schemeClr val="accent1">
                    <a:lumMod val="50000"/>
                  </a:schemeClr>
                </a:solidFill>
                <a:latin typeface="Century Gothic" panose="020B0502020202020204" pitchFamily="34" charset="0"/>
              </a:rPr>
              <a:t>7 no …</a:t>
            </a:r>
            <a:r>
              <a:rPr lang="es-ES" sz="2400" dirty="0">
                <a:solidFill>
                  <a:srgbClr val="002060"/>
                </a:solidFill>
                <a:latin typeface="Century Gothic" panose="020B0502020202020204" pitchFamily="34" charset="0"/>
              </a:rPr>
              <a:t> </a:t>
            </a:r>
            <a:r>
              <a:rPr lang="es-ES" sz="2400" b="1" dirty="0">
                <a:solidFill>
                  <a:srgbClr val="E25B00"/>
                </a:solidFill>
                <a:latin typeface="Century Gothic" panose="020B0502020202020204" pitchFamily="34" charset="0"/>
              </a:rPr>
              <a:t>[cantar / canta]</a:t>
            </a:r>
            <a:r>
              <a:rPr lang="es-ES" sz="2400" dirty="0">
                <a:solidFill>
                  <a:schemeClr val="accent1">
                    <a:lumMod val="50000"/>
                  </a:schemeClr>
                </a:solidFill>
                <a:latin typeface="Century Gothic" panose="020B0502020202020204" pitchFamily="34" charset="0"/>
              </a:rPr>
              <a:t>,</a:t>
            </a:r>
          </a:p>
          <a:p>
            <a:r>
              <a:rPr lang="es-ES" sz="2400" dirty="0">
                <a:solidFill>
                  <a:schemeClr val="accent1">
                    <a:lumMod val="50000"/>
                  </a:schemeClr>
                </a:solidFill>
                <a:latin typeface="Century Gothic" panose="020B0502020202020204" pitchFamily="34" charset="0"/>
              </a:rPr>
              <a:t>8 no … </a:t>
            </a:r>
            <a:r>
              <a:rPr lang="es-ES" sz="2400" b="1" dirty="0">
                <a:solidFill>
                  <a:srgbClr val="E25B00"/>
                </a:solidFill>
                <a:latin typeface="Century Gothic" panose="020B0502020202020204" pitchFamily="34" charset="0"/>
              </a:rPr>
              <a:t>[preguntar / pregunta]</a:t>
            </a:r>
            <a:r>
              <a:rPr lang="es-ES" sz="2400" dirty="0">
                <a:solidFill>
                  <a:schemeClr val="accent1">
                    <a:lumMod val="50000"/>
                  </a:schemeClr>
                </a:solidFill>
                <a:latin typeface="Century Gothic" panose="020B0502020202020204" pitchFamily="34" charset="0"/>
              </a:rPr>
              <a:t>,</a:t>
            </a:r>
          </a:p>
          <a:p>
            <a:r>
              <a:rPr lang="es-ES" sz="2400" dirty="0">
                <a:solidFill>
                  <a:schemeClr val="accent1">
                    <a:lumMod val="50000"/>
                  </a:schemeClr>
                </a:solidFill>
                <a:latin typeface="Century Gothic" panose="020B0502020202020204" pitchFamily="34" charset="0"/>
              </a:rPr>
              <a:t>9 no … </a:t>
            </a:r>
            <a:r>
              <a:rPr lang="es-ES" sz="2400" b="1" dirty="0">
                <a:solidFill>
                  <a:srgbClr val="E25B00"/>
                </a:solidFill>
                <a:latin typeface="Century Gothic" panose="020B0502020202020204" pitchFamily="34" charset="0"/>
              </a:rPr>
              <a:t>[escuchar / escucha]</a:t>
            </a:r>
            <a:r>
              <a:rPr lang="es-ES" sz="2400" dirty="0">
                <a:solidFill>
                  <a:schemeClr val="accent1">
                    <a:lumMod val="50000"/>
                  </a:schemeClr>
                </a:solidFill>
                <a:latin typeface="Century Gothic" panose="020B0502020202020204" pitchFamily="34" charset="0"/>
              </a:rPr>
              <a:t>,</a:t>
            </a:r>
          </a:p>
          <a:p>
            <a:r>
              <a:rPr lang="es-ES" sz="2400" dirty="0">
                <a:solidFill>
                  <a:schemeClr val="accent1">
                    <a:lumMod val="50000"/>
                  </a:schemeClr>
                </a:solidFill>
                <a:latin typeface="Century Gothic" panose="020B0502020202020204" pitchFamily="34" charset="0"/>
              </a:rPr>
              <a:t>10 ni … </a:t>
            </a:r>
            <a:r>
              <a:rPr lang="es-ES" sz="2400" b="1" dirty="0">
                <a:solidFill>
                  <a:srgbClr val="E25B00"/>
                </a:solidFill>
                <a:latin typeface="Century Gothic" panose="020B0502020202020204" pitchFamily="34" charset="0"/>
              </a:rPr>
              <a:t>[creer / cree]</a:t>
            </a:r>
            <a:r>
              <a:rPr lang="es-ES" sz="2400" dirty="0">
                <a:solidFill>
                  <a:schemeClr val="accent1">
                    <a:lumMod val="50000"/>
                  </a:schemeClr>
                </a:solidFill>
                <a:latin typeface="Century Gothic" panose="020B0502020202020204" pitchFamily="34" charset="0"/>
              </a:rPr>
              <a:t>,</a:t>
            </a:r>
          </a:p>
          <a:p>
            <a:r>
              <a:rPr lang="es-ES" sz="2400" i="1" dirty="0">
                <a:solidFill>
                  <a:schemeClr val="accent1">
                    <a:lumMod val="50000"/>
                  </a:schemeClr>
                </a:solidFill>
                <a:latin typeface="Century Gothic" panose="020B0502020202020204" pitchFamily="34" charset="0"/>
              </a:rPr>
              <a:t>11 que para amar y besar</a:t>
            </a:r>
          </a:p>
          <a:p>
            <a:r>
              <a:rPr lang="es-ES" sz="2400" i="1" dirty="0">
                <a:solidFill>
                  <a:schemeClr val="accent1">
                    <a:lumMod val="50000"/>
                  </a:schemeClr>
                </a:solidFill>
                <a:latin typeface="Century Gothic" panose="020B0502020202020204" pitchFamily="34" charset="0"/>
              </a:rPr>
              <a:t>12 cabeza debes tener.</a:t>
            </a:r>
          </a:p>
        </p:txBody>
      </p:sp>
      <p:sp>
        <p:nvSpPr>
          <p:cNvPr id="9" name="Rectangle 8"/>
          <p:cNvSpPr/>
          <p:nvPr/>
        </p:nvSpPr>
        <p:spPr>
          <a:xfrm>
            <a:off x="7054252" y="5935328"/>
            <a:ext cx="3095719" cy="400110"/>
          </a:xfrm>
          <a:prstGeom prst="rect">
            <a:avLst/>
          </a:prstGeom>
        </p:spPr>
        <p:txBody>
          <a:bodyPr wrap="none">
            <a:spAutoFit/>
          </a:bodyPr>
          <a:lstStyle/>
          <a:p>
            <a:r>
              <a:rPr lang="en-GB" sz="2000" b="1" i="1" dirty="0">
                <a:solidFill>
                  <a:schemeClr val="accent1">
                    <a:lumMod val="50000"/>
                  </a:schemeClr>
                </a:solidFill>
                <a:latin typeface="Century Gothic" panose="020B0502020202020204" pitchFamily="34" charset="0"/>
              </a:rPr>
              <a:t>Armando José Sequera</a:t>
            </a:r>
          </a:p>
        </p:txBody>
      </p:sp>
      <p:pic>
        <p:nvPicPr>
          <p:cNvPr id="10" name="Picture 9" descr="Image result for headless clipart"/>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021561" y="1010155"/>
            <a:ext cx="1102012" cy="1142331"/>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4" descr="http://www.clker.com/cliparts/8/a/4/7/11949864331460157366tophat_benji_park_01.svg.h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21844" y="706069"/>
            <a:ext cx="581883" cy="413137"/>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Box 11"/>
          <p:cNvSpPr txBox="1"/>
          <p:nvPr/>
        </p:nvSpPr>
        <p:spPr>
          <a:xfrm>
            <a:off x="6816387" y="335152"/>
            <a:ext cx="1006867" cy="523220"/>
          </a:xfrm>
          <a:prstGeom prst="rect">
            <a:avLst/>
          </a:prstGeom>
          <a:noFill/>
        </p:spPr>
        <p:txBody>
          <a:bodyPr wrap="square" rtlCol="0">
            <a:spAutoFit/>
          </a:bodyPr>
          <a:lstStyle/>
          <a:p>
            <a:r>
              <a:rPr lang="en-GB" sz="2800" b="1" dirty="0">
                <a:solidFill>
                  <a:schemeClr val="accent1">
                    <a:lumMod val="50000"/>
                  </a:schemeClr>
                </a:solidFill>
              </a:rPr>
              <a:t>B</a:t>
            </a:r>
          </a:p>
        </p:txBody>
      </p:sp>
      <p:sp>
        <p:nvSpPr>
          <p:cNvPr id="8" name="Title 7">
            <a:extLst>
              <a:ext uri="{FF2B5EF4-FFF2-40B4-BE49-F238E27FC236}">
                <a16:creationId xmlns:a16="http://schemas.microsoft.com/office/drawing/2014/main" id="{794B1B88-BC3E-F844-88AC-11810F33A7AD}"/>
              </a:ext>
            </a:extLst>
          </p:cNvPr>
          <p:cNvSpPr>
            <a:spLocks noGrp="1"/>
          </p:cNvSpPr>
          <p:nvPr>
            <p:ph type="title"/>
          </p:nvPr>
        </p:nvSpPr>
        <p:spPr>
          <a:xfrm>
            <a:off x="9824733" y="384719"/>
            <a:ext cx="252292" cy="80778"/>
          </a:xfrm>
        </p:spPr>
        <p:txBody>
          <a:bodyPr>
            <a:noAutofit/>
          </a:bodyPr>
          <a:lstStyle/>
          <a:p>
            <a:pPr algn="ctr"/>
            <a:r>
              <a:rPr lang="en-GB" sz="100" b="1" dirty="0" err="1">
                <a:solidFill>
                  <a:schemeClr val="bg1"/>
                </a:solidFill>
              </a:rPr>
              <a:t>hablar</a:t>
            </a:r>
            <a:r>
              <a:rPr lang="en-GB" sz="100" b="1" dirty="0">
                <a:solidFill>
                  <a:schemeClr val="bg1"/>
                </a:solidFill>
              </a:rPr>
              <a:t> / </a:t>
            </a:r>
            <a:r>
              <a:rPr lang="en-GB" sz="100" b="1" dirty="0" err="1">
                <a:solidFill>
                  <a:schemeClr val="bg1"/>
                </a:solidFill>
              </a:rPr>
              <a:t>escuchar</a:t>
            </a:r>
            <a:endParaRPr lang="en-US" sz="100" dirty="0"/>
          </a:p>
        </p:txBody>
      </p:sp>
      <p:sp>
        <p:nvSpPr>
          <p:cNvPr id="14" name="Rounded Rectangle 11">
            <a:extLst>
              <a:ext uri="{FF2B5EF4-FFF2-40B4-BE49-F238E27FC236}">
                <a16:creationId xmlns:a16="http://schemas.microsoft.com/office/drawing/2014/main" id="{A316DD52-7894-4A75-969C-CA0645DA2978}"/>
              </a:ext>
            </a:extLst>
          </p:cNvPr>
          <p:cNvSpPr/>
          <p:nvPr/>
        </p:nvSpPr>
        <p:spPr>
          <a:xfrm>
            <a:off x="9486900" y="258166"/>
            <a:ext cx="2441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794158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headless clipart"/>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20669" y="465496"/>
            <a:ext cx="1102012" cy="1142331"/>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Picture 4" descr="http://www.clker.com/cliparts/8/a/4/7/11949864331460157366tophat_benji_park_01.svg.h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80733" y="335152"/>
            <a:ext cx="581883" cy="413137"/>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p:cNvSpPr txBox="1"/>
          <p:nvPr/>
        </p:nvSpPr>
        <p:spPr>
          <a:xfrm>
            <a:off x="250681" y="216726"/>
            <a:ext cx="1006867" cy="523220"/>
          </a:xfrm>
          <a:prstGeom prst="rect">
            <a:avLst/>
          </a:prstGeom>
          <a:noFill/>
        </p:spPr>
        <p:txBody>
          <a:bodyPr wrap="square" rtlCol="0">
            <a:spAutoFit/>
          </a:bodyPr>
          <a:lstStyle/>
          <a:p>
            <a:r>
              <a:rPr lang="en-GB" sz="2800" b="1" dirty="0">
                <a:solidFill>
                  <a:schemeClr val="accent1">
                    <a:lumMod val="50000"/>
                  </a:schemeClr>
                </a:solidFill>
              </a:rPr>
              <a:t>A</a:t>
            </a:r>
          </a:p>
        </p:txBody>
      </p:sp>
      <p:sp>
        <p:nvSpPr>
          <p:cNvPr id="6" name="Rectangle 5"/>
          <p:cNvSpPr/>
          <p:nvPr/>
        </p:nvSpPr>
        <p:spPr>
          <a:xfrm>
            <a:off x="250681" y="5935328"/>
            <a:ext cx="3095719" cy="400110"/>
          </a:xfrm>
          <a:prstGeom prst="rect">
            <a:avLst/>
          </a:prstGeom>
        </p:spPr>
        <p:txBody>
          <a:bodyPr wrap="none">
            <a:spAutoFit/>
          </a:bodyPr>
          <a:lstStyle/>
          <a:p>
            <a:r>
              <a:rPr lang="en-GB" sz="2000" b="1" i="1" dirty="0">
                <a:solidFill>
                  <a:srgbClr val="002060"/>
                </a:solidFill>
                <a:latin typeface="Century Gothic" panose="020B0502020202020204" pitchFamily="34" charset="0"/>
              </a:rPr>
              <a:t>Armando José Sequera</a:t>
            </a:r>
          </a:p>
        </p:txBody>
      </p:sp>
      <p:sp>
        <p:nvSpPr>
          <p:cNvPr id="9" name="Rectangle 8"/>
          <p:cNvSpPr/>
          <p:nvPr/>
        </p:nvSpPr>
        <p:spPr>
          <a:xfrm>
            <a:off x="7054252" y="5935328"/>
            <a:ext cx="3095719" cy="400110"/>
          </a:xfrm>
          <a:prstGeom prst="rect">
            <a:avLst/>
          </a:prstGeom>
        </p:spPr>
        <p:txBody>
          <a:bodyPr wrap="none">
            <a:spAutoFit/>
          </a:bodyPr>
          <a:lstStyle/>
          <a:p>
            <a:r>
              <a:rPr lang="en-GB" sz="2000" b="1" i="1" dirty="0">
                <a:solidFill>
                  <a:srgbClr val="002060"/>
                </a:solidFill>
                <a:latin typeface="Century Gothic" panose="020B0502020202020204" pitchFamily="34" charset="0"/>
              </a:rPr>
              <a:t>Armando José Sequera</a:t>
            </a:r>
          </a:p>
        </p:txBody>
      </p:sp>
      <p:pic>
        <p:nvPicPr>
          <p:cNvPr id="10" name="Picture 9" descr="Image result for headless clipart"/>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778426" y="893897"/>
            <a:ext cx="1102012" cy="1142331"/>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4" descr="http://www.clker.com/cliparts/8/a/4/7/11949864331460157366tophat_benji_park_01.svg.h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38490" y="763553"/>
            <a:ext cx="581883" cy="413137"/>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Box 11"/>
          <p:cNvSpPr txBox="1"/>
          <p:nvPr/>
        </p:nvSpPr>
        <p:spPr>
          <a:xfrm>
            <a:off x="7059943" y="280110"/>
            <a:ext cx="1006867" cy="523220"/>
          </a:xfrm>
          <a:prstGeom prst="rect">
            <a:avLst/>
          </a:prstGeom>
          <a:noFill/>
        </p:spPr>
        <p:txBody>
          <a:bodyPr wrap="square" rtlCol="0">
            <a:spAutoFit/>
          </a:bodyPr>
          <a:lstStyle/>
          <a:p>
            <a:r>
              <a:rPr lang="en-GB" sz="2800" b="1" dirty="0">
                <a:solidFill>
                  <a:schemeClr val="accent1">
                    <a:lumMod val="50000"/>
                  </a:schemeClr>
                </a:solidFill>
              </a:rPr>
              <a:t>B</a:t>
            </a:r>
          </a:p>
        </p:txBody>
      </p:sp>
      <p:sp>
        <p:nvSpPr>
          <p:cNvPr id="13" name="Rectangle 12"/>
          <p:cNvSpPr/>
          <p:nvPr/>
        </p:nvSpPr>
        <p:spPr>
          <a:xfrm>
            <a:off x="7009525" y="748289"/>
            <a:ext cx="4572000" cy="5262979"/>
          </a:xfrm>
          <a:prstGeom prst="rect">
            <a:avLst/>
          </a:prstGeom>
        </p:spPr>
        <p:txBody>
          <a:bodyPr>
            <a:spAutoFit/>
          </a:bodyPr>
          <a:lstStyle/>
          <a:p>
            <a:r>
              <a:rPr lang="es-ES" sz="2400" b="1" dirty="0">
                <a:solidFill>
                  <a:schemeClr val="accent1">
                    <a:lumMod val="50000"/>
                  </a:schemeClr>
                </a:solidFill>
                <a:latin typeface="Century Gothic" panose="020B0502020202020204" pitchFamily="34" charset="0"/>
              </a:rPr>
              <a:t>Un hombre sin cabeza</a:t>
            </a:r>
          </a:p>
          <a:p>
            <a:r>
              <a:rPr lang="es-ES" sz="2400" dirty="0">
                <a:solidFill>
                  <a:schemeClr val="accent1">
                    <a:lumMod val="50000"/>
                  </a:schemeClr>
                </a:solidFill>
                <a:latin typeface="Century Gothic" panose="020B0502020202020204" pitchFamily="34" charset="0"/>
              </a:rPr>
              <a:t> </a:t>
            </a:r>
          </a:p>
          <a:p>
            <a:r>
              <a:rPr lang="es-ES" sz="2400" i="1" dirty="0">
                <a:solidFill>
                  <a:schemeClr val="accent1">
                    <a:lumMod val="50000"/>
                  </a:schemeClr>
                </a:solidFill>
                <a:latin typeface="Century Gothic" panose="020B0502020202020204" pitchFamily="34" charset="0"/>
              </a:rPr>
              <a:t>1 Un hombre sin cabeza</a:t>
            </a:r>
          </a:p>
          <a:p>
            <a:r>
              <a:rPr lang="es-ES" sz="2400" i="1" dirty="0">
                <a:solidFill>
                  <a:schemeClr val="accent1">
                    <a:lumMod val="50000"/>
                  </a:schemeClr>
                </a:solidFill>
                <a:latin typeface="Century Gothic" panose="020B0502020202020204" pitchFamily="34" charset="0"/>
              </a:rPr>
              <a:t>2 no puede usar sombrero.</a:t>
            </a:r>
          </a:p>
          <a:p>
            <a:r>
              <a:rPr lang="es-ES" sz="2400" i="1" dirty="0">
                <a:solidFill>
                  <a:schemeClr val="accent1">
                    <a:lumMod val="50000"/>
                  </a:schemeClr>
                </a:solidFill>
                <a:latin typeface="Century Gothic" panose="020B0502020202020204" pitchFamily="34" charset="0"/>
              </a:rPr>
              <a:t>3 Pero éste no es</a:t>
            </a:r>
          </a:p>
          <a:p>
            <a:r>
              <a:rPr lang="es-ES" sz="2400" i="1" dirty="0">
                <a:solidFill>
                  <a:schemeClr val="accent1">
                    <a:lumMod val="50000"/>
                  </a:schemeClr>
                </a:solidFill>
                <a:latin typeface="Century Gothic" panose="020B0502020202020204" pitchFamily="34" charset="0"/>
              </a:rPr>
              <a:t>4 su mayor problema:</a:t>
            </a:r>
          </a:p>
          <a:p>
            <a:r>
              <a:rPr lang="es-ES" sz="2400" dirty="0">
                <a:solidFill>
                  <a:schemeClr val="accent1">
                    <a:lumMod val="50000"/>
                  </a:schemeClr>
                </a:solidFill>
                <a:latin typeface="Century Gothic" panose="020B0502020202020204" pitchFamily="34" charset="0"/>
              </a:rPr>
              <a:t>5 no puede </a:t>
            </a:r>
            <a:r>
              <a:rPr lang="es-ES" sz="2400" b="1" strike="sngStrike" dirty="0">
                <a:solidFill>
                  <a:srgbClr val="E25B00"/>
                </a:solidFill>
                <a:latin typeface="Century Gothic" panose="020B0502020202020204" pitchFamily="34" charset="0"/>
              </a:rPr>
              <a:t>llamar</a:t>
            </a:r>
            <a:r>
              <a:rPr lang="es-ES" sz="2400" dirty="0">
                <a:solidFill>
                  <a:schemeClr val="accent1">
                    <a:lumMod val="50000"/>
                  </a:schemeClr>
                </a:solidFill>
                <a:latin typeface="Century Gothic" panose="020B0502020202020204" pitchFamily="34" charset="0"/>
              </a:rPr>
              <a:t>,</a:t>
            </a:r>
          </a:p>
          <a:p>
            <a:r>
              <a:rPr lang="es-ES" sz="2400" dirty="0">
                <a:solidFill>
                  <a:schemeClr val="accent1">
                    <a:lumMod val="50000"/>
                  </a:schemeClr>
                </a:solidFill>
                <a:latin typeface="Century Gothic" panose="020B0502020202020204" pitchFamily="34" charset="0"/>
              </a:rPr>
              <a:t>6 no</a:t>
            </a:r>
            <a:r>
              <a:rPr lang="es-ES" sz="2400" dirty="0">
                <a:solidFill>
                  <a:srgbClr val="002060"/>
                </a:solidFill>
                <a:latin typeface="Century Gothic" panose="020B0502020202020204" pitchFamily="34" charset="0"/>
              </a:rPr>
              <a:t> </a:t>
            </a:r>
            <a:r>
              <a:rPr lang="es-ES" sz="2400" b="1" strike="sngStrike" dirty="0">
                <a:solidFill>
                  <a:srgbClr val="E25B00"/>
                </a:solidFill>
                <a:latin typeface="Century Gothic" panose="020B0502020202020204" pitchFamily="34" charset="0"/>
              </a:rPr>
              <a:t>sabe</a:t>
            </a:r>
            <a:r>
              <a:rPr lang="es-ES" sz="2400" dirty="0">
                <a:solidFill>
                  <a:schemeClr val="accent1">
                    <a:lumMod val="50000"/>
                  </a:schemeClr>
                </a:solidFill>
                <a:latin typeface="Century Gothic" panose="020B0502020202020204" pitchFamily="34" charset="0"/>
              </a:rPr>
              <a:t>,</a:t>
            </a:r>
          </a:p>
          <a:p>
            <a:r>
              <a:rPr lang="es-ES" sz="2400" dirty="0">
                <a:solidFill>
                  <a:schemeClr val="accent1">
                    <a:lumMod val="50000"/>
                  </a:schemeClr>
                </a:solidFill>
                <a:latin typeface="Century Gothic" panose="020B0502020202020204" pitchFamily="34" charset="0"/>
              </a:rPr>
              <a:t>7 no puede </a:t>
            </a:r>
            <a:r>
              <a:rPr lang="es-ES" sz="2400" b="1" strike="sngStrike" dirty="0">
                <a:solidFill>
                  <a:srgbClr val="E25B00"/>
                </a:solidFill>
                <a:latin typeface="Century Gothic" panose="020B0502020202020204" pitchFamily="34" charset="0"/>
              </a:rPr>
              <a:t>decir</a:t>
            </a:r>
            <a:r>
              <a:rPr lang="es-ES" sz="2400" dirty="0">
                <a:solidFill>
                  <a:schemeClr val="accent1">
                    <a:lumMod val="50000"/>
                  </a:schemeClr>
                </a:solidFill>
                <a:latin typeface="Century Gothic" panose="020B0502020202020204" pitchFamily="34" charset="0"/>
              </a:rPr>
              <a:t>,</a:t>
            </a:r>
          </a:p>
          <a:p>
            <a:r>
              <a:rPr lang="es-ES" sz="2400" dirty="0">
                <a:solidFill>
                  <a:schemeClr val="accent1">
                    <a:lumMod val="50000"/>
                  </a:schemeClr>
                </a:solidFill>
                <a:latin typeface="Century Gothic" panose="020B0502020202020204" pitchFamily="34" charset="0"/>
              </a:rPr>
              <a:t>8 no puede </a:t>
            </a:r>
            <a:r>
              <a:rPr lang="es-ES" sz="2400" b="1" strike="sngStrike" dirty="0">
                <a:solidFill>
                  <a:srgbClr val="E25B00"/>
                </a:solidFill>
                <a:latin typeface="Century Gothic" panose="020B0502020202020204" pitchFamily="34" charset="0"/>
              </a:rPr>
              <a:t>cambiar</a:t>
            </a:r>
            <a:r>
              <a:rPr lang="es-ES" sz="2400" dirty="0">
                <a:solidFill>
                  <a:schemeClr val="accent1">
                    <a:lumMod val="50000"/>
                  </a:schemeClr>
                </a:solidFill>
                <a:latin typeface="Century Gothic" panose="020B0502020202020204" pitchFamily="34" charset="0"/>
              </a:rPr>
              <a:t>,</a:t>
            </a:r>
          </a:p>
          <a:p>
            <a:r>
              <a:rPr lang="es-ES" sz="2400" dirty="0">
                <a:solidFill>
                  <a:schemeClr val="accent1">
                    <a:lumMod val="50000"/>
                  </a:schemeClr>
                </a:solidFill>
                <a:latin typeface="Century Gothic" panose="020B0502020202020204" pitchFamily="34" charset="0"/>
              </a:rPr>
              <a:t>9 no </a:t>
            </a:r>
            <a:r>
              <a:rPr lang="es-ES" sz="2400" b="1" strike="sngStrike" dirty="0">
                <a:solidFill>
                  <a:srgbClr val="E25B00"/>
                </a:solidFill>
                <a:latin typeface="Century Gothic" panose="020B0502020202020204" pitchFamily="34" charset="0"/>
              </a:rPr>
              <a:t>quiere</a:t>
            </a:r>
            <a:r>
              <a:rPr lang="es-ES" sz="2400" dirty="0">
                <a:solidFill>
                  <a:schemeClr val="accent1">
                    <a:lumMod val="50000"/>
                  </a:schemeClr>
                </a:solidFill>
                <a:latin typeface="Century Gothic" panose="020B0502020202020204" pitchFamily="34" charset="0"/>
              </a:rPr>
              <a:t>,</a:t>
            </a:r>
          </a:p>
          <a:p>
            <a:r>
              <a:rPr lang="es-ES" sz="2400" dirty="0">
                <a:solidFill>
                  <a:schemeClr val="accent1">
                    <a:lumMod val="50000"/>
                  </a:schemeClr>
                </a:solidFill>
                <a:latin typeface="Century Gothic" panose="020B0502020202020204" pitchFamily="34" charset="0"/>
              </a:rPr>
              <a:t>10 ni puede </a:t>
            </a:r>
            <a:r>
              <a:rPr lang="es-ES" sz="2400" b="1" strike="sngStrike" dirty="0">
                <a:solidFill>
                  <a:srgbClr val="E25B00"/>
                </a:solidFill>
                <a:latin typeface="Century Gothic" panose="020B0502020202020204" pitchFamily="34" charset="0"/>
              </a:rPr>
              <a:t>ser</a:t>
            </a:r>
            <a:r>
              <a:rPr lang="es-ES" sz="2400" dirty="0">
                <a:solidFill>
                  <a:schemeClr val="accent1">
                    <a:lumMod val="50000"/>
                  </a:schemeClr>
                </a:solidFill>
                <a:latin typeface="Century Gothic" panose="020B0502020202020204" pitchFamily="34" charset="0"/>
              </a:rPr>
              <a:t>,</a:t>
            </a:r>
          </a:p>
          <a:p>
            <a:r>
              <a:rPr lang="es-ES" sz="2400" i="1" dirty="0">
                <a:solidFill>
                  <a:schemeClr val="accent1">
                    <a:lumMod val="50000"/>
                  </a:schemeClr>
                </a:solidFill>
                <a:latin typeface="Century Gothic" panose="020B0502020202020204" pitchFamily="34" charset="0"/>
              </a:rPr>
              <a:t>11 que para amar y besar</a:t>
            </a:r>
          </a:p>
          <a:p>
            <a:r>
              <a:rPr lang="es-ES" sz="2400" i="1" dirty="0">
                <a:solidFill>
                  <a:schemeClr val="accent1">
                    <a:lumMod val="50000"/>
                  </a:schemeClr>
                </a:solidFill>
                <a:latin typeface="Century Gothic" panose="020B0502020202020204" pitchFamily="34" charset="0"/>
              </a:rPr>
              <a:t>12 cabeza debes tener.</a:t>
            </a:r>
          </a:p>
        </p:txBody>
      </p:sp>
      <p:sp>
        <p:nvSpPr>
          <p:cNvPr id="14" name="Rectangle 13"/>
          <p:cNvSpPr/>
          <p:nvPr/>
        </p:nvSpPr>
        <p:spPr>
          <a:xfrm>
            <a:off x="250681" y="716097"/>
            <a:ext cx="4572000" cy="5262979"/>
          </a:xfrm>
          <a:prstGeom prst="rect">
            <a:avLst/>
          </a:prstGeom>
        </p:spPr>
        <p:txBody>
          <a:bodyPr>
            <a:spAutoFit/>
          </a:bodyPr>
          <a:lstStyle/>
          <a:p>
            <a:r>
              <a:rPr lang="es-ES" sz="2400" b="1" dirty="0">
                <a:solidFill>
                  <a:schemeClr val="accent1">
                    <a:lumMod val="50000"/>
                  </a:schemeClr>
                </a:solidFill>
                <a:latin typeface="Century Gothic" panose="020B0502020202020204" pitchFamily="34" charset="0"/>
              </a:rPr>
              <a:t>Un hombre sin cabeza</a:t>
            </a:r>
          </a:p>
          <a:p>
            <a:r>
              <a:rPr lang="es-ES" sz="2400" dirty="0">
                <a:solidFill>
                  <a:schemeClr val="accent1">
                    <a:lumMod val="50000"/>
                  </a:schemeClr>
                </a:solidFill>
                <a:latin typeface="Century Gothic" panose="020B0502020202020204" pitchFamily="34" charset="0"/>
              </a:rPr>
              <a:t> </a:t>
            </a:r>
          </a:p>
          <a:p>
            <a:r>
              <a:rPr lang="es-ES" sz="2400" i="1" dirty="0">
                <a:solidFill>
                  <a:schemeClr val="accent1">
                    <a:lumMod val="50000"/>
                  </a:schemeClr>
                </a:solidFill>
                <a:latin typeface="Century Gothic" panose="020B0502020202020204" pitchFamily="34" charset="0"/>
              </a:rPr>
              <a:t>1 Un hombre sin cabeza</a:t>
            </a:r>
          </a:p>
          <a:p>
            <a:r>
              <a:rPr lang="es-ES" sz="2400" i="1" dirty="0">
                <a:solidFill>
                  <a:schemeClr val="accent1">
                    <a:lumMod val="50000"/>
                  </a:schemeClr>
                </a:solidFill>
                <a:latin typeface="Century Gothic" panose="020B0502020202020204" pitchFamily="34" charset="0"/>
              </a:rPr>
              <a:t>2 no puede usar sombrero.</a:t>
            </a:r>
          </a:p>
          <a:p>
            <a:r>
              <a:rPr lang="es-ES" sz="2400" i="1" dirty="0">
                <a:solidFill>
                  <a:schemeClr val="accent1">
                    <a:lumMod val="50000"/>
                  </a:schemeClr>
                </a:solidFill>
                <a:latin typeface="Century Gothic" panose="020B0502020202020204" pitchFamily="34" charset="0"/>
              </a:rPr>
              <a:t>3 Pero éste no es</a:t>
            </a:r>
          </a:p>
          <a:p>
            <a:r>
              <a:rPr lang="es-ES" sz="2400" i="1" dirty="0">
                <a:solidFill>
                  <a:schemeClr val="accent1">
                    <a:lumMod val="50000"/>
                  </a:schemeClr>
                </a:solidFill>
                <a:latin typeface="Century Gothic" panose="020B0502020202020204" pitchFamily="34" charset="0"/>
              </a:rPr>
              <a:t>4 su mayor problema:</a:t>
            </a:r>
          </a:p>
          <a:p>
            <a:r>
              <a:rPr lang="es-ES" sz="2400" dirty="0">
                <a:solidFill>
                  <a:schemeClr val="accent1">
                    <a:lumMod val="50000"/>
                  </a:schemeClr>
                </a:solidFill>
                <a:latin typeface="Century Gothic" panose="020B0502020202020204" pitchFamily="34" charset="0"/>
              </a:rPr>
              <a:t>5 no … </a:t>
            </a:r>
            <a:r>
              <a:rPr lang="es-ES" sz="2400" b="1" dirty="0">
                <a:solidFill>
                  <a:srgbClr val="E25B00"/>
                </a:solidFill>
                <a:latin typeface="Century Gothic" panose="020B0502020202020204" pitchFamily="34" charset="0"/>
              </a:rPr>
              <a:t>[llamar / llama]</a:t>
            </a:r>
            <a:r>
              <a:rPr lang="es-ES" sz="2400" dirty="0">
                <a:solidFill>
                  <a:schemeClr val="accent1">
                    <a:lumMod val="50000"/>
                  </a:schemeClr>
                </a:solidFill>
                <a:latin typeface="Century Gothic" panose="020B0502020202020204" pitchFamily="34" charset="0"/>
              </a:rPr>
              <a:t>,</a:t>
            </a:r>
          </a:p>
          <a:p>
            <a:r>
              <a:rPr lang="es-ES" sz="2400" dirty="0">
                <a:solidFill>
                  <a:schemeClr val="accent1">
                    <a:lumMod val="50000"/>
                  </a:schemeClr>
                </a:solidFill>
                <a:latin typeface="Century Gothic" panose="020B0502020202020204" pitchFamily="34" charset="0"/>
              </a:rPr>
              <a:t>6 no … </a:t>
            </a:r>
            <a:r>
              <a:rPr lang="es-ES" sz="2400" b="1" dirty="0">
                <a:solidFill>
                  <a:srgbClr val="E25B00"/>
                </a:solidFill>
                <a:latin typeface="Century Gothic" panose="020B0502020202020204" pitchFamily="34" charset="0"/>
              </a:rPr>
              <a:t>[saber / sabe]</a:t>
            </a:r>
            <a:r>
              <a:rPr lang="es-ES" sz="2400" dirty="0">
                <a:solidFill>
                  <a:schemeClr val="accent1">
                    <a:lumMod val="50000"/>
                  </a:schemeClr>
                </a:solidFill>
                <a:latin typeface="Century Gothic" panose="020B0502020202020204" pitchFamily="34" charset="0"/>
              </a:rPr>
              <a:t>,</a:t>
            </a:r>
          </a:p>
          <a:p>
            <a:r>
              <a:rPr lang="es-ES" sz="2400" dirty="0">
                <a:solidFill>
                  <a:schemeClr val="accent1">
                    <a:lumMod val="50000"/>
                  </a:schemeClr>
                </a:solidFill>
                <a:latin typeface="Century Gothic" panose="020B0502020202020204" pitchFamily="34" charset="0"/>
              </a:rPr>
              <a:t>7 no … </a:t>
            </a:r>
            <a:r>
              <a:rPr lang="es-ES" sz="2400" b="1" dirty="0">
                <a:solidFill>
                  <a:srgbClr val="E25B00"/>
                </a:solidFill>
                <a:latin typeface="Century Gothic" panose="020B0502020202020204" pitchFamily="34" charset="0"/>
              </a:rPr>
              <a:t>[decir / dice]</a:t>
            </a:r>
            <a:r>
              <a:rPr lang="es-ES" sz="2400" dirty="0">
                <a:solidFill>
                  <a:schemeClr val="accent1">
                    <a:lumMod val="50000"/>
                  </a:schemeClr>
                </a:solidFill>
                <a:latin typeface="Century Gothic" panose="020B0502020202020204" pitchFamily="34" charset="0"/>
              </a:rPr>
              <a:t>,</a:t>
            </a:r>
          </a:p>
          <a:p>
            <a:r>
              <a:rPr lang="es-ES" sz="2400" dirty="0">
                <a:solidFill>
                  <a:schemeClr val="accent1">
                    <a:lumMod val="50000"/>
                  </a:schemeClr>
                </a:solidFill>
                <a:latin typeface="Century Gothic" panose="020B0502020202020204" pitchFamily="34" charset="0"/>
              </a:rPr>
              <a:t>8 no … </a:t>
            </a:r>
            <a:r>
              <a:rPr lang="es-ES" sz="2400" b="1" dirty="0">
                <a:solidFill>
                  <a:srgbClr val="E25B00"/>
                </a:solidFill>
                <a:latin typeface="Century Gothic" panose="020B0502020202020204" pitchFamily="34" charset="0"/>
              </a:rPr>
              <a:t>[cambiar / cambia]</a:t>
            </a:r>
            <a:r>
              <a:rPr lang="es-ES" sz="2400" dirty="0">
                <a:solidFill>
                  <a:schemeClr val="accent1">
                    <a:lumMod val="50000"/>
                  </a:schemeClr>
                </a:solidFill>
                <a:latin typeface="Century Gothic" panose="020B0502020202020204" pitchFamily="34" charset="0"/>
              </a:rPr>
              <a:t>,</a:t>
            </a:r>
          </a:p>
          <a:p>
            <a:r>
              <a:rPr lang="es-ES" sz="2400" dirty="0">
                <a:solidFill>
                  <a:schemeClr val="accent1">
                    <a:lumMod val="50000"/>
                  </a:schemeClr>
                </a:solidFill>
                <a:latin typeface="Century Gothic" panose="020B0502020202020204" pitchFamily="34" charset="0"/>
              </a:rPr>
              <a:t>9 no … </a:t>
            </a:r>
            <a:r>
              <a:rPr lang="es-ES" sz="2400" b="1" dirty="0">
                <a:solidFill>
                  <a:srgbClr val="E25B00"/>
                </a:solidFill>
                <a:latin typeface="Century Gothic" panose="020B0502020202020204" pitchFamily="34" charset="0"/>
              </a:rPr>
              <a:t>[querer/ quiere]</a:t>
            </a:r>
            <a:r>
              <a:rPr lang="es-ES" sz="2400" dirty="0">
                <a:solidFill>
                  <a:schemeClr val="accent1">
                    <a:lumMod val="50000"/>
                  </a:schemeClr>
                </a:solidFill>
                <a:latin typeface="Century Gothic" panose="020B0502020202020204" pitchFamily="34" charset="0"/>
              </a:rPr>
              <a:t>,</a:t>
            </a:r>
          </a:p>
          <a:p>
            <a:r>
              <a:rPr lang="es-ES" sz="2400" dirty="0">
                <a:solidFill>
                  <a:schemeClr val="accent1">
                    <a:lumMod val="50000"/>
                  </a:schemeClr>
                </a:solidFill>
                <a:latin typeface="Century Gothic" panose="020B0502020202020204" pitchFamily="34" charset="0"/>
              </a:rPr>
              <a:t>10 ni … </a:t>
            </a:r>
            <a:r>
              <a:rPr lang="es-ES" sz="2400" b="1" dirty="0">
                <a:solidFill>
                  <a:srgbClr val="E25B00"/>
                </a:solidFill>
                <a:latin typeface="Century Gothic" panose="020B0502020202020204" pitchFamily="34" charset="0"/>
              </a:rPr>
              <a:t>[ser / es]</a:t>
            </a:r>
            <a:r>
              <a:rPr lang="es-ES" sz="2400" dirty="0">
                <a:solidFill>
                  <a:schemeClr val="accent1">
                    <a:lumMod val="50000"/>
                  </a:schemeClr>
                </a:solidFill>
                <a:latin typeface="Century Gothic" panose="020B0502020202020204" pitchFamily="34" charset="0"/>
              </a:rPr>
              <a:t>,</a:t>
            </a:r>
          </a:p>
          <a:p>
            <a:r>
              <a:rPr lang="es-ES" sz="2400" i="1" dirty="0">
                <a:solidFill>
                  <a:schemeClr val="accent1">
                    <a:lumMod val="50000"/>
                  </a:schemeClr>
                </a:solidFill>
                <a:latin typeface="Century Gothic" panose="020B0502020202020204" pitchFamily="34" charset="0"/>
              </a:rPr>
              <a:t>11 que para amar y besar</a:t>
            </a:r>
          </a:p>
          <a:p>
            <a:r>
              <a:rPr lang="es-ES" sz="2400" i="1" dirty="0">
                <a:solidFill>
                  <a:schemeClr val="accent1">
                    <a:lumMod val="50000"/>
                  </a:schemeClr>
                </a:solidFill>
                <a:latin typeface="Century Gothic" panose="020B0502020202020204" pitchFamily="34" charset="0"/>
              </a:rPr>
              <a:t>12 cabeza debes tener.</a:t>
            </a:r>
          </a:p>
        </p:txBody>
      </p:sp>
      <p:sp>
        <p:nvSpPr>
          <p:cNvPr id="2" name="Title 1">
            <a:extLst>
              <a:ext uri="{FF2B5EF4-FFF2-40B4-BE49-F238E27FC236}">
                <a16:creationId xmlns:a16="http://schemas.microsoft.com/office/drawing/2014/main" id="{2286AE1F-92EA-9048-A965-E76EA6DE29F7}"/>
              </a:ext>
            </a:extLst>
          </p:cNvPr>
          <p:cNvSpPr>
            <a:spLocks noGrp="1"/>
          </p:cNvSpPr>
          <p:nvPr>
            <p:ph type="title"/>
          </p:nvPr>
        </p:nvSpPr>
        <p:spPr>
          <a:xfrm>
            <a:off x="9825814" y="424119"/>
            <a:ext cx="92886" cy="234966"/>
          </a:xfrm>
        </p:spPr>
        <p:txBody>
          <a:bodyPr>
            <a:noAutofit/>
          </a:bodyPr>
          <a:lstStyle/>
          <a:p>
            <a:pPr algn="ctr"/>
            <a:r>
              <a:rPr lang="en-GB" sz="100" b="1" dirty="0" err="1">
                <a:solidFill>
                  <a:schemeClr val="bg1"/>
                </a:solidFill>
              </a:rPr>
              <a:t>hablar</a:t>
            </a:r>
            <a:r>
              <a:rPr lang="en-GB" sz="100" b="1" dirty="0">
                <a:solidFill>
                  <a:schemeClr val="bg1"/>
                </a:solidFill>
              </a:rPr>
              <a:t> / </a:t>
            </a:r>
            <a:r>
              <a:rPr lang="en-GB" sz="100" b="1" dirty="0" err="1">
                <a:solidFill>
                  <a:schemeClr val="bg1"/>
                </a:solidFill>
              </a:rPr>
              <a:t>escuchar</a:t>
            </a:r>
            <a:endParaRPr lang="en-US" sz="100" dirty="0"/>
          </a:p>
        </p:txBody>
      </p:sp>
      <p:sp>
        <p:nvSpPr>
          <p:cNvPr id="17" name="Rounded Rectangle 11">
            <a:extLst>
              <a:ext uri="{FF2B5EF4-FFF2-40B4-BE49-F238E27FC236}">
                <a16:creationId xmlns:a16="http://schemas.microsoft.com/office/drawing/2014/main" id="{A316DD52-7894-4A75-969C-CA0645DA2978}"/>
              </a:ext>
            </a:extLst>
          </p:cNvPr>
          <p:cNvSpPr/>
          <p:nvPr/>
        </p:nvSpPr>
        <p:spPr>
          <a:xfrm>
            <a:off x="9486900" y="258166"/>
            <a:ext cx="2441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escuchar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89024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361B05-DDBE-4348-BF69-84009B888AA1}"/>
              </a:ext>
            </a:extLst>
          </p:cNvPr>
          <p:cNvSpPr>
            <a:spLocks noGrp="1"/>
          </p:cNvSpPr>
          <p:nvPr>
            <p:ph type="title"/>
          </p:nvPr>
        </p:nvSpPr>
        <p:spPr>
          <a:xfrm>
            <a:off x="477291" y="273741"/>
            <a:ext cx="10515600" cy="794463"/>
          </a:xfrm>
        </p:spPr>
        <p:txBody>
          <a:bodyPr>
            <a:noAutofit/>
          </a:bodyPr>
          <a:lstStyle/>
          <a:p>
            <a:r>
              <a:rPr lang="es-ES" sz="2600" b="1" dirty="0">
                <a:solidFill>
                  <a:schemeClr val="accent1">
                    <a:lumMod val="50000"/>
                  </a:schemeClr>
                </a:solidFill>
              </a:rPr>
              <a:t>Escribe un poema similar. Puedes usar un diccionario.</a:t>
            </a:r>
            <a:endParaRPr lang="x-none" sz="2600" dirty="0">
              <a:solidFill>
                <a:schemeClr val="accent1">
                  <a:lumMod val="50000"/>
                </a:schemeClr>
              </a:solidFill>
            </a:endParaRPr>
          </a:p>
        </p:txBody>
      </p:sp>
      <p:sp>
        <p:nvSpPr>
          <p:cNvPr id="3" name="CuadroTexto 2">
            <a:extLst>
              <a:ext uri="{FF2B5EF4-FFF2-40B4-BE49-F238E27FC236}">
                <a16:creationId xmlns:a16="http://schemas.microsoft.com/office/drawing/2014/main" id="{2F3D325C-EAA8-814D-95E0-6D537C85956D}"/>
              </a:ext>
            </a:extLst>
          </p:cNvPr>
          <p:cNvSpPr txBox="1"/>
          <p:nvPr/>
        </p:nvSpPr>
        <p:spPr>
          <a:xfrm>
            <a:off x="1019158" y="1068204"/>
            <a:ext cx="6425157" cy="4832092"/>
          </a:xfrm>
          <a:prstGeom prst="rect">
            <a:avLst/>
          </a:prstGeom>
          <a:noFill/>
        </p:spPr>
        <p:txBody>
          <a:bodyPr wrap="none" rtlCol="0">
            <a:spAutoFit/>
          </a:bodyPr>
          <a:lstStyle/>
          <a:p>
            <a:r>
              <a:rPr lang="es-ES" sz="2800" dirty="0">
                <a:solidFill>
                  <a:schemeClr val="accent1">
                    <a:lumMod val="50000"/>
                  </a:schemeClr>
                </a:solidFill>
              </a:rPr>
              <a:t>Una persona sin respeto</a:t>
            </a:r>
          </a:p>
          <a:p>
            <a:r>
              <a:rPr lang="es-ES" sz="2800" dirty="0">
                <a:solidFill>
                  <a:schemeClr val="accent1">
                    <a:lumMod val="50000"/>
                  </a:schemeClr>
                </a:solidFill>
              </a:rPr>
              <a:t>no quiere decir ’gracias’.</a:t>
            </a:r>
          </a:p>
          <a:p>
            <a:r>
              <a:rPr lang="es-ES" sz="2800" dirty="0">
                <a:solidFill>
                  <a:schemeClr val="accent1">
                    <a:lumMod val="50000"/>
                  </a:schemeClr>
                </a:solidFill>
              </a:rPr>
              <a:t>Pero este no es su mayor problema:</a:t>
            </a:r>
          </a:p>
          <a:p>
            <a:r>
              <a:rPr lang="es-ES" sz="2800" dirty="0">
                <a:solidFill>
                  <a:schemeClr val="accent1">
                    <a:lumMod val="50000"/>
                  </a:schemeClr>
                </a:solidFill>
              </a:rPr>
              <a:t>no quiere  _____________</a:t>
            </a:r>
          </a:p>
          <a:p>
            <a:r>
              <a:rPr lang="es-ES" sz="2800" dirty="0">
                <a:solidFill>
                  <a:schemeClr val="accent1">
                    <a:lumMod val="50000"/>
                  </a:schemeClr>
                </a:solidFill>
              </a:rPr>
              <a:t>no quiere _____________        </a:t>
            </a:r>
          </a:p>
          <a:p>
            <a:r>
              <a:rPr lang="es-ES" sz="2800" dirty="0">
                <a:solidFill>
                  <a:schemeClr val="accent1">
                    <a:lumMod val="50000"/>
                  </a:schemeClr>
                </a:solidFill>
              </a:rPr>
              <a:t>no quiere  _____________</a:t>
            </a:r>
          </a:p>
          <a:p>
            <a:r>
              <a:rPr lang="es-ES" sz="2800" dirty="0">
                <a:solidFill>
                  <a:schemeClr val="accent1">
                    <a:lumMod val="50000"/>
                  </a:schemeClr>
                </a:solidFill>
              </a:rPr>
              <a:t>no quiere _____________        </a:t>
            </a:r>
          </a:p>
          <a:p>
            <a:r>
              <a:rPr lang="es-ES" sz="2800" dirty="0">
                <a:solidFill>
                  <a:schemeClr val="accent1">
                    <a:lumMod val="50000"/>
                  </a:schemeClr>
                </a:solidFill>
              </a:rPr>
              <a:t>no quiere  _____________</a:t>
            </a:r>
          </a:p>
          <a:p>
            <a:r>
              <a:rPr lang="es-ES" sz="2800" dirty="0">
                <a:solidFill>
                  <a:schemeClr val="accent1">
                    <a:lumMod val="50000"/>
                  </a:schemeClr>
                </a:solidFill>
              </a:rPr>
              <a:t>ni quiere entender</a:t>
            </a:r>
            <a:br>
              <a:rPr lang="es-ES" sz="2800" dirty="0">
                <a:solidFill>
                  <a:schemeClr val="accent1">
                    <a:lumMod val="50000"/>
                  </a:schemeClr>
                </a:solidFill>
              </a:rPr>
            </a:br>
            <a:r>
              <a:rPr lang="es-ES" sz="2800" dirty="0">
                <a:solidFill>
                  <a:schemeClr val="accent1">
                    <a:lumMod val="50000"/>
                  </a:schemeClr>
                </a:solidFill>
              </a:rPr>
              <a:t>que cada persona</a:t>
            </a:r>
          </a:p>
          <a:p>
            <a:r>
              <a:rPr lang="es-ES" sz="2800" dirty="0">
                <a:solidFill>
                  <a:schemeClr val="accent1">
                    <a:lumMod val="50000"/>
                  </a:schemeClr>
                </a:solidFill>
              </a:rPr>
              <a:t>respeto debe tener. </a:t>
            </a:r>
          </a:p>
        </p:txBody>
      </p:sp>
      <p:pic>
        <p:nvPicPr>
          <p:cNvPr id="4" name="Imagen 3">
            <a:extLst>
              <a:ext uri="{FF2B5EF4-FFF2-40B4-BE49-F238E27FC236}">
                <a16:creationId xmlns:a16="http://schemas.microsoft.com/office/drawing/2014/main" id="{A4F861A6-0718-0640-89EC-96D1DFD576BC}"/>
              </a:ext>
            </a:extLst>
          </p:cNvPr>
          <p:cNvPicPr>
            <a:picLocks noChangeAspect="1"/>
          </p:cNvPicPr>
          <p:nvPr/>
        </p:nvPicPr>
        <p:blipFill>
          <a:blip r:embed="rId3"/>
          <a:stretch>
            <a:fillRect/>
          </a:stretch>
        </p:blipFill>
        <p:spPr>
          <a:xfrm>
            <a:off x="8878522" y="3446486"/>
            <a:ext cx="1871133" cy="2453810"/>
          </a:xfrm>
          <a:prstGeom prst="rect">
            <a:avLst/>
          </a:prstGeom>
        </p:spPr>
      </p:pic>
      <p:pic>
        <p:nvPicPr>
          <p:cNvPr id="5" name="Imagen 4">
            <a:extLst>
              <a:ext uri="{FF2B5EF4-FFF2-40B4-BE49-F238E27FC236}">
                <a16:creationId xmlns:a16="http://schemas.microsoft.com/office/drawing/2014/main" id="{7FBDCEC7-60E5-3240-8809-6D5BE65FE35A}"/>
              </a:ext>
            </a:extLst>
          </p:cNvPr>
          <p:cNvPicPr>
            <a:picLocks noChangeAspect="1"/>
          </p:cNvPicPr>
          <p:nvPr/>
        </p:nvPicPr>
        <p:blipFill>
          <a:blip r:embed="rId4"/>
          <a:stretch>
            <a:fillRect/>
          </a:stretch>
        </p:blipFill>
        <p:spPr>
          <a:xfrm>
            <a:off x="9794698" y="1212256"/>
            <a:ext cx="1378144" cy="1392065"/>
          </a:xfrm>
          <a:prstGeom prst="rect">
            <a:avLst/>
          </a:prstGeom>
        </p:spPr>
      </p:pic>
      <p:sp>
        <p:nvSpPr>
          <p:cNvPr id="8"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42880943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361B05-DDBE-4348-BF69-84009B888AA1}"/>
              </a:ext>
            </a:extLst>
          </p:cNvPr>
          <p:cNvSpPr>
            <a:spLocks noGrp="1"/>
          </p:cNvSpPr>
          <p:nvPr>
            <p:ph type="title"/>
          </p:nvPr>
        </p:nvSpPr>
        <p:spPr>
          <a:xfrm>
            <a:off x="477291" y="273741"/>
            <a:ext cx="10515600" cy="794463"/>
          </a:xfrm>
        </p:spPr>
        <p:txBody>
          <a:bodyPr>
            <a:noAutofit/>
          </a:bodyPr>
          <a:lstStyle/>
          <a:p>
            <a:r>
              <a:rPr lang="es-ES" sz="2600" b="1" dirty="0">
                <a:solidFill>
                  <a:schemeClr val="accent1">
                    <a:lumMod val="50000"/>
                  </a:schemeClr>
                </a:solidFill>
              </a:rPr>
              <a:t>Escribe un poema similar. Puedes usar un diccionario.</a:t>
            </a:r>
            <a:endParaRPr lang="x-none" sz="2600" dirty="0">
              <a:solidFill>
                <a:schemeClr val="accent1">
                  <a:lumMod val="50000"/>
                </a:schemeClr>
              </a:solidFill>
            </a:endParaRPr>
          </a:p>
        </p:txBody>
      </p:sp>
      <p:sp>
        <p:nvSpPr>
          <p:cNvPr id="3" name="CuadroTexto 2">
            <a:extLst>
              <a:ext uri="{FF2B5EF4-FFF2-40B4-BE49-F238E27FC236}">
                <a16:creationId xmlns:a16="http://schemas.microsoft.com/office/drawing/2014/main" id="{2F3D325C-EAA8-814D-95E0-6D537C85956D}"/>
              </a:ext>
            </a:extLst>
          </p:cNvPr>
          <p:cNvSpPr txBox="1"/>
          <p:nvPr/>
        </p:nvSpPr>
        <p:spPr>
          <a:xfrm>
            <a:off x="782091" y="1068204"/>
            <a:ext cx="7209025" cy="4832092"/>
          </a:xfrm>
          <a:prstGeom prst="rect">
            <a:avLst/>
          </a:prstGeom>
          <a:noFill/>
        </p:spPr>
        <p:txBody>
          <a:bodyPr wrap="none" rtlCol="0">
            <a:spAutoFit/>
          </a:bodyPr>
          <a:lstStyle/>
          <a:p>
            <a:r>
              <a:rPr lang="es-ES" sz="2800" dirty="0">
                <a:solidFill>
                  <a:schemeClr val="accent1">
                    <a:lumMod val="50000"/>
                  </a:schemeClr>
                </a:solidFill>
              </a:rPr>
              <a:t>Una persona sin ayuda</a:t>
            </a:r>
          </a:p>
          <a:p>
            <a:r>
              <a:rPr lang="es-ES" sz="2800" dirty="0">
                <a:solidFill>
                  <a:schemeClr val="accent1">
                    <a:lumMod val="50000"/>
                  </a:schemeClr>
                </a:solidFill>
              </a:rPr>
              <a:t>debe hacer cosas sola.</a:t>
            </a:r>
          </a:p>
          <a:p>
            <a:r>
              <a:rPr lang="es-ES" sz="2800" dirty="0">
                <a:solidFill>
                  <a:schemeClr val="accent1">
                    <a:lumMod val="50000"/>
                  </a:schemeClr>
                </a:solidFill>
              </a:rPr>
              <a:t>Pero este no es su mayor problema:</a:t>
            </a:r>
          </a:p>
          <a:p>
            <a:r>
              <a:rPr lang="es-ES" sz="2800" dirty="0">
                <a:solidFill>
                  <a:schemeClr val="accent1">
                    <a:lumMod val="50000"/>
                  </a:schemeClr>
                </a:solidFill>
              </a:rPr>
              <a:t>no _____________</a:t>
            </a:r>
          </a:p>
          <a:p>
            <a:r>
              <a:rPr lang="es-ES" sz="2800" dirty="0">
                <a:solidFill>
                  <a:schemeClr val="accent1">
                    <a:lumMod val="50000"/>
                  </a:schemeClr>
                </a:solidFill>
              </a:rPr>
              <a:t>no _____________        </a:t>
            </a:r>
          </a:p>
          <a:p>
            <a:r>
              <a:rPr lang="es-ES" sz="2800" dirty="0">
                <a:solidFill>
                  <a:schemeClr val="accent1">
                    <a:lumMod val="50000"/>
                  </a:schemeClr>
                </a:solidFill>
              </a:rPr>
              <a:t>no _____________</a:t>
            </a:r>
          </a:p>
          <a:p>
            <a:r>
              <a:rPr lang="es-ES" sz="2800" dirty="0">
                <a:solidFill>
                  <a:schemeClr val="accent1">
                    <a:lumMod val="50000"/>
                  </a:schemeClr>
                </a:solidFill>
              </a:rPr>
              <a:t>no _____________        </a:t>
            </a:r>
          </a:p>
          <a:p>
            <a:r>
              <a:rPr lang="es-ES" sz="2800" dirty="0">
                <a:solidFill>
                  <a:schemeClr val="accent1">
                    <a:lumMod val="50000"/>
                  </a:schemeClr>
                </a:solidFill>
              </a:rPr>
              <a:t>no _____________</a:t>
            </a:r>
          </a:p>
          <a:p>
            <a:r>
              <a:rPr lang="es-ES" sz="2800" dirty="0">
                <a:solidFill>
                  <a:schemeClr val="accent1">
                    <a:lumMod val="50000"/>
                  </a:schemeClr>
                </a:solidFill>
              </a:rPr>
              <a:t>pero puede entender</a:t>
            </a:r>
            <a:br>
              <a:rPr lang="es-ES" sz="2800" dirty="0">
                <a:solidFill>
                  <a:schemeClr val="accent1">
                    <a:lumMod val="50000"/>
                  </a:schemeClr>
                </a:solidFill>
              </a:rPr>
            </a:br>
            <a:r>
              <a:rPr lang="es-ES" sz="2800" dirty="0">
                <a:solidFill>
                  <a:schemeClr val="accent1">
                    <a:lumMod val="50000"/>
                  </a:schemeClr>
                </a:solidFill>
              </a:rPr>
              <a:t>que para _____________ y _____________</a:t>
            </a:r>
          </a:p>
          <a:p>
            <a:r>
              <a:rPr lang="es-ES" sz="2800" dirty="0">
                <a:solidFill>
                  <a:schemeClr val="accent1">
                    <a:lumMod val="50000"/>
                  </a:schemeClr>
                </a:solidFill>
              </a:rPr>
              <a:t>ayuda debes tener. </a:t>
            </a:r>
          </a:p>
        </p:txBody>
      </p:sp>
      <p:pic>
        <p:nvPicPr>
          <p:cNvPr id="3074" name="Picture 2" descr="Busy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65460" y="3484250"/>
            <a:ext cx="1853847" cy="2155636"/>
          </a:xfrm>
          <a:prstGeom prst="rect">
            <a:avLst/>
          </a:prstGeom>
          <a:noFill/>
          <a:extLst>
            <a:ext uri="{909E8E84-426E-40dd-AFC4-6F175D3DCCD1}">
              <a14:hiddenFill xmlns="" xmlns:a14="http://schemas.microsoft.com/office/drawing/2010/main">
                <a:solidFill>
                  <a:srgbClr val="FFFFFF"/>
                </a:solidFill>
              </a14:hiddenFill>
            </a:ext>
          </a:extLst>
        </p:spPr>
      </p:pic>
      <p:pic>
        <p:nvPicPr>
          <p:cNvPr id="3076" name="Picture 4" descr="Busy At Work Clip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92089" y="1068204"/>
            <a:ext cx="2800591" cy="2089942"/>
          </a:xfrm>
          <a:prstGeom prst="rect">
            <a:avLst/>
          </a:prstGeom>
          <a:noFill/>
          <a:extLst>
            <a:ext uri="{909E8E84-426E-40dd-AFC4-6F175D3DCCD1}">
              <a14:hiddenFill xmlns="" xmlns:a14="http://schemas.microsoft.com/office/drawing/2010/main">
                <a:solidFill>
                  <a:srgbClr val="FFFFFF"/>
                </a:solidFill>
              </a14:hiddenFill>
            </a:ext>
          </a:extLst>
        </p:spPr>
      </p:pic>
      <p:sp>
        <p:nvSpPr>
          <p:cNvPr id="8"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escribir</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29712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53140" y="533207"/>
            <a:ext cx="10515600" cy="1325563"/>
          </a:xfrm>
        </p:spPr>
        <p:txBody>
          <a:bodyPr>
            <a:normAutofit fontScale="90000"/>
          </a:bodyPr>
          <a:lstStyle/>
          <a:p>
            <a:r>
              <a:rPr lang="en-GB" sz="17800" b="1" dirty="0">
                <a:solidFill>
                  <a:srgbClr val="115076"/>
                </a:solidFill>
                <a:latin typeface="Century Gothic" panose="020B0502020202020204" pitchFamily="34" charset="0"/>
                <a:cs typeface="Calibri" panose="020F0502020204030204" pitchFamily="34" charset="0"/>
              </a:rPr>
              <a:t>que</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pic>
        <p:nvPicPr>
          <p:cNvPr id="2" name="Picture 1" descr="Woman with her hands raised to express doubt. "/>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33786" y="533207"/>
            <a:ext cx="3524428" cy="3810193"/>
          </a:xfrm>
          <a:prstGeom prst="rect">
            <a:avLst/>
          </a:prstGeom>
        </p:spPr>
      </p:pic>
      <p:sp>
        <p:nvSpPr>
          <p:cNvPr id="5" name="Rectangle 4"/>
          <p:cNvSpPr/>
          <p:nvPr/>
        </p:nvSpPr>
        <p:spPr>
          <a:xfrm>
            <a:off x="3249708" y="4136453"/>
            <a:ext cx="5692584" cy="1938992"/>
          </a:xfrm>
          <a:prstGeom prst="rect">
            <a:avLst/>
          </a:prstGeom>
        </p:spPr>
        <p:txBody>
          <a:bodyPr wrap="none">
            <a:spAutoFit/>
          </a:bodyPr>
          <a:lstStyle/>
          <a:p>
            <a:r>
              <a:rPr lang="en-GB" sz="12000" dirty="0" err="1">
                <a:solidFill>
                  <a:srgbClr val="115076"/>
                </a:solidFill>
                <a:latin typeface="Century Gothic" panose="020B0502020202020204" pitchFamily="34" charset="0"/>
                <a:cs typeface="Calibri" panose="020F0502020204030204" pitchFamily="34" charset="0"/>
              </a:rPr>
              <a:t>por</a:t>
            </a:r>
            <a:r>
              <a:rPr lang="en-GB" sz="12000" dirty="0" err="1">
                <a:solidFill>
                  <a:srgbClr val="E56700"/>
                </a:solidFill>
                <a:latin typeface="Century Gothic" panose="020B0502020202020204" pitchFamily="34" charset="0"/>
                <a:cs typeface="Calibri" panose="020F0502020204030204" pitchFamily="34" charset="0"/>
              </a:rPr>
              <a:t>que</a:t>
            </a:r>
            <a:endParaRPr lang="en-GB" sz="12000" dirty="0">
              <a:solidFill>
                <a:srgbClr val="E56700"/>
              </a:solidFill>
            </a:endParaRPr>
          </a:p>
        </p:txBody>
      </p:sp>
    </p:spTree>
    <p:extLst>
      <p:ext uri="{BB962C8B-B14F-4D97-AF65-F5344CB8AC3E}">
        <p14:creationId xmlns:p14="http://schemas.microsoft.com/office/powerpoint/2010/main" val="3705618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que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que_porqu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subTnLst>
                                    <p:audio>
                                      <p:cMediaNode>
                                        <p:cTn display="0" masterRel="sameClick">
                                          <p:stCondLst>
                                            <p:cond evt="begin" delay="0">
                                              <p:tn val="15"/>
                                            </p:cond>
                                          </p:stCondLst>
                                          <p:endCondLst>
                                            <p:cond evt="onStopAudio" delay="0">
                                              <p:tgtEl>
                                                <p:sldTgt/>
                                              </p:tgtEl>
                                            </p:cond>
                                          </p:endCondLst>
                                        </p:cTn>
                                        <p:tgtEl>
                                          <p:sndTgt r:embed="rId4" name="que_porqu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760E6E-D5CC-D44D-94CB-92D54BEE04CE}"/>
              </a:ext>
            </a:extLst>
          </p:cNvPr>
          <p:cNvSpPr>
            <a:spLocks noGrp="1"/>
          </p:cNvSpPr>
          <p:nvPr>
            <p:ph type="title"/>
          </p:nvPr>
        </p:nvSpPr>
        <p:spPr>
          <a:xfrm>
            <a:off x="254000" y="328773"/>
            <a:ext cx="7442200" cy="395127"/>
          </a:xfrm>
        </p:spPr>
        <p:txBody>
          <a:bodyPr>
            <a:normAutofit fontScale="90000"/>
          </a:bodyPr>
          <a:lstStyle/>
          <a:p>
            <a:r>
              <a:rPr lang="en-GB" sz="2400" b="1" dirty="0">
                <a:solidFill>
                  <a:schemeClr val="accent1">
                    <a:lumMod val="50000"/>
                  </a:schemeClr>
                </a:solidFill>
              </a:rPr>
              <a:t>Escribe el </a:t>
            </a:r>
            <a:r>
              <a:rPr lang="en-GB" sz="2400" b="1" dirty="0" err="1">
                <a:solidFill>
                  <a:schemeClr val="accent1">
                    <a:lumMod val="50000"/>
                  </a:schemeClr>
                </a:solidFill>
              </a:rPr>
              <a:t>poema</a:t>
            </a:r>
            <a:r>
              <a:rPr lang="en-GB" sz="2400" b="1" dirty="0">
                <a:solidFill>
                  <a:schemeClr val="accent1">
                    <a:lumMod val="50000"/>
                  </a:schemeClr>
                </a:solidFill>
              </a:rPr>
              <a:t> «Un hombre sin cabeza» </a:t>
            </a:r>
            <a:r>
              <a:rPr lang="en-GB" sz="2400" b="1" dirty="0" err="1">
                <a:solidFill>
                  <a:schemeClr val="accent1">
                    <a:lumMod val="50000"/>
                  </a:schemeClr>
                </a:solidFill>
              </a:rPr>
              <a:t>en</a:t>
            </a:r>
            <a:r>
              <a:rPr lang="en-GB" sz="2400" b="1" dirty="0">
                <a:solidFill>
                  <a:schemeClr val="accent1">
                    <a:lumMod val="50000"/>
                  </a:schemeClr>
                </a:solidFill>
              </a:rPr>
              <a:t> </a:t>
            </a:r>
            <a:r>
              <a:rPr lang="en-GB" sz="2400" b="1" dirty="0" err="1">
                <a:solidFill>
                  <a:schemeClr val="accent1">
                    <a:lumMod val="50000"/>
                  </a:schemeClr>
                </a:solidFill>
              </a:rPr>
              <a:t>inglés</a:t>
            </a:r>
            <a:r>
              <a:rPr lang="en-GB" sz="2400" b="1" dirty="0">
                <a:solidFill>
                  <a:schemeClr val="accent1">
                    <a:lumMod val="50000"/>
                  </a:schemeClr>
                </a:solidFill>
              </a:rPr>
              <a:t>.</a:t>
            </a:r>
            <a:endParaRPr lang="x-none" sz="2400" dirty="0">
              <a:solidFill>
                <a:schemeClr val="accent1">
                  <a:lumMod val="50000"/>
                </a:schemeClr>
              </a:solidFill>
            </a:endParaRPr>
          </a:p>
        </p:txBody>
      </p:sp>
      <p:graphicFrame>
        <p:nvGraphicFramePr>
          <p:cNvPr id="3" name="Tabla 2">
            <a:extLst>
              <a:ext uri="{FF2B5EF4-FFF2-40B4-BE49-F238E27FC236}">
                <a16:creationId xmlns:a16="http://schemas.microsoft.com/office/drawing/2014/main" id="{3005E5D9-A6CD-6647-9E67-32784AE2A153}"/>
              </a:ext>
            </a:extLst>
          </p:cNvPr>
          <p:cNvGraphicFramePr>
            <a:graphicFrameLocks noGrp="1"/>
          </p:cNvGraphicFramePr>
          <p:nvPr>
            <p:extLst>
              <p:ext uri="{D42A27DB-BD31-4B8C-83A1-F6EECF244321}">
                <p14:modId xmlns:p14="http://schemas.microsoft.com/office/powerpoint/2010/main" val="3568817242"/>
              </p:ext>
            </p:extLst>
          </p:nvPr>
        </p:nvGraphicFramePr>
        <p:xfrm>
          <a:off x="736600" y="1031663"/>
          <a:ext cx="10718800" cy="5049097"/>
        </p:xfrm>
        <a:graphic>
          <a:graphicData uri="http://schemas.openxmlformats.org/drawingml/2006/table">
            <a:tbl>
              <a:tblPr firstRow="1" bandRow="1">
                <a:tableStyleId>{5940675A-B579-460E-94D1-54222C63F5DA}</a:tableStyleId>
              </a:tblPr>
              <a:tblGrid>
                <a:gridCol w="5359400">
                  <a:extLst>
                    <a:ext uri="{9D8B030D-6E8A-4147-A177-3AD203B41FA5}">
                      <a16:colId xmlns:a16="http://schemas.microsoft.com/office/drawing/2014/main" val="3281762263"/>
                    </a:ext>
                  </a:extLst>
                </a:gridCol>
                <a:gridCol w="5359400">
                  <a:extLst>
                    <a:ext uri="{9D8B030D-6E8A-4147-A177-3AD203B41FA5}">
                      <a16:colId xmlns:a16="http://schemas.microsoft.com/office/drawing/2014/main" val="3591344602"/>
                    </a:ext>
                  </a:extLst>
                </a:gridCol>
              </a:tblGrid>
              <a:tr h="568537">
                <a:tc>
                  <a:txBody>
                    <a:bodyPr/>
                    <a:lstStyle/>
                    <a:p>
                      <a:pPr algn="ctr"/>
                      <a:r>
                        <a:rPr lang="en-GB" sz="2200" b="1" dirty="0" err="1">
                          <a:solidFill>
                            <a:schemeClr val="accent1">
                              <a:lumMod val="50000"/>
                            </a:schemeClr>
                          </a:solidFill>
                        </a:rPr>
                        <a:t>Español</a:t>
                      </a:r>
                      <a:endParaRPr lang="x-none" sz="2200" dirty="0">
                        <a:solidFill>
                          <a:schemeClr val="accent1">
                            <a:lumMod val="50000"/>
                          </a:schemeClr>
                        </a:solidFill>
                      </a:endParaRPr>
                    </a:p>
                  </a:txBody>
                  <a:tcPr>
                    <a:solidFill>
                      <a:schemeClr val="accent2">
                        <a:lumMod val="20000"/>
                        <a:lumOff val="80000"/>
                      </a:schemeClr>
                    </a:solidFill>
                  </a:tcPr>
                </a:tc>
                <a:tc>
                  <a:txBody>
                    <a:bodyPr/>
                    <a:lstStyle/>
                    <a:p>
                      <a:pPr algn="ctr"/>
                      <a:r>
                        <a:rPr lang="en-GB" sz="2200" b="1" dirty="0" err="1">
                          <a:solidFill>
                            <a:schemeClr val="accent1">
                              <a:lumMod val="50000"/>
                            </a:schemeClr>
                          </a:solidFill>
                        </a:rPr>
                        <a:t>Inglés</a:t>
                      </a:r>
                      <a:endParaRPr lang="x-none" sz="2200" dirty="0">
                        <a:solidFill>
                          <a:schemeClr val="accent1">
                            <a:lumMod val="50000"/>
                          </a:schemeClr>
                        </a:solidFill>
                      </a:endParaRPr>
                    </a:p>
                  </a:txBody>
                  <a:tcPr>
                    <a:solidFill>
                      <a:schemeClr val="accent1">
                        <a:lumMod val="20000"/>
                        <a:lumOff val="80000"/>
                      </a:schemeClr>
                    </a:solidFill>
                  </a:tcPr>
                </a:tc>
                <a:extLst>
                  <a:ext uri="{0D108BD9-81ED-4DB2-BD59-A6C34878D82A}">
                    <a16:rowId xmlns:a16="http://schemas.microsoft.com/office/drawing/2014/main" val="3543139951"/>
                  </a:ext>
                </a:extLst>
              </a:tr>
              <a:tr h="1786467">
                <a:tc>
                  <a:txBody>
                    <a:bodyPr/>
                    <a:lstStyle/>
                    <a:p>
                      <a:endParaRPr lang="x-none" dirty="0"/>
                    </a:p>
                    <a:p>
                      <a:endParaRPr lang="x-none" dirty="0"/>
                    </a:p>
                    <a:p>
                      <a:endParaRPr lang="x-none" dirty="0"/>
                    </a:p>
                    <a:p>
                      <a:endParaRPr lang="x-none" dirty="0"/>
                    </a:p>
                    <a:p>
                      <a:endParaRPr lang="x-none" dirty="0"/>
                    </a:p>
                    <a:p>
                      <a:endParaRPr lang="x-none" dirty="0"/>
                    </a:p>
                    <a:p>
                      <a:endParaRPr lang="x-none" dirty="0"/>
                    </a:p>
                    <a:p>
                      <a:endParaRPr lang="x-none" dirty="0"/>
                    </a:p>
                    <a:p>
                      <a:endParaRPr lang="x-none" dirty="0"/>
                    </a:p>
                    <a:p>
                      <a:endParaRPr lang="x-none" dirty="0"/>
                    </a:p>
                    <a:p>
                      <a:endParaRPr lang="x-none" dirty="0"/>
                    </a:p>
                    <a:p>
                      <a:endParaRPr lang="x-none" dirty="0"/>
                    </a:p>
                    <a:p>
                      <a:endParaRPr lang="x-none" dirty="0"/>
                    </a:p>
                    <a:p>
                      <a:endParaRPr lang="x-none" dirty="0"/>
                    </a:p>
                    <a:p>
                      <a:endParaRPr lang="x-none" dirty="0"/>
                    </a:p>
                    <a:p>
                      <a:endParaRPr lang="x-none" dirty="0"/>
                    </a:p>
                  </a:txBody>
                  <a:tcPr/>
                </a:tc>
                <a:tc>
                  <a:txBody>
                    <a:bodyPr/>
                    <a:lstStyle/>
                    <a:p>
                      <a:endParaRPr lang="x-none" dirty="0"/>
                    </a:p>
                  </a:txBody>
                  <a:tcPr/>
                </a:tc>
                <a:extLst>
                  <a:ext uri="{0D108BD9-81ED-4DB2-BD59-A6C34878D82A}">
                    <a16:rowId xmlns:a16="http://schemas.microsoft.com/office/drawing/2014/main" val="30649025"/>
                  </a:ext>
                </a:extLst>
              </a:tr>
            </a:tbl>
          </a:graphicData>
        </a:graphic>
      </p:graphicFrame>
      <p:sp>
        <p:nvSpPr>
          <p:cNvPr id="4" name="Rectangle 6">
            <a:extLst>
              <a:ext uri="{FF2B5EF4-FFF2-40B4-BE49-F238E27FC236}">
                <a16:creationId xmlns:a16="http://schemas.microsoft.com/office/drawing/2014/main" id="{57FC4D4E-3BBF-DD4F-97F4-747D5DDB396A}"/>
              </a:ext>
            </a:extLst>
          </p:cNvPr>
          <p:cNvSpPr/>
          <p:nvPr/>
        </p:nvSpPr>
        <p:spPr>
          <a:xfrm>
            <a:off x="838200" y="1559110"/>
            <a:ext cx="4278086" cy="4555093"/>
          </a:xfrm>
          <a:prstGeom prst="rect">
            <a:avLst/>
          </a:prstGeom>
        </p:spPr>
        <p:txBody>
          <a:bodyPr wrap="square">
            <a:spAutoFit/>
          </a:bodyPr>
          <a:lstStyle/>
          <a:p>
            <a:pPr>
              <a:lnSpc>
                <a:spcPts val="2900"/>
              </a:lnSpc>
            </a:pPr>
            <a:r>
              <a:rPr lang="es-ES" sz="2200" dirty="0">
                <a:solidFill>
                  <a:schemeClr val="accent1">
                    <a:lumMod val="50000"/>
                  </a:schemeClr>
                </a:solidFill>
                <a:latin typeface="Century Gothic" panose="020B0502020202020204" pitchFamily="34" charset="0"/>
              </a:rPr>
              <a:t>Un hombre sin cabeza</a:t>
            </a:r>
          </a:p>
          <a:p>
            <a:pPr>
              <a:lnSpc>
                <a:spcPts val="2900"/>
              </a:lnSpc>
            </a:pPr>
            <a:r>
              <a:rPr lang="es-ES" sz="2200" dirty="0">
                <a:solidFill>
                  <a:schemeClr val="accent1">
                    <a:lumMod val="50000"/>
                  </a:schemeClr>
                </a:solidFill>
                <a:latin typeface="Century Gothic" panose="020B0502020202020204" pitchFamily="34" charset="0"/>
              </a:rPr>
              <a:t>no puede usar sombrero.</a:t>
            </a:r>
          </a:p>
          <a:p>
            <a:pPr>
              <a:lnSpc>
                <a:spcPts val="2900"/>
              </a:lnSpc>
            </a:pPr>
            <a:r>
              <a:rPr lang="es-ES" sz="2200" dirty="0">
                <a:solidFill>
                  <a:schemeClr val="accent1">
                    <a:lumMod val="50000"/>
                  </a:schemeClr>
                </a:solidFill>
                <a:latin typeface="Century Gothic" panose="020B0502020202020204" pitchFamily="34" charset="0"/>
              </a:rPr>
              <a:t>Pero éste no es</a:t>
            </a:r>
          </a:p>
          <a:p>
            <a:pPr>
              <a:lnSpc>
                <a:spcPts val="2900"/>
              </a:lnSpc>
            </a:pPr>
            <a:r>
              <a:rPr lang="es-ES" sz="2200" dirty="0">
                <a:solidFill>
                  <a:schemeClr val="accent1">
                    <a:lumMod val="50000"/>
                  </a:schemeClr>
                </a:solidFill>
                <a:latin typeface="Century Gothic" panose="020B0502020202020204" pitchFamily="34" charset="0"/>
              </a:rPr>
              <a:t>su mayor problema:</a:t>
            </a:r>
          </a:p>
          <a:p>
            <a:pPr>
              <a:lnSpc>
                <a:spcPts val="2900"/>
              </a:lnSpc>
            </a:pPr>
            <a:r>
              <a:rPr lang="es-ES" sz="2200" dirty="0">
                <a:solidFill>
                  <a:schemeClr val="accent1">
                    <a:lumMod val="50000"/>
                  </a:schemeClr>
                </a:solidFill>
                <a:latin typeface="Century Gothic" panose="020B0502020202020204" pitchFamily="34" charset="0"/>
              </a:rPr>
              <a:t>no puede pensar,</a:t>
            </a:r>
          </a:p>
          <a:p>
            <a:pPr>
              <a:lnSpc>
                <a:spcPts val="2900"/>
              </a:lnSpc>
            </a:pPr>
            <a:r>
              <a:rPr lang="es-ES" sz="2200" dirty="0">
                <a:solidFill>
                  <a:schemeClr val="accent1">
                    <a:lumMod val="50000"/>
                  </a:schemeClr>
                </a:solidFill>
                <a:latin typeface="Century Gothic" panose="020B0502020202020204" pitchFamily="34" charset="0"/>
              </a:rPr>
              <a:t>no puede leer,</a:t>
            </a:r>
          </a:p>
          <a:p>
            <a:pPr>
              <a:lnSpc>
                <a:spcPts val="2900"/>
              </a:lnSpc>
            </a:pPr>
            <a:r>
              <a:rPr lang="es-ES" sz="2200" dirty="0">
                <a:solidFill>
                  <a:schemeClr val="accent1">
                    <a:lumMod val="50000"/>
                  </a:schemeClr>
                </a:solidFill>
                <a:latin typeface="Century Gothic" panose="020B0502020202020204" pitchFamily="34" charset="0"/>
              </a:rPr>
              <a:t>no puede cantar,</a:t>
            </a:r>
          </a:p>
          <a:p>
            <a:pPr>
              <a:lnSpc>
                <a:spcPts val="2900"/>
              </a:lnSpc>
            </a:pPr>
            <a:r>
              <a:rPr lang="es-ES" sz="2200" dirty="0">
                <a:solidFill>
                  <a:schemeClr val="accent1">
                    <a:lumMod val="50000"/>
                  </a:schemeClr>
                </a:solidFill>
                <a:latin typeface="Century Gothic" panose="020B0502020202020204" pitchFamily="34" charset="0"/>
              </a:rPr>
              <a:t>no puede comer,</a:t>
            </a:r>
          </a:p>
          <a:p>
            <a:pPr>
              <a:lnSpc>
                <a:spcPts val="2900"/>
              </a:lnSpc>
            </a:pPr>
            <a:r>
              <a:rPr lang="es-ES" sz="2200" dirty="0">
                <a:solidFill>
                  <a:schemeClr val="accent1">
                    <a:lumMod val="50000"/>
                  </a:schemeClr>
                </a:solidFill>
                <a:latin typeface="Century Gothic" panose="020B0502020202020204" pitchFamily="34" charset="0"/>
              </a:rPr>
              <a:t>no puede escuchar,</a:t>
            </a:r>
          </a:p>
          <a:p>
            <a:pPr>
              <a:lnSpc>
                <a:spcPts val="2900"/>
              </a:lnSpc>
            </a:pPr>
            <a:r>
              <a:rPr lang="es-ES" sz="2200" dirty="0">
                <a:solidFill>
                  <a:schemeClr val="accent1">
                    <a:lumMod val="50000"/>
                  </a:schemeClr>
                </a:solidFill>
                <a:latin typeface="Century Gothic" panose="020B0502020202020204" pitchFamily="34" charset="0"/>
              </a:rPr>
              <a:t>ni puede entender,</a:t>
            </a:r>
          </a:p>
          <a:p>
            <a:pPr>
              <a:lnSpc>
                <a:spcPts val="2900"/>
              </a:lnSpc>
            </a:pPr>
            <a:r>
              <a:rPr lang="es-ES" sz="2200" dirty="0">
                <a:solidFill>
                  <a:schemeClr val="accent1">
                    <a:lumMod val="50000"/>
                  </a:schemeClr>
                </a:solidFill>
                <a:latin typeface="Century Gothic" panose="020B0502020202020204" pitchFamily="34" charset="0"/>
              </a:rPr>
              <a:t>que para amar y besar</a:t>
            </a:r>
          </a:p>
          <a:p>
            <a:pPr>
              <a:lnSpc>
                <a:spcPts val="2900"/>
              </a:lnSpc>
            </a:pPr>
            <a:r>
              <a:rPr lang="es-ES" sz="2200" dirty="0">
                <a:solidFill>
                  <a:schemeClr val="accent1">
                    <a:lumMod val="50000"/>
                  </a:schemeClr>
                </a:solidFill>
                <a:latin typeface="Century Gothic" panose="020B0502020202020204" pitchFamily="34" charset="0"/>
              </a:rPr>
              <a:t>cabeza debes tener.</a:t>
            </a:r>
          </a:p>
        </p:txBody>
      </p:sp>
      <p:sp>
        <p:nvSpPr>
          <p:cNvPr id="5" name="Rectangle 6">
            <a:extLst>
              <a:ext uri="{FF2B5EF4-FFF2-40B4-BE49-F238E27FC236}">
                <a16:creationId xmlns:a16="http://schemas.microsoft.com/office/drawing/2014/main" id="{92834574-4E28-CD48-B33C-F59EB8FF5052}"/>
              </a:ext>
            </a:extLst>
          </p:cNvPr>
          <p:cNvSpPr/>
          <p:nvPr/>
        </p:nvSpPr>
        <p:spPr>
          <a:xfrm>
            <a:off x="6146800" y="1559110"/>
            <a:ext cx="4278086" cy="433837"/>
          </a:xfrm>
          <a:prstGeom prst="rect">
            <a:avLst/>
          </a:prstGeom>
        </p:spPr>
        <p:txBody>
          <a:bodyPr wrap="square">
            <a:spAutoFit/>
          </a:bodyPr>
          <a:lstStyle/>
          <a:p>
            <a:pPr>
              <a:lnSpc>
                <a:spcPts val="2900"/>
              </a:lnSpc>
            </a:pPr>
            <a:r>
              <a:rPr lang="es-ES" sz="2200" i="1" dirty="0">
                <a:solidFill>
                  <a:schemeClr val="accent1">
                    <a:lumMod val="50000"/>
                  </a:schemeClr>
                </a:solidFill>
                <a:latin typeface="Century Gothic" panose="020B0502020202020204" pitchFamily="34" charset="0"/>
              </a:rPr>
              <a:t>A </a:t>
            </a:r>
            <a:r>
              <a:rPr lang="es-ES" sz="2200" i="1" dirty="0" err="1">
                <a:solidFill>
                  <a:schemeClr val="accent1">
                    <a:lumMod val="50000"/>
                  </a:schemeClr>
                </a:solidFill>
                <a:latin typeface="Century Gothic" panose="020B0502020202020204" pitchFamily="34" charset="0"/>
              </a:rPr>
              <a:t>man</a:t>
            </a:r>
            <a:r>
              <a:rPr lang="es-ES" sz="2200" i="1" dirty="0">
                <a:solidFill>
                  <a:schemeClr val="accent1">
                    <a:lumMod val="50000"/>
                  </a:schemeClr>
                </a:solidFill>
                <a:latin typeface="Century Gothic" panose="020B0502020202020204" pitchFamily="34" charset="0"/>
              </a:rPr>
              <a:t> </a:t>
            </a:r>
            <a:r>
              <a:rPr lang="es-ES" sz="2200" i="1" dirty="0" err="1">
                <a:solidFill>
                  <a:schemeClr val="accent1">
                    <a:lumMod val="50000"/>
                  </a:schemeClr>
                </a:solidFill>
                <a:latin typeface="Century Gothic" panose="020B0502020202020204" pitchFamily="34" charset="0"/>
              </a:rPr>
              <a:t>without</a:t>
            </a:r>
            <a:r>
              <a:rPr lang="es-ES" sz="2200" i="1" dirty="0">
                <a:solidFill>
                  <a:schemeClr val="accent1">
                    <a:lumMod val="50000"/>
                  </a:schemeClr>
                </a:solidFill>
                <a:latin typeface="Century Gothic" panose="020B0502020202020204" pitchFamily="34" charset="0"/>
              </a:rPr>
              <a:t> a head…</a:t>
            </a:r>
          </a:p>
        </p:txBody>
      </p:sp>
      <p:sp>
        <p:nvSpPr>
          <p:cNvPr id="6" name="CuadroTexto 5">
            <a:extLst>
              <a:ext uri="{FF2B5EF4-FFF2-40B4-BE49-F238E27FC236}">
                <a16:creationId xmlns:a16="http://schemas.microsoft.com/office/drawing/2014/main" id="{8CEF49E1-073A-C44B-9777-897B8E9BC0F7}"/>
              </a:ext>
            </a:extLst>
          </p:cNvPr>
          <p:cNvSpPr txBox="1"/>
          <p:nvPr/>
        </p:nvSpPr>
        <p:spPr>
          <a:xfrm>
            <a:off x="9746010" y="4865118"/>
            <a:ext cx="1483098" cy="1015663"/>
          </a:xfrm>
          <a:prstGeom prst="rect">
            <a:avLst/>
          </a:prstGeom>
          <a:noFill/>
        </p:spPr>
        <p:txBody>
          <a:bodyPr wrap="none" rtlCol="0">
            <a:spAutoFit/>
          </a:bodyPr>
          <a:lstStyle/>
          <a:p>
            <a:r>
              <a:rPr lang="x-none" sz="2000" dirty="0">
                <a:solidFill>
                  <a:schemeClr val="accent1">
                    <a:lumMod val="50000"/>
                  </a:schemeClr>
                </a:solidFill>
              </a:rPr>
              <a:t>su </a:t>
            </a:r>
            <a:r>
              <a:rPr lang="x-none" sz="2000" i="1" dirty="0">
                <a:solidFill>
                  <a:schemeClr val="accent1">
                    <a:lumMod val="50000"/>
                  </a:schemeClr>
                </a:solidFill>
              </a:rPr>
              <a:t>= his</a:t>
            </a:r>
          </a:p>
          <a:p>
            <a:r>
              <a:rPr lang="x-none" sz="2000" dirty="0">
                <a:solidFill>
                  <a:schemeClr val="accent1">
                    <a:lumMod val="50000"/>
                  </a:schemeClr>
                </a:solidFill>
              </a:rPr>
              <a:t>ni </a:t>
            </a:r>
            <a:r>
              <a:rPr lang="x-none" sz="2000" i="1" dirty="0">
                <a:solidFill>
                  <a:schemeClr val="accent1">
                    <a:lumMod val="50000"/>
                  </a:schemeClr>
                </a:solidFill>
              </a:rPr>
              <a:t>= nor</a:t>
            </a:r>
          </a:p>
          <a:p>
            <a:r>
              <a:rPr lang="x-none" sz="2000" dirty="0">
                <a:solidFill>
                  <a:schemeClr val="accent1">
                    <a:lumMod val="50000"/>
                  </a:schemeClr>
                </a:solidFill>
              </a:rPr>
              <a:t>que</a:t>
            </a:r>
            <a:r>
              <a:rPr lang="x-none" sz="2000" i="1" dirty="0">
                <a:solidFill>
                  <a:schemeClr val="accent1">
                    <a:lumMod val="50000"/>
                  </a:schemeClr>
                </a:solidFill>
              </a:rPr>
              <a:t> = that</a:t>
            </a:r>
          </a:p>
        </p:txBody>
      </p:sp>
    </p:spTree>
    <p:extLst>
      <p:ext uri="{BB962C8B-B14F-4D97-AF65-F5344CB8AC3E}">
        <p14:creationId xmlns:p14="http://schemas.microsoft.com/office/powerpoint/2010/main" val="10853066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760E6E-D5CC-D44D-94CB-92D54BEE04CE}"/>
              </a:ext>
            </a:extLst>
          </p:cNvPr>
          <p:cNvSpPr>
            <a:spLocks noGrp="1"/>
          </p:cNvSpPr>
          <p:nvPr>
            <p:ph type="title"/>
          </p:nvPr>
        </p:nvSpPr>
        <p:spPr>
          <a:xfrm>
            <a:off x="254000" y="328773"/>
            <a:ext cx="7442200" cy="395127"/>
          </a:xfrm>
        </p:spPr>
        <p:txBody>
          <a:bodyPr>
            <a:normAutofit fontScale="90000"/>
          </a:bodyPr>
          <a:lstStyle/>
          <a:p>
            <a:r>
              <a:rPr lang="en-GB" sz="2400" b="1" dirty="0">
                <a:solidFill>
                  <a:schemeClr val="accent1">
                    <a:lumMod val="50000"/>
                  </a:schemeClr>
                </a:solidFill>
              </a:rPr>
              <a:t>Escribe el </a:t>
            </a:r>
            <a:r>
              <a:rPr lang="en-GB" sz="2400" b="1" dirty="0" err="1">
                <a:solidFill>
                  <a:schemeClr val="accent1">
                    <a:lumMod val="50000"/>
                  </a:schemeClr>
                </a:solidFill>
              </a:rPr>
              <a:t>poema</a:t>
            </a:r>
            <a:r>
              <a:rPr lang="en-GB" sz="2400" b="1" dirty="0">
                <a:solidFill>
                  <a:schemeClr val="accent1">
                    <a:lumMod val="50000"/>
                  </a:schemeClr>
                </a:solidFill>
              </a:rPr>
              <a:t> «Un hombre sin cabeza» </a:t>
            </a:r>
            <a:r>
              <a:rPr lang="en-GB" sz="2400" b="1" dirty="0" err="1">
                <a:solidFill>
                  <a:schemeClr val="accent1">
                    <a:lumMod val="50000"/>
                  </a:schemeClr>
                </a:solidFill>
              </a:rPr>
              <a:t>en</a:t>
            </a:r>
            <a:r>
              <a:rPr lang="en-GB" sz="2400" b="1" dirty="0">
                <a:solidFill>
                  <a:schemeClr val="accent1">
                    <a:lumMod val="50000"/>
                  </a:schemeClr>
                </a:solidFill>
              </a:rPr>
              <a:t> </a:t>
            </a:r>
            <a:r>
              <a:rPr lang="en-GB" sz="2400" b="1" dirty="0" err="1">
                <a:solidFill>
                  <a:schemeClr val="accent1">
                    <a:lumMod val="50000"/>
                  </a:schemeClr>
                </a:solidFill>
              </a:rPr>
              <a:t>inglés</a:t>
            </a:r>
            <a:r>
              <a:rPr lang="en-GB" sz="2400" b="1" dirty="0">
                <a:solidFill>
                  <a:schemeClr val="accent1">
                    <a:lumMod val="50000"/>
                  </a:schemeClr>
                </a:solidFill>
              </a:rPr>
              <a:t>.</a:t>
            </a:r>
            <a:endParaRPr lang="x-none" sz="2400" dirty="0">
              <a:solidFill>
                <a:schemeClr val="accent1">
                  <a:lumMod val="50000"/>
                </a:schemeClr>
              </a:solidFill>
            </a:endParaRPr>
          </a:p>
        </p:txBody>
      </p:sp>
      <p:graphicFrame>
        <p:nvGraphicFramePr>
          <p:cNvPr id="3" name="Tabla 2">
            <a:extLst>
              <a:ext uri="{FF2B5EF4-FFF2-40B4-BE49-F238E27FC236}">
                <a16:creationId xmlns:a16="http://schemas.microsoft.com/office/drawing/2014/main" id="{3005E5D9-A6CD-6647-9E67-32784AE2A153}"/>
              </a:ext>
            </a:extLst>
          </p:cNvPr>
          <p:cNvGraphicFramePr>
            <a:graphicFrameLocks noGrp="1"/>
          </p:cNvGraphicFramePr>
          <p:nvPr>
            <p:extLst>
              <p:ext uri="{D42A27DB-BD31-4B8C-83A1-F6EECF244321}">
                <p14:modId xmlns:p14="http://schemas.microsoft.com/office/powerpoint/2010/main" val="1141724444"/>
              </p:ext>
            </p:extLst>
          </p:nvPr>
        </p:nvGraphicFramePr>
        <p:xfrm>
          <a:off x="736600" y="1031663"/>
          <a:ext cx="10718800" cy="5049097"/>
        </p:xfrm>
        <a:graphic>
          <a:graphicData uri="http://schemas.openxmlformats.org/drawingml/2006/table">
            <a:tbl>
              <a:tblPr firstRow="1" bandRow="1">
                <a:tableStyleId>{5940675A-B579-460E-94D1-54222C63F5DA}</a:tableStyleId>
              </a:tblPr>
              <a:tblGrid>
                <a:gridCol w="5359400">
                  <a:extLst>
                    <a:ext uri="{9D8B030D-6E8A-4147-A177-3AD203B41FA5}">
                      <a16:colId xmlns:a16="http://schemas.microsoft.com/office/drawing/2014/main" val="3281762263"/>
                    </a:ext>
                  </a:extLst>
                </a:gridCol>
                <a:gridCol w="5359400">
                  <a:extLst>
                    <a:ext uri="{9D8B030D-6E8A-4147-A177-3AD203B41FA5}">
                      <a16:colId xmlns:a16="http://schemas.microsoft.com/office/drawing/2014/main" val="3591344602"/>
                    </a:ext>
                  </a:extLst>
                </a:gridCol>
              </a:tblGrid>
              <a:tr h="568537">
                <a:tc>
                  <a:txBody>
                    <a:bodyPr/>
                    <a:lstStyle/>
                    <a:p>
                      <a:pPr algn="ctr"/>
                      <a:r>
                        <a:rPr lang="en-GB" sz="2200" b="1" dirty="0" err="1">
                          <a:solidFill>
                            <a:schemeClr val="accent1">
                              <a:lumMod val="50000"/>
                            </a:schemeClr>
                          </a:solidFill>
                        </a:rPr>
                        <a:t>Español</a:t>
                      </a:r>
                      <a:endParaRPr lang="x-none" sz="2200" dirty="0">
                        <a:solidFill>
                          <a:schemeClr val="accent1">
                            <a:lumMod val="50000"/>
                          </a:schemeClr>
                        </a:solidFill>
                      </a:endParaRPr>
                    </a:p>
                  </a:txBody>
                  <a:tcPr>
                    <a:solidFill>
                      <a:schemeClr val="accent2">
                        <a:lumMod val="20000"/>
                        <a:lumOff val="80000"/>
                      </a:schemeClr>
                    </a:solidFill>
                  </a:tcPr>
                </a:tc>
                <a:tc>
                  <a:txBody>
                    <a:bodyPr/>
                    <a:lstStyle/>
                    <a:p>
                      <a:pPr algn="ctr"/>
                      <a:r>
                        <a:rPr lang="en-GB" sz="2200" b="1" dirty="0" err="1">
                          <a:solidFill>
                            <a:schemeClr val="accent1">
                              <a:lumMod val="50000"/>
                            </a:schemeClr>
                          </a:solidFill>
                        </a:rPr>
                        <a:t>Inglés</a:t>
                      </a:r>
                      <a:endParaRPr lang="x-none" sz="2200" dirty="0">
                        <a:solidFill>
                          <a:schemeClr val="accent1">
                            <a:lumMod val="50000"/>
                          </a:schemeClr>
                        </a:solidFill>
                      </a:endParaRPr>
                    </a:p>
                  </a:txBody>
                  <a:tcPr>
                    <a:solidFill>
                      <a:schemeClr val="accent1">
                        <a:lumMod val="20000"/>
                        <a:lumOff val="80000"/>
                      </a:schemeClr>
                    </a:solidFill>
                  </a:tcPr>
                </a:tc>
                <a:extLst>
                  <a:ext uri="{0D108BD9-81ED-4DB2-BD59-A6C34878D82A}">
                    <a16:rowId xmlns:a16="http://schemas.microsoft.com/office/drawing/2014/main" val="3543139951"/>
                  </a:ext>
                </a:extLst>
              </a:tr>
              <a:tr h="1786467">
                <a:tc>
                  <a:txBody>
                    <a:bodyPr/>
                    <a:lstStyle/>
                    <a:p>
                      <a:endParaRPr lang="x-none" dirty="0"/>
                    </a:p>
                    <a:p>
                      <a:endParaRPr lang="x-none" dirty="0"/>
                    </a:p>
                    <a:p>
                      <a:endParaRPr lang="x-none" dirty="0"/>
                    </a:p>
                    <a:p>
                      <a:endParaRPr lang="x-none" dirty="0"/>
                    </a:p>
                    <a:p>
                      <a:endParaRPr lang="x-none" dirty="0"/>
                    </a:p>
                    <a:p>
                      <a:endParaRPr lang="x-none" dirty="0"/>
                    </a:p>
                    <a:p>
                      <a:endParaRPr lang="x-none" dirty="0"/>
                    </a:p>
                    <a:p>
                      <a:endParaRPr lang="x-none" dirty="0"/>
                    </a:p>
                    <a:p>
                      <a:endParaRPr lang="x-none" dirty="0"/>
                    </a:p>
                    <a:p>
                      <a:endParaRPr lang="x-none" dirty="0"/>
                    </a:p>
                    <a:p>
                      <a:endParaRPr lang="x-none" dirty="0"/>
                    </a:p>
                    <a:p>
                      <a:endParaRPr lang="x-none" dirty="0"/>
                    </a:p>
                    <a:p>
                      <a:endParaRPr lang="x-none" dirty="0"/>
                    </a:p>
                    <a:p>
                      <a:endParaRPr lang="x-none" dirty="0"/>
                    </a:p>
                    <a:p>
                      <a:endParaRPr lang="x-none" dirty="0"/>
                    </a:p>
                    <a:p>
                      <a:endParaRPr lang="x-none" dirty="0"/>
                    </a:p>
                  </a:txBody>
                  <a:tcPr/>
                </a:tc>
                <a:tc>
                  <a:txBody>
                    <a:bodyPr/>
                    <a:lstStyle/>
                    <a:p>
                      <a:endParaRPr lang="x-none" dirty="0"/>
                    </a:p>
                  </a:txBody>
                  <a:tcPr/>
                </a:tc>
                <a:extLst>
                  <a:ext uri="{0D108BD9-81ED-4DB2-BD59-A6C34878D82A}">
                    <a16:rowId xmlns:a16="http://schemas.microsoft.com/office/drawing/2014/main" val="30649025"/>
                  </a:ext>
                </a:extLst>
              </a:tr>
            </a:tbl>
          </a:graphicData>
        </a:graphic>
      </p:graphicFrame>
      <p:sp>
        <p:nvSpPr>
          <p:cNvPr id="4" name="Rectangle 6">
            <a:extLst>
              <a:ext uri="{FF2B5EF4-FFF2-40B4-BE49-F238E27FC236}">
                <a16:creationId xmlns:a16="http://schemas.microsoft.com/office/drawing/2014/main" id="{57FC4D4E-3BBF-DD4F-97F4-747D5DDB396A}"/>
              </a:ext>
            </a:extLst>
          </p:cNvPr>
          <p:cNvSpPr/>
          <p:nvPr/>
        </p:nvSpPr>
        <p:spPr>
          <a:xfrm>
            <a:off x="838200" y="1559110"/>
            <a:ext cx="4278086" cy="4555093"/>
          </a:xfrm>
          <a:prstGeom prst="rect">
            <a:avLst/>
          </a:prstGeom>
        </p:spPr>
        <p:txBody>
          <a:bodyPr wrap="square">
            <a:spAutoFit/>
          </a:bodyPr>
          <a:lstStyle/>
          <a:p>
            <a:pPr>
              <a:lnSpc>
                <a:spcPts val="2900"/>
              </a:lnSpc>
            </a:pPr>
            <a:r>
              <a:rPr lang="es-ES" sz="2200" dirty="0">
                <a:solidFill>
                  <a:schemeClr val="accent1">
                    <a:lumMod val="50000"/>
                  </a:schemeClr>
                </a:solidFill>
                <a:latin typeface="Century Gothic" panose="020B0502020202020204" pitchFamily="34" charset="0"/>
              </a:rPr>
              <a:t>Un hombre sin cabeza</a:t>
            </a:r>
          </a:p>
          <a:p>
            <a:pPr>
              <a:lnSpc>
                <a:spcPts val="2900"/>
              </a:lnSpc>
            </a:pPr>
            <a:r>
              <a:rPr lang="es-ES" sz="2200" dirty="0">
                <a:solidFill>
                  <a:schemeClr val="accent1">
                    <a:lumMod val="50000"/>
                  </a:schemeClr>
                </a:solidFill>
                <a:latin typeface="Century Gothic" panose="020B0502020202020204" pitchFamily="34" charset="0"/>
              </a:rPr>
              <a:t>no puede usar sombrero.</a:t>
            </a:r>
          </a:p>
          <a:p>
            <a:pPr>
              <a:lnSpc>
                <a:spcPts val="2900"/>
              </a:lnSpc>
            </a:pPr>
            <a:r>
              <a:rPr lang="es-ES" sz="2200" dirty="0">
                <a:solidFill>
                  <a:schemeClr val="accent1">
                    <a:lumMod val="50000"/>
                  </a:schemeClr>
                </a:solidFill>
                <a:latin typeface="Century Gothic" panose="020B0502020202020204" pitchFamily="34" charset="0"/>
              </a:rPr>
              <a:t>Pero éste no es</a:t>
            </a:r>
          </a:p>
          <a:p>
            <a:pPr>
              <a:lnSpc>
                <a:spcPts val="2900"/>
              </a:lnSpc>
            </a:pPr>
            <a:r>
              <a:rPr lang="es-ES" sz="2200" dirty="0">
                <a:solidFill>
                  <a:schemeClr val="accent1">
                    <a:lumMod val="50000"/>
                  </a:schemeClr>
                </a:solidFill>
                <a:latin typeface="Century Gothic" panose="020B0502020202020204" pitchFamily="34" charset="0"/>
              </a:rPr>
              <a:t>su mayor problema:</a:t>
            </a:r>
          </a:p>
          <a:p>
            <a:pPr>
              <a:lnSpc>
                <a:spcPts val="2900"/>
              </a:lnSpc>
            </a:pPr>
            <a:r>
              <a:rPr lang="es-ES" sz="2200" dirty="0">
                <a:solidFill>
                  <a:schemeClr val="accent1">
                    <a:lumMod val="50000"/>
                  </a:schemeClr>
                </a:solidFill>
                <a:latin typeface="Century Gothic" panose="020B0502020202020204" pitchFamily="34" charset="0"/>
              </a:rPr>
              <a:t>no puede pensar,</a:t>
            </a:r>
          </a:p>
          <a:p>
            <a:pPr>
              <a:lnSpc>
                <a:spcPts val="2900"/>
              </a:lnSpc>
            </a:pPr>
            <a:r>
              <a:rPr lang="es-ES" sz="2200" dirty="0">
                <a:solidFill>
                  <a:schemeClr val="accent1">
                    <a:lumMod val="50000"/>
                  </a:schemeClr>
                </a:solidFill>
                <a:latin typeface="Century Gothic" panose="020B0502020202020204" pitchFamily="34" charset="0"/>
              </a:rPr>
              <a:t>no puede leer,</a:t>
            </a:r>
          </a:p>
          <a:p>
            <a:pPr>
              <a:lnSpc>
                <a:spcPts val="2900"/>
              </a:lnSpc>
            </a:pPr>
            <a:r>
              <a:rPr lang="es-ES" sz="2200" dirty="0">
                <a:solidFill>
                  <a:schemeClr val="accent1">
                    <a:lumMod val="50000"/>
                  </a:schemeClr>
                </a:solidFill>
                <a:latin typeface="Century Gothic" panose="020B0502020202020204" pitchFamily="34" charset="0"/>
              </a:rPr>
              <a:t>no puede cantar,</a:t>
            </a:r>
          </a:p>
          <a:p>
            <a:pPr>
              <a:lnSpc>
                <a:spcPts val="2900"/>
              </a:lnSpc>
            </a:pPr>
            <a:r>
              <a:rPr lang="es-ES" sz="2200" dirty="0">
                <a:solidFill>
                  <a:schemeClr val="accent1">
                    <a:lumMod val="50000"/>
                  </a:schemeClr>
                </a:solidFill>
                <a:latin typeface="Century Gothic" panose="020B0502020202020204" pitchFamily="34" charset="0"/>
              </a:rPr>
              <a:t>no puede comer,</a:t>
            </a:r>
          </a:p>
          <a:p>
            <a:pPr>
              <a:lnSpc>
                <a:spcPts val="2900"/>
              </a:lnSpc>
            </a:pPr>
            <a:r>
              <a:rPr lang="es-ES" sz="2200" dirty="0">
                <a:solidFill>
                  <a:schemeClr val="accent1">
                    <a:lumMod val="50000"/>
                  </a:schemeClr>
                </a:solidFill>
                <a:latin typeface="Century Gothic" panose="020B0502020202020204" pitchFamily="34" charset="0"/>
              </a:rPr>
              <a:t>no puede escuchar,</a:t>
            </a:r>
          </a:p>
          <a:p>
            <a:pPr>
              <a:lnSpc>
                <a:spcPts val="2900"/>
              </a:lnSpc>
            </a:pPr>
            <a:r>
              <a:rPr lang="es-ES" sz="2200" dirty="0">
                <a:solidFill>
                  <a:schemeClr val="accent1">
                    <a:lumMod val="50000"/>
                  </a:schemeClr>
                </a:solidFill>
                <a:latin typeface="Century Gothic" panose="020B0502020202020204" pitchFamily="34" charset="0"/>
              </a:rPr>
              <a:t>ni puede entender,</a:t>
            </a:r>
          </a:p>
          <a:p>
            <a:pPr>
              <a:lnSpc>
                <a:spcPts val="2900"/>
              </a:lnSpc>
            </a:pPr>
            <a:r>
              <a:rPr lang="es-ES" sz="2200" dirty="0">
                <a:solidFill>
                  <a:schemeClr val="accent1">
                    <a:lumMod val="50000"/>
                  </a:schemeClr>
                </a:solidFill>
                <a:latin typeface="Century Gothic" panose="020B0502020202020204" pitchFamily="34" charset="0"/>
              </a:rPr>
              <a:t>que para amar y besar</a:t>
            </a:r>
          </a:p>
          <a:p>
            <a:pPr>
              <a:lnSpc>
                <a:spcPts val="2900"/>
              </a:lnSpc>
            </a:pPr>
            <a:r>
              <a:rPr lang="es-ES" sz="2200" dirty="0">
                <a:solidFill>
                  <a:schemeClr val="accent1">
                    <a:lumMod val="50000"/>
                  </a:schemeClr>
                </a:solidFill>
                <a:latin typeface="Century Gothic" panose="020B0502020202020204" pitchFamily="34" charset="0"/>
              </a:rPr>
              <a:t>cabeza debes tener.</a:t>
            </a:r>
          </a:p>
        </p:txBody>
      </p:sp>
      <p:sp>
        <p:nvSpPr>
          <p:cNvPr id="5" name="Rectangle 6">
            <a:extLst>
              <a:ext uri="{FF2B5EF4-FFF2-40B4-BE49-F238E27FC236}">
                <a16:creationId xmlns:a16="http://schemas.microsoft.com/office/drawing/2014/main" id="{92834574-4E28-CD48-B33C-F59EB8FF5052}"/>
              </a:ext>
            </a:extLst>
          </p:cNvPr>
          <p:cNvSpPr/>
          <p:nvPr/>
        </p:nvSpPr>
        <p:spPr>
          <a:xfrm>
            <a:off x="6146800" y="1559110"/>
            <a:ext cx="4278086" cy="4524637"/>
          </a:xfrm>
          <a:prstGeom prst="rect">
            <a:avLst/>
          </a:prstGeom>
        </p:spPr>
        <p:txBody>
          <a:bodyPr wrap="square">
            <a:spAutoFit/>
          </a:bodyPr>
          <a:lstStyle/>
          <a:p>
            <a:pPr>
              <a:lnSpc>
                <a:spcPts val="2900"/>
              </a:lnSpc>
            </a:pPr>
            <a:r>
              <a:rPr lang="es-ES" sz="2200" i="1" dirty="0">
                <a:solidFill>
                  <a:schemeClr val="accent1">
                    <a:lumMod val="50000"/>
                  </a:schemeClr>
                </a:solidFill>
                <a:latin typeface="Century Gothic" panose="020B0502020202020204" pitchFamily="34" charset="0"/>
              </a:rPr>
              <a:t>A </a:t>
            </a:r>
            <a:r>
              <a:rPr lang="es-ES" sz="2200" i="1" dirty="0" err="1">
                <a:solidFill>
                  <a:schemeClr val="accent1">
                    <a:lumMod val="50000"/>
                  </a:schemeClr>
                </a:solidFill>
                <a:latin typeface="Century Gothic" panose="020B0502020202020204" pitchFamily="34" charset="0"/>
              </a:rPr>
              <a:t>man</a:t>
            </a:r>
            <a:r>
              <a:rPr lang="es-ES" sz="2200" i="1" dirty="0">
                <a:solidFill>
                  <a:schemeClr val="accent1">
                    <a:lumMod val="50000"/>
                  </a:schemeClr>
                </a:solidFill>
                <a:latin typeface="Century Gothic" panose="020B0502020202020204" pitchFamily="34" charset="0"/>
              </a:rPr>
              <a:t> </a:t>
            </a:r>
            <a:r>
              <a:rPr lang="es-ES" sz="2200" i="1" dirty="0" err="1">
                <a:solidFill>
                  <a:schemeClr val="accent1">
                    <a:lumMod val="50000"/>
                  </a:schemeClr>
                </a:solidFill>
                <a:latin typeface="Century Gothic" panose="020B0502020202020204" pitchFamily="34" charset="0"/>
              </a:rPr>
              <a:t>without</a:t>
            </a:r>
            <a:r>
              <a:rPr lang="es-ES" sz="2200" i="1" dirty="0">
                <a:solidFill>
                  <a:schemeClr val="accent1">
                    <a:lumMod val="50000"/>
                  </a:schemeClr>
                </a:solidFill>
                <a:latin typeface="Century Gothic" panose="020B0502020202020204" pitchFamily="34" charset="0"/>
              </a:rPr>
              <a:t> a head…</a:t>
            </a:r>
          </a:p>
          <a:p>
            <a:pPr>
              <a:lnSpc>
                <a:spcPts val="2900"/>
              </a:lnSpc>
            </a:pPr>
            <a:r>
              <a:rPr lang="es-ES" sz="2200" i="1" dirty="0" err="1">
                <a:solidFill>
                  <a:schemeClr val="accent1">
                    <a:lumMod val="50000"/>
                  </a:schemeClr>
                </a:solidFill>
                <a:latin typeface="Century Gothic" panose="020B0502020202020204" pitchFamily="34" charset="0"/>
              </a:rPr>
              <a:t>can't</a:t>
            </a:r>
            <a:r>
              <a:rPr lang="es-ES" sz="2200" i="1" dirty="0">
                <a:solidFill>
                  <a:schemeClr val="accent1">
                    <a:lumMod val="50000"/>
                  </a:schemeClr>
                </a:solidFill>
                <a:latin typeface="Century Gothic" panose="020B0502020202020204" pitchFamily="34" charset="0"/>
              </a:rPr>
              <a:t> </a:t>
            </a:r>
            <a:r>
              <a:rPr lang="es-ES" sz="2200" i="1" dirty="0" err="1">
                <a:solidFill>
                  <a:schemeClr val="accent1">
                    <a:lumMod val="50000"/>
                  </a:schemeClr>
                </a:solidFill>
                <a:latin typeface="Century Gothic" panose="020B0502020202020204" pitchFamily="34" charset="0"/>
              </a:rPr>
              <a:t>wear</a:t>
            </a:r>
            <a:r>
              <a:rPr lang="es-ES" sz="2200" i="1" dirty="0">
                <a:solidFill>
                  <a:schemeClr val="accent1">
                    <a:lumMod val="50000"/>
                  </a:schemeClr>
                </a:solidFill>
                <a:latin typeface="Century Gothic" panose="020B0502020202020204" pitchFamily="34" charset="0"/>
              </a:rPr>
              <a:t> a </a:t>
            </a:r>
            <a:r>
              <a:rPr lang="es-ES" sz="2200" i="1" dirty="0" err="1">
                <a:solidFill>
                  <a:schemeClr val="accent1">
                    <a:lumMod val="50000"/>
                  </a:schemeClr>
                </a:solidFill>
                <a:latin typeface="Century Gothic" panose="020B0502020202020204" pitchFamily="34" charset="0"/>
              </a:rPr>
              <a:t>hat</a:t>
            </a:r>
            <a:r>
              <a:rPr lang="es-ES" sz="2200" i="1" dirty="0">
                <a:solidFill>
                  <a:schemeClr val="accent1">
                    <a:lumMod val="50000"/>
                  </a:schemeClr>
                </a:solidFill>
                <a:latin typeface="Century Gothic" panose="020B0502020202020204" pitchFamily="34" charset="0"/>
              </a:rPr>
              <a:t>.</a:t>
            </a:r>
          </a:p>
          <a:p>
            <a:pPr>
              <a:lnSpc>
                <a:spcPts val="2900"/>
              </a:lnSpc>
            </a:pPr>
            <a:r>
              <a:rPr lang="es-ES" sz="2200" i="1" dirty="0" err="1">
                <a:solidFill>
                  <a:schemeClr val="accent1">
                    <a:lumMod val="50000"/>
                  </a:schemeClr>
                </a:solidFill>
                <a:latin typeface="Century Gothic" panose="020B0502020202020204" pitchFamily="34" charset="0"/>
              </a:rPr>
              <a:t>But</a:t>
            </a:r>
            <a:r>
              <a:rPr lang="es-ES" sz="2200" i="1" dirty="0">
                <a:solidFill>
                  <a:schemeClr val="accent1">
                    <a:lumMod val="50000"/>
                  </a:schemeClr>
                </a:solidFill>
                <a:latin typeface="Century Gothic" panose="020B0502020202020204" pitchFamily="34" charset="0"/>
              </a:rPr>
              <a:t> </a:t>
            </a:r>
            <a:r>
              <a:rPr lang="es-ES" sz="2200" i="1" dirty="0" err="1">
                <a:solidFill>
                  <a:schemeClr val="accent1">
                    <a:lumMod val="50000"/>
                  </a:schemeClr>
                </a:solidFill>
                <a:latin typeface="Century Gothic" panose="020B0502020202020204" pitchFamily="34" charset="0"/>
              </a:rPr>
              <a:t>this</a:t>
            </a:r>
            <a:r>
              <a:rPr lang="es-ES" sz="2200" i="1" dirty="0">
                <a:solidFill>
                  <a:schemeClr val="accent1">
                    <a:lumMod val="50000"/>
                  </a:schemeClr>
                </a:solidFill>
                <a:latin typeface="Century Gothic" panose="020B0502020202020204" pitchFamily="34" charset="0"/>
              </a:rPr>
              <a:t> </a:t>
            </a:r>
            <a:r>
              <a:rPr lang="es-ES" sz="2200" i="1" dirty="0" err="1">
                <a:solidFill>
                  <a:schemeClr val="accent1">
                    <a:lumMod val="50000"/>
                  </a:schemeClr>
                </a:solidFill>
                <a:latin typeface="Century Gothic" panose="020B0502020202020204" pitchFamily="34" charset="0"/>
              </a:rPr>
              <a:t>is</a:t>
            </a:r>
            <a:r>
              <a:rPr lang="es-ES" sz="2200" i="1" dirty="0">
                <a:solidFill>
                  <a:schemeClr val="accent1">
                    <a:lumMod val="50000"/>
                  </a:schemeClr>
                </a:solidFill>
                <a:latin typeface="Century Gothic" panose="020B0502020202020204" pitchFamily="34" charset="0"/>
              </a:rPr>
              <a:t> </a:t>
            </a:r>
            <a:r>
              <a:rPr lang="es-ES" sz="2200" i="1" dirty="0" err="1">
                <a:solidFill>
                  <a:schemeClr val="accent1">
                    <a:lumMod val="50000"/>
                  </a:schemeClr>
                </a:solidFill>
                <a:latin typeface="Century Gothic" panose="020B0502020202020204" pitchFamily="34" charset="0"/>
              </a:rPr>
              <a:t>not</a:t>
            </a:r>
            <a:endParaRPr lang="es-ES" sz="2200" i="1" dirty="0">
              <a:solidFill>
                <a:schemeClr val="accent1">
                  <a:lumMod val="50000"/>
                </a:schemeClr>
              </a:solidFill>
              <a:latin typeface="Century Gothic" panose="020B0502020202020204" pitchFamily="34" charset="0"/>
            </a:endParaRPr>
          </a:p>
          <a:p>
            <a:pPr>
              <a:lnSpc>
                <a:spcPts val="2900"/>
              </a:lnSpc>
            </a:pPr>
            <a:r>
              <a:rPr lang="es-ES" sz="2200" i="1" dirty="0" err="1">
                <a:solidFill>
                  <a:schemeClr val="accent1">
                    <a:lumMod val="50000"/>
                  </a:schemeClr>
                </a:solidFill>
                <a:latin typeface="Century Gothic" panose="020B0502020202020204" pitchFamily="34" charset="0"/>
              </a:rPr>
              <a:t>his</a:t>
            </a:r>
            <a:r>
              <a:rPr lang="es-ES" sz="2200" i="1" dirty="0">
                <a:solidFill>
                  <a:schemeClr val="accent1">
                    <a:lumMod val="50000"/>
                  </a:schemeClr>
                </a:solidFill>
                <a:latin typeface="Century Gothic" panose="020B0502020202020204" pitchFamily="34" charset="0"/>
              </a:rPr>
              <a:t> </a:t>
            </a:r>
            <a:r>
              <a:rPr lang="es-ES" sz="2200" i="1" dirty="0" err="1">
                <a:solidFill>
                  <a:schemeClr val="accent1">
                    <a:lumMod val="50000"/>
                  </a:schemeClr>
                </a:solidFill>
                <a:latin typeface="Century Gothic" panose="020B0502020202020204" pitchFamily="34" charset="0"/>
              </a:rPr>
              <a:t>biggest</a:t>
            </a:r>
            <a:r>
              <a:rPr lang="es-ES" sz="2200" i="1" dirty="0">
                <a:solidFill>
                  <a:schemeClr val="accent1">
                    <a:lumMod val="50000"/>
                  </a:schemeClr>
                </a:solidFill>
                <a:latin typeface="Century Gothic" panose="020B0502020202020204" pitchFamily="34" charset="0"/>
              </a:rPr>
              <a:t> </a:t>
            </a:r>
            <a:r>
              <a:rPr lang="es-ES" sz="2200" i="1" dirty="0" err="1">
                <a:solidFill>
                  <a:schemeClr val="accent1">
                    <a:lumMod val="50000"/>
                  </a:schemeClr>
                </a:solidFill>
                <a:latin typeface="Century Gothic" panose="020B0502020202020204" pitchFamily="34" charset="0"/>
              </a:rPr>
              <a:t>problem</a:t>
            </a:r>
            <a:r>
              <a:rPr lang="es-ES" sz="2200" i="1" dirty="0">
                <a:solidFill>
                  <a:schemeClr val="accent1">
                    <a:lumMod val="50000"/>
                  </a:schemeClr>
                </a:solidFill>
                <a:latin typeface="Century Gothic" panose="020B0502020202020204" pitchFamily="34" charset="0"/>
              </a:rPr>
              <a:t>:</a:t>
            </a:r>
          </a:p>
          <a:p>
            <a:pPr>
              <a:lnSpc>
                <a:spcPts val="2900"/>
              </a:lnSpc>
            </a:pPr>
            <a:r>
              <a:rPr lang="es-ES" sz="2200" i="1" dirty="0">
                <a:solidFill>
                  <a:schemeClr val="accent1">
                    <a:lumMod val="50000"/>
                  </a:schemeClr>
                </a:solidFill>
                <a:latin typeface="Century Gothic" panose="020B0502020202020204" pitchFamily="34" charset="0"/>
              </a:rPr>
              <a:t>he </a:t>
            </a:r>
            <a:r>
              <a:rPr lang="es-ES" sz="2200" i="1" dirty="0" err="1">
                <a:solidFill>
                  <a:schemeClr val="accent1">
                    <a:lumMod val="50000"/>
                  </a:schemeClr>
                </a:solidFill>
                <a:latin typeface="Century Gothic" panose="020B0502020202020204" pitchFamily="34" charset="0"/>
              </a:rPr>
              <a:t>can't</a:t>
            </a:r>
            <a:r>
              <a:rPr lang="es-ES" sz="2200" i="1" dirty="0">
                <a:solidFill>
                  <a:schemeClr val="accent1">
                    <a:lumMod val="50000"/>
                  </a:schemeClr>
                </a:solidFill>
                <a:latin typeface="Century Gothic" panose="020B0502020202020204" pitchFamily="34" charset="0"/>
              </a:rPr>
              <a:t> </a:t>
            </a:r>
            <a:r>
              <a:rPr lang="es-ES" sz="2200" i="1" dirty="0" err="1">
                <a:solidFill>
                  <a:schemeClr val="accent1">
                    <a:lumMod val="50000"/>
                  </a:schemeClr>
                </a:solidFill>
                <a:latin typeface="Century Gothic" panose="020B0502020202020204" pitchFamily="34" charset="0"/>
              </a:rPr>
              <a:t>think</a:t>
            </a:r>
            <a:endParaRPr lang="es-ES" sz="2200" i="1" dirty="0">
              <a:solidFill>
                <a:schemeClr val="accent1">
                  <a:lumMod val="50000"/>
                </a:schemeClr>
              </a:solidFill>
              <a:latin typeface="Century Gothic" panose="020B0502020202020204" pitchFamily="34" charset="0"/>
            </a:endParaRPr>
          </a:p>
          <a:p>
            <a:pPr>
              <a:lnSpc>
                <a:spcPts val="2900"/>
              </a:lnSpc>
            </a:pPr>
            <a:r>
              <a:rPr lang="es-ES" sz="2200" i="1" dirty="0">
                <a:solidFill>
                  <a:schemeClr val="accent1">
                    <a:lumMod val="50000"/>
                  </a:schemeClr>
                </a:solidFill>
                <a:latin typeface="Century Gothic" panose="020B0502020202020204" pitchFamily="34" charset="0"/>
              </a:rPr>
              <a:t>he </a:t>
            </a:r>
            <a:r>
              <a:rPr lang="es-ES" sz="2200" i="1" dirty="0" err="1">
                <a:solidFill>
                  <a:schemeClr val="accent1">
                    <a:lumMod val="50000"/>
                  </a:schemeClr>
                </a:solidFill>
                <a:latin typeface="Century Gothic" panose="020B0502020202020204" pitchFamily="34" charset="0"/>
              </a:rPr>
              <a:t>can’t</a:t>
            </a:r>
            <a:r>
              <a:rPr lang="es-ES" sz="2200" i="1" dirty="0">
                <a:solidFill>
                  <a:schemeClr val="accent1">
                    <a:lumMod val="50000"/>
                  </a:schemeClr>
                </a:solidFill>
                <a:latin typeface="Century Gothic" panose="020B0502020202020204" pitchFamily="34" charset="0"/>
              </a:rPr>
              <a:t> </a:t>
            </a:r>
            <a:r>
              <a:rPr lang="es-ES" sz="2200" i="1" dirty="0" err="1">
                <a:solidFill>
                  <a:schemeClr val="accent1">
                    <a:lumMod val="50000"/>
                  </a:schemeClr>
                </a:solidFill>
                <a:latin typeface="Century Gothic" panose="020B0502020202020204" pitchFamily="34" charset="0"/>
              </a:rPr>
              <a:t>read</a:t>
            </a:r>
            <a:r>
              <a:rPr lang="es-ES" sz="2200" i="1" dirty="0">
                <a:solidFill>
                  <a:schemeClr val="accent1">
                    <a:lumMod val="50000"/>
                  </a:schemeClr>
                </a:solidFill>
                <a:latin typeface="Century Gothic" panose="020B0502020202020204" pitchFamily="34" charset="0"/>
              </a:rPr>
              <a:t>,</a:t>
            </a:r>
          </a:p>
          <a:p>
            <a:pPr>
              <a:lnSpc>
                <a:spcPts val="2900"/>
              </a:lnSpc>
            </a:pPr>
            <a:r>
              <a:rPr lang="es-ES" sz="2200" i="1" dirty="0">
                <a:solidFill>
                  <a:schemeClr val="accent1">
                    <a:lumMod val="50000"/>
                  </a:schemeClr>
                </a:solidFill>
                <a:latin typeface="Century Gothic" panose="020B0502020202020204" pitchFamily="34" charset="0"/>
              </a:rPr>
              <a:t>he </a:t>
            </a:r>
            <a:r>
              <a:rPr lang="es-ES" sz="2200" i="1" dirty="0" err="1">
                <a:solidFill>
                  <a:schemeClr val="accent1">
                    <a:lumMod val="50000"/>
                  </a:schemeClr>
                </a:solidFill>
                <a:latin typeface="Century Gothic" panose="020B0502020202020204" pitchFamily="34" charset="0"/>
              </a:rPr>
              <a:t>can’t</a:t>
            </a:r>
            <a:r>
              <a:rPr lang="es-ES" sz="2200" i="1" dirty="0">
                <a:solidFill>
                  <a:schemeClr val="accent1">
                    <a:lumMod val="50000"/>
                  </a:schemeClr>
                </a:solidFill>
                <a:latin typeface="Century Gothic" panose="020B0502020202020204" pitchFamily="34" charset="0"/>
              </a:rPr>
              <a:t> </a:t>
            </a:r>
            <a:r>
              <a:rPr lang="es-ES" sz="2200" i="1" dirty="0" err="1">
                <a:solidFill>
                  <a:schemeClr val="accent1">
                    <a:lumMod val="50000"/>
                  </a:schemeClr>
                </a:solidFill>
                <a:latin typeface="Century Gothic" panose="020B0502020202020204" pitchFamily="34" charset="0"/>
              </a:rPr>
              <a:t>sing</a:t>
            </a:r>
            <a:r>
              <a:rPr lang="es-ES" sz="2200" i="1" dirty="0">
                <a:solidFill>
                  <a:schemeClr val="accent1">
                    <a:lumMod val="50000"/>
                  </a:schemeClr>
                </a:solidFill>
                <a:latin typeface="Century Gothic" panose="020B0502020202020204" pitchFamily="34" charset="0"/>
              </a:rPr>
              <a:t>,</a:t>
            </a:r>
          </a:p>
          <a:p>
            <a:pPr>
              <a:lnSpc>
                <a:spcPts val="2900"/>
              </a:lnSpc>
            </a:pPr>
            <a:r>
              <a:rPr lang="es-ES" sz="2200" i="1" dirty="0">
                <a:solidFill>
                  <a:schemeClr val="accent1">
                    <a:lumMod val="50000"/>
                  </a:schemeClr>
                </a:solidFill>
                <a:latin typeface="Century Gothic" panose="020B0502020202020204" pitchFamily="34" charset="0"/>
              </a:rPr>
              <a:t>he </a:t>
            </a:r>
            <a:r>
              <a:rPr lang="es-ES" sz="2200" i="1" dirty="0" err="1">
                <a:solidFill>
                  <a:schemeClr val="accent1">
                    <a:lumMod val="50000"/>
                  </a:schemeClr>
                </a:solidFill>
                <a:latin typeface="Century Gothic" panose="020B0502020202020204" pitchFamily="34" charset="0"/>
              </a:rPr>
              <a:t>can’t</a:t>
            </a:r>
            <a:r>
              <a:rPr lang="es-ES" sz="2200" i="1" dirty="0">
                <a:solidFill>
                  <a:schemeClr val="accent1">
                    <a:lumMod val="50000"/>
                  </a:schemeClr>
                </a:solidFill>
                <a:latin typeface="Century Gothic" panose="020B0502020202020204" pitchFamily="34" charset="0"/>
              </a:rPr>
              <a:t> </a:t>
            </a:r>
            <a:r>
              <a:rPr lang="es-ES" sz="2200" i="1" dirty="0" err="1">
                <a:solidFill>
                  <a:schemeClr val="accent1">
                    <a:lumMod val="50000"/>
                  </a:schemeClr>
                </a:solidFill>
                <a:latin typeface="Century Gothic" panose="020B0502020202020204" pitchFamily="34" charset="0"/>
              </a:rPr>
              <a:t>eat</a:t>
            </a:r>
            <a:endParaRPr lang="es-ES" sz="2200" i="1" dirty="0">
              <a:solidFill>
                <a:schemeClr val="accent1">
                  <a:lumMod val="50000"/>
                </a:schemeClr>
              </a:solidFill>
              <a:latin typeface="Century Gothic" panose="020B0502020202020204" pitchFamily="34" charset="0"/>
            </a:endParaRPr>
          </a:p>
          <a:p>
            <a:pPr>
              <a:lnSpc>
                <a:spcPts val="2900"/>
              </a:lnSpc>
            </a:pPr>
            <a:r>
              <a:rPr lang="es-ES" sz="2200" i="1" dirty="0">
                <a:solidFill>
                  <a:schemeClr val="accent1">
                    <a:lumMod val="50000"/>
                  </a:schemeClr>
                </a:solidFill>
                <a:latin typeface="Century Gothic" panose="020B0502020202020204" pitchFamily="34" charset="0"/>
              </a:rPr>
              <a:t>he </a:t>
            </a:r>
            <a:r>
              <a:rPr lang="es-ES" sz="2200" i="1" dirty="0" err="1">
                <a:solidFill>
                  <a:schemeClr val="accent1">
                    <a:lumMod val="50000"/>
                  </a:schemeClr>
                </a:solidFill>
                <a:latin typeface="Century Gothic" panose="020B0502020202020204" pitchFamily="34" charset="0"/>
              </a:rPr>
              <a:t>can’t</a:t>
            </a:r>
            <a:r>
              <a:rPr lang="es-ES" sz="2200" i="1" dirty="0">
                <a:solidFill>
                  <a:schemeClr val="accent1">
                    <a:lumMod val="50000"/>
                  </a:schemeClr>
                </a:solidFill>
                <a:latin typeface="Century Gothic" panose="020B0502020202020204" pitchFamily="34" charset="0"/>
              </a:rPr>
              <a:t> listen,</a:t>
            </a:r>
          </a:p>
          <a:p>
            <a:pPr>
              <a:lnSpc>
                <a:spcPts val="2900"/>
              </a:lnSpc>
            </a:pPr>
            <a:r>
              <a:rPr lang="es-ES" sz="2200" i="1" dirty="0" err="1">
                <a:solidFill>
                  <a:schemeClr val="accent1">
                    <a:lumMod val="50000"/>
                  </a:schemeClr>
                </a:solidFill>
                <a:latin typeface="Century Gothic" panose="020B0502020202020204" pitchFamily="34" charset="0"/>
              </a:rPr>
              <a:t>nor</a:t>
            </a:r>
            <a:r>
              <a:rPr lang="es-ES" sz="2200" i="1" dirty="0">
                <a:solidFill>
                  <a:schemeClr val="accent1">
                    <a:lumMod val="50000"/>
                  </a:schemeClr>
                </a:solidFill>
                <a:latin typeface="Century Gothic" panose="020B0502020202020204" pitchFamily="34" charset="0"/>
              </a:rPr>
              <a:t> can he </a:t>
            </a:r>
            <a:r>
              <a:rPr lang="es-ES" sz="2200" i="1" dirty="0" err="1">
                <a:solidFill>
                  <a:schemeClr val="accent1">
                    <a:lumMod val="50000"/>
                  </a:schemeClr>
                </a:solidFill>
                <a:latin typeface="Century Gothic" panose="020B0502020202020204" pitchFamily="34" charset="0"/>
              </a:rPr>
              <a:t>understand</a:t>
            </a:r>
            <a:r>
              <a:rPr lang="es-ES" sz="2200" i="1" dirty="0">
                <a:solidFill>
                  <a:schemeClr val="accent1">
                    <a:lumMod val="50000"/>
                  </a:schemeClr>
                </a:solidFill>
                <a:latin typeface="Century Gothic" panose="020B0502020202020204" pitchFamily="34" charset="0"/>
              </a:rPr>
              <a:t>,</a:t>
            </a:r>
          </a:p>
          <a:p>
            <a:pPr>
              <a:lnSpc>
                <a:spcPts val="2900"/>
              </a:lnSpc>
            </a:pPr>
            <a:r>
              <a:rPr lang="es-ES" sz="2200" i="1" dirty="0" err="1">
                <a:solidFill>
                  <a:schemeClr val="accent1">
                    <a:lumMod val="50000"/>
                  </a:schemeClr>
                </a:solidFill>
                <a:latin typeface="Century Gothic" panose="020B0502020202020204" pitchFamily="34" charset="0"/>
              </a:rPr>
              <a:t>that</a:t>
            </a:r>
            <a:r>
              <a:rPr lang="es-ES" sz="2200" i="1" dirty="0">
                <a:solidFill>
                  <a:schemeClr val="accent1">
                    <a:lumMod val="50000"/>
                  </a:schemeClr>
                </a:solidFill>
                <a:latin typeface="Century Gothic" panose="020B0502020202020204" pitchFamily="34" charset="0"/>
              </a:rPr>
              <a:t> to </a:t>
            </a:r>
            <a:r>
              <a:rPr lang="es-ES" sz="2200" i="1" dirty="0" err="1">
                <a:solidFill>
                  <a:schemeClr val="accent1">
                    <a:lumMod val="50000"/>
                  </a:schemeClr>
                </a:solidFill>
                <a:latin typeface="Century Gothic" panose="020B0502020202020204" pitchFamily="34" charset="0"/>
              </a:rPr>
              <a:t>love</a:t>
            </a:r>
            <a:r>
              <a:rPr lang="es-ES" sz="2200" i="1" dirty="0">
                <a:solidFill>
                  <a:schemeClr val="accent1">
                    <a:lumMod val="50000"/>
                  </a:schemeClr>
                </a:solidFill>
                <a:latin typeface="Century Gothic" panose="020B0502020202020204" pitchFamily="34" charset="0"/>
              </a:rPr>
              <a:t> and to </a:t>
            </a:r>
            <a:r>
              <a:rPr lang="es-ES" sz="2200" i="1" dirty="0" err="1">
                <a:solidFill>
                  <a:schemeClr val="accent1">
                    <a:lumMod val="50000"/>
                  </a:schemeClr>
                </a:solidFill>
                <a:latin typeface="Century Gothic" panose="020B0502020202020204" pitchFamily="34" charset="0"/>
              </a:rPr>
              <a:t>kiss</a:t>
            </a:r>
            <a:endParaRPr lang="es-ES" sz="2200" i="1" dirty="0">
              <a:solidFill>
                <a:schemeClr val="accent1">
                  <a:lumMod val="50000"/>
                </a:schemeClr>
              </a:solidFill>
              <a:latin typeface="Century Gothic" panose="020B0502020202020204" pitchFamily="34" charset="0"/>
            </a:endParaRPr>
          </a:p>
          <a:p>
            <a:pPr>
              <a:lnSpc>
                <a:spcPts val="2900"/>
              </a:lnSpc>
            </a:pPr>
            <a:r>
              <a:rPr lang="es-ES" sz="2200" i="1" dirty="0" err="1">
                <a:solidFill>
                  <a:schemeClr val="accent1">
                    <a:lumMod val="50000"/>
                  </a:schemeClr>
                </a:solidFill>
                <a:latin typeface="Century Gothic" panose="020B0502020202020204" pitchFamily="34" charset="0"/>
              </a:rPr>
              <a:t>you</a:t>
            </a:r>
            <a:r>
              <a:rPr lang="es-ES" sz="2200" i="1" dirty="0">
                <a:solidFill>
                  <a:schemeClr val="accent1">
                    <a:lumMod val="50000"/>
                  </a:schemeClr>
                </a:solidFill>
                <a:latin typeface="Century Gothic" panose="020B0502020202020204" pitchFamily="34" charset="0"/>
              </a:rPr>
              <a:t> </a:t>
            </a:r>
            <a:r>
              <a:rPr lang="es-ES" sz="2200" i="1" dirty="0" err="1">
                <a:solidFill>
                  <a:schemeClr val="accent1">
                    <a:lumMod val="50000"/>
                  </a:schemeClr>
                </a:solidFill>
                <a:latin typeface="Century Gothic" panose="020B0502020202020204" pitchFamily="34" charset="0"/>
              </a:rPr>
              <a:t>must</a:t>
            </a:r>
            <a:r>
              <a:rPr lang="es-ES" sz="2200" i="1" dirty="0">
                <a:solidFill>
                  <a:schemeClr val="accent1">
                    <a:lumMod val="50000"/>
                  </a:schemeClr>
                </a:solidFill>
                <a:latin typeface="Century Gothic" panose="020B0502020202020204" pitchFamily="34" charset="0"/>
              </a:rPr>
              <a:t> </a:t>
            </a:r>
            <a:r>
              <a:rPr lang="es-ES" sz="2200" i="1" dirty="0" err="1">
                <a:solidFill>
                  <a:schemeClr val="accent1">
                    <a:lumMod val="50000"/>
                  </a:schemeClr>
                </a:solidFill>
                <a:latin typeface="Century Gothic" panose="020B0502020202020204" pitchFamily="34" charset="0"/>
              </a:rPr>
              <a:t>have</a:t>
            </a:r>
            <a:r>
              <a:rPr lang="es-ES" sz="2200" i="1" dirty="0">
                <a:solidFill>
                  <a:schemeClr val="accent1">
                    <a:lumMod val="50000"/>
                  </a:schemeClr>
                </a:solidFill>
                <a:latin typeface="Century Gothic" panose="020B0502020202020204" pitchFamily="34" charset="0"/>
              </a:rPr>
              <a:t> a head.</a:t>
            </a:r>
          </a:p>
        </p:txBody>
      </p:sp>
    </p:spTree>
    <p:extLst>
      <p:ext uri="{BB962C8B-B14F-4D97-AF65-F5344CB8AC3E}">
        <p14:creationId xmlns:p14="http://schemas.microsoft.com/office/powerpoint/2010/main" val="237744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8" y="2173557"/>
            <a:ext cx="8670552" cy="879475"/>
          </a:xfrm>
        </p:spPr>
        <p:txBody>
          <a:bodyPr>
            <a:normAutofit fontScale="90000"/>
          </a:bodyPr>
          <a:lstStyle/>
          <a:p>
            <a:pPr algn="l"/>
            <a:r>
              <a:rPr lang="en-GB" sz="4000" b="1" dirty="0">
                <a:solidFill>
                  <a:srgbClr val="FFFFFF"/>
                </a:solidFill>
              </a:rPr>
              <a:t>Using word reference resources</a:t>
            </a:r>
            <a:br>
              <a:rPr lang="en-GB" sz="4000" b="1" dirty="0">
                <a:solidFill>
                  <a:prstClr val="white"/>
                </a:solidFill>
              </a:rPr>
            </a:br>
            <a:r>
              <a:rPr lang="en-GB" sz="4000" dirty="0">
                <a:solidFill>
                  <a:prstClr val="white"/>
                </a:solidFill>
              </a:rPr>
              <a:t>Research skills for the MFL student</a:t>
            </a:r>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90329" y="3145187"/>
            <a:ext cx="7291126" cy="567626"/>
          </a:xfrm>
        </p:spPr>
        <p:txBody>
          <a:bodyPr>
            <a:normAutofit/>
          </a:bodyPr>
          <a:lstStyle/>
          <a:p>
            <a:pPr algn="l"/>
            <a:r>
              <a:rPr lang="en-GB" sz="3000" dirty="0">
                <a:solidFill>
                  <a:prstClr val="white"/>
                </a:solidFill>
              </a:rPr>
              <a:t>SSCs [que], [qui] [revisited]</a:t>
            </a:r>
          </a:p>
          <a:p>
            <a:endParaRPr lang="en-US"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2200" b="1" dirty="0">
                <a:solidFill>
                  <a:prstClr val="white"/>
                </a:solidFill>
                <a:latin typeface="Century Gothic" panose="020B0502020202020204" pitchFamily="34" charset="0"/>
              </a:rPr>
              <a:t>Y7 Spanish</a:t>
            </a:r>
          </a:p>
          <a:p>
            <a:pPr>
              <a:defRPr/>
            </a:pPr>
            <a:r>
              <a:rPr lang="en-GB" sz="2200" dirty="0">
                <a:solidFill>
                  <a:prstClr val="white"/>
                </a:solidFill>
                <a:latin typeface="Century Gothic" panose="020B0502020202020204" pitchFamily="34" charset="0"/>
              </a:rPr>
              <a:t>Term 3.1 - Week 2 - Lesson 52</a:t>
            </a: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6" y="5780283"/>
            <a:ext cx="4661447"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Amanda </a:t>
            </a:r>
            <a:r>
              <a:rPr lang="en-GB" sz="1400" dirty="0" err="1">
                <a:solidFill>
                  <a:prstClr val="white"/>
                </a:solidFill>
                <a:latin typeface="Century Gothic" panose="020B0502020202020204" pitchFamily="34" charset="0"/>
              </a:rPr>
              <a:t>Izquierdo</a:t>
            </a:r>
            <a:r>
              <a:rPr lang="en-GB" sz="1400" dirty="0">
                <a:solidFill>
                  <a:prstClr val="white"/>
                </a:solidFill>
                <a:latin typeface="Century Gothic" panose="020B0502020202020204" pitchFamily="34" charset="0"/>
              </a:rPr>
              <a:t> / Rachel Hawkes / Nick Avery</a:t>
            </a:r>
            <a:br>
              <a:rPr lang="en-GB" sz="1400" dirty="0">
                <a:solidFill>
                  <a:prstClr val="white"/>
                </a:solidFill>
                <a:latin typeface="Century Gothic" panose="020B0502020202020204" pitchFamily="34" charset="0"/>
              </a:rPr>
            </a:br>
            <a:r>
              <a:rPr lang="en-GB" sz="1400" dirty="0">
                <a:solidFill>
                  <a:prstClr val="white"/>
                </a:solidFill>
                <a:latin typeface="Century Gothic" panose="020B0502020202020204" pitchFamily="34" charset="0"/>
              </a:rPr>
              <a:t>Artwork: Mark Davies</a:t>
            </a:r>
          </a:p>
          <a:p>
            <a:pPr>
              <a:defRPr/>
            </a:pPr>
            <a:endParaRPr lang="en-GB" sz="1600" dirty="0">
              <a:solidFill>
                <a:prstClr val="white"/>
              </a:solidFill>
              <a:latin typeface="Century Gothic" panose="020B0502020202020204" pitchFamily="34" charset="0"/>
            </a:endParaRPr>
          </a:p>
          <a:p>
            <a:pPr>
              <a:defRPr/>
            </a:pPr>
            <a:r>
              <a:rPr lang="en-GB" sz="1400" dirty="0">
                <a:solidFill>
                  <a:prstClr val="white"/>
                </a:solidFill>
                <a:latin typeface="Century Gothic" panose="020B0502020202020204" pitchFamily="34" charset="0"/>
              </a:rPr>
              <a:t>Date updated: 16/08/21</a:t>
            </a: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6021076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9833"/>
            <a:ext cx="10515600" cy="1325563"/>
          </a:xfrm>
        </p:spPr>
        <p:txBody>
          <a:bodyPr>
            <a:noAutofit/>
          </a:bodyPr>
          <a:lstStyle/>
          <a:p>
            <a:r>
              <a:rPr lang="en-GB" sz="16000" b="1" dirty="0">
                <a:solidFill>
                  <a:srgbClr val="115076"/>
                </a:solidFill>
                <a:latin typeface="Century Gothic" panose="020B0502020202020204" pitchFamily="34" charset="0"/>
                <a:cs typeface="Calibri" panose="020F0502020204030204" pitchFamily="34" charset="0"/>
              </a:rPr>
              <a:t>qui</a:t>
            </a:r>
            <a:endParaRPr lang="en-GB" sz="16000" dirty="0"/>
          </a:p>
        </p:txBody>
      </p:sp>
      <p:pic>
        <p:nvPicPr>
          <p:cNvPr id="14340" name="Picture 4" descr="Waiter taking the order of two peop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20803" y="650899"/>
            <a:ext cx="4924798" cy="368539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620803" y="4245455"/>
            <a:ext cx="4950394" cy="1938992"/>
          </a:xfrm>
          <a:prstGeom prst="rect">
            <a:avLst/>
          </a:prstGeom>
        </p:spPr>
        <p:txBody>
          <a:bodyPr wrap="none">
            <a:spAutoFit/>
          </a:bodyPr>
          <a:lstStyle/>
          <a:p>
            <a:pPr algn="ctr"/>
            <a:r>
              <a:rPr lang="en-GB" sz="12000" dirty="0">
                <a:solidFill>
                  <a:srgbClr val="E56700"/>
                </a:solidFill>
                <a:latin typeface="Century Gothic" panose="020B0502020202020204" pitchFamily="34" charset="0"/>
                <a:cs typeface="Calibri" panose="020F0502020204030204" pitchFamily="34" charset="0"/>
              </a:rPr>
              <a:t>qui</a:t>
            </a:r>
            <a:r>
              <a:rPr lang="en-GB" sz="12000" dirty="0">
                <a:solidFill>
                  <a:srgbClr val="115076"/>
                </a:solidFill>
                <a:latin typeface="Century Gothic" panose="020B0502020202020204" pitchFamily="34" charset="0"/>
                <a:cs typeface="Calibri" panose="020F0502020204030204" pitchFamily="34" charset="0"/>
              </a:rPr>
              <a:t>ero</a:t>
            </a:r>
            <a:endParaRPr lang="en-GB" sz="12000" dirty="0">
              <a:solidFill>
                <a:srgbClr val="115076"/>
              </a:solidFill>
            </a:endParaRPr>
          </a:p>
        </p:txBody>
      </p:sp>
    </p:spTree>
    <p:extLst>
      <p:ext uri="{BB962C8B-B14F-4D97-AF65-F5344CB8AC3E}">
        <p14:creationId xmlns:p14="http://schemas.microsoft.com/office/powerpoint/2010/main" val="1974242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qui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qui_quiero.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340"/>
                                        </p:tgtEl>
                                        <p:attrNameLst>
                                          <p:attrName>style.visibility</p:attrName>
                                        </p:attrNameLst>
                                      </p:cBhvr>
                                      <p:to>
                                        <p:strVal val="visible"/>
                                      </p:to>
                                    </p:set>
                                    <p:animEffect transition="in" filter="fade">
                                      <p:cBhvr>
                                        <p:cTn id="17" dur="500"/>
                                        <p:tgtEl>
                                          <p:spTgt spid="14340"/>
                                        </p:tgtEl>
                                      </p:cBhvr>
                                    </p:animEffect>
                                  </p:childTnLst>
                                  <p:subTnLst>
                                    <p:audio>
                                      <p:cMediaNode>
                                        <p:cTn display="0" masterRel="sameClick">
                                          <p:stCondLst>
                                            <p:cond evt="begin" delay="0">
                                              <p:tn val="15"/>
                                            </p:cond>
                                          </p:stCondLst>
                                          <p:endCondLst>
                                            <p:cond evt="onStopAudio" delay="0">
                                              <p:tgtEl>
                                                <p:sldTgt/>
                                              </p:tgtEl>
                                            </p:cond>
                                          </p:endCondLst>
                                        </p:cTn>
                                        <p:tgtEl>
                                          <p:sndTgt r:embed="rId4" name="qui_quier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26852"/>
            <a:ext cx="10515600" cy="1325563"/>
          </a:xfrm>
        </p:spPr>
        <p:txBody>
          <a:bodyPr>
            <a:normAutofit fontScale="90000"/>
          </a:bodyPr>
          <a:lstStyle/>
          <a:p>
            <a:r>
              <a:rPr lang="en-GB" sz="17800" b="1" dirty="0">
                <a:solidFill>
                  <a:srgbClr val="115076"/>
                </a:solidFill>
                <a:latin typeface="Century Gothic" panose="020B0502020202020204" pitchFamily="34" charset="0"/>
                <a:cs typeface="Calibri" panose="020F0502020204030204" pitchFamily="34" charset="0"/>
              </a:rPr>
              <a:t>qui</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5" name="Rectangle 4"/>
          <p:cNvSpPr/>
          <p:nvPr/>
        </p:nvSpPr>
        <p:spPr>
          <a:xfrm>
            <a:off x="3740724" y="1936970"/>
            <a:ext cx="4950394" cy="1938992"/>
          </a:xfrm>
          <a:prstGeom prst="rect">
            <a:avLst/>
          </a:prstGeom>
        </p:spPr>
        <p:txBody>
          <a:bodyPr wrap="none">
            <a:spAutoFit/>
          </a:bodyPr>
          <a:lstStyle/>
          <a:p>
            <a:pPr algn="ctr"/>
            <a:r>
              <a:rPr lang="en-GB" sz="12000" dirty="0">
                <a:solidFill>
                  <a:srgbClr val="E56700"/>
                </a:solidFill>
                <a:latin typeface="Century Gothic" panose="020B0502020202020204" pitchFamily="34" charset="0"/>
                <a:cs typeface="Calibri" panose="020F0502020204030204" pitchFamily="34" charset="0"/>
              </a:rPr>
              <a:t>qui</a:t>
            </a:r>
            <a:r>
              <a:rPr lang="en-GB" sz="12000" dirty="0">
                <a:solidFill>
                  <a:srgbClr val="115076"/>
                </a:solidFill>
                <a:latin typeface="Century Gothic" panose="020B0502020202020204" pitchFamily="34" charset="0"/>
                <a:cs typeface="Calibri" panose="020F0502020204030204" pitchFamily="34" charset="0"/>
              </a:rPr>
              <a:t>ero</a:t>
            </a:r>
            <a:endParaRPr lang="en-GB" sz="12000" dirty="0">
              <a:solidFill>
                <a:srgbClr val="115076"/>
              </a:solidFill>
            </a:endParaRPr>
          </a:p>
        </p:txBody>
      </p:sp>
    </p:spTree>
    <p:extLst>
      <p:ext uri="{BB962C8B-B14F-4D97-AF65-F5344CB8AC3E}">
        <p14:creationId xmlns:p14="http://schemas.microsoft.com/office/powerpoint/2010/main" val="2049909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qui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qui_quier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26852"/>
            <a:ext cx="10515600" cy="1325563"/>
          </a:xfrm>
        </p:spPr>
        <p:txBody>
          <a:bodyPr>
            <a:normAutofit fontScale="90000"/>
          </a:bodyPr>
          <a:lstStyle/>
          <a:p>
            <a:r>
              <a:rPr lang="en-GB" sz="17800" b="1" dirty="0">
                <a:solidFill>
                  <a:srgbClr val="115076"/>
                </a:solidFill>
                <a:latin typeface="Century Gothic" panose="020B0502020202020204" pitchFamily="34" charset="0"/>
                <a:cs typeface="Calibri" panose="020F0502020204030204" pitchFamily="34" charset="0"/>
              </a:rPr>
              <a:t>qui</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5" name="Rectangle 4"/>
          <p:cNvSpPr/>
          <p:nvPr/>
        </p:nvSpPr>
        <p:spPr>
          <a:xfrm>
            <a:off x="3740724" y="1936970"/>
            <a:ext cx="4950394" cy="1938992"/>
          </a:xfrm>
          <a:prstGeom prst="rect">
            <a:avLst/>
          </a:prstGeom>
        </p:spPr>
        <p:txBody>
          <a:bodyPr wrap="none">
            <a:spAutoFit/>
          </a:bodyPr>
          <a:lstStyle/>
          <a:p>
            <a:pPr algn="ctr"/>
            <a:r>
              <a:rPr lang="en-GB" sz="12000" dirty="0">
                <a:solidFill>
                  <a:srgbClr val="E56700"/>
                </a:solidFill>
                <a:latin typeface="Century Gothic" panose="020B0502020202020204" pitchFamily="34" charset="0"/>
                <a:cs typeface="Calibri" panose="020F0502020204030204" pitchFamily="34" charset="0"/>
              </a:rPr>
              <a:t>qui</a:t>
            </a:r>
            <a:r>
              <a:rPr lang="en-GB" sz="12000" dirty="0">
                <a:solidFill>
                  <a:srgbClr val="115076"/>
                </a:solidFill>
                <a:latin typeface="Century Gothic" panose="020B0502020202020204" pitchFamily="34" charset="0"/>
                <a:cs typeface="Calibri" panose="020F0502020204030204" pitchFamily="34" charset="0"/>
              </a:rPr>
              <a:t>ero</a:t>
            </a:r>
            <a:endParaRPr lang="en-GB" sz="12000" dirty="0">
              <a:solidFill>
                <a:srgbClr val="115076"/>
              </a:solidFill>
            </a:endParaRPr>
          </a:p>
        </p:txBody>
      </p:sp>
    </p:spTree>
    <p:extLst>
      <p:ext uri="{BB962C8B-B14F-4D97-AF65-F5344CB8AC3E}">
        <p14:creationId xmlns:p14="http://schemas.microsoft.com/office/powerpoint/2010/main" val="2706019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sz="12000" b="0" dirty="0">
                <a:solidFill>
                  <a:srgbClr val="115076"/>
                </a:solidFill>
                <a:latin typeface="Century Gothic" panose="020B0502020202020204" pitchFamily="34" charset="0"/>
                <a:cs typeface="Calibri" panose="020F0502020204030204" pitchFamily="34" charset="0"/>
              </a:rPr>
              <a:t>qui</a:t>
            </a:r>
            <a:endParaRPr lang="en-GB" sz="12000" b="0" dirty="0"/>
          </a:p>
        </p:txBody>
      </p:sp>
      <p:sp>
        <p:nvSpPr>
          <p:cNvPr id="4" name="Rounded Rectangle 3" descr="rectangle"/>
          <p:cNvSpPr/>
          <p:nvPr/>
        </p:nvSpPr>
        <p:spPr>
          <a:xfrm>
            <a:off x="4309310" y="1761423"/>
            <a:ext cx="3439596" cy="2107132"/>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TextBox 4"/>
          <p:cNvSpPr txBox="1"/>
          <p:nvPr/>
        </p:nvSpPr>
        <p:spPr>
          <a:xfrm>
            <a:off x="4506591" y="1879178"/>
            <a:ext cx="3178817" cy="1200329"/>
          </a:xfrm>
          <a:prstGeom prst="rect">
            <a:avLst/>
          </a:prstGeom>
          <a:noFill/>
        </p:spPr>
        <p:txBody>
          <a:bodyPr wrap="square" rtlCol="0">
            <a:spAutoFit/>
          </a:bodyPr>
          <a:lstStyle/>
          <a:p>
            <a:r>
              <a:rPr lang="es-CO" sz="7200" dirty="0">
                <a:solidFill>
                  <a:srgbClr val="E87D1E"/>
                </a:solidFill>
                <a:latin typeface="Century Gothic" panose="020B0502020202020204" pitchFamily="34" charset="0"/>
                <a:cs typeface="Calibri" panose="020F0502020204030204" pitchFamily="34" charset="0"/>
              </a:rPr>
              <a:t>qui</a:t>
            </a:r>
            <a:r>
              <a:rPr lang="es-CO" sz="7200" dirty="0">
                <a:solidFill>
                  <a:srgbClr val="115076"/>
                </a:solidFill>
                <a:latin typeface="Century Gothic" panose="020B0502020202020204" pitchFamily="34" charset="0"/>
                <a:cs typeface="Calibri" panose="020F0502020204030204" pitchFamily="34" charset="0"/>
              </a:rPr>
              <a:t>ero</a:t>
            </a:r>
          </a:p>
        </p:txBody>
      </p:sp>
      <p:sp>
        <p:nvSpPr>
          <p:cNvPr id="15" name="TextBox 14"/>
          <p:cNvSpPr txBox="1"/>
          <p:nvPr/>
        </p:nvSpPr>
        <p:spPr>
          <a:xfrm>
            <a:off x="4868779" y="3012151"/>
            <a:ext cx="2454442" cy="646331"/>
          </a:xfrm>
          <a:prstGeom prst="rect">
            <a:avLst/>
          </a:prstGeom>
          <a:noFill/>
        </p:spPr>
        <p:txBody>
          <a:bodyPr wrap="square" rtlCol="0">
            <a:spAutoFit/>
          </a:bodyPr>
          <a:lstStyle/>
          <a:p>
            <a:pPr algn="ctr"/>
            <a:r>
              <a:rPr lang="en-GB" sz="3600" dirty="0">
                <a:solidFill>
                  <a:srgbClr val="115076"/>
                </a:solidFill>
                <a:latin typeface="Century Gothic" panose="020B0502020202020204" pitchFamily="34" charset="0"/>
                <a:cs typeface="Calibri" panose="020F0502020204030204" pitchFamily="34" charset="0"/>
              </a:rPr>
              <a:t>[I want…]</a:t>
            </a:r>
          </a:p>
        </p:txBody>
      </p:sp>
      <p:sp>
        <p:nvSpPr>
          <p:cNvPr id="10" name="TextBox 9"/>
          <p:cNvSpPr txBox="1"/>
          <p:nvPr/>
        </p:nvSpPr>
        <p:spPr>
          <a:xfrm>
            <a:off x="561188" y="237929"/>
            <a:ext cx="3615267"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iz</a:t>
            </a:r>
            <a:r>
              <a:rPr lang="es-CO" sz="6000" dirty="0">
                <a:solidFill>
                  <a:srgbClr val="E87D1E"/>
                </a:solidFill>
                <a:latin typeface="Century Gothic" panose="020B0502020202020204" pitchFamily="34" charset="0"/>
                <a:cs typeface="Calibri" panose="020F0502020204030204" pitchFamily="34" charset="0"/>
              </a:rPr>
              <a:t>qui</a:t>
            </a:r>
            <a:r>
              <a:rPr lang="es-CO" sz="6000" dirty="0">
                <a:solidFill>
                  <a:srgbClr val="115076"/>
                </a:solidFill>
                <a:latin typeface="Century Gothic" panose="020B0502020202020204" pitchFamily="34" charset="0"/>
                <a:cs typeface="Calibri" panose="020F0502020204030204" pitchFamily="34" charset="0"/>
              </a:rPr>
              <a:t>erda</a:t>
            </a:r>
          </a:p>
        </p:txBody>
      </p:sp>
      <p:pic>
        <p:nvPicPr>
          <p:cNvPr id="15364" name="Picture 4" descr="arrow pointing to the lef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97227" y="1203875"/>
            <a:ext cx="1494362" cy="125028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37627" y="3388256"/>
            <a:ext cx="2929470"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qui</a:t>
            </a:r>
            <a:r>
              <a:rPr lang="es-CO" sz="6000" dirty="0">
                <a:solidFill>
                  <a:srgbClr val="115076"/>
                </a:solidFill>
                <a:latin typeface="Century Gothic" panose="020B0502020202020204" pitchFamily="34" charset="0"/>
                <a:cs typeface="Calibri" panose="020F0502020204030204" pitchFamily="34" charset="0"/>
              </a:rPr>
              <a:t>nce</a:t>
            </a:r>
          </a:p>
        </p:txBody>
      </p:sp>
      <p:pic>
        <p:nvPicPr>
          <p:cNvPr id="15362" name="Picture 2" descr="the number 1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55181" y="4483053"/>
            <a:ext cx="1438853" cy="1366629"/>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586303" y="3868554"/>
            <a:ext cx="3019393"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e</a:t>
            </a:r>
            <a:r>
              <a:rPr lang="es-CO" sz="6000" dirty="0">
                <a:solidFill>
                  <a:srgbClr val="E87D1E"/>
                </a:solidFill>
                <a:latin typeface="Century Gothic" panose="020B0502020202020204" pitchFamily="34" charset="0"/>
                <a:cs typeface="Calibri" panose="020F0502020204030204" pitchFamily="34" charset="0"/>
              </a:rPr>
              <a:t>qui</a:t>
            </a:r>
            <a:r>
              <a:rPr lang="es-CO" sz="6000" dirty="0">
                <a:solidFill>
                  <a:srgbClr val="115076"/>
                </a:solidFill>
                <a:latin typeface="Century Gothic" panose="020B0502020202020204" pitchFamily="34" charset="0"/>
                <a:cs typeface="Calibri" panose="020F0502020204030204" pitchFamily="34" charset="0"/>
              </a:rPr>
              <a:t>po</a:t>
            </a:r>
          </a:p>
        </p:txBody>
      </p:sp>
      <p:pic>
        <p:nvPicPr>
          <p:cNvPr id="15366" name="Picture 6" descr="two people rowi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32516" y="4884217"/>
            <a:ext cx="2028824" cy="134578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7775433" y="188212"/>
            <a:ext cx="4296211"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tran</a:t>
            </a:r>
            <a:r>
              <a:rPr lang="es-CO" sz="6000" dirty="0">
                <a:solidFill>
                  <a:srgbClr val="E87D1E"/>
                </a:solidFill>
                <a:latin typeface="Century Gothic" panose="020B0502020202020204" pitchFamily="34" charset="0"/>
                <a:cs typeface="Calibri" panose="020F0502020204030204" pitchFamily="34" charset="0"/>
              </a:rPr>
              <a:t>qui</a:t>
            </a:r>
            <a:r>
              <a:rPr lang="es-CO" sz="6000" dirty="0">
                <a:latin typeface="Century Gothic" panose="020B0502020202020204" pitchFamily="34" charset="0"/>
                <a:cs typeface="Calibri" panose="020F0502020204030204" pitchFamily="34" charset="0"/>
              </a:rPr>
              <a:t>lo</a:t>
            </a:r>
          </a:p>
        </p:txBody>
      </p:sp>
      <p:pic>
        <p:nvPicPr>
          <p:cNvPr id="15368" name="Picture 8" descr="face with a finger to their lips"/>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284934" y="1203875"/>
            <a:ext cx="1171708" cy="141462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8327462" y="3388255"/>
            <a:ext cx="3344819" cy="1015663"/>
          </a:xfrm>
          <a:prstGeom prst="rect">
            <a:avLst/>
          </a:prstGeom>
          <a:noFill/>
        </p:spPr>
        <p:txBody>
          <a:bodyPr wrap="square" rtlCol="0">
            <a:spAutoFit/>
          </a:bodyPr>
          <a:lstStyle/>
          <a:p>
            <a:pPr algn="ctr"/>
            <a:r>
              <a:rPr lang="es-CO" sz="6000" b="1" dirty="0">
                <a:solidFill>
                  <a:srgbClr val="115076"/>
                </a:solidFill>
                <a:latin typeface="Century Gothic" panose="020B0502020202020204" pitchFamily="34" charset="0"/>
                <a:cs typeface="Calibri" panose="020F0502020204030204" pitchFamily="34" charset="0"/>
              </a:rPr>
              <a:t>¿</a:t>
            </a:r>
            <a:r>
              <a:rPr lang="es-CO" sz="6000" dirty="0">
                <a:solidFill>
                  <a:srgbClr val="E87D1E"/>
                </a:solidFill>
                <a:latin typeface="Century Gothic" panose="020B0502020202020204" pitchFamily="34" charset="0"/>
                <a:cs typeface="Calibri" panose="020F0502020204030204" pitchFamily="34" charset="0"/>
              </a:rPr>
              <a:t>qui</a:t>
            </a:r>
            <a:r>
              <a:rPr lang="es-CO" sz="6000" dirty="0">
                <a:solidFill>
                  <a:srgbClr val="115076"/>
                </a:solidFill>
                <a:latin typeface="Century Gothic" panose="020B0502020202020204" pitchFamily="34" charset="0"/>
                <a:cs typeface="Calibri" panose="020F0502020204030204" pitchFamily="34" charset="0"/>
              </a:rPr>
              <a:t>én</a:t>
            </a:r>
            <a:r>
              <a:rPr lang="es-CO" sz="6000" b="1" dirty="0">
                <a:solidFill>
                  <a:srgbClr val="115076"/>
                </a:solidFill>
                <a:latin typeface="Century Gothic" panose="020B0502020202020204" pitchFamily="34" charset="0"/>
                <a:cs typeface="Calibri" panose="020F0502020204030204" pitchFamily="34" charset="0"/>
              </a:rPr>
              <a:t>?</a:t>
            </a:r>
          </a:p>
        </p:txBody>
      </p:sp>
      <p:pic>
        <p:nvPicPr>
          <p:cNvPr id="15370" name="Picture 10" descr="silhouette of a man with a question mark"/>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317239" y="4527695"/>
            <a:ext cx="1365264" cy="129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8163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qui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qui_quiero.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subTnLst>
                                    <p:audio>
                                      <p:cMediaNode>
                                        <p:cTn display="0" masterRel="sameClick">
                                          <p:stCondLst>
                                            <p:cond evt="begin" delay="0">
                                              <p:tn val="21"/>
                                            </p:cond>
                                          </p:stCondLst>
                                          <p:endCondLst>
                                            <p:cond evt="onStopAudio" delay="0">
                                              <p:tgtEl>
                                                <p:sldTgt/>
                                              </p:tgtEl>
                                            </p:cond>
                                          </p:endCondLst>
                                        </p:cTn>
                                        <p:tgtEl>
                                          <p:sndTgt r:embed="rId5" name="qui_izquierda.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5364"/>
                                        </p:tgtEl>
                                        <p:attrNameLst>
                                          <p:attrName>style.visibility</p:attrName>
                                        </p:attrNameLst>
                                      </p:cBhvr>
                                      <p:to>
                                        <p:strVal val="visible"/>
                                      </p:to>
                                    </p:set>
                                    <p:animEffect transition="in" filter="fade">
                                      <p:cBhvr>
                                        <p:cTn id="28" dur="500"/>
                                        <p:tgtEl>
                                          <p:spTgt spid="15364"/>
                                        </p:tgtEl>
                                      </p:cBhvr>
                                    </p:animEffect>
                                  </p:childTnLst>
                                  <p:subTnLst>
                                    <p:audio>
                                      <p:cMediaNode>
                                        <p:cTn display="0" masterRel="sameClick">
                                          <p:stCondLst>
                                            <p:cond evt="begin" delay="0">
                                              <p:tn val="26"/>
                                            </p:cond>
                                          </p:stCondLst>
                                          <p:endCondLst>
                                            <p:cond evt="onStopAudio" delay="0">
                                              <p:tgtEl>
                                                <p:sldTgt/>
                                              </p:tgtEl>
                                            </p:cond>
                                          </p:endCondLst>
                                        </p:cTn>
                                        <p:tgtEl>
                                          <p:sndTgt r:embed="rId5" name="qui_izquierda.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subTnLst>
                                    <p:audio>
                                      <p:cMediaNode>
                                        <p:cTn display="0" masterRel="sameClick">
                                          <p:stCondLst>
                                            <p:cond evt="begin" delay="0">
                                              <p:tn val="31"/>
                                            </p:cond>
                                          </p:stCondLst>
                                          <p:endCondLst>
                                            <p:cond evt="onStopAudio" delay="0">
                                              <p:tgtEl>
                                                <p:sldTgt/>
                                              </p:tgtEl>
                                            </p:cond>
                                          </p:endCondLst>
                                        </p:cTn>
                                        <p:tgtEl>
                                          <p:sndTgt r:embed="rId6" name="qui_tranquilo.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5368"/>
                                        </p:tgtEl>
                                        <p:attrNameLst>
                                          <p:attrName>style.visibility</p:attrName>
                                        </p:attrNameLst>
                                      </p:cBhvr>
                                      <p:to>
                                        <p:strVal val="visible"/>
                                      </p:to>
                                    </p:set>
                                    <p:animEffect transition="in" filter="fade">
                                      <p:cBhvr>
                                        <p:cTn id="38" dur="500"/>
                                        <p:tgtEl>
                                          <p:spTgt spid="15368"/>
                                        </p:tgtEl>
                                      </p:cBhvr>
                                    </p:animEffect>
                                  </p:childTnLst>
                                  <p:subTnLst>
                                    <p:audio>
                                      <p:cMediaNode>
                                        <p:cTn display="0" masterRel="sameClick">
                                          <p:stCondLst>
                                            <p:cond evt="begin" delay="0">
                                              <p:tn val="36"/>
                                            </p:cond>
                                          </p:stCondLst>
                                          <p:endCondLst>
                                            <p:cond evt="onStopAudio" delay="0">
                                              <p:tgtEl>
                                                <p:sldTgt/>
                                              </p:tgtEl>
                                            </p:cond>
                                          </p:endCondLst>
                                        </p:cTn>
                                        <p:tgtEl>
                                          <p:sndTgt r:embed="rId6" name="qui_tranquilo.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subTnLst>
                                    <p:audio>
                                      <p:cMediaNode>
                                        <p:cTn display="0" masterRel="sameClick">
                                          <p:stCondLst>
                                            <p:cond evt="begin" delay="0">
                                              <p:tn val="41"/>
                                            </p:cond>
                                          </p:stCondLst>
                                          <p:endCondLst>
                                            <p:cond evt="onStopAudio" delay="0">
                                              <p:tgtEl>
                                                <p:sldTgt/>
                                              </p:tgtEl>
                                            </p:cond>
                                          </p:endCondLst>
                                        </p:cTn>
                                        <p:tgtEl>
                                          <p:sndTgt r:embed="rId7" name="qui_quince.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362"/>
                                        </p:tgtEl>
                                        <p:attrNameLst>
                                          <p:attrName>style.visibility</p:attrName>
                                        </p:attrNameLst>
                                      </p:cBhvr>
                                      <p:to>
                                        <p:strVal val="visible"/>
                                      </p:to>
                                    </p:set>
                                    <p:animEffect transition="in" filter="fade">
                                      <p:cBhvr>
                                        <p:cTn id="48" dur="500"/>
                                        <p:tgtEl>
                                          <p:spTgt spid="15362"/>
                                        </p:tgtEl>
                                      </p:cBhvr>
                                    </p:animEffect>
                                  </p:childTnLst>
                                  <p:subTnLst>
                                    <p:audio>
                                      <p:cMediaNode>
                                        <p:cTn display="0" masterRel="sameClick">
                                          <p:stCondLst>
                                            <p:cond evt="begin" delay="0">
                                              <p:tn val="46"/>
                                            </p:cond>
                                          </p:stCondLst>
                                          <p:endCondLst>
                                            <p:cond evt="onStopAudio" delay="0">
                                              <p:tgtEl>
                                                <p:sldTgt/>
                                              </p:tgtEl>
                                            </p:cond>
                                          </p:endCondLst>
                                        </p:cTn>
                                        <p:tgtEl>
                                          <p:sndTgt r:embed="rId7" name="qui_quince.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500"/>
                                        <p:tgtEl>
                                          <p:spTgt spid="11"/>
                                        </p:tgtEl>
                                      </p:cBhvr>
                                    </p:animEffect>
                                  </p:childTnLst>
                                  <p:subTnLst>
                                    <p:audio>
                                      <p:cMediaNode>
                                        <p:cTn display="0" masterRel="sameClick">
                                          <p:stCondLst>
                                            <p:cond evt="begin" delay="0">
                                              <p:tn val="51"/>
                                            </p:cond>
                                          </p:stCondLst>
                                          <p:endCondLst>
                                            <p:cond evt="onStopAudio" delay="0">
                                              <p:tgtEl>
                                                <p:sldTgt/>
                                              </p:tgtEl>
                                            </p:cond>
                                          </p:endCondLst>
                                        </p:cTn>
                                        <p:tgtEl>
                                          <p:sndTgt r:embed="rId8" name="qui_equipo.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5366"/>
                                        </p:tgtEl>
                                        <p:attrNameLst>
                                          <p:attrName>style.visibility</p:attrName>
                                        </p:attrNameLst>
                                      </p:cBhvr>
                                      <p:to>
                                        <p:strVal val="visible"/>
                                      </p:to>
                                    </p:set>
                                    <p:animEffect transition="in" filter="fade">
                                      <p:cBhvr>
                                        <p:cTn id="58" dur="500"/>
                                        <p:tgtEl>
                                          <p:spTgt spid="15366"/>
                                        </p:tgtEl>
                                      </p:cBhvr>
                                    </p:animEffect>
                                  </p:childTnLst>
                                  <p:subTnLst>
                                    <p:audio>
                                      <p:cMediaNode>
                                        <p:cTn display="0" masterRel="sameClick">
                                          <p:stCondLst>
                                            <p:cond evt="begin" delay="0">
                                              <p:tn val="56"/>
                                            </p:cond>
                                          </p:stCondLst>
                                          <p:endCondLst>
                                            <p:cond evt="onStopAudio" delay="0">
                                              <p:tgtEl>
                                                <p:sldTgt/>
                                              </p:tgtEl>
                                            </p:cond>
                                          </p:endCondLst>
                                        </p:cTn>
                                        <p:tgtEl>
                                          <p:sndTgt r:embed="rId8" name="qui_equipo.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childTnLst>
                                  <p:subTnLst>
                                    <p:audio>
                                      <p:cMediaNode>
                                        <p:cTn display="0" masterRel="sameClick">
                                          <p:stCondLst>
                                            <p:cond evt="begin" delay="0">
                                              <p:tn val="61"/>
                                            </p:cond>
                                          </p:stCondLst>
                                          <p:endCondLst>
                                            <p:cond evt="onStopAudio" delay="0">
                                              <p:tgtEl>
                                                <p:sldTgt/>
                                              </p:tgtEl>
                                            </p:cond>
                                          </p:endCondLst>
                                        </p:cTn>
                                        <p:tgtEl>
                                          <p:sndTgt r:embed="rId9" name="qui_quie%CC%81n.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5370"/>
                                        </p:tgtEl>
                                        <p:attrNameLst>
                                          <p:attrName>style.visibility</p:attrName>
                                        </p:attrNameLst>
                                      </p:cBhvr>
                                      <p:to>
                                        <p:strVal val="visible"/>
                                      </p:to>
                                    </p:set>
                                    <p:animEffect transition="in" filter="fade">
                                      <p:cBhvr>
                                        <p:cTn id="68" dur="500"/>
                                        <p:tgtEl>
                                          <p:spTgt spid="15370"/>
                                        </p:tgtEl>
                                      </p:cBhvr>
                                    </p:animEffect>
                                  </p:childTnLst>
                                  <p:subTnLst>
                                    <p:audio>
                                      <p:cMediaNode>
                                        <p:cTn display="0" masterRel="sameClick">
                                          <p:stCondLst>
                                            <p:cond evt="begin" delay="0">
                                              <p:tn val="66"/>
                                            </p:cond>
                                          </p:stCondLst>
                                          <p:endCondLst>
                                            <p:cond evt="onStopAudio" delay="0">
                                              <p:tgtEl>
                                                <p:sldTgt/>
                                              </p:tgtEl>
                                            </p:cond>
                                          </p:endCondLst>
                                        </p:cTn>
                                        <p:tgtEl>
                                          <p:sndTgt r:embed="rId9" name="qui_quie%CC%81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15" grpId="0"/>
      <p:bldP spid="10" grpId="0"/>
      <p:bldP spid="7" grpId="0"/>
      <p:bldP spid="11" grpId="0"/>
      <p:bldP spid="13"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sz="12000" b="0" dirty="0">
                <a:solidFill>
                  <a:srgbClr val="115076"/>
                </a:solidFill>
                <a:latin typeface="Century Gothic" panose="020B0502020202020204" pitchFamily="34" charset="0"/>
                <a:cs typeface="Calibri" panose="020F0502020204030204" pitchFamily="34" charset="0"/>
              </a:rPr>
              <a:t>qui</a:t>
            </a:r>
            <a:endParaRPr lang="en-GB" sz="12000" b="0" dirty="0"/>
          </a:p>
        </p:txBody>
      </p:sp>
      <p:sp>
        <p:nvSpPr>
          <p:cNvPr id="4" name="Rounded Rectangle 3" descr="rectangle"/>
          <p:cNvSpPr/>
          <p:nvPr/>
        </p:nvSpPr>
        <p:spPr>
          <a:xfrm>
            <a:off x="4309310" y="1761423"/>
            <a:ext cx="3439596" cy="2107132"/>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TextBox 4"/>
          <p:cNvSpPr txBox="1"/>
          <p:nvPr/>
        </p:nvSpPr>
        <p:spPr>
          <a:xfrm>
            <a:off x="4506591" y="1879178"/>
            <a:ext cx="3178817" cy="1200329"/>
          </a:xfrm>
          <a:prstGeom prst="rect">
            <a:avLst/>
          </a:prstGeom>
          <a:noFill/>
        </p:spPr>
        <p:txBody>
          <a:bodyPr wrap="square" rtlCol="0">
            <a:spAutoFit/>
          </a:bodyPr>
          <a:lstStyle/>
          <a:p>
            <a:r>
              <a:rPr lang="es-CO" sz="7200" dirty="0">
                <a:solidFill>
                  <a:srgbClr val="E87D1E"/>
                </a:solidFill>
                <a:latin typeface="Century Gothic" panose="020B0502020202020204" pitchFamily="34" charset="0"/>
                <a:cs typeface="Calibri" panose="020F0502020204030204" pitchFamily="34" charset="0"/>
              </a:rPr>
              <a:t>qui</a:t>
            </a:r>
            <a:r>
              <a:rPr lang="es-CO" sz="7200" dirty="0">
                <a:solidFill>
                  <a:srgbClr val="115076"/>
                </a:solidFill>
                <a:latin typeface="Century Gothic" panose="020B0502020202020204" pitchFamily="34" charset="0"/>
                <a:cs typeface="Calibri" panose="020F0502020204030204" pitchFamily="34" charset="0"/>
              </a:rPr>
              <a:t>ero</a:t>
            </a:r>
          </a:p>
        </p:txBody>
      </p:sp>
      <p:sp>
        <p:nvSpPr>
          <p:cNvPr id="10" name="TextBox 9"/>
          <p:cNvSpPr txBox="1"/>
          <p:nvPr/>
        </p:nvSpPr>
        <p:spPr>
          <a:xfrm>
            <a:off x="561188" y="237929"/>
            <a:ext cx="3615267"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iz</a:t>
            </a:r>
            <a:r>
              <a:rPr lang="es-CO" sz="6000" dirty="0">
                <a:solidFill>
                  <a:srgbClr val="E87D1E"/>
                </a:solidFill>
                <a:latin typeface="Century Gothic" panose="020B0502020202020204" pitchFamily="34" charset="0"/>
                <a:cs typeface="Calibri" panose="020F0502020204030204" pitchFamily="34" charset="0"/>
              </a:rPr>
              <a:t>qui</a:t>
            </a:r>
            <a:r>
              <a:rPr lang="es-CO" sz="6000" dirty="0">
                <a:solidFill>
                  <a:srgbClr val="115076"/>
                </a:solidFill>
                <a:latin typeface="Century Gothic" panose="020B0502020202020204" pitchFamily="34" charset="0"/>
                <a:cs typeface="Calibri" panose="020F0502020204030204" pitchFamily="34" charset="0"/>
              </a:rPr>
              <a:t>erda</a:t>
            </a:r>
          </a:p>
        </p:txBody>
      </p:sp>
      <p:sp>
        <p:nvSpPr>
          <p:cNvPr id="7" name="TextBox 6"/>
          <p:cNvSpPr txBox="1"/>
          <p:nvPr/>
        </p:nvSpPr>
        <p:spPr>
          <a:xfrm>
            <a:off x="637627" y="3388256"/>
            <a:ext cx="2929470"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qui</a:t>
            </a:r>
            <a:r>
              <a:rPr lang="es-CO" sz="6000" dirty="0">
                <a:solidFill>
                  <a:srgbClr val="115076"/>
                </a:solidFill>
                <a:latin typeface="Century Gothic" panose="020B0502020202020204" pitchFamily="34" charset="0"/>
                <a:cs typeface="Calibri" panose="020F0502020204030204" pitchFamily="34" charset="0"/>
              </a:rPr>
              <a:t>nce</a:t>
            </a:r>
          </a:p>
        </p:txBody>
      </p:sp>
      <p:sp>
        <p:nvSpPr>
          <p:cNvPr id="11" name="TextBox 10"/>
          <p:cNvSpPr txBox="1"/>
          <p:nvPr/>
        </p:nvSpPr>
        <p:spPr>
          <a:xfrm>
            <a:off x="4586303" y="3868554"/>
            <a:ext cx="3019393"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e</a:t>
            </a:r>
            <a:r>
              <a:rPr lang="es-CO" sz="6000" dirty="0">
                <a:solidFill>
                  <a:srgbClr val="E87D1E"/>
                </a:solidFill>
                <a:latin typeface="Century Gothic" panose="020B0502020202020204" pitchFamily="34" charset="0"/>
                <a:cs typeface="Calibri" panose="020F0502020204030204" pitchFamily="34" charset="0"/>
              </a:rPr>
              <a:t>qui</a:t>
            </a:r>
            <a:r>
              <a:rPr lang="es-CO" sz="6000" dirty="0">
                <a:solidFill>
                  <a:srgbClr val="115076"/>
                </a:solidFill>
                <a:latin typeface="Century Gothic" panose="020B0502020202020204" pitchFamily="34" charset="0"/>
                <a:cs typeface="Calibri" panose="020F0502020204030204" pitchFamily="34" charset="0"/>
              </a:rPr>
              <a:t>po</a:t>
            </a:r>
          </a:p>
        </p:txBody>
      </p:sp>
      <p:sp>
        <p:nvSpPr>
          <p:cNvPr id="13" name="TextBox 12"/>
          <p:cNvSpPr txBox="1"/>
          <p:nvPr/>
        </p:nvSpPr>
        <p:spPr>
          <a:xfrm>
            <a:off x="7775433" y="188212"/>
            <a:ext cx="4296211"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tran</a:t>
            </a:r>
            <a:r>
              <a:rPr lang="es-CO" sz="6000" dirty="0">
                <a:solidFill>
                  <a:srgbClr val="E87D1E"/>
                </a:solidFill>
                <a:latin typeface="Century Gothic" panose="020B0502020202020204" pitchFamily="34" charset="0"/>
                <a:cs typeface="Calibri" panose="020F0502020204030204" pitchFamily="34" charset="0"/>
              </a:rPr>
              <a:t>qui</a:t>
            </a:r>
            <a:r>
              <a:rPr lang="es-CO" sz="6000" dirty="0">
                <a:latin typeface="Century Gothic" panose="020B0502020202020204" pitchFamily="34" charset="0"/>
                <a:cs typeface="Calibri" panose="020F0502020204030204" pitchFamily="34" charset="0"/>
              </a:rPr>
              <a:t>lo</a:t>
            </a:r>
          </a:p>
        </p:txBody>
      </p:sp>
      <p:sp>
        <p:nvSpPr>
          <p:cNvPr id="6" name="TextBox 5"/>
          <p:cNvSpPr txBox="1"/>
          <p:nvPr/>
        </p:nvSpPr>
        <p:spPr>
          <a:xfrm>
            <a:off x="8327462" y="3388255"/>
            <a:ext cx="3344819" cy="1015663"/>
          </a:xfrm>
          <a:prstGeom prst="rect">
            <a:avLst/>
          </a:prstGeom>
          <a:noFill/>
        </p:spPr>
        <p:txBody>
          <a:bodyPr wrap="square" rtlCol="0">
            <a:spAutoFit/>
          </a:bodyPr>
          <a:lstStyle/>
          <a:p>
            <a:pPr algn="ctr"/>
            <a:r>
              <a:rPr lang="es-CO" sz="6000" b="1" dirty="0">
                <a:solidFill>
                  <a:srgbClr val="115076"/>
                </a:solidFill>
                <a:latin typeface="Century Gothic" panose="020B0502020202020204" pitchFamily="34" charset="0"/>
                <a:cs typeface="Calibri" panose="020F0502020204030204" pitchFamily="34" charset="0"/>
              </a:rPr>
              <a:t>¿</a:t>
            </a:r>
            <a:r>
              <a:rPr lang="es-CO" sz="6000" dirty="0">
                <a:solidFill>
                  <a:srgbClr val="E87D1E"/>
                </a:solidFill>
                <a:latin typeface="Century Gothic" panose="020B0502020202020204" pitchFamily="34" charset="0"/>
                <a:cs typeface="Calibri" panose="020F0502020204030204" pitchFamily="34" charset="0"/>
              </a:rPr>
              <a:t>qui</a:t>
            </a:r>
            <a:r>
              <a:rPr lang="es-CO" sz="6000" dirty="0">
                <a:solidFill>
                  <a:srgbClr val="115076"/>
                </a:solidFill>
                <a:latin typeface="Century Gothic" panose="020B0502020202020204" pitchFamily="34" charset="0"/>
                <a:cs typeface="Calibri" panose="020F0502020204030204" pitchFamily="34" charset="0"/>
              </a:rPr>
              <a:t>én</a:t>
            </a:r>
            <a:r>
              <a:rPr lang="es-CO" sz="6000" b="1" dirty="0">
                <a:solidFill>
                  <a:srgbClr val="115076"/>
                </a:solidFill>
                <a:latin typeface="Century Gothic" panose="020B0502020202020204" pitchFamily="34" charset="0"/>
                <a:cs typeface="Calibri" panose="020F0502020204030204" pitchFamily="34" charset="0"/>
              </a:rPr>
              <a:t>?</a:t>
            </a:r>
          </a:p>
        </p:txBody>
      </p:sp>
    </p:spTree>
    <p:extLst>
      <p:ext uri="{BB962C8B-B14F-4D97-AF65-F5344CB8AC3E}">
        <p14:creationId xmlns:p14="http://schemas.microsoft.com/office/powerpoint/2010/main" val="4043945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qui_new.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subTnLst>
                                    <p:audio>
                                      <p:cMediaNode>
                                        <p:cTn display="0" masterRel="sameClick">
                                          <p:stCondLst>
                                            <p:cond evt="begin" delay="0">
                                              <p:tn val="8"/>
                                            </p:cond>
                                          </p:stCondLst>
                                          <p:endCondLst>
                                            <p:cond evt="onStopAudio" delay="0">
                                              <p:tgtEl>
                                                <p:sldTgt/>
                                              </p:tgtEl>
                                            </p:cond>
                                          </p:endCondLst>
                                        </p:cTn>
                                        <p:tgtEl>
                                          <p:sndTgt r:embed="rId4" name="qui_quiero.wav"/>
                                        </p:tgtEl>
                                      </p:cMediaNode>
                                    </p:audio>
                                  </p:sub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subTnLst>
                                    <p:audio>
                                      <p:cMediaNode>
                                        <p:cTn display="0" masterRel="sameClick">
                                          <p:stCondLst>
                                            <p:cond evt="begin" delay="0">
                                              <p:tn val="16"/>
                                            </p:cond>
                                          </p:stCondLst>
                                          <p:endCondLst>
                                            <p:cond evt="onStopAudio" delay="0">
                                              <p:tgtEl>
                                                <p:sldTgt/>
                                              </p:tgtEl>
                                            </p:cond>
                                          </p:endCondLst>
                                        </p:cTn>
                                        <p:tgtEl>
                                          <p:sndTgt r:embed="rId5" name="qui_izquierda.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subTnLst>
                                    <p:audio>
                                      <p:cMediaNode>
                                        <p:cTn display="0" masterRel="sameClick">
                                          <p:stCondLst>
                                            <p:cond evt="begin" delay="0">
                                              <p:tn val="21"/>
                                            </p:cond>
                                          </p:stCondLst>
                                          <p:endCondLst>
                                            <p:cond evt="onStopAudio" delay="0">
                                              <p:tgtEl>
                                                <p:sldTgt/>
                                              </p:tgtEl>
                                            </p:cond>
                                          </p:endCondLst>
                                        </p:cTn>
                                        <p:tgtEl>
                                          <p:sndTgt r:embed="rId6" name="qui_tranquilo.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subTnLst>
                                    <p:audio>
                                      <p:cMediaNode>
                                        <p:cTn display="0" masterRel="sameClick">
                                          <p:stCondLst>
                                            <p:cond evt="begin" delay="0">
                                              <p:tn val="26"/>
                                            </p:cond>
                                          </p:stCondLst>
                                          <p:endCondLst>
                                            <p:cond evt="onStopAudio" delay="0">
                                              <p:tgtEl>
                                                <p:sldTgt/>
                                              </p:tgtEl>
                                            </p:cond>
                                          </p:endCondLst>
                                        </p:cTn>
                                        <p:tgtEl>
                                          <p:sndTgt r:embed="rId7" name="qui_quinc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subTnLst>
                                    <p:audio>
                                      <p:cMediaNode>
                                        <p:cTn display="0" masterRel="sameClick">
                                          <p:stCondLst>
                                            <p:cond evt="begin" delay="0">
                                              <p:tn val="31"/>
                                            </p:cond>
                                          </p:stCondLst>
                                          <p:endCondLst>
                                            <p:cond evt="onStopAudio" delay="0">
                                              <p:tgtEl>
                                                <p:sldTgt/>
                                              </p:tgtEl>
                                            </p:cond>
                                          </p:endCondLst>
                                        </p:cTn>
                                        <p:tgtEl>
                                          <p:sndTgt r:embed="rId8" name="qui_equipo.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subTnLst>
                                    <p:audio>
                                      <p:cMediaNode>
                                        <p:cTn display="0" masterRel="sameClick">
                                          <p:stCondLst>
                                            <p:cond evt="begin" delay="0">
                                              <p:tn val="36"/>
                                            </p:cond>
                                          </p:stCondLst>
                                          <p:endCondLst>
                                            <p:cond evt="onStopAudio" delay="0">
                                              <p:tgtEl>
                                                <p:sldTgt/>
                                              </p:tgtEl>
                                            </p:cond>
                                          </p:endCondLst>
                                        </p:cTn>
                                        <p:tgtEl>
                                          <p:sndTgt r:embed="rId9" name="qui_quie%CC%81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10" grpId="0"/>
      <p:bldP spid="7" grpId="0"/>
      <p:bldP spid="11" grpId="0"/>
      <p:bldP spid="13"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sz="12000" b="0" dirty="0">
                <a:solidFill>
                  <a:srgbClr val="115076"/>
                </a:solidFill>
                <a:latin typeface="Century Gothic" panose="020B0502020202020204" pitchFamily="34" charset="0"/>
                <a:cs typeface="Calibri" panose="020F0502020204030204" pitchFamily="34" charset="0"/>
              </a:rPr>
              <a:t>qui</a:t>
            </a:r>
            <a:endParaRPr lang="en-GB" sz="12000" b="0" dirty="0"/>
          </a:p>
        </p:txBody>
      </p:sp>
      <p:sp>
        <p:nvSpPr>
          <p:cNvPr id="4" name="Rounded Rectangle 3" descr="rectangle"/>
          <p:cNvSpPr/>
          <p:nvPr/>
        </p:nvSpPr>
        <p:spPr>
          <a:xfrm>
            <a:off x="4309310" y="1761423"/>
            <a:ext cx="3439596" cy="2107132"/>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TextBox 4"/>
          <p:cNvSpPr txBox="1"/>
          <p:nvPr/>
        </p:nvSpPr>
        <p:spPr>
          <a:xfrm>
            <a:off x="4506591" y="1879178"/>
            <a:ext cx="3178817" cy="1200329"/>
          </a:xfrm>
          <a:prstGeom prst="rect">
            <a:avLst/>
          </a:prstGeom>
          <a:noFill/>
        </p:spPr>
        <p:txBody>
          <a:bodyPr wrap="square" rtlCol="0">
            <a:spAutoFit/>
          </a:bodyPr>
          <a:lstStyle/>
          <a:p>
            <a:r>
              <a:rPr lang="es-CO" sz="7200" dirty="0">
                <a:solidFill>
                  <a:srgbClr val="E87D1E"/>
                </a:solidFill>
                <a:latin typeface="Century Gothic" panose="020B0502020202020204" pitchFamily="34" charset="0"/>
                <a:cs typeface="Calibri" panose="020F0502020204030204" pitchFamily="34" charset="0"/>
              </a:rPr>
              <a:t>qui</a:t>
            </a:r>
            <a:r>
              <a:rPr lang="es-CO" sz="7200" dirty="0">
                <a:solidFill>
                  <a:srgbClr val="115076"/>
                </a:solidFill>
                <a:latin typeface="Century Gothic" panose="020B0502020202020204" pitchFamily="34" charset="0"/>
                <a:cs typeface="Calibri" panose="020F0502020204030204" pitchFamily="34" charset="0"/>
              </a:rPr>
              <a:t>ero</a:t>
            </a:r>
          </a:p>
        </p:txBody>
      </p:sp>
      <p:sp>
        <p:nvSpPr>
          <p:cNvPr id="10" name="TextBox 9"/>
          <p:cNvSpPr txBox="1"/>
          <p:nvPr/>
        </p:nvSpPr>
        <p:spPr>
          <a:xfrm>
            <a:off x="561188" y="237929"/>
            <a:ext cx="3615267"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iz</a:t>
            </a:r>
            <a:r>
              <a:rPr lang="es-CO" sz="6000" dirty="0">
                <a:solidFill>
                  <a:srgbClr val="E87D1E"/>
                </a:solidFill>
                <a:latin typeface="Century Gothic" panose="020B0502020202020204" pitchFamily="34" charset="0"/>
                <a:cs typeface="Calibri" panose="020F0502020204030204" pitchFamily="34" charset="0"/>
              </a:rPr>
              <a:t>qui</a:t>
            </a:r>
            <a:r>
              <a:rPr lang="es-CO" sz="6000" dirty="0">
                <a:solidFill>
                  <a:srgbClr val="115076"/>
                </a:solidFill>
                <a:latin typeface="Century Gothic" panose="020B0502020202020204" pitchFamily="34" charset="0"/>
                <a:cs typeface="Calibri" panose="020F0502020204030204" pitchFamily="34" charset="0"/>
              </a:rPr>
              <a:t>erda</a:t>
            </a:r>
          </a:p>
        </p:txBody>
      </p:sp>
      <p:sp>
        <p:nvSpPr>
          <p:cNvPr id="7" name="TextBox 6"/>
          <p:cNvSpPr txBox="1"/>
          <p:nvPr/>
        </p:nvSpPr>
        <p:spPr>
          <a:xfrm>
            <a:off x="637627" y="3388256"/>
            <a:ext cx="2929470"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qui</a:t>
            </a:r>
            <a:r>
              <a:rPr lang="es-CO" sz="6000" dirty="0">
                <a:solidFill>
                  <a:srgbClr val="115076"/>
                </a:solidFill>
                <a:latin typeface="Century Gothic" panose="020B0502020202020204" pitchFamily="34" charset="0"/>
                <a:cs typeface="Calibri" panose="020F0502020204030204" pitchFamily="34" charset="0"/>
              </a:rPr>
              <a:t>nce</a:t>
            </a:r>
          </a:p>
        </p:txBody>
      </p:sp>
      <p:sp>
        <p:nvSpPr>
          <p:cNvPr id="11" name="TextBox 10"/>
          <p:cNvSpPr txBox="1"/>
          <p:nvPr/>
        </p:nvSpPr>
        <p:spPr>
          <a:xfrm>
            <a:off x="4586303" y="3868554"/>
            <a:ext cx="3019393"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e</a:t>
            </a:r>
            <a:r>
              <a:rPr lang="es-CO" sz="6000" dirty="0">
                <a:solidFill>
                  <a:srgbClr val="E87D1E"/>
                </a:solidFill>
                <a:latin typeface="Century Gothic" panose="020B0502020202020204" pitchFamily="34" charset="0"/>
                <a:cs typeface="Calibri" panose="020F0502020204030204" pitchFamily="34" charset="0"/>
              </a:rPr>
              <a:t>qui</a:t>
            </a:r>
            <a:r>
              <a:rPr lang="es-CO" sz="6000" dirty="0">
                <a:solidFill>
                  <a:srgbClr val="115076"/>
                </a:solidFill>
                <a:latin typeface="Century Gothic" panose="020B0502020202020204" pitchFamily="34" charset="0"/>
                <a:cs typeface="Calibri" panose="020F0502020204030204" pitchFamily="34" charset="0"/>
              </a:rPr>
              <a:t>po</a:t>
            </a:r>
          </a:p>
        </p:txBody>
      </p:sp>
      <p:sp>
        <p:nvSpPr>
          <p:cNvPr id="13" name="TextBox 12"/>
          <p:cNvSpPr txBox="1"/>
          <p:nvPr/>
        </p:nvSpPr>
        <p:spPr>
          <a:xfrm>
            <a:off x="7775433" y="188212"/>
            <a:ext cx="4296211"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tran</a:t>
            </a:r>
            <a:r>
              <a:rPr lang="es-CO" sz="6000" dirty="0">
                <a:solidFill>
                  <a:srgbClr val="E87D1E"/>
                </a:solidFill>
                <a:latin typeface="Century Gothic" panose="020B0502020202020204" pitchFamily="34" charset="0"/>
                <a:cs typeface="Calibri" panose="020F0502020204030204" pitchFamily="34" charset="0"/>
              </a:rPr>
              <a:t>qui</a:t>
            </a:r>
            <a:r>
              <a:rPr lang="es-CO" sz="6000" dirty="0">
                <a:latin typeface="Century Gothic" panose="020B0502020202020204" pitchFamily="34" charset="0"/>
                <a:cs typeface="Calibri" panose="020F0502020204030204" pitchFamily="34" charset="0"/>
              </a:rPr>
              <a:t>lo</a:t>
            </a:r>
          </a:p>
        </p:txBody>
      </p:sp>
      <p:sp>
        <p:nvSpPr>
          <p:cNvPr id="6" name="TextBox 5"/>
          <p:cNvSpPr txBox="1"/>
          <p:nvPr/>
        </p:nvSpPr>
        <p:spPr>
          <a:xfrm>
            <a:off x="8327462" y="3388255"/>
            <a:ext cx="3344819" cy="1015663"/>
          </a:xfrm>
          <a:prstGeom prst="rect">
            <a:avLst/>
          </a:prstGeom>
          <a:noFill/>
        </p:spPr>
        <p:txBody>
          <a:bodyPr wrap="square" rtlCol="0">
            <a:spAutoFit/>
          </a:bodyPr>
          <a:lstStyle/>
          <a:p>
            <a:pPr algn="ctr"/>
            <a:r>
              <a:rPr lang="es-CO" sz="6000" b="1" dirty="0">
                <a:solidFill>
                  <a:srgbClr val="115076"/>
                </a:solidFill>
                <a:latin typeface="Century Gothic" panose="020B0502020202020204" pitchFamily="34" charset="0"/>
                <a:cs typeface="Calibri" panose="020F0502020204030204" pitchFamily="34" charset="0"/>
              </a:rPr>
              <a:t>¿</a:t>
            </a:r>
            <a:r>
              <a:rPr lang="es-CO" sz="6000" dirty="0">
                <a:solidFill>
                  <a:srgbClr val="E87D1E"/>
                </a:solidFill>
                <a:latin typeface="Century Gothic" panose="020B0502020202020204" pitchFamily="34" charset="0"/>
                <a:cs typeface="Calibri" panose="020F0502020204030204" pitchFamily="34" charset="0"/>
              </a:rPr>
              <a:t>qui</a:t>
            </a:r>
            <a:r>
              <a:rPr lang="es-CO" sz="6000" dirty="0">
                <a:solidFill>
                  <a:srgbClr val="115076"/>
                </a:solidFill>
                <a:latin typeface="Century Gothic" panose="020B0502020202020204" pitchFamily="34" charset="0"/>
                <a:cs typeface="Calibri" panose="020F0502020204030204" pitchFamily="34" charset="0"/>
              </a:rPr>
              <a:t>én</a:t>
            </a:r>
            <a:r>
              <a:rPr lang="es-CO" sz="6000" b="1" dirty="0">
                <a:solidFill>
                  <a:srgbClr val="115076"/>
                </a:solidFill>
                <a:latin typeface="Century Gothic" panose="020B0502020202020204" pitchFamily="34" charset="0"/>
                <a:cs typeface="Calibri" panose="020F0502020204030204" pitchFamily="34" charset="0"/>
              </a:rPr>
              <a:t>?</a:t>
            </a:r>
          </a:p>
        </p:txBody>
      </p:sp>
    </p:spTree>
    <p:extLst>
      <p:ext uri="{BB962C8B-B14F-4D97-AF65-F5344CB8AC3E}">
        <p14:creationId xmlns:p14="http://schemas.microsoft.com/office/powerpoint/2010/main" val="393948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10" grpId="0"/>
      <p:bldP spid="7" grpId="0"/>
      <p:bldP spid="11" grpId="0"/>
      <p:bldP spid="13"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1"/>
          <p:cNvSpPr>
            <a:spLocks noGrp="1"/>
          </p:cNvSpPr>
          <p:nvPr>
            <p:ph type="title"/>
          </p:nvPr>
        </p:nvSpPr>
        <p:spPr>
          <a:xfrm>
            <a:off x="312692" y="77919"/>
            <a:ext cx="3994419" cy="356098"/>
          </a:xfrm>
        </p:spPr>
        <p:txBody>
          <a:bodyPr>
            <a:noAutofit/>
          </a:bodyPr>
          <a:lstStyle/>
          <a:p>
            <a:r>
              <a:rPr lang="en-GB" sz="2200" b="1" dirty="0" err="1">
                <a:solidFill>
                  <a:schemeClr val="accent1">
                    <a:lumMod val="50000"/>
                  </a:schemeClr>
                </a:solidFill>
              </a:rPr>
              <a:t>Escucha</a:t>
            </a:r>
            <a:r>
              <a:rPr lang="en-GB" sz="2200" b="1" dirty="0">
                <a:solidFill>
                  <a:schemeClr val="accent1">
                    <a:lumMod val="50000"/>
                  </a:schemeClr>
                </a:solidFill>
              </a:rPr>
              <a:t> las </a:t>
            </a:r>
            <a:r>
              <a:rPr lang="en-GB" sz="2200" b="1" dirty="0" err="1">
                <a:solidFill>
                  <a:schemeClr val="accent1">
                    <a:lumMod val="50000"/>
                  </a:schemeClr>
                </a:solidFill>
              </a:rPr>
              <a:t>frases</a:t>
            </a:r>
            <a:r>
              <a:rPr lang="en-GB" sz="2200" b="1" dirty="0">
                <a:solidFill>
                  <a:schemeClr val="accent1">
                    <a:lumMod val="50000"/>
                  </a:schemeClr>
                </a:solidFill>
              </a:rPr>
              <a:t>. </a:t>
            </a:r>
          </a:p>
        </p:txBody>
      </p:sp>
      <p:sp>
        <p:nvSpPr>
          <p:cNvPr id="17" name="Title 1"/>
          <p:cNvSpPr txBox="1">
            <a:spLocks/>
          </p:cNvSpPr>
          <p:nvPr/>
        </p:nvSpPr>
        <p:spPr>
          <a:xfrm>
            <a:off x="320977" y="423473"/>
            <a:ext cx="9816882" cy="476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50000"/>
              </a:lnSpc>
            </a:pPr>
            <a:r>
              <a:rPr lang="en-GB" sz="2200" b="1" dirty="0" err="1">
                <a:solidFill>
                  <a:schemeClr val="accent1">
                    <a:lumMod val="50000"/>
                  </a:schemeClr>
                </a:solidFill>
              </a:rPr>
              <a:t>Escucha</a:t>
            </a:r>
            <a:r>
              <a:rPr lang="en-GB" sz="2200" b="1" dirty="0">
                <a:solidFill>
                  <a:schemeClr val="accent1">
                    <a:lumMod val="50000"/>
                  </a:schemeClr>
                </a:solidFill>
              </a:rPr>
              <a:t> </a:t>
            </a:r>
            <a:r>
              <a:rPr lang="en-GB" sz="2200" b="1" dirty="0" err="1">
                <a:solidFill>
                  <a:schemeClr val="accent1">
                    <a:lumMod val="50000"/>
                  </a:schemeClr>
                </a:solidFill>
              </a:rPr>
              <a:t>otra</a:t>
            </a:r>
            <a:r>
              <a:rPr lang="en-GB" sz="2200" b="1" dirty="0">
                <a:solidFill>
                  <a:schemeClr val="accent1">
                    <a:lumMod val="50000"/>
                  </a:schemeClr>
                </a:solidFill>
              </a:rPr>
              <a:t> </a:t>
            </a:r>
            <a:r>
              <a:rPr lang="en-GB" sz="2200" b="1" dirty="0" err="1">
                <a:solidFill>
                  <a:schemeClr val="accent1">
                    <a:lumMod val="50000"/>
                  </a:schemeClr>
                </a:solidFill>
              </a:rPr>
              <a:t>vez</a:t>
            </a:r>
            <a:r>
              <a:rPr lang="en-GB" sz="2200" b="1" dirty="0">
                <a:solidFill>
                  <a:schemeClr val="accent1">
                    <a:lumMod val="50000"/>
                  </a:schemeClr>
                </a:solidFill>
              </a:rPr>
              <a:t> y escribe la </a:t>
            </a:r>
            <a:r>
              <a:rPr lang="en-GB" sz="2200" b="1" dirty="0" err="1">
                <a:solidFill>
                  <a:schemeClr val="accent1">
                    <a:lumMod val="50000"/>
                  </a:schemeClr>
                </a:solidFill>
              </a:rPr>
              <a:t>frase</a:t>
            </a:r>
            <a:r>
              <a:rPr lang="en-GB" sz="2200" b="1" dirty="0">
                <a:solidFill>
                  <a:schemeClr val="accent1">
                    <a:lumMod val="50000"/>
                  </a:schemeClr>
                </a:solidFill>
              </a:rPr>
              <a:t>. ¿Qué </a:t>
            </a:r>
            <a:r>
              <a:rPr lang="en-GB" sz="2200" b="1" dirty="0" err="1">
                <a:solidFill>
                  <a:schemeClr val="accent1">
                    <a:lumMod val="50000"/>
                  </a:schemeClr>
                </a:solidFill>
              </a:rPr>
              <a:t>significa</a:t>
            </a:r>
            <a:r>
              <a:rPr lang="en-GB" sz="2200" b="1" dirty="0">
                <a:solidFill>
                  <a:schemeClr val="accent1">
                    <a:lumMod val="50000"/>
                  </a:schemeClr>
                </a:solidFill>
              </a:rPr>
              <a:t>?</a:t>
            </a:r>
          </a:p>
        </p:txBody>
      </p:sp>
      <p:sp>
        <p:nvSpPr>
          <p:cNvPr id="3" name="TextBox 2"/>
          <p:cNvSpPr txBox="1"/>
          <p:nvPr/>
        </p:nvSpPr>
        <p:spPr>
          <a:xfrm>
            <a:off x="3092732" y="31781"/>
            <a:ext cx="6681603" cy="430887"/>
          </a:xfrm>
          <a:prstGeom prst="rect">
            <a:avLst/>
          </a:prstGeom>
          <a:noFill/>
        </p:spPr>
        <p:txBody>
          <a:bodyPr wrap="square" rtlCol="0">
            <a:spAutoFit/>
          </a:bodyPr>
          <a:lstStyle/>
          <a:p>
            <a:r>
              <a:rPr lang="en-GB" sz="2200" b="1" dirty="0">
                <a:solidFill>
                  <a:schemeClr val="accent1">
                    <a:lumMod val="50000"/>
                  </a:schemeClr>
                </a:solidFill>
                <a:latin typeface="Century Gothic" panose="020B0502020202020204" pitchFamily="34" charset="0"/>
              </a:rPr>
              <a:t>How many times can you hear ‘qui’?</a:t>
            </a:r>
          </a:p>
        </p:txBody>
      </p:sp>
      <p:graphicFrame>
        <p:nvGraphicFramePr>
          <p:cNvPr id="5" name="Tabla 4">
            <a:extLst>
              <a:ext uri="{FF2B5EF4-FFF2-40B4-BE49-F238E27FC236}">
                <a16:creationId xmlns:a16="http://schemas.microsoft.com/office/drawing/2014/main" id="{2A456197-298B-1E4A-9596-74423CEDB75C}"/>
              </a:ext>
            </a:extLst>
          </p:cNvPr>
          <p:cNvGraphicFramePr>
            <a:graphicFrameLocks noGrp="1"/>
          </p:cNvGraphicFramePr>
          <p:nvPr>
            <p:extLst>
              <p:ext uri="{D42A27DB-BD31-4B8C-83A1-F6EECF244321}">
                <p14:modId xmlns:p14="http://schemas.microsoft.com/office/powerpoint/2010/main" val="2266974426"/>
              </p:ext>
            </p:extLst>
          </p:nvPr>
        </p:nvGraphicFramePr>
        <p:xfrm>
          <a:off x="261087" y="1549865"/>
          <a:ext cx="4185364" cy="3970341"/>
        </p:xfrm>
        <a:graphic>
          <a:graphicData uri="http://schemas.openxmlformats.org/drawingml/2006/table">
            <a:tbl>
              <a:tblPr firstRow="1" bandRow="1">
                <a:tableStyleId>{8A107856-5554-42FB-B03E-39F5DBC370BA}</a:tableStyleId>
              </a:tblPr>
              <a:tblGrid>
                <a:gridCol w="540976">
                  <a:extLst>
                    <a:ext uri="{9D8B030D-6E8A-4147-A177-3AD203B41FA5}">
                      <a16:colId xmlns:a16="http://schemas.microsoft.com/office/drawing/2014/main" val="3212352524"/>
                    </a:ext>
                  </a:extLst>
                </a:gridCol>
                <a:gridCol w="1214796">
                  <a:extLst>
                    <a:ext uri="{9D8B030D-6E8A-4147-A177-3AD203B41FA5}">
                      <a16:colId xmlns:a16="http://schemas.microsoft.com/office/drawing/2014/main" val="3975948012"/>
                    </a:ext>
                  </a:extLst>
                </a:gridCol>
                <a:gridCol w="1214796">
                  <a:extLst>
                    <a:ext uri="{9D8B030D-6E8A-4147-A177-3AD203B41FA5}">
                      <a16:colId xmlns:a16="http://schemas.microsoft.com/office/drawing/2014/main" val="2321293653"/>
                    </a:ext>
                  </a:extLst>
                </a:gridCol>
                <a:gridCol w="1214796">
                  <a:extLst>
                    <a:ext uri="{9D8B030D-6E8A-4147-A177-3AD203B41FA5}">
                      <a16:colId xmlns:a16="http://schemas.microsoft.com/office/drawing/2014/main" val="3417237658"/>
                    </a:ext>
                  </a:extLst>
                </a:gridCol>
              </a:tblGrid>
              <a:tr h="440261">
                <a:tc>
                  <a:txBody>
                    <a:bodyPr/>
                    <a:lstStyle/>
                    <a:p>
                      <a:endParaRPr lang="x-none" dirty="0"/>
                    </a:p>
                  </a:txBody>
                  <a:tcPr/>
                </a:tc>
                <a:tc>
                  <a:txBody>
                    <a:bodyPr/>
                    <a:lstStyle/>
                    <a:p>
                      <a:pPr algn="ctr"/>
                      <a:r>
                        <a:rPr lang="es-ES" sz="2000" dirty="0">
                          <a:solidFill>
                            <a:schemeClr val="accent1">
                              <a:lumMod val="50000"/>
                            </a:schemeClr>
                          </a:solidFill>
                        </a:rPr>
                        <a:t>1</a:t>
                      </a:r>
                      <a:endParaRPr lang="x-none" sz="2000" dirty="0">
                        <a:solidFill>
                          <a:schemeClr val="accent1">
                            <a:lumMod val="50000"/>
                          </a:schemeClr>
                        </a:solidFill>
                      </a:endParaRPr>
                    </a:p>
                  </a:txBody>
                  <a:tcPr/>
                </a:tc>
                <a:tc>
                  <a:txBody>
                    <a:bodyPr/>
                    <a:lstStyle/>
                    <a:p>
                      <a:pPr algn="ctr"/>
                      <a:r>
                        <a:rPr lang="es-ES" sz="2000" dirty="0">
                          <a:solidFill>
                            <a:schemeClr val="accent1">
                              <a:lumMod val="50000"/>
                            </a:schemeClr>
                          </a:solidFill>
                        </a:rPr>
                        <a:t>2</a:t>
                      </a:r>
                      <a:endParaRPr lang="x-none" sz="2000" dirty="0">
                        <a:solidFill>
                          <a:schemeClr val="accent1">
                            <a:lumMod val="50000"/>
                          </a:schemeClr>
                        </a:solidFill>
                      </a:endParaRPr>
                    </a:p>
                  </a:txBody>
                  <a:tcPr/>
                </a:tc>
                <a:tc>
                  <a:txBody>
                    <a:bodyPr/>
                    <a:lstStyle/>
                    <a:p>
                      <a:pPr algn="ctr"/>
                      <a:r>
                        <a:rPr lang="es-ES" sz="2000" dirty="0">
                          <a:solidFill>
                            <a:schemeClr val="accent1">
                              <a:lumMod val="50000"/>
                            </a:schemeClr>
                          </a:solidFill>
                        </a:rPr>
                        <a:t>3</a:t>
                      </a:r>
                      <a:endParaRPr lang="x-none" sz="2000" dirty="0">
                        <a:solidFill>
                          <a:schemeClr val="accent1">
                            <a:lumMod val="50000"/>
                          </a:schemeClr>
                        </a:solidFill>
                      </a:endParaRPr>
                    </a:p>
                  </a:txBody>
                  <a:tcPr/>
                </a:tc>
                <a:extLst>
                  <a:ext uri="{0D108BD9-81ED-4DB2-BD59-A6C34878D82A}">
                    <a16:rowId xmlns:a16="http://schemas.microsoft.com/office/drawing/2014/main" val="1618326333"/>
                  </a:ext>
                </a:extLst>
              </a:tr>
              <a:tr h="706016">
                <a:tc>
                  <a:txBody>
                    <a:bodyPr/>
                    <a:lstStyle/>
                    <a:p>
                      <a:endParaRPr lang="x-none" dirty="0"/>
                    </a:p>
                  </a:txBody>
                  <a:tcPr/>
                </a:tc>
                <a:tc>
                  <a:txBody>
                    <a:bodyPr/>
                    <a:lstStyle/>
                    <a:p>
                      <a:endParaRPr lang="x-none"/>
                    </a:p>
                  </a:txBody>
                  <a:tcPr/>
                </a:tc>
                <a:tc>
                  <a:txBody>
                    <a:bodyPr/>
                    <a:lstStyle/>
                    <a:p>
                      <a:endParaRPr lang="x-none" dirty="0"/>
                    </a:p>
                  </a:txBody>
                  <a:tcPr/>
                </a:tc>
                <a:tc>
                  <a:txBody>
                    <a:bodyPr/>
                    <a:lstStyle/>
                    <a:p>
                      <a:endParaRPr lang="x-none" dirty="0"/>
                    </a:p>
                  </a:txBody>
                  <a:tcPr/>
                </a:tc>
                <a:extLst>
                  <a:ext uri="{0D108BD9-81ED-4DB2-BD59-A6C34878D82A}">
                    <a16:rowId xmlns:a16="http://schemas.microsoft.com/office/drawing/2014/main" val="1820434900"/>
                  </a:ext>
                </a:extLst>
              </a:tr>
              <a:tr h="706016">
                <a:tc>
                  <a:txBody>
                    <a:bodyPr/>
                    <a:lstStyle/>
                    <a:p>
                      <a:endParaRPr lang="x-none" dirty="0"/>
                    </a:p>
                  </a:txBody>
                  <a:tcPr/>
                </a:tc>
                <a:tc>
                  <a:txBody>
                    <a:bodyPr/>
                    <a:lstStyle/>
                    <a:p>
                      <a:endParaRPr lang="x-none"/>
                    </a:p>
                  </a:txBody>
                  <a:tcPr/>
                </a:tc>
                <a:tc>
                  <a:txBody>
                    <a:bodyPr/>
                    <a:lstStyle/>
                    <a:p>
                      <a:endParaRPr lang="x-none" dirty="0"/>
                    </a:p>
                  </a:txBody>
                  <a:tcPr/>
                </a:tc>
                <a:tc>
                  <a:txBody>
                    <a:bodyPr/>
                    <a:lstStyle/>
                    <a:p>
                      <a:endParaRPr lang="x-none" dirty="0"/>
                    </a:p>
                  </a:txBody>
                  <a:tcPr/>
                </a:tc>
                <a:extLst>
                  <a:ext uri="{0D108BD9-81ED-4DB2-BD59-A6C34878D82A}">
                    <a16:rowId xmlns:a16="http://schemas.microsoft.com/office/drawing/2014/main" val="51597389"/>
                  </a:ext>
                </a:extLst>
              </a:tr>
              <a:tr h="706016">
                <a:tc>
                  <a:txBody>
                    <a:bodyPr/>
                    <a:lstStyle/>
                    <a:p>
                      <a:endParaRPr lang="x-none" dirty="0"/>
                    </a:p>
                  </a:txBody>
                  <a:tcPr/>
                </a:tc>
                <a:tc>
                  <a:txBody>
                    <a:bodyPr/>
                    <a:lstStyle/>
                    <a:p>
                      <a:endParaRPr lang="x-none"/>
                    </a:p>
                  </a:txBody>
                  <a:tcPr/>
                </a:tc>
                <a:tc>
                  <a:txBody>
                    <a:bodyPr/>
                    <a:lstStyle/>
                    <a:p>
                      <a:endParaRPr lang="x-none" dirty="0"/>
                    </a:p>
                  </a:txBody>
                  <a:tcPr/>
                </a:tc>
                <a:tc>
                  <a:txBody>
                    <a:bodyPr/>
                    <a:lstStyle/>
                    <a:p>
                      <a:endParaRPr lang="x-none" dirty="0"/>
                    </a:p>
                  </a:txBody>
                  <a:tcPr/>
                </a:tc>
                <a:extLst>
                  <a:ext uri="{0D108BD9-81ED-4DB2-BD59-A6C34878D82A}">
                    <a16:rowId xmlns:a16="http://schemas.microsoft.com/office/drawing/2014/main" val="2002282666"/>
                  </a:ext>
                </a:extLst>
              </a:tr>
              <a:tr h="706016">
                <a:tc>
                  <a:txBody>
                    <a:bodyPr/>
                    <a:lstStyle/>
                    <a:p>
                      <a:endParaRPr lang="x-none"/>
                    </a:p>
                  </a:txBody>
                  <a:tcPr/>
                </a:tc>
                <a:tc>
                  <a:txBody>
                    <a:bodyPr/>
                    <a:lstStyle/>
                    <a:p>
                      <a:endParaRPr lang="x-none"/>
                    </a:p>
                  </a:txBody>
                  <a:tcPr/>
                </a:tc>
                <a:tc>
                  <a:txBody>
                    <a:bodyPr/>
                    <a:lstStyle/>
                    <a:p>
                      <a:endParaRPr lang="x-none"/>
                    </a:p>
                  </a:txBody>
                  <a:tcPr/>
                </a:tc>
                <a:tc>
                  <a:txBody>
                    <a:bodyPr/>
                    <a:lstStyle/>
                    <a:p>
                      <a:endParaRPr lang="x-none"/>
                    </a:p>
                  </a:txBody>
                  <a:tcPr/>
                </a:tc>
                <a:extLst>
                  <a:ext uri="{0D108BD9-81ED-4DB2-BD59-A6C34878D82A}">
                    <a16:rowId xmlns:a16="http://schemas.microsoft.com/office/drawing/2014/main" val="2515354939"/>
                  </a:ext>
                </a:extLst>
              </a:tr>
              <a:tr h="706016">
                <a:tc>
                  <a:txBody>
                    <a:bodyPr/>
                    <a:lstStyle/>
                    <a:p>
                      <a:endParaRPr lang="x-none"/>
                    </a:p>
                  </a:txBody>
                  <a:tcPr/>
                </a:tc>
                <a:tc>
                  <a:txBody>
                    <a:bodyPr/>
                    <a:lstStyle/>
                    <a:p>
                      <a:endParaRPr lang="x-none"/>
                    </a:p>
                  </a:txBody>
                  <a:tcPr/>
                </a:tc>
                <a:tc>
                  <a:txBody>
                    <a:bodyPr/>
                    <a:lstStyle/>
                    <a:p>
                      <a:endParaRPr lang="x-none" dirty="0"/>
                    </a:p>
                  </a:txBody>
                  <a:tcPr/>
                </a:tc>
                <a:tc>
                  <a:txBody>
                    <a:bodyPr/>
                    <a:lstStyle/>
                    <a:p>
                      <a:endParaRPr lang="x-none" dirty="0"/>
                    </a:p>
                  </a:txBody>
                  <a:tcPr/>
                </a:tc>
                <a:extLst>
                  <a:ext uri="{0D108BD9-81ED-4DB2-BD59-A6C34878D82A}">
                    <a16:rowId xmlns:a16="http://schemas.microsoft.com/office/drawing/2014/main" val="362052452"/>
                  </a:ext>
                </a:extLst>
              </a:tr>
            </a:tbl>
          </a:graphicData>
        </a:graphic>
      </p:graphicFrame>
      <p:sp>
        <p:nvSpPr>
          <p:cNvPr id="26" name="Action Button: Custom 6">
            <a:hlinkClick r:id="" action="ppaction://noaction" highlightClick="1">
              <a:snd r:embed="rId3" name="el equipo esta en el estadio a la izquierda del aeropuerto.wav"/>
            </a:hlinkClick>
            <a:extLst>
              <a:ext uri="{FF2B5EF4-FFF2-40B4-BE49-F238E27FC236}">
                <a16:creationId xmlns:a16="http://schemas.microsoft.com/office/drawing/2014/main" id="{191EA8F8-F14B-B042-BD52-84031E2457A3}"/>
              </a:ext>
            </a:extLst>
          </p:cNvPr>
          <p:cNvSpPr/>
          <p:nvPr/>
        </p:nvSpPr>
        <p:spPr>
          <a:xfrm>
            <a:off x="342978" y="2174561"/>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27" name="Action Button: Custom 7">
            <a:hlinkClick r:id="" action="ppaction://noaction" highlightClick="1">
              <a:snd r:embed="rId4" name="quien quiere viajar en avion por la noche.wav"/>
            </a:hlinkClick>
            <a:extLst>
              <a:ext uri="{FF2B5EF4-FFF2-40B4-BE49-F238E27FC236}">
                <a16:creationId xmlns:a16="http://schemas.microsoft.com/office/drawing/2014/main" id="{3B36600F-2A0A-F44E-B589-D04FF8AD10A2}"/>
              </a:ext>
            </a:extLst>
          </p:cNvPr>
          <p:cNvSpPr/>
          <p:nvPr/>
        </p:nvSpPr>
        <p:spPr>
          <a:xfrm>
            <a:off x="342977" y="2862915"/>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28" name="Action Button: Custom 8">
            <a:hlinkClick r:id="" action="ppaction://noaction" highlightClick="1">
              <a:snd r:embed="rId5" name="cuando hago quince dibujos de deberes.wav"/>
            </a:hlinkClick>
            <a:extLst>
              <a:ext uri="{FF2B5EF4-FFF2-40B4-BE49-F238E27FC236}">
                <a16:creationId xmlns:a16="http://schemas.microsoft.com/office/drawing/2014/main" id="{DB8B4A08-152C-D044-A0AA-C0B61EAF9FAA}"/>
              </a:ext>
            </a:extLst>
          </p:cNvPr>
          <p:cNvSpPr/>
          <p:nvPr/>
        </p:nvSpPr>
        <p:spPr>
          <a:xfrm>
            <a:off x="342977" y="3575903"/>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29" name="Action Button: Custom 9">
            <a:hlinkClick r:id="" action="ppaction://noaction" highlightClick="1">
              <a:snd r:embed="rId6" name="quieren estar tranquilos aqui%CC%81 en la estacio%CC%81n.wav"/>
            </a:hlinkClick>
            <a:extLst>
              <a:ext uri="{FF2B5EF4-FFF2-40B4-BE49-F238E27FC236}">
                <a16:creationId xmlns:a16="http://schemas.microsoft.com/office/drawing/2014/main" id="{1A1B0D86-B46E-FD4C-91F7-6B4939748FA4}"/>
              </a:ext>
            </a:extLst>
          </p:cNvPr>
          <p:cNvSpPr/>
          <p:nvPr/>
        </p:nvSpPr>
        <p:spPr>
          <a:xfrm>
            <a:off x="342976" y="4294622"/>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4</a:t>
            </a:r>
          </a:p>
        </p:txBody>
      </p:sp>
      <p:sp>
        <p:nvSpPr>
          <p:cNvPr id="30" name="Action Button: Custom 10">
            <a:hlinkClick r:id="" action="ppaction://noaction" highlightClick="1">
              <a:snd r:embed="rId7" name="estamos en el este pero el oeste esta a la izquierda.wav"/>
            </a:hlinkClick>
            <a:extLst>
              <a:ext uri="{FF2B5EF4-FFF2-40B4-BE49-F238E27FC236}">
                <a16:creationId xmlns:a16="http://schemas.microsoft.com/office/drawing/2014/main" id="{4FA77E95-3061-244E-A0D7-DDE497AEABED}"/>
              </a:ext>
            </a:extLst>
          </p:cNvPr>
          <p:cNvSpPr/>
          <p:nvPr/>
        </p:nvSpPr>
        <p:spPr>
          <a:xfrm>
            <a:off x="342975" y="5007610"/>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5</a:t>
            </a:r>
          </a:p>
        </p:txBody>
      </p:sp>
      <p:graphicFrame>
        <p:nvGraphicFramePr>
          <p:cNvPr id="6" name="Tabla 5">
            <a:extLst>
              <a:ext uri="{FF2B5EF4-FFF2-40B4-BE49-F238E27FC236}">
                <a16:creationId xmlns:a16="http://schemas.microsoft.com/office/drawing/2014/main" id="{F2714E62-F353-D746-B2A1-BAFE7CE018AA}"/>
              </a:ext>
            </a:extLst>
          </p:cNvPr>
          <p:cNvGraphicFramePr>
            <a:graphicFrameLocks noGrp="1"/>
          </p:cNvGraphicFramePr>
          <p:nvPr>
            <p:extLst>
              <p:ext uri="{D42A27DB-BD31-4B8C-83A1-F6EECF244321}">
                <p14:modId xmlns:p14="http://schemas.microsoft.com/office/powerpoint/2010/main" val="2956375810"/>
              </p:ext>
            </p:extLst>
          </p:nvPr>
        </p:nvGraphicFramePr>
        <p:xfrm>
          <a:off x="4556876" y="983039"/>
          <a:ext cx="7294382" cy="4946936"/>
        </p:xfrm>
        <a:graphic>
          <a:graphicData uri="http://schemas.openxmlformats.org/drawingml/2006/table">
            <a:tbl>
              <a:tblPr firstRow="1" bandRow="1">
                <a:tableStyleId>{8A107856-5554-42FB-B03E-39F5DBC370BA}</a:tableStyleId>
              </a:tblPr>
              <a:tblGrid>
                <a:gridCol w="3647191">
                  <a:extLst>
                    <a:ext uri="{9D8B030D-6E8A-4147-A177-3AD203B41FA5}">
                      <a16:colId xmlns:a16="http://schemas.microsoft.com/office/drawing/2014/main" val="2326217365"/>
                    </a:ext>
                  </a:extLst>
                </a:gridCol>
                <a:gridCol w="3647191">
                  <a:extLst>
                    <a:ext uri="{9D8B030D-6E8A-4147-A177-3AD203B41FA5}">
                      <a16:colId xmlns:a16="http://schemas.microsoft.com/office/drawing/2014/main" val="753517558"/>
                    </a:ext>
                  </a:extLst>
                </a:gridCol>
              </a:tblGrid>
              <a:tr h="533991">
                <a:tc>
                  <a:txBody>
                    <a:bodyPr/>
                    <a:lstStyle/>
                    <a:p>
                      <a:pPr algn="ctr"/>
                      <a:r>
                        <a:rPr lang="x-none" sz="2000" dirty="0">
                          <a:solidFill>
                            <a:schemeClr val="accent1">
                              <a:lumMod val="50000"/>
                            </a:schemeClr>
                          </a:solidFill>
                        </a:rPr>
                        <a:t>Frase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x-none" sz="2000" dirty="0">
                          <a:solidFill>
                            <a:schemeClr val="accent1">
                              <a:lumMod val="50000"/>
                            </a:schemeClr>
                          </a:solidFill>
                        </a:rPr>
                        <a:t>¿Qué significa?</a:t>
                      </a:r>
                    </a:p>
                  </a:txBody>
                  <a:tcPr/>
                </a:tc>
                <a:extLst>
                  <a:ext uri="{0D108BD9-81ED-4DB2-BD59-A6C34878D82A}">
                    <a16:rowId xmlns:a16="http://schemas.microsoft.com/office/drawing/2014/main" val="3532640703"/>
                  </a:ext>
                </a:extLst>
              </a:tr>
              <a:tr h="865563">
                <a:tc>
                  <a:txBody>
                    <a:bodyPr/>
                    <a:lstStyle/>
                    <a:p>
                      <a:endParaRPr lang="x-none" dirty="0"/>
                    </a:p>
                  </a:txBody>
                  <a:tcPr/>
                </a:tc>
                <a:tc>
                  <a:txBody>
                    <a:bodyPr/>
                    <a:lstStyle/>
                    <a:p>
                      <a:endParaRPr lang="x-none"/>
                    </a:p>
                  </a:txBody>
                  <a:tcPr/>
                </a:tc>
                <a:extLst>
                  <a:ext uri="{0D108BD9-81ED-4DB2-BD59-A6C34878D82A}">
                    <a16:rowId xmlns:a16="http://schemas.microsoft.com/office/drawing/2014/main" val="1924806471"/>
                  </a:ext>
                </a:extLst>
              </a:tr>
              <a:tr h="865563">
                <a:tc>
                  <a:txBody>
                    <a:bodyPr/>
                    <a:lstStyle/>
                    <a:p>
                      <a:endParaRPr lang="x-none" dirty="0"/>
                    </a:p>
                  </a:txBody>
                  <a:tcPr/>
                </a:tc>
                <a:tc>
                  <a:txBody>
                    <a:bodyPr/>
                    <a:lstStyle/>
                    <a:p>
                      <a:endParaRPr lang="x-none" dirty="0"/>
                    </a:p>
                  </a:txBody>
                  <a:tcPr/>
                </a:tc>
                <a:extLst>
                  <a:ext uri="{0D108BD9-81ED-4DB2-BD59-A6C34878D82A}">
                    <a16:rowId xmlns:a16="http://schemas.microsoft.com/office/drawing/2014/main" val="4138336679"/>
                  </a:ext>
                </a:extLst>
              </a:tr>
              <a:tr h="865563">
                <a:tc>
                  <a:txBody>
                    <a:bodyPr/>
                    <a:lstStyle/>
                    <a:p>
                      <a:endParaRPr lang="x-none"/>
                    </a:p>
                  </a:txBody>
                  <a:tcPr/>
                </a:tc>
                <a:tc>
                  <a:txBody>
                    <a:bodyPr/>
                    <a:lstStyle/>
                    <a:p>
                      <a:endParaRPr lang="x-none" dirty="0"/>
                    </a:p>
                  </a:txBody>
                  <a:tcPr/>
                </a:tc>
                <a:extLst>
                  <a:ext uri="{0D108BD9-81ED-4DB2-BD59-A6C34878D82A}">
                    <a16:rowId xmlns:a16="http://schemas.microsoft.com/office/drawing/2014/main" val="2097481164"/>
                  </a:ext>
                </a:extLst>
              </a:tr>
              <a:tr h="950693">
                <a:tc>
                  <a:txBody>
                    <a:bodyPr/>
                    <a:lstStyle/>
                    <a:p>
                      <a:endParaRPr lang="x-none"/>
                    </a:p>
                  </a:txBody>
                  <a:tcPr/>
                </a:tc>
                <a:tc>
                  <a:txBody>
                    <a:bodyPr/>
                    <a:lstStyle/>
                    <a:p>
                      <a:endParaRPr lang="x-none" dirty="0"/>
                    </a:p>
                  </a:txBody>
                  <a:tcPr/>
                </a:tc>
                <a:extLst>
                  <a:ext uri="{0D108BD9-81ED-4DB2-BD59-A6C34878D82A}">
                    <a16:rowId xmlns:a16="http://schemas.microsoft.com/office/drawing/2014/main" val="3807467674"/>
                  </a:ext>
                </a:extLst>
              </a:tr>
              <a:tr h="865563">
                <a:tc>
                  <a:txBody>
                    <a:bodyPr/>
                    <a:lstStyle/>
                    <a:p>
                      <a:endParaRPr lang="x-none" dirty="0"/>
                    </a:p>
                  </a:txBody>
                  <a:tcPr/>
                </a:tc>
                <a:tc>
                  <a:txBody>
                    <a:bodyPr/>
                    <a:lstStyle/>
                    <a:p>
                      <a:endParaRPr lang="x-none" dirty="0"/>
                    </a:p>
                  </a:txBody>
                  <a:tcPr/>
                </a:tc>
                <a:extLst>
                  <a:ext uri="{0D108BD9-81ED-4DB2-BD59-A6C34878D82A}">
                    <a16:rowId xmlns:a16="http://schemas.microsoft.com/office/drawing/2014/main" val="3133184972"/>
                  </a:ext>
                </a:extLst>
              </a:tr>
            </a:tbl>
          </a:graphicData>
        </a:graphic>
      </p:graphicFrame>
      <p:sp>
        <p:nvSpPr>
          <p:cNvPr id="15" name="CuadroTexto 14">
            <a:extLst>
              <a:ext uri="{FF2B5EF4-FFF2-40B4-BE49-F238E27FC236}">
                <a16:creationId xmlns:a16="http://schemas.microsoft.com/office/drawing/2014/main" id="{6FC7AA63-408C-B647-801E-FCFBDD6A22C8}"/>
              </a:ext>
            </a:extLst>
          </p:cNvPr>
          <p:cNvSpPr txBox="1"/>
          <p:nvPr/>
        </p:nvSpPr>
        <p:spPr>
          <a:xfrm>
            <a:off x="4556877" y="1442025"/>
            <a:ext cx="3611638" cy="1015663"/>
          </a:xfrm>
          <a:prstGeom prst="rect">
            <a:avLst/>
          </a:prstGeom>
          <a:noFill/>
        </p:spPr>
        <p:txBody>
          <a:bodyPr wrap="square" rtlCol="0">
            <a:spAutoFit/>
          </a:bodyPr>
          <a:lstStyle/>
          <a:p>
            <a:r>
              <a:rPr lang="en-GB" sz="2000" dirty="0">
                <a:solidFill>
                  <a:schemeClr val="accent1">
                    <a:lumMod val="50000"/>
                  </a:schemeClr>
                </a:solidFill>
              </a:rPr>
              <a:t>El </a:t>
            </a:r>
            <a:r>
              <a:rPr lang="en-GB" sz="2000" dirty="0" err="1">
                <a:solidFill>
                  <a:schemeClr val="accent1">
                    <a:lumMod val="50000"/>
                  </a:schemeClr>
                </a:solidFill>
              </a:rPr>
              <a:t>e</a:t>
            </a:r>
            <a:r>
              <a:rPr lang="en-GB" sz="2000" b="1" dirty="0" err="1">
                <a:solidFill>
                  <a:schemeClr val="accent1">
                    <a:lumMod val="50000"/>
                  </a:schemeClr>
                </a:solidFill>
              </a:rPr>
              <a:t>qui</a:t>
            </a:r>
            <a:r>
              <a:rPr lang="en-GB" sz="2000" dirty="0" err="1">
                <a:solidFill>
                  <a:schemeClr val="accent1">
                    <a:lumMod val="50000"/>
                  </a:schemeClr>
                </a:solidFill>
              </a:rPr>
              <a:t>po</a:t>
            </a:r>
            <a:r>
              <a:rPr lang="en-GB" sz="2000" dirty="0">
                <a:solidFill>
                  <a:schemeClr val="accent1">
                    <a:lumMod val="50000"/>
                  </a:schemeClr>
                </a:solidFill>
              </a:rPr>
              <a:t> </a:t>
            </a:r>
            <a:r>
              <a:rPr lang="en-GB" sz="2000" dirty="0" err="1">
                <a:solidFill>
                  <a:schemeClr val="accent1">
                    <a:lumMod val="50000"/>
                  </a:schemeClr>
                </a:solidFill>
              </a:rPr>
              <a:t>está</a:t>
            </a:r>
            <a:r>
              <a:rPr lang="en-GB" sz="2000" dirty="0">
                <a:solidFill>
                  <a:schemeClr val="accent1">
                    <a:lumMod val="50000"/>
                  </a:schemeClr>
                </a:solidFill>
              </a:rPr>
              <a:t> </a:t>
            </a:r>
            <a:r>
              <a:rPr lang="en-GB" sz="2000" dirty="0" err="1">
                <a:solidFill>
                  <a:schemeClr val="accent1">
                    <a:lumMod val="50000"/>
                  </a:schemeClr>
                </a:solidFill>
              </a:rPr>
              <a:t>en</a:t>
            </a:r>
            <a:r>
              <a:rPr lang="en-GB" sz="2000" dirty="0">
                <a:solidFill>
                  <a:schemeClr val="accent1">
                    <a:lumMod val="50000"/>
                  </a:schemeClr>
                </a:solidFill>
              </a:rPr>
              <a:t> el estadio a la </a:t>
            </a:r>
            <a:r>
              <a:rPr lang="en-GB" sz="2000" dirty="0" err="1">
                <a:solidFill>
                  <a:schemeClr val="accent1">
                    <a:lumMod val="50000"/>
                  </a:schemeClr>
                </a:solidFill>
              </a:rPr>
              <a:t>iz</a:t>
            </a:r>
            <a:r>
              <a:rPr lang="en-GB" sz="2000" b="1" dirty="0" err="1">
                <a:solidFill>
                  <a:schemeClr val="accent1">
                    <a:lumMod val="50000"/>
                  </a:schemeClr>
                </a:solidFill>
              </a:rPr>
              <a:t>qu</a:t>
            </a:r>
            <a:r>
              <a:rPr lang="en-GB" sz="2000" dirty="0" err="1">
                <a:solidFill>
                  <a:schemeClr val="accent1">
                    <a:lumMod val="50000"/>
                  </a:schemeClr>
                </a:solidFill>
              </a:rPr>
              <a:t>ierda</a:t>
            </a:r>
            <a:r>
              <a:rPr lang="en-GB" sz="2000" dirty="0">
                <a:solidFill>
                  <a:schemeClr val="accent1">
                    <a:lumMod val="50000"/>
                  </a:schemeClr>
                </a:solidFill>
              </a:rPr>
              <a:t> del </a:t>
            </a:r>
            <a:r>
              <a:rPr lang="en-GB" sz="2000" dirty="0" err="1">
                <a:solidFill>
                  <a:schemeClr val="accent1">
                    <a:lumMod val="50000"/>
                  </a:schemeClr>
                </a:solidFill>
              </a:rPr>
              <a:t>aeropuerto</a:t>
            </a:r>
            <a:r>
              <a:rPr lang="en-GB" sz="2000" dirty="0">
                <a:solidFill>
                  <a:schemeClr val="accent1">
                    <a:lumMod val="50000"/>
                  </a:schemeClr>
                </a:solidFill>
              </a:rPr>
              <a:t>.</a:t>
            </a:r>
            <a:endParaRPr lang="x-none" sz="2000" dirty="0">
              <a:solidFill>
                <a:schemeClr val="accent1">
                  <a:lumMod val="50000"/>
                </a:schemeClr>
              </a:solidFill>
            </a:endParaRPr>
          </a:p>
        </p:txBody>
      </p:sp>
      <p:sp>
        <p:nvSpPr>
          <p:cNvPr id="39" name="CuadroTexto 38">
            <a:extLst>
              <a:ext uri="{FF2B5EF4-FFF2-40B4-BE49-F238E27FC236}">
                <a16:creationId xmlns:a16="http://schemas.microsoft.com/office/drawing/2014/main" id="{E4B7A5A8-5595-E44A-8580-6EB65005FD08}"/>
              </a:ext>
            </a:extLst>
          </p:cNvPr>
          <p:cNvSpPr txBox="1"/>
          <p:nvPr/>
        </p:nvSpPr>
        <p:spPr>
          <a:xfrm>
            <a:off x="4573833" y="2451407"/>
            <a:ext cx="3687928" cy="707886"/>
          </a:xfrm>
          <a:prstGeom prst="rect">
            <a:avLst/>
          </a:prstGeom>
          <a:noFill/>
        </p:spPr>
        <p:txBody>
          <a:bodyPr wrap="square" rtlCol="0">
            <a:spAutoFit/>
          </a:bodyPr>
          <a:lstStyle/>
          <a:p>
            <a:r>
              <a:rPr lang="en-GB" sz="2000" dirty="0">
                <a:solidFill>
                  <a:schemeClr val="accent1">
                    <a:lumMod val="50000"/>
                  </a:schemeClr>
                </a:solidFill>
              </a:rPr>
              <a:t>¿</a:t>
            </a:r>
            <a:r>
              <a:rPr lang="en-GB" sz="2000" b="1" dirty="0" err="1">
                <a:solidFill>
                  <a:schemeClr val="accent1">
                    <a:lumMod val="50000"/>
                  </a:schemeClr>
                </a:solidFill>
              </a:rPr>
              <a:t>Qui</a:t>
            </a:r>
            <a:r>
              <a:rPr lang="en-GB" sz="2000" dirty="0" err="1">
                <a:solidFill>
                  <a:schemeClr val="accent1">
                    <a:lumMod val="50000"/>
                  </a:schemeClr>
                </a:solidFill>
              </a:rPr>
              <a:t>én</a:t>
            </a:r>
            <a:r>
              <a:rPr lang="en-GB" sz="2000" dirty="0">
                <a:solidFill>
                  <a:schemeClr val="accent1">
                    <a:lumMod val="50000"/>
                  </a:schemeClr>
                </a:solidFill>
              </a:rPr>
              <a:t> </a:t>
            </a:r>
            <a:r>
              <a:rPr lang="en-GB" sz="2000" b="1" dirty="0" err="1">
                <a:solidFill>
                  <a:schemeClr val="accent1">
                    <a:lumMod val="50000"/>
                  </a:schemeClr>
                </a:solidFill>
              </a:rPr>
              <a:t>qui</a:t>
            </a:r>
            <a:r>
              <a:rPr lang="en-GB" sz="2000" dirty="0" err="1">
                <a:solidFill>
                  <a:schemeClr val="accent1">
                    <a:lumMod val="50000"/>
                  </a:schemeClr>
                </a:solidFill>
              </a:rPr>
              <a:t>ere</a:t>
            </a:r>
            <a:r>
              <a:rPr lang="en-GB" sz="2000" dirty="0">
                <a:solidFill>
                  <a:schemeClr val="accent1">
                    <a:lumMod val="50000"/>
                  </a:schemeClr>
                </a:solidFill>
              </a:rPr>
              <a:t> </a:t>
            </a:r>
            <a:r>
              <a:rPr lang="en-GB" sz="2000" dirty="0" err="1">
                <a:solidFill>
                  <a:schemeClr val="accent1">
                    <a:lumMod val="50000"/>
                  </a:schemeClr>
                </a:solidFill>
              </a:rPr>
              <a:t>viajar</a:t>
            </a:r>
            <a:r>
              <a:rPr lang="en-GB" sz="2000" dirty="0">
                <a:solidFill>
                  <a:schemeClr val="accent1">
                    <a:lumMod val="50000"/>
                  </a:schemeClr>
                </a:solidFill>
              </a:rPr>
              <a:t> </a:t>
            </a:r>
            <a:r>
              <a:rPr lang="en-GB" sz="2000" dirty="0" err="1">
                <a:solidFill>
                  <a:schemeClr val="accent1">
                    <a:lumMod val="50000"/>
                  </a:schemeClr>
                </a:solidFill>
              </a:rPr>
              <a:t>en</a:t>
            </a:r>
            <a:r>
              <a:rPr lang="en-GB" sz="2000" dirty="0">
                <a:solidFill>
                  <a:schemeClr val="accent1">
                    <a:lumMod val="50000"/>
                  </a:schemeClr>
                </a:solidFill>
              </a:rPr>
              <a:t> avión por la </a:t>
            </a:r>
            <a:r>
              <a:rPr lang="en-GB" sz="2000" dirty="0" err="1">
                <a:solidFill>
                  <a:schemeClr val="accent1">
                    <a:lumMod val="50000"/>
                  </a:schemeClr>
                </a:solidFill>
              </a:rPr>
              <a:t>noche</a:t>
            </a:r>
            <a:r>
              <a:rPr lang="en-GB" sz="2000" dirty="0">
                <a:solidFill>
                  <a:schemeClr val="accent1">
                    <a:lumMod val="50000"/>
                  </a:schemeClr>
                </a:solidFill>
              </a:rPr>
              <a:t>?</a:t>
            </a:r>
          </a:p>
        </p:txBody>
      </p:sp>
      <p:sp>
        <p:nvSpPr>
          <p:cNvPr id="40" name="CuadroTexto 39">
            <a:extLst>
              <a:ext uri="{FF2B5EF4-FFF2-40B4-BE49-F238E27FC236}">
                <a16:creationId xmlns:a16="http://schemas.microsoft.com/office/drawing/2014/main" id="{9E431B57-32CB-694B-A825-13F07DC7E27F}"/>
              </a:ext>
            </a:extLst>
          </p:cNvPr>
          <p:cNvSpPr txBox="1"/>
          <p:nvPr/>
        </p:nvSpPr>
        <p:spPr>
          <a:xfrm>
            <a:off x="4624515" y="3292697"/>
            <a:ext cx="3442743" cy="707886"/>
          </a:xfrm>
          <a:prstGeom prst="rect">
            <a:avLst/>
          </a:prstGeom>
          <a:noFill/>
        </p:spPr>
        <p:txBody>
          <a:bodyPr wrap="square" rtlCol="0">
            <a:spAutoFit/>
          </a:bodyPr>
          <a:lstStyle/>
          <a:p>
            <a:r>
              <a:rPr lang="en-GB" sz="2000" dirty="0">
                <a:solidFill>
                  <a:schemeClr val="accent1">
                    <a:lumMod val="50000"/>
                  </a:schemeClr>
                </a:solidFill>
              </a:rPr>
              <a:t>¿</a:t>
            </a:r>
            <a:r>
              <a:rPr lang="en-GB" sz="2000" dirty="0" err="1">
                <a:solidFill>
                  <a:schemeClr val="accent1">
                    <a:lumMod val="50000"/>
                  </a:schemeClr>
                </a:solidFill>
              </a:rPr>
              <a:t>Cuándo</a:t>
            </a:r>
            <a:r>
              <a:rPr lang="en-GB" sz="2000" dirty="0">
                <a:solidFill>
                  <a:schemeClr val="accent1">
                    <a:lumMod val="50000"/>
                  </a:schemeClr>
                </a:solidFill>
              </a:rPr>
              <a:t> </a:t>
            </a:r>
            <a:r>
              <a:rPr lang="en-GB" sz="2000" dirty="0" err="1">
                <a:solidFill>
                  <a:schemeClr val="accent1">
                    <a:lumMod val="50000"/>
                  </a:schemeClr>
                </a:solidFill>
              </a:rPr>
              <a:t>hago</a:t>
            </a:r>
            <a:r>
              <a:rPr lang="en-GB" sz="2000" dirty="0">
                <a:solidFill>
                  <a:schemeClr val="accent1">
                    <a:lumMod val="50000"/>
                  </a:schemeClr>
                </a:solidFill>
              </a:rPr>
              <a:t> </a:t>
            </a:r>
            <a:r>
              <a:rPr lang="en-GB" sz="2000" b="1" dirty="0">
                <a:solidFill>
                  <a:schemeClr val="accent1">
                    <a:lumMod val="50000"/>
                  </a:schemeClr>
                </a:solidFill>
              </a:rPr>
              <a:t>qui</a:t>
            </a:r>
            <a:r>
              <a:rPr lang="en-GB" sz="2000" dirty="0">
                <a:solidFill>
                  <a:schemeClr val="accent1">
                    <a:lumMod val="50000"/>
                  </a:schemeClr>
                </a:solidFill>
              </a:rPr>
              <a:t>nce </a:t>
            </a:r>
            <a:r>
              <a:rPr lang="en-GB" sz="2000" dirty="0" err="1">
                <a:solidFill>
                  <a:schemeClr val="accent1">
                    <a:lumMod val="50000"/>
                  </a:schemeClr>
                </a:solidFill>
              </a:rPr>
              <a:t>dibujos</a:t>
            </a:r>
            <a:r>
              <a:rPr lang="en-GB" sz="2000" dirty="0">
                <a:solidFill>
                  <a:schemeClr val="accent1">
                    <a:lumMod val="50000"/>
                  </a:schemeClr>
                </a:solidFill>
              </a:rPr>
              <a:t> de </a:t>
            </a:r>
            <a:r>
              <a:rPr lang="en-GB" sz="2000" dirty="0" err="1">
                <a:solidFill>
                  <a:schemeClr val="accent1">
                    <a:lumMod val="50000"/>
                  </a:schemeClr>
                </a:solidFill>
              </a:rPr>
              <a:t>deberes</a:t>
            </a:r>
            <a:r>
              <a:rPr lang="en-GB" sz="2000" dirty="0">
                <a:solidFill>
                  <a:schemeClr val="accent1">
                    <a:lumMod val="50000"/>
                  </a:schemeClr>
                </a:solidFill>
              </a:rPr>
              <a:t>?</a:t>
            </a:r>
          </a:p>
        </p:txBody>
      </p:sp>
      <p:sp>
        <p:nvSpPr>
          <p:cNvPr id="43" name="CuadroTexto 42">
            <a:extLst>
              <a:ext uri="{FF2B5EF4-FFF2-40B4-BE49-F238E27FC236}">
                <a16:creationId xmlns:a16="http://schemas.microsoft.com/office/drawing/2014/main" id="{C7B9E06C-4657-BE40-8B0C-3AAA1F3ABEB9}"/>
              </a:ext>
            </a:extLst>
          </p:cNvPr>
          <p:cNvSpPr txBox="1"/>
          <p:nvPr/>
        </p:nvSpPr>
        <p:spPr>
          <a:xfrm>
            <a:off x="4598776" y="4203537"/>
            <a:ext cx="3520081" cy="707886"/>
          </a:xfrm>
          <a:prstGeom prst="rect">
            <a:avLst/>
          </a:prstGeom>
          <a:noFill/>
        </p:spPr>
        <p:txBody>
          <a:bodyPr wrap="square" rtlCol="0">
            <a:spAutoFit/>
          </a:bodyPr>
          <a:lstStyle/>
          <a:p>
            <a:r>
              <a:rPr lang="en-GB" sz="2000" b="1" dirty="0" err="1">
                <a:solidFill>
                  <a:schemeClr val="accent1">
                    <a:lumMod val="50000"/>
                  </a:schemeClr>
                </a:solidFill>
              </a:rPr>
              <a:t>Qui</a:t>
            </a:r>
            <a:r>
              <a:rPr lang="en-GB" sz="2000" dirty="0" err="1">
                <a:solidFill>
                  <a:schemeClr val="accent1">
                    <a:lumMod val="50000"/>
                  </a:schemeClr>
                </a:solidFill>
              </a:rPr>
              <a:t>eren</a:t>
            </a:r>
            <a:r>
              <a:rPr lang="en-GB" sz="2000" dirty="0">
                <a:solidFill>
                  <a:schemeClr val="accent1">
                    <a:lumMod val="50000"/>
                  </a:schemeClr>
                </a:solidFill>
              </a:rPr>
              <a:t> </a:t>
            </a:r>
            <a:r>
              <a:rPr lang="en-GB" sz="2000" dirty="0" err="1">
                <a:solidFill>
                  <a:schemeClr val="accent1">
                    <a:lumMod val="50000"/>
                  </a:schemeClr>
                </a:solidFill>
              </a:rPr>
              <a:t>estar</a:t>
            </a:r>
            <a:r>
              <a:rPr lang="en-GB" sz="2000" dirty="0">
                <a:solidFill>
                  <a:schemeClr val="accent1">
                    <a:lumMod val="50000"/>
                  </a:schemeClr>
                </a:solidFill>
              </a:rPr>
              <a:t> </a:t>
            </a:r>
            <a:r>
              <a:rPr lang="en-GB" sz="2000" dirty="0" err="1">
                <a:solidFill>
                  <a:schemeClr val="accent1">
                    <a:lumMod val="50000"/>
                  </a:schemeClr>
                </a:solidFill>
              </a:rPr>
              <a:t>tran</a:t>
            </a:r>
            <a:r>
              <a:rPr lang="en-GB" sz="2000" b="1" dirty="0" err="1">
                <a:solidFill>
                  <a:schemeClr val="accent1">
                    <a:lumMod val="50000"/>
                  </a:schemeClr>
                </a:solidFill>
              </a:rPr>
              <a:t>qui</a:t>
            </a:r>
            <a:r>
              <a:rPr lang="en-GB" sz="2000" dirty="0" err="1">
                <a:solidFill>
                  <a:schemeClr val="accent1">
                    <a:lumMod val="50000"/>
                  </a:schemeClr>
                </a:solidFill>
              </a:rPr>
              <a:t>los</a:t>
            </a:r>
            <a:r>
              <a:rPr lang="en-GB" sz="2000" dirty="0">
                <a:solidFill>
                  <a:schemeClr val="accent1">
                    <a:lumMod val="50000"/>
                  </a:schemeClr>
                </a:solidFill>
              </a:rPr>
              <a:t> </a:t>
            </a:r>
            <a:r>
              <a:rPr lang="en-GB" sz="2000" dirty="0" err="1">
                <a:solidFill>
                  <a:schemeClr val="accent1">
                    <a:lumMod val="50000"/>
                  </a:schemeClr>
                </a:solidFill>
              </a:rPr>
              <a:t>a</a:t>
            </a:r>
            <a:r>
              <a:rPr lang="en-GB" sz="2000" b="1" dirty="0" err="1">
                <a:solidFill>
                  <a:schemeClr val="accent1">
                    <a:lumMod val="50000"/>
                  </a:schemeClr>
                </a:solidFill>
              </a:rPr>
              <a:t>quí</a:t>
            </a:r>
            <a:r>
              <a:rPr lang="en-GB" sz="2000" dirty="0">
                <a:solidFill>
                  <a:schemeClr val="accent1">
                    <a:lumMod val="50000"/>
                  </a:schemeClr>
                </a:solidFill>
              </a:rPr>
              <a:t> </a:t>
            </a:r>
            <a:r>
              <a:rPr lang="en-GB" sz="2000" dirty="0" err="1">
                <a:solidFill>
                  <a:schemeClr val="accent1">
                    <a:lumMod val="50000"/>
                  </a:schemeClr>
                </a:solidFill>
              </a:rPr>
              <a:t>en</a:t>
            </a:r>
            <a:r>
              <a:rPr lang="en-GB" sz="2000" dirty="0">
                <a:solidFill>
                  <a:schemeClr val="accent1">
                    <a:lumMod val="50000"/>
                  </a:schemeClr>
                </a:solidFill>
              </a:rPr>
              <a:t> la </a:t>
            </a:r>
            <a:r>
              <a:rPr lang="en-GB" sz="2000" dirty="0" err="1">
                <a:solidFill>
                  <a:schemeClr val="accent1">
                    <a:lumMod val="50000"/>
                  </a:schemeClr>
                </a:solidFill>
              </a:rPr>
              <a:t>estación</a:t>
            </a:r>
            <a:r>
              <a:rPr lang="en-GB" sz="2000" dirty="0">
                <a:solidFill>
                  <a:schemeClr val="accent1">
                    <a:lumMod val="50000"/>
                  </a:schemeClr>
                </a:solidFill>
              </a:rPr>
              <a:t>.</a:t>
            </a:r>
          </a:p>
        </p:txBody>
      </p:sp>
      <p:sp>
        <p:nvSpPr>
          <p:cNvPr id="45" name="CuadroTexto 44">
            <a:extLst>
              <a:ext uri="{FF2B5EF4-FFF2-40B4-BE49-F238E27FC236}">
                <a16:creationId xmlns:a16="http://schemas.microsoft.com/office/drawing/2014/main" id="{646E45F5-007C-A94F-85AD-9A538C02D0EF}"/>
              </a:ext>
            </a:extLst>
          </p:cNvPr>
          <p:cNvSpPr txBox="1"/>
          <p:nvPr/>
        </p:nvSpPr>
        <p:spPr>
          <a:xfrm>
            <a:off x="4556875" y="5109588"/>
            <a:ext cx="3476874" cy="707886"/>
          </a:xfrm>
          <a:prstGeom prst="rect">
            <a:avLst/>
          </a:prstGeom>
          <a:noFill/>
        </p:spPr>
        <p:txBody>
          <a:bodyPr wrap="square" rtlCol="0">
            <a:spAutoFit/>
          </a:bodyPr>
          <a:lstStyle/>
          <a:p>
            <a:r>
              <a:rPr lang="en-GB" sz="2000" dirty="0">
                <a:solidFill>
                  <a:schemeClr val="accent1">
                    <a:lumMod val="50000"/>
                  </a:schemeClr>
                </a:solidFill>
              </a:rPr>
              <a:t>Estamos </a:t>
            </a:r>
            <a:r>
              <a:rPr lang="en-GB" sz="2000" dirty="0" err="1">
                <a:solidFill>
                  <a:schemeClr val="accent1">
                    <a:lumMod val="50000"/>
                  </a:schemeClr>
                </a:solidFill>
              </a:rPr>
              <a:t>en</a:t>
            </a:r>
            <a:r>
              <a:rPr lang="en-GB" sz="2000" dirty="0">
                <a:solidFill>
                  <a:schemeClr val="accent1">
                    <a:lumMod val="50000"/>
                  </a:schemeClr>
                </a:solidFill>
              </a:rPr>
              <a:t> el </a:t>
            </a:r>
            <a:r>
              <a:rPr lang="en-GB" sz="2000" dirty="0" err="1">
                <a:solidFill>
                  <a:schemeClr val="accent1">
                    <a:lumMod val="50000"/>
                  </a:schemeClr>
                </a:solidFill>
              </a:rPr>
              <a:t>este</a:t>
            </a:r>
            <a:r>
              <a:rPr lang="en-GB" sz="2000" dirty="0">
                <a:solidFill>
                  <a:schemeClr val="accent1">
                    <a:lumMod val="50000"/>
                  </a:schemeClr>
                </a:solidFill>
              </a:rPr>
              <a:t> </a:t>
            </a:r>
            <a:r>
              <a:rPr lang="en-GB" sz="2000" dirty="0" err="1">
                <a:solidFill>
                  <a:schemeClr val="accent1">
                    <a:lumMod val="50000"/>
                  </a:schemeClr>
                </a:solidFill>
              </a:rPr>
              <a:t>pero</a:t>
            </a:r>
            <a:r>
              <a:rPr lang="en-GB" sz="2000" dirty="0">
                <a:solidFill>
                  <a:schemeClr val="accent1">
                    <a:lumMod val="50000"/>
                  </a:schemeClr>
                </a:solidFill>
              </a:rPr>
              <a:t> el </a:t>
            </a:r>
            <a:r>
              <a:rPr lang="en-GB" sz="2000" dirty="0" err="1">
                <a:solidFill>
                  <a:schemeClr val="accent1">
                    <a:lumMod val="50000"/>
                  </a:schemeClr>
                </a:solidFill>
              </a:rPr>
              <a:t>oeste</a:t>
            </a:r>
            <a:r>
              <a:rPr lang="en-GB" sz="2000" dirty="0">
                <a:solidFill>
                  <a:schemeClr val="accent1">
                    <a:lumMod val="50000"/>
                  </a:schemeClr>
                </a:solidFill>
              </a:rPr>
              <a:t> </a:t>
            </a:r>
            <a:r>
              <a:rPr lang="en-GB" sz="2000" dirty="0" err="1">
                <a:solidFill>
                  <a:schemeClr val="accent1">
                    <a:lumMod val="50000"/>
                  </a:schemeClr>
                </a:solidFill>
              </a:rPr>
              <a:t>está</a:t>
            </a:r>
            <a:r>
              <a:rPr lang="en-GB" sz="2000" dirty="0">
                <a:solidFill>
                  <a:schemeClr val="accent1">
                    <a:lumMod val="50000"/>
                  </a:schemeClr>
                </a:solidFill>
              </a:rPr>
              <a:t> a la </a:t>
            </a:r>
            <a:r>
              <a:rPr lang="en-GB" sz="2000" dirty="0" err="1">
                <a:solidFill>
                  <a:schemeClr val="accent1">
                    <a:lumMod val="50000"/>
                  </a:schemeClr>
                </a:solidFill>
              </a:rPr>
              <a:t>iz</a:t>
            </a:r>
            <a:r>
              <a:rPr lang="en-GB" sz="2000" b="1" dirty="0" err="1">
                <a:solidFill>
                  <a:schemeClr val="accent1">
                    <a:lumMod val="50000"/>
                  </a:schemeClr>
                </a:solidFill>
              </a:rPr>
              <a:t>qui</a:t>
            </a:r>
            <a:r>
              <a:rPr lang="en-GB" sz="2000" dirty="0" err="1">
                <a:solidFill>
                  <a:schemeClr val="accent1">
                    <a:lumMod val="50000"/>
                  </a:schemeClr>
                </a:solidFill>
              </a:rPr>
              <a:t>erda</a:t>
            </a:r>
            <a:r>
              <a:rPr lang="en-GB" sz="2000" dirty="0">
                <a:solidFill>
                  <a:schemeClr val="accent1">
                    <a:lumMod val="50000"/>
                  </a:schemeClr>
                </a:solidFill>
              </a:rPr>
              <a:t>.</a:t>
            </a:r>
          </a:p>
        </p:txBody>
      </p:sp>
      <p:pic>
        <p:nvPicPr>
          <p:cNvPr id="46" name="Picture 14" descr="Correct">
            <a:extLst>
              <a:ext uri="{FF2B5EF4-FFF2-40B4-BE49-F238E27FC236}">
                <a16:creationId xmlns:a16="http://schemas.microsoft.com/office/drawing/2014/main" id="{8854BE09-574C-7448-B888-3A69474C205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83544" y="2122734"/>
            <a:ext cx="415973" cy="433305"/>
          </a:xfrm>
          <a:prstGeom prst="rect">
            <a:avLst/>
          </a:prstGeom>
        </p:spPr>
      </p:pic>
      <p:pic>
        <p:nvPicPr>
          <p:cNvPr id="47" name="Picture 14" descr="Correct">
            <a:extLst>
              <a:ext uri="{FF2B5EF4-FFF2-40B4-BE49-F238E27FC236}">
                <a16:creationId xmlns:a16="http://schemas.microsoft.com/office/drawing/2014/main" id="{3398608B-1A67-6542-93CF-39B55598F5F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83544" y="2793606"/>
            <a:ext cx="415973" cy="433305"/>
          </a:xfrm>
          <a:prstGeom prst="rect">
            <a:avLst/>
          </a:prstGeom>
        </p:spPr>
      </p:pic>
      <p:pic>
        <p:nvPicPr>
          <p:cNvPr id="48" name="Picture 14" descr="Correct">
            <a:extLst>
              <a:ext uri="{FF2B5EF4-FFF2-40B4-BE49-F238E27FC236}">
                <a16:creationId xmlns:a16="http://schemas.microsoft.com/office/drawing/2014/main" id="{B677D5A5-D10A-984C-B41A-D8899D8FE22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92714" y="4954491"/>
            <a:ext cx="415973" cy="433305"/>
          </a:xfrm>
          <a:prstGeom prst="rect">
            <a:avLst/>
          </a:prstGeom>
        </p:spPr>
      </p:pic>
      <p:pic>
        <p:nvPicPr>
          <p:cNvPr id="49" name="Picture 14" descr="Correct">
            <a:extLst>
              <a:ext uri="{FF2B5EF4-FFF2-40B4-BE49-F238E27FC236}">
                <a16:creationId xmlns:a16="http://schemas.microsoft.com/office/drawing/2014/main" id="{96DD0C9B-6087-4643-A525-ADA7A9937BB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47515" y="4238094"/>
            <a:ext cx="415973" cy="433305"/>
          </a:xfrm>
          <a:prstGeom prst="rect">
            <a:avLst/>
          </a:prstGeom>
        </p:spPr>
      </p:pic>
      <p:pic>
        <p:nvPicPr>
          <p:cNvPr id="50" name="Picture 14" descr="Correct">
            <a:extLst>
              <a:ext uri="{FF2B5EF4-FFF2-40B4-BE49-F238E27FC236}">
                <a16:creationId xmlns:a16="http://schemas.microsoft.com/office/drawing/2014/main" id="{2E0DC72A-5ECA-EC4A-9FDA-61F97D27D40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92715" y="3502823"/>
            <a:ext cx="415973" cy="433305"/>
          </a:xfrm>
          <a:prstGeom prst="rect">
            <a:avLst/>
          </a:prstGeom>
        </p:spPr>
      </p:pic>
      <p:sp>
        <p:nvSpPr>
          <p:cNvPr id="51" name="CuadroTexto 50">
            <a:extLst>
              <a:ext uri="{FF2B5EF4-FFF2-40B4-BE49-F238E27FC236}">
                <a16:creationId xmlns:a16="http://schemas.microsoft.com/office/drawing/2014/main" id="{FDA6B6B8-9520-B841-B4FE-2A01C251D280}"/>
              </a:ext>
            </a:extLst>
          </p:cNvPr>
          <p:cNvSpPr txBox="1"/>
          <p:nvPr/>
        </p:nvSpPr>
        <p:spPr>
          <a:xfrm>
            <a:off x="8261760" y="1549865"/>
            <a:ext cx="3496252" cy="707886"/>
          </a:xfrm>
          <a:prstGeom prst="rect">
            <a:avLst/>
          </a:prstGeom>
          <a:noFill/>
        </p:spPr>
        <p:txBody>
          <a:bodyPr wrap="square" rtlCol="0">
            <a:spAutoFit/>
          </a:bodyPr>
          <a:lstStyle/>
          <a:p>
            <a:r>
              <a:rPr lang="en-GB" sz="2000" i="1" dirty="0">
                <a:solidFill>
                  <a:schemeClr val="accent1">
                    <a:lumMod val="50000"/>
                  </a:schemeClr>
                </a:solidFill>
              </a:rPr>
              <a:t>The team is in the stadium to the left of the airport.</a:t>
            </a:r>
            <a:endParaRPr lang="x-none" sz="2000" i="1" dirty="0">
              <a:solidFill>
                <a:schemeClr val="accent1">
                  <a:lumMod val="50000"/>
                </a:schemeClr>
              </a:solidFill>
            </a:endParaRPr>
          </a:p>
        </p:txBody>
      </p:sp>
      <p:sp>
        <p:nvSpPr>
          <p:cNvPr id="52" name="CuadroTexto 51">
            <a:extLst>
              <a:ext uri="{FF2B5EF4-FFF2-40B4-BE49-F238E27FC236}">
                <a16:creationId xmlns:a16="http://schemas.microsoft.com/office/drawing/2014/main" id="{EBCAD8DA-A3AD-E841-B131-2ABDC556E563}"/>
              </a:ext>
            </a:extLst>
          </p:cNvPr>
          <p:cNvSpPr txBox="1"/>
          <p:nvPr/>
        </p:nvSpPr>
        <p:spPr>
          <a:xfrm>
            <a:off x="8261760" y="2470634"/>
            <a:ext cx="3343893" cy="707886"/>
          </a:xfrm>
          <a:prstGeom prst="rect">
            <a:avLst/>
          </a:prstGeom>
          <a:noFill/>
        </p:spPr>
        <p:txBody>
          <a:bodyPr wrap="square" rtlCol="0">
            <a:spAutoFit/>
          </a:bodyPr>
          <a:lstStyle/>
          <a:p>
            <a:r>
              <a:rPr lang="en-GB" sz="2000" i="1" dirty="0">
                <a:solidFill>
                  <a:schemeClr val="accent1">
                    <a:lumMod val="50000"/>
                  </a:schemeClr>
                </a:solidFill>
              </a:rPr>
              <a:t>Who wants to travel by plane at night?</a:t>
            </a:r>
            <a:endParaRPr lang="x-none" sz="2000" i="1" dirty="0">
              <a:solidFill>
                <a:schemeClr val="accent1">
                  <a:lumMod val="50000"/>
                </a:schemeClr>
              </a:solidFill>
            </a:endParaRPr>
          </a:p>
        </p:txBody>
      </p:sp>
      <p:sp>
        <p:nvSpPr>
          <p:cNvPr id="53" name="CuadroTexto 52">
            <a:extLst>
              <a:ext uri="{FF2B5EF4-FFF2-40B4-BE49-F238E27FC236}">
                <a16:creationId xmlns:a16="http://schemas.microsoft.com/office/drawing/2014/main" id="{260F6324-0E3D-1444-BAA3-12821A5C280F}"/>
              </a:ext>
            </a:extLst>
          </p:cNvPr>
          <p:cNvSpPr txBox="1"/>
          <p:nvPr/>
        </p:nvSpPr>
        <p:spPr>
          <a:xfrm>
            <a:off x="8261760" y="3284514"/>
            <a:ext cx="3318052" cy="707886"/>
          </a:xfrm>
          <a:prstGeom prst="rect">
            <a:avLst/>
          </a:prstGeom>
          <a:noFill/>
        </p:spPr>
        <p:txBody>
          <a:bodyPr wrap="square" rtlCol="0">
            <a:spAutoFit/>
          </a:bodyPr>
          <a:lstStyle/>
          <a:p>
            <a:r>
              <a:rPr lang="en-GB" sz="2000" i="1" dirty="0">
                <a:solidFill>
                  <a:schemeClr val="accent1">
                    <a:lumMod val="50000"/>
                  </a:schemeClr>
                </a:solidFill>
              </a:rPr>
              <a:t>When do I do fifteen drawings for homework?</a:t>
            </a:r>
            <a:endParaRPr lang="x-none" sz="2000" i="1" dirty="0">
              <a:solidFill>
                <a:schemeClr val="accent1">
                  <a:lumMod val="50000"/>
                </a:schemeClr>
              </a:solidFill>
            </a:endParaRPr>
          </a:p>
        </p:txBody>
      </p:sp>
      <p:sp>
        <p:nvSpPr>
          <p:cNvPr id="54" name="CuadroTexto 53">
            <a:extLst>
              <a:ext uri="{FF2B5EF4-FFF2-40B4-BE49-F238E27FC236}">
                <a16:creationId xmlns:a16="http://schemas.microsoft.com/office/drawing/2014/main" id="{C443B485-1460-754E-8B9F-7FEAE3519A0D}"/>
              </a:ext>
            </a:extLst>
          </p:cNvPr>
          <p:cNvSpPr txBox="1"/>
          <p:nvPr/>
        </p:nvSpPr>
        <p:spPr>
          <a:xfrm>
            <a:off x="8269445" y="4197051"/>
            <a:ext cx="3687928" cy="707886"/>
          </a:xfrm>
          <a:prstGeom prst="rect">
            <a:avLst/>
          </a:prstGeom>
          <a:noFill/>
        </p:spPr>
        <p:txBody>
          <a:bodyPr wrap="square" rtlCol="0">
            <a:spAutoFit/>
          </a:bodyPr>
          <a:lstStyle/>
          <a:p>
            <a:r>
              <a:rPr lang="en-GB" sz="2000" i="1" dirty="0">
                <a:solidFill>
                  <a:schemeClr val="accent1">
                    <a:lumMod val="50000"/>
                  </a:schemeClr>
                </a:solidFill>
              </a:rPr>
              <a:t>They want to be calm here at the station.</a:t>
            </a:r>
            <a:endParaRPr lang="x-none" sz="2000" i="1" dirty="0">
              <a:solidFill>
                <a:schemeClr val="accent1">
                  <a:lumMod val="50000"/>
                </a:schemeClr>
              </a:solidFill>
            </a:endParaRPr>
          </a:p>
        </p:txBody>
      </p:sp>
      <p:sp>
        <p:nvSpPr>
          <p:cNvPr id="55" name="CuadroTexto 54">
            <a:extLst>
              <a:ext uri="{FF2B5EF4-FFF2-40B4-BE49-F238E27FC236}">
                <a16:creationId xmlns:a16="http://schemas.microsoft.com/office/drawing/2014/main" id="{5A9E33A8-EAE2-AD42-8235-76189B98C24B}"/>
              </a:ext>
            </a:extLst>
          </p:cNvPr>
          <p:cNvSpPr txBox="1"/>
          <p:nvPr/>
        </p:nvSpPr>
        <p:spPr>
          <a:xfrm>
            <a:off x="8288514" y="5109588"/>
            <a:ext cx="3442743" cy="707886"/>
          </a:xfrm>
          <a:prstGeom prst="rect">
            <a:avLst/>
          </a:prstGeom>
          <a:noFill/>
        </p:spPr>
        <p:txBody>
          <a:bodyPr wrap="square" rtlCol="0">
            <a:spAutoFit/>
          </a:bodyPr>
          <a:lstStyle/>
          <a:p>
            <a:r>
              <a:rPr lang="en-GB" sz="2000" i="1" dirty="0">
                <a:solidFill>
                  <a:schemeClr val="accent1">
                    <a:lumMod val="50000"/>
                  </a:schemeClr>
                </a:solidFill>
              </a:rPr>
              <a:t>We are in the east but the west is on the left.</a:t>
            </a:r>
            <a:endParaRPr lang="x-none" sz="2000" i="1" dirty="0">
              <a:solidFill>
                <a:schemeClr val="accent1">
                  <a:lumMod val="50000"/>
                </a:schemeClr>
              </a:solidFill>
            </a:endParaRPr>
          </a:p>
        </p:txBody>
      </p:sp>
      <p:sp>
        <p:nvSpPr>
          <p:cNvPr id="2" name="TextBox 1"/>
          <p:cNvSpPr txBox="1"/>
          <p:nvPr/>
        </p:nvSpPr>
        <p:spPr>
          <a:xfrm>
            <a:off x="4556874" y="5929975"/>
            <a:ext cx="6415925" cy="707886"/>
          </a:xfrm>
          <a:prstGeom prst="rect">
            <a:avLst/>
          </a:prstGeom>
          <a:noFill/>
        </p:spPr>
        <p:txBody>
          <a:bodyPr wrap="square" rtlCol="0">
            <a:spAutoFit/>
          </a:bodyPr>
          <a:lstStyle/>
          <a:p>
            <a:r>
              <a:rPr lang="en-GB" sz="2000" i="1" dirty="0">
                <a:solidFill>
                  <a:schemeClr val="accent1">
                    <a:lumMod val="50000"/>
                  </a:schemeClr>
                </a:solidFill>
              </a:rPr>
              <a:t>Note.</a:t>
            </a:r>
            <a:r>
              <a:rPr lang="en-GB" sz="2000" dirty="0">
                <a:solidFill>
                  <a:schemeClr val="accent1">
                    <a:lumMod val="50000"/>
                  </a:schemeClr>
                </a:solidFill>
              </a:rPr>
              <a:t> el estadio = stadium; el avión = plane</a:t>
            </a:r>
          </a:p>
          <a:p>
            <a:endParaRPr lang="en-GB" sz="2000" dirty="0">
              <a:solidFill>
                <a:schemeClr val="accent1">
                  <a:lumMod val="50000"/>
                </a:schemeClr>
              </a:solidFill>
            </a:endParaRPr>
          </a:p>
        </p:txBody>
      </p:sp>
    </p:spTree>
    <p:extLst>
      <p:ext uri="{BB962C8B-B14F-4D97-AF65-F5344CB8AC3E}">
        <p14:creationId xmlns:p14="http://schemas.microsoft.com/office/powerpoint/2010/main" val="2196080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 grpId="0"/>
      <p:bldP spid="15" grpId="0"/>
      <p:bldP spid="39" grpId="0"/>
      <p:bldP spid="40" grpId="0"/>
      <p:bldP spid="43" grpId="0"/>
      <p:bldP spid="45" grpId="0"/>
      <p:bldP spid="51" grpId="0"/>
      <p:bldP spid="52" grpId="0"/>
      <p:bldP spid="53" grpId="0"/>
      <p:bldP spid="54" grpId="0"/>
      <p:bldP spid="5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40" y="547376"/>
            <a:ext cx="10515600" cy="1325563"/>
          </a:xfrm>
        </p:spPr>
        <p:txBody>
          <a:bodyPr>
            <a:normAutofit fontScale="90000"/>
          </a:bodyPr>
          <a:lstStyle/>
          <a:p>
            <a:r>
              <a:rPr lang="en-GB" sz="17800" b="1" dirty="0">
                <a:solidFill>
                  <a:srgbClr val="115076"/>
                </a:solidFill>
                <a:latin typeface="Century Gothic" panose="020B0502020202020204" pitchFamily="34" charset="0"/>
                <a:cs typeface="Calibri" panose="020F0502020204030204" pitchFamily="34" charset="0"/>
              </a:rPr>
              <a:t>que</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5" name="Rectangle 4"/>
          <p:cNvSpPr/>
          <p:nvPr/>
        </p:nvSpPr>
        <p:spPr>
          <a:xfrm>
            <a:off x="3459571" y="1872939"/>
            <a:ext cx="5692584" cy="1938992"/>
          </a:xfrm>
          <a:prstGeom prst="rect">
            <a:avLst/>
          </a:prstGeom>
        </p:spPr>
        <p:txBody>
          <a:bodyPr wrap="none">
            <a:spAutoFit/>
          </a:bodyPr>
          <a:lstStyle/>
          <a:p>
            <a:r>
              <a:rPr lang="en-GB" sz="12000" dirty="0" err="1">
                <a:solidFill>
                  <a:srgbClr val="115076"/>
                </a:solidFill>
                <a:latin typeface="Century Gothic" panose="020B0502020202020204" pitchFamily="34" charset="0"/>
                <a:cs typeface="Calibri" panose="020F0502020204030204" pitchFamily="34" charset="0"/>
              </a:rPr>
              <a:t>por</a:t>
            </a:r>
            <a:r>
              <a:rPr lang="en-GB" sz="12000" dirty="0" err="1">
                <a:solidFill>
                  <a:srgbClr val="E56700"/>
                </a:solidFill>
                <a:latin typeface="Century Gothic" panose="020B0502020202020204" pitchFamily="34" charset="0"/>
                <a:cs typeface="Calibri" panose="020F0502020204030204" pitchFamily="34" charset="0"/>
              </a:rPr>
              <a:t>que</a:t>
            </a:r>
            <a:endParaRPr lang="en-GB" sz="12000" dirty="0">
              <a:solidFill>
                <a:srgbClr val="E56700"/>
              </a:solidFill>
            </a:endParaRPr>
          </a:p>
        </p:txBody>
      </p:sp>
    </p:spTree>
    <p:extLst>
      <p:ext uri="{BB962C8B-B14F-4D97-AF65-F5344CB8AC3E}">
        <p14:creationId xmlns:p14="http://schemas.microsoft.com/office/powerpoint/2010/main" val="1221129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que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que_porqu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3095" y="50300"/>
            <a:ext cx="5463057" cy="601567"/>
          </a:xfrm>
        </p:spPr>
        <p:txBody>
          <a:bodyPr>
            <a:noAutofit/>
          </a:bodyPr>
          <a:lstStyle/>
          <a:p>
            <a:r>
              <a:rPr lang="en-GB" sz="2400" b="1" i="1" dirty="0">
                <a:solidFill>
                  <a:schemeClr val="accent1">
                    <a:lumMod val="50000"/>
                  </a:schemeClr>
                </a:solidFill>
                <a:latin typeface="+mj-lt"/>
              </a:rPr>
              <a:t>Identifica la palabra correcta.</a:t>
            </a:r>
          </a:p>
        </p:txBody>
      </p:sp>
      <p:sp>
        <p:nvSpPr>
          <p:cNvPr id="90"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rPr>
              <a:t>hablar</a:t>
            </a:r>
            <a:endParaRPr lang="en-GB" sz="2000" b="1" dirty="0">
              <a:solidFill>
                <a:prstClr val="white"/>
              </a:solidFill>
            </a:endParaRPr>
          </a:p>
        </p:txBody>
      </p:sp>
      <p:graphicFrame>
        <p:nvGraphicFramePr>
          <p:cNvPr id="38" name="Table 37"/>
          <p:cNvGraphicFramePr>
            <a:graphicFrameLocks noGrp="1"/>
          </p:cNvGraphicFramePr>
          <p:nvPr/>
        </p:nvGraphicFramePr>
        <p:xfrm>
          <a:off x="1928900" y="1636938"/>
          <a:ext cx="8238105" cy="3362187"/>
        </p:xfrm>
        <a:graphic>
          <a:graphicData uri="http://schemas.openxmlformats.org/drawingml/2006/table">
            <a:tbl>
              <a:tblPr firstRow="1" bandRow="1">
                <a:tableStyleId>{5940675A-B579-460E-94D1-54222C63F5DA}</a:tableStyleId>
              </a:tblPr>
              <a:tblGrid>
                <a:gridCol w="2746035">
                  <a:extLst>
                    <a:ext uri="{9D8B030D-6E8A-4147-A177-3AD203B41FA5}">
                      <a16:colId xmlns:a16="http://schemas.microsoft.com/office/drawing/2014/main" val="20000"/>
                    </a:ext>
                  </a:extLst>
                </a:gridCol>
                <a:gridCol w="2746035">
                  <a:extLst>
                    <a:ext uri="{9D8B030D-6E8A-4147-A177-3AD203B41FA5}">
                      <a16:colId xmlns:a16="http://schemas.microsoft.com/office/drawing/2014/main" val="20001"/>
                    </a:ext>
                  </a:extLst>
                </a:gridCol>
                <a:gridCol w="2746035">
                  <a:extLst>
                    <a:ext uri="{9D8B030D-6E8A-4147-A177-3AD203B41FA5}">
                      <a16:colId xmlns:a16="http://schemas.microsoft.com/office/drawing/2014/main" val="20002"/>
                    </a:ext>
                  </a:extLst>
                </a:gridCol>
              </a:tblGrid>
              <a:tr h="1120729">
                <a:tc>
                  <a:txBody>
                    <a:bodyPr/>
                    <a:lstStyle/>
                    <a:p>
                      <a:pPr algn="r"/>
                      <a:r>
                        <a:rPr lang="en-GB" sz="2000" dirty="0">
                          <a:solidFill>
                            <a:schemeClr val="accent1">
                              <a:lumMod val="50000"/>
                            </a:schemeClr>
                          </a:solidFill>
                        </a:rPr>
                        <a:t>how much?</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2CC"/>
                    </a:solidFill>
                  </a:tcPr>
                </a:tc>
                <a:tc>
                  <a:txBody>
                    <a:bodyPr/>
                    <a:lstStyle/>
                    <a:p>
                      <a:pPr algn="r"/>
                      <a:r>
                        <a:rPr lang="en-GB" sz="2000" dirty="0">
                          <a:solidFill>
                            <a:schemeClr val="accent1">
                              <a:lumMod val="50000"/>
                            </a:schemeClr>
                          </a:solidFill>
                        </a:rPr>
                        <a:t>night</a:t>
                      </a:r>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2CC"/>
                    </a:solidFill>
                  </a:tcPr>
                </a:tc>
                <a:tc>
                  <a:txBody>
                    <a:bodyPr/>
                    <a:lstStyle/>
                    <a:p>
                      <a:pPr algn="r"/>
                      <a:r>
                        <a:rPr lang="en-GB" sz="2000" dirty="0">
                          <a:solidFill>
                            <a:schemeClr val="accent1">
                              <a:lumMod val="50000"/>
                            </a:schemeClr>
                          </a:solidFill>
                        </a:rPr>
                        <a:t>afternoon,</a:t>
                      </a:r>
                    </a:p>
                    <a:p>
                      <a:pPr algn="r"/>
                      <a:r>
                        <a:rPr lang="en-GB" sz="2000" dirty="0">
                          <a:solidFill>
                            <a:schemeClr val="accent1">
                              <a:lumMod val="50000"/>
                            </a:schemeClr>
                          </a:solidFill>
                        </a:rPr>
                        <a:t>evening</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solidFill>
                      <a:srgbClr val="FFF2CC"/>
                    </a:solidFill>
                  </a:tcPr>
                </a:tc>
                <a:extLst>
                  <a:ext uri="{0D108BD9-81ED-4DB2-BD59-A6C34878D82A}">
                    <a16:rowId xmlns:a16="http://schemas.microsoft.com/office/drawing/2014/main" val="10000"/>
                  </a:ext>
                </a:extLst>
              </a:tr>
              <a:tr h="1120729">
                <a:tc>
                  <a:txBody>
                    <a:bodyPr/>
                    <a:lstStyle/>
                    <a:p>
                      <a:pPr algn="r"/>
                      <a:r>
                        <a:rPr lang="en-GB" sz="2000" dirty="0">
                          <a:solidFill>
                            <a:schemeClr val="accent1">
                              <a:lumMod val="50000"/>
                            </a:schemeClr>
                          </a:solidFill>
                        </a:rPr>
                        <a:t>sport</a:t>
                      </a: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2CC"/>
                    </a:solidFill>
                  </a:tcPr>
                </a:tc>
                <a:tc>
                  <a:txBody>
                    <a:bodyPr/>
                    <a:lstStyle/>
                    <a:p>
                      <a:pPr algn="r"/>
                      <a:r>
                        <a:rPr lang="en-GB" sz="2000" dirty="0">
                          <a:solidFill>
                            <a:schemeClr val="accent1">
                              <a:lumMod val="50000"/>
                            </a:schemeClr>
                          </a:solidFill>
                        </a:rPr>
                        <a:t>you do,</a:t>
                      </a:r>
                    </a:p>
                    <a:p>
                      <a:pPr algn="r"/>
                      <a:r>
                        <a:rPr lang="en-GB" sz="2000" dirty="0">
                          <a:solidFill>
                            <a:schemeClr val="accent1">
                              <a:lumMod val="50000"/>
                            </a:schemeClr>
                          </a:solidFill>
                        </a:rPr>
                        <a:t>you make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2CC"/>
                    </a:solidFill>
                  </a:tcPr>
                </a:tc>
                <a:tc>
                  <a:txBody>
                    <a:bodyPr/>
                    <a:lstStyle/>
                    <a:p>
                      <a:pPr algn="r"/>
                      <a:r>
                        <a:rPr lang="en-GB" sz="2000" dirty="0">
                          <a:solidFill>
                            <a:schemeClr val="accent1">
                              <a:lumMod val="50000"/>
                            </a:schemeClr>
                          </a:solidFill>
                        </a:rPr>
                        <a:t>of, from</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2CC"/>
                    </a:solidFill>
                  </a:tcPr>
                </a:tc>
                <a:extLst>
                  <a:ext uri="{0D108BD9-81ED-4DB2-BD59-A6C34878D82A}">
                    <a16:rowId xmlns:a16="http://schemas.microsoft.com/office/drawing/2014/main" val="10001"/>
                  </a:ext>
                </a:extLst>
              </a:tr>
              <a:tr h="1120729">
                <a:tc>
                  <a:txBody>
                    <a:bodyPr/>
                    <a:lstStyle/>
                    <a:p>
                      <a:pPr algn="r"/>
                      <a:r>
                        <a:rPr lang="en-GB" sz="2000" baseline="0" dirty="0">
                          <a:solidFill>
                            <a:schemeClr val="accent1">
                              <a:lumMod val="50000"/>
                            </a:schemeClr>
                          </a:solidFill>
                        </a:rPr>
                        <a:t>s/he does,</a:t>
                      </a:r>
                    </a:p>
                    <a:p>
                      <a:pPr algn="r"/>
                      <a:r>
                        <a:rPr lang="en-GB" sz="2000" baseline="0" dirty="0">
                          <a:solidFill>
                            <a:schemeClr val="accent1">
                              <a:lumMod val="50000"/>
                            </a:schemeClr>
                          </a:solidFill>
                        </a:rPr>
                        <a:t>s/he makes</a:t>
                      </a: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2CC"/>
                    </a:solidFill>
                  </a:tcPr>
                </a:tc>
                <a:tc>
                  <a:txBody>
                    <a:bodyPr/>
                    <a:lstStyle/>
                    <a:p>
                      <a:pPr algn="r"/>
                      <a:r>
                        <a:rPr lang="en-GB" sz="2000" dirty="0">
                          <a:solidFill>
                            <a:schemeClr val="accent1">
                              <a:lumMod val="50000"/>
                            </a:schemeClr>
                          </a:solidFill>
                        </a:rPr>
                        <a:t>they are</a:t>
                      </a:r>
                    </a:p>
                    <a:p>
                      <a:pPr algn="r"/>
                      <a:r>
                        <a:rPr lang="en-GB" sz="2000" dirty="0">
                          <a:solidFill>
                            <a:schemeClr val="accent1">
                              <a:lumMod val="50000"/>
                            </a:schemeClr>
                          </a:solidFill>
                        </a:rPr>
                        <a:t>(location/state)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F2CC"/>
                    </a:solidFill>
                  </a:tcPr>
                </a:tc>
                <a:tc>
                  <a:txBody>
                    <a:bodyPr/>
                    <a:lstStyle/>
                    <a:p>
                      <a:pPr algn="r"/>
                      <a:r>
                        <a:rPr lang="en-GB" sz="2000" dirty="0">
                          <a:solidFill>
                            <a:schemeClr val="accent1">
                              <a:lumMod val="50000"/>
                            </a:schemeClr>
                          </a:solidFill>
                        </a:rPr>
                        <a:t>for,</a:t>
                      </a:r>
                      <a:r>
                        <a:rPr lang="en-GB" sz="2000" baseline="0" dirty="0">
                          <a:solidFill>
                            <a:schemeClr val="accent1">
                              <a:lumMod val="50000"/>
                            </a:schemeClr>
                          </a:solidFill>
                        </a:rPr>
                        <a:t> </a:t>
                      </a:r>
                      <a:r>
                        <a:rPr lang="en-GB" sz="2000" dirty="0">
                          <a:solidFill>
                            <a:schemeClr val="accent1">
                              <a:lumMod val="50000"/>
                            </a:schemeClr>
                          </a:solidFill>
                        </a:rPr>
                        <a:t>in order to</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2CC"/>
                    </a:solidFill>
                  </a:tcPr>
                </a:tc>
                <a:extLst>
                  <a:ext uri="{0D108BD9-81ED-4DB2-BD59-A6C34878D82A}">
                    <a16:rowId xmlns:a16="http://schemas.microsoft.com/office/drawing/2014/main" val="10002"/>
                  </a:ext>
                </a:extLst>
              </a:tr>
            </a:tbl>
          </a:graphicData>
        </a:graphic>
      </p:graphicFrame>
      <p:sp>
        <p:nvSpPr>
          <p:cNvPr id="39" name="Rectangle 38"/>
          <p:cNvSpPr/>
          <p:nvPr/>
        </p:nvSpPr>
        <p:spPr>
          <a:xfrm>
            <a:off x="4672800" y="3877185"/>
            <a:ext cx="314507" cy="379021"/>
          </a:xfrm>
          <a:prstGeom prst="rect">
            <a:avLst/>
          </a:prstGeom>
          <a:solidFill>
            <a:schemeClr val="accent1">
              <a:lumMod val="40000"/>
              <a:lumOff val="6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2" name="Rectangle 41"/>
          <p:cNvSpPr/>
          <p:nvPr/>
        </p:nvSpPr>
        <p:spPr>
          <a:xfrm>
            <a:off x="7419600" y="3877184"/>
            <a:ext cx="314507" cy="379021"/>
          </a:xfrm>
          <a:prstGeom prst="rect">
            <a:avLst/>
          </a:prstGeom>
          <a:solidFill>
            <a:schemeClr val="accent1">
              <a:lumMod val="40000"/>
              <a:lumOff val="6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3" name="Rectangle 42"/>
          <p:cNvSpPr/>
          <p:nvPr/>
        </p:nvSpPr>
        <p:spPr>
          <a:xfrm>
            <a:off x="1918800" y="3877183"/>
            <a:ext cx="314507" cy="379021"/>
          </a:xfrm>
          <a:prstGeom prst="rect">
            <a:avLst/>
          </a:prstGeom>
          <a:solidFill>
            <a:schemeClr val="accent1">
              <a:lumMod val="40000"/>
              <a:lumOff val="6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4" name="Rectangle 43"/>
          <p:cNvSpPr/>
          <p:nvPr/>
        </p:nvSpPr>
        <p:spPr>
          <a:xfrm>
            <a:off x="4672800" y="2754000"/>
            <a:ext cx="314507" cy="379021"/>
          </a:xfrm>
          <a:prstGeom prst="rect">
            <a:avLst/>
          </a:prstGeom>
          <a:solidFill>
            <a:schemeClr val="accent1">
              <a:lumMod val="40000"/>
              <a:lumOff val="6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5" name="Rectangle 44"/>
          <p:cNvSpPr/>
          <p:nvPr/>
        </p:nvSpPr>
        <p:spPr>
          <a:xfrm>
            <a:off x="7419600" y="2754000"/>
            <a:ext cx="314507" cy="379021"/>
          </a:xfrm>
          <a:prstGeom prst="rect">
            <a:avLst/>
          </a:prstGeom>
          <a:solidFill>
            <a:schemeClr val="accent1">
              <a:lumMod val="40000"/>
              <a:lumOff val="6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6" name="Rectangle 45"/>
          <p:cNvSpPr/>
          <p:nvPr/>
        </p:nvSpPr>
        <p:spPr>
          <a:xfrm>
            <a:off x="1919206" y="2754000"/>
            <a:ext cx="314507" cy="379021"/>
          </a:xfrm>
          <a:prstGeom prst="rect">
            <a:avLst/>
          </a:prstGeom>
          <a:solidFill>
            <a:schemeClr val="accent1">
              <a:lumMod val="40000"/>
              <a:lumOff val="6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9" name="Rectangle 48"/>
          <p:cNvSpPr/>
          <p:nvPr/>
        </p:nvSpPr>
        <p:spPr>
          <a:xfrm>
            <a:off x="4672800" y="1638002"/>
            <a:ext cx="314507" cy="379021"/>
          </a:xfrm>
          <a:prstGeom prst="rect">
            <a:avLst/>
          </a:prstGeom>
          <a:solidFill>
            <a:schemeClr val="accent1">
              <a:lumMod val="40000"/>
              <a:lumOff val="6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0" name="Rectangle 49"/>
          <p:cNvSpPr/>
          <p:nvPr/>
        </p:nvSpPr>
        <p:spPr>
          <a:xfrm>
            <a:off x="7419600" y="1638001"/>
            <a:ext cx="314507" cy="379021"/>
          </a:xfrm>
          <a:prstGeom prst="rect">
            <a:avLst/>
          </a:prstGeom>
          <a:solidFill>
            <a:schemeClr val="accent1">
              <a:lumMod val="40000"/>
              <a:lumOff val="6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1" name="Rectangle 50"/>
          <p:cNvSpPr/>
          <p:nvPr/>
        </p:nvSpPr>
        <p:spPr>
          <a:xfrm>
            <a:off x="1918800" y="1638000"/>
            <a:ext cx="314507" cy="379021"/>
          </a:xfrm>
          <a:prstGeom prst="rect">
            <a:avLst/>
          </a:prstGeom>
          <a:solidFill>
            <a:schemeClr val="accent1">
              <a:lumMod val="40000"/>
              <a:lumOff val="6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aphicFrame>
        <p:nvGraphicFramePr>
          <p:cNvPr id="55" name="Table 54"/>
          <p:cNvGraphicFramePr>
            <a:graphicFrameLocks noGrp="1"/>
          </p:cNvGraphicFramePr>
          <p:nvPr/>
        </p:nvGraphicFramePr>
        <p:xfrm>
          <a:off x="1928900" y="1636937"/>
          <a:ext cx="8238105" cy="3362187"/>
        </p:xfrm>
        <a:graphic>
          <a:graphicData uri="http://schemas.openxmlformats.org/drawingml/2006/table">
            <a:tbl>
              <a:tblPr firstRow="1" bandRow="1">
                <a:tableStyleId>{5940675A-B579-460E-94D1-54222C63F5DA}</a:tableStyleId>
              </a:tblPr>
              <a:tblGrid>
                <a:gridCol w="2746035">
                  <a:extLst>
                    <a:ext uri="{9D8B030D-6E8A-4147-A177-3AD203B41FA5}">
                      <a16:colId xmlns:a16="http://schemas.microsoft.com/office/drawing/2014/main" val="20000"/>
                    </a:ext>
                  </a:extLst>
                </a:gridCol>
                <a:gridCol w="2746035">
                  <a:extLst>
                    <a:ext uri="{9D8B030D-6E8A-4147-A177-3AD203B41FA5}">
                      <a16:colId xmlns:a16="http://schemas.microsoft.com/office/drawing/2014/main" val="20001"/>
                    </a:ext>
                  </a:extLst>
                </a:gridCol>
                <a:gridCol w="2746035">
                  <a:extLst>
                    <a:ext uri="{9D8B030D-6E8A-4147-A177-3AD203B41FA5}">
                      <a16:colId xmlns:a16="http://schemas.microsoft.com/office/drawing/2014/main" val="20002"/>
                    </a:ext>
                  </a:extLst>
                </a:gridCol>
              </a:tblGrid>
              <a:tr h="1120729">
                <a:tc>
                  <a:txBody>
                    <a:bodyPr/>
                    <a:lstStyle/>
                    <a:p>
                      <a:pPr algn="l"/>
                      <a:r>
                        <a:rPr lang="en-GB" dirty="0">
                          <a:solidFill>
                            <a:schemeClr val="accent1">
                              <a:lumMod val="50000"/>
                            </a:schemeClr>
                          </a:solidFill>
                        </a:rPr>
                        <a:t>1</a:t>
                      </a: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dirty="0">
                          <a:solidFill>
                            <a:schemeClr val="accent1">
                              <a:lumMod val="50000"/>
                            </a:schemeClr>
                          </a:solidFill>
                        </a:rPr>
                        <a:t>2</a:t>
                      </a: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dirty="0">
                          <a:solidFill>
                            <a:schemeClr val="accent1">
                              <a:lumMod val="50000"/>
                            </a:schemeClr>
                          </a:solidFill>
                        </a:rPr>
                        <a:t>3</a:t>
                      </a: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120729">
                <a:tc>
                  <a:txBody>
                    <a:bodyPr/>
                    <a:lstStyle/>
                    <a:p>
                      <a:pPr algn="l"/>
                      <a:r>
                        <a:rPr lang="en-GB" dirty="0">
                          <a:solidFill>
                            <a:schemeClr val="accent1">
                              <a:lumMod val="50000"/>
                            </a:schemeClr>
                          </a:solidFill>
                        </a:rPr>
                        <a:t>4</a:t>
                      </a: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dirty="0">
                          <a:solidFill>
                            <a:schemeClr val="accent1">
                              <a:lumMod val="50000"/>
                            </a:schemeClr>
                          </a:solidFill>
                        </a:rPr>
                        <a:t>5</a:t>
                      </a: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dirty="0">
                          <a:solidFill>
                            <a:schemeClr val="accent1">
                              <a:lumMod val="50000"/>
                            </a:schemeClr>
                          </a:solidFill>
                        </a:rPr>
                        <a:t>6</a:t>
                      </a: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120729">
                <a:tc>
                  <a:txBody>
                    <a:bodyPr/>
                    <a:lstStyle/>
                    <a:p>
                      <a:pPr algn="l"/>
                      <a:r>
                        <a:rPr lang="en-GB" baseline="0" dirty="0">
                          <a:solidFill>
                            <a:schemeClr val="accent1">
                              <a:lumMod val="50000"/>
                            </a:schemeClr>
                          </a:solidFill>
                        </a:rPr>
                        <a:t>7</a:t>
                      </a: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dirty="0">
                          <a:solidFill>
                            <a:schemeClr val="accent1">
                              <a:lumMod val="50000"/>
                            </a:schemeClr>
                          </a:solidFill>
                        </a:rPr>
                        <a:t>8</a:t>
                      </a: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dirty="0">
                          <a:solidFill>
                            <a:schemeClr val="accent1">
                              <a:lumMod val="50000"/>
                            </a:schemeClr>
                          </a:solidFill>
                        </a:rPr>
                        <a:t>9</a:t>
                      </a: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60" name="Rounded Rectangle 59"/>
          <p:cNvSpPr/>
          <p:nvPr/>
        </p:nvSpPr>
        <p:spPr>
          <a:xfrm rot="1166540">
            <a:off x="468651" y="5309513"/>
            <a:ext cx="1996931" cy="561764"/>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800" dirty="0">
                <a:solidFill>
                  <a:srgbClr val="5B9BD5">
                    <a:lumMod val="50000"/>
                  </a:srgbClr>
                </a:solidFill>
              </a:rPr>
              <a:t>la </a:t>
            </a:r>
            <a:r>
              <a:rPr lang="en-GB" sz="2800" dirty="0" err="1">
                <a:solidFill>
                  <a:srgbClr val="5B9BD5">
                    <a:lumMod val="50000"/>
                  </a:srgbClr>
                </a:solidFill>
              </a:rPr>
              <a:t>tarde</a:t>
            </a:r>
            <a:endParaRPr lang="en-GB" sz="2800" dirty="0">
              <a:solidFill>
                <a:srgbClr val="5B9BD5">
                  <a:lumMod val="50000"/>
                </a:srgbClr>
              </a:solidFill>
            </a:endParaRPr>
          </a:p>
        </p:txBody>
      </p:sp>
      <p:sp>
        <p:nvSpPr>
          <p:cNvPr id="63" name="Rounded Rectangle 62"/>
          <p:cNvSpPr/>
          <p:nvPr/>
        </p:nvSpPr>
        <p:spPr>
          <a:xfrm rot="20874163">
            <a:off x="9865521" y="5467557"/>
            <a:ext cx="2173009" cy="561764"/>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800" dirty="0">
                <a:solidFill>
                  <a:srgbClr val="5B9BD5">
                    <a:lumMod val="50000"/>
                  </a:srgbClr>
                </a:solidFill>
              </a:rPr>
              <a:t>el </a:t>
            </a:r>
            <a:r>
              <a:rPr lang="en-GB" sz="2800" dirty="0" err="1">
                <a:solidFill>
                  <a:srgbClr val="5B9BD5">
                    <a:lumMod val="50000"/>
                  </a:srgbClr>
                </a:solidFill>
              </a:rPr>
              <a:t>deporte</a:t>
            </a:r>
            <a:endParaRPr lang="en-GB" sz="2800" dirty="0">
              <a:solidFill>
                <a:srgbClr val="5B9BD5">
                  <a:lumMod val="50000"/>
                </a:srgbClr>
              </a:solidFill>
            </a:endParaRPr>
          </a:p>
        </p:txBody>
      </p:sp>
      <p:sp>
        <p:nvSpPr>
          <p:cNvPr id="64" name="Rounded Rectangle 63"/>
          <p:cNvSpPr/>
          <p:nvPr/>
        </p:nvSpPr>
        <p:spPr>
          <a:xfrm rot="21238411">
            <a:off x="3644190" y="5463755"/>
            <a:ext cx="1899142" cy="544690"/>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600" dirty="0">
                <a:solidFill>
                  <a:srgbClr val="5B9BD5">
                    <a:lumMod val="50000"/>
                  </a:srgbClr>
                </a:solidFill>
              </a:rPr>
              <a:t>para</a:t>
            </a:r>
          </a:p>
        </p:txBody>
      </p:sp>
      <p:sp>
        <p:nvSpPr>
          <p:cNvPr id="65" name="Rounded Rectangle 64"/>
          <p:cNvSpPr/>
          <p:nvPr/>
        </p:nvSpPr>
        <p:spPr>
          <a:xfrm rot="266858">
            <a:off x="6972201" y="5549260"/>
            <a:ext cx="1996931" cy="561764"/>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800" dirty="0">
                <a:solidFill>
                  <a:srgbClr val="5B9BD5">
                    <a:lumMod val="50000"/>
                  </a:srgbClr>
                </a:solidFill>
              </a:rPr>
              <a:t>la </a:t>
            </a:r>
            <a:r>
              <a:rPr lang="en-GB" sz="2800" dirty="0" err="1">
                <a:solidFill>
                  <a:srgbClr val="5B9BD5">
                    <a:lumMod val="50000"/>
                  </a:srgbClr>
                </a:solidFill>
              </a:rPr>
              <a:t>noche</a:t>
            </a:r>
            <a:endParaRPr lang="en-GB" sz="2800" dirty="0">
              <a:solidFill>
                <a:srgbClr val="5B9BD5">
                  <a:lumMod val="50000"/>
                </a:srgbClr>
              </a:solidFill>
            </a:endParaRPr>
          </a:p>
        </p:txBody>
      </p:sp>
      <p:sp>
        <p:nvSpPr>
          <p:cNvPr id="66" name="Rounded Rectangle 65"/>
          <p:cNvSpPr/>
          <p:nvPr/>
        </p:nvSpPr>
        <p:spPr>
          <a:xfrm rot="403865">
            <a:off x="150747" y="3403691"/>
            <a:ext cx="1586069" cy="561764"/>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600" dirty="0" err="1">
                <a:solidFill>
                  <a:srgbClr val="5B9BD5">
                    <a:lumMod val="50000"/>
                  </a:srgbClr>
                </a:solidFill>
              </a:rPr>
              <a:t>están</a:t>
            </a:r>
            <a:endParaRPr lang="en-GB" sz="2600" dirty="0">
              <a:solidFill>
                <a:srgbClr val="5B9BD5">
                  <a:lumMod val="50000"/>
                </a:srgbClr>
              </a:solidFill>
            </a:endParaRPr>
          </a:p>
        </p:txBody>
      </p:sp>
      <p:sp>
        <p:nvSpPr>
          <p:cNvPr id="67" name="Rounded Rectangle 66"/>
          <p:cNvSpPr/>
          <p:nvPr/>
        </p:nvSpPr>
        <p:spPr>
          <a:xfrm rot="565754">
            <a:off x="5278991" y="283050"/>
            <a:ext cx="1489451" cy="561764"/>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800" dirty="0" err="1">
                <a:solidFill>
                  <a:srgbClr val="5B9BD5">
                    <a:lumMod val="50000"/>
                  </a:srgbClr>
                </a:solidFill>
              </a:rPr>
              <a:t>hace</a:t>
            </a:r>
            <a:endParaRPr lang="en-GB" sz="2800" dirty="0">
              <a:solidFill>
                <a:srgbClr val="5B9BD5">
                  <a:lumMod val="50000"/>
                </a:srgbClr>
              </a:solidFill>
            </a:endParaRPr>
          </a:p>
        </p:txBody>
      </p:sp>
      <p:sp>
        <p:nvSpPr>
          <p:cNvPr id="68" name="Rounded Rectangle 67"/>
          <p:cNvSpPr/>
          <p:nvPr/>
        </p:nvSpPr>
        <p:spPr>
          <a:xfrm rot="21014393">
            <a:off x="140057" y="1359036"/>
            <a:ext cx="1585340" cy="561764"/>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800" dirty="0" err="1">
                <a:solidFill>
                  <a:srgbClr val="5B9BD5">
                    <a:lumMod val="50000"/>
                  </a:srgbClr>
                </a:solidFill>
              </a:rPr>
              <a:t>cuánto</a:t>
            </a:r>
            <a:endParaRPr lang="en-GB" sz="2800" dirty="0">
              <a:solidFill>
                <a:srgbClr val="5B9BD5">
                  <a:lumMod val="50000"/>
                </a:srgbClr>
              </a:solidFill>
            </a:endParaRPr>
          </a:p>
        </p:txBody>
      </p:sp>
      <p:sp>
        <p:nvSpPr>
          <p:cNvPr id="69" name="Rounded Rectangle 68"/>
          <p:cNvSpPr/>
          <p:nvPr/>
        </p:nvSpPr>
        <p:spPr>
          <a:xfrm rot="21139009">
            <a:off x="10503188" y="2206676"/>
            <a:ext cx="1409491" cy="561764"/>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800" dirty="0" err="1">
                <a:solidFill>
                  <a:srgbClr val="5B9BD5">
                    <a:lumMod val="50000"/>
                  </a:srgbClr>
                </a:solidFill>
              </a:rPr>
              <a:t>haces</a:t>
            </a:r>
            <a:endParaRPr lang="en-GB" sz="2800" dirty="0">
              <a:solidFill>
                <a:srgbClr val="5B9BD5">
                  <a:lumMod val="50000"/>
                </a:srgbClr>
              </a:solidFill>
            </a:endParaRPr>
          </a:p>
        </p:txBody>
      </p:sp>
      <p:sp>
        <p:nvSpPr>
          <p:cNvPr id="71" name="Rounded Rectangle 70"/>
          <p:cNvSpPr/>
          <p:nvPr/>
        </p:nvSpPr>
        <p:spPr>
          <a:xfrm rot="21139009">
            <a:off x="10540417" y="3932815"/>
            <a:ext cx="1228728" cy="561764"/>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800" dirty="0">
                <a:solidFill>
                  <a:srgbClr val="5B9BD5">
                    <a:lumMod val="50000"/>
                  </a:srgbClr>
                </a:solidFill>
              </a:rPr>
              <a:t>de</a:t>
            </a:r>
          </a:p>
        </p:txBody>
      </p:sp>
      <p:sp>
        <p:nvSpPr>
          <p:cNvPr id="72" name="Rounded Rectangle 71"/>
          <p:cNvSpPr/>
          <p:nvPr/>
        </p:nvSpPr>
        <p:spPr>
          <a:xfrm rot="565754">
            <a:off x="9130040" y="272128"/>
            <a:ext cx="1569415" cy="561764"/>
          </a:xfrm>
          <a:prstGeom prst="roundRect">
            <a:avLst/>
          </a:prstGeom>
          <a:solidFill>
            <a:schemeClr val="accent4">
              <a:lumMod val="20000"/>
              <a:lumOff val="8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2800" dirty="0" err="1">
                <a:solidFill>
                  <a:srgbClr val="5B9BD5">
                    <a:lumMod val="50000"/>
                  </a:srgbClr>
                </a:solidFill>
              </a:rPr>
              <a:t>cuánto</a:t>
            </a:r>
            <a:endParaRPr lang="en-GB" sz="2800" dirty="0">
              <a:solidFill>
                <a:srgbClr val="5B9BD5">
                  <a:lumMod val="50000"/>
                </a:srgbClr>
              </a:solidFill>
            </a:endParaRPr>
          </a:p>
        </p:txBody>
      </p:sp>
    </p:spTree>
    <p:extLst>
      <p:ext uri="{BB962C8B-B14F-4D97-AF65-F5344CB8AC3E}">
        <p14:creationId xmlns:p14="http://schemas.microsoft.com/office/powerpoint/2010/main" val="29936019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sp>
        <p:nvSpPr>
          <p:cNvPr id="2" name="Title 1"/>
          <p:cNvSpPr>
            <a:spLocks noGrp="1"/>
          </p:cNvSpPr>
          <p:nvPr>
            <p:ph type="title"/>
          </p:nvPr>
        </p:nvSpPr>
        <p:spPr>
          <a:xfrm>
            <a:off x="48631" y="13958"/>
            <a:ext cx="6484584" cy="1325563"/>
          </a:xfrm>
        </p:spPr>
        <p:txBody>
          <a:bodyPr>
            <a:normAutofit/>
          </a:bodyPr>
          <a:lstStyle/>
          <a:p>
            <a:r>
              <a:rPr lang="en-GB" sz="3600" b="1" dirty="0">
                <a:solidFill>
                  <a:schemeClr val="bg1"/>
                </a:solidFill>
              </a:rPr>
              <a:t>Can you just guess?</a:t>
            </a:r>
          </a:p>
        </p:txBody>
      </p:sp>
      <p:sp>
        <p:nvSpPr>
          <p:cNvPr id="3" name="TextBox 2"/>
          <p:cNvSpPr txBox="1"/>
          <p:nvPr/>
        </p:nvSpPr>
        <p:spPr>
          <a:xfrm>
            <a:off x="489527" y="1438929"/>
            <a:ext cx="1052021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Could you </a:t>
            </a:r>
            <a:r>
              <a:rPr kumimoji="0" lang="en-GB" sz="2000" b="0" i="1"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guess</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the meanings of these Spanish words? (if you had not met them):</a:t>
            </a:r>
          </a:p>
        </p:txBody>
      </p:sp>
      <p:sp>
        <p:nvSpPr>
          <p:cNvPr id="7" name="TextBox 6"/>
          <p:cNvSpPr txBox="1"/>
          <p:nvPr/>
        </p:nvSpPr>
        <p:spPr>
          <a:xfrm>
            <a:off x="1154546" y="2089444"/>
            <a:ext cx="1422400" cy="400110"/>
          </a:xfrm>
          <a:prstGeom prst="rect">
            <a:avLst/>
          </a:prstGeom>
          <a:noFill/>
        </p:spPr>
        <p:txBody>
          <a:bodyPr wrap="square" rtlCol="0">
            <a:spAutoFit/>
          </a:bodyPr>
          <a:lstStyle/>
          <a:p>
            <a:pPr lvl="0">
              <a:defRPr/>
            </a:pPr>
            <a:r>
              <a:rPr lang="es-ES" sz="2000">
                <a:solidFill>
                  <a:schemeClr val="accent1">
                    <a:lumMod val="50000"/>
                  </a:schemeClr>
                </a:solidFill>
                <a:latin typeface="Century Gothic" panose="020B0502020202020204" pitchFamily="34" charset="0"/>
              </a:rPr>
              <a:t>actividad</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8" name="TextBox 7"/>
          <p:cNvSpPr txBox="1"/>
          <p:nvPr/>
        </p:nvSpPr>
        <p:spPr>
          <a:xfrm>
            <a:off x="1201518" y="2838619"/>
            <a:ext cx="1874981" cy="400110"/>
          </a:xfrm>
          <a:prstGeom prst="rect">
            <a:avLst/>
          </a:prstGeom>
          <a:noFill/>
        </p:spPr>
        <p:txBody>
          <a:bodyPr wrap="square" rtlCol="0">
            <a:spAutoFit/>
          </a:bodyPr>
          <a:lstStyle/>
          <a:p>
            <a:pPr lvl="0">
              <a:defRPr/>
            </a:pPr>
            <a:r>
              <a:rPr lang="es-ES" sz="2000">
                <a:solidFill>
                  <a:schemeClr val="accent1">
                    <a:lumMod val="50000"/>
                  </a:schemeClr>
                </a:solidFill>
                <a:latin typeface="Century Gothic" panose="020B0502020202020204" pitchFamily="34" charset="0"/>
              </a:rPr>
              <a:t>oeste</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9" name="TextBox 8"/>
          <p:cNvSpPr txBox="1"/>
          <p:nvPr/>
        </p:nvSpPr>
        <p:spPr>
          <a:xfrm>
            <a:off x="1154546" y="4347957"/>
            <a:ext cx="1422400" cy="400110"/>
          </a:xfrm>
          <a:prstGeom prst="rect">
            <a:avLst/>
          </a:prstGeom>
          <a:noFill/>
        </p:spPr>
        <p:txBody>
          <a:bodyPr wrap="square" rtlCol="0">
            <a:spAutoFit/>
          </a:bodyPr>
          <a:lstStyle/>
          <a:p>
            <a:pPr lvl="0">
              <a:defRPr/>
            </a:pPr>
            <a:r>
              <a:rPr lang="es-ES" sz="2000" dirty="0">
                <a:solidFill>
                  <a:schemeClr val="accent1">
                    <a:lumMod val="50000"/>
                  </a:schemeClr>
                </a:solidFill>
                <a:latin typeface="Century Gothic" panose="020B0502020202020204" pitchFamily="34" charset="0"/>
              </a:rPr>
              <a:t>debajo</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10" name="TextBox 9"/>
          <p:cNvSpPr txBox="1"/>
          <p:nvPr/>
        </p:nvSpPr>
        <p:spPr>
          <a:xfrm>
            <a:off x="1154546" y="5077407"/>
            <a:ext cx="1422400" cy="400110"/>
          </a:xfrm>
          <a:prstGeom prst="rect">
            <a:avLst/>
          </a:prstGeom>
          <a:noFill/>
        </p:spPr>
        <p:txBody>
          <a:bodyPr wrap="square" rtlCol="0">
            <a:spAutoFit/>
          </a:bodyPr>
          <a:lstStyle/>
          <a:p>
            <a:pPr lvl="0">
              <a:defRPr/>
            </a:pPr>
            <a:r>
              <a:rPr lang="es-ES" sz="2000" dirty="0">
                <a:solidFill>
                  <a:schemeClr val="accent1">
                    <a:lumMod val="50000"/>
                  </a:schemeClr>
                </a:solidFill>
                <a:latin typeface="Century Gothic" panose="020B0502020202020204" pitchFamily="34" charset="0"/>
              </a:rPr>
              <a:t>mañana</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11" name="TextBox 10"/>
          <p:cNvSpPr txBox="1"/>
          <p:nvPr/>
        </p:nvSpPr>
        <p:spPr>
          <a:xfrm>
            <a:off x="1201518" y="3605721"/>
            <a:ext cx="1422400" cy="400110"/>
          </a:xfrm>
          <a:prstGeom prst="rect">
            <a:avLst/>
          </a:prstGeom>
          <a:noFill/>
        </p:spPr>
        <p:txBody>
          <a:bodyPr wrap="square" rtlCol="0">
            <a:spAutoFit/>
          </a:bodyPr>
          <a:lstStyle/>
          <a:p>
            <a:pPr lvl="0">
              <a:defRPr/>
            </a:pPr>
            <a:r>
              <a:rPr lang="es-ES" sz="2000">
                <a:solidFill>
                  <a:schemeClr val="accent1">
                    <a:lumMod val="50000"/>
                  </a:schemeClr>
                </a:solidFill>
                <a:latin typeface="Century Gothic" panose="020B0502020202020204" pitchFamily="34" charset="0"/>
              </a:rPr>
              <a:t>estación</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12" name="TextBox 11"/>
          <p:cNvSpPr txBox="1"/>
          <p:nvPr/>
        </p:nvSpPr>
        <p:spPr>
          <a:xfrm>
            <a:off x="3264542" y="2067524"/>
            <a:ext cx="142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activity</a:t>
            </a:r>
          </a:p>
        </p:txBody>
      </p:sp>
      <p:sp>
        <p:nvSpPr>
          <p:cNvPr id="13" name="TextBox 12"/>
          <p:cNvSpPr txBox="1"/>
          <p:nvPr/>
        </p:nvSpPr>
        <p:spPr>
          <a:xfrm>
            <a:off x="3346512" y="3509628"/>
            <a:ext cx="1422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a:ln>
                  <a:noFill/>
                </a:ln>
                <a:solidFill>
                  <a:schemeClr val="accent1">
                    <a:lumMod val="50000"/>
                  </a:schemeClr>
                </a:solidFill>
                <a:effectLst/>
                <a:uLnTx/>
                <a:uFillTx/>
                <a:latin typeface="Century Gothic" panose="020B0502020202020204" pitchFamily="34" charset="0"/>
                <a:ea typeface="+mn-ea"/>
                <a:cs typeface="+mn-cs"/>
              </a:rPr>
              <a:t>station; season</a:t>
            </a:r>
            <a:endParaRPr kumimoji="0" lang="en-GB" sz="2000" b="0" i="1"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14" name="TextBox 13"/>
          <p:cNvSpPr txBox="1"/>
          <p:nvPr/>
        </p:nvSpPr>
        <p:spPr>
          <a:xfrm>
            <a:off x="3290923" y="2840324"/>
            <a:ext cx="139601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a:ln>
                  <a:noFill/>
                </a:ln>
                <a:solidFill>
                  <a:schemeClr val="accent1">
                    <a:lumMod val="50000"/>
                  </a:schemeClr>
                </a:solidFill>
                <a:effectLst/>
                <a:uLnTx/>
                <a:uFillTx/>
                <a:latin typeface="Century Gothic" panose="020B0502020202020204" pitchFamily="34" charset="0"/>
                <a:ea typeface="+mn-ea"/>
                <a:cs typeface="+mn-cs"/>
              </a:rPr>
              <a:t>west</a:t>
            </a:r>
            <a:endParaRPr kumimoji="0" lang="en-GB" sz="2000" b="0" i="1"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15" name="TextBox 14"/>
          <p:cNvSpPr txBox="1"/>
          <p:nvPr/>
        </p:nvSpPr>
        <p:spPr>
          <a:xfrm>
            <a:off x="3324577" y="4347957"/>
            <a:ext cx="169117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i="1" dirty="0">
                <a:solidFill>
                  <a:schemeClr val="accent1">
                    <a:lumMod val="50000"/>
                  </a:schemeClr>
                </a:solidFill>
                <a:latin typeface="Century Gothic" panose="020B0502020202020204" pitchFamily="34" charset="0"/>
              </a:rPr>
              <a:t>under; underneath</a:t>
            </a:r>
            <a:endParaRPr kumimoji="0" lang="en-GB" sz="2000" b="0" i="1"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16" name="TextBox 15"/>
          <p:cNvSpPr txBox="1"/>
          <p:nvPr/>
        </p:nvSpPr>
        <p:spPr>
          <a:xfrm>
            <a:off x="3346179" y="5077407"/>
            <a:ext cx="224905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morning; tomorrow</a:t>
            </a:r>
          </a:p>
        </p:txBody>
      </p:sp>
      <p:sp>
        <p:nvSpPr>
          <p:cNvPr id="18" name="TextBox 17"/>
          <p:cNvSpPr txBox="1"/>
          <p:nvPr/>
        </p:nvSpPr>
        <p:spPr>
          <a:xfrm>
            <a:off x="4820612" y="2067524"/>
            <a:ext cx="7223604" cy="400110"/>
          </a:xfrm>
          <a:prstGeom prst="rect">
            <a:avLst/>
          </a:prstGeom>
          <a:noFill/>
        </p:spPr>
        <p:txBody>
          <a:bodyPr wrap="square" rtlCol="0">
            <a:spAutoFit/>
          </a:bodyPr>
          <a:lstStyle/>
          <a:p>
            <a:pPr>
              <a:defRPr/>
            </a:pPr>
            <a:r>
              <a:rPr lang="en-GB" sz="2000" dirty="0">
                <a:solidFill>
                  <a:schemeClr val="accent1">
                    <a:lumMod val="50000"/>
                  </a:schemeClr>
                </a:solidFill>
                <a:latin typeface="Century Gothic" panose="020B0502020202020204" pitchFamily="34" charset="0"/>
              </a:rPr>
              <a:t>this is a </a:t>
            </a:r>
            <a:r>
              <a:rPr lang="en-GB" sz="2000" b="1" dirty="0">
                <a:solidFill>
                  <a:srgbClr val="E25B00"/>
                </a:solidFill>
                <a:latin typeface="Century Gothic" panose="020B0502020202020204" pitchFamily="34" charset="0"/>
              </a:rPr>
              <a:t>near-cognate</a:t>
            </a:r>
            <a:r>
              <a:rPr lang="en-GB" sz="2000" dirty="0">
                <a:solidFill>
                  <a:schemeClr val="accent1">
                    <a:lumMod val="50000"/>
                  </a:schemeClr>
                </a:solidFill>
                <a:latin typeface="Century Gothic" panose="020B0502020202020204" pitchFamily="34" charset="0"/>
              </a:rPr>
              <a:t>: it is similar in both languages</a:t>
            </a:r>
          </a:p>
        </p:txBody>
      </p:sp>
      <p:sp>
        <p:nvSpPr>
          <p:cNvPr id="19" name="TextBox 18"/>
          <p:cNvSpPr txBox="1"/>
          <p:nvPr/>
        </p:nvSpPr>
        <p:spPr>
          <a:xfrm>
            <a:off x="4827927" y="3497790"/>
            <a:ext cx="695575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chemeClr val="accent1">
                    <a:lumMod val="50000"/>
                  </a:schemeClr>
                </a:solidFill>
                <a:effectLst/>
                <a:uLnTx/>
                <a:uFillTx/>
                <a:latin typeface="Century Gothic" panose="020B0502020202020204" pitchFamily="34" charset="0"/>
                <a:ea typeface="+mn-ea"/>
                <a:cs typeface="+mn-cs"/>
              </a:rPr>
              <a:t>not quite a cognate, but its sound gives you a clue about</a:t>
            </a:r>
            <a:r>
              <a:rPr kumimoji="0" lang="en-GB" sz="2000" b="0" i="0" u="none" strike="noStrike" kern="1200" cap="none" spc="0" normalizeH="0" noProof="0">
                <a:ln>
                  <a:noFill/>
                </a:ln>
                <a:solidFill>
                  <a:schemeClr val="accent1">
                    <a:lumMod val="50000"/>
                  </a:schemeClr>
                </a:solidFill>
                <a:effectLst/>
                <a:uLnTx/>
                <a:uFillTx/>
                <a:latin typeface="Century Gothic" panose="020B0502020202020204" pitchFamily="34" charset="0"/>
                <a:ea typeface="+mn-ea"/>
                <a:cs typeface="+mn-cs"/>
              </a:rPr>
              <a:t> one of its meanings</a:t>
            </a:r>
            <a:r>
              <a:rPr kumimoji="0" lang="en-GB" sz="2000" b="0" i="0" u="none" strike="noStrike" kern="1200" cap="none" spc="0" normalizeH="0" baseline="0" noProof="0">
                <a:ln>
                  <a:noFill/>
                </a:ln>
                <a:solidFill>
                  <a:schemeClr val="accent1">
                    <a:lumMod val="50000"/>
                  </a:schemeClr>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20" name="TextBox 19"/>
          <p:cNvSpPr txBox="1"/>
          <p:nvPr/>
        </p:nvSpPr>
        <p:spPr>
          <a:xfrm>
            <a:off x="4746978" y="2839237"/>
            <a:ext cx="6955750" cy="400110"/>
          </a:xfrm>
          <a:prstGeom prst="rect">
            <a:avLst/>
          </a:prstGeom>
          <a:noFill/>
        </p:spPr>
        <p:txBody>
          <a:bodyPr wrap="square" rtlCol="0">
            <a:spAutoFit/>
          </a:bodyPr>
          <a:lstStyle/>
          <a:p>
            <a:pPr lvl="0">
              <a:defRPr/>
            </a:pPr>
            <a:r>
              <a:rPr lang="en-GB" sz="2000">
                <a:solidFill>
                  <a:schemeClr val="accent1">
                    <a:lumMod val="50000"/>
                  </a:schemeClr>
                </a:solidFill>
                <a:latin typeface="Century Gothic" panose="020B0502020202020204" pitchFamily="34" charset="0"/>
              </a:rPr>
              <a:t>not quite a cognate, but its sound gives you a clue!</a:t>
            </a:r>
            <a:endParaRPr lang="en-GB" sz="2000" dirty="0">
              <a:solidFill>
                <a:schemeClr val="accent1">
                  <a:lumMod val="50000"/>
                </a:schemeClr>
              </a:solidFill>
              <a:latin typeface="Century Gothic" panose="020B0502020202020204" pitchFamily="34" charset="0"/>
            </a:endParaRPr>
          </a:p>
        </p:txBody>
      </p:sp>
      <p:sp>
        <p:nvSpPr>
          <p:cNvPr id="21" name="TextBox 20"/>
          <p:cNvSpPr txBox="1"/>
          <p:nvPr/>
        </p:nvSpPr>
        <p:spPr>
          <a:xfrm>
            <a:off x="4827927" y="4345347"/>
            <a:ext cx="7223603" cy="400110"/>
          </a:xfrm>
          <a:prstGeom prst="rect">
            <a:avLst/>
          </a:prstGeom>
          <a:noFill/>
        </p:spPr>
        <p:txBody>
          <a:bodyPr wrap="square" rtlCol="0">
            <a:spAutoFit/>
          </a:bodyPr>
          <a:lstStyle/>
          <a:p>
            <a:pPr lvl="0">
              <a:defRPr/>
            </a:pPr>
            <a:r>
              <a:rPr lang="en-GB" sz="2000">
                <a:solidFill>
                  <a:schemeClr val="accent1">
                    <a:lumMod val="50000"/>
                  </a:schemeClr>
                </a:solidFill>
                <a:latin typeface="Century Gothic" panose="020B0502020202020204" pitchFamily="34" charset="0"/>
              </a:rPr>
              <a:t>you need to know it – you cannot really hope to guess!</a:t>
            </a:r>
            <a:endParaRPr lang="en-GB" sz="2000" dirty="0">
              <a:solidFill>
                <a:schemeClr val="accent1">
                  <a:lumMod val="50000"/>
                </a:schemeClr>
              </a:solidFill>
              <a:latin typeface="Century Gothic" panose="020B0502020202020204" pitchFamily="34" charset="0"/>
            </a:endParaRPr>
          </a:p>
        </p:txBody>
      </p:sp>
      <p:sp>
        <p:nvSpPr>
          <p:cNvPr id="22" name="TextBox 21"/>
          <p:cNvSpPr txBox="1"/>
          <p:nvPr/>
        </p:nvSpPr>
        <p:spPr>
          <a:xfrm>
            <a:off x="4820612" y="5077407"/>
            <a:ext cx="722360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chemeClr val="accent1">
                    <a:lumMod val="50000"/>
                  </a:schemeClr>
                </a:solidFill>
                <a:effectLst/>
                <a:uLnTx/>
                <a:uFillTx/>
                <a:latin typeface="Century Gothic" panose="020B0502020202020204" pitchFamily="34" charset="0"/>
                <a:ea typeface="+mn-ea"/>
                <a:cs typeface="+mn-cs"/>
              </a:rPr>
              <a:t>you need to know it – you cannot really hope to guess!</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23" name="TextBox 22"/>
          <p:cNvSpPr txBox="1"/>
          <p:nvPr/>
        </p:nvSpPr>
        <p:spPr>
          <a:xfrm>
            <a:off x="517236" y="5761659"/>
            <a:ext cx="1136072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So guessing the meaning would</a:t>
            </a:r>
            <a:r>
              <a:rPr kumimoji="0" lang="en-GB" sz="2000" b="0" i="0" u="none" strike="noStrike" kern="1200" cap="none" spc="0" normalizeH="0" noProof="0" dirty="0">
                <a:ln>
                  <a:noFill/>
                </a:ln>
                <a:solidFill>
                  <a:schemeClr val="accent1">
                    <a:lumMod val="50000"/>
                  </a:schemeClr>
                </a:solidFill>
                <a:effectLst/>
                <a:uLnTx/>
                <a:uFillTx/>
                <a:latin typeface="Century Gothic" panose="020B0502020202020204" pitchFamily="34" charset="0"/>
                <a:ea typeface="+mn-ea"/>
                <a:cs typeface="+mn-cs"/>
              </a:rPr>
              <a:t> clearly not </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be a</a:t>
            </a:r>
            <a:r>
              <a:rPr kumimoji="0" lang="en-GB" sz="2000" b="0" i="1"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reliable </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strategy for </a:t>
            </a:r>
            <a:r>
              <a:rPr lang="en-GB" sz="2000" b="1" dirty="0">
                <a:solidFill>
                  <a:srgbClr val="E25B00"/>
                </a:solidFill>
                <a:latin typeface="Century Gothic" panose="020B0502020202020204" pitchFamily="34" charset="0"/>
              </a:rPr>
              <a:t>half</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of these words!</a:t>
            </a:r>
          </a:p>
        </p:txBody>
      </p:sp>
    </p:spTree>
    <p:extLst>
      <p:ext uri="{BB962C8B-B14F-4D97-AF65-F5344CB8AC3E}">
        <p14:creationId xmlns:p14="http://schemas.microsoft.com/office/powerpoint/2010/main" val="1778487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8" grpId="0"/>
      <p:bldP spid="19" grpId="0"/>
      <p:bldP spid="20" grpId="0"/>
      <p:bldP spid="21" grpId="0"/>
      <p:bldP spid="22" grpId="0"/>
      <p:bldP spid="2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sp>
        <p:nvSpPr>
          <p:cNvPr id="2" name="Title 1"/>
          <p:cNvSpPr>
            <a:spLocks noGrp="1"/>
          </p:cNvSpPr>
          <p:nvPr>
            <p:ph type="title"/>
          </p:nvPr>
        </p:nvSpPr>
        <p:spPr>
          <a:xfrm>
            <a:off x="82286" y="65982"/>
            <a:ext cx="6484584" cy="1325563"/>
          </a:xfrm>
        </p:spPr>
        <p:txBody>
          <a:bodyPr>
            <a:normAutofit/>
          </a:bodyPr>
          <a:lstStyle/>
          <a:p>
            <a:r>
              <a:rPr lang="en-GB" sz="3600" b="1" dirty="0">
                <a:solidFill>
                  <a:schemeClr val="bg1"/>
                </a:solidFill>
              </a:rPr>
              <a:t>Which side is it?</a:t>
            </a:r>
          </a:p>
        </p:txBody>
      </p:sp>
      <p:sp>
        <p:nvSpPr>
          <p:cNvPr id="3" name="TextBox 2"/>
          <p:cNvSpPr txBox="1"/>
          <p:nvPr/>
        </p:nvSpPr>
        <p:spPr>
          <a:xfrm>
            <a:off x="539614" y="1236021"/>
            <a:ext cx="10520218"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A paper dictionary (i.e. a real book!) has two sections: </a:t>
            </a:r>
          </a:p>
          <a:p>
            <a:pPr lvl="0">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for a </a:t>
            </a:r>
            <a:r>
              <a:rPr lang="en-GB" sz="2000" dirty="0">
                <a:solidFill>
                  <a:schemeClr val="accent1">
                    <a:lumMod val="50000"/>
                  </a:schemeClr>
                </a:solidFill>
                <a:latin typeface="Century Gothic" panose="020B0502020202020204" pitchFamily="34" charset="0"/>
              </a:rPr>
              <a:t>Spanish</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dictionary, these are </a:t>
            </a:r>
            <a:r>
              <a:rPr lang="en-GB" sz="2000" b="1" dirty="0">
                <a:solidFill>
                  <a:schemeClr val="accent1">
                    <a:lumMod val="50000"/>
                  </a:schemeClr>
                </a:solidFill>
                <a:latin typeface="Century Gothic" panose="020B0502020202020204" pitchFamily="34" charset="0"/>
              </a:rPr>
              <a:t>Spanish</a:t>
            </a: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to English </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and </a:t>
            </a: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English to </a:t>
            </a:r>
            <a:r>
              <a:rPr lang="en-GB" sz="2000" b="1" dirty="0">
                <a:solidFill>
                  <a:schemeClr val="accent1">
                    <a:lumMod val="50000"/>
                  </a:schemeClr>
                </a:solidFill>
                <a:latin typeface="Century Gothic" panose="020B0502020202020204" pitchFamily="34" charset="0"/>
              </a:rPr>
              <a:t>Spanish</a:t>
            </a:r>
            <a:r>
              <a:rPr lang="en-GB" sz="2000" dirty="0">
                <a:solidFill>
                  <a:schemeClr val="accent1">
                    <a:lumMod val="50000"/>
                  </a:schemeClr>
                </a:solidFill>
                <a:latin typeface="Century Gothic" panose="020B0502020202020204" pitchFamily="34" charset="0"/>
              </a:rPr>
              <a:t>.</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Can you say in which section of the dictionary you would look for the words below?</a:t>
            </a:r>
          </a:p>
        </p:txBody>
      </p:sp>
      <p:sp>
        <p:nvSpPr>
          <p:cNvPr id="8" name="TextBox 7"/>
          <p:cNvSpPr txBox="1"/>
          <p:nvPr/>
        </p:nvSpPr>
        <p:spPr>
          <a:xfrm>
            <a:off x="5327318" y="5066988"/>
            <a:ext cx="128202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mn-cs"/>
              </a:rPr>
              <a:t>fuera</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11" name="TextBox 10"/>
          <p:cNvSpPr txBox="1"/>
          <p:nvPr/>
        </p:nvSpPr>
        <p:spPr>
          <a:xfrm>
            <a:off x="5362222" y="5500781"/>
            <a:ext cx="142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chemeClr val="accent1">
                    <a:lumMod val="50000"/>
                  </a:schemeClr>
                </a:solidFill>
                <a:effectLst/>
                <a:uLnTx/>
                <a:uFillTx/>
                <a:latin typeface="Century Gothic" panose="020B0502020202020204" pitchFamily="34" charset="0"/>
                <a:ea typeface="+mn-ea"/>
                <a:cs typeface="+mn-cs"/>
              </a:rPr>
              <a:t>we</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12" name="TextBox 11"/>
          <p:cNvSpPr txBox="1"/>
          <p:nvPr/>
        </p:nvSpPr>
        <p:spPr>
          <a:xfrm>
            <a:off x="5339136" y="4261760"/>
            <a:ext cx="142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chemeClr val="accent1">
                    <a:lumMod val="50000"/>
                  </a:schemeClr>
                </a:solidFill>
                <a:effectLst/>
                <a:uLnTx/>
                <a:uFillTx/>
                <a:latin typeface="Century Gothic" panose="020B0502020202020204" pitchFamily="34" charset="0"/>
                <a:ea typeface="+mn-ea"/>
                <a:cs typeface="+mn-cs"/>
              </a:rPr>
              <a:t>with</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13" name="TextBox 12"/>
          <p:cNvSpPr txBox="1"/>
          <p:nvPr/>
        </p:nvSpPr>
        <p:spPr>
          <a:xfrm>
            <a:off x="5374040" y="5934574"/>
            <a:ext cx="1422400" cy="400110"/>
          </a:xfrm>
          <a:prstGeom prst="rect">
            <a:avLst/>
          </a:prstGeom>
          <a:noFill/>
        </p:spPr>
        <p:txBody>
          <a:bodyPr wrap="square" rtlCol="0">
            <a:spAutoFit/>
          </a:bodyPr>
          <a:lstStyle/>
          <a:p>
            <a:pPr lvl="0">
              <a:defRPr/>
            </a:pPr>
            <a:r>
              <a:rPr lang="es-ES" sz="2000" dirty="0">
                <a:solidFill>
                  <a:schemeClr val="accent1">
                    <a:lumMod val="50000"/>
                  </a:schemeClr>
                </a:solidFill>
                <a:latin typeface="Century Gothic" panose="020B0502020202020204" pitchFamily="34" charset="0"/>
              </a:rPr>
              <a:t>detrás </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14" name="TextBox 13"/>
          <p:cNvSpPr txBox="1"/>
          <p:nvPr/>
        </p:nvSpPr>
        <p:spPr>
          <a:xfrm>
            <a:off x="5327318" y="3412575"/>
            <a:ext cx="142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mn-cs"/>
              </a:rPr>
              <a:t>delante</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20" name="TextBox 19"/>
          <p:cNvSpPr txBox="1"/>
          <p:nvPr/>
        </p:nvSpPr>
        <p:spPr>
          <a:xfrm>
            <a:off x="5339136" y="4652377"/>
            <a:ext cx="142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chemeClr val="accent1">
                    <a:lumMod val="50000"/>
                  </a:schemeClr>
                </a:solidFill>
                <a:effectLst/>
                <a:uLnTx/>
                <a:uFillTx/>
                <a:latin typeface="Century Gothic" panose="020B0502020202020204" pitchFamily="34" charset="0"/>
                <a:ea typeface="+mn-ea"/>
                <a:cs typeface="+mn-cs"/>
              </a:rPr>
              <a:t>tren</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21" name="TextBox 20"/>
          <p:cNvSpPr txBox="1"/>
          <p:nvPr/>
        </p:nvSpPr>
        <p:spPr>
          <a:xfrm>
            <a:off x="5327318" y="2994651"/>
            <a:ext cx="142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chemeClr val="accent1">
                    <a:lumMod val="50000"/>
                  </a:schemeClr>
                </a:solidFill>
                <a:effectLst/>
                <a:uLnTx/>
                <a:uFillTx/>
                <a:latin typeface="Century Gothic" panose="020B0502020202020204" pitchFamily="34" charset="0"/>
                <a:ea typeface="+mn-ea"/>
                <a:cs typeface="+mn-cs"/>
              </a:rPr>
              <a:t>bread</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22" name="TextBox 21"/>
          <p:cNvSpPr txBox="1"/>
          <p:nvPr/>
        </p:nvSpPr>
        <p:spPr>
          <a:xfrm>
            <a:off x="5327318" y="3818474"/>
            <a:ext cx="142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chemeClr val="accent1">
                    <a:lumMod val="50000"/>
                  </a:schemeClr>
                </a:solidFill>
                <a:effectLst/>
                <a:uLnTx/>
                <a:uFillTx/>
                <a:latin typeface="Century Gothic" panose="020B0502020202020204" pitchFamily="34" charset="0"/>
                <a:ea typeface="+mn-ea"/>
                <a:cs typeface="+mn-cs"/>
              </a:rPr>
              <a:t>happy</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24" name="Cloud Callout 23"/>
          <p:cNvSpPr/>
          <p:nvPr/>
        </p:nvSpPr>
        <p:spPr>
          <a:xfrm>
            <a:off x="160256" y="3220004"/>
            <a:ext cx="4630132" cy="2745080"/>
          </a:xfrm>
          <a:prstGeom prst="cloudCallout">
            <a:avLst>
              <a:gd name="adj1" fmla="val 16486"/>
              <a:gd name="adj2" fmla="val 5883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0" name="TextBox 29"/>
          <p:cNvSpPr txBox="1"/>
          <p:nvPr/>
        </p:nvSpPr>
        <p:spPr>
          <a:xfrm>
            <a:off x="1177617" y="3612630"/>
            <a:ext cx="3174250" cy="461665"/>
          </a:xfrm>
          <a:prstGeom prst="rect">
            <a:avLst/>
          </a:prstGeom>
          <a:noFill/>
        </p:spPr>
        <p:txBody>
          <a:bodyPr wrap="square" rtlCol="0">
            <a:spAutoFit/>
          </a:bodyPr>
          <a:lstStyle/>
          <a:p>
            <a:pPr lvl="0">
              <a:defRPr/>
            </a:pPr>
            <a:r>
              <a:rPr lang="en-GB" sz="2400" b="1" dirty="0">
                <a:solidFill>
                  <a:schemeClr val="accent1">
                    <a:lumMod val="50000"/>
                  </a:schemeClr>
                </a:solidFill>
                <a:latin typeface="Century Gothic" panose="020B0502020202020204" pitchFamily="34" charset="0"/>
              </a:rPr>
              <a:t>Spanish</a:t>
            </a:r>
            <a:r>
              <a:rPr kumimoji="0" lang="en-GB"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to English</a:t>
            </a:r>
          </a:p>
        </p:txBody>
      </p:sp>
      <p:sp>
        <p:nvSpPr>
          <p:cNvPr id="31" name="TextBox 30"/>
          <p:cNvSpPr txBox="1"/>
          <p:nvPr/>
        </p:nvSpPr>
        <p:spPr>
          <a:xfrm>
            <a:off x="8371266" y="3612630"/>
            <a:ext cx="3228067" cy="461665"/>
          </a:xfrm>
          <a:prstGeom prst="rect">
            <a:avLst/>
          </a:prstGeom>
          <a:noFill/>
        </p:spPr>
        <p:txBody>
          <a:bodyPr wrap="square" rtlCol="0">
            <a:spAutoFit/>
          </a:bodyPr>
          <a:lstStyle/>
          <a:p>
            <a:pPr lvl="0">
              <a:defRPr/>
            </a:pPr>
            <a:r>
              <a:rPr kumimoji="0" lang="en-GB" sz="2400" b="1" i="0" u="none" strike="noStrike" kern="1200" cap="none" spc="0" normalizeH="0" baseline="0" noProof="0">
                <a:ln>
                  <a:noFill/>
                </a:ln>
                <a:solidFill>
                  <a:schemeClr val="accent1">
                    <a:lumMod val="50000"/>
                  </a:schemeClr>
                </a:solidFill>
                <a:effectLst/>
                <a:uLnTx/>
                <a:uFillTx/>
                <a:latin typeface="Century Gothic" panose="020B0502020202020204" pitchFamily="34" charset="0"/>
                <a:ea typeface="+mn-ea"/>
                <a:cs typeface="+mn-cs"/>
              </a:rPr>
              <a:t>English</a:t>
            </a:r>
            <a:r>
              <a:rPr kumimoji="0" lang="en-GB" sz="2400" b="0" i="0" u="none" strike="noStrike" kern="1200" cap="none" spc="0" normalizeH="0" baseline="0" noProof="0">
                <a:ln>
                  <a:noFill/>
                </a:ln>
                <a:solidFill>
                  <a:schemeClr val="accent1">
                    <a:lumMod val="50000"/>
                  </a:schemeClr>
                </a:solidFill>
                <a:effectLst/>
                <a:uLnTx/>
                <a:uFillTx/>
                <a:latin typeface="Century Gothic" panose="020B0502020202020204" pitchFamily="34" charset="0"/>
                <a:ea typeface="+mn-ea"/>
                <a:cs typeface="+mn-cs"/>
              </a:rPr>
              <a:t> to </a:t>
            </a:r>
            <a:r>
              <a:rPr lang="en-GB" sz="2400">
                <a:solidFill>
                  <a:schemeClr val="accent1">
                    <a:lumMod val="50000"/>
                  </a:schemeClr>
                </a:solidFill>
                <a:latin typeface="Century Gothic" panose="020B0502020202020204" pitchFamily="34" charset="0"/>
              </a:rPr>
              <a:t>Spanish</a:t>
            </a:r>
            <a:endParaRPr kumimoji="0" lang="en-GB" sz="24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32" name="Cloud Callout 31"/>
          <p:cNvSpPr/>
          <p:nvPr/>
        </p:nvSpPr>
        <p:spPr>
          <a:xfrm>
            <a:off x="7147668" y="3136630"/>
            <a:ext cx="4630132" cy="2745080"/>
          </a:xfrm>
          <a:prstGeom prst="cloudCallout">
            <a:avLst>
              <a:gd name="adj1" fmla="val -16758"/>
              <a:gd name="adj2" fmla="val 6161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631952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5E-6 -7.40741E-7 L 0.2086 0.15579 " pathEditMode="relative" rAng="0" ptsTypes="AA">
                                      <p:cBhvr>
                                        <p:cTn id="6" dur="2000" fill="hold"/>
                                        <p:tgtEl>
                                          <p:spTgt spid="21"/>
                                        </p:tgtEl>
                                        <p:attrNameLst>
                                          <p:attrName>ppt_x</p:attrName>
                                          <p:attrName>ppt_y</p:attrName>
                                        </p:attrNameLst>
                                      </p:cBhvr>
                                      <p:rCtr x="10430" y="7778"/>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2.5E-6 -1.85185E-6 L -0.37786 0.13727 " pathEditMode="relative" rAng="0" ptsTypes="AA">
                                      <p:cBhvr>
                                        <p:cTn id="10" dur="2000" fill="hold"/>
                                        <p:tgtEl>
                                          <p:spTgt spid="14"/>
                                        </p:tgtEl>
                                        <p:attrNameLst>
                                          <p:attrName>ppt_x</p:attrName>
                                          <p:attrName>ppt_y</p:attrName>
                                        </p:attrNameLst>
                                      </p:cBhvr>
                                      <p:rCtr x="-18893" y="6852"/>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2.5E-6 3.7037E-7 L 0.30964 0.06134 " pathEditMode="relative" rAng="0" ptsTypes="AA">
                                      <p:cBhvr>
                                        <p:cTn id="14" dur="2000" fill="hold"/>
                                        <p:tgtEl>
                                          <p:spTgt spid="22"/>
                                        </p:tgtEl>
                                        <p:attrNameLst>
                                          <p:attrName>ppt_x</p:attrName>
                                          <p:attrName>ppt_y</p:attrName>
                                        </p:attrNameLst>
                                      </p:cBhvr>
                                      <p:rCtr x="15482" y="3056"/>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2.08333E-6 4.44444E-6 L 0.23373 0.06621 " pathEditMode="relative" rAng="0" ptsTypes="AA">
                                      <p:cBhvr>
                                        <p:cTn id="18" dur="2000" fill="hold"/>
                                        <p:tgtEl>
                                          <p:spTgt spid="12"/>
                                        </p:tgtEl>
                                        <p:attrNameLst>
                                          <p:attrName>ppt_x</p:attrName>
                                          <p:attrName>ppt_y</p:attrName>
                                        </p:attrNameLst>
                                      </p:cBhvr>
                                      <p:rCtr x="11745" y="3056"/>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1.04167E-6 2.59259E-6 L -0.32435 0.06898 " pathEditMode="relative" rAng="0" ptsTypes="AA">
                                      <p:cBhvr>
                                        <p:cTn id="22" dur="2000" fill="hold"/>
                                        <p:tgtEl>
                                          <p:spTgt spid="20">
                                            <p:txEl>
                                              <p:pRg st="0" end="0"/>
                                            </p:txEl>
                                          </p:spTgt>
                                        </p:tgtEl>
                                        <p:attrNameLst>
                                          <p:attrName>ppt_x</p:attrName>
                                          <p:attrName>ppt_y</p:attrName>
                                        </p:attrNameLst>
                                      </p:cBhvr>
                                      <p:rCtr x="-16224" y="3449"/>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3.125E-6 4.44444E-6 L -0.26211 -0.1338 " pathEditMode="relative" rAng="0" ptsTypes="AA">
                                      <p:cBhvr>
                                        <p:cTn id="26" dur="2000" fill="hold"/>
                                        <p:tgtEl>
                                          <p:spTgt spid="8"/>
                                        </p:tgtEl>
                                        <p:attrNameLst>
                                          <p:attrName>ppt_x</p:attrName>
                                          <p:attrName>ppt_y</p:attrName>
                                        </p:attrNameLst>
                                      </p:cBhvr>
                                      <p:rCtr x="-13112" y="-6690"/>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0" nodeType="clickEffect">
                                  <p:stCondLst>
                                    <p:cond delay="0"/>
                                  </p:stCondLst>
                                  <p:childTnLst>
                                    <p:animMotion origin="layout" path="M 2.91667E-6 0 L 0.3681 -0.11898 " pathEditMode="relative" rAng="0" ptsTypes="AA">
                                      <p:cBhvr>
                                        <p:cTn id="30" dur="2000" fill="hold"/>
                                        <p:tgtEl>
                                          <p:spTgt spid="11"/>
                                        </p:tgtEl>
                                        <p:attrNameLst>
                                          <p:attrName>ppt_x</p:attrName>
                                          <p:attrName>ppt_y</p:attrName>
                                        </p:attrNameLst>
                                      </p:cBhvr>
                                      <p:rCtr x="18398" y="-5949"/>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grpId="0" nodeType="clickEffect">
                                  <p:stCondLst>
                                    <p:cond delay="0"/>
                                  </p:stCondLst>
                                  <p:childTnLst>
                                    <p:animMotion origin="layout" path="M 1.45833E-6 -4.44444E-6 L -0.23815 -0.15277 " pathEditMode="relative" rAng="0" ptsTypes="AA">
                                      <p:cBhvr>
                                        <p:cTn id="34" dur="2000" fill="hold"/>
                                        <p:tgtEl>
                                          <p:spTgt spid="13"/>
                                        </p:tgtEl>
                                        <p:attrNameLst>
                                          <p:attrName>ppt_x</p:attrName>
                                          <p:attrName>ppt_y</p:attrName>
                                        </p:attrNameLst>
                                      </p:cBhvr>
                                      <p:rCtr x="-11914" y="-76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P spid="13" grpId="0"/>
      <p:bldP spid="14" grpId="0"/>
      <p:bldP spid="21" grpId="0"/>
      <p:bldP spid="2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sp>
        <p:nvSpPr>
          <p:cNvPr id="2" name="Title 1"/>
          <p:cNvSpPr>
            <a:spLocks noGrp="1"/>
          </p:cNvSpPr>
          <p:nvPr>
            <p:ph type="title"/>
          </p:nvPr>
        </p:nvSpPr>
        <p:spPr>
          <a:xfrm>
            <a:off x="82286" y="22060"/>
            <a:ext cx="6484584" cy="1325563"/>
          </a:xfrm>
        </p:spPr>
        <p:txBody>
          <a:bodyPr>
            <a:normAutofit/>
          </a:bodyPr>
          <a:lstStyle/>
          <a:p>
            <a:r>
              <a:rPr lang="en-GB" sz="3600" b="1" dirty="0">
                <a:solidFill>
                  <a:schemeClr val="bg1"/>
                </a:solidFill>
              </a:rPr>
              <a:t>Alphabetical order</a:t>
            </a:r>
          </a:p>
        </p:txBody>
      </p:sp>
      <p:sp>
        <p:nvSpPr>
          <p:cNvPr id="3" name="TextBox 2"/>
          <p:cNvSpPr txBox="1"/>
          <p:nvPr/>
        </p:nvSpPr>
        <p:spPr>
          <a:xfrm>
            <a:off x="489527" y="1284835"/>
            <a:ext cx="1052021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In a paper dictionary, words are listed </a:t>
            </a: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in alphabetical order</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Put these English words into the order in which they would appear in the dictionary:</a:t>
            </a:r>
          </a:p>
        </p:txBody>
      </p:sp>
      <p:sp>
        <p:nvSpPr>
          <p:cNvPr id="7" name="TextBox 6"/>
          <p:cNvSpPr txBox="1"/>
          <p:nvPr/>
        </p:nvSpPr>
        <p:spPr>
          <a:xfrm>
            <a:off x="4812146" y="2133728"/>
            <a:ext cx="133413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chemeClr val="accent1">
                    <a:lumMod val="50000"/>
                  </a:schemeClr>
                </a:solidFill>
                <a:effectLst/>
                <a:uLnTx/>
                <a:uFillTx/>
                <a:latin typeface="Century Gothic" panose="020B0502020202020204" pitchFamily="34" charset="0"/>
                <a:ea typeface="+mn-ea"/>
                <a:cs typeface="+mn-cs"/>
              </a:rPr>
              <a:t>because</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8" name="TextBox 7"/>
          <p:cNvSpPr txBox="1"/>
          <p:nvPr/>
        </p:nvSpPr>
        <p:spPr>
          <a:xfrm>
            <a:off x="9007072" y="2133728"/>
            <a:ext cx="187498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chemeClr val="accent1">
                    <a:lumMod val="50000"/>
                  </a:schemeClr>
                </a:solidFill>
                <a:effectLst/>
                <a:uLnTx/>
                <a:uFillTx/>
                <a:latin typeface="Century Gothic" panose="020B0502020202020204" pitchFamily="34" charset="0"/>
                <a:ea typeface="+mn-ea"/>
                <a:cs typeface="+mn-cs"/>
              </a:rPr>
              <a:t>befriend</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9" name="TextBox 8"/>
          <p:cNvSpPr txBox="1"/>
          <p:nvPr/>
        </p:nvSpPr>
        <p:spPr>
          <a:xfrm>
            <a:off x="7225408" y="2122775"/>
            <a:ext cx="142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chemeClr val="accent1">
                    <a:lumMod val="50000"/>
                  </a:schemeClr>
                </a:solidFill>
                <a:effectLst/>
                <a:uLnTx/>
                <a:uFillTx/>
                <a:latin typeface="Century Gothic" panose="020B0502020202020204" pitchFamily="34" charset="0"/>
                <a:ea typeface="+mn-ea"/>
                <a:cs typeface="+mn-cs"/>
              </a:rPr>
              <a:t>ball</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10" name="TextBox 9"/>
          <p:cNvSpPr txBox="1"/>
          <p:nvPr/>
        </p:nvSpPr>
        <p:spPr>
          <a:xfrm>
            <a:off x="3189689" y="2133728"/>
            <a:ext cx="142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chemeClr val="accent1">
                    <a:lumMod val="50000"/>
                  </a:schemeClr>
                </a:solidFill>
                <a:effectLst/>
                <a:uLnTx/>
                <a:uFillTx/>
                <a:latin typeface="Century Gothic" panose="020B0502020202020204" pitchFamily="34" charset="0"/>
                <a:ea typeface="+mn-ea"/>
                <a:cs typeface="+mn-cs"/>
              </a:rPr>
              <a:t>bold</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11" name="TextBox 10"/>
          <p:cNvSpPr txBox="1"/>
          <p:nvPr/>
        </p:nvSpPr>
        <p:spPr>
          <a:xfrm>
            <a:off x="1258241" y="2133728"/>
            <a:ext cx="142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chemeClr val="accent1">
                    <a:lumMod val="50000"/>
                  </a:schemeClr>
                </a:solidFill>
                <a:effectLst/>
                <a:uLnTx/>
                <a:uFillTx/>
                <a:latin typeface="Century Gothic" panose="020B0502020202020204" pitchFamily="34" charset="0"/>
                <a:ea typeface="+mn-ea"/>
                <a:cs typeface="+mn-cs"/>
              </a:rPr>
              <a:t>before</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25" name="TextBox 24"/>
          <p:cNvSpPr txBox="1"/>
          <p:nvPr/>
        </p:nvSpPr>
        <p:spPr>
          <a:xfrm>
            <a:off x="365359" y="5861672"/>
            <a:ext cx="118919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chemeClr val="accent1">
                    <a:lumMod val="50000"/>
                  </a:schemeClr>
                </a:solidFill>
                <a:effectLst/>
                <a:uLnTx/>
                <a:uFillTx/>
                <a:latin typeface="Century Gothic" panose="020B0502020202020204" pitchFamily="34" charset="0"/>
                <a:ea typeface="+mn-ea"/>
                <a:cs typeface="+mn-cs"/>
              </a:rPr>
              <a:t>So we had to go as far as the </a:t>
            </a:r>
            <a:r>
              <a:rPr kumimoji="0" lang="en-GB" sz="2000" b="1" i="0" u="none" strike="noStrike" kern="1200" cap="none" spc="0" normalizeH="0" baseline="0" noProof="0">
                <a:ln>
                  <a:noFill/>
                </a:ln>
                <a:solidFill>
                  <a:schemeClr val="accent1">
                    <a:lumMod val="50000"/>
                  </a:schemeClr>
                </a:solidFill>
                <a:effectLst/>
                <a:uLnTx/>
                <a:uFillTx/>
                <a:latin typeface="Century Gothic" panose="020B0502020202020204" pitchFamily="34" charset="0"/>
                <a:ea typeface="+mn-ea"/>
                <a:cs typeface="+mn-cs"/>
              </a:rPr>
              <a:t>fourth letter </a:t>
            </a:r>
            <a:r>
              <a:rPr kumimoji="0" lang="en-GB" sz="2000" b="0" i="0" u="none" strike="noStrike" kern="1200" cap="none" spc="0" normalizeH="0" baseline="0" noProof="0">
                <a:ln>
                  <a:noFill/>
                </a:ln>
                <a:solidFill>
                  <a:schemeClr val="accent1">
                    <a:lumMod val="50000"/>
                  </a:schemeClr>
                </a:solidFill>
                <a:effectLst/>
                <a:uLnTx/>
                <a:uFillTx/>
                <a:latin typeface="Century Gothic" panose="020B0502020202020204" pitchFamily="34" charset="0"/>
                <a:ea typeface="+mn-ea"/>
                <a:cs typeface="+mn-cs"/>
              </a:rPr>
              <a:t>to sort words 3 and 4 into alphabetical order!</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6" name="TextBox 5"/>
          <p:cNvSpPr txBox="1"/>
          <p:nvPr/>
        </p:nvSpPr>
        <p:spPr>
          <a:xfrm>
            <a:off x="1258241" y="2815853"/>
            <a:ext cx="532852"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chemeClr val="accent1">
                    <a:lumMod val="50000"/>
                  </a:schemeClr>
                </a:solidFill>
                <a:effectLst/>
                <a:uLnTx/>
                <a:uFillTx/>
                <a:latin typeface="Century Gothic" panose="020B0502020202020204" pitchFamily="34" charset="0"/>
                <a:ea typeface="+mn-ea"/>
                <a:cs typeface="+mn-cs"/>
              </a:rPr>
              <a:t>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chemeClr val="accent1">
                  <a:lumMod val="50000"/>
                </a:scheme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chemeClr val="accent1">
                    <a:lumMod val="50000"/>
                  </a:schemeClr>
                </a:solidFill>
                <a:effectLst/>
                <a:uLnTx/>
                <a:uFillTx/>
                <a:latin typeface="Century Gothic" panose="020B0502020202020204" pitchFamily="34" charset="0"/>
                <a:ea typeface="+mn-ea"/>
                <a:cs typeface="+mn-cs"/>
              </a:rPr>
              <a:t>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chemeClr val="accent1">
                  <a:lumMod val="50000"/>
                </a:scheme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chemeClr val="accent1">
                    <a:lumMod val="50000"/>
                  </a:schemeClr>
                </a:solidFill>
                <a:effectLst/>
                <a:uLnTx/>
                <a:uFillTx/>
                <a:latin typeface="Century Gothic" panose="020B0502020202020204" pitchFamily="34" charset="0"/>
                <a:ea typeface="+mn-ea"/>
                <a:cs typeface="+mn-cs"/>
              </a:rPr>
              <a:t>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chemeClr val="accent1">
                  <a:lumMod val="50000"/>
                </a:scheme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chemeClr val="accent1">
                    <a:lumMod val="50000"/>
                  </a:schemeClr>
                </a:solidFill>
                <a:effectLst/>
                <a:uLnTx/>
                <a:uFillTx/>
                <a:latin typeface="Century Gothic" panose="020B0502020202020204" pitchFamily="34" charset="0"/>
                <a:ea typeface="+mn-ea"/>
                <a:cs typeface="+mn-cs"/>
              </a:rPr>
              <a:t>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chemeClr val="accent1">
                  <a:lumMod val="50000"/>
                </a:scheme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chemeClr val="accent1">
                    <a:lumMod val="50000"/>
                  </a:schemeClr>
                </a:solidFill>
                <a:effectLst/>
                <a:uLnTx/>
                <a:uFillTx/>
                <a:latin typeface="Century Gothic" panose="020B0502020202020204" pitchFamily="34" charset="0"/>
                <a:ea typeface="+mn-ea"/>
                <a:cs typeface="+mn-cs"/>
              </a:rPr>
              <a:t>5</a:t>
            </a:r>
          </a:p>
        </p:txBody>
      </p:sp>
    </p:spTree>
    <p:extLst>
      <p:ext uri="{BB962C8B-B14F-4D97-AF65-F5344CB8AC3E}">
        <p14:creationId xmlns:p14="http://schemas.microsoft.com/office/powerpoint/2010/main" val="17936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45833E-6 2.59259E-6 L -0.44453 0.09977 " pathEditMode="relative" rAng="0" ptsTypes="AA">
                                      <p:cBhvr>
                                        <p:cTn id="6" dur="2000" fill="hold"/>
                                        <p:tgtEl>
                                          <p:spTgt spid="9"/>
                                        </p:tgtEl>
                                        <p:attrNameLst>
                                          <p:attrName>ppt_x</p:attrName>
                                          <p:attrName>ppt_y</p:attrName>
                                        </p:attrNameLst>
                                      </p:cBhvr>
                                      <p:rCtr x="-22227" y="4977"/>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1.04167E-6 2.22222E-6 L -0.24753 0.19028 " pathEditMode="relative" rAng="0" ptsTypes="AA">
                                      <p:cBhvr>
                                        <p:cTn id="10" dur="2000" fill="hold"/>
                                        <p:tgtEl>
                                          <p:spTgt spid="7"/>
                                        </p:tgtEl>
                                        <p:attrNameLst>
                                          <p:attrName>ppt_x</p:attrName>
                                          <p:attrName>ppt_y</p:attrName>
                                        </p:attrNameLst>
                                      </p:cBhvr>
                                      <p:rCtr x="-12383" y="9514"/>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1.45833E-6 2.22222E-6 L 0.04336 0.27546 " pathEditMode="relative" rAng="0" ptsTypes="AA">
                                      <p:cBhvr>
                                        <p:cTn id="14" dur="2000" fill="hold"/>
                                        <p:tgtEl>
                                          <p:spTgt spid="11"/>
                                        </p:tgtEl>
                                        <p:attrNameLst>
                                          <p:attrName>ppt_x</p:attrName>
                                          <p:attrName>ppt_y</p:attrName>
                                        </p:attrNameLst>
                                      </p:cBhvr>
                                      <p:rCtr x="2161" y="13773"/>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5E-6 2.22222E-6 L -0.58829 0.36481 " pathEditMode="relative" rAng="0" ptsTypes="AA">
                                      <p:cBhvr>
                                        <p:cTn id="18" dur="2000" fill="hold"/>
                                        <p:tgtEl>
                                          <p:spTgt spid="8"/>
                                        </p:tgtEl>
                                        <p:attrNameLst>
                                          <p:attrName>ppt_x</p:attrName>
                                          <p:attrName>ppt_y</p:attrName>
                                        </p:attrNameLst>
                                      </p:cBhvr>
                                      <p:rCtr x="-29414" y="18241"/>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1.875E-6 2.22222E-6 L -0.11276 0.45833 " pathEditMode="relative" rAng="0" ptsTypes="AA">
                                      <p:cBhvr>
                                        <p:cTn id="22" dur="2000" fill="hold"/>
                                        <p:tgtEl>
                                          <p:spTgt spid="10"/>
                                        </p:tgtEl>
                                        <p:attrNameLst>
                                          <p:attrName>ppt_x</p:attrName>
                                          <p:attrName>ppt_y</p:attrName>
                                        </p:attrNameLst>
                                      </p:cBhvr>
                                      <p:rCtr x="-5638" y="22917"/>
                                    </p:animMotion>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2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pic>
        <p:nvPicPr>
          <p:cNvPr id="4" name="Picture 3"/>
          <p:cNvPicPr>
            <a:picLocks noChangeAspect="1"/>
          </p:cNvPicPr>
          <p:nvPr/>
        </p:nvPicPr>
        <p:blipFill>
          <a:blip r:embed="rId4"/>
          <a:stretch>
            <a:fillRect/>
          </a:stretch>
        </p:blipFill>
        <p:spPr>
          <a:xfrm>
            <a:off x="3161237" y="1946853"/>
            <a:ext cx="7806690" cy="4389120"/>
          </a:xfrm>
          <a:prstGeom prst="rect">
            <a:avLst/>
          </a:prstGeom>
        </p:spPr>
      </p:pic>
      <p:sp>
        <p:nvSpPr>
          <p:cNvPr id="2" name="Title 1"/>
          <p:cNvSpPr>
            <a:spLocks noGrp="1"/>
          </p:cNvSpPr>
          <p:nvPr>
            <p:ph type="title"/>
          </p:nvPr>
        </p:nvSpPr>
        <p:spPr>
          <a:xfrm>
            <a:off x="69586" y="15182"/>
            <a:ext cx="6484584" cy="1325563"/>
          </a:xfrm>
        </p:spPr>
        <p:txBody>
          <a:bodyPr>
            <a:normAutofit/>
          </a:bodyPr>
          <a:lstStyle/>
          <a:p>
            <a:r>
              <a:rPr lang="en-GB" sz="3600" b="1" dirty="0">
                <a:solidFill>
                  <a:schemeClr val="bg1"/>
                </a:solidFill>
              </a:rPr>
              <a:t>Online dictionary</a:t>
            </a:r>
          </a:p>
        </p:txBody>
      </p:sp>
      <p:sp>
        <p:nvSpPr>
          <p:cNvPr id="3" name="TextBox 2"/>
          <p:cNvSpPr txBox="1"/>
          <p:nvPr/>
        </p:nvSpPr>
        <p:spPr>
          <a:xfrm>
            <a:off x="482137" y="1163991"/>
            <a:ext cx="1115454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These days, you don’t have to use a paper dictionary: online dictionaries are available. A good one for Spanish is </a:t>
            </a: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hlinkClick r:id="rId5"/>
              </a:rPr>
              <a:t>WordReference</a:t>
            </a: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It looks like this:</a:t>
            </a:r>
          </a:p>
        </p:txBody>
      </p:sp>
      <p:sp>
        <p:nvSpPr>
          <p:cNvPr id="15" name="Oval Callout 14"/>
          <p:cNvSpPr/>
          <p:nvPr/>
        </p:nvSpPr>
        <p:spPr>
          <a:xfrm>
            <a:off x="1113692" y="3535462"/>
            <a:ext cx="5950890" cy="1211902"/>
          </a:xfrm>
          <a:prstGeom prst="wedgeEllipseCallout">
            <a:avLst>
              <a:gd name="adj1" fmla="val 26855"/>
              <a:gd name="adj2" fmla="val -106642"/>
            </a:avLst>
          </a:prstGeom>
          <a:solidFill>
            <a:schemeClr val="accent1">
              <a:lumMod val="50000"/>
            </a:schemeClr>
          </a:solidFill>
          <a:ln>
            <a:solidFill>
              <a:srgbClr val="E25B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You type the word you want to look up here (make sure it is in the right language!)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 name="Oval Callout 15"/>
          <p:cNvSpPr/>
          <p:nvPr/>
        </p:nvSpPr>
        <p:spPr>
          <a:xfrm>
            <a:off x="5439508" y="4891270"/>
            <a:ext cx="6307015" cy="1211902"/>
          </a:xfrm>
          <a:prstGeom prst="wedgeEllipseCallout">
            <a:avLst>
              <a:gd name="adj1" fmla="val -10894"/>
              <a:gd name="adj2" fmla="val -211396"/>
            </a:avLst>
          </a:prstGeom>
          <a:solidFill>
            <a:schemeClr val="accent1">
              <a:lumMod val="50000"/>
            </a:schemeClr>
          </a:solidFill>
          <a:ln>
            <a:solidFill>
              <a:srgbClr val="E25B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You swap between the </a:t>
            </a:r>
          </a:p>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English to Spanish and </a:t>
            </a:r>
            <a:r>
              <a:rPr lang="en-GB" sz="2000">
                <a:solidFill>
                  <a:prstClr val="white"/>
                </a:solidFill>
                <a:latin typeface="Century Gothic" panose="020B0502020202020204" pitchFamily="34" charset="0"/>
              </a:rPr>
              <a:t>Spanish</a:t>
            </a: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 to English sections here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80970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sp>
        <p:nvSpPr>
          <p:cNvPr id="2" name="Title 1"/>
          <p:cNvSpPr>
            <a:spLocks noGrp="1"/>
          </p:cNvSpPr>
          <p:nvPr>
            <p:ph type="title"/>
          </p:nvPr>
        </p:nvSpPr>
        <p:spPr>
          <a:xfrm>
            <a:off x="82286" y="30834"/>
            <a:ext cx="6484584" cy="1325563"/>
          </a:xfrm>
        </p:spPr>
        <p:txBody>
          <a:bodyPr>
            <a:normAutofit/>
          </a:bodyPr>
          <a:lstStyle/>
          <a:p>
            <a:r>
              <a:rPr lang="en-GB" sz="3600" b="1" dirty="0">
                <a:solidFill>
                  <a:schemeClr val="bg1"/>
                </a:solidFill>
              </a:rPr>
              <a:t>Parts of speech</a:t>
            </a:r>
          </a:p>
        </p:txBody>
      </p:sp>
      <p:sp>
        <p:nvSpPr>
          <p:cNvPr id="3" name="TextBox 2"/>
          <p:cNvSpPr txBox="1"/>
          <p:nvPr/>
        </p:nvSpPr>
        <p:spPr>
          <a:xfrm>
            <a:off x="300038" y="1191546"/>
            <a:ext cx="1177569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Assuming we can find our word we also need to know what </a:t>
            </a:r>
            <a:r>
              <a:rPr kumimoji="0" lang="en-GB" sz="2000" b="0" i="1"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type</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of word it is, in the context in which we need to use it. </a:t>
            </a:r>
            <a:br>
              <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Can you match the </a:t>
            </a: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words</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on the left below with their </a:t>
            </a: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type </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(in orange), on the right?</a:t>
            </a:r>
          </a:p>
        </p:txBody>
      </p:sp>
      <p:sp>
        <p:nvSpPr>
          <p:cNvPr id="7" name="TextBox 6"/>
          <p:cNvSpPr txBox="1"/>
          <p:nvPr/>
        </p:nvSpPr>
        <p:spPr>
          <a:xfrm>
            <a:off x="10269648" y="3930128"/>
            <a:ext cx="133413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verb</a:t>
            </a:r>
          </a:p>
        </p:txBody>
      </p:sp>
      <p:sp>
        <p:nvSpPr>
          <p:cNvPr id="8" name="TextBox 7"/>
          <p:cNvSpPr txBox="1"/>
          <p:nvPr/>
        </p:nvSpPr>
        <p:spPr>
          <a:xfrm>
            <a:off x="2412770" y="4647480"/>
            <a:ext cx="187498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chemeClr val="accent1">
                    <a:lumMod val="50000"/>
                  </a:schemeClr>
                </a:solidFill>
                <a:effectLst/>
                <a:uLnTx/>
                <a:uFillTx/>
                <a:latin typeface="Century Gothic" panose="020B0502020202020204" pitchFamily="34" charset="0"/>
                <a:ea typeface="+mn-ea"/>
                <a:cs typeface="+mn-cs"/>
              </a:rPr>
              <a:t>quickly</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9" name="TextBox 8"/>
          <p:cNvSpPr txBox="1"/>
          <p:nvPr/>
        </p:nvSpPr>
        <p:spPr>
          <a:xfrm>
            <a:off x="8914090" y="5032938"/>
            <a:ext cx="142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E25B00"/>
                </a:solidFill>
                <a:effectLst/>
                <a:uLnTx/>
                <a:uFillTx/>
                <a:latin typeface="Century Gothic" panose="020B0502020202020204" pitchFamily="34" charset="0"/>
                <a:ea typeface="+mn-ea"/>
                <a:cs typeface="+mn-cs"/>
              </a:rPr>
              <a:t>noun</a:t>
            </a:r>
            <a:endParaRPr kumimoji="0" lang="en-GB"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endParaRPr>
          </a:p>
        </p:txBody>
      </p:sp>
      <p:sp>
        <p:nvSpPr>
          <p:cNvPr id="10" name="TextBox 9"/>
          <p:cNvSpPr txBox="1"/>
          <p:nvPr/>
        </p:nvSpPr>
        <p:spPr>
          <a:xfrm>
            <a:off x="8985983" y="4440736"/>
            <a:ext cx="17272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preposition</a:t>
            </a:r>
          </a:p>
        </p:txBody>
      </p:sp>
      <p:sp>
        <p:nvSpPr>
          <p:cNvPr id="11" name="TextBox 10"/>
          <p:cNvSpPr txBox="1"/>
          <p:nvPr/>
        </p:nvSpPr>
        <p:spPr>
          <a:xfrm>
            <a:off x="1843250" y="4350782"/>
            <a:ext cx="142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chemeClr val="accent1">
                    <a:lumMod val="50000"/>
                  </a:schemeClr>
                </a:solidFill>
                <a:effectLst/>
                <a:uLnTx/>
                <a:uFillTx/>
                <a:latin typeface="Century Gothic" panose="020B0502020202020204" pitchFamily="34" charset="0"/>
                <a:ea typeface="+mn-ea"/>
                <a:cs typeface="+mn-cs"/>
              </a:rPr>
              <a:t>we</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12" name="TextBox 11"/>
          <p:cNvSpPr txBox="1"/>
          <p:nvPr/>
        </p:nvSpPr>
        <p:spPr>
          <a:xfrm>
            <a:off x="3020173" y="4025970"/>
            <a:ext cx="142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chemeClr val="accent1">
                    <a:lumMod val="50000"/>
                  </a:schemeClr>
                </a:solidFill>
                <a:effectLst/>
                <a:uLnTx/>
                <a:uFillTx/>
                <a:latin typeface="Century Gothic" panose="020B0502020202020204" pitchFamily="34" charset="0"/>
                <a:ea typeface="+mn-ea"/>
                <a:cs typeface="+mn-cs"/>
              </a:rPr>
              <a:t>with</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13" name="TextBox 12"/>
          <p:cNvSpPr txBox="1"/>
          <p:nvPr/>
        </p:nvSpPr>
        <p:spPr>
          <a:xfrm>
            <a:off x="2554450" y="5210625"/>
            <a:ext cx="142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chemeClr val="accent1">
                    <a:lumMod val="50000"/>
                  </a:schemeClr>
                </a:solidFill>
                <a:effectLst/>
                <a:uLnTx/>
                <a:uFillTx/>
                <a:latin typeface="Century Gothic" panose="020B0502020202020204" pitchFamily="34" charset="0"/>
                <a:ea typeface="+mn-ea"/>
                <a:cs typeface="+mn-cs"/>
              </a:rPr>
              <a:t>but</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14" name="TextBox 13"/>
          <p:cNvSpPr txBox="1"/>
          <p:nvPr/>
        </p:nvSpPr>
        <p:spPr>
          <a:xfrm>
            <a:off x="968892" y="4207242"/>
            <a:ext cx="142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chemeClr val="accent1">
                    <a:lumMod val="50000"/>
                  </a:schemeClr>
                </a:solidFill>
                <a:effectLst/>
                <a:uLnTx/>
                <a:uFillTx/>
                <a:latin typeface="Century Gothic" panose="020B0502020202020204" pitchFamily="34" charset="0"/>
                <a:ea typeface="+mn-ea"/>
                <a:cs typeface="+mn-cs"/>
              </a:rPr>
              <a:t>the</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15" name="TextBox 14"/>
          <p:cNvSpPr txBox="1"/>
          <p:nvPr/>
        </p:nvSpPr>
        <p:spPr>
          <a:xfrm>
            <a:off x="6930035" y="4923789"/>
            <a:ext cx="166721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conjunction</a:t>
            </a:r>
          </a:p>
        </p:txBody>
      </p:sp>
      <p:sp>
        <p:nvSpPr>
          <p:cNvPr id="16" name="TextBox 15"/>
          <p:cNvSpPr txBox="1"/>
          <p:nvPr/>
        </p:nvSpPr>
        <p:spPr>
          <a:xfrm>
            <a:off x="8784927" y="3370694"/>
            <a:ext cx="29694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E25B00"/>
                </a:solidFill>
                <a:effectLst/>
                <a:uLnTx/>
                <a:uFillTx/>
                <a:latin typeface="Century Gothic" panose="020B0502020202020204" pitchFamily="34" charset="0"/>
                <a:ea typeface="+mn-ea"/>
                <a:cs typeface="+mn-cs"/>
              </a:rPr>
              <a:t>article (determiner)</a:t>
            </a:r>
            <a:endParaRPr kumimoji="0" lang="en-GB"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endParaRPr>
          </a:p>
        </p:txBody>
      </p:sp>
      <p:sp>
        <p:nvSpPr>
          <p:cNvPr id="17" name="TextBox 16"/>
          <p:cNvSpPr txBox="1"/>
          <p:nvPr/>
        </p:nvSpPr>
        <p:spPr>
          <a:xfrm>
            <a:off x="7007020" y="4258836"/>
            <a:ext cx="151324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pronoun</a:t>
            </a:r>
          </a:p>
        </p:txBody>
      </p:sp>
      <p:sp>
        <p:nvSpPr>
          <p:cNvPr id="18" name="TextBox 17"/>
          <p:cNvSpPr txBox="1"/>
          <p:nvPr/>
        </p:nvSpPr>
        <p:spPr>
          <a:xfrm>
            <a:off x="8427183" y="3937363"/>
            <a:ext cx="142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adverb</a:t>
            </a:r>
          </a:p>
        </p:txBody>
      </p:sp>
      <p:sp>
        <p:nvSpPr>
          <p:cNvPr id="19" name="TextBox 18"/>
          <p:cNvSpPr txBox="1"/>
          <p:nvPr/>
        </p:nvSpPr>
        <p:spPr>
          <a:xfrm>
            <a:off x="6930035" y="3456219"/>
            <a:ext cx="142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E25B00"/>
                </a:solidFill>
                <a:effectLst/>
                <a:uLnTx/>
                <a:uFillTx/>
                <a:latin typeface="Century Gothic" panose="020B0502020202020204" pitchFamily="34" charset="0"/>
                <a:ea typeface="+mn-ea"/>
                <a:cs typeface="+mn-cs"/>
              </a:rPr>
              <a:t>adjective</a:t>
            </a:r>
            <a:endParaRPr kumimoji="0" lang="en-GB"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endParaRPr>
          </a:p>
        </p:txBody>
      </p:sp>
      <p:sp>
        <p:nvSpPr>
          <p:cNvPr id="20" name="TextBox 19"/>
          <p:cNvSpPr txBox="1"/>
          <p:nvPr/>
        </p:nvSpPr>
        <p:spPr>
          <a:xfrm>
            <a:off x="1029712" y="5034457"/>
            <a:ext cx="142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chemeClr val="accent1">
                    <a:lumMod val="50000"/>
                  </a:schemeClr>
                </a:solidFill>
                <a:effectLst/>
                <a:uLnTx/>
                <a:uFillTx/>
                <a:latin typeface="Century Gothic" panose="020B0502020202020204" pitchFamily="34" charset="0"/>
                <a:ea typeface="+mn-ea"/>
                <a:cs typeface="+mn-cs"/>
              </a:rPr>
              <a:t>make</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21" name="TextBox 20"/>
          <p:cNvSpPr txBox="1"/>
          <p:nvPr/>
        </p:nvSpPr>
        <p:spPr>
          <a:xfrm>
            <a:off x="1355760" y="3645363"/>
            <a:ext cx="142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chemeClr val="accent1">
                    <a:lumMod val="50000"/>
                  </a:schemeClr>
                </a:solidFill>
                <a:effectLst/>
                <a:uLnTx/>
                <a:uFillTx/>
                <a:latin typeface="Century Gothic" panose="020B0502020202020204" pitchFamily="34" charset="0"/>
                <a:ea typeface="+mn-ea"/>
                <a:cs typeface="+mn-cs"/>
              </a:rPr>
              <a:t>bread</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22" name="TextBox 21"/>
          <p:cNvSpPr txBox="1"/>
          <p:nvPr/>
        </p:nvSpPr>
        <p:spPr>
          <a:xfrm>
            <a:off x="2554450" y="3486371"/>
            <a:ext cx="142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chemeClr val="accent1">
                    <a:lumMod val="50000"/>
                  </a:schemeClr>
                </a:solidFill>
                <a:effectLst/>
                <a:uLnTx/>
                <a:uFillTx/>
                <a:latin typeface="Century Gothic" panose="020B0502020202020204" pitchFamily="34" charset="0"/>
                <a:ea typeface="+mn-ea"/>
                <a:cs typeface="+mn-cs"/>
              </a:rPr>
              <a:t>happy</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4" name="Cloud Callout 3"/>
          <p:cNvSpPr/>
          <p:nvPr/>
        </p:nvSpPr>
        <p:spPr>
          <a:xfrm>
            <a:off x="6268252" y="3048016"/>
            <a:ext cx="5807484" cy="2813655"/>
          </a:xfrm>
          <a:prstGeom prst="cloudCallout">
            <a:avLst>
              <a:gd name="adj1" fmla="val -62813"/>
              <a:gd name="adj2" fmla="val 51461"/>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E25B00"/>
              </a:solidFill>
              <a:effectLst/>
              <a:uLnTx/>
              <a:uFillTx/>
              <a:latin typeface="Century Gothic" panose="020F0302020204030204"/>
              <a:ea typeface="+mn-ea"/>
              <a:cs typeface="+mn-cs"/>
            </a:endParaRPr>
          </a:p>
        </p:txBody>
      </p:sp>
      <p:sp>
        <p:nvSpPr>
          <p:cNvPr id="24" name="Cloud Callout 23"/>
          <p:cNvSpPr/>
          <p:nvPr/>
        </p:nvSpPr>
        <p:spPr>
          <a:xfrm>
            <a:off x="160256" y="3220004"/>
            <a:ext cx="4630132" cy="2745080"/>
          </a:xfrm>
          <a:prstGeom prst="cloudCallout">
            <a:avLst>
              <a:gd name="adj1" fmla="val 61250"/>
              <a:gd name="adj2" fmla="val 47734"/>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6" name="TextBox 4"/>
          <p:cNvSpPr txBox="1"/>
          <p:nvPr/>
        </p:nvSpPr>
        <p:spPr>
          <a:xfrm>
            <a:off x="300038" y="2217199"/>
            <a:ext cx="12409039"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Sometimes, the same word can be both a </a:t>
            </a:r>
            <a:r>
              <a:rPr kumimoji="0" lang="en-GB" sz="2000" b="1" i="1"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noun</a:t>
            </a:r>
            <a:r>
              <a:rPr kumimoji="0" lang="en-GB" sz="2000" b="0" i="1"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and a </a:t>
            </a:r>
            <a:r>
              <a:rPr kumimoji="0" lang="en-GB" sz="2000" b="1" i="1"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verb</a:t>
            </a:r>
            <a:r>
              <a:rPr kumimoji="0" lang="en-GB" sz="2000" b="0" i="1"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 take the English word ‘lead’, for example (something you use to walk the dog, and something you do when others follow you!)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771559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sp>
        <p:nvSpPr>
          <p:cNvPr id="2" name="Title 1"/>
          <p:cNvSpPr>
            <a:spLocks noGrp="1"/>
          </p:cNvSpPr>
          <p:nvPr>
            <p:ph type="title"/>
          </p:nvPr>
        </p:nvSpPr>
        <p:spPr>
          <a:xfrm>
            <a:off x="82286" y="-2158"/>
            <a:ext cx="6484584" cy="1325563"/>
          </a:xfrm>
        </p:spPr>
        <p:txBody>
          <a:bodyPr>
            <a:normAutofit/>
          </a:bodyPr>
          <a:lstStyle/>
          <a:p>
            <a:r>
              <a:rPr lang="en-GB" sz="3600" b="1" dirty="0">
                <a:solidFill>
                  <a:schemeClr val="bg1"/>
                </a:solidFill>
              </a:rPr>
              <a:t>Answers</a:t>
            </a:r>
          </a:p>
        </p:txBody>
      </p:sp>
      <p:sp>
        <p:nvSpPr>
          <p:cNvPr id="3" name="TextBox 2"/>
          <p:cNvSpPr txBox="1"/>
          <p:nvPr/>
        </p:nvSpPr>
        <p:spPr>
          <a:xfrm>
            <a:off x="639339" y="1263434"/>
            <a:ext cx="1052021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chemeClr val="accent1">
                    <a:lumMod val="50000"/>
                  </a:schemeClr>
                </a:solidFill>
                <a:effectLst/>
                <a:uLnTx/>
                <a:uFillTx/>
                <a:latin typeface="Century Gothic" panose="020B0502020202020204" pitchFamily="34" charset="0"/>
                <a:ea typeface="+mn-ea"/>
                <a:cs typeface="+mn-cs"/>
              </a:rPr>
              <a:t>Did you match the words and their word types correctly?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schemeClr val="accent1">
                  <a:lumMod val="50000"/>
                </a:schemeClr>
              </a:solidFill>
              <a:effectLst/>
              <a:uLnTx/>
              <a:uFillTx/>
              <a:latin typeface="Century Gothic" panose="020B0502020202020204" pitchFamily="34" charset="0"/>
              <a:ea typeface="+mn-ea"/>
              <a:cs typeface="+mn-cs"/>
            </a:endParaRPr>
          </a:p>
        </p:txBody>
      </p:sp>
      <p:sp>
        <p:nvSpPr>
          <p:cNvPr id="39" name="TextBox 38"/>
          <p:cNvSpPr txBox="1"/>
          <p:nvPr/>
        </p:nvSpPr>
        <p:spPr>
          <a:xfrm>
            <a:off x="6222975" y="2846172"/>
            <a:ext cx="133413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E25B00"/>
                </a:solidFill>
                <a:effectLst/>
                <a:uLnTx/>
                <a:uFillTx/>
                <a:latin typeface="Century Gothic" panose="020B0502020202020204" pitchFamily="34" charset="0"/>
                <a:ea typeface="+mn-ea"/>
                <a:cs typeface="+mn-cs"/>
              </a:rPr>
              <a:t>verb</a:t>
            </a:r>
            <a:endParaRPr kumimoji="0" lang="en-GB"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endParaRPr>
          </a:p>
        </p:txBody>
      </p:sp>
      <p:sp>
        <p:nvSpPr>
          <p:cNvPr id="40" name="TextBox 39"/>
          <p:cNvSpPr txBox="1"/>
          <p:nvPr/>
        </p:nvSpPr>
        <p:spPr>
          <a:xfrm>
            <a:off x="4477049" y="3275159"/>
            <a:ext cx="1422400" cy="4083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chemeClr val="accent1">
                    <a:lumMod val="50000"/>
                  </a:schemeClr>
                </a:solidFill>
                <a:effectLst/>
                <a:uLnTx/>
                <a:uFillTx/>
                <a:latin typeface="Century Gothic" panose="020B0502020202020204" pitchFamily="34" charset="0"/>
                <a:ea typeface="+mn-ea"/>
                <a:cs typeface="+mn-cs"/>
              </a:rPr>
              <a:t>quickly</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41" name="TextBox 40"/>
          <p:cNvSpPr txBox="1"/>
          <p:nvPr/>
        </p:nvSpPr>
        <p:spPr>
          <a:xfrm>
            <a:off x="6222975" y="1881513"/>
            <a:ext cx="142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E25B00"/>
                </a:solidFill>
                <a:effectLst/>
                <a:uLnTx/>
                <a:uFillTx/>
                <a:latin typeface="Century Gothic" panose="020B0502020202020204" pitchFamily="34" charset="0"/>
                <a:ea typeface="+mn-ea"/>
                <a:cs typeface="+mn-cs"/>
              </a:rPr>
              <a:t>noun</a:t>
            </a:r>
            <a:endParaRPr kumimoji="0" lang="en-GB"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endParaRPr>
          </a:p>
        </p:txBody>
      </p:sp>
      <p:sp>
        <p:nvSpPr>
          <p:cNvPr id="42" name="TextBox 41"/>
          <p:cNvSpPr txBox="1"/>
          <p:nvPr/>
        </p:nvSpPr>
        <p:spPr>
          <a:xfrm>
            <a:off x="6222975" y="4673919"/>
            <a:ext cx="17272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E25B00"/>
                </a:solidFill>
                <a:effectLst/>
                <a:uLnTx/>
                <a:uFillTx/>
                <a:latin typeface="Century Gothic" panose="020B0502020202020204" pitchFamily="34" charset="0"/>
                <a:ea typeface="+mn-ea"/>
                <a:cs typeface="+mn-cs"/>
              </a:rPr>
              <a:t>preposition</a:t>
            </a:r>
            <a:endParaRPr kumimoji="0" lang="en-GB"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endParaRPr>
          </a:p>
        </p:txBody>
      </p:sp>
      <p:sp>
        <p:nvSpPr>
          <p:cNvPr id="43" name="TextBox 42"/>
          <p:cNvSpPr txBox="1"/>
          <p:nvPr/>
        </p:nvSpPr>
        <p:spPr>
          <a:xfrm>
            <a:off x="4477048" y="4153100"/>
            <a:ext cx="142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chemeClr val="accent1">
                    <a:lumMod val="50000"/>
                  </a:schemeClr>
                </a:solidFill>
                <a:effectLst/>
                <a:uLnTx/>
                <a:uFillTx/>
                <a:latin typeface="Century Gothic" panose="020B0502020202020204" pitchFamily="34" charset="0"/>
                <a:ea typeface="+mn-ea"/>
                <a:cs typeface="+mn-cs"/>
              </a:rPr>
              <a:t>we</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44" name="TextBox 43"/>
          <p:cNvSpPr txBox="1"/>
          <p:nvPr/>
        </p:nvSpPr>
        <p:spPr>
          <a:xfrm>
            <a:off x="4477048" y="4658478"/>
            <a:ext cx="142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chemeClr val="accent1">
                    <a:lumMod val="50000"/>
                  </a:schemeClr>
                </a:solidFill>
                <a:effectLst/>
                <a:uLnTx/>
                <a:uFillTx/>
                <a:latin typeface="Century Gothic" panose="020B0502020202020204" pitchFamily="34" charset="0"/>
                <a:ea typeface="+mn-ea"/>
                <a:cs typeface="+mn-cs"/>
              </a:rPr>
              <a:t>with</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45" name="TextBox 44"/>
          <p:cNvSpPr txBox="1"/>
          <p:nvPr/>
        </p:nvSpPr>
        <p:spPr>
          <a:xfrm>
            <a:off x="4477048" y="5151914"/>
            <a:ext cx="142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chemeClr val="accent1">
                    <a:lumMod val="50000"/>
                  </a:schemeClr>
                </a:solidFill>
                <a:effectLst/>
                <a:uLnTx/>
                <a:uFillTx/>
                <a:latin typeface="Century Gothic" panose="020B0502020202020204" pitchFamily="34" charset="0"/>
                <a:ea typeface="+mn-ea"/>
                <a:cs typeface="+mn-cs"/>
              </a:rPr>
              <a:t>but</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46" name="TextBox 45"/>
          <p:cNvSpPr txBox="1"/>
          <p:nvPr/>
        </p:nvSpPr>
        <p:spPr>
          <a:xfrm>
            <a:off x="4477048" y="3695608"/>
            <a:ext cx="142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chemeClr val="accent1">
                    <a:lumMod val="50000"/>
                  </a:schemeClr>
                </a:solidFill>
                <a:effectLst/>
                <a:uLnTx/>
                <a:uFillTx/>
                <a:latin typeface="Century Gothic" panose="020B0502020202020204" pitchFamily="34" charset="0"/>
                <a:ea typeface="+mn-ea"/>
                <a:cs typeface="+mn-cs"/>
              </a:rPr>
              <a:t>the</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47" name="TextBox 46"/>
          <p:cNvSpPr txBox="1"/>
          <p:nvPr/>
        </p:nvSpPr>
        <p:spPr>
          <a:xfrm>
            <a:off x="6222975" y="5169761"/>
            <a:ext cx="166721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E25B00"/>
                </a:solidFill>
                <a:effectLst/>
                <a:uLnTx/>
                <a:uFillTx/>
                <a:latin typeface="Century Gothic" panose="020B0502020202020204" pitchFamily="34" charset="0"/>
                <a:ea typeface="+mn-ea"/>
                <a:cs typeface="+mn-cs"/>
              </a:rPr>
              <a:t>conjunction</a:t>
            </a:r>
            <a:endParaRPr kumimoji="0" lang="en-GB"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endParaRPr>
          </a:p>
        </p:txBody>
      </p:sp>
      <p:sp>
        <p:nvSpPr>
          <p:cNvPr id="48" name="TextBox 47"/>
          <p:cNvSpPr txBox="1"/>
          <p:nvPr/>
        </p:nvSpPr>
        <p:spPr>
          <a:xfrm>
            <a:off x="6222975" y="3739784"/>
            <a:ext cx="29694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E25B00"/>
                </a:solidFill>
                <a:effectLst/>
                <a:uLnTx/>
                <a:uFillTx/>
                <a:latin typeface="Century Gothic" panose="020B0502020202020204" pitchFamily="34" charset="0"/>
                <a:ea typeface="+mn-ea"/>
                <a:cs typeface="+mn-cs"/>
              </a:rPr>
              <a:t>article (determiner)</a:t>
            </a:r>
            <a:endParaRPr kumimoji="0" lang="en-GB"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endParaRPr>
          </a:p>
        </p:txBody>
      </p:sp>
      <p:sp>
        <p:nvSpPr>
          <p:cNvPr id="49" name="TextBox 48"/>
          <p:cNvSpPr txBox="1"/>
          <p:nvPr/>
        </p:nvSpPr>
        <p:spPr>
          <a:xfrm>
            <a:off x="6222975" y="4192517"/>
            <a:ext cx="151324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E25B00"/>
                </a:solidFill>
                <a:effectLst/>
                <a:uLnTx/>
                <a:uFillTx/>
                <a:latin typeface="Century Gothic" panose="020B0502020202020204" pitchFamily="34" charset="0"/>
                <a:ea typeface="+mn-ea"/>
                <a:cs typeface="+mn-cs"/>
              </a:rPr>
              <a:t>pronoun</a:t>
            </a:r>
            <a:endParaRPr kumimoji="0" lang="en-GB"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endParaRPr>
          </a:p>
        </p:txBody>
      </p:sp>
      <p:sp>
        <p:nvSpPr>
          <p:cNvPr id="50" name="TextBox 49"/>
          <p:cNvSpPr txBox="1"/>
          <p:nvPr/>
        </p:nvSpPr>
        <p:spPr>
          <a:xfrm>
            <a:off x="6222975" y="3287051"/>
            <a:ext cx="142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E25B00"/>
                </a:solidFill>
                <a:effectLst/>
                <a:uLnTx/>
                <a:uFillTx/>
                <a:latin typeface="Century Gothic" panose="020B0502020202020204" pitchFamily="34" charset="0"/>
                <a:ea typeface="+mn-ea"/>
                <a:cs typeface="+mn-cs"/>
              </a:rPr>
              <a:t>adverb</a:t>
            </a:r>
            <a:endParaRPr kumimoji="0" lang="en-GB"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endParaRPr>
          </a:p>
        </p:txBody>
      </p:sp>
      <p:sp>
        <p:nvSpPr>
          <p:cNvPr id="51" name="TextBox 50"/>
          <p:cNvSpPr txBox="1"/>
          <p:nvPr/>
        </p:nvSpPr>
        <p:spPr>
          <a:xfrm>
            <a:off x="6178840" y="2322392"/>
            <a:ext cx="142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E25B00"/>
                </a:solidFill>
                <a:effectLst/>
                <a:uLnTx/>
                <a:uFillTx/>
                <a:latin typeface="Century Gothic" panose="020B0502020202020204" pitchFamily="34" charset="0"/>
                <a:ea typeface="+mn-ea"/>
                <a:cs typeface="+mn-cs"/>
              </a:rPr>
              <a:t>adjective</a:t>
            </a:r>
            <a:endParaRPr kumimoji="0" lang="en-GB"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endParaRPr>
          </a:p>
        </p:txBody>
      </p:sp>
      <p:sp>
        <p:nvSpPr>
          <p:cNvPr id="52" name="TextBox 51"/>
          <p:cNvSpPr txBox="1"/>
          <p:nvPr/>
        </p:nvSpPr>
        <p:spPr>
          <a:xfrm>
            <a:off x="4477048" y="2823714"/>
            <a:ext cx="142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chemeClr val="accent1">
                    <a:lumMod val="50000"/>
                  </a:schemeClr>
                </a:solidFill>
                <a:effectLst/>
                <a:uLnTx/>
                <a:uFillTx/>
                <a:latin typeface="Century Gothic" panose="020B0502020202020204" pitchFamily="34" charset="0"/>
                <a:ea typeface="+mn-ea"/>
                <a:cs typeface="+mn-cs"/>
              </a:rPr>
              <a:t>make</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53" name="TextBox 52"/>
          <p:cNvSpPr txBox="1"/>
          <p:nvPr/>
        </p:nvSpPr>
        <p:spPr>
          <a:xfrm>
            <a:off x="4477048" y="1892856"/>
            <a:ext cx="142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chemeClr val="accent1">
                    <a:lumMod val="50000"/>
                  </a:schemeClr>
                </a:solidFill>
                <a:effectLst/>
                <a:uLnTx/>
                <a:uFillTx/>
                <a:latin typeface="Century Gothic" panose="020B0502020202020204" pitchFamily="34" charset="0"/>
                <a:ea typeface="+mn-ea"/>
                <a:cs typeface="+mn-cs"/>
              </a:rPr>
              <a:t>bread</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54" name="TextBox 53"/>
          <p:cNvSpPr txBox="1"/>
          <p:nvPr/>
        </p:nvSpPr>
        <p:spPr>
          <a:xfrm>
            <a:off x="4477048" y="2334593"/>
            <a:ext cx="142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chemeClr val="accent1">
                    <a:lumMod val="50000"/>
                  </a:schemeClr>
                </a:solidFill>
                <a:effectLst/>
                <a:uLnTx/>
                <a:uFillTx/>
                <a:latin typeface="Century Gothic" panose="020B0502020202020204" pitchFamily="34" charset="0"/>
                <a:ea typeface="+mn-ea"/>
                <a:cs typeface="+mn-cs"/>
              </a:rPr>
              <a:t>happy</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4" name="TextBox 3"/>
          <p:cNvSpPr txBox="1"/>
          <p:nvPr/>
        </p:nvSpPr>
        <p:spPr>
          <a:xfrm>
            <a:off x="3470643" y="5665603"/>
            <a:ext cx="662795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Types of word are called ‘parts of speech’.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60043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1" grpId="0"/>
      <p:bldP spid="42" grpId="0"/>
      <p:bldP spid="47" grpId="0"/>
      <p:bldP spid="48" grpId="0"/>
      <p:bldP spid="49" grpId="0"/>
      <p:bldP spid="50" grpId="0"/>
      <p:bldP spid="51" grpId="0"/>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sp>
        <p:nvSpPr>
          <p:cNvPr id="2" name="Title 1"/>
          <p:cNvSpPr>
            <a:spLocks noGrp="1"/>
          </p:cNvSpPr>
          <p:nvPr>
            <p:ph type="title"/>
          </p:nvPr>
        </p:nvSpPr>
        <p:spPr>
          <a:xfrm>
            <a:off x="82286" y="11258"/>
            <a:ext cx="6484584" cy="1325563"/>
          </a:xfrm>
        </p:spPr>
        <p:txBody>
          <a:bodyPr>
            <a:normAutofit/>
          </a:bodyPr>
          <a:lstStyle/>
          <a:p>
            <a:r>
              <a:rPr lang="en-GB" sz="3600" b="1" dirty="0">
                <a:solidFill>
                  <a:schemeClr val="bg1"/>
                </a:solidFill>
              </a:rPr>
              <a:t>Abbreviations used</a:t>
            </a:r>
          </a:p>
        </p:txBody>
      </p:sp>
      <p:sp>
        <p:nvSpPr>
          <p:cNvPr id="3" name="TextBox 2"/>
          <p:cNvSpPr txBox="1"/>
          <p:nvPr/>
        </p:nvSpPr>
        <p:spPr>
          <a:xfrm>
            <a:off x="353620" y="1238589"/>
            <a:ext cx="112431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Dictionaries give the type of word (part of speech) using abbreviations (often in italics and sometimes in a different colour) after the word itself.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Can you find the abbreviations used in </a:t>
            </a:r>
            <a:r>
              <a:rPr kumimoji="0" lang="en-GB"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hlinkClick r:id="rId4"/>
              </a:rPr>
              <a:t>WordReference</a:t>
            </a:r>
            <a:r>
              <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for each part of speech?</a:t>
            </a:r>
          </a:p>
        </p:txBody>
      </p:sp>
      <p:sp>
        <p:nvSpPr>
          <p:cNvPr id="7" name="TextBox 6"/>
          <p:cNvSpPr txBox="1"/>
          <p:nvPr/>
        </p:nvSpPr>
        <p:spPr>
          <a:xfrm>
            <a:off x="6298713" y="3320606"/>
            <a:ext cx="133413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E25B00"/>
                </a:solidFill>
                <a:effectLst/>
                <a:uLnTx/>
                <a:uFillTx/>
                <a:latin typeface="Century Gothic" panose="020B0502020202020204" pitchFamily="34" charset="0"/>
                <a:ea typeface="+mn-ea"/>
                <a:cs typeface="+mn-cs"/>
              </a:rPr>
              <a:t>verb</a:t>
            </a:r>
            <a:endParaRPr kumimoji="0" lang="en-GB"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endParaRPr>
          </a:p>
        </p:txBody>
      </p:sp>
      <p:sp>
        <p:nvSpPr>
          <p:cNvPr id="8" name="TextBox 7"/>
          <p:cNvSpPr txBox="1"/>
          <p:nvPr/>
        </p:nvSpPr>
        <p:spPr>
          <a:xfrm>
            <a:off x="4552787" y="3749593"/>
            <a:ext cx="885488" cy="4083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mn-cs"/>
              </a:rPr>
              <a:t>adv</a:t>
            </a:r>
            <a:endParaRPr kumimoji="0" lang="en-GB" sz="2000" b="0" i="1"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9" name="TextBox 8"/>
          <p:cNvSpPr txBox="1"/>
          <p:nvPr/>
        </p:nvSpPr>
        <p:spPr>
          <a:xfrm>
            <a:off x="6298713" y="2355947"/>
            <a:ext cx="142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E25B00"/>
                </a:solidFill>
                <a:effectLst/>
                <a:uLnTx/>
                <a:uFillTx/>
                <a:latin typeface="Century Gothic" panose="020B0502020202020204" pitchFamily="34" charset="0"/>
                <a:ea typeface="+mn-ea"/>
                <a:cs typeface="+mn-cs"/>
              </a:rPr>
              <a:t>noun</a:t>
            </a:r>
            <a:endParaRPr kumimoji="0" lang="en-GB"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endParaRPr>
          </a:p>
        </p:txBody>
      </p:sp>
      <p:sp>
        <p:nvSpPr>
          <p:cNvPr id="10" name="TextBox 9"/>
          <p:cNvSpPr txBox="1"/>
          <p:nvPr/>
        </p:nvSpPr>
        <p:spPr>
          <a:xfrm>
            <a:off x="6298713" y="5148353"/>
            <a:ext cx="166721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preposition</a:t>
            </a:r>
          </a:p>
        </p:txBody>
      </p:sp>
      <p:sp>
        <p:nvSpPr>
          <p:cNvPr id="11" name="TextBox 10"/>
          <p:cNvSpPr txBox="1"/>
          <p:nvPr/>
        </p:nvSpPr>
        <p:spPr>
          <a:xfrm>
            <a:off x="4552786" y="4627534"/>
            <a:ext cx="142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a:ln>
                  <a:noFill/>
                </a:ln>
                <a:solidFill>
                  <a:schemeClr val="accent1">
                    <a:lumMod val="50000"/>
                  </a:schemeClr>
                </a:solidFill>
                <a:effectLst/>
                <a:uLnTx/>
                <a:uFillTx/>
                <a:latin typeface="Century Gothic" panose="020B0502020202020204" pitchFamily="34" charset="0"/>
                <a:ea typeface="+mn-ea"/>
                <a:cs typeface="+mn-cs"/>
              </a:rPr>
              <a:t>pron</a:t>
            </a:r>
            <a:endParaRPr kumimoji="0" lang="en-GB" sz="2000" b="0" i="1"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12" name="TextBox 11"/>
          <p:cNvSpPr txBox="1"/>
          <p:nvPr/>
        </p:nvSpPr>
        <p:spPr>
          <a:xfrm>
            <a:off x="4552786" y="5132912"/>
            <a:ext cx="142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a:ln>
                  <a:noFill/>
                </a:ln>
                <a:solidFill>
                  <a:schemeClr val="accent1">
                    <a:lumMod val="50000"/>
                  </a:schemeClr>
                </a:solidFill>
                <a:effectLst/>
                <a:uLnTx/>
                <a:uFillTx/>
                <a:latin typeface="Century Gothic" panose="020B0502020202020204" pitchFamily="34" charset="0"/>
                <a:ea typeface="+mn-ea"/>
                <a:cs typeface="+mn-cs"/>
              </a:rPr>
              <a:t>prep</a:t>
            </a:r>
            <a:endParaRPr kumimoji="0" lang="en-GB" sz="2000" b="0" i="1"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13" name="TextBox 12"/>
          <p:cNvSpPr txBox="1"/>
          <p:nvPr/>
        </p:nvSpPr>
        <p:spPr>
          <a:xfrm>
            <a:off x="4552786" y="5626348"/>
            <a:ext cx="142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a:ln>
                  <a:noFill/>
                </a:ln>
                <a:solidFill>
                  <a:schemeClr val="accent1">
                    <a:lumMod val="50000"/>
                  </a:schemeClr>
                </a:solidFill>
                <a:effectLst/>
                <a:uLnTx/>
                <a:uFillTx/>
                <a:latin typeface="Century Gothic" panose="020B0502020202020204" pitchFamily="34" charset="0"/>
                <a:ea typeface="+mn-ea"/>
                <a:cs typeface="+mn-cs"/>
              </a:rPr>
              <a:t>conj</a:t>
            </a:r>
            <a:endParaRPr kumimoji="0" lang="en-GB" sz="2000" b="0" i="1"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14" name="TextBox 13"/>
          <p:cNvSpPr txBox="1"/>
          <p:nvPr/>
        </p:nvSpPr>
        <p:spPr>
          <a:xfrm>
            <a:off x="3512045" y="4170042"/>
            <a:ext cx="246314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a:ln>
                  <a:noFill/>
                </a:ln>
                <a:solidFill>
                  <a:schemeClr val="accent1">
                    <a:lumMod val="50000"/>
                  </a:schemeClr>
                </a:solidFill>
                <a:effectLst/>
                <a:uLnTx/>
                <a:uFillTx/>
                <a:latin typeface="Century Gothic" panose="020B0502020202020204" pitchFamily="34" charset="0"/>
                <a:ea typeface="+mn-ea"/>
                <a:cs typeface="+mn-cs"/>
              </a:rPr>
              <a:t>def art</a:t>
            </a:r>
            <a:r>
              <a:rPr kumimoji="0" lang="en-GB" sz="2000" b="0" i="0" u="none" strike="noStrike" kern="1200" cap="none" spc="0" normalizeH="0" baseline="0" noProof="0">
                <a:ln>
                  <a:noFill/>
                </a:ln>
                <a:solidFill>
                  <a:schemeClr val="accent1">
                    <a:lumMod val="50000"/>
                  </a:schemeClr>
                </a:solidFill>
                <a:effectLst/>
                <a:uLnTx/>
                <a:uFillTx/>
                <a:latin typeface="Century Gothic" panose="020B0502020202020204" pitchFamily="34" charset="0"/>
                <a:ea typeface="+mn-ea"/>
                <a:cs typeface="+mn-cs"/>
              </a:rPr>
              <a:t> or </a:t>
            </a:r>
            <a:r>
              <a:rPr kumimoji="0" lang="en-GB" sz="2000" b="0" i="1" u="none" strike="noStrike" kern="1200" cap="none" spc="0" normalizeH="0" baseline="0" noProof="0">
                <a:ln>
                  <a:noFill/>
                </a:ln>
                <a:solidFill>
                  <a:schemeClr val="accent1">
                    <a:lumMod val="50000"/>
                  </a:schemeClr>
                </a:solidFill>
                <a:effectLst/>
                <a:uLnTx/>
                <a:uFillTx/>
                <a:latin typeface="Century Gothic" panose="020B0502020202020204" pitchFamily="34" charset="0"/>
                <a:ea typeface="+mn-ea"/>
                <a:cs typeface="+mn-cs"/>
              </a:rPr>
              <a:t>indef art</a:t>
            </a:r>
            <a:endParaRPr kumimoji="0" lang="en-GB" sz="2000" b="0" i="1"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15" name="TextBox 14"/>
          <p:cNvSpPr txBox="1"/>
          <p:nvPr/>
        </p:nvSpPr>
        <p:spPr>
          <a:xfrm>
            <a:off x="6298713" y="5626348"/>
            <a:ext cx="166721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E25B00"/>
                </a:solidFill>
                <a:effectLst/>
                <a:uLnTx/>
                <a:uFillTx/>
                <a:latin typeface="Century Gothic" panose="020B0502020202020204" pitchFamily="34" charset="0"/>
                <a:ea typeface="+mn-ea"/>
                <a:cs typeface="+mn-cs"/>
              </a:rPr>
              <a:t>conjunction</a:t>
            </a:r>
            <a:endParaRPr kumimoji="0" lang="en-GB"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endParaRPr>
          </a:p>
        </p:txBody>
      </p:sp>
      <p:sp>
        <p:nvSpPr>
          <p:cNvPr id="16" name="TextBox 15"/>
          <p:cNvSpPr txBox="1"/>
          <p:nvPr/>
        </p:nvSpPr>
        <p:spPr>
          <a:xfrm>
            <a:off x="6298713" y="4157990"/>
            <a:ext cx="29694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E25B00"/>
                </a:solidFill>
                <a:effectLst/>
                <a:uLnTx/>
                <a:uFillTx/>
                <a:latin typeface="Century Gothic" panose="020B0502020202020204" pitchFamily="34" charset="0"/>
                <a:ea typeface="+mn-ea"/>
                <a:cs typeface="+mn-cs"/>
              </a:rPr>
              <a:t>article (determiner)</a:t>
            </a:r>
            <a:endParaRPr kumimoji="0" lang="en-GB"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endParaRPr>
          </a:p>
        </p:txBody>
      </p:sp>
      <p:sp>
        <p:nvSpPr>
          <p:cNvPr id="17" name="TextBox 16"/>
          <p:cNvSpPr txBox="1"/>
          <p:nvPr/>
        </p:nvSpPr>
        <p:spPr>
          <a:xfrm>
            <a:off x="6328040" y="4621414"/>
            <a:ext cx="151324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E25B00"/>
                </a:solidFill>
                <a:effectLst/>
                <a:uLnTx/>
                <a:uFillTx/>
                <a:latin typeface="Century Gothic" panose="020B0502020202020204" pitchFamily="34" charset="0"/>
                <a:ea typeface="+mn-ea"/>
                <a:cs typeface="+mn-cs"/>
              </a:rPr>
              <a:t>pronoun</a:t>
            </a:r>
            <a:endParaRPr kumimoji="0" lang="en-GB"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endParaRPr>
          </a:p>
        </p:txBody>
      </p:sp>
      <p:sp>
        <p:nvSpPr>
          <p:cNvPr id="18" name="TextBox 17"/>
          <p:cNvSpPr txBox="1"/>
          <p:nvPr/>
        </p:nvSpPr>
        <p:spPr>
          <a:xfrm>
            <a:off x="6298713" y="3761485"/>
            <a:ext cx="142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E25B00"/>
                </a:solidFill>
                <a:effectLst/>
                <a:uLnTx/>
                <a:uFillTx/>
                <a:latin typeface="Century Gothic" panose="020B0502020202020204" pitchFamily="34" charset="0"/>
                <a:ea typeface="+mn-ea"/>
                <a:cs typeface="+mn-cs"/>
              </a:rPr>
              <a:t>adverb</a:t>
            </a:r>
            <a:endParaRPr kumimoji="0" lang="en-GB"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endParaRPr>
          </a:p>
        </p:txBody>
      </p:sp>
      <p:sp>
        <p:nvSpPr>
          <p:cNvPr id="19" name="TextBox 18"/>
          <p:cNvSpPr txBox="1"/>
          <p:nvPr/>
        </p:nvSpPr>
        <p:spPr>
          <a:xfrm>
            <a:off x="6254578" y="2796826"/>
            <a:ext cx="142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E25B00"/>
                </a:solidFill>
                <a:effectLst/>
                <a:uLnTx/>
                <a:uFillTx/>
                <a:latin typeface="Century Gothic" panose="020B0502020202020204" pitchFamily="34" charset="0"/>
                <a:ea typeface="+mn-ea"/>
                <a:cs typeface="+mn-cs"/>
              </a:rPr>
              <a:t>adjective</a:t>
            </a:r>
            <a:endParaRPr kumimoji="0" lang="en-GB"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endParaRPr>
          </a:p>
        </p:txBody>
      </p:sp>
      <p:sp>
        <p:nvSpPr>
          <p:cNvPr id="20" name="TextBox 19"/>
          <p:cNvSpPr txBox="1"/>
          <p:nvPr/>
        </p:nvSpPr>
        <p:spPr>
          <a:xfrm>
            <a:off x="4552786" y="3298148"/>
            <a:ext cx="142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a:ln>
                  <a:noFill/>
                </a:ln>
                <a:solidFill>
                  <a:schemeClr val="accent1">
                    <a:lumMod val="50000"/>
                  </a:schemeClr>
                </a:solidFill>
                <a:effectLst/>
                <a:uLnTx/>
                <a:uFillTx/>
                <a:latin typeface="Century Gothic" panose="020B0502020202020204" pitchFamily="34" charset="0"/>
                <a:ea typeface="+mn-ea"/>
                <a:cs typeface="+mn-cs"/>
              </a:rPr>
              <a:t>vtr</a:t>
            </a:r>
            <a:r>
              <a:rPr kumimoji="0" lang="en-GB" sz="2000" b="0" i="0" u="none" strike="noStrike" kern="1200" cap="none" spc="0" normalizeH="0" baseline="0" noProof="0">
                <a:ln>
                  <a:noFill/>
                </a:ln>
                <a:solidFill>
                  <a:schemeClr val="accent1">
                    <a:lumMod val="50000"/>
                  </a:schemeClr>
                </a:solidFill>
                <a:effectLst/>
                <a:uLnTx/>
                <a:uFillTx/>
                <a:latin typeface="Century Gothic" panose="020B0502020202020204" pitchFamily="34" charset="0"/>
                <a:ea typeface="+mn-ea"/>
                <a:cs typeface="+mn-cs"/>
              </a:rPr>
              <a:t> or </a:t>
            </a:r>
            <a:r>
              <a:rPr kumimoji="0" lang="en-GB" sz="2000" b="0" i="1" u="none" strike="noStrike" kern="1200" cap="none" spc="0" normalizeH="0" baseline="0" noProof="0">
                <a:ln>
                  <a:noFill/>
                </a:ln>
                <a:solidFill>
                  <a:schemeClr val="accent1">
                    <a:lumMod val="50000"/>
                  </a:schemeClr>
                </a:solidFill>
                <a:effectLst/>
                <a:uLnTx/>
                <a:uFillTx/>
                <a:latin typeface="Century Gothic" panose="020B0502020202020204" pitchFamily="34" charset="0"/>
                <a:ea typeface="+mn-ea"/>
                <a:cs typeface="+mn-cs"/>
              </a:rPr>
              <a:t>vi</a:t>
            </a:r>
            <a:endParaRPr kumimoji="0" lang="en-GB" sz="2000" b="0" i="1"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21" name="TextBox 20"/>
          <p:cNvSpPr txBox="1"/>
          <p:nvPr/>
        </p:nvSpPr>
        <p:spPr>
          <a:xfrm>
            <a:off x="4552786" y="2367290"/>
            <a:ext cx="142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a:ln>
                  <a:noFill/>
                </a:ln>
                <a:solidFill>
                  <a:schemeClr val="accent1">
                    <a:lumMod val="50000"/>
                  </a:schemeClr>
                </a:solidFill>
                <a:effectLst/>
                <a:uLnTx/>
                <a:uFillTx/>
                <a:latin typeface="Century Gothic" panose="020B0502020202020204" pitchFamily="34" charset="0"/>
                <a:ea typeface="+mn-ea"/>
                <a:cs typeface="+mn-cs"/>
              </a:rPr>
              <a:t>nm</a:t>
            </a:r>
            <a:r>
              <a:rPr kumimoji="0" lang="en-GB" sz="2000" b="0" i="0" u="none" strike="noStrike" kern="1200" cap="none" spc="0" normalizeH="0" baseline="0" noProof="0">
                <a:ln>
                  <a:noFill/>
                </a:ln>
                <a:solidFill>
                  <a:schemeClr val="accent1">
                    <a:lumMod val="50000"/>
                  </a:schemeClr>
                </a:solidFill>
                <a:effectLst/>
                <a:uLnTx/>
                <a:uFillTx/>
                <a:latin typeface="Century Gothic" panose="020B0502020202020204" pitchFamily="34" charset="0"/>
                <a:ea typeface="+mn-ea"/>
                <a:cs typeface="+mn-cs"/>
              </a:rPr>
              <a:t> or </a:t>
            </a:r>
            <a:r>
              <a:rPr kumimoji="0" lang="en-GB" sz="2000" b="0" i="1" u="none" strike="noStrike" kern="1200" cap="none" spc="0" normalizeH="0" baseline="0" noProof="0">
                <a:ln>
                  <a:noFill/>
                </a:ln>
                <a:solidFill>
                  <a:schemeClr val="accent1">
                    <a:lumMod val="50000"/>
                  </a:schemeClr>
                </a:solidFill>
                <a:effectLst/>
                <a:uLnTx/>
                <a:uFillTx/>
                <a:latin typeface="Century Gothic" panose="020B0502020202020204" pitchFamily="34" charset="0"/>
                <a:ea typeface="+mn-ea"/>
                <a:cs typeface="+mn-cs"/>
              </a:rPr>
              <a:t>nf</a:t>
            </a:r>
            <a:endParaRPr kumimoji="0" lang="en-GB" sz="2000" b="0" i="1"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22" name="TextBox 21"/>
          <p:cNvSpPr txBox="1"/>
          <p:nvPr/>
        </p:nvSpPr>
        <p:spPr>
          <a:xfrm>
            <a:off x="4552786" y="2809027"/>
            <a:ext cx="1422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a:ln>
                  <a:noFill/>
                </a:ln>
                <a:solidFill>
                  <a:schemeClr val="accent1">
                    <a:lumMod val="50000"/>
                  </a:schemeClr>
                </a:solidFill>
                <a:effectLst/>
                <a:uLnTx/>
                <a:uFillTx/>
                <a:latin typeface="Century Gothic" panose="020B0502020202020204" pitchFamily="34" charset="0"/>
                <a:ea typeface="+mn-ea"/>
                <a:cs typeface="+mn-cs"/>
              </a:rPr>
              <a:t>adj</a:t>
            </a:r>
            <a:endParaRPr kumimoji="0" lang="en-GB" sz="2000" b="0" i="1"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23" name="TextBox 22"/>
          <p:cNvSpPr txBox="1"/>
          <p:nvPr/>
        </p:nvSpPr>
        <p:spPr>
          <a:xfrm>
            <a:off x="633012" y="5972794"/>
            <a:ext cx="1124313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Similar abbreviations are used in paper dictionaries, too.</a:t>
            </a:r>
          </a:p>
        </p:txBody>
      </p:sp>
    </p:spTree>
    <p:extLst>
      <p:ext uri="{BB962C8B-B14F-4D97-AF65-F5344CB8AC3E}">
        <p14:creationId xmlns:p14="http://schemas.microsoft.com/office/powerpoint/2010/main" val="2828820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P spid="13" grpId="0"/>
      <p:bldP spid="14" grpId="0"/>
      <p:bldP spid="20" grpId="0"/>
      <p:bldP spid="21" grpId="0"/>
      <p:bldP spid="22" grpId="0"/>
      <p:bldP spid="2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sp>
        <p:nvSpPr>
          <p:cNvPr id="3" name="Content Placeholder 2"/>
          <p:cNvSpPr>
            <a:spLocks noGrp="1"/>
          </p:cNvSpPr>
          <p:nvPr>
            <p:ph sz="half" idx="1"/>
          </p:nvPr>
        </p:nvSpPr>
        <p:spPr>
          <a:xfrm>
            <a:off x="7591400" y="45707"/>
            <a:ext cx="5181600" cy="6435303"/>
          </a:xfrm>
        </p:spPr>
        <p:txBody>
          <a:bodyPr>
            <a:noAutofit/>
          </a:bodyPr>
          <a:lstStyle/>
          <a:p>
            <a:pPr marL="0" indent="0">
              <a:buNone/>
            </a:pPr>
            <a:r>
              <a:rPr lang="es-ES" sz="2000" dirty="0">
                <a:solidFill>
                  <a:schemeClr val="accent1">
                    <a:lumMod val="50000"/>
                  </a:schemeClr>
                </a:solidFill>
              </a:rPr>
              <a:t>Un hombre </a:t>
            </a:r>
            <a:r>
              <a:rPr lang="es-ES" sz="2000" b="1" dirty="0">
                <a:solidFill>
                  <a:srgbClr val="E25B00"/>
                </a:solidFill>
              </a:rPr>
              <a:t>sin</a:t>
            </a:r>
            <a:r>
              <a:rPr lang="es-ES" sz="2000" dirty="0"/>
              <a:t> </a:t>
            </a:r>
            <a:r>
              <a:rPr lang="es-ES" sz="2000" dirty="0">
                <a:solidFill>
                  <a:schemeClr val="accent1">
                    <a:lumMod val="50000"/>
                  </a:schemeClr>
                </a:solidFill>
              </a:rPr>
              <a:t>cabeza</a:t>
            </a:r>
          </a:p>
          <a:p>
            <a:pPr marL="0" indent="0">
              <a:buNone/>
            </a:pPr>
            <a:r>
              <a:rPr lang="es-ES" sz="2000" dirty="0">
                <a:solidFill>
                  <a:schemeClr val="accent1">
                    <a:lumMod val="50000"/>
                  </a:schemeClr>
                </a:solidFill>
              </a:rPr>
              <a:t>no puede usar sombrero.</a:t>
            </a:r>
          </a:p>
          <a:p>
            <a:pPr marL="0" indent="0">
              <a:buNone/>
            </a:pPr>
            <a:r>
              <a:rPr lang="es-ES" sz="2000" dirty="0">
                <a:solidFill>
                  <a:schemeClr val="accent1">
                    <a:lumMod val="50000"/>
                  </a:schemeClr>
                </a:solidFill>
              </a:rPr>
              <a:t>Pero éste no es</a:t>
            </a:r>
          </a:p>
          <a:p>
            <a:pPr marL="0" indent="0">
              <a:buNone/>
            </a:pPr>
            <a:r>
              <a:rPr lang="es-ES" sz="2000" dirty="0">
                <a:solidFill>
                  <a:schemeClr val="accent1">
                    <a:lumMod val="50000"/>
                  </a:schemeClr>
                </a:solidFill>
              </a:rPr>
              <a:t>su </a:t>
            </a:r>
            <a:r>
              <a:rPr lang="es-ES" sz="2000" b="1" dirty="0">
                <a:solidFill>
                  <a:srgbClr val="E25B00"/>
                </a:solidFill>
              </a:rPr>
              <a:t>mayor</a:t>
            </a:r>
            <a:r>
              <a:rPr lang="es-ES" sz="2000" dirty="0"/>
              <a:t> </a:t>
            </a:r>
            <a:r>
              <a:rPr lang="es-ES" sz="2000" dirty="0">
                <a:solidFill>
                  <a:schemeClr val="accent1">
                    <a:lumMod val="50000"/>
                  </a:schemeClr>
                </a:solidFill>
              </a:rPr>
              <a:t>problema:</a:t>
            </a:r>
          </a:p>
          <a:p>
            <a:pPr marL="0" indent="0">
              <a:buNone/>
            </a:pPr>
            <a:r>
              <a:rPr lang="es-ES" sz="2000" dirty="0">
                <a:solidFill>
                  <a:schemeClr val="accent1">
                    <a:lumMod val="50000"/>
                  </a:schemeClr>
                </a:solidFill>
              </a:rPr>
              <a:t>no puede </a:t>
            </a:r>
            <a:r>
              <a:rPr lang="es-ES" sz="2000" b="1" dirty="0">
                <a:solidFill>
                  <a:srgbClr val="E25B00"/>
                </a:solidFill>
              </a:rPr>
              <a:t>pensar</a:t>
            </a:r>
            <a:r>
              <a:rPr lang="es-ES" sz="2000" dirty="0">
                <a:solidFill>
                  <a:schemeClr val="accent1">
                    <a:lumMod val="50000"/>
                  </a:schemeClr>
                </a:solidFill>
              </a:rPr>
              <a:t>,</a:t>
            </a:r>
          </a:p>
          <a:p>
            <a:pPr marL="0" indent="0">
              <a:buNone/>
            </a:pPr>
            <a:r>
              <a:rPr lang="es-ES" sz="2000" dirty="0">
                <a:solidFill>
                  <a:schemeClr val="accent1">
                    <a:lumMod val="50000"/>
                  </a:schemeClr>
                </a:solidFill>
              </a:rPr>
              <a:t>no puede leer,</a:t>
            </a:r>
          </a:p>
          <a:p>
            <a:pPr marL="0" indent="0">
              <a:buNone/>
            </a:pPr>
            <a:r>
              <a:rPr lang="es-ES" sz="2000" dirty="0">
                <a:solidFill>
                  <a:schemeClr val="accent1">
                    <a:lumMod val="50000"/>
                  </a:schemeClr>
                </a:solidFill>
              </a:rPr>
              <a:t>no puede cantar,</a:t>
            </a:r>
          </a:p>
          <a:p>
            <a:pPr marL="0" indent="0">
              <a:buNone/>
            </a:pPr>
            <a:r>
              <a:rPr lang="es-ES" sz="2000" dirty="0">
                <a:solidFill>
                  <a:schemeClr val="accent1">
                    <a:lumMod val="50000"/>
                  </a:schemeClr>
                </a:solidFill>
              </a:rPr>
              <a:t>no puede comer</a:t>
            </a:r>
          </a:p>
          <a:p>
            <a:pPr marL="0" indent="0">
              <a:buNone/>
            </a:pPr>
            <a:r>
              <a:rPr lang="es-ES" sz="2000" dirty="0">
                <a:solidFill>
                  <a:schemeClr val="accent1">
                    <a:lumMod val="50000"/>
                  </a:schemeClr>
                </a:solidFill>
              </a:rPr>
              <a:t>No puede escuchar,</a:t>
            </a:r>
          </a:p>
          <a:p>
            <a:pPr marL="0" indent="0">
              <a:buNone/>
            </a:pPr>
            <a:r>
              <a:rPr lang="es-ES" sz="2000" dirty="0">
                <a:solidFill>
                  <a:schemeClr val="accent1">
                    <a:lumMod val="50000"/>
                  </a:schemeClr>
                </a:solidFill>
              </a:rPr>
              <a:t>ni puede entender,</a:t>
            </a:r>
          </a:p>
          <a:p>
            <a:pPr marL="0" indent="0">
              <a:buNone/>
            </a:pPr>
            <a:r>
              <a:rPr lang="es-ES" sz="2000" dirty="0">
                <a:solidFill>
                  <a:schemeClr val="accent1">
                    <a:lumMod val="50000"/>
                  </a:schemeClr>
                </a:solidFill>
              </a:rPr>
              <a:t>que para amar y besar</a:t>
            </a:r>
          </a:p>
          <a:p>
            <a:pPr marL="0" indent="0">
              <a:buNone/>
            </a:pPr>
            <a:r>
              <a:rPr lang="es-ES" sz="2000" dirty="0">
                <a:solidFill>
                  <a:schemeClr val="accent1">
                    <a:lumMod val="50000"/>
                  </a:schemeClr>
                </a:solidFill>
              </a:rPr>
              <a:t>cabeza debes tener.</a:t>
            </a:r>
          </a:p>
          <a:p>
            <a:pPr marL="0" indent="0">
              <a:buNone/>
            </a:pPr>
            <a:r>
              <a:rPr lang="es-ES" sz="2000" dirty="0">
                <a:solidFill>
                  <a:schemeClr val="accent1">
                    <a:lumMod val="50000"/>
                  </a:schemeClr>
                </a:solidFill>
              </a:rPr>
              <a:t>Y como tiene dos pares de ojos</a:t>
            </a:r>
          </a:p>
          <a:p>
            <a:pPr marL="0" indent="0">
              <a:buNone/>
            </a:pPr>
            <a:r>
              <a:rPr lang="es-ES" sz="2000" dirty="0">
                <a:solidFill>
                  <a:schemeClr val="accent1">
                    <a:lumMod val="50000"/>
                  </a:schemeClr>
                </a:solidFill>
              </a:rPr>
              <a:t>mira de frente y baja la </a:t>
            </a:r>
            <a:r>
              <a:rPr lang="es-ES" sz="2000" b="1" dirty="0">
                <a:solidFill>
                  <a:srgbClr val="E25B00"/>
                </a:solidFill>
              </a:rPr>
              <a:t>mirada</a:t>
            </a:r>
          </a:p>
          <a:p>
            <a:pPr marL="0" indent="0">
              <a:buNone/>
            </a:pPr>
            <a:r>
              <a:rPr lang="es-ES" sz="2000" dirty="0">
                <a:solidFill>
                  <a:schemeClr val="accent1">
                    <a:lumMod val="50000"/>
                  </a:schemeClr>
                </a:solidFill>
              </a:rPr>
              <a:t>todo al mismo tiempo</a:t>
            </a:r>
          </a:p>
          <a:p>
            <a:pPr marL="0" indent="0">
              <a:buNone/>
            </a:pPr>
            <a:r>
              <a:rPr lang="es-ES" sz="2000" dirty="0">
                <a:solidFill>
                  <a:schemeClr val="accent1">
                    <a:lumMod val="50000"/>
                  </a:schemeClr>
                </a:solidFill>
              </a:rPr>
              <a:t>y no nos enteramos.</a:t>
            </a:r>
          </a:p>
        </p:txBody>
      </p:sp>
      <p:sp>
        <p:nvSpPr>
          <p:cNvPr id="7" name="TextBox 6"/>
          <p:cNvSpPr txBox="1"/>
          <p:nvPr/>
        </p:nvSpPr>
        <p:spPr>
          <a:xfrm>
            <a:off x="181504" y="1192010"/>
            <a:ext cx="6603118" cy="332398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You are studying the poem opposite in </a:t>
            </a:r>
            <a:r>
              <a:rPr lang="en-GB" sz="2000" dirty="0">
                <a:solidFill>
                  <a:schemeClr val="accent1">
                    <a:lumMod val="50000"/>
                  </a:schemeClr>
                </a:solidFill>
                <a:latin typeface="Century Gothic" panose="020B0502020202020204" pitchFamily="34" charset="0"/>
              </a:rPr>
              <a:t>Spanish </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this week. You have learnt many of the words it contains previously, </a:t>
            </a:r>
            <a:r>
              <a:rPr lang="en-GB" sz="2000" dirty="0">
                <a:solidFill>
                  <a:schemeClr val="accent1">
                    <a:lumMod val="50000"/>
                  </a:schemeClr>
                </a:solidFill>
                <a:latin typeface="Century Gothic" panose="020B0502020202020204" pitchFamily="34" charset="0"/>
              </a:rPr>
              <a:t>but some</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others are new.</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Can you look up the words highlighted in </a:t>
            </a:r>
            <a:r>
              <a:rPr kumimoji="0" lang="en-GB" sz="2000" b="1" i="0" u="none" strike="noStrike" kern="1200" cap="none" spc="0" normalizeH="0" baseline="0" noProof="0" dirty="0">
                <a:ln>
                  <a:noFill/>
                </a:ln>
                <a:solidFill>
                  <a:srgbClr val="E25B00"/>
                </a:solidFill>
                <a:effectLst/>
                <a:uLnTx/>
                <a:uFillTx/>
                <a:latin typeface="Century Gothic" panose="020B0502020202020204" pitchFamily="34" charset="0"/>
                <a:ea typeface="+mn-ea"/>
                <a:cs typeface="+mn-cs"/>
              </a:rPr>
              <a:t>orange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in the dictionary (or using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hlinkClick r:id="rId4"/>
              </a:rPr>
              <a:t>WordReference</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and list their</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English meaning </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and </a:t>
            </a: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part of speech</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a:t>
            </a:r>
          </a:p>
        </p:txBody>
      </p:sp>
      <p:sp>
        <p:nvSpPr>
          <p:cNvPr id="10" name="TextBox 9"/>
          <p:cNvSpPr txBox="1"/>
          <p:nvPr/>
        </p:nvSpPr>
        <p:spPr>
          <a:xfrm>
            <a:off x="1580374" y="4441199"/>
            <a:ext cx="7246711" cy="240065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sin</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a:t>
            </a:r>
            <a:r>
              <a:rPr kumimoji="0" lang="en-GB" sz="2000" b="0" i="1"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prep</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without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mayor</a:t>
            </a:r>
            <a:r>
              <a:rPr kumimoji="0" lang="en-GB" sz="2000" b="0" i="1"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a:t>
            </a:r>
            <a:r>
              <a:rPr kumimoji="0" lang="en-GB" sz="2000" b="0" i="1"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mn-cs"/>
              </a:rPr>
              <a:t>adj</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biggest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mn-cs"/>
              </a:rPr>
              <a:t>pensar</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vi	to think</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mn-cs"/>
              </a:rPr>
              <a:t>mirada</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a:t>
            </a:r>
            <a:r>
              <a:rPr kumimoji="0" lang="en-GB" sz="2000" b="0" i="1" u="none" strike="noStrike" kern="1200" cap="none" spc="0" normalizeH="0" baseline="0" noProof="0" dirty="0" err="1">
                <a:ln>
                  <a:noFill/>
                </a:ln>
                <a:solidFill>
                  <a:schemeClr val="accent1">
                    <a:lumMod val="50000"/>
                  </a:schemeClr>
                </a:solidFill>
                <a:effectLst/>
                <a:uLnTx/>
                <a:uFillTx/>
                <a:latin typeface="Century Gothic" panose="020B0502020202020204" pitchFamily="34" charset="0"/>
                <a:ea typeface="+mn-ea"/>
                <a:cs typeface="+mn-cs"/>
              </a:rPr>
              <a:t>nf</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look</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000" b="0" i="1"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sp>
        <p:nvSpPr>
          <p:cNvPr id="4" name="Title 3"/>
          <p:cNvSpPr>
            <a:spLocks noGrp="1"/>
          </p:cNvSpPr>
          <p:nvPr>
            <p:ph type="title"/>
          </p:nvPr>
        </p:nvSpPr>
        <p:spPr>
          <a:xfrm>
            <a:off x="-54071" y="10825"/>
            <a:ext cx="10515600" cy="1325563"/>
          </a:xfrm>
        </p:spPr>
        <p:txBody>
          <a:bodyPr>
            <a:normAutofit/>
          </a:bodyPr>
          <a:lstStyle/>
          <a:p>
            <a:pPr rtl="0" eaLnBrk="1" latinLnBrk="0" hangingPunct="1"/>
            <a:r>
              <a:rPr lang="es-ES" sz="2400" b="1" kern="1200" dirty="0">
                <a:solidFill>
                  <a:srgbClr val="FFFFFF"/>
                </a:solidFill>
                <a:effectLst/>
                <a:latin typeface="+mj-lt"/>
                <a:ea typeface="+mn-ea"/>
                <a:cs typeface="+mn-cs"/>
              </a:rPr>
              <a:t>Un hombre sin cabeza (adapted poem)</a:t>
            </a:r>
            <a:endParaRPr lang="en-GB" sz="2400" b="1" dirty="0">
              <a:effectLst/>
              <a:latin typeface="+mj-lt"/>
            </a:endParaRPr>
          </a:p>
          <a:p>
            <a:endParaRPr lang="en-GB" sz="2400" b="1" dirty="0">
              <a:latin typeface="+mj-lt"/>
            </a:endParaRPr>
          </a:p>
        </p:txBody>
      </p:sp>
      <p:sp>
        <p:nvSpPr>
          <p:cNvPr id="8" name="Subtitle 5">
            <a:extLst>
              <a:ext uri="{FF2B5EF4-FFF2-40B4-BE49-F238E27FC236}">
                <a16:creationId xmlns:a16="http://schemas.microsoft.com/office/drawing/2014/main" id="{DDFED1B0-8365-D84A-847E-1CD3FA337399}"/>
              </a:ext>
            </a:extLst>
          </p:cNvPr>
          <p:cNvSpPr txBox="1">
            <a:spLocks/>
          </p:cNvSpPr>
          <p:nvPr/>
        </p:nvSpPr>
        <p:spPr>
          <a:xfrm>
            <a:off x="-54071" y="673606"/>
            <a:ext cx="8199126" cy="99889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742950">
              <a:spcBef>
                <a:spcPts val="813"/>
              </a:spcBef>
              <a:buNone/>
            </a:pPr>
            <a:r>
              <a:rPr lang="en-GB" sz="2000" dirty="0">
                <a:solidFill>
                  <a:prstClr val="white"/>
                </a:solidFill>
              </a:rPr>
              <a:t>Armando José Sequera</a:t>
            </a:r>
            <a:endParaRPr lang="en-GB" sz="1600" dirty="0">
              <a:solidFill>
                <a:srgbClr val="4472C4">
                  <a:lumMod val="50000"/>
                </a:srgbClr>
              </a:solidFill>
            </a:endParaRPr>
          </a:p>
          <a:p>
            <a:endParaRPr lang="en-US" sz="2000" dirty="0"/>
          </a:p>
        </p:txBody>
      </p:sp>
    </p:spTree>
    <p:extLst>
      <p:ext uri="{BB962C8B-B14F-4D97-AF65-F5344CB8AC3E}">
        <p14:creationId xmlns:p14="http://schemas.microsoft.com/office/powerpoint/2010/main" val="1812724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pic>
        <p:nvPicPr>
          <p:cNvPr id="5" name="Picture 4"/>
          <p:cNvPicPr>
            <a:picLocks noChangeAspect="1"/>
          </p:cNvPicPr>
          <p:nvPr/>
        </p:nvPicPr>
        <p:blipFill>
          <a:blip r:embed="rId4"/>
          <a:stretch>
            <a:fillRect/>
          </a:stretch>
        </p:blipFill>
        <p:spPr>
          <a:xfrm>
            <a:off x="2515637" y="1707657"/>
            <a:ext cx="7806690" cy="4389120"/>
          </a:xfrm>
          <a:prstGeom prst="rect">
            <a:avLst/>
          </a:prstGeom>
        </p:spPr>
      </p:pic>
      <p:sp>
        <p:nvSpPr>
          <p:cNvPr id="13" name="Oval Callout 12"/>
          <p:cNvSpPr/>
          <p:nvPr/>
        </p:nvSpPr>
        <p:spPr>
          <a:xfrm>
            <a:off x="7120800" y="3646800"/>
            <a:ext cx="3954202" cy="1211902"/>
          </a:xfrm>
          <a:prstGeom prst="wedgeEllipseCallout">
            <a:avLst>
              <a:gd name="adj1" fmla="val -124587"/>
              <a:gd name="adj2" fmla="val -124362"/>
            </a:avLst>
          </a:prstGeom>
          <a:solidFill>
            <a:schemeClr val="accent1">
              <a:lumMod val="50000"/>
            </a:schemeClr>
          </a:solidFill>
          <a:ln>
            <a:solidFill>
              <a:srgbClr val="E25B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43306" y="33030"/>
            <a:ext cx="6484584" cy="1325563"/>
          </a:xfrm>
        </p:spPr>
        <p:txBody>
          <a:bodyPr>
            <a:normAutofit/>
          </a:bodyPr>
          <a:lstStyle/>
          <a:p>
            <a:r>
              <a:rPr lang="en-GB" sz="3600" b="1" dirty="0">
                <a:solidFill>
                  <a:schemeClr val="bg1"/>
                </a:solidFill>
              </a:rPr>
              <a:t>Translation websites</a:t>
            </a:r>
          </a:p>
        </p:txBody>
      </p:sp>
      <p:sp>
        <p:nvSpPr>
          <p:cNvPr id="3" name="TextBox 2"/>
          <p:cNvSpPr txBox="1"/>
          <p:nvPr/>
        </p:nvSpPr>
        <p:spPr>
          <a:xfrm>
            <a:off x="482137" y="1163991"/>
            <a:ext cx="1115454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Some people like to use translation websites, such as </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hlinkClick r:id="rId5"/>
              </a:rPr>
              <a:t>Google Translate</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It looks like this:</a:t>
            </a:r>
          </a:p>
        </p:txBody>
      </p:sp>
      <p:sp>
        <p:nvSpPr>
          <p:cNvPr id="15" name="Oval Callout 14"/>
          <p:cNvSpPr/>
          <p:nvPr/>
        </p:nvSpPr>
        <p:spPr>
          <a:xfrm>
            <a:off x="43306" y="4074081"/>
            <a:ext cx="6998047" cy="1211902"/>
          </a:xfrm>
          <a:prstGeom prst="wedgeEllipseCallout">
            <a:avLst>
              <a:gd name="adj1" fmla="val -6488"/>
              <a:gd name="adj2" fmla="val -123695"/>
            </a:avLst>
          </a:prstGeom>
          <a:solidFill>
            <a:schemeClr val="accent1">
              <a:lumMod val="50000"/>
            </a:schemeClr>
          </a:solidFill>
          <a:ln>
            <a:solidFill>
              <a:srgbClr val="E25B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You type the word you want to look up here (make sure it is in the right language!)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 name="Oval Callout 15"/>
          <p:cNvSpPr/>
          <p:nvPr/>
        </p:nvSpPr>
        <p:spPr>
          <a:xfrm>
            <a:off x="5720862" y="465864"/>
            <a:ext cx="6471138" cy="1211902"/>
          </a:xfrm>
          <a:prstGeom prst="wedgeEllipseCallout">
            <a:avLst>
              <a:gd name="adj1" fmla="val -32621"/>
              <a:gd name="adj2" fmla="val 122299"/>
            </a:avLst>
          </a:prstGeom>
          <a:solidFill>
            <a:schemeClr val="accent1">
              <a:lumMod val="50000"/>
            </a:schemeClr>
          </a:solidFill>
          <a:ln>
            <a:solidFill>
              <a:srgbClr val="E25B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You can reverse the direction of translation (English to Spanish or Spanish to English), here.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1" name="Oval Callout 10"/>
          <p:cNvSpPr/>
          <p:nvPr/>
        </p:nvSpPr>
        <p:spPr>
          <a:xfrm>
            <a:off x="7120283" y="3647013"/>
            <a:ext cx="3954202" cy="1211902"/>
          </a:xfrm>
          <a:prstGeom prst="wedgeEllipseCallout">
            <a:avLst>
              <a:gd name="adj1" fmla="val -45476"/>
              <a:gd name="adj2" fmla="val -121715"/>
            </a:avLst>
          </a:prstGeom>
          <a:solidFill>
            <a:schemeClr val="accent1">
              <a:lumMod val="50000"/>
            </a:schemeClr>
          </a:solidFill>
          <a:ln>
            <a:solidFill>
              <a:srgbClr val="E25B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You select the ‘from’ and ‘to’ languages, here.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 name="Oval 3"/>
          <p:cNvSpPr/>
          <p:nvPr/>
        </p:nvSpPr>
        <p:spPr>
          <a:xfrm rot="20824080">
            <a:off x="7458736" y="3767609"/>
            <a:ext cx="554389" cy="145573"/>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89230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P spid="11" grpId="0" animBg="1"/>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40" y="547376"/>
            <a:ext cx="10515600" cy="1325563"/>
          </a:xfrm>
        </p:spPr>
        <p:txBody>
          <a:bodyPr>
            <a:normAutofit fontScale="90000"/>
          </a:bodyPr>
          <a:lstStyle/>
          <a:p>
            <a:r>
              <a:rPr lang="en-GB" sz="17800" b="1" dirty="0">
                <a:solidFill>
                  <a:srgbClr val="115076"/>
                </a:solidFill>
                <a:latin typeface="Century Gothic" panose="020B0502020202020204" pitchFamily="34" charset="0"/>
                <a:cs typeface="Calibri" panose="020F0502020204030204" pitchFamily="34" charset="0"/>
              </a:rPr>
              <a:t>que</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5" name="Rectangle 4"/>
          <p:cNvSpPr/>
          <p:nvPr/>
        </p:nvSpPr>
        <p:spPr>
          <a:xfrm>
            <a:off x="3459571" y="1872939"/>
            <a:ext cx="5692584" cy="1938992"/>
          </a:xfrm>
          <a:prstGeom prst="rect">
            <a:avLst/>
          </a:prstGeom>
        </p:spPr>
        <p:txBody>
          <a:bodyPr wrap="none">
            <a:spAutoFit/>
          </a:bodyPr>
          <a:lstStyle/>
          <a:p>
            <a:r>
              <a:rPr lang="en-GB" sz="12000" dirty="0" err="1">
                <a:solidFill>
                  <a:srgbClr val="115076"/>
                </a:solidFill>
                <a:latin typeface="Century Gothic" panose="020B0502020202020204" pitchFamily="34" charset="0"/>
                <a:cs typeface="Calibri" panose="020F0502020204030204" pitchFamily="34" charset="0"/>
              </a:rPr>
              <a:t>por</a:t>
            </a:r>
            <a:r>
              <a:rPr lang="en-GB" sz="12000" dirty="0" err="1">
                <a:solidFill>
                  <a:srgbClr val="E56700"/>
                </a:solidFill>
                <a:latin typeface="Century Gothic" panose="020B0502020202020204" pitchFamily="34" charset="0"/>
                <a:cs typeface="Calibri" panose="020F0502020204030204" pitchFamily="34" charset="0"/>
              </a:rPr>
              <a:t>que</a:t>
            </a:r>
            <a:endParaRPr lang="en-GB" sz="12000" dirty="0">
              <a:solidFill>
                <a:srgbClr val="E56700"/>
              </a:solidFill>
            </a:endParaRPr>
          </a:p>
        </p:txBody>
      </p:sp>
    </p:spTree>
    <p:extLst>
      <p:ext uri="{BB962C8B-B14F-4D97-AF65-F5344CB8AC3E}">
        <p14:creationId xmlns:p14="http://schemas.microsoft.com/office/powerpoint/2010/main" val="2896299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pic>
        <p:nvPicPr>
          <p:cNvPr id="5" name="Picture 4"/>
          <p:cNvPicPr>
            <a:picLocks noChangeAspect="1"/>
          </p:cNvPicPr>
          <p:nvPr/>
        </p:nvPicPr>
        <p:blipFill>
          <a:blip r:embed="rId4"/>
          <a:stretch>
            <a:fillRect/>
          </a:stretch>
        </p:blipFill>
        <p:spPr>
          <a:xfrm>
            <a:off x="0" y="2487430"/>
            <a:ext cx="6505575" cy="3657600"/>
          </a:xfrm>
          <a:prstGeom prst="rect">
            <a:avLst/>
          </a:prstGeom>
        </p:spPr>
      </p:pic>
      <p:sp>
        <p:nvSpPr>
          <p:cNvPr id="2" name="Title 1"/>
          <p:cNvSpPr>
            <a:spLocks noGrp="1"/>
          </p:cNvSpPr>
          <p:nvPr>
            <p:ph type="title"/>
          </p:nvPr>
        </p:nvSpPr>
        <p:spPr>
          <a:xfrm>
            <a:off x="82286" y="15182"/>
            <a:ext cx="6484584" cy="1325563"/>
          </a:xfrm>
        </p:spPr>
        <p:txBody>
          <a:bodyPr>
            <a:normAutofit/>
          </a:bodyPr>
          <a:lstStyle/>
          <a:p>
            <a:r>
              <a:rPr lang="en-GB" sz="3600" b="1" dirty="0">
                <a:solidFill>
                  <a:schemeClr val="bg1"/>
                </a:solidFill>
              </a:rPr>
              <a:t>Comparing options</a:t>
            </a:r>
          </a:p>
        </p:txBody>
      </p:sp>
      <p:sp>
        <p:nvSpPr>
          <p:cNvPr id="3" name="TextBox 2"/>
          <p:cNvSpPr txBox="1"/>
          <p:nvPr/>
        </p:nvSpPr>
        <p:spPr>
          <a:xfrm>
            <a:off x="482137" y="1163991"/>
            <a:ext cx="1115454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Compare below the amount of information about </a:t>
            </a: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correct </a:t>
            </a:r>
            <a:r>
              <a:rPr lang="en-GB" sz="2000" b="1" dirty="0">
                <a:solidFill>
                  <a:schemeClr val="accent1">
                    <a:lumMod val="50000"/>
                  </a:schemeClr>
                </a:solidFill>
                <a:latin typeface="Century Gothic" panose="020B0502020202020204" pitchFamily="34" charset="0"/>
              </a:rPr>
              <a:t>Spanish</a:t>
            </a:r>
            <a:r>
              <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usage</a:t>
            </a:r>
            <a:r>
              <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 given by the online dictionary (on the left) and the translation website (on the right).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rPr>
              <a:t>Which is likely to be the most useful?</a:t>
            </a:r>
            <a:endParaRPr kumimoji="0" lang="en-GB" sz="2000" b="1"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a typeface="+mn-ea"/>
              <a:cs typeface="+mn-cs"/>
            </a:endParaRPr>
          </a:p>
        </p:txBody>
      </p:sp>
      <p:pic>
        <p:nvPicPr>
          <p:cNvPr id="10" name="Picture 9"/>
          <p:cNvPicPr>
            <a:picLocks noChangeAspect="1"/>
          </p:cNvPicPr>
          <p:nvPr/>
        </p:nvPicPr>
        <p:blipFill>
          <a:blip r:embed="rId5"/>
          <a:stretch>
            <a:fillRect/>
          </a:stretch>
        </p:blipFill>
        <p:spPr>
          <a:xfrm>
            <a:off x="5686425" y="2487430"/>
            <a:ext cx="6505575" cy="3657600"/>
          </a:xfrm>
          <a:prstGeom prst="rect">
            <a:avLst/>
          </a:prstGeom>
        </p:spPr>
      </p:pic>
    </p:spTree>
    <p:extLst>
      <p:ext uri="{BB962C8B-B14F-4D97-AF65-F5344CB8AC3E}">
        <p14:creationId xmlns:p14="http://schemas.microsoft.com/office/powerpoint/2010/main" val="13315861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normAutofit/>
          </a:bodyPr>
          <a:lstStyle/>
          <a:p>
            <a:r>
              <a:rPr lang="en-GB" sz="2400" dirty="0">
                <a:solidFill>
                  <a:schemeClr val="accent1">
                    <a:lumMod val="50000"/>
                  </a:schemeClr>
                </a:solidFill>
              </a:rPr>
              <a:t>Watch what happens as you go round a few languages translating this well-known sentence. First, from the English into French:</a:t>
            </a:r>
          </a:p>
        </p:txBody>
      </p:sp>
      <p:pic>
        <p:nvPicPr>
          <p:cNvPr id="4" name="Picture 3"/>
          <p:cNvPicPr>
            <a:picLocks noChangeAspect="1"/>
          </p:cNvPicPr>
          <p:nvPr/>
        </p:nvPicPr>
        <p:blipFill rotWithShape="1">
          <a:blip r:embed="rId3"/>
          <a:srcRect b="1309"/>
          <a:stretch/>
        </p:blipFill>
        <p:spPr>
          <a:xfrm>
            <a:off x="1714902" y="1105854"/>
            <a:ext cx="9107805" cy="5053646"/>
          </a:xfrm>
          <a:prstGeom prst="rect">
            <a:avLst/>
          </a:prstGeom>
        </p:spPr>
      </p:pic>
      <p:sp>
        <p:nvSpPr>
          <p:cNvPr id="5" name="Oval Callout 4"/>
          <p:cNvSpPr/>
          <p:nvPr/>
        </p:nvSpPr>
        <p:spPr>
          <a:xfrm>
            <a:off x="4701362" y="3918857"/>
            <a:ext cx="6998047" cy="2142615"/>
          </a:xfrm>
          <a:prstGeom prst="wedgeEllipseCallout">
            <a:avLst>
              <a:gd name="adj1" fmla="val -265"/>
              <a:gd name="adj2" fmla="val -76525"/>
            </a:avLst>
          </a:prstGeom>
          <a:solidFill>
            <a:schemeClr val="accent1">
              <a:lumMod val="50000"/>
            </a:schemeClr>
          </a:solidFill>
          <a:ln>
            <a:solidFill>
              <a:srgbClr val="E25B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 name="TextBox 5"/>
          <p:cNvSpPr txBox="1"/>
          <p:nvPr/>
        </p:nvSpPr>
        <p:spPr>
          <a:xfrm>
            <a:off x="5170434" y="4289579"/>
            <a:ext cx="6059901" cy="1631216"/>
          </a:xfrm>
          <a:prstGeom prst="rect">
            <a:avLst/>
          </a:prstGeom>
          <a:noFill/>
        </p:spPr>
        <p:txBody>
          <a:bodyPr wrap="square" rtlCol="0">
            <a:spAutoFit/>
          </a:bodyPr>
          <a:lstStyle/>
          <a:p>
            <a:pPr algn="ctr"/>
            <a:r>
              <a:rPr lang="en-GB" sz="2000" dirty="0">
                <a:solidFill>
                  <a:prstClr val="white"/>
                </a:solidFill>
                <a:latin typeface="Century Gothic" panose="020B0502020202020204" pitchFamily="34" charset="0"/>
              </a:rPr>
              <a:t>You haven’t learnt any past tense yet, but it’s worth knowing that google translate often selects the simple past in French and German, when this is seldom / never (!) what you need.</a:t>
            </a:r>
          </a:p>
          <a:p>
            <a:pPr algn="ctr"/>
            <a:endParaRPr lang="en-GB" sz="2000" dirty="0"/>
          </a:p>
        </p:txBody>
      </p:sp>
    </p:spTree>
    <p:extLst>
      <p:ext uri="{BB962C8B-B14F-4D97-AF65-F5344CB8AC3E}">
        <p14:creationId xmlns:p14="http://schemas.microsoft.com/office/powerpoint/2010/main" val="1295841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5411"/>
            <a:ext cx="10515600" cy="1325563"/>
          </a:xfrm>
        </p:spPr>
        <p:txBody>
          <a:bodyPr>
            <a:normAutofit/>
          </a:bodyPr>
          <a:lstStyle/>
          <a:p>
            <a:r>
              <a:rPr lang="en-GB" sz="2800" dirty="0">
                <a:solidFill>
                  <a:schemeClr val="accent1">
                    <a:lumMod val="50000"/>
                  </a:schemeClr>
                </a:solidFill>
              </a:rPr>
              <a:t>Then from the French into German:</a:t>
            </a:r>
          </a:p>
        </p:txBody>
      </p:sp>
      <p:pic>
        <p:nvPicPr>
          <p:cNvPr id="4" name="Picture 3"/>
          <p:cNvPicPr>
            <a:picLocks noChangeAspect="1"/>
          </p:cNvPicPr>
          <p:nvPr/>
        </p:nvPicPr>
        <p:blipFill rotWithShape="1">
          <a:blip r:embed="rId2"/>
          <a:srcRect b="1333"/>
          <a:stretch/>
        </p:blipFill>
        <p:spPr>
          <a:xfrm>
            <a:off x="1542097" y="1056323"/>
            <a:ext cx="9107805" cy="5052377"/>
          </a:xfrm>
          <a:prstGeom prst="rect">
            <a:avLst/>
          </a:prstGeom>
        </p:spPr>
      </p:pic>
      <p:sp>
        <p:nvSpPr>
          <p:cNvPr id="5" name="Oval Callout 4"/>
          <p:cNvSpPr/>
          <p:nvPr/>
        </p:nvSpPr>
        <p:spPr>
          <a:xfrm>
            <a:off x="6095999" y="3488600"/>
            <a:ext cx="4623695" cy="1219200"/>
          </a:xfrm>
          <a:prstGeom prst="wedgeEllipseCallout">
            <a:avLst>
              <a:gd name="adj1" fmla="val -265"/>
              <a:gd name="adj2" fmla="val -76525"/>
            </a:avLst>
          </a:prstGeom>
          <a:solidFill>
            <a:schemeClr val="accent1">
              <a:lumMod val="50000"/>
            </a:schemeClr>
          </a:solidFill>
          <a:ln>
            <a:solidFill>
              <a:srgbClr val="E25B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 name="TextBox 5"/>
          <p:cNvSpPr txBox="1"/>
          <p:nvPr/>
        </p:nvSpPr>
        <p:spPr>
          <a:xfrm>
            <a:off x="5328795" y="3832831"/>
            <a:ext cx="6059901" cy="400110"/>
          </a:xfrm>
          <a:prstGeom prst="rect">
            <a:avLst/>
          </a:prstGeom>
          <a:noFill/>
        </p:spPr>
        <p:txBody>
          <a:bodyPr wrap="square" rtlCol="0">
            <a:spAutoFit/>
          </a:bodyPr>
          <a:lstStyle/>
          <a:p>
            <a:pPr algn="ctr"/>
            <a:r>
              <a:rPr lang="en-GB" sz="2000" dirty="0">
                <a:solidFill>
                  <a:prstClr val="white"/>
                </a:solidFill>
                <a:latin typeface="Century Gothic" panose="020B0502020202020204" pitchFamily="34" charset="0"/>
              </a:rPr>
              <a:t>The past simple in German, too!</a:t>
            </a:r>
            <a:endParaRPr lang="en-GB" sz="2000" dirty="0"/>
          </a:p>
        </p:txBody>
      </p:sp>
    </p:spTree>
    <p:extLst>
      <p:ext uri="{BB962C8B-B14F-4D97-AF65-F5344CB8AC3E}">
        <p14:creationId xmlns:p14="http://schemas.microsoft.com/office/powerpoint/2010/main" val="3285617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normAutofit/>
          </a:bodyPr>
          <a:lstStyle/>
          <a:p>
            <a:r>
              <a:rPr lang="en-GB" sz="2800" dirty="0">
                <a:solidFill>
                  <a:schemeClr val="accent1">
                    <a:lumMod val="50000"/>
                  </a:schemeClr>
                </a:solidFill>
              </a:rPr>
              <a:t>Then the German into Spanish:</a:t>
            </a:r>
          </a:p>
        </p:txBody>
      </p:sp>
      <p:pic>
        <p:nvPicPr>
          <p:cNvPr id="4" name="Picture 3"/>
          <p:cNvPicPr>
            <a:picLocks noChangeAspect="1"/>
          </p:cNvPicPr>
          <p:nvPr/>
        </p:nvPicPr>
        <p:blipFill rotWithShape="1">
          <a:blip r:embed="rId3"/>
          <a:srcRect b="1309"/>
          <a:stretch/>
        </p:blipFill>
        <p:spPr>
          <a:xfrm>
            <a:off x="1542097" y="1105854"/>
            <a:ext cx="9107805" cy="5053646"/>
          </a:xfrm>
          <a:prstGeom prst="rect">
            <a:avLst/>
          </a:prstGeom>
        </p:spPr>
      </p:pic>
    </p:spTree>
    <p:extLst>
      <p:ext uri="{BB962C8B-B14F-4D97-AF65-F5344CB8AC3E}">
        <p14:creationId xmlns:p14="http://schemas.microsoft.com/office/powerpoint/2010/main" val="38526252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5411"/>
            <a:ext cx="10515600" cy="1325563"/>
          </a:xfrm>
        </p:spPr>
        <p:txBody>
          <a:bodyPr>
            <a:normAutofit/>
          </a:bodyPr>
          <a:lstStyle/>
          <a:p>
            <a:r>
              <a:rPr lang="en-GB" sz="2800" dirty="0">
                <a:solidFill>
                  <a:schemeClr val="accent1">
                    <a:lumMod val="50000"/>
                  </a:schemeClr>
                </a:solidFill>
              </a:rPr>
              <a:t>... and finally from the Spanish back into English:</a:t>
            </a:r>
          </a:p>
        </p:txBody>
      </p:sp>
      <p:pic>
        <p:nvPicPr>
          <p:cNvPr id="5" name="Picture 4"/>
          <p:cNvPicPr>
            <a:picLocks noChangeAspect="1"/>
          </p:cNvPicPr>
          <p:nvPr/>
        </p:nvPicPr>
        <p:blipFill rotWithShape="1">
          <a:blip r:embed="rId3"/>
          <a:srcRect b="1333"/>
          <a:stretch/>
        </p:blipFill>
        <p:spPr>
          <a:xfrm>
            <a:off x="1828300" y="1056323"/>
            <a:ext cx="9107805" cy="5052377"/>
          </a:xfrm>
          <a:prstGeom prst="rect">
            <a:avLst/>
          </a:prstGeom>
        </p:spPr>
      </p:pic>
      <p:sp>
        <p:nvSpPr>
          <p:cNvPr id="7" name="Content Placeholder 2"/>
          <p:cNvSpPr txBox="1">
            <a:spLocks/>
          </p:cNvSpPr>
          <p:nvPr/>
        </p:nvSpPr>
        <p:spPr>
          <a:xfrm>
            <a:off x="620485" y="3288805"/>
            <a:ext cx="10515600" cy="2888158"/>
          </a:xfrm>
          <a:prstGeom prst="rect">
            <a:avLst/>
          </a:prstGeom>
          <a:solidFill>
            <a:schemeClr val="accent1">
              <a:lumMod val="50000"/>
            </a:schemeClr>
          </a:solidFill>
          <a:ln>
            <a:solidFill>
              <a:srgbClr val="E25B00"/>
            </a:solidFill>
          </a:ln>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400" dirty="0">
                <a:solidFill>
                  <a:schemeClr val="bg1"/>
                </a:solidFill>
              </a:rPr>
              <a:t>So we have gone from:</a:t>
            </a:r>
          </a:p>
          <a:p>
            <a:pPr marL="0" indent="0">
              <a:buFont typeface="Arial" panose="020B0604020202020204" pitchFamily="34" charset="0"/>
              <a:buNone/>
            </a:pPr>
            <a:r>
              <a:rPr lang="en-GB" sz="2400" dirty="0">
                <a:solidFill>
                  <a:schemeClr val="bg1"/>
                </a:solidFill>
              </a:rPr>
              <a:t>‘The quick brown fox jumped </a:t>
            </a:r>
            <a:r>
              <a:rPr lang="en-GB" sz="2400" b="1" dirty="0">
                <a:solidFill>
                  <a:srgbClr val="E25B00"/>
                </a:solidFill>
              </a:rPr>
              <a:t>over</a:t>
            </a:r>
            <a:r>
              <a:rPr lang="en-GB" sz="2400" dirty="0">
                <a:solidFill>
                  <a:schemeClr val="bg1"/>
                </a:solidFill>
              </a:rPr>
              <a:t> the lazy dog.’</a:t>
            </a:r>
          </a:p>
          <a:p>
            <a:pPr marL="0" indent="0">
              <a:buFont typeface="Arial" panose="020B0604020202020204" pitchFamily="34" charset="0"/>
              <a:buNone/>
            </a:pPr>
            <a:r>
              <a:rPr lang="en-GB" sz="2400" dirty="0">
                <a:solidFill>
                  <a:schemeClr val="bg1"/>
                </a:solidFill>
              </a:rPr>
              <a:t>to:</a:t>
            </a:r>
          </a:p>
          <a:p>
            <a:pPr marL="0" indent="0">
              <a:buFont typeface="Arial" panose="020B0604020202020204" pitchFamily="34" charset="0"/>
              <a:buNone/>
            </a:pPr>
            <a:r>
              <a:rPr lang="en-GB" sz="2400" dirty="0">
                <a:solidFill>
                  <a:schemeClr val="bg1"/>
                </a:solidFill>
              </a:rPr>
              <a:t>The quick brown fox jumped </a:t>
            </a:r>
            <a:r>
              <a:rPr lang="en-GB" sz="2400" b="1" dirty="0">
                <a:solidFill>
                  <a:srgbClr val="E25B00"/>
                </a:solidFill>
              </a:rPr>
              <a:t>on</a:t>
            </a:r>
            <a:r>
              <a:rPr lang="en-GB" sz="2400" dirty="0">
                <a:solidFill>
                  <a:schemeClr val="bg1"/>
                </a:solidFill>
              </a:rPr>
              <a:t> the lazy dog.</a:t>
            </a:r>
          </a:p>
          <a:p>
            <a:pPr marL="0" indent="0">
              <a:buFont typeface="Arial" panose="020B0604020202020204" pitchFamily="34" charset="0"/>
              <a:buNone/>
            </a:pPr>
            <a:r>
              <a:rPr lang="en-GB" sz="2400" dirty="0">
                <a:solidFill>
                  <a:schemeClr val="bg1"/>
                </a:solidFill>
              </a:rPr>
              <a:t>Quite a difference for the dog! </a:t>
            </a:r>
            <a:br>
              <a:rPr lang="en-GB" sz="2400" dirty="0">
                <a:solidFill>
                  <a:schemeClr val="bg1"/>
                </a:solidFill>
              </a:rPr>
            </a:br>
            <a:r>
              <a:rPr lang="en-GB" sz="2400" dirty="0">
                <a:solidFill>
                  <a:schemeClr val="bg1"/>
                </a:solidFill>
              </a:rPr>
              <a:t>Sometimes these small errors make a big difference to the intended meaning (e.g., whether there was a fox-dog fight!)</a:t>
            </a:r>
          </a:p>
        </p:txBody>
      </p:sp>
      <p:sp>
        <p:nvSpPr>
          <p:cNvPr id="8" name="Oval 7"/>
          <p:cNvSpPr/>
          <p:nvPr/>
        </p:nvSpPr>
        <p:spPr>
          <a:xfrm>
            <a:off x="7924800" y="2677886"/>
            <a:ext cx="370114" cy="610919"/>
          </a:xfrm>
          <a:prstGeom prst="ellipse">
            <a:avLst/>
          </a:prstGeom>
          <a:no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39603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5200"/>
            <a:ext cx="664915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315697"/>
            <a:ext cx="5706319" cy="707849"/>
          </a:xfrm>
        </p:spPr>
        <p:txBody>
          <a:bodyPr>
            <a:normAutofit/>
          </a:bodyPr>
          <a:lstStyle/>
          <a:p>
            <a:r>
              <a:rPr lang="en-GB" sz="3600" b="1" dirty="0">
                <a:solidFill>
                  <a:schemeClr val="bg1"/>
                </a:solidFill>
              </a:rPr>
              <a:t>Deberes</a:t>
            </a:r>
          </a:p>
        </p:txBody>
      </p:sp>
      <p:sp>
        <p:nvSpPr>
          <p:cNvPr id="6" name="TextBox 5"/>
          <p:cNvSpPr txBox="1"/>
          <p:nvPr/>
        </p:nvSpPr>
        <p:spPr>
          <a:xfrm>
            <a:off x="406400" y="1502035"/>
            <a:ext cx="9690100" cy="954107"/>
          </a:xfrm>
          <a:prstGeom prst="rect">
            <a:avLst/>
          </a:prstGeom>
          <a:noFill/>
        </p:spPr>
        <p:txBody>
          <a:bodyPr wrap="square" rtlCol="0">
            <a:spAutoFit/>
          </a:bodyPr>
          <a:lstStyle/>
          <a:p>
            <a:pPr algn="ctr">
              <a:spcAft>
                <a:spcPts val="0"/>
              </a:spcAft>
              <a:tabLst>
                <a:tab pos="2865755" algn="ctr"/>
                <a:tab pos="5731510" algn="r"/>
              </a:tabLst>
            </a:pPr>
            <a:r>
              <a:rPr lang="en-GB" sz="2800" b="1" dirty="0">
                <a:solidFill>
                  <a:schemeClr val="accent1">
                    <a:lumMod val="50000"/>
                  </a:schemeClr>
                </a:solidFill>
                <a:latin typeface="Century Gothic" panose="020B0502020202020204" pitchFamily="34" charset="0"/>
                <a:ea typeface="Calibri" panose="020F0502020204030204" pitchFamily="34" charset="0"/>
                <a:cs typeface="Calibri" panose="020F0502020204030204" pitchFamily="34" charset="0"/>
              </a:rPr>
              <a:t>There is no vocabulary learning homework</a:t>
            </a:r>
            <a:r>
              <a:rPr lang="en-GB" sz="2800" b="1" dirty="0">
                <a:solidFill>
                  <a:schemeClr val="accent1">
                    <a:lumMod val="50000"/>
                  </a:schemeClr>
                </a:solidFill>
                <a:latin typeface="Century Gothic" panose="020B0502020202020204" pitchFamily="34" charset="0"/>
                <a:ea typeface="Calibri" panose="020F0502020204030204" pitchFamily="34" charset="0"/>
                <a:cs typeface="Times New Roman" panose="02020603050405020304" pitchFamily="18" charset="0"/>
              </a:rPr>
              <a:t> this week, but revisit vocabulary from term 1 and 2 in this </a:t>
            </a:r>
            <a:r>
              <a:rPr lang="en-GB" sz="2800" b="1" dirty="0">
                <a:solidFill>
                  <a:srgbClr val="115076"/>
                </a:solidFill>
                <a:latin typeface="Century Gothic" panose="020B0502020202020204" pitchFamily="34" charset="0"/>
                <a:ea typeface="Calibri" panose="020F0502020204030204" pitchFamily="34" charset="0"/>
                <a:cs typeface="Times New Roman" panose="02020603050405020304" pitchFamily="18" charset="0"/>
                <a:hlinkClick r:id="rId4"/>
              </a:rPr>
              <a:t>mashup</a:t>
            </a:r>
            <a:r>
              <a:rPr lang="en-GB" sz="2800" b="1" dirty="0">
                <a:solidFill>
                  <a:srgbClr val="115076"/>
                </a:solidFill>
                <a:latin typeface="Century Gothic" panose="020B0502020202020204" pitchFamily="34" charset="0"/>
                <a:ea typeface="Calibri" panose="020F0502020204030204" pitchFamily="34" charset="0"/>
                <a:cs typeface="Times New Roman" panose="02020603050405020304" pitchFamily="18" charset="0"/>
              </a:rPr>
              <a:t>.</a:t>
            </a:r>
            <a:endParaRPr lang="en-GB" sz="2800" dirty="0">
              <a:solidFill>
                <a:srgbClr val="115076"/>
              </a:solidFill>
              <a:latin typeface="Century Gothic" panose="020B0502020202020204" pitchFamily="34" charset="0"/>
              <a:ea typeface="Calibri" panose="020F0502020204030204" pitchFamily="34" charset="0"/>
              <a:cs typeface="Times New Roman" panose="02020603050405020304" pitchFamily="18" charset="0"/>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5"/>
          <a:stretch>
            <a:fillRect/>
          </a:stretch>
        </p:blipFill>
        <p:spPr>
          <a:xfrm>
            <a:off x="10603825" y="201397"/>
            <a:ext cx="1300638" cy="1300638"/>
          </a:xfrm>
          <a:prstGeom prst="rect">
            <a:avLst/>
          </a:prstGeom>
        </p:spPr>
      </p:pic>
    </p:spTree>
    <p:extLst>
      <p:ext uri="{BB962C8B-B14F-4D97-AF65-F5344CB8AC3E}">
        <p14:creationId xmlns:p14="http://schemas.microsoft.com/office/powerpoint/2010/main" val="4383676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sz="12000" b="0" dirty="0">
                <a:solidFill>
                  <a:srgbClr val="115076"/>
                </a:solidFill>
                <a:latin typeface="Century Gothic" panose="020B0502020202020204" pitchFamily="34" charset="0"/>
                <a:cs typeface="Calibri" panose="020F0502020204030204" pitchFamily="34" charset="0"/>
              </a:rPr>
              <a:t>que</a:t>
            </a:r>
            <a:endParaRPr lang="en-GB" sz="12000" b="0" dirty="0"/>
          </a:p>
        </p:txBody>
      </p:sp>
      <p:sp>
        <p:nvSpPr>
          <p:cNvPr id="4" name="Rounded Rectangle 3" descr="rectangle"/>
          <p:cNvSpPr/>
          <p:nvPr/>
        </p:nvSpPr>
        <p:spPr>
          <a:xfrm>
            <a:off x="4389120" y="1861090"/>
            <a:ext cx="3502661" cy="2844265"/>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TextBox 4"/>
          <p:cNvSpPr txBox="1"/>
          <p:nvPr/>
        </p:nvSpPr>
        <p:spPr>
          <a:xfrm>
            <a:off x="4372738" y="2648356"/>
            <a:ext cx="3591565"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por</a:t>
            </a:r>
            <a:r>
              <a:rPr lang="es-CO" sz="6000" dirty="0">
                <a:solidFill>
                  <a:srgbClr val="E87D1E"/>
                </a:solidFill>
                <a:latin typeface="Century Gothic" panose="020B0502020202020204" pitchFamily="34" charset="0"/>
                <a:cs typeface="Calibri" panose="020F0502020204030204" pitchFamily="34" charset="0"/>
              </a:rPr>
              <a:t>que</a:t>
            </a:r>
          </a:p>
        </p:txBody>
      </p:sp>
      <p:sp>
        <p:nvSpPr>
          <p:cNvPr id="23" name="TextBox 22"/>
          <p:cNvSpPr txBox="1"/>
          <p:nvPr/>
        </p:nvSpPr>
        <p:spPr>
          <a:xfrm>
            <a:off x="4931873" y="3529529"/>
            <a:ext cx="2526594" cy="646331"/>
          </a:xfrm>
          <a:prstGeom prst="rect">
            <a:avLst/>
          </a:prstGeom>
          <a:noFill/>
        </p:spPr>
        <p:txBody>
          <a:bodyPr wrap="square" rtlCol="0">
            <a:spAutoFit/>
          </a:bodyPr>
          <a:lstStyle/>
          <a:p>
            <a:r>
              <a:rPr lang="en-GB" sz="3600" dirty="0">
                <a:solidFill>
                  <a:srgbClr val="115076"/>
                </a:solidFill>
                <a:latin typeface="Century Gothic" panose="020B0502020202020204" pitchFamily="34" charset="0"/>
                <a:cs typeface="Calibri" panose="020F0502020204030204" pitchFamily="34" charset="0"/>
              </a:rPr>
              <a:t>[because]</a:t>
            </a:r>
          </a:p>
        </p:txBody>
      </p:sp>
      <p:sp>
        <p:nvSpPr>
          <p:cNvPr id="9" name="TextBox 8"/>
          <p:cNvSpPr txBox="1"/>
          <p:nvPr/>
        </p:nvSpPr>
        <p:spPr>
          <a:xfrm>
            <a:off x="869327" y="178402"/>
            <a:ext cx="2929470"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par</a:t>
            </a:r>
            <a:r>
              <a:rPr lang="es-CO" sz="6000" dirty="0">
                <a:solidFill>
                  <a:srgbClr val="E87D1E"/>
                </a:solidFill>
                <a:latin typeface="Century Gothic" panose="020B0502020202020204" pitchFamily="34" charset="0"/>
                <a:cs typeface="Calibri" panose="020F0502020204030204" pitchFamily="34" charset="0"/>
              </a:rPr>
              <a:t>que</a:t>
            </a:r>
          </a:p>
        </p:txBody>
      </p:sp>
      <p:pic>
        <p:nvPicPr>
          <p:cNvPr id="14344" name="Picture 8" descr="a park"/>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7193" y="1207507"/>
            <a:ext cx="2420721" cy="146857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41285" y="3390394"/>
            <a:ext cx="2929470" cy="1015663"/>
          </a:xfrm>
          <a:prstGeom prst="rect">
            <a:avLst/>
          </a:prstGeom>
          <a:noFill/>
        </p:spPr>
        <p:txBody>
          <a:bodyPr wrap="square" rtlCol="0">
            <a:spAutoFit/>
          </a:bodyPr>
          <a:lstStyle/>
          <a:p>
            <a:pPr algn="ctr"/>
            <a:r>
              <a:rPr lang="es-CO" sz="6000" b="1" dirty="0">
                <a:solidFill>
                  <a:srgbClr val="E87D1E"/>
                </a:solidFill>
                <a:latin typeface="Century Gothic" panose="020B0502020202020204" pitchFamily="34" charset="0"/>
                <a:cs typeface="Calibri" panose="020F0502020204030204" pitchFamily="34" charset="0"/>
              </a:rPr>
              <a:t>¿</a:t>
            </a:r>
            <a:r>
              <a:rPr lang="es-CO" sz="6000" dirty="0">
                <a:solidFill>
                  <a:srgbClr val="E87D1E"/>
                </a:solidFill>
                <a:latin typeface="Century Gothic" panose="020B0502020202020204" pitchFamily="34" charset="0"/>
                <a:cs typeface="Calibri" panose="020F0502020204030204" pitchFamily="34" charset="0"/>
              </a:rPr>
              <a:t>qué</a:t>
            </a:r>
            <a:r>
              <a:rPr lang="es-CO" sz="6000" b="1" dirty="0">
                <a:solidFill>
                  <a:srgbClr val="E87D1E"/>
                </a:solidFill>
                <a:latin typeface="Century Gothic" panose="020B0502020202020204" pitchFamily="34" charset="0"/>
                <a:cs typeface="Calibri" panose="020F0502020204030204" pitchFamily="34" charset="0"/>
              </a:rPr>
              <a:t>?</a:t>
            </a:r>
          </a:p>
        </p:txBody>
      </p:sp>
      <p:pic>
        <p:nvPicPr>
          <p:cNvPr id="21" name="Picture 20" descr="a person with a hand to their ear and a question mark next to their head"/>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94155" y="4404428"/>
            <a:ext cx="1694906" cy="1750462"/>
          </a:xfrm>
          <a:prstGeom prst="rect">
            <a:avLst/>
          </a:prstGeom>
        </p:spPr>
      </p:pic>
      <p:sp>
        <p:nvSpPr>
          <p:cNvPr id="10" name="TextBox 9"/>
          <p:cNvSpPr txBox="1"/>
          <p:nvPr/>
        </p:nvSpPr>
        <p:spPr>
          <a:xfrm>
            <a:off x="4325745" y="4820217"/>
            <a:ext cx="3540510"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que</a:t>
            </a:r>
            <a:r>
              <a:rPr lang="es-CO" sz="6000" dirty="0">
                <a:solidFill>
                  <a:srgbClr val="115076"/>
                </a:solidFill>
                <a:latin typeface="Century Gothic" panose="020B0502020202020204" pitchFamily="34" charset="0"/>
                <a:cs typeface="Calibri" panose="020F0502020204030204" pitchFamily="34" charset="0"/>
              </a:rPr>
              <a:t>dar</a:t>
            </a:r>
          </a:p>
        </p:txBody>
      </p:sp>
      <p:sp>
        <p:nvSpPr>
          <p:cNvPr id="20" name="TextBox 19"/>
          <p:cNvSpPr txBox="1"/>
          <p:nvPr/>
        </p:nvSpPr>
        <p:spPr>
          <a:xfrm>
            <a:off x="4084464" y="5690011"/>
            <a:ext cx="4107470" cy="523220"/>
          </a:xfrm>
          <a:prstGeom prst="rect">
            <a:avLst/>
          </a:prstGeom>
          <a:noFill/>
        </p:spPr>
        <p:txBody>
          <a:bodyPr wrap="square" rtlCol="0">
            <a:spAutoFit/>
          </a:bodyPr>
          <a:lstStyle/>
          <a:p>
            <a:r>
              <a:rPr lang="en-GB" sz="2800" dirty="0">
                <a:solidFill>
                  <a:srgbClr val="115076"/>
                </a:solidFill>
                <a:latin typeface="Century Gothic" panose="020B0502020202020204" pitchFamily="34" charset="0"/>
                <a:cs typeface="Calibri" panose="020F0502020204030204" pitchFamily="34" charset="0"/>
              </a:rPr>
              <a:t>[to meet up; stay; suit]</a:t>
            </a:r>
          </a:p>
        </p:txBody>
      </p:sp>
      <p:sp>
        <p:nvSpPr>
          <p:cNvPr id="8" name="TextBox 7"/>
          <p:cNvSpPr txBox="1"/>
          <p:nvPr/>
        </p:nvSpPr>
        <p:spPr>
          <a:xfrm>
            <a:off x="8122354" y="189384"/>
            <a:ext cx="391160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pe</a:t>
            </a:r>
            <a:r>
              <a:rPr lang="es-CO" sz="6000" dirty="0">
                <a:solidFill>
                  <a:srgbClr val="E87D1E"/>
                </a:solidFill>
                <a:latin typeface="Century Gothic" panose="020B0502020202020204" pitchFamily="34" charset="0"/>
                <a:cs typeface="Calibri" panose="020F0502020204030204" pitchFamily="34" charset="0"/>
              </a:rPr>
              <a:t>que</a:t>
            </a:r>
            <a:r>
              <a:rPr lang="es-CO" sz="6000" dirty="0">
                <a:solidFill>
                  <a:srgbClr val="115076"/>
                </a:solidFill>
                <a:latin typeface="Century Gothic" panose="020B0502020202020204" pitchFamily="34" charset="0"/>
                <a:cs typeface="Calibri" panose="020F0502020204030204" pitchFamily="34" charset="0"/>
              </a:rPr>
              <a:t>ño</a:t>
            </a:r>
          </a:p>
        </p:txBody>
      </p:sp>
      <p:grpSp>
        <p:nvGrpSpPr>
          <p:cNvPr id="3" name="Group 2" descr="an elephant and an arrow pointing to the ant. "/>
          <p:cNvGrpSpPr/>
          <p:nvPr/>
        </p:nvGrpSpPr>
        <p:grpSpPr>
          <a:xfrm>
            <a:off x="8793764" y="1404884"/>
            <a:ext cx="2338227" cy="1487010"/>
            <a:chOff x="7943199" y="3138918"/>
            <a:chExt cx="2481308" cy="1578003"/>
          </a:xfrm>
        </p:grpSpPr>
        <p:pic>
          <p:nvPicPr>
            <p:cNvPr id="14338" name="Picture 2" descr="the an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943199" y="4402667"/>
              <a:ext cx="400424" cy="28563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the elephant"/>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343623" y="3138918"/>
              <a:ext cx="2080884" cy="1578003"/>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Arrow Connector 13"/>
            <p:cNvCxnSpPr/>
            <p:nvPr/>
          </p:nvCxnSpPr>
          <p:spPr>
            <a:xfrm>
              <a:off x="8148662" y="3548679"/>
              <a:ext cx="0" cy="758479"/>
            </a:xfrm>
            <a:prstGeom prst="straightConnector1">
              <a:avLst/>
            </a:prstGeom>
            <a:ln w="50800">
              <a:solidFill>
                <a:srgbClr val="E87D1E"/>
              </a:solidFill>
              <a:tailEnd type="triangle"/>
            </a:ln>
          </p:spPr>
          <p:style>
            <a:lnRef idx="1">
              <a:schemeClr val="accent1"/>
            </a:lnRef>
            <a:fillRef idx="0">
              <a:schemeClr val="accent1"/>
            </a:fillRef>
            <a:effectRef idx="0">
              <a:schemeClr val="accent1"/>
            </a:effectRef>
            <a:fontRef idx="minor">
              <a:schemeClr val="tx1"/>
            </a:fontRef>
          </p:style>
        </p:cxnSp>
      </p:grpSp>
      <p:sp>
        <p:nvSpPr>
          <p:cNvPr id="7" name="TextBox 6"/>
          <p:cNvSpPr txBox="1"/>
          <p:nvPr/>
        </p:nvSpPr>
        <p:spPr>
          <a:xfrm>
            <a:off x="8688102" y="3388765"/>
            <a:ext cx="2929470"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que</a:t>
            </a:r>
            <a:r>
              <a:rPr lang="es-CO" sz="6000" dirty="0">
                <a:solidFill>
                  <a:srgbClr val="115076"/>
                </a:solidFill>
                <a:latin typeface="Century Gothic" panose="020B0502020202020204" pitchFamily="34" charset="0"/>
                <a:cs typeface="Calibri" panose="020F0502020204030204" pitchFamily="34" charset="0"/>
              </a:rPr>
              <a:t>rer</a:t>
            </a:r>
          </a:p>
        </p:txBody>
      </p:sp>
      <p:sp>
        <p:nvSpPr>
          <p:cNvPr id="18" name="TextBox 17"/>
          <p:cNvSpPr txBox="1"/>
          <p:nvPr/>
        </p:nvSpPr>
        <p:spPr>
          <a:xfrm>
            <a:off x="9061658" y="4332107"/>
            <a:ext cx="2263758" cy="646331"/>
          </a:xfrm>
          <a:prstGeom prst="rect">
            <a:avLst/>
          </a:prstGeom>
          <a:noFill/>
        </p:spPr>
        <p:txBody>
          <a:bodyPr wrap="square" rtlCol="0">
            <a:spAutoFit/>
          </a:bodyPr>
          <a:lstStyle/>
          <a:p>
            <a:r>
              <a:rPr lang="en-GB" sz="3600" dirty="0">
                <a:solidFill>
                  <a:srgbClr val="115076"/>
                </a:solidFill>
                <a:latin typeface="Century Gothic" panose="020B0502020202020204" pitchFamily="34" charset="0"/>
                <a:cs typeface="Calibri" panose="020F0502020204030204" pitchFamily="34" charset="0"/>
              </a:rPr>
              <a:t>[to want]</a:t>
            </a:r>
          </a:p>
        </p:txBody>
      </p:sp>
    </p:spTree>
    <p:extLst>
      <p:ext uri="{BB962C8B-B14F-4D97-AF65-F5344CB8AC3E}">
        <p14:creationId xmlns:p14="http://schemas.microsoft.com/office/powerpoint/2010/main" val="3553477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que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4" name="que_porque.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subTnLst>
                                    <p:audio>
                                      <p:cMediaNode>
                                        <p:cTn display="0" masterRel="sameClick">
                                          <p:stCondLst>
                                            <p:cond evt="begin" delay="0">
                                              <p:tn val="21"/>
                                            </p:cond>
                                          </p:stCondLst>
                                          <p:endCondLst>
                                            <p:cond evt="onStopAudio" delay="0">
                                              <p:tgtEl>
                                                <p:sldTgt/>
                                              </p:tgtEl>
                                            </p:cond>
                                          </p:endCondLst>
                                        </p:cTn>
                                        <p:tgtEl>
                                          <p:sndTgt r:embed="rId5" name="que_parqu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4344"/>
                                        </p:tgtEl>
                                        <p:attrNameLst>
                                          <p:attrName>style.visibility</p:attrName>
                                        </p:attrNameLst>
                                      </p:cBhvr>
                                      <p:to>
                                        <p:strVal val="visible"/>
                                      </p:to>
                                    </p:set>
                                    <p:animEffect transition="in" filter="fade">
                                      <p:cBhvr>
                                        <p:cTn id="28" dur="500"/>
                                        <p:tgtEl>
                                          <p:spTgt spid="14344"/>
                                        </p:tgtEl>
                                      </p:cBhvr>
                                    </p:animEffect>
                                  </p:childTnLst>
                                  <p:subTnLst>
                                    <p:audio>
                                      <p:cMediaNode>
                                        <p:cTn display="0" masterRel="sameClick">
                                          <p:stCondLst>
                                            <p:cond evt="begin" delay="0">
                                              <p:tn val="26"/>
                                            </p:cond>
                                          </p:stCondLst>
                                          <p:endCondLst>
                                            <p:cond evt="onStopAudio" delay="0">
                                              <p:tgtEl>
                                                <p:sldTgt/>
                                              </p:tgtEl>
                                            </p:cond>
                                          </p:endCondLst>
                                        </p:cTn>
                                        <p:tgtEl>
                                          <p:sndTgt r:embed="rId5" name="que_parqu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6" name="que_pequen%CC%83o.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subTnLst>
                                    <p:audio>
                                      <p:cMediaNode>
                                        <p:cTn display="0" masterRel="sameClick">
                                          <p:stCondLst>
                                            <p:cond evt="begin" delay="0">
                                              <p:tn val="36"/>
                                            </p:cond>
                                          </p:stCondLst>
                                          <p:endCondLst>
                                            <p:cond evt="onStopAudio" delay="0">
                                              <p:tgtEl>
                                                <p:sldTgt/>
                                              </p:tgtEl>
                                            </p:cond>
                                          </p:endCondLst>
                                        </p:cTn>
                                        <p:tgtEl>
                                          <p:sndTgt r:embed="rId6" name="que_pequen%CC%83o.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subTnLst>
                                    <p:audio>
                                      <p:cMediaNode>
                                        <p:cTn display="0" masterRel="sameClick">
                                          <p:stCondLst>
                                            <p:cond evt="begin" delay="0">
                                              <p:tn val="41"/>
                                            </p:cond>
                                          </p:stCondLst>
                                          <p:endCondLst>
                                            <p:cond evt="onStopAudio" delay="0">
                                              <p:tgtEl>
                                                <p:sldTgt/>
                                              </p:tgtEl>
                                            </p:cond>
                                          </p:endCondLst>
                                        </p:cTn>
                                        <p:tgtEl>
                                          <p:sndTgt r:embed="rId7" name="que_que%CC%81.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subTnLst>
                                    <p:audio>
                                      <p:cMediaNode>
                                        <p:cTn display="0" masterRel="sameClick">
                                          <p:stCondLst>
                                            <p:cond evt="begin" delay="0">
                                              <p:tn val="46"/>
                                            </p:cond>
                                          </p:stCondLst>
                                          <p:endCondLst>
                                            <p:cond evt="onStopAudio" delay="0">
                                              <p:tgtEl>
                                                <p:sldTgt/>
                                              </p:tgtEl>
                                            </p:cond>
                                          </p:endCondLst>
                                        </p:cTn>
                                        <p:tgtEl>
                                          <p:sndTgt r:embed="rId7" name="que_que%CC%81.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childTnLst>
                                  <p:subTnLst>
                                    <p:audio>
                                      <p:cMediaNode>
                                        <p:cTn display="0" masterRel="sameClick">
                                          <p:stCondLst>
                                            <p:cond evt="begin" delay="0">
                                              <p:tn val="51"/>
                                            </p:cond>
                                          </p:stCondLst>
                                          <p:endCondLst>
                                            <p:cond evt="onStopAudio" delay="0">
                                              <p:tgtEl>
                                                <p:sldTgt/>
                                              </p:tgtEl>
                                            </p:cond>
                                          </p:endCondLst>
                                        </p:cTn>
                                        <p:tgtEl>
                                          <p:sndTgt r:embed="rId8" name="que_queda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500"/>
                                        <p:tgtEl>
                                          <p:spTgt spid="20"/>
                                        </p:tgtEl>
                                      </p:cBhvr>
                                    </p:animEffect>
                                  </p:childTnLst>
                                  <p:subTnLst>
                                    <p:audio>
                                      <p:cMediaNode>
                                        <p:cTn display="0" masterRel="sameClick">
                                          <p:stCondLst>
                                            <p:cond evt="begin" delay="0">
                                              <p:tn val="56"/>
                                            </p:cond>
                                          </p:stCondLst>
                                          <p:endCondLst>
                                            <p:cond evt="onStopAudio" delay="0">
                                              <p:tgtEl>
                                                <p:sldTgt/>
                                              </p:tgtEl>
                                            </p:cond>
                                          </p:endCondLst>
                                        </p:cTn>
                                        <p:tgtEl>
                                          <p:sndTgt r:embed="rId8" name="que_queda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fade">
                                      <p:cBhvr>
                                        <p:cTn id="63" dur="500"/>
                                        <p:tgtEl>
                                          <p:spTgt spid="7"/>
                                        </p:tgtEl>
                                      </p:cBhvr>
                                    </p:animEffect>
                                  </p:childTnLst>
                                  <p:subTnLst>
                                    <p:audio>
                                      <p:cMediaNode>
                                        <p:cTn display="0" masterRel="sameClick">
                                          <p:stCondLst>
                                            <p:cond evt="begin" delay="0">
                                              <p:tn val="61"/>
                                            </p:cond>
                                          </p:stCondLst>
                                          <p:endCondLst>
                                            <p:cond evt="onStopAudio" delay="0">
                                              <p:tgtEl>
                                                <p:sldTgt/>
                                              </p:tgtEl>
                                            </p:cond>
                                          </p:endCondLst>
                                        </p:cTn>
                                        <p:tgtEl>
                                          <p:sndTgt r:embed="rId9" name="que_quere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fade">
                                      <p:cBhvr>
                                        <p:cTn id="68" dur="500"/>
                                        <p:tgtEl>
                                          <p:spTgt spid="18"/>
                                        </p:tgtEl>
                                      </p:cBhvr>
                                    </p:animEffect>
                                  </p:childTnLst>
                                  <p:subTnLst>
                                    <p:audio>
                                      <p:cMediaNode>
                                        <p:cTn display="0" masterRel="sameClick">
                                          <p:stCondLst>
                                            <p:cond evt="begin" delay="0">
                                              <p:tn val="66"/>
                                            </p:cond>
                                          </p:stCondLst>
                                          <p:endCondLst>
                                            <p:cond evt="onStopAudio" delay="0">
                                              <p:tgtEl>
                                                <p:sldTgt/>
                                              </p:tgtEl>
                                            </p:cond>
                                          </p:endCondLst>
                                        </p:cTn>
                                        <p:tgtEl>
                                          <p:sndTgt r:embed="rId9" name="que_quer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23" grpId="0"/>
      <p:bldP spid="9" grpId="0"/>
      <p:bldP spid="11" grpId="0"/>
      <p:bldP spid="10" grpId="0"/>
      <p:bldP spid="20" grpId="0"/>
      <p:bldP spid="8" grpId="0"/>
      <p:bldP spid="7"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sz="12000" b="0" dirty="0">
                <a:solidFill>
                  <a:srgbClr val="115076"/>
                </a:solidFill>
                <a:latin typeface="Century Gothic" panose="020B0502020202020204" pitchFamily="34" charset="0"/>
                <a:cs typeface="Calibri" panose="020F0502020204030204" pitchFamily="34" charset="0"/>
              </a:rPr>
              <a:t>que</a:t>
            </a:r>
            <a:endParaRPr lang="en-GB" sz="12000" b="0" dirty="0"/>
          </a:p>
        </p:txBody>
      </p:sp>
      <p:sp>
        <p:nvSpPr>
          <p:cNvPr id="4" name="Rounded Rectangle 3" descr="rectangle"/>
          <p:cNvSpPr/>
          <p:nvPr/>
        </p:nvSpPr>
        <p:spPr>
          <a:xfrm>
            <a:off x="4389120" y="1861090"/>
            <a:ext cx="3502661" cy="2844265"/>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TextBox 4"/>
          <p:cNvSpPr txBox="1"/>
          <p:nvPr/>
        </p:nvSpPr>
        <p:spPr>
          <a:xfrm>
            <a:off x="4372738" y="2648356"/>
            <a:ext cx="3591565"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por</a:t>
            </a:r>
            <a:r>
              <a:rPr lang="es-CO" sz="6000" dirty="0">
                <a:solidFill>
                  <a:srgbClr val="E87D1E"/>
                </a:solidFill>
                <a:latin typeface="Century Gothic" panose="020B0502020202020204" pitchFamily="34" charset="0"/>
                <a:cs typeface="Calibri" panose="020F0502020204030204" pitchFamily="34" charset="0"/>
              </a:rPr>
              <a:t>que</a:t>
            </a:r>
          </a:p>
        </p:txBody>
      </p:sp>
      <p:sp>
        <p:nvSpPr>
          <p:cNvPr id="9" name="TextBox 8"/>
          <p:cNvSpPr txBox="1"/>
          <p:nvPr/>
        </p:nvSpPr>
        <p:spPr>
          <a:xfrm>
            <a:off x="869327" y="178402"/>
            <a:ext cx="2929470"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par</a:t>
            </a:r>
            <a:r>
              <a:rPr lang="es-CO" sz="6000" dirty="0">
                <a:solidFill>
                  <a:srgbClr val="E87D1E"/>
                </a:solidFill>
                <a:latin typeface="Century Gothic" panose="020B0502020202020204" pitchFamily="34" charset="0"/>
                <a:cs typeface="Calibri" panose="020F0502020204030204" pitchFamily="34" charset="0"/>
              </a:rPr>
              <a:t>que</a:t>
            </a:r>
          </a:p>
        </p:txBody>
      </p:sp>
      <p:sp>
        <p:nvSpPr>
          <p:cNvPr id="11" name="TextBox 10"/>
          <p:cNvSpPr txBox="1"/>
          <p:nvPr/>
        </p:nvSpPr>
        <p:spPr>
          <a:xfrm>
            <a:off x="541285" y="3390394"/>
            <a:ext cx="2929470" cy="1015663"/>
          </a:xfrm>
          <a:prstGeom prst="rect">
            <a:avLst/>
          </a:prstGeom>
          <a:noFill/>
        </p:spPr>
        <p:txBody>
          <a:bodyPr wrap="square" rtlCol="0">
            <a:spAutoFit/>
          </a:bodyPr>
          <a:lstStyle/>
          <a:p>
            <a:pPr algn="ctr"/>
            <a:r>
              <a:rPr lang="es-CO" sz="6000" b="1" dirty="0">
                <a:solidFill>
                  <a:srgbClr val="E87D1E"/>
                </a:solidFill>
                <a:latin typeface="Century Gothic" panose="020B0502020202020204" pitchFamily="34" charset="0"/>
                <a:cs typeface="Calibri" panose="020F0502020204030204" pitchFamily="34" charset="0"/>
              </a:rPr>
              <a:t>¿</a:t>
            </a:r>
            <a:r>
              <a:rPr lang="es-CO" sz="6000" dirty="0">
                <a:solidFill>
                  <a:srgbClr val="E87D1E"/>
                </a:solidFill>
                <a:latin typeface="Century Gothic" panose="020B0502020202020204" pitchFamily="34" charset="0"/>
                <a:cs typeface="Calibri" panose="020F0502020204030204" pitchFamily="34" charset="0"/>
              </a:rPr>
              <a:t>qué</a:t>
            </a:r>
            <a:r>
              <a:rPr lang="es-CO" sz="6000" b="1" dirty="0">
                <a:solidFill>
                  <a:srgbClr val="E87D1E"/>
                </a:solidFill>
                <a:latin typeface="Century Gothic" panose="020B0502020202020204" pitchFamily="34" charset="0"/>
                <a:cs typeface="Calibri" panose="020F0502020204030204" pitchFamily="34" charset="0"/>
              </a:rPr>
              <a:t>?</a:t>
            </a:r>
          </a:p>
        </p:txBody>
      </p:sp>
      <p:sp>
        <p:nvSpPr>
          <p:cNvPr id="10" name="TextBox 9"/>
          <p:cNvSpPr txBox="1"/>
          <p:nvPr/>
        </p:nvSpPr>
        <p:spPr>
          <a:xfrm>
            <a:off x="4325745" y="4820217"/>
            <a:ext cx="3540510"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que</a:t>
            </a:r>
            <a:r>
              <a:rPr lang="es-CO" sz="6000" dirty="0">
                <a:solidFill>
                  <a:srgbClr val="115076"/>
                </a:solidFill>
                <a:latin typeface="Century Gothic" panose="020B0502020202020204" pitchFamily="34" charset="0"/>
                <a:cs typeface="Calibri" panose="020F0502020204030204" pitchFamily="34" charset="0"/>
              </a:rPr>
              <a:t>dar</a:t>
            </a:r>
          </a:p>
        </p:txBody>
      </p:sp>
      <p:sp>
        <p:nvSpPr>
          <p:cNvPr id="8" name="TextBox 7"/>
          <p:cNvSpPr txBox="1"/>
          <p:nvPr/>
        </p:nvSpPr>
        <p:spPr>
          <a:xfrm>
            <a:off x="8122354" y="189384"/>
            <a:ext cx="391160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pe</a:t>
            </a:r>
            <a:r>
              <a:rPr lang="es-CO" sz="6000" dirty="0">
                <a:solidFill>
                  <a:srgbClr val="E87D1E"/>
                </a:solidFill>
                <a:latin typeface="Century Gothic" panose="020B0502020202020204" pitchFamily="34" charset="0"/>
                <a:cs typeface="Calibri" panose="020F0502020204030204" pitchFamily="34" charset="0"/>
              </a:rPr>
              <a:t>que</a:t>
            </a:r>
            <a:r>
              <a:rPr lang="es-CO" sz="6000" dirty="0">
                <a:solidFill>
                  <a:srgbClr val="115076"/>
                </a:solidFill>
                <a:latin typeface="Century Gothic" panose="020B0502020202020204" pitchFamily="34" charset="0"/>
                <a:cs typeface="Calibri" panose="020F0502020204030204" pitchFamily="34" charset="0"/>
              </a:rPr>
              <a:t>ño</a:t>
            </a:r>
          </a:p>
        </p:txBody>
      </p:sp>
      <p:sp>
        <p:nvSpPr>
          <p:cNvPr id="7" name="TextBox 6"/>
          <p:cNvSpPr txBox="1"/>
          <p:nvPr/>
        </p:nvSpPr>
        <p:spPr>
          <a:xfrm>
            <a:off x="8688102" y="3388765"/>
            <a:ext cx="2929470"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que</a:t>
            </a:r>
            <a:r>
              <a:rPr lang="es-CO" sz="6000" dirty="0">
                <a:solidFill>
                  <a:srgbClr val="115076"/>
                </a:solidFill>
                <a:latin typeface="Century Gothic" panose="020B0502020202020204" pitchFamily="34" charset="0"/>
                <a:cs typeface="Calibri" panose="020F0502020204030204" pitchFamily="34" charset="0"/>
              </a:rPr>
              <a:t>rer</a:t>
            </a:r>
          </a:p>
        </p:txBody>
      </p:sp>
    </p:spTree>
    <p:extLst>
      <p:ext uri="{BB962C8B-B14F-4D97-AF65-F5344CB8AC3E}">
        <p14:creationId xmlns:p14="http://schemas.microsoft.com/office/powerpoint/2010/main" val="1222552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que_new.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que_porque.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5" name="que_parque.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subTnLst>
                                    <p:audio>
                                      <p:cMediaNode>
                                        <p:cTn display="0" masterRel="sameClick">
                                          <p:stCondLst>
                                            <p:cond evt="begin" delay="0">
                                              <p:tn val="23"/>
                                            </p:cond>
                                          </p:stCondLst>
                                          <p:endCondLst>
                                            <p:cond evt="onStopAudio" delay="0">
                                              <p:tgtEl>
                                                <p:sldTgt/>
                                              </p:tgtEl>
                                            </p:cond>
                                          </p:endCondLst>
                                        </p:cTn>
                                        <p:tgtEl>
                                          <p:sndTgt r:embed="rId6" name="que_pequen%CC%83o.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subTnLst>
                                    <p:audio>
                                      <p:cMediaNode>
                                        <p:cTn display="0" masterRel="sameClick">
                                          <p:stCondLst>
                                            <p:cond evt="begin" delay="0">
                                              <p:tn val="28"/>
                                            </p:cond>
                                          </p:stCondLst>
                                          <p:endCondLst>
                                            <p:cond evt="onStopAudio" delay="0">
                                              <p:tgtEl>
                                                <p:sldTgt/>
                                              </p:tgtEl>
                                            </p:cond>
                                          </p:endCondLst>
                                        </p:cTn>
                                        <p:tgtEl>
                                          <p:sndTgt r:embed="rId7" name="que_que%CC%81.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subTnLst>
                                    <p:audio>
                                      <p:cMediaNode>
                                        <p:cTn display="0" masterRel="sameClick">
                                          <p:stCondLst>
                                            <p:cond evt="begin" delay="0">
                                              <p:tn val="33"/>
                                            </p:cond>
                                          </p:stCondLst>
                                          <p:endCondLst>
                                            <p:cond evt="onStopAudio" delay="0">
                                              <p:tgtEl>
                                                <p:sldTgt/>
                                              </p:tgtEl>
                                            </p:cond>
                                          </p:endCondLst>
                                        </p:cTn>
                                        <p:tgtEl>
                                          <p:sndTgt r:embed="rId8" name="que_quedar.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subTnLst>
                                    <p:audio>
                                      <p:cMediaNode>
                                        <p:cTn display="0" masterRel="sameClick">
                                          <p:stCondLst>
                                            <p:cond evt="begin" delay="0">
                                              <p:tn val="38"/>
                                            </p:cond>
                                          </p:stCondLst>
                                          <p:endCondLst>
                                            <p:cond evt="onStopAudio" delay="0">
                                              <p:tgtEl>
                                                <p:sldTgt/>
                                              </p:tgtEl>
                                            </p:cond>
                                          </p:endCondLst>
                                        </p:cTn>
                                        <p:tgtEl>
                                          <p:sndTgt r:embed="rId9" name="que_quer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9" grpId="0"/>
      <p:bldP spid="11" grpId="0"/>
      <p:bldP spid="10" grpId="0"/>
      <p:bldP spid="8"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sz="12000" b="0" dirty="0">
                <a:solidFill>
                  <a:srgbClr val="115076"/>
                </a:solidFill>
                <a:latin typeface="Century Gothic" panose="020B0502020202020204" pitchFamily="34" charset="0"/>
                <a:cs typeface="Calibri" panose="020F0502020204030204" pitchFamily="34" charset="0"/>
              </a:rPr>
              <a:t>que</a:t>
            </a:r>
            <a:endParaRPr lang="en-GB" sz="12000" b="0" dirty="0"/>
          </a:p>
        </p:txBody>
      </p:sp>
      <p:sp>
        <p:nvSpPr>
          <p:cNvPr id="4" name="Rounded Rectangle 3" descr="rectangle"/>
          <p:cNvSpPr/>
          <p:nvPr/>
        </p:nvSpPr>
        <p:spPr>
          <a:xfrm>
            <a:off x="4389120" y="1861090"/>
            <a:ext cx="3502661" cy="2844265"/>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TextBox 4"/>
          <p:cNvSpPr txBox="1"/>
          <p:nvPr/>
        </p:nvSpPr>
        <p:spPr>
          <a:xfrm>
            <a:off x="4372738" y="2648356"/>
            <a:ext cx="3591565"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por</a:t>
            </a:r>
            <a:r>
              <a:rPr lang="es-CO" sz="6000" dirty="0">
                <a:solidFill>
                  <a:srgbClr val="E87D1E"/>
                </a:solidFill>
                <a:latin typeface="Century Gothic" panose="020B0502020202020204" pitchFamily="34" charset="0"/>
                <a:cs typeface="Calibri" panose="020F0502020204030204" pitchFamily="34" charset="0"/>
              </a:rPr>
              <a:t>que</a:t>
            </a:r>
          </a:p>
        </p:txBody>
      </p:sp>
      <p:sp>
        <p:nvSpPr>
          <p:cNvPr id="9" name="TextBox 8"/>
          <p:cNvSpPr txBox="1"/>
          <p:nvPr/>
        </p:nvSpPr>
        <p:spPr>
          <a:xfrm>
            <a:off x="869327" y="178402"/>
            <a:ext cx="2929470" cy="1015663"/>
          </a:xfrm>
          <a:prstGeom prst="rect">
            <a:avLst/>
          </a:prstGeom>
          <a:noFill/>
        </p:spPr>
        <p:txBody>
          <a:bodyPr wrap="square" rtlCol="0">
            <a:spAutoFit/>
          </a:bodyPr>
          <a:lstStyle/>
          <a:p>
            <a:r>
              <a:rPr lang="es-CO" sz="6000" dirty="0">
                <a:solidFill>
                  <a:srgbClr val="115076"/>
                </a:solidFill>
                <a:latin typeface="Century Gothic" panose="020B0502020202020204" pitchFamily="34" charset="0"/>
                <a:cs typeface="Calibri" panose="020F0502020204030204" pitchFamily="34" charset="0"/>
              </a:rPr>
              <a:t>par</a:t>
            </a:r>
            <a:r>
              <a:rPr lang="es-CO" sz="6000" dirty="0">
                <a:solidFill>
                  <a:srgbClr val="E87D1E"/>
                </a:solidFill>
                <a:latin typeface="Century Gothic" panose="020B0502020202020204" pitchFamily="34" charset="0"/>
                <a:cs typeface="Calibri" panose="020F0502020204030204" pitchFamily="34" charset="0"/>
              </a:rPr>
              <a:t>que</a:t>
            </a:r>
          </a:p>
        </p:txBody>
      </p:sp>
      <p:sp>
        <p:nvSpPr>
          <p:cNvPr id="11" name="TextBox 10"/>
          <p:cNvSpPr txBox="1"/>
          <p:nvPr/>
        </p:nvSpPr>
        <p:spPr>
          <a:xfrm>
            <a:off x="541285" y="3390394"/>
            <a:ext cx="2929470" cy="1015663"/>
          </a:xfrm>
          <a:prstGeom prst="rect">
            <a:avLst/>
          </a:prstGeom>
          <a:noFill/>
        </p:spPr>
        <p:txBody>
          <a:bodyPr wrap="square" rtlCol="0">
            <a:spAutoFit/>
          </a:bodyPr>
          <a:lstStyle/>
          <a:p>
            <a:pPr algn="ctr"/>
            <a:r>
              <a:rPr lang="es-CO" sz="6000" b="1" dirty="0">
                <a:solidFill>
                  <a:srgbClr val="E87D1E"/>
                </a:solidFill>
                <a:latin typeface="Century Gothic" panose="020B0502020202020204" pitchFamily="34" charset="0"/>
                <a:cs typeface="Calibri" panose="020F0502020204030204" pitchFamily="34" charset="0"/>
              </a:rPr>
              <a:t>¿</a:t>
            </a:r>
            <a:r>
              <a:rPr lang="es-CO" sz="6000" dirty="0">
                <a:solidFill>
                  <a:srgbClr val="E87D1E"/>
                </a:solidFill>
                <a:latin typeface="Century Gothic" panose="020B0502020202020204" pitchFamily="34" charset="0"/>
                <a:cs typeface="Calibri" panose="020F0502020204030204" pitchFamily="34" charset="0"/>
              </a:rPr>
              <a:t>qué</a:t>
            </a:r>
            <a:r>
              <a:rPr lang="es-CO" sz="6000" b="1" dirty="0">
                <a:solidFill>
                  <a:srgbClr val="E87D1E"/>
                </a:solidFill>
                <a:latin typeface="Century Gothic" panose="020B0502020202020204" pitchFamily="34" charset="0"/>
                <a:cs typeface="Calibri" panose="020F0502020204030204" pitchFamily="34" charset="0"/>
              </a:rPr>
              <a:t>?</a:t>
            </a:r>
          </a:p>
        </p:txBody>
      </p:sp>
      <p:sp>
        <p:nvSpPr>
          <p:cNvPr id="10" name="TextBox 9"/>
          <p:cNvSpPr txBox="1"/>
          <p:nvPr/>
        </p:nvSpPr>
        <p:spPr>
          <a:xfrm>
            <a:off x="4325745" y="4820217"/>
            <a:ext cx="3540510"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que</a:t>
            </a:r>
            <a:r>
              <a:rPr lang="es-CO" sz="6000" dirty="0">
                <a:solidFill>
                  <a:srgbClr val="115076"/>
                </a:solidFill>
                <a:latin typeface="Century Gothic" panose="020B0502020202020204" pitchFamily="34" charset="0"/>
                <a:cs typeface="Calibri" panose="020F0502020204030204" pitchFamily="34" charset="0"/>
              </a:rPr>
              <a:t>dar</a:t>
            </a:r>
          </a:p>
        </p:txBody>
      </p:sp>
      <p:sp>
        <p:nvSpPr>
          <p:cNvPr id="8" name="TextBox 7"/>
          <p:cNvSpPr txBox="1"/>
          <p:nvPr/>
        </p:nvSpPr>
        <p:spPr>
          <a:xfrm>
            <a:off x="8122354" y="189384"/>
            <a:ext cx="3911600" cy="1015663"/>
          </a:xfrm>
          <a:prstGeom prst="rect">
            <a:avLst/>
          </a:prstGeom>
          <a:noFill/>
        </p:spPr>
        <p:txBody>
          <a:bodyPr wrap="square" rtlCol="0">
            <a:spAutoFit/>
          </a:bodyPr>
          <a:lstStyle/>
          <a:p>
            <a:pPr algn="ctr"/>
            <a:r>
              <a:rPr lang="es-CO" sz="6000" dirty="0">
                <a:solidFill>
                  <a:srgbClr val="115076"/>
                </a:solidFill>
                <a:latin typeface="Century Gothic" panose="020B0502020202020204" pitchFamily="34" charset="0"/>
                <a:cs typeface="Calibri" panose="020F0502020204030204" pitchFamily="34" charset="0"/>
              </a:rPr>
              <a:t>pe</a:t>
            </a:r>
            <a:r>
              <a:rPr lang="es-CO" sz="6000" dirty="0">
                <a:solidFill>
                  <a:srgbClr val="E87D1E"/>
                </a:solidFill>
                <a:latin typeface="Century Gothic" panose="020B0502020202020204" pitchFamily="34" charset="0"/>
                <a:cs typeface="Calibri" panose="020F0502020204030204" pitchFamily="34" charset="0"/>
              </a:rPr>
              <a:t>que</a:t>
            </a:r>
            <a:r>
              <a:rPr lang="es-CO" sz="6000" dirty="0">
                <a:solidFill>
                  <a:srgbClr val="115076"/>
                </a:solidFill>
                <a:latin typeface="Century Gothic" panose="020B0502020202020204" pitchFamily="34" charset="0"/>
                <a:cs typeface="Calibri" panose="020F0502020204030204" pitchFamily="34" charset="0"/>
              </a:rPr>
              <a:t>ño</a:t>
            </a:r>
          </a:p>
        </p:txBody>
      </p:sp>
      <p:sp>
        <p:nvSpPr>
          <p:cNvPr id="7" name="TextBox 6"/>
          <p:cNvSpPr txBox="1"/>
          <p:nvPr/>
        </p:nvSpPr>
        <p:spPr>
          <a:xfrm>
            <a:off x="8688102" y="3388765"/>
            <a:ext cx="2929470"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que</a:t>
            </a:r>
            <a:r>
              <a:rPr lang="es-CO" sz="6000" dirty="0">
                <a:solidFill>
                  <a:srgbClr val="115076"/>
                </a:solidFill>
                <a:latin typeface="Century Gothic" panose="020B0502020202020204" pitchFamily="34" charset="0"/>
                <a:cs typeface="Calibri" panose="020F0502020204030204" pitchFamily="34" charset="0"/>
              </a:rPr>
              <a:t>rer</a:t>
            </a:r>
          </a:p>
        </p:txBody>
      </p:sp>
    </p:spTree>
    <p:extLst>
      <p:ext uri="{BB962C8B-B14F-4D97-AF65-F5344CB8AC3E}">
        <p14:creationId xmlns:p14="http://schemas.microsoft.com/office/powerpoint/2010/main" val="1951870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9" grpId="0"/>
      <p:bldP spid="11" grpId="0"/>
      <p:bldP spid="10" grpId="0"/>
      <p:bldP spid="8"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1"/>
          <p:cNvSpPr>
            <a:spLocks noGrp="1"/>
          </p:cNvSpPr>
          <p:nvPr>
            <p:ph type="title"/>
          </p:nvPr>
        </p:nvSpPr>
        <p:spPr>
          <a:xfrm>
            <a:off x="307950" y="248442"/>
            <a:ext cx="3994419" cy="356098"/>
          </a:xfrm>
        </p:spPr>
        <p:txBody>
          <a:bodyPr>
            <a:noAutofit/>
          </a:bodyPr>
          <a:lstStyle/>
          <a:p>
            <a:r>
              <a:rPr lang="en-GB" sz="2800" b="1" dirty="0" err="1">
                <a:solidFill>
                  <a:schemeClr val="accent1">
                    <a:lumMod val="50000"/>
                  </a:schemeClr>
                </a:solidFill>
              </a:rPr>
              <a:t>Escucha</a:t>
            </a:r>
            <a:r>
              <a:rPr lang="en-GB" sz="2800" b="1" dirty="0">
                <a:solidFill>
                  <a:schemeClr val="accent1">
                    <a:lumMod val="50000"/>
                  </a:schemeClr>
                </a:solidFill>
              </a:rPr>
              <a:t> las </a:t>
            </a:r>
            <a:r>
              <a:rPr lang="en-GB" sz="2800" b="1" dirty="0" err="1">
                <a:solidFill>
                  <a:schemeClr val="accent1">
                    <a:lumMod val="50000"/>
                  </a:schemeClr>
                </a:solidFill>
              </a:rPr>
              <a:t>frases</a:t>
            </a:r>
            <a:r>
              <a:rPr lang="en-GB" sz="2800" b="1" dirty="0">
                <a:solidFill>
                  <a:schemeClr val="accent1">
                    <a:lumMod val="50000"/>
                  </a:schemeClr>
                </a:solidFill>
              </a:rPr>
              <a:t>. </a:t>
            </a:r>
          </a:p>
        </p:txBody>
      </p:sp>
      <p:sp>
        <p:nvSpPr>
          <p:cNvPr id="17" name="Title 1"/>
          <p:cNvSpPr txBox="1">
            <a:spLocks/>
          </p:cNvSpPr>
          <p:nvPr/>
        </p:nvSpPr>
        <p:spPr>
          <a:xfrm>
            <a:off x="312692" y="628363"/>
            <a:ext cx="9816882" cy="4763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nSpc>
                <a:spcPct val="150000"/>
              </a:lnSpc>
            </a:pPr>
            <a:r>
              <a:rPr lang="en-GB" sz="2800" b="1" dirty="0" err="1">
                <a:solidFill>
                  <a:schemeClr val="accent1">
                    <a:lumMod val="50000"/>
                  </a:schemeClr>
                </a:solidFill>
              </a:rPr>
              <a:t>Escucha</a:t>
            </a:r>
            <a:r>
              <a:rPr lang="en-GB" sz="2800" b="1" dirty="0">
                <a:solidFill>
                  <a:schemeClr val="accent1">
                    <a:lumMod val="50000"/>
                  </a:schemeClr>
                </a:solidFill>
              </a:rPr>
              <a:t> </a:t>
            </a:r>
            <a:r>
              <a:rPr lang="en-GB" sz="2800" b="1" dirty="0" err="1">
                <a:solidFill>
                  <a:schemeClr val="accent1">
                    <a:lumMod val="50000"/>
                  </a:schemeClr>
                </a:solidFill>
              </a:rPr>
              <a:t>otra</a:t>
            </a:r>
            <a:r>
              <a:rPr lang="en-GB" sz="2800" b="1" dirty="0">
                <a:solidFill>
                  <a:schemeClr val="accent1">
                    <a:lumMod val="50000"/>
                  </a:schemeClr>
                </a:solidFill>
              </a:rPr>
              <a:t> </a:t>
            </a:r>
            <a:r>
              <a:rPr lang="en-GB" sz="2800" b="1" dirty="0" err="1">
                <a:solidFill>
                  <a:schemeClr val="accent1">
                    <a:lumMod val="50000"/>
                  </a:schemeClr>
                </a:solidFill>
              </a:rPr>
              <a:t>vez</a:t>
            </a:r>
            <a:r>
              <a:rPr lang="en-GB" sz="2800" b="1" dirty="0">
                <a:solidFill>
                  <a:schemeClr val="accent1">
                    <a:lumMod val="50000"/>
                  </a:schemeClr>
                </a:solidFill>
              </a:rPr>
              <a:t> y escribe la </a:t>
            </a:r>
            <a:r>
              <a:rPr lang="en-GB" sz="2800" b="1" dirty="0" err="1">
                <a:solidFill>
                  <a:schemeClr val="accent1">
                    <a:lumMod val="50000"/>
                  </a:schemeClr>
                </a:solidFill>
              </a:rPr>
              <a:t>frase</a:t>
            </a:r>
            <a:r>
              <a:rPr lang="en-GB" sz="2800" b="1" dirty="0">
                <a:solidFill>
                  <a:schemeClr val="accent1">
                    <a:lumMod val="50000"/>
                  </a:schemeClr>
                </a:solidFill>
              </a:rPr>
              <a:t>. ¿Qué </a:t>
            </a:r>
            <a:r>
              <a:rPr lang="en-GB" sz="2800" b="1" dirty="0" err="1">
                <a:solidFill>
                  <a:schemeClr val="accent1">
                    <a:lumMod val="50000"/>
                  </a:schemeClr>
                </a:solidFill>
              </a:rPr>
              <a:t>significa</a:t>
            </a:r>
            <a:r>
              <a:rPr lang="en-GB" sz="2800" b="1" dirty="0">
                <a:solidFill>
                  <a:schemeClr val="accent1">
                    <a:lumMod val="50000"/>
                  </a:schemeClr>
                </a:solidFill>
              </a:rPr>
              <a:t>?</a:t>
            </a:r>
          </a:p>
        </p:txBody>
      </p:sp>
      <p:sp>
        <p:nvSpPr>
          <p:cNvPr id="3" name="TextBox 2"/>
          <p:cNvSpPr txBox="1"/>
          <p:nvPr/>
        </p:nvSpPr>
        <p:spPr>
          <a:xfrm>
            <a:off x="3621562" y="164881"/>
            <a:ext cx="6681603" cy="523220"/>
          </a:xfrm>
          <a:prstGeom prst="rect">
            <a:avLst/>
          </a:prstGeom>
          <a:noFill/>
        </p:spPr>
        <p:txBody>
          <a:bodyPr wrap="square" rtlCol="0">
            <a:spAutoFit/>
          </a:bodyPr>
          <a:lstStyle/>
          <a:p>
            <a:r>
              <a:rPr lang="en-GB" sz="2800" b="1" dirty="0">
                <a:solidFill>
                  <a:schemeClr val="accent1">
                    <a:lumMod val="50000"/>
                  </a:schemeClr>
                </a:solidFill>
                <a:latin typeface="Century Gothic" panose="020B0502020202020204" pitchFamily="34" charset="0"/>
              </a:rPr>
              <a:t>How many times can you hear ‘que’?</a:t>
            </a:r>
          </a:p>
        </p:txBody>
      </p:sp>
      <p:graphicFrame>
        <p:nvGraphicFramePr>
          <p:cNvPr id="5" name="Tabla 4">
            <a:extLst>
              <a:ext uri="{FF2B5EF4-FFF2-40B4-BE49-F238E27FC236}">
                <a16:creationId xmlns:a16="http://schemas.microsoft.com/office/drawing/2014/main" id="{2A456197-298B-1E4A-9596-74423CEDB75C}"/>
              </a:ext>
            </a:extLst>
          </p:cNvPr>
          <p:cNvGraphicFramePr>
            <a:graphicFrameLocks noGrp="1"/>
          </p:cNvGraphicFramePr>
          <p:nvPr>
            <p:extLst>
              <p:ext uri="{D42A27DB-BD31-4B8C-83A1-F6EECF244321}">
                <p14:modId xmlns:p14="http://schemas.microsoft.com/office/powerpoint/2010/main" val="3388501863"/>
              </p:ext>
            </p:extLst>
          </p:nvPr>
        </p:nvGraphicFramePr>
        <p:xfrm>
          <a:off x="259739" y="1751954"/>
          <a:ext cx="4185364" cy="3970341"/>
        </p:xfrm>
        <a:graphic>
          <a:graphicData uri="http://schemas.openxmlformats.org/drawingml/2006/table">
            <a:tbl>
              <a:tblPr firstRow="1" bandRow="1">
                <a:tableStyleId>{8A107856-5554-42FB-B03E-39F5DBC370BA}</a:tableStyleId>
              </a:tblPr>
              <a:tblGrid>
                <a:gridCol w="540976">
                  <a:extLst>
                    <a:ext uri="{9D8B030D-6E8A-4147-A177-3AD203B41FA5}">
                      <a16:colId xmlns:a16="http://schemas.microsoft.com/office/drawing/2014/main" val="3212352524"/>
                    </a:ext>
                  </a:extLst>
                </a:gridCol>
                <a:gridCol w="1214796">
                  <a:extLst>
                    <a:ext uri="{9D8B030D-6E8A-4147-A177-3AD203B41FA5}">
                      <a16:colId xmlns:a16="http://schemas.microsoft.com/office/drawing/2014/main" val="3975948012"/>
                    </a:ext>
                  </a:extLst>
                </a:gridCol>
                <a:gridCol w="1214796">
                  <a:extLst>
                    <a:ext uri="{9D8B030D-6E8A-4147-A177-3AD203B41FA5}">
                      <a16:colId xmlns:a16="http://schemas.microsoft.com/office/drawing/2014/main" val="2321293653"/>
                    </a:ext>
                  </a:extLst>
                </a:gridCol>
                <a:gridCol w="1214796">
                  <a:extLst>
                    <a:ext uri="{9D8B030D-6E8A-4147-A177-3AD203B41FA5}">
                      <a16:colId xmlns:a16="http://schemas.microsoft.com/office/drawing/2014/main" val="3417237658"/>
                    </a:ext>
                  </a:extLst>
                </a:gridCol>
              </a:tblGrid>
              <a:tr h="440261">
                <a:tc>
                  <a:txBody>
                    <a:bodyPr/>
                    <a:lstStyle/>
                    <a:p>
                      <a:endParaRPr lang="x-none" dirty="0"/>
                    </a:p>
                  </a:txBody>
                  <a:tcPr/>
                </a:tc>
                <a:tc>
                  <a:txBody>
                    <a:bodyPr/>
                    <a:lstStyle/>
                    <a:p>
                      <a:pPr algn="ctr"/>
                      <a:r>
                        <a:rPr lang="es-ES" sz="2000" dirty="0">
                          <a:solidFill>
                            <a:schemeClr val="accent1">
                              <a:lumMod val="50000"/>
                            </a:schemeClr>
                          </a:solidFill>
                        </a:rPr>
                        <a:t>1</a:t>
                      </a:r>
                      <a:endParaRPr lang="x-none" sz="2000" dirty="0">
                        <a:solidFill>
                          <a:schemeClr val="accent1">
                            <a:lumMod val="50000"/>
                          </a:schemeClr>
                        </a:solidFill>
                      </a:endParaRPr>
                    </a:p>
                  </a:txBody>
                  <a:tcPr/>
                </a:tc>
                <a:tc>
                  <a:txBody>
                    <a:bodyPr/>
                    <a:lstStyle/>
                    <a:p>
                      <a:pPr algn="ctr"/>
                      <a:r>
                        <a:rPr lang="es-ES" sz="2000" dirty="0">
                          <a:solidFill>
                            <a:schemeClr val="accent1">
                              <a:lumMod val="50000"/>
                            </a:schemeClr>
                          </a:solidFill>
                        </a:rPr>
                        <a:t>2</a:t>
                      </a:r>
                      <a:endParaRPr lang="x-none" sz="2000" dirty="0">
                        <a:solidFill>
                          <a:schemeClr val="accent1">
                            <a:lumMod val="50000"/>
                          </a:schemeClr>
                        </a:solidFill>
                      </a:endParaRPr>
                    </a:p>
                  </a:txBody>
                  <a:tcPr/>
                </a:tc>
                <a:tc>
                  <a:txBody>
                    <a:bodyPr/>
                    <a:lstStyle/>
                    <a:p>
                      <a:pPr algn="ctr"/>
                      <a:r>
                        <a:rPr lang="es-ES" sz="2000" dirty="0">
                          <a:solidFill>
                            <a:schemeClr val="accent1">
                              <a:lumMod val="50000"/>
                            </a:schemeClr>
                          </a:solidFill>
                        </a:rPr>
                        <a:t>3</a:t>
                      </a:r>
                      <a:endParaRPr lang="x-none" sz="2000" dirty="0">
                        <a:solidFill>
                          <a:schemeClr val="accent1">
                            <a:lumMod val="50000"/>
                          </a:schemeClr>
                        </a:solidFill>
                      </a:endParaRPr>
                    </a:p>
                  </a:txBody>
                  <a:tcPr/>
                </a:tc>
                <a:extLst>
                  <a:ext uri="{0D108BD9-81ED-4DB2-BD59-A6C34878D82A}">
                    <a16:rowId xmlns:a16="http://schemas.microsoft.com/office/drawing/2014/main" val="1618326333"/>
                  </a:ext>
                </a:extLst>
              </a:tr>
              <a:tr h="706016">
                <a:tc>
                  <a:txBody>
                    <a:bodyPr/>
                    <a:lstStyle/>
                    <a:p>
                      <a:endParaRPr lang="x-none" dirty="0"/>
                    </a:p>
                  </a:txBody>
                  <a:tcPr/>
                </a:tc>
                <a:tc>
                  <a:txBody>
                    <a:bodyPr/>
                    <a:lstStyle/>
                    <a:p>
                      <a:endParaRPr lang="x-none"/>
                    </a:p>
                  </a:txBody>
                  <a:tcPr/>
                </a:tc>
                <a:tc>
                  <a:txBody>
                    <a:bodyPr/>
                    <a:lstStyle/>
                    <a:p>
                      <a:endParaRPr lang="x-none" dirty="0"/>
                    </a:p>
                  </a:txBody>
                  <a:tcPr/>
                </a:tc>
                <a:tc>
                  <a:txBody>
                    <a:bodyPr/>
                    <a:lstStyle/>
                    <a:p>
                      <a:endParaRPr lang="x-none" dirty="0"/>
                    </a:p>
                  </a:txBody>
                  <a:tcPr/>
                </a:tc>
                <a:extLst>
                  <a:ext uri="{0D108BD9-81ED-4DB2-BD59-A6C34878D82A}">
                    <a16:rowId xmlns:a16="http://schemas.microsoft.com/office/drawing/2014/main" val="1820434900"/>
                  </a:ext>
                </a:extLst>
              </a:tr>
              <a:tr h="706016">
                <a:tc>
                  <a:txBody>
                    <a:bodyPr/>
                    <a:lstStyle/>
                    <a:p>
                      <a:endParaRPr lang="x-none" dirty="0"/>
                    </a:p>
                  </a:txBody>
                  <a:tcPr/>
                </a:tc>
                <a:tc>
                  <a:txBody>
                    <a:bodyPr/>
                    <a:lstStyle/>
                    <a:p>
                      <a:endParaRPr lang="x-none"/>
                    </a:p>
                  </a:txBody>
                  <a:tcPr/>
                </a:tc>
                <a:tc>
                  <a:txBody>
                    <a:bodyPr/>
                    <a:lstStyle/>
                    <a:p>
                      <a:endParaRPr lang="x-none" dirty="0"/>
                    </a:p>
                  </a:txBody>
                  <a:tcPr/>
                </a:tc>
                <a:tc>
                  <a:txBody>
                    <a:bodyPr/>
                    <a:lstStyle/>
                    <a:p>
                      <a:endParaRPr lang="x-none" dirty="0"/>
                    </a:p>
                  </a:txBody>
                  <a:tcPr/>
                </a:tc>
                <a:extLst>
                  <a:ext uri="{0D108BD9-81ED-4DB2-BD59-A6C34878D82A}">
                    <a16:rowId xmlns:a16="http://schemas.microsoft.com/office/drawing/2014/main" val="51597389"/>
                  </a:ext>
                </a:extLst>
              </a:tr>
              <a:tr h="706016">
                <a:tc>
                  <a:txBody>
                    <a:bodyPr/>
                    <a:lstStyle/>
                    <a:p>
                      <a:endParaRPr lang="x-none" dirty="0"/>
                    </a:p>
                  </a:txBody>
                  <a:tcPr/>
                </a:tc>
                <a:tc>
                  <a:txBody>
                    <a:bodyPr/>
                    <a:lstStyle/>
                    <a:p>
                      <a:endParaRPr lang="x-none"/>
                    </a:p>
                  </a:txBody>
                  <a:tcPr/>
                </a:tc>
                <a:tc>
                  <a:txBody>
                    <a:bodyPr/>
                    <a:lstStyle/>
                    <a:p>
                      <a:endParaRPr lang="x-none" dirty="0"/>
                    </a:p>
                  </a:txBody>
                  <a:tcPr/>
                </a:tc>
                <a:tc>
                  <a:txBody>
                    <a:bodyPr/>
                    <a:lstStyle/>
                    <a:p>
                      <a:endParaRPr lang="x-none" dirty="0"/>
                    </a:p>
                  </a:txBody>
                  <a:tcPr/>
                </a:tc>
                <a:extLst>
                  <a:ext uri="{0D108BD9-81ED-4DB2-BD59-A6C34878D82A}">
                    <a16:rowId xmlns:a16="http://schemas.microsoft.com/office/drawing/2014/main" val="2002282666"/>
                  </a:ext>
                </a:extLst>
              </a:tr>
              <a:tr h="706016">
                <a:tc>
                  <a:txBody>
                    <a:bodyPr/>
                    <a:lstStyle/>
                    <a:p>
                      <a:endParaRPr lang="x-none"/>
                    </a:p>
                  </a:txBody>
                  <a:tcPr/>
                </a:tc>
                <a:tc>
                  <a:txBody>
                    <a:bodyPr/>
                    <a:lstStyle/>
                    <a:p>
                      <a:endParaRPr lang="x-none"/>
                    </a:p>
                  </a:txBody>
                  <a:tcPr/>
                </a:tc>
                <a:tc>
                  <a:txBody>
                    <a:bodyPr/>
                    <a:lstStyle/>
                    <a:p>
                      <a:endParaRPr lang="x-none"/>
                    </a:p>
                  </a:txBody>
                  <a:tcPr/>
                </a:tc>
                <a:tc>
                  <a:txBody>
                    <a:bodyPr/>
                    <a:lstStyle/>
                    <a:p>
                      <a:endParaRPr lang="x-none"/>
                    </a:p>
                  </a:txBody>
                  <a:tcPr/>
                </a:tc>
                <a:extLst>
                  <a:ext uri="{0D108BD9-81ED-4DB2-BD59-A6C34878D82A}">
                    <a16:rowId xmlns:a16="http://schemas.microsoft.com/office/drawing/2014/main" val="2515354939"/>
                  </a:ext>
                </a:extLst>
              </a:tr>
              <a:tr h="706016">
                <a:tc>
                  <a:txBody>
                    <a:bodyPr/>
                    <a:lstStyle/>
                    <a:p>
                      <a:endParaRPr lang="x-none"/>
                    </a:p>
                  </a:txBody>
                  <a:tcPr/>
                </a:tc>
                <a:tc>
                  <a:txBody>
                    <a:bodyPr/>
                    <a:lstStyle/>
                    <a:p>
                      <a:endParaRPr lang="x-none" dirty="0"/>
                    </a:p>
                  </a:txBody>
                  <a:tcPr/>
                </a:tc>
                <a:tc>
                  <a:txBody>
                    <a:bodyPr/>
                    <a:lstStyle/>
                    <a:p>
                      <a:endParaRPr lang="x-none" dirty="0"/>
                    </a:p>
                  </a:txBody>
                  <a:tcPr/>
                </a:tc>
                <a:tc>
                  <a:txBody>
                    <a:bodyPr/>
                    <a:lstStyle/>
                    <a:p>
                      <a:endParaRPr lang="x-none" dirty="0"/>
                    </a:p>
                  </a:txBody>
                  <a:tcPr/>
                </a:tc>
                <a:extLst>
                  <a:ext uri="{0D108BD9-81ED-4DB2-BD59-A6C34878D82A}">
                    <a16:rowId xmlns:a16="http://schemas.microsoft.com/office/drawing/2014/main" val="362052452"/>
                  </a:ext>
                </a:extLst>
              </a:tr>
            </a:tbl>
          </a:graphicData>
        </a:graphic>
      </p:graphicFrame>
      <p:sp>
        <p:nvSpPr>
          <p:cNvPr id="26" name="Action Button: Custom 6">
            <a:hlinkClick r:id="" action="ppaction://noaction" highlightClick="1">
              <a:snd r:embed="rId3" name="el coche es barato porque es pequen%CC%83o.wav"/>
            </a:hlinkClick>
            <a:extLst>
              <a:ext uri="{FF2B5EF4-FFF2-40B4-BE49-F238E27FC236}">
                <a16:creationId xmlns:a16="http://schemas.microsoft.com/office/drawing/2014/main" id="{191EA8F8-F14B-B042-BD52-84031E2457A3}"/>
              </a:ext>
            </a:extLst>
          </p:cNvPr>
          <p:cNvSpPr/>
          <p:nvPr/>
        </p:nvSpPr>
        <p:spPr>
          <a:xfrm>
            <a:off x="341630" y="2376650"/>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27" name="Action Button: Custom 7">
            <a:hlinkClick r:id="" action="ppaction://noaction" highlightClick="1">
              <a:snd r:embed="rId4" name="es normal querer hacer deporte por la man%CC%83ana.wav"/>
            </a:hlinkClick>
            <a:extLst>
              <a:ext uri="{FF2B5EF4-FFF2-40B4-BE49-F238E27FC236}">
                <a16:creationId xmlns:a16="http://schemas.microsoft.com/office/drawing/2014/main" id="{3B36600F-2A0A-F44E-B589-D04FF8AD10A2}"/>
              </a:ext>
            </a:extLst>
          </p:cNvPr>
          <p:cNvSpPr/>
          <p:nvPr/>
        </p:nvSpPr>
        <p:spPr>
          <a:xfrm>
            <a:off x="341629" y="3065004"/>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28" name="Action Button: Custom 8">
            <a:hlinkClick r:id="" action="ppaction://noaction" highlightClick="1">
              <a:snd r:embed="rId5" name="%C2%BFQue%CC%81 actividades haces en el parque?.wav"/>
            </a:hlinkClick>
            <a:extLst>
              <a:ext uri="{FF2B5EF4-FFF2-40B4-BE49-F238E27FC236}">
                <a16:creationId xmlns:a16="http://schemas.microsoft.com/office/drawing/2014/main" id="{DB8B4A08-152C-D044-A0AA-C0B61EAF9FAA}"/>
              </a:ext>
            </a:extLst>
          </p:cNvPr>
          <p:cNvSpPr/>
          <p:nvPr/>
        </p:nvSpPr>
        <p:spPr>
          <a:xfrm>
            <a:off x="345042" y="5209698"/>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5</a:t>
            </a:r>
          </a:p>
        </p:txBody>
      </p:sp>
      <p:sp>
        <p:nvSpPr>
          <p:cNvPr id="29" name="Action Button: Custom 9">
            <a:hlinkClick r:id="" action="ppaction://noaction" highlightClick="1">
              <a:snd r:embed="rId6" name="es bueno quedar con amigos para hacer los deberes.wav"/>
            </a:hlinkClick>
            <a:extLst>
              <a:ext uri="{FF2B5EF4-FFF2-40B4-BE49-F238E27FC236}">
                <a16:creationId xmlns:a16="http://schemas.microsoft.com/office/drawing/2014/main" id="{1A1B0D86-B46E-FD4C-91F7-6B4939748FA4}"/>
              </a:ext>
            </a:extLst>
          </p:cNvPr>
          <p:cNvSpPr/>
          <p:nvPr/>
        </p:nvSpPr>
        <p:spPr>
          <a:xfrm>
            <a:off x="341629" y="3753910"/>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30" name="Action Button: Custom 10">
            <a:hlinkClick r:id="" action="ppaction://noaction" highlightClick="1">
              <a:snd r:embed="rId7" name="el parque es muy bonito aunque es pequen%CC%83o.wav"/>
            </a:hlinkClick>
            <a:extLst>
              <a:ext uri="{FF2B5EF4-FFF2-40B4-BE49-F238E27FC236}">
                <a16:creationId xmlns:a16="http://schemas.microsoft.com/office/drawing/2014/main" id="{4FA77E95-3061-244E-A0D7-DDE497AEABED}"/>
              </a:ext>
            </a:extLst>
          </p:cNvPr>
          <p:cNvSpPr/>
          <p:nvPr/>
        </p:nvSpPr>
        <p:spPr>
          <a:xfrm>
            <a:off x="341629" y="4486465"/>
            <a:ext cx="355003" cy="320251"/>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4</a:t>
            </a:r>
          </a:p>
        </p:txBody>
      </p:sp>
      <p:graphicFrame>
        <p:nvGraphicFramePr>
          <p:cNvPr id="6" name="Tabla 5">
            <a:extLst>
              <a:ext uri="{FF2B5EF4-FFF2-40B4-BE49-F238E27FC236}">
                <a16:creationId xmlns:a16="http://schemas.microsoft.com/office/drawing/2014/main" id="{F2714E62-F353-D746-B2A1-BAFE7CE018AA}"/>
              </a:ext>
            </a:extLst>
          </p:cNvPr>
          <p:cNvGraphicFramePr>
            <a:graphicFrameLocks noGrp="1"/>
          </p:cNvGraphicFramePr>
          <p:nvPr>
            <p:extLst>
              <p:ext uri="{D42A27DB-BD31-4B8C-83A1-F6EECF244321}">
                <p14:modId xmlns:p14="http://schemas.microsoft.com/office/powerpoint/2010/main" val="2708429570"/>
              </p:ext>
            </p:extLst>
          </p:nvPr>
        </p:nvGraphicFramePr>
        <p:xfrm>
          <a:off x="4939838" y="1455640"/>
          <a:ext cx="6986138" cy="4888093"/>
        </p:xfrm>
        <a:graphic>
          <a:graphicData uri="http://schemas.openxmlformats.org/drawingml/2006/table">
            <a:tbl>
              <a:tblPr firstRow="1" bandRow="1">
                <a:tableStyleId>{8A107856-5554-42FB-B03E-39F5DBC370BA}</a:tableStyleId>
              </a:tblPr>
              <a:tblGrid>
                <a:gridCol w="3493069">
                  <a:extLst>
                    <a:ext uri="{9D8B030D-6E8A-4147-A177-3AD203B41FA5}">
                      <a16:colId xmlns:a16="http://schemas.microsoft.com/office/drawing/2014/main" val="2326217365"/>
                    </a:ext>
                  </a:extLst>
                </a:gridCol>
                <a:gridCol w="3493069">
                  <a:extLst>
                    <a:ext uri="{9D8B030D-6E8A-4147-A177-3AD203B41FA5}">
                      <a16:colId xmlns:a16="http://schemas.microsoft.com/office/drawing/2014/main" val="753517558"/>
                    </a:ext>
                  </a:extLst>
                </a:gridCol>
              </a:tblGrid>
              <a:tr h="496785">
                <a:tc>
                  <a:txBody>
                    <a:bodyPr/>
                    <a:lstStyle/>
                    <a:p>
                      <a:pPr algn="ctr"/>
                      <a:r>
                        <a:rPr lang="x-none" sz="2000" dirty="0">
                          <a:solidFill>
                            <a:schemeClr val="accent1">
                              <a:lumMod val="50000"/>
                            </a:schemeClr>
                          </a:solidFill>
                        </a:rPr>
                        <a:t>Frase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x-none" sz="2000" dirty="0">
                          <a:solidFill>
                            <a:schemeClr val="accent1">
                              <a:lumMod val="50000"/>
                            </a:schemeClr>
                          </a:solidFill>
                        </a:rPr>
                        <a:t>¿Qué significa?</a:t>
                      </a:r>
                    </a:p>
                  </a:txBody>
                  <a:tcPr/>
                </a:tc>
                <a:extLst>
                  <a:ext uri="{0D108BD9-81ED-4DB2-BD59-A6C34878D82A}">
                    <a16:rowId xmlns:a16="http://schemas.microsoft.com/office/drawing/2014/main" val="3532640703"/>
                  </a:ext>
                </a:extLst>
              </a:tr>
              <a:tr h="805255">
                <a:tc>
                  <a:txBody>
                    <a:bodyPr/>
                    <a:lstStyle/>
                    <a:p>
                      <a:endParaRPr lang="x-none" dirty="0"/>
                    </a:p>
                  </a:txBody>
                  <a:tcPr/>
                </a:tc>
                <a:tc>
                  <a:txBody>
                    <a:bodyPr/>
                    <a:lstStyle/>
                    <a:p>
                      <a:endParaRPr lang="x-none"/>
                    </a:p>
                  </a:txBody>
                  <a:tcPr/>
                </a:tc>
                <a:extLst>
                  <a:ext uri="{0D108BD9-81ED-4DB2-BD59-A6C34878D82A}">
                    <a16:rowId xmlns:a16="http://schemas.microsoft.com/office/drawing/2014/main" val="1924806471"/>
                  </a:ext>
                </a:extLst>
              </a:tr>
              <a:tr h="805255">
                <a:tc>
                  <a:txBody>
                    <a:bodyPr/>
                    <a:lstStyle/>
                    <a:p>
                      <a:endParaRPr lang="x-none" dirty="0"/>
                    </a:p>
                  </a:txBody>
                  <a:tcPr/>
                </a:tc>
                <a:tc>
                  <a:txBody>
                    <a:bodyPr/>
                    <a:lstStyle/>
                    <a:p>
                      <a:endParaRPr lang="x-none" dirty="0"/>
                    </a:p>
                  </a:txBody>
                  <a:tcPr/>
                </a:tc>
                <a:extLst>
                  <a:ext uri="{0D108BD9-81ED-4DB2-BD59-A6C34878D82A}">
                    <a16:rowId xmlns:a16="http://schemas.microsoft.com/office/drawing/2014/main" val="4138336679"/>
                  </a:ext>
                </a:extLst>
              </a:tr>
              <a:tr h="997033">
                <a:tc>
                  <a:txBody>
                    <a:bodyPr/>
                    <a:lstStyle/>
                    <a:p>
                      <a:endParaRPr lang="x-none" dirty="0"/>
                    </a:p>
                  </a:txBody>
                  <a:tcPr/>
                </a:tc>
                <a:tc>
                  <a:txBody>
                    <a:bodyPr/>
                    <a:lstStyle/>
                    <a:p>
                      <a:endParaRPr lang="x-none" dirty="0"/>
                    </a:p>
                  </a:txBody>
                  <a:tcPr/>
                </a:tc>
                <a:extLst>
                  <a:ext uri="{0D108BD9-81ED-4DB2-BD59-A6C34878D82A}">
                    <a16:rowId xmlns:a16="http://schemas.microsoft.com/office/drawing/2014/main" val="2097481164"/>
                  </a:ext>
                </a:extLst>
              </a:tr>
              <a:tr h="978510">
                <a:tc>
                  <a:txBody>
                    <a:bodyPr/>
                    <a:lstStyle/>
                    <a:p>
                      <a:endParaRPr lang="x-none" dirty="0"/>
                    </a:p>
                  </a:txBody>
                  <a:tcPr/>
                </a:tc>
                <a:tc>
                  <a:txBody>
                    <a:bodyPr/>
                    <a:lstStyle/>
                    <a:p>
                      <a:endParaRPr lang="x-none" dirty="0"/>
                    </a:p>
                  </a:txBody>
                  <a:tcPr/>
                </a:tc>
                <a:extLst>
                  <a:ext uri="{0D108BD9-81ED-4DB2-BD59-A6C34878D82A}">
                    <a16:rowId xmlns:a16="http://schemas.microsoft.com/office/drawing/2014/main" val="3807467674"/>
                  </a:ext>
                </a:extLst>
              </a:tr>
              <a:tr h="805255">
                <a:tc>
                  <a:txBody>
                    <a:bodyPr/>
                    <a:lstStyle/>
                    <a:p>
                      <a:endParaRPr lang="x-none" dirty="0"/>
                    </a:p>
                  </a:txBody>
                  <a:tcPr/>
                </a:tc>
                <a:tc>
                  <a:txBody>
                    <a:bodyPr/>
                    <a:lstStyle/>
                    <a:p>
                      <a:endParaRPr lang="x-none" dirty="0"/>
                    </a:p>
                  </a:txBody>
                  <a:tcPr/>
                </a:tc>
                <a:extLst>
                  <a:ext uri="{0D108BD9-81ED-4DB2-BD59-A6C34878D82A}">
                    <a16:rowId xmlns:a16="http://schemas.microsoft.com/office/drawing/2014/main" val="3133184972"/>
                  </a:ext>
                </a:extLst>
              </a:tr>
            </a:tbl>
          </a:graphicData>
        </a:graphic>
      </p:graphicFrame>
      <p:sp>
        <p:nvSpPr>
          <p:cNvPr id="15" name="CuadroTexto 14">
            <a:extLst>
              <a:ext uri="{FF2B5EF4-FFF2-40B4-BE49-F238E27FC236}">
                <a16:creationId xmlns:a16="http://schemas.microsoft.com/office/drawing/2014/main" id="{6FC7AA63-408C-B647-801E-FCFBDD6A22C8}"/>
              </a:ext>
            </a:extLst>
          </p:cNvPr>
          <p:cNvSpPr txBox="1"/>
          <p:nvPr/>
        </p:nvSpPr>
        <p:spPr>
          <a:xfrm>
            <a:off x="4928931" y="1931411"/>
            <a:ext cx="3630221" cy="707886"/>
          </a:xfrm>
          <a:prstGeom prst="rect">
            <a:avLst/>
          </a:prstGeom>
          <a:noFill/>
        </p:spPr>
        <p:txBody>
          <a:bodyPr wrap="square" rtlCol="0">
            <a:spAutoFit/>
          </a:bodyPr>
          <a:lstStyle/>
          <a:p>
            <a:r>
              <a:rPr lang="en-GB" sz="2000" dirty="0">
                <a:solidFill>
                  <a:schemeClr val="accent1">
                    <a:lumMod val="50000"/>
                  </a:schemeClr>
                </a:solidFill>
              </a:rPr>
              <a:t>El </a:t>
            </a:r>
            <a:r>
              <a:rPr lang="en-GB" sz="2000" dirty="0" err="1">
                <a:solidFill>
                  <a:schemeClr val="accent1">
                    <a:lumMod val="50000"/>
                  </a:schemeClr>
                </a:solidFill>
              </a:rPr>
              <a:t>coche</a:t>
            </a:r>
            <a:r>
              <a:rPr lang="en-GB" sz="2000" dirty="0">
                <a:solidFill>
                  <a:schemeClr val="accent1">
                    <a:lumMod val="50000"/>
                  </a:schemeClr>
                </a:solidFill>
              </a:rPr>
              <a:t> es </a:t>
            </a:r>
            <a:r>
              <a:rPr lang="en-GB" sz="2000" dirty="0" err="1">
                <a:solidFill>
                  <a:schemeClr val="accent1">
                    <a:lumMod val="50000"/>
                  </a:schemeClr>
                </a:solidFill>
              </a:rPr>
              <a:t>barato</a:t>
            </a:r>
            <a:r>
              <a:rPr lang="en-GB" sz="2000" dirty="0">
                <a:solidFill>
                  <a:schemeClr val="accent1">
                    <a:lumMod val="50000"/>
                  </a:schemeClr>
                </a:solidFill>
              </a:rPr>
              <a:t> </a:t>
            </a:r>
            <a:r>
              <a:rPr lang="en-GB" sz="2000" dirty="0" err="1">
                <a:solidFill>
                  <a:schemeClr val="accent1">
                    <a:lumMod val="50000"/>
                  </a:schemeClr>
                </a:solidFill>
              </a:rPr>
              <a:t>por</a:t>
            </a:r>
            <a:r>
              <a:rPr lang="en-GB" sz="2000" b="1" dirty="0" err="1">
                <a:solidFill>
                  <a:schemeClr val="accent1">
                    <a:lumMod val="50000"/>
                  </a:schemeClr>
                </a:solidFill>
              </a:rPr>
              <a:t>que</a:t>
            </a:r>
            <a:r>
              <a:rPr lang="en-GB" sz="2000" dirty="0">
                <a:solidFill>
                  <a:schemeClr val="accent1">
                    <a:lumMod val="50000"/>
                  </a:schemeClr>
                </a:solidFill>
              </a:rPr>
              <a:t> es </a:t>
            </a:r>
            <a:r>
              <a:rPr lang="en-GB" sz="2000" dirty="0" err="1">
                <a:solidFill>
                  <a:schemeClr val="accent1">
                    <a:lumMod val="50000"/>
                  </a:schemeClr>
                </a:solidFill>
              </a:rPr>
              <a:t>pe</a:t>
            </a:r>
            <a:r>
              <a:rPr lang="en-GB" sz="2000" b="1" dirty="0" err="1">
                <a:solidFill>
                  <a:schemeClr val="accent1">
                    <a:lumMod val="50000"/>
                  </a:schemeClr>
                </a:solidFill>
              </a:rPr>
              <a:t>que</a:t>
            </a:r>
            <a:r>
              <a:rPr lang="en-GB" sz="2000" dirty="0" err="1">
                <a:solidFill>
                  <a:schemeClr val="accent1">
                    <a:lumMod val="50000"/>
                  </a:schemeClr>
                </a:solidFill>
              </a:rPr>
              <a:t>ño</a:t>
            </a:r>
            <a:r>
              <a:rPr lang="en-GB" sz="2000" dirty="0">
                <a:solidFill>
                  <a:schemeClr val="accent1">
                    <a:lumMod val="50000"/>
                  </a:schemeClr>
                </a:solidFill>
              </a:rPr>
              <a:t>.</a:t>
            </a:r>
            <a:endParaRPr lang="x-none" sz="2000" dirty="0">
              <a:solidFill>
                <a:schemeClr val="accent1">
                  <a:lumMod val="50000"/>
                </a:schemeClr>
              </a:solidFill>
            </a:endParaRPr>
          </a:p>
        </p:txBody>
      </p:sp>
      <p:sp>
        <p:nvSpPr>
          <p:cNvPr id="39" name="CuadroTexto 38">
            <a:extLst>
              <a:ext uri="{FF2B5EF4-FFF2-40B4-BE49-F238E27FC236}">
                <a16:creationId xmlns:a16="http://schemas.microsoft.com/office/drawing/2014/main" id="{E4B7A5A8-5595-E44A-8580-6EB65005FD08}"/>
              </a:ext>
            </a:extLst>
          </p:cNvPr>
          <p:cNvSpPr txBox="1"/>
          <p:nvPr/>
        </p:nvSpPr>
        <p:spPr>
          <a:xfrm>
            <a:off x="4939838" y="2773308"/>
            <a:ext cx="3687928" cy="707886"/>
          </a:xfrm>
          <a:prstGeom prst="rect">
            <a:avLst/>
          </a:prstGeom>
          <a:noFill/>
        </p:spPr>
        <p:txBody>
          <a:bodyPr wrap="square" rtlCol="0">
            <a:spAutoFit/>
          </a:bodyPr>
          <a:lstStyle/>
          <a:p>
            <a:r>
              <a:rPr lang="en-GB" sz="2000" dirty="0">
                <a:solidFill>
                  <a:schemeClr val="accent1">
                    <a:lumMod val="50000"/>
                  </a:schemeClr>
                </a:solidFill>
              </a:rPr>
              <a:t>Es normal </a:t>
            </a:r>
            <a:r>
              <a:rPr lang="en-GB" sz="2000" b="1" dirty="0" err="1">
                <a:solidFill>
                  <a:schemeClr val="accent1">
                    <a:lumMod val="50000"/>
                  </a:schemeClr>
                </a:solidFill>
              </a:rPr>
              <a:t>que</a:t>
            </a:r>
            <a:r>
              <a:rPr lang="en-GB" sz="2000" dirty="0" err="1">
                <a:solidFill>
                  <a:schemeClr val="accent1">
                    <a:lumMod val="50000"/>
                  </a:schemeClr>
                </a:solidFill>
              </a:rPr>
              <a:t>rer</a:t>
            </a:r>
            <a:r>
              <a:rPr lang="en-GB" sz="2000" dirty="0">
                <a:solidFill>
                  <a:schemeClr val="accent1">
                    <a:lumMod val="50000"/>
                  </a:schemeClr>
                </a:solidFill>
              </a:rPr>
              <a:t> </a:t>
            </a:r>
            <a:r>
              <a:rPr lang="en-GB" sz="2000" dirty="0" err="1">
                <a:solidFill>
                  <a:schemeClr val="accent1">
                    <a:lumMod val="50000"/>
                  </a:schemeClr>
                </a:solidFill>
              </a:rPr>
              <a:t>hacer</a:t>
            </a:r>
            <a:r>
              <a:rPr lang="en-GB" sz="2000" dirty="0">
                <a:solidFill>
                  <a:schemeClr val="accent1">
                    <a:lumMod val="50000"/>
                  </a:schemeClr>
                </a:solidFill>
              </a:rPr>
              <a:t> </a:t>
            </a:r>
            <a:r>
              <a:rPr lang="en-GB" sz="2000" dirty="0" err="1">
                <a:solidFill>
                  <a:schemeClr val="accent1">
                    <a:lumMod val="50000"/>
                  </a:schemeClr>
                </a:solidFill>
              </a:rPr>
              <a:t>deporte</a:t>
            </a:r>
            <a:r>
              <a:rPr lang="en-GB" sz="2000" dirty="0">
                <a:solidFill>
                  <a:schemeClr val="accent1">
                    <a:lumMod val="50000"/>
                  </a:schemeClr>
                </a:solidFill>
              </a:rPr>
              <a:t> por la </a:t>
            </a:r>
            <a:r>
              <a:rPr lang="en-GB" sz="2000" dirty="0" err="1">
                <a:solidFill>
                  <a:schemeClr val="accent1">
                    <a:lumMod val="50000"/>
                  </a:schemeClr>
                </a:solidFill>
              </a:rPr>
              <a:t>mañana</a:t>
            </a:r>
            <a:r>
              <a:rPr lang="en-GB" sz="2000" dirty="0">
                <a:solidFill>
                  <a:schemeClr val="accent1">
                    <a:lumMod val="50000"/>
                  </a:schemeClr>
                </a:solidFill>
              </a:rPr>
              <a:t>.</a:t>
            </a:r>
          </a:p>
        </p:txBody>
      </p:sp>
      <p:sp>
        <p:nvSpPr>
          <p:cNvPr id="40" name="CuadroTexto 39">
            <a:extLst>
              <a:ext uri="{FF2B5EF4-FFF2-40B4-BE49-F238E27FC236}">
                <a16:creationId xmlns:a16="http://schemas.microsoft.com/office/drawing/2014/main" id="{9E431B57-32CB-694B-A825-13F07DC7E27F}"/>
              </a:ext>
            </a:extLst>
          </p:cNvPr>
          <p:cNvSpPr txBox="1"/>
          <p:nvPr/>
        </p:nvSpPr>
        <p:spPr>
          <a:xfrm>
            <a:off x="4925600" y="5529949"/>
            <a:ext cx="3442743" cy="707886"/>
          </a:xfrm>
          <a:prstGeom prst="rect">
            <a:avLst/>
          </a:prstGeom>
          <a:noFill/>
        </p:spPr>
        <p:txBody>
          <a:bodyPr wrap="square" rtlCol="0">
            <a:spAutoFit/>
          </a:bodyPr>
          <a:lstStyle/>
          <a:p>
            <a:r>
              <a:rPr lang="en-GB" sz="2000" dirty="0">
                <a:solidFill>
                  <a:schemeClr val="accent1">
                    <a:lumMod val="50000"/>
                  </a:schemeClr>
                </a:solidFill>
              </a:rPr>
              <a:t>¿</a:t>
            </a:r>
            <a:r>
              <a:rPr lang="en-GB" sz="2000" b="1" dirty="0">
                <a:solidFill>
                  <a:schemeClr val="accent1">
                    <a:lumMod val="50000"/>
                  </a:schemeClr>
                </a:solidFill>
              </a:rPr>
              <a:t>Qué</a:t>
            </a:r>
            <a:r>
              <a:rPr lang="en-GB" sz="2000" dirty="0">
                <a:solidFill>
                  <a:schemeClr val="accent1">
                    <a:lumMod val="50000"/>
                  </a:schemeClr>
                </a:solidFill>
              </a:rPr>
              <a:t> </a:t>
            </a:r>
            <a:r>
              <a:rPr lang="en-GB" sz="2000" dirty="0" err="1">
                <a:solidFill>
                  <a:schemeClr val="accent1">
                    <a:lumMod val="50000"/>
                  </a:schemeClr>
                </a:solidFill>
              </a:rPr>
              <a:t>actividades</a:t>
            </a:r>
            <a:r>
              <a:rPr lang="en-GB" sz="2000" dirty="0">
                <a:solidFill>
                  <a:schemeClr val="accent1">
                    <a:lumMod val="50000"/>
                  </a:schemeClr>
                </a:solidFill>
              </a:rPr>
              <a:t> </a:t>
            </a:r>
            <a:r>
              <a:rPr lang="en-GB" sz="2000" dirty="0" err="1">
                <a:solidFill>
                  <a:schemeClr val="accent1">
                    <a:lumMod val="50000"/>
                  </a:schemeClr>
                </a:solidFill>
              </a:rPr>
              <a:t>haces</a:t>
            </a:r>
            <a:r>
              <a:rPr lang="en-GB" sz="2000" dirty="0">
                <a:solidFill>
                  <a:schemeClr val="accent1">
                    <a:lumMod val="50000"/>
                  </a:schemeClr>
                </a:solidFill>
              </a:rPr>
              <a:t> </a:t>
            </a:r>
            <a:r>
              <a:rPr lang="en-GB" sz="2000" dirty="0" err="1">
                <a:solidFill>
                  <a:schemeClr val="accent1">
                    <a:lumMod val="50000"/>
                  </a:schemeClr>
                </a:solidFill>
              </a:rPr>
              <a:t>en</a:t>
            </a:r>
            <a:r>
              <a:rPr lang="en-GB" sz="2000" dirty="0">
                <a:solidFill>
                  <a:schemeClr val="accent1">
                    <a:lumMod val="50000"/>
                  </a:schemeClr>
                </a:solidFill>
              </a:rPr>
              <a:t> el </a:t>
            </a:r>
            <a:r>
              <a:rPr lang="en-GB" sz="2000" dirty="0" err="1">
                <a:solidFill>
                  <a:schemeClr val="accent1">
                    <a:lumMod val="50000"/>
                  </a:schemeClr>
                </a:solidFill>
              </a:rPr>
              <a:t>par</a:t>
            </a:r>
            <a:r>
              <a:rPr lang="en-GB" sz="2000" b="1" dirty="0" err="1">
                <a:solidFill>
                  <a:schemeClr val="accent1">
                    <a:lumMod val="50000"/>
                  </a:schemeClr>
                </a:solidFill>
              </a:rPr>
              <a:t>que</a:t>
            </a:r>
            <a:r>
              <a:rPr lang="en-GB" sz="2000" dirty="0">
                <a:solidFill>
                  <a:schemeClr val="accent1">
                    <a:lumMod val="50000"/>
                  </a:schemeClr>
                </a:solidFill>
              </a:rPr>
              <a:t>?</a:t>
            </a:r>
          </a:p>
        </p:txBody>
      </p:sp>
      <p:sp>
        <p:nvSpPr>
          <p:cNvPr id="43" name="CuadroTexto 42">
            <a:extLst>
              <a:ext uri="{FF2B5EF4-FFF2-40B4-BE49-F238E27FC236}">
                <a16:creationId xmlns:a16="http://schemas.microsoft.com/office/drawing/2014/main" id="{C7B9E06C-4657-BE40-8B0C-3AAA1F3ABEB9}"/>
              </a:ext>
            </a:extLst>
          </p:cNvPr>
          <p:cNvSpPr txBox="1"/>
          <p:nvPr/>
        </p:nvSpPr>
        <p:spPr>
          <a:xfrm>
            <a:off x="4956407" y="3532873"/>
            <a:ext cx="3520081" cy="1015663"/>
          </a:xfrm>
          <a:prstGeom prst="rect">
            <a:avLst/>
          </a:prstGeom>
          <a:noFill/>
        </p:spPr>
        <p:txBody>
          <a:bodyPr wrap="square" rtlCol="0">
            <a:spAutoFit/>
          </a:bodyPr>
          <a:lstStyle/>
          <a:p>
            <a:r>
              <a:rPr lang="en-GB" sz="2000" dirty="0">
                <a:solidFill>
                  <a:schemeClr val="accent1">
                    <a:lumMod val="50000"/>
                  </a:schemeClr>
                </a:solidFill>
              </a:rPr>
              <a:t>Es </a:t>
            </a:r>
            <a:r>
              <a:rPr lang="en-GB" sz="2000" dirty="0" err="1">
                <a:solidFill>
                  <a:schemeClr val="accent1">
                    <a:lumMod val="50000"/>
                  </a:schemeClr>
                </a:solidFill>
              </a:rPr>
              <a:t>bueno</a:t>
            </a:r>
            <a:r>
              <a:rPr lang="en-GB" sz="2000" dirty="0">
                <a:solidFill>
                  <a:schemeClr val="accent1">
                    <a:lumMod val="50000"/>
                  </a:schemeClr>
                </a:solidFill>
              </a:rPr>
              <a:t> </a:t>
            </a:r>
            <a:r>
              <a:rPr lang="en-GB" sz="2000" b="1" dirty="0" err="1">
                <a:solidFill>
                  <a:schemeClr val="accent1">
                    <a:lumMod val="50000"/>
                  </a:schemeClr>
                </a:solidFill>
              </a:rPr>
              <a:t>que</a:t>
            </a:r>
            <a:r>
              <a:rPr lang="en-GB" sz="2000" dirty="0" err="1">
                <a:solidFill>
                  <a:schemeClr val="accent1">
                    <a:lumMod val="50000"/>
                  </a:schemeClr>
                </a:solidFill>
              </a:rPr>
              <a:t>dar</a:t>
            </a:r>
            <a:r>
              <a:rPr lang="en-GB" sz="2000" dirty="0">
                <a:solidFill>
                  <a:schemeClr val="accent1">
                    <a:lumMod val="50000"/>
                  </a:schemeClr>
                </a:solidFill>
              </a:rPr>
              <a:t> con amigos para </a:t>
            </a:r>
            <a:r>
              <a:rPr lang="en-GB" sz="2000" dirty="0" err="1">
                <a:solidFill>
                  <a:schemeClr val="accent1">
                    <a:lumMod val="50000"/>
                  </a:schemeClr>
                </a:solidFill>
              </a:rPr>
              <a:t>hacer</a:t>
            </a:r>
            <a:r>
              <a:rPr lang="en-GB" sz="2000" dirty="0">
                <a:solidFill>
                  <a:schemeClr val="accent1">
                    <a:lumMod val="50000"/>
                  </a:schemeClr>
                </a:solidFill>
              </a:rPr>
              <a:t> </a:t>
            </a:r>
            <a:r>
              <a:rPr lang="en-GB" sz="2000" dirty="0" err="1">
                <a:solidFill>
                  <a:schemeClr val="accent1">
                    <a:lumMod val="50000"/>
                  </a:schemeClr>
                </a:solidFill>
              </a:rPr>
              <a:t>los</a:t>
            </a:r>
            <a:r>
              <a:rPr lang="en-GB" sz="2000" dirty="0">
                <a:solidFill>
                  <a:schemeClr val="accent1">
                    <a:lumMod val="50000"/>
                  </a:schemeClr>
                </a:solidFill>
              </a:rPr>
              <a:t> </a:t>
            </a:r>
            <a:r>
              <a:rPr lang="en-GB" sz="2000" dirty="0" err="1">
                <a:solidFill>
                  <a:schemeClr val="accent1">
                    <a:lumMod val="50000"/>
                  </a:schemeClr>
                </a:solidFill>
              </a:rPr>
              <a:t>deberes</a:t>
            </a:r>
            <a:r>
              <a:rPr lang="en-GB" sz="2000" dirty="0">
                <a:solidFill>
                  <a:schemeClr val="accent1">
                    <a:lumMod val="50000"/>
                  </a:schemeClr>
                </a:solidFill>
              </a:rPr>
              <a:t>.</a:t>
            </a:r>
          </a:p>
        </p:txBody>
      </p:sp>
      <p:sp>
        <p:nvSpPr>
          <p:cNvPr id="45" name="CuadroTexto 44">
            <a:extLst>
              <a:ext uri="{FF2B5EF4-FFF2-40B4-BE49-F238E27FC236}">
                <a16:creationId xmlns:a16="http://schemas.microsoft.com/office/drawing/2014/main" id="{646E45F5-007C-A94F-85AD-9A538C02D0EF}"/>
              </a:ext>
            </a:extLst>
          </p:cNvPr>
          <p:cNvSpPr txBox="1"/>
          <p:nvPr/>
        </p:nvSpPr>
        <p:spPr>
          <a:xfrm>
            <a:off x="4956407" y="4607146"/>
            <a:ext cx="3476874" cy="707886"/>
          </a:xfrm>
          <a:prstGeom prst="rect">
            <a:avLst/>
          </a:prstGeom>
          <a:noFill/>
        </p:spPr>
        <p:txBody>
          <a:bodyPr wrap="square" rtlCol="0">
            <a:spAutoFit/>
          </a:bodyPr>
          <a:lstStyle/>
          <a:p>
            <a:r>
              <a:rPr lang="en-GB" sz="2000" dirty="0">
                <a:solidFill>
                  <a:schemeClr val="accent1">
                    <a:lumMod val="50000"/>
                  </a:schemeClr>
                </a:solidFill>
              </a:rPr>
              <a:t>El </a:t>
            </a:r>
            <a:r>
              <a:rPr lang="en-GB" sz="2000" dirty="0" err="1">
                <a:solidFill>
                  <a:schemeClr val="accent1">
                    <a:lumMod val="50000"/>
                  </a:schemeClr>
                </a:solidFill>
              </a:rPr>
              <a:t>par</a:t>
            </a:r>
            <a:r>
              <a:rPr lang="en-GB" sz="2000" b="1" dirty="0" err="1">
                <a:solidFill>
                  <a:schemeClr val="accent1">
                    <a:lumMod val="50000"/>
                  </a:schemeClr>
                </a:solidFill>
              </a:rPr>
              <a:t>que</a:t>
            </a:r>
            <a:r>
              <a:rPr lang="en-GB" sz="2000" dirty="0">
                <a:solidFill>
                  <a:schemeClr val="accent1">
                    <a:lumMod val="50000"/>
                  </a:schemeClr>
                </a:solidFill>
              </a:rPr>
              <a:t> es </a:t>
            </a:r>
            <a:r>
              <a:rPr lang="en-GB" sz="2000" dirty="0" err="1">
                <a:solidFill>
                  <a:schemeClr val="accent1">
                    <a:lumMod val="50000"/>
                  </a:schemeClr>
                </a:solidFill>
              </a:rPr>
              <a:t>muy</a:t>
            </a:r>
            <a:r>
              <a:rPr lang="en-GB" sz="2000" dirty="0">
                <a:solidFill>
                  <a:schemeClr val="accent1">
                    <a:lumMod val="50000"/>
                  </a:schemeClr>
                </a:solidFill>
              </a:rPr>
              <a:t> bonito </a:t>
            </a:r>
            <a:r>
              <a:rPr lang="en-GB" sz="2000" dirty="0" err="1">
                <a:solidFill>
                  <a:schemeClr val="accent1">
                    <a:lumMod val="50000"/>
                  </a:schemeClr>
                </a:solidFill>
              </a:rPr>
              <a:t>aun</a:t>
            </a:r>
            <a:r>
              <a:rPr lang="en-GB" sz="2000" b="1" dirty="0" err="1">
                <a:solidFill>
                  <a:schemeClr val="accent1">
                    <a:lumMod val="50000"/>
                  </a:schemeClr>
                </a:solidFill>
              </a:rPr>
              <a:t>que</a:t>
            </a:r>
            <a:r>
              <a:rPr lang="en-GB" sz="2000" dirty="0">
                <a:solidFill>
                  <a:schemeClr val="accent1">
                    <a:lumMod val="50000"/>
                  </a:schemeClr>
                </a:solidFill>
              </a:rPr>
              <a:t> es </a:t>
            </a:r>
            <a:r>
              <a:rPr lang="en-GB" sz="2000" dirty="0" err="1">
                <a:solidFill>
                  <a:schemeClr val="accent1">
                    <a:lumMod val="50000"/>
                  </a:schemeClr>
                </a:solidFill>
              </a:rPr>
              <a:t>pe</a:t>
            </a:r>
            <a:r>
              <a:rPr lang="en-GB" sz="2000" b="1" dirty="0" err="1">
                <a:solidFill>
                  <a:schemeClr val="accent1">
                    <a:lumMod val="50000"/>
                  </a:schemeClr>
                </a:solidFill>
              </a:rPr>
              <a:t>que</a:t>
            </a:r>
            <a:r>
              <a:rPr lang="en-GB" sz="2000" dirty="0" err="1">
                <a:solidFill>
                  <a:schemeClr val="accent1">
                    <a:lumMod val="50000"/>
                  </a:schemeClr>
                </a:solidFill>
              </a:rPr>
              <a:t>ño</a:t>
            </a:r>
            <a:r>
              <a:rPr lang="en-GB" sz="2000" dirty="0">
                <a:solidFill>
                  <a:schemeClr val="accent1">
                    <a:lumMod val="50000"/>
                  </a:schemeClr>
                </a:solidFill>
              </a:rPr>
              <a:t>.</a:t>
            </a:r>
          </a:p>
        </p:txBody>
      </p:sp>
      <p:pic>
        <p:nvPicPr>
          <p:cNvPr id="46" name="Picture 14" descr="Correct">
            <a:extLst>
              <a:ext uri="{FF2B5EF4-FFF2-40B4-BE49-F238E27FC236}">
                <a16:creationId xmlns:a16="http://schemas.microsoft.com/office/drawing/2014/main" id="{8854BE09-574C-7448-B888-3A69474C205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07742" y="2314485"/>
            <a:ext cx="415973" cy="433305"/>
          </a:xfrm>
          <a:prstGeom prst="rect">
            <a:avLst/>
          </a:prstGeom>
        </p:spPr>
      </p:pic>
      <p:pic>
        <p:nvPicPr>
          <p:cNvPr id="47" name="Picture 14" descr="Correct">
            <a:extLst>
              <a:ext uri="{FF2B5EF4-FFF2-40B4-BE49-F238E27FC236}">
                <a16:creationId xmlns:a16="http://schemas.microsoft.com/office/drawing/2014/main" id="{3398608B-1A67-6542-93CF-39B55598F5F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54351" y="3008476"/>
            <a:ext cx="415973" cy="433305"/>
          </a:xfrm>
          <a:prstGeom prst="rect">
            <a:avLst/>
          </a:prstGeom>
        </p:spPr>
      </p:pic>
      <p:pic>
        <p:nvPicPr>
          <p:cNvPr id="48" name="Picture 14" descr="Correct">
            <a:extLst>
              <a:ext uri="{FF2B5EF4-FFF2-40B4-BE49-F238E27FC236}">
                <a16:creationId xmlns:a16="http://schemas.microsoft.com/office/drawing/2014/main" id="{B677D5A5-D10A-984C-B41A-D8899D8FE22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64587" y="5124556"/>
            <a:ext cx="415973" cy="433305"/>
          </a:xfrm>
          <a:prstGeom prst="rect">
            <a:avLst/>
          </a:prstGeom>
        </p:spPr>
      </p:pic>
      <p:pic>
        <p:nvPicPr>
          <p:cNvPr id="49" name="Picture 14" descr="Correct">
            <a:extLst>
              <a:ext uri="{FF2B5EF4-FFF2-40B4-BE49-F238E27FC236}">
                <a16:creationId xmlns:a16="http://schemas.microsoft.com/office/drawing/2014/main" id="{96DD0C9B-6087-4643-A525-ADA7A9937BB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21562" y="4486465"/>
            <a:ext cx="415973" cy="433305"/>
          </a:xfrm>
          <a:prstGeom prst="rect">
            <a:avLst/>
          </a:prstGeom>
        </p:spPr>
      </p:pic>
      <p:pic>
        <p:nvPicPr>
          <p:cNvPr id="50" name="Picture 14" descr="Correct">
            <a:extLst>
              <a:ext uri="{FF2B5EF4-FFF2-40B4-BE49-F238E27FC236}">
                <a16:creationId xmlns:a16="http://schemas.microsoft.com/office/drawing/2014/main" id="{2E0DC72A-5ECA-EC4A-9FDA-61F97D27D40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54350" y="3722944"/>
            <a:ext cx="415973" cy="433305"/>
          </a:xfrm>
          <a:prstGeom prst="rect">
            <a:avLst/>
          </a:prstGeom>
        </p:spPr>
      </p:pic>
      <p:sp>
        <p:nvSpPr>
          <p:cNvPr id="51" name="CuadroTexto 50">
            <a:extLst>
              <a:ext uri="{FF2B5EF4-FFF2-40B4-BE49-F238E27FC236}">
                <a16:creationId xmlns:a16="http://schemas.microsoft.com/office/drawing/2014/main" id="{FDA6B6B8-9520-B841-B4FE-2A01C251D280}"/>
              </a:ext>
            </a:extLst>
          </p:cNvPr>
          <p:cNvSpPr txBox="1"/>
          <p:nvPr/>
        </p:nvSpPr>
        <p:spPr>
          <a:xfrm>
            <a:off x="8429724" y="1968107"/>
            <a:ext cx="3496252" cy="707886"/>
          </a:xfrm>
          <a:prstGeom prst="rect">
            <a:avLst/>
          </a:prstGeom>
          <a:noFill/>
        </p:spPr>
        <p:txBody>
          <a:bodyPr wrap="square" rtlCol="0">
            <a:spAutoFit/>
          </a:bodyPr>
          <a:lstStyle/>
          <a:p>
            <a:r>
              <a:rPr lang="en-GB" sz="2000" i="1" dirty="0">
                <a:solidFill>
                  <a:schemeClr val="accent1">
                    <a:lumMod val="50000"/>
                  </a:schemeClr>
                </a:solidFill>
              </a:rPr>
              <a:t>The car is cheap because it is small.</a:t>
            </a:r>
            <a:endParaRPr lang="x-none" sz="2000" i="1" dirty="0">
              <a:solidFill>
                <a:schemeClr val="accent1">
                  <a:lumMod val="50000"/>
                </a:schemeClr>
              </a:solidFill>
            </a:endParaRPr>
          </a:p>
        </p:txBody>
      </p:sp>
      <p:sp>
        <p:nvSpPr>
          <p:cNvPr id="52" name="CuadroTexto 51">
            <a:extLst>
              <a:ext uri="{FF2B5EF4-FFF2-40B4-BE49-F238E27FC236}">
                <a16:creationId xmlns:a16="http://schemas.microsoft.com/office/drawing/2014/main" id="{EBCAD8DA-A3AD-E841-B131-2ABDC556E563}"/>
              </a:ext>
            </a:extLst>
          </p:cNvPr>
          <p:cNvSpPr txBox="1"/>
          <p:nvPr/>
        </p:nvSpPr>
        <p:spPr>
          <a:xfrm>
            <a:off x="8429724" y="2758128"/>
            <a:ext cx="3343893" cy="707886"/>
          </a:xfrm>
          <a:prstGeom prst="rect">
            <a:avLst/>
          </a:prstGeom>
          <a:noFill/>
        </p:spPr>
        <p:txBody>
          <a:bodyPr wrap="square" rtlCol="0">
            <a:spAutoFit/>
          </a:bodyPr>
          <a:lstStyle/>
          <a:p>
            <a:r>
              <a:rPr lang="en-GB" sz="2000" i="1" dirty="0">
                <a:solidFill>
                  <a:schemeClr val="accent1">
                    <a:lumMod val="50000"/>
                  </a:schemeClr>
                </a:solidFill>
              </a:rPr>
              <a:t>It’s normal to want to do sport in the morning.</a:t>
            </a:r>
            <a:endParaRPr lang="x-none" sz="2000" i="1" dirty="0">
              <a:solidFill>
                <a:schemeClr val="accent1">
                  <a:lumMod val="50000"/>
                </a:schemeClr>
              </a:solidFill>
            </a:endParaRPr>
          </a:p>
        </p:txBody>
      </p:sp>
      <p:sp>
        <p:nvSpPr>
          <p:cNvPr id="53" name="CuadroTexto 52">
            <a:extLst>
              <a:ext uri="{FF2B5EF4-FFF2-40B4-BE49-F238E27FC236}">
                <a16:creationId xmlns:a16="http://schemas.microsoft.com/office/drawing/2014/main" id="{260F6324-0E3D-1444-BAA3-12821A5C280F}"/>
              </a:ext>
            </a:extLst>
          </p:cNvPr>
          <p:cNvSpPr txBox="1"/>
          <p:nvPr/>
        </p:nvSpPr>
        <p:spPr>
          <a:xfrm>
            <a:off x="8518823" y="5567760"/>
            <a:ext cx="3318052" cy="707886"/>
          </a:xfrm>
          <a:prstGeom prst="rect">
            <a:avLst/>
          </a:prstGeom>
          <a:noFill/>
        </p:spPr>
        <p:txBody>
          <a:bodyPr wrap="square" rtlCol="0">
            <a:spAutoFit/>
          </a:bodyPr>
          <a:lstStyle/>
          <a:p>
            <a:r>
              <a:rPr lang="en-GB" sz="2000" i="1" dirty="0">
                <a:solidFill>
                  <a:schemeClr val="accent1">
                    <a:lumMod val="50000"/>
                  </a:schemeClr>
                </a:solidFill>
              </a:rPr>
              <a:t>What activities do you do in the park?</a:t>
            </a:r>
            <a:endParaRPr lang="x-none" sz="2000" i="1" dirty="0">
              <a:solidFill>
                <a:schemeClr val="accent1">
                  <a:lumMod val="50000"/>
                </a:schemeClr>
              </a:solidFill>
            </a:endParaRPr>
          </a:p>
        </p:txBody>
      </p:sp>
      <p:sp>
        <p:nvSpPr>
          <p:cNvPr id="54" name="CuadroTexto 53">
            <a:extLst>
              <a:ext uri="{FF2B5EF4-FFF2-40B4-BE49-F238E27FC236}">
                <a16:creationId xmlns:a16="http://schemas.microsoft.com/office/drawing/2014/main" id="{C443B485-1460-754E-8B9F-7FEAE3519A0D}"/>
              </a:ext>
            </a:extLst>
          </p:cNvPr>
          <p:cNvSpPr txBox="1"/>
          <p:nvPr/>
        </p:nvSpPr>
        <p:spPr>
          <a:xfrm>
            <a:off x="8429724" y="3670906"/>
            <a:ext cx="3687928" cy="707886"/>
          </a:xfrm>
          <a:prstGeom prst="rect">
            <a:avLst/>
          </a:prstGeom>
          <a:noFill/>
        </p:spPr>
        <p:txBody>
          <a:bodyPr wrap="square" rtlCol="0">
            <a:spAutoFit/>
          </a:bodyPr>
          <a:lstStyle/>
          <a:p>
            <a:r>
              <a:rPr lang="en-GB" sz="2000" i="1" dirty="0">
                <a:solidFill>
                  <a:schemeClr val="accent1">
                    <a:lumMod val="50000"/>
                  </a:schemeClr>
                </a:solidFill>
              </a:rPr>
              <a:t>It’s good to meet friends to do (the) homework.</a:t>
            </a:r>
            <a:endParaRPr lang="x-none" sz="2000" i="1" dirty="0">
              <a:solidFill>
                <a:schemeClr val="accent1">
                  <a:lumMod val="50000"/>
                </a:schemeClr>
              </a:solidFill>
            </a:endParaRPr>
          </a:p>
        </p:txBody>
      </p:sp>
      <p:sp>
        <p:nvSpPr>
          <p:cNvPr id="55" name="CuadroTexto 54">
            <a:extLst>
              <a:ext uri="{FF2B5EF4-FFF2-40B4-BE49-F238E27FC236}">
                <a16:creationId xmlns:a16="http://schemas.microsoft.com/office/drawing/2014/main" id="{5A9E33A8-EAE2-AD42-8235-76189B98C24B}"/>
              </a:ext>
            </a:extLst>
          </p:cNvPr>
          <p:cNvSpPr txBox="1"/>
          <p:nvPr/>
        </p:nvSpPr>
        <p:spPr>
          <a:xfrm>
            <a:off x="8456478" y="4641936"/>
            <a:ext cx="3442743" cy="707886"/>
          </a:xfrm>
          <a:prstGeom prst="rect">
            <a:avLst/>
          </a:prstGeom>
          <a:noFill/>
        </p:spPr>
        <p:txBody>
          <a:bodyPr wrap="square" rtlCol="0">
            <a:spAutoFit/>
          </a:bodyPr>
          <a:lstStyle/>
          <a:p>
            <a:r>
              <a:rPr lang="en-GB" sz="2000" i="1" dirty="0">
                <a:solidFill>
                  <a:schemeClr val="accent1">
                    <a:lumMod val="50000"/>
                  </a:schemeClr>
                </a:solidFill>
              </a:rPr>
              <a:t>The park is very pretty although it is small.</a:t>
            </a:r>
            <a:endParaRPr lang="x-none" sz="2000" i="1" dirty="0">
              <a:solidFill>
                <a:schemeClr val="accent1">
                  <a:lumMod val="50000"/>
                </a:schemeClr>
              </a:solidFill>
            </a:endParaRPr>
          </a:p>
        </p:txBody>
      </p:sp>
    </p:spTree>
    <p:extLst>
      <p:ext uri="{BB962C8B-B14F-4D97-AF65-F5344CB8AC3E}">
        <p14:creationId xmlns:p14="http://schemas.microsoft.com/office/powerpoint/2010/main" val="121752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5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 grpId="0"/>
      <p:bldP spid="15" grpId="0"/>
      <p:bldP spid="39" grpId="0"/>
      <p:bldP spid="40" grpId="0"/>
      <p:bldP spid="43" grpId="0"/>
      <p:bldP spid="45" grpId="0"/>
      <p:bldP spid="51" grpId="0"/>
      <p:bldP spid="52" grpId="0"/>
      <p:bldP spid="53" grpId="0"/>
      <p:bldP spid="54" grpId="0"/>
      <p:bldP spid="5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14473"/>
            <a:ext cx="10515600" cy="1325563"/>
          </a:xfrm>
        </p:spPr>
        <p:txBody>
          <a:bodyPr/>
          <a:lstStyle/>
          <a:p>
            <a:r>
              <a:rPr lang="en-GB" b="1" dirty="0">
                <a:solidFill>
                  <a:schemeClr val="accent1">
                    <a:lumMod val="50000"/>
                  </a:schemeClr>
                </a:solidFill>
              </a:rPr>
              <a:t>¿Qué es?</a:t>
            </a:r>
          </a:p>
        </p:txBody>
      </p:sp>
      <p:pic>
        <p:nvPicPr>
          <p:cNvPr id="1026" name="Picture 2" descr="Person clipart silhouette head"/>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0762"/>
          <a:stretch/>
        </p:blipFill>
        <p:spPr bwMode="auto">
          <a:xfrm>
            <a:off x="3200400" y="163009"/>
            <a:ext cx="2780197" cy="2089150"/>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Box 2"/>
          <p:cNvSpPr txBox="1"/>
          <p:nvPr/>
        </p:nvSpPr>
        <p:spPr>
          <a:xfrm>
            <a:off x="5865195" y="566700"/>
            <a:ext cx="5277953" cy="707886"/>
          </a:xfrm>
          <a:prstGeom prst="rect">
            <a:avLst/>
          </a:prstGeom>
          <a:noFill/>
        </p:spPr>
        <p:txBody>
          <a:bodyPr wrap="square" rtlCol="0">
            <a:spAutoFit/>
          </a:bodyPr>
          <a:lstStyle/>
          <a:p>
            <a:r>
              <a:rPr lang="en-GB" sz="4000" b="1" dirty="0">
                <a:solidFill>
                  <a:schemeClr val="accent1">
                    <a:lumMod val="50000"/>
                  </a:schemeClr>
                </a:solidFill>
              </a:rPr>
              <a:t>Es una ca_ _ _ _</a:t>
            </a:r>
          </a:p>
        </p:txBody>
      </p:sp>
      <p:sp>
        <p:nvSpPr>
          <p:cNvPr id="5" name="TextBox 4"/>
          <p:cNvSpPr txBox="1"/>
          <p:nvPr/>
        </p:nvSpPr>
        <p:spPr>
          <a:xfrm>
            <a:off x="5865194" y="566700"/>
            <a:ext cx="5277953" cy="707886"/>
          </a:xfrm>
          <a:prstGeom prst="rect">
            <a:avLst/>
          </a:prstGeom>
          <a:noFill/>
        </p:spPr>
        <p:txBody>
          <a:bodyPr wrap="square" rtlCol="0">
            <a:spAutoFit/>
          </a:bodyPr>
          <a:lstStyle/>
          <a:p>
            <a:r>
              <a:rPr lang="en-GB" sz="4000" b="1" dirty="0">
                <a:solidFill>
                  <a:schemeClr val="accent1">
                    <a:lumMod val="50000"/>
                  </a:schemeClr>
                </a:solidFill>
              </a:rPr>
              <a:t>Es una cabeza</a:t>
            </a:r>
          </a:p>
        </p:txBody>
      </p:sp>
      <p:sp>
        <p:nvSpPr>
          <p:cNvPr id="6" name="Title 1"/>
          <p:cNvSpPr txBox="1">
            <a:spLocks/>
          </p:cNvSpPr>
          <p:nvPr/>
        </p:nvSpPr>
        <p:spPr>
          <a:xfrm>
            <a:off x="171450" y="362175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b="1" dirty="0"/>
          </a:p>
        </p:txBody>
      </p:sp>
      <p:sp>
        <p:nvSpPr>
          <p:cNvPr id="7" name="Title 1"/>
          <p:cNvSpPr txBox="1">
            <a:spLocks/>
          </p:cNvSpPr>
          <p:nvPr/>
        </p:nvSpPr>
        <p:spPr>
          <a:xfrm>
            <a:off x="304800" y="2246848"/>
            <a:ext cx="10515600" cy="13255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4000" b="1" dirty="0">
                <a:solidFill>
                  <a:schemeClr val="accent1">
                    <a:lumMod val="50000"/>
                  </a:schemeClr>
                </a:solidFill>
              </a:rPr>
              <a:t>La cabeza </a:t>
            </a:r>
            <a:r>
              <a:rPr lang="en-GB" sz="4000" b="1">
                <a:solidFill>
                  <a:schemeClr val="accent1">
                    <a:lumMod val="50000"/>
                  </a:schemeClr>
                </a:solidFill>
              </a:rPr>
              <a:t>no solo </a:t>
            </a:r>
            <a:r>
              <a:rPr lang="en-GB" sz="4000" b="1" dirty="0">
                <a:solidFill>
                  <a:schemeClr val="accent1">
                    <a:lumMod val="50000"/>
                  </a:schemeClr>
                </a:solidFill>
              </a:rPr>
              <a:t>es una parte del </a:t>
            </a:r>
            <a:r>
              <a:rPr lang="en-GB" sz="4000" b="1" dirty="0" err="1">
                <a:solidFill>
                  <a:schemeClr val="accent1">
                    <a:lumMod val="50000"/>
                  </a:schemeClr>
                </a:solidFill>
              </a:rPr>
              <a:t>cuerpo</a:t>
            </a:r>
            <a:r>
              <a:rPr lang="en-GB" sz="4000" b="1" dirty="0">
                <a:solidFill>
                  <a:schemeClr val="accent1">
                    <a:lumMod val="50000"/>
                  </a:schemeClr>
                </a:solidFill>
              </a:rPr>
              <a:t>. </a:t>
            </a:r>
          </a:p>
          <a:p>
            <a:r>
              <a:rPr lang="en-GB" sz="4000" b="1" dirty="0">
                <a:solidFill>
                  <a:schemeClr val="accent1">
                    <a:lumMod val="50000"/>
                  </a:schemeClr>
                </a:solidFill>
              </a:rPr>
              <a:t>¿Qué </a:t>
            </a:r>
            <a:r>
              <a:rPr lang="en-GB" sz="4000" b="1" dirty="0" err="1">
                <a:solidFill>
                  <a:schemeClr val="accent1">
                    <a:lumMod val="50000"/>
                  </a:schemeClr>
                </a:solidFill>
              </a:rPr>
              <a:t>cosas</a:t>
            </a:r>
            <a:r>
              <a:rPr lang="en-GB" sz="4000" b="1" dirty="0">
                <a:solidFill>
                  <a:schemeClr val="accent1">
                    <a:lumMod val="50000"/>
                  </a:schemeClr>
                </a:solidFill>
              </a:rPr>
              <a:t> </a:t>
            </a:r>
            <a:r>
              <a:rPr lang="en-GB" sz="4000" b="1" dirty="0" err="1">
                <a:solidFill>
                  <a:schemeClr val="accent1">
                    <a:lumMod val="50000"/>
                  </a:schemeClr>
                </a:solidFill>
              </a:rPr>
              <a:t>tenemos</a:t>
            </a:r>
            <a:r>
              <a:rPr lang="en-GB" sz="4000" b="1" dirty="0">
                <a:solidFill>
                  <a:schemeClr val="accent1">
                    <a:lumMod val="50000"/>
                  </a:schemeClr>
                </a:solidFill>
              </a:rPr>
              <a:t> </a:t>
            </a:r>
            <a:r>
              <a:rPr lang="en-GB" sz="4000" b="1" dirty="0" err="1">
                <a:solidFill>
                  <a:schemeClr val="accent1">
                    <a:lumMod val="50000"/>
                  </a:schemeClr>
                </a:solidFill>
              </a:rPr>
              <a:t>en</a:t>
            </a:r>
            <a:r>
              <a:rPr lang="en-GB" sz="4000" b="1" dirty="0">
                <a:solidFill>
                  <a:schemeClr val="accent1">
                    <a:lumMod val="50000"/>
                  </a:schemeClr>
                </a:solidFill>
              </a:rPr>
              <a:t> la cabeza?</a:t>
            </a:r>
          </a:p>
        </p:txBody>
      </p:sp>
      <p:pic>
        <p:nvPicPr>
          <p:cNvPr id="1028" name="Picture 4" descr="Thought Critical thinking Computer Software Learning Motivation - team png download - 1200*1200 - Free Transparent Thought png Downloa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96965" y="3572411"/>
            <a:ext cx="2465002" cy="2465002"/>
          </a:xfrm>
          <a:prstGeom prst="rect">
            <a:avLst/>
          </a:prstGeom>
          <a:noFill/>
          <a:extLst>
            <a:ext uri="{909E8E84-426E-40dd-AFC4-6F175D3DCCD1}">
              <a14:hiddenFill xmlns="" xmlns:a14="http://schemas.microsoft.com/office/drawing/2010/main">
                <a:solidFill>
                  <a:srgbClr val="FFFFFF"/>
                </a:solidFill>
              </a14:hiddenFill>
            </a:ext>
          </a:extLst>
        </p:spPr>
      </p:pic>
      <p:pic>
        <p:nvPicPr>
          <p:cNvPr id="1032" name="Picture 8" descr="Smiley and sad faces clip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2997" y="3599048"/>
            <a:ext cx="4204075" cy="243836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592777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E39AC979-EDA1-49DA-99D4-95A74E22A10C}" vid="{61683DBD-0424-47F3-AB63-E89A4B368B2F}"/>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sources (not bold NA).pptx" id="{C04240F7-4567-42F4-A6A9-1F35289C3A03}" vid="{11C110E3-9438-4B77-B542-C85A197C3B21}"/>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2130</TotalTime>
  <Words>7584</Words>
  <Application>Microsoft Macintosh PowerPoint</Application>
  <PresentationFormat>Widescreen</PresentationFormat>
  <Paragraphs>989</Paragraphs>
  <Slides>45</Slides>
  <Notes>44</Notes>
  <HiddenSlides>0</HiddenSlides>
  <MMClips>2</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45</vt:i4>
      </vt:variant>
    </vt:vector>
  </HeadingPairs>
  <TitlesOfParts>
    <vt:vector size="52" baseType="lpstr">
      <vt:lpstr>Arial</vt:lpstr>
      <vt:lpstr>Calibri</vt:lpstr>
      <vt:lpstr>Century Gothic</vt:lpstr>
      <vt:lpstr>Tw Cen MT</vt:lpstr>
      <vt:lpstr>1_Office Theme</vt:lpstr>
      <vt:lpstr>Office Theme</vt:lpstr>
      <vt:lpstr>2_Office Theme</vt:lpstr>
      <vt:lpstr>Work with challenging text: Un hombre sin cabeza  (Armando José Sequera)</vt:lpstr>
      <vt:lpstr>que </vt:lpstr>
      <vt:lpstr>que </vt:lpstr>
      <vt:lpstr>que </vt:lpstr>
      <vt:lpstr>que</vt:lpstr>
      <vt:lpstr>que</vt:lpstr>
      <vt:lpstr>que</vt:lpstr>
      <vt:lpstr>Escucha las frases. </vt:lpstr>
      <vt:lpstr>¿Qué es?</vt:lpstr>
      <vt:lpstr>Escucha la frase. ¿Cuál es la persona? </vt:lpstr>
      <vt:lpstr>Poema: «Un hombre sin cabeza»</vt:lpstr>
      <vt:lpstr>Escucha y lee el poema completo. Identifica el verbo en cada imagen.</vt:lpstr>
      <vt:lpstr>Escucha los 8 verbos. ¿Cuál es la imagen correcta?</vt:lpstr>
      <vt:lpstr>¿Cómo se dice en español? Lee el poema en parejas. </vt:lpstr>
      <vt:lpstr>Otra versión del poema</vt:lpstr>
      <vt:lpstr>hablar / escuchar</vt:lpstr>
      <vt:lpstr>hablar / escuchar</vt:lpstr>
      <vt:lpstr>Escribe un poema similar. Puedes usar un diccionario.</vt:lpstr>
      <vt:lpstr>Escribe un poema similar. Puedes usar un diccionario.</vt:lpstr>
      <vt:lpstr>Escribe el poema «Un hombre sin cabeza» en inglés.</vt:lpstr>
      <vt:lpstr>Escribe el poema «Un hombre sin cabeza» en inglés.</vt:lpstr>
      <vt:lpstr>Using word reference resources Research skills for the MFL student</vt:lpstr>
      <vt:lpstr>qui</vt:lpstr>
      <vt:lpstr>qui </vt:lpstr>
      <vt:lpstr>qui </vt:lpstr>
      <vt:lpstr>qui</vt:lpstr>
      <vt:lpstr>qui</vt:lpstr>
      <vt:lpstr>qui</vt:lpstr>
      <vt:lpstr>Escucha las frases. </vt:lpstr>
      <vt:lpstr>Identifica la palabra correcta.</vt:lpstr>
      <vt:lpstr>Can you just guess?</vt:lpstr>
      <vt:lpstr>Which side is it?</vt:lpstr>
      <vt:lpstr>Alphabetical order</vt:lpstr>
      <vt:lpstr>Online dictionary</vt:lpstr>
      <vt:lpstr>Parts of speech</vt:lpstr>
      <vt:lpstr>Answers</vt:lpstr>
      <vt:lpstr>Abbreviations used</vt:lpstr>
      <vt:lpstr>Un hombre sin cabeza (adapted poem) </vt:lpstr>
      <vt:lpstr>Translation websites</vt:lpstr>
      <vt:lpstr>Comparing options</vt:lpstr>
      <vt:lpstr>Watch what happens as you go round a few languages translating this well-known sentence. First, from the English into French:</vt:lpstr>
      <vt:lpstr>Then from the French into German:</vt:lpstr>
      <vt:lpstr>Then the German into Spanish:</vt:lpstr>
      <vt:lpstr>... and finally from the Spanish back into English:</vt:lpstr>
      <vt:lpstr>Deberes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 hombre sin cabeza</dc:title>
  <dc:creator>Amanda Izquierdo</dc:creator>
  <cp:lastModifiedBy>Louise Caruso</cp:lastModifiedBy>
  <cp:revision>163</cp:revision>
  <dcterms:created xsi:type="dcterms:W3CDTF">2020-03-22T16:49:15Z</dcterms:created>
  <dcterms:modified xsi:type="dcterms:W3CDTF">2021-08-16T14:50:30Z</dcterms:modified>
</cp:coreProperties>
</file>