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22" r:id="rId3"/>
  </p:sldMasterIdLst>
  <p:notesMasterIdLst>
    <p:notesMasterId r:id="rId17"/>
  </p:notesMasterIdLst>
  <p:sldIdLst>
    <p:sldId id="258" r:id="rId4"/>
    <p:sldId id="349" r:id="rId5"/>
    <p:sldId id="350" r:id="rId6"/>
    <p:sldId id="351" r:id="rId7"/>
    <p:sldId id="352" r:id="rId8"/>
    <p:sldId id="353" r:id="rId9"/>
    <p:sldId id="354" r:id="rId10"/>
    <p:sldId id="360" r:id="rId11"/>
    <p:sldId id="389" r:id="rId12"/>
    <p:sldId id="396" r:id="rId13"/>
    <p:sldId id="373" r:id="rId14"/>
    <p:sldId id="374" r:id="rId15"/>
    <p:sldId id="36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6" clrIdx="0">
    <p:extLst>
      <p:ext uri="{19B8F6BF-5375-455C-9EA6-DF929625EA0E}">
        <p15:presenceInfo xmlns:p15="http://schemas.microsoft.com/office/powerpoint/2012/main" userId="S::Natalie.Finlayson@glasgow.ac.uk::fffa9436-0c20-47f6-a103-b85039ead72e" providerId="AD"/>
      </p:ext>
    </p:extLst>
  </p:cmAuthor>
  <p:cmAuthor id="2" name="Natalie Finlayson" initials="NF [2]" lastIdx="23" clrIdx="1">
    <p:extLst>
      <p:ext uri="{19B8F6BF-5375-455C-9EA6-DF929625EA0E}">
        <p15:presenceInfo xmlns:p15="http://schemas.microsoft.com/office/powerpoint/2012/main" userId="Natalie Finlay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1"/>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4" autoAdjust="0"/>
    <p:restoredTop sz="94291" autoAdjust="0"/>
  </p:normalViewPr>
  <p:slideViewPr>
    <p:cSldViewPr snapToGrid="0">
      <p:cViewPr varScale="1">
        <p:scale>
          <a:sx n="68" d="100"/>
          <a:sy n="68" d="100"/>
        </p:scale>
        <p:origin x="732" y="31"/>
      </p:cViewPr>
      <p:guideLst/>
    </p:cSldViewPr>
  </p:slideViewPr>
  <p:notesTextViewPr>
    <p:cViewPr>
      <p:scale>
        <a:sx n="100" d="100"/>
        <a:sy n="100" d="100"/>
      </p:scale>
      <p:origin x="0" y="0"/>
    </p:cViewPr>
  </p:notesTextViewPr>
  <p:sorterViewPr>
    <p:cViewPr>
      <p:scale>
        <a:sx n="100" d="100"/>
        <a:sy n="100" d="100"/>
      </p:scale>
      <p:origin x="0" y="-38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FC099-3076-41B5-BDCC-F1DC0EFB5988}" type="datetimeFigureOut">
              <a:rPr lang="en-GB" smtClean="0"/>
              <a:t>17/01/2020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7BA26-074C-42EA-B0E4-CCD2016AEC26}" type="slidenum">
              <a:rPr lang="en-GB" smtClean="0"/>
              <a:t>‹#›</a:t>
            </a:fld>
            <a:endParaRPr lang="en-GB"/>
          </a:p>
        </p:txBody>
      </p:sp>
    </p:spTree>
    <p:extLst>
      <p:ext uri="{BB962C8B-B14F-4D97-AF65-F5344CB8AC3E}">
        <p14:creationId xmlns:p14="http://schemas.microsoft.com/office/powerpoint/2010/main" val="138580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ict.cc/?s=in+Ordnu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69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Here, students</a:t>
            </a:r>
            <a:r>
              <a:rPr lang="en-GB" baseline="0" dirty="0"/>
              <a:t> are presented with a set of words which will be used in the activities which follow to talk about Christmas presents. Three of the words (</a:t>
            </a:r>
            <a:r>
              <a:rPr lang="en-GB" i="1" baseline="0" dirty="0"/>
              <a:t>der </a:t>
            </a:r>
            <a:r>
              <a:rPr lang="en-GB" i="1" dirty="0" err="1">
                <a:solidFill>
                  <a:schemeClr val="accent5">
                    <a:lumMod val="50000"/>
                  </a:schemeClr>
                </a:solidFill>
                <a:latin typeface="Century Gothic" panose="020B0502020202020204" pitchFamily="34" charset="0"/>
              </a:rPr>
              <a:t>Fußball</a:t>
            </a:r>
            <a:r>
              <a:rPr lang="en-GB" dirty="0">
                <a:solidFill>
                  <a:schemeClr val="tx1"/>
                </a:solidFill>
                <a:latin typeface="+mn-lt"/>
              </a:rPr>
              <a:t>,</a:t>
            </a:r>
            <a:r>
              <a:rPr lang="en-GB" baseline="0" dirty="0">
                <a:solidFill>
                  <a:schemeClr val="tx1"/>
                </a:solidFill>
                <a:latin typeface="+mn-lt"/>
              </a:rPr>
              <a:t> </a:t>
            </a:r>
            <a:r>
              <a:rPr lang="en-GB" i="1" baseline="0" dirty="0">
                <a:solidFill>
                  <a:schemeClr val="tx1"/>
                </a:solidFill>
                <a:latin typeface="+mn-lt"/>
              </a:rPr>
              <a:t>der Zug</a:t>
            </a:r>
            <a:r>
              <a:rPr lang="en-GB" baseline="0" dirty="0">
                <a:solidFill>
                  <a:schemeClr val="tx1"/>
                </a:solidFill>
                <a:latin typeface="+mn-lt"/>
              </a:rPr>
              <a:t>, </a:t>
            </a:r>
            <a:r>
              <a:rPr lang="en-GB" i="1" baseline="0" dirty="0">
                <a:solidFill>
                  <a:schemeClr val="tx1"/>
                </a:solidFill>
                <a:latin typeface="+mn-lt"/>
              </a:rPr>
              <a:t>das Spiel</a:t>
            </a:r>
            <a:r>
              <a:rPr lang="en-GB" baseline="0" dirty="0">
                <a:solidFill>
                  <a:schemeClr val="tx1"/>
                </a:solidFill>
                <a:latin typeface="+mn-lt"/>
              </a:rPr>
              <a:t>) have been encountered in previous weeks, and should be known. The others are new.</a:t>
            </a:r>
          </a:p>
          <a:p>
            <a:pPr marL="0" lvl="0" indent="0" algn="l" rtl="0">
              <a:spcBef>
                <a:spcPts val="0"/>
              </a:spcBef>
              <a:spcAft>
                <a:spcPts val="0"/>
              </a:spcAft>
              <a:buNone/>
            </a:pPr>
            <a:endParaRPr lang="en-GB" baseline="0" dirty="0">
              <a:solidFill>
                <a:schemeClr val="tx1"/>
              </a:solidFill>
              <a:latin typeface="+mn-lt"/>
            </a:endParaRPr>
          </a:p>
          <a:p>
            <a:pPr marL="0" lvl="0" indent="0" algn="l" rtl="0">
              <a:spcBef>
                <a:spcPts val="0"/>
              </a:spcBef>
              <a:spcAft>
                <a:spcPts val="0"/>
              </a:spcAft>
              <a:buNone/>
            </a:pPr>
            <a:r>
              <a:rPr lang="en-GB" baseline="0" dirty="0">
                <a:solidFill>
                  <a:schemeClr val="tx1"/>
                </a:solidFill>
                <a:latin typeface="+mn-lt"/>
              </a:rPr>
              <a:t>This spoken activity focuses on raising awareness of </a:t>
            </a:r>
            <a:r>
              <a:rPr lang="en-GB" b="1" baseline="0" dirty="0">
                <a:solidFill>
                  <a:schemeClr val="tx1"/>
                </a:solidFill>
                <a:latin typeface="+mn-lt"/>
              </a:rPr>
              <a:t>pronunciation</a:t>
            </a:r>
            <a:r>
              <a:rPr lang="en-GB" b="0" baseline="0" dirty="0">
                <a:solidFill>
                  <a:schemeClr val="tx1"/>
                </a:solidFill>
                <a:latin typeface="+mn-lt"/>
              </a:rPr>
              <a:t> only. Definitions should not be provided at this stage. A meaning-focussed exercise appears on the next slide.</a:t>
            </a:r>
          </a:p>
          <a:p>
            <a:pPr marL="0" lvl="0" indent="0" algn="l" rtl="0">
              <a:spcBef>
                <a:spcPts val="0"/>
              </a:spcBef>
              <a:spcAft>
                <a:spcPts val="0"/>
              </a:spcAft>
              <a:buNone/>
            </a:pPr>
            <a:endParaRPr lang="en-GB" b="0" baseline="0" dirty="0">
              <a:solidFill>
                <a:schemeClr val="tx1"/>
              </a:solidFill>
              <a:latin typeface="+mn-lt"/>
            </a:endParaRPr>
          </a:p>
          <a:p>
            <a:pPr marL="0" lvl="0" indent="0" algn="l" rtl="0">
              <a:spcBef>
                <a:spcPts val="0"/>
              </a:spcBef>
              <a:spcAft>
                <a:spcPts val="0"/>
              </a:spcAft>
              <a:buNone/>
            </a:pPr>
            <a:r>
              <a:rPr lang="en-GB" b="0" baseline="0" dirty="0">
                <a:solidFill>
                  <a:schemeClr val="tx1"/>
                </a:solidFill>
                <a:latin typeface="+mn-lt"/>
              </a:rPr>
              <a:t>1/ The words appear one by one on clicks. Students sound out the words based on their knowledge of previously-studied SSCs, and English.</a:t>
            </a:r>
          </a:p>
          <a:p>
            <a:pPr marL="0" lvl="0" indent="0" algn="l" rtl="0">
              <a:spcBef>
                <a:spcPts val="0"/>
              </a:spcBef>
              <a:spcAft>
                <a:spcPts val="0"/>
              </a:spcAft>
              <a:buNone/>
            </a:pPr>
            <a:r>
              <a:rPr lang="en-GB" b="0" baseline="0" dirty="0">
                <a:solidFill>
                  <a:schemeClr val="tx1"/>
                </a:solidFill>
                <a:latin typeface="+mn-lt"/>
              </a:rPr>
              <a:t>2/ Teacher pronounces the word correctly. Students repeat. Two of the words - </a:t>
            </a:r>
            <a:r>
              <a:rPr lang="en-GB" b="0" i="1" baseline="0" dirty="0">
                <a:solidFill>
                  <a:schemeClr val="tx1"/>
                </a:solidFill>
                <a:latin typeface="+mn-lt"/>
              </a:rPr>
              <a:t>das Handy, der</a:t>
            </a:r>
            <a:r>
              <a:rPr lang="en-GB" b="0" i="0" baseline="0" dirty="0">
                <a:solidFill>
                  <a:schemeClr val="tx1"/>
                </a:solidFill>
                <a:latin typeface="+mn-lt"/>
              </a:rPr>
              <a:t> </a:t>
            </a:r>
            <a:r>
              <a:rPr lang="en-GB" b="0" i="1" baseline="0" dirty="0">
                <a:solidFill>
                  <a:schemeClr val="tx1"/>
                </a:solidFill>
                <a:latin typeface="+mn-lt"/>
              </a:rPr>
              <a:t>Hund</a:t>
            </a:r>
            <a:r>
              <a:rPr lang="en-GB" b="0" i="0" baseline="0" dirty="0">
                <a:solidFill>
                  <a:schemeClr val="tx1"/>
                </a:solidFill>
                <a:latin typeface="+mn-lt"/>
              </a:rPr>
              <a:t> - contain pronunciation anomalies. One word – </a:t>
            </a:r>
            <a:r>
              <a:rPr lang="en-GB" b="0" i="1" baseline="0" dirty="0">
                <a:solidFill>
                  <a:schemeClr val="tx1"/>
                </a:solidFill>
                <a:latin typeface="+mn-lt"/>
              </a:rPr>
              <a:t>die </a:t>
            </a:r>
            <a:r>
              <a:rPr lang="en-GB" b="0" i="1" baseline="0" dirty="0" err="1">
                <a:solidFill>
                  <a:schemeClr val="tx1"/>
                </a:solidFill>
                <a:latin typeface="+mn-lt"/>
              </a:rPr>
              <a:t>Jacke</a:t>
            </a:r>
            <a:r>
              <a:rPr lang="en-GB" b="0" i="0" baseline="0" dirty="0">
                <a:solidFill>
                  <a:schemeClr val="tx1"/>
                </a:solidFill>
                <a:latin typeface="+mn-lt"/>
              </a:rPr>
              <a:t> – contains SSC [j], which has not yet been encountered. Students will likely pronounce these three words incorrectly during the sounding out phase. Teacher to acknowledge the pronunciation is not as expected. Bubbles containing guidance appear on individual clicks.</a:t>
            </a:r>
          </a:p>
          <a:p>
            <a:pPr marL="0" lvl="0" indent="0" algn="l" rtl="0">
              <a:spcBef>
                <a:spcPts val="0"/>
              </a:spcBef>
              <a:spcAft>
                <a:spcPts val="0"/>
              </a:spcAft>
              <a:buNone/>
            </a:pPr>
            <a:r>
              <a:rPr lang="en-GB" b="0" i="0" baseline="0" dirty="0">
                <a:solidFill>
                  <a:schemeClr val="tx1"/>
                </a:solidFill>
                <a:latin typeface="+mn-lt"/>
              </a:rPr>
              <a:t>3/ Students work in pairs to practise pronunciation,.</a:t>
            </a:r>
            <a:endParaRPr lang="en-GB"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latin typeface="+mn-lt"/>
              </a:rPr>
              <a:t>Frequency values of new vocabulary: </a:t>
            </a:r>
            <a:r>
              <a:rPr lang="en-GB" i="1" baseline="0" dirty="0">
                <a:solidFill>
                  <a:schemeClr val="tx1"/>
                </a:solidFill>
                <a:latin typeface="+mn-lt"/>
              </a:rPr>
              <a:t>das </a:t>
            </a:r>
            <a:r>
              <a:rPr lang="en-GB" b="1" i="1" baseline="0" dirty="0">
                <a:solidFill>
                  <a:schemeClr val="tx1"/>
                </a:solidFill>
                <a:latin typeface="+mn-lt"/>
              </a:rPr>
              <a:t>Handy</a:t>
            </a:r>
            <a:r>
              <a:rPr lang="en-GB" b="0" i="1" baseline="0" dirty="0">
                <a:solidFill>
                  <a:schemeClr val="tx1"/>
                </a:solidFill>
                <a:latin typeface="+mn-lt"/>
              </a:rPr>
              <a:t> </a:t>
            </a:r>
            <a:r>
              <a:rPr lang="en-GB" b="0" i="0" baseline="0" dirty="0">
                <a:solidFill>
                  <a:schemeClr val="tx1"/>
                </a:solidFill>
                <a:latin typeface="+mn-lt"/>
              </a:rPr>
              <a:t>[</a:t>
            </a:r>
            <a:r>
              <a:rPr lang="en-GB" sz="1200" b="0" i="0" baseline="0" dirty="0">
                <a:solidFill>
                  <a:schemeClr val="tx1"/>
                </a:solidFill>
                <a:latin typeface="+mn-lt"/>
              </a:rPr>
              <a:t>2466];</a:t>
            </a:r>
            <a:r>
              <a:rPr lang="en-GB" b="0" i="1" baseline="0" dirty="0">
                <a:solidFill>
                  <a:schemeClr val="tx1"/>
                </a:solidFill>
                <a:latin typeface="+mn-lt"/>
              </a:rPr>
              <a:t> die </a:t>
            </a:r>
            <a:r>
              <a:rPr lang="en-GB" b="1" i="1" baseline="0" dirty="0" err="1">
                <a:solidFill>
                  <a:schemeClr val="tx1"/>
                </a:solidFill>
                <a:latin typeface="+mn-lt"/>
              </a:rPr>
              <a:t>Katze</a:t>
            </a:r>
            <a:r>
              <a:rPr lang="en-GB" b="0" i="1" baseline="0" dirty="0">
                <a:solidFill>
                  <a:schemeClr val="tx1"/>
                </a:solidFill>
                <a:latin typeface="+mn-lt"/>
              </a:rPr>
              <a:t> </a:t>
            </a:r>
            <a:r>
              <a:rPr lang="en-GB" b="0" i="0" baseline="0" dirty="0">
                <a:solidFill>
                  <a:schemeClr val="tx1"/>
                </a:solidFill>
                <a:latin typeface="+mn-lt"/>
              </a:rPr>
              <a:t>[</a:t>
            </a:r>
            <a:r>
              <a:rPr lang="en-GB" sz="1100" b="0" i="0" baseline="0" dirty="0">
                <a:solidFill>
                  <a:schemeClr val="tx1"/>
                </a:solidFill>
                <a:latin typeface="+mn-lt"/>
              </a:rPr>
              <a:t>1500];</a:t>
            </a:r>
            <a:r>
              <a:rPr lang="en-GB" b="0" i="1" baseline="0" dirty="0">
                <a:solidFill>
                  <a:schemeClr val="tx1"/>
                </a:solidFill>
                <a:latin typeface="+mn-lt"/>
              </a:rPr>
              <a:t> das </a:t>
            </a:r>
            <a:r>
              <a:rPr lang="en-GB" b="1" i="1" baseline="0" dirty="0">
                <a:solidFill>
                  <a:schemeClr val="tx1"/>
                </a:solidFill>
                <a:latin typeface="+mn-lt"/>
              </a:rPr>
              <a:t>iPad</a:t>
            </a:r>
            <a:r>
              <a:rPr lang="en-GB" b="0" i="1" baseline="0" dirty="0">
                <a:solidFill>
                  <a:schemeClr val="tx1"/>
                </a:solidFill>
                <a:latin typeface="+mn-lt"/>
              </a:rPr>
              <a:t> </a:t>
            </a:r>
            <a:r>
              <a:rPr lang="en-GB" b="0" i="0" baseline="0" dirty="0">
                <a:solidFill>
                  <a:schemeClr val="tx1"/>
                </a:solidFill>
                <a:latin typeface="+mn-lt"/>
              </a:rPr>
              <a:t>[</a:t>
            </a:r>
            <a:r>
              <a:rPr lang="en-GB" sz="1200" b="0" i="0" baseline="0" dirty="0">
                <a:solidFill>
                  <a:schemeClr val="tx1"/>
                </a:solidFill>
                <a:latin typeface="+mn-lt"/>
              </a:rPr>
              <a:t>n/a];</a:t>
            </a:r>
            <a:r>
              <a:rPr lang="en-GB" b="0" i="1" baseline="0" dirty="0">
                <a:solidFill>
                  <a:schemeClr val="tx1"/>
                </a:solidFill>
                <a:latin typeface="+mn-lt"/>
              </a:rPr>
              <a:t> der </a:t>
            </a:r>
            <a:r>
              <a:rPr lang="en-GB" b="1" i="1" baseline="0" dirty="0">
                <a:solidFill>
                  <a:schemeClr val="tx1"/>
                </a:solidFill>
                <a:latin typeface="+mn-lt"/>
              </a:rPr>
              <a:t>Hund</a:t>
            </a:r>
            <a:r>
              <a:rPr lang="en-GB" b="0" i="1" baseline="0" dirty="0">
                <a:solidFill>
                  <a:schemeClr val="tx1"/>
                </a:solidFill>
                <a:latin typeface="+mn-lt"/>
              </a:rPr>
              <a:t> </a:t>
            </a:r>
            <a:r>
              <a:rPr lang="en-GB" b="0" i="0" baseline="0" dirty="0">
                <a:solidFill>
                  <a:schemeClr val="tx1"/>
                </a:solidFill>
                <a:latin typeface="+mn-lt"/>
              </a:rPr>
              <a:t>[</a:t>
            </a:r>
            <a:r>
              <a:rPr lang="en-GB" sz="1200" b="0" i="0" baseline="0" dirty="0">
                <a:solidFill>
                  <a:schemeClr val="tx1"/>
                </a:solidFill>
                <a:latin typeface="+mn-lt"/>
              </a:rPr>
              <a:t>1046];</a:t>
            </a:r>
            <a:r>
              <a:rPr lang="en-GB" b="0" i="1" baseline="0" dirty="0">
                <a:solidFill>
                  <a:schemeClr val="tx1"/>
                </a:solidFill>
                <a:latin typeface="+mn-lt"/>
              </a:rPr>
              <a:t> die </a:t>
            </a:r>
            <a:r>
              <a:rPr lang="en-GB" b="1" i="1" baseline="0" dirty="0" err="1">
                <a:solidFill>
                  <a:schemeClr val="tx1"/>
                </a:solidFill>
                <a:latin typeface="+mn-lt"/>
              </a:rPr>
              <a:t>Jacke</a:t>
            </a:r>
            <a:r>
              <a:rPr lang="en-GB" b="1" i="1" baseline="0" dirty="0">
                <a:solidFill>
                  <a:schemeClr val="tx1"/>
                </a:solidFill>
                <a:latin typeface="+mn-lt"/>
              </a:rPr>
              <a:t> </a:t>
            </a:r>
            <a:r>
              <a:rPr lang="en-GB" b="0" i="0" baseline="0" dirty="0">
                <a:solidFill>
                  <a:schemeClr val="tx1"/>
                </a:solidFill>
                <a:latin typeface="+mn-lt"/>
              </a:rPr>
              <a:t>[</a:t>
            </a:r>
            <a:r>
              <a:rPr lang="en-GB" sz="1200" b="0" i="0" baseline="0" dirty="0">
                <a:solidFill>
                  <a:schemeClr val="tx1"/>
                </a:solidFill>
                <a:latin typeface="+mn-lt"/>
              </a:rPr>
              <a:t>3890]</a:t>
            </a:r>
            <a:endParaRPr lang="en-GB"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solidFill>
                <a:schemeClr val="tx1"/>
              </a:solidFill>
              <a:latin typeface="+mn-lt"/>
            </a:endParaRPr>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657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solidFill>
                  <a:schemeClr val="tx1"/>
                </a:solidFill>
                <a:latin typeface="+mn-lt"/>
              </a:rPr>
              <a:t>Students work in pairs to match the definitions with the pictures, and discuss strategies for </a:t>
            </a:r>
            <a:r>
              <a:rPr lang="en-GB" b="1" baseline="0" dirty="0">
                <a:solidFill>
                  <a:schemeClr val="tx1"/>
                </a:solidFill>
                <a:latin typeface="+mn-lt"/>
              </a:rPr>
              <a:t>a)</a:t>
            </a:r>
            <a:r>
              <a:rPr lang="en-GB" b="0" baseline="0" dirty="0">
                <a:solidFill>
                  <a:schemeClr val="tx1"/>
                </a:solidFill>
                <a:latin typeface="+mn-lt"/>
              </a:rPr>
              <a:t> remembering the meanings, and </a:t>
            </a:r>
            <a:r>
              <a:rPr lang="en-GB" b="1" baseline="0" dirty="0">
                <a:solidFill>
                  <a:schemeClr val="tx1"/>
                </a:solidFill>
                <a:latin typeface="+mn-lt"/>
              </a:rPr>
              <a:t>b) </a:t>
            </a:r>
            <a:r>
              <a:rPr lang="en-GB" b="0" baseline="0" dirty="0">
                <a:solidFill>
                  <a:schemeClr val="tx1"/>
                </a:solidFill>
                <a:latin typeface="+mn-lt"/>
              </a:rPr>
              <a:t>remembering the genders. These could include comparing to English words, and memorising the letters and sounds that change (e.g. c</a:t>
            </a:r>
            <a:r>
              <a:rPr lang="en-GB" b="1" baseline="0" dirty="0">
                <a:solidFill>
                  <a:schemeClr val="tx1"/>
                </a:solidFill>
                <a:latin typeface="+mn-lt"/>
              </a:rPr>
              <a:t>at</a:t>
            </a:r>
            <a:r>
              <a:rPr lang="en-GB" b="0" baseline="0" dirty="0">
                <a:solidFill>
                  <a:schemeClr val="tx1"/>
                </a:solidFill>
                <a:latin typeface="+mn-lt"/>
              </a:rPr>
              <a:t>/</a:t>
            </a:r>
            <a:r>
              <a:rPr lang="en-GB" b="0" baseline="0" dirty="0" err="1">
                <a:solidFill>
                  <a:schemeClr val="tx1"/>
                </a:solidFill>
                <a:latin typeface="+mn-lt"/>
              </a:rPr>
              <a:t>K</a:t>
            </a:r>
            <a:r>
              <a:rPr lang="en-GB" b="1" baseline="0" dirty="0" err="1">
                <a:solidFill>
                  <a:schemeClr val="tx1"/>
                </a:solidFill>
                <a:latin typeface="+mn-lt"/>
              </a:rPr>
              <a:t>at</a:t>
            </a:r>
            <a:r>
              <a:rPr lang="en-GB" b="0" baseline="0" dirty="0" err="1">
                <a:solidFill>
                  <a:schemeClr val="tx1"/>
                </a:solidFill>
                <a:latin typeface="+mn-lt"/>
              </a:rPr>
              <a:t>ze</a:t>
            </a:r>
            <a:r>
              <a:rPr lang="en-GB" b="0" baseline="0" dirty="0">
                <a:solidFill>
                  <a:schemeClr val="tx1"/>
                </a:solidFill>
                <a:latin typeface="+mn-lt"/>
              </a:rPr>
              <a:t>, j</a:t>
            </a:r>
            <a:r>
              <a:rPr lang="en-GB" b="1" baseline="0" dirty="0">
                <a:solidFill>
                  <a:schemeClr val="tx1"/>
                </a:solidFill>
                <a:latin typeface="+mn-lt"/>
              </a:rPr>
              <a:t>acke</a:t>
            </a:r>
            <a:r>
              <a:rPr lang="en-GB" b="0" baseline="0" dirty="0">
                <a:solidFill>
                  <a:schemeClr val="tx1"/>
                </a:solidFill>
                <a:latin typeface="+mn-lt"/>
              </a:rPr>
              <a:t>t/</a:t>
            </a:r>
            <a:r>
              <a:rPr lang="en-GB" b="0" baseline="0" dirty="0" err="1">
                <a:solidFill>
                  <a:schemeClr val="tx1"/>
                </a:solidFill>
                <a:latin typeface="+mn-lt"/>
              </a:rPr>
              <a:t>J</a:t>
            </a:r>
            <a:r>
              <a:rPr lang="en-GB" b="1" baseline="0" dirty="0" err="1">
                <a:solidFill>
                  <a:schemeClr val="tx1"/>
                </a:solidFill>
                <a:latin typeface="+mn-lt"/>
              </a:rPr>
              <a:t>acke</a:t>
            </a:r>
            <a:r>
              <a:rPr lang="en-GB" b="0" baseline="0" dirty="0">
                <a:solidFill>
                  <a:schemeClr val="tx1"/>
                </a:solidFill>
                <a:latin typeface="+mn-lt"/>
              </a:rPr>
              <a:t>), noticing spelling rules (</a:t>
            </a:r>
            <a:r>
              <a:rPr lang="en-GB" b="1" baseline="0" dirty="0">
                <a:solidFill>
                  <a:schemeClr val="tx1"/>
                </a:solidFill>
                <a:latin typeface="+mn-lt"/>
              </a:rPr>
              <a:t>-e</a:t>
            </a:r>
            <a:r>
              <a:rPr lang="en-GB" b="0" baseline="0" dirty="0">
                <a:solidFill>
                  <a:schemeClr val="tx1"/>
                </a:solidFill>
                <a:latin typeface="+mn-lt"/>
              </a:rPr>
              <a:t> ending in feminine), noticing rules about (</a:t>
            </a:r>
            <a:r>
              <a:rPr lang="en-GB" sz="1200" b="0" i="0" kern="1200" dirty="0">
                <a:solidFill>
                  <a:schemeClr val="tx1"/>
                </a:solidFill>
                <a:effectLst/>
                <a:latin typeface="+mn-lt"/>
                <a:ea typeface="+mn-ea"/>
                <a:cs typeface="+mn-cs"/>
              </a:rPr>
              <a:t>pseudo-)</a:t>
            </a:r>
            <a:r>
              <a:rPr lang="en-GB" sz="1200" b="0" i="0" kern="1200" dirty="0" err="1">
                <a:solidFill>
                  <a:schemeClr val="tx1"/>
                </a:solidFill>
                <a:effectLst/>
                <a:latin typeface="+mn-lt"/>
                <a:ea typeface="+mn-ea"/>
                <a:cs typeface="+mn-cs"/>
              </a:rPr>
              <a:t>anglicisms</a:t>
            </a:r>
            <a:r>
              <a:rPr lang="en-GB" sz="1200" b="0" i="0" kern="1200" dirty="0">
                <a:solidFill>
                  <a:schemeClr val="tx1"/>
                </a:solidFill>
                <a:effectLst/>
                <a:latin typeface="+mn-lt"/>
                <a:ea typeface="+mn-ea"/>
                <a:cs typeface="+mn-cs"/>
              </a:rPr>
              <a:t> and brand names </a:t>
            </a:r>
            <a:r>
              <a:rPr lang="en-GB" b="0" baseline="0" dirty="0">
                <a:solidFill>
                  <a:schemeClr val="tx1"/>
                </a:solidFill>
                <a:latin typeface="+mn-lt"/>
              </a:rPr>
              <a:t>(neuter for </a:t>
            </a:r>
            <a:r>
              <a:rPr lang="en-GB" b="1" baseline="0" dirty="0">
                <a:solidFill>
                  <a:schemeClr val="tx1"/>
                </a:solidFill>
                <a:latin typeface="+mn-lt"/>
              </a:rPr>
              <a:t>Handy</a:t>
            </a:r>
            <a:r>
              <a:rPr lang="en-GB" b="0" baseline="0" dirty="0">
                <a:solidFill>
                  <a:schemeClr val="tx1"/>
                </a:solidFill>
                <a:latin typeface="+mn-lt"/>
              </a:rPr>
              <a:t> and </a:t>
            </a:r>
            <a:r>
              <a:rPr lang="en-GB" b="1" baseline="0" dirty="0">
                <a:solidFill>
                  <a:schemeClr val="tx1"/>
                </a:solidFill>
                <a:latin typeface="+mn-lt"/>
              </a:rPr>
              <a:t>iPad</a:t>
            </a:r>
            <a:r>
              <a:rPr lang="en-GB" b="0" baseline="0" dirty="0">
                <a:solidFill>
                  <a:schemeClr val="tx1"/>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solidFill>
                  <a:schemeClr val="tx1"/>
                </a:solidFill>
                <a:latin typeface="+mn-lt"/>
              </a:rPr>
              <a:t>Students to share their strategies with the class. Teacher to highlight the importance of spotting patterns and developing strategies to help with vocabulary learning and retention.</a:t>
            </a:r>
            <a:endParaRPr lang="en-GB" dirty="0">
              <a:solidFill>
                <a:schemeClr val="accent5">
                  <a:lumMod val="50000"/>
                </a:schemeClr>
              </a:solidFill>
              <a:latin typeface="Century Gothic" panose="020B0502020202020204" pitchFamily="34" charset="0"/>
            </a:endParaRPr>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289960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aseline="0" dirty="0"/>
              <a:t>In this activity, students practise writing the new words. Each vocabulary item can be practised as follows:</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1/ </a:t>
            </a:r>
            <a:r>
              <a:rPr lang="en-GB" sz="1200" kern="1200" dirty="0">
                <a:solidFill>
                  <a:schemeClr val="tx1"/>
                </a:solidFill>
                <a:effectLst/>
                <a:latin typeface="+mn-lt"/>
                <a:ea typeface="+mn-ea"/>
                <a:cs typeface="+mn-cs"/>
              </a:rPr>
              <a:t>On the</a:t>
            </a:r>
            <a:r>
              <a:rPr lang="en-GB" sz="1200" kern="1200" baseline="0" dirty="0">
                <a:solidFill>
                  <a:schemeClr val="tx1"/>
                </a:solidFill>
                <a:effectLst/>
                <a:latin typeface="+mn-lt"/>
                <a:ea typeface="+mn-ea"/>
                <a:cs typeface="+mn-cs"/>
              </a:rPr>
              <a:t> first click, the </a:t>
            </a:r>
            <a:r>
              <a:rPr lang="en-GB" sz="1200" kern="1200" dirty="0">
                <a:solidFill>
                  <a:schemeClr val="tx1"/>
                </a:solidFill>
                <a:effectLst/>
                <a:latin typeface="+mn-lt"/>
                <a:ea typeface="+mn-ea"/>
                <a:cs typeface="+mn-cs"/>
              </a:rPr>
              <a:t>word appears with its picture.</a:t>
            </a:r>
          </a:p>
          <a:p>
            <a:pPr marL="0" lvl="0" indent="0" algn="l" rtl="0">
              <a:spcBef>
                <a:spcPts val="0"/>
              </a:spcBef>
              <a:spcAft>
                <a:spcPts val="0"/>
              </a:spcAft>
              <a:buNone/>
            </a:pPr>
            <a:r>
              <a:rPr lang="en-GB" sz="1200" kern="12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On the second click, the word disappears. </a:t>
            </a:r>
            <a:r>
              <a:rPr lang="en-GB" sz="1200" kern="1200" dirty="0">
                <a:solidFill>
                  <a:schemeClr val="tx1"/>
                </a:solidFill>
                <a:effectLst/>
                <a:latin typeface="+mn-lt"/>
                <a:ea typeface="+mn-ea"/>
                <a:cs typeface="+mn-cs"/>
              </a:rPr>
              <a:t>Students then have to write the word (only starting to write once the word has disappeared from the screen), so they use working memory to store each word and write from that.</a:t>
            </a:r>
            <a:r>
              <a:rPr lang="en-GB" sz="1200" kern="1200" baseline="0" dirty="0">
                <a:solidFill>
                  <a:schemeClr val="tx1"/>
                </a:solidFill>
                <a:effectLst/>
                <a:latin typeface="+mn-lt"/>
                <a:ea typeface="+mn-ea"/>
                <a:cs typeface="+mn-cs"/>
              </a:rPr>
              <a:t> Remind students that they will need to write the gender, and begin the noun with a capital letter.</a:t>
            </a:r>
          </a:p>
          <a:p>
            <a:pPr marL="0" lvl="0" indent="0" algn="l" rtl="0">
              <a:spcBef>
                <a:spcPts val="0"/>
              </a:spcBef>
              <a:spcAft>
                <a:spcPts val="0"/>
              </a:spcAft>
              <a:buNone/>
            </a:pPr>
            <a:r>
              <a:rPr lang="en-GB" sz="1200" kern="1200" baseline="0" dirty="0">
                <a:solidFill>
                  <a:schemeClr val="tx1"/>
                </a:solidFill>
                <a:effectLst/>
                <a:latin typeface="+mn-lt"/>
                <a:ea typeface="+mn-ea"/>
                <a:cs typeface="+mn-cs"/>
              </a:rPr>
              <a:t>3/ On the third click, the word reappears.</a:t>
            </a:r>
          </a:p>
          <a:p>
            <a:pPr marL="0" lvl="0" indent="0" algn="l" rtl="0">
              <a:spcBef>
                <a:spcPts val="0"/>
              </a:spcBef>
              <a:spcAft>
                <a:spcPts val="0"/>
              </a:spcAft>
              <a:buNone/>
            </a:pPr>
            <a:r>
              <a:rPr lang="en-GB" sz="1200" kern="1200" baseline="0" dirty="0">
                <a:solidFill>
                  <a:schemeClr val="tx1"/>
                </a:solidFill>
                <a:effectLst/>
                <a:latin typeface="+mn-lt"/>
                <a:ea typeface="+mn-ea"/>
                <a:cs typeface="+mn-cs"/>
              </a:rPr>
              <a:t>4/ On the fourth click, they word/picture combination disappears and the cycle begins again with a new word.</a:t>
            </a:r>
            <a:endParaRPr lang="en-GB" baseline="0"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3255506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Optional</a:t>
            </a:r>
            <a:r>
              <a:rPr lang="en-GB" b="1" baseline="0" dirty="0"/>
              <a:t> activity to revise this week’s revisited vocabulary.</a:t>
            </a:r>
            <a:endParaRPr lang="en-GB" b="1" dirty="0"/>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Was </a:t>
            </a:r>
            <a:r>
              <a:rPr lang="en-GB" b="1" dirty="0" err="1"/>
              <a:t>passt</a:t>
            </a:r>
            <a:r>
              <a:rPr lang="en-GB" b="1" dirty="0"/>
              <a:t> </a:t>
            </a:r>
            <a:r>
              <a:rPr lang="en-GB" b="1" dirty="0" err="1"/>
              <a:t>nicht</a:t>
            </a:r>
            <a:r>
              <a:rPr lang="en-GB" b="1" dirty="0"/>
              <a:t>?  </a:t>
            </a:r>
            <a:r>
              <a:rPr lang="en-GB" dirty="0"/>
              <a:t>Students have had this task instruction before.  Ensure they are clear about its meaning.  They have not formally met the verb ‘</a:t>
            </a:r>
            <a:r>
              <a:rPr lang="en-GB" dirty="0" err="1"/>
              <a:t>passen</a:t>
            </a:r>
            <a:r>
              <a:rPr lang="en-GB" dirty="0"/>
              <a:t>’ but they have been taught ‘was’ and ‘</a:t>
            </a:r>
            <a:r>
              <a:rPr lang="en-GB" dirty="0" err="1"/>
              <a:t>nicht</a:t>
            </a:r>
            <a:r>
              <a:rPr lang="en-GB" dirty="0"/>
              <a:t>’.</a:t>
            </a:r>
            <a:br>
              <a:rPr lang="en-GB" dirty="0"/>
            </a:br>
            <a:br>
              <a:rPr lang="en-GB" dirty="0"/>
            </a:br>
            <a:r>
              <a:rPr lang="en-GB" dirty="0"/>
              <a:t>In this starter activity,</a:t>
            </a:r>
            <a:r>
              <a:rPr lang="en-GB" baseline="0" dirty="0"/>
              <a:t> practise this week’s practice vocabulary by identifying the odd word out in semantic sets.</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b="0" baseline="0" dirty="0"/>
              <a:t>for a more challenging version of this activity, the teacher can turn this into a </a:t>
            </a:r>
            <a:r>
              <a:rPr lang="en-GB" b="0" i="1" baseline="0" dirty="0" err="1"/>
              <a:t>hören</a:t>
            </a:r>
            <a:r>
              <a:rPr lang="en-GB" b="0" i="1" baseline="0" dirty="0"/>
              <a:t> / </a:t>
            </a:r>
            <a:r>
              <a:rPr lang="en-GB" b="0" i="1" baseline="0" dirty="0" err="1"/>
              <a:t>schreiben</a:t>
            </a:r>
            <a:r>
              <a:rPr lang="en-GB" b="0" i="1" baseline="0" dirty="0"/>
              <a:t> </a:t>
            </a:r>
            <a:r>
              <a:rPr lang="en-GB" b="0" i="0" baseline="0" dirty="0"/>
              <a:t>activity by </a:t>
            </a:r>
            <a:r>
              <a:rPr lang="en-GB" b="0" baseline="0" dirty="0"/>
              <a:t>reading out the lists of words, and having students write down the answers, before showing them on the slide.</a:t>
            </a:r>
            <a:endParaRPr lang="en-GB" baseline="0" dirty="0"/>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dirty="0"/>
              <a:t>This semantic categorisation exercise</a:t>
            </a:r>
            <a:r>
              <a:rPr lang="en-GB" baseline="0" dirty="0"/>
              <a:t> helps students consider the broader definitions of vocabulary items, helping to organise vocabulary knowledge in the memory.</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Students </a:t>
            </a:r>
            <a:r>
              <a:rPr lang="en-GB" b="1" baseline="0" dirty="0"/>
              <a:t>work in pairs to facilitate discussion. </a:t>
            </a:r>
            <a:r>
              <a:rPr lang="en-GB" b="0" baseline="0" dirty="0"/>
              <a:t>They identify a category heading which links two of the words, and </a:t>
            </a:r>
            <a:r>
              <a:rPr lang="en-GB" baseline="0" dirty="0"/>
              <a:t>write down the word which they doesn’t think fit the category. </a:t>
            </a:r>
          </a:p>
          <a:p>
            <a:pPr marL="0" lvl="0" indent="0" algn="l" rtl="0">
              <a:spcBef>
                <a:spcPts val="0"/>
              </a:spcBef>
              <a:spcAft>
                <a:spcPts val="0"/>
              </a:spcAft>
              <a:buNone/>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elicits answers by pointing at a letter and asking e.g. ‘Was </a:t>
            </a:r>
            <a:r>
              <a:rPr lang="en-GB" baseline="0" dirty="0" err="1"/>
              <a:t>ist</a:t>
            </a:r>
            <a:r>
              <a:rPr lang="en-GB" baseline="0" dirty="0"/>
              <a:t> die </a:t>
            </a:r>
            <a:r>
              <a:rPr lang="en-GB" baseline="0" dirty="0" err="1"/>
              <a:t>Lösung</a:t>
            </a:r>
            <a:r>
              <a:rPr lang="en-GB" baseline="0" dirty="0"/>
              <a:t>? </a:t>
            </a:r>
            <a:r>
              <a:rPr lang="en-GB" sz="1200" baseline="0" dirty="0">
                <a:solidFill>
                  <a:schemeClr val="accent5">
                    <a:lumMod val="50000"/>
                  </a:schemeClr>
                </a:solidFill>
              </a:rPr>
              <a:t>D</a:t>
            </a:r>
            <a:r>
              <a:rPr lang="en-GB" sz="1200" dirty="0">
                <a:solidFill>
                  <a:schemeClr val="accent5">
                    <a:lumMod val="50000"/>
                  </a:schemeClr>
                </a:solidFill>
              </a:rPr>
              <a:t>er </a:t>
            </a:r>
            <a:r>
              <a:rPr lang="en-GB" sz="1200" dirty="0" err="1">
                <a:solidFill>
                  <a:schemeClr val="accent5">
                    <a:lumMod val="50000"/>
                  </a:schemeClr>
                </a:solidFill>
              </a:rPr>
              <a:t>Körper</a:t>
            </a:r>
            <a:r>
              <a:rPr lang="en-GB" sz="1200" dirty="0">
                <a:solidFill>
                  <a:schemeClr val="accent5">
                    <a:lumMod val="50000"/>
                  </a:schemeClr>
                </a:solidFill>
              </a:rPr>
              <a:t>, der Kopf</a:t>
            </a:r>
            <a:r>
              <a:rPr lang="en-GB" sz="1200" baseline="0" dirty="0">
                <a:solidFill>
                  <a:schemeClr val="accent5">
                    <a:lumMod val="50000"/>
                  </a:schemeClr>
                </a:solidFill>
              </a:rPr>
              <a:t> </a:t>
            </a:r>
            <a:r>
              <a:rPr lang="en-GB" sz="1200" baseline="0" dirty="0" err="1">
                <a:solidFill>
                  <a:schemeClr val="accent5">
                    <a:lumMod val="50000"/>
                  </a:schemeClr>
                </a:solidFill>
              </a:rPr>
              <a:t>oder</a:t>
            </a:r>
            <a:r>
              <a:rPr lang="en-GB" sz="1200" baseline="0" dirty="0">
                <a:solidFill>
                  <a:schemeClr val="accent5">
                    <a:lumMod val="50000"/>
                  </a:schemeClr>
                </a:solidFill>
              </a:rPr>
              <a:t> </a:t>
            </a:r>
            <a:r>
              <a:rPr lang="en-GB" sz="1200" dirty="0">
                <a:solidFill>
                  <a:schemeClr val="accent5">
                    <a:lumMod val="50000"/>
                  </a:schemeClr>
                </a:solidFill>
              </a:rPr>
              <a:t>die </a:t>
            </a:r>
            <a:r>
              <a:rPr lang="en-GB" sz="1200" dirty="0" err="1">
                <a:solidFill>
                  <a:schemeClr val="accent5">
                    <a:lumMod val="50000"/>
                  </a:schemeClr>
                </a:solidFill>
              </a:rPr>
              <a:t>Tür</a:t>
            </a:r>
            <a:r>
              <a:rPr lang="en-GB" sz="1200" dirty="0">
                <a:solidFill>
                  <a:schemeClr val="accent5">
                    <a:lumMod val="50000"/>
                  </a:schemeClr>
                </a:solidFill>
              </a:rPr>
              <a:t>?</a:t>
            </a:r>
            <a:r>
              <a:rPr lang="en-GB" baseline="0" dirty="0"/>
              <a:t>’ All three options should be read out in the question for additional listening practice.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Students volunteer answers, e.g. ‘</a:t>
            </a:r>
            <a:r>
              <a:rPr lang="en-GB" sz="1200" i="1" dirty="0">
                <a:solidFill>
                  <a:schemeClr val="accent5">
                    <a:lumMod val="50000"/>
                  </a:schemeClr>
                </a:solidFill>
              </a:rPr>
              <a:t>die </a:t>
            </a:r>
            <a:r>
              <a:rPr lang="en-GB" sz="1200" i="1" dirty="0" err="1">
                <a:solidFill>
                  <a:schemeClr val="accent5">
                    <a:lumMod val="50000"/>
                  </a:schemeClr>
                </a:solidFill>
              </a:rPr>
              <a:t>Tür</a:t>
            </a:r>
            <a:r>
              <a:rPr lang="en-GB" sz="1200" dirty="0">
                <a:solidFill>
                  <a:schemeClr val="accent5">
                    <a:lumMod val="50000"/>
                  </a:schemeClr>
                </a:solidFill>
              </a:rPr>
              <a:t>’. </a:t>
            </a:r>
            <a:r>
              <a:rPr lang="en-GB" i="0" baseline="0" dirty="0"/>
              <a:t>Teacher and students then discuss as a class why </a:t>
            </a:r>
            <a:r>
              <a:rPr lang="en-GB" baseline="0" dirty="0"/>
              <a:t>‘</a:t>
            </a:r>
            <a:r>
              <a:rPr lang="en-GB" sz="1200" i="1" dirty="0">
                <a:solidFill>
                  <a:schemeClr val="accent5">
                    <a:lumMod val="50000"/>
                  </a:schemeClr>
                </a:solidFill>
              </a:rPr>
              <a:t>die </a:t>
            </a:r>
            <a:r>
              <a:rPr lang="en-GB" sz="1200" i="1" dirty="0" err="1">
                <a:solidFill>
                  <a:schemeClr val="accent5">
                    <a:lumMod val="50000"/>
                  </a:schemeClr>
                </a:solidFill>
              </a:rPr>
              <a:t>Tür</a:t>
            </a:r>
            <a:r>
              <a:rPr lang="en-GB" sz="1200" dirty="0">
                <a:solidFill>
                  <a:schemeClr val="accent5">
                    <a:lumMod val="50000"/>
                  </a:schemeClr>
                </a:solidFill>
              </a:rPr>
              <a:t>’</a:t>
            </a:r>
            <a:r>
              <a:rPr lang="en-GB" sz="1200" baseline="0" dirty="0">
                <a:solidFill>
                  <a:schemeClr val="accent5">
                    <a:lumMod val="50000"/>
                  </a:schemeClr>
                </a:solidFill>
              </a:rPr>
              <a:t> is a poor fit</a:t>
            </a:r>
            <a:r>
              <a:rPr lang="en-GB" i="0" baseline="0" dirty="0"/>
              <a:t>. By explaining and justifying their choices, students engage in creative processing of the vocabulary items, which helps retention.</a:t>
            </a:r>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i="0" baseline="0" dirty="0"/>
              <a:t>Suggested justifications are given below, though students may have other justifications and different category headings. They may have different, creative solutions and choose different words – this is fine if a logical justification is given.</a:t>
            </a:r>
          </a:p>
          <a:p>
            <a:pPr marL="0" lvl="0" indent="0" algn="l" rtl="0">
              <a:spcBef>
                <a:spcPts val="0"/>
              </a:spcBef>
              <a:spcAft>
                <a:spcPts val="0"/>
              </a:spcAft>
              <a:buNone/>
            </a:pPr>
            <a:endParaRPr lang="en-GB" i="0" baseline="0" dirty="0"/>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solidFill>
                  <a:schemeClr val="accent5">
                    <a:lumMod val="50000"/>
                  </a:schemeClr>
                </a:solidFill>
              </a:rPr>
              <a:t>die </a:t>
            </a:r>
            <a:r>
              <a:rPr lang="en-GB" sz="1200" dirty="0" err="1">
                <a:solidFill>
                  <a:schemeClr val="accent5">
                    <a:lumMod val="50000"/>
                  </a:schemeClr>
                </a:solidFill>
              </a:rPr>
              <a:t>Tür</a:t>
            </a:r>
            <a:r>
              <a:rPr lang="en-GB" sz="1200" dirty="0">
                <a:solidFill>
                  <a:schemeClr val="accent5">
                    <a:lumMod val="50000"/>
                  </a:schemeClr>
                </a:solidFill>
              </a:rPr>
              <a:t> (doesn’t fit the </a:t>
            </a:r>
            <a:r>
              <a:rPr lang="en-GB" sz="1200" i="1" dirty="0">
                <a:solidFill>
                  <a:schemeClr val="accent5">
                    <a:lumMod val="50000"/>
                  </a:schemeClr>
                </a:solidFill>
              </a:rPr>
              <a:t>body</a:t>
            </a:r>
            <a:r>
              <a:rPr lang="en-GB" sz="1200" i="0" baseline="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err="1">
                <a:solidFill>
                  <a:schemeClr val="accent5">
                    <a:lumMod val="50000"/>
                  </a:schemeClr>
                </a:solidFill>
              </a:rPr>
              <a:t>manchmal</a:t>
            </a:r>
            <a:r>
              <a:rPr lang="en-GB" sz="1200" i="0" baseline="0" dirty="0">
                <a:solidFill>
                  <a:schemeClr val="accent5">
                    <a:lumMod val="50000"/>
                  </a:schemeClr>
                </a:solidFill>
              </a:rPr>
              <a:t> (doesn’t fit the </a:t>
            </a:r>
            <a:r>
              <a:rPr lang="en-GB" sz="1200" i="1" baseline="0" dirty="0">
                <a:solidFill>
                  <a:schemeClr val="accent5">
                    <a:lumMod val="50000"/>
                  </a:schemeClr>
                </a:solidFill>
              </a:rPr>
              <a:t>colours/shades/descriptions</a:t>
            </a:r>
            <a:r>
              <a:rPr lang="en-GB" sz="1200" i="0" baseline="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err="1">
                <a:solidFill>
                  <a:schemeClr val="accent5">
                    <a:lumMod val="50000"/>
                  </a:schemeClr>
                </a:solidFill>
              </a:rPr>
              <a:t>stehen</a:t>
            </a:r>
            <a:r>
              <a:rPr lang="en-GB" sz="1200" i="0" baseline="0" dirty="0">
                <a:solidFill>
                  <a:schemeClr val="accent5">
                    <a:lumMod val="50000"/>
                  </a:schemeClr>
                </a:solidFill>
              </a:rPr>
              <a:t> (doesn’t fit the</a:t>
            </a:r>
            <a:r>
              <a:rPr lang="en-GB" sz="1200" i="1" baseline="0" dirty="0">
                <a:solidFill>
                  <a:schemeClr val="accent5">
                    <a:lumMod val="50000"/>
                  </a:schemeClr>
                </a:solidFill>
              </a:rPr>
              <a:t> movement </a:t>
            </a:r>
            <a:r>
              <a:rPr lang="en-GB" sz="1200" i="0" baseline="0" dirty="0">
                <a:solidFill>
                  <a:schemeClr val="accent5">
                    <a:lumMod val="50000"/>
                  </a:schemeClr>
                </a:solidFill>
              </a:rPr>
              <a:t>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solidFill>
                  <a:schemeClr val="accent5">
                    <a:lumMod val="50000"/>
                  </a:schemeClr>
                </a:solidFill>
              </a:rPr>
              <a:t>die </a:t>
            </a:r>
            <a:r>
              <a:rPr lang="en-GB" sz="1200" dirty="0" err="1">
                <a:solidFill>
                  <a:schemeClr val="accent5">
                    <a:lumMod val="50000"/>
                  </a:schemeClr>
                </a:solidFill>
              </a:rPr>
              <a:t>Nacht</a:t>
            </a:r>
            <a:r>
              <a:rPr lang="en-GB" sz="1200" dirty="0">
                <a:solidFill>
                  <a:schemeClr val="accent5">
                    <a:lumMod val="50000"/>
                  </a:schemeClr>
                </a:solidFill>
              </a:rPr>
              <a:t> (doesn’t fit the </a:t>
            </a:r>
            <a:r>
              <a:rPr lang="en-GB" sz="1200" i="1" dirty="0">
                <a:solidFill>
                  <a:schemeClr val="accent5">
                    <a:lumMod val="50000"/>
                  </a:schemeClr>
                </a:solidFill>
              </a:rPr>
              <a:t>objects/school</a:t>
            </a:r>
            <a:r>
              <a:rPr lang="en-GB" sz="1200" i="0" baseline="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a:solidFill>
                  <a:schemeClr val="accent5">
                    <a:lumMod val="50000"/>
                  </a:schemeClr>
                </a:solidFill>
              </a:rPr>
              <a:t>das Problem (doesn’t fit the </a:t>
            </a:r>
            <a:r>
              <a:rPr lang="en-GB" sz="1200" i="1" baseline="0" dirty="0">
                <a:solidFill>
                  <a:schemeClr val="accent5">
                    <a:lumMod val="50000"/>
                  </a:schemeClr>
                </a:solidFill>
              </a:rPr>
              <a:t>winning/competition</a:t>
            </a:r>
            <a:r>
              <a:rPr lang="en-GB" sz="1200" i="0" baseline="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a:solidFill>
                  <a:schemeClr val="accent5">
                    <a:lumMod val="50000"/>
                  </a:schemeClr>
                </a:solidFill>
              </a:rPr>
              <a:t>der </a:t>
            </a:r>
            <a:r>
              <a:rPr lang="en-GB" sz="1200" i="0" baseline="0" dirty="0" err="1">
                <a:solidFill>
                  <a:schemeClr val="accent5">
                    <a:lumMod val="50000"/>
                  </a:schemeClr>
                </a:solidFill>
              </a:rPr>
              <a:t>Grund</a:t>
            </a:r>
            <a:r>
              <a:rPr lang="en-GB" sz="1200" i="0" baseline="0" dirty="0">
                <a:solidFill>
                  <a:schemeClr val="accent5">
                    <a:lumMod val="50000"/>
                  </a:schemeClr>
                </a:solidFill>
              </a:rPr>
              <a:t> (doesn’t fit the </a:t>
            </a:r>
            <a:r>
              <a:rPr lang="en-GB" sz="1200" i="1" baseline="0" dirty="0">
                <a:solidFill>
                  <a:schemeClr val="accent5">
                    <a:lumMod val="50000"/>
                  </a:schemeClr>
                </a:solidFill>
              </a:rPr>
              <a:t>time </a:t>
            </a:r>
            <a:r>
              <a:rPr lang="en-GB" sz="1200" i="0" baseline="0" dirty="0">
                <a:solidFill>
                  <a:schemeClr val="accent5">
                    <a:lumMod val="50000"/>
                  </a:schemeClr>
                </a:solidFill>
              </a:rPr>
              <a:t>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a:solidFill>
                  <a:schemeClr val="accent5">
                    <a:lumMod val="50000"/>
                  </a:schemeClr>
                </a:solidFill>
              </a:rPr>
              <a:t>die </a:t>
            </a:r>
            <a:r>
              <a:rPr lang="en-GB" sz="1200" i="0" baseline="0" dirty="0" err="1">
                <a:solidFill>
                  <a:schemeClr val="accent5">
                    <a:lumMod val="50000"/>
                  </a:schemeClr>
                </a:solidFill>
              </a:rPr>
              <a:t>Frage</a:t>
            </a:r>
            <a:r>
              <a:rPr lang="en-GB" sz="1200" i="0" baseline="0" dirty="0">
                <a:solidFill>
                  <a:schemeClr val="accent5">
                    <a:lumMod val="50000"/>
                  </a:schemeClr>
                </a:solidFill>
              </a:rPr>
              <a:t> (doesn’t fit the </a:t>
            </a:r>
            <a:r>
              <a:rPr lang="en-GB" sz="1200" i="1" baseline="0" dirty="0">
                <a:solidFill>
                  <a:schemeClr val="accent5">
                    <a:lumMod val="50000"/>
                  </a:schemeClr>
                </a:solidFill>
              </a:rPr>
              <a:t>solution</a:t>
            </a:r>
            <a:r>
              <a:rPr lang="en-GB" sz="1200" i="0" baseline="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dirty="0">
                <a:solidFill>
                  <a:schemeClr val="accent5">
                    <a:lumMod val="50000"/>
                  </a:schemeClr>
                </a:solidFill>
              </a:rPr>
              <a:t>der Boden (doesn’t fit the </a:t>
            </a:r>
            <a:r>
              <a:rPr lang="en-GB" sz="1200" i="1" dirty="0">
                <a:solidFill>
                  <a:schemeClr val="accent5">
                    <a:lumMod val="50000"/>
                  </a:schemeClr>
                </a:solidFill>
              </a:rPr>
              <a:t>entrances/exits</a:t>
            </a:r>
            <a:r>
              <a:rPr lang="en-GB" sz="1200" i="0" dirty="0">
                <a:solidFill>
                  <a:schemeClr val="accent5">
                    <a:lumMod val="50000"/>
                  </a:schemeClr>
                </a:solidFill>
              </a:rPr>
              <a:t> category)</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i="0" baseline="0" dirty="0">
                <a:solidFill>
                  <a:schemeClr val="accent5">
                    <a:lumMod val="50000"/>
                  </a:schemeClr>
                </a:solidFill>
              </a:rPr>
              <a:t>der </a:t>
            </a:r>
            <a:r>
              <a:rPr lang="en-GB" sz="1200" i="0" baseline="0" dirty="0" err="1">
                <a:solidFill>
                  <a:schemeClr val="accent5">
                    <a:lumMod val="50000"/>
                  </a:schemeClr>
                </a:solidFill>
              </a:rPr>
              <a:t>Vater</a:t>
            </a:r>
            <a:r>
              <a:rPr lang="en-GB" sz="1200" i="0" baseline="0" dirty="0">
                <a:solidFill>
                  <a:schemeClr val="accent5">
                    <a:lumMod val="50000"/>
                  </a:schemeClr>
                </a:solidFill>
              </a:rPr>
              <a:t> </a:t>
            </a:r>
            <a:r>
              <a:rPr lang="en-GB" sz="1200" dirty="0">
                <a:solidFill>
                  <a:schemeClr val="accent5">
                    <a:lumMod val="50000"/>
                  </a:schemeClr>
                </a:solidFill>
              </a:rPr>
              <a:t>(doesn’t fit the </a:t>
            </a:r>
            <a:r>
              <a:rPr lang="en-GB" sz="1200" i="1" dirty="0">
                <a:solidFill>
                  <a:schemeClr val="accent5">
                    <a:lumMod val="50000"/>
                  </a:schemeClr>
                </a:solidFill>
              </a:rPr>
              <a:t>children </a:t>
            </a:r>
            <a:r>
              <a:rPr lang="en-GB" sz="1200" i="0" dirty="0">
                <a:solidFill>
                  <a:schemeClr val="accent5">
                    <a:lumMod val="50000"/>
                  </a:schemeClr>
                </a:solidFill>
              </a:rPr>
              <a:t>category) OR </a:t>
            </a:r>
            <a:r>
              <a:rPr lang="de-DE" sz="1200" dirty="0">
                <a:solidFill>
                  <a:schemeClr val="accent5">
                    <a:lumMod val="50000"/>
                  </a:schemeClr>
                </a:solidFill>
              </a:rPr>
              <a:t>das Mädchen </a:t>
            </a:r>
            <a:r>
              <a:rPr lang="en-GB" sz="1200" dirty="0">
                <a:solidFill>
                  <a:schemeClr val="accent5">
                    <a:lumMod val="50000"/>
                  </a:schemeClr>
                </a:solidFill>
              </a:rPr>
              <a:t>(doesn’t fit the </a:t>
            </a:r>
            <a:r>
              <a:rPr lang="en-GB" sz="1200" i="1" dirty="0">
                <a:solidFill>
                  <a:schemeClr val="accent5">
                    <a:lumMod val="50000"/>
                  </a:schemeClr>
                </a:solidFill>
              </a:rPr>
              <a:t>male person </a:t>
            </a:r>
            <a:r>
              <a:rPr lang="en-GB" sz="1200" i="0" dirty="0">
                <a:solidFill>
                  <a:schemeClr val="accent5">
                    <a:lumMod val="50000"/>
                  </a:schemeClr>
                </a:solidFill>
              </a:rPr>
              <a:t>category) </a:t>
            </a:r>
            <a:endParaRPr lang="en-GB" sz="1200" dirty="0">
              <a:solidFill>
                <a:schemeClr val="accent5">
                  <a:lumMod val="50000"/>
                </a:schemeClr>
              </a:solidFill>
            </a:endParaRPr>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149876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 </a:t>
            </a:r>
            <a:r>
              <a:rPr lang="en-GB" sz="1200" kern="1200" dirty="0">
                <a:solidFill>
                  <a:schemeClr val="tx1"/>
                </a:solidFill>
                <a:effectLst/>
                <a:latin typeface="+mn-lt"/>
                <a:ea typeface="+mn-ea"/>
                <a:cs typeface="+mn-cs"/>
              </a:rPr>
              <a:t>Students should know the meaning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of this verb </a:t>
            </a:r>
            <a:r>
              <a:rPr lang="en-GB" sz="1200" kern="1200" baseline="0" dirty="0">
                <a:solidFill>
                  <a:schemeClr val="tx1"/>
                </a:solidFill>
                <a:effectLst/>
                <a:latin typeface="+mn-lt"/>
                <a:ea typeface="+mn-ea"/>
                <a:cs typeface="+mn-cs"/>
              </a:rPr>
              <a:t>already</a:t>
            </a:r>
            <a:r>
              <a:rPr lang="en-GB" sz="1200" kern="1200" dirty="0">
                <a:solidFill>
                  <a:schemeClr val="tx1"/>
                </a:solidFill>
                <a:effectLst/>
                <a:latin typeface="+mn-lt"/>
                <a:ea typeface="+mn-ea"/>
                <a:cs typeface="+mn-cs"/>
              </a:rPr>
              <a:t>, as it was set </a:t>
            </a:r>
            <a:r>
              <a:rPr lang="en-GB" sz="1200" kern="1200" dirty="0" err="1">
                <a:solidFill>
                  <a:schemeClr val="tx1"/>
                </a:solidFill>
                <a:effectLst/>
                <a:latin typeface="+mn-lt"/>
                <a:ea typeface="+mn-ea"/>
                <a:cs typeface="+mn-cs"/>
              </a:rPr>
              <a:t>aas</a:t>
            </a:r>
            <a:r>
              <a:rPr lang="en-GB" sz="1200" kern="1200" dirty="0">
                <a:solidFill>
                  <a:schemeClr val="tx1"/>
                </a:solidFill>
                <a:effectLst/>
                <a:latin typeface="+mn-lt"/>
                <a:ea typeface="+mn-ea"/>
                <a:cs typeface="+mn-cs"/>
              </a:rPr>
              <a:t> (audio and </a:t>
            </a:r>
            <a:r>
              <a:rPr lang="en-GB" sz="1200" kern="1200" dirty="0" err="1">
                <a:solidFill>
                  <a:schemeClr val="tx1"/>
                </a:solidFill>
                <a:effectLst/>
                <a:latin typeface="+mn-lt"/>
                <a:ea typeface="+mn-ea"/>
                <a:cs typeface="+mn-cs"/>
              </a:rPr>
              <a:t>quizlet</a:t>
            </a:r>
            <a:r>
              <a:rPr lang="en-GB" sz="1200" kern="1200" dirty="0">
                <a:solidFill>
                  <a:schemeClr val="tx1"/>
                </a:solidFill>
                <a:effectLst/>
                <a:latin typeface="+mn-lt"/>
                <a:ea typeface="+mn-ea"/>
                <a:cs typeface="+mn-cs"/>
              </a:rPr>
              <a:t>) homework. It is re-presented here in the infinitive and short form to deepen students’ knowledge and model the use of both forms in sentences.</a:t>
            </a:r>
          </a:p>
          <a:p>
            <a:endParaRPr lang="en-GB" dirty="0"/>
          </a:p>
          <a:p>
            <a:r>
              <a:rPr lang="en-GB" sz="1200" kern="1200" dirty="0">
                <a:solidFill>
                  <a:schemeClr val="tx1"/>
                </a:solidFill>
                <a:effectLst/>
                <a:latin typeface="+mn-lt"/>
                <a:ea typeface="+mn-ea"/>
                <a:cs typeface="+mn-cs"/>
              </a:rPr>
              <a:t>Introducing the verb </a:t>
            </a:r>
            <a:r>
              <a:rPr lang="en-GB" sz="1200" i="1" kern="1200" dirty="0" err="1">
                <a:solidFill>
                  <a:schemeClr val="tx1"/>
                </a:solidFill>
                <a:effectLst/>
                <a:latin typeface="+mn-lt"/>
                <a:ea typeface="+mn-ea"/>
                <a:cs typeface="+mn-cs"/>
              </a:rPr>
              <a:t>denken</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more explicitly. </a:t>
            </a:r>
            <a:r>
              <a:rPr lang="en-GB" sz="1200" i="1" kern="1200" dirty="0" err="1">
                <a:solidFill>
                  <a:schemeClr val="tx1"/>
                </a:solidFill>
                <a:effectLst/>
                <a:latin typeface="+mn-lt"/>
                <a:ea typeface="+mn-ea"/>
                <a:cs typeface="+mn-cs"/>
              </a:rPr>
              <a:t>Denken</a:t>
            </a:r>
            <a:r>
              <a:rPr lang="en-GB" sz="1200" kern="1200" dirty="0">
                <a:solidFill>
                  <a:schemeClr val="tx1"/>
                </a:solidFill>
                <a:effectLst/>
                <a:latin typeface="+mn-lt"/>
                <a:ea typeface="+mn-ea"/>
                <a:cs typeface="+mn-cs"/>
              </a:rPr>
              <a:t> </a:t>
            </a:r>
            <a:r>
              <a:rPr lang="en-GB" dirty="0"/>
              <a:t>is one of the 25 most frequently used verbs in German. All 25 most frequent verbs will be introduced early on using the same format. Both long form (infinitive) and short form (3</a:t>
            </a:r>
            <a:r>
              <a:rPr lang="en-GB" baseline="30000" dirty="0"/>
              <a:t>rd</a:t>
            </a:r>
            <a:r>
              <a:rPr lang="en-GB" dirty="0"/>
              <a:t> person singular) are introduced in order to familiarise students with various forms of the same verb. </a:t>
            </a:r>
          </a:p>
          <a:p>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Bring up the word </a:t>
            </a:r>
            <a:r>
              <a:rPr lang="en-GB" sz="1200" i="1" kern="1200" dirty="0" err="1">
                <a:solidFill>
                  <a:schemeClr val="tx1"/>
                </a:solidFill>
                <a:effectLst/>
                <a:latin typeface="+mn-lt"/>
                <a:ea typeface="+mn-ea"/>
                <a:cs typeface="+mn-cs"/>
              </a:rPr>
              <a:t>denken</a:t>
            </a:r>
            <a:r>
              <a:rPr lang="en-GB" sz="120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on its own, say it, students repeat it, and remind them of the phonics. </a:t>
            </a:r>
            <a:r>
              <a:rPr lang="en-GB" sz="1200" b="0" kern="1200" dirty="0">
                <a:solidFill>
                  <a:schemeClr val="tx1"/>
                </a:solidFill>
                <a:effectLst/>
                <a:latin typeface="+mn-lt"/>
                <a:ea typeface="+mn-ea"/>
                <a:cs typeface="+mn-cs"/>
              </a:rPr>
              <a:t>Draw</a:t>
            </a:r>
            <a:r>
              <a:rPr lang="en-GB" sz="1200" b="0" kern="1200" baseline="0" dirty="0">
                <a:solidFill>
                  <a:schemeClr val="tx1"/>
                </a:solidFill>
                <a:effectLst/>
                <a:latin typeface="+mn-lt"/>
                <a:ea typeface="+mn-ea"/>
                <a:cs typeface="+mn-cs"/>
              </a:rPr>
              <a:t> attention to the long /e/ and short /e/.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Try to elicit the meaning from the students.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Bring up the picture, and, if using gestures, a possible gesture would be to look thoughtful, and touch your right index finger to the right side of your head, motioning small clockwise circle (to act as a proxy for turning the cogs of the mind!).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Alternatively, it can work well to elicit two or three suggestions for a suitable gesture from students, deciding then on the best one.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Then bring up the English translations.  Emphasise the two meanings for the infinitive.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Bring up the short form </a:t>
            </a:r>
            <a:r>
              <a:rPr lang="en-GB" sz="1200" i="1" kern="1200" dirty="0" err="1">
                <a:solidFill>
                  <a:schemeClr val="tx1"/>
                </a:solidFill>
                <a:effectLst/>
                <a:latin typeface="+mn-lt"/>
                <a:ea typeface="+mn-ea"/>
                <a:cs typeface="+mn-cs"/>
              </a:rPr>
              <a:t>denkt</a:t>
            </a:r>
            <a:r>
              <a:rPr lang="en-GB" sz="1200" i="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say it, students repeat 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kern="1200" dirty="0">
                <a:solidFill>
                  <a:schemeClr val="tx1"/>
                </a:solidFill>
                <a:effectLst/>
                <a:latin typeface="+mn-lt"/>
                <a:ea typeface="+mn-ea"/>
                <a:cs typeface="+mn-cs"/>
              </a:rPr>
              <a:t>Try to elicit the meanings from the students. Emphasise the two meanings for the short form.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Note: </a:t>
            </a:r>
            <a:r>
              <a:rPr lang="en-GB" sz="1200" kern="1200" dirty="0">
                <a:solidFill>
                  <a:schemeClr val="tx1"/>
                </a:solidFill>
                <a:effectLst/>
                <a:latin typeface="+mn-lt"/>
                <a:ea typeface="+mn-ea"/>
                <a:cs typeface="+mn-cs"/>
              </a:rPr>
              <a:t>Students have had explicit teaching that the present tense in German communicates two different present tense meanings in English. This reinforces that learning. </a:t>
            </a:r>
            <a:r>
              <a:rPr lang="en-GB" sz="1200" b="1" kern="1200" dirty="0">
                <a:solidFill>
                  <a:schemeClr val="tx1"/>
                </a:solidFill>
                <a:effectLst/>
                <a:latin typeface="+mn-lt"/>
                <a:ea typeface="+mn-ea"/>
                <a:cs typeface="+mn-cs"/>
              </a:rPr>
              <a:t>Emphasise the two meanings for the short form, reminding students that German only has one form and does not have a direct equivalent of the grammar for ‘is + </a:t>
            </a:r>
            <a:r>
              <a:rPr lang="en-GB" sz="1200" b="1" kern="1200" dirty="0" err="1">
                <a:solidFill>
                  <a:schemeClr val="tx1"/>
                </a:solidFill>
                <a:effectLst/>
                <a:latin typeface="+mn-lt"/>
                <a:ea typeface="+mn-ea"/>
                <a:cs typeface="+mn-cs"/>
              </a:rPr>
              <a:t>ing</a:t>
            </a:r>
            <a:r>
              <a:rPr lang="en-GB" sz="1200" b="1" kern="1200" dirty="0">
                <a:solidFill>
                  <a:schemeClr val="tx1"/>
                </a:solidFill>
                <a:effectLst/>
                <a:latin typeface="+mn-lt"/>
                <a:ea typeface="+mn-ea"/>
                <a:cs typeface="+mn-cs"/>
              </a:rPr>
              <a:t>’, the continuous form (as covered in previous weeks). </a:t>
            </a:r>
            <a:endParaRPr lang="en-GB" b="1" i="0"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81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and short form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214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the short form in a sentence. </a:t>
            </a:r>
          </a:p>
          <a:p>
            <a:endParaRPr lang="en-GB" dirty="0"/>
          </a:p>
          <a:p>
            <a:r>
              <a:rPr lang="en-GB" dirty="0"/>
              <a:t>Students have</a:t>
            </a:r>
            <a:r>
              <a:rPr lang="en-GB" baseline="0" dirty="0"/>
              <a:t> not yet learned </a:t>
            </a:r>
            <a:r>
              <a:rPr lang="en-GB" b="1" baseline="0" dirty="0"/>
              <a:t>‘</a:t>
            </a:r>
            <a:r>
              <a:rPr lang="en-GB" b="1" baseline="0" dirty="0" err="1"/>
              <a:t>viel</a:t>
            </a:r>
            <a:r>
              <a:rPr lang="en-GB" baseline="0" dirty="0"/>
              <a:t>’ </a:t>
            </a:r>
            <a:r>
              <a:rPr lang="en-GB" b="1" baseline="0" dirty="0"/>
              <a:t>[60] </a:t>
            </a:r>
            <a:r>
              <a:rPr lang="en-GB" baseline="0" dirty="0"/>
              <a:t>as a target vocabulary item, but they met the countable form </a:t>
            </a:r>
            <a:r>
              <a:rPr lang="en-GB" b="1" baseline="0" dirty="0"/>
              <a:t>‘</a:t>
            </a:r>
            <a:r>
              <a:rPr lang="en-GB" b="1" baseline="0" dirty="0" err="1"/>
              <a:t>viele</a:t>
            </a:r>
            <a:r>
              <a:rPr lang="en-GB" b="1" baseline="0" dirty="0"/>
              <a:t>’ </a:t>
            </a:r>
            <a:r>
              <a:rPr lang="en-GB" baseline="0" dirty="0"/>
              <a:t>in 1.2.6. Teacher to draw attention to this and elicit meaning from students.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530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 the long form in a sentence.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19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short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700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Cycle through the long form in context again.</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861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Ordne</a:t>
            </a:r>
            <a:r>
              <a:rPr lang="en-GB" b="1" dirty="0"/>
              <a:t> die </a:t>
            </a:r>
            <a:r>
              <a:rPr lang="en-GB" b="1" dirty="0" err="1"/>
              <a:t>Wörter</a:t>
            </a:r>
            <a:r>
              <a:rPr lang="en-GB" b="1" dirty="0"/>
              <a:t>.</a:t>
            </a:r>
          </a:p>
          <a:p>
            <a:pPr marL="0" lvl="0" indent="0" algn="l" rtl="0">
              <a:spcBef>
                <a:spcPts val="0"/>
              </a:spcBef>
              <a:spcAft>
                <a:spcPts val="0"/>
              </a:spcAft>
              <a:buNone/>
            </a:pPr>
            <a:br>
              <a:rPr lang="en-GB" dirty="0"/>
            </a:br>
            <a:r>
              <a:rPr lang="en-GB" dirty="0"/>
              <a:t>Students have not learnt the verb ‘</a:t>
            </a:r>
            <a:r>
              <a:rPr lang="en-GB" dirty="0" err="1"/>
              <a:t>ordnen</a:t>
            </a:r>
            <a:r>
              <a:rPr lang="en-GB" dirty="0"/>
              <a:t>’ but it is a near-cognate.  We could have used ‘</a:t>
            </a:r>
            <a:r>
              <a:rPr lang="en-GB" dirty="0" err="1"/>
              <a:t>kategorisieren</a:t>
            </a:r>
            <a:r>
              <a:rPr lang="en-GB" dirty="0"/>
              <a:t>’ or ‘</a:t>
            </a:r>
            <a:r>
              <a:rPr lang="en-GB" dirty="0" err="1"/>
              <a:t>organisieren</a:t>
            </a:r>
            <a:r>
              <a:rPr lang="en-GB" dirty="0"/>
              <a:t>’ here, but using ‘</a:t>
            </a:r>
            <a:r>
              <a:rPr lang="en-GB" dirty="0" err="1"/>
              <a:t>ordnen</a:t>
            </a:r>
            <a:r>
              <a:rPr lang="en-GB" dirty="0"/>
              <a:t>’ facilitates a link with ‘in </a:t>
            </a:r>
            <a:r>
              <a:rPr lang="en-GB" dirty="0" err="1"/>
              <a:t>Ordnung</a:t>
            </a:r>
            <a:r>
              <a:rPr lang="en-GB" dirty="0"/>
              <a:t>’,  and these associations strengthen word knowledge. Students have learnt </a:t>
            </a:r>
            <a:r>
              <a:rPr lang="en-GB" i="1" dirty="0"/>
              <a:t>das Wort</a:t>
            </a:r>
            <a:r>
              <a:rPr lang="en-GB" dirty="0"/>
              <a:t>, and the plural forming pattern +</a:t>
            </a:r>
            <a:r>
              <a:rPr lang="en-GB" dirty="0" err="1"/>
              <a:t>umlaut+e</a:t>
            </a:r>
            <a:r>
              <a:rPr lang="en-GB" dirty="0"/>
              <a:t> but haven’t yet seen the +</a:t>
            </a:r>
            <a:r>
              <a:rPr lang="en-GB" dirty="0" err="1"/>
              <a:t>umlaut+er</a:t>
            </a:r>
            <a:r>
              <a:rPr lang="en-GB" dirty="0"/>
              <a:t> pattern.  Elicit the meaning from students, here, and the singular form ‘das Wort’.  Tell students that when they meet unfamiliar nouns, they can try to remove the umlaut and +e/+</a:t>
            </a:r>
            <a:r>
              <a:rPr lang="en-GB" dirty="0" err="1"/>
              <a:t>er</a:t>
            </a:r>
            <a:r>
              <a:rPr lang="en-GB" dirty="0"/>
              <a:t> ending to see if they might recognise the singular form.</a:t>
            </a:r>
            <a:br>
              <a:rPr lang="en-GB" dirty="0"/>
            </a:br>
            <a:endParaRPr lang="en-GB" dirty="0"/>
          </a:p>
          <a:p>
            <a:pPr marL="0" lvl="0" indent="0" algn="l" rtl="0">
              <a:spcBef>
                <a:spcPts val="0"/>
              </a:spcBef>
              <a:spcAft>
                <a:spcPts val="0"/>
              </a:spcAft>
              <a:buNone/>
            </a:pPr>
            <a:r>
              <a:rPr lang="en-GB" dirty="0"/>
              <a:t>This word classification exercise</a:t>
            </a:r>
            <a:r>
              <a:rPr lang="en-GB" baseline="0" dirty="0"/>
              <a:t> consolidates the definitions of vocabulary items pre-learned as homework, and builds associations with vocabulary from previous weeks. Knowing the associations of a word both helps students understand its broader meaning, and to recall it in appropriate contexts.</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Students </a:t>
            </a:r>
            <a:r>
              <a:rPr lang="en-GB" b="1" baseline="0" dirty="0"/>
              <a:t>work in pairs to facilitate discussion. </a:t>
            </a:r>
            <a:r>
              <a:rPr lang="en-GB" b="0" baseline="0" dirty="0"/>
              <a:t>They </a:t>
            </a:r>
            <a:r>
              <a:rPr lang="en-GB" baseline="0" dirty="0"/>
              <a:t>write the words which they consider the best match in the gaps. Teacher elicits answers by pointing at a letter and asking ‘Was </a:t>
            </a:r>
            <a:r>
              <a:rPr lang="en-GB" baseline="0" dirty="0" err="1"/>
              <a:t>ist</a:t>
            </a:r>
            <a:r>
              <a:rPr lang="en-GB" baseline="0" dirty="0"/>
              <a:t> die </a:t>
            </a:r>
            <a:r>
              <a:rPr lang="en-GB" baseline="0" dirty="0" err="1"/>
              <a:t>Lösung</a:t>
            </a:r>
            <a:r>
              <a:rPr lang="en-GB" baseline="0" dirty="0"/>
              <a:t>?’ </a:t>
            </a:r>
            <a:r>
              <a:rPr lang="en-GB" sz="1200" b="0" baseline="0" dirty="0">
                <a:solidFill>
                  <a:schemeClr val="lt1"/>
                </a:solidFill>
              </a:rPr>
              <a:t>(It is suggested </a:t>
            </a:r>
            <a:r>
              <a:rPr lang="en-GB" sz="1200" b="0" i="1" dirty="0" err="1">
                <a:solidFill>
                  <a:schemeClr val="lt1"/>
                </a:solidFill>
              </a:rPr>
              <a:t>Lösung</a:t>
            </a:r>
            <a:r>
              <a:rPr lang="en-GB" sz="1200" b="0" i="1" dirty="0">
                <a:solidFill>
                  <a:schemeClr val="lt1"/>
                </a:solidFill>
              </a:rPr>
              <a:t> </a:t>
            </a:r>
            <a:r>
              <a:rPr lang="en-GB" sz="1200" b="0" i="0" dirty="0">
                <a:solidFill>
                  <a:schemeClr val="lt1"/>
                </a:solidFill>
              </a:rPr>
              <a:t>be used </a:t>
            </a:r>
            <a:r>
              <a:rPr lang="en-GB" sz="1200" b="0" i="0" baseline="0" dirty="0">
                <a:solidFill>
                  <a:schemeClr val="lt1"/>
                </a:solidFill>
              </a:rPr>
              <a:t>rather than </a:t>
            </a:r>
            <a:r>
              <a:rPr lang="en-GB" sz="1200" b="0" i="1" baseline="0" dirty="0" err="1">
                <a:solidFill>
                  <a:schemeClr val="lt1"/>
                </a:solidFill>
              </a:rPr>
              <a:t>Antwort</a:t>
            </a:r>
            <a:r>
              <a:rPr lang="en-GB" sz="1200" b="0" i="0" baseline="0" dirty="0">
                <a:solidFill>
                  <a:schemeClr val="lt1"/>
                </a:solidFill>
              </a:rPr>
              <a:t> in this lesson as it is </a:t>
            </a:r>
            <a:r>
              <a:rPr lang="en-GB" sz="1200" b="0" dirty="0">
                <a:solidFill>
                  <a:schemeClr val="lt1"/>
                </a:solidFill>
              </a:rPr>
              <a:t>one of this week’s SSC</a:t>
            </a:r>
            <a:r>
              <a:rPr lang="en-GB" sz="1200" b="0" baseline="0" dirty="0">
                <a:solidFill>
                  <a:schemeClr val="lt1"/>
                </a:solidFill>
              </a:rPr>
              <a:t> cluster words). </a:t>
            </a:r>
            <a:r>
              <a:rPr lang="en-GB" baseline="0" dirty="0"/>
              <a:t>Students volunteer answers ‘</a:t>
            </a:r>
            <a:r>
              <a:rPr lang="en-GB" i="1" baseline="0" dirty="0"/>
              <a:t>das </a:t>
            </a:r>
            <a:r>
              <a:rPr lang="en-GB" i="1" baseline="0" dirty="0" err="1"/>
              <a:t>Fahrrad</a:t>
            </a:r>
            <a:r>
              <a:rPr lang="en-GB" i="1" baseline="0" dirty="0"/>
              <a:t>, der </a:t>
            </a:r>
            <a:r>
              <a:rPr lang="en-GB" i="1" baseline="0" dirty="0" err="1"/>
              <a:t>Gutschein</a:t>
            </a:r>
            <a:r>
              <a:rPr lang="en-GB" i="1" baseline="0" dirty="0"/>
              <a:t>, das </a:t>
            </a:r>
            <a:r>
              <a:rPr lang="en-GB" i="1" baseline="0" dirty="0" err="1"/>
              <a:t>Geschenk</a:t>
            </a:r>
            <a:r>
              <a:rPr lang="en-GB" i="1" baseline="0" dirty="0"/>
              <a:t> </a:t>
            </a:r>
            <a:r>
              <a:rPr lang="en-GB" i="0" baseline="0" dirty="0"/>
              <a:t>etc. Teacher reveals the answers and pronounces the words again. Students repeat.</a:t>
            </a:r>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b="1" i="0" baseline="0" dirty="0"/>
              <a:t>Optional additional activity:</a:t>
            </a:r>
            <a:br>
              <a:rPr lang="en-GB" i="0" baseline="0" dirty="0"/>
            </a:br>
            <a:r>
              <a:rPr lang="en-GB" i="0" baseline="0" dirty="0"/>
              <a:t>Teacher and students then discuss as a class why e.g. </a:t>
            </a:r>
            <a:r>
              <a:rPr lang="en-GB" i="1" baseline="0" dirty="0" err="1"/>
              <a:t>Fahrrad</a:t>
            </a:r>
            <a:r>
              <a:rPr lang="en-GB" i="0" baseline="0" dirty="0"/>
              <a:t> fits here. By explaining and justifying their choices, students engage in creative processing of the vocabulary items, which helps retention.</a:t>
            </a:r>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i="0" baseline="0" dirty="0"/>
              <a:t>Suggested justifications:</a:t>
            </a:r>
          </a:p>
          <a:p>
            <a:pPr marL="0" lvl="0" indent="0" algn="l" rtl="0">
              <a:spcBef>
                <a:spcPts val="0"/>
              </a:spcBef>
              <a:spcAft>
                <a:spcPts val="0"/>
              </a:spcAft>
              <a:buNone/>
            </a:pPr>
            <a:endParaRPr lang="en-GB" i="0" baseline="0" dirty="0"/>
          </a:p>
          <a:p>
            <a:pPr marL="228600" lvl="0" indent="-228600" algn="l" rtl="0">
              <a:spcBef>
                <a:spcPts val="0"/>
              </a:spcBef>
              <a:spcAft>
                <a:spcPts val="0"/>
              </a:spcAft>
              <a:buAutoNum type="alphaLcParenR"/>
            </a:pPr>
            <a:r>
              <a:rPr lang="en-GB" i="0" baseline="0" dirty="0"/>
              <a:t>Christmas presents / objects / things you can buy / nouns</a:t>
            </a:r>
          </a:p>
          <a:p>
            <a:pPr marL="228600" lvl="0" indent="-228600" algn="l" rtl="0">
              <a:spcBef>
                <a:spcPts val="0"/>
              </a:spcBef>
              <a:spcAft>
                <a:spcPts val="0"/>
              </a:spcAft>
              <a:buAutoNum type="alphaLcParenR"/>
            </a:pPr>
            <a:r>
              <a:rPr lang="en-GB" i="0" baseline="0" dirty="0"/>
              <a:t>words used to describe things / opinions of things / adjectives</a:t>
            </a:r>
          </a:p>
          <a:p>
            <a:pPr marL="228600" lvl="0" indent="-228600" algn="l" rtl="0">
              <a:spcBef>
                <a:spcPts val="0"/>
              </a:spcBef>
              <a:spcAft>
                <a:spcPts val="0"/>
              </a:spcAft>
              <a:buAutoNum type="alphaLcParenR"/>
            </a:pPr>
            <a:r>
              <a:rPr lang="en-GB" i="0" baseline="0" dirty="0"/>
              <a:t>words that express how strongly we feel about something / emphasis / intensifiers</a:t>
            </a:r>
          </a:p>
          <a:p>
            <a:pPr marL="228600" lvl="0" indent="-228600" algn="l" rtl="0">
              <a:spcBef>
                <a:spcPts val="0"/>
              </a:spcBef>
              <a:spcAft>
                <a:spcPts val="0"/>
              </a:spcAft>
              <a:buAutoNum type="alphaLcParenR"/>
            </a:pPr>
            <a:r>
              <a:rPr lang="en-GB" i="0" baseline="0" dirty="0"/>
              <a:t>words that express when we do something / adverbs / temporal adverbs</a:t>
            </a:r>
          </a:p>
          <a:p>
            <a:pPr marL="228600" lvl="0" indent="-228600" algn="l" rtl="0">
              <a:spcBef>
                <a:spcPts val="0"/>
              </a:spcBef>
              <a:spcAft>
                <a:spcPts val="0"/>
              </a:spcAft>
              <a:buAutoNum type="alphaLcParenR"/>
            </a:pPr>
            <a:r>
              <a:rPr lang="en-GB" i="0" baseline="0" dirty="0"/>
              <a:t>things we do at school / actions / verbs</a:t>
            </a:r>
          </a:p>
          <a:p>
            <a:pPr marL="228600" lvl="0" indent="-228600" algn="l" rtl="0">
              <a:spcBef>
                <a:spcPts val="0"/>
              </a:spcBef>
              <a:spcAft>
                <a:spcPts val="0"/>
              </a:spcAft>
              <a:buAutoNum type="alphaLcParenR"/>
            </a:pPr>
            <a:endParaRPr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379142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In this activity, students</a:t>
            </a:r>
            <a:r>
              <a:rPr lang="en-GB" baseline="0" dirty="0"/>
              <a:t> develop their awareness of the semantic relationship between adjectives and adjectives used with intensifiers by ordering these opinions from most to least enthusiastic.</a:t>
            </a:r>
          </a:p>
          <a:p>
            <a:pPr marL="0" lvl="0" indent="0" algn="l" rtl="0">
              <a:spcBef>
                <a:spcPts val="0"/>
              </a:spcBef>
              <a:spcAft>
                <a:spcPts val="0"/>
              </a:spcAft>
              <a:buNone/>
            </a:pPr>
            <a:endParaRPr lang="en-GB" baseline="0" dirty="0"/>
          </a:p>
          <a:p>
            <a:pPr marL="0" lvl="0" indent="0" algn="l" rtl="0">
              <a:spcBef>
                <a:spcPts val="0"/>
              </a:spcBef>
              <a:spcAft>
                <a:spcPts val="0"/>
              </a:spcAft>
              <a:buNone/>
            </a:pPr>
            <a:r>
              <a:rPr lang="en-GB" baseline="0" dirty="0"/>
              <a:t>Teacher to emphasise that </a:t>
            </a:r>
            <a:r>
              <a:rPr lang="en-GB" i="1" baseline="0" dirty="0" err="1"/>
              <a:t>hässlich</a:t>
            </a:r>
            <a:r>
              <a:rPr lang="en-GB" i="0" baseline="0" dirty="0"/>
              <a:t> and </a:t>
            </a:r>
            <a:r>
              <a:rPr lang="en-GB" i="1" baseline="0" dirty="0"/>
              <a:t>toll</a:t>
            </a:r>
            <a:r>
              <a:rPr lang="en-GB" i="0" baseline="0" dirty="0"/>
              <a:t> are not direct opposites (</a:t>
            </a:r>
            <a:r>
              <a:rPr lang="en-GB" i="1" baseline="0" dirty="0" err="1"/>
              <a:t>hässlich</a:t>
            </a:r>
            <a:r>
              <a:rPr lang="en-GB" i="1" baseline="0" dirty="0"/>
              <a:t> </a:t>
            </a:r>
            <a:r>
              <a:rPr lang="en-GB" i="0" baseline="0" dirty="0"/>
              <a:t>is more specific than </a:t>
            </a:r>
            <a:r>
              <a:rPr lang="en-GB" i="1" baseline="0" dirty="0"/>
              <a:t>toll, </a:t>
            </a:r>
            <a:r>
              <a:rPr lang="en-GB" i="0" baseline="0" dirty="0"/>
              <a:t>meaning specifically ‘ugly’ rather than generally ‘bad’)</a:t>
            </a:r>
          </a:p>
          <a:p>
            <a:pPr marL="0" lvl="0" indent="0" algn="l" rtl="0">
              <a:spcBef>
                <a:spcPts val="0"/>
              </a:spcBef>
              <a:spcAft>
                <a:spcPts val="0"/>
              </a:spcAft>
              <a:buNone/>
            </a:pPr>
            <a:endParaRPr lang="en-GB" i="0" baseline="0" dirty="0"/>
          </a:p>
          <a:p>
            <a:pPr marL="0" lvl="0" indent="0" algn="l" rtl="0">
              <a:spcBef>
                <a:spcPts val="0"/>
              </a:spcBef>
              <a:spcAft>
                <a:spcPts val="0"/>
              </a:spcAft>
              <a:buNone/>
            </a:pPr>
            <a:r>
              <a:rPr lang="en-GB" i="0" baseline="0" dirty="0"/>
              <a:t>Answers (from left to right on the scale) revealed on clicks.</a:t>
            </a:r>
            <a:br>
              <a:rPr lang="en-GB" i="0" baseline="0" dirty="0"/>
            </a:br>
            <a:br>
              <a:rPr lang="en-GB" i="0" baseline="0" dirty="0"/>
            </a:br>
            <a:r>
              <a:rPr lang="en-GB" sz="1200" i="0" kern="1200" baseline="0" dirty="0">
                <a:solidFill>
                  <a:schemeClr val="tx1"/>
                </a:solidFill>
                <a:effectLst/>
                <a:latin typeface="+mn-lt"/>
                <a:ea typeface="+mn-ea"/>
                <a:cs typeface="+mn-cs"/>
              </a:rPr>
              <a:t>Note: In </a:t>
            </a:r>
            <a:r>
              <a:rPr lang="en-GB" sz="1200" i="0" kern="1200" baseline="0" dirty="0" err="1">
                <a:solidFill>
                  <a:schemeClr val="tx1"/>
                </a:solidFill>
                <a:effectLst/>
                <a:latin typeface="+mn-lt"/>
                <a:ea typeface="+mn-ea"/>
                <a:cs typeface="+mn-cs"/>
              </a:rPr>
              <a:t>Ordnung</a:t>
            </a:r>
            <a:r>
              <a:rPr lang="en-GB" sz="1200" i="0" kern="1200" baseline="0" dirty="0">
                <a:solidFill>
                  <a:schemeClr val="tx1"/>
                </a:solidFill>
                <a:effectLst/>
                <a:latin typeface="+mn-lt"/>
                <a:ea typeface="+mn-ea"/>
                <a:cs typeface="+mn-cs"/>
              </a:rPr>
              <a:t> is grammatically a ‘noun phrase’ but i</a:t>
            </a:r>
            <a:r>
              <a:rPr lang="en-GB" sz="1200" kern="1200" dirty="0">
                <a:solidFill>
                  <a:schemeClr val="tx1"/>
                </a:solidFill>
                <a:effectLst/>
                <a:latin typeface="+mn-lt"/>
                <a:ea typeface="+mn-ea"/>
                <a:cs typeface="+mn-cs"/>
              </a:rPr>
              <a:t>t has lots of uses, including functioning as an adjective meaning ‘fine/decent/groovy/hunky-dory/okay/sound/super/ok/’ and an adverb meaning ‘all right/alright’</a:t>
            </a:r>
            <a:br>
              <a:rPr lang="en-GB" sz="1200" kern="1200" dirty="0">
                <a:solidFill>
                  <a:schemeClr val="tx1"/>
                </a:solidFill>
                <a:effectLst/>
                <a:latin typeface="+mn-lt"/>
                <a:ea typeface="+mn-ea"/>
                <a:cs typeface="+mn-cs"/>
              </a:rPr>
            </a:br>
            <a:r>
              <a:rPr lang="en-GB" sz="1200" u="sng" kern="1200" dirty="0">
                <a:solidFill>
                  <a:schemeClr val="tx1"/>
                </a:solidFill>
                <a:effectLst/>
                <a:latin typeface="+mn-lt"/>
                <a:ea typeface="+mn-ea"/>
                <a:cs typeface="+mn-cs"/>
                <a:hlinkClick r:id="rId3"/>
              </a:rPr>
              <a:t>https://www.dict.cc/?s=in+Ordnung</a:t>
            </a:r>
            <a:br>
              <a:rPr lang="en-GB" sz="1200" kern="1200" dirty="0">
                <a:solidFill>
                  <a:schemeClr val="tx1"/>
                </a:solidFill>
                <a:effectLst/>
                <a:latin typeface="+mn-lt"/>
                <a:ea typeface="+mn-ea"/>
                <a:cs typeface="+mn-cs"/>
              </a:rPr>
            </a:br>
            <a:endParaRPr lang="en-GB" i="1" baseline="0" dirty="0"/>
          </a:p>
          <a:p>
            <a:pPr marL="0" lvl="0" indent="0" algn="l" rtl="0">
              <a:spcBef>
                <a:spcPts val="0"/>
              </a:spcBef>
              <a:spcAft>
                <a:spcPts val="0"/>
              </a:spcAft>
              <a:buNone/>
            </a:pPr>
            <a:endParaRPr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79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969395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7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81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199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06877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0912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96380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376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412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29730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17/01/2020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04015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03461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22476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17/01/2020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59944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084408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17/01/2020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39208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558962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11169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496622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39966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45458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00662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09659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094318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798589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8533923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36075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6102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166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35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9652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85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7996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76740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34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63930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17/01/2020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122316567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5.png"/><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D416ACD7-98EC-DE49-972E-2020897CCB2E}"/>
              </a:ext>
            </a:extLst>
          </p:cNvPr>
          <p:cNvSpPr>
            <a:spLocks noGrp="1"/>
          </p:cNvSpPr>
          <p:nvPr>
            <p:ph type="title"/>
          </p:nvPr>
        </p:nvSpPr>
        <p:spPr>
          <a:xfrm>
            <a:off x="168926" y="2395093"/>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8926" y="511685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4E44F462-E1EA-574C-A9D8-C9BAA9CB46AF}"/>
              </a:ext>
            </a:extLst>
          </p:cNvPr>
          <p:cNvSpPr txBox="1">
            <a:spLocks/>
          </p:cNvSpPr>
          <p:nvPr/>
        </p:nvSpPr>
        <p:spPr>
          <a:xfrm>
            <a:off x="168926" y="5908277"/>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spcBef>
                <a:spcPts val="0"/>
              </a:spcBef>
              <a:buClr>
                <a:srgbClr val="FFFFFF"/>
              </a:buClr>
              <a:buSzPts val="1400"/>
            </a:pPr>
            <a:r>
              <a:rPr lang="en-GB" sz="1400" dirty="0">
                <a:solidFill>
                  <a:srgbClr val="FFFFFF"/>
                </a:solidFill>
                <a:latin typeface="Century Gothic"/>
                <a:ea typeface="Century Gothic"/>
                <a:cs typeface="Century Gothic"/>
                <a:sym typeface="Century Gothic"/>
              </a:rPr>
              <a:t>Natalie Finlayson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17/01/20</a:t>
            </a:r>
          </a:p>
        </p:txBody>
      </p:sp>
    </p:spTree>
    <p:extLst>
      <p:ext uri="{BB962C8B-B14F-4D97-AF65-F5344CB8AC3E}">
        <p14:creationId xmlns:p14="http://schemas.microsoft.com/office/powerpoint/2010/main" val="3976926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375091"/>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err="1">
                <a:solidFill>
                  <a:schemeClr val="lt1"/>
                </a:solidFill>
              </a:rPr>
              <a:t>Vokabeln</a:t>
            </a:r>
            <a:endParaRPr sz="3600" b="1" dirty="0">
              <a:solidFill>
                <a:schemeClr val="lt1"/>
              </a:solidFill>
            </a:endParaRPr>
          </a:p>
        </p:txBody>
      </p:sp>
      <p:sp>
        <p:nvSpPr>
          <p:cNvPr id="150" name="Google Shape;150;p2"/>
          <p:cNvSpPr/>
          <p:nvPr/>
        </p:nvSpPr>
        <p:spPr>
          <a:xfrm>
            <a:off x="10591799" y="247046"/>
            <a:ext cx="1365527" cy="400653"/>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sprechen</a:t>
            </a:r>
            <a:endParaRPr kumimoji="0"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38" name="TextBox 37"/>
          <p:cNvSpPr txBox="1"/>
          <p:nvPr/>
        </p:nvSpPr>
        <p:spPr>
          <a:xfrm>
            <a:off x="4755515" y="1804081"/>
            <a:ext cx="157829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das Handy   </a:t>
            </a:r>
          </a:p>
        </p:txBody>
      </p:sp>
      <p:sp>
        <p:nvSpPr>
          <p:cNvPr id="58" name="TextBox 57"/>
          <p:cNvSpPr txBox="1"/>
          <p:nvPr/>
        </p:nvSpPr>
        <p:spPr>
          <a:xfrm>
            <a:off x="4755516" y="2819225"/>
            <a:ext cx="1481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die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Katze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59" name="TextBox 58"/>
          <p:cNvSpPr txBox="1"/>
          <p:nvPr/>
        </p:nvSpPr>
        <p:spPr>
          <a:xfrm>
            <a:off x="5744257" y="3326797"/>
            <a:ext cx="1481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das iPad</a:t>
            </a:r>
          </a:p>
        </p:txBody>
      </p:sp>
      <p:sp>
        <p:nvSpPr>
          <p:cNvPr id="60" name="TextBox 59"/>
          <p:cNvSpPr txBox="1"/>
          <p:nvPr/>
        </p:nvSpPr>
        <p:spPr>
          <a:xfrm>
            <a:off x="4755515" y="3834369"/>
            <a:ext cx="1481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der Hund</a:t>
            </a:r>
          </a:p>
        </p:txBody>
      </p:sp>
      <p:sp>
        <p:nvSpPr>
          <p:cNvPr id="61" name="TextBox 60"/>
          <p:cNvSpPr txBox="1"/>
          <p:nvPr/>
        </p:nvSpPr>
        <p:spPr>
          <a:xfrm>
            <a:off x="5763371" y="4341941"/>
            <a:ext cx="1481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die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Jacke</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2" name="TextBox 61"/>
          <p:cNvSpPr txBox="1"/>
          <p:nvPr/>
        </p:nvSpPr>
        <p:spPr>
          <a:xfrm>
            <a:off x="4747562" y="4849513"/>
            <a:ext cx="14813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das Spiel</a:t>
            </a:r>
          </a:p>
        </p:txBody>
      </p:sp>
      <p:sp>
        <p:nvSpPr>
          <p:cNvPr id="63" name="TextBox 62"/>
          <p:cNvSpPr txBox="1"/>
          <p:nvPr/>
        </p:nvSpPr>
        <p:spPr>
          <a:xfrm>
            <a:off x="5763370" y="5357086"/>
            <a:ext cx="16352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der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Fußball</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endParaRPr>
          </a:p>
        </p:txBody>
      </p:sp>
      <p:sp>
        <p:nvSpPr>
          <p:cNvPr id="64" name="TextBox 63"/>
          <p:cNvSpPr txBox="1"/>
          <p:nvPr/>
        </p:nvSpPr>
        <p:spPr>
          <a:xfrm>
            <a:off x="5817989" y="2311653"/>
            <a:ext cx="14075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der Zug</a:t>
            </a:r>
          </a:p>
        </p:txBody>
      </p:sp>
      <p:sp>
        <p:nvSpPr>
          <p:cNvPr id="2" name="Rounded Rectangular Callout 1"/>
          <p:cNvSpPr/>
          <p:nvPr/>
        </p:nvSpPr>
        <p:spPr>
          <a:xfrm>
            <a:off x="1152939" y="1517484"/>
            <a:ext cx="3268617" cy="1704578"/>
          </a:xfrm>
          <a:prstGeom prst="wedgeRoundRectCallout">
            <a:avLst>
              <a:gd name="adj1" fmla="val 58709"/>
              <a:gd name="adj2" fmla="val -2068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The pronunciation of this word is not as you would expect! The [a] sounds like [ä]. </a:t>
            </a:r>
          </a:p>
        </p:txBody>
      </p:sp>
      <p:sp>
        <p:nvSpPr>
          <p:cNvPr id="56" name="Rounded Rectangular Callout 55"/>
          <p:cNvSpPr/>
          <p:nvPr/>
        </p:nvSpPr>
        <p:spPr>
          <a:xfrm>
            <a:off x="1152938" y="3553227"/>
            <a:ext cx="3268617" cy="1704578"/>
          </a:xfrm>
          <a:prstGeom prst="wedgeRoundRectCallout">
            <a:avLst>
              <a:gd name="adj1" fmla="val 58709"/>
              <a:gd name="adj2" fmla="val -2068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Which German word do you already know that rhymes with this one? </a:t>
            </a:r>
          </a:p>
        </p:txBody>
      </p:sp>
      <p:sp>
        <p:nvSpPr>
          <p:cNvPr id="57" name="Rounded Rectangular Callout 56"/>
          <p:cNvSpPr/>
          <p:nvPr/>
        </p:nvSpPr>
        <p:spPr>
          <a:xfrm>
            <a:off x="7743939" y="3387644"/>
            <a:ext cx="3268617" cy="1704578"/>
          </a:xfrm>
          <a:prstGeom prst="wedgeRoundRectCallout">
            <a:avLst>
              <a:gd name="adj1" fmla="val -59023"/>
              <a:gd name="adj2" fmla="val 18186"/>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latin typeface="Century Gothic" panose="020B0502020202020204" pitchFamily="34" charset="0"/>
              </a:rPr>
              <a:t>This word looks like an English word, but the German [j] is pronounced differently, like ‘y’ in English.</a:t>
            </a:r>
          </a:p>
        </p:txBody>
      </p:sp>
      <p:sp>
        <p:nvSpPr>
          <p:cNvPr id="3" name="Rectangle 2"/>
          <p:cNvSpPr/>
          <p:nvPr/>
        </p:nvSpPr>
        <p:spPr>
          <a:xfrm>
            <a:off x="3134362" y="4680236"/>
            <a:ext cx="788998" cy="369332"/>
          </a:xfrm>
          <a:prstGeom prst="rect">
            <a:avLst/>
          </a:prstGeom>
          <a:solidFill>
            <a:srgbClr val="002060"/>
          </a:solidFill>
        </p:spPr>
        <p:txBody>
          <a:bodyPr wrap="none">
            <a:spAutoFit/>
          </a:bodyPr>
          <a:lstStyle/>
          <a:p>
            <a:pPr algn="ctr"/>
            <a:r>
              <a:rPr lang="en-GB" b="1" dirty="0">
                <a:solidFill>
                  <a:schemeClr val="bg1"/>
                </a:solidFill>
                <a:latin typeface="Century Gothic" panose="020B0502020202020204" pitchFamily="34" charset="0"/>
              </a:rPr>
              <a:t>[</a:t>
            </a:r>
            <a:r>
              <a:rPr lang="en-GB" b="1" i="1" dirty="0">
                <a:solidFill>
                  <a:schemeClr val="bg1"/>
                </a:solidFill>
                <a:latin typeface="Century Gothic" panose="020B0502020202020204" pitchFamily="34" charset="0"/>
              </a:rPr>
              <a:t>und</a:t>
            </a:r>
            <a:r>
              <a:rPr lang="en-GB" b="1" dirty="0">
                <a:solidFill>
                  <a:schemeClr val="bg1"/>
                </a:solidFill>
                <a:latin typeface="Century Gothic" panose="020B0502020202020204" pitchFamily="34" charset="0"/>
              </a:rPr>
              <a:t>]</a:t>
            </a:r>
          </a:p>
        </p:txBody>
      </p:sp>
    </p:spTree>
    <p:extLst>
      <p:ext uri="{BB962C8B-B14F-4D97-AF65-F5344CB8AC3E}">
        <p14:creationId xmlns:p14="http://schemas.microsoft.com/office/powerpoint/2010/main" val="8144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5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8" grpId="0"/>
      <p:bldP spid="59" grpId="0"/>
      <p:bldP spid="60" grpId="0"/>
      <p:bldP spid="61" grpId="0"/>
      <p:bldP spid="62" grpId="0"/>
      <p:bldP spid="63" grpId="0"/>
      <p:bldP spid="64" grpId="0"/>
      <p:bldP spid="2" grpId="0" animBg="1"/>
      <p:bldP spid="56" grpId="0" animBg="1"/>
      <p:bldP spid="57"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319277"/>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err="1">
                <a:solidFill>
                  <a:schemeClr val="lt1"/>
                </a:solidFill>
              </a:rPr>
              <a:t>Vokabeln</a:t>
            </a:r>
            <a:endParaRPr sz="3600" b="1" dirty="0">
              <a:solidFill>
                <a:schemeClr val="lt1"/>
              </a:solidFill>
            </a:endParaRPr>
          </a:p>
        </p:txBody>
      </p:sp>
      <p:sp>
        <p:nvSpPr>
          <p:cNvPr id="150" name="Google Shape;150;p2"/>
          <p:cNvSpPr/>
          <p:nvPr/>
        </p:nvSpPr>
        <p:spPr>
          <a:xfrm>
            <a:off x="10591799" y="247046"/>
            <a:ext cx="1365527" cy="400653"/>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err="1">
                <a:solidFill>
                  <a:srgbClr val="FFFFFF"/>
                </a:solidFill>
                <a:latin typeface="Century Gothic"/>
                <a:ea typeface="Century Gothic"/>
                <a:cs typeface="Century Gothic"/>
                <a:sym typeface="Century Gothic"/>
              </a:rPr>
              <a:t>lesen</a:t>
            </a:r>
            <a:endParaRPr sz="1800" b="1" dirty="0">
              <a:solidFill>
                <a:srgbClr val="FFFFFF"/>
              </a:solidFill>
              <a:latin typeface="Century Gothic"/>
              <a:ea typeface="Century Gothic"/>
              <a:cs typeface="Century Gothic"/>
              <a:sym typeface="Century Gothic"/>
            </a:endParaRPr>
          </a:p>
        </p:txBody>
      </p:sp>
      <p:graphicFrame>
        <p:nvGraphicFramePr>
          <p:cNvPr id="5" name="Table 4"/>
          <p:cNvGraphicFramePr>
            <a:graphicFrameLocks noGrp="1"/>
          </p:cNvGraphicFramePr>
          <p:nvPr>
            <p:extLst>
              <p:ext uri="{D42A27DB-BD31-4B8C-83A1-F6EECF244321}">
                <p14:modId xmlns:p14="http://schemas.microsoft.com/office/powerpoint/2010/main" val="2261560099"/>
              </p:ext>
            </p:extLst>
          </p:nvPr>
        </p:nvGraphicFramePr>
        <p:xfrm>
          <a:off x="535708" y="1496522"/>
          <a:ext cx="8151093" cy="1386913"/>
        </p:xfrm>
        <a:graphic>
          <a:graphicData uri="http://schemas.openxmlformats.org/drawingml/2006/table">
            <a:tbl>
              <a:tblPr firstRow="1" bandRow="1">
                <a:tableStyleId>{5940675A-B579-460E-94D1-54222C63F5DA}</a:tableStyleId>
              </a:tblPr>
              <a:tblGrid>
                <a:gridCol w="2717031">
                  <a:extLst>
                    <a:ext uri="{9D8B030D-6E8A-4147-A177-3AD203B41FA5}">
                      <a16:colId xmlns:a16="http://schemas.microsoft.com/office/drawing/2014/main" val="2692541188"/>
                    </a:ext>
                  </a:extLst>
                </a:gridCol>
                <a:gridCol w="2717031">
                  <a:extLst>
                    <a:ext uri="{9D8B030D-6E8A-4147-A177-3AD203B41FA5}">
                      <a16:colId xmlns:a16="http://schemas.microsoft.com/office/drawing/2014/main" val="3663390241"/>
                    </a:ext>
                  </a:extLst>
                </a:gridCol>
                <a:gridCol w="2717031">
                  <a:extLst>
                    <a:ext uri="{9D8B030D-6E8A-4147-A177-3AD203B41FA5}">
                      <a16:colId xmlns:a16="http://schemas.microsoft.com/office/drawing/2014/main" val="1375163130"/>
                    </a:ext>
                  </a:extLst>
                </a:gridCol>
              </a:tblGrid>
              <a:tr h="455029">
                <a:tc>
                  <a:txBody>
                    <a:bodyPr/>
                    <a:lstStyle/>
                    <a:p>
                      <a:pPr algn="ctr"/>
                      <a:r>
                        <a:rPr lang="en-GB" sz="2000" b="1" dirty="0">
                          <a:solidFill>
                            <a:schemeClr val="accent5">
                              <a:lumMod val="50000"/>
                            </a:schemeClr>
                          </a:solidFill>
                          <a:latin typeface="Century Gothic" panose="020B0502020202020204" pitchFamily="34" charset="0"/>
                        </a:rPr>
                        <a:t>Masculine</a:t>
                      </a:r>
                    </a:p>
                  </a:txBody>
                  <a:tcPr/>
                </a:tc>
                <a:tc>
                  <a:txBody>
                    <a:bodyPr/>
                    <a:lstStyle/>
                    <a:p>
                      <a:pPr algn="ctr"/>
                      <a:r>
                        <a:rPr lang="en-GB" sz="2000" b="1" dirty="0">
                          <a:solidFill>
                            <a:schemeClr val="accent5">
                              <a:lumMod val="50000"/>
                            </a:schemeClr>
                          </a:solidFill>
                          <a:latin typeface="Century Gothic" panose="020B0502020202020204" pitchFamily="34" charset="0"/>
                        </a:rPr>
                        <a:t>Feminine</a:t>
                      </a:r>
                    </a:p>
                  </a:txBody>
                  <a:tcPr/>
                </a:tc>
                <a:tc>
                  <a:txBody>
                    <a:bodyPr/>
                    <a:lstStyle/>
                    <a:p>
                      <a:pPr algn="ctr"/>
                      <a:r>
                        <a:rPr lang="en-GB" sz="2000" b="1" dirty="0">
                          <a:solidFill>
                            <a:schemeClr val="accent5">
                              <a:lumMod val="50000"/>
                            </a:schemeClr>
                          </a:solidFill>
                          <a:latin typeface="Century Gothic" panose="020B0502020202020204" pitchFamily="34" charset="0"/>
                        </a:rPr>
                        <a:t>Neuter</a:t>
                      </a:r>
                    </a:p>
                  </a:txBody>
                  <a:tcPr/>
                </a:tc>
                <a:extLst>
                  <a:ext uri="{0D108BD9-81ED-4DB2-BD59-A6C34878D82A}">
                    <a16:rowId xmlns:a16="http://schemas.microsoft.com/office/drawing/2014/main" val="3374112798"/>
                  </a:ext>
                </a:extLst>
              </a:tr>
              <a:tr h="931884">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5886881"/>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656225699"/>
              </p:ext>
            </p:extLst>
          </p:nvPr>
        </p:nvGraphicFramePr>
        <p:xfrm>
          <a:off x="535709" y="2880584"/>
          <a:ext cx="8151093" cy="1177245"/>
        </p:xfrm>
        <a:graphic>
          <a:graphicData uri="http://schemas.openxmlformats.org/drawingml/2006/table">
            <a:tbl>
              <a:tblPr firstRow="1" bandRow="1">
                <a:tableStyleId>{5940675A-B579-460E-94D1-54222C63F5DA}</a:tableStyleId>
              </a:tblPr>
              <a:tblGrid>
                <a:gridCol w="2717031">
                  <a:extLst>
                    <a:ext uri="{9D8B030D-6E8A-4147-A177-3AD203B41FA5}">
                      <a16:colId xmlns:a16="http://schemas.microsoft.com/office/drawing/2014/main" val="2692541188"/>
                    </a:ext>
                  </a:extLst>
                </a:gridCol>
                <a:gridCol w="2717031">
                  <a:extLst>
                    <a:ext uri="{9D8B030D-6E8A-4147-A177-3AD203B41FA5}">
                      <a16:colId xmlns:a16="http://schemas.microsoft.com/office/drawing/2014/main" val="3663390241"/>
                    </a:ext>
                  </a:extLst>
                </a:gridCol>
                <a:gridCol w="2717031">
                  <a:extLst>
                    <a:ext uri="{9D8B030D-6E8A-4147-A177-3AD203B41FA5}">
                      <a16:colId xmlns:a16="http://schemas.microsoft.com/office/drawing/2014/main" val="1375163130"/>
                    </a:ext>
                  </a:extLst>
                </a:gridCol>
              </a:tblGrid>
              <a:tr h="339607">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74112798"/>
                  </a:ext>
                </a:extLst>
              </a:tr>
              <a:tr h="811485">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5886881"/>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943603376"/>
              </p:ext>
            </p:extLst>
          </p:nvPr>
        </p:nvGraphicFramePr>
        <p:xfrm>
          <a:off x="535708" y="4057829"/>
          <a:ext cx="8151093" cy="1177245"/>
        </p:xfrm>
        <a:graphic>
          <a:graphicData uri="http://schemas.openxmlformats.org/drawingml/2006/table">
            <a:tbl>
              <a:tblPr firstRow="1" bandRow="1">
                <a:tableStyleId>{5940675A-B579-460E-94D1-54222C63F5DA}</a:tableStyleId>
              </a:tblPr>
              <a:tblGrid>
                <a:gridCol w="2717031">
                  <a:extLst>
                    <a:ext uri="{9D8B030D-6E8A-4147-A177-3AD203B41FA5}">
                      <a16:colId xmlns:a16="http://schemas.microsoft.com/office/drawing/2014/main" val="2692541188"/>
                    </a:ext>
                  </a:extLst>
                </a:gridCol>
                <a:gridCol w="2717031">
                  <a:extLst>
                    <a:ext uri="{9D8B030D-6E8A-4147-A177-3AD203B41FA5}">
                      <a16:colId xmlns:a16="http://schemas.microsoft.com/office/drawing/2014/main" val="3663390241"/>
                    </a:ext>
                  </a:extLst>
                </a:gridCol>
                <a:gridCol w="2717031">
                  <a:extLst>
                    <a:ext uri="{9D8B030D-6E8A-4147-A177-3AD203B41FA5}">
                      <a16:colId xmlns:a16="http://schemas.microsoft.com/office/drawing/2014/main" val="1375163130"/>
                    </a:ext>
                  </a:extLst>
                </a:gridCol>
              </a:tblGrid>
              <a:tr h="339607">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74112798"/>
                  </a:ext>
                </a:extLst>
              </a:tr>
              <a:tr h="811485">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5588688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952698354"/>
              </p:ext>
            </p:extLst>
          </p:nvPr>
        </p:nvGraphicFramePr>
        <p:xfrm>
          <a:off x="535708" y="5235074"/>
          <a:ext cx="8151093" cy="365760"/>
        </p:xfrm>
        <a:graphic>
          <a:graphicData uri="http://schemas.openxmlformats.org/drawingml/2006/table">
            <a:tbl>
              <a:tblPr firstRow="1" bandRow="1">
                <a:tableStyleId>{5940675A-B579-460E-94D1-54222C63F5DA}</a:tableStyleId>
              </a:tblPr>
              <a:tblGrid>
                <a:gridCol w="2717031">
                  <a:extLst>
                    <a:ext uri="{9D8B030D-6E8A-4147-A177-3AD203B41FA5}">
                      <a16:colId xmlns:a16="http://schemas.microsoft.com/office/drawing/2014/main" val="3208130304"/>
                    </a:ext>
                  </a:extLst>
                </a:gridCol>
                <a:gridCol w="2717031">
                  <a:extLst>
                    <a:ext uri="{9D8B030D-6E8A-4147-A177-3AD203B41FA5}">
                      <a16:colId xmlns:a16="http://schemas.microsoft.com/office/drawing/2014/main" val="40020168"/>
                    </a:ext>
                  </a:extLst>
                </a:gridCol>
                <a:gridCol w="2717031">
                  <a:extLst>
                    <a:ext uri="{9D8B030D-6E8A-4147-A177-3AD203B41FA5}">
                      <a16:colId xmlns:a16="http://schemas.microsoft.com/office/drawing/2014/main" val="2458289184"/>
                    </a:ext>
                  </a:extLst>
                </a:gridCol>
              </a:tblGrid>
              <a:tr h="339607">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545445683"/>
                  </a:ext>
                </a:extLst>
              </a:tr>
            </a:tbl>
          </a:graphicData>
        </a:graphic>
      </p:graphicFrame>
      <p:pic>
        <p:nvPicPr>
          <p:cNvPr id="30" name="Picture 4" descr="Train Clip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881" y="2170951"/>
            <a:ext cx="1303648" cy="54753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clker.com/cliparts/2/6/b/b/1194986830921943475ball.svg.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77267" y="3348196"/>
            <a:ext cx="628059" cy="6280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p:cNvPicPr>
            <a:picLocks noChangeAspect="1"/>
          </p:cNvPicPr>
          <p:nvPr/>
        </p:nvPicPr>
        <p:blipFill>
          <a:blip r:embed="rId6"/>
          <a:stretch>
            <a:fillRect/>
          </a:stretch>
        </p:blipFill>
        <p:spPr>
          <a:xfrm>
            <a:off x="1513471" y="4539133"/>
            <a:ext cx="691855" cy="614367"/>
          </a:xfrm>
          <a:prstGeom prst="rect">
            <a:avLst/>
          </a:prstGeom>
        </p:spPr>
      </p:pic>
      <p:pic>
        <p:nvPicPr>
          <p:cNvPr id="33" name="Picture 2" descr="Race Car Driver Jacket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7053" y="2158165"/>
            <a:ext cx="708402" cy="63047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artoon Cat 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10781" y="3371195"/>
            <a:ext cx="754674" cy="56600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Iphone, Cell Phone, Phone, Mobile Phone, Electronic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22836" y="2158165"/>
            <a:ext cx="304517" cy="60903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Joypad Game Controller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3019" y="3335410"/>
            <a:ext cx="584149" cy="59805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Tablet Pc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3019" y="4627692"/>
            <a:ext cx="627729" cy="4248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34292" y="2880584"/>
            <a:ext cx="223058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der Zug </a:t>
            </a:r>
          </a:p>
        </p:txBody>
      </p:sp>
      <p:sp>
        <p:nvSpPr>
          <p:cNvPr id="40" name="TextBox 39"/>
          <p:cNvSpPr txBox="1"/>
          <p:nvPr/>
        </p:nvSpPr>
        <p:spPr>
          <a:xfrm>
            <a:off x="734292" y="4057829"/>
            <a:ext cx="223058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der </a:t>
            </a:r>
            <a:r>
              <a:rPr lang="en-GB" dirty="0" err="1">
                <a:solidFill>
                  <a:schemeClr val="accent5">
                    <a:lumMod val="50000"/>
                  </a:schemeClr>
                </a:solidFill>
                <a:latin typeface="Century Gothic" panose="020B0502020202020204" pitchFamily="34" charset="0"/>
              </a:rPr>
              <a:t>Fußball</a:t>
            </a:r>
            <a:endParaRPr lang="en-GB" dirty="0">
              <a:solidFill>
                <a:schemeClr val="accent5">
                  <a:lumMod val="50000"/>
                </a:schemeClr>
              </a:solidFill>
              <a:latin typeface="Century Gothic" panose="020B0502020202020204" pitchFamily="34" charset="0"/>
            </a:endParaRPr>
          </a:p>
        </p:txBody>
      </p:sp>
      <p:sp>
        <p:nvSpPr>
          <p:cNvPr id="42" name="TextBox 41"/>
          <p:cNvSpPr txBox="1"/>
          <p:nvPr/>
        </p:nvSpPr>
        <p:spPr>
          <a:xfrm>
            <a:off x="734292" y="5225796"/>
            <a:ext cx="223058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der Hund</a:t>
            </a:r>
          </a:p>
        </p:txBody>
      </p:sp>
      <p:sp>
        <p:nvSpPr>
          <p:cNvPr id="43" name="TextBox 42"/>
          <p:cNvSpPr txBox="1"/>
          <p:nvPr/>
        </p:nvSpPr>
        <p:spPr>
          <a:xfrm>
            <a:off x="3495963" y="2896805"/>
            <a:ext cx="223058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die </a:t>
            </a:r>
            <a:r>
              <a:rPr lang="en-GB" dirty="0" err="1">
                <a:solidFill>
                  <a:schemeClr val="accent5">
                    <a:lumMod val="50000"/>
                  </a:schemeClr>
                </a:solidFill>
                <a:latin typeface="Century Gothic" panose="020B0502020202020204" pitchFamily="34" charset="0"/>
              </a:rPr>
              <a:t>Jacke</a:t>
            </a:r>
            <a:endParaRPr lang="en-GB" dirty="0">
              <a:solidFill>
                <a:schemeClr val="accent5">
                  <a:lumMod val="50000"/>
                </a:schemeClr>
              </a:solidFill>
              <a:latin typeface="Century Gothic" panose="020B0502020202020204" pitchFamily="34" charset="0"/>
            </a:endParaRPr>
          </a:p>
        </p:txBody>
      </p:sp>
      <p:sp>
        <p:nvSpPr>
          <p:cNvPr id="44" name="TextBox 43"/>
          <p:cNvSpPr txBox="1"/>
          <p:nvPr/>
        </p:nvSpPr>
        <p:spPr>
          <a:xfrm>
            <a:off x="3472827" y="4061562"/>
            <a:ext cx="223058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die </a:t>
            </a:r>
            <a:r>
              <a:rPr lang="en-GB" dirty="0" err="1">
                <a:solidFill>
                  <a:schemeClr val="accent5">
                    <a:lumMod val="50000"/>
                  </a:schemeClr>
                </a:solidFill>
                <a:latin typeface="Century Gothic" panose="020B0502020202020204" pitchFamily="34" charset="0"/>
              </a:rPr>
              <a:t>Katze</a:t>
            </a:r>
            <a:endParaRPr lang="en-GB" dirty="0">
              <a:solidFill>
                <a:schemeClr val="accent5">
                  <a:lumMod val="50000"/>
                </a:schemeClr>
              </a:solidFill>
              <a:latin typeface="Century Gothic" panose="020B0502020202020204" pitchFamily="34" charset="0"/>
            </a:endParaRPr>
          </a:p>
        </p:txBody>
      </p:sp>
      <p:sp>
        <p:nvSpPr>
          <p:cNvPr id="46" name="TextBox 45"/>
          <p:cNvSpPr txBox="1"/>
          <p:nvPr/>
        </p:nvSpPr>
        <p:spPr>
          <a:xfrm>
            <a:off x="6200427" y="4087814"/>
            <a:ext cx="234933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das Spiel</a:t>
            </a:r>
          </a:p>
        </p:txBody>
      </p:sp>
      <p:sp>
        <p:nvSpPr>
          <p:cNvPr id="47" name="TextBox 46"/>
          <p:cNvSpPr txBox="1"/>
          <p:nvPr/>
        </p:nvSpPr>
        <p:spPr>
          <a:xfrm>
            <a:off x="6222217" y="5252751"/>
            <a:ext cx="234933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das iPad</a:t>
            </a:r>
          </a:p>
        </p:txBody>
      </p:sp>
      <p:sp>
        <p:nvSpPr>
          <p:cNvPr id="27" name="Rectangle 26"/>
          <p:cNvSpPr/>
          <p:nvPr/>
        </p:nvSpPr>
        <p:spPr>
          <a:xfrm>
            <a:off x="1235397" y="2929076"/>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1163973" y="4096851"/>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1217881" y="5279468"/>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3911269" y="2943310"/>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920176" y="4120555"/>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6607297" y="2943309"/>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6705805" y="4104334"/>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6666676" y="5281528"/>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6123709" y="2910569"/>
            <a:ext cx="2349332" cy="369332"/>
          </a:xfrm>
          <a:prstGeom prst="rect">
            <a:avLst/>
          </a:prstGeom>
          <a:noFill/>
        </p:spPr>
        <p:txBody>
          <a:bodyPr wrap="square" rtlCol="0">
            <a:spAutoFit/>
          </a:bodyPr>
          <a:lstStyle/>
          <a:p>
            <a:pPr algn="ctr"/>
            <a:r>
              <a:rPr lang="en-GB" dirty="0">
                <a:solidFill>
                  <a:schemeClr val="accent5">
                    <a:lumMod val="50000"/>
                  </a:schemeClr>
                </a:solidFill>
                <a:latin typeface="Century Gothic" panose="020B0502020202020204" pitchFamily="34" charset="0"/>
              </a:rPr>
              <a:t>das Handy</a:t>
            </a:r>
          </a:p>
        </p:txBody>
      </p:sp>
      <p:sp>
        <p:nvSpPr>
          <p:cNvPr id="38" name="TextBox 37"/>
          <p:cNvSpPr txBox="1"/>
          <p:nvPr/>
        </p:nvSpPr>
        <p:spPr>
          <a:xfrm>
            <a:off x="9314263" y="1671560"/>
            <a:ext cx="1578298"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das Handy   </a:t>
            </a:r>
          </a:p>
        </p:txBody>
      </p:sp>
      <p:sp>
        <p:nvSpPr>
          <p:cNvPr id="58" name="TextBox 57"/>
          <p:cNvSpPr txBox="1"/>
          <p:nvPr/>
        </p:nvSpPr>
        <p:spPr>
          <a:xfrm>
            <a:off x="9314264" y="2689431"/>
            <a:ext cx="14813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die </a:t>
            </a:r>
            <a:r>
              <a:rPr lang="en-GB" sz="2000" dirty="0" err="1">
                <a:solidFill>
                  <a:schemeClr val="accent5">
                    <a:lumMod val="50000"/>
                  </a:schemeClr>
                </a:solidFill>
                <a:latin typeface="Century Gothic" panose="020B0502020202020204" pitchFamily="34" charset="0"/>
              </a:rPr>
              <a:t>Katze</a:t>
            </a:r>
            <a:endParaRPr lang="en-GB" sz="2000" dirty="0">
              <a:solidFill>
                <a:schemeClr val="accent5">
                  <a:lumMod val="50000"/>
                </a:schemeClr>
              </a:solidFill>
              <a:latin typeface="Century Gothic" panose="020B0502020202020204" pitchFamily="34" charset="0"/>
            </a:endParaRPr>
          </a:p>
        </p:txBody>
      </p:sp>
      <p:sp>
        <p:nvSpPr>
          <p:cNvPr id="59" name="TextBox 58"/>
          <p:cNvSpPr txBox="1"/>
          <p:nvPr/>
        </p:nvSpPr>
        <p:spPr>
          <a:xfrm>
            <a:off x="10303005" y="3188822"/>
            <a:ext cx="14813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das iPad</a:t>
            </a:r>
          </a:p>
        </p:txBody>
      </p:sp>
      <p:sp>
        <p:nvSpPr>
          <p:cNvPr id="60" name="TextBox 59"/>
          <p:cNvSpPr txBox="1"/>
          <p:nvPr/>
        </p:nvSpPr>
        <p:spPr>
          <a:xfrm>
            <a:off x="9314263" y="3707302"/>
            <a:ext cx="14813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der Hund</a:t>
            </a:r>
          </a:p>
        </p:txBody>
      </p:sp>
      <p:sp>
        <p:nvSpPr>
          <p:cNvPr id="61" name="TextBox 60"/>
          <p:cNvSpPr txBox="1"/>
          <p:nvPr/>
        </p:nvSpPr>
        <p:spPr>
          <a:xfrm>
            <a:off x="10322119" y="4206693"/>
            <a:ext cx="14813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die </a:t>
            </a:r>
            <a:r>
              <a:rPr lang="en-GB" sz="2000" dirty="0" err="1">
                <a:solidFill>
                  <a:schemeClr val="accent5">
                    <a:lumMod val="50000"/>
                  </a:schemeClr>
                </a:solidFill>
                <a:latin typeface="Century Gothic" panose="020B0502020202020204" pitchFamily="34" charset="0"/>
              </a:rPr>
              <a:t>Jacke</a:t>
            </a:r>
            <a:endParaRPr lang="en-GB" sz="2000" dirty="0">
              <a:solidFill>
                <a:schemeClr val="accent5">
                  <a:lumMod val="50000"/>
                </a:schemeClr>
              </a:solidFill>
              <a:latin typeface="Century Gothic" panose="020B0502020202020204" pitchFamily="34" charset="0"/>
            </a:endParaRPr>
          </a:p>
        </p:txBody>
      </p:sp>
      <p:sp>
        <p:nvSpPr>
          <p:cNvPr id="62" name="TextBox 61"/>
          <p:cNvSpPr txBox="1"/>
          <p:nvPr/>
        </p:nvSpPr>
        <p:spPr>
          <a:xfrm>
            <a:off x="9306310" y="4725174"/>
            <a:ext cx="1481322"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das Spiel</a:t>
            </a:r>
          </a:p>
        </p:txBody>
      </p:sp>
      <p:sp>
        <p:nvSpPr>
          <p:cNvPr id="63" name="TextBox 62"/>
          <p:cNvSpPr txBox="1"/>
          <p:nvPr/>
        </p:nvSpPr>
        <p:spPr>
          <a:xfrm>
            <a:off x="10322118" y="5224565"/>
            <a:ext cx="1635207"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der </a:t>
            </a:r>
            <a:r>
              <a:rPr lang="en-GB" sz="2000" dirty="0" err="1">
                <a:solidFill>
                  <a:schemeClr val="accent5">
                    <a:lumMod val="50000"/>
                  </a:schemeClr>
                </a:solidFill>
                <a:latin typeface="Century Gothic" panose="020B0502020202020204" pitchFamily="34" charset="0"/>
              </a:rPr>
              <a:t>Fußball</a:t>
            </a:r>
            <a:endParaRPr lang="en-GB" sz="2000" dirty="0">
              <a:solidFill>
                <a:schemeClr val="accent5">
                  <a:lumMod val="50000"/>
                </a:schemeClr>
              </a:solidFill>
              <a:latin typeface="Century Gothic" panose="020B0502020202020204" pitchFamily="34" charset="0"/>
            </a:endParaRPr>
          </a:p>
        </p:txBody>
      </p:sp>
      <p:sp>
        <p:nvSpPr>
          <p:cNvPr id="64" name="TextBox 63"/>
          <p:cNvSpPr txBox="1"/>
          <p:nvPr/>
        </p:nvSpPr>
        <p:spPr>
          <a:xfrm>
            <a:off x="10376737" y="2170951"/>
            <a:ext cx="1407590" cy="400110"/>
          </a:xfrm>
          <a:prstGeom prst="rect">
            <a:avLst/>
          </a:prstGeom>
          <a:noFill/>
        </p:spPr>
        <p:txBody>
          <a:bodyPr wrap="square" rtlCol="0">
            <a:spAutoFit/>
          </a:bodyPr>
          <a:lstStyle/>
          <a:p>
            <a:r>
              <a:rPr lang="en-GB" sz="2000" dirty="0">
                <a:solidFill>
                  <a:schemeClr val="accent5">
                    <a:lumMod val="50000"/>
                  </a:schemeClr>
                </a:solidFill>
                <a:latin typeface="Century Gothic" panose="020B0502020202020204" pitchFamily="34" charset="0"/>
              </a:rPr>
              <a:t>der Zug</a:t>
            </a:r>
          </a:p>
        </p:txBody>
      </p:sp>
      <p:sp>
        <p:nvSpPr>
          <p:cNvPr id="39" name="Rounded Rectangular Callout 38"/>
          <p:cNvSpPr/>
          <p:nvPr/>
        </p:nvSpPr>
        <p:spPr>
          <a:xfrm>
            <a:off x="3524922" y="4567477"/>
            <a:ext cx="2230582" cy="1335194"/>
          </a:xfrm>
          <a:prstGeom prst="wedgeRoundRectCallout">
            <a:avLst>
              <a:gd name="adj1" fmla="val 15192"/>
              <a:gd name="adj2" fmla="val -71356"/>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Often, nouns which end in </a:t>
            </a:r>
            <a:r>
              <a:rPr lang="en-GB" b="1" dirty="0">
                <a:latin typeface="Century Gothic" panose="020B0502020202020204" pitchFamily="34" charset="0"/>
              </a:rPr>
              <a:t>–e</a:t>
            </a:r>
            <a:r>
              <a:rPr lang="en-GB" dirty="0">
                <a:latin typeface="Century Gothic" panose="020B0502020202020204" pitchFamily="34" charset="0"/>
              </a:rPr>
              <a:t> are </a:t>
            </a:r>
            <a:r>
              <a:rPr lang="en-GB" b="1" dirty="0">
                <a:latin typeface="Century Gothic" panose="020B0502020202020204" pitchFamily="34" charset="0"/>
              </a:rPr>
              <a:t>feminine</a:t>
            </a:r>
            <a:r>
              <a:rPr lang="en-GB" dirty="0">
                <a:latin typeface="Century Gothic" panose="020B0502020202020204" pitchFamily="34" charset="0"/>
              </a:rPr>
              <a:t> </a:t>
            </a:r>
          </a:p>
        </p:txBody>
      </p:sp>
      <p:sp>
        <p:nvSpPr>
          <p:cNvPr id="68" name="Rectangle 67"/>
          <p:cNvSpPr/>
          <p:nvPr/>
        </p:nvSpPr>
        <p:spPr>
          <a:xfrm>
            <a:off x="6607297" y="2936093"/>
            <a:ext cx="1382156" cy="276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ounded Rectangular Callout 47"/>
          <p:cNvSpPr/>
          <p:nvPr/>
        </p:nvSpPr>
        <p:spPr>
          <a:xfrm>
            <a:off x="8873070" y="2929076"/>
            <a:ext cx="2230582" cy="1335194"/>
          </a:xfrm>
          <a:prstGeom prst="wedgeRoundRectCallout">
            <a:avLst>
              <a:gd name="adj1" fmla="val -63690"/>
              <a:gd name="adj2" fmla="val -27775"/>
              <a:gd name="adj3" fmla="val 16667"/>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Often, nouns which look like English words are </a:t>
            </a:r>
            <a:r>
              <a:rPr lang="en-GB" b="1" dirty="0">
                <a:latin typeface="Century Gothic" panose="020B0502020202020204" pitchFamily="34" charset="0"/>
              </a:rPr>
              <a:t>neuter</a:t>
            </a:r>
            <a:endParaRPr lang="en-GB" dirty="0">
              <a:latin typeface="Century Gothic" panose="020B0502020202020204" pitchFamily="34" charset="0"/>
            </a:endParaRPr>
          </a:p>
        </p:txBody>
      </p:sp>
    </p:spTree>
    <p:extLst>
      <p:ext uri="{BB962C8B-B14F-4D97-AF65-F5344CB8AC3E}">
        <p14:creationId xmlns:p14="http://schemas.microsoft.com/office/powerpoint/2010/main" val="15199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8"/>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9" grpId="0" animBg="1"/>
      <p:bldP spid="50" grpId="0" animBg="1"/>
      <p:bldP spid="51" grpId="0" animBg="1"/>
      <p:bldP spid="52" grpId="0" animBg="1"/>
      <p:bldP spid="54" grpId="0" animBg="1"/>
      <p:bldP spid="55" grpId="0" animBg="1"/>
      <p:bldP spid="38" grpId="0"/>
      <p:bldP spid="58" grpId="0"/>
      <p:bldP spid="59" grpId="0"/>
      <p:bldP spid="60" grpId="0"/>
      <p:bldP spid="61" grpId="0"/>
      <p:bldP spid="62" grpId="0"/>
      <p:bldP spid="63" grpId="0"/>
      <p:bldP spid="64" grpId="0"/>
      <p:bldP spid="39" grpId="0" animBg="1"/>
      <p:bldP spid="68"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335988"/>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err="1">
                <a:solidFill>
                  <a:schemeClr val="lt1"/>
                </a:solidFill>
              </a:rPr>
              <a:t>Vokabeln</a:t>
            </a:r>
            <a:endParaRPr sz="3600" b="1" dirty="0">
              <a:solidFill>
                <a:schemeClr val="lt1"/>
              </a:solidFill>
            </a:endParaRPr>
          </a:p>
        </p:txBody>
      </p:sp>
      <p:sp>
        <p:nvSpPr>
          <p:cNvPr id="150" name="Google Shape;150;p2"/>
          <p:cNvSpPr/>
          <p:nvPr/>
        </p:nvSpPr>
        <p:spPr>
          <a:xfrm>
            <a:off x="10607040" y="247047"/>
            <a:ext cx="1350287" cy="400653"/>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err="1">
                <a:solidFill>
                  <a:srgbClr val="FFFFFF"/>
                </a:solidFill>
                <a:latin typeface="Century Gothic"/>
                <a:ea typeface="Century Gothic"/>
                <a:cs typeface="Century Gothic"/>
                <a:sym typeface="Century Gothic"/>
              </a:rPr>
              <a:t>schreiben</a:t>
            </a:r>
            <a:endParaRPr sz="1800" b="1" dirty="0">
              <a:solidFill>
                <a:srgbClr val="FFFFFF"/>
              </a:solidFill>
              <a:latin typeface="Century Gothic"/>
              <a:ea typeface="Century Gothic"/>
              <a:cs typeface="Century Gothic"/>
              <a:sym typeface="Century Gothic"/>
            </a:endParaRPr>
          </a:p>
        </p:txBody>
      </p:sp>
      <p:pic>
        <p:nvPicPr>
          <p:cNvPr id="6" name="Picture 2" descr="Race Car Driver Jacket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97" y="2456515"/>
            <a:ext cx="1153147" cy="1026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rain Clip 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3600" y="1522632"/>
            <a:ext cx="1936865" cy="8134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phone, Cell Phone, Phone, Mobile Phone, Electronic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6300" y="4161043"/>
            <a:ext cx="511464" cy="10229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Joypad Game Controller Clip 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3758" y="4820224"/>
            <a:ext cx="864875" cy="8854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artoon Cat 3 Clip Ar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4044" y="2800358"/>
            <a:ext cx="1366312" cy="8511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9"/>
          <a:stretch>
            <a:fillRect/>
          </a:stretch>
        </p:blipFill>
        <p:spPr>
          <a:xfrm>
            <a:off x="1170571" y="4729656"/>
            <a:ext cx="1099139" cy="976035"/>
          </a:xfrm>
          <a:prstGeom prst="rect">
            <a:avLst/>
          </a:prstGeom>
        </p:spPr>
      </p:pic>
      <p:pic>
        <p:nvPicPr>
          <p:cNvPr id="12" name="Picture 2" descr="http://www.clker.com/cliparts/2/6/b/b/1194986830921943475ball.svg.m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406305" y="1668988"/>
            <a:ext cx="871105" cy="8711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ablet Pc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098413" y="3944337"/>
            <a:ext cx="1075950" cy="7281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2323" y="3508202"/>
            <a:ext cx="1527293"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die </a:t>
            </a:r>
            <a:r>
              <a:rPr lang="en-GB" sz="2200" dirty="0" err="1">
                <a:solidFill>
                  <a:schemeClr val="accent5">
                    <a:lumMod val="50000"/>
                  </a:schemeClr>
                </a:solidFill>
                <a:latin typeface="Century Gothic" panose="020B0502020202020204" pitchFamily="34" charset="0"/>
              </a:rPr>
              <a:t>Jacke</a:t>
            </a:r>
            <a:endParaRPr lang="en-GB" sz="2200" dirty="0">
              <a:solidFill>
                <a:schemeClr val="accent5">
                  <a:lumMod val="50000"/>
                </a:schemeClr>
              </a:solidFill>
              <a:latin typeface="Century Gothic" panose="020B0502020202020204" pitchFamily="34" charset="0"/>
            </a:endParaRPr>
          </a:p>
        </p:txBody>
      </p:sp>
      <p:sp>
        <p:nvSpPr>
          <p:cNvPr id="15" name="TextBox 14"/>
          <p:cNvSpPr txBox="1"/>
          <p:nvPr/>
        </p:nvSpPr>
        <p:spPr>
          <a:xfrm>
            <a:off x="982347" y="5705691"/>
            <a:ext cx="1475585"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der Hund</a:t>
            </a:r>
          </a:p>
        </p:txBody>
      </p:sp>
      <p:sp>
        <p:nvSpPr>
          <p:cNvPr id="16" name="TextBox 15"/>
          <p:cNvSpPr txBox="1"/>
          <p:nvPr/>
        </p:nvSpPr>
        <p:spPr>
          <a:xfrm>
            <a:off x="3506388" y="5235457"/>
            <a:ext cx="1731285"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das Handy</a:t>
            </a:r>
          </a:p>
        </p:txBody>
      </p:sp>
      <p:sp>
        <p:nvSpPr>
          <p:cNvPr id="17" name="TextBox 16"/>
          <p:cNvSpPr txBox="1"/>
          <p:nvPr/>
        </p:nvSpPr>
        <p:spPr>
          <a:xfrm>
            <a:off x="3735184" y="2362861"/>
            <a:ext cx="1273695"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der Zug</a:t>
            </a:r>
          </a:p>
        </p:txBody>
      </p:sp>
      <p:sp>
        <p:nvSpPr>
          <p:cNvPr id="18" name="TextBox 17"/>
          <p:cNvSpPr txBox="1"/>
          <p:nvPr/>
        </p:nvSpPr>
        <p:spPr>
          <a:xfrm>
            <a:off x="6161789" y="3730156"/>
            <a:ext cx="1509453"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die </a:t>
            </a:r>
            <a:r>
              <a:rPr lang="en-GB" sz="2200" dirty="0" err="1">
                <a:solidFill>
                  <a:schemeClr val="accent5">
                    <a:lumMod val="50000"/>
                  </a:schemeClr>
                </a:solidFill>
                <a:latin typeface="Century Gothic" panose="020B0502020202020204" pitchFamily="34" charset="0"/>
              </a:rPr>
              <a:t>Katze</a:t>
            </a:r>
            <a:endParaRPr lang="en-GB" sz="2200" dirty="0">
              <a:solidFill>
                <a:schemeClr val="accent5">
                  <a:lumMod val="50000"/>
                </a:schemeClr>
              </a:solidFill>
              <a:latin typeface="Century Gothic" panose="020B0502020202020204" pitchFamily="34" charset="0"/>
            </a:endParaRPr>
          </a:p>
        </p:txBody>
      </p:sp>
      <p:sp>
        <p:nvSpPr>
          <p:cNvPr id="19" name="TextBox 18"/>
          <p:cNvSpPr txBox="1"/>
          <p:nvPr/>
        </p:nvSpPr>
        <p:spPr>
          <a:xfrm>
            <a:off x="6949441" y="5705691"/>
            <a:ext cx="1413510"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das Spiel</a:t>
            </a:r>
          </a:p>
        </p:txBody>
      </p:sp>
      <p:sp>
        <p:nvSpPr>
          <p:cNvPr id="20" name="TextBox 19"/>
          <p:cNvSpPr txBox="1"/>
          <p:nvPr/>
        </p:nvSpPr>
        <p:spPr>
          <a:xfrm>
            <a:off x="8970271" y="2538778"/>
            <a:ext cx="1743175"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der </a:t>
            </a:r>
            <a:r>
              <a:rPr lang="en-GB" sz="2200" dirty="0" err="1">
                <a:solidFill>
                  <a:schemeClr val="accent5">
                    <a:lumMod val="50000"/>
                  </a:schemeClr>
                </a:solidFill>
                <a:latin typeface="Century Gothic" panose="020B0502020202020204" pitchFamily="34" charset="0"/>
              </a:rPr>
              <a:t>Fußball</a:t>
            </a:r>
            <a:endParaRPr lang="en-GB" sz="2200" dirty="0">
              <a:solidFill>
                <a:schemeClr val="accent5">
                  <a:lumMod val="50000"/>
                </a:schemeClr>
              </a:solidFill>
              <a:latin typeface="Century Gothic" panose="020B0502020202020204" pitchFamily="34" charset="0"/>
            </a:endParaRPr>
          </a:p>
        </p:txBody>
      </p:sp>
      <p:sp>
        <p:nvSpPr>
          <p:cNvPr id="21" name="TextBox 20"/>
          <p:cNvSpPr txBox="1"/>
          <p:nvPr/>
        </p:nvSpPr>
        <p:spPr>
          <a:xfrm>
            <a:off x="9971927" y="4740921"/>
            <a:ext cx="1392760" cy="430887"/>
          </a:xfrm>
          <a:prstGeom prst="rect">
            <a:avLst/>
          </a:prstGeom>
          <a:noFill/>
        </p:spPr>
        <p:txBody>
          <a:bodyPr wrap="square" rtlCol="0">
            <a:spAutoFit/>
          </a:bodyPr>
          <a:lstStyle/>
          <a:p>
            <a:r>
              <a:rPr lang="en-GB" sz="2200" dirty="0">
                <a:solidFill>
                  <a:schemeClr val="accent5">
                    <a:lumMod val="50000"/>
                  </a:schemeClr>
                </a:solidFill>
                <a:latin typeface="Century Gothic" panose="020B0502020202020204" pitchFamily="34" charset="0"/>
              </a:rPr>
              <a:t>das iPad</a:t>
            </a:r>
          </a:p>
        </p:txBody>
      </p:sp>
    </p:spTree>
    <p:extLst>
      <p:ext uri="{BB962C8B-B14F-4D97-AF65-F5344CB8AC3E}">
        <p14:creationId xmlns:p14="http://schemas.microsoft.com/office/powerpoint/2010/main" val="162027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3000"/>
                                        <p:tgtEl>
                                          <p:spTgt spid="20"/>
                                        </p:tgtEl>
                                      </p:cBhvr>
                                    </p:animEffect>
                                    <p:set>
                                      <p:cBhvr>
                                        <p:cTn id="13" dur="1" fill="hold">
                                          <p:stCondLst>
                                            <p:cond delay="2999"/>
                                          </p:stCondLst>
                                        </p:cTn>
                                        <p:tgtEl>
                                          <p:spTgt spid="2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gtEl>
                                        <p:attrNameLst>
                                          <p:attrName>style.visibility</p:attrName>
                                        </p:attrNameLst>
                                      </p:cBhvr>
                                      <p:to>
                                        <p:strVal val="hidden"/>
                                      </p:to>
                                    </p:set>
                                  </p:childTnLst>
                                </p:cTn>
                              </p:par>
                              <p:par>
                                <p:cTn id="22" presetID="1" presetClass="exit" presetSubtype="0" fill="hold" grpId="3" nodeType="withEffect">
                                  <p:stCondLst>
                                    <p:cond delay="0"/>
                                  </p:stCondLst>
                                  <p:childTnLst>
                                    <p:set>
                                      <p:cBhvr>
                                        <p:cTn id="23" dur="1" fill="hold">
                                          <p:stCondLst>
                                            <p:cond delay="0"/>
                                          </p:stCondLst>
                                        </p:cTn>
                                        <p:tgtEl>
                                          <p:spTgt spid="2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3000"/>
                                        <p:tgtEl>
                                          <p:spTgt spid="3"/>
                                        </p:tgtEl>
                                      </p:cBhvr>
                                    </p:animEffect>
                                    <p:set>
                                      <p:cBhvr>
                                        <p:cTn id="34" dur="1" fill="hold">
                                          <p:stCondLst>
                                            <p:cond delay="2999"/>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2"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par>
                                <p:cTn id="43" presetID="1" presetClass="exit" presetSubtype="0" fill="hold" grpId="3" nodeType="withEffect">
                                  <p:stCondLst>
                                    <p:cond delay="0"/>
                                  </p:stCondLst>
                                  <p:childTnLst>
                                    <p:set>
                                      <p:cBhvr>
                                        <p:cTn id="44" dur="1" fill="hold">
                                          <p:stCondLst>
                                            <p:cond delay="0"/>
                                          </p:stCondLst>
                                        </p:cTn>
                                        <p:tgtEl>
                                          <p:spTgt spid="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3000"/>
                                        <p:tgtEl>
                                          <p:spTgt spid="19"/>
                                        </p:tgtEl>
                                      </p:cBhvr>
                                    </p:animEffect>
                                    <p:set>
                                      <p:cBhvr>
                                        <p:cTn id="55" dur="1" fill="hold">
                                          <p:stCondLst>
                                            <p:cond delay="2999"/>
                                          </p:stCondLst>
                                        </p:cTn>
                                        <p:tgtEl>
                                          <p:spTgt spid="19"/>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2"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3" nodeType="clickEffect">
                                  <p:stCondLst>
                                    <p:cond delay="0"/>
                                  </p:stCondLst>
                                  <p:childTnLst>
                                    <p:set>
                                      <p:cBhvr>
                                        <p:cTn id="63" dur="1" fill="hold">
                                          <p:stCondLst>
                                            <p:cond delay="0"/>
                                          </p:stCondLst>
                                        </p:cTn>
                                        <p:tgtEl>
                                          <p:spTgt spid="19"/>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3000"/>
                                        <p:tgtEl>
                                          <p:spTgt spid="17"/>
                                        </p:tgtEl>
                                      </p:cBhvr>
                                    </p:animEffect>
                                    <p:set>
                                      <p:cBhvr>
                                        <p:cTn id="76" dur="1" fill="hold">
                                          <p:stCondLst>
                                            <p:cond delay="2999"/>
                                          </p:stCondLst>
                                        </p:cTn>
                                        <p:tgtEl>
                                          <p:spTgt spid="1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2" nodeType="click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3" nodeType="clickEffect">
                                  <p:stCondLst>
                                    <p:cond delay="0"/>
                                  </p:stCondLst>
                                  <p:childTnLst>
                                    <p:set>
                                      <p:cBhvr>
                                        <p:cTn id="84" dur="1" fill="hold">
                                          <p:stCondLst>
                                            <p:cond delay="0"/>
                                          </p:stCondLst>
                                        </p:cTn>
                                        <p:tgtEl>
                                          <p:spTgt spid="1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3000"/>
                                        <p:tgtEl>
                                          <p:spTgt spid="15"/>
                                        </p:tgtEl>
                                      </p:cBhvr>
                                    </p:animEffect>
                                    <p:set>
                                      <p:cBhvr>
                                        <p:cTn id="97" dur="1" fill="hold">
                                          <p:stCondLst>
                                            <p:cond delay="2999"/>
                                          </p:stCondLst>
                                        </p:cTn>
                                        <p:tgtEl>
                                          <p:spTgt spid="15"/>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2" nodeType="clickEffect">
                                  <p:stCondLst>
                                    <p:cond delay="0"/>
                                  </p:stCondLst>
                                  <p:childTnLst>
                                    <p:set>
                                      <p:cBhvr>
                                        <p:cTn id="101" dur="1" fill="hold">
                                          <p:stCondLst>
                                            <p:cond delay="0"/>
                                          </p:stCondLst>
                                        </p:cTn>
                                        <p:tgtEl>
                                          <p:spTgt spid="1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xit" presetSubtype="0" fill="hold" nodeType="clickEffect">
                                  <p:stCondLst>
                                    <p:cond delay="0"/>
                                  </p:stCondLst>
                                  <p:childTnLst>
                                    <p:set>
                                      <p:cBhvr>
                                        <p:cTn id="105" dur="1" fill="hold">
                                          <p:stCondLst>
                                            <p:cond delay="0"/>
                                          </p:stCondLst>
                                        </p:cTn>
                                        <p:tgtEl>
                                          <p:spTgt spid="11"/>
                                        </p:tgtEl>
                                        <p:attrNameLst>
                                          <p:attrName>style.visibility</p:attrName>
                                        </p:attrNameLst>
                                      </p:cBhvr>
                                      <p:to>
                                        <p:strVal val="hidden"/>
                                      </p:to>
                                    </p:set>
                                  </p:childTnLst>
                                </p:cTn>
                              </p:par>
                              <p:par>
                                <p:cTn id="106" presetID="1" presetClass="exit" presetSubtype="0" fill="hold" grpId="3"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1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3000"/>
                                        <p:tgtEl>
                                          <p:spTgt spid="21"/>
                                        </p:tgtEl>
                                      </p:cBhvr>
                                    </p:animEffect>
                                    <p:set>
                                      <p:cBhvr>
                                        <p:cTn id="118" dur="1" fill="hold">
                                          <p:stCondLst>
                                            <p:cond delay="2999"/>
                                          </p:stCondLst>
                                        </p:cTn>
                                        <p:tgtEl>
                                          <p:spTgt spid="21"/>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2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3" nodeType="clickEffect">
                                  <p:stCondLst>
                                    <p:cond delay="0"/>
                                  </p:stCondLst>
                                  <p:childTnLst>
                                    <p:set>
                                      <p:cBhvr>
                                        <p:cTn id="126" dur="1" fill="hold">
                                          <p:stCondLst>
                                            <p:cond delay="0"/>
                                          </p:stCondLst>
                                        </p:cTn>
                                        <p:tgtEl>
                                          <p:spTgt spid="21"/>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1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6"/>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3000"/>
                                        <p:tgtEl>
                                          <p:spTgt spid="16"/>
                                        </p:tgtEl>
                                      </p:cBhvr>
                                    </p:animEffect>
                                    <p:set>
                                      <p:cBhvr>
                                        <p:cTn id="139" dur="1" fill="hold">
                                          <p:stCondLst>
                                            <p:cond delay="2999"/>
                                          </p:stCondLst>
                                        </p:cTn>
                                        <p:tgtEl>
                                          <p:spTgt spid="1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grpId="2" nodeType="clickEffect">
                                  <p:stCondLst>
                                    <p:cond delay="0"/>
                                  </p:stCondLst>
                                  <p:childTnLst>
                                    <p:set>
                                      <p:cBhvr>
                                        <p:cTn id="143" dur="1" fill="hold">
                                          <p:stCondLst>
                                            <p:cond delay="0"/>
                                          </p:stCondLst>
                                        </p:cTn>
                                        <p:tgtEl>
                                          <p:spTgt spid="16"/>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xit" presetSubtype="0" fill="hold" grpId="3" nodeType="clickEffect">
                                  <p:stCondLst>
                                    <p:cond delay="0"/>
                                  </p:stCondLst>
                                  <p:childTnLst>
                                    <p:set>
                                      <p:cBhvr>
                                        <p:cTn id="147" dur="1" fill="hold">
                                          <p:stCondLst>
                                            <p:cond delay="0"/>
                                          </p:stCondLst>
                                        </p:cTn>
                                        <p:tgtEl>
                                          <p:spTgt spid="16"/>
                                        </p:tgtEl>
                                        <p:attrNameLst>
                                          <p:attrName>style.visibility</p:attrName>
                                        </p:attrNameLst>
                                      </p:cBhvr>
                                      <p:to>
                                        <p:strVal val="hidden"/>
                                      </p:to>
                                    </p:set>
                                  </p:childTnLst>
                                </p:cTn>
                              </p:par>
                              <p:par>
                                <p:cTn id="148" presetID="1" presetClass="exit" presetSubtype="0" fill="hold" nodeType="withEffect">
                                  <p:stCondLst>
                                    <p:cond delay="0"/>
                                  </p:stCondLst>
                                  <p:childTnLst>
                                    <p:set>
                                      <p:cBhvr>
                                        <p:cTn id="149" dur="1" fill="hold">
                                          <p:stCondLst>
                                            <p:cond delay="0"/>
                                          </p:stCondLst>
                                        </p:cTn>
                                        <p:tgtEl>
                                          <p:spTgt spid="8"/>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1" presetClass="entr" presetSubtype="0" fill="hold" nodeType="clickEffect">
                                  <p:stCondLst>
                                    <p:cond delay="0"/>
                                  </p:stCondLst>
                                  <p:childTnLst>
                                    <p:set>
                                      <p:cBhvr>
                                        <p:cTn id="153" dur="1" fill="hold">
                                          <p:stCondLst>
                                            <p:cond delay="0"/>
                                          </p:stCondLst>
                                        </p:cTn>
                                        <p:tgtEl>
                                          <p:spTgt spid="10"/>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8"/>
                                        </p:tgtEl>
                                        <p:attrNameLst>
                                          <p:attrName>style.visibility</p:attrName>
                                        </p:attrNameLst>
                                      </p:cBhvr>
                                      <p:to>
                                        <p:strVal val="visible"/>
                                      </p:to>
                                    </p:se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grpId="1" nodeType="clickEffect">
                                  <p:stCondLst>
                                    <p:cond delay="0"/>
                                  </p:stCondLst>
                                  <p:childTnLst>
                                    <p:animEffect transition="out" filter="fade">
                                      <p:cBhvr>
                                        <p:cTn id="159" dur="3000"/>
                                        <p:tgtEl>
                                          <p:spTgt spid="18"/>
                                        </p:tgtEl>
                                      </p:cBhvr>
                                    </p:animEffect>
                                    <p:set>
                                      <p:cBhvr>
                                        <p:cTn id="160" dur="1" fill="hold">
                                          <p:stCondLst>
                                            <p:cond delay="2999"/>
                                          </p:stCondLst>
                                        </p:cTn>
                                        <p:tgtEl>
                                          <p:spTgt spid="1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2" nodeType="clickEffect">
                                  <p:stCondLst>
                                    <p:cond delay="0"/>
                                  </p:stCondLst>
                                  <p:childTnLst>
                                    <p:set>
                                      <p:cBhvr>
                                        <p:cTn id="164" dur="1" fill="hold">
                                          <p:stCondLst>
                                            <p:cond delay="0"/>
                                          </p:stCondLst>
                                        </p:cTn>
                                        <p:tgtEl>
                                          <p:spTgt spid="18"/>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nodeType="clickEffect">
                                  <p:stCondLst>
                                    <p:cond delay="0"/>
                                  </p:stCondLst>
                                  <p:childTnLst>
                                    <p:set>
                                      <p:cBhvr>
                                        <p:cTn id="168" dur="1" fill="hold">
                                          <p:stCondLst>
                                            <p:cond delay="0"/>
                                          </p:stCondLst>
                                        </p:cTn>
                                        <p:tgtEl>
                                          <p:spTgt spid="10"/>
                                        </p:tgtEl>
                                        <p:attrNameLst>
                                          <p:attrName>style.visibility</p:attrName>
                                        </p:attrNameLst>
                                      </p:cBhvr>
                                      <p:to>
                                        <p:strVal val="hidden"/>
                                      </p:to>
                                    </p:set>
                                  </p:childTnLst>
                                </p:cTn>
                              </p:par>
                              <p:par>
                                <p:cTn id="169" presetID="1" presetClass="exit" presetSubtype="0" fill="hold" grpId="3" nodeType="withEffect">
                                  <p:stCondLst>
                                    <p:cond delay="0"/>
                                  </p:stCondLst>
                                  <p:childTnLst>
                                    <p:set>
                                      <p:cBhvr>
                                        <p:cTn id="17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 grpId="2"/>
      <p:bldP spid="3" grpId="3"/>
      <p:bldP spid="15" grpId="0"/>
      <p:bldP spid="15" grpId="1"/>
      <p:bldP spid="15" grpId="2"/>
      <p:bldP spid="15" grpId="3"/>
      <p:bldP spid="16" grpId="0"/>
      <p:bldP spid="16" grpId="1"/>
      <p:bldP spid="16" grpId="2"/>
      <p:bldP spid="16" grpId="3"/>
      <p:bldP spid="17" grpId="0"/>
      <p:bldP spid="17" grpId="1"/>
      <p:bldP spid="17" grpId="2"/>
      <p:bldP spid="17" grpId="3"/>
      <p:bldP spid="18" grpId="0"/>
      <p:bldP spid="18" grpId="1"/>
      <p:bldP spid="18" grpId="2"/>
      <p:bldP spid="18" grpId="3"/>
      <p:bldP spid="19" grpId="0"/>
      <p:bldP spid="19" grpId="1"/>
      <p:bldP spid="19" grpId="2"/>
      <p:bldP spid="19" grpId="3"/>
      <p:bldP spid="20" grpId="0"/>
      <p:bldP spid="20" grpId="1"/>
      <p:bldP spid="20" grpId="2"/>
      <p:bldP spid="20" grpId="3"/>
      <p:bldP spid="21" grpId="0"/>
      <p:bldP spid="21" grpId="1"/>
      <p:bldP spid="21" grpId="2"/>
      <p:bldP spid="21" grpId="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294041"/>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Vokabeln</a:t>
            </a:r>
            <a:endParaRPr sz="3600" b="1">
              <a:solidFill>
                <a:schemeClr val="lt1"/>
              </a:solidFill>
            </a:endParaRPr>
          </a:p>
        </p:txBody>
      </p:sp>
      <p:sp>
        <p:nvSpPr>
          <p:cNvPr id="150" name="Google Shape;150;p2"/>
          <p:cNvSpPr/>
          <p:nvPr/>
        </p:nvSpPr>
        <p:spPr>
          <a:xfrm>
            <a:off x="10787513" y="247046"/>
            <a:ext cx="1169814" cy="400919"/>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err="1">
                <a:solidFill>
                  <a:srgbClr val="FFFFFF"/>
                </a:solidFill>
                <a:latin typeface="Century Gothic"/>
                <a:ea typeface="Century Gothic"/>
                <a:cs typeface="Century Gothic"/>
                <a:sym typeface="Century Gothic"/>
              </a:rPr>
              <a:t>lesen</a:t>
            </a:r>
            <a:endParaRPr sz="1800" b="1" dirty="0">
              <a:solidFill>
                <a:srgbClr val="FFFFFF"/>
              </a:solidFill>
              <a:latin typeface="Century Gothic"/>
              <a:ea typeface="Century Gothic"/>
              <a:cs typeface="Century Gothic"/>
              <a:sym typeface="Century Gothic"/>
            </a:endParaRPr>
          </a:p>
        </p:txBody>
      </p:sp>
      <p:sp>
        <p:nvSpPr>
          <p:cNvPr id="2" name="TextBox 1"/>
          <p:cNvSpPr txBox="1"/>
          <p:nvPr/>
        </p:nvSpPr>
        <p:spPr>
          <a:xfrm>
            <a:off x="212690" y="1369367"/>
            <a:ext cx="10832123" cy="461665"/>
          </a:xfrm>
          <a:prstGeom prst="rect">
            <a:avLst/>
          </a:prstGeom>
          <a:noFill/>
        </p:spPr>
        <p:txBody>
          <a:bodyPr wrap="square" rtlCol="0">
            <a:spAutoFit/>
          </a:bodyPr>
          <a:lstStyle/>
          <a:p>
            <a:r>
              <a:rPr lang="en-GB" sz="2400" b="1" dirty="0">
                <a:solidFill>
                  <a:schemeClr val="accent1">
                    <a:lumMod val="50000"/>
                  </a:schemeClr>
                </a:solidFill>
                <a:latin typeface="Century Gothic" panose="020B0502020202020204" pitchFamily="34" charset="0"/>
              </a:rPr>
              <a:t>Was </a:t>
            </a:r>
            <a:r>
              <a:rPr lang="en-GB" sz="2400" b="1" dirty="0" err="1">
                <a:solidFill>
                  <a:schemeClr val="accent1">
                    <a:lumMod val="50000"/>
                  </a:schemeClr>
                </a:solidFill>
                <a:latin typeface="Century Gothic" panose="020B0502020202020204" pitchFamily="34" charset="0"/>
              </a:rPr>
              <a:t>passt</a:t>
            </a:r>
            <a:r>
              <a:rPr lang="en-GB" sz="2400" b="1" dirty="0">
                <a:solidFill>
                  <a:schemeClr val="accent1">
                    <a:lumMod val="50000"/>
                  </a:schemeClr>
                </a:solidFill>
                <a:latin typeface="Century Gothic" panose="020B0502020202020204" pitchFamily="34" charset="0"/>
              </a:rPr>
              <a:t> </a:t>
            </a:r>
            <a:r>
              <a:rPr lang="en-GB" sz="2400" b="1" dirty="0" err="1">
                <a:solidFill>
                  <a:schemeClr val="accent1">
                    <a:lumMod val="50000"/>
                  </a:schemeClr>
                </a:solidFill>
                <a:latin typeface="Century Gothic" panose="020B0502020202020204" pitchFamily="34" charset="0"/>
              </a:rPr>
              <a:t>nicht</a:t>
            </a:r>
            <a:r>
              <a:rPr lang="en-GB" sz="2400" b="1" dirty="0">
                <a:solidFill>
                  <a:schemeClr val="accent1">
                    <a:lumMod val="50000"/>
                  </a:schemeClr>
                </a:solidFill>
                <a:latin typeface="Century Gothic" panose="020B0502020202020204" pitchFamily="34" charset="0"/>
              </a:rPr>
              <a:t>?</a:t>
            </a:r>
          </a:p>
        </p:txBody>
      </p:sp>
      <p:sp>
        <p:nvSpPr>
          <p:cNvPr id="3" name="TextBox 2"/>
          <p:cNvSpPr txBox="1"/>
          <p:nvPr/>
        </p:nvSpPr>
        <p:spPr>
          <a:xfrm>
            <a:off x="184417" y="2306212"/>
            <a:ext cx="5578510" cy="430887"/>
          </a:xfrm>
          <a:prstGeom prst="rect">
            <a:avLst/>
          </a:prstGeom>
          <a:solidFill>
            <a:schemeClr val="bg1"/>
          </a:solidFill>
        </p:spPr>
        <p:txBody>
          <a:bodyPr wrap="square" rtlCol="0">
            <a:spAutoFit/>
          </a:bodyPr>
          <a:lstStyle/>
          <a:p>
            <a:r>
              <a:rPr lang="en-GB" sz="2200" dirty="0">
                <a:solidFill>
                  <a:schemeClr val="accent5">
                    <a:lumMod val="50000"/>
                  </a:schemeClr>
                </a:solidFill>
              </a:rPr>
              <a:t>a) der </a:t>
            </a:r>
            <a:r>
              <a:rPr lang="en-GB" sz="2200" dirty="0" err="1">
                <a:solidFill>
                  <a:schemeClr val="accent5">
                    <a:lumMod val="50000"/>
                  </a:schemeClr>
                </a:solidFill>
              </a:rPr>
              <a:t>Körper</a:t>
            </a:r>
            <a:r>
              <a:rPr lang="en-GB" sz="2200" dirty="0">
                <a:solidFill>
                  <a:schemeClr val="accent5">
                    <a:lumMod val="50000"/>
                  </a:schemeClr>
                </a:solidFill>
              </a:rPr>
              <a:t>, der Kopf, </a:t>
            </a:r>
            <a:r>
              <a:rPr lang="en-GB" sz="2200" b="1" dirty="0">
                <a:solidFill>
                  <a:schemeClr val="accent5">
                    <a:lumMod val="50000"/>
                  </a:schemeClr>
                </a:solidFill>
              </a:rPr>
              <a:t>die </a:t>
            </a:r>
            <a:r>
              <a:rPr lang="en-GB" sz="2200" b="1" dirty="0" err="1">
                <a:solidFill>
                  <a:schemeClr val="accent5">
                    <a:lumMod val="50000"/>
                  </a:schemeClr>
                </a:solidFill>
              </a:rPr>
              <a:t>Tür</a:t>
            </a:r>
            <a:endParaRPr lang="en-GB" sz="2200" b="1" dirty="0">
              <a:solidFill>
                <a:schemeClr val="accent5">
                  <a:lumMod val="50000"/>
                </a:schemeClr>
              </a:solidFill>
            </a:endParaRPr>
          </a:p>
        </p:txBody>
      </p:sp>
      <p:sp>
        <p:nvSpPr>
          <p:cNvPr id="8" name="TextBox 7"/>
          <p:cNvSpPr txBox="1"/>
          <p:nvPr/>
        </p:nvSpPr>
        <p:spPr>
          <a:xfrm>
            <a:off x="184417" y="3120026"/>
            <a:ext cx="4925366" cy="430887"/>
          </a:xfrm>
          <a:prstGeom prst="rect">
            <a:avLst/>
          </a:prstGeom>
          <a:solidFill>
            <a:schemeClr val="bg1"/>
          </a:solidFill>
        </p:spPr>
        <p:txBody>
          <a:bodyPr wrap="square" rtlCol="0">
            <a:spAutoFit/>
          </a:bodyPr>
          <a:lstStyle/>
          <a:p>
            <a:r>
              <a:rPr lang="en-GB" sz="2200" dirty="0">
                <a:solidFill>
                  <a:schemeClr val="accent5">
                    <a:lumMod val="50000"/>
                  </a:schemeClr>
                </a:solidFill>
              </a:rPr>
              <a:t>b) </a:t>
            </a:r>
            <a:r>
              <a:rPr lang="en-GB" sz="2200" dirty="0" err="1">
                <a:solidFill>
                  <a:schemeClr val="accent5">
                    <a:lumMod val="50000"/>
                  </a:schemeClr>
                </a:solidFill>
              </a:rPr>
              <a:t>dunkel</a:t>
            </a:r>
            <a:r>
              <a:rPr lang="en-GB" sz="2200" dirty="0">
                <a:solidFill>
                  <a:schemeClr val="accent5">
                    <a:lumMod val="50000"/>
                  </a:schemeClr>
                </a:solidFill>
              </a:rPr>
              <a:t>, </a:t>
            </a:r>
            <a:r>
              <a:rPr lang="en-GB" sz="2200" dirty="0" err="1">
                <a:solidFill>
                  <a:schemeClr val="accent5">
                    <a:lumMod val="50000"/>
                  </a:schemeClr>
                </a:solidFill>
              </a:rPr>
              <a:t>blau</a:t>
            </a:r>
            <a:r>
              <a:rPr lang="en-GB" sz="2200" dirty="0">
                <a:solidFill>
                  <a:schemeClr val="accent5">
                    <a:lumMod val="50000"/>
                  </a:schemeClr>
                </a:solidFill>
              </a:rPr>
              <a:t>, </a:t>
            </a:r>
            <a:r>
              <a:rPr lang="en-GB" sz="2200" b="1" dirty="0" err="1">
                <a:solidFill>
                  <a:schemeClr val="accent5">
                    <a:lumMod val="50000"/>
                  </a:schemeClr>
                </a:solidFill>
              </a:rPr>
              <a:t>manchmal</a:t>
            </a:r>
            <a:endParaRPr lang="en-GB" sz="2200" b="1" dirty="0">
              <a:solidFill>
                <a:schemeClr val="accent5">
                  <a:lumMod val="50000"/>
                </a:schemeClr>
              </a:solidFill>
            </a:endParaRPr>
          </a:p>
        </p:txBody>
      </p:sp>
      <p:sp>
        <p:nvSpPr>
          <p:cNvPr id="9" name="TextBox 8"/>
          <p:cNvSpPr txBox="1"/>
          <p:nvPr/>
        </p:nvSpPr>
        <p:spPr>
          <a:xfrm>
            <a:off x="184416" y="3933840"/>
            <a:ext cx="4803881" cy="430887"/>
          </a:xfrm>
          <a:prstGeom prst="rect">
            <a:avLst/>
          </a:prstGeom>
          <a:solidFill>
            <a:schemeClr val="bg1"/>
          </a:solidFill>
        </p:spPr>
        <p:txBody>
          <a:bodyPr wrap="square" rtlCol="0">
            <a:spAutoFit/>
          </a:bodyPr>
          <a:lstStyle/>
          <a:p>
            <a:r>
              <a:rPr lang="en-GB" sz="2200" dirty="0">
                <a:solidFill>
                  <a:schemeClr val="accent5">
                    <a:lumMod val="50000"/>
                  </a:schemeClr>
                </a:solidFill>
              </a:rPr>
              <a:t>c) </a:t>
            </a:r>
            <a:r>
              <a:rPr lang="en-GB" sz="2200" dirty="0" err="1">
                <a:solidFill>
                  <a:schemeClr val="accent5">
                    <a:lumMod val="50000"/>
                  </a:schemeClr>
                </a:solidFill>
              </a:rPr>
              <a:t>kommen</a:t>
            </a:r>
            <a:r>
              <a:rPr lang="en-GB" sz="2200" dirty="0">
                <a:solidFill>
                  <a:schemeClr val="accent5">
                    <a:lumMod val="50000"/>
                  </a:schemeClr>
                </a:solidFill>
              </a:rPr>
              <a:t>, </a:t>
            </a:r>
            <a:r>
              <a:rPr lang="en-GB" sz="2200" b="1" dirty="0" err="1">
                <a:solidFill>
                  <a:schemeClr val="accent5">
                    <a:lumMod val="50000"/>
                  </a:schemeClr>
                </a:solidFill>
              </a:rPr>
              <a:t>stehen</a:t>
            </a:r>
            <a:r>
              <a:rPr lang="en-GB" sz="2200" dirty="0">
                <a:solidFill>
                  <a:schemeClr val="accent5">
                    <a:lumMod val="50000"/>
                  </a:schemeClr>
                </a:solidFill>
              </a:rPr>
              <a:t>, </a:t>
            </a:r>
            <a:r>
              <a:rPr lang="en-GB" sz="2200" dirty="0" err="1">
                <a:solidFill>
                  <a:schemeClr val="accent5">
                    <a:lumMod val="50000"/>
                  </a:schemeClr>
                </a:solidFill>
              </a:rPr>
              <a:t>gehen</a:t>
            </a:r>
            <a:r>
              <a:rPr lang="en-GB" sz="2200" dirty="0">
                <a:solidFill>
                  <a:schemeClr val="accent5">
                    <a:lumMod val="50000"/>
                  </a:schemeClr>
                </a:solidFill>
              </a:rPr>
              <a:t>, </a:t>
            </a:r>
          </a:p>
        </p:txBody>
      </p:sp>
      <p:sp>
        <p:nvSpPr>
          <p:cNvPr id="10" name="TextBox 9"/>
          <p:cNvSpPr txBox="1"/>
          <p:nvPr/>
        </p:nvSpPr>
        <p:spPr>
          <a:xfrm>
            <a:off x="184416" y="4747654"/>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d) </a:t>
            </a:r>
            <a:r>
              <a:rPr lang="de-DE" sz="2200" dirty="0">
                <a:solidFill>
                  <a:schemeClr val="accent5">
                    <a:lumMod val="50000"/>
                  </a:schemeClr>
                </a:solidFill>
              </a:rPr>
              <a:t>der Mann, der Herr, </a:t>
            </a:r>
            <a:r>
              <a:rPr lang="de-DE" sz="2200" b="1" dirty="0">
                <a:solidFill>
                  <a:schemeClr val="accent5">
                    <a:lumMod val="50000"/>
                  </a:schemeClr>
                </a:solidFill>
              </a:rPr>
              <a:t>die Mutter</a:t>
            </a:r>
            <a:endParaRPr lang="en-GB" sz="2200" b="1" dirty="0">
              <a:solidFill>
                <a:schemeClr val="accent5">
                  <a:lumMod val="50000"/>
                </a:schemeClr>
              </a:solidFill>
            </a:endParaRPr>
          </a:p>
        </p:txBody>
      </p:sp>
      <p:sp>
        <p:nvSpPr>
          <p:cNvPr id="11" name="TextBox 10"/>
          <p:cNvSpPr txBox="1"/>
          <p:nvPr/>
        </p:nvSpPr>
        <p:spPr>
          <a:xfrm>
            <a:off x="184415" y="5561467"/>
            <a:ext cx="5973167" cy="430887"/>
          </a:xfrm>
          <a:prstGeom prst="rect">
            <a:avLst/>
          </a:prstGeom>
          <a:solidFill>
            <a:schemeClr val="bg1"/>
          </a:solidFill>
        </p:spPr>
        <p:txBody>
          <a:bodyPr wrap="square" rtlCol="0">
            <a:spAutoFit/>
          </a:bodyPr>
          <a:lstStyle/>
          <a:p>
            <a:r>
              <a:rPr lang="en-GB" sz="2200" dirty="0">
                <a:solidFill>
                  <a:schemeClr val="accent5">
                    <a:lumMod val="50000"/>
                  </a:schemeClr>
                </a:solidFill>
              </a:rPr>
              <a:t>e) </a:t>
            </a:r>
            <a:r>
              <a:rPr lang="en-GB" sz="2200" b="1" dirty="0">
                <a:solidFill>
                  <a:schemeClr val="accent5">
                    <a:lumMod val="50000"/>
                  </a:schemeClr>
                </a:solidFill>
              </a:rPr>
              <a:t>die </a:t>
            </a:r>
            <a:r>
              <a:rPr lang="en-GB" sz="2200" b="1" dirty="0" err="1">
                <a:solidFill>
                  <a:schemeClr val="accent5">
                    <a:lumMod val="50000"/>
                  </a:schemeClr>
                </a:solidFill>
              </a:rPr>
              <a:t>Nacht</a:t>
            </a:r>
            <a:r>
              <a:rPr lang="en-GB" sz="2200" dirty="0">
                <a:solidFill>
                  <a:schemeClr val="accent5">
                    <a:lumMod val="50000"/>
                  </a:schemeClr>
                </a:solidFill>
              </a:rPr>
              <a:t>, </a:t>
            </a:r>
            <a:r>
              <a:rPr lang="de-DE" sz="2200" dirty="0">
                <a:solidFill>
                  <a:schemeClr val="accent5">
                    <a:lumMod val="50000"/>
                  </a:schemeClr>
                </a:solidFill>
              </a:rPr>
              <a:t>die Schule, die Tafel  </a:t>
            </a:r>
            <a:endParaRPr lang="en-GB" sz="2200" dirty="0">
              <a:solidFill>
                <a:schemeClr val="accent5">
                  <a:lumMod val="50000"/>
                </a:schemeClr>
              </a:solidFill>
            </a:endParaRPr>
          </a:p>
        </p:txBody>
      </p:sp>
      <p:sp>
        <p:nvSpPr>
          <p:cNvPr id="12" name="TextBox 11"/>
          <p:cNvSpPr txBox="1"/>
          <p:nvPr/>
        </p:nvSpPr>
        <p:spPr>
          <a:xfrm>
            <a:off x="5617783" y="2306212"/>
            <a:ext cx="6311269" cy="430887"/>
          </a:xfrm>
          <a:prstGeom prst="rect">
            <a:avLst/>
          </a:prstGeom>
          <a:solidFill>
            <a:schemeClr val="bg1"/>
          </a:solidFill>
        </p:spPr>
        <p:txBody>
          <a:bodyPr wrap="square" rtlCol="0">
            <a:spAutoFit/>
          </a:bodyPr>
          <a:lstStyle/>
          <a:p>
            <a:r>
              <a:rPr lang="en-GB" sz="2200" dirty="0">
                <a:solidFill>
                  <a:schemeClr val="accent5">
                    <a:lumMod val="50000"/>
                  </a:schemeClr>
                </a:solidFill>
              </a:rPr>
              <a:t>e) </a:t>
            </a:r>
            <a:r>
              <a:rPr lang="en-GB" sz="2200" dirty="0" err="1">
                <a:solidFill>
                  <a:schemeClr val="accent5">
                    <a:lumMod val="50000"/>
                  </a:schemeClr>
                </a:solidFill>
              </a:rPr>
              <a:t>gewinnen</a:t>
            </a:r>
            <a:r>
              <a:rPr lang="en-GB" sz="2200" dirty="0">
                <a:solidFill>
                  <a:schemeClr val="accent5">
                    <a:lumMod val="50000"/>
                  </a:schemeClr>
                </a:solidFill>
              </a:rPr>
              <a:t>, </a:t>
            </a:r>
            <a:r>
              <a:rPr lang="en-GB" sz="2200" b="1" dirty="0">
                <a:solidFill>
                  <a:schemeClr val="accent5">
                    <a:lumMod val="50000"/>
                  </a:schemeClr>
                </a:solidFill>
              </a:rPr>
              <a:t>das</a:t>
            </a:r>
            <a:r>
              <a:rPr lang="en-GB" sz="2200" dirty="0">
                <a:solidFill>
                  <a:schemeClr val="accent5">
                    <a:lumMod val="50000"/>
                  </a:schemeClr>
                </a:solidFill>
              </a:rPr>
              <a:t> </a:t>
            </a:r>
            <a:r>
              <a:rPr lang="en-GB" sz="2200" b="1" dirty="0">
                <a:solidFill>
                  <a:schemeClr val="accent5">
                    <a:lumMod val="50000"/>
                  </a:schemeClr>
                </a:solidFill>
              </a:rPr>
              <a:t>Problem</a:t>
            </a:r>
            <a:r>
              <a:rPr lang="en-GB" sz="2200" dirty="0">
                <a:solidFill>
                  <a:schemeClr val="accent5">
                    <a:lumMod val="50000"/>
                  </a:schemeClr>
                </a:solidFill>
              </a:rPr>
              <a:t>, der/die/das </a:t>
            </a:r>
            <a:r>
              <a:rPr lang="en-GB" sz="2200" dirty="0" err="1">
                <a:solidFill>
                  <a:schemeClr val="accent5">
                    <a:lumMod val="50000"/>
                  </a:schemeClr>
                </a:solidFill>
              </a:rPr>
              <a:t>Erste</a:t>
            </a:r>
            <a:endParaRPr lang="en-GB" sz="2200" dirty="0">
              <a:solidFill>
                <a:schemeClr val="accent5">
                  <a:lumMod val="50000"/>
                </a:schemeClr>
              </a:solidFill>
            </a:endParaRPr>
          </a:p>
        </p:txBody>
      </p:sp>
      <p:sp>
        <p:nvSpPr>
          <p:cNvPr id="13" name="TextBox 12"/>
          <p:cNvSpPr txBox="1"/>
          <p:nvPr/>
        </p:nvSpPr>
        <p:spPr>
          <a:xfrm>
            <a:off x="5617783" y="3120026"/>
            <a:ext cx="5699838" cy="430887"/>
          </a:xfrm>
          <a:prstGeom prst="rect">
            <a:avLst/>
          </a:prstGeom>
          <a:solidFill>
            <a:schemeClr val="bg1"/>
          </a:solidFill>
        </p:spPr>
        <p:txBody>
          <a:bodyPr wrap="square" rtlCol="0">
            <a:spAutoFit/>
          </a:bodyPr>
          <a:lstStyle/>
          <a:p>
            <a:r>
              <a:rPr lang="en-GB" sz="2200" dirty="0">
                <a:solidFill>
                  <a:schemeClr val="accent5">
                    <a:lumMod val="50000"/>
                  </a:schemeClr>
                </a:solidFill>
              </a:rPr>
              <a:t>f) die </a:t>
            </a:r>
            <a:r>
              <a:rPr lang="en-GB" sz="2200" dirty="0" err="1">
                <a:solidFill>
                  <a:schemeClr val="accent5">
                    <a:lumMod val="50000"/>
                  </a:schemeClr>
                </a:solidFill>
              </a:rPr>
              <a:t>Nacht</a:t>
            </a:r>
            <a:r>
              <a:rPr lang="en-GB" sz="2200" dirty="0">
                <a:solidFill>
                  <a:schemeClr val="accent5">
                    <a:lumMod val="50000"/>
                  </a:schemeClr>
                </a:solidFill>
              </a:rPr>
              <a:t>, </a:t>
            </a:r>
            <a:r>
              <a:rPr lang="en-GB" sz="2200" b="1" dirty="0">
                <a:solidFill>
                  <a:schemeClr val="accent5">
                    <a:lumMod val="50000"/>
                  </a:schemeClr>
                </a:solidFill>
              </a:rPr>
              <a:t>der </a:t>
            </a:r>
            <a:r>
              <a:rPr lang="en-GB" sz="2200" b="1" dirty="0" err="1">
                <a:solidFill>
                  <a:schemeClr val="accent5">
                    <a:lumMod val="50000"/>
                  </a:schemeClr>
                </a:solidFill>
              </a:rPr>
              <a:t>Grund</a:t>
            </a:r>
            <a:r>
              <a:rPr lang="en-GB" sz="2200" dirty="0">
                <a:solidFill>
                  <a:schemeClr val="accent5">
                    <a:lumMod val="50000"/>
                  </a:schemeClr>
                </a:solidFill>
              </a:rPr>
              <a:t>, der Tag, </a:t>
            </a:r>
          </a:p>
        </p:txBody>
      </p:sp>
      <p:sp>
        <p:nvSpPr>
          <p:cNvPr id="14" name="TextBox 13"/>
          <p:cNvSpPr txBox="1"/>
          <p:nvPr/>
        </p:nvSpPr>
        <p:spPr>
          <a:xfrm>
            <a:off x="5617782" y="3933840"/>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g) </a:t>
            </a:r>
            <a:r>
              <a:rPr lang="en-GB" sz="2200" b="1" dirty="0">
                <a:solidFill>
                  <a:schemeClr val="accent5">
                    <a:lumMod val="50000"/>
                  </a:schemeClr>
                </a:solidFill>
              </a:rPr>
              <a:t>die </a:t>
            </a:r>
            <a:r>
              <a:rPr lang="en-GB" sz="2200" b="1" dirty="0" err="1">
                <a:solidFill>
                  <a:schemeClr val="accent5">
                    <a:lumMod val="50000"/>
                  </a:schemeClr>
                </a:solidFill>
              </a:rPr>
              <a:t>Frage</a:t>
            </a:r>
            <a:r>
              <a:rPr lang="en-GB" sz="2200" dirty="0">
                <a:solidFill>
                  <a:schemeClr val="accent5">
                    <a:lumMod val="50000"/>
                  </a:schemeClr>
                </a:solidFill>
              </a:rPr>
              <a:t>, </a:t>
            </a:r>
            <a:r>
              <a:rPr lang="de-DE" sz="2200" dirty="0">
                <a:solidFill>
                  <a:schemeClr val="accent5">
                    <a:lumMod val="50000"/>
                  </a:schemeClr>
                </a:solidFill>
              </a:rPr>
              <a:t>die Lösung</a:t>
            </a:r>
            <a:r>
              <a:rPr lang="en-GB" sz="2200" dirty="0">
                <a:solidFill>
                  <a:schemeClr val="accent5">
                    <a:lumMod val="50000"/>
                  </a:schemeClr>
                </a:solidFill>
              </a:rPr>
              <a:t>, die </a:t>
            </a:r>
            <a:r>
              <a:rPr lang="en-GB" sz="2200" dirty="0" err="1">
                <a:solidFill>
                  <a:schemeClr val="accent5">
                    <a:lumMod val="50000"/>
                  </a:schemeClr>
                </a:solidFill>
              </a:rPr>
              <a:t>Antwort</a:t>
            </a:r>
            <a:endParaRPr lang="en-GB" sz="2200" dirty="0">
              <a:solidFill>
                <a:schemeClr val="accent5">
                  <a:lumMod val="50000"/>
                </a:schemeClr>
              </a:solidFill>
            </a:endParaRPr>
          </a:p>
        </p:txBody>
      </p:sp>
      <p:sp>
        <p:nvSpPr>
          <p:cNvPr id="15" name="TextBox 14"/>
          <p:cNvSpPr txBox="1"/>
          <p:nvPr/>
        </p:nvSpPr>
        <p:spPr>
          <a:xfrm>
            <a:off x="5617782" y="4747654"/>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h) </a:t>
            </a:r>
            <a:r>
              <a:rPr lang="en-GB" sz="2200" b="1" dirty="0">
                <a:solidFill>
                  <a:schemeClr val="accent5">
                    <a:lumMod val="50000"/>
                  </a:schemeClr>
                </a:solidFill>
              </a:rPr>
              <a:t>der Boden</a:t>
            </a:r>
            <a:r>
              <a:rPr lang="en-GB" sz="2200" dirty="0">
                <a:solidFill>
                  <a:schemeClr val="accent5">
                    <a:lumMod val="50000"/>
                  </a:schemeClr>
                </a:solidFill>
              </a:rPr>
              <a:t>, die </a:t>
            </a:r>
            <a:r>
              <a:rPr lang="en-GB" sz="2200" dirty="0" err="1">
                <a:solidFill>
                  <a:schemeClr val="accent5">
                    <a:lumMod val="50000"/>
                  </a:schemeClr>
                </a:solidFill>
              </a:rPr>
              <a:t>Tür</a:t>
            </a:r>
            <a:r>
              <a:rPr lang="en-GB" sz="2200" dirty="0">
                <a:solidFill>
                  <a:schemeClr val="accent5">
                    <a:lumMod val="50000"/>
                  </a:schemeClr>
                </a:solidFill>
              </a:rPr>
              <a:t>, das </a:t>
            </a:r>
            <a:r>
              <a:rPr lang="en-GB" sz="2200" dirty="0" err="1">
                <a:solidFill>
                  <a:schemeClr val="accent5">
                    <a:lumMod val="50000"/>
                  </a:schemeClr>
                </a:solidFill>
              </a:rPr>
              <a:t>Fenster</a:t>
            </a:r>
            <a:endParaRPr lang="en-GB" sz="2200" dirty="0">
              <a:solidFill>
                <a:schemeClr val="accent5">
                  <a:lumMod val="50000"/>
                </a:schemeClr>
              </a:solidFill>
            </a:endParaRPr>
          </a:p>
        </p:txBody>
      </p:sp>
      <p:sp>
        <p:nvSpPr>
          <p:cNvPr id="16" name="TextBox 15"/>
          <p:cNvSpPr txBox="1"/>
          <p:nvPr/>
        </p:nvSpPr>
        <p:spPr>
          <a:xfrm>
            <a:off x="5617782" y="5561467"/>
            <a:ext cx="5973167" cy="430887"/>
          </a:xfrm>
          <a:prstGeom prst="rect">
            <a:avLst/>
          </a:prstGeom>
          <a:solidFill>
            <a:schemeClr val="bg1"/>
          </a:solidFill>
        </p:spPr>
        <p:txBody>
          <a:bodyPr wrap="square" rtlCol="0">
            <a:spAutoFit/>
          </a:bodyPr>
          <a:lstStyle/>
          <a:p>
            <a:r>
              <a:rPr lang="en-GB" sz="2200" dirty="0">
                <a:solidFill>
                  <a:schemeClr val="accent5">
                    <a:lumMod val="50000"/>
                  </a:schemeClr>
                </a:solidFill>
              </a:rPr>
              <a:t>i) </a:t>
            </a:r>
            <a:r>
              <a:rPr lang="de-DE" sz="2200" b="1" dirty="0">
                <a:solidFill>
                  <a:schemeClr val="accent5">
                    <a:lumMod val="50000"/>
                  </a:schemeClr>
                </a:solidFill>
              </a:rPr>
              <a:t>der Vater</a:t>
            </a:r>
            <a:r>
              <a:rPr lang="de-DE" sz="2200" dirty="0">
                <a:solidFill>
                  <a:schemeClr val="accent5">
                    <a:lumMod val="50000"/>
                  </a:schemeClr>
                </a:solidFill>
              </a:rPr>
              <a:t>, der Junge, </a:t>
            </a:r>
            <a:r>
              <a:rPr lang="de-DE" sz="2200" b="1" dirty="0">
                <a:solidFill>
                  <a:schemeClr val="accent5">
                    <a:lumMod val="50000"/>
                  </a:schemeClr>
                </a:solidFill>
              </a:rPr>
              <a:t>das Mädchen</a:t>
            </a:r>
            <a:endParaRPr lang="en-GB" sz="2200" b="1" dirty="0">
              <a:solidFill>
                <a:schemeClr val="accent5">
                  <a:lumMod val="50000"/>
                </a:schemeClr>
              </a:solidFill>
            </a:endParaRPr>
          </a:p>
        </p:txBody>
      </p:sp>
      <p:sp>
        <p:nvSpPr>
          <p:cNvPr id="27" name="TextBox 26"/>
          <p:cNvSpPr txBox="1"/>
          <p:nvPr/>
        </p:nvSpPr>
        <p:spPr>
          <a:xfrm>
            <a:off x="212692" y="2306212"/>
            <a:ext cx="5578510" cy="430887"/>
          </a:xfrm>
          <a:prstGeom prst="rect">
            <a:avLst/>
          </a:prstGeom>
          <a:solidFill>
            <a:schemeClr val="bg1"/>
          </a:solidFill>
        </p:spPr>
        <p:txBody>
          <a:bodyPr wrap="square" rtlCol="0">
            <a:spAutoFit/>
          </a:bodyPr>
          <a:lstStyle/>
          <a:p>
            <a:r>
              <a:rPr lang="en-GB" sz="2200" dirty="0">
                <a:solidFill>
                  <a:schemeClr val="accent5">
                    <a:lumMod val="50000"/>
                  </a:schemeClr>
                </a:solidFill>
              </a:rPr>
              <a:t>A) der </a:t>
            </a:r>
            <a:r>
              <a:rPr lang="en-GB" sz="2200" dirty="0" err="1">
                <a:solidFill>
                  <a:schemeClr val="accent5">
                    <a:lumMod val="50000"/>
                  </a:schemeClr>
                </a:solidFill>
              </a:rPr>
              <a:t>Körper</a:t>
            </a:r>
            <a:r>
              <a:rPr lang="en-GB" sz="2200" dirty="0">
                <a:solidFill>
                  <a:schemeClr val="accent5">
                    <a:lumMod val="50000"/>
                  </a:schemeClr>
                </a:solidFill>
              </a:rPr>
              <a:t>, der Kopf, die </a:t>
            </a:r>
            <a:r>
              <a:rPr lang="en-GB" sz="2200" dirty="0" err="1">
                <a:solidFill>
                  <a:schemeClr val="accent5">
                    <a:lumMod val="50000"/>
                  </a:schemeClr>
                </a:solidFill>
              </a:rPr>
              <a:t>Tür</a:t>
            </a:r>
            <a:endParaRPr lang="en-GB" sz="2200" dirty="0">
              <a:solidFill>
                <a:schemeClr val="accent5">
                  <a:lumMod val="50000"/>
                </a:schemeClr>
              </a:solidFill>
            </a:endParaRPr>
          </a:p>
        </p:txBody>
      </p:sp>
      <p:sp>
        <p:nvSpPr>
          <p:cNvPr id="28" name="TextBox 27"/>
          <p:cNvSpPr txBox="1"/>
          <p:nvPr/>
        </p:nvSpPr>
        <p:spPr>
          <a:xfrm>
            <a:off x="212692" y="3120026"/>
            <a:ext cx="4925366" cy="430887"/>
          </a:xfrm>
          <a:prstGeom prst="rect">
            <a:avLst/>
          </a:prstGeom>
          <a:solidFill>
            <a:schemeClr val="bg1"/>
          </a:solidFill>
        </p:spPr>
        <p:txBody>
          <a:bodyPr wrap="square" rtlCol="0">
            <a:spAutoFit/>
          </a:bodyPr>
          <a:lstStyle/>
          <a:p>
            <a:r>
              <a:rPr lang="en-GB" sz="2200" dirty="0">
                <a:solidFill>
                  <a:schemeClr val="accent5">
                    <a:lumMod val="50000"/>
                  </a:schemeClr>
                </a:solidFill>
              </a:rPr>
              <a:t>B) </a:t>
            </a:r>
            <a:r>
              <a:rPr lang="en-GB" sz="2200" dirty="0" err="1">
                <a:solidFill>
                  <a:schemeClr val="accent5">
                    <a:lumMod val="50000"/>
                  </a:schemeClr>
                </a:solidFill>
              </a:rPr>
              <a:t>dunkel</a:t>
            </a:r>
            <a:r>
              <a:rPr lang="en-GB" sz="2200" dirty="0">
                <a:solidFill>
                  <a:schemeClr val="accent5">
                    <a:lumMod val="50000"/>
                  </a:schemeClr>
                </a:solidFill>
              </a:rPr>
              <a:t>, </a:t>
            </a:r>
            <a:r>
              <a:rPr lang="en-GB" sz="2200" dirty="0" err="1">
                <a:solidFill>
                  <a:schemeClr val="accent5">
                    <a:lumMod val="50000"/>
                  </a:schemeClr>
                </a:solidFill>
              </a:rPr>
              <a:t>blau</a:t>
            </a:r>
            <a:r>
              <a:rPr lang="en-GB" sz="2200" dirty="0">
                <a:solidFill>
                  <a:schemeClr val="accent5">
                    <a:lumMod val="50000"/>
                  </a:schemeClr>
                </a:solidFill>
              </a:rPr>
              <a:t>, </a:t>
            </a:r>
            <a:r>
              <a:rPr lang="en-GB" sz="2200" dirty="0" err="1">
                <a:solidFill>
                  <a:schemeClr val="accent5">
                    <a:lumMod val="50000"/>
                  </a:schemeClr>
                </a:solidFill>
              </a:rPr>
              <a:t>manchmal</a:t>
            </a:r>
            <a:endParaRPr lang="en-GB" sz="2200" dirty="0">
              <a:solidFill>
                <a:schemeClr val="accent5">
                  <a:lumMod val="50000"/>
                </a:schemeClr>
              </a:solidFill>
            </a:endParaRPr>
          </a:p>
        </p:txBody>
      </p:sp>
      <p:sp>
        <p:nvSpPr>
          <p:cNvPr id="29" name="TextBox 28"/>
          <p:cNvSpPr txBox="1"/>
          <p:nvPr/>
        </p:nvSpPr>
        <p:spPr>
          <a:xfrm>
            <a:off x="212691" y="3933840"/>
            <a:ext cx="4803881" cy="430887"/>
          </a:xfrm>
          <a:prstGeom prst="rect">
            <a:avLst/>
          </a:prstGeom>
          <a:solidFill>
            <a:schemeClr val="bg1"/>
          </a:solidFill>
        </p:spPr>
        <p:txBody>
          <a:bodyPr wrap="square" rtlCol="0">
            <a:spAutoFit/>
          </a:bodyPr>
          <a:lstStyle/>
          <a:p>
            <a:r>
              <a:rPr lang="en-GB" sz="2200" dirty="0">
                <a:solidFill>
                  <a:schemeClr val="accent5">
                    <a:lumMod val="50000"/>
                  </a:schemeClr>
                </a:solidFill>
              </a:rPr>
              <a:t>C) </a:t>
            </a:r>
            <a:r>
              <a:rPr lang="en-GB" sz="2200" dirty="0" err="1">
                <a:solidFill>
                  <a:schemeClr val="accent5">
                    <a:lumMod val="50000"/>
                  </a:schemeClr>
                </a:solidFill>
              </a:rPr>
              <a:t>kommen</a:t>
            </a:r>
            <a:r>
              <a:rPr lang="en-GB" sz="2200" dirty="0">
                <a:solidFill>
                  <a:schemeClr val="accent5">
                    <a:lumMod val="50000"/>
                  </a:schemeClr>
                </a:solidFill>
              </a:rPr>
              <a:t>, </a:t>
            </a:r>
            <a:r>
              <a:rPr lang="en-GB" sz="2200" dirty="0" err="1">
                <a:solidFill>
                  <a:schemeClr val="accent5">
                    <a:lumMod val="50000"/>
                  </a:schemeClr>
                </a:solidFill>
              </a:rPr>
              <a:t>stehen</a:t>
            </a:r>
            <a:r>
              <a:rPr lang="en-GB" sz="2200" dirty="0">
                <a:solidFill>
                  <a:schemeClr val="accent5">
                    <a:lumMod val="50000"/>
                  </a:schemeClr>
                </a:solidFill>
              </a:rPr>
              <a:t>, </a:t>
            </a:r>
            <a:r>
              <a:rPr lang="en-GB" sz="2200" dirty="0" err="1">
                <a:solidFill>
                  <a:schemeClr val="accent5">
                    <a:lumMod val="50000"/>
                  </a:schemeClr>
                </a:solidFill>
              </a:rPr>
              <a:t>gehen</a:t>
            </a:r>
            <a:r>
              <a:rPr lang="en-GB" sz="2200" dirty="0">
                <a:solidFill>
                  <a:schemeClr val="accent5">
                    <a:lumMod val="50000"/>
                  </a:schemeClr>
                </a:solidFill>
              </a:rPr>
              <a:t>, </a:t>
            </a:r>
          </a:p>
        </p:txBody>
      </p:sp>
      <p:sp>
        <p:nvSpPr>
          <p:cNvPr id="30" name="TextBox 29"/>
          <p:cNvSpPr txBox="1"/>
          <p:nvPr/>
        </p:nvSpPr>
        <p:spPr>
          <a:xfrm>
            <a:off x="212691" y="4747654"/>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D) </a:t>
            </a:r>
            <a:r>
              <a:rPr lang="de-DE" sz="2200" dirty="0">
                <a:solidFill>
                  <a:schemeClr val="accent5">
                    <a:lumMod val="50000"/>
                  </a:schemeClr>
                </a:solidFill>
              </a:rPr>
              <a:t>der Mann, der Herr, die Mutter</a:t>
            </a:r>
            <a:endParaRPr lang="en-GB" sz="2200" dirty="0">
              <a:solidFill>
                <a:schemeClr val="accent5">
                  <a:lumMod val="50000"/>
                </a:schemeClr>
              </a:solidFill>
            </a:endParaRPr>
          </a:p>
        </p:txBody>
      </p:sp>
      <p:sp>
        <p:nvSpPr>
          <p:cNvPr id="31" name="TextBox 30"/>
          <p:cNvSpPr txBox="1"/>
          <p:nvPr/>
        </p:nvSpPr>
        <p:spPr>
          <a:xfrm>
            <a:off x="212690" y="5561467"/>
            <a:ext cx="5973167" cy="430887"/>
          </a:xfrm>
          <a:prstGeom prst="rect">
            <a:avLst/>
          </a:prstGeom>
          <a:solidFill>
            <a:schemeClr val="bg1"/>
          </a:solidFill>
        </p:spPr>
        <p:txBody>
          <a:bodyPr wrap="square" rtlCol="0">
            <a:spAutoFit/>
          </a:bodyPr>
          <a:lstStyle/>
          <a:p>
            <a:r>
              <a:rPr lang="en-GB" sz="2200" dirty="0">
                <a:solidFill>
                  <a:schemeClr val="accent5">
                    <a:lumMod val="50000"/>
                  </a:schemeClr>
                </a:solidFill>
              </a:rPr>
              <a:t>E) die </a:t>
            </a:r>
            <a:r>
              <a:rPr lang="en-GB" sz="2200" dirty="0" err="1">
                <a:solidFill>
                  <a:schemeClr val="accent5">
                    <a:lumMod val="50000"/>
                  </a:schemeClr>
                </a:solidFill>
              </a:rPr>
              <a:t>Nacht</a:t>
            </a:r>
            <a:r>
              <a:rPr lang="en-GB" sz="2200" dirty="0">
                <a:solidFill>
                  <a:schemeClr val="accent5">
                    <a:lumMod val="50000"/>
                  </a:schemeClr>
                </a:solidFill>
              </a:rPr>
              <a:t>, </a:t>
            </a:r>
            <a:r>
              <a:rPr lang="de-DE" sz="2200" dirty="0">
                <a:solidFill>
                  <a:schemeClr val="accent5">
                    <a:lumMod val="50000"/>
                  </a:schemeClr>
                </a:solidFill>
              </a:rPr>
              <a:t>die Schule, die Tafel  </a:t>
            </a:r>
            <a:endParaRPr lang="en-GB" sz="2200" dirty="0">
              <a:solidFill>
                <a:schemeClr val="accent5">
                  <a:lumMod val="50000"/>
                </a:schemeClr>
              </a:solidFill>
            </a:endParaRPr>
          </a:p>
        </p:txBody>
      </p:sp>
      <p:sp>
        <p:nvSpPr>
          <p:cNvPr id="32" name="TextBox 31"/>
          <p:cNvSpPr txBox="1"/>
          <p:nvPr/>
        </p:nvSpPr>
        <p:spPr>
          <a:xfrm>
            <a:off x="5646058" y="2306212"/>
            <a:ext cx="6311269" cy="430887"/>
          </a:xfrm>
          <a:prstGeom prst="rect">
            <a:avLst/>
          </a:prstGeom>
          <a:solidFill>
            <a:schemeClr val="bg1"/>
          </a:solidFill>
        </p:spPr>
        <p:txBody>
          <a:bodyPr wrap="square" rtlCol="0">
            <a:spAutoFit/>
          </a:bodyPr>
          <a:lstStyle/>
          <a:p>
            <a:r>
              <a:rPr lang="en-GB" sz="2200" dirty="0">
                <a:solidFill>
                  <a:schemeClr val="accent5">
                    <a:lumMod val="50000"/>
                  </a:schemeClr>
                </a:solidFill>
              </a:rPr>
              <a:t>F) </a:t>
            </a:r>
            <a:r>
              <a:rPr lang="en-GB" sz="2200" dirty="0" err="1">
                <a:solidFill>
                  <a:schemeClr val="accent5">
                    <a:lumMod val="50000"/>
                  </a:schemeClr>
                </a:solidFill>
              </a:rPr>
              <a:t>gewinnen</a:t>
            </a:r>
            <a:r>
              <a:rPr lang="en-GB" sz="2200" dirty="0">
                <a:solidFill>
                  <a:schemeClr val="accent5">
                    <a:lumMod val="50000"/>
                  </a:schemeClr>
                </a:solidFill>
              </a:rPr>
              <a:t>, das Problem, der/die/das </a:t>
            </a:r>
            <a:r>
              <a:rPr lang="en-GB" sz="2200" dirty="0" err="1">
                <a:solidFill>
                  <a:schemeClr val="accent5">
                    <a:lumMod val="50000"/>
                  </a:schemeClr>
                </a:solidFill>
              </a:rPr>
              <a:t>Erste</a:t>
            </a:r>
            <a:endParaRPr lang="en-GB" sz="2200" dirty="0">
              <a:solidFill>
                <a:schemeClr val="accent5">
                  <a:lumMod val="50000"/>
                </a:schemeClr>
              </a:solidFill>
            </a:endParaRPr>
          </a:p>
        </p:txBody>
      </p:sp>
      <p:sp>
        <p:nvSpPr>
          <p:cNvPr id="33" name="TextBox 32"/>
          <p:cNvSpPr txBox="1"/>
          <p:nvPr/>
        </p:nvSpPr>
        <p:spPr>
          <a:xfrm>
            <a:off x="5646058" y="3120026"/>
            <a:ext cx="5699838" cy="430887"/>
          </a:xfrm>
          <a:prstGeom prst="rect">
            <a:avLst/>
          </a:prstGeom>
          <a:solidFill>
            <a:schemeClr val="bg1"/>
          </a:solidFill>
        </p:spPr>
        <p:txBody>
          <a:bodyPr wrap="square" rtlCol="0">
            <a:spAutoFit/>
          </a:bodyPr>
          <a:lstStyle/>
          <a:p>
            <a:r>
              <a:rPr lang="en-GB" sz="2200" dirty="0">
                <a:solidFill>
                  <a:schemeClr val="accent5">
                    <a:lumMod val="50000"/>
                  </a:schemeClr>
                </a:solidFill>
              </a:rPr>
              <a:t>G) die </a:t>
            </a:r>
            <a:r>
              <a:rPr lang="en-GB" sz="2200" dirty="0" err="1">
                <a:solidFill>
                  <a:schemeClr val="accent5">
                    <a:lumMod val="50000"/>
                  </a:schemeClr>
                </a:solidFill>
              </a:rPr>
              <a:t>Nacht</a:t>
            </a:r>
            <a:r>
              <a:rPr lang="en-GB" sz="2200" dirty="0">
                <a:solidFill>
                  <a:schemeClr val="accent5">
                    <a:lumMod val="50000"/>
                  </a:schemeClr>
                </a:solidFill>
              </a:rPr>
              <a:t>, der </a:t>
            </a:r>
            <a:r>
              <a:rPr lang="en-GB" sz="2200" dirty="0" err="1">
                <a:solidFill>
                  <a:schemeClr val="accent5">
                    <a:lumMod val="50000"/>
                  </a:schemeClr>
                </a:solidFill>
              </a:rPr>
              <a:t>Grund</a:t>
            </a:r>
            <a:r>
              <a:rPr lang="en-GB" sz="2200" dirty="0">
                <a:solidFill>
                  <a:schemeClr val="accent5">
                    <a:lumMod val="50000"/>
                  </a:schemeClr>
                </a:solidFill>
              </a:rPr>
              <a:t>, der Tag </a:t>
            </a:r>
          </a:p>
        </p:txBody>
      </p:sp>
      <p:sp>
        <p:nvSpPr>
          <p:cNvPr id="34" name="TextBox 33"/>
          <p:cNvSpPr txBox="1"/>
          <p:nvPr/>
        </p:nvSpPr>
        <p:spPr>
          <a:xfrm>
            <a:off x="5646057" y="3933840"/>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H) die </a:t>
            </a:r>
            <a:r>
              <a:rPr lang="en-GB" sz="2200" dirty="0" err="1">
                <a:solidFill>
                  <a:schemeClr val="accent5">
                    <a:lumMod val="50000"/>
                  </a:schemeClr>
                </a:solidFill>
              </a:rPr>
              <a:t>Frage</a:t>
            </a:r>
            <a:r>
              <a:rPr lang="en-GB" sz="2200" dirty="0">
                <a:solidFill>
                  <a:schemeClr val="accent5">
                    <a:lumMod val="50000"/>
                  </a:schemeClr>
                </a:solidFill>
              </a:rPr>
              <a:t>, </a:t>
            </a:r>
            <a:r>
              <a:rPr lang="de-DE" sz="2200" dirty="0">
                <a:solidFill>
                  <a:schemeClr val="accent5">
                    <a:lumMod val="50000"/>
                  </a:schemeClr>
                </a:solidFill>
              </a:rPr>
              <a:t>die Lösung</a:t>
            </a:r>
            <a:r>
              <a:rPr lang="en-GB" sz="2200" dirty="0">
                <a:solidFill>
                  <a:schemeClr val="accent5">
                    <a:lumMod val="50000"/>
                  </a:schemeClr>
                </a:solidFill>
              </a:rPr>
              <a:t>, die </a:t>
            </a:r>
            <a:r>
              <a:rPr lang="en-GB" sz="2200" dirty="0" err="1">
                <a:solidFill>
                  <a:schemeClr val="accent5">
                    <a:lumMod val="50000"/>
                  </a:schemeClr>
                </a:solidFill>
              </a:rPr>
              <a:t>Antwort</a:t>
            </a:r>
            <a:endParaRPr lang="en-GB" sz="2200" dirty="0">
              <a:solidFill>
                <a:schemeClr val="accent5">
                  <a:lumMod val="50000"/>
                </a:schemeClr>
              </a:solidFill>
            </a:endParaRPr>
          </a:p>
        </p:txBody>
      </p:sp>
      <p:sp>
        <p:nvSpPr>
          <p:cNvPr id="35" name="TextBox 34"/>
          <p:cNvSpPr txBox="1"/>
          <p:nvPr/>
        </p:nvSpPr>
        <p:spPr>
          <a:xfrm>
            <a:off x="5646057" y="4747654"/>
            <a:ext cx="5578512" cy="430887"/>
          </a:xfrm>
          <a:prstGeom prst="rect">
            <a:avLst/>
          </a:prstGeom>
          <a:solidFill>
            <a:schemeClr val="bg1"/>
          </a:solidFill>
        </p:spPr>
        <p:txBody>
          <a:bodyPr wrap="square" rtlCol="0">
            <a:spAutoFit/>
          </a:bodyPr>
          <a:lstStyle/>
          <a:p>
            <a:r>
              <a:rPr lang="en-GB" sz="2200" dirty="0">
                <a:solidFill>
                  <a:schemeClr val="accent5">
                    <a:lumMod val="50000"/>
                  </a:schemeClr>
                </a:solidFill>
              </a:rPr>
              <a:t>I) der Boden, die </a:t>
            </a:r>
            <a:r>
              <a:rPr lang="en-GB" sz="2200" dirty="0" err="1">
                <a:solidFill>
                  <a:schemeClr val="accent5">
                    <a:lumMod val="50000"/>
                  </a:schemeClr>
                </a:solidFill>
              </a:rPr>
              <a:t>Tür</a:t>
            </a:r>
            <a:r>
              <a:rPr lang="en-GB" sz="2200" dirty="0">
                <a:solidFill>
                  <a:schemeClr val="accent5">
                    <a:lumMod val="50000"/>
                  </a:schemeClr>
                </a:solidFill>
              </a:rPr>
              <a:t>, das </a:t>
            </a:r>
            <a:r>
              <a:rPr lang="en-GB" sz="2200" dirty="0" err="1">
                <a:solidFill>
                  <a:schemeClr val="accent5">
                    <a:lumMod val="50000"/>
                  </a:schemeClr>
                </a:solidFill>
              </a:rPr>
              <a:t>Fenster</a:t>
            </a:r>
            <a:endParaRPr lang="en-GB" sz="2200" dirty="0">
              <a:solidFill>
                <a:schemeClr val="accent5">
                  <a:lumMod val="50000"/>
                </a:schemeClr>
              </a:solidFill>
            </a:endParaRPr>
          </a:p>
        </p:txBody>
      </p:sp>
      <p:sp>
        <p:nvSpPr>
          <p:cNvPr id="36" name="TextBox 35"/>
          <p:cNvSpPr txBox="1"/>
          <p:nvPr/>
        </p:nvSpPr>
        <p:spPr>
          <a:xfrm>
            <a:off x="5646057" y="5561467"/>
            <a:ext cx="5973167" cy="430887"/>
          </a:xfrm>
          <a:prstGeom prst="rect">
            <a:avLst/>
          </a:prstGeom>
          <a:solidFill>
            <a:schemeClr val="bg1"/>
          </a:solidFill>
        </p:spPr>
        <p:txBody>
          <a:bodyPr wrap="square" rtlCol="0">
            <a:spAutoFit/>
          </a:bodyPr>
          <a:lstStyle/>
          <a:p>
            <a:r>
              <a:rPr lang="en-GB" sz="2200" dirty="0">
                <a:solidFill>
                  <a:schemeClr val="accent5">
                    <a:lumMod val="50000"/>
                  </a:schemeClr>
                </a:solidFill>
              </a:rPr>
              <a:t>J) </a:t>
            </a:r>
            <a:r>
              <a:rPr lang="de-DE" sz="2200" dirty="0">
                <a:solidFill>
                  <a:schemeClr val="accent5">
                    <a:lumMod val="50000"/>
                  </a:schemeClr>
                </a:solidFill>
              </a:rPr>
              <a:t>der Vater, der Junge, das Mädchen</a:t>
            </a:r>
            <a:endParaRPr lang="en-GB" sz="2200" dirty="0">
              <a:solidFill>
                <a:schemeClr val="accent5">
                  <a:lumMod val="50000"/>
                </a:schemeClr>
              </a:solidFill>
            </a:endParaRPr>
          </a:p>
        </p:txBody>
      </p:sp>
    </p:spTree>
    <p:extLst>
      <p:ext uri="{BB962C8B-B14F-4D97-AF65-F5344CB8AC3E}">
        <p14:creationId xmlns:p14="http://schemas.microsoft.com/office/powerpoint/2010/main" val="131686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2289136"/>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think |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3388548" y="3290872"/>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0" y="5089038"/>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thinks | is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grpSp>
        <p:nvGrpSpPr>
          <p:cNvPr id="2" name="Group 1"/>
          <p:cNvGrpSpPr/>
          <p:nvPr/>
        </p:nvGrpSpPr>
        <p:grpSpPr>
          <a:xfrm>
            <a:off x="10397151" y="257256"/>
            <a:ext cx="1522338" cy="2793769"/>
            <a:chOff x="10566967" y="3353153"/>
            <a:chExt cx="1522338" cy="2793769"/>
          </a:xfrm>
        </p:grpSpPr>
        <p:pic>
          <p:nvPicPr>
            <p:cNvPr id="10" name="Picture 9">
              <a:extLst>
                <a:ext uri="{FF2B5EF4-FFF2-40B4-BE49-F238E27FC236}">
                  <a16:creationId xmlns:a16="http://schemas.microsoft.com/office/drawing/2014/main" id="{5B4FC01B-7F33-4B79-905C-20616322A3F1}"/>
                </a:ext>
              </a:extLst>
            </p:cNvPr>
            <p:cNvPicPr>
              <a:picLocks noChangeAspect="1"/>
            </p:cNvPicPr>
            <p:nvPr/>
          </p:nvPicPr>
          <p:blipFill>
            <a:blip r:embed="rId3"/>
            <a:stretch>
              <a:fillRect/>
            </a:stretch>
          </p:blipFill>
          <p:spPr>
            <a:xfrm>
              <a:off x="10566967" y="4595584"/>
              <a:ext cx="1522338" cy="1551338"/>
            </a:xfrm>
            <a:prstGeom prst="rect">
              <a:avLst/>
            </a:prstGeom>
          </p:spPr>
        </p:pic>
        <p:sp>
          <p:nvSpPr>
            <p:cNvPr id="11" name="Cloud Callout 10"/>
            <p:cNvSpPr/>
            <p:nvPr/>
          </p:nvSpPr>
          <p:spPr>
            <a:xfrm>
              <a:off x="10832123" y="3353153"/>
              <a:ext cx="1257182" cy="967154"/>
            </a:xfrm>
            <a:prstGeom prst="cloudCallout">
              <a:avLst>
                <a:gd name="adj1" fmla="val 148"/>
                <a:gd name="adj2" fmla="val 71591"/>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61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3038170" y="2282891"/>
            <a:ext cx="665817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think |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2" name="TextBox 11"/>
          <p:cNvSpPr txBox="1"/>
          <p:nvPr/>
        </p:nvSpPr>
        <p:spPr>
          <a:xfrm>
            <a:off x="3356563" y="3411416"/>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TextBox 12"/>
          <p:cNvSpPr txBox="1"/>
          <p:nvPr/>
        </p:nvSpPr>
        <p:spPr>
          <a:xfrm>
            <a:off x="2495652" y="5105881"/>
            <a:ext cx="707823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thinks | is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4" name="Action Button: Help 13">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5" name="Action Button: Help 14">
            <a:hlinkClick r:id="" action="ppaction://noaction" highlightClick="1"/>
          </p:cNvPr>
          <p:cNvSpPr/>
          <p:nvPr/>
        </p:nvSpPr>
        <p:spPr>
          <a:xfrm>
            <a:off x="2495652" y="510588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6368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1" y="2282891"/>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thinks | is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61989"/>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Einstein </a:t>
            </a:r>
            <a:r>
              <a:rPr kumimoji="0" lang="en-GB"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denkt</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viel</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7" name="TextBox 6"/>
          <p:cNvSpPr txBox="1"/>
          <p:nvPr/>
        </p:nvSpPr>
        <p:spPr>
          <a:xfrm>
            <a:off x="0" y="5062374"/>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Einstein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thinks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lot.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19945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282169"/>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think |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54318"/>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HK" sz="5400" dirty="0" err="1">
                <a:solidFill>
                  <a:srgbClr val="5B9BD5">
                    <a:lumMod val="50000"/>
                  </a:srgbClr>
                </a:solidFill>
                <a:latin typeface="Century Gothic" panose="020B0502020202020204" pitchFamily="34" charset="0"/>
              </a:rPr>
              <a:t>Viel</a:t>
            </a:r>
            <a:r>
              <a:rPr lang="en-HK" sz="5400" dirty="0">
                <a:solidFill>
                  <a:srgbClr val="5B9BD5">
                    <a:lumMod val="50000"/>
                  </a:srgbClr>
                </a:solidFill>
                <a:latin typeface="Century Gothic" panose="020B0502020202020204" pitchFamily="34" charset="0"/>
              </a:rPr>
              <a:t> </a:t>
            </a:r>
            <a:r>
              <a:rPr kumimoji="0" lang="en-HK" sz="60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denken</a:t>
            </a:r>
            <a:r>
              <a:rPr kumimoji="0" lang="en-HK"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5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ist</a:t>
            </a:r>
            <a:r>
              <a:rPr kumimoji="0" lang="en-HK"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gut.</a:t>
            </a:r>
            <a:endParaRPr kumimoji="0" lang="de"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1" y="506998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Thinking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lot is good</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363555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9970" y="5047222"/>
            <a:ext cx="1115578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Einstein </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thinks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lot.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3" name="TextBox 2"/>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denkt</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282891"/>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thinks | is thinking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Action Button: Help 4">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ction Button: Help 6">
            <a:hlinkClick r:id="" action="ppaction://noaction" highlightClick="1"/>
          </p:cNvPr>
          <p:cNvSpPr/>
          <p:nvPr/>
        </p:nvSpPr>
        <p:spPr>
          <a:xfrm>
            <a:off x="2495652" y="5100599"/>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TextBox 7"/>
          <p:cNvSpPr txBox="1"/>
          <p:nvPr/>
        </p:nvSpPr>
        <p:spPr>
          <a:xfrm>
            <a:off x="0" y="4081398"/>
            <a:ext cx="1219200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Einstein ______ </a:t>
            </a:r>
            <a:r>
              <a:rPr kumimoji="0" lang="en-GB"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viel</a:t>
            </a:r>
            <a:r>
              <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5663439" y="4084638"/>
            <a:ext cx="1896673"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denkt</a:t>
            </a:r>
            <a:endParaRPr kumimoji="0" lang="en-GB" sz="60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224768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5" grpId="0" animBg="1"/>
      <p:bldP spid="7"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denken</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282169"/>
            <a:ext cx="541490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think | thinking]</a:t>
            </a:r>
          </a:p>
        </p:txBody>
      </p:sp>
      <p:sp>
        <p:nvSpPr>
          <p:cNvPr id="5" name="TextBox 4"/>
          <p:cNvSpPr txBox="1"/>
          <p:nvPr/>
        </p:nvSpPr>
        <p:spPr>
          <a:xfrm>
            <a:off x="797481" y="4140443"/>
            <a:ext cx="11394520"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Viel</a:t>
            </a:r>
            <a:r>
              <a:rPr kumimoji="0" lang="en-HK"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_________ </a:t>
            </a:r>
            <a:r>
              <a:rPr kumimoji="0" lang="en-HK" sz="44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ist</a:t>
            </a:r>
            <a:r>
              <a:rPr kumimoji="0" lang="en-HK"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gut.</a:t>
            </a:r>
            <a:endParaRPr kumimoji="0" lang="de" sz="4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5073581"/>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EC100"/>
                </a:solidFill>
                <a:effectLst/>
                <a:uLnTx/>
                <a:uFillTx/>
                <a:latin typeface="Century Gothic" panose="020B0502020202020204" pitchFamily="34" charset="0"/>
                <a:ea typeface="+mn-ea"/>
                <a:cs typeface="Calibri" panose="020F0502020204030204" pitchFamily="34" charset="0"/>
              </a:rPr>
              <a:t>Thinking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 lot is good</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ction Button: Help 8">
            <a:hlinkClick r:id="" action="ppaction://noaction" highlightClick="1"/>
          </p:cNvPr>
          <p:cNvSpPr/>
          <p:nvPr/>
        </p:nvSpPr>
        <p:spPr>
          <a:xfrm>
            <a:off x="2495652" y="5106424"/>
            <a:ext cx="542518" cy="478022"/>
          </a:xfrm>
          <a:prstGeom prst="actionButtonHelp">
            <a:avLst/>
          </a:prstGeom>
          <a:solidFill>
            <a:srgbClr val="EEC10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5113593" y="4058136"/>
            <a:ext cx="2762295"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5400" b="1" i="0" u="none" strike="noStrike" kern="1200" cap="none" spc="0" normalizeH="0" baseline="0" noProof="0" dirty="0" err="1">
                <a:ln>
                  <a:noFill/>
                </a:ln>
                <a:solidFill>
                  <a:srgbClr val="EEC100"/>
                </a:solidFill>
                <a:effectLst/>
                <a:uLnTx/>
                <a:uFillTx/>
                <a:latin typeface="Century Gothic" panose="020B0502020202020204" pitchFamily="34" charset="0"/>
                <a:ea typeface="+mn-ea"/>
                <a:cs typeface="Calibri" panose="020F0502020204030204" pitchFamily="34" charset="0"/>
              </a:rPr>
              <a:t>denken</a:t>
            </a:r>
            <a:endParaRPr kumimoji="0" lang="en-GB" sz="5400" b="0" i="0" u="none" strike="noStrike" kern="1200" cap="none" spc="0" normalizeH="0" baseline="0" noProof="0" dirty="0">
              <a:ln>
                <a:noFill/>
              </a:ln>
              <a:solidFill>
                <a:srgbClr val="EEC100"/>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189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extBox 1"/>
          <p:cNvSpPr txBox="1"/>
          <p:nvPr/>
        </p:nvSpPr>
        <p:spPr>
          <a:xfrm>
            <a:off x="415902" y="1998114"/>
            <a:ext cx="8955106" cy="3662541"/>
          </a:xfrm>
          <a:prstGeom prst="rect">
            <a:avLst/>
          </a:prstGeom>
          <a:noFill/>
        </p:spPr>
        <p:txBody>
          <a:bodyPr wrap="square" rtlCol="0">
            <a:spAutoFit/>
          </a:bodyPr>
          <a:lstStyle/>
          <a:p>
            <a:endParaRPr lang="en-GB" sz="1200" dirty="0">
              <a:solidFill>
                <a:schemeClr val="accent1">
                  <a:lumMod val="50000"/>
                </a:schemeClr>
              </a:solidFill>
              <a:latin typeface="Century Gothic" panose="020B0502020202020204" pitchFamily="34" charset="0"/>
            </a:endParaRPr>
          </a:p>
          <a:p>
            <a:endParaRPr lang="en-GB" sz="2200" dirty="0">
              <a:solidFill>
                <a:schemeClr val="accent1">
                  <a:lumMod val="50000"/>
                </a:schemeClr>
              </a:solidFill>
              <a:latin typeface="Century Gothic" panose="020B0502020202020204" pitchFamily="34" charset="0"/>
            </a:endParaRPr>
          </a:p>
          <a:p>
            <a:pPr marL="457200" indent="-457200">
              <a:buAutoNum type="alphaUcParenR" startAt="8"/>
            </a:pPr>
            <a:r>
              <a:rPr lang="en-GB" sz="2200" dirty="0">
                <a:solidFill>
                  <a:schemeClr val="accent1">
                    <a:lumMod val="50000"/>
                  </a:schemeClr>
                </a:solidFill>
                <a:latin typeface="Century Gothic" panose="020B0502020202020204" pitchFamily="34" charset="0"/>
              </a:rPr>
              <a:t>das </a:t>
            </a:r>
            <a:r>
              <a:rPr lang="en-GB" sz="2200" dirty="0" err="1">
                <a:solidFill>
                  <a:schemeClr val="accent1">
                    <a:lumMod val="50000"/>
                  </a:schemeClr>
                </a:solidFill>
                <a:latin typeface="Century Gothic" panose="020B0502020202020204" pitchFamily="34" charset="0"/>
              </a:rPr>
              <a:t>Buch</a:t>
            </a:r>
            <a:r>
              <a:rPr lang="en-GB" sz="2200" dirty="0">
                <a:solidFill>
                  <a:schemeClr val="accent1">
                    <a:lumMod val="50000"/>
                  </a:schemeClr>
                </a:solidFill>
                <a:latin typeface="Century Gothic" panose="020B0502020202020204" pitchFamily="34" charset="0"/>
              </a:rPr>
              <a:t>, das </a:t>
            </a:r>
            <a:r>
              <a:rPr lang="en-GB" sz="2200" dirty="0" err="1">
                <a:solidFill>
                  <a:schemeClr val="accent1">
                    <a:lumMod val="50000"/>
                  </a:schemeClr>
                </a:solidFill>
                <a:latin typeface="Century Gothic" panose="020B0502020202020204" pitchFamily="34" charset="0"/>
              </a:rPr>
              <a:t>Fahrrad</a:t>
            </a:r>
            <a:r>
              <a:rPr lang="en-GB" sz="2200" dirty="0">
                <a:solidFill>
                  <a:schemeClr val="accent1">
                    <a:lumMod val="50000"/>
                  </a:schemeClr>
                </a:solidFill>
                <a:latin typeface="Century Gothic" panose="020B0502020202020204" pitchFamily="34" charset="0"/>
              </a:rPr>
              <a:t>, der </a:t>
            </a:r>
            <a:r>
              <a:rPr lang="en-GB" sz="2200" dirty="0" err="1">
                <a:solidFill>
                  <a:schemeClr val="accent1">
                    <a:lumMod val="50000"/>
                  </a:schemeClr>
                </a:solidFill>
                <a:latin typeface="Century Gothic" panose="020B0502020202020204" pitchFamily="34" charset="0"/>
              </a:rPr>
              <a:t>Gutschein</a:t>
            </a:r>
            <a:r>
              <a:rPr lang="en-GB" sz="2200" dirty="0">
                <a:solidFill>
                  <a:schemeClr val="accent1">
                    <a:lumMod val="50000"/>
                  </a:schemeClr>
                </a:solidFill>
                <a:latin typeface="Century Gothic" panose="020B0502020202020204" pitchFamily="34" charset="0"/>
              </a:rPr>
              <a:t>, das </a:t>
            </a:r>
            <a:r>
              <a:rPr lang="en-GB" sz="2200" dirty="0" err="1">
                <a:solidFill>
                  <a:schemeClr val="accent1">
                    <a:lumMod val="50000"/>
                  </a:schemeClr>
                </a:solidFill>
                <a:latin typeface="Century Gothic" panose="020B0502020202020204" pitchFamily="34" charset="0"/>
              </a:rPr>
              <a:t>Geschenk</a:t>
            </a:r>
            <a:endParaRPr lang="en-GB" sz="2200" u="sng" dirty="0">
              <a:solidFill>
                <a:schemeClr val="accent1">
                  <a:lumMod val="50000"/>
                </a:schemeClr>
              </a:solidFill>
              <a:latin typeface="Century Gothic" panose="020B0502020202020204" pitchFamily="34" charset="0"/>
            </a:endParaRPr>
          </a:p>
          <a:p>
            <a:pPr marL="457200" indent="-457200">
              <a:buAutoNum type="alphaUcParenR" startAt="8"/>
            </a:pPr>
            <a:endParaRPr lang="en-GB" sz="2200" u="sng" dirty="0">
              <a:solidFill>
                <a:schemeClr val="accent1">
                  <a:lumMod val="50000"/>
                </a:schemeClr>
              </a:solidFill>
              <a:latin typeface="Century Gothic" panose="020B0502020202020204" pitchFamily="34" charset="0"/>
            </a:endParaRPr>
          </a:p>
          <a:p>
            <a:pPr marL="457200" indent="-457200">
              <a:buAutoNum type="alphaUcParenR" startAt="8"/>
            </a:pPr>
            <a:r>
              <a:rPr lang="en-GB" sz="2200" dirty="0" err="1">
                <a:solidFill>
                  <a:schemeClr val="accent1">
                    <a:lumMod val="50000"/>
                  </a:schemeClr>
                </a:solidFill>
                <a:latin typeface="Century Gothic" panose="020B0502020202020204" pitchFamily="34" charset="0"/>
              </a:rPr>
              <a:t>schön</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hässlich</a:t>
            </a:r>
            <a:r>
              <a:rPr lang="en-GB" sz="2200" dirty="0">
                <a:solidFill>
                  <a:schemeClr val="accent1">
                    <a:lumMod val="50000"/>
                  </a:schemeClr>
                </a:solidFill>
                <a:latin typeface="Century Gothic" panose="020B0502020202020204" pitchFamily="34" charset="0"/>
              </a:rPr>
              <a:t>, in </a:t>
            </a:r>
            <a:r>
              <a:rPr lang="en-GB" sz="2200" dirty="0" err="1">
                <a:solidFill>
                  <a:schemeClr val="accent1">
                    <a:lumMod val="50000"/>
                  </a:schemeClr>
                </a:solidFill>
                <a:latin typeface="Century Gothic" panose="020B0502020202020204" pitchFamily="34" charset="0"/>
              </a:rPr>
              <a:t>Ordung</a:t>
            </a:r>
            <a:r>
              <a:rPr lang="en-GB" sz="2200" dirty="0">
                <a:solidFill>
                  <a:schemeClr val="accent1">
                    <a:lumMod val="50000"/>
                  </a:schemeClr>
                </a:solidFill>
                <a:latin typeface="Century Gothic" panose="020B0502020202020204" pitchFamily="34" charset="0"/>
              </a:rPr>
              <a:t>, toll 	</a:t>
            </a:r>
          </a:p>
          <a:p>
            <a:pPr marL="457200" indent="-457200">
              <a:buAutoNum type="alphaUcParenR" startAt="8"/>
            </a:pPr>
            <a:endParaRPr lang="en-GB" sz="2200" dirty="0">
              <a:solidFill>
                <a:schemeClr val="accent1">
                  <a:lumMod val="50000"/>
                </a:schemeClr>
              </a:solidFill>
              <a:latin typeface="Century Gothic" panose="020B0502020202020204" pitchFamily="34" charset="0"/>
            </a:endParaRPr>
          </a:p>
          <a:p>
            <a:pPr marL="457200" indent="-457200">
              <a:buAutoNum type="alphaUcParenR" startAt="8"/>
            </a:pPr>
            <a:r>
              <a:rPr lang="en-GB" sz="2200" dirty="0" err="1">
                <a:solidFill>
                  <a:schemeClr val="accent1">
                    <a:lumMod val="50000"/>
                  </a:schemeClr>
                </a:solidFill>
                <a:latin typeface="Century Gothic" panose="020B0502020202020204" pitchFamily="34" charset="0"/>
              </a:rPr>
              <a:t>sehr</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ziemlich</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ganz</a:t>
            </a:r>
            <a:endParaRPr lang="en-GB" sz="2200" dirty="0">
              <a:solidFill>
                <a:schemeClr val="accent1">
                  <a:lumMod val="50000"/>
                </a:schemeClr>
              </a:solidFill>
              <a:latin typeface="Century Gothic" panose="020B0502020202020204" pitchFamily="34" charset="0"/>
            </a:endParaRPr>
          </a:p>
          <a:p>
            <a:pPr marL="457200" indent="-457200">
              <a:buAutoNum type="alphaUcParenR" startAt="8"/>
            </a:pPr>
            <a:endParaRPr lang="en-GB" sz="2200" dirty="0">
              <a:solidFill>
                <a:schemeClr val="accent1">
                  <a:lumMod val="50000"/>
                </a:schemeClr>
              </a:solidFill>
              <a:latin typeface="Century Gothic" panose="020B0502020202020204" pitchFamily="34" charset="0"/>
            </a:endParaRPr>
          </a:p>
          <a:p>
            <a:pPr marL="457200" indent="-457200">
              <a:buAutoNum type="alphaUcParenR" startAt="8"/>
            </a:pPr>
            <a:r>
              <a:rPr lang="en-GB" sz="2200" dirty="0" err="1">
                <a:solidFill>
                  <a:schemeClr val="accent1">
                    <a:lumMod val="50000"/>
                  </a:schemeClr>
                </a:solidFill>
                <a:latin typeface="Century Gothic" panose="020B0502020202020204" pitchFamily="34" charset="0"/>
              </a:rPr>
              <a:t>jeden</a:t>
            </a:r>
            <a:r>
              <a:rPr lang="en-GB" sz="2200" dirty="0">
                <a:solidFill>
                  <a:schemeClr val="accent1">
                    <a:lumMod val="50000"/>
                  </a:schemeClr>
                </a:solidFill>
                <a:latin typeface="Century Gothic" panose="020B0502020202020204" pitchFamily="34" charset="0"/>
              </a:rPr>
              <a:t> Tag, </a:t>
            </a:r>
            <a:r>
              <a:rPr lang="en-GB" sz="2200" dirty="0" err="1">
                <a:solidFill>
                  <a:schemeClr val="accent1">
                    <a:lumMod val="50000"/>
                  </a:schemeClr>
                </a:solidFill>
                <a:latin typeface="Century Gothic" panose="020B0502020202020204" pitchFamily="34" charset="0"/>
              </a:rPr>
              <a:t>einmal</a:t>
            </a:r>
            <a:r>
              <a:rPr lang="en-GB" sz="2200" dirty="0">
                <a:solidFill>
                  <a:schemeClr val="accent1">
                    <a:lumMod val="50000"/>
                  </a:schemeClr>
                </a:solidFill>
                <a:latin typeface="Century Gothic" panose="020B0502020202020204" pitchFamily="34" charset="0"/>
              </a:rPr>
              <a:t> die </a:t>
            </a:r>
            <a:r>
              <a:rPr lang="en-GB" sz="2200" dirty="0" err="1">
                <a:solidFill>
                  <a:schemeClr val="accent1">
                    <a:lumMod val="50000"/>
                  </a:schemeClr>
                </a:solidFill>
                <a:latin typeface="Century Gothic" panose="020B0502020202020204" pitchFamily="34" charset="0"/>
              </a:rPr>
              <a:t>Woche</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jetzt</a:t>
            </a:r>
            <a:r>
              <a:rPr lang="en-GB" sz="2200" dirty="0">
                <a:solidFill>
                  <a:schemeClr val="accent1">
                    <a:lumMod val="50000"/>
                  </a:schemeClr>
                </a:solidFill>
                <a:latin typeface="Century Gothic" panose="020B0502020202020204" pitchFamily="34" charset="0"/>
              </a:rPr>
              <a:t> </a:t>
            </a:r>
          </a:p>
          <a:p>
            <a:pPr marL="457200" indent="-457200">
              <a:buAutoNum type="alphaUcParenR" startAt="8"/>
            </a:pPr>
            <a:endParaRPr lang="en-GB" sz="2200" dirty="0">
              <a:solidFill>
                <a:schemeClr val="accent1">
                  <a:lumMod val="50000"/>
                </a:schemeClr>
              </a:solidFill>
              <a:latin typeface="Century Gothic" panose="020B0502020202020204" pitchFamily="34" charset="0"/>
            </a:endParaRPr>
          </a:p>
          <a:p>
            <a:pPr marL="457200" indent="-457200">
              <a:buAutoNum type="alphaUcParenR" startAt="8"/>
            </a:pPr>
            <a:r>
              <a:rPr lang="en-GB" sz="2200" dirty="0" err="1">
                <a:solidFill>
                  <a:schemeClr val="accent1">
                    <a:lumMod val="50000"/>
                  </a:schemeClr>
                </a:solidFill>
                <a:latin typeface="Century Gothic" panose="020B0502020202020204" pitchFamily="34" charset="0"/>
              </a:rPr>
              <a:t>lernen</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schreiben</a:t>
            </a:r>
            <a:r>
              <a:rPr lang="en-GB" sz="2200" dirty="0">
                <a:solidFill>
                  <a:schemeClr val="accent1">
                    <a:lumMod val="50000"/>
                  </a:schemeClr>
                </a:solidFill>
                <a:latin typeface="Century Gothic" panose="020B0502020202020204" pitchFamily="34" charset="0"/>
              </a:rPr>
              <a:t>, </a:t>
            </a:r>
            <a:r>
              <a:rPr lang="en-GB" sz="2200" dirty="0" err="1">
                <a:solidFill>
                  <a:schemeClr val="accent1">
                    <a:lumMod val="50000"/>
                  </a:schemeClr>
                </a:solidFill>
                <a:latin typeface="Century Gothic" panose="020B0502020202020204" pitchFamily="34" charset="0"/>
              </a:rPr>
              <a:t>denken</a:t>
            </a:r>
            <a:endParaRPr lang="en-GB" sz="2200" dirty="0">
              <a:solidFill>
                <a:schemeClr val="accent1">
                  <a:lumMod val="50000"/>
                </a:schemeClr>
              </a:solidFill>
              <a:latin typeface="Century Gothic" panose="020B0502020202020204" pitchFamily="34" charset="0"/>
            </a:endParaRPr>
          </a:p>
        </p:txBody>
      </p:sp>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294041"/>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a:solidFill>
                  <a:schemeClr val="lt1"/>
                </a:solidFill>
              </a:rPr>
              <a:t>Vokabeln</a:t>
            </a:r>
            <a:endParaRPr sz="3600" b="1">
              <a:solidFill>
                <a:schemeClr val="lt1"/>
              </a:solidFill>
            </a:endParaRPr>
          </a:p>
        </p:txBody>
      </p:sp>
      <p:sp>
        <p:nvSpPr>
          <p:cNvPr id="150" name="Google Shape;150;p2"/>
          <p:cNvSpPr/>
          <p:nvPr/>
        </p:nvSpPr>
        <p:spPr>
          <a:xfrm>
            <a:off x="9692641" y="267916"/>
            <a:ext cx="2073728" cy="396839"/>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b="1" dirty="0" err="1">
                <a:solidFill>
                  <a:srgbClr val="FFFFFF"/>
                </a:solidFill>
                <a:latin typeface="Century Gothic"/>
                <a:ea typeface="Century Gothic"/>
                <a:cs typeface="Century Gothic"/>
                <a:sym typeface="Century Gothic"/>
              </a:rPr>
              <a:t>les</a:t>
            </a:r>
            <a:r>
              <a:rPr lang="en-GB" sz="1800" b="1" dirty="0" err="1">
                <a:solidFill>
                  <a:srgbClr val="FFFFFF"/>
                </a:solidFill>
                <a:latin typeface="Century Gothic"/>
                <a:ea typeface="Century Gothic"/>
                <a:cs typeface="Century Gothic"/>
                <a:sym typeface="Century Gothic"/>
              </a:rPr>
              <a:t>en</a:t>
            </a:r>
            <a:r>
              <a:rPr lang="en-GB" sz="1800" b="1" dirty="0">
                <a:solidFill>
                  <a:srgbClr val="FFFFFF"/>
                </a:solidFill>
                <a:latin typeface="Century Gothic"/>
                <a:ea typeface="Century Gothic"/>
                <a:cs typeface="Century Gothic"/>
                <a:sym typeface="Century Gothic"/>
              </a:rPr>
              <a:t> /</a:t>
            </a:r>
            <a:r>
              <a:rPr lang="en-GB" sz="1800" b="1" dirty="0" err="1">
                <a:solidFill>
                  <a:srgbClr val="FFFFFF"/>
                </a:solidFill>
                <a:latin typeface="Century Gothic"/>
                <a:ea typeface="Century Gothic"/>
                <a:cs typeface="Century Gothic"/>
                <a:sym typeface="Century Gothic"/>
              </a:rPr>
              <a:t>schreiben</a:t>
            </a:r>
            <a:endParaRPr sz="1800" b="1" dirty="0">
              <a:solidFill>
                <a:srgbClr val="FFFFFF"/>
              </a:solidFill>
              <a:latin typeface="Century Gothic"/>
              <a:ea typeface="Century Gothic"/>
              <a:cs typeface="Century Gothic"/>
              <a:sym typeface="Century Gothic"/>
            </a:endParaRPr>
          </a:p>
        </p:txBody>
      </p:sp>
      <p:sp>
        <p:nvSpPr>
          <p:cNvPr id="79" name="TextBox 78"/>
          <p:cNvSpPr txBox="1"/>
          <p:nvPr/>
        </p:nvSpPr>
        <p:spPr>
          <a:xfrm>
            <a:off x="3403600" y="5219960"/>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25" name="TextBox 24"/>
          <p:cNvSpPr txBox="1"/>
          <p:nvPr/>
        </p:nvSpPr>
        <p:spPr>
          <a:xfrm>
            <a:off x="9595336" y="1529712"/>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rPr>
              <a:t>denken</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7" name="TextBox 26"/>
          <p:cNvSpPr txBox="1"/>
          <p:nvPr/>
        </p:nvSpPr>
        <p:spPr>
          <a:xfrm>
            <a:off x="9595336" y="4628289"/>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200" b="1" kern="0" dirty="0">
                <a:solidFill>
                  <a:srgbClr val="5B9BD5">
                    <a:lumMod val="50000"/>
                  </a:srgbClr>
                </a:solidFill>
                <a:latin typeface="Century Gothic" panose="020F0302020204030204"/>
              </a:rPr>
              <a:t>das </a:t>
            </a:r>
            <a:r>
              <a:rPr lang="en-GB" sz="2200" b="1" kern="0" dirty="0" err="1">
                <a:solidFill>
                  <a:srgbClr val="5B9BD5">
                    <a:lumMod val="50000"/>
                  </a:srgbClr>
                </a:solidFill>
                <a:latin typeface="Century Gothic" panose="020F0302020204030204"/>
              </a:rPr>
              <a:t>Geschenk</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77" name="TextBox 76"/>
          <p:cNvSpPr txBox="1"/>
          <p:nvPr/>
        </p:nvSpPr>
        <p:spPr>
          <a:xfrm>
            <a:off x="5085243" y="4549185"/>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29" name="TextBox 28"/>
          <p:cNvSpPr txBox="1"/>
          <p:nvPr/>
        </p:nvSpPr>
        <p:spPr>
          <a:xfrm>
            <a:off x="9595336" y="4112104"/>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rPr>
              <a:t>jetzt</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28" name="TextBox 27"/>
          <p:cNvSpPr txBox="1"/>
          <p:nvPr/>
        </p:nvSpPr>
        <p:spPr>
          <a:xfrm>
            <a:off x="9595336" y="2047364"/>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200" b="1" kern="0" dirty="0">
                <a:solidFill>
                  <a:srgbClr val="5B9BD5">
                    <a:lumMod val="50000"/>
                  </a:srgbClr>
                </a:solidFill>
                <a:latin typeface="Century Gothic" panose="020F0302020204030204"/>
              </a:rPr>
              <a:t>das </a:t>
            </a:r>
            <a:r>
              <a:rPr lang="en-GB" sz="2200" b="1" kern="0" dirty="0" err="1">
                <a:solidFill>
                  <a:srgbClr val="5B9BD5">
                    <a:lumMod val="50000"/>
                  </a:srgbClr>
                </a:solidFill>
                <a:latin typeface="Century Gothic" panose="020F0302020204030204"/>
              </a:rPr>
              <a:t>Fahrrad</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31" name="TextBox 30"/>
          <p:cNvSpPr txBox="1"/>
          <p:nvPr/>
        </p:nvSpPr>
        <p:spPr>
          <a:xfrm>
            <a:off x="9595336" y="3079734"/>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rPr>
              <a:t>der </a:t>
            </a: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rPr>
              <a:t>Gutschein</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grpSp>
        <p:nvGrpSpPr>
          <p:cNvPr id="75" name="Group 74"/>
          <p:cNvGrpSpPr/>
          <p:nvPr/>
        </p:nvGrpSpPr>
        <p:grpSpPr>
          <a:xfrm>
            <a:off x="1895476" y="3205535"/>
            <a:ext cx="6169314" cy="367878"/>
            <a:chOff x="1895476" y="2895799"/>
            <a:chExt cx="6169314" cy="367878"/>
          </a:xfrm>
        </p:grpSpPr>
        <p:sp>
          <p:nvSpPr>
            <p:cNvPr id="69" name="TextBox 68"/>
            <p:cNvSpPr txBox="1"/>
            <p:nvPr/>
          </p:nvSpPr>
          <p:spPr>
            <a:xfrm>
              <a:off x="1895476" y="2895799"/>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70" name="TextBox 69"/>
            <p:cNvSpPr txBox="1"/>
            <p:nvPr/>
          </p:nvSpPr>
          <p:spPr>
            <a:xfrm>
              <a:off x="3951914" y="2895799"/>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71" name="TextBox 70"/>
            <p:cNvSpPr txBox="1"/>
            <p:nvPr/>
          </p:nvSpPr>
          <p:spPr>
            <a:xfrm>
              <a:off x="6008352" y="2895799"/>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grpSp>
      <p:sp>
        <p:nvSpPr>
          <p:cNvPr id="30" name="TextBox 29"/>
          <p:cNvSpPr txBox="1"/>
          <p:nvPr/>
        </p:nvSpPr>
        <p:spPr>
          <a:xfrm>
            <a:off x="9595336" y="2563549"/>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rPr>
              <a:t>in </a:t>
            </a: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rPr>
              <a:t>Ordnung</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32" name="TextBox 31"/>
          <p:cNvSpPr txBox="1"/>
          <p:nvPr/>
        </p:nvSpPr>
        <p:spPr>
          <a:xfrm>
            <a:off x="9595336" y="3595919"/>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rPr>
              <a:t>toll</a:t>
            </a:r>
          </a:p>
        </p:txBody>
      </p:sp>
      <p:sp>
        <p:nvSpPr>
          <p:cNvPr id="33" name="TextBox 32"/>
          <p:cNvSpPr txBox="1"/>
          <p:nvPr/>
        </p:nvSpPr>
        <p:spPr>
          <a:xfrm>
            <a:off x="9595336" y="1013457"/>
            <a:ext cx="2171032" cy="430887"/>
          </a:xfrm>
          <a:prstGeom prst="rect">
            <a:avLst/>
          </a:prstGeom>
          <a:solidFill>
            <a:srgbClr val="DAA521"/>
          </a:solidFill>
          <a:ln>
            <a:solidFill>
              <a:srgbClr val="5B9BD5">
                <a:lumMod val="50000"/>
              </a:srgbClr>
            </a:solidFill>
          </a:ln>
        </p:spPr>
        <p:txBody>
          <a:bodyPr wrap="square" rtlCol="0">
            <a:spAutoFit/>
          </a:bodyPr>
          <a:lstStyle/>
          <a:p>
            <a:pPr lvl="0" algn="ctr"/>
            <a:r>
              <a:rPr lang="en-GB" sz="2200" b="1" kern="0" dirty="0" err="1">
                <a:solidFill>
                  <a:srgbClr val="5B9BD5">
                    <a:lumMod val="50000"/>
                  </a:srgbClr>
                </a:solidFill>
                <a:latin typeface="Century Gothic" panose="020F0302020204030204"/>
              </a:rPr>
              <a:t>hässlich</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grpSp>
        <p:nvGrpSpPr>
          <p:cNvPr id="37" name="Group 36"/>
          <p:cNvGrpSpPr/>
          <p:nvPr/>
        </p:nvGrpSpPr>
        <p:grpSpPr>
          <a:xfrm>
            <a:off x="1618289" y="3877010"/>
            <a:ext cx="4112876" cy="367878"/>
            <a:chOff x="1542089" y="3551888"/>
            <a:chExt cx="4112876" cy="367878"/>
          </a:xfrm>
        </p:grpSpPr>
        <p:sp>
          <p:nvSpPr>
            <p:cNvPr id="73" name="TextBox 72"/>
            <p:cNvSpPr txBox="1"/>
            <p:nvPr/>
          </p:nvSpPr>
          <p:spPr>
            <a:xfrm>
              <a:off x="1542089" y="3551888"/>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74" name="TextBox 73"/>
            <p:cNvSpPr txBox="1"/>
            <p:nvPr/>
          </p:nvSpPr>
          <p:spPr>
            <a:xfrm>
              <a:off x="3598527" y="3551888"/>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grpSp>
      <p:sp>
        <p:nvSpPr>
          <p:cNvPr id="26" name="TextBox 25"/>
          <p:cNvSpPr txBox="1"/>
          <p:nvPr/>
        </p:nvSpPr>
        <p:spPr>
          <a:xfrm>
            <a:off x="9595336" y="5660655"/>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rPr>
              <a:t>ganz</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sp>
        <p:nvSpPr>
          <p:cNvPr id="34" name="TextBox 33"/>
          <p:cNvSpPr txBox="1"/>
          <p:nvPr/>
        </p:nvSpPr>
        <p:spPr>
          <a:xfrm>
            <a:off x="9595336" y="5144474"/>
            <a:ext cx="217103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200" b="1" kern="0" dirty="0" err="1">
                <a:solidFill>
                  <a:srgbClr val="5B9BD5">
                    <a:lumMod val="50000"/>
                  </a:srgbClr>
                </a:solidFill>
                <a:latin typeface="Century Gothic" panose="020F0302020204030204"/>
              </a:rPr>
              <a:t>ziemlich</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ndParaRPr>
          </a:p>
        </p:txBody>
      </p:sp>
      <p:grpSp>
        <p:nvGrpSpPr>
          <p:cNvPr id="90" name="Group 89"/>
          <p:cNvGrpSpPr/>
          <p:nvPr/>
        </p:nvGrpSpPr>
        <p:grpSpPr>
          <a:xfrm>
            <a:off x="2300376" y="2536402"/>
            <a:ext cx="6169314" cy="367878"/>
            <a:chOff x="2300376" y="2227001"/>
            <a:chExt cx="6169314" cy="367878"/>
          </a:xfrm>
        </p:grpSpPr>
        <p:sp>
          <p:nvSpPr>
            <p:cNvPr id="93" name="TextBox 92"/>
            <p:cNvSpPr txBox="1"/>
            <p:nvPr/>
          </p:nvSpPr>
          <p:spPr>
            <a:xfrm>
              <a:off x="2300376" y="2227001"/>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94" name="TextBox 93"/>
            <p:cNvSpPr txBox="1"/>
            <p:nvPr/>
          </p:nvSpPr>
          <p:spPr>
            <a:xfrm>
              <a:off x="4356814" y="2227001"/>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sp>
          <p:nvSpPr>
            <p:cNvPr id="95" name="TextBox 94"/>
            <p:cNvSpPr txBox="1"/>
            <p:nvPr/>
          </p:nvSpPr>
          <p:spPr>
            <a:xfrm>
              <a:off x="6413252" y="2227001"/>
              <a:ext cx="2056438" cy="367878"/>
            </a:xfrm>
            <a:prstGeom prst="rect">
              <a:avLst/>
            </a:prstGeom>
            <a:solidFill>
              <a:schemeClr val="bg1"/>
            </a:solidFill>
          </p:spPr>
          <p:txBody>
            <a:bodyPr wrap="square" lIns="0" tIns="90000" rIns="0" bIns="0" rtlCol="0">
              <a:spAutoFit/>
            </a:bodyPr>
            <a:lstStyle/>
            <a:p>
              <a:r>
                <a:rPr lang="en-GB" dirty="0">
                  <a:solidFill>
                    <a:schemeClr val="accent1">
                      <a:lumMod val="50000"/>
                    </a:schemeClr>
                  </a:solidFill>
                </a:rPr>
                <a:t>_________________</a:t>
              </a:r>
            </a:p>
          </p:txBody>
        </p:sp>
      </p:grpSp>
      <p:sp>
        <p:nvSpPr>
          <p:cNvPr id="3" name="TextBox 2">
            <a:extLst>
              <a:ext uri="{FF2B5EF4-FFF2-40B4-BE49-F238E27FC236}">
                <a16:creationId xmlns:a16="http://schemas.microsoft.com/office/drawing/2014/main" id="{B8B520A0-8F16-4D5D-BB08-056144043C36}"/>
              </a:ext>
            </a:extLst>
          </p:cNvPr>
          <p:cNvSpPr txBox="1"/>
          <p:nvPr/>
        </p:nvSpPr>
        <p:spPr>
          <a:xfrm>
            <a:off x="151491" y="1333362"/>
            <a:ext cx="6381568" cy="523220"/>
          </a:xfrm>
          <a:prstGeom prst="rect">
            <a:avLst/>
          </a:prstGeom>
          <a:noFill/>
        </p:spPr>
        <p:txBody>
          <a:bodyPr wrap="square" rtlCol="0">
            <a:spAutoFit/>
          </a:bodyPr>
          <a:lstStyle/>
          <a:p>
            <a:r>
              <a:rPr lang="en-GB" sz="2800" b="1" dirty="0" err="1">
                <a:solidFill>
                  <a:srgbClr val="1F4E79"/>
                </a:solidFill>
                <a:latin typeface="Century Gothic" panose="020B0502020202020204" pitchFamily="34" charset="0"/>
              </a:rPr>
              <a:t>Ordne</a:t>
            </a:r>
            <a:r>
              <a:rPr lang="en-GB" sz="2800" b="1" dirty="0">
                <a:solidFill>
                  <a:srgbClr val="1F4E79"/>
                </a:solidFill>
                <a:latin typeface="Century Gothic" panose="020B0502020202020204" pitchFamily="34" charset="0"/>
              </a:rPr>
              <a:t> die </a:t>
            </a:r>
            <a:r>
              <a:rPr lang="en-GB" sz="2800" b="1" dirty="0" err="1">
                <a:solidFill>
                  <a:srgbClr val="1F4E79"/>
                </a:solidFill>
                <a:latin typeface="Century Gothic" panose="020B0502020202020204" pitchFamily="34" charset="0"/>
              </a:rPr>
              <a:t>Wörter</a:t>
            </a:r>
            <a:r>
              <a:rPr lang="en-GB" sz="2800" b="1" dirty="0">
                <a:solidFill>
                  <a:srgbClr val="1F4E79"/>
                </a:solidFill>
                <a:latin typeface="Century Gothic" panose="020B0502020202020204" pitchFamily="34" charset="0"/>
              </a:rPr>
              <a:t>.</a:t>
            </a:r>
          </a:p>
        </p:txBody>
      </p:sp>
    </p:spTree>
    <p:extLst>
      <p:ext uri="{BB962C8B-B14F-4D97-AF65-F5344CB8AC3E}">
        <p14:creationId xmlns:p14="http://schemas.microsoft.com/office/powerpoint/2010/main" val="118832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7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79"/>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25" grpId="0" animBg="1"/>
      <p:bldP spid="27" grpId="0" animBg="1"/>
      <p:bldP spid="77" grpId="0" animBg="1"/>
      <p:bldP spid="29" grpId="0" animBg="1"/>
      <p:bldP spid="28" grpId="0" animBg="1"/>
      <p:bldP spid="31" grpId="0" animBg="1"/>
      <p:bldP spid="30" grpId="0" animBg="1"/>
      <p:bldP spid="32" grpId="0" animBg="1"/>
      <p:bldP spid="33" grpId="0" animBg="1"/>
      <p:bldP spid="26"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
          <p:cNvPicPr preferRelativeResize="0"/>
          <p:nvPr/>
        </p:nvPicPr>
        <p:blipFill rotWithShape="1">
          <a:blip r:embed="rId3">
            <a:alphaModFix/>
          </a:blip>
          <a:srcRect/>
          <a:stretch/>
        </p:blipFill>
        <p:spPr>
          <a:xfrm>
            <a:off x="0" y="294041"/>
            <a:ext cx="6807200" cy="869950"/>
          </a:xfrm>
          <a:prstGeom prst="rect">
            <a:avLst/>
          </a:prstGeom>
          <a:noFill/>
          <a:ln>
            <a:noFill/>
          </a:ln>
        </p:spPr>
      </p:pic>
      <p:sp>
        <p:nvSpPr>
          <p:cNvPr id="149" name="Google Shape;149;p2"/>
          <p:cNvSpPr txBox="1">
            <a:spLocks noGrp="1"/>
          </p:cNvSpPr>
          <p:nvPr>
            <p:ph type="title"/>
          </p:nvPr>
        </p:nvSpPr>
        <p:spPr>
          <a:xfrm>
            <a:off x="0" y="339963"/>
            <a:ext cx="3745089" cy="7078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entury Gothic"/>
              <a:buNone/>
            </a:pPr>
            <a:r>
              <a:rPr lang="en-GB" sz="3600" b="1" dirty="0" err="1">
                <a:solidFill>
                  <a:schemeClr val="lt1"/>
                </a:solidFill>
              </a:rPr>
              <a:t>Vokabeln</a:t>
            </a:r>
            <a:endParaRPr sz="3600" b="1" dirty="0">
              <a:solidFill>
                <a:schemeClr val="lt1"/>
              </a:solidFill>
            </a:endParaRPr>
          </a:p>
        </p:txBody>
      </p:sp>
      <p:sp>
        <p:nvSpPr>
          <p:cNvPr id="26" name="TextBox 25"/>
          <p:cNvSpPr txBox="1"/>
          <p:nvPr/>
        </p:nvSpPr>
        <p:spPr>
          <a:xfrm>
            <a:off x="2174507" y="5343035"/>
            <a:ext cx="1447982" cy="769441"/>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ziemlich</a:t>
            </a: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hässlich</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36" name="TextBox 35"/>
          <p:cNvSpPr txBox="1"/>
          <p:nvPr/>
        </p:nvSpPr>
        <p:spPr>
          <a:xfrm>
            <a:off x="5430238" y="5343036"/>
            <a:ext cx="1447982" cy="769441"/>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ziemlich</a:t>
            </a: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 toll</a:t>
            </a:r>
          </a:p>
        </p:txBody>
      </p:sp>
      <p:sp>
        <p:nvSpPr>
          <p:cNvPr id="38" name="TextBox 37"/>
          <p:cNvSpPr txBox="1"/>
          <p:nvPr/>
        </p:nvSpPr>
        <p:spPr>
          <a:xfrm>
            <a:off x="3804060" y="5343036"/>
            <a:ext cx="1447982" cy="769441"/>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ganz</a:t>
            </a: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toll</a:t>
            </a:r>
          </a:p>
        </p:txBody>
      </p:sp>
      <p:sp>
        <p:nvSpPr>
          <p:cNvPr id="39" name="TextBox 38"/>
          <p:cNvSpPr txBox="1"/>
          <p:nvPr/>
        </p:nvSpPr>
        <p:spPr>
          <a:xfrm>
            <a:off x="8682594" y="5681589"/>
            <a:ext cx="144798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hässlich</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40" name="TextBox 39"/>
          <p:cNvSpPr txBox="1"/>
          <p:nvPr/>
        </p:nvSpPr>
        <p:spPr>
          <a:xfrm>
            <a:off x="551704" y="5674434"/>
            <a:ext cx="1447982"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toll</a:t>
            </a:r>
          </a:p>
        </p:txBody>
      </p:sp>
      <p:sp>
        <p:nvSpPr>
          <p:cNvPr id="41" name="TextBox 40"/>
          <p:cNvSpPr txBox="1"/>
          <p:nvPr/>
        </p:nvSpPr>
        <p:spPr>
          <a:xfrm>
            <a:off x="7056415" y="5349535"/>
            <a:ext cx="1447982" cy="769441"/>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ganz</a:t>
            </a: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 </a:t>
            </a: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hässlich</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42" name="TextBox 41"/>
          <p:cNvSpPr txBox="1"/>
          <p:nvPr/>
        </p:nvSpPr>
        <p:spPr>
          <a:xfrm>
            <a:off x="10249800" y="5681589"/>
            <a:ext cx="1883229" cy="430887"/>
          </a:xfrm>
          <a:prstGeom prst="rect">
            <a:avLst/>
          </a:prstGeom>
          <a:solidFill>
            <a:srgbClr val="DAA521"/>
          </a:solidFill>
          <a:ln>
            <a:solidFill>
              <a:srgbClr val="5B9BD5">
                <a:lumMod val="50000"/>
              </a:srgb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rPr>
              <a:t>in </a:t>
            </a:r>
            <a:r>
              <a:rPr kumimoji="0" lang="en-GB" sz="2200" b="1" i="0" u="none" strike="noStrike" kern="0" cap="none" spc="0" normalizeH="0" baseline="0" noProof="0" dirty="0" err="1">
                <a:ln>
                  <a:noFill/>
                </a:ln>
                <a:solidFill>
                  <a:srgbClr val="5B9BD5">
                    <a:lumMod val="50000"/>
                  </a:srgbClr>
                </a:solidFill>
                <a:effectLst/>
                <a:uLnTx/>
                <a:uFillTx/>
                <a:latin typeface="Century Gothic" panose="020F0302020204030204"/>
                <a:ea typeface="+mn-ea"/>
                <a:cs typeface="+mn-cs"/>
              </a:rPr>
              <a:t>Ordnung</a:t>
            </a:r>
            <a:endParaRPr kumimoji="0" lang="en-GB" sz="2200" b="1" i="0" u="none" strike="noStrike" kern="0" cap="none" spc="0" normalizeH="0" baseline="0" noProof="0" dirty="0">
              <a:ln>
                <a:noFill/>
              </a:ln>
              <a:solidFill>
                <a:srgbClr val="5B9BD5">
                  <a:lumMod val="50000"/>
                </a:srgbClr>
              </a:solidFill>
              <a:effectLst/>
              <a:uLnTx/>
              <a:uFillTx/>
              <a:latin typeface="Century Gothic" panose="020F0302020204030204"/>
              <a:ea typeface="+mn-ea"/>
              <a:cs typeface="+mn-cs"/>
            </a:endParaRPr>
          </a:p>
        </p:txBody>
      </p:sp>
      <p:sp>
        <p:nvSpPr>
          <p:cNvPr id="43" name="Google Shape;150;p2"/>
          <p:cNvSpPr/>
          <p:nvPr/>
        </p:nvSpPr>
        <p:spPr>
          <a:xfrm>
            <a:off x="10852727" y="267916"/>
            <a:ext cx="913642" cy="396839"/>
          </a:xfrm>
          <a:prstGeom prst="roundRect">
            <a:avLst>
              <a:gd name="adj" fmla="val 16667"/>
            </a:avLst>
          </a:prstGeom>
          <a:solidFill>
            <a:srgbClr val="DAA520"/>
          </a:solidFill>
          <a:ln w="12700" cap="flat" cmpd="sng">
            <a:solidFill>
              <a:srgbClr val="11507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Century Gothic"/>
                <a:ea typeface="Century Gothic"/>
                <a:cs typeface="Century Gothic"/>
                <a:sym typeface="Century Gothic"/>
              </a:rPr>
              <a:t>lesen</a:t>
            </a:r>
            <a:endParaRPr kumimoji="0" sz="1800" b="1" i="0" u="none" strike="noStrike" kern="120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 name="TextBox 4"/>
          <p:cNvSpPr txBox="1"/>
          <p:nvPr/>
        </p:nvSpPr>
        <p:spPr>
          <a:xfrm>
            <a:off x="138546" y="1304409"/>
            <a:ext cx="11767127" cy="523220"/>
          </a:xfrm>
          <a:prstGeom prst="rect">
            <a:avLst/>
          </a:prstGeom>
          <a:noFill/>
        </p:spPr>
        <p:txBody>
          <a:bodyPr wrap="square" rtlCol="0">
            <a:spAutoFit/>
          </a:bodyPr>
          <a:lstStyle/>
          <a:p>
            <a:r>
              <a:rPr lang="en-GB" sz="2800" b="1" dirty="0" err="1">
                <a:solidFill>
                  <a:srgbClr val="1F4E79"/>
                </a:solidFill>
                <a:latin typeface="Century Gothic" panose="020B0502020202020204" pitchFamily="34" charset="0"/>
              </a:rPr>
              <a:t>Wie</a:t>
            </a:r>
            <a:r>
              <a:rPr lang="en-GB" sz="2800" b="1" dirty="0">
                <a:solidFill>
                  <a:srgbClr val="1F4E79"/>
                </a:solidFill>
                <a:latin typeface="Century Gothic" panose="020B0502020202020204" pitchFamily="34" charset="0"/>
              </a:rPr>
              <a:t> </a:t>
            </a:r>
            <a:r>
              <a:rPr lang="en-GB" sz="2800" b="1" dirty="0" err="1">
                <a:solidFill>
                  <a:srgbClr val="1F4E79"/>
                </a:solidFill>
                <a:latin typeface="Century Gothic" panose="020B0502020202020204" pitchFamily="34" charset="0"/>
              </a:rPr>
              <a:t>ist</a:t>
            </a:r>
            <a:r>
              <a:rPr lang="en-GB" sz="2800" b="1" dirty="0">
                <a:solidFill>
                  <a:srgbClr val="1F4E79"/>
                </a:solidFill>
                <a:latin typeface="Century Gothic" panose="020B0502020202020204" pitchFamily="34" charset="0"/>
              </a:rPr>
              <a:t> das </a:t>
            </a:r>
            <a:r>
              <a:rPr lang="en-GB" sz="2800" b="1" dirty="0" err="1">
                <a:solidFill>
                  <a:srgbClr val="1F4E79"/>
                </a:solidFill>
                <a:latin typeface="Century Gothic" panose="020B0502020202020204" pitchFamily="34" charset="0"/>
              </a:rPr>
              <a:t>Geschenk</a:t>
            </a:r>
            <a:r>
              <a:rPr lang="en-GB" sz="2800" b="1" dirty="0">
                <a:solidFill>
                  <a:srgbClr val="1F4E79"/>
                </a:solidFill>
                <a:latin typeface="Century Gothic" panose="020B0502020202020204" pitchFamily="34" charset="0"/>
              </a:rPr>
              <a:t>? </a:t>
            </a:r>
            <a:r>
              <a:rPr lang="en-GB" sz="2800" b="1" dirty="0" err="1">
                <a:solidFill>
                  <a:srgbClr val="1F4E79"/>
                </a:solidFill>
                <a:latin typeface="Century Gothic" panose="020B0502020202020204" pitchFamily="34" charset="0"/>
              </a:rPr>
              <a:t>Ordne</a:t>
            </a:r>
            <a:r>
              <a:rPr lang="en-GB" sz="2800" b="1" dirty="0">
                <a:solidFill>
                  <a:srgbClr val="1F4E79"/>
                </a:solidFill>
                <a:latin typeface="Century Gothic" panose="020B0502020202020204" pitchFamily="34" charset="0"/>
              </a:rPr>
              <a:t> die </a:t>
            </a:r>
            <a:r>
              <a:rPr lang="en-GB" sz="2800" b="1" dirty="0" err="1">
                <a:solidFill>
                  <a:srgbClr val="1F4E79"/>
                </a:solidFill>
                <a:latin typeface="Century Gothic" panose="020B0502020202020204" pitchFamily="34" charset="0"/>
              </a:rPr>
              <a:t>Adverbien</a:t>
            </a:r>
            <a:r>
              <a:rPr lang="en-GB" sz="2800" b="1" dirty="0">
                <a:solidFill>
                  <a:srgbClr val="1F4E79"/>
                </a:solidFill>
                <a:latin typeface="Century Gothic" panose="020B0502020202020204" pitchFamily="34" charset="0"/>
              </a:rPr>
              <a:t>.</a:t>
            </a:r>
          </a:p>
        </p:txBody>
      </p:sp>
      <p:grpSp>
        <p:nvGrpSpPr>
          <p:cNvPr id="13" name="Group 12"/>
          <p:cNvGrpSpPr/>
          <p:nvPr/>
        </p:nvGrpSpPr>
        <p:grpSpPr>
          <a:xfrm>
            <a:off x="498385" y="3048831"/>
            <a:ext cx="11258368" cy="650120"/>
            <a:chOff x="392925" y="2648801"/>
            <a:chExt cx="11258368" cy="650120"/>
          </a:xfrm>
        </p:grpSpPr>
        <p:cxnSp>
          <p:nvCxnSpPr>
            <p:cNvPr id="4" name="Straight Connector 3"/>
            <p:cNvCxnSpPr/>
            <p:nvPr/>
          </p:nvCxnSpPr>
          <p:spPr>
            <a:xfrm>
              <a:off x="392925" y="2973861"/>
              <a:ext cx="11258368" cy="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flipV="1">
              <a:off x="392925" y="264880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8" name="Straight Connector 47"/>
            <p:cNvCxnSpPr/>
            <p:nvPr/>
          </p:nvCxnSpPr>
          <p:spPr>
            <a:xfrm flipV="1">
              <a:off x="11651293" y="264880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49" name="Straight Connector 48"/>
            <p:cNvCxnSpPr/>
            <p:nvPr/>
          </p:nvCxnSpPr>
          <p:spPr>
            <a:xfrm flipV="1">
              <a:off x="6022109" y="297386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V="1">
              <a:off x="2270922" y="297386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9755201" y="297386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flipV="1">
              <a:off x="7904913" y="264880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flipV="1">
              <a:off x="4148919" y="2648801"/>
              <a:ext cx="0" cy="325060"/>
            </a:xfrm>
            <a:prstGeom prst="line">
              <a:avLst/>
            </a:prstGeom>
            <a:ln>
              <a:solidFill>
                <a:schemeClr val="accent1">
                  <a:lumMod val="50000"/>
                </a:schemeClr>
              </a:solidFill>
            </a:ln>
          </p:spPr>
          <p:style>
            <a:lnRef idx="3">
              <a:schemeClr val="dk1"/>
            </a:lnRef>
            <a:fillRef idx="0">
              <a:schemeClr val="dk1"/>
            </a:fillRef>
            <a:effectRef idx="2">
              <a:schemeClr val="dk1"/>
            </a:effectRef>
            <a:fontRef idx="minor">
              <a:schemeClr val="tx1"/>
            </a:fontRef>
          </p:style>
        </p:cxnSp>
      </p:grpSp>
      <p:grpSp>
        <p:nvGrpSpPr>
          <p:cNvPr id="14" name="Group 13"/>
          <p:cNvGrpSpPr/>
          <p:nvPr/>
        </p:nvGrpSpPr>
        <p:grpSpPr>
          <a:xfrm>
            <a:off x="166322" y="3698950"/>
            <a:ext cx="840887" cy="941854"/>
            <a:chOff x="166322" y="3548289"/>
            <a:chExt cx="840887" cy="941854"/>
          </a:xfrm>
        </p:grpSpPr>
        <p:pic>
          <p:nvPicPr>
            <p:cNvPr id="67" name="Picture 66"/>
            <p:cNvPicPr>
              <a:picLocks noChangeAspect="1"/>
            </p:cNvPicPr>
            <p:nvPr/>
          </p:nvPicPr>
          <p:blipFill>
            <a:blip r:embed="rId4"/>
            <a:stretch>
              <a:fillRect/>
            </a:stretch>
          </p:blipFill>
          <p:spPr>
            <a:xfrm>
              <a:off x="567270" y="3548289"/>
              <a:ext cx="439939" cy="461641"/>
            </a:xfrm>
            <a:prstGeom prst="rect">
              <a:avLst/>
            </a:prstGeom>
          </p:spPr>
        </p:pic>
        <p:pic>
          <p:nvPicPr>
            <p:cNvPr id="68" name="Picture 67"/>
            <p:cNvPicPr>
              <a:picLocks noChangeAspect="1"/>
            </p:cNvPicPr>
            <p:nvPr/>
          </p:nvPicPr>
          <p:blipFill>
            <a:blip r:embed="rId4"/>
            <a:stretch>
              <a:fillRect/>
            </a:stretch>
          </p:blipFill>
          <p:spPr>
            <a:xfrm>
              <a:off x="166322" y="3548289"/>
              <a:ext cx="439939" cy="461641"/>
            </a:xfrm>
            <a:prstGeom prst="rect">
              <a:avLst/>
            </a:prstGeom>
          </p:spPr>
        </p:pic>
        <p:pic>
          <p:nvPicPr>
            <p:cNvPr id="78" name="Picture 77"/>
            <p:cNvPicPr>
              <a:picLocks noChangeAspect="1"/>
            </p:cNvPicPr>
            <p:nvPr/>
          </p:nvPicPr>
          <p:blipFill>
            <a:blip r:embed="rId4"/>
            <a:stretch>
              <a:fillRect/>
            </a:stretch>
          </p:blipFill>
          <p:spPr>
            <a:xfrm>
              <a:off x="358175" y="4028502"/>
              <a:ext cx="439939" cy="461641"/>
            </a:xfrm>
            <a:prstGeom prst="rect">
              <a:avLst/>
            </a:prstGeom>
          </p:spPr>
        </p:pic>
      </p:grpSp>
      <p:grpSp>
        <p:nvGrpSpPr>
          <p:cNvPr id="18" name="Group 17"/>
          <p:cNvGrpSpPr/>
          <p:nvPr/>
        </p:nvGrpSpPr>
        <p:grpSpPr>
          <a:xfrm>
            <a:off x="11197320" y="3679357"/>
            <a:ext cx="801896" cy="962468"/>
            <a:chOff x="11272603" y="3522014"/>
            <a:chExt cx="801896" cy="962468"/>
          </a:xfrm>
        </p:grpSpPr>
        <p:pic>
          <p:nvPicPr>
            <p:cNvPr id="65" name="Picture 64"/>
            <p:cNvPicPr>
              <a:picLocks noChangeAspect="1"/>
            </p:cNvPicPr>
            <p:nvPr/>
          </p:nvPicPr>
          <p:blipFill>
            <a:blip r:embed="rId5"/>
            <a:stretch>
              <a:fillRect/>
            </a:stretch>
          </p:blipFill>
          <p:spPr>
            <a:xfrm>
              <a:off x="11673551" y="3522014"/>
              <a:ext cx="400948" cy="474552"/>
            </a:xfrm>
            <a:prstGeom prst="rect">
              <a:avLst/>
            </a:prstGeom>
          </p:spPr>
        </p:pic>
        <p:pic>
          <p:nvPicPr>
            <p:cNvPr id="66" name="Picture 65"/>
            <p:cNvPicPr>
              <a:picLocks noChangeAspect="1"/>
            </p:cNvPicPr>
            <p:nvPr/>
          </p:nvPicPr>
          <p:blipFill>
            <a:blip r:embed="rId5"/>
            <a:stretch>
              <a:fillRect/>
            </a:stretch>
          </p:blipFill>
          <p:spPr>
            <a:xfrm>
              <a:off x="11272603" y="3522014"/>
              <a:ext cx="400948" cy="474552"/>
            </a:xfrm>
            <a:prstGeom prst="rect">
              <a:avLst/>
            </a:prstGeom>
          </p:spPr>
        </p:pic>
        <p:pic>
          <p:nvPicPr>
            <p:cNvPr id="80" name="Picture 79"/>
            <p:cNvPicPr>
              <a:picLocks noChangeAspect="1"/>
            </p:cNvPicPr>
            <p:nvPr/>
          </p:nvPicPr>
          <p:blipFill>
            <a:blip r:embed="rId5"/>
            <a:stretch>
              <a:fillRect/>
            </a:stretch>
          </p:blipFill>
          <p:spPr>
            <a:xfrm>
              <a:off x="11473077" y="4009930"/>
              <a:ext cx="400948" cy="474552"/>
            </a:xfrm>
            <a:prstGeom prst="rect">
              <a:avLst/>
            </a:prstGeom>
          </p:spPr>
        </p:pic>
      </p:grpSp>
      <p:grpSp>
        <p:nvGrpSpPr>
          <p:cNvPr id="15" name="Group 14"/>
          <p:cNvGrpSpPr/>
          <p:nvPr/>
        </p:nvGrpSpPr>
        <p:grpSpPr>
          <a:xfrm>
            <a:off x="1954538" y="2535615"/>
            <a:ext cx="879878" cy="478033"/>
            <a:chOff x="1936443" y="2376018"/>
            <a:chExt cx="879878" cy="478033"/>
          </a:xfrm>
        </p:grpSpPr>
        <p:pic>
          <p:nvPicPr>
            <p:cNvPr id="72" name="Picture 71"/>
            <p:cNvPicPr>
              <a:picLocks noChangeAspect="1"/>
            </p:cNvPicPr>
            <p:nvPr/>
          </p:nvPicPr>
          <p:blipFill>
            <a:blip r:embed="rId4"/>
            <a:stretch>
              <a:fillRect/>
            </a:stretch>
          </p:blipFill>
          <p:spPr>
            <a:xfrm>
              <a:off x="1936443" y="2392410"/>
              <a:ext cx="439939" cy="461641"/>
            </a:xfrm>
            <a:prstGeom prst="rect">
              <a:avLst/>
            </a:prstGeom>
          </p:spPr>
        </p:pic>
        <p:pic>
          <p:nvPicPr>
            <p:cNvPr id="81" name="Picture 80"/>
            <p:cNvPicPr>
              <a:picLocks noChangeAspect="1"/>
            </p:cNvPicPr>
            <p:nvPr/>
          </p:nvPicPr>
          <p:blipFill>
            <a:blip r:embed="rId4"/>
            <a:stretch>
              <a:fillRect/>
            </a:stretch>
          </p:blipFill>
          <p:spPr>
            <a:xfrm>
              <a:off x="2376382" y="2376018"/>
              <a:ext cx="439939" cy="461641"/>
            </a:xfrm>
            <a:prstGeom prst="rect">
              <a:avLst/>
            </a:prstGeom>
          </p:spPr>
        </p:pic>
      </p:grpSp>
      <p:grpSp>
        <p:nvGrpSpPr>
          <p:cNvPr id="17" name="Group 16"/>
          <p:cNvGrpSpPr/>
          <p:nvPr/>
        </p:nvGrpSpPr>
        <p:grpSpPr>
          <a:xfrm>
            <a:off x="9459713" y="2532868"/>
            <a:ext cx="801896" cy="477299"/>
            <a:chOff x="9459713" y="2382207"/>
            <a:chExt cx="801896" cy="477299"/>
          </a:xfrm>
        </p:grpSpPr>
        <p:pic>
          <p:nvPicPr>
            <p:cNvPr id="76" name="Picture 75"/>
            <p:cNvPicPr>
              <a:picLocks noChangeAspect="1"/>
            </p:cNvPicPr>
            <p:nvPr/>
          </p:nvPicPr>
          <p:blipFill>
            <a:blip r:embed="rId5"/>
            <a:stretch>
              <a:fillRect/>
            </a:stretch>
          </p:blipFill>
          <p:spPr>
            <a:xfrm>
              <a:off x="9459713" y="2382207"/>
              <a:ext cx="400948" cy="474552"/>
            </a:xfrm>
            <a:prstGeom prst="rect">
              <a:avLst/>
            </a:prstGeom>
          </p:spPr>
        </p:pic>
        <p:pic>
          <p:nvPicPr>
            <p:cNvPr id="82" name="Picture 81"/>
            <p:cNvPicPr>
              <a:picLocks noChangeAspect="1"/>
            </p:cNvPicPr>
            <p:nvPr/>
          </p:nvPicPr>
          <p:blipFill>
            <a:blip r:embed="rId5"/>
            <a:stretch>
              <a:fillRect/>
            </a:stretch>
          </p:blipFill>
          <p:spPr>
            <a:xfrm>
              <a:off x="9860661" y="2384954"/>
              <a:ext cx="400948" cy="474552"/>
            </a:xfrm>
            <a:prstGeom prst="rect">
              <a:avLst/>
            </a:prstGeom>
          </p:spPr>
        </p:pic>
      </p:grpSp>
      <p:pic>
        <p:nvPicPr>
          <p:cNvPr id="83" name="Picture 82"/>
          <p:cNvPicPr>
            <a:picLocks noChangeAspect="1"/>
          </p:cNvPicPr>
          <p:nvPr/>
        </p:nvPicPr>
        <p:blipFill>
          <a:blip r:embed="rId4"/>
          <a:stretch>
            <a:fillRect/>
          </a:stretch>
        </p:blipFill>
        <p:spPr>
          <a:xfrm>
            <a:off x="4028922" y="3717522"/>
            <a:ext cx="439939" cy="461641"/>
          </a:xfrm>
          <a:prstGeom prst="rect">
            <a:avLst/>
          </a:prstGeom>
        </p:spPr>
      </p:pic>
      <p:pic>
        <p:nvPicPr>
          <p:cNvPr id="84" name="Picture 83"/>
          <p:cNvPicPr>
            <a:picLocks noChangeAspect="1"/>
          </p:cNvPicPr>
          <p:nvPr/>
        </p:nvPicPr>
        <p:blipFill>
          <a:blip r:embed="rId5"/>
          <a:stretch>
            <a:fillRect/>
          </a:stretch>
        </p:blipFill>
        <p:spPr>
          <a:xfrm>
            <a:off x="7809899" y="3679357"/>
            <a:ext cx="400948" cy="474552"/>
          </a:xfrm>
          <a:prstGeom prst="rect">
            <a:avLst/>
          </a:prstGeom>
        </p:spPr>
      </p:pic>
      <p:grpSp>
        <p:nvGrpSpPr>
          <p:cNvPr id="16" name="Group 15"/>
          <p:cNvGrpSpPr/>
          <p:nvPr/>
        </p:nvGrpSpPr>
        <p:grpSpPr>
          <a:xfrm>
            <a:off x="5722954" y="2535752"/>
            <a:ext cx="809230" cy="474552"/>
            <a:chOff x="5719287" y="2375751"/>
            <a:chExt cx="809230" cy="474552"/>
          </a:xfrm>
        </p:grpSpPr>
        <p:pic>
          <p:nvPicPr>
            <p:cNvPr id="85" name="Picture 84"/>
            <p:cNvPicPr>
              <a:picLocks noChangeAspect="1"/>
            </p:cNvPicPr>
            <p:nvPr/>
          </p:nvPicPr>
          <p:blipFill>
            <a:blip r:embed="rId4"/>
            <a:stretch>
              <a:fillRect/>
            </a:stretch>
          </p:blipFill>
          <p:spPr>
            <a:xfrm>
              <a:off x="5719287" y="2388662"/>
              <a:ext cx="439939" cy="461641"/>
            </a:xfrm>
            <a:prstGeom prst="rect">
              <a:avLst/>
            </a:prstGeom>
          </p:spPr>
        </p:pic>
        <p:pic>
          <p:nvPicPr>
            <p:cNvPr id="86" name="Picture 85"/>
            <p:cNvPicPr>
              <a:picLocks noChangeAspect="1"/>
            </p:cNvPicPr>
            <p:nvPr/>
          </p:nvPicPr>
          <p:blipFill>
            <a:blip r:embed="rId5"/>
            <a:stretch>
              <a:fillRect/>
            </a:stretch>
          </p:blipFill>
          <p:spPr>
            <a:xfrm>
              <a:off x="6127569" y="2375751"/>
              <a:ext cx="400948" cy="474552"/>
            </a:xfrm>
            <a:prstGeom prst="rect">
              <a:avLst/>
            </a:prstGeom>
          </p:spPr>
        </p:pic>
      </p:grpSp>
    </p:spTree>
    <p:extLst>
      <p:ext uri="{BB962C8B-B14F-4D97-AF65-F5344CB8AC3E}">
        <p14:creationId xmlns:p14="http://schemas.microsoft.com/office/powerpoint/2010/main" val="20123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52 0.00741 L -0.56432 -0.45023 " pathEditMode="relative" rAng="0" ptsTypes="AA">
                                      <p:cBhvr>
                                        <p:cTn id="6" dur="2000" fill="hold"/>
                                        <p:tgtEl>
                                          <p:spTgt spid="41"/>
                                        </p:tgtEl>
                                        <p:attrNameLst>
                                          <p:attrName>ppt_x</p:attrName>
                                          <p:attrName>ppt_y</p:attrName>
                                        </p:attrNameLst>
                                      </p:cBhvr>
                                      <p:rCtr x="-28190" y="-2289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375E-6 0.01528 L -0.57656 -0.28634 " pathEditMode="relative" rAng="0" ptsTypes="AA">
                                      <p:cBhvr>
                                        <p:cTn id="10" dur="2000" fill="hold"/>
                                        <p:tgtEl>
                                          <p:spTgt spid="39"/>
                                        </p:tgtEl>
                                        <p:attrNameLst>
                                          <p:attrName>ppt_x</p:attrName>
                                          <p:attrName>ppt_y</p:attrName>
                                        </p:attrNameLst>
                                      </p:cBhvr>
                                      <p:rCtr x="-28828" y="-150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16667E-7 4.81481E-6 L 0.11341 -0.44931 " pathEditMode="relative" rAng="0" ptsTypes="AA">
                                      <p:cBhvr>
                                        <p:cTn id="14" dur="2000" fill="hold"/>
                                        <p:tgtEl>
                                          <p:spTgt spid="26"/>
                                        </p:tgtEl>
                                        <p:attrNameLst>
                                          <p:attrName>ppt_x</p:attrName>
                                          <p:attrName>ppt_y</p:attrName>
                                        </p:attrNameLst>
                                      </p:cBhvr>
                                      <p:rCtr x="5664" y="-2247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25E-6 -2.22222E-6 L -0.41537 -0.29028 " pathEditMode="relative" rAng="0" ptsTypes="AA">
                                      <p:cBhvr>
                                        <p:cTn id="18" dur="2000" fill="hold"/>
                                        <p:tgtEl>
                                          <p:spTgt spid="42"/>
                                        </p:tgtEl>
                                        <p:attrNameLst>
                                          <p:attrName>ppt_x</p:attrName>
                                          <p:attrName>ppt_y</p:attrName>
                                        </p:attrNameLst>
                                      </p:cBhvr>
                                      <p:rCtr x="-20768" y="-1451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29167E-6 4.81481E-6 L 0.15143 -0.44607 " pathEditMode="relative" rAng="0" ptsTypes="AA">
                                      <p:cBhvr>
                                        <p:cTn id="22" dur="2000" fill="hold"/>
                                        <p:tgtEl>
                                          <p:spTgt spid="36"/>
                                        </p:tgtEl>
                                        <p:attrNameLst>
                                          <p:attrName>ppt_x</p:attrName>
                                          <p:attrName>ppt_y</p:attrName>
                                        </p:attrNameLst>
                                      </p:cBhvr>
                                      <p:rCtr x="7565" y="-2231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E-6 3.7037E-6 L 0.70403 -0.28658 " pathEditMode="relative" rAng="0" ptsTypes="AA">
                                      <p:cBhvr>
                                        <p:cTn id="26" dur="2000" fill="hold"/>
                                        <p:tgtEl>
                                          <p:spTgt spid="40"/>
                                        </p:tgtEl>
                                        <p:attrNameLst>
                                          <p:attrName>ppt_x</p:attrName>
                                          <p:attrName>ppt_y</p:attrName>
                                        </p:attrNameLst>
                                      </p:cBhvr>
                                      <p:rCtr x="35195" y="-1432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4.81481E-6 L 0.55456 -0.44908 " pathEditMode="relative" rAng="0" ptsTypes="AA">
                                      <p:cBhvr>
                                        <p:cTn id="30" dur="2000" fill="hold"/>
                                        <p:tgtEl>
                                          <p:spTgt spid="38"/>
                                        </p:tgtEl>
                                        <p:attrNameLst>
                                          <p:attrName>ppt_x</p:attrName>
                                          <p:attrName>ppt_y</p:attrName>
                                        </p:attrNameLst>
                                      </p:cBhvr>
                                      <p:rCtr x="27721" y="-2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8" grpId="0" animBg="1"/>
      <p:bldP spid="39" grpId="0" animBg="1"/>
      <p:bldP spid="40" grpId="0" animBg="1"/>
      <p:bldP spid="41" grpId="0" animBg="1"/>
      <p:bldP spid="42"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25_most_common_verbs_1_SEIN" id="{AF319847-DCEF-8D45-8E9E-74434EE6BD95}" vid="{38398282-AAD3-0A44-9C21-E798DEF5F2CE}"/>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_template.pptx" id="{99FA4C50-84AC-4433-BF07-FE6B7343DAD0}" vid="{39147C7E-68DD-47C5-8118-3F179FB41A4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13106</TotalTime>
  <Words>2411</Words>
  <Application>Microsoft Office PowerPoint</Application>
  <PresentationFormat>Widescreen</PresentationFormat>
  <Paragraphs>243</Paragraphs>
  <Slides>13</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Calibri Light</vt:lpstr>
      <vt:lpstr>Century Gothic</vt:lpstr>
      <vt:lpstr>Tw Cen MT</vt:lpstr>
      <vt:lpstr>1_Office Theme</vt:lpstr>
      <vt:lpstr>2_Office Theme</vt:lpstr>
      <vt:lpstr>5_Office Theme</vt:lpstr>
      <vt:lpstr>Vocabulary</vt:lpstr>
      <vt:lpstr>PowerPoint Presentation</vt:lpstr>
      <vt:lpstr>PowerPoint Presentation</vt:lpstr>
      <vt:lpstr>PowerPoint Presentation</vt:lpstr>
      <vt:lpstr>PowerPoint Presentation</vt:lpstr>
      <vt:lpstr>PowerPoint Presentation</vt:lpstr>
      <vt:lpstr>PowerPoint Presentation</vt:lpstr>
      <vt:lpstr>Vokabeln</vt:lpstr>
      <vt:lpstr>Vokabeln</vt:lpstr>
      <vt:lpstr>Vokabeln</vt:lpstr>
      <vt:lpstr>Vokabeln</vt:lpstr>
      <vt:lpstr>Vokabeln</vt:lpstr>
      <vt:lpstr>Vokabeln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Natalie Finlayson</cp:lastModifiedBy>
  <cp:revision>374</cp:revision>
  <dcterms:created xsi:type="dcterms:W3CDTF">2019-11-01T18:00:28Z</dcterms:created>
  <dcterms:modified xsi:type="dcterms:W3CDTF">2020-01-17T19:11:48Z</dcterms:modified>
</cp:coreProperties>
</file>