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0" r:id="rId2"/>
    <p:sldId id="286" r:id="rId3"/>
    <p:sldId id="269" r:id="rId4"/>
    <p:sldId id="296" r:id="rId5"/>
    <p:sldId id="288" r:id="rId6"/>
    <p:sldId id="290" r:id="rId7"/>
    <p:sldId id="289" r:id="rId8"/>
    <p:sldId id="291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Owen" initials="SO" lastIdx="14" clrIdx="0">
    <p:extLst>
      <p:ext uri="{19B8F6BF-5375-455C-9EA6-DF929625EA0E}">
        <p15:presenceInfo xmlns:p15="http://schemas.microsoft.com/office/powerpoint/2012/main" userId="Stephen Owen" providerId="None"/>
      </p:ext>
    </p:extLst>
  </p:cmAuthor>
  <p:cmAuthor id="2" name="Rachel Hawkes" initials="RH" lastIdx="15" clrIdx="1">
    <p:extLst>
      <p:ext uri="{19B8F6BF-5375-455C-9EA6-DF929625EA0E}">
        <p15:presenceInfo xmlns:p15="http://schemas.microsoft.com/office/powerpoint/2012/main" userId="Rachel Hawk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115076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7" autoAdjust="0"/>
    <p:restoredTop sz="57664" autoAdjust="0"/>
  </p:normalViewPr>
  <p:slideViewPr>
    <p:cSldViewPr snapToGrid="0">
      <p:cViewPr varScale="1">
        <p:scale>
          <a:sx n="50" d="100"/>
          <a:sy n="50" d="100"/>
        </p:scale>
        <p:origin x="2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6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/>
              <a:t>Ask the students to write 1-4 in their books and write down the English for the noun and the adjective that they hear</a:t>
            </a:r>
          </a:p>
          <a:p>
            <a:pPr marL="0" indent="0">
              <a:buNone/>
            </a:pPr>
            <a:r>
              <a:rPr lang="en-GB" baseline="0" dirty="0"/>
              <a:t>1/ modern car</a:t>
            </a:r>
          </a:p>
          <a:p>
            <a:pPr marL="0" indent="0">
              <a:buNone/>
            </a:pPr>
            <a:r>
              <a:rPr lang="en-GB" baseline="0" dirty="0"/>
              <a:t>2/ fast computer</a:t>
            </a:r>
          </a:p>
          <a:p>
            <a:pPr marL="0" indent="0">
              <a:buNone/>
            </a:pPr>
            <a:r>
              <a:rPr lang="en-GB" baseline="0" dirty="0"/>
              <a:t>3/ powerful machine</a:t>
            </a:r>
          </a:p>
          <a:p>
            <a:pPr marL="0" indent="0">
              <a:buNone/>
            </a:pPr>
            <a:r>
              <a:rPr lang="en-GB" baseline="0" dirty="0"/>
              <a:t>4/ expensive bike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Or this sheet could be printed out for students to draw lines upon in order to match the adjectives with the nouns depicted.</a:t>
            </a:r>
          </a:p>
          <a:p>
            <a:pPr marL="0" indent="0">
              <a:buNone/>
            </a:pPr>
            <a:endParaRPr lang="en-GB" baseline="0" dirty="0"/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 [4594], ordinateur [2201], machine [1294], voiture [881], cher [803], moderne [1239], puissant [1229], rapide [672]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 (pronouns to be obscured by sound effect)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voiture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ordinateur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puissante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2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Step 1/ </a:t>
            </a:r>
            <a:r>
              <a:rPr lang="en-GB" b="1" baseline="0" dirty="0"/>
              <a:t>Revise the idea that adjectives add an e if they describe a feminine noun. </a:t>
            </a:r>
            <a:r>
              <a:rPr lang="en-GB" baseline="0" dirty="0"/>
              <a:t>Remind the students that they learnt this before, when adjectives describe people (je </a:t>
            </a:r>
            <a:r>
              <a:rPr lang="en-GB" baseline="0" dirty="0" err="1"/>
              <a:t>suis</a:t>
            </a:r>
            <a:r>
              <a:rPr lang="en-GB" baseline="0" dirty="0"/>
              <a:t> </a:t>
            </a:r>
            <a:r>
              <a:rPr lang="en-GB" baseline="0" dirty="0" err="1"/>
              <a:t>grande</a:t>
            </a:r>
            <a:r>
              <a:rPr lang="en-GB" baseline="0" dirty="0"/>
              <a:t>, </a:t>
            </a:r>
            <a:r>
              <a:rPr lang="en-GB" baseline="0" dirty="0" err="1"/>
              <a:t>elle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petite)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Ask which adjective changes its spelling and sound to match the feminine noun?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guiding principle “Some adjectives already have an ‘e’ at the end – don’t add another e!” is ‘good enough’ for now.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Step 2/ </a:t>
            </a:r>
            <a:r>
              <a:rPr lang="en-GB" b="1" baseline="0" dirty="0"/>
              <a:t>Phonics:</a:t>
            </a:r>
            <a:r>
              <a:rPr lang="en-GB" baseline="0" dirty="0"/>
              <a:t> Briefly point out that the e at the end of words is silent. Sound out the consonant if there is a final e. They will get more practice on this soon.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Step 3</a:t>
            </a:r>
            <a:r>
              <a:rPr lang="en-GB" b="1" baseline="0" dirty="0"/>
              <a:t>/ Remove the slide</a:t>
            </a:r>
            <a:r>
              <a:rPr lang="en-GB" baseline="0" dirty="0"/>
              <a:t>. Ask the learners to read out their answers to the previous listening </a:t>
            </a:r>
            <a:r>
              <a:rPr lang="en-GB" b="0" baseline="0" dirty="0"/>
              <a:t>activity</a:t>
            </a:r>
            <a:r>
              <a:rPr lang="en-GB" b="1" baseline="0" dirty="0"/>
              <a:t> but change it back to French.  </a:t>
            </a:r>
            <a:r>
              <a:rPr lang="en-GB" baseline="0" dirty="0"/>
              <a:t>This is a translation activity which pushes them to reverse the order of the noun and the adjective and also practice the pronunciation of the adjectives. They could do this first as a whole class together, and then once they have the correct answers, to their partner.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voiture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ordinateur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puissante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Step 4/ As an extension for some learners. </a:t>
            </a:r>
            <a:r>
              <a:rPr lang="en-GB" b="0" baseline="0" dirty="0"/>
              <a:t>Partner A mixes </a:t>
            </a:r>
            <a:r>
              <a:rPr lang="en-GB" b="1" baseline="0" dirty="0"/>
              <a:t>u</a:t>
            </a:r>
            <a:r>
              <a:rPr lang="en-GB" baseline="0" dirty="0"/>
              <a:t>p the order of the sentences they read out in French, and their partner has to give the correct English. This forces the partner to listen to and understand the French.</a:t>
            </a:r>
          </a:p>
          <a:p>
            <a:pPr marL="0" indent="0">
              <a:buNone/>
            </a:pPr>
            <a:endParaRPr lang="en-GB" baseline="0" dirty="0"/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 [4594], ordinateur [2201], machine [1294], voiture [881], cher [803], moderne [1239], puissant [1229], rapide [672]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25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dirty="0"/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 [4594], ordinateur [2201], montre [4197], voiture [881], cher [803], moderne [1239], puissant [1229], rapide [672]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3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 err="1"/>
              <a:t>Pairwork</a:t>
            </a:r>
            <a:r>
              <a:rPr lang="en-GB" i="0" dirty="0"/>
              <a:t>. To be copied with the next slide for partners A and B. </a:t>
            </a:r>
          </a:p>
          <a:p>
            <a:r>
              <a:rPr lang="en-GB" i="0" baseline="0" dirty="0"/>
              <a:t>Check the learners remember how to say ‘you have’ . Then check they know how to ask it as a question -&gt; ‘do you have’ = </a:t>
            </a:r>
            <a:r>
              <a:rPr lang="en-GB" i="0" baseline="0" dirty="0" err="1"/>
              <a:t>tu</a:t>
            </a:r>
            <a:r>
              <a:rPr lang="en-GB" i="0" baseline="0" dirty="0"/>
              <a:t> as ? </a:t>
            </a:r>
          </a:p>
          <a:p>
            <a:r>
              <a:rPr lang="en-GB" i="0" baseline="0" dirty="0"/>
              <a:t>Remind them about raising the pitch of their voice. </a:t>
            </a:r>
          </a:p>
          <a:p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In fact, both partners have all of the items</a:t>
            </a:r>
            <a:r>
              <a:rPr lang="en-GB" i="0" baseline="0" dirty="0"/>
              <a:t> about which they are to be asked – however, they will not know this at the outset! This avoids the problem of needing to express the negative, which has not yet been covered.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/>
              <a:t>Check they remember how to say ‘I have’ -&gt; J’ai. Many learners will just say ‘</a:t>
            </a:r>
            <a:r>
              <a:rPr lang="en-GB" i="0" baseline="0" dirty="0" err="1"/>
              <a:t>oui</a:t>
            </a:r>
            <a:r>
              <a:rPr lang="en-GB" i="0" baseline="0" dirty="0"/>
              <a:t>’ and ‘non’, which is also fine as this is most natural in conversation.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baseline="0" dirty="0"/>
              <a:t>Extension: Ask learners to also </a:t>
            </a:r>
            <a:r>
              <a:rPr lang="en-GB" b="1" i="0" u="sng" baseline="0" dirty="0"/>
              <a:t>add an adjective</a:t>
            </a:r>
            <a:r>
              <a:rPr lang="en-GB" b="1" i="0" u="none" baseline="0" dirty="0"/>
              <a:t> </a:t>
            </a:r>
            <a:r>
              <a:rPr lang="en-GB" b="1" i="0" baseline="0" dirty="0"/>
              <a:t>when they reply. Their partner has to make a note in English about this on their sheet next to each image.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baseline="0" dirty="0"/>
              <a:t>Extension: </a:t>
            </a:r>
            <a:r>
              <a:rPr lang="en-GB" b="0" i="0" baseline="0" dirty="0"/>
              <a:t>In whole class, the teacher asks </a:t>
            </a:r>
            <a:r>
              <a:rPr lang="en-GB" i="0" baseline="0" dirty="0"/>
              <a:t>individuals to say what they have ‘J’ai un / </a:t>
            </a:r>
            <a:r>
              <a:rPr lang="en-GB" i="0" baseline="0" dirty="0" err="1"/>
              <a:t>une</a:t>
            </a:r>
            <a:r>
              <a:rPr lang="en-GB" i="0" baseline="0" dirty="0"/>
              <a:t>…’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/>
              <a:t>Ask individuals to say what their partner has ‘Il a / Elle a  un / </a:t>
            </a:r>
            <a:r>
              <a:rPr lang="en-GB" i="0" baseline="0" dirty="0" err="1"/>
              <a:t>une</a:t>
            </a:r>
            <a:r>
              <a:rPr lang="en-GB" i="0" baseline="0" dirty="0"/>
              <a:t>  …’ This revises grammar from previous lessons.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17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32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/>
              <a:t>This task brings together a lot of knowledge introduced and practised over the last two or three lessons:</a:t>
            </a:r>
          </a:p>
          <a:p>
            <a:pPr marL="0" indent="0">
              <a:buNone/>
            </a:pPr>
            <a:r>
              <a:rPr lang="en-GB" baseline="0" dirty="0"/>
              <a:t>j’ai and </a:t>
            </a:r>
            <a:r>
              <a:rPr lang="en-GB" baseline="0" dirty="0" err="1"/>
              <a:t>tu</a:t>
            </a:r>
            <a:r>
              <a:rPr lang="en-GB" baseline="0" dirty="0"/>
              <a:t> as, </a:t>
            </a:r>
          </a:p>
          <a:p>
            <a:pPr marL="0" indent="0">
              <a:buNone/>
            </a:pPr>
            <a:r>
              <a:rPr lang="en-GB" baseline="0" dirty="0"/>
              <a:t>vocabulary knowledge,</a:t>
            </a:r>
          </a:p>
          <a:p>
            <a:pPr marL="0" indent="0">
              <a:buNone/>
            </a:pPr>
            <a:r>
              <a:rPr lang="en-GB" baseline="0" dirty="0"/>
              <a:t>order of nouns &amp; adjectives,</a:t>
            </a:r>
          </a:p>
          <a:p>
            <a:pPr marL="0" indent="0">
              <a:buNone/>
            </a:pPr>
            <a:r>
              <a:rPr lang="en-GB" baseline="0" dirty="0"/>
              <a:t>indefinite articles (un/</a:t>
            </a:r>
            <a:r>
              <a:rPr lang="en-GB" baseline="0" dirty="0" err="1"/>
              <a:t>une</a:t>
            </a:r>
            <a:r>
              <a:rPr lang="en-GB" baseline="0" dirty="0"/>
              <a:t>), </a:t>
            </a:r>
          </a:p>
          <a:p>
            <a:pPr marL="0" indent="0">
              <a:buNone/>
            </a:pPr>
            <a:r>
              <a:rPr lang="en-GB" baseline="0" dirty="0"/>
              <a:t>adjective agreement.</a:t>
            </a:r>
          </a:p>
          <a:p>
            <a:pPr marL="0" indent="0">
              <a:buNone/>
            </a:pPr>
            <a:r>
              <a:rPr lang="en-GB" baseline="0" dirty="0"/>
              <a:t>You could remind them of those as ‘things to remember’ , before they begin. </a:t>
            </a:r>
          </a:p>
          <a:p>
            <a:pPr marL="0" indent="0">
              <a:buNone/>
            </a:pPr>
            <a:r>
              <a:rPr lang="en-GB" baseline="0" dirty="0"/>
              <a:t>Give the learners time and ensure that they have done the first two or three correctly before letting them do more. </a:t>
            </a:r>
          </a:p>
          <a:p>
            <a:pPr marL="0" indent="0">
              <a:buNone/>
            </a:pPr>
            <a:r>
              <a:rPr lang="en-GB" baseline="0" dirty="0"/>
              <a:t>There are more challenging items on the next slide. </a:t>
            </a:r>
          </a:p>
          <a:p>
            <a:pPr marL="0" indent="0">
              <a:buNone/>
            </a:pPr>
            <a:endParaRPr lang="en-GB" baseline="0" dirty="0"/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 [4594], ordinateur [2201], machine [1294], voiture [881], cher [803], moderne [1239], puissant [1229], rapide [672]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3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/>
              <a:t>These are extension items which require learners to remember that ‘do you’ does not have a direct translation equivalent in French. </a:t>
            </a:r>
          </a:p>
          <a:p>
            <a:pPr marL="0" indent="0">
              <a:buNone/>
            </a:pPr>
            <a:r>
              <a:rPr lang="en-GB" baseline="0" dirty="0"/>
              <a:t>Learners are expected to simply put a question mark at the end of the sentence. </a:t>
            </a:r>
          </a:p>
          <a:p>
            <a:pPr marL="0" indent="0">
              <a:buNone/>
            </a:pPr>
            <a:endParaRPr lang="en-GB" baseline="0" dirty="0"/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vélo [4594], ordinateur [2201], machine [1294], voiture [881], cher [803], moderne [1239], puissant [1229], rapide [672]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4.wav"/><Relationship Id="rId4" Type="http://schemas.openxmlformats.org/officeDocument/2006/relationships/image" Target="../media/image7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094" y="1768677"/>
            <a:ext cx="787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81968" y="3259055"/>
            <a:ext cx="5320595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Adjectives following the noun</a:t>
            </a:r>
            <a:endParaRPr lang="en-GB" sz="3200" i="1" baseline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311028" y="5378857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French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1.1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 Week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5B5B5B8C-B08D-7A42-903A-4E973AFABCAA}"/>
              </a:ext>
            </a:extLst>
          </p:cNvPr>
          <p:cNvSpPr txBox="1">
            <a:spLocks/>
          </p:cNvSpPr>
          <p:nvPr/>
        </p:nvSpPr>
        <p:spPr>
          <a:xfrm>
            <a:off x="311028" y="6161349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Stephen Owen / Emma Marsden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07/01/20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91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Adjectives in French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038" y="1268488"/>
            <a:ext cx="695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French, many adjectives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follow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the noun: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8089" y="1984429"/>
            <a:ext cx="10216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ordinateur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puissant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	a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powerful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computer</a:t>
            </a:r>
          </a:p>
          <a:p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vélo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				an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expensive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bike</a:t>
            </a:r>
          </a:p>
          <a:p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machine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	a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modern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machine</a:t>
            </a:r>
          </a:p>
          <a:p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voiture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		a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fast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car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06F42349-8830-1A4F-B571-1EB136DC4218}"/>
              </a:ext>
            </a:extLst>
          </p:cNvPr>
          <p:cNvSpPr/>
          <p:nvPr/>
        </p:nvSpPr>
        <p:spPr>
          <a:xfrm>
            <a:off x="7629916" y="44151"/>
            <a:ext cx="4164113" cy="1455170"/>
          </a:xfrm>
          <a:prstGeom prst="wedgeEllipseCallout">
            <a:avLst>
              <a:gd name="adj1" fmla="val -27990"/>
              <a:gd name="adj2" fmla="val 8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English the adjective </a:t>
            </a:r>
            <a:r>
              <a:rPr lang="en-US" sz="2400" dirty="0" smtClean="0"/>
              <a:t>comes </a:t>
            </a:r>
            <a:r>
              <a:rPr lang="en-US" sz="2400" i="1" dirty="0"/>
              <a:t>before </a:t>
            </a:r>
            <a:r>
              <a:rPr lang="en-US" sz="2400" dirty="0"/>
              <a:t>the noun</a:t>
            </a:r>
          </a:p>
        </p:txBody>
      </p:sp>
    </p:spTree>
    <p:extLst>
      <p:ext uri="{BB962C8B-B14F-4D97-AF65-F5344CB8AC3E}">
        <p14:creationId xmlns:p14="http://schemas.microsoft.com/office/powerpoint/2010/main" val="20682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986" y="6436644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Stephen Owen &amp; Emma Marsden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3319" y="4535281"/>
            <a:ext cx="304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8767" y="4636297"/>
            <a:ext cx="300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puissante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8510" y="3918735"/>
            <a:ext cx="304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7962" y="4162100"/>
            <a:ext cx="304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33" y="1274831"/>
            <a:ext cx="2370501" cy="1580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23" y="1312588"/>
            <a:ext cx="2131018" cy="1576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62" y="1309001"/>
            <a:ext cx="2137203" cy="1510290"/>
          </a:xfrm>
          <a:prstGeom prst="rect">
            <a:avLst/>
          </a:prstGeom>
        </p:spPr>
      </p:pic>
      <p:sp>
        <p:nvSpPr>
          <p:cNvPr id="11" name="Explosion 2 10"/>
          <p:cNvSpPr>
            <a:spLocks noChangeAspect="1"/>
          </p:cNvSpPr>
          <p:nvPr/>
        </p:nvSpPr>
        <p:spPr>
          <a:xfrm>
            <a:off x="3269523" y="2919334"/>
            <a:ext cx="8360013" cy="279490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6062" y="99594"/>
            <a:ext cx="90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Match the adjectives to the nouns.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7" y="1068896"/>
            <a:ext cx="1278485" cy="1598106"/>
          </a:xfrm>
          <a:prstGeom prst="rect">
            <a:avLst/>
          </a:prstGeom>
        </p:spPr>
      </p:pic>
      <p:sp>
        <p:nvSpPr>
          <p:cNvPr id="3" name="Action Button: Custom 2">
            <a:hlinkClick r:id="" action="ppaction://noaction" highlightClick="1">
              <a:snd r:embed="rId7" name="week 4_slide 10_item 1.wav"/>
            </a:hlinkClick>
          </p:cNvPr>
          <p:cNvSpPr/>
          <p:nvPr/>
        </p:nvSpPr>
        <p:spPr>
          <a:xfrm>
            <a:off x="956582" y="3585043"/>
            <a:ext cx="345055" cy="33487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Action Button: Custom 16">
            <a:hlinkClick r:id="" action="ppaction://noaction" highlightClick="1">
              <a:snd r:embed="rId8" name="week 4_slide 10_item 2.wav"/>
            </a:hlinkClick>
          </p:cNvPr>
          <p:cNvSpPr/>
          <p:nvPr/>
        </p:nvSpPr>
        <p:spPr>
          <a:xfrm>
            <a:off x="956581" y="4225495"/>
            <a:ext cx="345055" cy="33487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2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Action Button: Custom 17">
            <a:hlinkClick r:id="" action="ppaction://noaction" highlightClick="1">
              <a:snd r:embed="rId9" name="week 4_slide 10_item 3.wav"/>
            </a:hlinkClick>
          </p:cNvPr>
          <p:cNvSpPr/>
          <p:nvPr/>
        </p:nvSpPr>
        <p:spPr>
          <a:xfrm>
            <a:off x="956581" y="4837957"/>
            <a:ext cx="345055" cy="33487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3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Action Button: Custom 18">
            <a:hlinkClick r:id="" action="ppaction://noaction" highlightClick="1">
              <a:snd r:embed="rId10" name="week 4_slide 10_item 4.wav"/>
            </a:hlinkClick>
          </p:cNvPr>
          <p:cNvSpPr/>
          <p:nvPr/>
        </p:nvSpPr>
        <p:spPr>
          <a:xfrm>
            <a:off x="961319" y="5546805"/>
            <a:ext cx="345055" cy="33487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4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1 -0.00625 0.00729 -0.00926 0.00951 -0.0169 C 0.01146 -0.0243 0.00938 -0.02685 0.01471 -0.03379 C 0.01836 -0.03889 0.02201 -0.04398 0.0263 -0.04699 C 0.02839 -0.04838 0.0306 -0.04838 0.03268 -0.04884 C 0.04896 -0.05972 0.03398 -0.05092 0.04753 -0.05648 C 0.0543 -0.05926 0.05482 -0.06042 0.0612 -0.06389 C 0.0651 -0.06597 0.06745 -0.06643 0.07174 -0.06759 C 0.09987 -0.08426 0.07591 -0.07153 0.14674 -0.06944 C 0.15651 -0.06528 0.1444 -0.07037 0.15729 -0.06574 C 0.16719 -0.06227 0.15664 -0.06574 0.16471 -0.06204 C 0.16641 -0.06134 0.16823 -0.06088 0.17005 -0.06018 C 0.18346 -0.05486 0.16354 -0.06204 0.17956 -0.05648 C 0.18763 -0.0493 0.17956 -0.05555 0.1901 -0.05069 C 0.20195 -0.0456 0.19115 -0.04884 0.20169 -0.04329 C 0.20339 -0.04236 0.20521 -0.04213 0.2069 -0.04143 C 0.21706 -0.03241 0.20352 -0.04352 0.2207 -0.03588 C 0.22188 -0.03518 0.22266 -0.03287 0.22383 -0.03194 C 0.23294 -0.02616 0.23047 -0.03009 0.23867 -0.02639 C 0.25534 -0.01898 0.23477 -0.02569 0.2513 -0.02083 C 0.26641 -0.0118 0.25065 -0.02083 0.26185 -0.01504 C 0.26641 -0.01296 0.26458 -0.01273 0.27031 -0.01134 C 0.27422 -0.01042 0.27813 -0.01042 0.2819 -0.00949 C 0.28411 -0.00903 0.2862 -0.00833 0.28828 -0.00764 C 0.29323 -0.00602 0.29323 -0.00579 0.29779 -0.00393 C 0.31992 -0.0044 0.34219 -0.00393 0.36432 -0.00579 C 0.36706 -0.00602 0.36836 -0.0125 0.36966 -0.01504 C 0.37214 -0.0206 0.37279 -0.02083 0.37591 -0.02454 C 0.38112 -0.03819 0.3737 -0.0206 0.38646 -0.03773 C 0.39219 -0.04514 0.38971 -0.04074 0.39388 -0.05069 C 0.39635 -0.06366 0.39297 -0.04792 0.39818 -0.06389 C 0.3987 -0.06574 0.3987 -0.06782 0.39922 -0.06944 C 0.39974 -0.07153 0.40065 -0.07338 0.4013 -0.07523 C 0.40169 -0.07824 0.40195 -0.08148 0.40234 -0.08449 C 0.4026 -0.08657 0.40313 -0.08819 0.40339 -0.09028 C 0.40495 -0.10092 0.40391 -0.09745 0.40547 -0.10717 C 0.40781 -0.12037 0.40729 -0.11481 0.40872 -0.12592 C 0.40911 -0.12893 0.40938 -0.13217 0.40977 -0.13518 C 0.41003 -0.13727 0.41055 -0.13889 0.41081 -0.14097 C 0.4112 -0.14398 0.41159 -0.14722 0.41185 -0.15023 C 0.41224 -0.15393 0.41237 -0.15787 0.41289 -0.16157 C 0.4151 -0.17731 0.41497 -0.16829 0.41497 -0.17454 L 0.41497 -0.17454 L 0.41497 -0.17454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0648 -0.00052 -0.01273 -0.00117 -0.01898 C -0.0013 -0.02083 -0.00195 -0.02269 -0.00221 -0.02454 C -0.00364 -0.03519 -0.0026 -0.03171 -0.0043 -0.04144 C -0.00495 -0.04514 -0.00573 -0.04908 -0.00638 -0.05278 C -0.00638 -0.05278 -0.00846 -0.06412 -0.00846 -0.06412 C -0.01354 -0.07755 -0.01094 -0.07199 -0.01588 -0.08102 C -0.01797 -0.09167 -0.01549 -0.08195 -0.02122 -0.09213 C -0.02213 -0.09375 -0.02239 -0.0963 -0.02331 -0.09792 C -0.02461 -0.1 -0.0263 -0.10116 -0.02747 -0.10347 C -0.02838 -0.10509 -0.02877 -0.10741 -0.02969 -0.10903 C -0.03086 -0.11134 -0.03255 -0.11273 -0.03385 -0.11482 C -0.03502 -0.11644 -0.03581 -0.11898 -0.03698 -0.12037 C -0.04245 -0.12708 -0.04687 -0.13195 -0.05286 -0.13542 C -0.0543 -0.13634 -0.05573 -0.13658 -0.05716 -0.13727 C -0.05846 -0.13866 -0.06002 -0.13958 -0.06133 -0.14097 C -0.06237 -0.14213 -0.06341 -0.14375 -0.06445 -0.14491 C -0.06693 -0.14699 -0.07057 -0.14746 -0.07292 -0.14861 C -0.07409 -0.14908 -0.07513 -0.14977 -0.07617 -0.15046 C -0.07786 -0.15162 -0.07956 -0.15347 -0.08138 -0.15417 C -0.08385 -0.15533 -0.08633 -0.15556 -0.0888 -0.15602 C -0.09375 -0.15903 -0.09544 -0.16065 -0.10039 -0.16181 C -0.1039 -0.1625 -0.10742 -0.16296 -0.11094 -0.16366 C -0.12487 -0.1625 -0.13008 -0.16296 -0.14167 -0.15996 C -0.14336 -0.15926 -0.14518 -0.1588 -0.14687 -0.15787 C -0.14792 -0.15741 -0.14896 -0.15625 -0.15 -0.15602 C -0.15807 -0.1544 -0.18034 -0.15278 -0.18594 -0.15232 C -0.18776 -0.15162 -0.18945 -0.15116 -0.19127 -0.15046 C -0.19414 -0.14931 -0.19974 -0.14676 -0.19974 -0.14676 C -0.20143 -0.14491 -0.20312 -0.14259 -0.20495 -0.14097 C -0.2069 -0.13958 -0.21432 -0.13773 -0.21549 -0.13727 C -0.22239 -0.13125 -0.21732 -0.13472 -0.22617 -0.13171 C -0.22747 -0.13125 -0.2289 -0.13033 -0.23034 -0.12986 C -0.23607 -0.12801 -0.24258 -0.12708 -0.24831 -0.12593 C -0.25 -0.12546 -0.25182 -0.12477 -0.25351 -0.12408 C -0.25599 -0.12338 -0.25846 -0.12292 -0.26094 -0.12222 C -0.26302 -0.12176 -0.26523 -0.12107 -0.26732 -0.12037 C -0.27578 -0.12153 -0.28437 -0.1213 -0.29271 -0.12408 C -0.29518 -0.125 -0.29687 -0.12917 -0.29896 -0.13171 L -0.30221 -0.13542 C -0.30469 -0.14861 -0.30599 -0.1507 -0.30325 -0.16736 C -0.30325 -0.16736 -0.29792 -0.18148 -0.29687 -0.18426 C -0.29622 -0.18611 -0.29518 -0.18773 -0.29479 -0.18982 C -0.2944 -0.1919 -0.29427 -0.19375 -0.29375 -0.1956 C -0.29245 -0.19954 -0.28945 -0.20671 -0.28945 -0.20671 L -0.28945 -0.20671 " pathEditMode="relative" ptsTypes="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09 -0.003 -0.00995 -0.0043 -0.01504 C -0.00469 -0.01689 -0.00482 -0.01898 -0.00534 -0.02083 C -0.00625 -0.02407 -0.00755 -0.02685 -0.00847 -0.03009 C -0.00964 -0.03379 -0.01029 -0.03796 -0.01172 -0.04143 C -0.0138 -0.04675 -0.0168 -0.05115 -0.01914 -0.05648 C -0.02005 -0.05879 -0.02031 -0.0618 -0.02123 -0.06388 C -0.02201 -0.0662 -0.02344 -0.06759 -0.02435 -0.06967 C -0.02696 -0.075 -0.02878 -0.08171 -0.03177 -0.08657 C -0.03425 -0.0905 -0.0375 -0.09259 -0.04024 -0.09583 C -0.04206 -0.09814 -0.04349 -0.10162 -0.04544 -0.10347 C -0.07474 -0.13148 -0.05573 -0.11226 -0.07513 -0.12592 C -0.07904 -0.1287 -0.08268 -0.13263 -0.08672 -0.13541 C -0.09662 -0.14189 -0.103 -0.14375 -0.11315 -0.14837 C -0.1556 -0.16875 -0.10261 -0.14375 -0.14063 -0.16342 C -0.14479 -0.16574 -0.14909 -0.16712 -0.15326 -0.16921 C -0.15899 -0.17199 -0.16472 -0.17453 -0.17018 -0.17847 C -0.17188 -0.17986 -0.17357 -0.18148 -0.17539 -0.1824 C -0.17748 -0.18333 -0.17969 -0.1831 -0.18177 -0.18425 C -0.18607 -0.18634 -0.19011 -0.18981 -0.1944 -0.19166 C -0.20209 -0.1949 -0.2099 -0.19675 -0.21771 -0.1993 C -0.22422 -0.20138 -0.23672 -0.20555 -0.2431 -0.20671 C -0.2487 -0.20763 -0.2543 -0.20787 -0.2599 -0.20856 C -0.30013 -0.21875 -0.27852 -0.21412 -0.36979 -0.20856 C -0.378 -0.2081 -0.39414 -0.203 -0.39414 -0.203 C -0.40078 -0.2037 -0.40755 -0.20324 -0.41419 -0.20486 C -0.41706 -0.20555 -0.42044 -0.21203 -0.42266 -0.21412 C -0.42539 -0.21712 -0.42839 -0.21898 -0.43112 -0.22175 C -0.43438 -0.22523 -0.4375 -0.22916 -0.44063 -0.2331 L -0.44375 -0.2368 C -0.44479 -0.23796 -0.44584 -0.23958 -0.44701 -0.2405 C -0.44831 -0.24166 -0.44987 -0.24282 -0.45117 -0.24421 C -0.46289 -0.2581 -0.45078 -0.24675 -0.46068 -0.25555 C -0.46172 -0.2574 -0.46263 -0.25949 -0.4638 -0.26111 C -0.47044 -0.27013 -0.46901 -0.2662 -0.47448 -0.2743 C -0.48308 -0.2875 -0.47227 -0.27175 -0.47969 -0.2875 C -0.48164 -0.29166 -0.48711 -0.29375 -0.48919 -0.2949 L -0.49232 -0.29675 L -0.49232 -0.29675 " pathEditMode="relative" ptsTypes="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-0.01065 0 -0.01759 0.00208 -0.02639 C 0.0026 -0.02894 0.00351 -0.03148 0.00416 -0.0338 C 0.00455 -0.0382 0.00468 -0.04283 0.00521 -0.04699 C 0.00547 -0.04908 0.00599 -0.0507 0.00625 -0.05278 C 0.00677 -0.05579 0.0069 -0.05903 0.00729 -0.06204 C 0.00755 -0.06389 0.00807 -0.06574 0.00833 -0.06759 C 0.00872 -0.07014 0.00898 -0.07269 0.0095 -0.07523 C 0.01002 -0.07847 0.01093 -0.08148 0.01159 -0.08449 C 0.01198 -0.08634 0.01237 -0.08843 0.01263 -0.09028 C 0.01302 -0.09283 0.01315 -0.09537 0.01367 -0.09769 C 0.01419 -0.10046 0.01523 -0.10255 0.01575 -0.10533 C 0.01627 -0.10764 0.01627 -0.11042 0.01679 -0.11273 C 0.01966 -0.12593 0.01797 -0.11505 0.02109 -0.12593 C 0.02161 -0.12778 0.02161 -0.12986 0.02213 -0.13148 C 0.02265 -0.13357 0.0237 -0.13519 0.02422 -0.13727 C 0.02864 -0.15278 0.02135 -0.13218 0.02734 -0.14838 C 0.02773 -0.15023 0.02799 -0.15232 0.02851 -0.15417 C 0.03021 -0.16134 0.03268 -0.16898 0.03698 -0.17292 C 0.03828 -0.17408 0.03971 -0.17523 0.04114 -0.17662 C 0.04557 -0.18102 0.04323 -0.18033 0.04856 -0.18403 C 0.05065 -0.18565 0.05273 -0.18658 0.05481 -0.18796 L 0.05807 -0.18982 C 0.05911 -0.19028 0.06028 -0.19074 0.0612 -0.19167 C 0.06263 -0.19283 0.06406 -0.19398 0.06549 -0.19537 C 0.06653 -0.19653 0.06745 -0.19815 0.06862 -0.19908 C 0.06966 -0.2 0.0707 -0.20023 0.07174 -0.20093 C 0.07317 -0.20208 0.07461 -0.20371 0.07604 -0.20486 C 0.07864 -0.20671 0.08659 -0.20996 0.08763 -0.21042 C 0.08945 -0.21111 0.09114 -0.21134 0.09297 -0.21227 C 0.09909 -0.21528 0.09883 -0.21621 0.10455 -0.21968 C 0.10664 -0.22107 0.10872 -0.22269 0.11093 -0.22361 C 0.11758 -0.22593 0.11445 -0.22454 0.12044 -0.22732 C 0.12148 -0.22847 0.12239 -0.23009 0.12356 -0.23102 C 0.12461 -0.23195 0.12578 -0.23195 0.12669 -0.23287 C 0.1289 -0.23519 0.13099 -0.23796 0.13307 -0.24051 C 0.13411 -0.24167 0.13502 -0.24352 0.1362 -0.24421 C 0.14427 -0.24884 0.13437 -0.24259 0.14258 -0.24977 C 0.14362 -0.2507 0.14466 -0.25116 0.1457 -0.25162 C 0.14674 -0.25347 0.14778 -0.25556 0.14896 -0.25741 C 0.14987 -0.2588 0.1513 -0.25949 0.15208 -0.26111 C 0.15377 -0.26458 0.15638 -0.27222 0.15638 -0.27222 L 0.15638 -0.27222 " pathEditMode="relative" ptsTypes="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 &amp;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9020" y="6487183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Stephen Owen &amp; Emma Marsden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7962" y="2890425"/>
            <a:ext cx="304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vélo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529" y="2923646"/>
            <a:ext cx="221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machine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puissante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4733" y="2883957"/>
            <a:ext cx="197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voiture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3952" y="2957751"/>
            <a:ext cx="304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ordinateur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33" y="1274831"/>
            <a:ext cx="2370501" cy="1580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23" y="1312588"/>
            <a:ext cx="2131018" cy="1576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62" y="1309001"/>
            <a:ext cx="2137203" cy="1510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963" y="5123526"/>
            <a:ext cx="1173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Which adjective changes its spelling and sound to match the feminine noun? 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060" y="5627189"/>
            <a:ext cx="519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puissant → 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puissant</a:t>
            </a:r>
            <a:r>
              <a:rPr lang="en-GB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7" y="1068896"/>
            <a:ext cx="1278485" cy="1598106"/>
          </a:xfrm>
          <a:prstGeom prst="rect">
            <a:avLst/>
          </a:prstGeom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167A9695-ABA4-2647-866C-0F2075E9AACD}"/>
              </a:ext>
            </a:extLst>
          </p:cNvPr>
          <p:cNvSpPr/>
          <p:nvPr/>
        </p:nvSpPr>
        <p:spPr>
          <a:xfrm>
            <a:off x="7140811" y="3941035"/>
            <a:ext cx="4938371" cy="1125201"/>
          </a:xfrm>
          <a:prstGeom prst="wedgeEllipseCallout">
            <a:avLst>
              <a:gd name="adj1" fmla="val 21765"/>
              <a:gd name="adj2" fmla="val -76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Some adjectives already have an ‘e’ at the end – don’t add another e! 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4197E1F3-67B5-CB42-857F-3EBCAD2B6844}"/>
              </a:ext>
            </a:extLst>
          </p:cNvPr>
          <p:cNvSpPr/>
          <p:nvPr/>
        </p:nvSpPr>
        <p:spPr>
          <a:xfrm>
            <a:off x="1095465" y="116450"/>
            <a:ext cx="4164113" cy="1455170"/>
          </a:xfrm>
          <a:prstGeom prst="wedgeEllipseCallout">
            <a:avLst>
              <a:gd name="adj1" fmla="val -35218"/>
              <a:gd name="adj2" fmla="val 184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SILENT FINAL e. </a:t>
            </a:r>
          </a:p>
          <a:p>
            <a:pPr algn="ctr"/>
            <a:r>
              <a:rPr lang="en-US" sz="2400" dirty="0"/>
              <a:t>SOUND OUT THE FINAL CONSONANT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E39FF4C2-CB8D-124E-9D44-A358BE7BD948}"/>
              </a:ext>
            </a:extLst>
          </p:cNvPr>
          <p:cNvSpPr/>
          <p:nvPr/>
        </p:nvSpPr>
        <p:spPr>
          <a:xfrm>
            <a:off x="1117709" y="95451"/>
            <a:ext cx="4164113" cy="1455170"/>
          </a:xfrm>
          <a:prstGeom prst="wedgeEllipseCallout">
            <a:avLst>
              <a:gd name="adj1" fmla="val 25100"/>
              <a:gd name="adj2" fmla="val 178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SILENT FINAL e. </a:t>
            </a:r>
          </a:p>
          <a:p>
            <a:pPr algn="ctr"/>
            <a:r>
              <a:rPr lang="en-US" sz="2400" dirty="0"/>
              <a:t>-&gt; SOUND THE FINAL CONSONANT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FCDF0239-CAA8-6346-98F8-D7D306DF71FB}"/>
              </a:ext>
            </a:extLst>
          </p:cNvPr>
          <p:cNvSpPr/>
          <p:nvPr/>
        </p:nvSpPr>
        <p:spPr>
          <a:xfrm>
            <a:off x="1095465" y="99594"/>
            <a:ext cx="4164113" cy="1455170"/>
          </a:xfrm>
          <a:prstGeom prst="wedgeEllipseCallout">
            <a:avLst>
              <a:gd name="adj1" fmla="val 179925"/>
              <a:gd name="adj2" fmla="val 17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SILENT FINAL e </a:t>
            </a:r>
          </a:p>
          <a:p>
            <a:pPr algn="ctr"/>
            <a:r>
              <a:rPr lang="en-US" sz="2400" dirty="0"/>
              <a:t>-&gt; SOUND THE CONSONANT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26D81C6F-AA4B-6D4A-AF32-B66B84C36A28}"/>
              </a:ext>
            </a:extLst>
          </p:cNvPr>
          <p:cNvSpPr/>
          <p:nvPr/>
        </p:nvSpPr>
        <p:spPr>
          <a:xfrm>
            <a:off x="7140811" y="3867331"/>
            <a:ext cx="4938370" cy="1214310"/>
          </a:xfrm>
          <a:prstGeom prst="wedgeEllipseCallout">
            <a:avLst>
              <a:gd name="adj1" fmla="val -107146"/>
              <a:gd name="adj2" fmla="val -57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adjectives already have an ‘e’ at the end – </a:t>
            </a:r>
          </a:p>
          <a:p>
            <a:pPr algn="ctr"/>
            <a:r>
              <a:rPr lang="en-US" dirty="0"/>
              <a:t>don’t add another e!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D81962-2950-8242-AD01-552ADBF7C7DC}"/>
              </a:ext>
            </a:extLst>
          </p:cNvPr>
          <p:cNvSpPr/>
          <p:nvPr/>
        </p:nvSpPr>
        <p:spPr>
          <a:xfrm>
            <a:off x="71849" y="3314331"/>
            <a:ext cx="2303362" cy="575674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 animBg="1"/>
      <p:bldP spid="17" grpId="0" animBg="1"/>
      <p:bldP spid="18" grpId="0" animBg="1"/>
      <p:bldP spid="19" grpId="0" animBg="1"/>
      <p:bldP spid="21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6452" y="6487183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Stephen Owen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3319" y="4535281"/>
            <a:ext cx="304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8767" y="4636297"/>
            <a:ext cx="300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puissant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8510" y="3918735"/>
            <a:ext cx="304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7962" y="4162100"/>
            <a:ext cx="304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71" y="1299923"/>
            <a:ext cx="2370501" cy="1580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39" y="1764202"/>
            <a:ext cx="2131018" cy="1576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64" y="1531618"/>
            <a:ext cx="2137203" cy="1510290"/>
          </a:xfrm>
          <a:prstGeom prst="rect">
            <a:avLst/>
          </a:prstGeom>
        </p:spPr>
      </p:pic>
      <p:sp>
        <p:nvSpPr>
          <p:cNvPr id="11" name="Explosion 2 10"/>
          <p:cNvSpPr>
            <a:spLocks noChangeAspect="1"/>
          </p:cNvSpPr>
          <p:nvPr/>
        </p:nvSpPr>
        <p:spPr>
          <a:xfrm>
            <a:off x="2694788" y="2769072"/>
            <a:ext cx="8360013" cy="353241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6062" y="99594"/>
            <a:ext cx="909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How many different ways can you combine these nouns and adjectives? Write down as many as you can. Remember to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agree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your adjectives for feminine nouns!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305643" y="2483436"/>
            <a:ext cx="3605198" cy="1580333"/>
          </a:xfrm>
          <a:prstGeom prst="wedgeEllipseCallout">
            <a:avLst>
              <a:gd name="adj1" fmla="val -50203"/>
              <a:gd name="adj2" fmla="val 51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73096" y="2842846"/>
            <a:ext cx="269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Adjectives ending in –e do not change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479040" y="4929338"/>
            <a:ext cx="2874279" cy="1207102"/>
          </a:xfrm>
          <a:prstGeom prst="wedgeEllipseCallout">
            <a:avLst>
              <a:gd name="adj1" fmla="val 51277"/>
              <a:gd name="adj2" fmla="val -48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79215" y="5052465"/>
            <a:ext cx="20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The feminine of 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her</a:t>
            </a:r>
            <a:r>
              <a:rPr lang="en-GB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is </a:t>
            </a:r>
            <a:r>
              <a:rPr lang="en-GB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chère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7" y="3736228"/>
            <a:ext cx="1278485" cy="15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51" y="42289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111" y="188461"/>
            <a:ext cx="10282836" cy="120032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speaking to your friend on the telephone. 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Tell him/her what you have, and ask what he/she has.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S/he will also ask you.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Take it in turns to ask one question at a time. Partner A starts.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36" y="2708194"/>
            <a:ext cx="894410" cy="86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13" y="4152435"/>
            <a:ext cx="1331142" cy="634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4277512"/>
            <a:ext cx="1450674" cy="1018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2592639"/>
            <a:ext cx="504084" cy="10396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136045" y="-265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543" y="6442634"/>
            <a:ext cx="3190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&amp; Emma Marsden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52" y="5133026"/>
            <a:ext cx="1278611" cy="946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2" y="2787601"/>
            <a:ext cx="1424802" cy="1006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10" y="5007612"/>
            <a:ext cx="1422300" cy="9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826" y="1549586"/>
            <a:ext cx="45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When asked, say you have these: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8037" y="1560771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friend if s/he has these (circle the ones s/he has):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73" y="2901788"/>
            <a:ext cx="767091" cy="958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63DB0E-9DBE-5547-BE07-0E3668B6C11F}"/>
              </a:ext>
            </a:extLst>
          </p:cNvPr>
          <p:cNvSpPr txBox="1"/>
          <p:nvPr/>
        </p:nvSpPr>
        <p:spPr>
          <a:xfrm>
            <a:off x="9996829" y="53561"/>
            <a:ext cx="219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51" y="42289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36" y="2708194"/>
            <a:ext cx="894410" cy="86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13" y="4152435"/>
            <a:ext cx="1331142" cy="634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4277512"/>
            <a:ext cx="1450674" cy="1018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2592639"/>
            <a:ext cx="504084" cy="10396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136045" y="-265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4749" y="6470925"/>
            <a:ext cx="279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&amp; Emma Marsden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52" y="5133026"/>
            <a:ext cx="1278611" cy="946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2" y="2787601"/>
            <a:ext cx="1424802" cy="1006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10" y="5007612"/>
            <a:ext cx="1422300" cy="9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158" y="1731421"/>
            <a:ext cx="45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When asked, say you have these: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4511" y="1541452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friend if s/he has these (circle the ones s/he has):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73" y="2901788"/>
            <a:ext cx="767091" cy="958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51618D-90AD-9144-B0C4-4E4CEEC41872}"/>
              </a:ext>
            </a:extLst>
          </p:cNvPr>
          <p:cNvSpPr txBox="1"/>
          <p:nvPr/>
        </p:nvSpPr>
        <p:spPr>
          <a:xfrm>
            <a:off x="1508111" y="188461"/>
            <a:ext cx="10282836" cy="120032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speaking to your friend on the telephone. 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Tell him/her what you have, and ask what he/she has.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S/he will also ask you.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Take it in turns to ask one question at a time. Partner A starts.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CC574E-5E6F-CF49-B6B5-CAF6BB11E01A}"/>
              </a:ext>
            </a:extLst>
          </p:cNvPr>
          <p:cNvSpPr txBox="1"/>
          <p:nvPr/>
        </p:nvSpPr>
        <p:spPr>
          <a:xfrm>
            <a:off x="9996829" y="53561"/>
            <a:ext cx="219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0477" y="6509309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Stephen Owen &amp; Emma Marsden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062" y="99594"/>
            <a:ext cx="90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Translate the following sentences into French. 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to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agree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adjectives for feminine nouns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4552" y="1596980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I have a powerful car.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031" y="2817368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You have an expensive computer.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4549" y="3982938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I have a modern bike.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4550" y="5135033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 You have a fast machine.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840" y="1997090"/>
            <a:ext cx="90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J’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voiture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puissante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840" y="3186700"/>
            <a:ext cx="89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Tu as 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ordinateur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840" y="4374609"/>
            <a:ext cx="90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J’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vélo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9840" y="5518265"/>
            <a:ext cx="90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Tu as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machine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7025" y="93696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ç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0477" y="6509309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Stephen Owen &amp; Emma Marsden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062" y="99594"/>
            <a:ext cx="90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Translate the following sentences into French. 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to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agree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adjectives for feminine nouns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4552" y="1596980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5. You have a powerful car.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031" y="2817368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6. Do you have a modern bike?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4549" y="3982938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7. I have an expensive computer.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4550" y="5135033"/>
            <a:ext cx="1048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8. Do you have a fast machine?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840" y="1997090"/>
            <a:ext cx="90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Tu as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voiture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puissante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840" y="3186700"/>
            <a:ext cx="89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Tu as 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vélo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840" y="4374609"/>
            <a:ext cx="90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J’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ordinateur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9840" y="5518265"/>
            <a:ext cx="90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Tu as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machine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7025" y="93696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ç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1554</Words>
  <Application>Microsoft Office PowerPoint</Application>
  <PresentationFormat>Widescreen</PresentationFormat>
  <Paragraphs>183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Tw Cen MT</vt:lpstr>
      <vt:lpstr>1_Office Theme</vt:lpstr>
      <vt:lpstr>PowerPoint Presentation</vt:lpstr>
      <vt:lpstr>Adjectives in 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Stephen Owen</cp:lastModifiedBy>
  <cp:revision>265</cp:revision>
  <dcterms:created xsi:type="dcterms:W3CDTF">2019-03-27T07:30:03Z</dcterms:created>
  <dcterms:modified xsi:type="dcterms:W3CDTF">2020-01-07T15:03:07Z</dcterms:modified>
</cp:coreProperties>
</file>