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7" r:id="rId5"/>
    <p:sldMasterId id="2147483719" r:id="rId6"/>
  </p:sldMasterIdLst>
  <p:notesMasterIdLst>
    <p:notesMasterId r:id="rId65"/>
  </p:notesMasterIdLst>
  <p:sldIdLst>
    <p:sldId id="257" r:id="rId7"/>
    <p:sldId id="364" r:id="rId8"/>
    <p:sldId id="365" r:id="rId9"/>
    <p:sldId id="261" r:id="rId10"/>
    <p:sldId id="340" r:id="rId11"/>
    <p:sldId id="287" r:id="rId12"/>
    <p:sldId id="354" r:id="rId13"/>
    <p:sldId id="353" r:id="rId14"/>
    <p:sldId id="359" r:id="rId15"/>
    <p:sldId id="358" r:id="rId16"/>
    <p:sldId id="357" r:id="rId17"/>
    <p:sldId id="356" r:id="rId18"/>
    <p:sldId id="355" r:id="rId19"/>
    <p:sldId id="360" r:id="rId20"/>
    <p:sldId id="290" r:id="rId21"/>
    <p:sldId id="289" r:id="rId22"/>
    <p:sldId id="292" r:id="rId23"/>
    <p:sldId id="291" r:id="rId24"/>
    <p:sldId id="293" r:id="rId25"/>
    <p:sldId id="294" r:id="rId26"/>
    <p:sldId id="342" r:id="rId27"/>
    <p:sldId id="341" r:id="rId28"/>
    <p:sldId id="343" r:id="rId29"/>
    <p:sldId id="344" r:id="rId30"/>
    <p:sldId id="262" r:id="rId31"/>
    <p:sldId id="264" r:id="rId32"/>
    <p:sldId id="267" r:id="rId33"/>
    <p:sldId id="269" r:id="rId34"/>
    <p:sldId id="275" r:id="rId35"/>
    <p:sldId id="274" r:id="rId36"/>
    <p:sldId id="276" r:id="rId37"/>
    <p:sldId id="277" r:id="rId38"/>
    <p:sldId id="278" r:id="rId39"/>
    <p:sldId id="279" r:id="rId40"/>
    <p:sldId id="286" r:id="rId41"/>
    <p:sldId id="363" r:id="rId42"/>
    <p:sldId id="361" r:id="rId43"/>
    <p:sldId id="295" r:id="rId44"/>
    <p:sldId id="296" r:id="rId45"/>
    <p:sldId id="300" r:id="rId46"/>
    <p:sldId id="323" r:id="rId47"/>
    <p:sldId id="324" r:id="rId48"/>
    <p:sldId id="325" r:id="rId49"/>
    <p:sldId id="326" r:id="rId50"/>
    <p:sldId id="327" r:id="rId51"/>
    <p:sldId id="328" r:id="rId52"/>
    <p:sldId id="329" r:id="rId53"/>
    <p:sldId id="330" r:id="rId54"/>
    <p:sldId id="331" r:id="rId55"/>
    <p:sldId id="332" r:id="rId56"/>
    <p:sldId id="333" r:id="rId57"/>
    <p:sldId id="334" r:id="rId58"/>
    <p:sldId id="338" r:id="rId59"/>
    <p:sldId id="339" r:id="rId60"/>
    <p:sldId id="335" r:id="rId61"/>
    <p:sldId id="336" r:id="rId62"/>
    <p:sldId id="337" r:id="rId63"/>
    <p:sldId id="25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1"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24" autoAdjust="0"/>
    <p:restoredTop sz="64218" autoAdjust="0"/>
  </p:normalViewPr>
  <p:slideViewPr>
    <p:cSldViewPr snapToGrid="0">
      <p:cViewPr varScale="1">
        <p:scale>
          <a:sx n="70" d="100"/>
          <a:sy n="70" d="100"/>
        </p:scale>
        <p:origin x="2464" y="19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Caruso" userId="a794e7f908ebd08e" providerId="LiveId" clId="{589F396E-29F1-5846-A100-8B7D65D85685}"/>
    <pc:docChg chg="modSld">
      <pc:chgData name="Louise Caruso" userId="a794e7f908ebd08e" providerId="LiveId" clId="{589F396E-29F1-5846-A100-8B7D65D85685}" dt="2021-04-30T14:11:38.317" v="2" actId="20577"/>
      <pc:docMkLst>
        <pc:docMk/>
      </pc:docMkLst>
      <pc:sldChg chg="modSp mod">
        <pc:chgData name="Louise Caruso" userId="a794e7f908ebd08e" providerId="LiveId" clId="{589F396E-29F1-5846-A100-8B7D65D85685}" dt="2021-04-30T14:10:56.226" v="0" actId="20577"/>
        <pc:sldMkLst>
          <pc:docMk/>
          <pc:sldMk cId="2703337496" sldId="323"/>
        </pc:sldMkLst>
        <pc:spChg chg="mod">
          <ac:chgData name="Louise Caruso" userId="a794e7f908ebd08e" providerId="LiveId" clId="{589F396E-29F1-5846-A100-8B7D65D85685}" dt="2021-04-30T14:10:56.226" v="0" actId="20577"/>
          <ac:spMkLst>
            <pc:docMk/>
            <pc:sldMk cId="2703337496" sldId="323"/>
            <ac:spMk id="7" creationId="{9D1DF0A3-ADF5-7447-BD11-05540C447550}"/>
          </ac:spMkLst>
        </pc:spChg>
      </pc:sldChg>
      <pc:sldChg chg="modSp mod">
        <pc:chgData name="Louise Caruso" userId="a794e7f908ebd08e" providerId="LiveId" clId="{589F396E-29F1-5846-A100-8B7D65D85685}" dt="2021-04-30T14:11:29.904" v="1" actId="20577"/>
        <pc:sldMkLst>
          <pc:docMk/>
          <pc:sldMk cId="172361984" sldId="333"/>
        </pc:sldMkLst>
        <pc:spChg chg="mod">
          <ac:chgData name="Louise Caruso" userId="a794e7f908ebd08e" providerId="LiveId" clId="{589F396E-29F1-5846-A100-8B7D65D85685}" dt="2021-04-30T14:11:29.904" v="1" actId="20577"/>
          <ac:spMkLst>
            <pc:docMk/>
            <pc:sldMk cId="172361984" sldId="333"/>
            <ac:spMk id="7" creationId="{9D1DF0A3-ADF5-7447-BD11-05540C447550}"/>
          </ac:spMkLst>
        </pc:spChg>
      </pc:sldChg>
      <pc:sldChg chg="modSp mod">
        <pc:chgData name="Louise Caruso" userId="a794e7f908ebd08e" providerId="LiveId" clId="{589F396E-29F1-5846-A100-8B7D65D85685}" dt="2021-04-30T14:11:38.317" v="2" actId="20577"/>
        <pc:sldMkLst>
          <pc:docMk/>
          <pc:sldMk cId="2890887390" sldId="334"/>
        </pc:sldMkLst>
        <pc:spChg chg="mod">
          <ac:chgData name="Louise Caruso" userId="a794e7f908ebd08e" providerId="LiveId" clId="{589F396E-29F1-5846-A100-8B7D65D85685}" dt="2021-04-30T14:11:38.317" v="2" actId="20577"/>
          <ac:spMkLst>
            <pc:docMk/>
            <pc:sldMk cId="2890887390" sldId="334"/>
            <ac:spMk id="7" creationId="{9D1DF0A3-ADF5-7447-BD11-05540C44755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35B17-2801-4DCC-B2A7-6D809109EAAD}" type="datetimeFigureOut">
              <a:rPr lang="en-GB" smtClean="0"/>
              <a:t>30/04/2021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7830A-76EB-49EC-AE03-6AD8E5D8C51F}" type="slidenum">
              <a:rPr lang="en-GB" smtClean="0"/>
              <a:t>‹#›</a:t>
            </a:fld>
            <a:endParaRPr lang="en-GB"/>
          </a:p>
        </p:txBody>
      </p:sp>
    </p:spTree>
    <p:extLst>
      <p:ext uri="{BB962C8B-B14F-4D97-AF65-F5344CB8AC3E}">
        <p14:creationId xmlns:p14="http://schemas.microsoft.com/office/powerpoint/2010/main" val="244679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rae.es/consultas/uso-de-los-pronombres-los-las-les-leismo-laismo-loismo"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&amp; Steve Clarke. All additional pictures selected are available under a Creative Commons license, no attribution required. Thanks to Rachel Hawkes for her contributions.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[n] / [ñ]</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 </a:t>
            </a:r>
            <a:r>
              <a:rPr lang="en-GB" dirty="0">
                <a:solidFill>
                  <a:schemeClr val="bg1"/>
                </a:solidFill>
              </a:rPr>
              <a:t>object-verb-subject word order with direct object 'lo' 'la‘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Consolidation of personal ‘a’</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8.2.2.1 (introduce) </a:t>
            </a:r>
            <a:r>
              <a:rPr lang="en-GB" sz="1200" b="0" i="0" dirty="0">
                <a:solidFill>
                  <a:schemeClr val="dk1"/>
                </a:solidFill>
                <a:latin typeface="+mn-lt"/>
                <a:ea typeface="Calibri"/>
                <a:cs typeface="Calibri"/>
                <a:sym typeface="Calibri"/>
              </a:rPr>
              <a:t>vocab set: </a:t>
            </a:r>
            <a:r>
              <a:rPr lang="en-GB" sz="1200" kern="1200" dirty="0">
                <a:solidFill>
                  <a:schemeClr val="tx1"/>
                </a:solidFill>
                <a:effectLst/>
                <a:latin typeface="+mn-lt"/>
                <a:ea typeface="+mn-ea"/>
                <a:cs typeface="+mn-cs"/>
              </a:rPr>
              <a:t>lo [10]; la [61]; </a:t>
            </a:r>
            <a:r>
              <a:rPr lang="en-GB" sz="1200" kern="1200" dirty="0" err="1">
                <a:solidFill>
                  <a:schemeClr val="tx1"/>
                </a:solidFill>
                <a:effectLst/>
                <a:latin typeface="+mn-lt"/>
                <a:ea typeface="+mn-ea"/>
                <a:cs typeface="+mn-cs"/>
              </a:rPr>
              <a:t>parar</a:t>
            </a:r>
            <a:r>
              <a:rPr lang="en-GB" sz="1200" kern="1200" dirty="0">
                <a:solidFill>
                  <a:schemeClr val="tx1"/>
                </a:solidFill>
                <a:effectLst/>
                <a:latin typeface="+mn-lt"/>
                <a:ea typeface="+mn-ea"/>
                <a:cs typeface="+mn-cs"/>
              </a:rPr>
              <a:t> [706]; </a:t>
            </a:r>
            <a:r>
              <a:rPr lang="en-GB" sz="1200" kern="1200" dirty="0" err="1">
                <a:solidFill>
                  <a:schemeClr val="tx1"/>
                </a:solidFill>
                <a:effectLst/>
                <a:latin typeface="+mn-lt"/>
                <a:ea typeface="+mn-ea"/>
                <a:cs typeface="+mn-cs"/>
              </a:rPr>
              <a:t>acompañar</a:t>
            </a:r>
            <a:r>
              <a:rPr lang="en-GB" sz="1200" kern="1200" dirty="0">
                <a:solidFill>
                  <a:schemeClr val="tx1"/>
                </a:solidFill>
                <a:effectLst/>
                <a:latin typeface="+mn-lt"/>
                <a:ea typeface="+mn-ea"/>
                <a:cs typeface="+mn-cs"/>
              </a:rPr>
              <a:t> [606]; dejar² [86]; </a:t>
            </a:r>
            <a:r>
              <a:rPr lang="en-GB" sz="1200" kern="1200" dirty="0" err="1">
                <a:solidFill>
                  <a:schemeClr val="tx1"/>
                </a:solidFill>
                <a:effectLst/>
                <a:latin typeface="+mn-lt"/>
                <a:ea typeface="+mn-ea"/>
                <a:cs typeface="+mn-cs"/>
              </a:rPr>
              <a:t>saludar</a:t>
            </a:r>
            <a:r>
              <a:rPr lang="en-GB" sz="1200" kern="1200" dirty="0">
                <a:solidFill>
                  <a:schemeClr val="tx1"/>
                </a:solidFill>
                <a:effectLst/>
                <a:latin typeface="+mn-lt"/>
                <a:ea typeface="+mn-ea"/>
                <a:cs typeface="+mn-cs"/>
              </a:rPr>
              <a:t> [1575]; </a:t>
            </a:r>
            <a:r>
              <a:rPr lang="en-GB" sz="1200" kern="1200" dirty="0" err="1">
                <a:solidFill>
                  <a:schemeClr val="tx1"/>
                </a:solidFill>
                <a:effectLst/>
                <a:latin typeface="+mn-lt"/>
                <a:ea typeface="+mn-ea"/>
                <a:cs typeface="+mn-cs"/>
              </a:rPr>
              <a:t>besar</a:t>
            </a:r>
            <a:r>
              <a:rPr lang="en-GB" sz="1200" kern="1200" dirty="0">
                <a:solidFill>
                  <a:schemeClr val="tx1"/>
                </a:solidFill>
                <a:effectLst/>
                <a:latin typeface="+mn-lt"/>
                <a:ea typeface="+mn-ea"/>
                <a:cs typeface="+mn-cs"/>
              </a:rPr>
              <a:t> [1591]; </a:t>
            </a:r>
            <a:r>
              <a:rPr lang="en-GB" sz="1200" kern="1200" dirty="0" err="1">
                <a:solidFill>
                  <a:schemeClr val="tx1"/>
                </a:solidFill>
                <a:effectLst/>
                <a:latin typeface="+mn-lt"/>
                <a:ea typeface="+mn-ea"/>
                <a:cs typeface="+mn-cs"/>
              </a:rPr>
              <a:t>seguir</a:t>
            </a:r>
            <a:r>
              <a:rPr lang="en-GB" sz="1200" kern="1200" dirty="0">
                <a:solidFill>
                  <a:schemeClr val="tx1"/>
                </a:solidFill>
                <a:effectLst/>
                <a:latin typeface="+mn-lt"/>
                <a:ea typeface="+mn-ea"/>
                <a:cs typeface="+mn-cs"/>
              </a:rPr>
              <a:t> [99]; </a:t>
            </a:r>
            <a:r>
              <a:rPr lang="en-GB" sz="1200" kern="1200" dirty="0" err="1">
                <a:solidFill>
                  <a:schemeClr val="tx1"/>
                </a:solidFill>
                <a:effectLst/>
                <a:latin typeface="+mn-lt"/>
                <a:ea typeface="+mn-ea"/>
                <a:cs typeface="+mn-cs"/>
              </a:rPr>
              <a:t>sigo</a:t>
            </a:r>
            <a:r>
              <a:rPr lang="en-GB" sz="1200" kern="1200" dirty="0">
                <a:solidFill>
                  <a:schemeClr val="tx1"/>
                </a:solidFill>
                <a:effectLst/>
                <a:latin typeface="+mn-lt"/>
                <a:ea typeface="+mn-ea"/>
                <a:cs typeface="+mn-cs"/>
              </a:rPr>
              <a:t> [seguir-99]; </a:t>
            </a:r>
            <a:r>
              <a:rPr lang="en-GB" sz="1200" kern="1200" dirty="0" err="1">
                <a:solidFill>
                  <a:schemeClr val="tx1"/>
                </a:solidFill>
                <a:effectLst/>
                <a:latin typeface="+mn-lt"/>
                <a:ea typeface="+mn-ea"/>
                <a:cs typeface="+mn-cs"/>
              </a:rPr>
              <a:t>policía</a:t>
            </a:r>
            <a:r>
              <a:rPr lang="en-GB" sz="1200" kern="1200" dirty="0">
                <a:solidFill>
                  <a:schemeClr val="tx1"/>
                </a:solidFill>
                <a:effectLst/>
                <a:latin typeface="+mn-lt"/>
                <a:ea typeface="+mn-ea"/>
                <a:cs typeface="+mn-cs"/>
              </a:rPr>
              <a:t> [629]; </a:t>
            </a:r>
            <a:r>
              <a:rPr lang="en-GB" sz="1200" kern="1200" dirty="0" err="1">
                <a:solidFill>
                  <a:schemeClr val="tx1"/>
                </a:solidFill>
                <a:effectLst/>
                <a:latin typeface="+mn-lt"/>
                <a:ea typeface="+mn-ea"/>
                <a:cs typeface="+mn-cs"/>
              </a:rPr>
              <a:t>cocina</a:t>
            </a:r>
            <a:r>
              <a:rPr lang="en-GB" sz="1200" kern="1200" dirty="0">
                <a:solidFill>
                  <a:schemeClr val="tx1"/>
                </a:solidFill>
                <a:effectLst/>
                <a:latin typeface="+mn-lt"/>
                <a:ea typeface="+mn-ea"/>
                <a:cs typeface="+mn-cs"/>
              </a:rPr>
              <a:t> [1214]; </a:t>
            </a:r>
            <a:br>
              <a:rPr lang="en-GB" sz="1200" kern="1200" dirty="0">
                <a:solidFill>
                  <a:schemeClr val="tx1"/>
                </a:solidFill>
                <a:effectLst/>
                <a:latin typeface="+mn-lt"/>
                <a:ea typeface="+mn-ea"/>
                <a:cs typeface="+mn-cs"/>
              </a:rPr>
            </a:br>
            <a:r>
              <a:rPr lang="en-GB" sz="1200" b="1" i="0" u="none" strike="noStrike" kern="1200" cap="none" baseline="0" dirty="0">
                <a:solidFill>
                  <a:schemeClr val="tx1"/>
                </a:solidFill>
                <a:effectLst/>
                <a:latin typeface="+mn-lt"/>
                <a:ea typeface="Calibri"/>
                <a:cs typeface="Calibri"/>
                <a:sym typeface="Calibri"/>
              </a:rPr>
              <a:t>8.1.2.5 </a:t>
            </a:r>
            <a:r>
              <a:rPr lang="en-GB" sz="1200" b="1" i="0" u="none" strike="noStrike" kern="1200" cap="none" dirty="0">
                <a:solidFill>
                  <a:schemeClr val="tx1"/>
                </a:solidFill>
                <a:effectLst/>
                <a:latin typeface="+mn-lt"/>
                <a:ea typeface="Calibri"/>
                <a:cs typeface="Calibri"/>
                <a:sym typeface="Calibri"/>
              </a:rPr>
              <a:t>(revisit)</a:t>
            </a:r>
            <a:r>
              <a:rPr lang="en-GB" sz="1200" kern="1200" dirty="0">
                <a:solidFill>
                  <a:schemeClr val="tx1"/>
                </a:solidFill>
                <a:effectLst/>
                <a:latin typeface="+mn-lt"/>
                <a:ea typeface="+mn-ea"/>
                <a:cs typeface="+mn-cs"/>
              </a:rPr>
              <a:t>  van [ir-33]; </a:t>
            </a:r>
            <a:r>
              <a:rPr lang="en-GB" sz="1200" kern="1200" dirty="0" err="1">
                <a:solidFill>
                  <a:schemeClr val="tx1"/>
                </a:solidFill>
                <a:effectLst/>
                <a:latin typeface="+mn-lt"/>
                <a:ea typeface="+mn-ea"/>
                <a:cs typeface="+mn-cs"/>
              </a:rPr>
              <a:t>país</a:t>
            </a:r>
            <a:r>
              <a:rPr lang="en-GB" sz="1200" kern="1200" dirty="0">
                <a:solidFill>
                  <a:schemeClr val="tx1"/>
                </a:solidFill>
                <a:effectLst/>
                <a:latin typeface="+mn-lt"/>
                <a:ea typeface="+mn-ea"/>
                <a:cs typeface="+mn-cs"/>
              </a:rPr>
              <a:t> [109]; café [961]; costa [896]; para² [16]; tomar² [133]; </a:t>
            </a:r>
            <a:r>
              <a:rPr lang="en-GB" sz="1200" kern="1200" dirty="0" err="1">
                <a:solidFill>
                  <a:schemeClr val="tx1"/>
                </a:solidFill>
                <a:effectLst/>
                <a:latin typeface="+mn-lt"/>
                <a:ea typeface="+mn-ea"/>
                <a:cs typeface="+mn-cs"/>
              </a:rPr>
              <a:t>presentar</a:t>
            </a:r>
            <a:r>
              <a:rPr lang="en-GB" sz="1200" kern="1200" dirty="0">
                <a:solidFill>
                  <a:schemeClr val="tx1"/>
                </a:solidFill>
                <a:effectLst/>
                <a:latin typeface="+mn-lt"/>
                <a:ea typeface="+mn-ea"/>
                <a:cs typeface="+mn-cs"/>
              </a:rPr>
              <a:t> [235]; </a:t>
            </a:r>
            <a:r>
              <a:rPr lang="en-GB" sz="1200" kern="1200" dirty="0" err="1">
                <a:solidFill>
                  <a:schemeClr val="tx1"/>
                </a:solidFill>
                <a:effectLst/>
                <a:latin typeface="+mn-lt"/>
                <a:ea typeface="+mn-ea"/>
                <a:cs typeface="+mn-cs"/>
              </a:rPr>
              <a:t>enseñar</a:t>
            </a:r>
            <a:r>
              <a:rPr lang="en-GB" sz="1200" kern="1200" dirty="0">
                <a:solidFill>
                  <a:schemeClr val="tx1"/>
                </a:solidFill>
                <a:effectLst/>
                <a:latin typeface="+mn-lt"/>
                <a:ea typeface="+mn-ea"/>
                <a:cs typeface="+mn-cs"/>
              </a:rPr>
              <a:t> [610]; </a:t>
            </a:r>
            <a:r>
              <a:rPr lang="en-GB" sz="1200" kern="1200" dirty="0" err="1">
                <a:solidFill>
                  <a:schemeClr val="tx1"/>
                </a:solidFill>
                <a:effectLst/>
                <a:latin typeface="+mn-lt"/>
                <a:ea typeface="+mn-ea"/>
                <a:cs typeface="+mn-cs"/>
              </a:rPr>
              <a:t>tema</a:t>
            </a:r>
            <a:r>
              <a:rPr lang="en-GB" sz="1200" kern="1200" dirty="0">
                <a:solidFill>
                  <a:schemeClr val="tx1"/>
                </a:solidFill>
                <a:effectLst/>
                <a:latin typeface="+mn-lt"/>
                <a:ea typeface="+mn-ea"/>
                <a:cs typeface="+mn-cs"/>
              </a:rPr>
              <a:t> [240]; pronto [376]; </a:t>
            </a:r>
            <a:r>
              <a:rPr lang="en-GB" sz="1200" kern="1200" dirty="0" err="1">
                <a:solidFill>
                  <a:schemeClr val="tx1"/>
                </a:solidFill>
                <a:effectLst/>
                <a:latin typeface="+mn-lt"/>
                <a:ea typeface="+mn-ea"/>
                <a:cs typeface="+mn-cs"/>
              </a:rPr>
              <a:t>próximo</a:t>
            </a:r>
            <a:r>
              <a:rPr lang="en-GB" sz="1200" kern="1200" dirty="0">
                <a:solidFill>
                  <a:schemeClr val="tx1"/>
                </a:solidFill>
                <a:effectLst/>
                <a:latin typeface="+mn-lt"/>
                <a:ea typeface="+mn-ea"/>
                <a:cs typeface="+mn-cs"/>
              </a:rPr>
              <a:t> [466]</a:t>
            </a:r>
          </a:p>
          <a:p>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ir</a:t>
            </a:r>
            <a:r>
              <a:rPr lang="en-GB" sz="1200" kern="1200" dirty="0">
                <a:solidFill>
                  <a:schemeClr val="tx1"/>
                </a:solidFill>
                <a:effectLst/>
                <a:latin typeface="+mn-lt"/>
                <a:ea typeface="+mn-ea"/>
                <a:cs typeface="+mn-cs"/>
              </a:rPr>
              <a:t> de + noun</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paseo</a:t>
            </a:r>
            <a:r>
              <a:rPr lang="en-GB" sz="1200" kern="1200" dirty="0">
                <a:solidFill>
                  <a:schemeClr val="tx1"/>
                </a:solidFill>
                <a:effectLst/>
                <a:latin typeface="+mn-lt"/>
                <a:ea typeface="+mn-ea"/>
                <a:cs typeface="+mn-cs"/>
              </a:rPr>
              <a:t> [2126]; </a:t>
            </a:r>
            <a:r>
              <a:rPr lang="en-GB" sz="1200" kern="1200" dirty="0" err="1">
                <a:solidFill>
                  <a:schemeClr val="tx1"/>
                </a:solidFill>
                <a:effectLst/>
                <a:latin typeface="+mn-lt"/>
                <a:ea typeface="+mn-ea"/>
                <a:cs typeface="+mn-cs"/>
              </a:rPr>
              <a:t>compra</a:t>
            </a:r>
            <a:r>
              <a:rPr lang="en-GB" sz="1200" kern="1200" dirty="0">
                <a:solidFill>
                  <a:schemeClr val="tx1"/>
                </a:solidFill>
                <a:effectLst/>
                <a:latin typeface="+mn-lt"/>
                <a:ea typeface="+mn-ea"/>
                <a:cs typeface="+mn-cs"/>
              </a:rPr>
              <a:t> [1162]; tapa [3645]; </a:t>
            </a:r>
            <a:r>
              <a:rPr lang="en-GB" sz="1200" kern="1200" dirty="0" err="1">
                <a:solidFill>
                  <a:schemeClr val="tx1"/>
                </a:solidFill>
                <a:effectLst/>
                <a:latin typeface="+mn-lt"/>
                <a:ea typeface="+mn-ea"/>
                <a:cs typeface="+mn-cs"/>
              </a:rPr>
              <a:t>copa</a:t>
            </a:r>
            <a:r>
              <a:rPr lang="en-GB" sz="1200" kern="1200" dirty="0">
                <a:solidFill>
                  <a:schemeClr val="tx1"/>
                </a:solidFill>
                <a:effectLst/>
                <a:latin typeface="+mn-lt"/>
                <a:ea typeface="+mn-ea"/>
                <a:cs typeface="+mn-cs"/>
              </a:rPr>
              <a:t> [1514]</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74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dirty="0"/>
              <a:t>Introduce the second short form in a sentence.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5871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dirty="0"/>
              <a:t>Introduce the long form in a sentence.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4913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dirty="0"/>
              <a:t>Cycle through the first short form in context again.</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03615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dirty="0"/>
              <a:t>Cycle through the second short form in context again.</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4481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dirty="0"/>
              <a:t>Cycle through the long form in context again.</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02858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 for next 10 slides</a:t>
            </a:r>
          </a:p>
          <a:p>
            <a:endParaRPr lang="en-US" b="1" dirty="0"/>
          </a:p>
          <a:p>
            <a:r>
              <a:rPr lang="en-US" b="1" dirty="0"/>
              <a:t>Aim: </a:t>
            </a:r>
            <a:r>
              <a:rPr lang="en-US" b="0" dirty="0"/>
              <a:t>to revisit vocabulary from</a:t>
            </a:r>
            <a:r>
              <a:rPr lang="en-US" b="0" baseline="0" dirty="0"/>
              <a:t> 8.1.2.5 and help embed this week’s word set through a combined sentence level task of listening and reading.</a:t>
            </a:r>
            <a:endParaRPr lang="en-US" b="0" dirty="0"/>
          </a:p>
          <a:p>
            <a:endParaRPr lang="en-US" b="1" dirty="0"/>
          </a:p>
          <a:p>
            <a:r>
              <a:rPr lang="en-US" b="1" dirty="0"/>
              <a:t>Procedure:</a:t>
            </a:r>
          </a:p>
          <a:p>
            <a:r>
              <a:rPr lang="en-US" b="0" dirty="0"/>
              <a:t>1. Click</a:t>
            </a:r>
            <a:r>
              <a:rPr lang="en-US" b="0" baseline="0" dirty="0"/>
              <a:t> the trigger to play the audio.</a:t>
            </a:r>
            <a:endParaRPr lang="en-US" b="0" dirty="0"/>
          </a:p>
          <a:p>
            <a:r>
              <a:rPr lang="en-US" b="0" dirty="0"/>
              <a:t>2. Students select the correct picture.</a:t>
            </a:r>
          </a:p>
          <a:p>
            <a:r>
              <a:rPr lang="en-US" b="0" dirty="0"/>
              <a:t>3. Click to bring up the three options to complete the sentence.</a:t>
            </a:r>
          </a:p>
          <a:p>
            <a:r>
              <a:rPr lang="en-US" b="0" dirty="0"/>
              <a:t>4. Student select the correct option.</a:t>
            </a:r>
          </a:p>
          <a:p>
            <a:r>
              <a:rPr lang="en-US" b="0" dirty="0"/>
              <a:t>5. Click</a:t>
            </a:r>
            <a:r>
              <a:rPr lang="en-US" b="0" baseline="0" dirty="0"/>
              <a:t> to reveal the answers</a:t>
            </a:r>
          </a:p>
          <a:p>
            <a:r>
              <a:rPr lang="en-US" b="0" baseline="0" dirty="0"/>
              <a:t>6. As an additional challenge, elicit the subject of the verb in English.  (The activity combines both third person singular and plural forms)</a:t>
            </a:r>
            <a:endParaRPr lang="en-US" b="1" dirty="0"/>
          </a:p>
          <a:p>
            <a:endParaRPr lang="en-US" b="1" dirty="0"/>
          </a:p>
          <a:p>
            <a:r>
              <a:rPr lang="en-US" b="1" dirty="0"/>
              <a:t>Transcript:</a:t>
            </a:r>
          </a:p>
          <a:p>
            <a:r>
              <a:rPr lang="en-GB" dirty="0"/>
              <a:t>Va</a:t>
            </a:r>
            <a:r>
              <a:rPr lang="en-GB" baseline="0" dirty="0"/>
              <a:t> de </a:t>
            </a:r>
            <a:r>
              <a:rPr lang="en-GB" baseline="0" dirty="0" err="1"/>
              <a:t>copas</a:t>
            </a:r>
            <a:r>
              <a:rPr lang="en-GB" baseline="0" dirty="0"/>
              <a:t> para…</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55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r>
              <a:rPr lang="en-US" b="0" dirty="0" err="1"/>
              <a:t>Enseña</a:t>
            </a:r>
            <a:r>
              <a:rPr lang="en-US" b="0" dirty="0"/>
              <a:t> un </a:t>
            </a:r>
            <a:r>
              <a:rPr lang="en-US" b="0" dirty="0" err="1"/>
              <a:t>idioma</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985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endParaRPr lang="en-GB" dirty="0"/>
          </a:p>
          <a:p>
            <a:r>
              <a:rPr lang="en-GB" dirty="0"/>
              <a:t>Van</a:t>
            </a:r>
            <a:r>
              <a:rPr lang="en-GB" baseline="0" dirty="0"/>
              <a:t> a la costa</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919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r>
              <a:rPr lang="en-US" b="0" dirty="0" err="1"/>
              <a:t>Acompaña</a:t>
            </a:r>
            <a:r>
              <a:rPr lang="en-US" b="0" dirty="0"/>
              <a:t> </a:t>
            </a:r>
            <a:r>
              <a:rPr lang="en-US" b="0" dirty="0" err="1"/>
              <a:t>su</a:t>
            </a:r>
            <a:r>
              <a:rPr lang="en-US" b="0" dirty="0"/>
              <a:t> </a:t>
            </a:r>
            <a:r>
              <a:rPr lang="en-US" b="0" dirty="0" err="1"/>
              <a:t>hijo</a:t>
            </a:r>
            <a:r>
              <a:rPr lang="en-US" b="0" dirty="0"/>
              <a:t> a la </a:t>
            </a:r>
            <a:r>
              <a:rPr lang="en-US" b="0" dirty="0" err="1"/>
              <a:t>escuela</a:t>
            </a:r>
            <a:endParaRPr lang="en-US"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599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r>
              <a:rPr lang="en-GB" dirty="0"/>
              <a:t>Van</a:t>
            </a:r>
            <a:r>
              <a:rPr lang="en-GB" baseline="0" dirty="0"/>
              <a:t> de </a:t>
            </a:r>
            <a:r>
              <a:rPr lang="en-GB" baseline="0" dirty="0" err="1"/>
              <a:t>paseo</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675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[ñ]</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These cluster words will be well known to students now, this slide is intended as a swift recap.  The activities that follow make use of some different target words to ensure students are practising their phonics knowledge, rather than merely relying on their memory of the spellings.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[ñ] </a:t>
            </a:r>
            <a:r>
              <a:rPr lang="en-GB" baseline="0" dirty="0"/>
              <a:t>and then the </a:t>
            </a:r>
            <a:r>
              <a:rPr lang="en-GB" b="1" baseline="0" dirty="0"/>
              <a:t>source</a:t>
            </a:r>
            <a:r>
              <a:rPr lang="en-GB" baseline="0" dirty="0"/>
              <a:t> word ‘</a:t>
            </a:r>
            <a:r>
              <a:rPr lang="en-GB" b="1" baseline="0" dirty="0" err="1"/>
              <a:t>español</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02791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r>
              <a:rPr lang="en-GB" dirty="0"/>
              <a:t>Deja</a:t>
            </a:r>
            <a:r>
              <a:rPr lang="en-GB" baseline="0" dirty="0"/>
              <a:t> al </a:t>
            </a:r>
            <a:r>
              <a:rPr lang="en-GB" baseline="0" dirty="0" err="1"/>
              <a:t>estudiante</a:t>
            </a:r>
            <a:r>
              <a:rPr lang="en-GB" baseline="0" dirty="0"/>
              <a:t> </a:t>
            </a:r>
            <a:r>
              <a:rPr lang="en-GB" baseline="0" dirty="0" err="1"/>
              <a:t>usar</a:t>
            </a:r>
            <a:r>
              <a:rPr lang="en-GB" baseline="0" dirty="0"/>
              <a:t> el </a:t>
            </a:r>
            <a:r>
              <a:rPr lang="en-GB" baseline="0" dirty="0" err="1"/>
              <a:t>móvil</a:t>
            </a:r>
            <a:r>
              <a:rPr lang="en-GB" baseline="0" dirty="0"/>
              <a:t> </a:t>
            </a:r>
            <a:r>
              <a:rPr lang="en-GB" baseline="0" dirty="0" err="1"/>
              <a:t>en</a:t>
            </a:r>
            <a:r>
              <a:rPr lang="en-GB" baseline="0" dirty="0"/>
              <a:t> </a:t>
            </a:r>
            <a:r>
              <a:rPr lang="en-GB" baseline="0" dirty="0" err="1"/>
              <a:t>clase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851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r>
              <a:rPr lang="en-US" b="0" dirty="0"/>
              <a:t>Van</a:t>
            </a:r>
            <a:r>
              <a:rPr lang="en-US" b="0" baseline="0" dirty="0"/>
              <a:t> de </a:t>
            </a:r>
            <a:r>
              <a:rPr lang="en-US" b="0" baseline="0" dirty="0" err="1"/>
              <a:t>compras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488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r>
              <a:rPr lang="en-GB" sz="1200" b="0" dirty="0" err="1">
                <a:solidFill>
                  <a:schemeClr val="accent5">
                    <a:lumMod val="50000"/>
                  </a:schemeClr>
                </a:solidFill>
              </a:rPr>
              <a:t>Toma</a:t>
            </a:r>
            <a:r>
              <a:rPr lang="en-GB" sz="1200" b="0" dirty="0">
                <a:solidFill>
                  <a:schemeClr val="accent5">
                    <a:lumMod val="50000"/>
                  </a:schemeClr>
                </a:solidFill>
              </a:rPr>
              <a:t> un café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419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r>
              <a:rPr lang="en-US" b="0" dirty="0" err="1"/>
              <a:t>Presenta</a:t>
            </a:r>
            <a:r>
              <a:rPr lang="en-US" b="0" baseline="0" dirty="0"/>
              <a:t> a </a:t>
            </a:r>
            <a:r>
              <a:rPr lang="en-US" b="0" baseline="0" dirty="0" err="1"/>
              <a:t>los</a:t>
            </a:r>
            <a:r>
              <a:rPr lang="en-US" b="0" baseline="0" dirty="0"/>
              <a:t> </a:t>
            </a:r>
            <a:r>
              <a:rPr lang="en-US" b="0" baseline="0" dirty="0" err="1"/>
              <a:t>estudiantes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082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r>
              <a:rPr lang="en-GB" dirty="0"/>
              <a:t>Van</a:t>
            </a:r>
            <a:r>
              <a:rPr lang="en-GB" baseline="0" dirty="0"/>
              <a:t> de tapas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167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explain</a:t>
            </a:r>
            <a:r>
              <a:rPr lang="en-US" b="0" baseline="0" dirty="0"/>
              <a:t> </a:t>
            </a:r>
            <a:r>
              <a:rPr lang="en-GB" sz="1200" b="0" dirty="0">
                <a:solidFill>
                  <a:schemeClr val="bg1"/>
                </a:solidFill>
              </a:rPr>
              <a:t>‘lo’ and ‘la’ in object-first sentences</a:t>
            </a:r>
            <a:endParaRPr lang="en-US" b="0" dirty="0"/>
          </a:p>
          <a:p>
            <a:endParaRPr lang="en-US" b="1" dirty="0"/>
          </a:p>
          <a:p>
            <a:r>
              <a:rPr lang="en-US" b="1" dirty="0"/>
              <a:t>Procedure:</a:t>
            </a:r>
          </a:p>
          <a:p>
            <a:pPr marL="228600" indent="-228600">
              <a:buAutoNum type="arabicPeriod"/>
            </a:pPr>
            <a:r>
              <a:rPr lang="en-US" b="0" dirty="0"/>
              <a:t>Click to bring up the explanation.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69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to practise </a:t>
            </a:r>
            <a:r>
              <a:rPr lang="en-GB" sz="1200" dirty="0">
                <a:solidFill>
                  <a:schemeClr val="bg1"/>
                </a:solidFill>
              </a:rPr>
              <a:t>‘lo’ and ‘la’ in object-first sentences</a:t>
            </a:r>
            <a:endParaRPr lang="en-US" b="0" dirty="0"/>
          </a:p>
          <a:p>
            <a:endParaRPr lang="en-US" b="1" dirty="0"/>
          </a:p>
          <a:p>
            <a:r>
              <a:rPr lang="en-US" b="1" dirty="0"/>
              <a:t>Procedure:</a:t>
            </a:r>
          </a:p>
          <a:p>
            <a:r>
              <a:rPr lang="en-US" b="0" dirty="0"/>
              <a:t>1. Students read</a:t>
            </a:r>
            <a:r>
              <a:rPr lang="en-US" b="0" baseline="0" dirty="0"/>
              <a:t> the sentences and decide if the corresponding statement in English is true or false.</a:t>
            </a:r>
            <a:endParaRPr lang="en-US" b="0" dirty="0"/>
          </a:p>
          <a:p>
            <a:r>
              <a:rPr lang="en-US" b="0" dirty="0"/>
              <a:t>2. Click to reveal the answers.</a:t>
            </a:r>
          </a:p>
          <a:p>
            <a:endParaRPr lang="en-US" b="0" dirty="0"/>
          </a:p>
          <a:p>
            <a:r>
              <a:rPr lang="en-US" b="1" dirty="0"/>
              <a:t>Note</a:t>
            </a:r>
            <a:r>
              <a:rPr lang="en-US" b="0" dirty="0"/>
              <a:t>: Teachers to remind students that in object-first (subject-last) sentences ‘lo’ or ‘la’ appears before the verb.  And that with ‘animate objects’ they will also see the personal ‘a’. </a:t>
            </a:r>
            <a:br>
              <a:rPr lang="en-US" b="0" dirty="0"/>
            </a:br>
            <a:r>
              <a:rPr lang="en-US" b="0" dirty="0"/>
              <a:t>In number 5, draw students’ attention to the fact that there is a ‘lo’ but no ‘a’ because ‘el </a:t>
            </a:r>
            <a:r>
              <a:rPr lang="en-US" b="0" dirty="0" err="1"/>
              <a:t>coche</a:t>
            </a:r>
            <a:r>
              <a:rPr lang="en-US" b="0" dirty="0"/>
              <a:t>’ is inanimate. Here it is just the ‘lo’ that tells them that ‘</a:t>
            </a:r>
            <a:r>
              <a:rPr lang="en-US" b="0" dirty="0" err="1"/>
              <a:t>coche</a:t>
            </a:r>
            <a:r>
              <a:rPr lang="en-US" b="0" dirty="0"/>
              <a:t>’ is the object.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Spanish):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detective [&gt;5000]; </a:t>
            </a:r>
            <a:r>
              <a:rPr lang="en-GB" b="0" baseline="0" dirty="0" err="1"/>
              <a:t>seguridad</a:t>
            </a:r>
            <a:r>
              <a:rPr lang="en-GB" b="0" baseline="0" dirty="0"/>
              <a:t> [538]; </a:t>
            </a:r>
            <a:r>
              <a:rPr lang="en-GB" b="0" baseline="0" dirty="0" err="1"/>
              <a:t>tráfico</a:t>
            </a:r>
            <a:r>
              <a:rPr lang="en-GB" b="0" baseline="0" dirty="0"/>
              <a:t> [2226]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49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 practise </a:t>
            </a:r>
            <a:r>
              <a:rPr lang="en-US" b="0" dirty="0" err="1"/>
              <a:t>recognising</a:t>
            </a:r>
            <a:r>
              <a:rPr lang="en-US" b="0" dirty="0"/>
              <a:t> </a:t>
            </a:r>
            <a:r>
              <a:rPr lang="en-US" b="1" dirty="0"/>
              <a:t>‘</a:t>
            </a:r>
            <a:r>
              <a:rPr lang="en-GB" sz="1200" dirty="0">
                <a:solidFill>
                  <a:schemeClr val="bg1"/>
                </a:solidFill>
              </a:rPr>
              <a:t>lo’ and ‘la’ in object-first sentences.</a:t>
            </a:r>
            <a:endParaRPr lang="en-US" b="1" dirty="0"/>
          </a:p>
          <a:p>
            <a:endParaRPr lang="en-US" b="1" dirty="0"/>
          </a:p>
          <a:p>
            <a:r>
              <a:rPr lang="en-US" b="1" dirty="0"/>
              <a:t>Procedure:</a:t>
            </a:r>
          </a:p>
          <a:p>
            <a:r>
              <a:rPr lang="en-US" b="0" dirty="0"/>
              <a:t>1. Click the number trigger to play</a:t>
            </a:r>
            <a:r>
              <a:rPr lang="en-US" b="0" baseline="0" dirty="0"/>
              <a:t> the audio.</a:t>
            </a:r>
            <a:endParaRPr lang="en-US" b="0" dirty="0"/>
          </a:p>
          <a:p>
            <a:r>
              <a:rPr lang="en-US" b="0" dirty="0"/>
              <a:t>2. Students listen and indicate whether</a:t>
            </a:r>
            <a:r>
              <a:rPr lang="en-US" b="0" baseline="0" dirty="0"/>
              <a:t> it is the woman or the man doing the action.  They may need several repetitions of some or all of the sentences.</a:t>
            </a:r>
            <a:endParaRPr lang="en-US" b="0" dirty="0"/>
          </a:p>
          <a:p>
            <a:r>
              <a:rPr lang="en-US" b="0" dirty="0"/>
              <a:t>3. Click to reveal</a:t>
            </a:r>
            <a:r>
              <a:rPr lang="en-US" b="0" baseline="0" dirty="0"/>
              <a:t> the answers.</a:t>
            </a:r>
            <a:br>
              <a:rPr lang="en-US" b="0" baseline="0" dirty="0"/>
            </a:br>
            <a:br>
              <a:rPr lang="en-US" b="0" baseline="0" dirty="0"/>
            </a:br>
            <a:r>
              <a:rPr lang="en-US" b="1" baseline="0" dirty="0"/>
              <a:t>Note: </a:t>
            </a:r>
            <a:r>
              <a:rPr lang="en-US" b="0" baseline="0" dirty="0"/>
              <a:t>The audio has been deliberately recorded slowly to aid students’ first aural practice of this grammar feature.</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La </a:t>
            </a:r>
            <a:r>
              <a:rPr lang="en-GB" dirty="0" err="1"/>
              <a:t>mujer</a:t>
            </a:r>
            <a:r>
              <a:rPr lang="en-GB" dirty="0"/>
              <a:t> llama al hombre.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 la </a:t>
            </a:r>
            <a:r>
              <a:rPr lang="en-GB" dirty="0" err="1"/>
              <a:t>mujer</a:t>
            </a:r>
            <a:r>
              <a:rPr lang="en-GB" baseline="0" dirty="0"/>
              <a:t> l</a:t>
            </a:r>
            <a:r>
              <a:rPr lang="en-GB" dirty="0"/>
              <a:t>a </a:t>
            </a:r>
            <a:r>
              <a:rPr lang="en-GB" dirty="0" err="1"/>
              <a:t>busca</a:t>
            </a:r>
            <a:r>
              <a:rPr lang="en-GB" baseline="0" dirty="0"/>
              <a:t> el hombre.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La </a:t>
            </a:r>
            <a:r>
              <a:rPr lang="en-GB" baseline="0" dirty="0" err="1"/>
              <a:t>mujer</a:t>
            </a:r>
            <a:r>
              <a:rPr lang="en-GB" baseline="0" dirty="0"/>
              <a:t> </a:t>
            </a:r>
            <a:r>
              <a:rPr lang="en-GB" baseline="0" dirty="0" err="1"/>
              <a:t>sigue</a:t>
            </a:r>
            <a:r>
              <a:rPr lang="en-GB" baseline="0" dirty="0"/>
              <a:t> al hombre.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Al hombre lo </a:t>
            </a:r>
            <a:r>
              <a:rPr lang="en-GB" baseline="0" dirty="0" err="1"/>
              <a:t>mira</a:t>
            </a:r>
            <a:r>
              <a:rPr lang="en-GB" baseline="0" dirty="0"/>
              <a:t> la </a:t>
            </a:r>
            <a:r>
              <a:rPr lang="en-GB" baseline="0" dirty="0" err="1"/>
              <a:t>mujer</a:t>
            </a:r>
            <a:r>
              <a:rPr lang="en-GB"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 la </a:t>
            </a:r>
            <a:r>
              <a:rPr lang="en-GB" baseline="0" dirty="0" err="1"/>
              <a:t>mujer</a:t>
            </a:r>
            <a:r>
              <a:rPr lang="en-GB" baseline="0" dirty="0"/>
              <a:t> la </a:t>
            </a:r>
            <a:r>
              <a:rPr lang="en-GB" baseline="0" dirty="0" err="1"/>
              <a:t>saluda</a:t>
            </a:r>
            <a:r>
              <a:rPr lang="en-GB" baseline="0" dirty="0"/>
              <a:t> el hombre.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La </a:t>
            </a:r>
            <a:r>
              <a:rPr lang="en-GB" baseline="0" dirty="0" err="1"/>
              <a:t>mujer</a:t>
            </a:r>
            <a:r>
              <a:rPr lang="en-GB" baseline="0" dirty="0"/>
              <a:t> </a:t>
            </a:r>
            <a:r>
              <a:rPr lang="en-GB" baseline="0" dirty="0" err="1"/>
              <a:t>ayuda</a:t>
            </a:r>
            <a:r>
              <a:rPr lang="en-GB" baseline="0" dirty="0"/>
              <a:t> al hombre.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 la </a:t>
            </a:r>
            <a:r>
              <a:rPr lang="en-GB" baseline="0" dirty="0" err="1"/>
              <a:t>mujer</a:t>
            </a:r>
            <a:r>
              <a:rPr lang="en-GB" baseline="0" dirty="0"/>
              <a:t> la </a:t>
            </a:r>
            <a:r>
              <a:rPr lang="en-GB" baseline="0" dirty="0" err="1"/>
              <a:t>acompaña</a:t>
            </a:r>
            <a:r>
              <a:rPr lang="en-GB" baseline="0" dirty="0"/>
              <a:t> el hombre.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La </a:t>
            </a:r>
            <a:r>
              <a:rPr lang="en-GB" baseline="0" dirty="0" err="1"/>
              <a:t>mujer</a:t>
            </a:r>
            <a:r>
              <a:rPr lang="en-GB" baseline="0" dirty="0"/>
              <a:t> </a:t>
            </a:r>
            <a:r>
              <a:rPr lang="en-GB" baseline="0" dirty="0" err="1"/>
              <a:t>esconde</a:t>
            </a:r>
            <a:r>
              <a:rPr lang="en-GB" baseline="0" dirty="0"/>
              <a:t> al hombre.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Spanish): </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244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12 minutes (</a:t>
            </a:r>
            <a:r>
              <a:rPr lang="en-US" b="0" dirty="0"/>
              <a:t>for this</a:t>
            </a:r>
            <a:r>
              <a:rPr lang="en-US" b="0" baseline="0" dirty="0"/>
              <a:t> explanation and the</a:t>
            </a:r>
            <a:r>
              <a:rPr lang="en-US" b="0" dirty="0"/>
              <a:t> next six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practise written production of sentences</a:t>
            </a:r>
            <a:r>
              <a:rPr lang="en-US" b="0" baseline="0" dirty="0"/>
              <a:t> using </a:t>
            </a:r>
            <a:r>
              <a:rPr lang="en-GB" dirty="0">
                <a:solidFill>
                  <a:schemeClr val="bg1"/>
                </a:solidFill>
              </a:rPr>
              <a:t>OVS word order with direct object 'lo' 'la‘ vs</a:t>
            </a:r>
            <a:r>
              <a:rPr lang="en-GB" baseline="0" dirty="0">
                <a:solidFill>
                  <a:schemeClr val="bg1"/>
                </a:solidFill>
              </a:rPr>
              <a:t> previously learnt SVO word order.</a:t>
            </a:r>
            <a:endParaRPr lang="en-GB" dirty="0">
              <a:solidFill>
                <a:schemeClr val="bg1"/>
              </a:solidFill>
            </a:endParaRPr>
          </a:p>
          <a:p>
            <a:endParaRPr lang="en-US" b="1" dirty="0"/>
          </a:p>
          <a:p>
            <a:r>
              <a:rPr lang="en-US" b="1" dirty="0"/>
              <a:t>Procedure:</a:t>
            </a:r>
          </a:p>
          <a:p>
            <a:r>
              <a:rPr lang="en-US" b="0" dirty="0"/>
              <a:t>1. Ensure students</a:t>
            </a:r>
            <a:r>
              <a:rPr lang="en-US" b="0" baseline="0" dirty="0"/>
              <a:t> know the noun to which each picture refers.   Although most are cognates, teachers may wish to make a quick note of these on the board for students’ reference throughout the activity. </a:t>
            </a:r>
            <a:endParaRPr lang="en-US" b="0" dirty="0"/>
          </a:p>
          <a:p>
            <a:r>
              <a:rPr lang="en-US" b="0" dirty="0"/>
              <a:t>2. Explain that they</a:t>
            </a:r>
            <a:r>
              <a:rPr lang="en-US" b="0" baseline="0" dirty="0"/>
              <a:t> are to write two sentences per picture to depict the scene.  One with </a:t>
            </a:r>
            <a:r>
              <a:rPr lang="en-GB" baseline="0" dirty="0">
                <a:solidFill>
                  <a:schemeClr val="bg1"/>
                </a:solidFill>
              </a:rPr>
              <a:t>SVO word order and one </a:t>
            </a:r>
            <a:r>
              <a:rPr lang="en-US" b="0" baseline="0" dirty="0"/>
              <a:t>using </a:t>
            </a:r>
            <a:r>
              <a:rPr lang="en-GB" dirty="0">
                <a:solidFill>
                  <a:schemeClr val="bg1"/>
                </a:solidFill>
              </a:rPr>
              <a:t>OVS word order with direct object 'lo' 'la‘.</a:t>
            </a:r>
            <a:endParaRPr lang="en-US" b="0" dirty="0"/>
          </a:p>
          <a:p>
            <a:r>
              <a:rPr lang="en-US" b="0" dirty="0"/>
              <a:t>3. Click</a:t>
            </a:r>
            <a:r>
              <a:rPr lang="en-US" b="0" baseline="0" dirty="0"/>
              <a:t> to reveal the answers per slide.</a:t>
            </a:r>
          </a:p>
          <a:p>
            <a:endParaRPr lang="en-US" b="0" dirty="0"/>
          </a:p>
          <a:p>
            <a:r>
              <a:rPr lang="en-US" b="1" baseline="0" dirty="0"/>
              <a:t>Note: </a:t>
            </a:r>
            <a:r>
              <a:rPr lang="en-US" b="0" i="1" baseline="0" dirty="0"/>
              <a:t>cómplice</a:t>
            </a:r>
            <a:r>
              <a:rPr lang="en-US" b="0" baseline="0" dirty="0"/>
              <a:t> may be masculine or feminine but for the purposes of this activity is feminine.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Spanish): </a:t>
            </a:r>
            <a:br>
              <a:rPr lang="en-GB" baseline="0" dirty="0"/>
            </a:br>
            <a:r>
              <a:rPr lang="en-GB" baseline="0" dirty="0" err="1"/>
              <a:t>escena</a:t>
            </a:r>
            <a:r>
              <a:rPr lang="en-GB" baseline="0" dirty="0"/>
              <a:t> [1089]; </a:t>
            </a:r>
            <a:r>
              <a:rPr lang="en-GB" baseline="0" dirty="0" err="1"/>
              <a:t>crimen</a:t>
            </a:r>
            <a:r>
              <a:rPr lang="en-GB" baseline="0" dirty="0"/>
              <a:t> [2048]; criminal [2884]; </a:t>
            </a:r>
            <a:r>
              <a:rPr lang="en-GB" baseline="0" dirty="0" err="1"/>
              <a:t>cómplice</a:t>
            </a:r>
            <a:r>
              <a:rPr lang="en-GB" baseline="0" dirty="0"/>
              <a:t> [3586]; detective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090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475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These cluster words will be well known to students now, this slide is intended as a swift recap.  The activities that follow make use of some different target words to ensure students are practising their phonics knowledge, rather than merely relying on their memory of the spellings.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[n] </a:t>
            </a:r>
            <a:r>
              <a:rPr lang="en-GB" baseline="0" dirty="0"/>
              <a:t>and then the </a:t>
            </a:r>
            <a:r>
              <a:rPr lang="en-GB" b="1" baseline="0" dirty="0"/>
              <a:t>source</a:t>
            </a:r>
            <a:r>
              <a:rPr lang="en-GB" baseline="0" dirty="0"/>
              <a:t> word ‘</a:t>
            </a:r>
            <a:r>
              <a:rPr lang="en-GB" b="1" baseline="0" dirty="0" err="1"/>
              <a:t>mano</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69000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1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034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2860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872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007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&amp; Steve Clarke. All additional pictures selected are available under a Creative Commons license, no attribution required. Thanks to Rachel Hawkes for her contributions.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[n] / [ñ]</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 </a:t>
            </a:r>
            <a:r>
              <a:rPr lang="en-GB" dirty="0">
                <a:solidFill>
                  <a:schemeClr val="bg1"/>
                </a:solidFill>
              </a:rPr>
              <a:t>OVS word order with direct object 'lo' 'la‘ </a:t>
            </a:r>
            <a:r>
              <a:rPr lang="en-GB" sz="1200" kern="1200" dirty="0">
                <a:solidFill>
                  <a:schemeClr val="tx1"/>
                </a:solidFill>
                <a:effectLst/>
                <a:latin typeface="+mn-lt"/>
                <a:ea typeface="+mn-ea"/>
                <a:cs typeface="+mn-cs"/>
              </a:rPr>
              <a:t>now in sentences with object pronoun only</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Consolidation of personal ‘a’</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8.2.2.1 (introduce) </a:t>
            </a:r>
            <a:r>
              <a:rPr lang="en-GB" sz="1200" b="0" i="0" dirty="0">
                <a:solidFill>
                  <a:schemeClr val="dk1"/>
                </a:solidFill>
                <a:latin typeface="+mn-lt"/>
                <a:ea typeface="Calibri"/>
                <a:cs typeface="Calibri"/>
                <a:sym typeface="Calibri"/>
              </a:rPr>
              <a:t>vocab set: </a:t>
            </a:r>
            <a:r>
              <a:rPr lang="en-GB" sz="1200" kern="1200" dirty="0">
                <a:solidFill>
                  <a:schemeClr val="tx1"/>
                </a:solidFill>
                <a:effectLst/>
                <a:latin typeface="+mn-lt"/>
                <a:ea typeface="+mn-ea"/>
                <a:cs typeface="+mn-cs"/>
              </a:rPr>
              <a:t>lo [10]; la [61]; </a:t>
            </a:r>
            <a:r>
              <a:rPr lang="en-GB" sz="1200" kern="1200" dirty="0" err="1">
                <a:solidFill>
                  <a:schemeClr val="tx1"/>
                </a:solidFill>
                <a:effectLst/>
                <a:latin typeface="+mn-lt"/>
                <a:ea typeface="+mn-ea"/>
                <a:cs typeface="+mn-cs"/>
              </a:rPr>
              <a:t>parar</a:t>
            </a:r>
            <a:r>
              <a:rPr lang="en-GB" sz="1200" kern="1200" dirty="0">
                <a:solidFill>
                  <a:schemeClr val="tx1"/>
                </a:solidFill>
                <a:effectLst/>
                <a:latin typeface="+mn-lt"/>
                <a:ea typeface="+mn-ea"/>
                <a:cs typeface="+mn-cs"/>
              </a:rPr>
              <a:t> [706]; </a:t>
            </a:r>
            <a:r>
              <a:rPr lang="en-GB" sz="1200" kern="1200" dirty="0" err="1">
                <a:solidFill>
                  <a:schemeClr val="tx1"/>
                </a:solidFill>
                <a:effectLst/>
                <a:latin typeface="+mn-lt"/>
                <a:ea typeface="+mn-ea"/>
                <a:cs typeface="+mn-cs"/>
              </a:rPr>
              <a:t>acompañar</a:t>
            </a:r>
            <a:r>
              <a:rPr lang="en-GB" sz="1200" kern="1200" dirty="0">
                <a:solidFill>
                  <a:schemeClr val="tx1"/>
                </a:solidFill>
                <a:effectLst/>
                <a:latin typeface="+mn-lt"/>
                <a:ea typeface="+mn-ea"/>
                <a:cs typeface="+mn-cs"/>
              </a:rPr>
              <a:t> [606]; dejar² [86]; </a:t>
            </a:r>
            <a:r>
              <a:rPr lang="en-GB" sz="1200" kern="1200" dirty="0" err="1">
                <a:solidFill>
                  <a:schemeClr val="tx1"/>
                </a:solidFill>
                <a:effectLst/>
                <a:latin typeface="+mn-lt"/>
                <a:ea typeface="+mn-ea"/>
                <a:cs typeface="+mn-cs"/>
              </a:rPr>
              <a:t>saludar</a:t>
            </a:r>
            <a:r>
              <a:rPr lang="en-GB" sz="1200" kern="1200" dirty="0">
                <a:solidFill>
                  <a:schemeClr val="tx1"/>
                </a:solidFill>
                <a:effectLst/>
                <a:latin typeface="+mn-lt"/>
                <a:ea typeface="+mn-ea"/>
                <a:cs typeface="+mn-cs"/>
              </a:rPr>
              <a:t> [1575]; </a:t>
            </a:r>
            <a:r>
              <a:rPr lang="en-GB" sz="1200" kern="1200" dirty="0" err="1">
                <a:solidFill>
                  <a:schemeClr val="tx1"/>
                </a:solidFill>
                <a:effectLst/>
                <a:latin typeface="+mn-lt"/>
                <a:ea typeface="+mn-ea"/>
                <a:cs typeface="+mn-cs"/>
              </a:rPr>
              <a:t>besar</a:t>
            </a:r>
            <a:r>
              <a:rPr lang="en-GB" sz="1200" kern="1200" dirty="0">
                <a:solidFill>
                  <a:schemeClr val="tx1"/>
                </a:solidFill>
                <a:effectLst/>
                <a:latin typeface="+mn-lt"/>
                <a:ea typeface="+mn-ea"/>
                <a:cs typeface="+mn-cs"/>
              </a:rPr>
              <a:t> [1591]; </a:t>
            </a:r>
            <a:r>
              <a:rPr lang="en-GB" sz="1200" kern="1200" dirty="0" err="1">
                <a:solidFill>
                  <a:schemeClr val="tx1"/>
                </a:solidFill>
                <a:effectLst/>
                <a:latin typeface="+mn-lt"/>
                <a:ea typeface="+mn-ea"/>
                <a:cs typeface="+mn-cs"/>
              </a:rPr>
              <a:t>seguir</a:t>
            </a:r>
            <a:r>
              <a:rPr lang="en-GB" sz="1200" kern="1200" dirty="0">
                <a:solidFill>
                  <a:schemeClr val="tx1"/>
                </a:solidFill>
                <a:effectLst/>
                <a:latin typeface="+mn-lt"/>
                <a:ea typeface="+mn-ea"/>
                <a:cs typeface="+mn-cs"/>
              </a:rPr>
              <a:t> [99]; </a:t>
            </a:r>
            <a:r>
              <a:rPr lang="en-GB" sz="1200" kern="1200" dirty="0" err="1">
                <a:solidFill>
                  <a:schemeClr val="tx1"/>
                </a:solidFill>
                <a:effectLst/>
                <a:latin typeface="+mn-lt"/>
                <a:ea typeface="+mn-ea"/>
                <a:cs typeface="+mn-cs"/>
              </a:rPr>
              <a:t>sigo</a:t>
            </a:r>
            <a:r>
              <a:rPr lang="en-GB" sz="1200" kern="1200" dirty="0">
                <a:solidFill>
                  <a:schemeClr val="tx1"/>
                </a:solidFill>
                <a:effectLst/>
                <a:latin typeface="+mn-lt"/>
                <a:ea typeface="+mn-ea"/>
                <a:cs typeface="+mn-cs"/>
              </a:rPr>
              <a:t> [seguir-99]; </a:t>
            </a:r>
            <a:r>
              <a:rPr lang="en-GB" sz="1200" kern="1200" dirty="0" err="1">
                <a:solidFill>
                  <a:schemeClr val="tx1"/>
                </a:solidFill>
                <a:effectLst/>
                <a:latin typeface="+mn-lt"/>
                <a:ea typeface="+mn-ea"/>
                <a:cs typeface="+mn-cs"/>
              </a:rPr>
              <a:t>policía</a:t>
            </a:r>
            <a:r>
              <a:rPr lang="en-GB" sz="1200" kern="1200" dirty="0">
                <a:solidFill>
                  <a:schemeClr val="tx1"/>
                </a:solidFill>
                <a:effectLst/>
                <a:latin typeface="+mn-lt"/>
                <a:ea typeface="+mn-ea"/>
                <a:cs typeface="+mn-cs"/>
              </a:rPr>
              <a:t> [629]; </a:t>
            </a:r>
            <a:r>
              <a:rPr lang="en-GB" sz="1200" kern="1200" dirty="0" err="1">
                <a:solidFill>
                  <a:schemeClr val="tx1"/>
                </a:solidFill>
                <a:effectLst/>
                <a:latin typeface="+mn-lt"/>
                <a:ea typeface="+mn-ea"/>
                <a:cs typeface="+mn-cs"/>
              </a:rPr>
              <a:t>cocina</a:t>
            </a:r>
            <a:r>
              <a:rPr lang="en-GB" sz="1200" kern="1200" dirty="0">
                <a:solidFill>
                  <a:schemeClr val="tx1"/>
                </a:solidFill>
                <a:effectLst/>
                <a:latin typeface="+mn-lt"/>
                <a:ea typeface="+mn-ea"/>
                <a:cs typeface="+mn-cs"/>
              </a:rPr>
              <a:t> [1214]; </a:t>
            </a:r>
            <a:br>
              <a:rPr lang="en-GB" sz="1200" kern="1200" dirty="0">
                <a:solidFill>
                  <a:schemeClr val="tx1"/>
                </a:solidFill>
                <a:effectLst/>
                <a:latin typeface="+mn-lt"/>
                <a:ea typeface="+mn-ea"/>
                <a:cs typeface="+mn-cs"/>
              </a:rPr>
            </a:br>
            <a:r>
              <a:rPr lang="en-GB" sz="1200" b="1" i="0" u="none" strike="noStrike" kern="1200" cap="none" baseline="0" dirty="0">
                <a:solidFill>
                  <a:schemeClr val="tx1"/>
                </a:solidFill>
                <a:effectLst/>
                <a:latin typeface="+mn-lt"/>
                <a:ea typeface="Calibri"/>
                <a:cs typeface="Calibri"/>
                <a:sym typeface="Calibri"/>
              </a:rPr>
              <a:t>8.1.2.5 </a:t>
            </a:r>
            <a:r>
              <a:rPr lang="en-GB" sz="1200" b="1" i="0" u="none" strike="noStrike" kern="1200" cap="none" dirty="0">
                <a:solidFill>
                  <a:schemeClr val="tx1"/>
                </a:solidFill>
                <a:effectLst/>
                <a:latin typeface="+mn-lt"/>
                <a:ea typeface="Calibri"/>
                <a:cs typeface="Calibri"/>
                <a:sym typeface="Calibri"/>
              </a:rPr>
              <a:t>(revisit)</a:t>
            </a:r>
            <a:r>
              <a:rPr lang="en-GB" sz="1200" kern="1200" dirty="0">
                <a:solidFill>
                  <a:schemeClr val="tx1"/>
                </a:solidFill>
                <a:effectLst/>
                <a:latin typeface="+mn-lt"/>
                <a:ea typeface="+mn-ea"/>
                <a:cs typeface="+mn-cs"/>
              </a:rPr>
              <a:t>  van [ir-33]; </a:t>
            </a:r>
            <a:r>
              <a:rPr lang="en-GB" sz="1200" kern="1200" dirty="0" err="1">
                <a:solidFill>
                  <a:schemeClr val="tx1"/>
                </a:solidFill>
                <a:effectLst/>
                <a:latin typeface="+mn-lt"/>
                <a:ea typeface="+mn-ea"/>
                <a:cs typeface="+mn-cs"/>
              </a:rPr>
              <a:t>país</a:t>
            </a:r>
            <a:r>
              <a:rPr lang="en-GB" sz="1200" kern="1200" dirty="0">
                <a:solidFill>
                  <a:schemeClr val="tx1"/>
                </a:solidFill>
                <a:effectLst/>
                <a:latin typeface="+mn-lt"/>
                <a:ea typeface="+mn-ea"/>
                <a:cs typeface="+mn-cs"/>
              </a:rPr>
              <a:t> [109]; café [961]; costa [896]; para² [16]; tomar² [133]; </a:t>
            </a:r>
            <a:r>
              <a:rPr lang="en-GB" sz="1200" kern="1200" dirty="0" err="1">
                <a:solidFill>
                  <a:schemeClr val="tx1"/>
                </a:solidFill>
                <a:effectLst/>
                <a:latin typeface="+mn-lt"/>
                <a:ea typeface="+mn-ea"/>
                <a:cs typeface="+mn-cs"/>
              </a:rPr>
              <a:t>presentar</a:t>
            </a:r>
            <a:r>
              <a:rPr lang="en-GB" sz="1200" kern="1200" dirty="0">
                <a:solidFill>
                  <a:schemeClr val="tx1"/>
                </a:solidFill>
                <a:effectLst/>
                <a:latin typeface="+mn-lt"/>
                <a:ea typeface="+mn-ea"/>
                <a:cs typeface="+mn-cs"/>
              </a:rPr>
              <a:t> [235]; </a:t>
            </a:r>
            <a:r>
              <a:rPr lang="en-GB" sz="1200" kern="1200" dirty="0" err="1">
                <a:solidFill>
                  <a:schemeClr val="tx1"/>
                </a:solidFill>
                <a:effectLst/>
                <a:latin typeface="+mn-lt"/>
                <a:ea typeface="+mn-ea"/>
                <a:cs typeface="+mn-cs"/>
              </a:rPr>
              <a:t>enseñar</a:t>
            </a:r>
            <a:r>
              <a:rPr lang="en-GB" sz="1200" kern="1200" dirty="0">
                <a:solidFill>
                  <a:schemeClr val="tx1"/>
                </a:solidFill>
                <a:effectLst/>
                <a:latin typeface="+mn-lt"/>
                <a:ea typeface="+mn-ea"/>
                <a:cs typeface="+mn-cs"/>
              </a:rPr>
              <a:t> [610]; </a:t>
            </a:r>
            <a:r>
              <a:rPr lang="en-GB" sz="1200" kern="1200" dirty="0" err="1">
                <a:solidFill>
                  <a:schemeClr val="tx1"/>
                </a:solidFill>
                <a:effectLst/>
                <a:latin typeface="+mn-lt"/>
                <a:ea typeface="+mn-ea"/>
                <a:cs typeface="+mn-cs"/>
              </a:rPr>
              <a:t>tema</a:t>
            </a:r>
            <a:r>
              <a:rPr lang="en-GB" sz="1200" kern="1200" dirty="0">
                <a:solidFill>
                  <a:schemeClr val="tx1"/>
                </a:solidFill>
                <a:effectLst/>
                <a:latin typeface="+mn-lt"/>
                <a:ea typeface="+mn-ea"/>
                <a:cs typeface="+mn-cs"/>
              </a:rPr>
              <a:t> [240]; pronto [376]; </a:t>
            </a:r>
            <a:r>
              <a:rPr lang="en-GB" sz="1200" kern="1200" dirty="0" err="1">
                <a:solidFill>
                  <a:schemeClr val="tx1"/>
                </a:solidFill>
                <a:effectLst/>
                <a:latin typeface="+mn-lt"/>
                <a:ea typeface="+mn-ea"/>
                <a:cs typeface="+mn-cs"/>
              </a:rPr>
              <a:t>próximo</a:t>
            </a:r>
            <a:r>
              <a:rPr lang="en-GB" sz="1200" kern="1200" dirty="0">
                <a:solidFill>
                  <a:schemeClr val="tx1"/>
                </a:solidFill>
                <a:effectLst/>
                <a:latin typeface="+mn-lt"/>
                <a:ea typeface="+mn-ea"/>
                <a:cs typeface="+mn-cs"/>
              </a:rPr>
              <a:t> [466]</a:t>
            </a:r>
          </a:p>
          <a:p>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ir</a:t>
            </a:r>
            <a:r>
              <a:rPr lang="en-GB" sz="1200" kern="1200" dirty="0">
                <a:solidFill>
                  <a:schemeClr val="tx1"/>
                </a:solidFill>
                <a:effectLst/>
                <a:latin typeface="+mn-lt"/>
                <a:ea typeface="+mn-ea"/>
                <a:cs typeface="+mn-cs"/>
              </a:rPr>
              <a:t> de + noun</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paseo</a:t>
            </a:r>
            <a:r>
              <a:rPr lang="en-GB" sz="1200" kern="1200" dirty="0">
                <a:solidFill>
                  <a:schemeClr val="tx1"/>
                </a:solidFill>
                <a:effectLst/>
                <a:latin typeface="+mn-lt"/>
                <a:ea typeface="+mn-ea"/>
                <a:cs typeface="+mn-cs"/>
              </a:rPr>
              <a:t> [2126]; </a:t>
            </a:r>
            <a:r>
              <a:rPr lang="en-GB" sz="1200" kern="1200" dirty="0" err="1">
                <a:solidFill>
                  <a:schemeClr val="tx1"/>
                </a:solidFill>
                <a:effectLst/>
                <a:latin typeface="+mn-lt"/>
                <a:ea typeface="+mn-ea"/>
                <a:cs typeface="+mn-cs"/>
              </a:rPr>
              <a:t>compra</a:t>
            </a:r>
            <a:r>
              <a:rPr lang="en-GB" sz="1200" kern="1200" dirty="0">
                <a:solidFill>
                  <a:schemeClr val="tx1"/>
                </a:solidFill>
                <a:effectLst/>
                <a:latin typeface="+mn-lt"/>
                <a:ea typeface="+mn-ea"/>
                <a:cs typeface="+mn-cs"/>
              </a:rPr>
              <a:t> [1162]; tapa [3645]; </a:t>
            </a:r>
            <a:r>
              <a:rPr lang="en-GB" sz="1200" kern="1200" dirty="0" err="1">
                <a:solidFill>
                  <a:schemeClr val="tx1"/>
                </a:solidFill>
                <a:effectLst/>
                <a:latin typeface="+mn-lt"/>
                <a:ea typeface="+mn-ea"/>
                <a:cs typeface="+mn-cs"/>
              </a:rPr>
              <a:t>copa</a:t>
            </a:r>
            <a:r>
              <a:rPr lang="en-GB" sz="1200" kern="1200" dirty="0">
                <a:solidFill>
                  <a:schemeClr val="tx1"/>
                </a:solidFill>
                <a:effectLst/>
                <a:latin typeface="+mn-lt"/>
                <a:ea typeface="+mn-ea"/>
                <a:cs typeface="+mn-cs"/>
              </a:rPr>
              <a:t> [1514]</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84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Phonics: </a:t>
            </a:r>
            <a:r>
              <a:rPr lang="en-GB" sz="1200" b="0" kern="1200" dirty="0">
                <a:solidFill>
                  <a:schemeClr val="tx1"/>
                </a:solidFill>
                <a:effectLst/>
                <a:latin typeface="+mn-lt"/>
                <a:ea typeface="+mn-ea"/>
                <a:cs typeface="+mn-cs"/>
              </a:rPr>
              <a:t>Pairwork ‘tennis’: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1 minute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pronouncing a number of words with the same or two similar SSC.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Students say the words alternately out loud with a partner, building up speed, over one minute’s intensive practice.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2. </a:t>
            </a:r>
            <a:r>
              <a:rPr lang="en-GB" sz="1200" kern="1200" dirty="0">
                <a:solidFill>
                  <a:schemeClr val="tx1"/>
                </a:solidFill>
                <a:effectLst/>
                <a:latin typeface="+mn-lt"/>
                <a:ea typeface="+mn-ea"/>
                <a:cs typeface="+mn-cs"/>
              </a:rPr>
              <a:t>Call the words in any order, but not repeating the word said in the last turn.</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a:t>
            </a:r>
            <a:r>
              <a:rPr lang="en-GB" sz="1200" b="0" kern="1200" dirty="0">
                <a:solidFill>
                  <a:schemeClr val="tx1"/>
                </a:solidFill>
                <a:effectLst/>
                <a:latin typeface="+mn-lt"/>
                <a:ea typeface="+mn-ea"/>
                <a:cs typeface="+mn-cs"/>
              </a:rPr>
              <a:t> all words have been</a:t>
            </a:r>
            <a:r>
              <a:rPr lang="en-GB" sz="1200" b="0" kern="1200" baseline="0" dirty="0">
                <a:solidFill>
                  <a:schemeClr val="tx1"/>
                </a:solidFill>
                <a:effectLst/>
                <a:latin typeface="+mn-lt"/>
                <a:ea typeface="+mn-ea"/>
                <a:cs typeface="+mn-cs"/>
              </a:rPr>
              <a:t> previously taught as vocabulary items and/or used for phonics practice.</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4A7EB-64F6-495B-B73E-03E3CA6A46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269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revise key vocabulary from this week in a narrative sentence task that requires productive and receptive recall. To provide, in the final item, an example of the usefulness of pronouns, as a lead into the focus for this lesson. Sequencing adverbs are included to prime for the writing task at the end of the lesson.</a:t>
            </a:r>
            <a:br>
              <a:rPr lang="en-US" b="0" dirty="0"/>
            </a:br>
            <a:endParaRPr lang="en-US" b="1" dirty="0"/>
          </a:p>
          <a:p>
            <a:r>
              <a:rPr lang="en-US" b="1" dirty="0"/>
              <a:t>Procedure:</a:t>
            </a:r>
          </a:p>
          <a:p>
            <a:pPr marL="228600" indent="-228600">
              <a:buAutoNum type="arabicPeriod"/>
            </a:pPr>
            <a:r>
              <a:rPr lang="en-US" b="0" dirty="0"/>
              <a:t>Students write 1-5 and the Spanish and English words that are missing.</a:t>
            </a:r>
          </a:p>
          <a:p>
            <a:pPr marL="228600" indent="-228600">
              <a:buAutoNum type="arabicPeriod"/>
            </a:pPr>
            <a:r>
              <a:rPr lang="en-US" b="0" dirty="0"/>
              <a:t>Click to listen and check each one, and bring up the answers just after listening, so students can check their spelling.</a:t>
            </a:r>
          </a:p>
          <a:p>
            <a:pPr marL="228600" indent="-228600">
              <a:buAutoNum type="arabicPeriod"/>
            </a:pPr>
            <a:r>
              <a:rPr lang="en-US" b="0" dirty="0"/>
              <a:t>In the final sentence, we repeat ‘Lucía’ because we don’t yet know how to use the pronoun ‘her’.  As a prime to lead into the grammar feature, ask students what they could replace Lucía with, to avoid repeating the name (as we already have it from the previous sentence).</a:t>
            </a:r>
          </a:p>
          <a:p>
            <a:endParaRPr lang="en-US" b="0" dirty="0"/>
          </a:p>
          <a:p>
            <a:endParaRPr lang="en-US" b="1"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175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use</a:t>
            </a:r>
            <a:r>
              <a:rPr lang="en-US" b="0" baseline="0" dirty="0"/>
              <a:t> examples in English to introduce this grammatical concept ahead of examples in Spanish.</a:t>
            </a:r>
            <a:endParaRPr lang="en-US" b="1" dirty="0"/>
          </a:p>
          <a:p>
            <a:endParaRPr lang="en-US" b="1" dirty="0"/>
          </a:p>
          <a:p>
            <a:r>
              <a:rPr lang="en-US" b="1" dirty="0"/>
              <a:t>Procedure:</a:t>
            </a:r>
          </a:p>
          <a:p>
            <a:r>
              <a:rPr lang="en-US" b="0" dirty="0"/>
              <a:t>1. Click to bring up the explanations</a:t>
            </a:r>
          </a:p>
          <a:p>
            <a:endParaRPr lang="en-US" b="0" dirty="0"/>
          </a:p>
          <a:p>
            <a:endParaRPr lang="en-US" b="1"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190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introduce </a:t>
            </a:r>
            <a:r>
              <a:rPr lang="en-GB" dirty="0">
                <a:solidFill>
                  <a:schemeClr val="bg1"/>
                </a:solidFill>
              </a:rPr>
              <a:t>OVS word order with direct object 'lo' 'la‘ </a:t>
            </a:r>
            <a:r>
              <a:rPr lang="en-GB" sz="1200" kern="1200" dirty="0">
                <a:solidFill>
                  <a:schemeClr val="tx1"/>
                </a:solidFill>
                <a:effectLst/>
                <a:latin typeface="+mn-lt"/>
                <a:ea typeface="+mn-ea"/>
                <a:cs typeface="+mn-cs"/>
              </a:rPr>
              <a:t>now in sentences with object pronoun only.</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Click to bring up the explanation.</a:t>
            </a:r>
          </a:p>
          <a:p>
            <a:endParaRPr lang="en-GB" dirty="0"/>
          </a:p>
          <a:p>
            <a:r>
              <a:rPr lang="en-GB" b="1" dirty="0"/>
              <a:t>Note: </a:t>
            </a:r>
            <a:r>
              <a:rPr lang="en-GB" b="0" dirty="0"/>
              <a:t>The RAE also accepts</a:t>
            </a:r>
            <a:r>
              <a:rPr lang="en-GB" b="0" baseline="0" dirty="0"/>
              <a:t> the use of ‘le’ for direct objects when the referent is human and male.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https://www.rae.es/consultas/uso-de-los-pronombres-los-las-les-leismo-laismo-loismo</a:t>
            </a:r>
            <a:endParaRPr lang="en-GB" sz="1200" u="sng" kern="1200" dirty="0">
              <a:solidFill>
                <a:schemeClr val="tx1"/>
              </a:solidFill>
              <a:effectLst/>
              <a:latin typeface="+mn-lt"/>
              <a:ea typeface="+mn-ea"/>
              <a:cs typeface="+mn-cs"/>
            </a:endParaRPr>
          </a:p>
          <a:p>
            <a:r>
              <a:rPr lang="en-GB" b="0" dirty="0"/>
              <a:t>This use of ‘le’,</a:t>
            </a:r>
            <a:r>
              <a:rPr lang="en-GB" b="0" baseline="0" dirty="0"/>
              <a:t> referred to as </a:t>
            </a:r>
            <a:r>
              <a:rPr lang="en-GB" b="0" i="1" baseline="0" dirty="0"/>
              <a:t>leísmo</a:t>
            </a:r>
            <a:r>
              <a:rPr lang="en-GB" b="0" baseline="0" dirty="0"/>
              <a:t>, is common in the centre and north of Spain (Butt and Benjamin, 2004).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354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a:t>
            </a:r>
            <a:r>
              <a:rPr lang="en-US" b="0" baseline="0" dirty="0"/>
              <a:t> practise aural recognition of the SSCs [n] and [ñ] with a mixture of known and unknown words.  </a:t>
            </a:r>
            <a:endParaRPr lang="en-US" b="0" dirty="0"/>
          </a:p>
          <a:p>
            <a:endParaRPr lang="en-US" b="1" dirty="0"/>
          </a:p>
          <a:p>
            <a:r>
              <a:rPr lang="en-US" b="1" dirty="0"/>
              <a:t>Procedure:</a:t>
            </a:r>
          </a:p>
          <a:p>
            <a:r>
              <a:rPr lang="en-US" b="0" dirty="0"/>
              <a:t>1. Click the number trigger to play the audio.</a:t>
            </a:r>
          </a:p>
          <a:p>
            <a:r>
              <a:rPr lang="en-US" b="0" dirty="0"/>
              <a:t>2. Students write the correct word.</a:t>
            </a:r>
          </a:p>
          <a:p>
            <a:r>
              <a:rPr lang="en-US" b="0" dirty="0"/>
              <a:t>3. Click</a:t>
            </a:r>
            <a:r>
              <a:rPr lang="en-US" b="0" baseline="0" dirty="0"/>
              <a:t> to reveal the answers.</a:t>
            </a:r>
          </a:p>
          <a:p>
            <a:endParaRPr lang="en-US" b="0" baseline="0" dirty="0"/>
          </a:p>
          <a:p>
            <a:r>
              <a:rPr lang="en-US" b="0" baseline="0" dirty="0"/>
              <a:t>The English is given, so that students understand the meaning of the new words.  These vocab items may be learnt incidentally by the students.  </a:t>
            </a:r>
            <a:br>
              <a:rPr lang="en-US" b="0" baseline="0" dirty="0"/>
            </a:br>
            <a:r>
              <a:rPr lang="en-US" b="0" baseline="0" dirty="0"/>
              <a:t>Care has been taken to select the majority of words from the top 2000, with the exception of four words which are less frequent.</a:t>
            </a:r>
            <a:br>
              <a:rPr lang="en-US" b="0" baseline="0" dirty="0"/>
            </a:br>
            <a:r>
              <a:rPr lang="en-US" b="0" baseline="0" dirty="0"/>
              <a:t>Using unknown words ensures that students use their phonics knowledge rather than recalling previously taught words.</a:t>
            </a:r>
            <a:endParaRPr lang="en-US" b="0" dirty="0"/>
          </a:p>
          <a:p>
            <a:endParaRPr lang="en-US" b="0" dirty="0"/>
          </a:p>
          <a:p>
            <a:r>
              <a:rPr lang="en-US" b="1" dirty="0"/>
              <a:t>Transcript:</a:t>
            </a:r>
          </a:p>
          <a:p>
            <a:r>
              <a:rPr lang="en-US" b="0" dirty="0"/>
              <a:t>1. </a:t>
            </a:r>
            <a:r>
              <a:rPr lang="en-US" b="0" dirty="0" err="1"/>
              <a:t>uña</a:t>
            </a:r>
            <a:r>
              <a:rPr lang="en-US" b="0" dirty="0"/>
              <a:t> 2. sonar 3. </a:t>
            </a:r>
            <a:r>
              <a:rPr lang="en-US" b="0" dirty="0" err="1"/>
              <a:t>campana</a:t>
            </a:r>
            <a:r>
              <a:rPr lang="en-US" b="0" dirty="0"/>
              <a:t> 4. </a:t>
            </a:r>
            <a:r>
              <a:rPr lang="en-US" b="0" dirty="0" err="1"/>
              <a:t>engañar</a:t>
            </a:r>
            <a:r>
              <a:rPr lang="en-US" b="0" dirty="0"/>
              <a:t> 5. </a:t>
            </a:r>
            <a:r>
              <a:rPr lang="en-US" b="0" dirty="0" err="1"/>
              <a:t>externo</a:t>
            </a:r>
            <a:r>
              <a:rPr lang="en-US" b="0" baseline="0" dirty="0"/>
              <a:t>  6. </a:t>
            </a:r>
            <a:r>
              <a:rPr lang="en-US" b="0" baseline="0" dirty="0" err="1"/>
              <a:t>otoño</a:t>
            </a:r>
            <a:r>
              <a:rPr lang="en-US" b="0" baseline="0" dirty="0"/>
              <a:t> 7. piña 8. </a:t>
            </a:r>
            <a:r>
              <a:rPr lang="en-US" b="0" baseline="0" dirty="0" err="1"/>
              <a:t>mano</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Spanish): </a:t>
            </a:r>
            <a:br>
              <a:rPr lang="en-GB" baseline="0" dirty="0"/>
            </a:br>
            <a:r>
              <a:rPr lang="en-GB" baseline="0" dirty="0"/>
              <a:t>u</a:t>
            </a:r>
            <a:r>
              <a:rPr lang="en-US" b="0" dirty="0" err="1"/>
              <a:t>ña</a:t>
            </a:r>
            <a:r>
              <a:rPr lang="en-US" b="0" dirty="0"/>
              <a:t> [2579]; </a:t>
            </a:r>
            <a:r>
              <a:rPr lang="en-US" b="0" dirty="0" err="1"/>
              <a:t>soñar</a:t>
            </a:r>
            <a:r>
              <a:rPr lang="en-US" b="0" dirty="0"/>
              <a:t> [1269]; sonar [949]; </a:t>
            </a:r>
            <a:r>
              <a:rPr lang="en-US" b="0" dirty="0" err="1"/>
              <a:t>campaña</a:t>
            </a:r>
            <a:r>
              <a:rPr lang="en-US" b="0" dirty="0"/>
              <a:t> [1011]; </a:t>
            </a:r>
            <a:r>
              <a:rPr lang="en-US" b="0" dirty="0" err="1"/>
              <a:t>campana</a:t>
            </a:r>
            <a:r>
              <a:rPr lang="en-US" b="0" dirty="0"/>
              <a:t> [3374]; </a:t>
            </a:r>
            <a:r>
              <a:rPr lang="en-US" b="0" dirty="0" err="1"/>
              <a:t>engañar</a:t>
            </a:r>
            <a:r>
              <a:rPr lang="en-US" b="0" dirty="0"/>
              <a:t> [1981]; </a:t>
            </a:r>
            <a:r>
              <a:rPr lang="en-US" b="0" dirty="0" err="1"/>
              <a:t>extraño</a:t>
            </a:r>
            <a:r>
              <a:rPr lang="en-US" b="0" dirty="0"/>
              <a:t> [736]; </a:t>
            </a:r>
            <a:r>
              <a:rPr lang="en-US" b="0" dirty="0" err="1"/>
              <a:t>externo</a:t>
            </a:r>
            <a:r>
              <a:rPr lang="en-US" b="0" dirty="0"/>
              <a:t> [1919]; </a:t>
            </a:r>
            <a:r>
              <a:rPr lang="en-US" b="0" dirty="0" err="1"/>
              <a:t>otoño</a:t>
            </a:r>
            <a:r>
              <a:rPr lang="en-US" b="0" dirty="0"/>
              <a:t> [3504];</a:t>
            </a:r>
            <a:r>
              <a:rPr lang="en-US" b="0" baseline="0" dirty="0"/>
              <a:t> </a:t>
            </a:r>
            <a:r>
              <a:rPr lang="en-US" b="0" baseline="0" dirty="0" err="1"/>
              <a:t>entorno</a:t>
            </a:r>
            <a:r>
              <a:rPr lang="en-US" b="0" baseline="0" dirty="0"/>
              <a:t> [1891]; pi</a:t>
            </a:r>
            <a:r>
              <a:rPr lang="en-US" b="0" dirty="0"/>
              <a:t>ña [&gt;5000]; </a:t>
            </a:r>
            <a:r>
              <a:rPr lang="en-US" b="0" dirty="0" err="1"/>
              <a:t>espina</a:t>
            </a:r>
            <a:r>
              <a:rPr lang="en-US" b="0" dirty="0"/>
              <a:t> [4607];</a:t>
            </a:r>
            <a:r>
              <a:rPr lang="en-US" b="0" baseline="0" dirty="0"/>
              <a:t> </a:t>
            </a:r>
            <a:r>
              <a:rPr lang="en-US" b="0" baseline="0" dirty="0" err="1"/>
              <a:t>tama</a:t>
            </a:r>
            <a:r>
              <a:rPr lang="en-US" b="0" dirty="0" err="1"/>
              <a:t>ño</a:t>
            </a:r>
            <a:r>
              <a:rPr lang="en-US" b="0" dirty="0"/>
              <a:t> [642].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2393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7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practise</a:t>
            </a:r>
            <a:r>
              <a:rPr lang="en-US" b="0" baseline="0" dirty="0"/>
              <a:t> </a:t>
            </a:r>
            <a:r>
              <a:rPr lang="en-US" b="0" baseline="0" dirty="0" err="1"/>
              <a:t>recognising</a:t>
            </a:r>
            <a:r>
              <a:rPr lang="en-US" b="0" baseline="0" dirty="0"/>
              <a:t> direct object pronouns in written sentences to understand </a:t>
            </a:r>
            <a:r>
              <a:rPr lang="en-GB" sz="1200" b="0" kern="1200" dirty="0">
                <a:solidFill>
                  <a:schemeClr val="tx1"/>
                </a:solidFill>
                <a:effectLst/>
                <a:latin typeface="+mn-lt"/>
                <a:ea typeface="+mn-ea"/>
                <a:cs typeface="+mn-cs"/>
              </a:rPr>
              <a:t>who the ‘doer’ and ‘receiver’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Here, the </a:t>
            </a:r>
            <a:r>
              <a:rPr lang="en-GB" sz="1200" b="0" kern="1200" dirty="0">
                <a:solidFill>
                  <a:schemeClr val="tx1"/>
                </a:solidFill>
                <a:effectLst/>
                <a:latin typeface="+mn-lt"/>
                <a:ea typeface="+mn-ea"/>
                <a:cs typeface="+mn-cs"/>
              </a:rPr>
              <a:t>verb form is the same for ‘he’ and ‘she’, so the only way to determine who the ‘doer’ and ‘receiver’ are is to focus on the direct object pronouns.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1.Students read the sentences</a:t>
            </a:r>
            <a:r>
              <a:rPr lang="en-US" b="0" baseline="0" dirty="0"/>
              <a:t> in Spanish and decide if the corresponding sentence in English is true or false.</a:t>
            </a:r>
          </a:p>
          <a:p>
            <a:r>
              <a:rPr lang="en-US" b="0" baseline="0" dirty="0"/>
              <a:t>2. Click to bring up the answers.</a:t>
            </a:r>
            <a:br>
              <a:rPr lang="en-US" b="0" baseline="0" dirty="0"/>
            </a:br>
            <a:r>
              <a:rPr lang="en-US" b="0" baseline="0" dirty="0"/>
              <a:t>3. The ‘is this normal?’ column is to encourage students to reflect on the meaning and can be completed in oral feedback.</a:t>
            </a:r>
            <a:br>
              <a:rPr lang="en-US" b="0" baseline="0" dirty="0"/>
            </a:br>
            <a:br>
              <a:rPr lang="en-US" b="0" baseline="0" dirty="0"/>
            </a:br>
            <a:r>
              <a:rPr lang="en-US" b="1" baseline="0" dirty="0"/>
              <a:t>Notes: </a:t>
            </a:r>
            <a:r>
              <a:rPr lang="en-US" b="0" baseline="0" dirty="0"/>
              <a:t>Teachers can decide how many of the items to do </a:t>
            </a:r>
            <a:r>
              <a:rPr lang="en-US" b="0" i="1" baseline="0" dirty="0"/>
              <a:t>item-by-item.  </a:t>
            </a:r>
            <a:r>
              <a:rPr lang="en-US" b="0" i="0" baseline="0" dirty="0"/>
              <a:t>As it stands the answers are animated to appear after each English sentence. However, teachers might choose to complete 2 or 3 items in this way, before revealing the remaining of English sentences for students to complete independently. Teachers simply change the animation order to vary the task.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5161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8 minutes (for next</a:t>
            </a:r>
            <a:r>
              <a:rPr lang="en-US" b="1" baseline="0" dirty="0"/>
              <a:t> 10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practise</a:t>
            </a:r>
            <a:r>
              <a:rPr lang="en-US" b="0" baseline="0" dirty="0"/>
              <a:t> </a:t>
            </a:r>
            <a:r>
              <a:rPr lang="en-US" b="0" baseline="0" dirty="0" err="1"/>
              <a:t>recognising</a:t>
            </a:r>
            <a:r>
              <a:rPr lang="en-US" b="0" baseline="0" dirty="0"/>
              <a:t> direct object pronouns to understand </a:t>
            </a:r>
            <a:r>
              <a:rPr lang="en-GB" sz="1200" b="0" kern="1200" dirty="0">
                <a:solidFill>
                  <a:schemeClr val="tx1"/>
                </a:solidFill>
                <a:effectLst/>
                <a:latin typeface="+mn-lt"/>
                <a:ea typeface="+mn-ea"/>
                <a:cs typeface="+mn-cs"/>
              </a:rPr>
              <a:t>who the ‘doer’ and ‘receiver’ are, when listening.</a:t>
            </a:r>
            <a:endParaRPr lang="en-US" b="1" dirty="0"/>
          </a:p>
          <a:p>
            <a:endParaRPr lang="en-US" b="1" dirty="0"/>
          </a:p>
          <a:p>
            <a:r>
              <a:rPr lang="en-US" b="1" dirty="0"/>
              <a:t>Procedure:</a:t>
            </a:r>
          </a:p>
          <a:p>
            <a:r>
              <a:rPr lang="en-US" b="0" dirty="0"/>
              <a:t>1. Click</a:t>
            </a:r>
            <a:r>
              <a:rPr lang="en-US" b="0" baseline="0" dirty="0"/>
              <a:t> the number trigger to play the audio.</a:t>
            </a:r>
            <a:endParaRPr lang="en-US" b="0" dirty="0"/>
          </a:p>
          <a:p>
            <a:r>
              <a:rPr lang="en-US" b="0" dirty="0"/>
              <a:t>2. Students decide between a or b</a:t>
            </a:r>
            <a:r>
              <a:rPr lang="en-US" b="0" baseline="0" dirty="0"/>
              <a:t> for the picture which depicts the sentence.</a:t>
            </a:r>
            <a:endParaRPr lang="en-US" b="0" dirty="0"/>
          </a:p>
          <a:p>
            <a:endParaRPr lang="en-US" b="0" dirty="0"/>
          </a:p>
          <a:p>
            <a:r>
              <a:rPr lang="en-US" b="1" dirty="0"/>
              <a:t>Note: </a:t>
            </a:r>
            <a:r>
              <a:rPr lang="en-US" b="0" dirty="0"/>
              <a:t>these sentences don’t have</a:t>
            </a:r>
            <a:r>
              <a:rPr lang="en-US" b="0" baseline="0" dirty="0"/>
              <a:t> an explicit subject (e.g. Lo </a:t>
            </a:r>
            <a:r>
              <a:rPr lang="en-US" b="0" baseline="0" dirty="0" err="1"/>
              <a:t>despierta</a:t>
            </a:r>
            <a:r>
              <a:rPr lang="en-US" b="0" baseline="0" dirty="0"/>
              <a:t> </a:t>
            </a:r>
            <a:r>
              <a:rPr lang="en-US" b="0" i="1" baseline="0" dirty="0" err="1"/>
              <a:t>María</a:t>
            </a:r>
            <a:r>
              <a:rPr lang="en-US" b="0" baseline="0" dirty="0"/>
              <a:t>). This means that attention is needed to the gender of the direct object pronoun to work out the roles of subject and object.</a:t>
            </a:r>
            <a:endParaRPr lang="en-US" b="0" dirty="0"/>
          </a:p>
          <a:p>
            <a:endParaRPr lang="en-US" b="0" dirty="0"/>
          </a:p>
          <a:p>
            <a:r>
              <a:rPr lang="en-US" b="1" dirty="0"/>
              <a:t>Transcript:</a:t>
            </a:r>
          </a:p>
          <a:p>
            <a:r>
              <a:rPr lang="en-GB" baseline="0" dirty="0"/>
              <a:t>1. Lo </a:t>
            </a:r>
            <a:r>
              <a:rPr lang="en-GB" baseline="0" dirty="0" err="1"/>
              <a:t>despierta</a:t>
            </a:r>
            <a:r>
              <a:rPr lang="en-GB" baseline="0" dirty="0"/>
              <a:t>.</a:t>
            </a:r>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5456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r>
              <a:rPr lang="en-GB" baseline="0" dirty="0"/>
              <a:t>2. Lo </a:t>
            </a:r>
            <a:r>
              <a:rPr lang="en-GB" baseline="0" dirty="0" err="1"/>
              <a:t>besa</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5676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r>
              <a:rPr lang="en-GB" baseline="0" dirty="0"/>
              <a:t>3. La </a:t>
            </a:r>
            <a:r>
              <a:rPr lang="en-GB" baseline="0" dirty="0" err="1"/>
              <a:t>sigue</a:t>
            </a:r>
            <a:r>
              <a:rPr lang="en-GB" baseline="0" dirty="0"/>
              <a:t> a la </a:t>
            </a:r>
            <a:r>
              <a:rPr lang="en-GB" baseline="0" dirty="0" err="1"/>
              <a:t>cocina</a:t>
            </a: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9094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r>
              <a:rPr lang="en-GB" baseline="0" dirty="0"/>
              <a:t>4. Lo mira. </a:t>
            </a:r>
          </a:p>
          <a:p>
            <a:endParaRPr lang="en-GB" baseline="0" dirty="0"/>
          </a:p>
          <a:p>
            <a:r>
              <a:rPr lang="en-GB" b="1" baseline="0" dirty="0"/>
              <a:t>Note: </a:t>
            </a:r>
            <a:r>
              <a:rPr lang="en-GB" baseline="0" dirty="0"/>
              <a:t>it may help to check that students understand the difference between who is looking (as opposed to holding the food) in each picture before they hear this sentence.</a:t>
            </a:r>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596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La </a:t>
            </a:r>
            <a:r>
              <a:rPr lang="en-GB" dirty="0" err="1"/>
              <a:t>saca</a:t>
            </a:r>
            <a:r>
              <a:rPr lang="en-GB" dirty="0"/>
              <a:t> de </a:t>
            </a:r>
            <a:r>
              <a:rPr lang="en-GB" dirty="0" err="1"/>
              <a:t>paseo</a:t>
            </a:r>
            <a:r>
              <a:rPr lang="en-GB" baseline="0" dirty="0"/>
              <a:t>. </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7172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Lo </a:t>
            </a:r>
            <a:r>
              <a:rPr lang="en-GB" dirty="0" err="1"/>
              <a:t>lleva</a:t>
            </a:r>
            <a:r>
              <a:rPr lang="en-GB" baseline="0" dirty="0"/>
              <a:t> a la </a:t>
            </a:r>
            <a:r>
              <a:rPr lang="en-GB" baseline="0" dirty="0" err="1"/>
              <a:t>escuela</a:t>
            </a:r>
            <a:r>
              <a:rPr lang="en-GB" baseline="0" dirty="0"/>
              <a:t>. </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110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7. La </a:t>
            </a:r>
            <a:r>
              <a:rPr lang="en-GB" baseline="0" dirty="0" err="1"/>
              <a:t>saluda</a:t>
            </a:r>
            <a:r>
              <a:rPr lang="en-GB" baseline="0" dirty="0"/>
              <a:t>.</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8841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8. Lo </a:t>
            </a:r>
            <a:r>
              <a:rPr lang="en-GB" baseline="0" dirty="0" err="1"/>
              <a:t>lleva</a:t>
            </a:r>
            <a:r>
              <a:rPr lang="en-GB" baseline="0" dirty="0"/>
              <a:t> al </a:t>
            </a:r>
            <a:r>
              <a:rPr lang="en-GB" baseline="0" dirty="0" err="1"/>
              <a:t>parque</a:t>
            </a:r>
            <a:r>
              <a:rPr lang="en-GB" baseline="0" dirty="0"/>
              <a:t> para </a:t>
            </a:r>
            <a:r>
              <a:rPr lang="en-GB" baseline="0" dirty="0" err="1"/>
              <a:t>jugar</a:t>
            </a:r>
            <a:r>
              <a:rPr lang="en-GB" baseline="0"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9005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 </a:t>
            </a:r>
            <a:r>
              <a:rPr lang="en-GB" sz="1200" b="0" dirty="0">
                <a:solidFill>
                  <a:srgbClr val="002060"/>
                </a:solidFill>
                <a:latin typeface="Century Gothic" panose="020B0502020202020204" pitchFamily="34" charset="0"/>
              </a:rPr>
              <a:t>Lo</a:t>
            </a:r>
            <a:r>
              <a:rPr lang="en-GB" sz="1200" b="0" baseline="0" dirty="0">
                <a:solidFill>
                  <a:srgbClr val="002060"/>
                </a:solidFill>
                <a:latin typeface="Century Gothic" panose="020B0502020202020204" pitchFamily="34" charset="0"/>
              </a:rPr>
              <a:t> lava con mucho </a:t>
            </a:r>
            <a:r>
              <a:rPr lang="en-GB" sz="1200" b="0" baseline="0" dirty="0" err="1">
                <a:solidFill>
                  <a:srgbClr val="002060"/>
                </a:solidFill>
                <a:latin typeface="Century Gothic" panose="020B0502020202020204" pitchFamily="34" charset="0"/>
              </a:rPr>
              <a:t>jabón</a:t>
            </a:r>
            <a:r>
              <a:rPr lang="en-GB" sz="1200" b="0" baseline="0" dirty="0">
                <a:solidFill>
                  <a:srgbClr val="002060"/>
                </a:solidFill>
                <a:latin typeface="Century Gothic" panose="020B0502020202020204" pitchFamily="34" charset="0"/>
              </a:rPr>
              <a:t>.</a:t>
            </a: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glossed word (1 is the most frequent word in Spanish): </a:t>
            </a:r>
            <a:br>
              <a:rPr lang="en-GB" baseline="0" dirty="0"/>
            </a:br>
            <a:r>
              <a:rPr lang="en-GB" dirty="0" err="1"/>
              <a:t>jabón</a:t>
            </a:r>
            <a:r>
              <a:rPr lang="en-GB" dirty="0"/>
              <a:t> [4783]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93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a:t>
            </a:r>
            <a:r>
              <a:rPr lang="en-US" b="0" baseline="0" dirty="0"/>
              <a:t> six new verbs from this week’s vocabulary set</a:t>
            </a:r>
            <a:endParaRPr lang="en-US" b="0" dirty="0"/>
          </a:p>
          <a:p>
            <a:endParaRPr lang="en-US" b="1" dirty="0"/>
          </a:p>
          <a:p>
            <a:r>
              <a:rPr lang="en-US" b="1" dirty="0"/>
              <a:t>Procedure:</a:t>
            </a:r>
          </a:p>
          <a:p>
            <a:r>
              <a:rPr lang="en-US" b="0" dirty="0"/>
              <a:t>1. </a:t>
            </a:r>
            <a:r>
              <a:rPr lang="en-GB" dirty="0"/>
              <a:t>Introduce</a:t>
            </a:r>
            <a:r>
              <a:rPr lang="en-GB" baseline="0" dirty="0"/>
              <a:t> and elicit the pronunciation and English meaning of each verb.</a:t>
            </a:r>
            <a:br>
              <a:rPr lang="en-GB" baseline="0" dirty="0"/>
            </a:br>
            <a:br>
              <a:rPr lang="en-GB" baseline="0" dirty="0"/>
            </a:br>
            <a:r>
              <a:rPr lang="en-GB" b="1" baseline="0" dirty="0"/>
              <a:t>Note</a:t>
            </a:r>
            <a:r>
              <a:rPr lang="en-GB" baseline="0" dirty="0"/>
              <a:t>: this is the 2</a:t>
            </a:r>
            <a:r>
              <a:rPr lang="en-GB" baseline="30000" dirty="0"/>
              <a:t>nd</a:t>
            </a:r>
            <a:r>
              <a:rPr lang="en-GB" baseline="0" dirty="0"/>
              <a:t> meaning of </a:t>
            </a:r>
            <a:r>
              <a:rPr lang="en-GB" baseline="0" dirty="0" err="1"/>
              <a:t>dejar</a:t>
            </a:r>
            <a:r>
              <a:rPr lang="en-GB" baseline="0" dirty="0"/>
              <a:t> (to let – allow – give permission for – somebody (to) do something).  Students have previously learnt the ‘leave’ meaning, which they may offer first.</a:t>
            </a:r>
            <a:br>
              <a:rPr lang="en-GB" baseline="0" dirty="0"/>
            </a:br>
            <a:r>
              <a:rPr lang="en-GB" baseline="0" dirty="0"/>
              <a:t>Teachers will want to elicit both meanings.</a:t>
            </a:r>
            <a:endParaRPr lang="en-US" b="0" dirty="0"/>
          </a:p>
          <a:p>
            <a:endParaRPr lang="en-US" b="0" dirty="0"/>
          </a:p>
          <a:p>
            <a:r>
              <a:rPr lang="en-GB" dirty="0"/>
              <a:t>If teachers are confident that</a:t>
            </a:r>
            <a:r>
              <a:rPr lang="en-GB" baseline="0" dirty="0"/>
              <a:t> students have pre-learnt these verbs, skip to the next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5577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r>
              <a:rPr lang="en-GB" dirty="0"/>
              <a:t>10. </a:t>
            </a:r>
            <a:r>
              <a:rPr lang="en-GB" dirty="0" err="1"/>
              <a:t>Finalmente</a:t>
            </a:r>
            <a:r>
              <a:rPr lang="en-GB" dirty="0"/>
              <a:t> la </a:t>
            </a:r>
            <a:r>
              <a:rPr lang="en-GB" dirty="0" err="1"/>
              <a:t>mira</a:t>
            </a:r>
            <a:r>
              <a:rPr lang="en-GB" dirty="0"/>
              <a:t> </a:t>
            </a:r>
            <a:r>
              <a:rPr lang="en-GB" dirty="0" err="1"/>
              <a:t>en</a:t>
            </a:r>
            <a:r>
              <a:rPr lang="en-GB" dirty="0"/>
              <a:t> </a:t>
            </a:r>
            <a:r>
              <a:rPr lang="en-GB" dirty="0" err="1"/>
              <a:t>su</a:t>
            </a:r>
            <a:r>
              <a:rPr lang="en-GB" dirty="0"/>
              <a:t> </a:t>
            </a:r>
            <a:r>
              <a:rPr lang="en-GB" dirty="0" err="1"/>
              <a:t>cama</a:t>
            </a:r>
            <a:r>
              <a:rPr lang="en-GB" dirty="0"/>
              <a:t>. </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8682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5 minutes </a:t>
            </a:r>
            <a:r>
              <a:rPr lang="en-US" b="0" dirty="0"/>
              <a:t>(for this slide</a:t>
            </a:r>
            <a:r>
              <a:rPr lang="en-US" b="0" baseline="0" dirty="0"/>
              <a:t> and the next)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practise</a:t>
            </a:r>
            <a:r>
              <a:rPr lang="en-US" b="0" baseline="0" dirty="0"/>
              <a:t> </a:t>
            </a:r>
            <a:r>
              <a:rPr lang="en-US" b="0" baseline="0" dirty="0" err="1"/>
              <a:t>recognising</a:t>
            </a:r>
            <a:r>
              <a:rPr lang="en-US" b="0" baseline="0" dirty="0"/>
              <a:t> direct object pronouns to understand </a:t>
            </a:r>
            <a:r>
              <a:rPr lang="en-GB" sz="1200" b="0" kern="1200" dirty="0">
                <a:solidFill>
                  <a:schemeClr val="tx1"/>
                </a:solidFill>
                <a:effectLst/>
                <a:latin typeface="+mn-lt"/>
                <a:ea typeface="+mn-ea"/>
                <a:cs typeface="+mn-cs"/>
              </a:rPr>
              <a:t>who the ‘doer’ and ‘receiver’ are when listening.  This time, students must also process the</a:t>
            </a:r>
            <a:r>
              <a:rPr lang="en-GB" sz="1200" b="0" kern="1200" baseline="0" dirty="0">
                <a:solidFill>
                  <a:schemeClr val="tx1"/>
                </a:solidFill>
                <a:effectLst/>
                <a:latin typeface="+mn-lt"/>
                <a:ea typeface="+mn-ea"/>
                <a:cs typeface="+mn-cs"/>
              </a:rPr>
              <a:t> meaning of the vocabulary to find the right answer.</a:t>
            </a:r>
            <a:br>
              <a:rPr lang="en-GB" sz="1200" b="0" kern="1200" baseline="0" dirty="0">
                <a:solidFill>
                  <a:schemeClr val="tx1"/>
                </a:solidFill>
                <a:effectLst/>
                <a:latin typeface="+mn-lt"/>
                <a:ea typeface="+mn-ea"/>
                <a:cs typeface="+mn-cs"/>
              </a:rPr>
            </a:br>
            <a:endParaRPr lang="en-US" b="1" dirty="0"/>
          </a:p>
          <a:p>
            <a:r>
              <a:rPr lang="en-US" b="1" dirty="0"/>
              <a:t>Procedure:</a:t>
            </a:r>
          </a:p>
          <a:p>
            <a:r>
              <a:rPr lang="en-US" b="0" dirty="0"/>
              <a:t>1. Click on the number trigger to play the audio.</a:t>
            </a:r>
          </a:p>
          <a:p>
            <a:r>
              <a:rPr lang="en-US" b="0" dirty="0"/>
              <a:t>2. Students choose the correct picture.</a:t>
            </a:r>
          </a:p>
          <a:p>
            <a:r>
              <a:rPr lang="en-US" b="0" dirty="0"/>
              <a:t>3. Click to bring up the answers.</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La </a:t>
            </a:r>
            <a:r>
              <a:rPr lang="en-GB" dirty="0" err="1"/>
              <a:t>despierta</a:t>
            </a:r>
            <a:r>
              <a:rPr lang="en-GB"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Lo lava con mucho </a:t>
            </a:r>
            <a:r>
              <a:rPr lang="en-GB" baseline="0" dirty="0" err="1"/>
              <a:t>jabón</a:t>
            </a:r>
            <a:r>
              <a:rPr lang="en-GB"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Lo </a:t>
            </a:r>
            <a:r>
              <a:rPr lang="en-GB" baseline="0" dirty="0" err="1"/>
              <a:t>sigue</a:t>
            </a:r>
            <a:r>
              <a:rPr lang="en-GB" baseline="0" dirty="0"/>
              <a:t> a la </a:t>
            </a:r>
            <a:r>
              <a:rPr lang="en-GB" baseline="0" dirty="0" err="1"/>
              <a:t>cocina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La </a:t>
            </a:r>
            <a:r>
              <a:rPr lang="en-GB" baseline="0" dirty="0" err="1"/>
              <a:t>lleva</a:t>
            </a:r>
            <a:r>
              <a:rPr lang="en-GB" baseline="0" dirty="0"/>
              <a:t> al </a:t>
            </a:r>
            <a:r>
              <a:rPr lang="en-GB" baseline="0" dirty="0" err="1"/>
              <a:t>parque</a:t>
            </a:r>
            <a:r>
              <a:rPr lang="en-GB" baseline="0" dirty="0"/>
              <a:t> para </a:t>
            </a:r>
            <a:r>
              <a:rPr lang="en-GB" baseline="0" dirty="0" err="1"/>
              <a:t>jugar</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Finalmente</a:t>
            </a:r>
            <a:r>
              <a:rPr lang="en-GB" baseline="0" dirty="0"/>
              <a:t> la lava con mucho </a:t>
            </a:r>
            <a:r>
              <a:rPr lang="en-GB" baseline="0" dirty="0" err="1"/>
              <a:t>jabón</a:t>
            </a:r>
            <a:r>
              <a:rPr lang="en-GB" baseline="0" dirty="0"/>
              <a:t>.</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0543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Lo </a:t>
            </a:r>
            <a:r>
              <a:rPr lang="en-GB" baseline="0" dirty="0" err="1"/>
              <a:t>saluda</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7. La </a:t>
            </a:r>
            <a:r>
              <a:rPr lang="en-GB" baseline="0" dirty="0" err="1"/>
              <a:t>saca</a:t>
            </a:r>
            <a:r>
              <a:rPr lang="en-GB" baseline="0" dirty="0"/>
              <a:t> de </a:t>
            </a:r>
            <a:r>
              <a:rPr lang="en-GB" baseline="0" dirty="0" err="1"/>
              <a:t>paseo</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8. Lo </a:t>
            </a:r>
            <a:r>
              <a:rPr lang="en-GB" baseline="0" dirty="0" err="1"/>
              <a:t>mira</a:t>
            </a:r>
            <a:r>
              <a:rPr lang="en-GB" baseline="0" dirty="0"/>
              <a:t> </a:t>
            </a:r>
            <a:r>
              <a:rPr lang="en-GB" baseline="0" dirty="0" err="1"/>
              <a:t>en</a:t>
            </a:r>
            <a:r>
              <a:rPr lang="en-GB" baseline="0" dirty="0"/>
              <a:t> </a:t>
            </a:r>
            <a:r>
              <a:rPr lang="en-GB" baseline="0" dirty="0" err="1"/>
              <a:t>su</a:t>
            </a:r>
            <a:r>
              <a:rPr lang="en-GB" baseline="0" dirty="0"/>
              <a:t> </a:t>
            </a:r>
            <a:r>
              <a:rPr lang="en-GB" baseline="0" dirty="0" err="1"/>
              <a:t>cama</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9. Lo </a:t>
            </a:r>
            <a:r>
              <a:rPr lang="en-GB" baseline="0" dirty="0" err="1"/>
              <a:t>despierta</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10. </a:t>
            </a:r>
            <a:r>
              <a:rPr lang="en-GB" baseline="0" dirty="0" err="1"/>
              <a:t>Finalmente</a:t>
            </a:r>
            <a:r>
              <a:rPr lang="en-GB" baseline="0" dirty="0"/>
              <a:t> la </a:t>
            </a:r>
            <a:r>
              <a:rPr lang="en-GB" baseline="0" dirty="0" err="1"/>
              <a:t>besa</a:t>
            </a:r>
            <a:r>
              <a:rPr lang="en-GB" baseline="0" dirty="0"/>
              <a:t>.</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6360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baseline="0" dirty="0"/>
              <a:t> </a:t>
            </a:r>
            <a:r>
              <a:rPr lang="en-GB" sz="1200" b="0" i="0" kern="1200" dirty="0">
                <a:solidFill>
                  <a:schemeClr val="tx1"/>
                </a:solidFill>
                <a:effectLst/>
                <a:latin typeface="+mn-lt"/>
                <a:ea typeface="+mn-ea"/>
                <a:cs typeface="+mn-cs"/>
              </a:rPr>
              <a:t>a quick revision and knowledge check opportunity before the speaking and writing activities. </a:t>
            </a:r>
            <a:endParaRPr lang="en-US" b="1" dirty="0"/>
          </a:p>
          <a:p>
            <a:endParaRPr lang="en-US" b="1" dirty="0"/>
          </a:p>
          <a:p>
            <a:r>
              <a:rPr lang="en-US" b="1" dirty="0"/>
              <a:t>Procedure:</a:t>
            </a:r>
          </a:p>
          <a:p>
            <a:r>
              <a:rPr lang="en-US" b="0" dirty="0"/>
              <a:t>1. Elicit the Spanish from students for the verbs</a:t>
            </a:r>
            <a:r>
              <a:rPr lang="en-US" b="0" baseline="0" dirty="0"/>
              <a:t> in English.</a:t>
            </a:r>
            <a:endParaRPr lang="en-US" b="0" dirty="0"/>
          </a:p>
          <a:p>
            <a:r>
              <a:rPr lang="en-US" b="0" dirty="0"/>
              <a:t>2. Click to reveal the Spanish. </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479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9</a:t>
            </a:r>
            <a:r>
              <a:rPr lang="en-US" b="1" baseline="0" dirty="0"/>
              <a:t>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0" dirty="0"/>
              <a:t>: to practise written production of </a:t>
            </a:r>
            <a:r>
              <a:rPr lang="en-GB" dirty="0">
                <a:solidFill>
                  <a:schemeClr val="bg1"/>
                </a:solidFill>
              </a:rPr>
              <a:t>OVS word order with direct object 'lo' 'la‘</a:t>
            </a:r>
            <a:r>
              <a:rPr lang="en-GB" baseline="0" dirty="0">
                <a:solidFill>
                  <a:schemeClr val="bg1"/>
                </a:solidFill>
              </a:rPr>
              <a:t> </a:t>
            </a:r>
            <a:r>
              <a:rPr lang="en-GB" sz="1200" kern="1200" dirty="0">
                <a:solidFill>
                  <a:schemeClr val="tx1"/>
                </a:solidFill>
                <a:effectLst/>
                <a:latin typeface="+mn-lt"/>
                <a:ea typeface="+mn-ea"/>
                <a:cs typeface="+mn-cs"/>
              </a:rPr>
              <a:t>in sentences with object pronoun.</a:t>
            </a:r>
            <a:endParaRPr lang="en-US" b="0" dirty="0"/>
          </a:p>
          <a:p>
            <a:r>
              <a:rPr lang="en-GB" dirty="0"/>
              <a:t>Students</a:t>
            </a:r>
            <a:r>
              <a:rPr lang="en-GB" baseline="0" dirty="0"/>
              <a:t> could be reminded of time markers like </a:t>
            </a:r>
            <a:r>
              <a:rPr lang="en-GB" i="1" baseline="0" dirty="0"/>
              <a:t>primero</a:t>
            </a:r>
            <a:r>
              <a:rPr lang="en-GB" baseline="0" dirty="0"/>
              <a:t>, </a:t>
            </a:r>
            <a:r>
              <a:rPr lang="en-GB" i="1" baseline="0" dirty="0" err="1"/>
              <a:t>luego</a:t>
            </a:r>
            <a:r>
              <a:rPr lang="en-GB" baseline="0" dirty="0"/>
              <a:t>, </a:t>
            </a:r>
            <a:r>
              <a:rPr lang="en-GB" i="1" baseline="0" dirty="0" err="1"/>
              <a:t>después</a:t>
            </a:r>
            <a:r>
              <a:rPr lang="en-GB" i="1" baseline="0" dirty="0"/>
              <a:t>, </a:t>
            </a:r>
            <a:r>
              <a:rPr lang="en-GB" i="0" baseline="0" dirty="0"/>
              <a:t>and</a:t>
            </a:r>
            <a:r>
              <a:rPr lang="en-GB" i="1" baseline="0" dirty="0"/>
              <a:t> </a:t>
            </a:r>
            <a:r>
              <a:rPr lang="en-GB" i="1" baseline="0" dirty="0" err="1"/>
              <a:t>finalmente</a:t>
            </a:r>
            <a:r>
              <a:rPr lang="en-GB" baseline="0" dirty="0"/>
              <a:t> to use for this activity.</a:t>
            </a:r>
            <a:endParaRPr lang="en-GB" dirty="0"/>
          </a:p>
          <a:p>
            <a:endParaRPr lang="en-US" b="1" dirty="0"/>
          </a:p>
          <a:p>
            <a:r>
              <a:rPr lang="en-US" b="1" dirty="0"/>
              <a:t>Procedure:</a:t>
            </a:r>
          </a:p>
          <a:p>
            <a:r>
              <a:rPr lang="en-US" b="0" dirty="0"/>
              <a:t>1. Students choose eight images to narrate</a:t>
            </a:r>
            <a:r>
              <a:rPr lang="en-US" b="0" baseline="0" dirty="0"/>
              <a:t> a sequence of events.</a:t>
            </a:r>
            <a:br>
              <a:rPr lang="en-US" b="0" baseline="0" dirty="0"/>
            </a:br>
            <a:br>
              <a:rPr lang="en-US" b="0" baseline="0" dirty="0"/>
            </a:br>
            <a:r>
              <a:rPr lang="en-US" b="1" baseline="0" dirty="0"/>
              <a:t>Note:</a:t>
            </a:r>
            <a:r>
              <a:rPr lang="en-US" b="0" baseline="0" dirty="0"/>
              <a:t> Students could also be reminded to link sentences together using ‘y’ and ‘y </a:t>
            </a:r>
            <a:r>
              <a:rPr lang="en-US" b="0" baseline="0" dirty="0" err="1"/>
              <a:t>también</a:t>
            </a:r>
            <a:r>
              <a:rPr lang="en-US" b="0" baseline="0" dirty="0"/>
              <a:t>’.</a:t>
            </a:r>
            <a:endParaRPr lang="en-US" b="0" dirty="0"/>
          </a:p>
          <a:p>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16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a:t>
            </a:r>
            <a:r>
              <a:rPr lang="en-US" b="1" baseline="0" dirty="0"/>
              <a:t> </a:t>
            </a:r>
            <a:r>
              <a:rPr lang="en-US" b="0" baseline="0" dirty="0"/>
              <a:t>to practise oral production of </a:t>
            </a:r>
            <a:r>
              <a:rPr lang="en-GB" dirty="0">
                <a:solidFill>
                  <a:schemeClr val="bg1"/>
                </a:solidFill>
              </a:rPr>
              <a:t>OVS word order with direct object 'lo' 'la‘</a:t>
            </a:r>
            <a:r>
              <a:rPr lang="en-GB" baseline="0" dirty="0">
                <a:solidFill>
                  <a:schemeClr val="bg1"/>
                </a:solidFill>
              </a:rPr>
              <a:t> </a:t>
            </a:r>
            <a:r>
              <a:rPr lang="en-GB" sz="1200" kern="1200" dirty="0">
                <a:solidFill>
                  <a:schemeClr val="tx1"/>
                </a:solidFill>
                <a:effectLst/>
                <a:latin typeface="+mn-lt"/>
                <a:ea typeface="+mn-ea"/>
                <a:cs typeface="+mn-cs"/>
              </a:rPr>
              <a:t>in sentences with object pronouns.</a:t>
            </a:r>
            <a:endParaRPr lang="en-US" b="0" dirty="0"/>
          </a:p>
          <a:p>
            <a:endParaRPr lang="en-US" b="1" dirty="0"/>
          </a:p>
          <a:p>
            <a:r>
              <a:rPr lang="en-US" b="1" dirty="0"/>
              <a:t>Procedure:</a:t>
            </a:r>
          </a:p>
          <a:p>
            <a:r>
              <a:rPr lang="en-US" b="0" dirty="0"/>
              <a:t>1.</a:t>
            </a:r>
            <a:r>
              <a:rPr lang="en-GB" dirty="0"/>
              <a:t> Student A uses the numbered pictures as prompts to</a:t>
            </a:r>
            <a:r>
              <a:rPr lang="en-GB" baseline="0" dirty="0"/>
              <a:t> tell the story.  Student B turns away from the board.</a:t>
            </a:r>
            <a:endParaRPr lang="en-US" b="0" dirty="0"/>
          </a:p>
          <a:p>
            <a:r>
              <a:rPr lang="en-US" b="0" dirty="0"/>
              <a:t>2. </a:t>
            </a:r>
            <a:r>
              <a:rPr lang="en-GB" baseline="0" dirty="0"/>
              <a:t>S</a:t>
            </a:r>
            <a:r>
              <a:rPr lang="en-GB" dirty="0"/>
              <a:t>tudent</a:t>
            </a:r>
            <a:r>
              <a:rPr lang="en-GB" baseline="0" dirty="0"/>
              <a:t> B listens and makes notes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aseline="0" dirty="0"/>
              <a:t>To check that meaning was correctly expressed and understood, they can then compare Student B’s notes with the pictures used by Student A. </a:t>
            </a:r>
            <a:endParaRPr lang="en-GB" dirty="0"/>
          </a:p>
          <a:p>
            <a:r>
              <a:rPr lang="en-US" b="0" dirty="0"/>
              <a:t>4. Students then swap roles.</a:t>
            </a:r>
          </a:p>
          <a:p>
            <a:br>
              <a:rPr lang="en-US" b="0" dirty="0"/>
            </a:br>
            <a:r>
              <a:rPr lang="en-US" b="1" dirty="0"/>
              <a:t>Note: </a:t>
            </a:r>
            <a:r>
              <a:rPr lang="en-US" b="0" dirty="0"/>
              <a:t>some lower proficiency learners may benefit from using their written narrative of eight pictures instead of using the picture prompts.  For the listener, the task is the same. S/he makes notes in English, and then they compare those with the partner’s narrative.  </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955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Student A prompt cards</a:t>
            </a:r>
          </a:p>
          <a:p>
            <a:r>
              <a:rPr lang="en-GB" dirty="0"/>
              <a:t>Student</a:t>
            </a:r>
            <a:r>
              <a:rPr lang="en-GB" baseline="0" dirty="0"/>
              <a:t> B must turn away from the board.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689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Student B prompt cards</a:t>
            </a:r>
          </a:p>
          <a:p>
            <a:r>
              <a:rPr lang="en-GB" dirty="0"/>
              <a:t>Student</a:t>
            </a:r>
            <a:r>
              <a:rPr lang="en-GB" baseline="0" dirty="0"/>
              <a:t> A must turn away from the board.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3541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925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embed</a:t>
            </a:r>
            <a:r>
              <a:rPr lang="en-US" b="0" baseline="0" dirty="0"/>
              <a:t> meanings in English of the six new verbs from this week’s vocabulary set</a:t>
            </a:r>
            <a:endParaRPr lang="en-US" b="0" dirty="0"/>
          </a:p>
          <a:p>
            <a:endParaRPr lang="en-US" b="1" dirty="0"/>
          </a:p>
          <a:p>
            <a:r>
              <a:rPr lang="en-US" b="1" dirty="0"/>
              <a:t>Procedure:</a:t>
            </a:r>
          </a:p>
          <a:p>
            <a:pPr marL="228600" indent="-228600">
              <a:buAutoNum type="arabicPeriod"/>
            </a:pPr>
            <a:r>
              <a:rPr lang="en-US" b="0" dirty="0"/>
              <a:t>Students</a:t>
            </a:r>
            <a:r>
              <a:rPr lang="en-US" b="0" baseline="0" dirty="0"/>
              <a:t> match up the image to the correct verb.</a:t>
            </a:r>
          </a:p>
          <a:p>
            <a:pPr marL="228600" indent="-228600">
              <a:buAutoNum type="arabicPeriod"/>
            </a:pPr>
            <a:r>
              <a:rPr lang="en-US" b="0" baseline="0" dirty="0"/>
              <a:t>Click to bring up the answers.</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690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4 minutes </a:t>
            </a:r>
            <a:r>
              <a:rPr lang="en-GB" b="0" baseline="0" dirty="0"/>
              <a:t>for sequence of eight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seguir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The long form (infinitive),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and 1</a:t>
            </a:r>
            <a:r>
              <a:rPr kumimoji="0" lang="en-GB" sz="1200" b="0" i="0" u="none" strike="noStrike" kern="1200" cap="none" spc="0" normalizeH="0" baseline="30000" noProof="0" dirty="0">
                <a:ln>
                  <a:noFill/>
                </a:ln>
                <a:solidFill>
                  <a:prstClr val="black"/>
                </a:solidFill>
                <a:effectLst/>
                <a:uLnTx/>
                <a:uFillTx/>
                <a:latin typeface="+mn-lt"/>
                <a:ea typeface="+mn-ea"/>
                <a:cs typeface="+mn-cs"/>
              </a:rPr>
              <a:t>st</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and exemplify the spelling changes.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seguir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gu</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Spanish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Later in their learning, students will be taught the Spanish present continuous, but it is important that they know both English meanings for the Spanish present simple, as it is often used to express ongoing events.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use both the forefinger and middle finger of each hand to mine two sets of legs walking, one following the other.</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first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sigue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[e] vs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i</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second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sigo</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[e] vs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i</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info bubble to introduce the stem-change.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NB: This is not a grammar point that students are expected to produce at this stage and will not feature in any NCELP tests. It is showcased here for awareness and passive understanding only.</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speech bubble to draw students’ attention to the spelling change in first person singular. </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94384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dirty="0"/>
              <a:t>Cycle through the long and short forms again.</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66744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dirty="0"/>
              <a:t>Introduce the first short form in a sentence.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8002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23129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6745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5636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2931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5898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5590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141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2086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23213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30/04/2021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7878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30/04/2021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7808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6287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30/04/2021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08028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30/04/2021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78035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30/04/2021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22794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52265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636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87657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6974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601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2384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30/04/2021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30501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24669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30/04/2021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35819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30/04/2021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40224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30/04/2021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64712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30/04/2021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03394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Tree>
    <p:extLst>
      <p:ext uri="{BB962C8B-B14F-4D97-AF65-F5344CB8AC3E}">
        <p14:creationId xmlns:p14="http://schemas.microsoft.com/office/powerpoint/2010/main" val="2787257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934459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137710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2" name="Google Shape;22;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9196769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6" name="Google Shape;26;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7" name="Google Shape;27;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8" name="Google Shape;28;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9" name="Google Shape;29;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265897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1654013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80031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4" name="Google Shape;34;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7750637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8" name="Google Shape;38;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8108908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3008868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4" name="Google Shape;44;p1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892987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39715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97825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135668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44871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75002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24204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8286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7073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422535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711595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95573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5591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63014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65729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36732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37077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7110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31034281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06555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30/04/2021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099359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30/04/2021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794395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30/04/2021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217257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30/04/2021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05306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30/04/2021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9116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120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28103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15722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5.jp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jp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2.jp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4.pn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0027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1884454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8804024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410316441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166541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4657305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audio" Target="../media/audio26.wav"/></Relationships>
</file>

<file path=ppt/slides/_rels/slide11.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audio" Target="../media/audio27.wav"/></Relationships>
</file>

<file path=ppt/slides/_rels/slide12.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audio" Target="../media/audio25.wav"/><Relationship Id="rId4" Type="http://schemas.openxmlformats.org/officeDocument/2006/relationships/audio" Target="../media/audio28.wav"/></Relationships>
</file>

<file path=ppt/slides/_rels/slide13.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audio" Target="../media/audio26.wav"/><Relationship Id="rId4" Type="http://schemas.openxmlformats.org/officeDocument/2006/relationships/audio" Target="../media/audio29.wav"/></Relationships>
</file>

<file path=ppt/slides/_rels/slide14.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audio" Target="../media/audio27.wav"/><Relationship Id="rId4" Type="http://schemas.openxmlformats.org/officeDocument/2006/relationships/audio" Target="../media/audio30.wav"/></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audio" Target="../media/audio31.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6.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15.png"/><Relationship Id="rId7"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20.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24.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47.jpeg"/><Relationship Id="rId3" Type="http://schemas.openxmlformats.org/officeDocument/2006/relationships/image" Target="../media/image15.png"/><Relationship Id="rId7" Type="http://schemas.openxmlformats.org/officeDocument/2006/relationships/audio" Target="../media/audio43.wav"/><Relationship Id="rId12" Type="http://schemas.openxmlformats.org/officeDocument/2006/relationships/audio" Target="../media/audio48.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42.wav"/><Relationship Id="rId11" Type="http://schemas.openxmlformats.org/officeDocument/2006/relationships/audio" Target="../media/audio47.wav"/><Relationship Id="rId5" Type="http://schemas.openxmlformats.org/officeDocument/2006/relationships/audio" Target="../media/audio41.wav"/><Relationship Id="rId10" Type="http://schemas.openxmlformats.org/officeDocument/2006/relationships/audio" Target="../media/audio46.wav"/><Relationship Id="rId4" Type="http://schemas.openxmlformats.org/officeDocument/2006/relationships/image" Target="../media/image24.png"/><Relationship Id="rId9" Type="http://schemas.openxmlformats.org/officeDocument/2006/relationships/audio" Target="../media/audio45.wav"/><Relationship Id="rId1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5.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audio" Target="../media/audio11.wav"/><Relationship Id="rId11" Type="http://schemas.openxmlformats.org/officeDocument/2006/relationships/image" Target="../media/image13.PNG"/><Relationship Id="rId5" Type="http://schemas.openxmlformats.org/officeDocument/2006/relationships/audio" Target="../media/audio10.wav"/><Relationship Id="rId10" Type="http://schemas.openxmlformats.org/officeDocument/2006/relationships/image" Target="../media/image12.png"/><Relationship Id="rId4" Type="http://schemas.openxmlformats.org/officeDocument/2006/relationships/audio" Target="../media/audio9.wav"/><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5.png"/><Relationship Id="rId7"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2.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49.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audio" Target="../media/audio52.wav"/><Relationship Id="rId3" Type="http://schemas.openxmlformats.org/officeDocument/2006/relationships/image" Target="../media/image15.png"/><Relationship Id="rId7" Type="http://schemas.openxmlformats.org/officeDocument/2006/relationships/audio" Target="../media/audio51.wav"/><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audio" Target="../media/audio50.wav"/><Relationship Id="rId5" Type="http://schemas.openxmlformats.org/officeDocument/2006/relationships/image" Target="../media/image67.png"/><Relationship Id="rId4" Type="http://schemas.openxmlformats.org/officeDocument/2006/relationships/audio" Target="../media/audio49.wav"/><Relationship Id="rId9" Type="http://schemas.openxmlformats.org/officeDocument/2006/relationships/audio" Target="../media/audio53.wav"/></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image" Target="../media/image15.png"/><Relationship Id="rId7" Type="http://schemas.openxmlformats.org/officeDocument/2006/relationships/audio" Target="../media/audio17.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0" Type="http://schemas.openxmlformats.org/officeDocument/2006/relationships/audio" Target="../media/audio20.wav"/><Relationship Id="rId4" Type="http://schemas.openxmlformats.org/officeDocument/2006/relationships/audio" Target="../media/audio14.wav"/><Relationship Id="rId9" Type="http://schemas.openxmlformats.org/officeDocument/2006/relationships/audio" Target="../media/audio19.wav"/></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3.gi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2.gif"/><Relationship Id="rId5" Type="http://schemas.openxmlformats.org/officeDocument/2006/relationships/audio" Target="../media/audio54.wav"/><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5.gi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4.gif"/><Relationship Id="rId5" Type="http://schemas.openxmlformats.org/officeDocument/2006/relationships/audio" Target="../media/audio55.wav"/><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0.gi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6.gif"/><Relationship Id="rId5" Type="http://schemas.openxmlformats.org/officeDocument/2006/relationships/audio" Target="../media/audio56.wav"/><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7.gi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9.gif"/><Relationship Id="rId5" Type="http://schemas.openxmlformats.org/officeDocument/2006/relationships/audio" Target="../media/audio57.wav"/><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9.gif"/><Relationship Id="rId5" Type="http://schemas.openxmlformats.org/officeDocument/2006/relationships/image" Target="../media/image78.gif"/><Relationship Id="rId4" Type="http://schemas.openxmlformats.org/officeDocument/2006/relationships/audio" Target="../media/audio58.wav"/></Relationships>
</file>

<file path=ppt/slides/_rels/slide46.xml.rels><?xml version="1.0" encoding="UTF-8" standalone="yes"?>
<Relationships xmlns="http://schemas.openxmlformats.org/package/2006/relationships"><Relationship Id="rId3" Type="http://schemas.openxmlformats.org/officeDocument/2006/relationships/image" Target="../media/image80.gif"/><Relationship Id="rId7" Type="http://schemas.openxmlformats.org/officeDocument/2006/relationships/image" Target="../media/image81.gi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audio" Target="../media/audio59.wav"/><Relationship Id="rId5" Type="http://schemas.openxmlformats.org/officeDocument/2006/relationships/image" Target="../media/image71.png"/><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3.gi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2.gif"/><Relationship Id="rId5" Type="http://schemas.openxmlformats.org/officeDocument/2006/relationships/audio" Target="../media/audio60.wav"/><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5.gi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4.gif"/><Relationship Id="rId5" Type="http://schemas.openxmlformats.org/officeDocument/2006/relationships/audio" Target="../media/audio61.wav"/><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7.gi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6.gif"/><Relationship Id="rId5" Type="http://schemas.openxmlformats.org/officeDocument/2006/relationships/audio" Target="../media/audio62.wav"/><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9.gi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audio" Target="../media/audio63.wav"/><Relationship Id="rId5" Type="http://schemas.openxmlformats.org/officeDocument/2006/relationships/image" Target="../media/image71.png"/><Relationship Id="rId4" Type="http://schemas.openxmlformats.org/officeDocument/2006/relationships/image" Target="../media/image88.gif"/></Relationships>
</file>

<file path=ppt/slides/_rels/slide51.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image" Target="../media/image83.gif"/><Relationship Id="rId18" Type="http://schemas.openxmlformats.org/officeDocument/2006/relationships/image" Target="../media/image85.gif"/><Relationship Id="rId3" Type="http://schemas.openxmlformats.org/officeDocument/2006/relationships/image" Target="../media/image15.png"/><Relationship Id="rId7" Type="http://schemas.openxmlformats.org/officeDocument/2006/relationships/audio" Target="../media/audio66.wav"/><Relationship Id="rId12" Type="http://schemas.openxmlformats.org/officeDocument/2006/relationships/image" Target="../media/image76.gif"/><Relationship Id="rId17" Type="http://schemas.openxmlformats.org/officeDocument/2006/relationships/image" Target="../media/image87.gif"/><Relationship Id="rId2" Type="http://schemas.openxmlformats.org/officeDocument/2006/relationships/notesSlide" Target="../notesSlides/notesSlide51.xml"/><Relationship Id="rId16" Type="http://schemas.openxmlformats.org/officeDocument/2006/relationships/image" Target="../media/image70.gif"/><Relationship Id="rId1" Type="http://schemas.openxmlformats.org/officeDocument/2006/relationships/slideLayout" Target="../slideLayouts/slideLayout2.xml"/><Relationship Id="rId6" Type="http://schemas.openxmlformats.org/officeDocument/2006/relationships/audio" Target="../media/audio65.wav"/><Relationship Id="rId11" Type="http://schemas.openxmlformats.org/officeDocument/2006/relationships/image" Target="../media/image84.gif"/><Relationship Id="rId5" Type="http://schemas.openxmlformats.org/officeDocument/2006/relationships/audio" Target="../media/audio62.wav"/><Relationship Id="rId15" Type="http://schemas.openxmlformats.org/officeDocument/2006/relationships/image" Target="../media/image82.gif"/><Relationship Id="rId10" Type="http://schemas.openxmlformats.org/officeDocument/2006/relationships/image" Target="../media/image86.gif"/><Relationship Id="rId4" Type="http://schemas.openxmlformats.org/officeDocument/2006/relationships/audio" Target="../media/audio64.wav"/><Relationship Id="rId9" Type="http://schemas.openxmlformats.org/officeDocument/2006/relationships/image" Target="../media/image72.gif"/><Relationship Id="rId14" Type="http://schemas.openxmlformats.org/officeDocument/2006/relationships/image" Target="../media/image73.gif"/></Relationships>
</file>

<file path=ppt/slides/_rels/slide52.xml.rels><?xml version="1.0" encoding="UTF-8" standalone="yes"?>
<Relationships xmlns="http://schemas.openxmlformats.org/package/2006/relationships"><Relationship Id="rId8" Type="http://schemas.openxmlformats.org/officeDocument/2006/relationships/image" Target="../media/image83.gif"/><Relationship Id="rId13" Type="http://schemas.openxmlformats.org/officeDocument/2006/relationships/audio" Target="../media/audio58.wav"/><Relationship Id="rId18" Type="http://schemas.openxmlformats.org/officeDocument/2006/relationships/image" Target="../media/image78.gif"/><Relationship Id="rId3" Type="http://schemas.openxmlformats.org/officeDocument/2006/relationships/image" Target="../media/image89.gif"/><Relationship Id="rId7" Type="http://schemas.openxmlformats.org/officeDocument/2006/relationships/image" Target="../media/image72.gif"/><Relationship Id="rId12" Type="http://schemas.openxmlformats.org/officeDocument/2006/relationships/audio" Target="../media/audio68.wav"/><Relationship Id="rId17" Type="http://schemas.openxmlformats.org/officeDocument/2006/relationships/image" Target="../media/image79.gif"/><Relationship Id="rId2" Type="http://schemas.openxmlformats.org/officeDocument/2006/relationships/notesSlide" Target="../notesSlides/notesSlide52.xml"/><Relationship Id="rId16" Type="http://schemas.openxmlformats.org/officeDocument/2006/relationships/audio" Target="../media/audio70.wav"/><Relationship Id="rId1" Type="http://schemas.openxmlformats.org/officeDocument/2006/relationships/slideLayout" Target="../slideLayouts/slideLayout2.xml"/><Relationship Id="rId6" Type="http://schemas.openxmlformats.org/officeDocument/2006/relationships/image" Target="../media/image82.gif"/><Relationship Id="rId11" Type="http://schemas.openxmlformats.org/officeDocument/2006/relationships/image" Target="../media/image15.png"/><Relationship Id="rId5" Type="http://schemas.openxmlformats.org/officeDocument/2006/relationships/image" Target="../media/image75.gif"/><Relationship Id="rId15" Type="http://schemas.openxmlformats.org/officeDocument/2006/relationships/audio" Target="../media/audio54.wav"/><Relationship Id="rId10" Type="http://schemas.openxmlformats.org/officeDocument/2006/relationships/image" Target="../media/image73.gif"/><Relationship Id="rId4" Type="http://schemas.openxmlformats.org/officeDocument/2006/relationships/image" Target="../media/image74.gif"/><Relationship Id="rId9" Type="http://schemas.openxmlformats.org/officeDocument/2006/relationships/image" Target="../media/image90.gif"/><Relationship Id="rId14" Type="http://schemas.openxmlformats.org/officeDocument/2006/relationships/audio" Target="../media/audio69.wav"/></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92.jpeg"/></Relationships>
</file>

<file path=ppt/slides/_rels/slide56.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image" Target="../media/image72.gif"/><Relationship Id="rId7" Type="http://schemas.openxmlformats.org/officeDocument/2006/relationships/image" Target="../media/image82.gif"/><Relationship Id="rId12" Type="http://schemas.openxmlformats.org/officeDocument/2006/relationships/image" Target="../media/image74.gi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9.gif"/><Relationship Id="rId11" Type="http://schemas.openxmlformats.org/officeDocument/2006/relationships/image" Target="../media/image77.gif"/><Relationship Id="rId5" Type="http://schemas.openxmlformats.org/officeDocument/2006/relationships/image" Target="../media/image70.gif"/><Relationship Id="rId10" Type="http://schemas.openxmlformats.org/officeDocument/2006/relationships/image" Target="../media/image85.gif"/><Relationship Id="rId4" Type="http://schemas.openxmlformats.org/officeDocument/2006/relationships/image" Target="../media/image75.gif"/><Relationship Id="rId9" Type="http://schemas.openxmlformats.org/officeDocument/2006/relationships/image" Target="../media/image90.gif"/></Relationships>
</file>

<file path=ppt/slides/_rels/slide57.xml.rels><?xml version="1.0" encoding="UTF-8" standalone="yes"?>
<Relationships xmlns="http://schemas.openxmlformats.org/package/2006/relationships"><Relationship Id="rId8" Type="http://schemas.openxmlformats.org/officeDocument/2006/relationships/image" Target="../media/image74.gif"/><Relationship Id="rId3" Type="http://schemas.openxmlformats.org/officeDocument/2006/relationships/image" Target="../media/image82.gif"/><Relationship Id="rId7" Type="http://schemas.openxmlformats.org/officeDocument/2006/relationships/image" Target="../media/image83.gif"/><Relationship Id="rId12" Type="http://schemas.openxmlformats.org/officeDocument/2006/relationships/image" Target="../media/image89.gif"/><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3.gif"/><Relationship Id="rId11" Type="http://schemas.openxmlformats.org/officeDocument/2006/relationships/image" Target="../media/image84.gif"/><Relationship Id="rId5" Type="http://schemas.openxmlformats.org/officeDocument/2006/relationships/image" Target="../media/image75.gif"/><Relationship Id="rId10" Type="http://schemas.openxmlformats.org/officeDocument/2006/relationships/image" Target="../media/image78.gif"/><Relationship Id="rId4" Type="http://schemas.openxmlformats.org/officeDocument/2006/relationships/image" Target="../media/image87.gif"/><Relationship Id="rId9" Type="http://schemas.openxmlformats.org/officeDocument/2006/relationships/image" Target="../media/image76.gif"/></Relationships>
</file>

<file path=ppt/slides/_rels/slide58.xml.rels><?xml version="1.0" encoding="UTF-8" standalone="yes"?>
<Relationships xmlns="http://schemas.openxmlformats.org/package/2006/relationships"><Relationship Id="rId8" Type="http://schemas.openxmlformats.org/officeDocument/2006/relationships/hyperlink" Target="https://quizlet.com/gb/528146898/year-8-spanish-term-12-week-6-flash-cards/" TargetMode="External"/><Relationship Id="rId3" Type="http://schemas.openxmlformats.org/officeDocument/2006/relationships/image" Target="../media/image15.png"/><Relationship Id="rId7" Type="http://schemas.openxmlformats.org/officeDocument/2006/relationships/hyperlink" Target="https://quizlet.com/gb/543832552/y8-spanish-term-22-week-1-flash-cards/?new"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s://resources.ncelp.org/concern/parent/wp988k50d/file_sets/kk91fm29r" TargetMode="External"/><Relationship Id="rId11" Type="http://schemas.openxmlformats.org/officeDocument/2006/relationships/image" Target="../media/image95.png"/><Relationship Id="rId5" Type="http://schemas.openxmlformats.org/officeDocument/2006/relationships/hyperlink" Target="https://drive.google.com/file/d/1WDRVJZWkS-EmB0C4zvFt8KZZhLzoTiFw/view?usp=sharing" TargetMode="External"/><Relationship Id="rId10"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hyperlink" Target="https://quizlet.com/gb/542024629/y8-spanish-term-21-week-5-flash-card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24.pn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19.png"/><Relationship Id="rId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2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2.wav"/><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audio" Target="../media/audio24.wav"/><Relationship Id="rId4" Type="http://schemas.openxmlformats.org/officeDocument/2006/relationships/audio" Target="../media/audio23.wav"/></Relationships>
</file>

<file path=ppt/slides/_rels/slide8.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audio" Target="../media/audio24.wav"/><Relationship Id="rId4" Type="http://schemas.openxmlformats.org/officeDocument/2006/relationships/audio" Target="../media/audio23.wav"/></Relationships>
</file>

<file path=ppt/slides/_rels/slide9.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audio" Target="../media/audio25.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9" y="2173557"/>
            <a:ext cx="5729696" cy="879475"/>
          </a:xfrm>
        </p:spPr>
        <p:txBody>
          <a:bodyPr>
            <a:noAutofit/>
          </a:bodyPr>
          <a:lstStyle/>
          <a:p>
            <a:pPr algn="l"/>
            <a:r>
              <a:rPr lang="en-GB" sz="4000" b="1">
                <a:solidFill>
                  <a:schemeClr val="bg1"/>
                </a:solidFill>
              </a:rPr>
              <a:t>Saying who does what</a:t>
            </a:r>
            <a:endParaRPr lang="en-US" sz="4000" dirty="0">
              <a:solidFill>
                <a:schemeClr val="bg1"/>
              </a:solidFill>
            </a:endParaRPr>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6"/>
            <a:ext cx="7540978" cy="1183301"/>
          </a:xfrm>
        </p:spPr>
        <p:txBody>
          <a:bodyPr>
            <a:noAutofit/>
          </a:bodyPr>
          <a:lstStyle/>
          <a:p>
            <a:pPr algn="l"/>
            <a:r>
              <a:rPr lang="en-GB" dirty="0">
                <a:solidFill>
                  <a:schemeClr val="bg1"/>
                </a:solidFill>
              </a:rPr>
              <a:t>Object-Verb-Subject word order </a:t>
            </a:r>
            <a:br>
              <a:rPr lang="en-GB" dirty="0">
                <a:solidFill>
                  <a:schemeClr val="bg1"/>
                </a:solidFill>
              </a:rPr>
            </a:br>
            <a:r>
              <a:rPr lang="en-GB" dirty="0">
                <a:solidFill>
                  <a:schemeClr val="bg1"/>
                </a:solidFill>
              </a:rPr>
              <a:t>with direct objects 'lo‘ &amp; 'la'</a:t>
            </a:r>
          </a:p>
          <a:p>
            <a:pPr algn="l"/>
            <a:endParaRPr lang="en-GB" dirty="0">
              <a:solidFill>
                <a:prstClr val="white"/>
              </a:solidFill>
            </a:endParaRP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933071"/>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kumimoji="0" lang="en-GB" b="0" i="0" u="none" strike="noStrike" kern="1200" cap="none" spc="0" normalizeH="0" baseline="0" noProof="0" dirty="0">
                <a:ln>
                  <a:noFill/>
                </a:ln>
                <a:solidFill>
                  <a:prstClr val="white"/>
                </a:solidFill>
                <a:effectLst/>
                <a:uLnTx/>
                <a:uFillTx/>
              </a:rPr>
              <a:t>SSCs</a:t>
            </a:r>
            <a:r>
              <a:rPr lang="en-GB" dirty="0">
                <a:solidFill>
                  <a:prstClr val="white"/>
                </a:solidFill>
              </a:rPr>
              <a:t> [n] / [ñ] [revisited]</a:t>
            </a:r>
            <a:endParaRPr kumimoji="0" lang="en-GB" b="0" i="0" u="none" strike="noStrike" kern="1200" cap="none" spc="0" normalizeH="0" baseline="0" noProof="0" dirty="0">
              <a:ln>
                <a:noFill/>
              </a:ln>
              <a:solidFill>
                <a:prstClr val="white"/>
              </a:solidFill>
              <a:effectLst/>
              <a:uLnTx/>
              <a:uFillTx/>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b="0" i="0" u="none" strike="noStrike" kern="1200" cap="none" spc="0" normalizeH="0" baseline="0" noProof="0" dirty="0">
              <a:ln>
                <a:noFill/>
              </a:ln>
              <a:solidFill>
                <a:srgbClr val="4472C4">
                  <a:lumMod val="50000"/>
                </a:srgbClr>
              </a:solidFill>
              <a:effectLst/>
              <a:uLnTx/>
              <a:uFillTx/>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2.2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39</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661447"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Nick Avery</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Emma Marsden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Victoria</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Hobson</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 &amp;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30/04/21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806591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2"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spcBef>
                <a:spcPts val="0"/>
              </a:spcBef>
              <a:buSzPts val="1800"/>
            </a:pPr>
            <a:r>
              <a:rPr lang="en-GB" sz="11500" b="1" dirty="0" err="1">
                <a:solidFill>
                  <a:srgbClr val="1E4E79"/>
                </a:solidFill>
              </a:rPr>
              <a:t>s</a:t>
            </a:r>
            <a:r>
              <a:rPr lang="en-GB" sz="11500" b="1" dirty="0" err="1">
                <a:solidFill>
                  <a:srgbClr val="ED7D31"/>
                </a:solidFill>
              </a:rPr>
              <a:t>i</a:t>
            </a:r>
            <a:r>
              <a:rPr lang="en-GB" sz="11500" b="1" dirty="0" err="1">
                <a:solidFill>
                  <a:srgbClr val="1E4E79"/>
                </a:solidFill>
              </a:rPr>
              <a:t>go</a:t>
            </a:r>
            <a:endParaRPr sz="11500" dirty="0"/>
          </a:p>
        </p:txBody>
      </p:sp>
      <p:sp>
        <p:nvSpPr>
          <p:cNvPr id="3"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follow</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am following]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75;p13"/>
          <p:cNvSpPr txBox="1"/>
          <p:nvPr/>
        </p:nvSpPr>
        <p:spPr>
          <a:xfrm>
            <a:off x="590550" y="3944556"/>
            <a:ext cx="1140142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6000" b="1" kern="0" dirty="0">
                <a:solidFill>
                  <a:srgbClr val="ED7D31"/>
                </a:solidFill>
                <a:latin typeface="Century Gothic"/>
                <a:ea typeface="Century Gothic"/>
                <a:cs typeface="Century Gothic"/>
                <a:sym typeface="Century Gothic"/>
              </a:rPr>
              <a:t>Sig</a:t>
            </a: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o</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la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niña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la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cocina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5" name="Google Shape;76;p13"/>
          <p:cNvSpPr txBox="1"/>
          <p:nvPr/>
        </p:nvSpPr>
        <p:spPr>
          <a:xfrm>
            <a:off x="1304925" y="5166000"/>
            <a:ext cx="989647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chemeClr val="accent2"/>
                </a:solidFill>
                <a:latin typeface="Century Gothic"/>
                <a:ea typeface="Century Gothic"/>
                <a:cs typeface="Century Gothic"/>
                <a:sym typeface="Century Gothic"/>
              </a:rPr>
              <a:t>I</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follow</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am following </a:t>
            </a:r>
            <a:r>
              <a:rPr lang="en-GB" sz="3200" kern="0" dirty="0">
                <a:solidFill>
                  <a:srgbClr val="1E4E79"/>
                </a:solidFill>
                <a:latin typeface="Century Gothic"/>
                <a:ea typeface="Century Gothic"/>
                <a:cs typeface="Century Gothic"/>
                <a:sym typeface="Century Gothic"/>
              </a:rPr>
              <a:t>the girl to the kitchen</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364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ig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sigo a la niña a la cocina.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seguir</a:t>
            </a:r>
            <a:endParaRPr sz="3959" dirty="0"/>
          </a:p>
        </p:txBody>
      </p:sp>
      <p:sp>
        <p:nvSpPr>
          <p:cNvPr id="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follow</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a:solidFill>
                  <a:srgbClr val="1E4E79"/>
                </a:solidFill>
                <a:latin typeface="Century Gothic"/>
                <a:ea typeface="Century Gothic"/>
                <a:cs typeface="Century Gothic"/>
                <a:sym typeface="Century Gothic"/>
              </a:rPr>
              <a:t>follow</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5500" kern="0" dirty="0" err="1">
                <a:solidFill>
                  <a:srgbClr val="1E4E79"/>
                </a:solidFill>
                <a:latin typeface="Century Gothic"/>
                <a:ea typeface="Century Gothic"/>
                <a:cs typeface="Century Gothic"/>
                <a:sym typeface="Century Gothic"/>
              </a:rPr>
              <a:t>Debe</a:t>
            </a:r>
            <a:r>
              <a:rPr lang="en-GB" sz="5500" kern="0" dirty="0">
                <a:solidFill>
                  <a:srgbClr val="1E4E79"/>
                </a:solidFill>
                <a:latin typeface="Century Gothic"/>
                <a:ea typeface="Century Gothic"/>
                <a:cs typeface="Century Gothic"/>
                <a:sym typeface="Century Gothic"/>
              </a:rPr>
              <a:t> </a:t>
            </a:r>
            <a:r>
              <a:rPr kumimoji="0" lang="en-GB" sz="55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seguir</a:t>
            </a:r>
            <a:r>
              <a:rPr kumimoji="0" lang="en-GB" sz="55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a:t>
            </a:r>
            <a:r>
              <a:rPr kumimoji="0" lang="en-GB" sz="55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la </a:t>
            </a:r>
            <a:r>
              <a:rPr kumimoji="0" lang="en-GB" sz="55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niña</a:t>
            </a:r>
            <a:r>
              <a:rPr kumimoji="0" lang="en-GB" sz="55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a la </a:t>
            </a:r>
            <a:r>
              <a:rPr kumimoji="0" lang="en-GB" sz="60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cocina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 name="Google Shape;85;p14"/>
          <p:cNvSpPr txBox="1"/>
          <p:nvPr/>
        </p:nvSpPr>
        <p:spPr>
          <a:xfrm>
            <a:off x="1485900" y="5165639"/>
            <a:ext cx="865822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has to </a:t>
            </a:r>
            <a:r>
              <a:rPr lang="en-GB" sz="3200" b="1" kern="0" dirty="0">
                <a:solidFill>
                  <a:srgbClr val="ED7D31"/>
                </a:solidFill>
                <a:latin typeface="Century Gothic"/>
                <a:ea typeface="Century Gothic"/>
                <a:cs typeface="Century Gothic"/>
                <a:sym typeface="Century Gothic"/>
              </a:rPr>
              <a:t>follow</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girl to the kitchen.]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4284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egu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debe seguir a la niña a la cocina.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2" name="Google Shape;91;p15" descr="question mark action button">
            <a:hlinkClick r:id="" action="ppaction://noaction">
              <a:snd r:embed="rId3" name="sigue.wav"/>
            </a:hlinkClick>
          </p:cNvPr>
          <p:cNvSpPr/>
          <p:nvPr/>
        </p:nvSpPr>
        <p:spPr>
          <a:xfrm>
            <a:off x="357482"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s</a:t>
            </a:r>
            <a:r>
              <a:rPr lang="en-GB" sz="11500" b="1" dirty="0" err="1">
                <a:solidFill>
                  <a:srgbClr val="ED7D31"/>
                </a:solidFill>
              </a:rPr>
              <a:t>i</a:t>
            </a:r>
            <a:r>
              <a:rPr lang="en-GB" sz="11500" b="1" dirty="0" err="1">
                <a:solidFill>
                  <a:srgbClr val="1E4E79"/>
                </a:solidFill>
              </a:rPr>
              <a:t>gue</a:t>
            </a:r>
            <a:endParaRPr sz="11500" dirty="0"/>
          </a:p>
        </p:txBody>
      </p:sp>
      <p:sp>
        <p:nvSpPr>
          <p:cNvPr id="4"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[follows | is </a:t>
            </a:r>
            <a:r>
              <a:rPr lang="en-GB" sz="3200" kern="0" dirty="0">
                <a:solidFill>
                  <a:srgbClr val="1E4E79"/>
                </a:solidFill>
                <a:latin typeface="Century Gothic"/>
                <a:ea typeface="Century Gothic"/>
                <a:cs typeface="Century Gothic"/>
                <a:sym typeface="Century Gothic"/>
              </a:rPr>
              <a:t>follow</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94;p15" descr="question mark action button">
            <a:hlinkClick r:id="" action="ppaction://noaction">
              <a:snd r:embed="rId5" name="la madre sigue a la niña a la cocina.wav"/>
            </a:hlinkClick>
          </p:cNvPr>
          <p:cNvSpPr/>
          <p:nvPr/>
        </p:nvSpPr>
        <p:spPr>
          <a:xfrm>
            <a:off x="357482"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5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La</a:t>
            </a:r>
            <a:r>
              <a:rPr kumimoji="0" lang="en-GB" sz="50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a:t>
            </a:r>
            <a:r>
              <a:rPr kumimoji="0" lang="en-GB" sz="50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madre</a:t>
            </a:r>
            <a:r>
              <a:rPr kumimoji="0" lang="en-GB" sz="50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a:t>
            </a:r>
            <a:r>
              <a:rPr kumimoji="0" lang="en-GB" sz="5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a:t>
            </a:r>
            <a:r>
              <a:rPr kumimoji="0" lang="en-GB" sz="50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la </a:t>
            </a:r>
            <a:r>
              <a:rPr kumimoji="0" lang="en-GB" sz="50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niña</a:t>
            </a:r>
            <a:r>
              <a:rPr kumimoji="0" lang="en-GB" sz="50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a la </a:t>
            </a:r>
            <a:r>
              <a:rPr kumimoji="0" lang="en-GB" sz="50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cocina</a:t>
            </a:r>
            <a:r>
              <a:rPr kumimoji="0" lang="en-GB" sz="5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5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 name="Google Shape;96;p15"/>
          <p:cNvSpPr/>
          <p:nvPr/>
        </p:nvSpPr>
        <p:spPr>
          <a:xfrm>
            <a:off x="3418763" y="4039200"/>
            <a:ext cx="1848562"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lang="en-GB" sz="5000" b="1" kern="0" dirty="0" err="1">
                <a:solidFill>
                  <a:srgbClr val="ED7D31"/>
                </a:solidFill>
                <a:latin typeface="Century Gothic"/>
                <a:ea typeface="Century Gothic"/>
                <a:cs typeface="Century Gothic"/>
                <a:sym typeface="Century Gothic"/>
              </a:rPr>
              <a:t>s</a:t>
            </a:r>
            <a:r>
              <a:rPr lang="en-GB" sz="5000" b="1" kern="0" noProof="0" dirty="0" err="1">
                <a:solidFill>
                  <a:srgbClr val="ED7D31"/>
                </a:solidFill>
                <a:latin typeface="Century Gothic"/>
                <a:ea typeface="Century Gothic"/>
                <a:cs typeface="Century Gothic"/>
                <a:sym typeface="Century Gothic"/>
              </a:rPr>
              <a:t>igu</a:t>
            </a:r>
            <a:r>
              <a:rPr kumimoji="0" lang="en-GB" sz="5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e</a:t>
            </a:r>
            <a:endParaRPr kumimoji="0" sz="5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8" name="Google Shape;97;p15"/>
          <p:cNvSpPr txBox="1"/>
          <p:nvPr/>
        </p:nvSpPr>
        <p:spPr>
          <a:xfrm>
            <a:off x="900000" y="5166000"/>
            <a:ext cx="11261926"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a:t>
            </a:r>
            <a:r>
              <a:rPr kumimoji="0" lang="en-GB" sz="32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mother</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follow</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a:t>
            </a:r>
            <a:r>
              <a:rPr lang="en-GB" sz="3200" b="1" kern="0" dirty="0" err="1">
                <a:solidFill>
                  <a:srgbClr val="ED7D31"/>
                </a:solidFill>
                <a:latin typeface="Century Gothic"/>
                <a:ea typeface="Century Gothic"/>
                <a:cs typeface="Century Gothic"/>
                <a:sym typeface="Century Gothic"/>
              </a:rPr>
              <a:t>followi</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ng </a:t>
            </a:r>
            <a:r>
              <a:rPr lang="en-GB" sz="3200" kern="0" dirty="0">
                <a:solidFill>
                  <a:srgbClr val="1E4E79"/>
                </a:solidFill>
                <a:latin typeface="Century Gothic"/>
                <a:ea typeface="Century Gothic"/>
                <a:cs typeface="Century Gothic"/>
                <a:sym typeface="Century Gothic"/>
              </a:rPr>
              <a:t>the girl to the kitchen</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2070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sigu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4" name="la madre beep a la niña a la cocin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5" name="la madre sigue a la niña a la cocina.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2" name="Google Shape;91;p15" descr="question mark action button">
            <a:hlinkClick r:id="" action="ppaction://noaction">
              <a:snd r:embed="rId3" name="sigo.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spcBef>
                <a:spcPts val="0"/>
              </a:spcBef>
              <a:buSzPts val="1800"/>
            </a:pPr>
            <a:r>
              <a:rPr lang="en-GB" sz="11500" b="1" dirty="0" err="1">
                <a:solidFill>
                  <a:srgbClr val="1E4E79"/>
                </a:solidFill>
              </a:rPr>
              <a:t>s</a:t>
            </a:r>
            <a:r>
              <a:rPr lang="en-GB" sz="11500" b="1" dirty="0" err="1">
                <a:solidFill>
                  <a:srgbClr val="ED7D31"/>
                </a:solidFill>
              </a:rPr>
              <a:t>i</a:t>
            </a:r>
            <a:r>
              <a:rPr lang="en-GB" sz="11500" b="1" dirty="0" err="1">
                <a:solidFill>
                  <a:srgbClr val="1E4E79"/>
                </a:solidFill>
              </a:rPr>
              <a:t>go</a:t>
            </a:r>
            <a:endParaRPr sz="11500" dirty="0"/>
          </a:p>
        </p:txBody>
      </p:sp>
      <p:sp>
        <p:nvSpPr>
          <p:cNvPr id="4"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follow</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a:solidFill>
                  <a:srgbClr val="1E4E79"/>
                </a:solidFill>
                <a:latin typeface="Century Gothic"/>
                <a:ea typeface="Century Gothic"/>
                <a:cs typeface="Century Gothic"/>
                <a:sym typeface="Century Gothic"/>
              </a:rPr>
              <a:t>am following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94;p15" descr="question mark action button">
            <a:hlinkClick r:id="" action="ppaction://noaction">
              <a:snd r:embed="rId5" name="sigo a la niña a la cocina.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 name="Google Shape;95;p15"/>
          <p:cNvSpPr txBox="1"/>
          <p:nvPr/>
        </p:nvSpPr>
        <p:spPr>
          <a:xfrm>
            <a:off x="1" y="4069009"/>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a:t>
            </a:r>
            <a:r>
              <a:rPr kumimoji="0" lang="en-GB" sz="60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la </a:t>
            </a:r>
            <a:r>
              <a:rPr kumimoji="0" lang="en-GB" sz="60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niña</a:t>
            </a:r>
            <a:r>
              <a:rPr kumimoji="0" lang="en-GB" sz="60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a la </a:t>
            </a:r>
            <a:r>
              <a:rPr kumimoji="0" lang="en-GB" sz="60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cocina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 name="Google Shape;96;p15"/>
          <p:cNvSpPr/>
          <p:nvPr/>
        </p:nvSpPr>
        <p:spPr>
          <a:xfrm>
            <a:off x="1846162" y="4069009"/>
            <a:ext cx="1754288"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lang="en-GB" sz="6000" b="1" kern="0" dirty="0" err="1">
                <a:solidFill>
                  <a:srgbClr val="ED7D31"/>
                </a:solidFill>
                <a:latin typeface="Century Gothic"/>
                <a:ea typeface="Century Gothic"/>
                <a:cs typeface="Century Gothic"/>
                <a:sym typeface="Century Gothic"/>
              </a:rPr>
              <a:t>Sigo</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8" name="Google Shape;97;p15"/>
          <p:cNvSpPr txBox="1"/>
          <p:nvPr/>
        </p:nvSpPr>
        <p:spPr>
          <a:xfrm>
            <a:off x="1924917" y="5166000"/>
            <a:ext cx="9305058"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chemeClr val="accent2"/>
                </a:solidFill>
                <a:latin typeface="Century Gothic"/>
                <a:ea typeface="Century Gothic"/>
                <a:cs typeface="Century Gothic"/>
                <a:sym typeface="Century Gothic"/>
              </a:rPr>
              <a:t>I</a:t>
            </a:r>
            <a:r>
              <a:rPr kumimoji="0" lang="en-GB" sz="3200" b="0" i="0" u="none" strike="noStrike" kern="0" cap="none" spc="0" normalizeH="0" baseline="0" noProof="0" dirty="0">
                <a:ln>
                  <a:noFill/>
                </a:ln>
                <a:solidFill>
                  <a:schemeClr val="accent2"/>
                </a:solidFill>
                <a:effectLst/>
                <a:uLnTx/>
                <a:uFillTx/>
                <a:latin typeface="Century Gothic"/>
                <a:ea typeface="Century Gothic"/>
                <a:cs typeface="Century Gothic"/>
                <a:sym typeface="Century Gothic"/>
              </a:rPr>
              <a:t> </a:t>
            </a:r>
            <a:r>
              <a:rPr lang="en-GB" sz="3200" b="1" kern="0" dirty="0">
                <a:solidFill>
                  <a:schemeClr val="accent2"/>
                </a:solidFill>
                <a:latin typeface="Century Gothic"/>
                <a:ea typeface="Century Gothic"/>
                <a:cs typeface="Century Gothic"/>
                <a:sym typeface="Century Gothic"/>
              </a:rPr>
              <a:t>follow</a:t>
            </a:r>
            <a:r>
              <a:rPr kumimoji="0" lang="en-GB" sz="3200" b="1" i="0" u="none" strike="noStrike" kern="0" cap="none" spc="0" normalizeH="0" baseline="0" noProof="0" dirty="0">
                <a:ln>
                  <a:noFill/>
                </a:ln>
                <a:solidFill>
                  <a:schemeClr val="accent2"/>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am following </a:t>
            </a:r>
            <a:r>
              <a:rPr lang="en-GB" sz="3200" kern="0" dirty="0">
                <a:solidFill>
                  <a:srgbClr val="1E4E79"/>
                </a:solidFill>
                <a:latin typeface="Century Gothic"/>
                <a:ea typeface="Century Gothic"/>
                <a:cs typeface="Century Gothic"/>
                <a:sym typeface="Century Gothic"/>
              </a:rPr>
              <a:t>the girl to the kitchen</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2908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sig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4" name="beep a la niña a la cocin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5" name="sigo a la niña a la cocina.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2"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follow</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a:solidFill>
                  <a:srgbClr val="1E4E79"/>
                </a:solidFill>
                <a:latin typeface="Century Gothic"/>
                <a:ea typeface="Century Gothic"/>
                <a:cs typeface="Century Gothic"/>
                <a:sym typeface="Century Gothic"/>
              </a:rPr>
              <a:t>follow</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Google Shape;103;p16" descr="question mark action button">
            <a:hlinkClick r:id="" action="ppaction://noaction">
              <a:snd r:embed="rId3" name="segui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seguir</a:t>
            </a:r>
            <a:endParaRPr sz="11500" dirty="0"/>
          </a:p>
        </p:txBody>
      </p:sp>
      <p:sp>
        <p:nvSpPr>
          <p:cNvPr id="5" name="Google Shape;106;p16" descr="question mark action button">
            <a:hlinkClick r:id="" action="ppaction://noaction">
              <a:snd r:embed="rId5" name="debe seguir a la niña a la cocina.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5400" kern="0" dirty="0" err="1">
                <a:solidFill>
                  <a:srgbClr val="1E4E79"/>
                </a:solidFill>
                <a:latin typeface="Century Gothic"/>
                <a:ea typeface="Century Gothic"/>
                <a:cs typeface="Century Gothic"/>
                <a:sym typeface="Century Gothic"/>
              </a:rPr>
              <a:t>Debe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a:t>
            </a:r>
            <a:r>
              <a:rPr kumimoji="0" lang="en-GB" sz="54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la </a:t>
            </a:r>
            <a:r>
              <a:rPr kumimoji="0" lang="en-GB" sz="54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niña</a:t>
            </a:r>
            <a:r>
              <a:rPr kumimoji="0" lang="en-GB" sz="54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a la </a:t>
            </a:r>
            <a:r>
              <a:rPr kumimoji="0" lang="en-GB" sz="54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cocina</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108;p16"/>
          <p:cNvSpPr/>
          <p:nvPr/>
        </p:nvSpPr>
        <p:spPr>
          <a:xfrm>
            <a:off x="2352866" y="3983786"/>
            <a:ext cx="2438209"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seguir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8"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has to </a:t>
            </a:r>
            <a:r>
              <a:rPr lang="en-GB" sz="3200" b="1" kern="0" dirty="0">
                <a:solidFill>
                  <a:srgbClr val="ED7D31"/>
                </a:solidFill>
                <a:latin typeface="Century Gothic"/>
                <a:ea typeface="Century Gothic"/>
                <a:cs typeface="Century Gothic"/>
                <a:sym typeface="Century Gothic"/>
              </a:rPr>
              <a:t>follow</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girl to the kitchen.]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2108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egu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4" name="debe beep a la niña a la cocin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5" name="debe seguir a la niña a la cocina.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520504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[1/10]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526137" y="258166"/>
            <a:ext cx="240200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lee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10" name="TextBox 9"/>
          <p:cNvSpPr txBox="1"/>
          <p:nvPr/>
        </p:nvSpPr>
        <p:spPr>
          <a:xfrm>
            <a:off x="3467988" y="3507521"/>
            <a:ext cx="4764329"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err="1">
                <a:solidFill>
                  <a:schemeClr val="accent5">
                    <a:lumMod val="50000"/>
                  </a:schemeClr>
                </a:solidFill>
              </a:rPr>
              <a:t>Va</a:t>
            </a:r>
            <a:r>
              <a:rPr lang="en-GB" sz="2800" b="1" dirty="0">
                <a:solidFill>
                  <a:schemeClr val="accent5">
                    <a:lumMod val="50000"/>
                  </a:schemeClr>
                </a:solidFill>
              </a:rPr>
              <a:t> de </a:t>
            </a:r>
            <a:r>
              <a:rPr lang="en-GB" sz="2800" b="1" dirty="0" err="1">
                <a:solidFill>
                  <a:schemeClr val="accent5">
                    <a:lumMod val="50000"/>
                  </a:schemeClr>
                </a:solidFill>
              </a:rPr>
              <a:t>copas</a:t>
            </a:r>
            <a:r>
              <a:rPr lang="en-GB" sz="2800" b="1" dirty="0">
                <a:solidFill>
                  <a:schemeClr val="accent5">
                    <a:lumMod val="50000"/>
                  </a:schemeClr>
                </a:solidFill>
              </a:rPr>
              <a:t> </a:t>
            </a:r>
            <a:r>
              <a:rPr lang="en-GB" sz="2800" b="1" u="sng" dirty="0">
                <a:solidFill>
                  <a:schemeClr val="accent5">
                    <a:lumMod val="50000"/>
                  </a:schemeClr>
                </a:solidFill>
              </a:rPr>
              <a:t>para</a:t>
            </a:r>
            <a:r>
              <a:rPr lang="en-GB" sz="2800" b="1" dirty="0">
                <a:solidFill>
                  <a:schemeClr val="accent5">
                    <a:lumMod val="50000"/>
                  </a:schemeClr>
                </a:solidFill>
              </a:rPr>
              <a:t>…</a:t>
            </a:r>
          </a:p>
        </p:txBody>
      </p:sp>
      <p:sp>
        <p:nvSpPr>
          <p:cNvPr id="11" name="TextBox 10"/>
          <p:cNvSpPr txBox="1"/>
          <p:nvPr/>
        </p:nvSpPr>
        <p:spPr>
          <a:xfrm>
            <a:off x="158697" y="4304958"/>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descansar</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la playa.</a:t>
            </a:r>
          </a:p>
        </p:txBody>
      </p:sp>
      <p:sp>
        <p:nvSpPr>
          <p:cNvPr id="14" name="TextBox 13"/>
          <p:cNvSpPr txBox="1"/>
          <p:nvPr/>
        </p:nvSpPr>
        <p:spPr>
          <a:xfrm>
            <a:off x="4048849" y="4304958"/>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 </a:t>
            </a:r>
            <a:r>
              <a:rPr lang="en-GB" sz="2400" dirty="0" err="1">
                <a:solidFill>
                  <a:schemeClr val="accent5">
                    <a:lumMod val="50000"/>
                  </a:schemeClr>
                </a:solidFill>
              </a:rPr>
              <a:t>celebrar</a:t>
            </a:r>
            <a:r>
              <a:rPr lang="en-GB" sz="2400" dirty="0">
                <a:solidFill>
                  <a:schemeClr val="accent5">
                    <a:lumMod val="50000"/>
                  </a:schemeClr>
                </a:solidFill>
              </a:rPr>
              <a:t> </a:t>
            </a:r>
            <a:r>
              <a:rPr lang="en-GB" sz="2400" dirty="0" err="1">
                <a:solidFill>
                  <a:schemeClr val="accent5">
                    <a:lumMod val="50000"/>
                  </a:schemeClr>
                </a:solidFill>
              </a:rPr>
              <a:t>su</a:t>
            </a:r>
            <a:r>
              <a:rPr lang="en-GB" sz="2400" dirty="0">
                <a:solidFill>
                  <a:schemeClr val="accent5">
                    <a:lumMod val="50000"/>
                  </a:schemeClr>
                </a:solidFill>
              </a:rPr>
              <a:t> </a:t>
            </a:r>
            <a:r>
              <a:rPr lang="en-GB" sz="2400" dirty="0" err="1">
                <a:solidFill>
                  <a:schemeClr val="accent5">
                    <a:lumMod val="50000"/>
                  </a:schemeClr>
                </a:solidFill>
              </a:rPr>
              <a:t>cumpleaños</a:t>
            </a:r>
            <a:r>
              <a:rPr lang="en-GB" sz="2400" dirty="0">
                <a:solidFill>
                  <a:schemeClr val="accent5">
                    <a:lumMod val="50000"/>
                  </a:schemeClr>
                </a:solidFill>
              </a:rPr>
              <a:t>.</a:t>
            </a:r>
          </a:p>
        </p:txBody>
      </p:sp>
      <p:sp>
        <p:nvSpPr>
          <p:cNvPr id="15" name="TextBox 14"/>
          <p:cNvSpPr txBox="1"/>
          <p:nvPr/>
        </p:nvSpPr>
        <p:spPr>
          <a:xfrm>
            <a:off x="8063956" y="4304957"/>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 </a:t>
            </a:r>
            <a:r>
              <a:rPr lang="en-GB" sz="2400" dirty="0" err="1">
                <a:solidFill>
                  <a:schemeClr val="accent5">
                    <a:lumMod val="50000"/>
                  </a:schemeClr>
                </a:solidFill>
              </a:rPr>
              <a:t>comprar</a:t>
            </a:r>
            <a:r>
              <a:rPr lang="en-GB" sz="2400" dirty="0">
                <a:solidFill>
                  <a:schemeClr val="accent5">
                    <a:lumMod val="50000"/>
                  </a:schemeClr>
                </a:solidFill>
              </a:rPr>
              <a:t> </a:t>
            </a:r>
            <a:r>
              <a:rPr lang="en-GB" sz="2400" dirty="0" err="1">
                <a:solidFill>
                  <a:schemeClr val="accent5">
                    <a:lumMod val="50000"/>
                  </a:schemeClr>
                </a:solidFill>
              </a:rPr>
              <a:t>ropa</a:t>
            </a:r>
            <a:r>
              <a:rPr lang="en-GB" sz="2400" dirty="0">
                <a:solidFill>
                  <a:schemeClr val="accent5">
                    <a:lumMod val="50000"/>
                  </a:schemeClr>
                </a:solidFill>
              </a:rPr>
              <a:t> </a:t>
            </a:r>
            <a:r>
              <a:rPr lang="en-GB" sz="2400" dirty="0" err="1">
                <a:solidFill>
                  <a:schemeClr val="accent5">
                    <a:lumMod val="50000"/>
                  </a:schemeClr>
                </a:solidFill>
              </a:rPr>
              <a:t>nueva</a:t>
            </a:r>
            <a:r>
              <a:rPr lang="en-GB" sz="2400" dirty="0">
                <a:solidFill>
                  <a:schemeClr val="accent5">
                    <a:lumMod val="50000"/>
                  </a:schemeClr>
                </a:solidFill>
              </a:rPr>
              <a:t>.</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4719" r="14719"/>
          <a:stretch/>
        </p:blipFill>
        <p:spPr>
          <a:xfrm>
            <a:off x="4854091" y="1428177"/>
            <a:ext cx="1992122" cy="188218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8407" y="1380033"/>
            <a:ext cx="2779908" cy="1853271"/>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21024" t="27938" r="18200" b="16668"/>
          <a:stretch/>
        </p:blipFill>
        <p:spPr>
          <a:xfrm>
            <a:off x="629107" y="1470835"/>
            <a:ext cx="3029802" cy="1839523"/>
          </a:xfrm>
          <a:prstGeom prst="rect">
            <a:avLst/>
          </a:prstGeom>
        </p:spPr>
      </p:pic>
      <p:sp>
        <p:nvSpPr>
          <p:cNvPr id="17" name="Action Button: Forward or Next 16">
            <a:hlinkClick r:id="" action="ppaction://noaction" highlightClick="1">
              <a:snd r:embed="rId7" name="va de copas para.wav"/>
            </a:hlinkClick>
          </p:cNvPr>
          <p:cNvSpPr/>
          <p:nvPr/>
        </p:nvSpPr>
        <p:spPr>
          <a:xfrm>
            <a:off x="5374057" y="375003"/>
            <a:ext cx="701109" cy="627797"/>
          </a:xfrm>
          <a:prstGeom prst="actionButtonForwardNex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2" descr="http://www.clker.com/cliparts/h/n/L/q/t/u/bright-green-tick-m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8226" y="2278930"/>
            <a:ext cx="857987" cy="89373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21512" y="2848693"/>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20" name="TextBox 19"/>
          <p:cNvSpPr txBox="1"/>
          <p:nvPr/>
        </p:nvSpPr>
        <p:spPr>
          <a:xfrm>
            <a:off x="4408912" y="2831739"/>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b.</a:t>
            </a:r>
          </a:p>
        </p:txBody>
      </p:sp>
      <p:sp>
        <p:nvSpPr>
          <p:cNvPr id="21" name="TextBox 20"/>
          <p:cNvSpPr txBox="1"/>
          <p:nvPr/>
        </p:nvSpPr>
        <p:spPr>
          <a:xfrm>
            <a:off x="7419405" y="2771639"/>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c.</a:t>
            </a:r>
          </a:p>
        </p:txBody>
      </p:sp>
    </p:spTree>
    <p:extLst>
      <p:ext uri="{BB962C8B-B14F-4D97-AF65-F5344CB8AC3E}">
        <p14:creationId xmlns:p14="http://schemas.microsoft.com/office/powerpoint/2010/main" val="111269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4"/>
                                        </p:tgtEl>
                                        <p:attrNameLst>
                                          <p:attrName>fillcolor</p:attrName>
                                        </p:attrNameLst>
                                      </p:cBhvr>
                                      <p:to>
                                        <a:srgbClr val="CCCCFF"/>
                                      </p:to>
                                    </p:animClr>
                                    <p:set>
                                      <p:cBhvr>
                                        <p:cTn id="27" dur="2000" fill="hold"/>
                                        <p:tgtEl>
                                          <p:spTgt spid="14"/>
                                        </p:tgtEl>
                                        <p:attrNameLst>
                                          <p:attrName>fill.type</p:attrName>
                                        </p:attrNameLst>
                                      </p:cBhvr>
                                      <p:to>
                                        <p:strVal val="solid"/>
                                      </p:to>
                                    </p:set>
                                    <p:set>
                                      <p:cBhvr>
                                        <p:cTn id="2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5184949"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[2/10]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526137" y="258166"/>
            <a:ext cx="240200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lee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2069" y="1343991"/>
            <a:ext cx="2790634" cy="186042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3520" y="1343991"/>
            <a:ext cx="2790633" cy="186042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4152" y="1223165"/>
            <a:ext cx="2880832" cy="1920554"/>
          </a:xfrm>
          <a:prstGeom prst="rect">
            <a:avLst/>
          </a:prstGeom>
        </p:spPr>
      </p:pic>
      <p:sp>
        <p:nvSpPr>
          <p:cNvPr id="10" name="TextBox 9"/>
          <p:cNvSpPr txBox="1"/>
          <p:nvPr/>
        </p:nvSpPr>
        <p:spPr>
          <a:xfrm>
            <a:off x="3467988" y="3507521"/>
            <a:ext cx="4764329"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err="1">
                <a:solidFill>
                  <a:schemeClr val="accent5">
                    <a:lumMod val="50000"/>
                  </a:schemeClr>
                </a:solidFill>
              </a:rPr>
              <a:t>Enseña</a:t>
            </a:r>
            <a:r>
              <a:rPr lang="en-GB" sz="2800" b="1" dirty="0">
                <a:solidFill>
                  <a:schemeClr val="accent5">
                    <a:lumMod val="50000"/>
                  </a:schemeClr>
                </a:solidFill>
              </a:rPr>
              <a:t> un </a:t>
            </a:r>
            <a:r>
              <a:rPr lang="en-GB" sz="2800" b="1" dirty="0" err="1">
                <a:solidFill>
                  <a:schemeClr val="accent5">
                    <a:lumMod val="50000"/>
                  </a:schemeClr>
                </a:solidFill>
              </a:rPr>
              <a:t>idioma</a:t>
            </a:r>
            <a:r>
              <a:rPr lang="en-GB" sz="2800" b="1" dirty="0">
                <a:solidFill>
                  <a:schemeClr val="accent5">
                    <a:lumMod val="50000"/>
                  </a:schemeClr>
                </a:solidFill>
              </a:rPr>
              <a:t> </a:t>
            </a:r>
            <a:r>
              <a:rPr lang="en-GB" sz="2800" b="1" u="sng" dirty="0">
                <a:solidFill>
                  <a:schemeClr val="accent5">
                    <a:lumMod val="50000"/>
                  </a:schemeClr>
                </a:solidFill>
              </a:rPr>
              <a:t>para</a:t>
            </a:r>
            <a:r>
              <a:rPr lang="en-GB" sz="2800" b="1" dirty="0">
                <a:solidFill>
                  <a:schemeClr val="accent5">
                    <a:lumMod val="50000"/>
                  </a:schemeClr>
                </a:solidFill>
              </a:rPr>
              <a:t>…</a:t>
            </a:r>
          </a:p>
        </p:txBody>
      </p:sp>
      <p:sp>
        <p:nvSpPr>
          <p:cNvPr id="11" name="TextBox 10"/>
          <p:cNvSpPr txBox="1"/>
          <p:nvPr/>
        </p:nvSpPr>
        <p:spPr>
          <a:xfrm>
            <a:off x="158697" y="4304958"/>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ayudar</a:t>
            </a:r>
            <a:r>
              <a:rPr lang="en-GB" sz="2400" dirty="0">
                <a:solidFill>
                  <a:schemeClr val="accent5">
                    <a:lumMod val="50000"/>
                  </a:schemeClr>
                </a:solidFill>
              </a:rPr>
              <a:t> a </a:t>
            </a:r>
            <a:r>
              <a:rPr lang="en-GB" sz="2400" dirty="0" err="1">
                <a:solidFill>
                  <a:schemeClr val="accent5">
                    <a:lumMod val="50000"/>
                  </a:schemeClr>
                </a:solidFill>
              </a:rPr>
              <a:t>los</a:t>
            </a:r>
            <a:r>
              <a:rPr lang="en-GB" sz="2400" dirty="0">
                <a:solidFill>
                  <a:schemeClr val="accent5">
                    <a:lumMod val="50000"/>
                  </a:schemeClr>
                </a:solidFill>
              </a:rPr>
              <a:t> </a:t>
            </a:r>
            <a:r>
              <a:rPr lang="en-GB" sz="2400" dirty="0" err="1">
                <a:solidFill>
                  <a:schemeClr val="accent5">
                    <a:lumMod val="50000"/>
                  </a:schemeClr>
                </a:solidFill>
              </a:rPr>
              <a:t>estudiantes</a:t>
            </a:r>
            <a:r>
              <a:rPr lang="en-GB" sz="2400" dirty="0">
                <a:solidFill>
                  <a:schemeClr val="accent5">
                    <a:lumMod val="50000"/>
                  </a:schemeClr>
                </a:solidFill>
              </a:rPr>
              <a:t>.</a:t>
            </a:r>
          </a:p>
        </p:txBody>
      </p:sp>
      <p:sp>
        <p:nvSpPr>
          <p:cNvPr id="14" name="TextBox 13"/>
          <p:cNvSpPr txBox="1"/>
          <p:nvPr/>
        </p:nvSpPr>
        <p:spPr>
          <a:xfrm>
            <a:off x="4048849" y="4304958"/>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 </a:t>
            </a:r>
            <a:r>
              <a:rPr lang="en-GB" sz="2400" dirty="0" err="1">
                <a:solidFill>
                  <a:schemeClr val="accent5">
                    <a:lumMod val="50000"/>
                  </a:schemeClr>
                </a:solidFill>
              </a:rPr>
              <a:t>disfrutar</a:t>
            </a:r>
            <a:r>
              <a:rPr lang="en-GB" sz="2400" dirty="0">
                <a:solidFill>
                  <a:schemeClr val="accent5">
                    <a:lumMod val="50000"/>
                  </a:schemeClr>
                </a:solidFill>
              </a:rPr>
              <a:t> las vistas </a:t>
            </a:r>
            <a:r>
              <a:rPr lang="en-GB" sz="2400" dirty="0" err="1">
                <a:solidFill>
                  <a:schemeClr val="accent5">
                    <a:lumMod val="50000"/>
                  </a:schemeClr>
                </a:solidFill>
              </a:rPr>
              <a:t>bonitas</a:t>
            </a:r>
            <a:r>
              <a:rPr lang="en-GB" sz="2400" dirty="0">
                <a:solidFill>
                  <a:schemeClr val="accent5">
                    <a:lumMod val="50000"/>
                  </a:schemeClr>
                </a:solidFill>
              </a:rPr>
              <a:t>.</a:t>
            </a:r>
          </a:p>
        </p:txBody>
      </p:sp>
      <p:sp>
        <p:nvSpPr>
          <p:cNvPr id="15" name="TextBox 14"/>
          <p:cNvSpPr txBox="1"/>
          <p:nvPr/>
        </p:nvSpPr>
        <p:spPr>
          <a:xfrm>
            <a:off x="8063956" y="4304957"/>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 </a:t>
            </a:r>
            <a:r>
              <a:rPr lang="en-GB" sz="2400" dirty="0" err="1">
                <a:solidFill>
                  <a:schemeClr val="accent5">
                    <a:lumMod val="50000"/>
                  </a:schemeClr>
                </a:solidFill>
              </a:rPr>
              <a:t>acompañar</a:t>
            </a:r>
            <a:r>
              <a:rPr lang="en-GB" sz="2400" dirty="0">
                <a:solidFill>
                  <a:schemeClr val="accent5">
                    <a:lumMod val="50000"/>
                  </a:schemeClr>
                </a:solidFill>
              </a:rPr>
              <a:t> a un amigo.</a:t>
            </a:r>
          </a:p>
        </p:txBody>
      </p:sp>
      <p:pic>
        <p:nvPicPr>
          <p:cNvPr id="17" name="Picture 2" descr="http://www.clker.com/cliparts/h/n/L/q/t/u/bright-green-tick-m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73874" y="2274202"/>
            <a:ext cx="857987" cy="89373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97257" y="2730959"/>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19" name="TextBox 18"/>
          <p:cNvSpPr txBox="1"/>
          <p:nvPr/>
        </p:nvSpPr>
        <p:spPr>
          <a:xfrm>
            <a:off x="4478050" y="2742748"/>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b.</a:t>
            </a:r>
          </a:p>
        </p:txBody>
      </p:sp>
      <p:sp>
        <p:nvSpPr>
          <p:cNvPr id="20" name="TextBox 19"/>
          <p:cNvSpPr txBox="1"/>
          <p:nvPr/>
        </p:nvSpPr>
        <p:spPr>
          <a:xfrm>
            <a:off x="8195150" y="2682054"/>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21" name="Action Button: Forward or Next 16">
            <a:hlinkClick r:id="" action="ppaction://noaction" highlightClick="1">
              <a:snd r:embed="rId8" name="enseña un idioma para.wav"/>
            </a:hlinkClick>
            <a:extLst>
              <a:ext uri="{FF2B5EF4-FFF2-40B4-BE49-F238E27FC236}">
                <a16:creationId xmlns:a16="http://schemas.microsoft.com/office/drawing/2014/main" id="{1030FD98-ABDC-489D-8023-611791452068}"/>
              </a:ext>
            </a:extLst>
          </p:cNvPr>
          <p:cNvSpPr/>
          <p:nvPr/>
        </p:nvSpPr>
        <p:spPr>
          <a:xfrm>
            <a:off x="5374057" y="375003"/>
            <a:ext cx="701109" cy="627797"/>
          </a:xfrm>
          <a:prstGeom prst="actionButtonForwardNex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936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1"/>
                                        </p:tgtEl>
                                        <p:attrNameLst>
                                          <p:attrName>fillcolor</p:attrName>
                                        </p:attrNameLst>
                                      </p:cBhvr>
                                      <p:to>
                                        <a:srgbClr val="CCCCFF"/>
                                      </p:to>
                                    </p:animClr>
                                    <p:set>
                                      <p:cBhvr>
                                        <p:cTn id="27" dur="2000" fill="hold"/>
                                        <p:tgtEl>
                                          <p:spTgt spid="11"/>
                                        </p:tgtEl>
                                        <p:attrNameLst>
                                          <p:attrName>fill.type</p:attrName>
                                        </p:attrNameLst>
                                      </p:cBhvr>
                                      <p:to>
                                        <p:strVal val="solid"/>
                                      </p:to>
                                    </p:set>
                                    <p:set>
                                      <p:cBhvr>
                                        <p:cTn id="2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5154804"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[3/10]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526137" y="258166"/>
            <a:ext cx="240200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lee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10" name="TextBox 9"/>
          <p:cNvSpPr txBox="1"/>
          <p:nvPr/>
        </p:nvSpPr>
        <p:spPr>
          <a:xfrm>
            <a:off x="3467988" y="3507521"/>
            <a:ext cx="4764329"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a:solidFill>
                  <a:schemeClr val="accent5">
                    <a:lumMod val="50000"/>
                  </a:schemeClr>
                </a:solidFill>
              </a:rPr>
              <a:t>Van a la costa </a:t>
            </a:r>
            <a:r>
              <a:rPr lang="en-GB" sz="2800" b="1" u="sng" dirty="0">
                <a:solidFill>
                  <a:schemeClr val="accent5">
                    <a:lumMod val="50000"/>
                  </a:schemeClr>
                </a:solidFill>
              </a:rPr>
              <a:t>para</a:t>
            </a:r>
            <a:r>
              <a:rPr lang="en-GB" sz="2800" b="1" dirty="0">
                <a:solidFill>
                  <a:schemeClr val="accent5">
                    <a:lumMod val="50000"/>
                  </a:schemeClr>
                </a:solidFill>
              </a:rPr>
              <a:t>…</a:t>
            </a:r>
          </a:p>
        </p:txBody>
      </p:sp>
      <p:sp>
        <p:nvSpPr>
          <p:cNvPr id="11" name="TextBox 10"/>
          <p:cNvSpPr txBox="1"/>
          <p:nvPr/>
        </p:nvSpPr>
        <p:spPr>
          <a:xfrm>
            <a:off x="158695" y="4304957"/>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….ir de </a:t>
            </a:r>
            <a:r>
              <a:rPr lang="en-GB" sz="2400" dirty="0" err="1">
                <a:solidFill>
                  <a:schemeClr val="accent5">
                    <a:lumMod val="50000"/>
                  </a:schemeClr>
                </a:solidFill>
              </a:rPr>
              <a:t>paseo</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el campo.</a:t>
            </a:r>
          </a:p>
        </p:txBody>
      </p:sp>
      <p:sp>
        <p:nvSpPr>
          <p:cNvPr id="14" name="TextBox 13"/>
          <p:cNvSpPr txBox="1"/>
          <p:nvPr/>
        </p:nvSpPr>
        <p:spPr>
          <a:xfrm>
            <a:off x="4048849" y="4304958"/>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descansar</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las </a:t>
            </a:r>
            <a:r>
              <a:rPr lang="en-GB" sz="2400" dirty="0" err="1">
                <a:solidFill>
                  <a:schemeClr val="accent5">
                    <a:lumMod val="50000"/>
                  </a:schemeClr>
                </a:solidFill>
              </a:rPr>
              <a:t>montañas</a:t>
            </a:r>
            <a:r>
              <a:rPr lang="en-GB" sz="2400" dirty="0">
                <a:solidFill>
                  <a:schemeClr val="accent5">
                    <a:lumMod val="50000"/>
                  </a:schemeClr>
                </a:solidFill>
              </a:rPr>
              <a:t>.</a:t>
            </a:r>
          </a:p>
        </p:txBody>
      </p:sp>
      <p:sp>
        <p:nvSpPr>
          <p:cNvPr id="15" name="TextBox 14"/>
          <p:cNvSpPr txBox="1"/>
          <p:nvPr/>
        </p:nvSpPr>
        <p:spPr>
          <a:xfrm>
            <a:off x="8063956" y="4304957"/>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 </a:t>
            </a:r>
            <a:r>
              <a:rPr lang="en-GB" sz="2400" dirty="0" err="1">
                <a:solidFill>
                  <a:schemeClr val="accent5">
                    <a:lumMod val="50000"/>
                  </a:schemeClr>
                </a:solidFill>
              </a:rPr>
              <a:t>descansar</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la playa.</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2797" y="1288432"/>
            <a:ext cx="3444290" cy="1980467"/>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b="28789"/>
          <a:stretch/>
        </p:blipFill>
        <p:spPr>
          <a:xfrm>
            <a:off x="698025" y="1288432"/>
            <a:ext cx="2279696" cy="2164518"/>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4088" y="1305872"/>
            <a:ext cx="3132477" cy="2086687"/>
          </a:xfrm>
          <a:prstGeom prst="rect">
            <a:avLst/>
          </a:prstGeom>
        </p:spPr>
      </p:pic>
      <p:pic>
        <p:nvPicPr>
          <p:cNvPr id="16" name="Picture 2" descr="http://www.clker.com/cliparts/h/n/L/q/t/u/bright-green-tick-m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8578" y="2498824"/>
            <a:ext cx="857987" cy="8937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96610" y="2730179"/>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21" name="TextBox 20"/>
          <p:cNvSpPr txBox="1"/>
          <p:nvPr/>
        </p:nvSpPr>
        <p:spPr>
          <a:xfrm>
            <a:off x="3463795" y="2730179"/>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b.</a:t>
            </a:r>
          </a:p>
        </p:txBody>
      </p:sp>
      <p:sp>
        <p:nvSpPr>
          <p:cNvPr id="22" name="TextBox 21"/>
          <p:cNvSpPr txBox="1"/>
          <p:nvPr/>
        </p:nvSpPr>
        <p:spPr>
          <a:xfrm>
            <a:off x="8045086" y="2730180"/>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23" name="Action Button: Forward or Next 16">
            <a:hlinkClick r:id="" action="ppaction://noaction" highlightClick="1">
              <a:snd r:embed="rId8" name="van a la costa para (1).wav"/>
            </a:hlinkClick>
            <a:extLst>
              <a:ext uri="{FF2B5EF4-FFF2-40B4-BE49-F238E27FC236}">
                <a16:creationId xmlns:a16="http://schemas.microsoft.com/office/drawing/2014/main" id="{884ABA38-94C1-420E-A26A-E3F7CA45C60C}"/>
              </a:ext>
            </a:extLst>
          </p:cNvPr>
          <p:cNvSpPr/>
          <p:nvPr/>
        </p:nvSpPr>
        <p:spPr>
          <a:xfrm>
            <a:off x="5374057" y="375003"/>
            <a:ext cx="701109" cy="627797"/>
          </a:xfrm>
          <a:prstGeom prst="actionButtonForwardNex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952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5"/>
                                        </p:tgtEl>
                                        <p:attrNameLst>
                                          <p:attrName>fillcolor</p:attrName>
                                        </p:attrNameLst>
                                      </p:cBhvr>
                                      <p:to>
                                        <a:srgbClr val="CCCCFF"/>
                                      </p:to>
                                    </p:animClr>
                                    <p:set>
                                      <p:cBhvr>
                                        <p:cTn id="27" dur="2000" fill="hold"/>
                                        <p:tgtEl>
                                          <p:spTgt spid="15"/>
                                        </p:tgtEl>
                                        <p:attrNameLst>
                                          <p:attrName>fill.type</p:attrName>
                                        </p:attrNameLst>
                                      </p:cBhvr>
                                      <p:to>
                                        <p:strVal val="solid"/>
                                      </p:to>
                                    </p:set>
                                    <p:set>
                                      <p:cBhvr>
                                        <p:cTn id="2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5114611"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[4/10]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526137" y="258166"/>
            <a:ext cx="240200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lee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10" name="TextBox 9"/>
          <p:cNvSpPr txBox="1"/>
          <p:nvPr/>
        </p:nvSpPr>
        <p:spPr>
          <a:xfrm>
            <a:off x="3467988" y="3507521"/>
            <a:ext cx="4764329" cy="95410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err="1">
                <a:solidFill>
                  <a:schemeClr val="accent5">
                    <a:lumMod val="50000"/>
                  </a:schemeClr>
                </a:solidFill>
              </a:rPr>
              <a:t>Acompaña</a:t>
            </a:r>
            <a:r>
              <a:rPr lang="en-GB" sz="2800" b="1" dirty="0">
                <a:solidFill>
                  <a:schemeClr val="accent5">
                    <a:lumMod val="50000"/>
                  </a:schemeClr>
                </a:solidFill>
              </a:rPr>
              <a:t> a </a:t>
            </a:r>
            <a:r>
              <a:rPr lang="en-GB" sz="2800" b="1" dirty="0" err="1">
                <a:solidFill>
                  <a:schemeClr val="accent5">
                    <a:lumMod val="50000"/>
                  </a:schemeClr>
                </a:solidFill>
              </a:rPr>
              <a:t>su</a:t>
            </a:r>
            <a:r>
              <a:rPr lang="en-GB" sz="2800" b="1" dirty="0">
                <a:solidFill>
                  <a:schemeClr val="accent5">
                    <a:lumMod val="50000"/>
                  </a:schemeClr>
                </a:solidFill>
              </a:rPr>
              <a:t> </a:t>
            </a:r>
            <a:r>
              <a:rPr lang="en-GB" sz="2800" b="1" dirty="0" err="1">
                <a:solidFill>
                  <a:schemeClr val="accent5">
                    <a:lumMod val="50000"/>
                  </a:schemeClr>
                </a:solidFill>
              </a:rPr>
              <a:t>hijo</a:t>
            </a:r>
            <a:r>
              <a:rPr lang="en-GB" sz="2800" b="1" dirty="0">
                <a:solidFill>
                  <a:schemeClr val="accent5">
                    <a:lumMod val="50000"/>
                  </a:schemeClr>
                </a:solidFill>
              </a:rPr>
              <a:t> a la </a:t>
            </a:r>
            <a:r>
              <a:rPr lang="en-GB" sz="2800" b="1" dirty="0" err="1">
                <a:solidFill>
                  <a:schemeClr val="accent5">
                    <a:lumMod val="50000"/>
                  </a:schemeClr>
                </a:solidFill>
              </a:rPr>
              <a:t>escuela</a:t>
            </a:r>
            <a:r>
              <a:rPr lang="en-GB" sz="2800" b="1" dirty="0">
                <a:solidFill>
                  <a:schemeClr val="accent5">
                    <a:lumMod val="50000"/>
                  </a:schemeClr>
                </a:solidFill>
              </a:rPr>
              <a:t> </a:t>
            </a:r>
            <a:r>
              <a:rPr lang="en-GB" sz="2800" b="1" u="sng" dirty="0">
                <a:solidFill>
                  <a:schemeClr val="accent5">
                    <a:lumMod val="50000"/>
                  </a:schemeClr>
                </a:solidFill>
              </a:rPr>
              <a:t>para</a:t>
            </a:r>
            <a:r>
              <a:rPr lang="en-GB" sz="2800" b="1" dirty="0">
                <a:solidFill>
                  <a:schemeClr val="accent5">
                    <a:lumMod val="50000"/>
                  </a:schemeClr>
                </a:solidFill>
              </a:rPr>
              <a:t>…</a:t>
            </a:r>
          </a:p>
        </p:txBody>
      </p:sp>
      <p:sp>
        <p:nvSpPr>
          <p:cNvPr id="11" name="TextBox 10"/>
          <p:cNvSpPr txBox="1"/>
          <p:nvPr/>
        </p:nvSpPr>
        <p:spPr>
          <a:xfrm>
            <a:off x="241206" y="4692003"/>
            <a:ext cx="3602609"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….no </a:t>
            </a:r>
            <a:r>
              <a:rPr lang="en-GB" sz="2400" dirty="0" err="1">
                <a:solidFill>
                  <a:schemeClr val="accent5">
                    <a:lumMod val="50000"/>
                  </a:schemeClr>
                </a:solidFill>
              </a:rPr>
              <a:t>llegar</a:t>
            </a:r>
            <a:r>
              <a:rPr lang="en-GB" sz="2400" dirty="0">
                <a:solidFill>
                  <a:schemeClr val="accent5">
                    <a:lumMod val="50000"/>
                  </a:schemeClr>
                </a:solidFill>
              </a:rPr>
              <a:t> </a:t>
            </a:r>
            <a:r>
              <a:rPr lang="en-GB" sz="2400" dirty="0" err="1">
                <a:solidFill>
                  <a:schemeClr val="accent5">
                    <a:lumMod val="50000"/>
                  </a:schemeClr>
                </a:solidFill>
              </a:rPr>
              <a:t>tarde</a:t>
            </a:r>
            <a:r>
              <a:rPr lang="en-GB" sz="2400" dirty="0">
                <a:solidFill>
                  <a:schemeClr val="accent5">
                    <a:lumMod val="50000"/>
                  </a:schemeClr>
                </a:solidFill>
              </a:rPr>
              <a:t>.</a:t>
            </a:r>
          </a:p>
        </p:txBody>
      </p:sp>
      <p:sp>
        <p:nvSpPr>
          <p:cNvPr id="14" name="TextBox 13"/>
          <p:cNvSpPr txBox="1"/>
          <p:nvPr/>
        </p:nvSpPr>
        <p:spPr>
          <a:xfrm>
            <a:off x="4074696" y="4692002"/>
            <a:ext cx="3602609"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 </a:t>
            </a:r>
            <a:r>
              <a:rPr lang="en-GB" sz="2400" dirty="0" err="1">
                <a:solidFill>
                  <a:schemeClr val="accent5">
                    <a:lumMod val="50000"/>
                  </a:schemeClr>
                </a:solidFill>
              </a:rPr>
              <a:t>ir</a:t>
            </a:r>
            <a:r>
              <a:rPr lang="en-GB" sz="2400" dirty="0">
                <a:solidFill>
                  <a:schemeClr val="accent5">
                    <a:lumMod val="50000"/>
                  </a:schemeClr>
                </a:solidFill>
              </a:rPr>
              <a:t> de fiesta.</a:t>
            </a:r>
          </a:p>
        </p:txBody>
      </p:sp>
      <p:sp>
        <p:nvSpPr>
          <p:cNvPr id="15" name="TextBox 14"/>
          <p:cNvSpPr txBox="1"/>
          <p:nvPr/>
        </p:nvSpPr>
        <p:spPr>
          <a:xfrm>
            <a:off x="8063955" y="4669466"/>
            <a:ext cx="3602609"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 </a:t>
            </a:r>
            <a:r>
              <a:rPr lang="en-GB" sz="2400" dirty="0" err="1">
                <a:solidFill>
                  <a:schemeClr val="accent5">
                    <a:lumMod val="50000"/>
                  </a:schemeClr>
                </a:solidFill>
              </a:rPr>
              <a:t>llegar</a:t>
            </a:r>
            <a:r>
              <a:rPr lang="en-GB" sz="2400" dirty="0">
                <a:solidFill>
                  <a:schemeClr val="accent5">
                    <a:lumMod val="50000"/>
                  </a:schemeClr>
                </a:solidFill>
              </a:rPr>
              <a:t> </a:t>
            </a:r>
            <a:r>
              <a:rPr lang="en-GB" sz="2400" dirty="0" err="1">
                <a:solidFill>
                  <a:schemeClr val="accent5">
                    <a:lumMod val="50000"/>
                  </a:schemeClr>
                </a:solidFill>
              </a:rPr>
              <a:t>tarde</a:t>
            </a:r>
            <a:r>
              <a:rPr lang="en-GB" sz="2400" dirty="0">
                <a:solidFill>
                  <a:schemeClr val="accent5">
                    <a:lumMod val="50000"/>
                  </a:schemeClr>
                </a:solidFill>
              </a:rPr>
              <a:t>.</a:t>
            </a:r>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b="28789"/>
          <a:stretch/>
        </p:blipFill>
        <p:spPr>
          <a:xfrm>
            <a:off x="8725412" y="1163991"/>
            <a:ext cx="2279696" cy="2164518"/>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0131" y="1286785"/>
            <a:ext cx="2878395" cy="1918930"/>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040" y="1332429"/>
            <a:ext cx="3288044" cy="1890625"/>
          </a:xfrm>
          <a:prstGeom prst="rect">
            <a:avLst/>
          </a:prstGeom>
        </p:spPr>
      </p:pic>
      <p:pic>
        <p:nvPicPr>
          <p:cNvPr id="25" name="Picture 2" descr="http://www.clker.com/cliparts/h/n/L/q/t/u/bright-green-tick-m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47121" y="2332464"/>
            <a:ext cx="857987" cy="8937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7945" y="2734185"/>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17" name="TextBox 16"/>
          <p:cNvSpPr txBox="1"/>
          <p:nvPr/>
        </p:nvSpPr>
        <p:spPr>
          <a:xfrm>
            <a:off x="4157036" y="2744050"/>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b.</a:t>
            </a:r>
          </a:p>
        </p:txBody>
      </p:sp>
      <p:sp>
        <p:nvSpPr>
          <p:cNvPr id="19" name="TextBox 18"/>
          <p:cNvSpPr txBox="1"/>
          <p:nvPr/>
        </p:nvSpPr>
        <p:spPr>
          <a:xfrm>
            <a:off x="8232317" y="2761390"/>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20" name="Action Button: Forward or Next 16">
            <a:hlinkClick r:id="" action="ppaction://noaction" highlightClick="1">
              <a:snd r:embed="rId8" name="acompaña a su hijo a la escuela para.wav"/>
            </a:hlinkClick>
            <a:extLst>
              <a:ext uri="{FF2B5EF4-FFF2-40B4-BE49-F238E27FC236}">
                <a16:creationId xmlns:a16="http://schemas.microsoft.com/office/drawing/2014/main" id="{1F7261B0-AD6C-4C3A-A35B-8F62A484F74F}"/>
              </a:ext>
            </a:extLst>
          </p:cNvPr>
          <p:cNvSpPr/>
          <p:nvPr/>
        </p:nvSpPr>
        <p:spPr>
          <a:xfrm>
            <a:off x="5374057" y="375003"/>
            <a:ext cx="701109" cy="627797"/>
          </a:xfrm>
          <a:prstGeom prst="actionButtonForwardNex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728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1"/>
                                        </p:tgtEl>
                                        <p:attrNameLst>
                                          <p:attrName>fillcolor</p:attrName>
                                        </p:attrNameLst>
                                      </p:cBhvr>
                                      <p:to>
                                        <a:srgbClr val="CCCCFF"/>
                                      </p:to>
                                    </p:animClr>
                                    <p:set>
                                      <p:cBhvr>
                                        <p:cTn id="27" dur="2000" fill="hold"/>
                                        <p:tgtEl>
                                          <p:spTgt spid="11"/>
                                        </p:tgtEl>
                                        <p:attrNameLst>
                                          <p:attrName>fill.type</p:attrName>
                                        </p:attrNameLst>
                                      </p:cBhvr>
                                      <p:to>
                                        <p:strVal val="solid"/>
                                      </p:to>
                                    </p:set>
                                    <p:set>
                                      <p:cBhvr>
                                        <p:cTn id="2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5154804"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[5/10]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526137" y="258166"/>
            <a:ext cx="240200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lee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10" name="TextBox 9"/>
          <p:cNvSpPr txBox="1"/>
          <p:nvPr/>
        </p:nvSpPr>
        <p:spPr>
          <a:xfrm>
            <a:off x="3467988" y="3507521"/>
            <a:ext cx="4764329"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a:solidFill>
                  <a:schemeClr val="accent5">
                    <a:lumMod val="50000"/>
                  </a:schemeClr>
                </a:solidFill>
              </a:rPr>
              <a:t>Van de </a:t>
            </a:r>
            <a:r>
              <a:rPr lang="en-GB" sz="2800" b="1" dirty="0" err="1">
                <a:solidFill>
                  <a:schemeClr val="accent5">
                    <a:lumMod val="50000"/>
                  </a:schemeClr>
                </a:solidFill>
              </a:rPr>
              <a:t>paseo</a:t>
            </a:r>
            <a:r>
              <a:rPr lang="en-GB" sz="2800" b="1" dirty="0">
                <a:solidFill>
                  <a:schemeClr val="accent5">
                    <a:lumMod val="50000"/>
                  </a:schemeClr>
                </a:solidFill>
              </a:rPr>
              <a:t> </a:t>
            </a:r>
            <a:r>
              <a:rPr lang="en-GB" sz="2800" b="1" u="sng" dirty="0">
                <a:solidFill>
                  <a:schemeClr val="accent5">
                    <a:lumMod val="50000"/>
                  </a:schemeClr>
                </a:solidFill>
              </a:rPr>
              <a:t>para</a:t>
            </a:r>
            <a:r>
              <a:rPr lang="en-GB" sz="2800" b="1" dirty="0">
                <a:solidFill>
                  <a:schemeClr val="accent5">
                    <a:lumMod val="50000"/>
                  </a:schemeClr>
                </a:solidFill>
              </a:rPr>
              <a:t>…</a:t>
            </a:r>
          </a:p>
        </p:txBody>
      </p:sp>
      <p:sp>
        <p:nvSpPr>
          <p:cNvPr id="11" name="TextBox 10"/>
          <p:cNvSpPr txBox="1"/>
          <p:nvPr/>
        </p:nvSpPr>
        <p:spPr>
          <a:xfrm>
            <a:off x="241206" y="4692003"/>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presentar</a:t>
            </a:r>
            <a:r>
              <a:rPr lang="en-GB" sz="2400" dirty="0">
                <a:solidFill>
                  <a:schemeClr val="accent5">
                    <a:lumMod val="50000"/>
                  </a:schemeClr>
                </a:solidFill>
              </a:rPr>
              <a:t> el </a:t>
            </a:r>
            <a:r>
              <a:rPr lang="en-GB" sz="2400" dirty="0" err="1">
                <a:solidFill>
                  <a:schemeClr val="accent5">
                    <a:lumMod val="50000"/>
                  </a:schemeClr>
                </a:solidFill>
              </a:rPr>
              <a:t>próximo</a:t>
            </a:r>
            <a:r>
              <a:rPr lang="en-GB" sz="2400" dirty="0">
                <a:solidFill>
                  <a:schemeClr val="accent5">
                    <a:lumMod val="50000"/>
                  </a:schemeClr>
                </a:solidFill>
              </a:rPr>
              <a:t> </a:t>
            </a:r>
            <a:r>
              <a:rPr lang="en-GB" sz="2400" dirty="0" err="1">
                <a:solidFill>
                  <a:schemeClr val="accent5">
                    <a:lumMod val="50000"/>
                  </a:schemeClr>
                </a:solidFill>
              </a:rPr>
              <a:t>tema</a:t>
            </a:r>
            <a:r>
              <a:rPr lang="en-GB" sz="2400" dirty="0">
                <a:solidFill>
                  <a:schemeClr val="accent5">
                    <a:lumMod val="50000"/>
                  </a:schemeClr>
                </a:solidFill>
              </a:rPr>
              <a:t>.</a:t>
            </a:r>
          </a:p>
        </p:txBody>
      </p:sp>
      <p:sp>
        <p:nvSpPr>
          <p:cNvPr id="14" name="TextBox 13"/>
          <p:cNvSpPr txBox="1"/>
          <p:nvPr/>
        </p:nvSpPr>
        <p:spPr>
          <a:xfrm>
            <a:off x="4074696" y="4692002"/>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enseñar</a:t>
            </a:r>
            <a:r>
              <a:rPr lang="en-GB" sz="2400" dirty="0">
                <a:solidFill>
                  <a:schemeClr val="accent5">
                    <a:lumMod val="50000"/>
                  </a:schemeClr>
                </a:solidFill>
              </a:rPr>
              <a:t> </a:t>
            </a:r>
            <a:r>
              <a:rPr lang="en-GB" sz="2400" dirty="0" err="1">
                <a:solidFill>
                  <a:schemeClr val="accent5">
                    <a:lumMod val="50000"/>
                  </a:schemeClr>
                </a:solidFill>
              </a:rPr>
              <a:t>español</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a:t>
            </a:r>
            <a:r>
              <a:rPr lang="en-GB" sz="2400" dirty="0" err="1">
                <a:solidFill>
                  <a:schemeClr val="accent5">
                    <a:lumMod val="50000"/>
                  </a:schemeClr>
                </a:solidFill>
              </a:rPr>
              <a:t>otro</a:t>
            </a:r>
            <a:r>
              <a:rPr lang="en-GB" sz="2400" dirty="0">
                <a:solidFill>
                  <a:schemeClr val="accent5">
                    <a:lumMod val="50000"/>
                  </a:schemeClr>
                </a:solidFill>
              </a:rPr>
              <a:t> </a:t>
            </a:r>
            <a:r>
              <a:rPr lang="en-GB" sz="2400" dirty="0" err="1">
                <a:solidFill>
                  <a:schemeClr val="accent5">
                    <a:lumMod val="50000"/>
                  </a:schemeClr>
                </a:solidFill>
              </a:rPr>
              <a:t>país</a:t>
            </a:r>
            <a:r>
              <a:rPr lang="en-GB" sz="2400" dirty="0">
                <a:solidFill>
                  <a:schemeClr val="accent5">
                    <a:lumMod val="50000"/>
                  </a:schemeClr>
                </a:solidFill>
              </a:rPr>
              <a:t>.</a:t>
            </a:r>
          </a:p>
        </p:txBody>
      </p:sp>
      <p:sp>
        <p:nvSpPr>
          <p:cNvPr id="15" name="TextBox 14"/>
          <p:cNvSpPr txBox="1"/>
          <p:nvPr/>
        </p:nvSpPr>
        <p:spPr>
          <a:xfrm>
            <a:off x="8063955" y="4669466"/>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 </a:t>
            </a:r>
            <a:r>
              <a:rPr lang="en-GB" sz="2400" dirty="0" err="1">
                <a:solidFill>
                  <a:schemeClr val="accent5">
                    <a:lumMod val="50000"/>
                  </a:schemeClr>
                </a:solidFill>
              </a:rPr>
              <a:t>disfrutar</a:t>
            </a:r>
            <a:r>
              <a:rPr lang="en-GB" sz="2400" dirty="0">
                <a:solidFill>
                  <a:schemeClr val="accent5">
                    <a:lumMod val="50000"/>
                  </a:schemeClr>
                </a:solidFill>
              </a:rPr>
              <a:t> las vistas </a:t>
            </a:r>
            <a:r>
              <a:rPr lang="en-GB" sz="2400" dirty="0" err="1">
                <a:solidFill>
                  <a:schemeClr val="accent5">
                    <a:lumMod val="50000"/>
                  </a:schemeClr>
                </a:solidFill>
              </a:rPr>
              <a:t>bonitas</a:t>
            </a:r>
            <a:r>
              <a:rPr lang="en-GB" sz="2400" dirty="0">
                <a:solidFill>
                  <a:schemeClr val="accent5">
                    <a:lumMod val="50000"/>
                  </a:schemeClr>
                </a:solidFill>
              </a:rPr>
              <a:t>.</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53" y="1270685"/>
            <a:ext cx="2850953" cy="190063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7429" y="1270685"/>
            <a:ext cx="2869876" cy="1911756"/>
          </a:xfrm>
          <a:prstGeom prst="rect">
            <a:avLst/>
          </a:prstGeom>
        </p:spPr>
      </p:pic>
      <p:pic>
        <p:nvPicPr>
          <p:cNvPr id="19" name="Picture 2" descr="http://www.clker.com/cliparts/h/n/L/q/t/u/bright-green-tick-m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2627" y="2277586"/>
            <a:ext cx="857987" cy="8937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4546" y="1318050"/>
            <a:ext cx="2779908" cy="1853271"/>
          </a:xfrm>
          <a:prstGeom prst="rect">
            <a:avLst/>
          </a:prstGeom>
        </p:spPr>
      </p:pic>
      <p:sp>
        <p:nvSpPr>
          <p:cNvPr id="16" name="TextBox 15"/>
          <p:cNvSpPr txBox="1"/>
          <p:nvPr/>
        </p:nvSpPr>
        <p:spPr>
          <a:xfrm>
            <a:off x="258861" y="2717017"/>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18" name="TextBox 17"/>
          <p:cNvSpPr txBox="1"/>
          <p:nvPr/>
        </p:nvSpPr>
        <p:spPr>
          <a:xfrm>
            <a:off x="4310426" y="2717018"/>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b.</a:t>
            </a:r>
          </a:p>
        </p:txBody>
      </p:sp>
      <p:sp>
        <p:nvSpPr>
          <p:cNvPr id="21" name="TextBox 20"/>
          <p:cNvSpPr txBox="1"/>
          <p:nvPr/>
        </p:nvSpPr>
        <p:spPr>
          <a:xfrm>
            <a:off x="8515544" y="2709656"/>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22" name="Action Button: Forward or Next 16">
            <a:hlinkClick r:id="" action="ppaction://noaction" highlightClick="1">
              <a:snd r:embed="rId8" name="van de paseo para.wav"/>
            </a:hlinkClick>
            <a:extLst>
              <a:ext uri="{FF2B5EF4-FFF2-40B4-BE49-F238E27FC236}">
                <a16:creationId xmlns:a16="http://schemas.microsoft.com/office/drawing/2014/main" id="{27314B67-6D10-4059-B3FF-4C69367637BC}"/>
              </a:ext>
            </a:extLst>
          </p:cNvPr>
          <p:cNvSpPr/>
          <p:nvPr/>
        </p:nvSpPr>
        <p:spPr>
          <a:xfrm>
            <a:off x="5374057" y="375003"/>
            <a:ext cx="701109" cy="627797"/>
          </a:xfrm>
          <a:prstGeom prst="actionButtonForwardNex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657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5"/>
                                        </p:tgtEl>
                                        <p:attrNameLst>
                                          <p:attrName>fillcolor</p:attrName>
                                        </p:attrNameLst>
                                      </p:cBhvr>
                                      <p:to>
                                        <a:srgbClr val="CCCCFF"/>
                                      </p:to>
                                    </p:animClr>
                                    <p:set>
                                      <p:cBhvr>
                                        <p:cTn id="27" dur="2000" fill="hold"/>
                                        <p:tgtEl>
                                          <p:spTgt spid="15"/>
                                        </p:tgtEl>
                                        <p:attrNameLst>
                                          <p:attrName>fill.type</p:attrName>
                                        </p:attrNameLst>
                                      </p:cBhvr>
                                      <p:to>
                                        <p:strVal val="solid"/>
                                      </p:to>
                                    </p:set>
                                    <p:set>
                                      <p:cBhvr>
                                        <p:cTn id="2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5D428-4120-B346-9B7C-DBB06856893F}"/>
              </a:ext>
            </a:extLst>
          </p:cNvPr>
          <p:cNvSpPr>
            <a:spLocks noGrp="1"/>
          </p:cNvSpPr>
          <p:nvPr>
            <p:ph type="title"/>
          </p:nvPr>
        </p:nvSpPr>
        <p:spPr>
          <a:xfrm>
            <a:off x="838200" y="252000"/>
            <a:ext cx="10515600" cy="1325563"/>
          </a:xfrm>
        </p:spPr>
        <p:txBody>
          <a:bodyPr>
            <a:normAutofit fontScale="90000"/>
          </a:bodyPr>
          <a:lstStyle/>
          <a:p>
            <a:pPr algn="ctr"/>
            <a:r>
              <a:rPr lang="es-CO" sz="13300" b="1" dirty="0">
                <a:solidFill>
                  <a:srgbClr val="115076"/>
                </a:solidFill>
                <a:latin typeface="Century Gothic" panose="020B0502020202020204" pitchFamily="34" charset="0"/>
                <a:cs typeface="Calibri" panose="020F0502020204030204" pitchFamily="34" charset="0"/>
              </a:rPr>
              <a:t>ñ</a:t>
            </a:r>
            <a:endParaRPr lang="en-US" dirty="0"/>
          </a:p>
        </p:txBody>
      </p:sp>
      <p:sp>
        <p:nvSpPr>
          <p:cNvPr id="6" name="Rounded Rectangle 5" descr="rectangle">
            <a:extLst>
              <a:ext uri="{C183D7F6-B498-43B3-948B-1728B52AA6E4}">
                <adec:decorative xmlns:adec="http://schemas.microsoft.com/office/drawing/2017/decorative" val="1"/>
              </a:ext>
            </a:extLst>
          </p:cNvPr>
          <p:cNvSpPr/>
          <p:nvPr/>
        </p:nvSpPr>
        <p:spPr>
          <a:xfrm>
            <a:off x="3821536" y="1770322"/>
            <a:ext cx="4583501" cy="294384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4" name="Picture 14" descr="Spanish fla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80649" y="2059344"/>
            <a:ext cx="2388618" cy="160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417693" y="3564251"/>
            <a:ext cx="33566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espa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ñ</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ol</a:t>
            </a:r>
          </a:p>
        </p:txBody>
      </p:sp>
      <p:sp>
        <p:nvSpPr>
          <p:cNvPr id="7" name="TextBox 6"/>
          <p:cNvSpPr txBox="1"/>
          <p:nvPr/>
        </p:nvSpPr>
        <p:spPr>
          <a:xfrm>
            <a:off x="532916" y="147457"/>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ñ</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sp>
        <p:nvSpPr>
          <p:cNvPr id="12" name="TextBox 11"/>
          <p:cNvSpPr txBox="1"/>
          <p:nvPr/>
        </p:nvSpPr>
        <p:spPr>
          <a:xfrm>
            <a:off x="1150396" y="1157659"/>
            <a:ext cx="208678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1" u="none" strike="noStrike" kern="1200" cap="none" spc="0" normalizeH="0" baseline="0" noProof="0" dirty="0">
                <a:ln>
                  <a:noFill/>
                </a:ln>
                <a:solidFill>
                  <a:srgbClr val="115076"/>
                </a:solidFill>
                <a:effectLst/>
                <a:uLnTx/>
                <a:uFillTx/>
                <a:latin typeface="Tw Cen MT" panose="020B0602020104020603"/>
                <a:ea typeface="+mn-ea"/>
                <a:cs typeface="+mn-cs"/>
              </a:rPr>
              <a:t>2019</a:t>
            </a:r>
          </a:p>
        </p:txBody>
      </p:sp>
      <p:sp>
        <p:nvSpPr>
          <p:cNvPr id="10" name="TextBox 9"/>
          <p:cNvSpPr txBox="1"/>
          <p:nvPr/>
        </p:nvSpPr>
        <p:spPr>
          <a:xfrm>
            <a:off x="661870" y="3400812"/>
            <a:ext cx="292947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ñ</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ora</a:t>
            </a:r>
          </a:p>
        </p:txBody>
      </p:sp>
      <p:pic>
        <p:nvPicPr>
          <p:cNvPr id="25606" name="Picture 6" descr="older woma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00388" y="4478147"/>
            <a:ext cx="1052435" cy="16482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55455" y="4834307"/>
            <a:ext cx="431566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ñ</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ana</a:t>
            </a:r>
          </a:p>
        </p:txBody>
      </p:sp>
      <p:sp>
        <p:nvSpPr>
          <p:cNvPr id="16" name="TextBox 15"/>
          <p:cNvSpPr txBox="1"/>
          <p:nvPr/>
        </p:nvSpPr>
        <p:spPr>
          <a:xfrm>
            <a:off x="4245983" y="5619137"/>
            <a:ext cx="3700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[morning; tomorrow]</a:t>
            </a:r>
          </a:p>
        </p:txBody>
      </p:sp>
      <p:sp>
        <p:nvSpPr>
          <p:cNvPr id="11" name="TextBox 10"/>
          <p:cNvSpPr txBox="1"/>
          <p:nvPr/>
        </p:nvSpPr>
        <p:spPr>
          <a:xfrm>
            <a:off x="8364751" y="157827"/>
            <a:ext cx="370459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monta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ñ</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p>
        </p:txBody>
      </p:sp>
      <p:pic>
        <p:nvPicPr>
          <p:cNvPr id="25602" name="Picture 2" descr="Mountain in the cloud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33376" y="1281573"/>
            <a:ext cx="1967340" cy="12722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752311" y="3394456"/>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ñ</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p>
        </p:txBody>
      </p:sp>
      <p:pic>
        <p:nvPicPr>
          <p:cNvPr id="13" name="Picture 12" descr="girl with frizzy red hair"/>
          <p:cNvPicPr>
            <a:picLocks noChangeAspect="1"/>
          </p:cNvPicPr>
          <p:nvPr/>
        </p:nvPicPr>
        <p:blipFill rotWithShape="1">
          <a:blip r:embed="rId13"/>
          <a:srcRect l="37113" t="45327" r="52296" b="34346"/>
          <a:stretch/>
        </p:blipFill>
        <p:spPr>
          <a:xfrm>
            <a:off x="9573749" y="4193406"/>
            <a:ext cx="1534357" cy="1656563"/>
          </a:xfrm>
          <a:prstGeom prst="rect">
            <a:avLst/>
          </a:prstGeom>
        </p:spPr>
      </p:pic>
    </p:spTree>
    <p:extLst>
      <p:ext uri="{BB962C8B-B14F-4D97-AF65-F5344CB8AC3E}">
        <p14:creationId xmlns:p14="http://schemas.microsoft.com/office/powerpoint/2010/main" val="249735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ñ].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espan%CC%83o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an%CC%83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an%CC%83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montan%CC%83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5602"/>
                                        </p:tgtEl>
                                        <p:attrNameLst>
                                          <p:attrName>style.visibility</p:attrName>
                                        </p:attrNameLst>
                                      </p:cBhvr>
                                      <p:to>
                                        <p:strVal val="visible"/>
                                      </p:to>
                                    </p:set>
                                    <p:animEffect transition="in" filter="fade">
                                      <p:cBhvr>
                                        <p:cTn id="38" dur="500"/>
                                        <p:tgtEl>
                                          <p:spTgt spid="25602"/>
                                        </p:tgtEl>
                                      </p:cBhvr>
                                    </p:animEffect>
                                  </p:childTnLst>
                                  <p:subTnLst>
                                    <p:audio>
                                      <p:cMediaNode>
                                        <p:cTn display="0" masterRel="sameClick">
                                          <p:stCondLst>
                                            <p:cond evt="begin" delay="0">
                                              <p:tn val="36"/>
                                            </p:cond>
                                          </p:stCondLst>
                                          <p:endCondLst>
                                            <p:cond evt="onStopAudio" delay="0">
                                              <p:tgtEl>
                                                <p:sldTgt/>
                                              </p:tgtEl>
                                            </p:cond>
                                          </p:endCondLst>
                                        </p:cTn>
                                        <p:tgtEl>
                                          <p:sndTgt r:embed="rId6" name="montan%CC%83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sen%CC%83or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606"/>
                                        </p:tgtEl>
                                        <p:attrNameLst>
                                          <p:attrName>style.visibility</p:attrName>
                                        </p:attrNameLst>
                                      </p:cBhvr>
                                      <p:to>
                                        <p:strVal val="visible"/>
                                      </p:to>
                                    </p:set>
                                    <p:animEffect transition="in" filter="fade">
                                      <p:cBhvr>
                                        <p:cTn id="48" dur="500"/>
                                        <p:tgtEl>
                                          <p:spTgt spid="25606"/>
                                        </p:tgtEl>
                                      </p:cBhvr>
                                    </p:animEffect>
                                  </p:childTnLst>
                                  <p:subTnLst>
                                    <p:audio>
                                      <p:cMediaNode>
                                        <p:cTn display="0" masterRel="sameClick">
                                          <p:stCondLst>
                                            <p:cond evt="begin" delay="0">
                                              <p:tn val="46"/>
                                            </p:cond>
                                          </p:stCondLst>
                                          <p:endCondLst>
                                            <p:cond evt="onStopAudio" delay="0">
                                              <p:tgtEl>
                                                <p:sldTgt/>
                                              </p:tgtEl>
                                            </p:cond>
                                          </p:endCondLst>
                                        </p:cTn>
                                        <p:tgtEl>
                                          <p:sndTgt r:embed="rId7" name="sen%CC%83or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8" name="man%CC%83an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man%CC%83an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nin%CC%83a.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9" name="nin%CC%83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5" grpId="0"/>
      <p:bldP spid="7" grpId="0"/>
      <p:bldP spid="12" grpId="0"/>
      <p:bldP spid="10" grpId="0"/>
      <p:bldP spid="8" grpId="0"/>
      <p:bldP spid="16" grpId="0"/>
      <p:bldP spid="11"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5164853"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[6/10]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526137" y="258166"/>
            <a:ext cx="240200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lee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10" name="TextBox 9"/>
          <p:cNvSpPr txBox="1"/>
          <p:nvPr/>
        </p:nvSpPr>
        <p:spPr>
          <a:xfrm>
            <a:off x="3467988" y="3507521"/>
            <a:ext cx="4764329" cy="95410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a:solidFill>
                  <a:schemeClr val="accent5">
                    <a:lumMod val="50000"/>
                  </a:schemeClr>
                </a:solidFill>
              </a:rPr>
              <a:t>Deja al </a:t>
            </a:r>
            <a:r>
              <a:rPr lang="en-GB" sz="2800" b="1" dirty="0" err="1">
                <a:solidFill>
                  <a:schemeClr val="accent5">
                    <a:lumMod val="50000"/>
                  </a:schemeClr>
                </a:solidFill>
              </a:rPr>
              <a:t>estudiante</a:t>
            </a:r>
            <a:r>
              <a:rPr lang="en-GB" sz="2800" b="1" dirty="0">
                <a:solidFill>
                  <a:schemeClr val="accent5">
                    <a:lumMod val="50000"/>
                  </a:schemeClr>
                </a:solidFill>
              </a:rPr>
              <a:t> </a:t>
            </a:r>
            <a:r>
              <a:rPr lang="en-GB" sz="2800" b="1" dirty="0" err="1">
                <a:solidFill>
                  <a:schemeClr val="accent5">
                    <a:lumMod val="50000"/>
                  </a:schemeClr>
                </a:solidFill>
              </a:rPr>
              <a:t>usar</a:t>
            </a:r>
            <a:r>
              <a:rPr lang="en-GB" sz="2800" b="1" dirty="0">
                <a:solidFill>
                  <a:schemeClr val="accent5">
                    <a:lumMod val="50000"/>
                  </a:schemeClr>
                </a:solidFill>
              </a:rPr>
              <a:t> el </a:t>
            </a:r>
            <a:r>
              <a:rPr lang="en-GB" sz="2800" b="1" dirty="0" err="1">
                <a:solidFill>
                  <a:schemeClr val="accent5">
                    <a:lumMod val="50000"/>
                  </a:schemeClr>
                </a:solidFill>
              </a:rPr>
              <a:t>móvil</a:t>
            </a:r>
            <a:r>
              <a:rPr lang="en-GB" sz="2800" b="1" dirty="0">
                <a:solidFill>
                  <a:schemeClr val="accent5">
                    <a:lumMod val="50000"/>
                  </a:schemeClr>
                </a:solidFill>
              </a:rPr>
              <a:t> </a:t>
            </a:r>
            <a:r>
              <a:rPr lang="en-GB" sz="2800" b="1" dirty="0" err="1">
                <a:solidFill>
                  <a:schemeClr val="accent5">
                    <a:lumMod val="50000"/>
                  </a:schemeClr>
                </a:solidFill>
              </a:rPr>
              <a:t>en</a:t>
            </a:r>
            <a:r>
              <a:rPr lang="en-GB" sz="2800" b="1" dirty="0">
                <a:solidFill>
                  <a:schemeClr val="accent5">
                    <a:lumMod val="50000"/>
                  </a:schemeClr>
                </a:solidFill>
              </a:rPr>
              <a:t> </a:t>
            </a:r>
            <a:r>
              <a:rPr lang="en-GB" sz="2800" b="1" dirty="0" err="1">
                <a:solidFill>
                  <a:schemeClr val="accent5">
                    <a:lumMod val="50000"/>
                  </a:schemeClr>
                </a:solidFill>
              </a:rPr>
              <a:t>clase</a:t>
            </a:r>
            <a:r>
              <a:rPr lang="en-GB" sz="2800" b="1" dirty="0">
                <a:solidFill>
                  <a:schemeClr val="accent5">
                    <a:lumMod val="50000"/>
                  </a:schemeClr>
                </a:solidFill>
              </a:rPr>
              <a:t> </a:t>
            </a:r>
            <a:r>
              <a:rPr lang="en-GB" sz="2800" b="1" u="sng" dirty="0">
                <a:solidFill>
                  <a:schemeClr val="accent5">
                    <a:lumMod val="50000"/>
                  </a:schemeClr>
                </a:solidFill>
              </a:rPr>
              <a:t>para</a:t>
            </a:r>
            <a:r>
              <a:rPr lang="en-GB" sz="2800" b="1" dirty="0">
                <a:solidFill>
                  <a:schemeClr val="accent5">
                    <a:lumMod val="50000"/>
                  </a:schemeClr>
                </a:solidFill>
              </a:rPr>
              <a:t>…</a:t>
            </a:r>
          </a:p>
        </p:txBody>
      </p:sp>
      <p:sp>
        <p:nvSpPr>
          <p:cNvPr id="11" name="TextBox 10"/>
          <p:cNvSpPr txBox="1"/>
          <p:nvPr/>
        </p:nvSpPr>
        <p:spPr>
          <a:xfrm>
            <a:off x="376130" y="5126005"/>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sacar</a:t>
            </a:r>
            <a:r>
              <a:rPr lang="en-GB" sz="2400" dirty="0">
                <a:solidFill>
                  <a:schemeClr val="accent5">
                    <a:lumMod val="50000"/>
                  </a:schemeClr>
                </a:solidFill>
              </a:rPr>
              <a:t> </a:t>
            </a:r>
            <a:r>
              <a:rPr lang="en-GB" sz="2400" dirty="0" err="1">
                <a:solidFill>
                  <a:schemeClr val="accent5">
                    <a:lumMod val="50000"/>
                  </a:schemeClr>
                </a:solidFill>
              </a:rPr>
              <a:t>fotos</a:t>
            </a:r>
            <a:r>
              <a:rPr lang="en-GB" sz="2400" dirty="0">
                <a:solidFill>
                  <a:schemeClr val="accent5">
                    <a:lumMod val="50000"/>
                  </a:schemeClr>
                </a:solidFill>
              </a:rPr>
              <a:t> de </a:t>
            </a:r>
            <a:r>
              <a:rPr lang="en-GB" sz="2400" dirty="0" err="1">
                <a:solidFill>
                  <a:schemeClr val="accent5">
                    <a:lumMod val="50000"/>
                  </a:schemeClr>
                </a:solidFill>
              </a:rPr>
              <a:t>su</a:t>
            </a:r>
            <a:r>
              <a:rPr lang="en-GB" sz="2400" dirty="0">
                <a:solidFill>
                  <a:schemeClr val="accent5">
                    <a:lumMod val="50000"/>
                  </a:schemeClr>
                </a:solidFill>
              </a:rPr>
              <a:t> </a:t>
            </a:r>
            <a:r>
              <a:rPr lang="en-GB" sz="2400" dirty="0" err="1">
                <a:solidFill>
                  <a:schemeClr val="accent5">
                    <a:lumMod val="50000"/>
                  </a:schemeClr>
                </a:solidFill>
              </a:rPr>
              <a:t>trabajo</a:t>
            </a:r>
            <a:r>
              <a:rPr lang="en-GB" sz="2400" dirty="0">
                <a:solidFill>
                  <a:schemeClr val="accent5">
                    <a:lumMod val="50000"/>
                  </a:schemeClr>
                </a:solidFill>
              </a:rPr>
              <a:t>.</a:t>
            </a:r>
          </a:p>
        </p:txBody>
      </p:sp>
      <p:sp>
        <p:nvSpPr>
          <p:cNvPr id="14" name="TextBox 13"/>
          <p:cNvSpPr txBox="1"/>
          <p:nvPr/>
        </p:nvSpPr>
        <p:spPr>
          <a:xfrm>
            <a:off x="4307056" y="5126005"/>
            <a:ext cx="3602609"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ir</a:t>
            </a:r>
            <a:r>
              <a:rPr lang="en-GB" sz="2400" dirty="0">
                <a:solidFill>
                  <a:schemeClr val="accent5">
                    <a:lumMod val="50000"/>
                  </a:schemeClr>
                </a:solidFill>
              </a:rPr>
              <a:t> de </a:t>
            </a:r>
            <a:r>
              <a:rPr lang="en-GB" sz="2400" dirty="0" err="1">
                <a:solidFill>
                  <a:schemeClr val="accent5">
                    <a:lumMod val="50000"/>
                  </a:schemeClr>
                </a:solidFill>
              </a:rPr>
              <a:t>vacaciones</a:t>
            </a:r>
            <a:r>
              <a:rPr lang="en-GB" sz="2400" dirty="0">
                <a:solidFill>
                  <a:schemeClr val="accent5">
                    <a:lumMod val="50000"/>
                  </a:schemeClr>
                </a:solidFill>
              </a:rPr>
              <a:t>.</a:t>
            </a:r>
          </a:p>
        </p:txBody>
      </p:sp>
      <p:sp>
        <p:nvSpPr>
          <p:cNvPr id="15" name="TextBox 14"/>
          <p:cNvSpPr txBox="1"/>
          <p:nvPr/>
        </p:nvSpPr>
        <p:spPr>
          <a:xfrm>
            <a:off x="8237982" y="5126005"/>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celebrar</a:t>
            </a:r>
            <a:r>
              <a:rPr lang="en-GB" sz="2400" dirty="0">
                <a:solidFill>
                  <a:schemeClr val="accent5">
                    <a:lumMod val="50000"/>
                  </a:schemeClr>
                </a:solidFill>
              </a:rPr>
              <a:t> </a:t>
            </a:r>
            <a:r>
              <a:rPr lang="en-GB" sz="2400" dirty="0" err="1">
                <a:solidFill>
                  <a:schemeClr val="accent5">
                    <a:lumMod val="50000"/>
                  </a:schemeClr>
                </a:solidFill>
              </a:rPr>
              <a:t>su</a:t>
            </a:r>
            <a:r>
              <a:rPr lang="en-GB" sz="2400" dirty="0">
                <a:solidFill>
                  <a:schemeClr val="accent5">
                    <a:lumMod val="50000"/>
                  </a:schemeClr>
                </a:solidFill>
              </a:rPr>
              <a:t> </a:t>
            </a:r>
            <a:r>
              <a:rPr lang="en-GB" sz="2400" dirty="0" err="1">
                <a:solidFill>
                  <a:schemeClr val="accent5">
                    <a:lumMod val="50000"/>
                  </a:schemeClr>
                </a:solidFill>
              </a:rPr>
              <a:t>cumpleaños</a:t>
            </a:r>
            <a:r>
              <a:rPr lang="en-GB" sz="2400" dirty="0">
                <a:solidFill>
                  <a:schemeClr val="accent5">
                    <a:lumMod val="50000"/>
                  </a:schemeClr>
                </a:solidFill>
              </a:rPr>
              <a:t>.</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536" y="1387185"/>
            <a:ext cx="2687857" cy="1791904"/>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746" y="1418871"/>
            <a:ext cx="2653741" cy="176916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6312" y="1418871"/>
            <a:ext cx="2687856" cy="1791904"/>
          </a:xfrm>
          <a:prstGeom prst="rect">
            <a:avLst/>
          </a:prstGeom>
        </p:spPr>
      </p:pic>
      <p:pic>
        <p:nvPicPr>
          <p:cNvPr id="23" name="Picture 2" descr="http://www.clker.com/cliparts/h/n/L/q/t/u/bright-green-tick-m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98146" y="2317040"/>
            <a:ext cx="857987" cy="8937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40744" y="2714761"/>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18" name="TextBox 17"/>
          <p:cNvSpPr txBox="1"/>
          <p:nvPr/>
        </p:nvSpPr>
        <p:spPr>
          <a:xfrm>
            <a:off x="4229534" y="2714761"/>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b.</a:t>
            </a:r>
          </a:p>
        </p:txBody>
      </p:sp>
      <p:sp>
        <p:nvSpPr>
          <p:cNvPr id="19" name="TextBox 18"/>
          <p:cNvSpPr txBox="1"/>
          <p:nvPr/>
        </p:nvSpPr>
        <p:spPr>
          <a:xfrm>
            <a:off x="8207310" y="2749110"/>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20" name="Action Button: Forward or Next 16">
            <a:hlinkClick r:id="" action="ppaction://noaction" highlightClick="1">
              <a:snd r:embed="rId8" name="deja al estudiante usar el móvil en clase para.wav"/>
            </a:hlinkClick>
            <a:extLst>
              <a:ext uri="{FF2B5EF4-FFF2-40B4-BE49-F238E27FC236}">
                <a16:creationId xmlns:a16="http://schemas.microsoft.com/office/drawing/2014/main" id="{E0FA766F-ECEF-4F4B-8744-D2637A05C0FA}"/>
              </a:ext>
            </a:extLst>
          </p:cNvPr>
          <p:cNvSpPr/>
          <p:nvPr/>
        </p:nvSpPr>
        <p:spPr>
          <a:xfrm>
            <a:off x="5374057" y="375003"/>
            <a:ext cx="701109" cy="627797"/>
          </a:xfrm>
          <a:prstGeom prst="actionButtonForwardNex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865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1"/>
                                        </p:tgtEl>
                                        <p:attrNameLst>
                                          <p:attrName>fillcolor</p:attrName>
                                        </p:attrNameLst>
                                      </p:cBhvr>
                                      <p:to>
                                        <a:srgbClr val="CCCCFF"/>
                                      </p:to>
                                    </p:animClr>
                                    <p:set>
                                      <p:cBhvr>
                                        <p:cTn id="27" dur="2000" fill="hold"/>
                                        <p:tgtEl>
                                          <p:spTgt spid="11"/>
                                        </p:tgtEl>
                                        <p:attrNameLst>
                                          <p:attrName>fill.type</p:attrName>
                                        </p:attrNameLst>
                                      </p:cBhvr>
                                      <p:to>
                                        <p:strVal val="solid"/>
                                      </p:to>
                                    </p:set>
                                    <p:set>
                                      <p:cBhvr>
                                        <p:cTn id="2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5114611"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[7/10]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526137" y="258166"/>
            <a:ext cx="240200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lee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10" name="TextBox 9"/>
          <p:cNvSpPr txBox="1"/>
          <p:nvPr/>
        </p:nvSpPr>
        <p:spPr>
          <a:xfrm>
            <a:off x="3467988" y="3507521"/>
            <a:ext cx="4764329"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a:solidFill>
                  <a:schemeClr val="accent5">
                    <a:lumMod val="50000"/>
                  </a:schemeClr>
                </a:solidFill>
              </a:rPr>
              <a:t>Van de </a:t>
            </a:r>
            <a:r>
              <a:rPr lang="en-GB" sz="2800" b="1" dirty="0" err="1">
                <a:solidFill>
                  <a:schemeClr val="accent5">
                    <a:lumMod val="50000"/>
                  </a:schemeClr>
                </a:solidFill>
              </a:rPr>
              <a:t>compras</a:t>
            </a:r>
            <a:r>
              <a:rPr lang="en-GB" sz="2800" b="1" dirty="0">
                <a:solidFill>
                  <a:schemeClr val="accent5">
                    <a:lumMod val="50000"/>
                  </a:schemeClr>
                </a:solidFill>
              </a:rPr>
              <a:t> </a:t>
            </a:r>
            <a:r>
              <a:rPr lang="en-GB" sz="2800" b="1" u="sng" dirty="0">
                <a:solidFill>
                  <a:schemeClr val="accent5">
                    <a:lumMod val="50000"/>
                  </a:schemeClr>
                </a:solidFill>
              </a:rPr>
              <a:t>para</a:t>
            </a:r>
            <a:r>
              <a:rPr lang="en-GB" sz="2800" b="1" dirty="0">
                <a:solidFill>
                  <a:schemeClr val="accent5">
                    <a:lumMod val="50000"/>
                  </a:schemeClr>
                </a:solidFill>
              </a:rPr>
              <a:t>…</a:t>
            </a:r>
          </a:p>
        </p:txBody>
      </p:sp>
      <p:sp>
        <p:nvSpPr>
          <p:cNvPr id="11" name="TextBox 10"/>
          <p:cNvSpPr txBox="1"/>
          <p:nvPr/>
        </p:nvSpPr>
        <p:spPr>
          <a:xfrm>
            <a:off x="197900" y="4669473"/>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descansar</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la playa.</a:t>
            </a:r>
          </a:p>
        </p:txBody>
      </p:sp>
      <p:sp>
        <p:nvSpPr>
          <p:cNvPr id="14" name="TextBox 13"/>
          <p:cNvSpPr txBox="1"/>
          <p:nvPr/>
        </p:nvSpPr>
        <p:spPr>
          <a:xfrm>
            <a:off x="4048847" y="4669473"/>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hablar</a:t>
            </a:r>
            <a:r>
              <a:rPr lang="en-GB" sz="2400" dirty="0">
                <a:solidFill>
                  <a:schemeClr val="accent5">
                    <a:lumMod val="50000"/>
                  </a:schemeClr>
                </a:solidFill>
              </a:rPr>
              <a:t> con </a:t>
            </a:r>
            <a:r>
              <a:rPr lang="en-GB" sz="2400" dirty="0" err="1">
                <a:solidFill>
                  <a:schemeClr val="accent5">
                    <a:lumMod val="50000"/>
                  </a:schemeClr>
                </a:solidFill>
              </a:rPr>
              <a:t>gente</a:t>
            </a:r>
            <a:r>
              <a:rPr lang="en-GB" sz="2400" dirty="0">
                <a:solidFill>
                  <a:schemeClr val="accent5">
                    <a:lumMod val="50000"/>
                  </a:schemeClr>
                </a:solidFill>
              </a:rPr>
              <a:t> de un </a:t>
            </a:r>
            <a:r>
              <a:rPr lang="en-GB" sz="2400" dirty="0" err="1">
                <a:solidFill>
                  <a:schemeClr val="accent5">
                    <a:lumMod val="50000"/>
                  </a:schemeClr>
                </a:solidFill>
              </a:rPr>
              <a:t>país</a:t>
            </a:r>
            <a:r>
              <a:rPr lang="en-GB" sz="2400" dirty="0">
                <a:solidFill>
                  <a:schemeClr val="accent5">
                    <a:lumMod val="50000"/>
                  </a:schemeClr>
                </a:solidFill>
              </a:rPr>
              <a:t> </a:t>
            </a:r>
            <a:r>
              <a:rPr lang="en-GB" sz="2400" dirty="0" err="1">
                <a:solidFill>
                  <a:schemeClr val="accent5">
                    <a:lumMod val="50000"/>
                  </a:schemeClr>
                </a:solidFill>
              </a:rPr>
              <a:t>diferente</a:t>
            </a:r>
            <a:r>
              <a:rPr lang="en-GB" sz="2400" dirty="0">
                <a:solidFill>
                  <a:schemeClr val="accent5">
                    <a:lumMod val="50000"/>
                  </a:schemeClr>
                </a:solidFill>
              </a:rPr>
              <a:t>.</a:t>
            </a:r>
          </a:p>
        </p:txBody>
      </p:sp>
      <p:sp>
        <p:nvSpPr>
          <p:cNvPr id="15" name="TextBox 14"/>
          <p:cNvSpPr txBox="1"/>
          <p:nvPr/>
        </p:nvSpPr>
        <p:spPr>
          <a:xfrm>
            <a:off x="7899794" y="4669473"/>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poder</a:t>
            </a:r>
            <a:r>
              <a:rPr lang="en-GB" sz="2400" dirty="0">
                <a:solidFill>
                  <a:schemeClr val="accent5">
                    <a:lumMod val="50000"/>
                  </a:schemeClr>
                </a:solidFill>
              </a:rPr>
              <a:t> </a:t>
            </a:r>
            <a:r>
              <a:rPr lang="en-GB" sz="2400" dirty="0" err="1">
                <a:solidFill>
                  <a:schemeClr val="accent5">
                    <a:lumMod val="50000"/>
                  </a:schemeClr>
                </a:solidFill>
              </a:rPr>
              <a:t>hacer</a:t>
            </a:r>
            <a:r>
              <a:rPr lang="en-GB" sz="2400" dirty="0">
                <a:solidFill>
                  <a:schemeClr val="accent5">
                    <a:lumMod val="50000"/>
                  </a:schemeClr>
                </a:solidFill>
              </a:rPr>
              <a:t> </a:t>
            </a:r>
            <a:r>
              <a:rPr lang="en-GB" sz="2400" dirty="0" err="1">
                <a:solidFill>
                  <a:schemeClr val="accent5">
                    <a:lumMod val="50000"/>
                  </a:schemeClr>
                </a:solidFill>
              </a:rPr>
              <a:t>platos</a:t>
            </a:r>
            <a:r>
              <a:rPr lang="en-GB" sz="2400" dirty="0">
                <a:solidFill>
                  <a:schemeClr val="accent5">
                    <a:lumMod val="50000"/>
                  </a:schemeClr>
                </a:solidFill>
              </a:rPr>
              <a:t> </a:t>
            </a:r>
            <a:r>
              <a:rPr lang="en-GB" sz="2400" dirty="0" err="1">
                <a:solidFill>
                  <a:schemeClr val="accent5">
                    <a:lumMod val="50000"/>
                  </a:schemeClr>
                </a:solidFill>
              </a:rPr>
              <a:t>ricos</a:t>
            </a:r>
            <a:r>
              <a:rPr lang="en-GB" sz="2400" dirty="0">
                <a:solidFill>
                  <a:schemeClr val="accent5">
                    <a:lumMod val="50000"/>
                  </a:schemeClr>
                </a:solidFill>
              </a:rPr>
              <a:t>.</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800" y="1297530"/>
            <a:ext cx="3288044" cy="1890625"/>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b="28789"/>
          <a:stretch/>
        </p:blipFill>
        <p:spPr>
          <a:xfrm>
            <a:off x="9130352" y="1117237"/>
            <a:ext cx="2511189" cy="2384315"/>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7854" y="1267066"/>
            <a:ext cx="3072944" cy="2047029"/>
          </a:xfrm>
          <a:prstGeom prst="rect">
            <a:avLst/>
          </a:prstGeom>
        </p:spPr>
      </p:pic>
      <p:pic>
        <p:nvPicPr>
          <p:cNvPr id="22" name="Picture 2" descr="http://www.clker.com/cliparts/h/n/L/q/t/u/bright-green-tick-m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8994" y="2276004"/>
            <a:ext cx="857987" cy="8937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03798" y="2703209"/>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18" name="TextBox 17"/>
          <p:cNvSpPr txBox="1"/>
          <p:nvPr/>
        </p:nvSpPr>
        <p:spPr>
          <a:xfrm>
            <a:off x="4502935" y="2703210"/>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b.</a:t>
            </a:r>
          </a:p>
        </p:txBody>
      </p:sp>
      <p:sp>
        <p:nvSpPr>
          <p:cNvPr id="19" name="TextBox 18"/>
          <p:cNvSpPr txBox="1"/>
          <p:nvPr/>
        </p:nvSpPr>
        <p:spPr>
          <a:xfrm>
            <a:off x="8641350" y="2707909"/>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23" name="Action Button: Forward or Next 16">
            <a:hlinkClick r:id="" action="ppaction://noaction" highlightClick="1">
              <a:snd r:embed="rId8" name="van de compras para.wav"/>
            </a:hlinkClick>
            <a:extLst>
              <a:ext uri="{FF2B5EF4-FFF2-40B4-BE49-F238E27FC236}">
                <a16:creationId xmlns:a16="http://schemas.microsoft.com/office/drawing/2014/main" id="{E4DCBCB9-28F6-494C-9655-986848FFA527}"/>
              </a:ext>
            </a:extLst>
          </p:cNvPr>
          <p:cNvSpPr/>
          <p:nvPr/>
        </p:nvSpPr>
        <p:spPr>
          <a:xfrm>
            <a:off x="5374057" y="375003"/>
            <a:ext cx="701109" cy="627797"/>
          </a:xfrm>
          <a:prstGeom prst="actionButtonForwardNex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750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5"/>
                                        </p:tgtEl>
                                        <p:attrNameLst>
                                          <p:attrName>fillcolor</p:attrName>
                                        </p:attrNameLst>
                                      </p:cBhvr>
                                      <p:to>
                                        <a:srgbClr val="CCCCFF"/>
                                      </p:to>
                                    </p:animClr>
                                    <p:set>
                                      <p:cBhvr>
                                        <p:cTn id="27" dur="2000" fill="hold"/>
                                        <p:tgtEl>
                                          <p:spTgt spid="15"/>
                                        </p:tgtEl>
                                        <p:attrNameLst>
                                          <p:attrName>fill.type</p:attrName>
                                        </p:attrNameLst>
                                      </p:cBhvr>
                                      <p:to>
                                        <p:strVal val="solid"/>
                                      </p:to>
                                    </p:set>
                                    <p:set>
                                      <p:cBhvr>
                                        <p:cTn id="2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508446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[8/10]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526137" y="258166"/>
            <a:ext cx="240200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lee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10" name="TextBox 9"/>
          <p:cNvSpPr txBox="1"/>
          <p:nvPr/>
        </p:nvSpPr>
        <p:spPr>
          <a:xfrm>
            <a:off x="3467988" y="3507521"/>
            <a:ext cx="4764329"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err="1">
                <a:solidFill>
                  <a:schemeClr val="accent5">
                    <a:lumMod val="50000"/>
                  </a:schemeClr>
                </a:solidFill>
              </a:rPr>
              <a:t>Toma</a:t>
            </a:r>
            <a:r>
              <a:rPr lang="en-GB" sz="2800" b="1" dirty="0">
                <a:solidFill>
                  <a:schemeClr val="accent5">
                    <a:lumMod val="50000"/>
                  </a:schemeClr>
                </a:solidFill>
              </a:rPr>
              <a:t> un café </a:t>
            </a:r>
            <a:r>
              <a:rPr lang="en-GB" sz="2800" b="1" u="sng" dirty="0">
                <a:solidFill>
                  <a:schemeClr val="accent5">
                    <a:lumMod val="50000"/>
                  </a:schemeClr>
                </a:solidFill>
              </a:rPr>
              <a:t>para</a:t>
            </a:r>
            <a:r>
              <a:rPr lang="en-GB" sz="2800" b="1" dirty="0">
                <a:solidFill>
                  <a:schemeClr val="accent5">
                    <a:lumMod val="50000"/>
                  </a:schemeClr>
                </a:solidFill>
              </a:rPr>
              <a:t>…</a:t>
            </a:r>
          </a:p>
        </p:txBody>
      </p:sp>
      <p:sp>
        <p:nvSpPr>
          <p:cNvPr id="11" name="TextBox 10"/>
          <p:cNvSpPr txBox="1"/>
          <p:nvPr/>
        </p:nvSpPr>
        <p:spPr>
          <a:xfrm>
            <a:off x="333993" y="4869143"/>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poder</a:t>
            </a:r>
            <a:r>
              <a:rPr lang="en-GB" sz="2400" dirty="0">
                <a:solidFill>
                  <a:schemeClr val="accent5">
                    <a:lumMod val="50000"/>
                  </a:schemeClr>
                </a:solidFill>
              </a:rPr>
              <a:t> </a:t>
            </a:r>
            <a:r>
              <a:rPr lang="en-GB" sz="2400" dirty="0" err="1">
                <a:solidFill>
                  <a:schemeClr val="accent5">
                    <a:lumMod val="50000"/>
                  </a:schemeClr>
                </a:solidFill>
              </a:rPr>
              <a:t>trabajar</a:t>
            </a:r>
            <a:r>
              <a:rPr lang="en-GB" sz="2400" dirty="0">
                <a:solidFill>
                  <a:schemeClr val="accent5">
                    <a:lumMod val="50000"/>
                  </a:schemeClr>
                </a:solidFill>
              </a:rPr>
              <a:t> </a:t>
            </a:r>
            <a:r>
              <a:rPr lang="en-GB" sz="2400" dirty="0" err="1">
                <a:solidFill>
                  <a:schemeClr val="accent5">
                    <a:lumMod val="50000"/>
                  </a:schemeClr>
                </a:solidFill>
              </a:rPr>
              <a:t>cuando</a:t>
            </a:r>
            <a:r>
              <a:rPr lang="en-GB" sz="2400" dirty="0">
                <a:solidFill>
                  <a:schemeClr val="accent5">
                    <a:lumMod val="50000"/>
                  </a:schemeClr>
                </a:solidFill>
              </a:rPr>
              <a:t> </a:t>
            </a:r>
            <a:r>
              <a:rPr lang="en-GB" sz="2400" dirty="0" err="1">
                <a:solidFill>
                  <a:schemeClr val="accent5">
                    <a:lumMod val="50000"/>
                  </a:schemeClr>
                </a:solidFill>
              </a:rPr>
              <a:t>tiene</a:t>
            </a:r>
            <a:r>
              <a:rPr lang="en-GB" sz="2400" dirty="0">
                <a:solidFill>
                  <a:schemeClr val="accent5">
                    <a:lumMod val="50000"/>
                  </a:schemeClr>
                </a:solidFill>
              </a:rPr>
              <a:t> </a:t>
            </a:r>
            <a:r>
              <a:rPr lang="en-GB" sz="2400" dirty="0" err="1">
                <a:solidFill>
                  <a:schemeClr val="accent5">
                    <a:lumMod val="50000"/>
                  </a:schemeClr>
                </a:solidFill>
              </a:rPr>
              <a:t>sueño</a:t>
            </a:r>
            <a:r>
              <a:rPr lang="en-GB" sz="2400" dirty="0">
                <a:solidFill>
                  <a:schemeClr val="accent5">
                    <a:lumMod val="50000"/>
                  </a:schemeClr>
                </a:solidFill>
              </a:rPr>
              <a:t>.</a:t>
            </a:r>
          </a:p>
        </p:txBody>
      </p:sp>
      <p:sp>
        <p:nvSpPr>
          <p:cNvPr id="14" name="TextBox 13"/>
          <p:cNvSpPr txBox="1"/>
          <p:nvPr/>
        </p:nvSpPr>
        <p:spPr>
          <a:xfrm>
            <a:off x="4278567" y="4869145"/>
            <a:ext cx="3602609"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ir</a:t>
            </a:r>
            <a:r>
              <a:rPr lang="en-GB" sz="2400" dirty="0">
                <a:solidFill>
                  <a:schemeClr val="accent5">
                    <a:lumMod val="50000"/>
                  </a:schemeClr>
                </a:solidFill>
              </a:rPr>
              <a:t> de </a:t>
            </a:r>
            <a:r>
              <a:rPr lang="en-GB" sz="2400" dirty="0" err="1">
                <a:solidFill>
                  <a:schemeClr val="accent5">
                    <a:lumMod val="50000"/>
                  </a:schemeClr>
                </a:solidFill>
              </a:rPr>
              <a:t>compras</a:t>
            </a:r>
            <a:r>
              <a:rPr lang="en-GB" sz="2400" dirty="0">
                <a:solidFill>
                  <a:schemeClr val="accent5">
                    <a:lumMod val="50000"/>
                  </a:schemeClr>
                </a:solidFill>
              </a:rPr>
              <a:t>.</a:t>
            </a:r>
          </a:p>
        </p:txBody>
      </p:sp>
      <p:sp>
        <p:nvSpPr>
          <p:cNvPr id="15" name="TextBox 14"/>
          <p:cNvSpPr txBox="1"/>
          <p:nvPr/>
        </p:nvSpPr>
        <p:spPr>
          <a:xfrm>
            <a:off x="8325535" y="4869144"/>
            <a:ext cx="3602609"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parar</a:t>
            </a:r>
            <a:r>
              <a:rPr lang="en-GB" sz="2400" dirty="0">
                <a:solidFill>
                  <a:schemeClr val="accent5">
                    <a:lumMod val="50000"/>
                  </a:schemeClr>
                </a:solidFill>
              </a:rPr>
              <a:t> el </a:t>
            </a:r>
            <a:r>
              <a:rPr lang="en-GB" sz="2400" dirty="0" err="1">
                <a:solidFill>
                  <a:schemeClr val="accent5">
                    <a:lumMod val="50000"/>
                  </a:schemeClr>
                </a:solidFill>
              </a:rPr>
              <a:t>coche</a:t>
            </a:r>
            <a:r>
              <a:rPr lang="en-GB" sz="2400" dirty="0">
                <a:solidFill>
                  <a:schemeClr val="accent5">
                    <a:lumMod val="50000"/>
                  </a:schemeClr>
                </a:solidFill>
              </a:rPr>
              <a:t>.</a:t>
            </a: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14719" r="14719"/>
          <a:stretch/>
        </p:blipFill>
        <p:spPr>
          <a:xfrm>
            <a:off x="964113" y="1309975"/>
            <a:ext cx="2342367" cy="1882181"/>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3820" y="1324429"/>
            <a:ext cx="2779908" cy="1853271"/>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21024" t="27938" r="18200" b="16668"/>
          <a:stretch/>
        </p:blipFill>
        <p:spPr>
          <a:xfrm>
            <a:off x="8407473" y="1371252"/>
            <a:ext cx="3029802" cy="1839523"/>
          </a:xfrm>
          <a:prstGeom prst="rect">
            <a:avLst/>
          </a:prstGeom>
        </p:spPr>
      </p:pic>
      <p:pic>
        <p:nvPicPr>
          <p:cNvPr id="21" name="Picture 2" descr="http://www.clker.com/cliparts/h/n/L/q/t/u/bright-green-tick-m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98146" y="2317040"/>
            <a:ext cx="857987" cy="8937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65047" y="2730491"/>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22" name="TextBox 21"/>
          <p:cNvSpPr txBox="1"/>
          <p:nvPr/>
        </p:nvSpPr>
        <p:spPr>
          <a:xfrm>
            <a:off x="3854754" y="2677915"/>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b.</a:t>
            </a:r>
          </a:p>
        </p:txBody>
      </p:sp>
      <p:sp>
        <p:nvSpPr>
          <p:cNvPr id="23" name="TextBox 22"/>
          <p:cNvSpPr txBox="1"/>
          <p:nvPr/>
        </p:nvSpPr>
        <p:spPr>
          <a:xfrm>
            <a:off x="7918471" y="2749110"/>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24" name="Action Button: Forward or Next 16">
            <a:hlinkClick r:id="" action="ppaction://noaction" highlightClick="1">
              <a:snd r:embed="rId8" name="toma un café para.wav"/>
            </a:hlinkClick>
            <a:extLst>
              <a:ext uri="{FF2B5EF4-FFF2-40B4-BE49-F238E27FC236}">
                <a16:creationId xmlns:a16="http://schemas.microsoft.com/office/drawing/2014/main" id="{7145A37A-9FAA-4625-845B-CEA477781386}"/>
              </a:ext>
            </a:extLst>
          </p:cNvPr>
          <p:cNvSpPr/>
          <p:nvPr/>
        </p:nvSpPr>
        <p:spPr>
          <a:xfrm>
            <a:off x="5374057" y="375003"/>
            <a:ext cx="701109" cy="627797"/>
          </a:xfrm>
          <a:prstGeom prst="actionButtonForwardNex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697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1"/>
                                        </p:tgtEl>
                                        <p:attrNameLst>
                                          <p:attrName>fillcolor</p:attrName>
                                        </p:attrNameLst>
                                      </p:cBhvr>
                                      <p:to>
                                        <a:srgbClr val="CCCCFF"/>
                                      </p:to>
                                    </p:animClr>
                                    <p:set>
                                      <p:cBhvr>
                                        <p:cTn id="27" dur="2000" fill="hold"/>
                                        <p:tgtEl>
                                          <p:spTgt spid="11"/>
                                        </p:tgtEl>
                                        <p:attrNameLst>
                                          <p:attrName>fill.type</p:attrName>
                                        </p:attrNameLst>
                                      </p:cBhvr>
                                      <p:to>
                                        <p:strVal val="solid"/>
                                      </p:to>
                                    </p:set>
                                    <p:set>
                                      <p:cBhvr>
                                        <p:cTn id="2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5154804"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[9/10]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526137" y="258166"/>
            <a:ext cx="240200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lee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10" name="TextBox 9"/>
          <p:cNvSpPr txBox="1"/>
          <p:nvPr/>
        </p:nvSpPr>
        <p:spPr>
          <a:xfrm>
            <a:off x="3467988" y="3507521"/>
            <a:ext cx="4764329" cy="95410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err="1">
                <a:solidFill>
                  <a:schemeClr val="accent5">
                    <a:lumMod val="50000"/>
                  </a:schemeClr>
                </a:solidFill>
              </a:rPr>
              <a:t>Presenta</a:t>
            </a:r>
            <a:r>
              <a:rPr lang="en-GB" sz="2800" b="1" dirty="0">
                <a:solidFill>
                  <a:schemeClr val="accent5">
                    <a:lumMod val="50000"/>
                  </a:schemeClr>
                </a:solidFill>
              </a:rPr>
              <a:t> a </a:t>
            </a:r>
            <a:r>
              <a:rPr lang="en-GB" sz="2800" b="1" dirty="0" err="1">
                <a:solidFill>
                  <a:schemeClr val="accent5">
                    <a:lumMod val="50000"/>
                  </a:schemeClr>
                </a:solidFill>
              </a:rPr>
              <a:t>los</a:t>
            </a:r>
            <a:r>
              <a:rPr lang="en-GB" sz="2800" b="1" dirty="0">
                <a:solidFill>
                  <a:schemeClr val="accent5">
                    <a:lumMod val="50000"/>
                  </a:schemeClr>
                </a:solidFill>
              </a:rPr>
              <a:t> </a:t>
            </a:r>
            <a:r>
              <a:rPr lang="en-GB" sz="2800" b="1" dirty="0" err="1">
                <a:solidFill>
                  <a:schemeClr val="accent5">
                    <a:lumMod val="50000"/>
                  </a:schemeClr>
                </a:solidFill>
              </a:rPr>
              <a:t>estudiantes</a:t>
            </a:r>
            <a:r>
              <a:rPr lang="en-GB" sz="2800" b="1" dirty="0">
                <a:solidFill>
                  <a:schemeClr val="accent5">
                    <a:lumMod val="50000"/>
                  </a:schemeClr>
                </a:solidFill>
              </a:rPr>
              <a:t> </a:t>
            </a:r>
            <a:r>
              <a:rPr lang="en-GB" sz="2800" b="1" u="sng" dirty="0">
                <a:solidFill>
                  <a:schemeClr val="accent5">
                    <a:lumMod val="50000"/>
                  </a:schemeClr>
                </a:solidFill>
              </a:rPr>
              <a:t>para</a:t>
            </a:r>
            <a:r>
              <a:rPr lang="en-GB" sz="2800" b="1" dirty="0">
                <a:solidFill>
                  <a:schemeClr val="accent5">
                    <a:lumMod val="50000"/>
                  </a:schemeClr>
                </a:solidFill>
              </a:rPr>
              <a:t>…</a:t>
            </a:r>
          </a:p>
        </p:txBody>
      </p:sp>
      <p:sp>
        <p:nvSpPr>
          <p:cNvPr id="11" name="TextBox 10"/>
          <p:cNvSpPr txBox="1"/>
          <p:nvPr/>
        </p:nvSpPr>
        <p:spPr>
          <a:xfrm>
            <a:off x="4049486" y="4938878"/>
            <a:ext cx="3979147"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dar</a:t>
            </a:r>
            <a:r>
              <a:rPr lang="en-GB" sz="2400" dirty="0">
                <a:solidFill>
                  <a:schemeClr val="accent5">
                    <a:lumMod val="50000"/>
                  </a:schemeClr>
                </a:solidFill>
              </a:rPr>
              <a:t> </a:t>
            </a:r>
            <a:r>
              <a:rPr lang="en-GB" sz="2400" dirty="0" err="1">
                <a:solidFill>
                  <a:schemeClr val="accent5">
                    <a:lumMod val="50000"/>
                  </a:schemeClr>
                </a:solidFill>
              </a:rPr>
              <a:t>informaciones</a:t>
            </a:r>
            <a:r>
              <a:rPr lang="en-GB" sz="2400" dirty="0">
                <a:solidFill>
                  <a:schemeClr val="accent5">
                    <a:lumMod val="50000"/>
                  </a:schemeClr>
                </a:solidFill>
              </a:rPr>
              <a:t> </a:t>
            </a:r>
            <a:r>
              <a:rPr lang="en-GB" sz="2400" dirty="0" err="1">
                <a:solidFill>
                  <a:schemeClr val="accent5">
                    <a:lumMod val="50000"/>
                  </a:schemeClr>
                </a:solidFill>
              </a:rPr>
              <a:t>sobre</a:t>
            </a:r>
            <a:r>
              <a:rPr lang="en-GB" sz="2400" dirty="0">
                <a:solidFill>
                  <a:schemeClr val="accent5">
                    <a:lumMod val="50000"/>
                  </a:schemeClr>
                </a:solidFill>
              </a:rPr>
              <a:t> </a:t>
            </a:r>
            <a:r>
              <a:rPr lang="en-GB" sz="2400" dirty="0" err="1">
                <a:solidFill>
                  <a:schemeClr val="accent5">
                    <a:lumMod val="50000"/>
                  </a:schemeClr>
                </a:solidFill>
              </a:rPr>
              <a:t>temas</a:t>
            </a:r>
            <a:r>
              <a:rPr lang="en-GB" sz="2400" dirty="0">
                <a:solidFill>
                  <a:schemeClr val="accent5">
                    <a:lumMod val="50000"/>
                  </a:schemeClr>
                </a:solidFill>
              </a:rPr>
              <a:t> </a:t>
            </a:r>
            <a:r>
              <a:rPr lang="en-GB" sz="2400" dirty="0" err="1">
                <a:solidFill>
                  <a:schemeClr val="accent5">
                    <a:lumMod val="50000"/>
                  </a:schemeClr>
                </a:solidFill>
              </a:rPr>
              <a:t>importantes</a:t>
            </a:r>
            <a:r>
              <a:rPr lang="en-GB" sz="2400" dirty="0">
                <a:solidFill>
                  <a:schemeClr val="accent5">
                    <a:lumMod val="50000"/>
                  </a:schemeClr>
                </a:solidFill>
              </a:rPr>
              <a:t>.</a:t>
            </a:r>
          </a:p>
        </p:txBody>
      </p:sp>
      <p:sp>
        <p:nvSpPr>
          <p:cNvPr id="14" name="TextBox 13"/>
          <p:cNvSpPr txBox="1"/>
          <p:nvPr/>
        </p:nvSpPr>
        <p:spPr>
          <a:xfrm>
            <a:off x="242927" y="4938878"/>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disfutar</a:t>
            </a:r>
            <a:r>
              <a:rPr lang="en-GB" sz="2400" dirty="0">
                <a:solidFill>
                  <a:schemeClr val="accent5">
                    <a:lumMod val="50000"/>
                  </a:schemeClr>
                </a:solidFill>
              </a:rPr>
              <a:t> vistas </a:t>
            </a:r>
            <a:r>
              <a:rPr lang="en-GB" sz="2400" dirty="0" err="1">
                <a:solidFill>
                  <a:schemeClr val="accent5">
                    <a:lumMod val="50000"/>
                  </a:schemeClr>
                </a:solidFill>
              </a:rPr>
              <a:t>bonitas</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la costa.</a:t>
            </a:r>
          </a:p>
        </p:txBody>
      </p:sp>
      <p:sp>
        <p:nvSpPr>
          <p:cNvPr id="15" name="TextBox 14"/>
          <p:cNvSpPr txBox="1"/>
          <p:nvPr/>
        </p:nvSpPr>
        <p:spPr>
          <a:xfrm>
            <a:off x="8232317" y="4939684"/>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acompañar</a:t>
            </a:r>
            <a:r>
              <a:rPr lang="en-GB" sz="2400" dirty="0">
                <a:solidFill>
                  <a:schemeClr val="accent5">
                    <a:lumMod val="50000"/>
                  </a:schemeClr>
                </a:solidFill>
              </a:rPr>
              <a:t> a </a:t>
            </a:r>
            <a:r>
              <a:rPr lang="en-GB" sz="2400" dirty="0" err="1">
                <a:solidFill>
                  <a:schemeClr val="accent5">
                    <a:lumMod val="50000"/>
                  </a:schemeClr>
                </a:solidFill>
              </a:rPr>
              <a:t>su</a:t>
            </a:r>
            <a:r>
              <a:rPr lang="en-GB" sz="2400" dirty="0">
                <a:solidFill>
                  <a:schemeClr val="accent5">
                    <a:lumMod val="50000"/>
                  </a:schemeClr>
                </a:solidFill>
              </a:rPr>
              <a:t> </a:t>
            </a:r>
            <a:r>
              <a:rPr lang="en-GB" sz="2400" dirty="0" err="1">
                <a:solidFill>
                  <a:schemeClr val="accent5">
                    <a:lumMod val="50000"/>
                  </a:schemeClr>
                </a:solidFill>
              </a:rPr>
              <a:t>hijo</a:t>
            </a:r>
            <a:r>
              <a:rPr lang="en-GB" sz="2400" dirty="0">
                <a:solidFill>
                  <a:schemeClr val="accent5">
                    <a:lumMod val="50000"/>
                  </a:schemeClr>
                </a:solidFill>
              </a:rPr>
              <a:t> a la </a:t>
            </a:r>
            <a:r>
              <a:rPr lang="en-GB" sz="2400" dirty="0" err="1">
                <a:solidFill>
                  <a:schemeClr val="accent5">
                    <a:lumMod val="50000"/>
                  </a:schemeClr>
                </a:solidFill>
              </a:rPr>
              <a:t>escuela</a:t>
            </a:r>
            <a:r>
              <a:rPr lang="en-GB" sz="2400" dirty="0">
                <a:solidFill>
                  <a:schemeClr val="accent5">
                    <a:lumMod val="50000"/>
                  </a:schemeClr>
                </a:solidFill>
              </a:rPr>
              <a:t>.</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9692" y="1311597"/>
            <a:ext cx="2687857" cy="1791904"/>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0483" y="1311597"/>
            <a:ext cx="2719981" cy="1813321"/>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8789"/>
          <a:stretch/>
        </p:blipFill>
        <p:spPr>
          <a:xfrm>
            <a:off x="1365860" y="1237115"/>
            <a:ext cx="2221049" cy="2108834"/>
          </a:xfrm>
          <a:prstGeom prst="rect">
            <a:avLst/>
          </a:prstGeom>
        </p:spPr>
      </p:pic>
      <p:pic>
        <p:nvPicPr>
          <p:cNvPr id="22" name="Picture 2" descr="http://www.clker.com/cliparts/h/n/L/q/t/u/bright-green-tick-m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2477" y="2231183"/>
            <a:ext cx="857987" cy="8937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76858" y="2670555"/>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18" name="TextBox 17"/>
          <p:cNvSpPr txBox="1"/>
          <p:nvPr/>
        </p:nvSpPr>
        <p:spPr>
          <a:xfrm>
            <a:off x="4381481" y="2656646"/>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b.</a:t>
            </a:r>
          </a:p>
        </p:txBody>
      </p:sp>
      <p:sp>
        <p:nvSpPr>
          <p:cNvPr id="19" name="TextBox 18"/>
          <p:cNvSpPr txBox="1"/>
          <p:nvPr/>
        </p:nvSpPr>
        <p:spPr>
          <a:xfrm>
            <a:off x="8200690" y="2641836"/>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23" name="Action Button: Forward or Next 16">
            <a:hlinkClick r:id="" action="ppaction://noaction" highlightClick="1">
              <a:snd r:embed="rId8" name="presenta a los estudiantes para.wav"/>
            </a:hlinkClick>
            <a:extLst>
              <a:ext uri="{FF2B5EF4-FFF2-40B4-BE49-F238E27FC236}">
                <a16:creationId xmlns:a16="http://schemas.microsoft.com/office/drawing/2014/main" id="{8D95C5CF-FFB6-49EC-9331-851FCC5F555A}"/>
              </a:ext>
            </a:extLst>
          </p:cNvPr>
          <p:cNvSpPr/>
          <p:nvPr/>
        </p:nvSpPr>
        <p:spPr>
          <a:xfrm>
            <a:off x="5374057" y="375003"/>
            <a:ext cx="701109" cy="627797"/>
          </a:xfrm>
          <a:prstGeom prst="actionButtonForwardNex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4698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1"/>
                                        </p:tgtEl>
                                        <p:attrNameLst>
                                          <p:attrName>fillcolor</p:attrName>
                                        </p:attrNameLst>
                                      </p:cBhvr>
                                      <p:to>
                                        <a:srgbClr val="CCCCFF"/>
                                      </p:to>
                                    </p:animClr>
                                    <p:set>
                                      <p:cBhvr>
                                        <p:cTn id="27" dur="2000" fill="hold"/>
                                        <p:tgtEl>
                                          <p:spTgt spid="11"/>
                                        </p:tgtEl>
                                        <p:attrNameLst>
                                          <p:attrName>fill.type</p:attrName>
                                        </p:attrNameLst>
                                      </p:cBhvr>
                                      <p:to>
                                        <p:strVal val="solid"/>
                                      </p:to>
                                    </p:set>
                                    <p:set>
                                      <p:cBhvr>
                                        <p:cTn id="2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5456255"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[10/10]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526137" y="258166"/>
            <a:ext cx="240200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lee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10" name="TextBox 9"/>
          <p:cNvSpPr txBox="1"/>
          <p:nvPr/>
        </p:nvSpPr>
        <p:spPr>
          <a:xfrm>
            <a:off x="3467988" y="3507521"/>
            <a:ext cx="4764329"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a:solidFill>
                  <a:schemeClr val="accent5">
                    <a:lumMod val="50000"/>
                  </a:schemeClr>
                </a:solidFill>
              </a:rPr>
              <a:t>Van de tapas </a:t>
            </a:r>
            <a:r>
              <a:rPr lang="en-GB" sz="2800" b="1" u="sng" dirty="0">
                <a:solidFill>
                  <a:schemeClr val="accent5">
                    <a:lumMod val="50000"/>
                  </a:schemeClr>
                </a:solidFill>
              </a:rPr>
              <a:t>para</a:t>
            </a:r>
            <a:r>
              <a:rPr lang="en-GB" sz="2800" b="1" dirty="0">
                <a:solidFill>
                  <a:schemeClr val="accent5">
                    <a:lumMod val="50000"/>
                  </a:schemeClr>
                </a:solidFill>
              </a:rPr>
              <a:t>…</a:t>
            </a:r>
          </a:p>
        </p:txBody>
      </p:sp>
      <p:sp>
        <p:nvSpPr>
          <p:cNvPr id="11" name="TextBox 10"/>
          <p:cNvSpPr txBox="1"/>
          <p:nvPr/>
        </p:nvSpPr>
        <p:spPr>
          <a:xfrm>
            <a:off x="4152540" y="4512889"/>
            <a:ext cx="3602609"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ir</a:t>
            </a:r>
            <a:r>
              <a:rPr lang="en-GB" sz="2400" dirty="0">
                <a:solidFill>
                  <a:schemeClr val="accent5">
                    <a:lumMod val="50000"/>
                  </a:schemeClr>
                </a:solidFill>
              </a:rPr>
              <a:t> de </a:t>
            </a:r>
            <a:r>
              <a:rPr lang="en-GB" sz="2400" dirty="0" err="1">
                <a:solidFill>
                  <a:schemeClr val="accent5">
                    <a:lumMod val="50000"/>
                  </a:schemeClr>
                </a:solidFill>
              </a:rPr>
              <a:t>paseo</a:t>
            </a:r>
            <a:r>
              <a:rPr lang="en-GB" sz="2400" dirty="0">
                <a:solidFill>
                  <a:schemeClr val="accent5">
                    <a:lumMod val="50000"/>
                  </a:schemeClr>
                </a:solidFill>
              </a:rPr>
              <a:t>.</a:t>
            </a:r>
          </a:p>
        </p:txBody>
      </p:sp>
      <p:sp>
        <p:nvSpPr>
          <p:cNvPr id="14" name="TextBox 13"/>
          <p:cNvSpPr txBox="1"/>
          <p:nvPr/>
        </p:nvSpPr>
        <p:spPr>
          <a:xfrm>
            <a:off x="241124" y="4512889"/>
            <a:ext cx="3602609" cy="830997"/>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celebrar</a:t>
            </a:r>
            <a:r>
              <a:rPr lang="en-GB" sz="2400" dirty="0">
                <a:solidFill>
                  <a:schemeClr val="accent5">
                    <a:lumMod val="50000"/>
                  </a:schemeClr>
                </a:solidFill>
              </a:rPr>
              <a:t> un </a:t>
            </a:r>
            <a:r>
              <a:rPr lang="en-GB" sz="2400" dirty="0" err="1">
                <a:solidFill>
                  <a:schemeClr val="accent5">
                    <a:lumMod val="50000"/>
                  </a:schemeClr>
                </a:solidFill>
              </a:rPr>
              <a:t>cumpleaños</a:t>
            </a:r>
            <a:r>
              <a:rPr lang="en-GB" sz="2400" dirty="0">
                <a:solidFill>
                  <a:schemeClr val="accent5">
                    <a:lumMod val="50000"/>
                  </a:schemeClr>
                </a:solidFill>
              </a:rPr>
              <a:t>.</a:t>
            </a:r>
          </a:p>
        </p:txBody>
      </p:sp>
      <p:sp>
        <p:nvSpPr>
          <p:cNvPr id="15" name="TextBox 14"/>
          <p:cNvSpPr txBox="1"/>
          <p:nvPr/>
        </p:nvSpPr>
        <p:spPr>
          <a:xfrm>
            <a:off x="8063956" y="4512889"/>
            <a:ext cx="3602609"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enseñar</a:t>
            </a:r>
            <a:r>
              <a:rPr lang="en-GB" sz="2400" dirty="0">
                <a:solidFill>
                  <a:schemeClr val="accent5">
                    <a:lumMod val="50000"/>
                  </a:schemeClr>
                </a:solidFill>
              </a:rPr>
              <a:t> el </a:t>
            </a:r>
            <a:r>
              <a:rPr lang="en-GB" sz="2400" dirty="0" err="1">
                <a:solidFill>
                  <a:schemeClr val="accent5">
                    <a:lumMod val="50000"/>
                  </a:schemeClr>
                </a:solidFill>
              </a:rPr>
              <a:t>español</a:t>
            </a:r>
            <a:r>
              <a:rPr lang="en-GB" sz="2400" dirty="0">
                <a:solidFill>
                  <a:schemeClr val="accent5">
                    <a:lumMod val="50000"/>
                  </a:schemeClr>
                </a:solidFill>
              </a:rPr>
              <a:t>.</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4719" r="14719"/>
          <a:stretch/>
        </p:blipFill>
        <p:spPr>
          <a:xfrm>
            <a:off x="4957783" y="1413176"/>
            <a:ext cx="1992122" cy="188218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2317" y="1413176"/>
            <a:ext cx="2779908" cy="1853271"/>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21024" t="27938" r="18200" b="16668"/>
          <a:stretch/>
        </p:blipFill>
        <p:spPr>
          <a:xfrm>
            <a:off x="813931" y="1420049"/>
            <a:ext cx="3029802" cy="1839523"/>
          </a:xfrm>
          <a:prstGeom prst="rect">
            <a:avLst/>
          </a:prstGeom>
        </p:spPr>
      </p:pic>
      <p:pic>
        <p:nvPicPr>
          <p:cNvPr id="19" name="Picture 2" descr="http://www.clker.com/cliparts/h/n/L/q/t/u/bright-green-tick-m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38839" y="2306668"/>
            <a:ext cx="857987" cy="8937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20017" y="2831153"/>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20" name="TextBox 19"/>
          <p:cNvSpPr txBox="1"/>
          <p:nvPr/>
        </p:nvSpPr>
        <p:spPr>
          <a:xfrm>
            <a:off x="4468781" y="2831446"/>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b.</a:t>
            </a:r>
          </a:p>
        </p:txBody>
      </p:sp>
      <p:sp>
        <p:nvSpPr>
          <p:cNvPr id="21" name="TextBox 20"/>
          <p:cNvSpPr txBox="1"/>
          <p:nvPr/>
        </p:nvSpPr>
        <p:spPr>
          <a:xfrm>
            <a:off x="7743315" y="2809111"/>
            <a:ext cx="489002"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22" name="Action Button: Forward or Next 16">
            <a:hlinkClick r:id="" action="ppaction://noaction" highlightClick="1">
              <a:snd r:embed="rId8" name="van de tapas para.wav"/>
            </a:hlinkClick>
            <a:extLst>
              <a:ext uri="{FF2B5EF4-FFF2-40B4-BE49-F238E27FC236}">
                <a16:creationId xmlns:a16="http://schemas.microsoft.com/office/drawing/2014/main" id="{00681EE4-A114-4C62-893E-1A0329530F60}"/>
              </a:ext>
            </a:extLst>
          </p:cNvPr>
          <p:cNvSpPr/>
          <p:nvPr/>
        </p:nvSpPr>
        <p:spPr>
          <a:xfrm>
            <a:off x="5374057" y="375003"/>
            <a:ext cx="701109" cy="627797"/>
          </a:xfrm>
          <a:prstGeom prst="actionButtonForwardNex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163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4"/>
                                        </p:tgtEl>
                                        <p:attrNameLst>
                                          <p:attrName>fillcolor</p:attrName>
                                        </p:attrNameLst>
                                      </p:cBhvr>
                                      <p:to>
                                        <a:srgbClr val="CCCCFF"/>
                                      </p:to>
                                    </p:animClr>
                                    <p:set>
                                      <p:cBhvr>
                                        <p:cTn id="27" dur="2000" fill="hold"/>
                                        <p:tgtEl>
                                          <p:spTgt spid="14"/>
                                        </p:tgtEl>
                                        <p:attrNameLst>
                                          <p:attrName>fill.type</p:attrName>
                                        </p:attrNameLst>
                                      </p:cBhvr>
                                      <p:to>
                                        <p:strVal val="solid"/>
                                      </p:to>
                                    </p:set>
                                    <p:set>
                                      <p:cBhvr>
                                        <p:cTn id="2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72563"/>
            <a:ext cx="11702143" cy="1488394"/>
          </a:xfrm>
        </p:spPr>
        <p:txBody>
          <a:bodyPr>
            <a:normAutofit/>
          </a:bodyPr>
          <a:lstStyle/>
          <a:p>
            <a:r>
              <a:rPr lang="en-GB" sz="2400" b="1" dirty="0">
                <a:solidFill>
                  <a:schemeClr val="bg1"/>
                </a:solidFill>
              </a:rPr>
              <a:t>Saying who receives the action:</a:t>
            </a:r>
            <a:br>
              <a:rPr lang="en-GB" sz="2400" b="1" dirty="0">
                <a:solidFill>
                  <a:schemeClr val="bg1"/>
                </a:solidFill>
              </a:rPr>
            </a:br>
            <a:r>
              <a:rPr lang="en-GB" sz="2400" dirty="0">
                <a:solidFill>
                  <a:schemeClr val="bg1"/>
                </a:solidFill>
              </a:rPr>
              <a:t>‘lo’ and ‘la’ in object-first sentences</a:t>
            </a:r>
          </a:p>
        </p:txBody>
      </p:sp>
      <p:sp>
        <p:nvSpPr>
          <p:cNvPr id="3" name="Rectangle 2"/>
          <p:cNvSpPr/>
          <p:nvPr/>
        </p:nvSpPr>
        <p:spPr>
          <a:xfrm>
            <a:off x="142466" y="1518917"/>
            <a:ext cx="609600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In English, the object goes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after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the verb. </a:t>
            </a:r>
          </a:p>
        </p:txBody>
      </p:sp>
      <p:sp>
        <p:nvSpPr>
          <p:cNvPr id="8" name="Oval 7"/>
          <p:cNvSpPr/>
          <p:nvPr/>
        </p:nvSpPr>
        <p:spPr>
          <a:xfrm>
            <a:off x="4662506" y="4731602"/>
            <a:ext cx="426720" cy="431159"/>
          </a:xfrm>
          <a:prstGeom prst="ellipse">
            <a:avLst/>
          </a:prstGeom>
          <a:noFill/>
          <a:ln w="38100">
            <a:solidFill>
              <a:srgbClr val="EA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5" name="Rectangle 14">
            <a:extLst>
              <a:ext uri="{FF2B5EF4-FFF2-40B4-BE49-F238E27FC236}">
                <a16:creationId xmlns:a16="http://schemas.microsoft.com/office/drawing/2014/main" id="{E29AECDB-F53C-4F7F-BF8C-346F9D2EE2FC}"/>
              </a:ext>
            </a:extLst>
          </p:cNvPr>
          <p:cNvSpPr/>
          <p:nvPr/>
        </p:nvSpPr>
        <p:spPr>
          <a:xfrm>
            <a:off x="142466" y="1106754"/>
            <a:ext cx="12344388"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As you know, </a:t>
            </a:r>
            <a:r>
              <a:rPr lang="en-GB" sz="2200" dirty="0">
                <a:solidFill>
                  <a:srgbClr val="002060"/>
                </a:solidFill>
                <a:latin typeface="Century Gothic" panose="020B0502020202020204" pitchFamily="34" charset="0"/>
                <a:ea typeface="Calibri" panose="020F0502020204030204" pitchFamily="34" charset="0"/>
              </a:rPr>
              <a:t>the person (or thing) that ‘receives) the action is called the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object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p>
        </p:txBody>
      </p:sp>
      <p:sp>
        <p:nvSpPr>
          <p:cNvPr id="6" name="Rectangle 5">
            <a:extLst>
              <a:ext uri="{FF2B5EF4-FFF2-40B4-BE49-F238E27FC236}">
                <a16:creationId xmlns:a16="http://schemas.microsoft.com/office/drawing/2014/main" id="{CBD6499D-0BD5-44C5-825E-EB9408557BBD}"/>
              </a:ext>
            </a:extLst>
          </p:cNvPr>
          <p:cNvSpPr/>
          <p:nvPr/>
        </p:nvSpPr>
        <p:spPr>
          <a:xfrm>
            <a:off x="1405467" y="2480966"/>
            <a:ext cx="1574800" cy="430879"/>
          </a:xfrm>
          <a:prstGeom prst="rect">
            <a:avLst/>
          </a:prstGeom>
          <a:solidFill>
            <a:schemeClr val="accent5">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SUBJECT</a:t>
            </a:r>
          </a:p>
        </p:txBody>
      </p:sp>
      <p:sp>
        <p:nvSpPr>
          <p:cNvPr id="16" name="Rectangle 15">
            <a:extLst>
              <a:ext uri="{FF2B5EF4-FFF2-40B4-BE49-F238E27FC236}">
                <a16:creationId xmlns:a16="http://schemas.microsoft.com/office/drawing/2014/main" id="{963B89B3-6E24-4CBC-9A9F-AB1B35734399}"/>
              </a:ext>
            </a:extLst>
          </p:cNvPr>
          <p:cNvSpPr/>
          <p:nvPr/>
        </p:nvSpPr>
        <p:spPr>
          <a:xfrm>
            <a:off x="4553035" y="2480966"/>
            <a:ext cx="1574800" cy="430879"/>
          </a:xfrm>
          <a:prstGeom prst="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VERB</a:t>
            </a:r>
          </a:p>
        </p:txBody>
      </p:sp>
      <p:sp>
        <p:nvSpPr>
          <p:cNvPr id="17" name="Rectangle 16">
            <a:extLst>
              <a:ext uri="{FF2B5EF4-FFF2-40B4-BE49-F238E27FC236}">
                <a16:creationId xmlns:a16="http://schemas.microsoft.com/office/drawing/2014/main" id="{E8252DC1-9DDB-483C-92DE-EE8AA5216417}"/>
              </a:ext>
            </a:extLst>
          </p:cNvPr>
          <p:cNvSpPr/>
          <p:nvPr/>
        </p:nvSpPr>
        <p:spPr>
          <a:xfrm>
            <a:off x="7700603" y="2483160"/>
            <a:ext cx="1574800" cy="430879"/>
          </a:xfrm>
          <a:prstGeom prst="rect">
            <a:avLst/>
          </a:prstGeom>
          <a:solidFill>
            <a:srgbClr val="FF66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OBJECT</a:t>
            </a:r>
          </a:p>
        </p:txBody>
      </p:sp>
      <p:sp>
        <p:nvSpPr>
          <p:cNvPr id="9" name="TextBox 8">
            <a:extLst>
              <a:ext uri="{FF2B5EF4-FFF2-40B4-BE49-F238E27FC236}">
                <a16:creationId xmlns:a16="http://schemas.microsoft.com/office/drawing/2014/main" id="{A8F5DEAB-0011-40EB-AE24-6A6E7C1E74C7}"/>
              </a:ext>
            </a:extLst>
          </p:cNvPr>
          <p:cNvSpPr txBox="1"/>
          <p:nvPr/>
        </p:nvSpPr>
        <p:spPr>
          <a:xfrm>
            <a:off x="1405467" y="2923650"/>
            <a:ext cx="1574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The man</a:t>
            </a:r>
          </a:p>
        </p:txBody>
      </p:sp>
      <p:sp>
        <p:nvSpPr>
          <p:cNvPr id="18" name="TextBox 17">
            <a:extLst>
              <a:ext uri="{FF2B5EF4-FFF2-40B4-BE49-F238E27FC236}">
                <a16:creationId xmlns:a16="http://schemas.microsoft.com/office/drawing/2014/main" id="{CA1D58BA-E6A1-4F4E-97E2-F8E201C03782}"/>
              </a:ext>
            </a:extLst>
          </p:cNvPr>
          <p:cNvSpPr txBox="1"/>
          <p:nvPr/>
        </p:nvSpPr>
        <p:spPr>
          <a:xfrm>
            <a:off x="4553035" y="2918330"/>
            <a:ext cx="1574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calls</a:t>
            </a:r>
          </a:p>
        </p:txBody>
      </p:sp>
      <p:sp>
        <p:nvSpPr>
          <p:cNvPr id="19" name="TextBox 18">
            <a:extLst>
              <a:ext uri="{FF2B5EF4-FFF2-40B4-BE49-F238E27FC236}">
                <a16:creationId xmlns:a16="http://schemas.microsoft.com/office/drawing/2014/main" id="{278BD9AD-1747-49BA-BEA2-4594B4E39051}"/>
              </a:ext>
            </a:extLst>
          </p:cNvPr>
          <p:cNvSpPr txBox="1"/>
          <p:nvPr/>
        </p:nvSpPr>
        <p:spPr>
          <a:xfrm>
            <a:off x="7700603" y="2923650"/>
            <a:ext cx="1985264"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the woman.</a:t>
            </a:r>
          </a:p>
        </p:txBody>
      </p:sp>
      <p:sp>
        <p:nvSpPr>
          <p:cNvPr id="20" name="Rectangle 19">
            <a:extLst>
              <a:ext uri="{FF2B5EF4-FFF2-40B4-BE49-F238E27FC236}">
                <a16:creationId xmlns:a16="http://schemas.microsoft.com/office/drawing/2014/main" id="{911C4138-BEEB-482F-BB92-364D51673EAA}"/>
              </a:ext>
            </a:extLst>
          </p:cNvPr>
          <p:cNvSpPr/>
          <p:nvPr/>
        </p:nvSpPr>
        <p:spPr>
          <a:xfrm>
            <a:off x="142465" y="1946993"/>
            <a:ext cx="9132937"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In Spanish, there are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two</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ways to mean the same thing: </a:t>
            </a:r>
          </a:p>
        </p:txBody>
      </p:sp>
      <p:sp>
        <p:nvSpPr>
          <p:cNvPr id="21" name="TextBox 20">
            <a:extLst>
              <a:ext uri="{FF2B5EF4-FFF2-40B4-BE49-F238E27FC236}">
                <a16:creationId xmlns:a16="http://schemas.microsoft.com/office/drawing/2014/main" id="{98B1752B-3CEA-4A41-95E9-DEA1A902841C}"/>
              </a:ext>
            </a:extLst>
          </p:cNvPr>
          <p:cNvSpPr txBox="1"/>
          <p:nvPr/>
        </p:nvSpPr>
        <p:spPr>
          <a:xfrm>
            <a:off x="1405467" y="3428405"/>
            <a:ext cx="17780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hombre</a:t>
            </a:r>
          </a:p>
        </p:txBody>
      </p:sp>
      <p:sp>
        <p:nvSpPr>
          <p:cNvPr id="22" name="TextBox 21">
            <a:extLst>
              <a:ext uri="{FF2B5EF4-FFF2-40B4-BE49-F238E27FC236}">
                <a16:creationId xmlns:a16="http://schemas.microsoft.com/office/drawing/2014/main" id="{FC549BF6-2D3D-4690-8EBC-22BFCD76A8FA}"/>
              </a:ext>
            </a:extLst>
          </p:cNvPr>
          <p:cNvSpPr txBox="1"/>
          <p:nvPr/>
        </p:nvSpPr>
        <p:spPr>
          <a:xfrm>
            <a:off x="4553035" y="3423085"/>
            <a:ext cx="1574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llama</a:t>
            </a:r>
          </a:p>
        </p:txBody>
      </p:sp>
      <p:sp>
        <p:nvSpPr>
          <p:cNvPr id="23" name="TextBox 22">
            <a:extLst>
              <a:ext uri="{FF2B5EF4-FFF2-40B4-BE49-F238E27FC236}">
                <a16:creationId xmlns:a16="http://schemas.microsoft.com/office/drawing/2014/main" id="{A6904122-0946-4154-9DCC-44452A744F94}"/>
              </a:ext>
            </a:extLst>
          </p:cNvPr>
          <p:cNvSpPr txBox="1"/>
          <p:nvPr/>
        </p:nvSpPr>
        <p:spPr>
          <a:xfrm>
            <a:off x="7700603" y="3428405"/>
            <a:ext cx="1985264" cy="461665"/>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a</a:t>
            </a:r>
            <a:r>
              <a:rPr lang="en-GB" sz="2400" dirty="0">
                <a:solidFill>
                  <a:schemeClr val="accent5">
                    <a:lumMod val="50000"/>
                  </a:schemeClr>
                </a:solidFill>
                <a:latin typeface="Century Gothic" panose="020B0502020202020204" pitchFamily="34" charset="0"/>
              </a:rPr>
              <a:t> la </a:t>
            </a:r>
            <a:r>
              <a:rPr lang="en-GB" sz="2400" dirty="0" err="1">
                <a:solidFill>
                  <a:schemeClr val="accent5">
                    <a:lumMod val="50000"/>
                  </a:schemeClr>
                </a:solidFill>
                <a:latin typeface="Century Gothic" panose="020B0502020202020204" pitchFamily="34" charset="0"/>
              </a:rPr>
              <a:t>mujer</a:t>
            </a:r>
            <a:r>
              <a:rPr lang="en-GB" sz="2400" dirty="0">
                <a:solidFill>
                  <a:schemeClr val="accent5">
                    <a:lumMod val="50000"/>
                  </a:schemeClr>
                </a:solidFill>
                <a:latin typeface="Century Gothic" panose="020B0502020202020204" pitchFamily="34" charset="0"/>
              </a:rPr>
              <a:t>.</a:t>
            </a:r>
          </a:p>
        </p:txBody>
      </p:sp>
      <p:sp>
        <p:nvSpPr>
          <p:cNvPr id="24" name="Rectangle 23">
            <a:extLst>
              <a:ext uri="{FF2B5EF4-FFF2-40B4-BE49-F238E27FC236}">
                <a16:creationId xmlns:a16="http://schemas.microsoft.com/office/drawing/2014/main" id="{66207AC5-F893-4A68-8B26-33827578131A}"/>
              </a:ext>
            </a:extLst>
          </p:cNvPr>
          <p:cNvSpPr/>
          <p:nvPr/>
        </p:nvSpPr>
        <p:spPr>
          <a:xfrm>
            <a:off x="7700603" y="4005016"/>
            <a:ext cx="1574800" cy="430879"/>
          </a:xfrm>
          <a:prstGeom prst="rect">
            <a:avLst/>
          </a:prstGeom>
          <a:solidFill>
            <a:schemeClr val="accent5">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SUBJECT</a:t>
            </a:r>
          </a:p>
        </p:txBody>
      </p:sp>
      <p:sp>
        <p:nvSpPr>
          <p:cNvPr id="25" name="Rectangle 24">
            <a:extLst>
              <a:ext uri="{FF2B5EF4-FFF2-40B4-BE49-F238E27FC236}">
                <a16:creationId xmlns:a16="http://schemas.microsoft.com/office/drawing/2014/main" id="{5CD112E7-87B6-440A-8423-AAF64B59F450}"/>
              </a:ext>
            </a:extLst>
          </p:cNvPr>
          <p:cNvSpPr/>
          <p:nvPr/>
        </p:nvSpPr>
        <p:spPr>
          <a:xfrm>
            <a:off x="4553035" y="3970170"/>
            <a:ext cx="1574800" cy="430879"/>
          </a:xfrm>
          <a:prstGeom prst="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VERB</a:t>
            </a:r>
          </a:p>
        </p:txBody>
      </p:sp>
      <p:sp>
        <p:nvSpPr>
          <p:cNvPr id="26" name="Rectangle 25">
            <a:extLst>
              <a:ext uri="{FF2B5EF4-FFF2-40B4-BE49-F238E27FC236}">
                <a16:creationId xmlns:a16="http://schemas.microsoft.com/office/drawing/2014/main" id="{B8FEC233-5C38-4411-86A2-525D85FA167A}"/>
              </a:ext>
            </a:extLst>
          </p:cNvPr>
          <p:cNvSpPr/>
          <p:nvPr/>
        </p:nvSpPr>
        <p:spPr>
          <a:xfrm>
            <a:off x="1405467" y="4008748"/>
            <a:ext cx="1574800" cy="430879"/>
          </a:xfrm>
          <a:prstGeom prst="rect">
            <a:avLst/>
          </a:prstGeom>
          <a:solidFill>
            <a:srgbClr val="FF66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OBJECT</a:t>
            </a:r>
          </a:p>
        </p:txBody>
      </p:sp>
      <p:sp>
        <p:nvSpPr>
          <p:cNvPr id="27" name="TextBox 26">
            <a:extLst>
              <a:ext uri="{FF2B5EF4-FFF2-40B4-BE49-F238E27FC236}">
                <a16:creationId xmlns:a16="http://schemas.microsoft.com/office/drawing/2014/main" id="{BD303C48-C517-4212-978B-2D21422096EA}"/>
              </a:ext>
            </a:extLst>
          </p:cNvPr>
          <p:cNvSpPr txBox="1"/>
          <p:nvPr/>
        </p:nvSpPr>
        <p:spPr>
          <a:xfrm>
            <a:off x="1183886" y="4667765"/>
            <a:ext cx="1985264" cy="461665"/>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A</a:t>
            </a:r>
            <a:r>
              <a:rPr lang="en-GB" sz="2400" dirty="0">
                <a:solidFill>
                  <a:schemeClr val="accent5">
                    <a:lumMod val="50000"/>
                  </a:schemeClr>
                </a:solidFill>
                <a:latin typeface="Century Gothic" panose="020B0502020202020204" pitchFamily="34" charset="0"/>
              </a:rPr>
              <a:t> la </a:t>
            </a:r>
            <a:r>
              <a:rPr lang="en-GB" sz="2400" dirty="0" err="1">
                <a:solidFill>
                  <a:schemeClr val="accent5">
                    <a:lumMod val="50000"/>
                  </a:schemeClr>
                </a:solidFill>
                <a:latin typeface="Century Gothic" panose="020B0502020202020204" pitchFamily="34" charset="0"/>
              </a:rPr>
              <a:t>mujer</a:t>
            </a:r>
            <a:endParaRPr lang="en-GB" sz="2400" dirty="0">
              <a:solidFill>
                <a:schemeClr val="accent5">
                  <a:lumMod val="50000"/>
                </a:schemeClr>
              </a:solidFill>
              <a:latin typeface="Century Gothic" panose="020B0502020202020204" pitchFamily="34" charset="0"/>
            </a:endParaRPr>
          </a:p>
        </p:txBody>
      </p:sp>
      <p:sp>
        <p:nvSpPr>
          <p:cNvPr id="28" name="TextBox 27">
            <a:extLst>
              <a:ext uri="{FF2B5EF4-FFF2-40B4-BE49-F238E27FC236}">
                <a16:creationId xmlns:a16="http://schemas.microsoft.com/office/drawing/2014/main" id="{2466F46E-4308-405B-8C61-610922CD00A1}"/>
              </a:ext>
            </a:extLst>
          </p:cNvPr>
          <p:cNvSpPr txBox="1"/>
          <p:nvPr/>
        </p:nvSpPr>
        <p:spPr>
          <a:xfrm>
            <a:off x="4553035" y="4693387"/>
            <a:ext cx="1574800" cy="461665"/>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la</a:t>
            </a:r>
            <a:r>
              <a:rPr lang="en-GB" sz="2400" dirty="0">
                <a:solidFill>
                  <a:schemeClr val="accent5">
                    <a:lumMod val="50000"/>
                  </a:schemeClr>
                </a:solidFill>
                <a:latin typeface="Century Gothic" panose="020B0502020202020204" pitchFamily="34" charset="0"/>
              </a:rPr>
              <a:t> llama</a:t>
            </a:r>
          </a:p>
        </p:txBody>
      </p:sp>
      <p:sp>
        <p:nvSpPr>
          <p:cNvPr id="29" name="TextBox 28">
            <a:extLst>
              <a:ext uri="{FF2B5EF4-FFF2-40B4-BE49-F238E27FC236}">
                <a16:creationId xmlns:a16="http://schemas.microsoft.com/office/drawing/2014/main" id="{926F28C9-DD39-4FBD-B257-741612987203}"/>
              </a:ext>
            </a:extLst>
          </p:cNvPr>
          <p:cNvSpPr txBox="1"/>
          <p:nvPr/>
        </p:nvSpPr>
        <p:spPr>
          <a:xfrm>
            <a:off x="7700603" y="4701096"/>
            <a:ext cx="1881632"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hombre.</a:t>
            </a:r>
          </a:p>
        </p:txBody>
      </p:sp>
      <p:sp>
        <p:nvSpPr>
          <p:cNvPr id="30" name="Rectangle 29">
            <a:extLst>
              <a:ext uri="{FF2B5EF4-FFF2-40B4-BE49-F238E27FC236}">
                <a16:creationId xmlns:a16="http://schemas.microsoft.com/office/drawing/2014/main" id="{5140CDE7-9EAE-4E54-A798-0AE5E09A91DE}"/>
              </a:ext>
            </a:extLst>
          </p:cNvPr>
          <p:cNvSpPr/>
          <p:nvPr/>
        </p:nvSpPr>
        <p:spPr>
          <a:xfrm>
            <a:off x="218660" y="5279526"/>
            <a:ext cx="1197334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Object-first sentences</a:t>
            </a:r>
            <a:r>
              <a:rPr kumimoji="0" lang="en-GB" sz="22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lang="en-GB" sz="2200" dirty="0">
                <a:solidFill>
                  <a:srgbClr val="002060"/>
                </a:solidFill>
                <a:latin typeface="Century Gothic" panose="020B0502020202020204" pitchFamily="34" charset="0"/>
                <a:ea typeface="Calibri" panose="020F0502020204030204" pitchFamily="34" charset="0"/>
              </a:rPr>
              <a:t>use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lo</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or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la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(object pronouns) between the object and verb. </a:t>
            </a:r>
          </a:p>
        </p:txBody>
      </p:sp>
      <p:cxnSp>
        <p:nvCxnSpPr>
          <p:cNvPr id="32" name="Straight Arrow Connector 31">
            <a:extLst>
              <a:ext uri="{FF2B5EF4-FFF2-40B4-BE49-F238E27FC236}">
                <a16:creationId xmlns:a16="http://schemas.microsoft.com/office/drawing/2014/main" id="{1CBA6C20-DB58-42BD-B24F-AA5507847DC5}"/>
              </a:ext>
            </a:extLst>
          </p:cNvPr>
          <p:cNvCxnSpPr>
            <a:cxnSpLocks/>
          </p:cNvCxnSpPr>
          <p:nvPr/>
        </p:nvCxnSpPr>
        <p:spPr>
          <a:xfrm flipV="1">
            <a:off x="660400" y="4668155"/>
            <a:ext cx="641435" cy="507442"/>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5" name="Speech Bubble: Rectangle with Corners Rounded 34">
            <a:extLst>
              <a:ext uri="{FF2B5EF4-FFF2-40B4-BE49-F238E27FC236}">
                <a16:creationId xmlns:a16="http://schemas.microsoft.com/office/drawing/2014/main" id="{0FB274A7-44C0-4918-B13E-B2276C16E8A1}"/>
              </a:ext>
            </a:extLst>
          </p:cNvPr>
          <p:cNvSpPr/>
          <p:nvPr/>
        </p:nvSpPr>
        <p:spPr>
          <a:xfrm>
            <a:off x="9865264" y="1550477"/>
            <a:ext cx="2187075" cy="1845581"/>
          </a:xfrm>
          <a:prstGeom prst="wedgeRoundRectCallout">
            <a:avLst>
              <a:gd name="adj1" fmla="val -48623"/>
              <a:gd name="adj2" fmla="val 58618"/>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Remember:</a:t>
            </a:r>
            <a:br>
              <a:rPr lang="en-GB" sz="2000" dirty="0">
                <a:solidFill>
                  <a:schemeClr val="accent5">
                    <a:lumMod val="50000"/>
                  </a:schemeClr>
                </a:solidFill>
                <a:latin typeface="Century Gothic" panose="020B0502020202020204" pitchFamily="34" charset="0"/>
              </a:rPr>
            </a:br>
            <a:r>
              <a:rPr lang="en-GB" sz="2000" b="1" dirty="0">
                <a:solidFill>
                  <a:schemeClr val="accent5">
                    <a:lumMod val="50000"/>
                  </a:schemeClr>
                </a:solidFill>
                <a:latin typeface="Century Gothic" panose="020B0502020202020204" pitchFamily="34" charset="0"/>
              </a:rPr>
              <a:t>a</a:t>
            </a:r>
            <a:r>
              <a:rPr lang="en-GB" sz="2000" dirty="0">
                <a:solidFill>
                  <a:schemeClr val="accent5">
                    <a:lumMod val="50000"/>
                  </a:schemeClr>
                </a:solidFill>
                <a:latin typeface="Century Gothic" panose="020B0502020202020204" pitchFamily="34" charset="0"/>
              </a:rPr>
              <a:t> is used before the object when it is a person or animal.</a:t>
            </a:r>
          </a:p>
        </p:txBody>
      </p:sp>
      <p:sp>
        <p:nvSpPr>
          <p:cNvPr id="36" name="Rectangle 35">
            <a:extLst>
              <a:ext uri="{FF2B5EF4-FFF2-40B4-BE49-F238E27FC236}">
                <a16:creationId xmlns:a16="http://schemas.microsoft.com/office/drawing/2014/main" id="{06F91D72-3020-4D84-B842-28F7D9ED3580}"/>
              </a:ext>
            </a:extLst>
          </p:cNvPr>
          <p:cNvSpPr/>
          <p:nvPr/>
        </p:nvSpPr>
        <p:spPr>
          <a:xfrm>
            <a:off x="251796" y="5691973"/>
            <a:ext cx="654289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lo</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is</a:t>
            </a:r>
            <a:r>
              <a:rPr kumimoji="0" lang="en-GB" sz="22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 for a masculine object and</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la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for feminine.</a:t>
            </a:r>
          </a:p>
        </p:txBody>
      </p:sp>
      <p:sp>
        <p:nvSpPr>
          <p:cNvPr id="38" name="Arrow: Curved Down 37">
            <a:extLst>
              <a:ext uri="{FF2B5EF4-FFF2-40B4-BE49-F238E27FC236}">
                <a16:creationId xmlns:a16="http://schemas.microsoft.com/office/drawing/2014/main" id="{B3307678-4027-43EC-B9EC-EBC50B48D748}"/>
              </a:ext>
            </a:extLst>
          </p:cNvPr>
          <p:cNvSpPr/>
          <p:nvPr/>
        </p:nvSpPr>
        <p:spPr>
          <a:xfrm flipH="1">
            <a:off x="1879333" y="4505921"/>
            <a:ext cx="2728437" cy="296596"/>
          </a:xfrm>
          <a:prstGeom prst="curved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Rectangle 30">
            <a:extLst>
              <a:ext uri="{FF2B5EF4-FFF2-40B4-BE49-F238E27FC236}">
                <a16:creationId xmlns:a16="http://schemas.microsoft.com/office/drawing/2014/main" id="{06F91D72-3020-4D84-B842-28F7D9ED3580}"/>
              </a:ext>
            </a:extLst>
          </p:cNvPr>
          <p:cNvSpPr/>
          <p:nvPr/>
        </p:nvSpPr>
        <p:spPr>
          <a:xfrm>
            <a:off x="6649156" y="5684375"/>
            <a:ext cx="654289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2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There is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no translation </a:t>
            </a:r>
            <a:r>
              <a:rPr kumimoji="0" lang="en-GB" sz="22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for lo </a:t>
            </a:r>
            <a:r>
              <a:rPr kumimoji="0" lang="en-GB" sz="220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and</a:t>
            </a:r>
            <a:r>
              <a:rPr kumimoji="0" lang="en-GB" sz="22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la</a:t>
            </a:r>
            <a:r>
              <a:rPr kumimoji="0" lang="en-GB" sz="220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 here</a:t>
            </a:r>
            <a:r>
              <a:rPr kumimoji="0" lang="en-GB" sz="22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p>
        </p:txBody>
      </p:sp>
      <p:sp>
        <p:nvSpPr>
          <p:cNvPr id="33" name="Speech Bubble: Rectangle with Corners Rounded 34">
            <a:extLst>
              <a:ext uri="{FF2B5EF4-FFF2-40B4-BE49-F238E27FC236}">
                <a16:creationId xmlns:a16="http://schemas.microsoft.com/office/drawing/2014/main" id="{0FB274A7-44C0-4918-B13E-B2276C16E8A1}"/>
              </a:ext>
            </a:extLst>
          </p:cNvPr>
          <p:cNvSpPr/>
          <p:nvPr/>
        </p:nvSpPr>
        <p:spPr>
          <a:xfrm>
            <a:off x="9920605" y="3684820"/>
            <a:ext cx="2187075" cy="1542742"/>
          </a:xfrm>
          <a:prstGeom prst="wedgeRoundRectCallout">
            <a:avLst>
              <a:gd name="adj1" fmla="val -64703"/>
              <a:gd name="adj2" fmla="val 38599"/>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¡Ojo! </a:t>
            </a:r>
            <a:r>
              <a:rPr lang="en-GB" sz="2000" b="1" dirty="0">
                <a:solidFill>
                  <a:schemeClr val="accent5">
                    <a:lumMod val="50000"/>
                  </a:schemeClr>
                </a:solidFill>
                <a:latin typeface="Century Gothic" panose="020B0502020202020204" pitchFamily="34" charset="0"/>
              </a:rPr>
              <a:t>el </a:t>
            </a:r>
            <a:r>
              <a:rPr lang="en-GB" sz="2000" dirty="0">
                <a:solidFill>
                  <a:schemeClr val="accent5">
                    <a:lumMod val="50000"/>
                  </a:schemeClr>
                </a:solidFill>
                <a:latin typeface="Century Gothic" panose="020B0502020202020204" pitchFamily="34" charset="0"/>
              </a:rPr>
              <a:t>and</a:t>
            </a:r>
            <a:r>
              <a:rPr lang="en-GB" sz="2000" b="1" dirty="0">
                <a:solidFill>
                  <a:schemeClr val="accent5">
                    <a:lumMod val="50000"/>
                  </a:schemeClr>
                </a:solidFill>
                <a:latin typeface="Century Gothic" panose="020B0502020202020204" pitchFamily="34" charset="0"/>
              </a:rPr>
              <a:t> la </a:t>
            </a:r>
            <a:r>
              <a:rPr lang="en-GB" sz="2000" dirty="0">
                <a:solidFill>
                  <a:schemeClr val="accent5">
                    <a:lumMod val="50000"/>
                  </a:schemeClr>
                </a:solidFill>
                <a:latin typeface="Century Gothic" panose="020B0502020202020204" pitchFamily="34" charset="0"/>
              </a:rPr>
              <a:t>(‘the’) are different words!</a:t>
            </a:r>
          </a:p>
        </p:txBody>
      </p:sp>
    </p:spTree>
    <p:extLst>
      <p:ext uri="{BB962C8B-B14F-4D97-AF65-F5344CB8AC3E}">
        <p14:creationId xmlns:p14="http://schemas.microsoft.com/office/powerpoint/2010/main" val="149681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0">
                                            <p:txEl>
                                              <p:pRg st="0" end="0"/>
                                            </p:txEl>
                                          </p:spTgt>
                                        </p:tgtEl>
                                        <p:attrNameLst>
                                          <p:attrName>style.visibility</p:attrName>
                                        </p:attrNameLst>
                                      </p:cBhvr>
                                      <p:to>
                                        <p:strVal val="visible"/>
                                      </p:to>
                                    </p:set>
                                  </p:childTnLst>
                                </p:cTn>
                              </p:par>
                              <p:par>
                                <p:cTn id="77" presetID="10" presetClass="entr" presetSubtype="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8"/>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6" grpId="0" animBg="1"/>
      <p:bldP spid="17" grpId="0" animBg="1"/>
      <p:bldP spid="9" grpId="0"/>
      <p:bldP spid="18" grpId="0"/>
      <p:bldP spid="19" grpId="0"/>
      <p:bldP spid="21" grpId="0"/>
      <p:bldP spid="22" grpId="0"/>
      <p:bldP spid="23" grpId="0"/>
      <p:bldP spid="24" grpId="0" animBg="1"/>
      <p:bldP spid="25" grpId="0" animBg="1"/>
      <p:bldP spid="26" grpId="0" animBg="1"/>
      <p:bldP spid="27" grpId="0"/>
      <p:bldP spid="28" grpId="0"/>
      <p:bldP spid="29" grpId="0"/>
      <p:bldP spid="35" grpId="0" animBg="1"/>
      <p:bldP spid="38" grpId="0" animBg="1"/>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7564" b="26671"/>
          <a:stretch/>
        </p:blipFill>
        <p:spPr>
          <a:xfrm rot="741662">
            <a:off x="8029902" y="213611"/>
            <a:ext cx="1989439" cy="910482"/>
          </a:xfrm>
          <a:prstGeom prst="rect">
            <a:avLst/>
          </a:prstGeom>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¡Llama a la </a:t>
            </a:r>
            <a:r>
              <a:rPr lang="en-GB" sz="3600" b="1" dirty="0" err="1">
                <a:solidFill>
                  <a:schemeClr val="bg1"/>
                </a:solidFill>
              </a:rPr>
              <a:t>policía</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7" name="TextBox 6">
            <a:extLst>
              <a:ext uri="{FF2B5EF4-FFF2-40B4-BE49-F238E27FC236}">
                <a16:creationId xmlns:a16="http://schemas.microsoft.com/office/drawing/2014/main" id="{955C1F40-282D-9A45-ABA7-965FD9383203}"/>
              </a:ext>
            </a:extLst>
          </p:cNvPr>
          <p:cNvSpPr txBox="1"/>
          <p:nvPr/>
        </p:nvSpPr>
        <p:spPr>
          <a:xfrm>
            <a:off x="82973" y="1081101"/>
            <a:ext cx="97660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Lee </a:t>
            </a:r>
            <a:r>
              <a:rPr lang="en-US" sz="2400" b="1" dirty="0" err="1">
                <a:solidFill>
                  <a:srgbClr val="4472C4">
                    <a:lumMod val="50000"/>
                  </a:srgbClr>
                </a:solidFill>
                <a:latin typeface="Century Gothic" panose="020F0302020204030204"/>
              </a:rPr>
              <a:t>los</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mensajes</a:t>
            </a:r>
            <a:r>
              <a:rPr lang="en-US" sz="2400" b="1" dirty="0">
                <a:solidFill>
                  <a:srgbClr val="4472C4">
                    <a:lumMod val="50000"/>
                  </a:srgbClr>
                </a:solidFill>
                <a:latin typeface="Century Gothic" panose="020F0302020204030204"/>
              </a:rPr>
              <a:t> del detective.  ¿Son </a:t>
            </a:r>
            <a:r>
              <a:rPr lang="en-US" sz="2400" b="1" dirty="0" err="1">
                <a:solidFill>
                  <a:srgbClr val="4472C4">
                    <a:lumMod val="50000"/>
                  </a:srgbClr>
                </a:solidFill>
                <a:latin typeface="Century Gothic" panose="020F0302020204030204"/>
              </a:rPr>
              <a:t>verdaderos</a:t>
            </a:r>
            <a:r>
              <a:rPr lang="en-US" sz="2400" b="1" dirty="0">
                <a:solidFill>
                  <a:srgbClr val="4472C4">
                    <a:lumMod val="50000"/>
                  </a:srgbClr>
                </a:solidFill>
                <a:latin typeface="Century Gothic" panose="020F0302020204030204"/>
              </a:rPr>
              <a:t> o </a:t>
            </a:r>
            <a:r>
              <a:rPr lang="en-US" sz="2400" b="1" dirty="0" err="1">
                <a:solidFill>
                  <a:srgbClr val="4472C4">
                    <a:lumMod val="50000"/>
                  </a:srgbClr>
                </a:solidFill>
                <a:latin typeface="Century Gothic" panose="020F0302020204030204"/>
              </a:rPr>
              <a:t>falsos</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graphicFrame>
        <p:nvGraphicFramePr>
          <p:cNvPr id="6" name="Table 5"/>
          <p:cNvGraphicFramePr>
            <a:graphicFrameLocks noGrp="1"/>
          </p:cNvGraphicFramePr>
          <p:nvPr>
            <p:extLst>
              <p:ext uri="{D42A27DB-BD31-4B8C-83A1-F6EECF244321}">
                <p14:modId xmlns:p14="http://schemas.microsoft.com/office/powerpoint/2010/main" val="3432908823"/>
              </p:ext>
            </p:extLst>
          </p:nvPr>
        </p:nvGraphicFramePr>
        <p:xfrm>
          <a:off x="70826" y="1536314"/>
          <a:ext cx="5719301" cy="4458084"/>
        </p:xfrm>
        <a:graphic>
          <a:graphicData uri="http://schemas.openxmlformats.org/drawingml/2006/table">
            <a:tbl>
              <a:tblPr firstRow="1" bandRow="1">
                <a:tableStyleId>{5DA37D80-6434-44D0-A028-1B22A696006F}</a:tableStyleId>
              </a:tblPr>
              <a:tblGrid>
                <a:gridCol w="416461">
                  <a:extLst>
                    <a:ext uri="{9D8B030D-6E8A-4147-A177-3AD203B41FA5}">
                      <a16:colId xmlns:a16="http://schemas.microsoft.com/office/drawing/2014/main" val="3587697735"/>
                    </a:ext>
                  </a:extLst>
                </a:gridCol>
                <a:gridCol w="5302840">
                  <a:extLst>
                    <a:ext uri="{9D8B030D-6E8A-4147-A177-3AD203B41FA5}">
                      <a16:colId xmlns:a16="http://schemas.microsoft.com/office/drawing/2014/main" val="4273422518"/>
                    </a:ext>
                  </a:extLst>
                </a:gridCol>
              </a:tblGrid>
              <a:tr h="530626">
                <a:tc>
                  <a:txBody>
                    <a:bodyPr/>
                    <a:lstStyle/>
                    <a:p>
                      <a:pPr algn="ctr"/>
                      <a:endParaRPr lang="en-GB" sz="2000" dirty="0">
                        <a:solidFill>
                          <a:srgbClr val="002060"/>
                        </a:solidFill>
                        <a:latin typeface="Century Gothic" panose="020B0502020202020204" pitchFamily="34" charset="0"/>
                      </a:endParaRPr>
                    </a:p>
                  </a:txBody>
                  <a:tcPr anchor="ctr"/>
                </a:tc>
                <a:tc>
                  <a:txBody>
                    <a:bodyPr/>
                    <a:lstStyle/>
                    <a:p>
                      <a:r>
                        <a:rPr lang="en-GB" sz="2000" dirty="0" err="1">
                          <a:solidFill>
                            <a:schemeClr val="accent5">
                              <a:lumMod val="50000"/>
                            </a:schemeClr>
                          </a:solidFill>
                          <a:latin typeface="Century Gothic" panose="020B0502020202020204" pitchFamily="34" charset="0"/>
                        </a:rPr>
                        <a:t>Mensajes</a:t>
                      </a:r>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7209514"/>
                  </a:ext>
                </a:extLst>
              </a:tr>
              <a:tr h="495251">
                <a:tc>
                  <a:txBody>
                    <a:bodyPr/>
                    <a:lstStyle/>
                    <a:p>
                      <a:pPr algn="ctr"/>
                      <a:r>
                        <a:rPr lang="en-GB" sz="2000" dirty="0">
                          <a:solidFill>
                            <a:schemeClr val="accent5">
                              <a:lumMod val="50000"/>
                            </a:schemeClr>
                          </a:solidFill>
                          <a:latin typeface="Century Gothic" panose="020B0502020202020204" pitchFamily="34" charset="0"/>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El hombre mira a la mujer.</a:t>
                      </a:r>
                    </a:p>
                  </a:txBody>
                  <a:tcPr anchor="ctr"/>
                </a:tc>
                <a:extLst>
                  <a:ext uri="{0D108BD9-81ED-4DB2-BD59-A6C34878D82A}">
                    <a16:rowId xmlns:a16="http://schemas.microsoft.com/office/drawing/2014/main" val="3442370797"/>
                  </a:ext>
                </a:extLst>
              </a:tr>
              <a:tr h="495251">
                <a:tc>
                  <a:txBody>
                    <a:bodyPr/>
                    <a:lstStyle/>
                    <a:p>
                      <a:pPr algn="ctr"/>
                      <a:r>
                        <a:rPr lang="en-GB" sz="2000" dirty="0">
                          <a:solidFill>
                            <a:schemeClr val="accent5">
                              <a:lumMod val="50000"/>
                            </a:schemeClr>
                          </a:solidFill>
                          <a:latin typeface="Century Gothic" panose="020B0502020202020204" pitchFamily="34" charset="0"/>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A</a:t>
                      </a:r>
                      <a:r>
                        <a:rPr lang="en-GB" sz="2000" baseline="0" dirty="0">
                          <a:solidFill>
                            <a:schemeClr val="accent5">
                              <a:lumMod val="50000"/>
                            </a:schemeClr>
                          </a:solidFill>
                          <a:latin typeface="Century Gothic" panose="020B0502020202020204" pitchFamily="34" charset="0"/>
                        </a:rPr>
                        <a:t>l hombre lo lleva la mujer en su coche. </a:t>
                      </a:r>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890588510"/>
                  </a:ext>
                </a:extLst>
              </a:tr>
              <a:tr h="495251">
                <a:tc>
                  <a:txBody>
                    <a:bodyPr/>
                    <a:lstStyle/>
                    <a:p>
                      <a:pPr algn="ctr"/>
                      <a:r>
                        <a:rPr lang="en-GB" sz="2000" dirty="0">
                          <a:solidFill>
                            <a:schemeClr val="accent5">
                              <a:lumMod val="50000"/>
                            </a:schemeClr>
                          </a:solidFill>
                          <a:latin typeface="Century Gothic" panose="020B0502020202020204" pitchFamily="34" charset="0"/>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La cámara de </a:t>
                      </a:r>
                      <a:r>
                        <a:rPr lang="en-GB" sz="2000" dirty="0" err="1">
                          <a:solidFill>
                            <a:schemeClr val="accent5">
                              <a:lumMod val="50000"/>
                            </a:schemeClr>
                          </a:solidFill>
                          <a:latin typeface="Century Gothic" panose="020B0502020202020204" pitchFamily="34" charset="0"/>
                        </a:rPr>
                        <a:t>seguridad</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ve</a:t>
                      </a:r>
                      <a:r>
                        <a:rPr lang="en-GB" sz="2000" dirty="0">
                          <a:solidFill>
                            <a:schemeClr val="accent5">
                              <a:lumMod val="50000"/>
                            </a:schemeClr>
                          </a:solidFill>
                          <a:latin typeface="Century Gothic" panose="020B0502020202020204" pitchFamily="34" charset="0"/>
                        </a:rPr>
                        <a:t> al hombre.</a:t>
                      </a:r>
                    </a:p>
                  </a:txBody>
                  <a:tcPr anchor="ctr"/>
                </a:tc>
                <a:extLst>
                  <a:ext uri="{0D108BD9-81ED-4DB2-BD59-A6C34878D82A}">
                    <a16:rowId xmlns:a16="http://schemas.microsoft.com/office/drawing/2014/main" val="4098199311"/>
                  </a:ext>
                </a:extLst>
              </a:tr>
              <a:tr h="495251">
                <a:tc>
                  <a:txBody>
                    <a:bodyPr/>
                    <a:lstStyle/>
                    <a:p>
                      <a:pPr algn="ctr"/>
                      <a:r>
                        <a:rPr lang="en-GB" sz="2000" dirty="0">
                          <a:solidFill>
                            <a:schemeClr val="accent5">
                              <a:lumMod val="50000"/>
                            </a:schemeClr>
                          </a:solidFill>
                          <a:latin typeface="Century Gothic" panose="020B0502020202020204" pitchFamily="34" charset="0"/>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solidFill>
                            <a:schemeClr val="accent5">
                              <a:lumMod val="50000"/>
                            </a:schemeClr>
                          </a:solidFill>
                          <a:latin typeface="Century Gothic" panose="020B0502020202020204" pitchFamily="34" charset="0"/>
                        </a:rPr>
                        <a:t>Al hombre lo </a:t>
                      </a:r>
                      <a:r>
                        <a:rPr lang="en-GB" sz="2000" baseline="0" dirty="0" err="1">
                          <a:solidFill>
                            <a:schemeClr val="accent5">
                              <a:lumMod val="50000"/>
                            </a:schemeClr>
                          </a:solidFill>
                          <a:latin typeface="Century Gothic" panose="020B0502020202020204" pitchFamily="34" charset="0"/>
                        </a:rPr>
                        <a:t>sigue</a:t>
                      </a:r>
                      <a:r>
                        <a:rPr lang="en-GB" sz="2000" baseline="0" dirty="0">
                          <a:solidFill>
                            <a:schemeClr val="accent5">
                              <a:lumMod val="50000"/>
                            </a:schemeClr>
                          </a:solidFill>
                          <a:latin typeface="Century Gothic" panose="020B0502020202020204" pitchFamily="34" charset="0"/>
                        </a:rPr>
                        <a:t> la </a:t>
                      </a:r>
                      <a:r>
                        <a:rPr lang="en-GB" sz="2000" baseline="0" dirty="0" err="1">
                          <a:solidFill>
                            <a:schemeClr val="accent5">
                              <a:lumMod val="50000"/>
                            </a:schemeClr>
                          </a:solidFill>
                          <a:latin typeface="Century Gothic" panose="020B0502020202020204" pitchFamily="34" charset="0"/>
                        </a:rPr>
                        <a:t>policía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06487638"/>
                  </a:ext>
                </a:extLst>
              </a:tr>
              <a:tr h="495251">
                <a:tc>
                  <a:txBody>
                    <a:bodyPr/>
                    <a:lstStyle/>
                    <a:p>
                      <a:pPr algn="ctr"/>
                      <a:r>
                        <a:rPr lang="en-GB" sz="2000" dirty="0">
                          <a:solidFill>
                            <a:schemeClr val="accent5">
                              <a:lumMod val="50000"/>
                            </a:schemeClr>
                          </a:solidFill>
                          <a:latin typeface="Century Gothic" panose="020B0502020202020204" pitchFamily="34" charset="0"/>
                        </a:rPr>
                        <a:t>5</a:t>
                      </a:r>
                    </a:p>
                  </a:txBody>
                  <a:tcPr anchor="ctr"/>
                </a:tc>
                <a:tc>
                  <a:txBody>
                    <a:bodyPr/>
                    <a:lstStyle/>
                    <a:p>
                      <a:r>
                        <a:rPr lang="en-GB" sz="2000" dirty="0">
                          <a:solidFill>
                            <a:schemeClr val="accent5">
                              <a:lumMod val="50000"/>
                            </a:schemeClr>
                          </a:solidFill>
                          <a:latin typeface="Century Gothic" panose="020B0502020202020204" pitchFamily="34" charset="0"/>
                        </a:rPr>
                        <a:t>El</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coche</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casi</a:t>
                      </a:r>
                      <a:r>
                        <a:rPr lang="en-GB" sz="2000" baseline="0" dirty="0">
                          <a:solidFill>
                            <a:schemeClr val="accent5">
                              <a:lumMod val="50000"/>
                            </a:schemeClr>
                          </a:solidFill>
                          <a:latin typeface="Century Gothic" panose="020B0502020202020204" pitchFamily="34" charset="0"/>
                        </a:rPr>
                        <a:t> lo para el tráfico.</a:t>
                      </a:r>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76436072"/>
                  </a:ext>
                </a:extLst>
              </a:tr>
              <a:tr h="495251">
                <a:tc>
                  <a:txBody>
                    <a:bodyPr/>
                    <a:lstStyle/>
                    <a:p>
                      <a:pPr algn="ctr"/>
                      <a:r>
                        <a:rPr lang="en-GB" sz="2000" dirty="0">
                          <a:solidFill>
                            <a:schemeClr val="accent5">
                              <a:lumMod val="50000"/>
                            </a:schemeClr>
                          </a:solidFill>
                          <a:latin typeface="Century Gothic" panose="020B0502020202020204" pitchFamily="34" charset="0"/>
                        </a:rPr>
                        <a:t>6</a:t>
                      </a:r>
                    </a:p>
                  </a:txBody>
                  <a:tcPr anchor="ctr"/>
                </a:tc>
                <a:tc>
                  <a:txBody>
                    <a:bodyPr/>
                    <a:lstStyle/>
                    <a:p>
                      <a:r>
                        <a:rPr lang="en-GB" sz="2000" dirty="0">
                          <a:solidFill>
                            <a:schemeClr val="accent5">
                              <a:lumMod val="50000"/>
                            </a:schemeClr>
                          </a:solidFill>
                          <a:latin typeface="Century Gothic" panose="020B0502020202020204" pitchFamily="34" charset="0"/>
                        </a:rPr>
                        <a:t>Al</a:t>
                      </a:r>
                      <a:r>
                        <a:rPr lang="en-GB" sz="2000" baseline="0" dirty="0">
                          <a:solidFill>
                            <a:schemeClr val="accent5">
                              <a:lumMod val="50000"/>
                            </a:schemeClr>
                          </a:solidFill>
                          <a:latin typeface="Century Gothic" panose="020B0502020202020204" pitchFamily="34" charset="0"/>
                        </a:rPr>
                        <a:t> hombre lo besa la mujer.</a:t>
                      </a:r>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38271135"/>
                  </a:ext>
                </a:extLst>
              </a:tr>
              <a:tr h="460701">
                <a:tc>
                  <a:txBody>
                    <a:bodyPr/>
                    <a:lstStyle/>
                    <a:p>
                      <a:pPr algn="ctr"/>
                      <a:r>
                        <a:rPr lang="en-GB" sz="2000" dirty="0">
                          <a:solidFill>
                            <a:schemeClr val="accent5">
                              <a:lumMod val="50000"/>
                            </a:schemeClr>
                          </a:solidFill>
                          <a:latin typeface="Century Gothic" panose="020B0502020202020204" pitchFamily="34" charset="0"/>
                        </a:rPr>
                        <a:t>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mujer</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ve</a:t>
                      </a:r>
                      <a:r>
                        <a:rPr lang="en-GB" sz="2000" baseline="0" dirty="0">
                          <a:solidFill>
                            <a:schemeClr val="accent5">
                              <a:lumMod val="50000"/>
                            </a:schemeClr>
                          </a:solidFill>
                          <a:latin typeface="Century Gothic" panose="020B0502020202020204" pitchFamily="34" charset="0"/>
                        </a:rPr>
                        <a:t> a la </a:t>
                      </a:r>
                      <a:r>
                        <a:rPr lang="en-GB" sz="2000" baseline="0" dirty="0" err="1">
                          <a:solidFill>
                            <a:schemeClr val="accent5">
                              <a:lumMod val="50000"/>
                            </a:schemeClr>
                          </a:solidFill>
                          <a:latin typeface="Century Gothic" panose="020B0502020202020204" pitchFamily="34" charset="0"/>
                        </a:rPr>
                        <a:t>policía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75175003"/>
                  </a:ext>
                </a:extLst>
              </a:tr>
              <a:tr h="495251">
                <a:tc>
                  <a:txBody>
                    <a:bodyPr/>
                    <a:lstStyle/>
                    <a:p>
                      <a:pPr algn="ctr"/>
                      <a:r>
                        <a:rPr lang="en-GB" sz="2000" dirty="0">
                          <a:solidFill>
                            <a:schemeClr val="accent5">
                              <a:lumMod val="50000"/>
                            </a:schemeClr>
                          </a:solidFill>
                          <a:latin typeface="Century Gothic" panose="020B0502020202020204" pitchFamily="34" charset="0"/>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Al hombre lo </a:t>
                      </a:r>
                      <a:r>
                        <a:rPr lang="en-GB" sz="2000" dirty="0" err="1">
                          <a:solidFill>
                            <a:schemeClr val="accent5">
                              <a:lumMod val="50000"/>
                            </a:schemeClr>
                          </a:solidFill>
                          <a:latin typeface="Century Gothic" panose="020B0502020202020204" pitchFamily="34" charset="0"/>
                        </a:rPr>
                        <a:t>deja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salir</a:t>
                      </a:r>
                      <a:r>
                        <a:rPr lang="en-GB" sz="2000" baseline="0" dirty="0">
                          <a:solidFill>
                            <a:schemeClr val="accent5">
                              <a:lumMod val="50000"/>
                            </a:schemeClr>
                          </a:solidFill>
                          <a:latin typeface="Century Gothic" panose="020B0502020202020204" pitchFamily="34" charset="0"/>
                        </a:rPr>
                        <a:t> la </a:t>
                      </a:r>
                      <a:r>
                        <a:rPr lang="en-GB" sz="2000" baseline="0" dirty="0" err="1">
                          <a:solidFill>
                            <a:schemeClr val="accent5">
                              <a:lumMod val="50000"/>
                            </a:schemeClr>
                          </a:solidFill>
                          <a:latin typeface="Century Gothic" panose="020B0502020202020204" pitchFamily="34" charset="0"/>
                        </a:rPr>
                        <a:t>mujer</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452697797"/>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164298025"/>
              </p:ext>
            </p:extLst>
          </p:nvPr>
        </p:nvGraphicFramePr>
        <p:xfrm>
          <a:off x="5907124" y="1544005"/>
          <a:ext cx="6234994" cy="4450391"/>
        </p:xfrm>
        <a:graphic>
          <a:graphicData uri="http://schemas.openxmlformats.org/drawingml/2006/table">
            <a:tbl>
              <a:tblPr firstRow="1" bandRow="1">
                <a:tableStyleId>{5DA37D80-6434-44D0-A028-1B22A696006F}</a:tableStyleId>
              </a:tblPr>
              <a:tblGrid>
                <a:gridCol w="4673221">
                  <a:extLst>
                    <a:ext uri="{9D8B030D-6E8A-4147-A177-3AD203B41FA5}">
                      <a16:colId xmlns:a16="http://schemas.microsoft.com/office/drawing/2014/main" val="4273422518"/>
                    </a:ext>
                  </a:extLst>
                </a:gridCol>
                <a:gridCol w="746961">
                  <a:extLst>
                    <a:ext uri="{9D8B030D-6E8A-4147-A177-3AD203B41FA5}">
                      <a16:colId xmlns:a16="http://schemas.microsoft.com/office/drawing/2014/main" val="753690958"/>
                    </a:ext>
                  </a:extLst>
                </a:gridCol>
                <a:gridCol w="814812">
                  <a:extLst>
                    <a:ext uri="{9D8B030D-6E8A-4147-A177-3AD203B41FA5}">
                      <a16:colId xmlns:a16="http://schemas.microsoft.com/office/drawing/2014/main" val="4040071849"/>
                    </a:ext>
                  </a:extLst>
                </a:gridCol>
              </a:tblGrid>
              <a:tr h="532743">
                <a:tc>
                  <a:txBody>
                    <a:bodyPr/>
                    <a:lstStyle/>
                    <a:p>
                      <a:endParaRPr lang="en-GB" sz="2000" dirty="0">
                        <a:latin typeface="Century Gothic" panose="020B0502020202020204" pitchFamily="34" charset="0"/>
                      </a:endParaRPr>
                    </a:p>
                  </a:txBody>
                  <a:tcPr/>
                </a:tc>
                <a:tc>
                  <a:txBody>
                    <a:bodyPr/>
                    <a:lstStyle/>
                    <a:p>
                      <a:pPr algn="ctr"/>
                      <a:r>
                        <a:rPr lang="en-GB" sz="2000" b="1" dirty="0">
                          <a:solidFill>
                            <a:schemeClr val="accent5">
                              <a:lumMod val="50000"/>
                            </a:schemeClr>
                          </a:solidFill>
                          <a:latin typeface="Century Gothic" panose="020B0502020202020204" pitchFamily="34" charset="0"/>
                        </a:rPr>
                        <a:t>V</a:t>
                      </a:r>
                    </a:p>
                  </a:txBody>
                  <a:tcPr/>
                </a:tc>
                <a:tc>
                  <a:txBody>
                    <a:bodyPr/>
                    <a:lstStyle/>
                    <a:p>
                      <a:pPr algn="ctr"/>
                      <a:r>
                        <a:rPr lang="en-GB" sz="2000" b="1" dirty="0">
                          <a:solidFill>
                            <a:schemeClr val="accent5">
                              <a:lumMod val="50000"/>
                            </a:schemeClr>
                          </a:solidFill>
                          <a:latin typeface="Century Gothic" panose="020B0502020202020204" pitchFamily="34" charset="0"/>
                        </a:rPr>
                        <a:t>F</a:t>
                      </a:r>
                    </a:p>
                  </a:txBody>
                  <a:tcPr/>
                </a:tc>
                <a:extLst>
                  <a:ext uri="{0D108BD9-81ED-4DB2-BD59-A6C34878D82A}">
                    <a16:rowId xmlns:a16="http://schemas.microsoft.com/office/drawing/2014/main" val="3097209514"/>
                  </a:ext>
                </a:extLst>
              </a:tr>
              <a:tr h="489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3442370797"/>
                  </a:ext>
                </a:extLst>
              </a:tr>
              <a:tr h="489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1890588510"/>
                  </a:ext>
                </a:extLst>
              </a:tr>
              <a:tr h="489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4098199311"/>
                  </a:ext>
                </a:extLst>
              </a:tr>
              <a:tr h="489706">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2906487638"/>
                  </a:ext>
                </a:extLst>
              </a:tr>
              <a:tr h="489706">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2076436072"/>
                  </a:ext>
                </a:extLst>
              </a:tr>
              <a:tr h="489706">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238271135"/>
                  </a:ext>
                </a:extLst>
              </a:tr>
              <a:tr h="489706">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1975175003"/>
                  </a:ext>
                </a:extLst>
              </a:tr>
              <a:tr h="489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2452697797"/>
                  </a:ext>
                </a:extLst>
              </a:tr>
            </a:tbl>
          </a:graphicData>
        </a:graphic>
      </p:graphicFrame>
      <p:pic>
        <p:nvPicPr>
          <p:cNvPr id="9"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56616" y="2175413"/>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4771" y="2576466"/>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47169" y="3064949"/>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62123" y="3583762"/>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009" y="4097303"/>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31010" y="4548408"/>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53681" y="5074269"/>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62194" y="5532566"/>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926259" y="2109801"/>
            <a:ext cx="41255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man looks at the woman.</a:t>
            </a:r>
            <a:endParaRPr kumimoji="0" lang="en-GB" sz="18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endParaRPr>
          </a:p>
        </p:txBody>
      </p:sp>
      <p:sp>
        <p:nvSpPr>
          <p:cNvPr id="20" name="TextBox 19"/>
          <p:cNvSpPr txBox="1"/>
          <p:nvPr/>
        </p:nvSpPr>
        <p:spPr>
          <a:xfrm>
            <a:off x="5907124" y="2612643"/>
            <a:ext cx="47505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man takes the woman in his car.</a:t>
            </a:r>
          </a:p>
        </p:txBody>
      </p:sp>
      <p:sp>
        <p:nvSpPr>
          <p:cNvPr id="21" name="TextBox 20"/>
          <p:cNvSpPr txBox="1"/>
          <p:nvPr/>
        </p:nvSpPr>
        <p:spPr>
          <a:xfrm>
            <a:off x="5878543" y="3087035"/>
            <a:ext cx="45538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man sees the security camera.</a:t>
            </a:r>
          </a:p>
        </p:txBody>
      </p:sp>
      <p:sp>
        <p:nvSpPr>
          <p:cNvPr id="22" name="TextBox 21"/>
          <p:cNvSpPr txBox="1"/>
          <p:nvPr/>
        </p:nvSpPr>
        <p:spPr>
          <a:xfrm>
            <a:off x="5907124" y="3583762"/>
            <a:ext cx="45538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police follow the man.</a:t>
            </a:r>
          </a:p>
        </p:txBody>
      </p:sp>
      <p:sp>
        <p:nvSpPr>
          <p:cNvPr id="23" name="TextBox 22"/>
          <p:cNvSpPr txBox="1"/>
          <p:nvPr/>
        </p:nvSpPr>
        <p:spPr>
          <a:xfrm>
            <a:off x="5907124" y="4080489"/>
            <a:ext cx="45538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car almost stops the traffic.</a:t>
            </a:r>
          </a:p>
        </p:txBody>
      </p:sp>
      <p:sp>
        <p:nvSpPr>
          <p:cNvPr id="24" name="TextBox 23"/>
          <p:cNvSpPr txBox="1"/>
          <p:nvPr/>
        </p:nvSpPr>
        <p:spPr>
          <a:xfrm>
            <a:off x="5907124" y="4542255"/>
            <a:ext cx="45538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woman kisses the man.</a:t>
            </a:r>
          </a:p>
        </p:txBody>
      </p:sp>
      <p:sp>
        <p:nvSpPr>
          <p:cNvPr id="26" name="TextBox 25"/>
          <p:cNvSpPr txBox="1"/>
          <p:nvPr/>
        </p:nvSpPr>
        <p:spPr>
          <a:xfrm>
            <a:off x="5926259" y="5036683"/>
            <a:ext cx="45538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police see the woman.</a:t>
            </a:r>
          </a:p>
        </p:txBody>
      </p:sp>
      <p:sp>
        <p:nvSpPr>
          <p:cNvPr id="27" name="TextBox 26"/>
          <p:cNvSpPr txBox="1"/>
          <p:nvPr/>
        </p:nvSpPr>
        <p:spPr>
          <a:xfrm>
            <a:off x="5976849" y="5560105"/>
            <a:ext cx="45538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woman lets the man leave.</a:t>
            </a:r>
          </a:p>
        </p:txBody>
      </p:sp>
      <p:pic>
        <p:nvPicPr>
          <p:cNvPr id="41" name="Picture 2" descr="http://www.clker.com/cliparts/i/L/Z/D/1/l/detective-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6857" y="63650"/>
            <a:ext cx="1157277" cy="1468852"/>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ular Callout 28"/>
          <p:cNvSpPr/>
          <p:nvPr/>
        </p:nvSpPr>
        <p:spPr>
          <a:xfrm>
            <a:off x="4682392" y="4542255"/>
            <a:ext cx="5848350" cy="1621891"/>
          </a:xfrm>
          <a:prstGeom prst="wedgeRoundRectCallout">
            <a:avLst>
              <a:gd name="adj1" fmla="val -66126"/>
              <a:gd name="adj2" fmla="val 1597"/>
              <a:gd name="adj3" fmla="val 16667"/>
            </a:avLst>
          </a:prstGeom>
          <a:solidFill>
            <a:schemeClr val="accent2">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a:solidFill>
                  <a:schemeClr val="accent5">
                    <a:lumMod val="50000"/>
                  </a:schemeClr>
                </a:solidFill>
              </a:rPr>
              <a:t>La </a:t>
            </a:r>
            <a:r>
              <a:rPr lang="en-GB" sz="2000" b="1" i="1" dirty="0" err="1">
                <a:solidFill>
                  <a:schemeClr val="accent5">
                    <a:lumMod val="50000"/>
                  </a:schemeClr>
                </a:solidFill>
              </a:rPr>
              <a:t>policía</a:t>
            </a:r>
            <a:r>
              <a:rPr lang="en-GB" sz="2000" b="1" i="1" dirty="0">
                <a:solidFill>
                  <a:schemeClr val="accent5">
                    <a:lumMod val="50000"/>
                  </a:schemeClr>
                </a:solidFill>
              </a:rPr>
              <a:t> </a:t>
            </a:r>
            <a:r>
              <a:rPr lang="en-GB" sz="2000" dirty="0">
                <a:solidFill>
                  <a:schemeClr val="accent5">
                    <a:lumMod val="50000"/>
                  </a:schemeClr>
                </a:solidFill>
              </a:rPr>
              <a:t>means ‘</a:t>
            </a:r>
            <a:r>
              <a:rPr lang="en-GB" sz="2000" b="1" dirty="0">
                <a:solidFill>
                  <a:srgbClr val="FF6600"/>
                </a:solidFill>
              </a:rPr>
              <a:t>the police</a:t>
            </a:r>
            <a:r>
              <a:rPr lang="en-GB" sz="2000" dirty="0">
                <a:solidFill>
                  <a:schemeClr val="accent5">
                    <a:lumMod val="50000"/>
                  </a:schemeClr>
                </a:solidFill>
              </a:rPr>
              <a:t>’ but it also refers to a policeman or policewoman.</a:t>
            </a:r>
          </a:p>
          <a:p>
            <a:pPr algn="ctr"/>
            <a:r>
              <a:rPr lang="en-GB" sz="2000" b="1" dirty="0">
                <a:solidFill>
                  <a:schemeClr val="accent5">
                    <a:lumMod val="50000"/>
                  </a:schemeClr>
                </a:solidFill>
              </a:rPr>
              <a:t>El/un </a:t>
            </a:r>
            <a:r>
              <a:rPr lang="en-GB" sz="2000" b="1" dirty="0" err="1">
                <a:solidFill>
                  <a:schemeClr val="accent5">
                    <a:lumMod val="50000"/>
                  </a:schemeClr>
                </a:solidFill>
              </a:rPr>
              <a:t>policía</a:t>
            </a:r>
            <a:r>
              <a:rPr lang="en-GB" sz="2000" b="1" dirty="0">
                <a:solidFill>
                  <a:schemeClr val="accent5">
                    <a:lumMod val="50000"/>
                  </a:schemeClr>
                </a:solidFill>
              </a:rPr>
              <a:t> </a:t>
            </a:r>
            <a:r>
              <a:rPr lang="en-GB" sz="2000" dirty="0">
                <a:solidFill>
                  <a:schemeClr val="accent5">
                    <a:lumMod val="50000"/>
                  </a:schemeClr>
                </a:solidFill>
              </a:rPr>
              <a:t>– </a:t>
            </a:r>
            <a:r>
              <a:rPr lang="en-GB" sz="2000" b="1" dirty="0">
                <a:solidFill>
                  <a:srgbClr val="FF6600"/>
                </a:solidFill>
              </a:rPr>
              <a:t>the/a policeman.</a:t>
            </a:r>
          </a:p>
          <a:p>
            <a:pPr algn="ctr"/>
            <a:r>
              <a:rPr lang="en-GB" sz="2000" b="1" dirty="0">
                <a:solidFill>
                  <a:schemeClr val="accent5">
                    <a:lumMod val="50000"/>
                  </a:schemeClr>
                </a:solidFill>
              </a:rPr>
              <a:t>La/</a:t>
            </a:r>
            <a:r>
              <a:rPr lang="en-GB" sz="2000" b="1" dirty="0" err="1">
                <a:solidFill>
                  <a:schemeClr val="accent5">
                    <a:lumMod val="50000"/>
                  </a:schemeClr>
                </a:solidFill>
              </a:rPr>
              <a:t>una</a:t>
            </a:r>
            <a:r>
              <a:rPr lang="en-GB" sz="2000" b="1" dirty="0">
                <a:solidFill>
                  <a:schemeClr val="accent5">
                    <a:lumMod val="50000"/>
                  </a:schemeClr>
                </a:solidFill>
              </a:rPr>
              <a:t> </a:t>
            </a:r>
            <a:r>
              <a:rPr lang="en-GB" sz="2000" b="1" dirty="0" err="1">
                <a:solidFill>
                  <a:schemeClr val="accent5">
                    <a:lumMod val="50000"/>
                  </a:schemeClr>
                </a:solidFill>
              </a:rPr>
              <a:t>policía</a:t>
            </a:r>
            <a:r>
              <a:rPr lang="en-GB" sz="2000" b="1" dirty="0">
                <a:solidFill>
                  <a:schemeClr val="accent5">
                    <a:lumMod val="50000"/>
                  </a:schemeClr>
                </a:solidFill>
              </a:rPr>
              <a:t> </a:t>
            </a:r>
            <a:r>
              <a:rPr lang="en-GB" sz="2000" dirty="0">
                <a:solidFill>
                  <a:schemeClr val="accent5">
                    <a:lumMod val="50000"/>
                  </a:schemeClr>
                </a:solidFill>
              </a:rPr>
              <a:t>– </a:t>
            </a:r>
            <a:r>
              <a:rPr lang="en-GB" sz="2000" b="1" dirty="0">
                <a:solidFill>
                  <a:srgbClr val="FF6600"/>
                </a:solidFill>
              </a:rPr>
              <a:t>the/a policewoman.</a:t>
            </a:r>
          </a:p>
        </p:txBody>
      </p:sp>
    </p:spTree>
    <p:extLst>
      <p:ext uri="{BB962C8B-B14F-4D97-AF65-F5344CB8AC3E}">
        <p14:creationId xmlns:p14="http://schemas.microsoft.com/office/powerpoint/2010/main" val="108627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¡La </a:t>
            </a:r>
            <a:r>
              <a:rPr lang="en-GB" sz="2400" b="1" dirty="0" err="1">
                <a:solidFill>
                  <a:schemeClr val="bg1"/>
                </a:solidFill>
              </a:rPr>
              <a:t>policía</a:t>
            </a:r>
            <a:r>
              <a:rPr lang="en-GB" sz="2400" b="1" dirty="0">
                <a:solidFill>
                  <a:schemeClr val="bg1"/>
                </a:solidFill>
              </a:rPr>
              <a:t> </a:t>
            </a:r>
            <a:r>
              <a:rPr lang="en-GB" sz="2400" b="1" dirty="0" err="1">
                <a:solidFill>
                  <a:schemeClr val="bg1"/>
                </a:solidFill>
              </a:rPr>
              <a:t>sigue</a:t>
            </a:r>
            <a:r>
              <a:rPr lang="en-GB" sz="2400" b="1" dirty="0">
                <a:solidFill>
                  <a:schemeClr val="bg1"/>
                </a:solidFill>
              </a:rPr>
              <a:t> con la </a:t>
            </a:r>
            <a:r>
              <a:rPr lang="en-GB" sz="2400" b="1" dirty="0" err="1">
                <a:solidFill>
                  <a:schemeClr val="bg1"/>
                </a:solidFill>
              </a:rPr>
              <a:t>investigación</a:t>
            </a:r>
            <a:r>
              <a:rPr lang="en-GB" sz="24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7" name="TextBox 6">
            <a:extLst>
              <a:ext uri="{FF2B5EF4-FFF2-40B4-BE49-F238E27FC236}">
                <a16:creationId xmlns:a16="http://schemas.microsoft.com/office/drawing/2014/main" id="{9D1DF0A3-ADF5-7447-BD11-05540C447550}"/>
              </a:ext>
            </a:extLst>
          </p:cNvPr>
          <p:cNvSpPr txBox="1"/>
          <p:nvPr/>
        </p:nvSpPr>
        <p:spPr>
          <a:xfrm>
            <a:off x="0" y="1200175"/>
            <a:ext cx="94352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Escucha</a:t>
            </a:r>
            <a:r>
              <a:rPr lang="en-US" sz="2400" b="1" dirty="0">
                <a:solidFill>
                  <a:srgbClr val="4472C4">
                    <a:lumMod val="50000"/>
                  </a:srgbClr>
                </a:solidFill>
                <a:latin typeface="Century Gothic" panose="020F0302020204030204"/>
              </a:rPr>
              <a:t> e </a:t>
            </a:r>
            <a:r>
              <a:rPr lang="en-US" sz="2400" b="1" dirty="0" err="1">
                <a:solidFill>
                  <a:srgbClr val="4472C4">
                    <a:lumMod val="50000"/>
                  </a:srgbClr>
                </a:solidFill>
                <a:latin typeface="Century Gothic" panose="020F0302020204030204"/>
              </a:rPr>
              <a:t>identifica</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si</a:t>
            </a:r>
            <a:r>
              <a:rPr lang="en-US" sz="2400" b="1" dirty="0">
                <a:solidFill>
                  <a:srgbClr val="4472C4">
                    <a:lumMod val="50000"/>
                  </a:srgbClr>
                </a:solidFill>
                <a:latin typeface="Century Gothic" panose="020F0302020204030204"/>
              </a:rPr>
              <a:t> es el hombre o la </a:t>
            </a:r>
            <a:r>
              <a:rPr lang="en-US" sz="2400" b="1" dirty="0" err="1">
                <a:solidFill>
                  <a:srgbClr val="4472C4">
                    <a:lumMod val="50000"/>
                  </a:srgbClr>
                </a:solidFill>
                <a:latin typeface="Century Gothic" panose="020F0302020204030204"/>
              </a:rPr>
              <a:t>mujer</a:t>
            </a:r>
            <a:r>
              <a:rPr lang="en-US" sz="2400" b="1" dirty="0">
                <a:solidFill>
                  <a:srgbClr val="4472C4">
                    <a:lumMod val="50000"/>
                  </a:srgbClr>
                </a:solidFill>
                <a:latin typeface="Century Gothic" panose="020F0302020204030204"/>
              </a:rPr>
              <a:t>. </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graphicFrame>
        <p:nvGraphicFramePr>
          <p:cNvPr id="6" name="Table 5"/>
          <p:cNvGraphicFramePr>
            <a:graphicFrameLocks noGrp="1"/>
          </p:cNvGraphicFramePr>
          <p:nvPr>
            <p:extLst>
              <p:ext uri="{D42A27DB-BD31-4B8C-83A1-F6EECF244321}">
                <p14:modId xmlns:p14="http://schemas.microsoft.com/office/powerpoint/2010/main" val="1258864681"/>
              </p:ext>
            </p:extLst>
          </p:nvPr>
        </p:nvGraphicFramePr>
        <p:xfrm>
          <a:off x="180001" y="1678948"/>
          <a:ext cx="11537381" cy="4487616"/>
        </p:xfrm>
        <a:graphic>
          <a:graphicData uri="http://schemas.openxmlformats.org/drawingml/2006/table">
            <a:tbl>
              <a:tblPr firstRow="1" bandRow="1">
                <a:tableStyleId>{5DA37D80-6434-44D0-A028-1B22A696006F}</a:tableStyleId>
              </a:tblPr>
              <a:tblGrid>
                <a:gridCol w="819066">
                  <a:extLst>
                    <a:ext uri="{9D8B030D-6E8A-4147-A177-3AD203B41FA5}">
                      <a16:colId xmlns:a16="http://schemas.microsoft.com/office/drawing/2014/main" val="486871964"/>
                    </a:ext>
                  </a:extLst>
                </a:gridCol>
                <a:gridCol w="5937310">
                  <a:extLst>
                    <a:ext uri="{9D8B030D-6E8A-4147-A177-3AD203B41FA5}">
                      <a16:colId xmlns:a16="http://schemas.microsoft.com/office/drawing/2014/main" val="4273422518"/>
                    </a:ext>
                  </a:extLst>
                </a:gridCol>
                <a:gridCol w="2586446">
                  <a:extLst>
                    <a:ext uri="{9D8B030D-6E8A-4147-A177-3AD203B41FA5}">
                      <a16:colId xmlns:a16="http://schemas.microsoft.com/office/drawing/2014/main" val="753690958"/>
                    </a:ext>
                  </a:extLst>
                </a:gridCol>
                <a:gridCol w="2194559">
                  <a:extLst>
                    <a:ext uri="{9D8B030D-6E8A-4147-A177-3AD203B41FA5}">
                      <a16:colId xmlns:a16="http://schemas.microsoft.com/office/drawing/2014/main" val="4040071849"/>
                    </a:ext>
                  </a:extLst>
                </a:gridCol>
              </a:tblGrid>
              <a:tr h="537200">
                <a:tc>
                  <a:txBody>
                    <a:bodyPr/>
                    <a:lstStyle/>
                    <a:p>
                      <a:endParaRPr lang="en-GB" sz="2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GB" sz="2000" dirty="0">
                        <a:latin typeface="Century Gothic" panose="020B0502020202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r>
                        <a:rPr lang="en-GB" sz="2000" b="1" dirty="0">
                          <a:solidFill>
                            <a:schemeClr val="accent5">
                              <a:lumMod val="50000"/>
                            </a:schemeClr>
                          </a:solidFill>
                          <a:latin typeface="Century Gothic" panose="020B0502020202020204" pitchFamily="34" charset="0"/>
                        </a:rPr>
                        <a:t>The woman does it</a:t>
                      </a:r>
                    </a:p>
                  </a:txBody>
                  <a:tcPr/>
                </a:tc>
                <a:tc>
                  <a:txBody>
                    <a:bodyPr/>
                    <a:lstStyle/>
                    <a:p>
                      <a:r>
                        <a:rPr lang="en-GB" sz="2000" b="1" dirty="0">
                          <a:solidFill>
                            <a:schemeClr val="accent5">
                              <a:lumMod val="50000"/>
                            </a:schemeClr>
                          </a:solidFill>
                          <a:latin typeface="Century Gothic" panose="020B0502020202020204" pitchFamily="34" charset="0"/>
                        </a:rPr>
                        <a:t>The man does it </a:t>
                      </a:r>
                    </a:p>
                  </a:txBody>
                  <a:tcPr/>
                </a:tc>
                <a:extLst>
                  <a:ext uri="{0D108BD9-81ED-4DB2-BD59-A6C34878D82A}">
                    <a16:rowId xmlns:a16="http://schemas.microsoft.com/office/drawing/2014/main" val="3097209514"/>
                  </a:ext>
                </a:extLst>
              </a:tr>
              <a:tr h="493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calls the other person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3442370797"/>
                  </a:ext>
                </a:extLst>
              </a:tr>
              <a:tr h="493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looks for the other person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1890588510"/>
                  </a:ext>
                </a:extLst>
              </a:tr>
              <a:tr h="493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follows the other person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4098199311"/>
                  </a:ext>
                </a:extLst>
              </a:tr>
              <a:tr h="49380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looks at the other person</a:t>
                      </a:r>
                    </a:p>
                  </a:txBody>
                  <a:tcPr anchor="ct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2906487638"/>
                  </a:ext>
                </a:extLst>
              </a:tr>
              <a:tr h="49380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greets the other person</a:t>
                      </a:r>
                    </a:p>
                  </a:txBody>
                  <a:tcPr anchor="ct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2076436072"/>
                  </a:ext>
                </a:extLst>
              </a:tr>
              <a:tr h="49380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helps the other person</a:t>
                      </a:r>
                    </a:p>
                  </a:txBody>
                  <a:tcPr anchor="ct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238271135"/>
                  </a:ext>
                </a:extLst>
              </a:tr>
              <a:tr h="49380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accompanies the other person</a:t>
                      </a:r>
                    </a:p>
                  </a:txBody>
                  <a:tcPr anchor="ct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1975175003"/>
                  </a:ext>
                </a:extLst>
              </a:tr>
              <a:tr h="493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hides the other person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2452697797"/>
                  </a:ext>
                </a:extLst>
              </a:tr>
            </a:tbl>
          </a:graphicData>
        </a:graphic>
      </p:graphicFrame>
      <p:pic>
        <p:nvPicPr>
          <p:cNvPr id="8"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2814" y="2303261"/>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5600" y="2813091"/>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502" y="3238342"/>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502" y="3739972"/>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5600" y="4248694"/>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1256" y="4736100"/>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96959" y="5226864"/>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2814" y="5699454"/>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18" name="Action Button: Custom 17">
            <a:hlinkClick r:id="" action="ppaction://noaction" highlightClick="1">
              <a:snd r:embed="rId5" name="la mujer llama al hombre.wav"/>
            </a:hlinkClick>
          </p:cNvPr>
          <p:cNvSpPr/>
          <p:nvPr/>
        </p:nvSpPr>
        <p:spPr>
          <a:xfrm>
            <a:off x="347137" y="226549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8">
            <a:hlinkClick r:id="" action="ppaction://noaction" highlightClick="1">
              <a:snd r:embed="rId6" name="a la mujer la busca el hombre.wav"/>
            </a:hlinkClick>
          </p:cNvPr>
          <p:cNvSpPr/>
          <p:nvPr/>
        </p:nvSpPr>
        <p:spPr>
          <a:xfrm>
            <a:off x="347137" y="275013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9">
            <a:hlinkClick r:id="" action="ppaction://noaction" highlightClick="1">
              <a:snd r:embed="rId7" name="la mujer sigue al hombre.wav"/>
            </a:hlinkClick>
          </p:cNvPr>
          <p:cNvSpPr/>
          <p:nvPr/>
        </p:nvSpPr>
        <p:spPr>
          <a:xfrm>
            <a:off x="347137" y="326115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20">
            <a:hlinkClick r:id="" action="ppaction://noaction" highlightClick="1">
              <a:snd r:embed="rId8" name="al hombre lo mira la mujer.wav"/>
            </a:hlinkClick>
          </p:cNvPr>
          <p:cNvSpPr/>
          <p:nvPr/>
        </p:nvSpPr>
        <p:spPr>
          <a:xfrm>
            <a:off x="358405" y="376680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21">
            <a:hlinkClick r:id="" action="ppaction://noaction" highlightClick="1">
              <a:snd r:embed="rId9" name="a la mujer la saluda el hombre.wav"/>
            </a:hlinkClick>
          </p:cNvPr>
          <p:cNvSpPr/>
          <p:nvPr/>
        </p:nvSpPr>
        <p:spPr>
          <a:xfrm>
            <a:off x="369736" y="422774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Action Button: Custom 22">
            <a:hlinkClick r:id="" action="ppaction://noaction" highlightClick="1">
              <a:snd r:embed="rId10" name="la mujer ayuda al hombre.wav"/>
            </a:hlinkClick>
          </p:cNvPr>
          <p:cNvSpPr/>
          <p:nvPr/>
        </p:nvSpPr>
        <p:spPr>
          <a:xfrm>
            <a:off x="358405" y="473610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Action Button: Custom 23">
            <a:hlinkClick r:id="" action="ppaction://noaction" highlightClick="1">
              <a:snd r:embed="rId11" name="a la mujer la acompaña el hombre.wav"/>
            </a:hlinkClick>
          </p:cNvPr>
          <p:cNvSpPr/>
          <p:nvPr/>
        </p:nvSpPr>
        <p:spPr>
          <a:xfrm>
            <a:off x="358405" y="524200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5" name="Action Button: Custom 24">
            <a:hlinkClick r:id="" action="ppaction://noaction" highlightClick="1">
              <a:snd r:embed="rId12" name="la mujer esconde al hombre.wav"/>
            </a:hlinkClick>
          </p:cNvPr>
          <p:cNvSpPr/>
          <p:nvPr/>
        </p:nvSpPr>
        <p:spPr>
          <a:xfrm>
            <a:off x="358405" y="5699454"/>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8" name="Picture 27"/>
          <p:cNvPicPr>
            <a:picLocks noChangeAspect="1"/>
          </p:cNvPicPr>
          <p:nvPr/>
        </p:nvPicPr>
        <p:blipFill rotWithShape="1">
          <a:blip r:embed="rId13" cstate="print">
            <a:extLst>
              <a:ext uri="{28A0092B-C50C-407E-A947-70E740481C1C}">
                <a14:useLocalDpi xmlns:a14="http://schemas.microsoft.com/office/drawing/2010/main" val="0"/>
              </a:ext>
            </a:extLst>
          </a:blip>
          <a:srcRect t="27564" b="26671"/>
          <a:stretch/>
        </p:blipFill>
        <p:spPr>
          <a:xfrm rot="741662">
            <a:off x="8174870" y="224631"/>
            <a:ext cx="2054465" cy="940242"/>
          </a:xfrm>
          <a:prstGeom prst="rect">
            <a:avLst/>
          </a:prstGeom>
        </p:spPr>
      </p:pic>
      <p:pic>
        <p:nvPicPr>
          <p:cNvPr id="1026" name="Picture 2" descr="http://www.clker.com/cliparts/i/L/Z/D/1/l/detective-md.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35531" y="118070"/>
            <a:ext cx="1213253" cy="1539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36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Escena</a:t>
            </a:r>
            <a:r>
              <a:rPr lang="en-GB" sz="3600" b="1" dirty="0">
                <a:solidFill>
                  <a:schemeClr val="bg1"/>
                </a:solidFill>
              </a:rPr>
              <a:t> del </a:t>
            </a:r>
            <a:r>
              <a:rPr lang="en-GB" sz="3600" b="1" dirty="0" err="1">
                <a:solidFill>
                  <a:schemeClr val="bg1"/>
                </a:solidFill>
              </a:rPr>
              <a:t>crimen</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F010251-589D-FD4D-A63A-07917D7B3A86}"/>
              </a:ext>
            </a:extLst>
          </p:cNvPr>
          <p:cNvSpPr txBox="1"/>
          <p:nvPr/>
        </p:nvSpPr>
        <p:spPr>
          <a:xfrm>
            <a:off x="481170" y="1329367"/>
            <a:ext cx="25397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4472C4">
                    <a:lumMod val="50000"/>
                  </a:srgbClr>
                </a:solidFill>
                <a:latin typeface="Century Gothic" panose="020F0302020204030204"/>
              </a:rPr>
              <a:t>¡A </a:t>
            </a:r>
            <a:r>
              <a:rPr lang="en-US" sz="2800" b="1" dirty="0" err="1">
                <a:solidFill>
                  <a:srgbClr val="4472C4">
                    <a:lumMod val="50000"/>
                  </a:srgbClr>
                </a:solidFill>
                <a:latin typeface="Century Gothic" panose="020F0302020204030204"/>
              </a:rPr>
              <a:t>describir</a:t>
            </a:r>
            <a:r>
              <a:rPr lang="en-US" sz="2800" b="1" dirty="0">
                <a:solidFill>
                  <a:srgbClr val="4472C4">
                    <a:lumMod val="50000"/>
                  </a:srgbClr>
                </a:solidFill>
                <a:latin typeface="Century Gothic" panose="020F0302020204030204"/>
              </a:rPr>
              <a: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0562" y="2690541"/>
            <a:ext cx="1851474" cy="277504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9789" y="1325563"/>
            <a:ext cx="1598196" cy="288939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178" y="2493960"/>
            <a:ext cx="1415140" cy="274451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1073" y="3006220"/>
            <a:ext cx="1946225" cy="237480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2921" y="120678"/>
            <a:ext cx="2605400" cy="2023256"/>
          </a:xfrm>
          <a:prstGeom prst="rect">
            <a:avLst/>
          </a:prstGeom>
        </p:spPr>
      </p:pic>
      <p:sp>
        <p:nvSpPr>
          <p:cNvPr id="3" name="TextBox 2"/>
          <p:cNvSpPr txBox="1"/>
          <p:nvPr/>
        </p:nvSpPr>
        <p:spPr>
          <a:xfrm>
            <a:off x="106966" y="5439959"/>
            <a:ext cx="3313680" cy="52322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800" dirty="0">
                <a:solidFill>
                  <a:schemeClr val="accent5">
                    <a:lumMod val="50000"/>
                  </a:schemeClr>
                </a:solidFill>
              </a:rPr>
              <a:t>el detective</a:t>
            </a:r>
          </a:p>
        </p:txBody>
      </p:sp>
      <p:sp>
        <p:nvSpPr>
          <p:cNvPr id="12" name="TextBox 11"/>
          <p:cNvSpPr txBox="1"/>
          <p:nvPr/>
        </p:nvSpPr>
        <p:spPr>
          <a:xfrm>
            <a:off x="4423618" y="5472615"/>
            <a:ext cx="3313680" cy="52322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800" dirty="0">
                <a:solidFill>
                  <a:schemeClr val="accent5">
                    <a:lumMod val="50000"/>
                  </a:schemeClr>
                </a:solidFill>
              </a:rPr>
              <a:t>la detective</a:t>
            </a:r>
          </a:p>
        </p:txBody>
      </p:sp>
      <p:sp>
        <p:nvSpPr>
          <p:cNvPr id="13" name="TextBox 12"/>
          <p:cNvSpPr txBox="1"/>
          <p:nvPr/>
        </p:nvSpPr>
        <p:spPr>
          <a:xfrm>
            <a:off x="8591481" y="5488972"/>
            <a:ext cx="3313680" cy="52322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800" dirty="0">
                <a:solidFill>
                  <a:schemeClr val="accent5">
                    <a:lumMod val="50000"/>
                  </a:schemeClr>
                </a:solidFill>
              </a:rPr>
              <a:t>el criminal</a:t>
            </a:r>
          </a:p>
        </p:txBody>
      </p:sp>
      <p:sp>
        <p:nvSpPr>
          <p:cNvPr id="14" name="TextBox 13"/>
          <p:cNvSpPr txBox="1"/>
          <p:nvPr/>
        </p:nvSpPr>
        <p:spPr>
          <a:xfrm>
            <a:off x="2509853" y="4157213"/>
            <a:ext cx="3313680" cy="52322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800" dirty="0">
                <a:solidFill>
                  <a:schemeClr val="accent5">
                    <a:lumMod val="50000"/>
                  </a:schemeClr>
                </a:solidFill>
              </a:rPr>
              <a:t>el </a:t>
            </a:r>
            <a:r>
              <a:rPr lang="en-GB" sz="2800" dirty="0" err="1">
                <a:solidFill>
                  <a:schemeClr val="accent5">
                    <a:lumMod val="50000"/>
                  </a:schemeClr>
                </a:solidFill>
              </a:rPr>
              <a:t>policía</a:t>
            </a:r>
            <a:endParaRPr lang="en-GB" sz="2800" dirty="0">
              <a:solidFill>
                <a:schemeClr val="accent5">
                  <a:lumMod val="50000"/>
                </a:schemeClr>
              </a:solidFill>
            </a:endParaRPr>
          </a:p>
        </p:txBody>
      </p:sp>
      <p:sp>
        <p:nvSpPr>
          <p:cNvPr id="15" name="TextBox 14"/>
          <p:cNvSpPr txBox="1"/>
          <p:nvPr/>
        </p:nvSpPr>
        <p:spPr>
          <a:xfrm>
            <a:off x="7069923" y="2167321"/>
            <a:ext cx="3313680" cy="52322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800" dirty="0">
                <a:solidFill>
                  <a:schemeClr val="accent5">
                    <a:lumMod val="50000"/>
                  </a:schemeClr>
                </a:solidFill>
              </a:rPr>
              <a:t>la </a:t>
            </a:r>
            <a:r>
              <a:rPr lang="en-GB" sz="2800" dirty="0" err="1">
                <a:solidFill>
                  <a:schemeClr val="accent5">
                    <a:lumMod val="50000"/>
                  </a:schemeClr>
                </a:solidFill>
              </a:rPr>
              <a:t>cómplice</a:t>
            </a:r>
            <a:endParaRPr lang="en-GB" sz="2800" dirty="0">
              <a:solidFill>
                <a:schemeClr val="accent5">
                  <a:lumMod val="50000"/>
                </a:schemeClr>
              </a:solidFill>
            </a:endParaRPr>
          </a:p>
        </p:txBody>
      </p:sp>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t="21035" b="14721"/>
          <a:stretch/>
        </p:blipFill>
        <p:spPr>
          <a:xfrm rot="536935">
            <a:off x="4587509" y="295612"/>
            <a:ext cx="3043501" cy="1381953"/>
          </a:xfrm>
          <a:prstGeom prst="rect">
            <a:avLst/>
          </a:prstGeom>
        </p:spPr>
      </p:pic>
    </p:spTree>
    <p:extLst>
      <p:ext uri="{BB962C8B-B14F-4D97-AF65-F5344CB8AC3E}">
        <p14:creationId xmlns:p14="http://schemas.microsoft.com/office/powerpoint/2010/main" val="2515792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Escena</a:t>
            </a:r>
            <a:r>
              <a:rPr lang="en-GB" sz="3600" b="1" dirty="0">
                <a:solidFill>
                  <a:schemeClr val="bg1"/>
                </a:solidFill>
              </a:rPr>
              <a:t> del </a:t>
            </a:r>
            <a:r>
              <a:rPr lang="en-GB" sz="3600" b="1" dirty="0" err="1">
                <a:solidFill>
                  <a:schemeClr val="bg1"/>
                </a:solidFill>
              </a:rPr>
              <a:t>crimen</a:t>
            </a:r>
            <a:r>
              <a:rPr lang="en-GB" sz="3600" b="1" dirty="0">
                <a:solidFill>
                  <a:schemeClr val="bg1"/>
                </a:solidFill>
              </a:rPr>
              <a:t> [1/6]</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7"/>
          <p:cNvSpPr/>
          <p:nvPr/>
        </p:nvSpPr>
        <p:spPr>
          <a:xfrm>
            <a:off x="3128103" y="1325563"/>
            <a:ext cx="6030098" cy="3382361"/>
          </a:xfrm>
          <a:prstGeom prst="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p:cNvSpPr txBox="1"/>
          <p:nvPr/>
        </p:nvSpPr>
        <p:spPr>
          <a:xfrm>
            <a:off x="251938" y="4971107"/>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La_______________________________ al criminal.</a:t>
            </a:r>
            <a:endParaRPr lang="en-GB" sz="2800" dirty="0">
              <a:solidFill>
                <a:srgbClr val="4472C4">
                  <a:lumMod val="50000"/>
                </a:srgbClr>
              </a:solidFill>
              <a:latin typeface="Century Gothic" panose="020B0502020202020204" pitchFamily="34" charset="0"/>
            </a:endParaRPr>
          </a:p>
        </p:txBody>
      </p:sp>
      <p:sp>
        <p:nvSpPr>
          <p:cNvPr id="15" name="TextBox 14"/>
          <p:cNvSpPr txBox="1"/>
          <p:nvPr/>
        </p:nvSpPr>
        <p:spPr>
          <a:xfrm>
            <a:off x="1690761" y="4882061"/>
            <a:ext cx="6653168" cy="646331"/>
          </a:xfrm>
          <a:prstGeom prst="rect">
            <a:avLst/>
          </a:prstGeom>
          <a:noFill/>
        </p:spPr>
        <p:txBody>
          <a:bodyPr wrap="square" rtlCol="0">
            <a:spAutoFit/>
          </a:bodyPr>
          <a:lstStyle/>
          <a:p>
            <a:r>
              <a:rPr lang="en-GB" sz="3600" dirty="0" err="1">
                <a:solidFill>
                  <a:srgbClr val="E56700"/>
                </a:solidFill>
                <a:latin typeface="Century Gothic" panose="020B0502020202020204" pitchFamily="34" charset="0"/>
              </a:rPr>
              <a:t>cámara</a:t>
            </a:r>
            <a:r>
              <a:rPr lang="en-GB" sz="3600" dirty="0">
                <a:solidFill>
                  <a:srgbClr val="E56700"/>
                </a:solidFill>
                <a:latin typeface="Century Gothic" panose="020B0502020202020204" pitchFamily="34" charset="0"/>
              </a:rPr>
              <a:t> de </a:t>
            </a:r>
            <a:r>
              <a:rPr lang="en-GB" sz="3600" dirty="0" err="1">
                <a:solidFill>
                  <a:srgbClr val="E56700"/>
                </a:solidFill>
                <a:latin typeface="Century Gothic" panose="020B0502020202020204" pitchFamily="34" charset="0"/>
              </a:rPr>
              <a:t>seguridad</a:t>
            </a:r>
            <a:r>
              <a:rPr lang="en-GB" sz="3600" dirty="0">
                <a:solidFill>
                  <a:srgbClr val="E56700"/>
                </a:solidFill>
                <a:latin typeface="Century Gothic" panose="020B0502020202020204" pitchFamily="34" charset="0"/>
              </a:rPr>
              <a:t> </a:t>
            </a:r>
            <a:r>
              <a:rPr lang="en-GB" sz="3600" dirty="0" err="1">
                <a:solidFill>
                  <a:srgbClr val="E56700"/>
                </a:solidFill>
                <a:latin typeface="Century Gothic" panose="020B0502020202020204" pitchFamily="34" charset="0"/>
              </a:rPr>
              <a:t>ve</a:t>
            </a:r>
            <a:endParaRPr lang="en-GB" sz="3600" dirty="0">
              <a:solidFill>
                <a:srgbClr val="E56700"/>
              </a:solidFill>
              <a:latin typeface="Century Gothic" panose="020B0502020202020204" pitchFamily="34"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0103" y="1415909"/>
            <a:ext cx="3422429" cy="2187146"/>
          </a:xfrm>
          <a:prstGeom prst="rect">
            <a:avLst/>
          </a:prstGeom>
        </p:spPr>
      </p:pic>
      <p:cxnSp>
        <p:nvCxnSpPr>
          <p:cNvPr id="21" name="Straight Arrow Connector 20"/>
          <p:cNvCxnSpPr/>
          <p:nvPr/>
        </p:nvCxnSpPr>
        <p:spPr>
          <a:xfrm flipH="1">
            <a:off x="5093311" y="2323643"/>
            <a:ext cx="1219412" cy="16591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9257" y="1877873"/>
            <a:ext cx="1851474" cy="2775044"/>
          </a:xfrm>
          <a:prstGeom prst="rect">
            <a:avLst/>
          </a:prstGeom>
        </p:spPr>
      </p:pic>
      <p:sp>
        <p:nvSpPr>
          <p:cNvPr id="23" name="TextBox 22"/>
          <p:cNvSpPr txBox="1"/>
          <p:nvPr/>
        </p:nvSpPr>
        <p:spPr>
          <a:xfrm>
            <a:off x="371486" y="5692579"/>
            <a:ext cx="113519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Al_____________________ la cámara de seguridad.</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 name="TextBox 23"/>
          <p:cNvSpPr txBox="1"/>
          <p:nvPr/>
        </p:nvSpPr>
        <p:spPr>
          <a:xfrm>
            <a:off x="1690761" y="5638409"/>
            <a:ext cx="45698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criminal lo ve</a:t>
            </a:r>
          </a:p>
        </p:txBody>
      </p:sp>
      <p:sp>
        <p:nvSpPr>
          <p:cNvPr id="25" name="TextBox 24"/>
          <p:cNvSpPr txBox="1"/>
          <p:nvPr/>
        </p:nvSpPr>
        <p:spPr>
          <a:xfrm>
            <a:off x="7676448" y="4054686"/>
            <a:ext cx="1334963" cy="52322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800" dirty="0" err="1">
                <a:solidFill>
                  <a:schemeClr val="accent5">
                    <a:lumMod val="50000"/>
                  </a:schemeClr>
                </a:solidFill>
              </a:rPr>
              <a:t>ver</a:t>
            </a:r>
            <a:endParaRPr lang="en-GB" sz="2800" dirty="0">
              <a:solidFill>
                <a:schemeClr val="accent5">
                  <a:lumMod val="50000"/>
                </a:schemeClr>
              </a:solidFill>
            </a:endParaRPr>
          </a:p>
        </p:txBody>
      </p:sp>
    </p:spTree>
    <p:extLst>
      <p:ext uri="{BB962C8B-B14F-4D97-AF65-F5344CB8AC3E}">
        <p14:creationId xmlns:p14="http://schemas.microsoft.com/office/powerpoint/2010/main" val="46738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CA7BE-121C-495B-ACF8-6CFF5826D346}"/>
              </a:ext>
            </a:extLst>
          </p:cNvPr>
          <p:cNvPicPr>
            <a:picLocks noChangeAspect="1"/>
          </p:cNvPicPr>
          <p:nvPr/>
        </p:nvPicPr>
        <p:blipFill rotWithShape="1">
          <a:blip r:embed="rId9"/>
          <a:srcRect l="52176" t="18687" r="24931" b="52918"/>
          <a:stretch/>
        </p:blipFill>
        <p:spPr>
          <a:xfrm>
            <a:off x="588279" y="4484703"/>
            <a:ext cx="2359470" cy="1646135"/>
          </a:xfrm>
          <a:prstGeom prst="rect">
            <a:avLst/>
          </a:prstGeom>
        </p:spPr>
      </p:pic>
      <p:sp>
        <p:nvSpPr>
          <p:cNvPr id="3" name="Rounded Rectangle 3">
            <a:extLst>
              <a:ext uri="{FF2B5EF4-FFF2-40B4-BE49-F238E27FC236}">
                <a16:creationId xmlns:a16="http://schemas.microsoft.com/office/drawing/2014/main" id="{533140FA-E011-4D8E-8AF8-8DDF597B2027}"/>
              </a:ext>
            </a:extLst>
          </p:cNvPr>
          <p:cNvSpPr/>
          <p:nvPr/>
        </p:nvSpPr>
        <p:spPr>
          <a:xfrm>
            <a:off x="4341312" y="1739996"/>
            <a:ext cx="3528803" cy="261935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FC2DC0CB-CA49-4271-87CD-E3391CD0F50E}"/>
              </a:ext>
            </a:extLst>
          </p:cNvPr>
          <p:cNvSpPr/>
          <p:nvPr/>
        </p:nvSpPr>
        <p:spPr>
          <a:xfrm>
            <a:off x="4916439" y="3156644"/>
            <a:ext cx="240482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n</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pic>
        <p:nvPicPr>
          <p:cNvPr id="5" name="Picture 4" descr="http://www.clker.com/cliparts/9/6/9/1/1194985251383288862paper_RPSWB.svg.hi.png">
            <a:extLst>
              <a:ext uri="{FF2B5EF4-FFF2-40B4-BE49-F238E27FC236}">
                <a16:creationId xmlns:a16="http://schemas.microsoft.com/office/drawing/2014/main" id="{A3B3F0E5-B1F3-4B6C-99CA-DFCCEE79070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24225" y="2160122"/>
            <a:ext cx="2197038" cy="10252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63653E-AC90-4C38-A2F9-8F93AC32EADB}"/>
              </a:ext>
            </a:extLst>
          </p:cNvPr>
          <p:cNvSpPr txBox="1"/>
          <p:nvPr/>
        </p:nvSpPr>
        <p:spPr>
          <a:xfrm>
            <a:off x="692060" y="541704"/>
            <a:ext cx="23737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n</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7" name="TextBox 6">
            <a:extLst>
              <a:ext uri="{FF2B5EF4-FFF2-40B4-BE49-F238E27FC236}">
                <a16:creationId xmlns:a16="http://schemas.microsoft.com/office/drawing/2014/main" id="{87A08978-8E80-4222-8DA0-ECCEC747064F}"/>
              </a:ext>
            </a:extLst>
          </p:cNvPr>
          <p:cNvSpPr txBox="1"/>
          <p:nvPr/>
        </p:nvSpPr>
        <p:spPr>
          <a:xfrm>
            <a:off x="8653028" y="454010"/>
            <a:ext cx="25574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n</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8" name="TextBox 7">
            <a:extLst>
              <a:ext uri="{FF2B5EF4-FFF2-40B4-BE49-F238E27FC236}">
                <a16:creationId xmlns:a16="http://schemas.microsoft.com/office/drawing/2014/main" id="{92556539-87AD-4022-AB0A-D40D52398FFC}"/>
              </a:ext>
            </a:extLst>
          </p:cNvPr>
          <p:cNvSpPr txBox="1"/>
          <p:nvPr/>
        </p:nvSpPr>
        <p:spPr>
          <a:xfrm>
            <a:off x="673311" y="3622808"/>
            <a:ext cx="37841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n</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osotros</a:t>
            </a:r>
          </a:p>
        </p:txBody>
      </p:sp>
      <p:pic>
        <p:nvPicPr>
          <p:cNvPr id="9" name="Picture 8">
            <a:extLst>
              <a:ext uri="{FF2B5EF4-FFF2-40B4-BE49-F238E27FC236}">
                <a16:creationId xmlns:a16="http://schemas.microsoft.com/office/drawing/2014/main" id="{FF612AED-97F2-4739-B2EE-3DD56A076946}"/>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16036" y="1278026"/>
            <a:ext cx="2231446" cy="2231446"/>
          </a:xfrm>
          <a:prstGeom prst="rect">
            <a:avLst/>
          </a:prstGeom>
        </p:spPr>
      </p:pic>
      <p:sp>
        <p:nvSpPr>
          <p:cNvPr id="10" name="TextBox 9">
            <a:extLst>
              <a:ext uri="{FF2B5EF4-FFF2-40B4-BE49-F238E27FC236}">
                <a16:creationId xmlns:a16="http://schemas.microsoft.com/office/drawing/2014/main" id="{EEF0C3FC-4BFF-43FD-B139-6E45E34BEC22}"/>
              </a:ext>
            </a:extLst>
          </p:cNvPr>
          <p:cNvSpPr txBox="1"/>
          <p:nvPr/>
        </p:nvSpPr>
        <p:spPr>
          <a:xfrm>
            <a:off x="673311" y="1416830"/>
            <a:ext cx="23924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a:t>
            </a:r>
          </a:p>
        </p:txBody>
      </p:sp>
      <p:sp>
        <p:nvSpPr>
          <p:cNvPr id="11" name="TextBox 10">
            <a:extLst>
              <a:ext uri="{FF2B5EF4-FFF2-40B4-BE49-F238E27FC236}">
                <a16:creationId xmlns:a16="http://schemas.microsoft.com/office/drawing/2014/main" id="{0EA90ADA-B626-4D65-9BA2-F4261128E89C}"/>
              </a:ext>
            </a:extLst>
          </p:cNvPr>
          <p:cNvSpPr txBox="1"/>
          <p:nvPr/>
        </p:nvSpPr>
        <p:spPr>
          <a:xfrm>
            <a:off x="4706991" y="-264662"/>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sp>
        <p:nvSpPr>
          <p:cNvPr id="12" name="TextBox 11">
            <a:extLst>
              <a:ext uri="{FF2B5EF4-FFF2-40B4-BE49-F238E27FC236}">
                <a16:creationId xmlns:a16="http://schemas.microsoft.com/office/drawing/2014/main" id="{57F1C8E7-8FC7-42BE-8AA0-32736A561E04}"/>
              </a:ext>
            </a:extLst>
          </p:cNvPr>
          <p:cNvSpPr txBox="1"/>
          <p:nvPr/>
        </p:nvSpPr>
        <p:spPr>
          <a:xfrm>
            <a:off x="9757764" y="2764458"/>
            <a:ext cx="208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put]</a:t>
            </a:r>
          </a:p>
        </p:txBody>
      </p:sp>
      <p:pic>
        <p:nvPicPr>
          <p:cNvPr id="13" name="Picture 2" descr="http://www.clker.com/cliparts/4/7/6/4/119498659391600484fern_mo_01.svg.med.png">
            <a:extLst>
              <a:ext uri="{FF2B5EF4-FFF2-40B4-BE49-F238E27FC236}">
                <a16:creationId xmlns:a16="http://schemas.microsoft.com/office/drawing/2014/main" id="{A9534ED4-1215-4AFE-ADB4-B6A39D08AB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82302" y="4359349"/>
            <a:ext cx="1392822" cy="20511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ED5D40-9FDA-44C8-A444-86F4C3B01508}"/>
              </a:ext>
            </a:extLst>
          </p:cNvPr>
          <p:cNvSpPr txBox="1"/>
          <p:nvPr/>
        </p:nvSpPr>
        <p:spPr>
          <a:xfrm>
            <a:off x="7870115" y="4566810"/>
            <a:ext cx="29419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pla</a:t>
            </a:r>
            <a:r>
              <a:rPr kumimoji="0" lang="es-CO" sz="6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n</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a:t>
            </a:r>
          </a:p>
        </p:txBody>
      </p:sp>
      <p:sp>
        <p:nvSpPr>
          <p:cNvPr id="15" name="Title 14">
            <a:extLst>
              <a:ext uri="{FF2B5EF4-FFF2-40B4-BE49-F238E27FC236}">
                <a16:creationId xmlns:a16="http://schemas.microsoft.com/office/drawing/2014/main" id="{1260E6D3-460A-42DE-86E5-AD053FEEFAF2}"/>
              </a:ext>
            </a:extLst>
          </p:cNvPr>
          <p:cNvSpPr>
            <a:spLocks noGrp="1"/>
          </p:cNvSpPr>
          <p:nvPr>
            <p:ph type="title"/>
          </p:nvPr>
        </p:nvSpPr>
        <p:spPr>
          <a:xfrm>
            <a:off x="3825866" y="-4991100"/>
            <a:ext cx="1098923" cy="1273336"/>
          </a:xfrm>
        </p:spPr>
        <p:txBody>
          <a:bodyPr>
            <a:normAutofit/>
          </a:bodyPr>
          <a:lstStyle/>
          <a:p>
            <a:r>
              <a:rPr lang="en-GB" sz="100" dirty="0">
                <a:solidFill>
                  <a:schemeClr val="bg1"/>
                </a:solidFill>
              </a:rPr>
              <a:t>n</a:t>
            </a:r>
          </a:p>
        </p:txBody>
      </p:sp>
      <p:sp>
        <p:nvSpPr>
          <p:cNvPr id="16" name="TextBox 15">
            <a:extLst>
              <a:ext uri="{FF2B5EF4-FFF2-40B4-BE49-F238E27FC236}">
                <a16:creationId xmlns:a16="http://schemas.microsoft.com/office/drawing/2014/main" id="{EEF0C3FC-4BFF-43FD-B139-6E45E34BEC22}"/>
              </a:ext>
            </a:extLst>
          </p:cNvPr>
          <p:cNvSpPr txBox="1"/>
          <p:nvPr/>
        </p:nvSpPr>
        <p:spPr>
          <a:xfrm>
            <a:off x="2064939" y="4925942"/>
            <a:ext cx="23924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a:t>
            </a:r>
          </a:p>
        </p:txBody>
      </p:sp>
    </p:spTree>
    <p:extLst>
      <p:ext uri="{BB962C8B-B14F-4D97-AF65-F5344CB8AC3E}">
        <p14:creationId xmlns:p14="http://schemas.microsoft.com/office/powerpoint/2010/main" val="147061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SSC [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mano.wav"/>
                                        </p:tgtEl>
                                      </p:cMediaNode>
                                    </p:audio>
                                  </p:sub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pon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pone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6" name="tene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6" name="tener.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subTnLst>
                                    <p:audio>
                                      <p:cMediaNode>
                                        <p:cTn display="0" masterRel="sameClick">
                                          <p:stCondLst>
                                            <p:cond evt="begin" delay="0">
                                              <p:tn val="43"/>
                                            </p:cond>
                                          </p:stCondLst>
                                          <p:endCondLst>
                                            <p:cond evt="onStopAudio" delay="0">
                                              <p:tgtEl>
                                                <p:sldTgt/>
                                              </p:tgtEl>
                                            </p:cond>
                                          </p:endCondLst>
                                        </p:cTn>
                                        <p:tgtEl>
                                          <p:sndTgt r:embed="rId7" name="nosotros (1).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subTnLst>
                                    <p:audio>
                                      <p:cMediaNode>
                                        <p:cTn display="0" masterRel="sameClick">
                                          <p:stCondLst>
                                            <p:cond evt="begin" delay="0">
                                              <p:tn val="48"/>
                                            </p:cond>
                                          </p:stCondLst>
                                          <p:endCondLst>
                                            <p:cond evt="onStopAudio" delay="0">
                                              <p:tgtEl>
                                                <p:sldTgt/>
                                              </p:tgtEl>
                                            </p:cond>
                                          </p:endCondLst>
                                        </p:cTn>
                                        <p:tgtEl>
                                          <p:sndTgt r:embed="rId7" name="nosotros (1).wav"/>
                                        </p:tgtEl>
                                      </p:cMediaNode>
                                    </p:audio>
                                  </p:sub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8" name="planta.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8" name="plant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8" grpId="0"/>
      <p:bldP spid="10" grpId="0"/>
      <p:bldP spid="11" grpId="0"/>
      <p:bldP spid="12" grpId="0"/>
      <p:bldP spid="14"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Escena</a:t>
            </a:r>
            <a:r>
              <a:rPr lang="en-GB" sz="3600" b="1" dirty="0">
                <a:solidFill>
                  <a:schemeClr val="bg1"/>
                </a:solidFill>
              </a:rPr>
              <a:t> del </a:t>
            </a:r>
            <a:r>
              <a:rPr lang="en-GB" sz="3600" b="1" dirty="0" err="1">
                <a:solidFill>
                  <a:schemeClr val="bg1"/>
                </a:solidFill>
              </a:rPr>
              <a:t>crimen</a:t>
            </a:r>
            <a:r>
              <a:rPr lang="en-GB" sz="3600" b="1" dirty="0">
                <a:solidFill>
                  <a:schemeClr val="bg1"/>
                </a:solidFill>
              </a:rPr>
              <a:t> [2/6]</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7"/>
          <p:cNvSpPr/>
          <p:nvPr/>
        </p:nvSpPr>
        <p:spPr>
          <a:xfrm>
            <a:off x="3128103" y="1325563"/>
            <a:ext cx="6030098" cy="3382361"/>
          </a:xfrm>
          <a:prstGeom prst="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p:cNvSpPr txBox="1"/>
          <p:nvPr/>
        </p:nvSpPr>
        <p:spPr>
          <a:xfrm>
            <a:off x="480668" y="4973723"/>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Al__________________________ la </a:t>
            </a:r>
            <a:r>
              <a:rPr lang="en-GB" sz="3600" dirty="0" err="1">
                <a:solidFill>
                  <a:srgbClr val="4472C4">
                    <a:lumMod val="50000"/>
                  </a:srgbClr>
                </a:solidFill>
                <a:latin typeface="Century Gothic" panose="020B0502020202020204" pitchFamily="34" charset="0"/>
              </a:rPr>
              <a:t>cómplice</a:t>
            </a:r>
            <a:r>
              <a:rPr lang="en-GB" sz="3600" dirty="0">
                <a:solidFill>
                  <a:srgbClr val="4472C4">
                    <a:lumMod val="50000"/>
                  </a:srgbClr>
                </a:solidFill>
                <a:latin typeface="Century Gothic" panose="020B0502020202020204" pitchFamily="34" charset="0"/>
              </a:rPr>
              <a:t>.</a:t>
            </a:r>
            <a:endParaRPr lang="en-GB" sz="2800" dirty="0">
              <a:solidFill>
                <a:srgbClr val="4472C4">
                  <a:lumMod val="50000"/>
                </a:srgbClr>
              </a:solidFill>
              <a:latin typeface="Century Gothic" panose="020B0502020202020204" pitchFamily="34" charset="0"/>
            </a:endParaRPr>
          </a:p>
        </p:txBody>
      </p:sp>
      <p:sp>
        <p:nvSpPr>
          <p:cNvPr id="15" name="TextBox 14"/>
          <p:cNvSpPr txBox="1"/>
          <p:nvPr/>
        </p:nvSpPr>
        <p:spPr>
          <a:xfrm>
            <a:off x="2094812" y="4923756"/>
            <a:ext cx="5786651"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criminal lo </a:t>
            </a:r>
            <a:r>
              <a:rPr lang="en-GB" sz="3600" dirty="0" err="1">
                <a:solidFill>
                  <a:srgbClr val="E56700"/>
                </a:solidFill>
                <a:latin typeface="Century Gothic" panose="020B0502020202020204" pitchFamily="34" charset="0"/>
              </a:rPr>
              <a:t>esconde</a:t>
            </a:r>
            <a:endParaRPr lang="en-GB" sz="3600" dirty="0">
              <a:solidFill>
                <a:srgbClr val="E56700"/>
              </a:solidFill>
              <a:latin typeface="Century Gothic" panose="020B0502020202020204"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45218">
            <a:off x="5622270" y="1937052"/>
            <a:ext cx="1618049" cy="2425180"/>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56573"/>
          <a:stretch/>
        </p:blipFill>
        <p:spPr>
          <a:xfrm>
            <a:off x="5256431" y="1785616"/>
            <a:ext cx="1505470" cy="2692097"/>
          </a:xfrm>
          <a:prstGeom prst="rect">
            <a:avLst/>
          </a:prstGeom>
          <a:solidFill>
            <a:schemeClr val="bg1"/>
          </a:solidFill>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r="45101"/>
          <a:stretch/>
        </p:blipFill>
        <p:spPr>
          <a:xfrm>
            <a:off x="3959083" y="2452156"/>
            <a:ext cx="1430319" cy="2023256"/>
          </a:xfrm>
          <a:prstGeom prst="rect">
            <a:avLst/>
          </a:prstGeom>
        </p:spPr>
      </p:pic>
      <p:sp>
        <p:nvSpPr>
          <p:cNvPr id="13" name="TextBox 12"/>
          <p:cNvSpPr txBox="1"/>
          <p:nvPr/>
        </p:nvSpPr>
        <p:spPr>
          <a:xfrm>
            <a:off x="480668" y="5724281"/>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La__________________________ al criminal.</a:t>
            </a:r>
            <a:endParaRPr lang="en-GB" sz="2800" dirty="0">
              <a:solidFill>
                <a:srgbClr val="4472C4">
                  <a:lumMod val="50000"/>
                </a:srgbClr>
              </a:solidFill>
              <a:latin typeface="Century Gothic" panose="020B0502020202020204" pitchFamily="34" charset="0"/>
            </a:endParaRPr>
          </a:p>
        </p:txBody>
      </p:sp>
      <p:sp>
        <p:nvSpPr>
          <p:cNvPr id="19" name="TextBox 18"/>
          <p:cNvSpPr txBox="1"/>
          <p:nvPr/>
        </p:nvSpPr>
        <p:spPr>
          <a:xfrm>
            <a:off x="2094813" y="5640201"/>
            <a:ext cx="5786651" cy="646331"/>
          </a:xfrm>
          <a:prstGeom prst="rect">
            <a:avLst/>
          </a:prstGeom>
          <a:noFill/>
        </p:spPr>
        <p:txBody>
          <a:bodyPr wrap="square" rtlCol="0">
            <a:spAutoFit/>
          </a:bodyPr>
          <a:lstStyle/>
          <a:p>
            <a:r>
              <a:rPr lang="en-GB" sz="3600" dirty="0" err="1">
                <a:solidFill>
                  <a:srgbClr val="E56700"/>
                </a:solidFill>
                <a:latin typeface="Century Gothic" panose="020B0502020202020204" pitchFamily="34" charset="0"/>
              </a:rPr>
              <a:t>cómplice</a:t>
            </a:r>
            <a:r>
              <a:rPr lang="en-GB" sz="3600" dirty="0">
                <a:solidFill>
                  <a:srgbClr val="E56700"/>
                </a:solidFill>
                <a:latin typeface="Century Gothic" panose="020B0502020202020204" pitchFamily="34" charset="0"/>
              </a:rPr>
              <a:t> </a:t>
            </a:r>
            <a:r>
              <a:rPr lang="en-GB" sz="3600" dirty="0" err="1">
                <a:solidFill>
                  <a:srgbClr val="E56700"/>
                </a:solidFill>
                <a:latin typeface="Century Gothic" panose="020B0502020202020204" pitchFamily="34" charset="0"/>
              </a:rPr>
              <a:t>esconde</a:t>
            </a:r>
            <a:endParaRPr lang="en-GB" sz="3600" dirty="0">
              <a:solidFill>
                <a:srgbClr val="E56700"/>
              </a:solidFill>
              <a:latin typeface="Century Gothic" panose="020B0502020202020204" pitchFamily="34" charset="0"/>
            </a:endParaRPr>
          </a:p>
        </p:txBody>
      </p:sp>
      <p:sp>
        <p:nvSpPr>
          <p:cNvPr id="20" name="TextBox 19"/>
          <p:cNvSpPr txBox="1"/>
          <p:nvPr/>
        </p:nvSpPr>
        <p:spPr>
          <a:xfrm>
            <a:off x="7178722" y="4054686"/>
            <a:ext cx="1832689" cy="52322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800" dirty="0" err="1">
                <a:solidFill>
                  <a:schemeClr val="accent5">
                    <a:lumMod val="50000"/>
                  </a:schemeClr>
                </a:solidFill>
              </a:rPr>
              <a:t>esconder</a:t>
            </a:r>
            <a:endParaRPr lang="en-GB" sz="2800" dirty="0">
              <a:solidFill>
                <a:schemeClr val="accent5">
                  <a:lumMod val="50000"/>
                </a:schemeClr>
              </a:solidFill>
            </a:endParaRPr>
          </a:p>
        </p:txBody>
      </p:sp>
    </p:spTree>
    <p:extLst>
      <p:ext uri="{BB962C8B-B14F-4D97-AF65-F5344CB8AC3E}">
        <p14:creationId xmlns:p14="http://schemas.microsoft.com/office/powerpoint/2010/main" val="300865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Escena</a:t>
            </a:r>
            <a:r>
              <a:rPr lang="en-GB" sz="3600" b="1" dirty="0">
                <a:solidFill>
                  <a:schemeClr val="bg1"/>
                </a:solidFill>
              </a:rPr>
              <a:t> del </a:t>
            </a:r>
            <a:r>
              <a:rPr lang="en-GB" sz="3600" b="1" dirty="0" err="1">
                <a:solidFill>
                  <a:schemeClr val="bg1"/>
                </a:solidFill>
              </a:rPr>
              <a:t>crimen</a:t>
            </a:r>
            <a:r>
              <a:rPr lang="en-GB" sz="3600" b="1" dirty="0">
                <a:solidFill>
                  <a:schemeClr val="bg1"/>
                </a:solidFill>
              </a:rPr>
              <a:t> [3/6]</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7"/>
          <p:cNvSpPr/>
          <p:nvPr/>
        </p:nvSpPr>
        <p:spPr>
          <a:xfrm>
            <a:off x="3128103" y="1325563"/>
            <a:ext cx="6030098" cy="3382361"/>
          </a:xfrm>
          <a:prstGeom prst="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p:cNvSpPr txBox="1"/>
          <p:nvPr/>
        </p:nvSpPr>
        <p:spPr>
          <a:xfrm>
            <a:off x="480668" y="4973723"/>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El__________________________ a la </a:t>
            </a:r>
            <a:r>
              <a:rPr lang="en-GB" sz="3600" dirty="0" err="1">
                <a:solidFill>
                  <a:srgbClr val="4472C4">
                    <a:lumMod val="50000"/>
                  </a:srgbClr>
                </a:solidFill>
                <a:latin typeface="Century Gothic" panose="020B0502020202020204" pitchFamily="34" charset="0"/>
              </a:rPr>
              <a:t>cómplice</a:t>
            </a:r>
            <a:r>
              <a:rPr lang="en-GB" sz="3600" dirty="0">
                <a:solidFill>
                  <a:srgbClr val="4472C4">
                    <a:lumMod val="50000"/>
                  </a:srgbClr>
                </a:solidFill>
                <a:latin typeface="Century Gothic" panose="020B0502020202020204" pitchFamily="34" charset="0"/>
              </a:rPr>
              <a:t>.</a:t>
            </a:r>
            <a:endParaRPr lang="en-GB" sz="2800" dirty="0">
              <a:solidFill>
                <a:srgbClr val="4472C4">
                  <a:lumMod val="50000"/>
                </a:srgbClr>
              </a:solidFill>
              <a:latin typeface="Century Gothic" panose="020B0502020202020204" pitchFamily="34" charset="0"/>
            </a:endParaRPr>
          </a:p>
        </p:txBody>
      </p:sp>
      <p:sp>
        <p:nvSpPr>
          <p:cNvPr id="15" name="TextBox 14"/>
          <p:cNvSpPr txBox="1"/>
          <p:nvPr/>
        </p:nvSpPr>
        <p:spPr>
          <a:xfrm>
            <a:off x="2257028" y="4879702"/>
            <a:ext cx="5786651" cy="646331"/>
          </a:xfrm>
          <a:prstGeom prst="rect">
            <a:avLst/>
          </a:prstGeom>
          <a:noFill/>
        </p:spPr>
        <p:txBody>
          <a:bodyPr wrap="square" rtlCol="0">
            <a:spAutoFit/>
          </a:bodyPr>
          <a:lstStyle/>
          <a:p>
            <a:r>
              <a:rPr lang="en-GB" sz="3600" dirty="0" err="1">
                <a:solidFill>
                  <a:srgbClr val="E56700"/>
                </a:solidFill>
                <a:latin typeface="Century Gothic" panose="020B0502020202020204" pitchFamily="34" charset="0"/>
              </a:rPr>
              <a:t>policía</a:t>
            </a:r>
            <a:r>
              <a:rPr lang="en-GB" sz="3600" dirty="0">
                <a:solidFill>
                  <a:srgbClr val="E56700"/>
                </a:solidFill>
                <a:latin typeface="Century Gothic" panose="020B0502020202020204" pitchFamily="34" charset="0"/>
              </a:rPr>
              <a:t> para</a:t>
            </a:r>
          </a:p>
        </p:txBody>
      </p:sp>
      <p:sp>
        <p:nvSpPr>
          <p:cNvPr id="13" name="TextBox 12"/>
          <p:cNvSpPr txBox="1"/>
          <p:nvPr/>
        </p:nvSpPr>
        <p:spPr>
          <a:xfrm>
            <a:off x="480668" y="5724281"/>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A la________________________ el </a:t>
            </a:r>
            <a:r>
              <a:rPr lang="en-GB" sz="3600" dirty="0" err="1">
                <a:solidFill>
                  <a:srgbClr val="4472C4">
                    <a:lumMod val="50000"/>
                  </a:srgbClr>
                </a:solidFill>
                <a:latin typeface="Century Gothic" panose="020B0502020202020204" pitchFamily="34" charset="0"/>
              </a:rPr>
              <a:t>policía</a:t>
            </a:r>
            <a:r>
              <a:rPr lang="en-GB" sz="3600" dirty="0">
                <a:solidFill>
                  <a:srgbClr val="4472C4">
                    <a:lumMod val="50000"/>
                  </a:srgbClr>
                </a:solidFill>
                <a:latin typeface="Century Gothic" panose="020B0502020202020204" pitchFamily="34" charset="0"/>
              </a:rPr>
              <a:t>.</a:t>
            </a:r>
            <a:endParaRPr lang="en-GB" sz="2800" dirty="0">
              <a:solidFill>
                <a:srgbClr val="4472C4">
                  <a:lumMod val="50000"/>
                </a:srgbClr>
              </a:solidFill>
              <a:latin typeface="Century Gothic" panose="020B0502020202020204" pitchFamily="34" charset="0"/>
            </a:endParaRPr>
          </a:p>
        </p:txBody>
      </p:sp>
      <p:sp>
        <p:nvSpPr>
          <p:cNvPr id="19" name="TextBox 18"/>
          <p:cNvSpPr txBox="1"/>
          <p:nvPr/>
        </p:nvSpPr>
        <p:spPr>
          <a:xfrm>
            <a:off x="2257028" y="5603583"/>
            <a:ext cx="5786651" cy="646331"/>
          </a:xfrm>
          <a:prstGeom prst="rect">
            <a:avLst/>
          </a:prstGeom>
          <a:noFill/>
        </p:spPr>
        <p:txBody>
          <a:bodyPr wrap="square" rtlCol="0">
            <a:spAutoFit/>
          </a:bodyPr>
          <a:lstStyle/>
          <a:p>
            <a:r>
              <a:rPr lang="en-GB" sz="3600" dirty="0" err="1">
                <a:solidFill>
                  <a:srgbClr val="E56700"/>
                </a:solidFill>
                <a:latin typeface="Century Gothic" panose="020B0502020202020204" pitchFamily="34" charset="0"/>
              </a:rPr>
              <a:t>cómplice</a:t>
            </a:r>
            <a:r>
              <a:rPr lang="en-GB" sz="3600" dirty="0">
                <a:solidFill>
                  <a:srgbClr val="E56700"/>
                </a:solidFill>
                <a:latin typeface="Century Gothic" panose="020B0502020202020204" pitchFamily="34" charset="0"/>
              </a:rPr>
              <a:t> la para</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3978" y="1758738"/>
            <a:ext cx="1598196" cy="2889394"/>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9661" y="1854100"/>
            <a:ext cx="2330148" cy="1809506"/>
          </a:xfrm>
          <a:prstGeom prst="rect">
            <a:avLst/>
          </a:prstGeom>
        </p:spPr>
      </p:pic>
      <p:sp>
        <p:nvSpPr>
          <p:cNvPr id="23" name="TextBox 22"/>
          <p:cNvSpPr txBox="1"/>
          <p:nvPr/>
        </p:nvSpPr>
        <p:spPr>
          <a:xfrm>
            <a:off x="3324578" y="4061891"/>
            <a:ext cx="1334963" cy="52322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800" dirty="0" err="1">
                <a:solidFill>
                  <a:schemeClr val="accent5">
                    <a:lumMod val="50000"/>
                  </a:schemeClr>
                </a:solidFill>
              </a:rPr>
              <a:t>parar</a:t>
            </a:r>
            <a:endParaRPr lang="en-GB" sz="2800" dirty="0">
              <a:solidFill>
                <a:schemeClr val="accent5">
                  <a:lumMod val="50000"/>
                </a:schemeClr>
              </a:solidFill>
            </a:endParaRPr>
          </a:p>
        </p:txBody>
      </p:sp>
    </p:spTree>
    <p:extLst>
      <p:ext uri="{BB962C8B-B14F-4D97-AF65-F5344CB8AC3E}">
        <p14:creationId xmlns:p14="http://schemas.microsoft.com/office/powerpoint/2010/main" val="255073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Escena</a:t>
            </a:r>
            <a:r>
              <a:rPr lang="en-GB" sz="3600" b="1" dirty="0">
                <a:solidFill>
                  <a:schemeClr val="bg1"/>
                </a:solidFill>
              </a:rPr>
              <a:t> del </a:t>
            </a:r>
            <a:r>
              <a:rPr lang="en-GB" sz="3600" b="1" dirty="0" err="1">
                <a:solidFill>
                  <a:schemeClr val="bg1"/>
                </a:solidFill>
              </a:rPr>
              <a:t>crimen</a:t>
            </a:r>
            <a:r>
              <a:rPr lang="en-GB" sz="3600" b="1" dirty="0">
                <a:solidFill>
                  <a:schemeClr val="bg1"/>
                </a:solidFill>
              </a:rPr>
              <a:t> [4/6]</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7"/>
          <p:cNvSpPr/>
          <p:nvPr/>
        </p:nvSpPr>
        <p:spPr>
          <a:xfrm>
            <a:off x="3128103" y="1325563"/>
            <a:ext cx="6030098" cy="3382361"/>
          </a:xfrm>
          <a:prstGeom prst="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p:cNvSpPr txBox="1"/>
          <p:nvPr/>
        </p:nvSpPr>
        <p:spPr>
          <a:xfrm>
            <a:off x="480668" y="4973723"/>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Al__________________________ el detective.</a:t>
            </a:r>
            <a:endParaRPr lang="en-GB" sz="2800" dirty="0">
              <a:solidFill>
                <a:srgbClr val="4472C4">
                  <a:lumMod val="50000"/>
                </a:srgbClr>
              </a:solidFill>
              <a:latin typeface="Century Gothic" panose="020B0502020202020204" pitchFamily="34" charset="0"/>
            </a:endParaRPr>
          </a:p>
        </p:txBody>
      </p:sp>
      <p:sp>
        <p:nvSpPr>
          <p:cNvPr id="15" name="TextBox 14"/>
          <p:cNvSpPr txBox="1"/>
          <p:nvPr/>
        </p:nvSpPr>
        <p:spPr>
          <a:xfrm>
            <a:off x="2257028" y="4907550"/>
            <a:ext cx="5786651"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criminal lo </a:t>
            </a:r>
            <a:r>
              <a:rPr lang="en-GB" sz="3600" dirty="0" err="1">
                <a:solidFill>
                  <a:srgbClr val="E56700"/>
                </a:solidFill>
                <a:latin typeface="Century Gothic" panose="020B0502020202020204" pitchFamily="34" charset="0"/>
              </a:rPr>
              <a:t>sigue</a:t>
            </a:r>
            <a:endParaRPr lang="en-GB" sz="3600" dirty="0">
              <a:solidFill>
                <a:srgbClr val="E56700"/>
              </a:solidFill>
              <a:latin typeface="Century Gothic" panose="020B0502020202020204" pitchFamily="34" charset="0"/>
            </a:endParaRPr>
          </a:p>
        </p:txBody>
      </p:sp>
      <p:sp>
        <p:nvSpPr>
          <p:cNvPr id="13" name="TextBox 12"/>
          <p:cNvSpPr txBox="1"/>
          <p:nvPr/>
        </p:nvSpPr>
        <p:spPr>
          <a:xfrm>
            <a:off x="480668" y="5724281"/>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El__________________________ al criminal.</a:t>
            </a:r>
            <a:endParaRPr lang="en-GB" sz="2800" dirty="0">
              <a:solidFill>
                <a:srgbClr val="4472C4">
                  <a:lumMod val="50000"/>
                </a:srgbClr>
              </a:solidFill>
              <a:latin typeface="Century Gothic" panose="020B0502020202020204" pitchFamily="34" charset="0"/>
            </a:endParaRPr>
          </a:p>
        </p:txBody>
      </p:sp>
      <p:sp>
        <p:nvSpPr>
          <p:cNvPr id="19" name="TextBox 18"/>
          <p:cNvSpPr txBox="1"/>
          <p:nvPr/>
        </p:nvSpPr>
        <p:spPr>
          <a:xfrm>
            <a:off x="2257028" y="5674390"/>
            <a:ext cx="4553142"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detective </a:t>
            </a:r>
            <a:r>
              <a:rPr lang="en-GB" sz="3600" dirty="0" err="1">
                <a:solidFill>
                  <a:srgbClr val="E56700"/>
                </a:solidFill>
                <a:latin typeface="Century Gothic" panose="020B0502020202020204" pitchFamily="34" charset="0"/>
              </a:rPr>
              <a:t>sigue</a:t>
            </a:r>
            <a:endParaRPr lang="en-GB" sz="3600" dirty="0">
              <a:solidFill>
                <a:srgbClr val="E56700"/>
              </a:solidFill>
              <a:latin typeface="Century Gothic" panose="020B0502020202020204" pitchFamily="34" charset="0"/>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95409" y="2039445"/>
            <a:ext cx="1635434" cy="261899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104238">
            <a:off x="6893655" y="3783683"/>
            <a:ext cx="534485" cy="913405"/>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300465">
            <a:off x="5527165" y="2817704"/>
            <a:ext cx="422648" cy="722281"/>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104238">
            <a:off x="6200161" y="3232914"/>
            <a:ext cx="491103" cy="839268"/>
          </a:xfrm>
          <a:prstGeom prst="rect">
            <a:avLst/>
          </a:prstGeom>
        </p:spPr>
      </p:pic>
      <p:grpSp>
        <p:nvGrpSpPr>
          <p:cNvPr id="6" name="Group 5"/>
          <p:cNvGrpSpPr/>
          <p:nvPr/>
        </p:nvGrpSpPr>
        <p:grpSpPr>
          <a:xfrm>
            <a:off x="4254122" y="1350126"/>
            <a:ext cx="1176522" cy="3016815"/>
            <a:chOff x="4254122" y="1350126"/>
            <a:chExt cx="1176522" cy="3016815"/>
          </a:xfrm>
        </p:grpSpPr>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8356"/>
            <a:stretch/>
          </p:blipFill>
          <p:spPr>
            <a:xfrm flipH="1">
              <a:off x="4254122" y="1350126"/>
              <a:ext cx="1150391" cy="2744515"/>
            </a:xfrm>
            <a:prstGeom prst="rect">
              <a:avLst/>
            </a:prstGeom>
          </p:spPr>
        </p:pic>
        <p:pic>
          <p:nvPicPr>
            <p:cNvPr id="24" name="Picture 23"/>
            <p:cNvPicPr>
              <a:picLocks noChangeAspect="1"/>
            </p:cNvPicPr>
            <p:nvPr/>
          </p:nvPicPr>
          <p:blipFill rotWithShape="1">
            <a:blip r:embed="rId9" cstate="print">
              <a:extLst>
                <a:ext uri="{28A0092B-C50C-407E-A947-70E740481C1C}">
                  <a14:useLocalDpi xmlns:a14="http://schemas.microsoft.com/office/drawing/2010/main" val="0"/>
                </a:ext>
              </a:extLst>
            </a:blip>
            <a:srcRect l="79395"/>
            <a:stretch/>
          </p:blipFill>
          <p:spPr>
            <a:xfrm>
              <a:off x="5154993" y="1622426"/>
              <a:ext cx="275651" cy="2744515"/>
            </a:xfrm>
            <a:prstGeom prst="rect">
              <a:avLst/>
            </a:prstGeom>
          </p:spPr>
        </p:pic>
      </p:grpSp>
      <p:sp>
        <p:nvSpPr>
          <p:cNvPr id="25" name="TextBox 24"/>
          <p:cNvSpPr txBox="1"/>
          <p:nvPr/>
        </p:nvSpPr>
        <p:spPr>
          <a:xfrm>
            <a:off x="3210774" y="4108601"/>
            <a:ext cx="1334963" cy="52322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800" dirty="0" err="1">
                <a:solidFill>
                  <a:schemeClr val="accent5">
                    <a:lumMod val="50000"/>
                  </a:schemeClr>
                </a:solidFill>
              </a:rPr>
              <a:t>seguir</a:t>
            </a:r>
            <a:endParaRPr lang="en-GB" sz="2800" dirty="0">
              <a:solidFill>
                <a:schemeClr val="accent5">
                  <a:lumMod val="50000"/>
                </a:schemeClr>
              </a:solidFill>
            </a:endParaRPr>
          </a:p>
        </p:txBody>
      </p:sp>
    </p:spTree>
    <p:extLst>
      <p:ext uri="{BB962C8B-B14F-4D97-AF65-F5344CB8AC3E}">
        <p14:creationId xmlns:p14="http://schemas.microsoft.com/office/powerpoint/2010/main" val="401148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Escena</a:t>
            </a:r>
            <a:r>
              <a:rPr lang="en-GB" sz="3600" b="1" dirty="0">
                <a:solidFill>
                  <a:schemeClr val="bg1"/>
                </a:solidFill>
              </a:rPr>
              <a:t> del </a:t>
            </a:r>
            <a:r>
              <a:rPr lang="en-GB" sz="3600" b="1" dirty="0" err="1">
                <a:solidFill>
                  <a:schemeClr val="bg1"/>
                </a:solidFill>
              </a:rPr>
              <a:t>crimen</a:t>
            </a:r>
            <a:r>
              <a:rPr lang="en-GB" sz="3600" b="1" dirty="0">
                <a:solidFill>
                  <a:schemeClr val="bg1"/>
                </a:solidFill>
              </a:rPr>
              <a:t> [5/6]</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7"/>
          <p:cNvSpPr/>
          <p:nvPr/>
        </p:nvSpPr>
        <p:spPr>
          <a:xfrm>
            <a:off x="3128103" y="1325563"/>
            <a:ext cx="6030098" cy="3382361"/>
          </a:xfrm>
          <a:prstGeom prst="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p:cNvSpPr txBox="1"/>
          <p:nvPr/>
        </p:nvSpPr>
        <p:spPr>
          <a:xfrm>
            <a:off x="480668" y="4973723"/>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La__________________________ a la </a:t>
            </a:r>
            <a:r>
              <a:rPr lang="en-GB" sz="3600" dirty="0" err="1">
                <a:solidFill>
                  <a:srgbClr val="4472C4">
                    <a:lumMod val="50000"/>
                  </a:srgbClr>
                </a:solidFill>
                <a:latin typeface="Century Gothic" panose="020B0502020202020204" pitchFamily="34" charset="0"/>
              </a:rPr>
              <a:t>cómplice</a:t>
            </a:r>
            <a:r>
              <a:rPr lang="en-GB" sz="3600" dirty="0">
                <a:solidFill>
                  <a:srgbClr val="4472C4">
                    <a:lumMod val="50000"/>
                  </a:srgbClr>
                </a:solidFill>
                <a:latin typeface="Century Gothic" panose="020B0502020202020204" pitchFamily="34" charset="0"/>
              </a:rPr>
              <a:t>.</a:t>
            </a:r>
            <a:endParaRPr lang="en-GB" sz="2800" dirty="0">
              <a:solidFill>
                <a:srgbClr val="4472C4">
                  <a:lumMod val="50000"/>
                </a:srgbClr>
              </a:solidFill>
              <a:latin typeface="Century Gothic" panose="020B0502020202020204" pitchFamily="34" charset="0"/>
            </a:endParaRPr>
          </a:p>
        </p:txBody>
      </p:sp>
      <p:sp>
        <p:nvSpPr>
          <p:cNvPr id="15" name="TextBox 14"/>
          <p:cNvSpPr txBox="1"/>
          <p:nvPr/>
        </p:nvSpPr>
        <p:spPr>
          <a:xfrm>
            <a:off x="2076914" y="4928108"/>
            <a:ext cx="5786651"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detective </a:t>
            </a:r>
            <a:r>
              <a:rPr lang="en-GB" sz="3600" dirty="0" err="1">
                <a:solidFill>
                  <a:srgbClr val="E56700"/>
                </a:solidFill>
                <a:latin typeface="Century Gothic" panose="020B0502020202020204" pitchFamily="34" charset="0"/>
              </a:rPr>
              <a:t>busca</a:t>
            </a:r>
            <a:endParaRPr lang="en-GB" sz="3600" dirty="0">
              <a:solidFill>
                <a:srgbClr val="E56700"/>
              </a:solidFill>
              <a:latin typeface="Century Gothic" panose="020B0502020202020204" pitchFamily="34" charset="0"/>
            </a:endParaRPr>
          </a:p>
        </p:txBody>
      </p:sp>
      <p:sp>
        <p:nvSpPr>
          <p:cNvPr id="13" name="TextBox 12"/>
          <p:cNvSpPr txBox="1"/>
          <p:nvPr/>
        </p:nvSpPr>
        <p:spPr>
          <a:xfrm>
            <a:off x="480668" y="5724281"/>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A la_________________________ la detective.</a:t>
            </a:r>
            <a:endParaRPr lang="en-GB" sz="2800" dirty="0">
              <a:solidFill>
                <a:srgbClr val="4472C4">
                  <a:lumMod val="50000"/>
                </a:srgbClr>
              </a:solidFill>
              <a:latin typeface="Century Gothic" panose="020B0502020202020204" pitchFamily="34" charset="0"/>
            </a:endParaRPr>
          </a:p>
        </p:txBody>
      </p:sp>
      <p:sp>
        <p:nvSpPr>
          <p:cNvPr id="19" name="TextBox 18"/>
          <p:cNvSpPr txBox="1"/>
          <p:nvPr/>
        </p:nvSpPr>
        <p:spPr>
          <a:xfrm>
            <a:off x="2076914" y="5633178"/>
            <a:ext cx="5854827" cy="646331"/>
          </a:xfrm>
          <a:prstGeom prst="rect">
            <a:avLst/>
          </a:prstGeom>
          <a:noFill/>
        </p:spPr>
        <p:txBody>
          <a:bodyPr wrap="square" rtlCol="0">
            <a:spAutoFit/>
          </a:bodyPr>
          <a:lstStyle/>
          <a:p>
            <a:r>
              <a:rPr lang="en-GB" sz="3600" dirty="0" err="1">
                <a:solidFill>
                  <a:srgbClr val="E56700"/>
                </a:solidFill>
                <a:latin typeface="Century Gothic" panose="020B0502020202020204" pitchFamily="34" charset="0"/>
              </a:rPr>
              <a:t>cómplice</a:t>
            </a:r>
            <a:r>
              <a:rPr lang="en-GB" sz="3600" dirty="0">
                <a:solidFill>
                  <a:srgbClr val="E56700"/>
                </a:solidFill>
                <a:latin typeface="Century Gothic" panose="020B0502020202020204" pitchFamily="34" charset="0"/>
              </a:rPr>
              <a:t> la </a:t>
            </a:r>
            <a:r>
              <a:rPr lang="en-GB" sz="3600" dirty="0" err="1">
                <a:solidFill>
                  <a:srgbClr val="E56700"/>
                </a:solidFill>
                <a:latin typeface="Century Gothic" panose="020B0502020202020204" pitchFamily="34" charset="0"/>
              </a:rPr>
              <a:t>busca</a:t>
            </a:r>
            <a:endParaRPr lang="en-GB" sz="3600" dirty="0">
              <a:solidFill>
                <a:srgbClr val="E56700"/>
              </a:solidFill>
              <a:latin typeface="Century Gothic" panose="020B0502020202020204" pitchFamily="34"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179" y="1792074"/>
            <a:ext cx="2389630" cy="2915850"/>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r="45101"/>
          <a:stretch/>
        </p:blipFill>
        <p:spPr>
          <a:xfrm>
            <a:off x="7727882" y="1402542"/>
            <a:ext cx="1430319" cy="2023256"/>
          </a:xfrm>
          <a:prstGeom prst="rect">
            <a:avLst/>
          </a:prstGeom>
        </p:spPr>
      </p:pic>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56573"/>
          <a:stretch/>
        </p:blipFill>
        <p:spPr>
          <a:xfrm>
            <a:off x="6838460" y="1903950"/>
            <a:ext cx="1505470" cy="2692097"/>
          </a:xfrm>
          <a:prstGeom prst="rect">
            <a:avLst/>
          </a:prstGeom>
          <a:solidFill>
            <a:schemeClr val="bg1"/>
          </a:solidFill>
        </p:spPr>
      </p:pic>
      <p:sp>
        <p:nvSpPr>
          <p:cNvPr id="25" name="TextBox 24"/>
          <p:cNvSpPr txBox="1"/>
          <p:nvPr/>
        </p:nvSpPr>
        <p:spPr>
          <a:xfrm>
            <a:off x="3180800" y="4102182"/>
            <a:ext cx="1459439" cy="52322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800" dirty="0" err="1">
                <a:solidFill>
                  <a:schemeClr val="accent5">
                    <a:lumMod val="50000"/>
                  </a:schemeClr>
                </a:solidFill>
              </a:rPr>
              <a:t>buscar</a:t>
            </a:r>
            <a:endParaRPr lang="en-GB" sz="2800" dirty="0">
              <a:solidFill>
                <a:schemeClr val="accent5">
                  <a:lumMod val="50000"/>
                </a:schemeClr>
              </a:solidFill>
            </a:endParaRPr>
          </a:p>
        </p:txBody>
      </p:sp>
    </p:spTree>
    <p:extLst>
      <p:ext uri="{BB962C8B-B14F-4D97-AF65-F5344CB8AC3E}">
        <p14:creationId xmlns:p14="http://schemas.microsoft.com/office/powerpoint/2010/main" val="190509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Escena</a:t>
            </a:r>
            <a:r>
              <a:rPr lang="en-GB" sz="3600" b="1" dirty="0">
                <a:solidFill>
                  <a:schemeClr val="bg1"/>
                </a:solidFill>
              </a:rPr>
              <a:t> del </a:t>
            </a:r>
            <a:r>
              <a:rPr lang="en-GB" sz="3600" b="1" dirty="0" err="1">
                <a:solidFill>
                  <a:schemeClr val="bg1"/>
                </a:solidFill>
              </a:rPr>
              <a:t>crimen</a:t>
            </a:r>
            <a:r>
              <a:rPr lang="en-GB" sz="3600" b="1" dirty="0">
                <a:solidFill>
                  <a:schemeClr val="bg1"/>
                </a:solidFill>
              </a:rPr>
              <a:t> [6/6]</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7"/>
          <p:cNvSpPr/>
          <p:nvPr/>
        </p:nvSpPr>
        <p:spPr>
          <a:xfrm>
            <a:off x="3128103" y="1325563"/>
            <a:ext cx="6030098" cy="3382361"/>
          </a:xfrm>
          <a:prstGeom prst="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p:cNvSpPr txBox="1"/>
          <p:nvPr/>
        </p:nvSpPr>
        <p:spPr>
          <a:xfrm>
            <a:off x="-256311" y="4928869"/>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A la _________________________ la </a:t>
            </a:r>
            <a:r>
              <a:rPr lang="en-GB" sz="3600" dirty="0" err="1">
                <a:solidFill>
                  <a:srgbClr val="4472C4">
                    <a:lumMod val="50000"/>
                  </a:srgbClr>
                </a:solidFill>
                <a:latin typeface="Century Gothic" panose="020B0502020202020204" pitchFamily="34" charset="0"/>
              </a:rPr>
              <a:t>cómplice</a:t>
            </a:r>
            <a:endParaRPr lang="en-GB" sz="2800" dirty="0">
              <a:solidFill>
                <a:srgbClr val="4472C4">
                  <a:lumMod val="50000"/>
                </a:srgbClr>
              </a:solidFill>
              <a:latin typeface="Century Gothic" panose="020B0502020202020204" pitchFamily="34" charset="0"/>
            </a:endParaRPr>
          </a:p>
        </p:txBody>
      </p:sp>
      <p:sp>
        <p:nvSpPr>
          <p:cNvPr id="15" name="TextBox 14"/>
          <p:cNvSpPr txBox="1"/>
          <p:nvPr/>
        </p:nvSpPr>
        <p:spPr>
          <a:xfrm>
            <a:off x="1123802" y="4885307"/>
            <a:ext cx="6938211"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detective la </a:t>
            </a:r>
            <a:r>
              <a:rPr lang="en-GB" sz="3600" dirty="0" err="1">
                <a:solidFill>
                  <a:srgbClr val="E56700"/>
                </a:solidFill>
                <a:latin typeface="Century Gothic" panose="020B0502020202020204" pitchFamily="34" charset="0"/>
              </a:rPr>
              <a:t>acompaña</a:t>
            </a:r>
            <a:endParaRPr lang="en-GB" sz="3600" dirty="0">
              <a:solidFill>
                <a:srgbClr val="E56700"/>
              </a:solidFill>
              <a:latin typeface="Century Gothic" panose="020B0502020202020204" pitchFamily="34" charset="0"/>
            </a:endParaRPr>
          </a:p>
        </p:txBody>
      </p:sp>
      <p:sp>
        <p:nvSpPr>
          <p:cNvPr id="13" name="TextBox 12"/>
          <p:cNvSpPr txBox="1"/>
          <p:nvPr/>
        </p:nvSpPr>
        <p:spPr>
          <a:xfrm>
            <a:off x="-256311" y="5679427"/>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La_______________________ a la detective</a:t>
            </a:r>
            <a:endParaRPr lang="en-GB" sz="2800" dirty="0">
              <a:solidFill>
                <a:srgbClr val="4472C4">
                  <a:lumMod val="50000"/>
                </a:srgbClr>
              </a:solidFill>
              <a:latin typeface="Century Gothic" panose="020B0502020202020204" pitchFamily="34" charset="0"/>
            </a:endParaRPr>
          </a:p>
        </p:txBody>
      </p:sp>
      <p:sp>
        <p:nvSpPr>
          <p:cNvPr id="19" name="TextBox 18"/>
          <p:cNvSpPr txBox="1"/>
          <p:nvPr/>
        </p:nvSpPr>
        <p:spPr>
          <a:xfrm>
            <a:off x="1123802" y="5635865"/>
            <a:ext cx="5854827" cy="646331"/>
          </a:xfrm>
          <a:prstGeom prst="rect">
            <a:avLst/>
          </a:prstGeom>
          <a:noFill/>
        </p:spPr>
        <p:txBody>
          <a:bodyPr wrap="square" rtlCol="0">
            <a:spAutoFit/>
          </a:bodyPr>
          <a:lstStyle/>
          <a:p>
            <a:r>
              <a:rPr lang="en-GB" sz="3600" dirty="0" err="1">
                <a:solidFill>
                  <a:srgbClr val="E56700"/>
                </a:solidFill>
                <a:latin typeface="Century Gothic" panose="020B0502020202020204" pitchFamily="34" charset="0"/>
              </a:rPr>
              <a:t>cómplice</a:t>
            </a:r>
            <a:r>
              <a:rPr lang="en-GB" sz="3600" dirty="0">
                <a:solidFill>
                  <a:srgbClr val="E56700"/>
                </a:solidFill>
                <a:latin typeface="Century Gothic" panose="020B0502020202020204" pitchFamily="34" charset="0"/>
              </a:rPr>
              <a:t> </a:t>
            </a:r>
            <a:r>
              <a:rPr lang="en-GB" sz="3600" dirty="0" err="1">
                <a:solidFill>
                  <a:srgbClr val="E56700"/>
                </a:solidFill>
                <a:latin typeface="Century Gothic" panose="020B0502020202020204" pitchFamily="34" charset="0"/>
              </a:rPr>
              <a:t>acompaña</a:t>
            </a:r>
            <a:endParaRPr lang="en-GB" sz="3600" dirty="0">
              <a:solidFill>
                <a:srgbClr val="E56700"/>
              </a:solidFill>
              <a:latin typeface="Century Gothic" panose="020B0502020202020204" pitchFamily="34" charset="0"/>
            </a:endParaRPr>
          </a:p>
        </p:txBody>
      </p:sp>
      <p:sp>
        <p:nvSpPr>
          <p:cNvPr id="25" name="TextBox 24"/>
          <p:cNvSpPr txBox="1"/>
          <p:nvPr/>
        </p:nvSpPr>
        <p:spPr>
          <a:xfrm>
            <a:off x="6566870" y="4099647"/>
            <a:ext cx="2523964" cy="52322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800" dirty="0" err="1">
                <a:solidFill>
                  <a:schemeClr val="accent5">
                    <a:lumMod val="50000"/>
                  </a:schemeClr>
                </a:solidFill>
              </a:rPr>
              <a:t>acompañar</a:t>
            </a:r>
            <a:endParaRPr lang="en-GB" sz="2800" dirty="0">
              <a:solidFill>
                <a:schemeClr val="accent5">
                  <a:lumMod val="50000"/>
                </a:schemeClr>
              </a:solidFill>
            </a:endParaRPr>
          </a:p>
        </p:txBody>
      </p:sp>
      <p:grpSp>
        <p:nvGrpSpPr>
          <p:cNvPr id="6" name="Group 5"/>
          <p:cNvGrpSpPr/>
          <p:nvPr/>
        </p:nvGrpSpPr>
        <p:grpSpPr>
          <a:xfrm>
            <a:off x="4356704" y="1018684"/>
            <a:ext cx="3588117" cy="3386986"/>
            <a:chOff x="3571313" y="1320938"/>
            <a:chExt cx="3588117" cy="3386986"/>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t="11944"/>
            <a:stretch/>
          </p:blipFill>
          <p:spPr>
            <a:xfrm>
              <a:off x="3571313" y="2140382"/>
              <a:ext cx="2389630" cy="2567542"/>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1074" t="2698" r="47911" b="-2698"/>
            <a:stretch/>
          </p:blipFill>
          <p:spPr>
            <a:xfrm flipH="1">
              <a:off x="5863705" y="2344685"/>
              <a:ext cx="1295725" cy="2023256"/>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238696">
              <a:off x="4419327" y="1723498"/>
              <a:ext cx="2415360" cy="1610240"/>
            </a:xfrm>
            <a:prstGeom prst="rect">
              <a:avLst/>
            </a:prstGeom>
          </p:spPr>
        </p:pic>
      </p:grpSp>
      <p:sp>
        <p:nvSpPr>
          <p:cNvPr id="21" name="TextBox 20"/>
          <p:cNvSpPr txBox="1"/>
          <p:nvPr/>
        </p:nvSpPr>
        <p:spPr>
          <a:xfrm>
            <a:off x="8290030" y="5406555"/>
            <a:ext cx="4033900" cy="461665"/>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  a la </a:t>
            </a:r>
            <a:r>
              <a:rPr lang="en-GB" sz="2400" dirty="0" err="1">
                <a:solidFill>
                  <a:srgbClr val="4472C4">
                    <a:lumMod val="50000"/>
                  </a:srgbClr>
                </a:solidFill>
                <a:latin typeface="Century Gothic" panose="020B0502020202020204" pitchFamily="34" charset="0"/>
              </a:rPr>
              <a:t>estación</a:t>
            </a:r>
            <a:r>
              <a:rPr lang="en-GB" sz="2400" dirty="0">
                <a:solidFill>
                  <a:srgbClr val="4472C4">
                    <a:lumMod val="50000"/>
                  </a:srgbClr>
                </a:solidFill>
                <a:latin typeface="Century Gothic" panose="020B0502020202020204" pitchFamily="34" charset="0"/>
              </a:rPr>
              <a:t> de </a:t>
            </a:r>
            <a:r>
              <a:rPr lang="en-GB" sz="2400" dirty="0" err="1">
                <a:solidFill>
                  <a:srgbClr val="4472C4">
                    <a:lumMod val="50000"/>
                  </a:srgbClr>
                </a:solidFill>
                <a:latin typeface="Century Gothic" panose="020B0502020202020204" pitchFamily="34" charset="0"/>
              </a:rPr>
              <a:t>policía</a:t>
            </a:r>
            <a:r>
              <a:rPr lang="en-GB" sz="2400" dirty="0">
                <a:solidFill>
                  <a:srgbClr val="4472C4">
                    <a:lumMod val="50000"/>
                  </a:srgbClr>
                </a:solidFill>
                <a:latin typeface="Century Gothic" panose="020B0502020202020204" pitchFamily="34" charset="0"/>
              </a:rPr>
              <a:t>.</a:t>
            </a:r>
          </a:p>
        </p:txBody>
      </p:sp>
    </p:spTree>
    <p:extLst>
      <p:ext uri="{BB962C8B-B14F-4D97-AF65-F5344CB8AC3E}">
        <p14:creationId xmlns:p14="http://schemas.microsoft.com/office/powerpoint/2010/main" val="152765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5379089" cy="879475"/>
          </a:xfrm>
        </p:spPr>
        <p:txBody>
          <a:bodyPr>
            <a:noAutofit/>
          </a:bodyPr>
          <a:lstStyle/>
          <a:p>
            <a:pPr algn="l"/>
            <a:r>
              <a:rPr lang="en-GB" sz="4000" b="1" dirty="0">
                <a:solidFill>
                  <a:schemeClr val="bg1"/>
                </a:solidFill>
              </a:rPr>
              <a:t>Describing a series of events (narration)</a:t>
            </a:r>
            <a:r>
              <a:rPr lang="en-GB" sz="4000" dirty="0">
                <a:solidFill>
                  <a:schemeClr val="bg1"/>
                </a:solidFill>
              </a:rPr>
              <a:t> </a:t>
            </a:r>
            <a:endParaRPr lang="en-US" sz="4000" dirty="0">
              <a:solidFill>
                <a:schemeClr val="bg1"/>
              </a:solidFill>
            </a:endParaRPr>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567626"/>
          </a:xfrm>
        </p:spPr>
        <p:txBody>
          <a:bodyPr>
            <a:noAutofit/>
          </a:bodyPr>
          <a:lstStyle/>
          <a:p>
            <a:pPr algn="l"/>
            <a:r>
              <a:rPr lang="en-GB" dirty="0">
                <a:solidFill>
                  <a:schemeClr val="bg1"/>
                </a:solidFill>
              </a:rPr>
              <a:t>Object-Verb-Subject word order </a:t>
            </a:r>
            <a:br>
              <a:rPr lang="en-GB" dirty="0">
                <a:solidFill>
                  <a:schemeClr val="bg1"/>
                </a:solidFill>
              </a:rPr>
            </a:br>
            <a:r>
              <a:rPr lang="en-GB" dirty="0">
                <a:solidFill>
                  <a:schemeClr val="bg1"/>
                </a:solidFill>
              </a:rPr>
              <a:t>with direct objects 'lo' &amp; 'la'</a:t>
            </a: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6" y="3956134"/>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kumimoji="0" lang="en-GB" b="0" i="0" u="none" strike="noStrike" kern="1200" cap="none" spc="0" normalizeH="0" baseline="0" noProof="0" dirty="0">
                <a:ln>
                  <a:noFill/>
                </a:ln>
                <a:solidFill>
                  <a:prstClr val="white"/>
                </a:solidFill>
                <a:effectLst/>
                <a:uLnTx/>
                <a:uFillTx/>
              </a:rPr>
              <a:t>SSCs</a:t>
            </a:r>
            <a:r>
              <a:rPr lang="en-GB" dirty="0">
                <a:solidFill>
                  <a:prstClr val="white"/>
                </a:solidFill>
              </a:rPr>
              <a:t> [n] / [ñ] [revisited]</a:t>
            </a:r>
            <a:endParaRPr kumimoji="0" lang="en-GB" b="0" i="0" u="none" strike="noStrike" kern="1200" cap="none" spc="0" normalizeH="0" baseline="0" noProof="0" dirty="0">
              <a:ln>
                <a:noFill/>
              </a:ln>
              <a:solidFill>
                <a:prstClr val="white"/>
              </a:solidFill>
              <a:effectLst/>
              <a:uLnTx/>
              <a:uFillTx/>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2.2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a:t>
            </a:r>
            <a:r>
              <a:rPr lang="en-GB" sz="2200" dirty="0">
                <a:solidFill>
                  <a:prstClr val="white"/>
                </a:solidFill>
                <a:latin typeface="Century Gothic" panose="020B0502020202020204" pitchFamily="34" charset="0"/>
              </a:rPr>
              <a:t>40</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928683"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Nick Avery</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Emma Marsden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Victoria</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Hobson</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 &amp;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30/04/21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879942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5329971" cy="867128"/>
          </a:xfrm>
          <a:prstGeom prst="rect">
            <a:avLst/>
          </a:prstGeom>
        </p:spPr>
      </p:pic>
      <p:sp>
        <p:nvSpPr>
          <p:cNvPr id="19" name="TextBox 18"/>
          <p:cNvSpPr txBox="1"/>
          <p:nvPr/>
        </p:nvSpPr>
        <p:spPr>
          <a:xfrm>
            <a:off x="4881615" y="2027479"/>
            <a:ext cx="25027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te</a:t>
            </a:r>
            <a:r>
              <a:rPr kumimoji="0" lang="en-GB" sz="6000" b="0" i="0" u="none" strike="noStrike" kern="1200" cap="none" spc="0" normalizeH="0" baseline="0" noProof="0" dirty="0" err="1">
                <a:ln>
                  <a:noFill/>
                </a:ln>
                <a:solidFill>
                  <a:srgbClr val="F66400"/>
                </a:solidFill>
                <a:effectLst/>
                <a:uLnTx/>
                <a:uFillTx/>
                <a:latin typeface="Century Gothic" panose="020F0302020204030204"/>
                <a:ea typeface="+mn-ea"/>
                <a:cs typeface="Calibri" panose="020F0502020204030204" pitchFamily="34" charset="0"/>
              </a:rPr>
              <a:t>n</a:t>
            </a: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er</a:t>
            </a:r>
            <a:r>
              <a:rPr kumimoji="0" lang="en-GB" sz="6000" b="0" i="0" u="none" strike="noStrike" kern="1200" cap="none" spc="0" normalizeH="0" baseline="0" noProof="0" dirty="0">
                <a:ln>
                  <a:noFill/>
                </a:ln>
                <a:solidFill>
                  <a:srgbClr val="FF0000"/>
                </a:solidFill>
                <a:effectLst/>
                <a:uLnTx/>
                <a:uFillTx/>
                <a:latin typeface="Century Gothic" panose="020F0302020204030204"/>
                <a:ea typeface="+mn-ea"/>
                <a:cs typeface="Calibri" panose="020F0502020204030204" pitchFamily="34" charset="0"/>
              </a:rPr>
              <a:t>  </a:t>
            </a:r>
            <a:endParaRPr kumimoji="0" lang="en-GB" sz="6000" b="0" i="0" u="none" strike="noStrike" kern="1200" cap="none" spc="0" normalizeH="0" baseline="0" noProof="0" dirty="0">
              <a:ln>
                <a:noFill/>
              </a:ln>
              <a:solidFill>
                <a:prstClr val="black"/>
              </a:solidFill>
              <a:effectLst/>
              <a:uLnTx/>
              <a:uFillTx/>
              <a:latin typeface="Century Gothic" panose="020F0302020204030204"/>
              <a:ea typeface="+mn-ea"/>
              <a:cs typeface="Calibri" panose="020F0502020204030204" pitchFamily="34" charset="0"/>
            </a:endParaRPr>
          </a:p>
        </p:txBody>
      </p:sp>
      <p:sp>
        <p:nvSpPr>
          <p:cNvPr id="20" name="TextBox 19"/>
          <p:cNvSpPr txBox="1"/>
          <p:nvPr/>
        </p:nvSpPr>
        <p:spPr>
          <a:xfrm>
            <a:off x="-311045" y="3458393"/>
            <a:ext cx="31287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66400"/>
                </a:solidFill>
                <a:effectLst/>
                <a:uLnTx/>
                <a:uFillTx/>
                <a:latin typeface="Century Gothic" panose="020F0302020204030204"/>
                <a:ea typeface="+mn-ea"/>
                <a:cs typeface="Calibri" panose="020F0502020204030204" pitchFamily="34" charset="0"/>
              </a:rPr>
              <a:t>n</a:t>
            </a:r>
            <a:r>
              <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ada</a:t>
            </a:r>
          </a:p>
        </p:txBody>
      </p:sp>
      <p:sp>
        <p:nvSpPr>
          <p:cNvPr id="21" name="TextBox 20"/>
          <p:cNvSpPr txBox="1"/>
          <p:nvPr/>
        </p:nvSpPr>
        <p:spPr>
          <a:xfrm flipH="1">
            <a:off x="5359778" y="3085670"/>
            <a:ext cx="28379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ma</a:t>
            </a:r>
            <a:r>
              <a:rPr kumimoji="0" lang="en-GB" sz="6000" b="0" i="0" u="none" strike="noStrike" kern="1200" cap="none" spc="0" normalizeH="0" baseline="0" noProof="0" dirty="0" err="1">
                <a:ln>
                  <a:noFill/>
                </a:ln>
                <a:solidFill>
                  <a:srgbClr val="F66400"/>
                </a:solidFill>
                <a:effectLst/>
                <a:uLnTx/>
                <a:uFillTx/>
                <a:latin typeface="Century Gothic" panose="020F0302020204030204"/>
                <a:ea typeface="+mn-ea"/>
                <a:cs typeface="Calibri" panose="020F0502020204030204" pitchFamily="34" charset="0"/>
              </a:rPr>
              <a:t>n</a:t>
            </a: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o</a:t>
            </a:r>
            <a:endPar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22" name="TextBox 21"/>
          <p:cNvSpPr txBox="1"/>
          <p:nvPr/>
        </p:nvSpPr>
        <p:spPr>
          <a:xfrm>
            <a:off x="234107" y="1372496"/>
            <a:ext cx="39823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66400"/>
                </a:solidFill>
                <a:effectLst/>
                <a:uLnTx/>
                <a:uFillTx/>
                <a:latin typeface="Century Gothic" panose="020F0302020204030204"/>
                <a:ea typeface="+mn-ea"/>
                <a:cs typeface="Calibri" panose="020F0502020204030204" pitchFamily="34" charset="0"/>
              </a:rPr>
              <a:t>n</a:t>
            </a: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oche</a:t>
            </a:r>
            <a:endPar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23" name="TextBox 22"/>
          <p:cNvSpPr txBox="1"/>
          <p:nvPr/>
        </p:nvSpPr>
        <p:spPr>
          <a:xfrm>
            <a:off x="4016729" y="5211676"/>
            <a:ext cx="3552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66400"/>
                </a:solidFill>
                <a:effectLst/>
                <a:uLnTx/>
                <a:uFillTx/>
                <a:latin typeface="Century Gothic" panose="020F0302020204030204"/>
                <a:ea typeface="+mn-ea"/>
                <a:cs typeface="Calibri" panose="020F0502020204030204" pitchFamily="34" charset="0"/>
              </a:rPr>
              <a:t>n</a:t>
            </a: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osotros</a:t>
            </a:r>
            <a:endPar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24" name="TextBox 23">
            <a:extLst>
              <a:ext uri="{FF2B5EF4-FFF2-40B4-BE49-F238E27FC236}">
                <a16:creationId xmlns:a16="http://schemas.microsoft.com/office/drawing/2014/main" id="{85205B04-F380-194C-90FE-107CB42742FF}"/>
              </a:ext>
            </a:extLst>
          </p:cNvPr>
          <p:cNvSpPr txBox="1"/>
          <p:nvPr/>
        </p:nvSpPr>
        <p:spPr>
          <a:xfrm>
            <a:off x="3649949" y="970021"/>
            <a:ext cx="266914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po</a:t>
            </a:r>
            <a:r>
              <a:rPr kumimoji="0" lang="en-GB" sz="6000" b="0" i="0" u="none" strike="noStrike" kern="1200" cap="none" spc="0" normalizeH="0" baseline="0" noProof="0" dirty="0" err="1">
                <a:ln>
                  <a:noFill/>
                </a:ln>
                <a:solidFill>
                  <a:srgbClr val="F66400"/>
                </a:solidFill>
                <a:effectLst/>
                <a:uLnTx/>
                <a:uFillTx/>
                <a:latin typeface="Century Gothic" panose="020F0302020204030204"/>
                <a:ea typeface="+mn-ea"/>
                <a:cs typeface="Calibri" panose="020F0502020204030204" pitchFamily="34" charset="0"/>
              </a:rPr>
              <a:t>n</a:t>
            </a: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25" name="TextBox 24">
            <a:extLst>
              <a:ext uri="{FF2B5EF4-FFF2-40B4-BE49-F238E27FC236}">
                <a16:creationId xmlns:a16="http://schemas.microsoft.com/office/drawing/2014/main" id="{249257B0-140B-F949-9EFE-17BB96748A7E}"/>
              </a:ext>
            </a:extLst>
          </p:cNvPr>
          <p:cNvSpPr txBox="1"/>
          <p:nvPr/>
        </p:nvSpPr>
        <p:spPr>
          <a:xfrm>
            <a:off x="849919" y="2469966"/>
            <a:ext cx="45912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ma</a:t>
            </a:r>
            <a:r>
              <a:rPr kumimoji="0" lang="en-GB" sz="6000" b="0" i="0" u="none" strike="noStrike" kern="1200" cap="none" spc="0" normalizeH="0" baseline="0" noProof="0" dirty="0" err="1">
                <a:ln>
                  <a:noFill/>
                </a:ln>
                <a:solidFill>
                  <a:srgbClr val="F66400"/>
                </a:solidFill>
                <a:effectLst/>
                <a:uLnTx/>
                <a:uFillTx/>
                <a:latin typeface="Century Gothic" panose="020F0302020204030204"/>
                <a:ea typeface="+mn-ea"/>
                <a:cs typeface="Calibri" panose="020F0502020204030204" pitchFamily="34" charset="0"/>
              </a:rPr>
              <a:t>ñ</a:t>
            </a: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ana</a:t>
            </a:r>
            <a:endPar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26" name="TextBox 25">
            <a:extLst>
              <a:ext uri="{FF2B5EF4-FFF2-40B4-BE49-F238E27FC236}">
                <a16:creationId xmlns:a16="http://schemas.microsoft.com/office/drawing/2014/main" id="{89D17617-AB4D-F041-B71C-79A68A8C4A50}"/>
              </a:ext>
            </a:extLst>
          </p:cNvPr>
          <p:cNvSpPr txBox="1"/>
          <p:nvPr/>
        </p:nvSpPr>
        <p:spPr>
          <a:xfrm>
            <a:off x="8077802" y="2404038"/>
            <a:ext cx="18609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ni</a:t>
            </a:r>
            <a:r>
              <a:rPr kumimoji="0" lang="en-GB" sz="6000" b="0" i="0" u="none" strike="noStrike" kern="1200" cap="none" spc="0" normalizeH="0" baseline="0" noProof="0" dirty="0">
                <a:ln>
                  <a:noFill/>
                </a:ln>
                <a:solidFill>
                  <a:srgbClr val="F66400"/>
                </a:solidFill>
                <a:effectLst/>
                <a:uLnTx/>
                <a:uFillTx/>
                <a:latin typeface="Century Gothic" panose="020F0302020204030204"/>
                <a:ea typeface="+mn-ea"/>
                <a:cs typeface="Calibri" panose="020F0502020204030204" pitchFamily="34" charset="0"/>
              </a:rPr>
              <a:t>ñ</a:t>
            </a:r>
            <a:r>
              <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a</a:t>
            </a:r>
          </a:p>
        </p:txBody>
      </p:sp>
      <p:sp>
        <p:nvSpPr>
          <p:cNvPr id="27" name="TextBox 26">
            <a:extLst>
              <a:ext uri="{FF2B5EF4-FFF2-40B4-BE49-F238E27FC236}">
                <a16:creationId xmlns:a16="http://schemas.microsoft.com/office/drawing/2014/main" id="{BEF100B7-685B-B044-BAFF-EC4CC12BCED4}"/>
              </a:ext>
            </a:extLst>
          </p:cNvPr>
          <p:cNvSpPr txBox="1"/>
          <p:nvPr/>
        </p:nvSpPr>
        <p:spPr>
          <a:xfrm>
            <a:off x="6876146" y="1047559"/>
            <a:ext cx="31951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ense</a:t>
            </a:r>
            <a:r>
              <a:rPr kumimoji="0" lang="en-GB" sz="6000" b="0" i="0" u="none" strike="noStrike" kern="1200" cap="none" spc="0" normalizeH="0" baseline="0" noProof="0" dirty="0" err="1">
                <a:ln>
                  <a:noFill/>
                </a:ln>
                <a:solidFill>
                  <a:srgbClr val="F66400"/>
                </a:solidFill>
                <a:effectLst/>
                <a:uLnTx/>
                <a:uFillTx/>
                <a:latin typeface="Century Gothic" panose="020F0302020204030204"/>
                <a:ea typeface="+mn-ea"/>
                <a:cs typeface="Calibri" panose="020F0502020204030204" pitchFamily="34" charset="0"/>
              </a:rPr>
              <a:t>ñ</a:t>
            </a: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ar</a:t>
            </a:r>
            <a:endPar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28" name="TextBox 27">
            <a:extLst>
              <a:ext uri="{FF2B5EF4-FFF2-40B4-BE49-F238E27FC236}">
                <a16:creationId xmlns:a16="http://schemas.microsoft.com/office/drawing/2014/main" id="{F7B91A8A-7DFD-CA4D-9F97-6048D1B76AC1}"/>
              </a:ext>
            </a:extLst>
          </p:cNvPr>
          <p:cNvSpPr txBox="1"/>
          <p:nvPr/>
        </p:nvSpPr>
        <p:spPr>
          <a:xfrm>
            <a:off x="5377192" y="4123813"/>
            <a:ext cx="493269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acompa</a:t>
            </a:r>
            <a:r>
              <a:rPr kumimoji="0" lang="en-GB" sz="6000" b="0" i="0" u="none" strike="noStrike" kern="1200" cap="none" spc="0" normalizeH="0" baseline="0" noProof="0" dirty="0" err="1">
                <a:ln>
                  <a:noFill/>
                </a:ln>
                <a:solidFill>
                  <a:srgbClr val="F66400"/>
                </a:solidFill>
                <a:effectLst/>
                <a:uLnTx/>
                <a:uFillTx/>
                <a:latin typeface="Century Gothic" panose="020F0302020204030204"/>
                <a:ea typeface="+mn-ea"/>
                <a:cs typeface="Calibri" panose="020F0502020204030204" pitchFamily="34" charset="0"/>
              </a:rPr>
              <a:t>ñ</a:t>
            </a: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ar</a:t>
            </a:r>
            <a:endPar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29" name="TextBox 28">
            <a:extLst>
              <a:ext uri="{FF2B5EF4-FFF2-40B4-BE49-F238E27FC236}">
                <a16:creationId xmlns:a16="http://schemas.microsoft.com/office/drawing/2014/main" id="{8ACC9BAC-96E2-DC4A-9484-CE6F0615C830}"/>
              </a:ext>
            </a:extLst>
          </p:cNvPr>
          <p:cNvSpPr txBox="1"/>
          <p:nvPr/>
        </p:nvSpPr>
        <p:spPr>
          <a:xfrm>
            <a:off x="3093461" y="3833346"/>
            <a:ext cx="18450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a:t>
            </a:r>
            <a:r>
              <a:rPr kumimoji="0" lang="en-GB" sz="6000" b="0" i="0" u="none" strike="noStrike" kern="1200" cap="none" spc="0" normalizeH="0" baseline="0" noProof="0" dirty="0" err="1">
                <a:ln>
                  <a:noFill/>
                </a:ln>
                <a:solidFill>
                  <a:srgbClr val="F66400"/>
                </a:solidFill>
                <a:effectLst/>
                <a:uLnTx/>
                <a:uFillTx/>
                <a:latin typeface="Century Gothic" panose="020F0302020204030204"/>
                <a:ea typeface="+mn-ea"/>
                <a:cs typeface="Calibri" panose="020F0502020204030204" pitchFamily="34" charset="0"/>
              </a:rPr>
              <a:t>ñ</a:t>
            </a: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o</a:t>
            </a:r>
            <a:endPar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30" name="TextBox 29">
            <a:extLst>
              <a:ext uri="{FF2B5EF4-FFF2-40B4-BE49-F238E27FC236}">
                <a16:creationId xmlns:a16="http://schemas.microsoft.com/office/drawing/2014/main" id="{6652DD7D-F276-4A4A-88A3-C4D948B41D95}"/>
              </a:ext>
            </a:extLst>
          </p:cNvPr>
          <p:cNvSpPr txBox="1"/>
          <p:nvPr/>
        </p:nvSpPr>
        <p:spPr>
          <a:xfrm>
            <a:off x="296897" y="4799663"/>
            <a:ext cx="3390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se</a:t>
            </a:r>
            <a:r>
              <a:rPr kumimoji="0" lang="en-GB" sz="6000" b="0" i="0" u="none" strike="noStrike" kern="1200" cap="none" spc="0" normalizeH="0" baseline="0" noProof="0" dirty="0" err="1">
                <a:ln>
                  <a:noFill/>
                </a:ln>
                <a:solidFill>
                  <a:srgbClr val="F66400"/>
                </a:solidFill>
                <a:effectLst/>
                <a:uLnTx/>
                <a:uFillTx/>
                <a:latin typeface="Century Gothic" panose="020F0302020204030204"/>
                <a:ea typeface="+mn-ea"/>
                <a:cs typeface="Calibri" panose="020F0502020204030204" pitchFamily="34" charset="0"/>
              </a:rPr>
              <a:t>ñ</a:t>
            </a: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ora</a:t>
            </a:r>
            <a:endPar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31" name="Rectangle 3">
            <a:extLst>
              <a:ext uri="{FF2B5EF4-FFF2-40B4-BE49-F238E27FC236}">
                <a16:creationId xmlns:a16="http://schemas.microsoft.com/office/drawing/2014/main" id="{18C0E976-EC23-7E44-A838-3A6323D26101}"/>
              </a:ext>
            </a:extLst>
          </p:cNvPr>
          <p:cNvSpPr>
            <a:spLocks noChangeArrowheads="1"/>
          </p:cNvSpPr>
          <p:nvPr/>
        </p:nvSpPr>
        <p:spPr bwMode="auto">
          <a:xfrm>
            <a:off x="10462350" y="1055417"/>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AutoShape 11">
            <a:hlinkClick r:id="" action="ppaction://noaction" highlightClick="1"/>
            <a:extLst>
              <a:ext uri="{FF2B5EF4-FFF2-40B4-BE49-F238E27FC236}">
                <a16:creationId xmlns:a16="http://schemas.microsoft.com/office/drawing/2014/main" id="{B8FB4F7C-C260-8A49-A780-38E271588641}"/>
              </a:ext>
            </a:extLst>
          </p:cNvPr>
          <p:cNvSpPr>
            <a:spLocks noChangeArrowheads="1"/>
          </p:cNvSpPr>
          <p:nvPr/>
        </p:nvSpPr>
        <p:spPr bwMode="auto">
          <a:xfrm>
            <a:off x="10184748" y="536952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33" name="Line 4">
            <a:extLst>
              <a:ext uri="{FF2B5EF4-FFF2-40B4-BE49-F238E27FC236}">
                <a16:creationId xmlns:a16="http://schemas.microsoft.com/office/drawing/2014/main" id="{247EF557-2075-2747-9EC3-9E6B797634F0}"/>
              </a:ext>
            </a:extLst>
          </p:cNvPr>
          <p:cNvSpPr>
            <a:spLocks noChangeShapeType="1"/>
          </p:cNvSpPr>
          <p:nvPr/>
        </p:nvSpPr>
        <p:spPr bwMode="auto">
          <a:xfrm>
            <a:off x="11135620" y="1055417"/>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Line 7">
            <a:extLst>
              <a:ext uri="{FF2B5EF4-FFF2-40B4-BE49-F238E27FC236}">
                <a16:creationId xmlns:a16="http://schemas.microsoft.com/office/drawing/2014/main" id="{A5873D91-C5A0-F44D-8324-0F33203BBFA1}"/>
              </a:ext>
            </a:extLst>
          </p:cNvPr>
          <p:cNvSpPr>
            <a:spLocks noChangeShapeType="1"/>
          </p:cNvSpPr>
          <p:nvPr/>
        </p:nvSpPr>
        <p:spPr bwMode="auto">
          <a:xfrm>
            <a:off x="11160308" y="10554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5" name="Line 9">
            <a:extLst>
              <a:ext uri="{FF2B5EF4-FFF2-40B4-BE49-F238E27FC236}">
                <a16:creationId xmlns:a16="http://schemas.microsoft.com/office/drawing/2014/main" id="{4794E05C-6CD7-564E-8C30-9C9035D3E92A}"/>
              </a:ext>
            </a:extLst>
          </p:cNvPr>
          <p:cNvSpPr>
            <a:spLocks noChangeShapeType="1"/>
          </p:cNvSpPr>
          <p:nvPr/>
        </p:nvSpPr>
        <p:spPr bwMode="auto">
          <a:xfrm>
            <a:off x="11135620" y="521167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6" name="Text Box 12">
            <a:extLst>
              <a:ext uri="{FF2B5EF4-FFF2-40B4-BE49-F238E27FC236}">
                <a16:creationId xmlns:a16="http://schemas.microsoft.com/office/drawing/2014/main" id="{9984C5B6-CE98-FF41-8226-20D254CE97FE}"/>
              </a:ext>
            </a:extLst>
          </p:cNvPr>
          <p:cNvSpPr txBox="1">
            <a:spLocks noChangeArrowheads="1"/>
          </p:cNvSpPr>
          <p:nvPr/>
        </p:nvSpPr>
        <p:spPr bwMode="auto">
          <a:xfrm>
            <a:off x="11377099" y="897566"/>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37" name="Text Box 14">
            <a:extLst>
              <a:ext uri="{FF2B5EF4-FFF2-40B4-BE49-F238E27FC236}">
                <a16:creationId xmlns:a16="http://schemas.microsoft.com/office/drawing/2014/main" id="{6D95D496-D767-D441-852B-3F59A7EFAA7B}"/>
              </a:ext>
            </a:extLst>
          </p:cNvPr>
          <p:cNvSpPr txBox="1">
            <a:spLocks noChangeArrowheads="1"/>
          </p:cNvSpPr>
          <p:nvPr/>
        </p:nvSpPr>
        <p:spPr bwMode="auto">
          <a:xfrm>
            <a:off x="11352411" y="5031148"/>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pic>
        <p:nvPicPr>
          <p:cNvPr id="43" name="Picture 17">
            <a:extLst>
              <a:ext uri="{FF2B5EF4-FFF2-40B4-BE49-F238E27FC236}">
                <a16:creationId xmlns:a16="http://schemas.microsoft.com/office/drawing/2014/main" id="{7B10DA09-40B8-9546-A059-D1E2A6307A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0132" y="379122"/>
            <a:ext cx="551646" cy="535097"/>
          </a:xfrm>
          <a:prstGeom prst="rect">
            <a:avLst/>
          </a:prstGeom>
        </p:spPr>
      </p:pic>
      <p:sp>
        <p:nvSpPr>
          <p:cNvPr id="44" name="Título 43">
            <a:extLst>
              <a:ext uri="{FF2B5EF4-FFF2-40B4-BE49-F238E27FC236}">
                <a16:creationId xmlns:a16="http://schemas.microsoft.com/office/drawing/2014/main" id="{0D150C10-F0E2-614B-AA15-C93DE4AC8A23}"/>
              </a:ext>
            </a:extLst>
          </p:cNvPr>
          <p:cNvSpPr>
            <a:spLocks noGrp="1"/>
          </p:cNvSpPr>
          <p:nvPr>
            <p:ph type="title"/>
          </p:nvPr>
        </p:nvSpPr>
        <p:spPr>
          <a:xfrm>
            <a:off x="0" y="12227"/>
            <a:ext cx="3392505" cy="1325563"/>
          </a:xfrm>
        </p:spPr>
        <p:txBody>
          <a:bodyPr>
            <a:normAutofit/>
          </a:bodyPr>
          <a:lstStyle/>
          <a:p>
            <a:r>
              <a:rPr lang="en-GB" sz="4000" b="1" dirty="0" err="1">
                <a:solidFill>
                  <a:schemeClr val="bg1"/>
                </a:solidFill>
              </a:rPr>
              <a:t>İUn</a:t>
            </a:r>
            <a:r>
              <a:rPr lang="en-GB" sz="4000" b="1" dirty="0">
                <a:solidFill>
                  <a:schemeClr val="bg1"/>
                </a:solidFill>
              </a:rPr>
              <a:t> </a:t>
            </a:r>
            <a:r>
              <a:rPr lang="en-GB" sz="4000" b="1" dirty="0" err="1">
                <a:solidFill>
                  <a:schemeClr val="bg1"/>
                </a:solidFill>
              </a:rPr>
              <a:t>minuto</a:t>
            </a:r>
            <a:r>
              <a:rPr lang="en-GB" sz="4000" b="1" dirty="0">
                <a:solidFill>
                  <a:schemeClr val="bg1"/>
                </a:solidFill>
              </a:rPr>
              <a:t>!</a:t>
            </a:r>
            <a:endParaRPr lang="x-none" sz="4000" dirty="0"/>
          </a:p>
        </p:txBody>
      </p:sp>
      <p:sp>
        <p:nvSpPr>
          <p:cNvPr id="39" name="Rounded Rectangle 11">
            <a:extLst>
              <a:ext uri="{FF2B5EF4-FFF2-40B4-BE49-F238E27FC236}">
                <a16:creationId xmlns:a16="http://schemas.microsoft.com/office/drawing/2014/main" id="{A316DD52-7894-4A75-969C-CA0645DA2978}"/>
              </a:ext>
            </a:extLst>
          </p:cNvPr>
          <p:cNvSpPr/>
          <p:nvPr/>
        </p:nvSpPr>
        <p:spPr>
          <a:xfrm>
            <a:off x="9945110" y="258166"/>
            <a:ext cx="198303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81232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31"/>
                                        </p:tgtEl>
                                      </p:cBhvr>
                                    </p:animEffect>
                                    <p:set>
                                      <p:cBhvr>
                                        <p:cTn id="7"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06B396CD-40F0-45BC-BF99-1D132DFCAFF3}"/>
              </a:ext>
            </a:extLst>
          </p:cNvPr>
          <p:cNvSpPr/>
          <p:nvPr/>
        </p:nvSpPr>
        <p:spPr>
          <a:xfrm>
            <a:off x="867294" y="2666500"/>
            <a:ext cx="9077816" cy="478468"/>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F0417789-267E-4833-86C1-68347DBB6794}"/>
              </a:ext>
            </a:extLst>
          </p:cNvPr>
          <p:cNvSpPr/>
          <p:nvPr/>
        </p:nvSpPr>
        <p:spPr>
          <a:xfrm>
            <a:off x="867294" y="1673793"/>
            <a:ext cx="9077816" cy="478468"/>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 y="296862"/>
            <a:ext cx="6096000" cy="759425"/>
          </a:xfrm>
        </p:spPr>
        <p:txBody>
          <a:bodyPr>
            <a:normAutofit/>
          </a:bodyPr>
          <a:lstStyle/>
          <a:p>
            <a:r>
              <a:rPr lang="en-GB" sz="3200" b="1" dirty="0">
                <a:solidFill>
                  <a:schemeClr val="bg1"/>
                </a:solidFill>
              </a:rPr>
              <a:t>La </a:t>
            </a:r>
            <a:r>
              <a:rPr lang="en-GB" sz="3200" b="1" dirty="0" err="1">
                <a:solidFill>
                  <a:schemeClr val="bg1"/>
                </a:solidFill>
              </a:rPr>
              <a:t>familia</a:t>
            </a:r>
            <a:r>
              <a:rPr lang="en-GB" sz="3200" b="1" dirty="0">
                <a:solidFill>
                  <a:schemeClr val="bg1"/>
                </a:solidFill>
              </a:rPr>
              <a:t> </a:t>
            </a:r>
            <a:r>
              <a:rPr lang="en-GB" sz="3200" b="1" dirty="0" err="1">
                <a:solidFill>
                  <a:schemeClr val="bg1"/>
                </a:solidFill>
              </a:rPr>
              <a:t>prepara</a:t>
            </a:r>
            <a:r>
              <a:rPr lang="en-GB" sz="3200" b="1" dirty="0">
                <a:solidFill>
                  <a:schemeClr val="bg1"/>
                </a:solidFill>
              </a:rPr>
              <a:t> una fiesta</a:t>
            </a:r>
          </a:p>
        </p:txBody>
      </p:sp>
      <p:sp>
        <p:nvSpPr>
          <p:cNvPr id="8" name="Rounded Rectangle 11">
            <a:extLst>
              <a:ext uri="{FF2B5EF4-FFF2-40B4-BE49-F238E27FC236}">
                <a16:creationId xmlns:a16="http://schemas.microsoft.com/office/drawing/2014/main" id="{A316DD52-7894-4A75-969C-CA0645DA2978}"/>
              </a:ext>
            </a:extLst>
          </p:cNvPr>
          <p:cNvSpPr/>
          <p:nvPr/>
        </p:nvSpPr>
        <p:spPr>
          <a:xfrm>
            <a:off x="9945110" y="258166"/>
            <a:ext cx="198303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7090588-4274-4C63-AFD9-BC7B86549998}"/>
              </a:ext>
            </a:extLst>
          </p:cNvPr>
          <p:cNvSpPr txBox="1"/>
          <p:nvPr/>
        </p:nvSpPr>
        <p:spPr>
          <a:xfrm>
            <a:off x="0" y="1023245"/>
            <a:ext cx="9388536"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Completa</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el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texto</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en</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español</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y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en</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inglés</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Action Button: Custom 17">
            <a:hlinkClick r:id="" action="ppaction://noaction" highlightClick="1">
              <a:snd r:embed="rId4" name="Primero, Daniel acompaña a Lucía a hacer la compra.wav"/>
            </a:hlinkClick>
            <a:extLst>
              <a:ext uri="{FF2B5EF4-FFF2-40B4-BE49-F238E27FC236}">
                <a16:creationId xmlns:a16="http://schemas.microsoft.com/office/drawing/2014/main" id="{5C0A2323-2814-4398-9D6C-FA54601D02BD}"/>
              </a:ext>
            </a:extLst>
          </p:cNvPr>
          <p:cNvSpPr/>
          <p:nvPr/>
        </p:nvSpPr>
        <p:spPr>
          <a:xfrm>
            <a:off x="247385" y="170506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0" name="Imagen 19" descr="Imagen que contiene muñeca, juguete, dibujo&#10;&#10;Descripción generada automáticamente">
            <a:extLst>
              <a:ext uri="{FF2B5EF4-FFF2-40B4-BE49-F238E27FC236}">
                <a16:creationId xmlns:a16="http://schemas.microsoft.com/office/drawing/2014/main" id="{441534CE-820C-4040-AAC5-BD420C9A3F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02445" y="-36191"/>
            <a:ext cx="1157059" cy="1635299"/>
          </a:xfrm>
          <a:prstGeom prst="rect">
            <a:avLst/>
          </a:prstGeom>
        </p:spPr>
      </p:pic>
      <p:sp>
        <p:nvSpPr>
          <p:cNvPr id="11" name="Llamada rectangular redondeada 51">
            <a:extLst>
              <a:ext uri="{FF2B5EF4-FFF2-40B4-BE49-F238E27FC236}">
                <a16:creationId xmlns:a16="http://schemas.microsoft.com/office/drawing/2014/main" id="{D79F6206-FFE7-45FA-A069-C533772F149F}"/>
              </a:ext>
            </a:extLst>
          </p:cNvPr>
          <p:cNvSpPr/>
          <p:nvPr/>
        </p:nvSpPr>
        <p:spPr>
          <a:xfrm>
            <a:off x="8027718" y="145594"/>
            <a:ext cx="1772983" cy="693510"/>
          </a:xfrm>
          <a:prstGeom prst="wedgeRoundRectCallout">
            <a:avLst>
              <a:gd name="adj1" fmla="val -61850"/>
              <a:gd name="adj2" fmla="val 1385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latin typeface="Century Gothic" panose="020B0502020202020204" pitchFamily="34" charset="0"/>
              </a:rPr>
              <a:t>¿</a:t>
            </a:r>
            <a:r>
              <a:rPr lang="en-GB" sz="2000" dirty="0" err="1">
                <a:solidFill>
                  <a:srgbClr val="203864"/>
                </a:solidFill>
                <a:latin typeface="Century Gothic" panose="020B0502020202020204" pitchFamily="34" charset="0"/>
              </a:rPr>
              <a:t>Cómo</a:t>
            </a:r>
            <a:r>
              <a:rPr lang="en-GB" sz="2000" dirty="0">
                <a:solidFill>
                  <a:srgbClr val="203864"/>
                </a:solidFill>
                <a:latin typeface="Century Gothic" panose="020B0502020202020204" pitchFamily="34" charset="0"/>
              </a:rPr>
              <a:t> </a:t>
            </a:r>
            <a:r>
              <a:rPr lang="en-GB" sz="2000" dirty="0" err="1">
                <a:solidFill>
                  <a:srgbClr val="203864"/>
                </a:solidFill>
                <a:latin typeface="Century Gothic" panose="020B0502020202020204" pitchFamily="34" charset="0"/>
              </a:rPr>
              <a:t>ayudamos</a:t>
            </a:r>
            <a:r>
              <a:rPr lang="en-GB" sz="2000" dirty="0">
                <a:solidFill>
                  <a:srgbClr val="203864"/>
                </a:solidFill>
                <a:latin typeface="Century Gothic" panose="020B0502020202020204" pitchFamily="34" charset="0"/>
              </a:rPr>
              <a:t>?</a:t>
            </a:r>
            <a:endParaRPr lang="x-none" sz="2000" u="sng" dirty="0">
              <a:solidFill>
                <a:srgbClr val="203864"/>
              </a:solidFill>
              <a:latin typeface="Century Gothic" panose="020B0502020202020204" pitchFamily="34" charset="0"/>
            </a:endParaRPr>
          </a:p>
        </p:txBody>
      </p:sp>
      <p:sp>
        <p:nvSpPr>
          <p:cNvPr id="12" name="TextBox 11">
            <a:extLst>
              <a:ext uri="{FF2B5EF4-FFF2-40B4-BE49-F238E27FC236}">
                <a16:creationId xmlns:a16="http://schemas.microsoft.com/office/drawing/2014/main" id="{BED62A14-87D1-4178-8319-504EC5077374}"/>
              </a:ext>
            </a:extLst>
          </p:cNvPr>
          <p:cNvSpPr txBox="1"/>
          <p:nvPr/>
        </p:nvSpPr>
        <p:spPr>
          <a:xfrm>
            <a:off x="930176" y="1578195"/>
            <a:ext cx="9055680"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Primero, Daniel</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1"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acompaña</a:t>
            </a:r>
            <a:r>
              <a:rPr kumimoji="0" lang="en-GB" sz="2400" b="1"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Lucía</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hacer</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1"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la </a:t>
            </a:r>
            <a:r>
              <a:rPr kumimoji="0" lang="en-GB" sz="2400" b="1"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compra</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FA6112BD-F3A4-4C00-94F9-C6495D60E573}"/>
              </a:ext>
            </a:extLst>
          </p:cNvPr>
          <p:cNvSpPr txBox="1"/>
          <p:nvPr/>
        </p:nvSpPr>
        <p:spPr>
          <a:xfrm>
            <a:off x="1401732" y="1986753"/>
            <a:ext cx="9388536"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First, Daniel</a:t>
            </a:r>
            <a:r>
              <a:rPr kumimoji="0" lang="en-GB" sz="2400" b="0" i="1"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goes with/accompanies Lucía to do the shopping.</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 name="Rectangle: Rounded Corners 3">
            <a:extLst>
              <a:ext uri="{FF2B5EF4-FFF2-40B4-BE49-F238E27FC236}">
                <a16:creationId xmlns:a16="http://schemas.microsoft.com/office/drawing/2014/main" id="{897EF248-CDD9-4478-BC54-15FE1E832937}"/>
              </a:ext>
            </a:extLst>
          </p:cNvPr>
          <p:cNvSpPr/>
          <p:nvPr/>
        </p:nvSpPr>
        <p:spPr>
          <a:xfrm>
            <a:off x="3324578" y="1715530"/>
            <a:ext cx="2044931"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_______________</a:t>
            </a:r>
          </a:p>
        </p:txBody>
      </p:sp>
      <p:sp>
        <p:nvSpPr>
          <p:cNvPr id="15" name="Rectangle: Rounded Corners 14">
            <a:extLst>
              <a:ext uri="{FF2B5EF4-FFF2-40B4-BE49-F238E27FC236}">
                <a16:creationId xmlns:a16="http://schemas.microsoft.com/office/drawing/2014/main" id="{83D725C7-C2FF-4B6B-8EFB-1622CC8156FC}"/>
              </a:ext>
            </a:extLst>
          </p:cNvPr>
          <p:cNvSpPr/>
          <p:nvPr/>
        </p:nvSpPr>
        <p:spPr>
          <a:xfrm>
            <a:off x="7495504" y="1703263"/>
            <a:ext cx="2449606"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_____________</a:t>
            </a:r>
          </a:p>
        </p:txBody>
      </p:sp>
      <p:sp>
        <p:nvSpPr>
          <p:cNvPr id="16" name="Rectangle: Rounded Corners 15">
            <a:extLst>
              <a:ext uri="{FF2B5EF4-FFF2-40B4-BE49-F238E27FC236}">
                <a16:creationId xmlns:a16="http://schemas.microsoft.com/office/drawing/2014/main" id="{236F1FC3-7280-4198-95F6-357C809377A1}"/>
              </a:ext>
            </a:extLst>
          </p:cNvPr>
          <p:cNvSpPr/>
          <p:nvPr/>
        </p:nvSpPr>
        <p:spPr>
          <a:xfrm>
            <a:off x="779662" y="2170494"/>
            <a:ext cx="1244139" cy="4114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a:t>
            </a:r>
          </a:p>
        </p:txBody>
      </p:sp>
      <p:sp>
        <p:nvSpPr>
          <p:cNvPr id="17" name="Action Button: Custom 17">
            <a:hlinkClick r:id="" action="ppaction://noaction" highlightClick="1">
              <a:snd r:embed="rId6" name="Paran en la calle para saludar al Señor Rodriguez, el policía.wav"/>
            </a:hlinkClick>
            <a:extLst>
              <a:ext uri="{FF2B5EF4-FFF2-40B4-BE49-F238E27FC236}">
                <a16:creationId xmlns:a16="http://schemas.microsoft.com/office/drawing/2014/main" id="{A3AB0EF2-BC8F-4541-A982-3AEA04799AF6}"/>
              </a:ext>
            </a:extLst>
          </p:cNvPr>
          <p:cNvSpPr/>
          <p:nvPr/>
        </p:nvSpPr>
        <p:spPr>
          <a:xfrm>
            <a:off x="247385" y="272198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Action Button: Custom 17">
            <a:hlinkClick r:id="" action="ppaction://noaction" highlightClick="1">
              <a:snd r:embed="rId7" name="¡Casi olvidan las bebidas!.wav"/>
            </a:hlinkClick>
            <a:extLst>
              <a:ext uri="{FF2B5EF4-FFF2-40B4-BE49-F238E27FC236}">
                <a16:creationId xmlns:a16="http://schemas.microsoft.com/office/drawing/2014/main" id="{78B527B5-1212-4EB5-BA61-3C764995C896}"/>
              </a:ext>
            </a:extLst>
          </p:cNvPr>
          <p:cNvSpPr/>
          <p:nvPr/>
        </p:nvSpPr>
        <p:spPr>
          <a:xfrm>
            <a:off x="247385" y="362253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7">
            <a:hlinkClick r:id="" action="ppaction://noaction" highlightClick="1">
              <a:snd r:embed="rId8" name="Después, en casa, Lucía lleva todo a la cocina.wav"/>
            </a:hlinkClick>
            <a:extLst>
              <a:ext uri="{FF2B5EF4-FFF2-40B4-BE49-F238E27FC236}">
                <a16:creationId xmlns:a16="http://schemas.microsoft.com/office/drawing/2014/main" id="{8BCF1F22-A15E-4E12-AF32-107FD2E7EFFA}"/>
              </a:ext>
            </a:extLst>
          </p:cNvPr>
          <p:cNvSpPr/>
          <p:nvPr/>
        </p:nvSpPr>
        <p:spPr>
          <a:xfrm>
            <a:off x="247385" y="4639454"/>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 name="Action Button: Custom 17">
            <a:hlinkClick r:id="" action="ppaction://noaction" highlightClick="1">
              <a:snd r:embed="rId9" name="Finalmente, Daniel sigue a Lucía para ayudar con las tapas.wav"/>
            </a:hlinkClick>
            <a:extLst>
              <a:ext uri="{FF2B5EF4-FFF2-40B4-BE49-F238E27FC236}">
                <a16:creationId xmlns:a16="http://schemas.microsoft.com/office/drawing/2014/main" id="{F3D2F723-1DDD-42F6-8DEC-B9E66D22BD65}"/>
              </a:ext>
            </a:extLst>
          </p:cNvPr>
          <p:cNvSpPr/>
          <p:nvPr/>
        </p:nvSpPr>
        <p:spPr>
          <a:xfrm>
            <a:off x="247385" y="563525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a:extLst>
              <a:ext uri="{FF2B5EF4-FFF2-40B4-BE49-F238E27FC236}">
                <a16:creationId xmlns:a16="http://schemas.microsoft.com/office/drawing/2014/main" id="{BD776AD1-2E7A-46F5-A9E9-D3AD42D1596B}"/>
              </a:ext>
            </a:extLst>
          </p:cNvPr>
          <p:cNvSpPr txBox="1"/>
          <p:nvPr/>
        </p:nvSpPr>
        <p:spPr>
          <a:xfrm>
            <a:off x="867294" y="2529773"/>
            <a:ext cx="9388536"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Paran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calle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para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saludar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al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Señor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Rodríguez,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el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policía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B4D324B3-289D-4C61-974E-1BC225F7E84F}"/>
              </a:ext>
            </a:extLst>
          </p:cNvPr>
          <p:cNvSpPr/>
          <p:nvPr/>
        </p:nvSpPr>
        <p:spPr>
          <a:xfrm>
            <a:off x="844059" y="3615318"/>
            <a:ext cx="9077816" cy="478468"/>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7BA3EFA5-70CE-40E0-95E3-2EEDA76D06A0}"/>
              </a:ext>
            </a:extLst>
          </p:cNvPr>
          <p:cNvSpPr/>
          <p:nvPr/>
        </p:nvSpPr>
        <p:spPr>
          <a:xfrm>
            <a:off x="901998" y="5523634"/>
            <a:ext cx="9077816" cy="478468"/>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8AAB343F-2B61-4588-963D-8DFBAFEB3201}"/>
              </a:ext>
            </a:extLst>
          </p:cNvPr>
          <p:cNvSpPr txBox="1"/>
          <p:nvPr/>
        </p:nvSpPr>
        <p:spPr>
          <a:xfrm>
            <a:off x="844059" y="3004932"/>
            <a:ext cx="9388536"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They stop in the street to </a:t>
            </a:r>
            <a:r>
              <a:rPr kumimoji="0" lang="en-GB" sz="2400" b="0" i="1"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gree</a:t>
            </a:r>
            <a:r>
              <a:rPr lang="en-GB" sz="2400" i="1" kern="0" dirty="0">
                <a:solidFill>
                  <a:srgbClr val="002060"/>
                </a:solidFill>
                <a:latin typeface="Century Gothic" panose="020B0502020202020204" pitchFamily="34" charset="0"/>
                <a:cs typeface="Arial"/>
                <a:sym typeface="Wingdings" panose="05000000000000000000" pitchFamily="2" charset="2"/>
              </a:rPr>
              <a:t>t Mr Rodríguez, the policeman.</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5A2C3119-71F3-4085-8598-64916E1DD13C}"/>
              </a:ext>
            </a:extLst>
          </p:cNvPr>
          <p:cNvSpPr/>
          <p:nvPr/>
        </p:nvSpPr>
        <p:spPr>
          <a:xfrm>
            <a:off x="880455" y="2698103"/>
            <a:ext cx="1022465"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a:t>
            </a:r>
          </a:p>
        </p:txBody>
      </p:sp>
      <p:sp>
        <p:nvSpPr>
          <p:cNvPr id="27" name="Rectangle: Rounded Corners 26">
            <a:extLst>
              <a:ext uri="{FF2B5EF4-FFF2-40B4-BE49-F238E27FC236}">
                <a16:creationId xmlns:a16="http://schemas.microsoft.com/office/drawing/2014/main" id="{AA1C74AF-A64C-42F3-AA82-3F819C4D099F}"/>
              </a:ext>
            </a:extLst>
          </p:cNvPr>
          <p:cNvSpPr/>
          <p:nvPr/>
        </p:nvSpPr>
        <p:spPr>
          <a:xfrm>
            <a:off x="3513124" y="2701992"/>
            <a:ext cx="780188"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a:t>
            </a:r>
          </a:p>
        </p:txBody>
      </p:sp>
      <p:sp>
        <p:nvSpPr>
          <p:cNvPr id="28" name="Rectangle: Rounded Corners 27">
            <a:extLst>
              <a:ext uri="{FF2B5EF4-FFF2-40B4-BE49-F238E27FC236}">
                <a16:creationId xmlns:a16="http://schemas.microsoft.com/office/drawing/2014/main" id="{9598D2A0-F7A4-4E50-A419-02D3E9A25944}"/>
              </a:ext>
            </a:extLst>
          </p:cNvPr>
          <p:cNvSpPr/>
          <p:nvPr/>
        </p:nvSpPr>
        <p:spPr>
          <a:xfrm>
            <a:off x="8357856" y="2687157"/>
            <a:ext cx="1587254"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a:t>
            </a:r>
          </a:p>
        </p:txBody>
      </p:sp>
      <p:sp>
        <p:nvSpPr>
          <p:cNvPr id="29" name="Rectangle: Rounded Corners 28">
            <a:extLst>
              <a:ext uri="{FF2B5EF4-FFF2-40B4-BE49-F238E27FC236}">
                <a16:creationId xmlns:a16="http://schemas.microsoft.com/office/drawing/2014/main" id="{E0CC8854-6837-47B7-9542-C30DD232462D}"/>
              </a:ext>
            </a:extLst>
          </p:cNvPr>
          <p:cNvSpPr/>
          <p:nvPr/>
        </p:nvSpPr>
        <p:spPr>
          <a:xfrm>
            <a:off x="4608717" y="3170343"/>
            <a:ext cx="760792" cy="4114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a:t>
            </a:r>
          </a:p>
        </p:txBody>
      </p:sp>
      <p:sp>
        <p:nvSpPr>
          <p:cNvPr id="30" name="TextBox 29">
            <a:extLst>
              <a:ext uri="{FF2B5EF4-FFF2-40B4-BE49-F238E27FC236}">
                <a16:creationId xmlns:a16="http://schemas.microsoft.com/office/drawing/2014/main" id="{DE62C207-3885-4AF1-BEC3-9C4C6149C5CE}"/>
              </a:ext>
            </a:extLst>
          </p:cNvPr>
          <p:cNvSpPr txBox="1"/>
          <p:nvPr/>
        </p:nvSpPr>
        <p:spPr>
          <a:xfrm>
            <a:off x="844059" y="3495162"/>
            <a:ext cx="8956642"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Casi</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olvidan</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las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bebidas</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24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1" name="Rectangle: Rounded Corners 30">
            <a:extLst>
              <a:ext uri="{FF2B5EF4-FFF2-40B4-BE49-F238E27FC236}">
                <a16:creationId xmlns:a16="http://schemas.microsoft.com/office/drawing/2014/main" id="{A968C52C-B5FA-480D-A663-3C64D0F14D28}"/>
              </a:ext>
            </a:extLst>
          </p:cNvPr>
          <p:cNvSpPr/>
          <p:nvPr/>
        </p:nvSpPr>
        <p:spPr>
          <a:xfrm>
            <a:off x="1001593" y="3655692"/>
            <a:ext cx="780188"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a:t>
            </a:r>
          </a:p>
        </p:txBody>
      </p:sp>
      <p:sp>
        <p:nvSpPr>
          <p:cNvPr id="32" name="TextBox 31">
            <a:extLst>
              <a:ext uri="{FF2B5EF4-FFF2-40B4-BE49-F238E27FC236}">
                <a16:creationId xmlns:a16="http://schemas.microsoft.com/office/drawing/2014/main" id="{39C06D24-FAB3-4FFE-B16C-4220526F4521}"/>
              </a:ext>
            </a:extLst>
          </p:cNvPr>
          <p:cNvSpPr txBox="1"/>
          <p:nvPr/>
        </p:nvSpPr>
        <p:spPr>
          <a:xfrm>
            <a:off x="779662" y="3972753"/>
            <a:ext cx="9388536"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They almost forget the drinks!</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3" name="Rectangle: Rounded Corners 32">
            <a:extLst>
              <a:ext uri="{FF2B5EF4-FFF2-40B4-BE49-F238E27FC236}">
                <a16:creationId xmlns:a16="http://schemas.microsoft.com/office/drawing/2014/main" id="{C3350AA8-D22C-4EF1-855A-5A8640453740}"/>
              </a:ext>
            </a:extLst>
          </p:cNvPr>
          <p:cNvSpPr/>
          <p:nvPr/>
        </p:nvSpPr>
        <p:spPr>
          <a:xfrm>
            <a:off x="2667603" y="4126502"/>
            <a:ext cx="973371" cy="4114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a:t>
            </a:r>
          </a:p>
        </p:txBody>
      </p:sp>
      <p:sp>
        <p:nvSpPr>
          <p:cNvPr id="34" name="Rectangle: Rounded Corners 33">
            <a:extLst>
              <a:ext uri="{FF2B5EF4-FFF2-40B4-BE49-F238E27FC236}">
                <a16:creationId xmlns:a16="http://schemas.microsoft.com/office/drawing/2014/main" id="{DED2CAEF-5754-4667-B836-3AC6F5D93777}"/>
              </a:ext>
            </a:extLst>
          </p:cNvPr>
          <p:cNvSpPr/>
          <p:nvPr/>
        </p:nvSpPr>
        <p:spPr>
          <a:xfrm>
            <a:off x="861841" y="4582081"/>
            <a:ext cx="9077816" cy="478468"/>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42073EC3-4474-40B8-BA39-B4E9EC2537DF}"/>
              </a:ext>
            </a:extLst>
          </p:cNvPr>
          <p:cNvSpPr txBox="1"/>
          <p:nvPr/>
        </p:nvSpPr>
        <p:spPr>
          <a:xfrm>
            <a:off x="927881" y="4476519"/>
            <a:ext cx="7623147" cy="57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Después</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en</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casa, Lucía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lleva</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todo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 la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cocina</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24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7BD25258-7301-426A-BBC5-5B65B708D461}"/>
              </a:ext>
            </a:extLst>
          </p:cNvPr>
          <p:cNvSpPr txBox="1"/>
          <p:nvPr/>
        </p:nvSpPr>
        <p:spPr>
          <a:xfrm>
            <a:off x="844059" y="4912844"/>
            <a:ext cx="9135755" cy="57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Later,</a:t>
            </a:r>
            <a:r>
              <a:rPr lang="en-GB" sz="2400" i="1" kern="0" dirty="0">
                <a:solidFill>
                  <a:srgbClr val="002060"/>
                </a:solidFill>
                <a:latin typeface="Century Gothic" panose="020B0502020202020204" pitchFamily="34" charset="0"/>
                <a:cs typeface="Arial"/>
                <a:sym typeface="Wingdings" panose="05000000000000000000" pitchFamily="2" charset="2"/>
              </a:rPr>
              <a:t> at home, Lucía takes everything to the kitchen.</a:t>
            </a:r>
            <a:endParaRPr kumimoji="0" lang="en-GB" sz="240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167019A0-F636-4DDE-B218-8EF236C2AEAA}"/>
              </a:ext>
            </a:extLst>
          </p:cNvPr>
          <p:cNvSpPr txBox="1"/>
          <p:nvPr/>
        </p:nvSpPr>
        <p:spPr>
          <a:xfrm>
            <a:off x="999216" y="5419281"/>
            <a:ext cx="9077816" cy="57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Finalmente</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Daniel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sigue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Lucía para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ayudar</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con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las tapas</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24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3C61F651-497A-4EE9-9296-1F4458665942}"/>
              </a:ext>
            </a:extLst>
          </p:cNvPr>
          <p:cNvSpPr txBox="1"/>
          <p:nvPr/>
        </p:nvSpPr>
        <p:spPr>
          <a:xfrm>
            <a:off x="1654513" y="5829176"/>
            <a:ext cx="9135755" cy="57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Finally, Daniel follows Lucía to help with the tapas.</a:t>
            </a:r>
            <a:endParaRPr kumimoji="0" lang="en-GB" sz="240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0A90429B-F0F4-461F-BCA1-129B921413BB}"/>
              </a:ext>
            </a:extLst>
          </p:cNvPr>
          <p:cNvSpPr/>
          <p:nvPr/>
        </p:nvSpPr>
        <p:spPr>
          <a:xfrm>
            <a:off x="6222390" y="4605740"/>
            <a:ext cx="1805328"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_____________</a:t>
            </a:r>
          </a:p>
        </p:txBody>
      </p:sp>
      <p:sp>
        <p:nvSpPr>
          <p:cNvPr id="40" name="Rectangle: Rounded Corners 39">
            <a:extLst>
              <a:ext uri="{FF2B5EF4-FFF2-40B4-BE49-F238E27FC236}">
                <a16:creationId xmlns:a16="http://schemas.microsoft.com/office/drawing/2014/main" id="{8A19A962-DE3E-4287-B8AA-F47926D978A6}"/>
              </a:ext>
            </a:extLst>
          </p:cNvPr>
          <p:cNvSpPr/>
          <p:nvPr/>
        </p:nvSpPr>
        <p:spPr>
          <a:xfrm>
            <a:off x="4989113" y="5109018"/>
            <a:ext cx="1660043" cy="4114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___________</a:t>
            </a:r>
          </a:p>
        </p:txBody>
      </p:sp>
      <p:sp>
        <p:nvSpPr>
          <p:cNvPr id="41" name="Rectangle: Rounded Corners 40">
            <a:extLst>
              <a:ext uri="{FF2B5EF4-FFF2-40B4-BE49-F238E27FC236}">
                <a16:creationId xmlns:a16="http://schemas.microsoft.com/office/drawing/2014/main" id="{6C7977C3-419B-4A93-9DB5-F7E07B555FBD}"/>
              </a:ext>
            </a:extLst>
          </p:cNvPr>
          <p:cNvSpPr/>
          <p:nvPr/>
        </p:nvSpPr>
        <p:spPr>
          <a:xfrm>
            <a:off x="553044" y="5080835"/>
            <a:ext cx="1121965" cy="4114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solidFill>
                  <a:schemeClr val="accent5">
                    <a:lumMod val="50000"/>
                  </a:schemeClr>
                </a:solidFill>
              </a:rPr>
              <a:t>_______</a:t>
            </a:r>
          </a:p>
        </p:txBody>
      </p:sp>
      <p:sp>
        <p:nvSpPr>
          <p:cNvPr id="42" name="Rectangle: Rounded Corners 41">
            <a:extLst>
              <a:ext uri="{FF2B5EF4-FFF2-40B4-BE49-F238E27FC236}">
                <a16:creationId xmlns:a16="http://schemas.microsoft.com/office/drawing/2014/main" id="{D44FE0BF-E58D-4218-978E-8C7F1564E480}"/>
              </a:ext>
            </a:extLst>
          </p:cNvPr>
          <p:cNvSpPr/>
          <p:nvPr/>
        </p:nvSpPr>
        <p:spPr>
          <a:xfrm>
            <a:off x="3836790" y="5587272"/>
            <a:ext cx="1152323"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a:t>
            </a:r>
          </a:p>
        </p:txBody>
      </p:sp>
      <p:sp>
        <p:nvSpPr>
          <p:cNvPr id="43" name="Rectangle: Rounded Corners 42">
            <a:extLst>
              <a:ext uri="{FF2B5EF4-FFF2-40B4-BE49-F238E27FC236}">
                <a16:creationId xmlns:a16="http://schemas.microsoft.com/office/drawing/2014/main" id="{213F1C76-5749-45F0-B722-5B4730B94175}"/>
              </a:ext>
            </a:extLst>
          </p:cNvPr>
          <p:cNvSpPr/>
          <p:nvPr/>
        </p:nvSpPr>
        <p:spPr>
          <a:xfrm>
            <a:off x="927881" y="6035446"/>
            <a:ext cx="1779090" cy="3063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accent5">
                    <a:lumMod val="50000"/>
                  </a:schemeClr>
                </a:solidFill>
              </a:rPr>
              <a:t>______________________</a:t>
            </a:r>
          </a:p>
        </p:txBody>
      </p:sp>
      <p:sp>
        <p:nvSpPr>
          <p:cNvPr id="44" name="Rectangle: Rounded Corners 43">
            <a:extLst>
              <a:ext uri="{FF2B5EF4-FFF2-40B4-BE49-F238E27FC236}">
                <a16:creationId xmlns:a16="http://schemas.microsoft.com/office/drawing/2014/main" id="{66F49D3C-BCD3-49F6-AA68-CF3186A7F71E}"/>
              </a:ext>
            </a:extLst>
          </p:cNvPr>
          <p:cNvSpPr/>
          <p:nvPr/>
        </p:nvSpPr>
        <p:spPr>
          <a:xfrm>
            <a:off x="8529414" y="5579778"/>
            <a:ext cx="1383528"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a:t>
            </a:r>
          </a:p>
        </p:txBody>
      </p:sp>
      <p:sp>
        <p:nvSpPr>
          <p:cNvPr id="45" name="Rectangle: Rounded Corners 44">
            <a:extLst>
              <a:ext uri="{FF2B5EF4-FFF2-40B4-BE49-F238E27FC236}">
                <a16:creationId xmlns:a16="http://schemas.microsoft.com/office/drawing/2014/main" id="{FB4A8A61-3B9B-4B63-9EEC-6111A13350B1}"/>
              </a:ext>
            </a:extLst>
          </p:cNvPr>
          <p:cNvSpPr/>
          <p:nvPr/>
        </p:nvSpPr>
        <p:spPr>
          <a:xfrm>
            <a:off x="5759611" y="6050509"/>
            <a:ext cx="1042834" cy="3036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accent5">
                    <a:lumMod val="50000"/>
                  </a:schemeClr>
                </a:solidFill>
              </a:rPr>
              <a:t>____________</a:t>
            </a:r>
          </a:p>
        </p:txBody>
      </p:sp>
      <p:sp>
        <p:nvSpPr>
          <p:cNvPr id="46" name="TextBox 45">
            <a:extLst>
              <a:ext uri="{FF2B5EF4-FFF2-40B4-BE49-F238E27FC236}">
                <a16:creationId xmlns:a16="http://schemas.microsoft.com/office/drawing/2014/main" id="{D57E8585-3872-4EC1-AEB9-1BC7CD8E1DDD}"/>
              </a:ext>
            </a:extLst>
          </p:cNvPr>
          <p:cNvSpPr txBox="1"/>
          <p:nvPr/>
        </p:nvSpPr>
        <p:spPr>
          <a:xfrm>
            <a:off x="8152920" y="976146"/>
            <a:ext cx="3815350"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Luego</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escucha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229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26" grpId="0" animBg="1"/>
      <p:bldP spid="27" grpId="0" animBg="1"/>
      <p:bldP spid="28" grpId="0" animBg="1"/>
      <p:bldP spid="29" grpId="0" animBg="1"/>
      <p:bldP spid="31" grpId="0" animBg="1"/>
      <p:bldP spid="33" grpId="0" animBg="1"/>
      <p:bldP spid="39" grpId="0" animBg="1"/>
      <p:bldP spid="40" grpId="0" animBg="1"/>
      <p:bldP spid="41" grpId="0" animBg="1"/>
      <p:bldP spid="42" grpId="0" animBg="1"/>
      <p:bldP spid="43" grpId="0" animBg="1"/>
      <p:bldP spid="44" grpId="0" animBg="1"/>
      <p:bldP spid="4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400" b="1" dirty="0">
                <a:solidFill>
                  <a:schemeClr val="bg1"/>
                </a:solidFill>
              </a:rPr>
              <a:t>Saying who receives the action (part 2):</a:t>
            </a:r>
            <a:br>
              <a:rPr lang="en-GB" sz="2400" b="1" dirty="0">
                <a:solidFill>
                  <a:schemeClr val="bg1"/>
                </a:solidFill>
              </a:rPr>
            </a:br>
            <a:r>
              <a:rPr lang="en-GB" sz="2400" dirty="0">
                <a:solidFill>
                  <a:schemeClr val="bg1"/>
                </a:solidFill>
              </a:rPr>
              <a:t>‘lo’ and ‘la’ in object-first sentences</a:t>
            </a:r>
            <a:endParaRPr lang="en-GB" sz="2400" b="1" dirty="0">
              <a:solidFill>
                <a:schemeClr val="bg1"/>
              </a:solidFill>
            </a:endParaRPr>
          </a:p>
        </p:txBody>
      </p:sp>
      <p:sp>
        <p:nvSpPr>
          <p:cNvPr id="3" name="Rectangle 2"/>
          <p:cNvSpPr/>
          <p:nvPr/>
        </p:nvSpPr>
        <p:spPr>
          <a:xfrm>
            <a:off x="613955" y="1415831"/>
            <a:ext cx="10972800" cy="43858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In English, we can use words like ‘him’, ‘her, and ‘it’(pronouns) to avoid repeating nouns.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Which sentence sounds more normal?</a:t>
            </a:r>
          </a:p>
          <a:p>
            <a:pPr marL="457200" marR="0" lvl="0" indent="-457200" algn="l" defTabSz="914400" rtl="0" eaLnBrk="1" fontAlgn="auto" latinLnBrk="0" hangingPunct="1">
              <a:lnSpc>
                <a:spcPct val="100000"/>
              </a:lnSpc>
              <a:spcBef>
                <a:spcPts val="0"/>
              </a:spcBef>
              <a:spcAft>
                <a:spcPts val="800"/>
              </a:spcAft>
              <a:buClrTx/>
              <a:buSzTx/>
              <a:buFontTx/>
              <a:buAutoNum type="alphaLcParen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Lucy called Mark, then Lucy met Mark. Lucy then invited Mark for coffee and Lucy bought Mark a sandwich.</a:t>
            </a:r>
          </a:p>
          <a:p>
            <a:pPr marL="457200" marR="0" lvl="0" indent="-457200" algn="l" defTabSz="914400" rtl="0" eaLnBrk="1" fontAlgn="auto" latinLnBrk="0" hangingPunct="1">
              <a:lnSpc>
                <a:spcPct val="100000"/>
              </a:lnSpc>
              <a:spcBef>
                <a:spcPts val="0"/>
              </a:spcBef>
              <a:spcAft>
                <a:spcPts val="800"/>
              </a:spcAft>
              <a:buClrTx/>
              <a:buSzTx/>
              <a:buFontTx/>
              <a:buAutoNum type="alphaLcParen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a:p>
            <a:pPr marL="457200" marR="0" lvl="0" indent="-457200" algn="l" defTabSz="914400" rtl="0" eaLnBrk="1" fontAlgn="auto" latinLnBrk="0" hangingPunct="1">
              <a:lnSpc>
                <a:spcPct val="100000"/>
              </a:lnSpc>
              <a:spcBef>
                <a:spcPts val="0"/>
              </a:spcBef>
              <a:spcAft>
                <a:spcPts val="800"/>
              </a:spcAft>
              <a:buClrTx/>
              <a:buSzTx/>
              <a:buFontTx/>
              <a:buAutoNum type="alphaLcParen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Lucy called Mark, then she met him. She invited him for coffee and bought him a sandwich.</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15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6" name="Oval Callout 5"/>
          <p:cNvSpPr/>
          <p:nvPr/>
        </p:nvSpPr>
        <p:spPr>
          <a:xfrm>
            <a:off x="7139371" y="2026878"/>
            <a:ext cx="2805740" cy="1181836"/>
          </a:xfrm>
          <a:prstGeom prst="wedgeEllipseCallout">
            <a:avLst>
              <a:gd name="adj1" fmla="val 22724"/>
              <a:gd name="adj2" fmla="val -70722"/>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Spanish also has these!</a:t>
            </a:r>
          </a:p>
        </p:txBody>
      </p:sp>
      <p:sp>
        <p:nvSpPr>
          <p:cNvPr id="8"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59405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3AB2D68-AD78-4FF9-A98D-C2496EF5A6E5}"/>
              </a:ext>
            </a:extLst>
          </p:cNvPr>
          <p:cNvSpPr/>
          <p:nvPr/>
        </p:nvSpPr>
        <p:spPr>
          <a:xfrm>
            <a:off x="119022" y="5428161"/>
            <a:ext cx="5170005" cy="461665"/>
          </a:xfrm>
          <a:prstGeom prst="rect">
            <a:avLst/>
          </a:prstGeom>
        </p:spPr>
        <p:txBody>
          <a:bodyPr wrap="none">
            <a:spAutoFit/>
          </a:bodyPr>
          <a:lstStyle/>
          <a:p>
            <a:r>
              <a:rPr lang="en-GB" sz="2400" dirty="0">
                <a:solidFill>
                  <a:srgbClr val="002060"/>
                </a:solidFill>
                <a:latin typeface="Century Gothic" panose="020B0502020202020204" pitchFamily="34" charset="0"/>
                <a:ea typeface="Calibri" panose="020F0502020204030204" pitchFamily="34" charset="0"/>
              </a:rPr>
              <a:t>E.g., </a:t>
            </a:r>
            <a:r>
              <a:rPr lang="en-GB" sz="2400" b="1" dirty="0">
                <a:solidFill>
                  <a:srgbClr val="002060"/>
                </a:solidFill>
                <a:latin typeface="Century Gothic" panose="020B0502020202020204" pitchFamily="34" charset="0"/>
                <a:ea typeface="Calibri" panose="020F0502020204030204" pitchFamily="34" charset="0"/>
              </a:rPr>
              <a:t>Al hombre lo </a:t>
            </a:r>
            <a:r>
              <a:rPr lang="en-GB" sz="2400" dirty="0">
                <a:solidFill>
                  <a:srgbClr val="002060"/>
                </a:solidFill>
                <a:latin typeface="Century Gothic" panose="020B0502020202020204" pitchFamily="34" charset="0"/>
                <a:ea typeface="Calibri" panose="020F0502020204030204" pitchFamily="34" charset="0"/>
              </a:rPr>
              <a:t>llama la </a:t>
            </a:r>
            <a:r>
              <a:rPr lang="en-GB" sz="2400" dirty="0" err="1">
                <a:solidFill>
                  <a:srgbClr val="002060"/>
                </a:solidFill>
                <a:latin typeface="Century Gothic" panose="020B0502020202020204" pitchFamily="34" charset="0"/>
                <a:ea typeface="Calibri" panose="020F0502020204030204" pitchFamily="34" charset="0"/>
              </a:rPr>
              <a:t>mujer</a:t>
            </a:r>
            <a:r>
              <a:rPr lang="en-GB" sz="2400" dirty="0">
                <a:solidFill>
                  <a:srgbClr val="002060"/>
                </a:solidFill>
                <a:latin typeface="Century Gothic" panose="020B0502020202020204" pitchFamily="34" charset="0"/>
                <a:ea typeface="Calibri" panose="020F0502020204030204" pitchFamily="34" charset="0"/>
              </a:rPr>
              <a:t>. </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400" b="1" dirty="0">
                <a:solidFill>
                  <a:schemeClr val="bg1"/>
                </a:solidFill>
              </a:rPr>
              <a:t>Saying who receives the action (part 2):</a:t>
            </a:r>
            <a:br>
              <a:rPr lang="en-GB" sz="2400" b="1" dirty="0">
                <a:solidFill>
                  <a:schemeClr val="bg1"/>
                </a:solidFill>
              </a:rPr>
            </a:br>
            <a:r>
              <a:rPr lang="en-GB" sz="2400" dirty="0">
                <a:solidFill>
                  <a:schemeClr val="bg1"/>
                </a:solidFill>
              </a:rPr>
              <a:t>‘lo’ and ‘la’ in object-first sentences</a:t>
            </a:r>
            <a:endParaRPr lang="en-GB" sz="2400" b="1" dirty="0">
              <a:solidFill>
                <a:schemeClr val="bg1"/>
              </a:solidFill>
            </a:endParaRPr>
          </a:p>
        </p:txBody>
      </p:sp>
      <p:sp>
        <p:nvSpPr>
          <p:cNvPr id="3" name="Rectangle 2"/>
          <p:cNvSpPr/>
          <p:nvPr/>
        </p:nvSpPr>
        <p:spPr>
          <a:xfrm>
            <a:off x="119022" y="1164455"/>
            <a:ext cx="10972800" cy="4134465"/>
          </a:xfrm>
          <a:prstGeom prst="rect">
            <a:avLst/>
          </a:prstGeom>
        </p:spPr>
        <p:txBody>
          <a:bodyPr wrap="square">
            <a:spAutoFit/>
          </a:bodyPr>
          <a:lstStyle/>
          <a:p>
            <a:pPr lvl="0">
              <a:spcAft>
                <a:spcPts val="800"/>
              </a:spcAf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Use </a:t>
            </a:r>
            <a:r>
              <a:rPr lang="en-GB" sz="2400" b="1" dirty="0">
                <a:solidFill>
                  <a:srgbClr val="FF6600"/>
                </a:solidFill>
                <a:latin typeface="Century Gothic" panose="020B0502020202020204" pitchFamily="34" charset="0"/>
                <a:ea typeface="Calibri" panose="020F0502020204030204" pitchFamily="34" charset="0"/>
              </a:rPr>
              <a:t>‘lo</a:t>
            </a:r>
            <a:r>
              <a:rPr lang="en-GB" sz="2400" b="1" dirty="0">
                <a:solidFill>
                  <a:schemeClr val="accent5">
                    <a:lumMod val="50000"/>
                  </a:schemeClr>
                </a:solidFill>
                <a:latin typeface="Century Gothic" panose="020B0502020202020204" pitchFamily="34" charset="0"/>
                <a:ea typeface="Calibri" panose="020F0502020204030204" pitchFamily="34" charset="0"/>
              </a:rPr>
              <a:t>’ </a:t>
            </a:r>
            <a:r>
              <a:rPr lang="en-GB" sz="2400" dirty="0">
                <a:solidFill>
                  <a:schemeClr val="accent5">
                    <a:lumMod val="50000"/>
                  </a:schemeClr>
                </a:solidFill>
                <a:latin typeface="Century Gothic" panose="020B0502020202020204" pitchFamily="34" charset="0"/>
                <a:ea typeface="Calibri" panose="020F0502020204030204" pitchFamily="34" charset="0"/>
              </a:rPr>
              <a:t>to mean </a:t>
            </a:r>
            <a:r>
              <a:rPr lang="en-GB" sz="2400" b="1" dirty="0">
                <a:solidFill>
                  <a:schemeClr val="accent5">
                    <a:lumMod val="50000"/>
                  </a:schemeClr>
                </a:solidFill>
                <a:latin typeface="Century Gothic" panose="020B0502020202020204" pitchFamily="34" charset="0"/>
                <a:ea typeface="Calibri" panose="020F0502020204030204" pitchFamily="34" charset="0"/>
              </a:rPr>
              <a:t>‘him’ </a:t>
            </a:r>
            <a:r>
              <a:rPr lang="en-GB" sz="2400" dirty="0">
                <a:solidFill>
                  <a:schemeClr val="accent5">
                    <a:lumMod val="50000"/>
                  </a:schemeClr>
                </a:solidFill>
                <a:latin typeface="Century Gothic" panose="020B0502020202020204" pitchFamily="34" charset="0"/>
                <a:ea typeface="Calibri" panose="020F0502020204030204" pitchFamily="34" charset="0"/>
              </a:rPr>
              <a:t>or</a:t>
            </a:r>
            <a:r>
              <a:rPr lang="en-GB" sz="2400" b="1" dirty="0">
                <a:solidFill>
                  <a:schemeClr val="accent5">
                    <a:lumMod val="50000"/>
                  </a:schemeClr>
                </a:solidFill>
                <a:latin typeface="Century Gothic" panose="020B0502020202020204" pitchFamily="34" charset="0"/>
                <a:ea typeface="Calibri" panose="020F0502020204030204" pitchFamily="34" charset="0"/>
              </a:rPr>
              <a:t> ‘it’ </a:t>
            </a:r>
            <a:r>
              <a:rPr lang="en-GB" sz="2400" dirty="0">
                <a:solidFill>
                  <a:schemeClr val="accent5">
                    <a:lumMod val="50000"/>
                  </a:schemeClr>
                </a:solidFill>
                <a:latin typeface="Century Gothic" panose="020B0502020202020204" pitchFamily="34" charset="0"/>
                <a:ea typeface="Calibri" panose="020F0502020204030204" pitchFamily="34" charset="0"/>
              </a:rPr>
              <a:t>(for masculine objects):</a:t>
            </a:r>
            <a:endPar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mujer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lleva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al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hombre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a:p>
            <a:pPr>
              <a:spcAft>
                <a:spcPts val="800"/>
              </a:spcAft>
              <a:defRPr/>
            </a:pPr>
            <a:r>
              <a:rPr lang="en-GB" sz="2400" dirty="0">
                <a:solidFill>
                  <a:srgbClr val="002060"/>
                </a:solidFill>
                <a:latin typeface="Century Gothic" panose="020B0502020202020204" pitchFamily="34" charset="0"/>
                <a:ea typeface="Calibri" panose="020F0502020204030204" pitchFamily="34" charset="0"/>
              </a:rPr>
              <a:t>La </a:t>
            </a:r>
            <a:r>
              <a:rPr lang="en-GB" sz="2400" dirty="0" err="1">
                <a:solidFill>
                  <a:srgbClr val="002060"/>
                </a:solidFill>
                <a:latin typeface="Century Gothic" panose="020B0502020202020204" pitchFamily="34" charset="0"/>
                <a:ea typeface="Calibri" panose="020F0502020204030204" pitchFamily="34" charset="0"/>
              </a:rPr>
              <a:t>mujer</a:t>
            </a:r>
            <a:r>
              <a:rPr lang="en-GB" sz="2400" dirty="0">
                <a:solidFill>
                  <a:srgbClr val="002060"/>
                </a:solidFill>
                <a:latin typeface="Century Gothic" panose="020B0502020202020204" pitchFamily="34" charset="0"/>
                <a:ea typeface="Calibri" panose="020F0502020204030204" pitchFamily="34" charset="0"/>
              </a:rPr>
              <a:t> </a:t>
            </a:r>
            <a:r>
              <a:rPr lang="en-GB" sz="2400" dirty="0" err="1">
                <a:solidFill>
                  <a:srgbClr val="002060"/>
                </a:solidFill>
                <a:latin typeface="Century Gothic" panose="020B0502020202020204" pitchFamily="34" charset="0"/>
                <a:ea typeface="Calibri" panose="020F0502020204030204" pitchFamily="34" charset="0"/>
              </a:rPr>
              <a:t>lleva</a:t>
            </a:r>
            <a:r>
              <a:rPr lang="en-GB" sz="2400" dirty="0">
                <a:solidFill>
                  <a:srgbClr val="002060"/>
                </a:solidFill>
                <a:latin typeface="Century Gothic" panose="020B0502020202020204" pitchFamily="34" charset="0"/>
                <a:ea typeface="Calibri" panose="020F0502020204030204" pitchFamily="34" charset="0"/>
              </a:rPr>
              <a:t> el </a:t>
            </a:r>
            <a:r>
              <a:rPr lang="en-GB" sz="2400" b="1" dirty="0" err="1">
                <a:solidFill>
                  <a:srgbClr val="002060"/>
                </a:solidFill>
                <a:latin typeface="Century Gothic" panose="020B0502020202020204" pitchFamily="34" charset="0"/>
                <a:ea typeface="Calibri" panose="020F0502020204030204" pitchFamily="34" charset="0"/>
              </a:rPr>
              <a:t>libro</a:t>
            </a:r>
            <a:r>
              <a:rPr lang="en-GB" sz="2400" dirty="0">
                <a:solidFill>
                  <a:srgbClr val="002060"/>
                </a:solidFill>
                <a:latin typeface="Century Gothic" panose="020B0502020202020204" pitchFamily="34" charset="0"/>
                <a:ea typeface="Calibri" panose="020F0502020204030204" pitchFamily="34" charset="0"/>
              </a:rPr>
              <a:t>.</a:t>
            </a:r>
            <a:endParaRPr lang="en-GB" sz="2400" b="1" dirty="0">
              <a:solidFill>
                <a:srgbClr val="002060"/>
              </a:solidFill>
              <a:latin typeface="Century Gothic" panose="020B0502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Lo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lleva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mujer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b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If the object is </a:t>
            </a:r>
            <a:r>
              <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rPr>
              <a:t>feminine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use </a:t>
            </a: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rPr>
              <a:t>‘la’</a:t>
            </a:r>
            <a:r>
              <a:rPr kumimoji="0" lang="en-GB" sz="240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rPr>
              <a:t> </a:t>
            </a:r>
            <a:r>
              <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to mean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‘her’ </a:t>
            </a:r>
            <a:r>
              <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or</a:t>
            </a:r>
            <a:r>
              <a:rPr kumimoji="0" lang="en-GB" sz="24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 ‘it’</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El hombre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lleva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mujer</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p>
          <a:p>
            <a:pPr>
              <a:spcAft>
                <a:spcPts val="800"/>
              </a:spcAft>
              <a:defRPr/>
            </a:pPr>
            <a:r>
              <a:rPr lang="en-GB" sz="2400" dirty="0">
                <a:solidFill>
                  <a:srgbClr val="002060"/>
                </a:solidFill>
                <a:latin typeface="Century Gothic" panose="020B0502020202020204" pitchFamily="34" charset="0"/>
                <a:ea typeface="Calibri" panose="020F0502020204030204" pitchFamily="34" charset="0"/>
              </a:rPr>
              <a:t>El hombre </a:t>
            </a:r>
            <a:r>
              <a:rPr lang="en-GB" sz="2400" dirty="0" err="1">
                <a:solidFill>
                  <a:srgbClr val="002060"/>
                </a:solidFill>
                <a:latin typeface="Century Gothic" panose="020B0502020202020204" pitchFamily="34" charset="0"/>
                <a:ea typeface="Calibri" panose="020F0502020204030204" pitchFamily="34" charset="0"/>
              </a:rPr>
              <a:t>lleva</a:t>
            </a:r>
            <a:r>
              <a:rPr lang="en-GB" sz="2400" dirty="0">
                <a:solidFill>
                  <a:srgbClr val="002060"/>
                </a:solidFill>
                <a:latin typeface="Century Gothic" panose="020B0502020202020204" pitchFamily="34" charset="0"/>
                <a:ea typeface="Calibri" panose="020F0502020204030204" pitchFamily="34" charset="0"/>
              </a:rPr>
              <a:t> </a:t>
            </a:r>
            <a:r>
              <a:rPr lang="en-GB" sz="2400" b="1" dirty="0">
                <a:solidFill>
                  <a:srgbClr val="002060"/>
                </a:solidFill>
                <a:latin typeface="Century Gothic" panose="020B0502020202020204" pitchFamily="34" charset="0"/>
                <a:ea typeface="Calibri" panose="020F0502020204030204" pitchFamily="34" charset="0"/>
              </a:rPr>
              <a:t>la carta.</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La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lleva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el hombre.</a:t>
            </a:r>
          </a:p>
        </p:txBody>
      </p:sp>
      <p:sp>
        <p:nvSpPr>
          <p:cNvPr id="4" name="TextBox 3"/>
          <p:cNvSpPr txBox="1"/>
          <p:nvPr/>
        </p:nvSpPr>
        <p:spPr>
          <a:xfrm>
            <a:off x="4127339" y="3751496"/>
            <a:ext cx="5048794" cy="57746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man carries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woman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0" name="TextBox 9"/>
          <p:cNvSpPr txBox="1"/>
          <p:nvPr/>
        </p:nvSpPr>
        <p:spPr>
          <a:xfrm>
            <a:off x="4028206" y="1559080"/>
            <a:ext cx="5048794" cy="57746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woman carries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man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cxnSp>
        <p:nvCxnSpPr>
          <p:cNvPr id="16" name="Straight Connector 15"/>
          <p:cNvCxnSpPr/>
          <p:nvPr/>
        </p:nvCxnSpPr>
        <p:spPr>
          <a:xfrm>
            <a:off x="844047" y="5658993"/>
            <a:ext cx="1639089" cy="0"/>
          </a:xfrm>
          <a:prstGeom prst="line">
            <a:avLst/>
          </a:prstGeom>
          <a:ln w="38100">
            <a:solidFill>
              <a:srgbClr val="EA5F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032211" y="5320445"/>
            <a:ext cx="5048794"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woman calls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man.</a:t>
            </a:r>
          </a:p>
        </p:txBody>
      </p:sp>
      <p:sp>
        <p:nvSpPr>
          <p:cNvPr id="18" name="TextBox 17"/>
          <p:cNvSpPr txBox="1"/>
          <p:nvPr/>
        </p:nvSpPr>
        <p:spPr>
          <a:xfrm>
            <a:off x="5032211" y="5701804"/>
            <a:ext cx="5048794"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woman calls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him.</a:t>
            </a: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0" name="TextBox 19">
            <a:extLst>
              <a:ext uri="{FF2B5EF4-FFF2-40B4-BE49-F238E27FC236}">
                <a16:creationId xmlns:a16="http://schemas.microsoft.com/office/drawing/2014/main" id="{9AB45453-6A53-4D6D-85C5-0A97F81BB3C2}"/>
              </a:ext>
            </a:extLst>
          </p:cNvPr>
          <p:cNvSpPr txBox="1"/>
          <p:nvPr/>
        </p:nvSpPr>
        <p:spPr>
          <a:xfrm>
            <a:off x="4028206" y="2027850"/>
            <a:ext cx="5048794" cy="57746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woman carries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book</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D6869208-22C3-4C4C-84B6-5C3DC7A89787}"/>
              </a:ext>
            </a:extLst>
          </p:cNvPr>
          <p:cNvSpPr txBox="1"/>
          <p:nvPr/>
        </p:nvSpPr>
        <p:spPr>
          <a:xfrm>
            <a:off x="4028206" y="2496620"/>
            <a:ext cx="5048794" cy="57746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woman carries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him</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91C8D4CF-FEDF-4A62-9C64-30196CC2E724}"/>
              </a:ext>
            </a:extLst>
          </p:cNvPr>
          <p:cNvSpPr txBox="1"/>
          <p:nvPr/>
        </p:nvSpPr>
        <p:spPr>
          <a:xfrm>
            <a:off x="4028206" y="2503106"/>
            <a:ext cx="5048794" cy="57746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woman carries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ACE14A8F-FF61-43FD-95E8-2110768CA903}"/>
              </a:ext>
            </a:extLst>
          </p:cNvPr>
          <p:cNvSpPr txBox="1"/>
          <p:nvPr/>
        </p:nvSpPr>
        <p:spPr>
          <a:xfrm>
            <a:off x="4127339" y="4667269"/>
            <a:ext cx="5048794" cy="57746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man carries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her</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4" name="TextBox 23">
            <a:extLst>
              <a:ext uri="{FF2B5EF4-FFF2-40B4-BE49-F238E27FC236}">
                <a16:creationId xmlns:a16="http://schemas.microsoft.com/office/drawing/2014/main" id="{A59E1C8A-2182-4102-A9C1-AFA22394ADDC}"/>
              </a:ext>
            </a:extLst>
          </p:cNvPr>
          <p:cNvSpPr txBox="1"/>
          <p:nvPr/>
        </p:nvSpPr>
        <p:spPr>
          <a:xfrm>
            <a:off x="4127339" y="4228078"/>
            <a:ext cx="5048794" cy="57746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man carries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letter</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5" name="TextBox 24">
            <a:extLst>
              <a:ext uri="{FF2B5EF4-FFF2-40B4-BE49-F238E27FC236}">
                <a16:creationId xmlns:a16="http://schemas.microsoft.com/office/drawing/2014/main" id="{E2432A98-5799-4907-99D5-47B61A65A509}"/>
              </a:ext>
            </a:extLst>
          </p:cNvPr>
          <p:cNvSpPr txBox="1"/>
          <p:nvPr/>
        </p:nvSpPr>
        <p:spPr>
          <a:xfrm>
            <a:off x="4127339" y="4661876"/>
            <a:ext cx="5048794" cy="57746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man carries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7" name="Oval Callout 6"/>
          <p:cNvSpPr/>
          <p:nvPr/>
        </p:nvSpPr>
        <p:spPr>
          <a:xfrm>
            <a:off x="7556608" y="819764"/>
            <a:ext cx="4505166" cy="1409376"/>
          </a:xfrm>
          <a:prstGeom prst="wedgeEllipseCallout">
            <a:avLst>
              <a:gd name="adj1" fmla="val -205809"/>
              <a:gd name="adj2" fmla="val 240148"/>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DF19077D-80E4-4291-8E26-64EBFFD628C7}"/>
              </a:ext>
            </a:extLst>
          </p:cNvPr>
          <p:cNvSpPr/>
          <p:nvPr/>
        </p:nvSpPr>
        <p:spPr>
          <a:xfrm>
            <a:off x="7870257" y="957040"/>
            <a:ext cx="3902849" cy="1015663"/>
          </a:xfrm>
          <a:prstGeom prst="rect">
            <a:avLst/>
          </a:prstGeom>
        </p:spPr>
        <p:txBody>
          <a:bodyPr wrap="square">
            <a:spAutoFit/>
          </a:bodyPr>
          <a:lstStyle/>
          <a:p>
            <a:pPr lvl="0" algn="ctr">
              <a:defRPr/>
            </a:pPr>
            <a:r>
              <a:rPr lang="en-GB" sz="2000" dirty="0">
                <a:solidFill>
                  <a:srgbClr val="4472C4">
                    <a:lumMod val="50000"/>
                  </a:srgbClr>
                </a:solidFill>
                <a:latin typeface="Century Gothic" panose="020B0502020202020204" pitchFamily="34" charset="0"/>
              </a:rPr>
              <a:t>This can be confusing because ‘</a:t>
            </a:r>
            <a:r>
              <a:rPr lang="en-GB" sz="2000" b="1" dirty="0">
                <a:solidFill>
                  <a:srgbClr val="4472C4">
                    <a:lumMod val="50000"/>
                  </a:srgbClr>
                </a:solidFill>
                <a:latin typeface="Century Gothic" panose="020B0502020202020204" pitchFamily="34" charset="0"/>
              </a:rPr>
              <a:t>la</a:t>
            </a:r>
            <a:r>
              <a:rPr lang="en-GB" sz="2000" dirty="0">
                <a:solidFill>
                  <a:srgbClr val="4472C4">
                    <a:lumMod val="50000"/>
                  </a:srgbClr>
                </a:solidFill>
                <a:latin typeface="Century Gothic" panose="020B0502020202020204" pitchFamily="34" charset="0"/>
              </a:rPr>
              <a:t>’ means ‘</a:t>
            </a:r>
            <a:r>
              <a:rPr lang="en-GB" sz="2000" b="1" dirty="0">
                <a:solidFill>
                  <a:srgbClr val="4472C4">
                    <a:lumMod val="50000"/>
                  </a:srgbClr>
                </a:solidFill>
                <a:latin typeface="Century Gothic" panose="020B0502020202020204" pitchFamily="34" charset="0"/>
              </a:rPr>
              <a:t>the</a:t>
            </a:r>
            <a:r>
              <a:rPr lang="en-GB" sz="2000" dirty="0">
                <a:solidFill>
                  <a:srgbClr val="4472C4">
                    <a:lumMod val="50000"/>
                  </a:srgbClr>
                </a:solidFill>
                <a:latin typeface="Century Gothic" panose="020B0502020202020204" pitchFamily="34" charset="0"/>
              </a:rPr>
              <a:t>’ when it comes before a noun. </a:t>
            </a:r>
          </a:p>
        </p:txBody>
      </p:sp>
      <p:sp>
        <p:nvSpPr>
          <p:cNvPr id="15" name="Speech Bubble: Rectangle with Corners Rounded 14">
            <a:extLst>
              <a:ext uri="{FF2B5EF4-FFF2-40B4-BE49-F238E27FC236}">
                <a16:creationId xmlns:a16="http://schemas.microsoft.com/office/drawing/2014/main" id="{BBA6AA3A-6C0A-4D57-91AA-D4DFBDE91EC6}"/>
              </a:ext>
            </a:extLst>
          </p:cNvPr>
          <p:cNvSpPr/>
          <p:nvPr/>
        </p:nvSpPr>
        <p:spPr>
          <a:xfrm>
            <a:off x="8779332" y="2490134"/>
            <a:ext cx="3329384" cy="2315410"/>
          </a:xfrm>
          <a:prstGeom prst="wedgeRoundRectCallou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200" dirty="0">
                <a:solidFill>
                  <a:srgbClr val="002060"/>
                </a:solidFill>
                <a:latin typeface="Century Gothic" panose="020B0502020202020204" pitchFamily="34" charset="0"/>
                <a:ea typeface="Calibri" panose="020F0502020204030204" pitchFamily="34" charset="0"/>
              </a:rPr>
              <a:t>¡Ojo! the Spanish object pronoun goes</a:t>
            </a:r>
            <a:r>
              <a:rPr lang="en-GB" sz="2200" b="1" dirty="0">
                <a:solidFill>
                  <a:srgbClr val="002060"/>
                </a:solidFill>
                <a:latin typeface="Century Gothic" panose="020B0502020202020204" pitchFamily="34" charset="0"/>
                <a:ea typeface="Calibri" panose="020F0502020204030204" pitchFamily="34" charset="0"/>
              </a:rPr>
              <a:t> </a:t>
            </a:r>
            <a:r>
              <a:rPr lang="en-GB" sz="2200" b="1" u="sng" dirty="0">
                <a:solidFill>
                  <a:srgbClr val="002060"/>
                </a:solidFill>
                <a:latin typeface="Century Gothic" panose="020B0502020202020204" pitchFamily="34" charset="0"/>
                <a:ea typeface="Calibri" panose="020F0502020204030204" pitchFamily="34" charset="0"/>
              </a:rPr>
              <a:t>before</a:t>
            </a:r>
            <a:r>
              <a:rPr lang="en-GB" sz="2200" b="1" dirty="0">
                <a:solidFill>
                  <a:srgbClr val="002060"/>
                </a:solidFill>
                <a:latin typeface="Century Gothic" panose="020B0502020202020204" pitchFamily="34" charset="0"/>
                <a:ea typeface="Calibri" panose="020F0502020204030204" pitchFamily="34" charset="0"/>
              </a:rPr>
              <a:t> </a:t>
            </a:r>
            <a:r>
              <a:rPr lang="en-GB" sz="2200" dirty="0">
                <a:solidFill>
                  <a:srgbClr val="002060"/>
                </a:solidFill>
                <a:latin typeface="Century Gothic" panose="020B0502020202020204" pitchFamily="34" charset="0"/>
                <a:ea typeface="Calibri" panose="020F0502020204030204" pitchFamily="34" charset="0"/>
              </a:rPr>
              <a:t>the verb</a:t>
            </a:r>
            <a:r>
              <a:rPr lang="en-GB" sz="2000" dirty="0">
                <a:solidFill>
                  <a:srgbClr val="002060"/>
                </a:solidFill>
                <a:latin typeface="Century Gothic" panose="020B0502020202020204" pitchFamily="34" charset="0"/>
                <a:ea typeface="Calibri" panose="020F0502020204030204" pitchFamily="34" charset="0"/>
              </a:rPr>
              <a:t>. </a:t>
            </a:r>
          </a:p>
        </p:txBody>
      </p:sp>
      <p:sp>
        <p:nvSpPr>
          <p:cNvPr id="27" name="Rectangle 26">
            <a:extLst>
              <a:ext uri="{FF2B5EF4-FFF2-40B4-BE49-F238E27FC236}">
                <a16:creationId xmlns:a16="http://schemas.microsoft.com/office/drawing/2014/main" id="{F6B46DBA-621E-4539-BDEE-095F9F401FA7}"/>
              </a:ext>
            </a:extLst>
          </p:cNvPr>
          <p:cNvSpPr/>
          <p:nvPr/>
        </p:nvSpPr>
        <p:spPr>
          <a:xfrm>
            <a:off x="9013774" y="3678215"/>
            <a:ext cx="3048000" cy="1107996"/>
          </a:xfrm>
          <a:prstGeom prst="rect">
            <a:avLst/>
          </a:prstGeom>
        </p:spPr>
        <p:txBody>
          <a:bodyPr wrap="square">
            <a:spAutoFit/>
          </a:bodyPr>
          <a:lstStyle/>
          <a:p>
            <a:pPr lvl="0">
              <a:spcAft>
                <a:spcPts val="800"/>
              </a:spcAft>
              <a:defRPr/>
            </a:pPr>
            <a:r>
              <a:rPr lang="en-GB" sz="2200" dirty="0">
                <a:solidFill>
                  <a:srgbClr val="002060"/>
                </a:solidFill>
                <a:latin typeface="Century Gothic" panose="020B0502020202020204" pitchFamily="34" charset="0"/>
                <a:ea typeface="Calibri" panose="020F0502020204030204" pitchFamily="34" charset="0"/>
              </a:rPr>
              <a:t>You already know that the </a:t>
            </a:r>
            <a:r>
              <a:rPr lang="en-GB" sz="2200" b="1" dirty="0">
                <a:solidFill>
                  <a:srgbClr val="002060"/>
                </a:solidFill>
                <a:latin typeface="Century Gothic" panose="020B0502020202020204" pitchFamily="34" charset="0"/>
                <a:ea typeface="Calibri" panose="020F0502020204030204" pitchFamily="34" charset="0"/>
              </a:rPr>
              <a:t>object</a:t>
            </a:r>
            <a:r>
              <a:rPr lang="en-GB" sz="2200" dirty="0">
                <a:solidFill>
                  <a:srgbClr val="002060"/>
                </a:solidFill>
                <a:latin typeface="Century Gothic" panose="020B0502020202020204" pitchFamily="34" charset="0"/>
                <a:ea typeface="Calibri" panose="020F0502020204030204" pitchFamily="34" charset="0"/>
              </a:rPr>
              <a:t> can come first in Spanish.</a:t>
            </a:r>
            <a:endParaRPr lang="en-GB" sz="2400" dirty="0">
              <a:solidFill>
                <a:srgbClr val="002060"/>
              </a:solidFill>
              <a:latin typeface="Century Gothic" panose="020B0502020202020204" pitchFamily="34" charset="0"/>
              <a:ea typeface="Calibri" panose="020F0502020204030204" pitchFamily="34" charset="0"/>
            </a:endParaRPr>
          </a:p>
        </p:txBody>
      </p:sp>
      <p:sp>
        <p:nvSpPr>
          <p:cNvPr id="28" name="Rectangle: Rounded Corners 27">
            <a:extLst>
              <a:ext uri="{FF2B5EF4-FFF2-40B4-BE49-F238E27FC236}">
                <a16:creationId xmlns:a16="http://schemas.microsoft.com/office/drawing/2014/main" id="{28317C3B-694C-4CFF-9D86-E0F47EFE8B1A}"/>
              </a:ext>
            </a:extLst>
          </p:cNvPr>
          <p:cNvSpPr/>
          <p:nvPr/>
        </p:nvSpPr>
        <p:spPr>
          <a:xfrm>
            <a:off x="9445558" y="5257987"/>
            <a:ext cx="2616216" cy="50964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5">
                    <a:lumMod val="50000"/>
                  </a:schemeClr>
                </a:solidFill>
                <a:latin typeface="Century Gothic" panose="020B0502020202020204" pitchFamily="34" charset="0"/>
              </a:rPr>
              <a:t>lo </a:t>
            </a:r>
            <a:r>
              <a:rPr lang="en-GB" sz="2200" dirty="0">
                <a:solidFill>
                  <a:schemeClr val="accent5">
                    <a:lumMod val="50000"/>
                  </a:schemeClr>
                </a:solidFill>
                <a:latin typeface="Century Gothic" panose="020B0502020202020204" pitchFamily="34" charset="0"/>
              </a:rPr>
              <a:t>not translated!</a:t>
            </a:r>
          </a:p>
        </p:txBody>
      </p:sp>
      <p:sp>
        <p:nvSpPr>
          <p:cNvPr id="29" name="Oval 28">
            <a:extLst>
              <a:ext uri="{FF2B5EF4-FFF2-40B4-BE49-F238E27FC236}">
                <a16:creationId xmlns:a16="http://schemas.microsoft.com/office/drawing/2014/main" id="{6DABD609-1711-428B-BE92-9AB950316159}"/>
              </a:ext>
            </a:extLst>
          </p:cNvPr>
          <p:cNvSpPr/>
          <p:nvPr/>
        </p:nvSpPr>
        <p:spPr>
          <a:xfrm>
            <a:off x="2483136" y="5428161"/>
            <a:ext cx="359817" cy="461653"/>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B74E4B6D-A8E9-4ED9-866D-2C3B8FBA94B5}"/>
              </a:ext>
            </a:extLst>
          </p:cNvPr>
          <p:cNvSpPr/>
          <p:nvPr/>
        </p:nvSpPr>
        <p:spPr>
          <a:xfrm>
            <a:off x="9445558" y="5803869"/>
            <a:ext cx="2616216" cy="50964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5">
                    <a:lumMod val="50000"/>
                  </a:schemeClr>
                </a:solidFill>
                <a:latin typeface="Century Gothic" panose="020B0502020202020204" pitchFamily="34" charset="0"/>
              </a:rPr>
              <a:t>lo </a:t>
            </a:r>
            <a:r>
              <a:rPr lang="en-GB" sz="2200" dirty="0">
                <a:solidFill>
                  <a:schemeClr val="accent5">
                    <a:lumMod val="50000"/>
                  </a:schemeClr>
                </a:solidFill>
                <a:latin typeface="Century Gothic" panose="020B0502020202020204" pitchFamily="34" charset="0"/>
              </a:rPr>
              <a:t>means him.</a:t>
            </a:r>
          </a:p>
        </p:txBody>
      </p:sp>
      <p:sp>
        <p:nvSpPr>
          <p:cNvPr id="31" name="Oval 30">
            <a:extLst>
              <a:ext uri="{FF2B5EF4-FFF2-40B4-BE49-F238E27FC236}">
                <a16:creationId xmlns:a16="http://schemas.microsoft.com/office/drawing/2014/main" id="{4361E946-3FFF-411C-A40C-1497D7780031}"/>
              </a:ext>
            </a:extLst>
          </p:cNvPr>
          <p:cNvSpPr/>
          <p:nvPr/>
        </p:nvSpPr>
        <p:spPr>
          <a:xfrm>
            <a:off x="119022" y="2572066"/>
            <a:ext cx="482265" cy="461653"/>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3BAFC09F-C42B-407E-ADD4-0AB0381C12C2}"/>
              </a:ext>
            </a:extLst>
          </p:cNvPr>
          <p:cNvSpPr/>
          <p:nvPr/>
        </p:nvSpPr>
        <p:spPr>
          <a:xfrm>
            <a:off x="130226" y="4809343"/>
            <a:ext cx="482265" cy="461653"/>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641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1">
                                            <p:txEl>
                                              <p:pRg st="0" end="0"/>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
                                            <p:txEl>
                                              <p:pRg st="7" end="7"/>
                                            </p:txEl>
                                          </p:spTgt>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23">
                                            <p:txEl>
                                              <p:pRg st="0" end="0"/>
                                            </p:txEl>
                                          </p:spTgt>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9"/>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2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16"/>
                                        </p:tgtEl>
                                        <p:attrNameLst>
                                          <p:attrName>style.visibility</p:attrName>
                                        </p:attrNameLst>
                                      </p:cBhvr>
                                      <p:to>
                                        <p:strVal val="visible"/>
                                      </p:to>
                                    </p:set>
                                    <p:animEffect transition="in" filter="fade">
                                      <p:cBhvr>
                                        <p:cTn id="123" dur="500"/>
                                        <p:tgtEl>
                                          <p:spTgt spid="16"/>
                                        </p:tgtEl>
                                      </p:cBhvr>
                                    </p:animEffec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build="allAtOnce"/>
      <p:bldP spid="23" grpId="0" build="allAtOnce"/>
      <p:bldP spid="7" grpId="0" animBg="1"/>
      <p:bldP spid="9" grpId="0"/>
      <p:bldP spid="15" grpId="0" animBg="1"/>
      <p:bldP spid="27" grpId="0"/>
      <p:bldP spid="28" grpId="0" animBg="1"/>
      <p:bldP spid="29" grpId="0" animBg="1"/>
      <p:bldP spid="30" grpId="0" animBg="1"/>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graphicFrame>
        <p:nvGraphicFramePr>
          <p:cNvPr id="17" name="Table 1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3779296043"/>
              </p:ext>
            </p:extLst>
          </p:nvPr>
        </p:nvGraphicFramePr>
        <p:xfrm>
          <a:off x="6359089" y="2018814"/>
          <a:ext cx="4964923" cy="4121585"/>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82431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Palabra con </a:t>
                      </a:r>
                      <a:r>
                        <a:rPr kumimoji="0" lang="en-GB" sz="2000" b="1" i="1" u="none" strike="noStrike" kern="1200" cap="none" spc="0" normalizeH="0" baseline="0" noProof="0" dirty="0">
                          <a:ln>
                            <a:noFill/>
                          </a:ln>
                          <a:solidFill>
                            <a:prstClr val="white"/>
                          </a:solidFill>
                          <a:effectLst/>
                          <a:uLnTx/>
                          <a:uFillTx/>
                          <a:latin typeface="+mn-lt"/>
                          <a:ea typeface="+mn-ea"/>
                          <a:cs typeface="+mn-cs"/>
                        </a:rPr>
                        <a:t>ñ</a:t>
                      </a:r>
                      <a:endParaRPr lang="en-GB" sz="2000" b="0" i="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Palabra</a:t>
                      </a:r>
                      <a:r>
                        <a:rPr lang="en-GB" sz="2000" b="1" baseline="0" dirty="0"/>
                        <a:t> con </a:t>
                      </a:r>
                      <a:r>
                        <a:rPr lang="en-GB" sz="2000" b="1" i="1" baseline="0" dirty="0"/>
                        <a:t>n</a:t>
                      </a:r>
                      <a:endParaRPr lang="en-GB" sz="2000" b="0" i="1" dirty="0"/>
                    </a:p>
                  </a:txBody>
                  <a:tcPr/>
                </a:tc>
                <a:extLst>
                  <a:ext uri="{0D108BD9-81ED-4DB2-BD59-A6C34878D82A}">
                    <a16:rowId xmlns:a16="http://schemas.microsoft.com/office/drawing/2014/main" val="1153431983"/>
                  </a:ext>
                </a:extLst>
              </a:tr>
              <a:tr h="82431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extra</a:t>
                      </a:r>
                      <a:r>
                        <a:rPr lang="en-GB" sz="2400" b="1" dirty="0" err="1">
                          <a:solidFill>
                            <a:schemeClr val="accent1">
                              <a:lumMod val="50000"/>
                            </a:schemeClr>
                          </a:solidFill>
                        </a:rPr>
                        <a:t>ñ</a:t>
                      </a:r>
                      <a:r>
                        <a:rPr lang="en-GB" sz="2400" dirty="0" err="1">
                          <a:solidFill>
                            <a:schemeClr val="accent1">
                              <a:lumMod val="50000"/>
                            </a:schemeClr>
                          </a:solidFill>
                        </a:rPr>
                        <a:t>o</a:t>
                      </a:r>
                      <a:endParaRPr lang="en-GB" sz="2400" dirty="0">
                        <a:solidFill>
                          <a:schemeClr val="accent1">
                            <a:lumMod val="50000"/>
                          </a:schemeClr>
                        </a:solidFill>
                      </a:endParaRPr>
                    </a:p>
                    <a:p>
                      <a:r>
                        <a:rPr lang="en-GB" sz="2400" i="1" dirty="0">
                          <a:solidFill>
                            <a:srgbClr val="FF6600"/>
                          </a:solidFill>
                        </a:rPr>
                        <a:t>(strange)</a:t>
                      </a:r>
                    </a:p>
                  </a:txBody>
                  <a:tcPr/>
                </a:tc>
                <a:tc>
                  <a:txBody>
                    <a:bodyPr/>
                    <a:lstStyle/>
                    <a:p>
                      <a:r>
                        <a:rPr lang="en-GB" sz="2400" dirty="0" err="1">
                          <a:solidFill>
                            <a:schemeClr val="accent1">
                              <a:lumMod val="50000"/>
                            </a:schemeClr>
                          </a:solidFill>
                        </a:rPr>
                        <a:t>exter</a:t>
                      </a:r>
                      <a:r>
                        <a:rPr lang="en-GB" sz="2400" b="1" dirty="0" err="1">
                          <a:solidFill>
                            <a:schemeClr val="accent1">
                              <a:lumMod val="50000"/>
                            </a:schemeClr>
                          </a:solidFill>
                        </a:rPr>
                        <a:t>n</a:t>
                      </a:r>
                      <a:r>
                        <a:rPr lang="en-GB" sz="2400" dirty="0" err="1">
                          <a:solidFill>
                            <a:schemeClr val="accent1">
                              <a:lumMod val="50000"/>
                            </a:schemeClr>
                          </a:solidFill>
                        </a:rPr>
                        <a:t>o</a:t>
                      </a:r>
                      <a:endParaRPr lang="en-GB" sz="2400" dirty="0">
                        <a:solidFill>
                          <a:schemeClr val="accent1">
                            <a:lumMod val="50000"/>
                          </a:schemeClr>
                        </a:solidFill>
                      </a:endParaRPr>
                    </a:p>
                    <a:p>
                      <a:r>
                        <a:rPr lang="en-GB" sz="2400" i="1" dirty="0">
                          <a:solidFill>
                            <a:srgbClr val="FF6600"/>
                          </a:solidFill>
                        </a:rPr>
                        <a:t>(external)</a:t>
                      </a:r>
                    </a:p>
                  </a:txBody>
                  <a:tcPr/>
                </a:tc>
                <a:extLst>
                  <a:ext uri="{0D108BD9-81ED-4DB2-BD59-A6C34878D82A}">
                    <a16:rowId xmlns:a16="http://schemas.microsoft.com/office/drawing/2014/main" val="1171492714"/>
                  </a:ext>
                </a:extLst>
              </a:tr>
              <a:tr h="82431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oto</a:t>
                      </a:r>
                      <a:r>
                        <a:rPr lang="en-GB" sz="2400" b="1" dirty="0" err="1">
                          <a:solidFill>
                            <a:schemeClr val="accent1">
                              <a:lumMod val="50000"/>
                            </a:schemeClr>
                          </a:solidFill>
                        </a:rPr>
                        <a:t>ñ</a:t>
                      </a:r>
                      <a:r>
                        <a:rPr lang="en-GB" sz="2400" dirty="0" err="1">
                          <a:solidFill>
                            <a:schemeClr val="accent1">
                              <a:lumMod val="50000"/>
                            </a:schemeClr>
                          </a:solidFill>
                        </a:rPr>
                        <a:t>o</a:t>
                      </a:r>
                      <a:endParaRPr lang="en-GB" sz="2400" dirty="0">
                        <a:solidFill>
                          <a:schemeClr val="accent1">
                            <a:lumMod val="50000"/>
                          </a:schemeClr>
                        </a:solidFill>
                      </a:endParaRPr>
                    </a:p>
                    <a:p>
                      <a:r>
                        <a:rPr lang="en-GB" sz="2400" i="1" dirty="0">
                          <a:solidFill>
                            <a:srgbClr val="FF6600"/>
                          </a:solidFill>
                        </a:rPr>
                        <a:t>(autumn)</a:t>
                      </a:r>
                    </a:p>
                  </a:txBody>
                  <a:tcPr/>
                </a:tc>
                <a:tc>
                  <a:txBody>
                    <a:bodyPr/>
                    <a:lstStyle/>
                    <a:p>
                      <a:r>
                        <a:rPr lang="en-GB" sz="2400" dirty="0" err="1">
                          <a:solidFill>
                            <a:schemeClr val="accent1">
                              <a:lumMod val="50000"/>
                            </a:schemeClr>
                          </a:solidFill>
                        </a:rPr>
                        <a:t>entor</a:t>
                      </a:r>
                      <a:r>
                        <a:rPr lang="en-GB" sz="2400" b="1" dirty="0" err="1">
                          <a:solidFill>
                            <a:schemeClr val="accent1">
                              <a:lumMod val="50000"/>
                            </a:schemeClr>
                          </a:solidFill>
                        </a:rPr>
                        <a:t>n</a:t>
                      </a:r>
                      <a:r>
                        <a:rPr lang="en-GB" sz="2400" dirty="0" err="1">
                          <a:solidFill>
                            <a:schemeClr val="accent1">
                              <a:lumMod val="50000"/>
                            </a:schemeClr>
                          </a:solidFill>
                        </a:rPr>
                        <a:t>o</a:t>
                      </a:r>
                      <a:endParaRPr lang="en-GB" sz="2400" dirty="0">
                        <a:solidFill>
                          <a:schemeClr val="accent1">
                            <a:lumMod val="50000"/>
                          </a:schemeClr>
                        </a:solidFill>
                      </a:endParaRPr>
                    </a:p>
                    <a:p>
                      <a:r>
                        <a:rPr lang="en-GB" sz="2100" i="1" dirty="0">
                          <a:solidFill>
                            <a:srgbClr val="FF6600"/>
                          </a:solidFill>
                        </a:rPr>
                        <a:t>(surroundings)</a:t>
                      </a:r>
                    </a:p>
                  </a:txBody>
                  <a:tcPr/>
                </a:tc>
                <a:extLst>
                  <a:ext uri="{0D108BD9-81ED-4DB2-BD59-A6C34878D82A}">
                    <a16:rowId xmlns:a16="http://schemas.microsoft.com/office/drawing/2014/main" val="1961458278"/>
                  </a:ext>
                </a:extLst>
              </a:tr>
              <a:tr h="82431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1">
                              <a:lumMod val="50000"/>
                            </a:schemeClr>
                          </a:solidFill>
                        </a:rPr>
                        <a:t>pi</a:t>
                      </a:r>
                      <a:r>
                        <a:rPr lang="en-GB" sz="2400" b="1" dirty="0">
                          <a:solidFill>
                            <a:schemeClr val="accent1">
                              <a:lumMod val="50000"/>
                            </a:schemeClr>
                          </a:solidFill>
                        </a:rPr>
                        <a:t>ñ</a:t>
                      </a:r>
                      <a:r>
                        <a:rPr lang="en-GB" sz="2400" dirty="0">
                          <a:solidFill>
                            <a:schemeClr val="accent1">
                              <a:lumMod val="50000"/>
                            </a:schemeClr>
                          </a:solidFill>
                        </a:rPr>
                        <a:t>a</a:t>
                      </a:r>
                    </a:p>
                    <a:p>
                      <a:r>
                        <a:rPr lang="en-GB" sz="2400" i="1" dirty="0">
                          <a:solidFill>
                            <a:srgbClr val="FF6600"/>
                          </a:solidFill>
                        </a:rPr>
                        <a:t>(pineapple)</a:t>
                      </a:r>
                    </a:p>
                  </a:txBody>
                  <a:tcPr/>
                </a:tc>
                <a:tc>
                  <a:txBody>
                    <a:bodyPr/>
                    <a:lstStyle/>
                    <a:p>
                      <a:r>
                        <a:rPr lang="en-GB" sz="2400" dirty="0" err="1">
                          <a:solidFill>
                            <a:schemeClr val="accent1">
                              <a:lumMod val="50000"/>
                            </a:schemeClr>
                          </a:solidFill>
                        </a:rPr>
                        <a:t>espi</a:t>
                      </a:r>
                      <a:r>
                        <a:rPr lang="en-GB" sz="2400" b="1" dirty="0" err="1">
                          <a:solidFill>
                            <a:schemeClr val="accent1">
                              <a:lumMod val="50000"/>
                            </a:schemeClr>
                          </a:solidFill>
                        </a:rPr>
                        <a:t>n</a:t>
                      </a:r>
                      <a:r>
                        <a:rPr lang="en-GB" sz="2400" dirty="0" err="1">
                          <a:solidFill>
                            <a:schemeClr val="accent1">
                              <a:lumMod val="50000"/>
                            </a:schemeClr>
                          </a:solidFill>
                        </a:rPr>
                        <a:t>a</a:t>
                      </a:r>
                      <a:endParaRPr lang="en-GB" sz="2400" dirty="0">
                        <a:solidFill>
                          <a:schemeClr val="accent1">
                            <a:lumMod val="50000"/>
                          </a:schemeClr>
                        </a:solidFill>
                      </a:endParaRPr>
                    </a:p>
                    <a:p>
                      <a:r>
                        <a:rPr lang="en-GB" sz="2400" i="1" dirty="0">
                          <a:solidFill>
                            <a:srgbClr val="FF6600"/>
                          </a:solidFill>
                        </a:rPr>
                        <a:t>(thorn)</a:t>
                      </a:r>
                    </a:p>
                  </a:txBody>
                  <a:tcPr/>
                </a:tc>
                <a:extLst>
                  <a:ext uri="{0D108BD9-81ED-4DB2-BD59-A6C34878D82A}">
                    <a16:rowId xmlns:a16="http://schemas.microsoft.com/office/drawing/2014/main" val="2189313960"/>
                  </a:ext>
                </a:extLst>
              </a:tr>
              <a:tr h="82431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tama</a:t>
                      </a:r>
                      <a:r>
                        <a:rPr lang="en-GB" sz="2400" b="1" dirty="0" err="1">
                          <a:solidFill>
                            <a:schemeClr val="accent1">
                              <a:lumMod val="50000"/>
                            </a:schemeClr>
                          </a:solidFill>
                        </a:rPr>
                        <a:t>ñ</a:t>
                      </a:r>
                      <a:r>
                        <a:rPr lang="en-GB" sz="2400" dirty="0" err="1">
                          <a:solidFill>
                            <a:schemeClr val="accent1">
                              <a:lumMod val="50000"/>
                            </a:schemeClr>
                          </a:solidFill>
                        </a:rPr>
                        <a:t>o</a:t>
                      </a:r>
                      <a:endParaRPr lang="en-GB" sz="2400" dirty="0">
                        <a:solidFill>
                          <a:schemeClr val="accent1">
                            <a:lumMod val="50000"/>
                          </a:schemeClr>
                        </a:solidFill>
                      </a:endParaRPr>
                    </a:p>
                    <a:p>
                      <a:r>
                        <a:rPr lang="en-GB" sz="2400" i="1" dirty="0">
                          <a:solidFill>
                            <a:srgbClr val="FF6600"/>
                          </a:solidFill>
                        </a:rPr>
                        <a:t>(size)</a:t>
                      </a:r>
                    </a:p>
                  </a:txBody>
                  <a:tcPr/>
                </a:tc>
                <a:tc>
                  <a:txBody>
                    <a:bodyPr/>
                    <a:lstStyle/>
                    <a:p>
                      <a:r>
                        <a:rPr lang="en-GB" sz="2400" dirty="0" err="1">
                          <a:solidFill>
                            <a:schemeClr val="accent1">
                              <a:lumMod val="50000"/>
                            </a:schemeClr>
                          </a:solidFill>
                        </a:rPr>
                        <a:t>ma</a:t>
                      </a:r>
                      <a:r>
                        <a:rPr lang="en-GB" sz="2400" b="1" dirty="0" err="1">
                          <a:solidFill>
                            <a:schemeClr val="accent1">
                              <a:lumMod val="50000"/>
                            </a:schemeClr>
                          </a:solidFill>
                        </a:rPr>
                        <a:t>n</a:t>
                      </a:r>
                      <a:r>
                        <a:rPr lang="en-GB" sz="2400" dirty="0" err="1">
                          <a:solidFill>
                            <a:schemeClr val="accent1">
                              <a:lumMod val="50000"/>
                            </a:schemeClr>
                          </a:solidFill>
                        </a:rPr>
                        <a:t>o</a:t>
                      </a:r>
                      <a:endParaRPr lang="en-GB" sz="2400" dirty="0">
                        <a:solidFill>
                          <a:schemeClr val="accent1">
                            <a:lumMod val="50000"/>
                          </a:schemeClr>
                        </a:solidFill>
                      </a:endParaRPr>
                    </a:p>
                    <a:p>
                      <a:r>
                        <a:rPr lang="en-GB" sz="2400" i="1" dirty="0">
                          <a:solidFill>
                            <a:srgbClr val="FF6600"/>
                          </a:solidFill>
                        </a:rPr>
                        <a:t>(hand)</a:t>
                      </a:r>
                    </a:p>
                  </a:txBody>
                  <a:tcPr/>
                </a:tc>
                <a:extLst>
                  <a:ext uri="{0D108BD9-81ED-4DB2-BD59-A6C34878D82A}">
                    <a16:rowId xmlns:a16="http://schemas.microsoft.com/office/drawing/2014/main" val="2344197191"/>
                  </a:ext>
                </a:extLst>
              </a:tr>
            </a:tbl>
          </a:graphicData>
        </a:graphic>
      </p:graphicFrame>
      <p:graphicFrame>
        <p:nvGraphicFramePr>
          <p:cNvPr id="7"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3071933381"/>
              </p:ext>
            </p:extLst>
          </p:nvPr>
        </p:nvGraphicFramePr>
        <p:xfrm>
          <a:off x="522580" y="1995010"/>
          <a:ext cx="4964923" cy="4121585"/>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82431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Palabra con </a:t>
                      </a:r>
                      <a:r>
                        <a:rPr kumimoji="0" lang="en-GB" sz="2000" b="1" i="1" u="none" strike="noStrike" kern="1200" cap="none" spc="0" normalizeH="0" baseline="0" noProof="0" dirty="0">
                          <a:ln>
                            <a:noFill/>
                          </a:ln>
                          <a:solidFill>
                            <a:prstClr val="white"/>
                          </a:solidFill>
                          <a:effectLst/>
                          <a:uLnTx/>
                          <a:uFillTx/>
                          <a:latin typeface="+mn-lt"/>
                          <a:ea typeface="+mn-ea"/>
                          <a:cs typeface="+mn-cs"/>
                        </a:rPr>
                        <a:t>ñ</a:t>
                      </a:r>
                      <a:endParaRPr lang="en-GB" sz="2000" b="0" i="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Palabra</a:t>
                      </a:r>
                      <a:r>
                        <a:rPr lang="en-GB" sz="2000" b="1" baseline="0" dirty="0"/>
                        <a:t> con </a:t>
                      </a:r>
                      <a:r>
                        <a:rPr lang="en-GB" sz="2000" b="1" i="1" baseline="0" dirty="0"/>
                        <a:t>n</a:t>
                      </a:r>
                      <a:endParaRPr lang="en-GB" sz="2000" b="0" i="1" dirty="0"/>
                    </a:p>
                  </a:txBody>
                  <a:tcPr/>
                </a:tc>
                <a:extLst>
                  <a:ext uri="{0D108BD9-81ED-4DB2-BD59-A6C34878D82A}">
                    <a16:rowId xmlns:a16="http://schemas.microsoft.com/office/drawing/2014/main" val="1153431983"/>
                  </a:ext>
                </a:extLst>
              </a:tr>
              <a:tr h="82431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u</a:t>
                      </a:r>
                      <a:r>
                        <a:rPr lang="en-GB" sz="2400" b="1" dirty="0" err="1">
                          <a:solidFill>
                            <a:schemeClr val="accent1">
                              <a:lumMod val="50000"/>
                            </a:schemeClr>
                          </a:solidFill>
                        </a:rPr>
                        <a:t>ñ</a:t>
                      </a:r>
                      <a:r>
                        <a:rPr lang="en-GB" sz="2400" dirty="0" err="1">
                          <a:solidFill>
                            <a:schemeClr val="accent1">
                              <a:lumMod val="50000"/>
                            </a:schemeClr>
                          </a:solidFill>
                        </a:rPr>
                        <a:t>a</a:t>
                      </a:r>
                      <a:endParaRPr lang="en-GB" sz="2400" dirty="0">
                        <a:solidFill>
                          <a:schemeClr val="accent1">
                            <a:lumMod val="50000"/>
                          </a:schemeClr>
                        </a:solidFill>
                      </a:endParaRPr>
                    </a:p>
                    <a:p>
                      <a:r>
                        <a:rPr lang="en-GB" sz="2400" i="1" dirty="0">
                          <a:solidFill>
                            <a:srgbClr val="FF6600"/>
                          </a:solidFill>
                        </a:rPr>
                        <a:t>(fingernail)</a:t>
                      </a:r>
                    </a:p>
                  </a:txBody>
                  <a:tcPr/>
                </a:tc>
                <a:tc>
                  <a:txBody>
                    <a:bodyPr/>
                    <a:lstStyle/>
                    <a:p>
                      <a:r>
                        <a:rPr lang="en-GB" sz="2400" dirty="0" err="1">
                          <a:solidFill>
                            <a:schemeClr val="accent1">
                              <a:lumMod val="50000"/>
                            </a:schemeClr>
                          </a:solidFill>
                        </a:rPr>
                        <a:t>u</a:t>
                      </a:r>
                      <a:r>
                        <a:rPr lang="en-GB" sz="2400" b="1" dirty="0" err="1">
                          <a:solidFill>
                            <a:schemeClr val="accent1">
                              <a:lumMod val="50000"/>
                            </a:schemeClr>
                          </a:solidFill>
                        </a:rPr>
                        <a:t>n</a:t>
                      </a:r>
                      <a:r>
                        <a:rPr lang="en-GB" sz="2400" dirty="0" err="1">
                          <a:solidFill>
                            <a:schemeClr val="accent1">
                              <a:lumMod val="50000"/>
                            </a:schemeClr>
                          </a:solidFill>
                        </a:rPr>
                        <a:t>a</a:t>
                      </a:r>
                      <a:endParaRPr lang="en-GB" sz="2400" dirty="0">
                        <a:solidFill>
                          <a:schemeClr val="accent1">
                            <a:lumMod val="50000"/>
                          </a:schemeClr>
                        </a:solidFill>
                      </a:endParaRPr>
                    </a:p>
                    <a:p>
                      <a:r>
                        <a:rPr lang="en-GB" sz="2400" i="1" dirty="0">
                          <a:solidFill>
                            <a:srgbClr val="FF6600"/>
                          </a:solidFill>
                        </a:rPr>
                        <a:t>(a)</a:t>
                      </a:r>
                    </a:p>
                  </a:txBody>
                  <a:tcPr/>
                </a:tc>
                <a:extLst>
                  <a:ext uri="{0D108BD9-81ED-4DB2-BD59-A6C34878D82A}">
                    <a16:rowId xmlns:a16="http://schemas.microsoft.com/office/drawing/2014/main" val="1171492714"/>
                  </a:ext>
                </a:extLst>
              </a:tr>
              <a:tr h="82431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so</a:t>
                      </a:r>
                      <a:r>
                        <a:rPr lang="en-GB" sz="2400" b="1" dirty="0" err="1">
                          <a:solidFill>
                            <a:schemeClr val="accent1">
                              <a:lumMod val="50000"/>
                            </a:schemeClr>
                          </a:solidFill>
                        </a:rPr>
                        <a:t>ñ</a:t>
                      </a:r>
                      <a:r>
                        <a:rPr lang="en-GB" sz="2400" dirty="0" err="1">
                          <a:solidFill>
                            <a:schemeClr val="accent1">
                              <a:lumMod val="50000"/>
                            </a:schemeClr>
                          </a:solidFill>
                        </a:rPr>
                        <a:t>ar</a:t>
                      </a:r>
                      <a:endParaRPr lang="en-GB" sz="2400" dirty="0">
                        <a:solidFill>
                          <a:schemeClr val="accent1">
                            <a:lumMod val="50000"/>
                          </a:schemeClr>
                        </a:solidFill>
                      </a:endParaRPr>
                    </a:p>
                    <a:p>
                      <a:r>
                        <a:rPr lang="en-GB" sz="2400" i="1" dirty="0">
                          <a:solidFill>
                            <a:srgbClr val="FF6600"/>
                          </a:solidFill>
                        </a:rPr>
                        <a:t>(to dream)</a:t>
                      </a:r>
                    </a:p>
                  </a:txBody>
                  <a:tcPr/>
                </a:tc>
                <a:tc>
                  <a:txBody>
                    <a:bodyPr/>
                    <a:lstStyle/>
                    <a:p>
                      <a:r>
                        <a:rPr lang="en-GB" sz="2400" dirty="0">
                          <a:solidFill>
                            <a:schemeClr val="accent1">
                              <a:lumMod val="50000"/>
                            </a:schemeClr>
                          </a:solidFill>
                        </a:rPr>
                        <a:t>so</a:t>
                      </a:r>
                      <a:r>
                        <a:rPr lang="en-GB" sz="2400" b="1" dirty="0">
                          <a:solidFill>
                            <a:schemeClr val="accent1">
                              <a:lumMod val="50000"/>
                            </a:schemeClr>
                          </a:solidFill>
                        </a:rPr>
                        <a:t>n</a:t>
                      </a:r>
                      <a:r>
                        <a:rPr lang="en-GB" sz="2400" dirty="0">
                          <a:solidFill>
                            <a:schemeClr val="accent1">
                              <a:lumMod val="50000"/>
                            </a:schemeClr>
                          </a:solidFill>
                        </a:rPr>
                        <a:t>ar</a:t>
                      </a:r>
                    </a:p>
                    <a:p>
                      <a:r>
                        <a:rPr lang="en-GB" sz="2400" i="1" dirty="0">
                          <a:solidFill>
                            <a:srgbClr val="FF6600"/>
                          </a:solidFill>
                        </a:rPr>
                        <a:t>(to sound)</a:t>
                      </a:r>
                    </a:p>
                  </a:txBody>
                  <a:tcPr/>
                </a:tc>
                <a:extLst>
                  <a:ext uri="{0D108BD9-81ED-4DB2-BD59-A6C34878D82A}">
                    <a16:rowId xmlns:a16="http://schemas.microsoft.com/office/drawing/2014/main" val="1961458278"/>
                  </a:ext>
                </a:extLst>
              </a:tr>
              <a:tr h="82431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campa</a:t>
                      </a:r>
                      <a:r>
                        <a:rPr lang="en-GB" sz="2400" b="1" dirty="0" err="1">
                          <a:solidFill>
                            <a:schemeClr val="accent1">
                              <a:lumMod val="50000"/>
                            </a:schemeClr>
                          </a:solidFill>
                        </a:rPr>
                        <a:t>ñ</a:t>
                      </a:r>
                      <a:r>
                        <a:rPr lang="en-GB" sz="2400" dirty="0" err="1">
                          <a:solidFill>
                            <a:schemeClr val="accent1">
                              <a:lumMod val="50000"/>
                            </a:schemeClr>
                          </a:solidFill>
                        </a:rPr>
                        <a:t>a</a:t>
                      </a:r>
                      <a:endParaRPr lang="en-GB" sz="2400" dirty="0">
                        <a:solidFill>
                          <a:schemeClr val="accent1">
                            <a:lumMod val="50000"/>
                          </a:schemeClr>
                        </a:solidFill>
                      </a:endParaRPr>
                    </a:p>
                    <a:p>
                      <a:r>
                        <a:rPr lang="en-GB" sz="2400" i="1" dirty="0">
                          <a:solidFill>
                            <a:srgbClr val="FF6600"/>
                          </a:solidFill>
                        </a:rPr>
                        <a:t>(campaign)</a:t>
                      </a:r>
                    </a:p>
                  </a:txBody>
                  <a:tcPr/>
                </a:tc>
                <a:tc>
                  <a:txBody>
                    <a:bodyPr/>
                    <a:lstStyle/>
                    <a:p>
                      <a:r>
                        <a:rPr lang="en-GB" sz="2400" dirty="0" err="1">
                          <a:solidFill>
                            <a:schemeClr val="accent1">
                              <a:lumMod val="50000"/>
                            </a:schemeClr>
                          </a:solidFill>
                        </a:rPr>
                        <a:t>campa</a:t>
                      </a:r>
                      <a:r>
                        <a:rPr lang="en-GB" sz="2400" b="1" dirty="0" err="1">
                          <a:solidFill>
                            <a:schemeClr val="accent1">
                              <a:lumMod val="50000"/>
                            </a:schemeClr>
                          </a:solidFill>
                        </a:rPr>
                        <a:t>n</a:t>
                      </a:r>
                      <a:r>
                        <a:rPr lang="en-GB" sz="2400" dirty="0" err="1">
                          <a:solidFill>
                            <a:schemeClr val="accent1">
                              <a:lumMod val="50000"/>
                            </a:schemeClr>
                          </a:solidFill>
                        </a:rPr>
                        <a:t>a</a:t>
                      </a:r>
                      <a:endParaRPr lang="en-GB" sz="2400" dirty="0">
                        <a:solidFill>
                          <a:schemeClr val="accent1">
                            <a:lumMod val="50000"/>
                          </a:schemeClr>
                        </a:solidFill>
                      </a:endParaRPr>
                    </a:p>
                    <a:p>
                      <a:r>
                        <a:rPr lang="en-GB" sz="2400" i="1" dirty="0">
                          <a:solidFill>
                            <a:srgbClr val="FF6600"/>
                          </a:solidFill>
                        </a:rPr>
                        <a:t>(bell)</a:t>
                      </a:r>
                    </a:p>
                  </a:txBody>
                  <a:tcPr/>
                </a:tc>
                <a:extLst>
                  <a:ext uri="{0D108BD9-81ED-4DB2-BD59-A6C34878D82A}">
                    <a16:rowId xmlns:a16="http://schemas.microsoft.com/office/drawing/2014/main" val="2189313960"/>
                  </a:ext>
                </a:extLst>
              </a:tr>
              <a:tr h="82431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enga</a:t>
                      </a:r>
                      <a:r>
                        <a:rPr lang="en-GB" sz="2400" b="1" dirty="0" err="1">
                          <a:solidFill>
                            <a:schemeClr val="accent1">
                              <a:lumMod val="50000"/>
                            </a:schemeClr>
                          </a:solidFill>
                        </a:rPr>
                        <a:t>ñ</a:t>
                      </a:r>
                      <a:r>
                        <a:rPr lang="en-GB" sz="2400" dirty="0" err="1">
                          <a:solidFill>
                            <a:schemeClr val="accent1">
                              <a:lumMod val="50000"/>
                            </a:schemeClr>
                          </a:solidFill>
                        </a:rPr>
                        <a:t>ar</a:t>
                      </a:r>
                      <a:endParaRPr lang="en-GB" sz="2400" dirty="0">
                        <a:solidFill>
                          <a:schemeClr val="accent1">
                            <a:lumMod val="50000"/>
                          </a:schemeClr>
                        </a:solidFill>
                      </a:endParaRPr>
                    </a:p>
                    <a:p>
                      <a:r>
                        <a:rPr lang="en-GB" sz="2400" i="1" dirty="0">
                          <a:solidFill>
                            <a:srgbClr val="FF6600"/>
                          </a:solidFill>
                        </a:rPr>
                        <a:t>(to trick)</a:t>
                      </a:r>
                    </a:p>
                  </a:txBody>
                  <a:tcPr/>
                </a:tc>
                <a:tc>
                  <a:txBody>
                    <a:bodyPr/>
                    <a:lstStyle/>
                    <a:p>
                      <a:r>
                        <a:rPr lang="en-GB" sz="2400" dirty="0" err="1">
                          <a:solidFill>
                            <a:schemeClr val="accent1">
                              <a:lumMod val="50000"/>
                            </a:schemeClr>
                          </a:solidFill>
                        </a:rPr>
                        <a:t>ga</a:t>
                      </a:r>
                      <a:r>
                        <a:rPr lang="en-GB" sz="2400" b="1" dirty="0" err="1">
                          <a:solidFill>
                            <a:schemeClr val="accent1">
                              <a:lumMod val="50000"/>
                            </a:schemeClr>
                          </a:solidFill>
                        </a:rPr>
                        <a:t>n</a:t>
                      </a:r>
                      <a:r>
                        <a:rPr lang="en-GB" sz="2400" dirty="0" err="1">
                          <a:solidFill>
                            <a:schemeClr val="accent1">
                              <a:lumMod val="50000"/>
                            </a:schemeClr>
                          </a:solidFill>
                        </a:rPr>
                        <a:t>ar</a:t>
                      </a:r>
                      <a:endParaRPr lang="en-GB" sz="2400" dirty="0">
                        <a:solidFill>
                          <a:schemeClr val="accent1">
                            <a:lumMod val="50000"/>
                          </a:schemeClr>
                        </a:solidFill>
                      </a:endParaRPr>
                    </a:p>
                    <a:p>
                      <a:r>
                        <a:rPr lang="en-GB" sz="2400" i="1" dirty="0">
                          <a:solidFill>
                            <a:srgbClr val="FF6600"/>
                          </a:solidFill>
                        </a:rPr>
                        <a:t>(to win)</a:t>
                      </a:r>
                    </a:p>
                  </a:txBody>
                  <a:tcPr/>
                </a:tc>
                <a:extLst>
                  <a:ext uri="{0D108BD9-81ED-4DB2-BD59-A6C34878D82A}">
                    <a16:rowId xmlns:a16="http://schemas.microsoft.com/office/drawing/2014/main" val="2344197191"/>
                  </a:ext>
                </a:extLst>
              </a:tr>
            </a:tbl>
          </a:graphicData>
        </a:graphic>
      </p:graphicFrame>
      <p:sp>
        <p:nvSpPr>
          <p:cNvPr id="8" name="Action Button: Custom 16">
            <a:hlinkClick r:id="" action="ppaction://noaction" highlightClick="1">
              <a:snd r:embed="rId4" name="uña.wav"/>
            </a:hlinkClick>
            <a:extLst>
              <a:ext uri="{FF2B5EF4-FFF2-40B4-BE49-F238E27FC236}">
                <a16:creationId xmlns:a16="http://schemas.microsoft.com/office/drawing/2014/main" id="{30030AF8-564D-734B-84B9-DB4C7A3A6A53}"/>
              </a:ext>
            </a:extLst>
          </p:cNvPr>
          <p:cNvSpPr/>
          <p:nvPr/>
        </p:nvSpPr>
        <p:spPr>
          <a:xfrm>
            <a:off x="714607" y="300986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sonar.wav"/>
            </a:hlinkClick>
            <a:extLst>
              <a:ext uri="{FF2B5EF4-FFF2-40B4-BE49-F238E27FC236}">
                <a16:creationId xmlns:a16="http://schemas.microsoft.com/office/drawing/2014/main" id="{07BF8C7A-85C3-B348-9105-B6C7D7A99279}"/>
              </a:ext>
            </a:extLst>
          </p:cNvPr>
          <p:cNvSpPr/>
          <p:nvPr/>
        </p:nvSpPr>
        <p:spPr>
          <a:xfrm>
            <a:off x="714607" y="384088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campana.wav"/>
            </a:hlinkClick>
            <a:extLst>
              <a:ext uri="{FF2B5EF4-FFF2-40B4-BE49-F238E27FC236}">
                <a16:creationId xmlns:a16="http://schemas.microsoft.com/office/drawing/2014/main" id="{38F5D3D6-70F2-C44A-BDEE-C35951A667F4}"/>
              </a:ext>
            </a:extLst>
          </p:cNvPr>
          <p:cNvSpPr/>
          <p:nvPr/>
        </p:nvSpPr>
        <p:spPr>
          <a:xfrm>
            <a:off x="714607" y="467190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0">
            <a:hlinkClick r:id="" action="ppaction://noaction" highlightClick="1">
              <a:snd r:embed="rId7" name="engañar.wav"/>
            </a:hlinkClick>
            <a:extLst>
              <a:ext uri="{FF2B5EF4-FFF2-40B4-BE49-F238E27FC236}">
                <a16:creationId xmlns:a16="http://schemas.microsoft.com/office/drawing/2014/main" id="{BC2CF6E3-124B-1B4F-85AF-96617E2B02E1}"/>
              </a:ext>
            </a:extLst>
          </p:cNvPr>
          <p:cNvSpPr/>
          <p:nvPr/>
        </p:nvSpPr>
        <p:spPr>
          <a:xfrm>
            <a:off x="714607" y="545821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lang="en-GB" sz="2000" b="1" dirty="0">
                <a:solidFill>
                  <a:prstClr val="white"/>
                </a:solidFill>
                <a:latin typeface="Century Gothic" panose="020B0502020202020204" pitchFamily="34" charset="0"/>
              </a:rPr>
              <a:t>lee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6" name="TextBox 5">
            <a:extLst>
              <a:ext uri="{FF2B5EF4-FFF2-40B4-BE49-F238E27FC236}">
                <a16:creationId xmlns:a16="http://schemas.microsoft.com/office/drawing/2014/main" id="{EF8CDABB-FE34-9B40-A7AC-9470E22856BF}"/>
              </a:ext>
            </a:extLst>
          </p:cNvPr>
          <p:cNvSpPr txBox="1"/>
          <p:nvPr/>
        </p:nvSpPr>
        <p:spPr>
          <a:xfrm>
            <a:off x="82286" y="1294223"/>
            <a:ext cx="74564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Escucha</a:t>
            </a:r>
            <a:r>
              <a:rPr lang="en-US" sz="2400" b="1" dirty="0">
                <a:solidFill>
                  <a:srgbClr val="4472C4">
                    <a:lumMod val="50000"/>
                  </a:srgbClr>
                </a:solidFill>
                <a:latin typeface="Century Gothic" panose="020F0302020204030204"/>
              </a:rPr>
              <a:t> e </a:t>
            </a:r>
            <a:r>
              <a:rPr lang="en-US" sz="2400" b="1" dirty="0" err="1">
                <a:solidFill>
                  <a:srgbClr val="4472C4">
                    <a:lumMod val="50000"/>
                  </a:srgbClr>
                </a:solidFill>
                <a:latin typeface="Century Gothic" panose="020F0302020204030204"/>
              </a:rPr>
              <a:t>identifica</a:t>
            </a:r>
            <a:r>
              <a:rPr lang="en-US" sz="2400" b="1" dirty="0">
                <a:solidFill>
                  <a:srgbClr val="4472C4">
                    <a:lumMod val="50000"/>
                  </a:srgbClr>
                </a:solidFill>
                <a:latin typeface="Century Gothic" panose="020F0302020204030204"/>
              </a:rPr>
              <a:t> la palabra </a:t>
            </a:r>
            <a:r>
              <a:rPr lang="en-US" sz="2400" b="1" dirty="0" err="1">
                <a:solidFill>
                  <a:srgbClr val="4472C4">
                    <a:lumMod val="50000"/>
                  </a:srgbClr>
                </a:solidFill>
                <a:latin typeface="Century Gothic" panose="020F0302020204030204"/>
              </a:rPr>
              <a:t>correcta</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 name="Action Button: Custom 16">
            <a:hlinkClick r:id="" action="ppaction://noaction" highlightClick="1">
              <a:snd r:embed="rId8" name="externo.wav"/>
            </a:hlinkClick>
            <a:extLst>
              <a:ext uri="{FF2B5EF4-FFF2-40B4-BE49-F238E27FC236}">
                <a16:creationId xmlns:a16="http://schemas.microsoft.com/office/drawing/2014/main" id="{996C48E9-B2F8-454E-8D47-6F1722784A4F}"/>
              </a:ext>
            </a:extLst>
          </p:cNvPr>
          <p:cNvSpPr/>
          <p:nvPr/>
        </p:nvSpPr>
        <p:spPr>
          <a:xfrm>
            <a:off x="6566220" y="298185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otoño.wav"/>
            </a:hlinkClick>
            <a:extLst>
              <a:ext uri="{FF2B5EF4-FFF2-40B4-BE49-F238E27FC236}">
                <a16:creationId xmlns:a16="http://schemas.microsoft.com/office/drawing/2014/main" id="{35CEC8AB-5083-7C4E-A3E2-4429467836F2}"/>
              </a:ext>
            </a:extLst>
          </p:cNvPr>
          <p:cNvSpPr/>
          <p:nvPr/>
        </p:nvSpPr>
        <p:spPr>
          <a:xfrm>
            <a:off x="6566220" y="384088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piña.wav"/>
            </a:hlinkClick>
            <a:extLst>
              <a:ext uri="{FF2B5EF4-FFF2-40B4-BE49-F238E27FC236}">
                <a16:creationId xmlns:a16="http://schemas.microsoft.com/office/drawing/2014/main" id="{19044796-2828-DD42-8E8E-0D07DF45431F}"/>
              </a:ext>
            </a:extLst>
          </p:cNvPr>
          <p:cNvSpPr/>
          <p:nvPr/>
        </p:nvSpPr>
        <p:spPr>
          <a:xfrm>
            <a:off x="6566220" y="467190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11" name="mano.wav"/>
            </a:hlinkClick>
            <a:extLst>
              <a:ext uri="{FF2B5EF4-FFF2-40B4-BE49-F238E27FC236}">
                <a16:creationId xmlns:a16="http://schemas.microsoft.com/office/drawing/2014/main" id="{841E82C6-7EB5-B842-B9D3-938275E186BD}"/>
              </a:ext>
            </a:extLst>
          </p:cNvPr>
          <p:cNvSpPr/>
          <p:nvPr/>
        </p:nvSpPr>
        <p:spPr>
          <a:xfrm>
            <a:off x="6578577" y="549822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 name="Rounded Rectangle 2"/>
          <p:cNvSpPr/>
          <p:nvPr/>
        </p:nvSpPr>
        <p:spPr>
          <a:xfrm>
            <a:off x="1370249" y="2826266"/>
            <a:ext cx="2039692" cy="422085"/>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3425044" y="3657521"/>
            <a:ext cx="2062459" cy="422085"/>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3425044" y="4485479"/>
            <a:ext cx="2062459" cy="422085"/>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1362585" y="5320032"/>
            <a:ext cx="2062459" cy="422085"/>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9261553" y="2833366"/>
            <a:ext cx="2062459" cy="422085"/>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7199094" y="3667490"/>
            <a:ext cx="2062459" cy="422085"/>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7218088" y="4515577"/>
            <a:ext cx="2062459" cy="422085"/>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9280547" y="5330080"/>
            <a:ext cx="2062459" cy="422085"/>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939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P spid="20" grpId="0" animBg="1"/>
      <p:bldP spid="21" grpId="0" animBg="1"/>
      <p:bldP spid="22" grpId="0" animBg="1"/>
      <p:bldP spid="23" grpId="0" animBg="1"/>
      <p:bldP spid="2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65423" y="-81016"/>
            <a:ext cx="6484584" cy="1325563"/>
          </a:xfrm>
        </p:spPr>
        <p:txBody>
          <a:bodyPr>
            <a:normAutofit fontScale="90000"/>
          </a:bodyPr>
          <a:lstStyle/>
          <a:p>
            <a:pPr lvl="0">
              <a:lnSpc>
                <a:spcPct val="100000"/>
              </a:lnSpc>
              <a:spcBef>
                <a:spcPts val="0"/>
              </a:spcBef>
            </a:pPr>
            <a:br>
              <a:rPr lang="en-GB" b="1" dirty="0">
                <a:solidFill>
                  <a:schemeClr val="bg1"/>
                </a:solidFill>
                <a:ea typeface="+mn-ea"/>
                <a:cs typeface="+mn-cs"/>
              </a:rPr>
            </a:br>
            <a:r>
              <a:rPr lang="en-GB" b="1" dirty="0">
                <a:solidFill>
                  <a:schemeClr val="bg1"/>
                </a:solidFill>
                <a:ea typeface="+mn-ea"/>
                <a:cs typeface="+mn-cs"/>
              </a:rPr>
              <a:t>Monty y </a:t>
            </a:r>
            <a:r>
              <a:rPr lang="en-GB" b="1" dirty="0" err="1">
                <a:solidFill>
                  <a:schemeClr val="bg1"/>
                </a:solidFill>
                <a:ea typeface="+mn-ea"/>
                <a:cs typeface="+mn-cs"/>
              </a:rPr>
              <a:t>María</a:t>
            </a:r>
            <a:br>
              <a:rPr lang="en-GB" b="1" dirty="0">
                <a:solidFill>
                  <a:schemeClr val="bg1"/>
                </a:solidFill>
                <a:ea typeface="+mn-ea"/>
                <a:cs typeface="+mn-cs"/>
              </a:rPr>
            </a:br>
            <a:endParaRPr lang="en-GB" sz="3600" b="1" dirty="0">
              <a:solidFill>
                <a:schemeClr val="bg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487128968"/>
              </p:ext>
            </p:extLst>
          </p:nvPr>
        </p:nvGraphicFramePr>
        <p:xfrm>
          <a:off x="122442" y="1838675"/>
          <a:ext cx="4424125" cy="3864029"/>
        </p:xfrm>
        <a:graphic>
          <a:graphicData uri="http://schemas.openxmlformats.org/drawingml/2006/table">
            <a:tbl>
              <a:tblPr firstRow="1" bandRow="1">
                <a:tableStyleId>{5DA37D80-6434-44D0-A028-1B22A696006F}</a:tableStyleId>
              </a:tblPr>
              <a:tblGrid>
                <a:gridCol w="673012">
                  <a:extLst>
                    <a:ext uri="{9D8B030D-6E8A-4147-A177-3AD203B41FA5}">
                      <a16:colId xmlns:a16="http://schemas.microsoft.com/office/drawing/2014/main" val="3587697735"/>
                    </a:ext>
                  </a:extLst>
                </a:gridCol>
                <a:gridCol w="3751113">
                  <a:extLst>
                    <a:ext uri="{9D8B030D-6E8A-4147-A177-3AD203B41FA5}">
                      <a16:colId xmlns:a16="http://schemas.microsoft.com/office/drawing/2014/main" val="4273422518"/>
                    </a:ext>
                  </a:extLst>
                </a:gridCol>
              </a:tblGrid>
              <a:tr h="456381">
                <a:tc>
                  <a:txBody>
                    <a:bodyPr/>
                    <a:lstStyle/>
                    <a:p>
                      <a:pPr algn="ctr"/>
                      <a:endParaRPr lang="en-GB" sz="20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097209514"/>
                  </a:ext>
                </a:extLst>
              </a:tr>
              <a:tr h="425956">
                <a:tc>
                  <a:txBody>
                    <a:bodyPr/>
                    <a:lstStyle/>
                    <a:p>
                      <a:pPr algn="ctr"/>
                      <a:r>
                        <a:rPr lang="en-GB" sz="2000" dirty="0">
                          <a:solidFill>
                            <a:schemeClr val="accent5">
                              <a:lumMod val="50000"/>
                            </a:schemeClr>
                          </a:solidFill>
                          <a:latin typeface="Century Gothic" panose="020B0502020202020204" pitchFamily="34" charset="0"/>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442370797"/>
                  </a:ext>
                </a:extLst>
              </a:tr>
              <a:tr h="425956">
                <a:tc>
                  <a:txBody>
                    <a:bodyPr/>
                    <a:lstStyle/>
                    <a:p>
                      <a:pPr algn="ctr"/>
                      <a:r>
                        <a:rPr lang="en-GB" sz="2000" dirty="0">
                          <a:solidFill>
                            <a:schemeClr val="accent5">
                              <a:lumMod val="50000"/>
                            </a:schemeClr>
                          </a:solidFill>
                          <a:latin typeface="Century Gothic" panose="020B050202020202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890588510"/>
                  </a:ext>
                </a:extLst>
              </a:tr>
              <a:tr h="425956">
                <a:tc>
                  <a:txBody>
                    <a:bodyPr/>
                    <a:lstStyle/>
                    <a:p>
                      <a:pPr algn="ctr"/>
                      <a:r>
                        <a:rPr lang="en-GB" sz="2000" dirty="0">
                          <a:solidFill>
                            <a:schemeClr val="accent5">
                              <a:lumMod val="50000"/>
                            </a:schemeClr>
                          </a:solidFill>
                          <a:latin typeface="Century Gothic" panose="020B0502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4098199311"/>
                  </a:ext>
                </a:extLst>
              </a:tr>
              <a:tr h="425956">
                <a:tc>
                  <a:txBody>
                    <a:bodyPr/>
                    <a:lstStyle/>
                    <a:p>
                      <a:pPr algn="ctr"/>
                      <a:r>
                        <a:rPr lang="en-GB" sz="2000" dirty="0">
                          <a:solidFill>
                            <a:schemeClr val="accent5">
                              <a:lumMod val="50000"/>
                            </a:schemeClr>
                          </a:solidFill>
                          <a:latin typeface="Century Gothic" panose="020B0502020202020204" pitchFamily="34" charset="0"/>
                        </a:rPr>
                        <a:t>4</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906487638"/>
                  </a:ext>
                </a:extLst>
              </a:tr>
              <a:tr h="425956">
                <a:tc>
                  <a:txBody>
                    <a:bodyPr/>
                    <a:lstStyle/>
                    <a:p>
                      <a:pPr algn="ctr"/>
                      <a:r>
                        <a:rPr lang="en-GB" sz="2000" dirty="0">
                          <a:solidFill>
                            <a:schemeClr val="accent5">
                              <a:lumMod val="50000"/>
                            </a:schemeClr>
                          </a:solidFill>
                          <a:latin typeface="Century Gothic" panose="020B0502020202020204" pitchFamily="34" charset="0"/>
                        </a:rPr>
                        <a:t>5</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076436072"/>
                  </a:ext>
                </a:extLst>
              </a:tr>
              <a:tr h="425956">
                <a:tc>
                  <a:txBody>
                    <a:bodyPr/>
                    <a:lstStyle/>
                    <a:p>
                      <a:pPr algn="ctr"/>
                      <a:r>
                        <a:rPr lang="en-GB" sz="2000" dirty="0">
                          <a:solidFill>
                            <a:schemeClr val="accent5">
                              <a:lumMod val="50000"/>
                            </a:schemeClr>
                          </a:solidFill>
                          <a:latin typeface="Century Gothic" panose="020B0502020202020204" pitchFamily="34" charset="0"/>
                        </a:rPr>
                        <a:t>6</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38271135"/>
                  </a:ext>
                </a:extLst>
              </a:tr>
              <a:tr h="425956">
                <a:tc>
                  <a:txBody>
                    <a:bodyPr/>
                    <a:lstStyle/>
                    <a:p>
                      <a:pPr algn="ctr"/>
                      <a:r>
                        <a:rPr lang="en-GB" sz="2000" dirty="0">
                          <a:solidFill>
                            <a:schemeClr val="accent5">
                              <a:lumMod val="50000"/>
                            </a:schemeClr>
                          </a:solidFill>
                          <a:latin typeface="Century Gothic" panose="020B0502020202020204" pitchFamily="34" charset="0"/>
                        </a:rPr>
                        <a:t>7</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975175003"/>
                  </a:ext>
                </a:extLst>
              </a:tr>
              <a:tr h="425956">
                <a:tc>
                  <a:txBody>
                    <a:bodyPr/>
                    <a:lstStyle/>
                    <a:p>
                      <a:pPr algn="ctr"/>
                      <a:r>
                        <a:rPr lang="en-GB" sz="2000" dirty="0">
                          <a:solidFill>
                            <a:schemeClr val="accent5">
                              <a:lumMod val="50000"/>
                            </a:schemeClr>
                          </a:solidFill>
                          <a:latin typeface="Century Gothic" panose="020B0502020202020204" pitchFamily="34" charset="0"/>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452697797"/>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534657195"/>
              </p:ext>
            </p:extLst>
          </p:nvPr>
        </p:nvGraphicFramePr>
        <p:xfrm>
          <a:off x="4689504" y="1596129"/>
          <a:ext cx="7342360" cy="4133224"/>
        </p:xfrm>
        <a:graphic>
          <a:graphicData uri="http://schemas.openxmlformats.org/drawingml/2006/table">
            <a:tbl>
              <a:tblPr firstRow="1" bandRow="1">
                <a:tableStyleId>{5DA37D80-6434-44D0-A028-1B22A696006F}</a:tableStyleId>
              </a:tblPr>
              <a:tblGrid>
                <a:gridCol w="4083113">
                  <a:extLst>
                    <a:ext uri="{9D8B030D-6E8A-4147-A177-3AD203B41FA5}">
                      <a16:colId xmlns:a16="http://schemas.microsoft.com/office/drawing/2014/main" val="4273422518"/>
                    </a:ext>
                  </a:extLst>
                </a:gridCol>
                <a:gridCol w="968721">
                  <a:extLst>
                    <a:ext uri="{9D8B030D-6E8A-4147-A177-3AD203B41FA5}">
                      <a16:colId xmlns:a16="http://schemas.microsoft.com/office/drawing/2014/main" val="753690958"/>
                    </a:ext>
                  </a:extLst>
                </a:gridCol>
                <a:gridCol w="923454">
                  <a:extLst>
                    <a:ext uri="{9D8B030D-6E8A-4147-A177-3AD203B41FA5}">
                      <a16:colId xmlns:a16="http://schemas.microsoft.com/office/drawing/2014/main" val="4040071849"/>
                    </a:ext>
                  </a:extLst>
                </a:gridCol>
                <a:gridCol w="1367072">
                  <a:extLst>
                    <a:ext uri="{9D8B030D-6E8A-4147-A177-3AD203B41FA5}">
                      <a16:colId xmlns:a16="http://schemas.microsoft.com/office/drawing/2014/main" val="3555731076"/>
                    </a:ext>
                  </a:extLst>
                </a:gridCol>
              </a:tblGrid>
              <a:tr h="466727">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n-GB" sz="2000" dirty="0">
                          <a:solidFill>
                            <a:schemeClr val="accent5">
                              <a:lumMod val="50000"/>
                            </a:schemeClr>
                          </a:solidFill>
                          <a:latin typeface="Century Gothic" panose="020B0502020202020204" pitchFamily="34" charset="0"/>
                        </a:rPr>
                        <a:t>True</a:t>
                      </a:r>
                    </a:p>
                  </a:txBody>
                  <a:tcPr anchor="ctr"/>
                </a:tc>
                <a:tc>
                  <a:txBody>
                    <a:bodyPr/>
                    <a:lstStyle/>
                    <a:p>
                      <a:pPr algn="ctr"/>
                      <a:r>
                        <a:rPr lang="en-GB" sz="2000" dirty="0">
                          <a:solidFill>
                            <a:schemeClr val="accent5">
                              <a:lumMod val="50000"/>
                            </a:schemeClr>
                          </a:solidFill>
                          <a:latin typeface="Century Gothic" panose="020B0502020202020204" pitchFamily="34" charset="0"/>
                        </a:rPr>
                        <a:t>False</a:t>
                      </a:r>
                    </a:p>
                  </a:txBody>
                  <a:tcPr anchor="ctr"/>
                </a:tc>
                <a:tc>
                  <a:txBody>
                    <a:bodyPr/>
                    <a:lstStyle/>
                    <a:p>
                      <a:pPr algn="ctr"/>
                      <a:r>
                        <a:rPr lang="en-GB" sz="2000" baseline="0" dirty="0">
                          <a:solidFill>
                            <a:schemeClr val="accent5">
                              <a:lumMod val="50000"/>
                            </a:schemeClr>
                          </a:solidFill>
                          <a:latin typeface="Century Gothic" panose="020B0502020202020204" pitchFamily="34" charset="0"/>
                        </a:rPr>
                        <a:t>Is this normal?</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097209514"/>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3442370797"/>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1890588510"/>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4098199311"/>
                  </a:ext>
                </a:extLst>
              </a:tr>
              <a:tr h="429023">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2906487638"/>
                  </a:ext>
                </a:extLst>
              </a:tr>
              <a:tr h="429023">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2076436072"/>
                  </a:ext>
                </a:extLst>
              </a:tr>
              <a:tr h="429023">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238271135"/>
                  </a:ext>
                </a:extLst>
              </a:tr>
              <a:tr h="429023">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1975175003"/>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2452697797"/>
                  </a:ext>
                </a:extLst>
              </a:tr>
            </a:tbl>
          </a:graphicData>
        </a:graphic>
      </p:graphicFrame>
      <p:pic>
        <p:nvPicPr>
          <p:cNvPr id="10"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6772" y="2331816"/>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3664" y="2715067"/>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6772" y="3148087"/>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6772" y="3561025"/>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5953" y="4028892"/>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8806" y="4395431"/>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39352" y="4870695"/>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3664" y="5258101"/>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1" t="41812" r="55145" b="7296"/>
          <a:stretch/>
        </p:blipFill>
        <p:spPr>
          <a:xfrm flipH="1">
            <a:off x="8447076" y="321573"/>
            <a:ext cx="1256132" cy="1425191"/>
          </a:xfrm>
          <a:prstGeom prst="rect">
            <a:avLst/>
          </a:prstGeom>
          <a:ln w="25400">
            <a:noFill/>
          </a:ln>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t="11968" r="62006" b="7427"/>
          <a:stretch/>
        </p:blipFill>
        <p:spPr>
          <a:xfrm>
            <a:off x="7441914" y="416931"/>
            <a:ext cx="1188771" cy="1807312"/>
          </a:xfrm>
          <a:prstGeom prst="rect">
            <a:avLst/>
          </a:prstGeom>
          <a:ln w="25400">
            <a:noFill/>
          </a:ln>
        </p:spPr>
      </p:pic>
      <p:sp>
        <p:nvSpPr>
          <p:cNvPr id="22" name="TextBox 21"/>
          <p:cNvSpPr txBox="1"/>
          <p:nvPr/>
        </p:nvSpPr>
        <p:spPr>
          <a:xfrm>
            <a:off x="4689504" y="2316843"/>
            <a:ext cx="356955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He takes her to the park.</a:t>
            </a:r>
          </a:p>
        </p:txBody>
      </p:sp>
      <p:sp>
        <p:nvSpPr>
          <p:cNvPr id="23" name="TextBox 22"/>
          <p:cNvSpPr txBox="1"/>
          <p:nvPr/>
        </p:nvSpPr>
        <p:spPr>
          <a:xfrm>
            <a:off x="4689504" y="2749854"/>
            <a:ext cx="356955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She washes him.</a:t>
            </a:r>
          </a:p>
        </p:txBody>
      </p:sp>
      <p:sp>
        <p:nvSpPr>
          <p:cNvPr id="24" name="TextBox 23"/>
          <p:cNvSpPr txBox="1"/>
          <p:nvPr/>
        </p:nvSpPr>
        <p:spPr>
          <a:xfrm>
            <a:off x="4689504" y="3160915"/>
            <a:ext cx="356955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She greets him.</a:t>
            </a:r>
          </a:p>
        </p:txBody>
      </p:sp>
      <p:sp>
        <p:nvSpPr>
          <p:cNvPr id="26" name="TextBox 25"/>
          <p:cNvSpPr txBox="1"/>
          <p:nvPr/>
        </p:nvSpPr>
        <p:spPr>
          <a:xfrm>
            <a:off x="4689503" y="3601699"/>
            <a:ext cx="41017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She takes him for a walk.</a:t>
            </a:r>
          </a:p>
        </p:txBody>
      </p:sp>
      <p:sp>
        <p:nvSpPr>
          <p:cNvPr id="28" name="TextBox 27"/>
          <p:cNvSpPr txBox="1"/>
          <p:nvPr/>
        </p:nvSpPr>
        <p:spPr>
          <a:xfrm>
            <a:off x="4689503" y="4022540"/>
            <a:ext cx="356955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He wakes her up.</a:t>
            </a:r>
          </a:p>
        </p:txBody>
      </p:sp>
      <p:sp>
        <p:nvSpPr>
          <p:cNvPr id="29" name="TextBox 28"/>
          <p:cNvSpPr txBox="1"/>
          <p:nvPr/>
        </p:nvSpPr>
        <p:spPr>
          <a:xfrm>
            <a:off x="4703776" y="4441701"/>
            <a:ext cx="4136047"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He follows her to the kitchen.</a:t>
            </a:r>
          </a:p>
        </p:txBody>
      </p:sp>
      <p:sp>
        <p:nvSpPr>
          <p:cNvPr id="30" name="TextBox 29"/>
          <p:cNvSpPr txBox="1"/>
          <p:nvPr/>
        </p:nvSpPr>
        <p:spPr>
          <a:xfrm>
            <a:off x="4689503" y="4888860"/>
            <a:ext cx="356955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He kisses her.</a:t>
            </a:r>
          </a:p>
        </p:txBody>
      </p:sp>
      <p:sp>
        <p:nvSpPr>
          <p:cNvPr id="31" name="TextBox 30"/>
          <p:cNvSpPr txBox="1"/>
          <p:nvPr/>
        </p:nvSpPr>
        <p:spPr>
          <a:xfrm>
            <a:off x="4703776" y="5320682"/>
            <a:ext cx="356955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She always watches him.</a:t>
            </a:r>
          </a:p>
        </p:txBody>
      </p:sp>
      <p:sp>
        <p:nvSpPr>
          <p:cNvPr id="32" name="TextBox 31"/>
          <p:cNvSpPr txBox="1"/>
          <p:nvPr/>
        </p:nvSpPr>
        <p:spPr>
          <a:xfrm>
            <a:off x="788094" y="2319458"/>
            <a:ext cx="2625505"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La lleva al parque.</a:t>
            </a:r>
          </a:p>
        </p:txBody>
      </p:sp>
      <p:sp>
        <p:nvSpPr>
          <p:cNvPr id="33" name="TextBox 32"/>
          <p:cNvSpPr txBox="1"/>
          <p:nvPr/>
        </p:nvSpPr>
        <p:spPr>
          <a:xfrm>
            <a:off x="787311" y="2741782"/>
            <a:ext cx="2625505"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La lava.</a:t>
            </a:r>
          </a:p>
        </p:txBody>
      </p:sp>
      <p:sp>
        <p:nvSpPr>
          <p:cNvPr id="34" name="TextBox 33"/>
          <p:cNvSpPr txBox="1"/>
          <p:nvPr/>
        </p:nvSpPr>
        <p:spPr>
          <a:xfrm>
            <a:off x="800990" y="4022626"/>
            <a:ext cx="2625505"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La despierta.</a:t>
            </a:r>
          </a:p>
        </p:txBody>
      </p:sp>
      <p:sp>
        <p:nvSpPr>
          <p:cNvPr id="36" name="TextBox 35"/>
          <p:cNvSpPr txBox="1"/>
          <p:nvPr/>
        </p:nvSpPr>
        <p:spPr>
          <a:xfrm>
            <a:off x="787309" y="3588648"/>
            <a:ext cx="2625505"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Lo saca de </a:t>
            </a:r>
            <a:r>
              <a:rPr lang="en-GB" sz="2000" dirty="0" err="1">
                <a:solidFill>
                  <a:srgbClr val="4472C4">
                    <a:lumMod val="50000"/>
                  </a:srgbClr>
                </a:solidFill>
                <a:latin typeface="Century Gothic" panose="020B0502020202020204" pitchFamily="34" charset="0"/>
              </a:rPr>
              <a:t>paseo</a:t>
            </a:r>
            <a:endParaRPr lang="en-GB" sz="2000" dirty="0">
              <a:solidFill>
                <a:srgbClr val="4472C4">
                  <a:lumMod val="50000"/>
                </a:srgbClr>
              </a:solidFill>
              <a:latin typeface="Century Gothic" panose="020B0502020202020204" pitchFamily="34" charset="0"/>
            </a:endParaRPr>
          </a:p>
        </p:txBody>
      </p:sp>
      <p:sp>
        <p:nvSpPr>
          <p:cNvPr id="38" name="TextBox 37"/>
          <p:cNvSpPr txBox="1"/>
          <p:nvPr/>
        </p:nvSpPr>
        <p:spPr>
          <a:xfrm>
            <a:off x="787309" y="3172366"/>
            <a:ext cx="2625505"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Lo saluda.</a:t>
            </a:r>
          </a:p>
        </p:txBody>
      </p:sp>
      <p:sp>
        <p:nvSpPr>
          <p:cNvPr id="39" name="TextBox 38"/>
          <p:cNvSpPr txBox="1"/>
          <p:nvPr/>
        </p:nvSpPr>
        <p:spPr>
          <a:xfrm>
            <a:off x="810452" y="4433814"/>
            <a:ext cx="3209406"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Lo sigue a la cocina.</a:t>
            </a:r>
          </a:p>
        </p:txBody>
      </p:sp>
      <p:sp>
        <p:nvSpPr>
          <p:cNvPr id="40" name="TextBox 39"/>
          <p:cNvSpPr txBox="1"/>
          <p:nvPr/>
        </p:nvSpPr>
        <p:spPr>
          <a:xfrm>
            <a:off x="800990" y="4869492"/>
            <a:ext cx="3209406"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La </a:t>
            </a:r>
            <a:r>
              <a:rPr lang="en-GB" sz="2000" dirty="0" err="1">
                <a:solidFill>
                  <a:srgbClr val="4472C4">
                    <a:lumMod val="50000"/>
                  </a:srgbClr>
                </a:solidFill>
                <a:latin typeface="Century Gothic" panose="020B0502020202020204" pitchFamily="34" charset="0"/>
              </a:rPr>
              <a:t>besa</a:t>
            </a:r>
            <a:r>
              <a:rPr lang="en-GB" sz="2000" dirty="0">
                <a:solidFill>
                  <a:srgbClr val="4472C4">
                    <a:lumMod val="50000"/>
                  </a:srgbClr>
                </a:solidFill>
                <a:latin typeface="Century Gothic" panose="020B0502020202020204" pitchFamily="34" charset="0"/>
              </a:rPr>
              <a:t>.</a:t>
            </a:r>
          </a:p>
        </p:txBody>
      </p:sp>
      <p:sp>
        <p:nvSpPr>
          <p:cNvPr id="41" name="TextBox 40"/>
          <p:cNvSpPr txBox="1"/>
          <p:nvPr/>
        </p:nvSpPr>
        <p:spPr>
          <a:xfrm>
            <a:off x="787307" y="5263604"/>
            <a:ext cx="3759260"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La </a:t>
            </a:r>
            <a:r>
              <a:rPr lang="en-GB" sz="2000" dirty="0" err="1">
                <a:solidFill>
                  <a:srgbClr val="4472C4">
                    <a:lumMod val="50000"/>
                  </a:srgbClr>
                </a:solidFill>
                <a:latin typeface="Century Gothic" panose="020B0502020202020204" pitchFamily="34" charset="0"/>
              </a:rPr>
              <a:t>mira</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siempre</a:t>
            </a:r>
            <a:r>
              <a:rPr lang="en-GB" sz="2000" dirty="0">
                <a:solidFill>
                  <a:srgbClr val="4472C4">
                    <a:lumMod val="50000"/>
                  </a:srgbClr>
                </a:solidFill>
                <a:latin typeface="Century Gothic" panose="020B0502020202020204" pitchFamily="34" charset="0"/>
              </a:rPr>
              <a:t>.</a:t>
            </a:r>
          </a:p>
        </p:txBody>
      </p:sp>
      <p:sp>
        <p:nvSpPr>
          <p:cNvPr id="42"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3" name="TextBox 2"/>
          <p:cNvSpPr txBox="1"/>
          <p:nvPr/>
        </p:nvSpPr>
        <p:spPr>
          <a:xfrm>
            <a:off x="55961" y="1276689"/>
            <a:ext cx="7908870" cy="830997"/>
          </a:xfrm>
          <a:prstGeom prst="rect">
            <a:avLst/>
          </a:prstGeom>
          <a:noFill/>
        </p:spPr>
        <p:txBody>
          <a:bodyPr wrap="square" rtlCol="0">
            <a:spAutoFit/>
          </a:bodyPr>
          <a:lstStyle/>
          <a:p>
            <a:pPr algn="l"/>
            <a:r>
              <a:rPr lang="en-GB" sz="2400" b="1" dirty="0">
                <a:solidFill>
                  <a:schemeClr val="accent5">
                    <a:lumMod val="50000"/>
                  </a:schemeClr>
                </a:solidFill>
              </a:rPr>
              <a:t>¡Monty </a:t>
            </a:r>
            <a:r>
              <a:rPr lang="en-GB" sz="2400" b="1" dirty="0" err="1">
                <a:solidFill>
                  <a:schemeClr val="accent5">
                    <a:lumMod val="50000"/>
                  </a:schemeClr>
                </a:solidFill>
              </a:rPr>
              <a:t>es</a:t>
            </a:r>
            <a:r>
              <a:rPr lang="en-GB" sz="2400" b="1" dirty="0">
                <a:solidFill>
                  <a:schemeClr val="accent5">
                    <a:lumMod val="50000"/>
                  </a:schemeClr>
                </a:solidFill>
              </a:rPr>
              <a:t> un </a:t>
            </a:r>
            <a:r>
              <a:rPr lang="en-GB" sz="2400" b="1" dirty="0" err="1">
                <a:solidFill>
                  <a:schemeClr val="accent5">
                    <a:lumMod val="50000"/>
                  </a:schemeClr>
                </a:solidFill>
              </a:rPr>
              <a:t>perro</a:t>
            </a:r>
            <a:r>
              <a:rPr lang="en-GB" sz="2400" b="1" dirty="0">
                <a:solidFill>
                  <a:schemeClr val="accent5">
                    <a:lumMod val="50000"/>
                  </a:schemeClr>
                </a:solidFill>
              </a:rPr>
              <a:t> </a:t>
            </a:r>
            <a:r>
              <a:rPr lang="en-GB" sz="2400" b="1" dirty="0" err="1">
                <a:solidFill>
                  <a:schemeClr val="accent5">
                    <a:lumMod val="50000"/>
                  </a:schemeClr>
                </a:solidFill>
              </a:rPr>
              <a:t>poco</a:t>
            </a:r>
            <a:r>
              <a:rPr lang="en-GB" sz="2400" b="1" dirty="0">
                <a:solidFill>
                  <a:schemeClr val="accent5">
                    <a:lumMod val="50000"/>
                  </a:schemeClr>
                </a:solidFill>
              </a:rPr>
              <a:t> normal!  Lee las </a:t>
            </a:r>
            <a:r>
              <a:rPr lang="en-GB" sz="2400" b="1" dirty="0" err="1">
                <a:solidFill>
                  <a:schemeClr val="accent5">
                    <a:lumMod val="50000"/>
                  </a:schemeClr>
                </a:solidFill>
              </a:rPr>
              <a:t>frases</a:t>
            </a:r>
            <a:r>
              <a:rPr lang="en-GB" sz="2400" b="1" dirty="0">
                <a:solidFill>
                  <a:schemeClr val="accent5">
                    <a:lumMod val="50000"/>
                  </a:schemeClr>
                </a:solidFill>
              </a:rPr>
              <a:t>.</a:t>
            </a:r>
          </a:p>
          <a:p>
            <a:pPr algn="l"/>
            <a:r>
              <a:rPr lang="en-GB" sz="2400" b="1">
                <a:solidFill>
                  <a:schemeClr val="accent5">
                    <a:lumMod val="50000"/>
                  </a:schemeClr>
                </a:solidFill>
              </a:rPr>
              <a:t>¿Son </a:t>
            </a:r>
            <a:r>
              <a:rPr lang="en-GB" sz="2400" b="1" dirty="0" err="1">
                <a:solidFill>
                  <a:schemeClr val="accent5">
                    <a:lumMod val="50000"/>
                  </a:schemeClr>
                </a:solidFill>
              </a:rPr>
              <a:t>verdaderas</a:t>
            </a:r>
            <a:r>
              <a:rPr lang="en-GB" sz="2400" b="1" dirty="0">
                <a:solidFill>
                  <a:schemeClr val="accent5">
                    <a:lumMod val="50000"/>
                  </a:schemeClr>
                </a:solidFill>
              </a:rPr>
              <a:t> o falsas?</a:t>
            </a:r>
          </a:p>
        </p:txBody>
      </p:sp>
    </p:spTree>
    <p:extLst>
      <p:ext uri="{BB962C8B-B14F-4D97-AF65-F5344CB8AC3E}">
        <p14:creationId xmlns:p14="http://schemas.microsoft.com/office/powerpoint/2010/main" val="155919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6" grpId="0"/>
      <p:bldP spid="28" grpId="0"/>
      <p:bldP spid="29" grpId="0"/>
      <p:bldP spid="30" grpId="0"/>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Monty y </a:t>
            </a:r>
            <a:r>
              <a:rPr lang="en-GB" sz="3600" b="1" dirty="0" err="1">
                <a:solidFill>
                  <a:schemeClr val="bg1"/>
                </a:solidFill>
              </a:rPr>
              <a:t>María</a:t>
            </a:r>
            <a:r>
              <a:rPr lang="en-GB" sz="3600" b="1" dirty="0">
                <a:solidFill>
                  <a:schemeClr val="bg1"/>
                </a:solidFill>
              </a:rPr>
              <a:t> [1/10]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7" name="TextBox 6">
            <a:extLst>
              <a:ext uri="{FF2B5EF4-FFF2-40B4-BE49-F238E27FC236}">
                <a16:creationId xmlns:a16="http://schemas.microsoft.com/office/drawing/2014/main" id="{9D1DF0A3-ADF5-7447-BD11-05540C447550}"/>
              </a:ext>
            </a:extLst>
          </p:cNvPr>
          <p:cNvSpPr txBox="1"/>
          <p:nvPr/>
        </p:nvSpPr>
        <p:spPr>
          <a:xfrm>
            <a:off x="95850" y="1227417"/>
            <a:ext cx="8445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Ahora</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escucha</a:t>
            </a:r>
            <a:r>
              <a:rPr lang="en-US" sz="2400" b="1" dirty="0">
                <a:solidFill>
                  <a:srgbClr val="4472C4">
                    <a:lumMod val="50000"/>
                  </a:srgbClr>
                </a:solidFill>
                <a:latin typeface="Century Gothic" panose="020F0302020204030204"/>
              </a:rPr>
              <a:t> e </a:t>
            </a:r>
            <a:r>
              <a:rPr lang="en-US" sz="2400" b="1" dirty="0" err="1">
                <a:solidFill>
                  <a:srgbClr val="4472C4">
                    <a:lumMod val="50000"/>
                  </a:srgbClr>
                </a:solidFill>
                <a:latin typeface="Century Gothic" panose="020F0302020204030204"/>
              </a:rPr>
              <a:t>identifica</a:t>
            </a:r>
            <a:r>
              <a:rPr lang="en-US" sz="2400" b="1" dirty="0">
                <a:solidFill>
                  <a:srgbClr val="4472C4">
                    <a:lumMod val="50000"/>
                  </a:srgbClr>
                </a:solidFill>
                <a:latin typeface="Century Gothic" panose="020F0302020204030204"/>
              </a:rPr>
              <a:t> la imagen </a:t>
            </a:r>
            <a:r>
              <a:rPr lang="en-US" sz="2400" b="1" dirty="0" err="1">
                <a:solidFill>
                  <a:srgbClr val="4472C4">
                    <a:lumMod val="50000"/>
                  </a:srgbClr>
                </a:solidFill>
                <a:latin typeface="Century Gothic" panose="020F0302020204030204"/>
              </a:rPr>
              <a:t>correcta</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 name="TextBox 5">
            <a:extLst>
              <a:ext uri="{FF2B5EF4-FFF2-40B4-BE49-F238E27FC236}">
                <a16:creationId xmlns:a16="http://schemas.microsoft.com/office/drawing/2014/main" id="{9D1DF0A3-ADF5-7447-BD11-05540C447550}"/>
              </a:ext>
            </a:extLst>
          </p:cNvPr>
          <p:cNvSpPr txBox="1"/>
          <p:nvPr/>
        </p:nvSpPr>
        <p:spPr>
          <a:xfrm>
            <a:off x="82286" y="1801211"/>
            <a:ext cx="8445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rPr>
              <a:t>Qué</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rPr>
              <a:t>hace</a:t>
            </a:r>
            <a:r>
              <a:rPr lang="en-US" sz="2400" dirty="0">
                <a:solidFill>
                  <a:srgbClr val="4472C4">
                    <a:lumMod val="50000"/>
                  </a:srgbClr>
                </a:solidFill>
                <a:latin typeface="Century Gothic" panose="020F0302020204030204"/>
              </a:rPr>
              <a:t>n </a:t>
            </a:r>
            <a:r>
              <a:rPr lang="en-US" sz="2400" dirty="0" err="1">
                <a:solidFill>
                  <a:srgbClr val="4472C4">
                    <a:lumMod val="50000"/>
                  </a:srgbClr>
                </a:solidFill>
                <a:latin typeface="Century Gothic" panose="020F0302020204030204"/>
              </a:rPr>
              <a:t>por</a:t>
            </a:r>
            <a:r>
              <a:rPr lang="en-US" sz="2400" dirty="0">
                <a:solidFill>
                  <a:srgbClr val="4472C4">
                    <a:lumMod val="50000"/>
                  </a:srgbClr>
                </a:solidFill>
                <a:latin typeface="Century Gothic" panose="020F0302020204030204"/>
              </a:rPr>
              <a:t> la </a:t>
            </a:r>
            <a:r>
              <a:rPr lang="en-US" sz="2400" dirty="0" err="1">
                <a:solidFill>
                  <a:srgbClr val="4472C4">
                    <a:lumMod val="50000"/>
                  </a:srgbClr>
                </a:solidFill>
                <a:latin typeface="Century Gothic" panose="020F0302020204030204"/>
              </a:rPr>
              <a:t>manaña</a:t>
            </a:r>
            <a:r>
              <a:rPr lang="en-US" sz="2400" dirty="0">
                <a:solidFill>
                  <a:srgbClr val="4472C4">
                    <a:lumMod val="50000"/>
                  </a:srgbClr>
                </a:solidFill>
                <a:latin typeface="Century Gothic" panose="020F0302020204030204"/>
              </a:rPr>
              <a: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0"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1958" y="2963115"/>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24044" y="2886459"/>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
        <p:nvSpPr>
          <p:cNvPr id="12" name="TextBox 11"/>
          <p:cNvSpPr txBox="1"/>
          <p:nvPr/>
        </p:nvSpPr>
        <p:spPr>
          <a:xfrm>
            <a:off x="6993194" y="2910429"/>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graphicFrame>
        <p:nvGraphicFramePr>
          <p:cNvPr id="13" name="Table 12"/>
          <p:cNvGraphicFramePr>
            <a:graphicFrameLocks noGrp="1"/>
          </p:cNvGraphicFramePr>
          <p:nvPr>
            <p:extLst>
              <p:ext uri="{D42A27DB-BD31-4B8C-83A1-F6EECF244321}">
                <p14:modId xmlns:p14="http://schemas.microsoft.com/office/powerpoint/2010/main" val="2945358227"/>
              </p:ext>
            </p:extLst>
          </p:nvPr>
        </p:nvGraphicFramePr>
        <p:xfrm>
          <a:off x="8672367" y="1607451"/>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3919606105"/>
                  </a:ext>
                </a:extLst>
              </a:tr>
            </a:tbl>
          </a:graphicData>
        </a:graphic>
      </p:graphicFrame>
      <p:sp>
        <p:nvSpPr>
          <p:cNvPr id="14" name="Action Button: Custom 13">
            <a:hlinkClick r:id="" action="ppaction://noaction" highlightClick="1">
              <a:snd r:embed="rId5" name="lo despierta.wav"/>
            </a:hlinkClick>
          </p:cNvPr>
          <p:cNvSpPr/>
          <p:nvPr/>
        </p:nvSpPr>
        <p:spPr>
          <a:xfrm>
            <a:off x="344920" y="237500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0030" y="2929750"/>
            <a:ext cx="4371217" cy="3182621"/>
          </a:xfrm>
          <a:prstGeom prst="rect">
            <a:avLst/>
          </a:prstGeom>
          <a:ln w="25400">
            <a:solidFill>
              <a:srgbClr val="EA5F00"/>
            </a:solidFill>
          </a:ln>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859" y="2910429"/>
            <a:ext cx="4808050" cy="3189112"/>
          </a:xfrm>
          <a:prstGeom prst="rect">
            <a:avLst/>
          </a:prstGeom>
          <a:ln w="25400">
            <a:solidFill>
              <a:srgbClr val="EA5F00"/>
            </a:solidFill>
          </a:ln>
        </p:spPr>
      </p:pic>
    </p:spTree>
    <p:extLst>
      <p:ext uri="{BB962C8B-B14F-4D97-AF65-F5344CB8AC3E}">
        <p14:creationId xmlns:p14="http://schemas.microsoft.com/office/powerpoint/2010/main" val="270333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Monty y </a:t>
            </a:r>
            <a:r>
              <a:rPr lang="en-GB" sz="3600" b="1" dirty="0" err="1">
                <a:solidFill>
                  <a:schemeClr val="bg1"/>
                </a:solidFill>
              </a:rPr>
              <a:t>María</a:t>
            </a:r>
            <a:r>
              <a:rPr lang="en-GB" sz="3600" b="1" dirty="0">
                <a:solidFill>
                  <a:schemeClr val="bg1"/>
                </a:solidFill>
              </a:rPr>
              <a:t> [2/10]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pic>
        <p:nvPicPr>
          <p:cNvPr id="8"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0140" y="2521999"/>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01730" y="2395746"/>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
        <p:nvSpPr>
          <p:cNvPr id="10" name="TextBox 9"/>
          <p:cNvSpPr txBox="1"/>
          <p:nvPr/>
        </p:nvSpPr>
        <p:spPr>
          <a:xfrm>
            <a:off x="6829810" y="2765078"/>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sp>
        <p:nvSpPr>
          <p:cNvPr id="11" name="Action Button: Custom 10">
            <a:hlinkClick r:id="" action="ppaction://noaction" highlightClick="1">
              <a:snd r:embed="rId5" name="lo besa.wav"/>
            </a:hlinkClick>
          </p:cNvPr>
          <p:cNvSpPr/>
          <p:nvPr/>
        </p:nvSpPr>
        <p:spPr>
          <a:xfrm>
            <a:off x="330479" y="235273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730" y="2415948"/>
            <a:ext cx="3657652" cy="3887465"/>
          </a:xfrm>
          <a:prstGeom prst="rect">
            <a:avLst/>
          </a:prstGeom>
          <a:ln w="25400">
            <a:solidFill>
              <a:srgbClr val="EA5F00"/>
            </a:solidFill>
          </a:ln>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810" y="2765078"/>
            <a:ext cx="3958926" cy="3189204"/>
          </a:xfrm>
          <a:prstGeom prst="rect">
            <a:avLst/>
          </a:prstGeom>
          <a:ln w="25400">
            <a:solidFill>
              <a:srgbClr val="EA5F00"/>
            </a:solidFill>
          </a:ln>
        </p:spPr>
      </p:pic>
      <p:graphicFrame>
        <p:nvGraphicFramePr>
          <p:cNvPr id="14" name="Table 13"/>
          <p:cNvGraphicFramePr>
            <a:graphicFrameLocks noGrp="1"/>
          </p:cNvGraphicFramePr>
          <p:nvPr>
            <p:extLst>
              <p:ext uri="{D42A27DB-BD31-4B8C-83A1-F6EECF244321}">
                <p14:modId xmlns:p14="http://schemas.microsoft.com/office/powerpoint/2010/main" val="1475030485"/>
              </p:ext>
            </p:extLst>
          </p:nvPr>
        </p:nvGraphicFramePr>
        <p:xfrm>
          <a:off x="8099856" y="1689082"/>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3919606105"/>
                  </a:ext>
                </a:extLst>
              </a:tr>
            </a:tbl>
          </a:graphicData>
        </a:graphic>
      </p:graphicFrame>
    </p:spTree>
    <p:extLst>
      <p:ext uri="{BB962C8B-B14F-4D97-AF65-F5344CB8AC3E}">
        <p14:creationId xmlns:p14="http://schemas.microsoft.com/office/powerpoint/2010/main" val="24244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Monty y </a:t>
            </a:r>
            <a:r>
              <a:rPr lang="en-GB" sz="3600" b="1" dirty="0" err="1">
                <a:solidFill>
                  <a:schemeClr val="bg1"/>
                </a:solidFill>
              </a:rPr>
              <a:t>María</a:t>
            </a:r>
            <a:r>
              <a:rPr lang="en-GB" sz="3600" b="1" dirty="0">
                <a:solidFill>
                  <a:schemeClr val="bg1"/>
                </a:solidFill>
              </a:rPr>
              <a:t> [3/10]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pic>
        <p:nvPicPr>
          <p:cNvPr id="8"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1470" y="2539988"/>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42430" y="2413735"/>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
        <p:nvSpPr>
          <p:cNvPr id="10" name="TextBox 9"/>
          <p:cNvSpPr txBox="1"/>
          <p:nvPr/>
        </p:nvSpPr>
        <p:spPr>
          <a:xfrm>
            <a:off x="6611260" y="2413735"/>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sp>
        <p:nvSpPr>
          <p:cNvPr id="11" name="Action Button: Custom 10">
            <a:hlinkClick r:id="" action="ppaction://noaction" highlightClick="1">
              <a:snd r:embed="rId5" name="la sigue a la cocina.wav"/>
            </a:hlinkClick>
          </p:cNvPr>
          <p:cNvSpPr/>
          <p:nvPr/>
        </p:nvSpPr>
        <p:spPr>
          <a:xfrm>
            <a:off x="244584" y="2356564"/>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4620" y="2413735"/>
            <a:ext cx="4753399" cy="3406083"/>
          </a:xfrm>
          <a:prstGeom prst="rect">
            <a:avLst/>
          </a:prstGeom>
          <a:ln w="25400">
            <a:solidFill>
              <a:srgbClr val="EA5F00"/>
            </a:solidFill>
          </a:ln>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430" y="2413735"/>
            <a:ext cx="4770984" cy="3418928"/>
          </a:xfrm>
          <a:prstGeom prst="rect">
            <a:avLst/>
          </a:prstGeom>
          <a:ln w="25400">
            <a:solidFill>
              <a:srgbClr val="EA5F00"/>
            </a:solidFill>
          </a:ln>
        </p:spPr>
      </p:pic>
      <p:graphicFrame>
        <p:nvGraphicFramePr>
          <p:cNvPr id="14" name="Table 13"/>
          <p:cNvGraphicFramePr>
            <a:graphicFrameLocks noGrp="1"/>
          </p:cNvGraphicFramePr>
          <p:nvPr>
            <p:extLst>
              <p:ext uri="{D42A27DB-BD31-4B8C-83A1-F6EECF244321}">
                <p14:modId xmlns:p14="http://schemas.microsoft.com/office/powerpoint/2010/main" val="602479288"/>
              </p:ext>
            </p:extLst>
          </p:nvPr>
        </p:nvGraphicFramePr>
        <p:xfrm>
          <a:off x="8689139" y="1383738"/>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3919606105"/>
                  </a:ext>
                </a:extLst>
              </a:tr>
            </a:tbl>
          </a:graphicData>
        </a:graphic>
      </p:graphicFrame>
    </p:spTree>
    <p:extLst>
      <p:ext uri="{BB962C8B-B14F-4D97-AF65-F5344CB8AC3E}">
        <p14:creationId xmlns:p14="http://schemas.microsoft.com/office/powerpoint/2010/main" val="376011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Monty y </a:t>
            </a:r>
            <a:r>
              <a:rPr lang="en-GB" sz="3600" b="1" dirty="0" err="1">
                <a:solidFill>
                  <a:schemeClr val="bg1"/>
                </a:solidFill>
              </a:rPr>
              <a:t>María</a:t>
            </a:r>
            <a:r>
              <a:rPr lang="en-GB" sz="3600" b="1" dirty="0">
                <a:solidFill>
                  <a:schemeClr val="bg1"/>
                </a:solidFill>
              </a:rPr>
              <a:t> [4/10]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pic>
        <p:nvPicPr>
          <p:cNvPr id="8"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0538" y="2574381"/>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11286" y="2448128"/>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
        <p:nvSpPr>
          <p:cNvPr id="10" name="TextBox 9"/>
          <p:cNvSpPr txBox="1"/>
          <p:nvPr/>
        </p:nvSpPr>
        <p:spPr>
          <a:xfrm>
            <a:off x="6818363" y="2448128"/>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sp>
        <p:nvSpPr>
          <p:cNvPr id="11" name="Action Button: Custom 10">
            <a:hlinkClick r:id="" action="ppaction://noaction" highlightClick="1">
              <a:snd r:embed="rId5" name="lo mira.wav"/>
            </a:hlinkClick>
          </p:cNvPr>
          <p:cNvSpPr/>
          <p:nvPr/>
        </p:nvSpPr>
        <p:spPr>
          <a:xfrm>
            <a:off x="334359" y="237167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 r="1723" b="7296"/>
          <a:stretch/>
        </p:blipFill>
        <p:spPr>
          <a:xfrm>
            <a:off x="6818363" y="2448128"/>
            <a:ext cx="3925066" cy="3702516"/>
          </a:xfrm>
          <a:prstGeom prst="rect">
            <a:avLst/>
          </a:prstGeom>
          <a:ln w="25400">
            <a:solidFill>
              <a:srgbClr val="EA5F00"/>
            </a:solidFill>
          </a:ln>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543" y="2375005"/>
            <a:ext cx="4677099" cy="3848761"/>
          </a:xfrm>
          <a:prstGeom prst="rect">
            <a:avLst/>
          </a:prstGeom>
          <a:ln w="25400">
            <a:solidFill>
              <a:srgbClr val="EA5F00"/>
            </a:solidFill>
          </a:ln>
        </p:spPr>
      </p:pic>
      <p:graphicFrame>
        <p:nvGraphicFramePr>
          <p:cNvPr id="14" name="Table 13"/>
          <p:cNvGraphicFramePr>
            <a:graphicFrameLocks noGrp="1"/>
          </p:cNvGraphicFramePr>
          <p:nvPr>
            <p:extLst>
              <p:ext uri="{D42A27DB-BD31-4B8C-83A1-F6EECF244321}">
                <p14:modId xmlns:p14="http://schemas.microsoft.com/office/powerpoint/2010/main" val="3057108012"/>
              </p:ext>
            </p:extLst>
          </p:nvPr>
        </p:nvGraphicFramePr>
        <p:xfrm>
          <a:off x="8015903" y="1546621"/>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3919606105"/>
                  </a:ext>
                </a:extLst>
              </a:tr>
            </a:tbl>
          </a:graphicData>
        </a:graphic>
      </p:graphicFrame>
    </p:spTree>
    <p:extLst>
      <p:ext uri="{BB962C8B-B14F-4D97-AF65-F5344CB8AC3E}">
        <p14:creationId xmlns:p14="http://schemas.microsoft.com/office/powerpoint/2010/main" val="1633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Monty y </a:t>
            </a:r>
            <a:r>
              <a:rPr lang="en-GB" sz="3600" b="1" dirty="0" err="1">
                <a:solidFill>
                  <a:schemeClr val="bg1"/>
                </a:solidFill>
              </a:rPr>
              <a:t>María</a:t>
            </a:r>
            <a:r>
              <a:rPr lang="en-GB" sz="3600" b="1" dirty="0">
                <a:solidFill>
                  <a:schemeClr val="bg1"/>
                </a:solidFill>
              </a:rPr>
              <a:t> [5/10]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8" name="Action Button: Custom 7">
            <a:hlinkClick r:id="" action="ppaction://noaction" highlightClick="1">
              <a:snd r:embed="rId4" name="la saca de paseo2.wav"/>
            </a:hlinkClick>
          </p:cNvPr>
          <p:cNvSpPr/>
          <p:nvPr/>
        </p:nvSpPr>
        <p:spPr>
          <a:xfrm>
            <a:off x="411036" y="255510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2697" y="2576776"/>
            <a:ext cx="4612875" cy="3479077"/>
          </a:xfrm>
          <a:prstGeom prst="rect">
            <a:avLst/>
          </a:prstGeom>
          <a:ln w="25400">
            <a:solidFill>
              <a:srgbClr val="EA5F00"/>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1890" y="2594710"/>
            <a:ext cx="4897416" cy="3443208"/>
          </a:xfrm>
          <a:prstGeom prst="rect">
            <a:avLst/>
          </a:prstGeom>
          <a:ln w="25400">
            <a:solidFill>
              <a:srgbClr val="EA5F00"/>
            </a:solidFill>
          </a:ln>
        </p:spPr>
      </p:pic>
      <p:graphicFrame>
        <p:nvGraphicFramePr>
          <p:cNvPr id="11" name="Table 10"/>
          <p:cNvGraphicFramePr>
            <a:graphicFrameLocks noGrp="1"/>
          </p:cNvGraphicFramePr>
          <p:nvPr>
            <p:extLst>
              <p:ext uri="{D42A27DB-BD31-4B8C-83A1-F6EECF244321}">
                <p14:modId xmlns:p14="http://schemas.microsoft.com/office/powerpoint/2010/main" val="2792667297"/>
              </p:ext>
            </p:extLst>
          </p:nvPr>
        </p:nvGraphicFramePr>
        <p:xfrm>
          <a:off x="8706692" y="1607451"/>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3919606105"/>
                  </a:ext>
                </a:extLst>
              </a:tr>
            </a:tbl>
          </a:graphicData>
        </a:graphic>
      </p:graphicFrame>
      <p:pic>
        <p:nvPicPr>
          <p:cNvPr id="12" name="Picture 2" descr="http://www.clker.com/cliparts/h/n/L/q/t/u/bright-green-tick-m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59353" y="2678868"/>
            <a:ext cx="466712" cy="486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17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2283" y="2375005"/>
            <a:ext cx="4296654" cy="3814222"/>
          </a:xfrm>
          <a:prstGeom prst="rect">
            <a:avLst/>
          </a:prstGeom>
          <a:ln w="25400">
            <a:solidFill>
              <a:srgbClr val="EA5F00"/>
            </a:solidFill>
          </a:ln>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Monty y </a:t>
            </a:r>
            <a:r>
              <a:rPr lang="en-GB" sz="3600" b="1" dirty="0" err="1">
                <a:solidFill>
                  <a:schemeClr val="bg1"/>
                </a:solidFill>
              </a:rPr>
              <a:t>María</a:t>
            </a:r>
            <a:r>
              <a:rPr lang="en-GB" sz="3600" b="1" dirty="0">
                <a:solidFill>
                  <a:schemeClr val="bg1"/>
                </a:solidFill>
              </a:rPr>
              <a:t> [6/10]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pic>
        <p:nvPicPr>
          <p:cNvPr id="8"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2779" y="2524078"/>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5878" y="2524078"/>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
        <p:nvSpPr>
          <p:cNvPr id="10" name="TextBox 9"/>
          <p:cNvSpPr txBox="1"/>
          <p:nvPr/>
        </p:nvSpPr>
        <p:spPr>
          <a:xfrm>
            <a:off x="6872955" y="2524078"/>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sp>
        <p:nvSpPr>
          <p:cNvPr id="11" name="Action Button: Custom 10">
            <a:hlinkClick r:id="" action="ppaction://noaction" highlightClick="1">
              <a:snd r:embed="rId6" name="lo lleva a la escuela.wav"/>
            </a:hlinkClick>
          </p:cNvPr>
          <p:cNvSpPr/>
          <p:nvPr/>
        </p:nvSpPr>
        <p:spPr>
          <a:xfrm>
            <a:off x="406040" y="232559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2955" y="2407252"/>
            <a:ext cx="4626309" cy="3783825"/>
          </a:xfrm>
          <a:prstGeom prst="rect">
            <a:avLst/>
          </a:prstGeom>
          <a:ln w="25400">
            <a:solidFill>
              <a:srgbClr val="EA5F00"/>
            </a:solidFill>
          </a:ln>
        </p:spPr>
      </p:pic>
      <p:graphicFrame>
        <p:nvGraphicFramePr>
          <p:cNvPr id="14" name="Table 13"/>
          <p:cNvGraphicFramePr>
            <a:graphicFrameLocks noGrp="1"/>
          </p:cNvGraphicFramePr>
          <p:nvPr>
            <p:extLst>
              <p:ext uri="{D42A27DB-BD31-4B8C-83A1-F6EECF244321}">
                <p14:modId xmlns:p14="http://schemas.microsoft.com/office/powerpoint/2010/main" val="2917587958"/>
              </p:ext>
            </p:extLst>
          </p:nvPr>
        </p:nvGraphicFramePr>
        <p:xfrm>
          <a:off x="8772137" y="1458249"/>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3919606105"/>
                  </a:ext>
                </a:extLst>
              </a:tr>
            </a:tbl>
          </a:graphicData>
        </a:graphic>
      </p:graphicFrame>
    </p:spTree>
    <p:extLst>
      <p:ext uri="{BB962C8B-B14F-4D97-AF65-F5344CB8AC3E}">
        <p14:creationId xmlns:p14="http://schemas.microsoft.com/office/powerpoint/2010/main" val="9248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Monty y </a:t>
            </a:r>
            <a:r>
              <a:rPr lang="en-GB" sz="3600" b="1" dirty="0" err="1">
                <a:solidFill>
                  <a:schemeClr val="bg1"/>
                </a:solidFill>
              </a:rPr>
              <a:t>María</a:t>
            </a:r>
            <a:r>
              <a:rPr lang="en-GB" sz="3600" b="1" dirty="0">
                <a:solidFill>
                  <a:schemeClr val="bg1"/>
                </a:solidFill>
              </a:rPr>
              <a:t> [7/10]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6" name="TextBox 5">
            <a:extLst>
              <a:ext uri="{FF2B5EF4-FFF2-40B4-BE49-F238E27FC236}">
                <a16:creationId xmlns:a16="http://schemas.microsoft.com/office/drawing/2014/main" id="{9D1DF0A3-ADF5-7447-BD11-05540C447550}"/>
              </a:ext>
            </a:extLst>
          </p:cNvPr>
          <p:cNvSpPr txBox="1"/>
          <p:nvPr/>
        </p:nvSpPr>
        <p:spPr>
          <a:xfrm>
            <a:off x="82286" y="1351740"/>
            <a:ext cx="8445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Más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tarde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María</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llega</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 casa...</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5"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4408" y="2703936"/>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18" name="Action Button: Custom 17">
            <a:hlinkClick r:id="" action="ppaction://noaction" highlightClick="1">
              <a:snd r:embed="rId5" name="la saluda.wav"/>
            </a:hlinkClick>
          </p:cNvPr>
          <p:cNvSpPr/>
          <p:nvPr/>
        </p:nvSpPr>
        <p:spPr>
          <a:xfrm>
            <a:off x="209540" y="252051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7491" y="2584364"/>
            <a:ext cx="4865837" cy="3391684"/>
          </a:xfrm>
          <a:prstGeom prst="rect">
            <a:avLst/>
          </a:prstGeom>
          <a:ln w="25400">
            <a:solidFill>
              <a:srgbClr val="EA5F00"/>
            </a:solidFill>
          </a:ln>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1522" y="2568032"/>
            <a:ext cx="4842970" cy="3408016"/>
          </a:xfrm>
          <a:prstGeom prst="rect">
            <a:avLst/>
          </a:prstGeom>
          <a:ln w="25400">
            <a:solidFill>
              <a:srgbClr val="EA5F00"/>
            </a:solidFill>
          </a:ln>
        </p:spPr>
      </p:pic>
      <p:graphicFrame>
        <p:nvGraphicFramePr>
          <p:cNvPr id="21" name="Table 20"/>
          <p:cNvGraphicFramePr>
            <a:graphicFrameLocks noGrp="1"/>
          </p:cNvGraphicFramePr>
          <p:nvPr>
            <p:extLst>
              <p:ext uri="{D42A27DB-BD31-4B8C-83A1-F6EECF244321}">
                <p14:modId xmlns:p14="http://schemas.microsoft.com/office/powerpoint/2010/main" val="2037246417"/>
              </p:ext>
            </p:extLst>
          </p:nvPr>
        </p:nvGraphicFramePr>
        <p:xfrm>
          <a:off x="8683895" y="1500612"/>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3919606105"/>
                  </a:ext>
                </a:extLst>
              </a:tr>
            </a:tbl>
          </a:graphicData>
        </a:graphic>
      </p:graphicFrame>
      <p:sp>
        <p:nvSpPr>
          <p:cNvPr id="22" name="TextBox 21"/>
          <p:cNvSpPr txBox="1"/>
          <p:nvPr/>
        </p:nvSpPr>
        <p:spPr>
          <a:xfrm>
            <a:off x="972802" y="2577683"/>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
        <p:nvSpPr>
          <p:cNvPr id="23" name="TextBox 22"/>
          <p:cNvSpPr txBox="1"/>
          <p:nvPr/>
        </p:nvSpPr>
        <p:spPr>
          <a:xfrm>
            <a:off x="6683531" y="2577683"/>
            <a:ext cx="392278"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spTree>
    <p:extLst>
      <p:ext uri="{BB962C8B-B14F-4D97-AF65-F5344CB8AC3E}">
        <p14:creationId xmlns:p14="http://schemas.microsoft.com/office/powerpoint/2010/main" val="29042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Monty y </a:t>
            </a:r>
            <a:r>
              <a:rPr lang="en-GB" sz="3600" b="1" dirty="0" err="1">
                <a:solidFill>
                  <a:schemeClr val="bg1"/>
                </a:solidFill>
              </a:rPr>
              <a:t>María</a:t>
            </a:r>
            <a:r>
              <a:rPr lang="en-GB" sz="3600" b="1" dirty="0">
                <a:solidFill>
                  <a:schemeClr val="bg1"/>
                </a:solidFill>
              </a:rPr>
              <a:t> [8/10]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pic>
        <p:nvPicPr>
          <p:cNvPr id="7"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4271" y="2434530"/>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8" name="Action Button: Custom 7">
            <a:hlinkClick r:id="" action="ppaction://noaction" highlightClick="1">
              <a:snd r:embed="rId5" name="lo lleva al parque para jugar.wav"/>
            </a:hlinkClick>
          </p:cNvPr>
          <p:cNvSpPr/>
          <p:nvPr/>
        </p:nvSpPr>
        <p:spPr>
          <a:xfrm>
            <a:off x="134188" y="232754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graphicFrame>
        <p:nvGraphicFramePr>
          <p:cNvPr id="9" name="Table 8"/>
          <p:cNvGraphicFramePr>
            <a:graphicFrameLocks noGrp="1"/>
          </p:cNvGraphicFramePr>
          <p:nvPr>
            <p:extLst>
              <p:ext uri="{D42A27DB-BD31-4B8C-83A1-F6EECF244321}">
                <p14:modId xmlns:p14="http://schemas.microsoft.com/office/powerpoint/2010/main" val="3637972574"/>
              </p:ext>
            </p:extLst>
          </p:nvPr>
        </p:nvGraphicFramePr>
        <p:xfrm>
          <a:off x="9005186" y="1370398"/>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3919606105"/>
                  </a:ext>
                </a:extLst>
              </a:tr>
            </a:tbl>
          </a:graphicData>
        </a:graphic>
      </p:graphicFrame>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758" y="2425883"/>
            <a:ext cx="4866643" cy="3419848"/>
          </a:xfrm>
          <a:prstGeom prst="rect">
            <a:avLst/>
          </a:prstGeom>
          <a:ln w="25400">
            <a:solidFill>
              <a:srgbClr val="EA5F00"/>
            </a:solidFill>
          </a:ln>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6870" y="2425883"/>
            <a:ext cx="5249457" cy="3419848"/>
          </a:xfrm>
          <a:prstGeom prst="rect">
            <a:avLst/>
          </a:prstGeom>
          <a:ln w="25400">
            <a:solidFill>
              <a:srgbClr val="EA5F00"/>
            </a:solidFill>
          </a:ln>
        </p:spPr>
      </p:pic>
      <p:sp>
        <p:nvSpPr>
          <p:cNvPr id="12" name="TextBox 11"/>
          <p:cNvSpPr txBox="1"/>
          <p:nvPr/>
        </p:nvSpPr>
        <p:spPr>
          <a:xfrm>
            <a:off x="6519615" y="2434530"/>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sp>
        <p:nvSpPr>
          <p:cNvPr id="13" name="TextBox 12"/>
          <p:cNvSpPr txBox="1"/>
          <p:nvPr/>
        </p:nvSpPr>
        <p:spPr>
          <a:xfrm>
            <a:off x="778758" y="2434530"/>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Tree>
    <p:extLst>
      <p:ext uri="{BB962C8B-B14F-4D97-AF65-F5344CB8AC3E}">
        <p14:creationId xmlns:p14="http://schemas.microsoft.com/office/powerpoint/2010/main" val="23608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Monty y </a:t>
            </a:r>
            <a:r>
              <a:rPr lang="en-GB" sz="3600" b="1" dirty="0" err="1">
                <a:solidFill>
                  <a:schemeClr val="bg1"/>
                </a:solidFill>
              </a:rPr>
              <a:t>María</a:t>
            </a:r>
            <a:r>
              <a:rPr lang="en-GB" sz="3600" b="1" dirty="0">
                <a:solidFill>
                  <a:schemeClr val="bg1"/>
                </a:solidFill>
              </a:rPr>
              <a:t> [9/10]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pic>
        <p:nvPicPr>
          <p:cNvPr id="16"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3951" y="2368001"/>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17" name="Action Button: Custom 16">
            <a:hlinkClick r:id="" action="ppaction://noaction" highlightClick="1">
              <a:snd r:embed="rId5" name="lo lava con mucho jabón.wav"/>
            </a:hlinkClick>
          </p:cNvPr>
          <p:cNvSpPr/>
          <p:nvPr/>
        </p:nvSpPr>
        <p:spPr>
          <a:xfrm>
            <a:off x="329658" y="224423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graphicFrame>
        <p:nvGraphicFramePr>
          <p:cNvPr id="18" name="Table 17"/>
          <p:cNvGraphicFramePr>
            <a:graphicFrameLocks noGrp="1"/>
          </p:cNvGraphicFramePr>
          <p:nvPr>
            <p:extLst>
              <p:ext uri="{D42A27DB-BD31-4B8C-83A1-F6EECF244321}">
                <p14:modId xmlns:p14="http://schemas.microsoft.com/office/powerpoint/2010/main" val="1972206600"/>
              </p:ext>
            </p:extLst>
          </p:nvPr>
        </p:nvGraphicFramePr>
        <p:xfrm>
          <a:off x="8461783" y="1325563"/>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3919606105"/>
                  </a:ext>
                </a:extLst>
              </a:tr>
            </a:tbl>
          </a:graphicData>
        </a:graphic>
      </p:graphicFrame>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6041" y="2271475"/>
            <a:ext cx="4868992" cy="3753354"/>
          </a:xfrm>
          <a:prstGeom prst="rect">
            <a:avLst/>
          </a:prstGeom>
          <a:ln w="25400">
            <a:solidFill>
              <a:srgbClr val="EA5F00"/>
            </a:solidFill>
          </a:ln>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080" y="2272383"/>
            <a:ext cx="4477086" cy="3752446"/>
          </a:xfrm>
          <a:prstGeom prst="rect">
            <a:avLst/>
          </a:prstGeom>
          <a:ln w="25400">
            <a:solidFill>
              <a:srgbClr val="EA5F00"/>
            </a:solidFill>
          </a:ln>
        </p:spPr>
      </p:pic>
      <p:sp>
        <p:nvSpPr>
          <p:cNvPr id="21" name="TextBox 20"/>
          <p:cNvSpPr txBox="1"/>
          <p:nvPr/>
        </p:nvSpPr>
        <p:spPr>
          <a:xfrm>
            <a:off x="6326041" y="2272410"/>
            <a:ext cx="273704" cy="381526"/>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sp>
        <p:nvSpPr>
          <p:cNvPr id="22" name="TextBox 21"/>
          <p:cNvSpPr txBox="1"/>
          <p:nvPr/>
        </p:nvSpPr>
        <p:spPr>
          <a:xfrm>
            <a:off x="991079" y="2271475"/>
            <a:ext cx="279681" cy="383396"/>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
        <p:nvSpPr>
          <p:cNvPr id="23" name="TextBox 22"/>
          <p:cNvSpPr txBox="1"/>
          <p:nvPr/>
        </p:nvSpPr>
        <p:spPr>
          <a:xfrm>
            <a:off x="8175009" y="251990"/>
            <a:ext cx="1977115" cy="400110"/>
          </a:xfrm>
          <a:prstGeom prst="rect">
            <a:avLst/>
          </a:prstGeom>
          <a:noFill/>
          <a:ln>
            <a:solidFill>
              <a:schemeClr val="accent5">
                <a:lumMod val="50000"/>
              </a:schemeClr>
            </a:solidFill>
          </a:ln>
        </p:spPr>
        <p:txBody>
          <a:bodyPr wrap="square" rtlCol="0">
            <a:spAutoFit/>
          </a:bodyPr>
          <a:lstStyle/>
          <a:p>
            <a:pPr algn="l"/>
            <a:r>
              <a:rPr lang="en-GB" sz="2000" i="1" dirty="0" err="1">
                <a:solidFill>
                  <a:schemeClr val="accent5">
                    <a:lumMod val="50000"/>
                  </a:schemeClr>
                </a:solidFill>
              </a:rPr>
              <a:t>jabón</a:t>
            </a:r>
            <a:r>
              <a:rPr lang="en-GB" sz="2000" dirty="0">
                <a:solidFill>
                  <a:schemeClr val="accent5">
                    <a:lumMod val="50000"/>
                  </a:schemeClr>
                </a:solidFill>
              </a:rPr>
              <a:t> = soap</a:t>
            </a:r>
          </a:p>
        </p:txBody>
      </p:sp>
    </p:spTree>
    <p:extLst>
      <p:ext uri="{BB962C8B-B14F-4D97-AF65-F5344CB8AC3E}">
        <p14:creationId xmlns:p14="http://schemas.microsoft.com/office/powerpoint/2010/main" val="344294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94498" y="258166"/>
            <a:ext cx="143364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pic>
        <p:nvPicPr>
          <p:cNvPr id="12" name="Picture 11" descr="\\userfs\nca509\w2k\NCELP\Pictures &amp; illustrations\Xiaoran\greet2.PNG"/>
          <p:cNvPicPr/>
          <p:nvPr/>
        </p:nvPicPr>
        <p:blipFill rotWithShape="1">
          <a:blip r:embed="rId4">
            <a:extLst>
              <a:ext uri="{28A0092B-C50C-407E-A947-70E740481C1C}">
                <a14:useLocalDpi xmlns:a14="http://schemas.microsoft.com/office/drawing/2010/main" val="0"/>
              </a:ext>
            </a:extLst>
          </a:blip>
          <a:srcRect l="59990" t="37873" r="4549" b="6754"/>
          <a:stretch/>
        </p:blipFill>
        <p:spPr bwMode="auto">
          <a:xfrm>
            <a:off x="940763" y="1370649"/>
            <a:ext cx="1351130" cy="1937983"/>
          </a:xfrm>
          <a:prstGeom prst="rect">
            <a:avLst/>
          </a:prstGeom>
          <a:noFill/>
          <a:ln w="25400">
            <a:noFill/>
          </a:ln>
        </p:spPr>
      </p:pic>
      <p:grpSp>
        <p:nvGrpSpPr>
          <p:cNvPr id="36" name="Group 35"/>
          <p:cNvGrpSpPr/>
          <p:nvPr/>
        </p:nvGrpSpPr>
        <p:grpSpPr>
          <a:xfrm>
            <a:off x="8811512" y="1088786"/>
            <a:ext cx="2182513" cy="2399912"/>
            <a:chOff x="5310038" y="1200495"/>
            <a:chExt cx="2012642" cy="2259705"/>
          </a:xfrm>
        </p:grpSpPr>
        <p:pic>
          <p:nvPicPr>
            <p:cNvPr id="8" name="Picture 7" descr="\\userfs\nca509\w2k\NCELP\Pictures &amp; illustrations\Xiaoran\greet1.PNG"/>
            <p:cNvPicPr/>
            <p:nvPr/>
          </p:nvPicPr>
          <p:blipFill rotWithShape="1">
            <a:blip r:embed="rId5">
              <a:extLst>
                <a:ext uri="{28A0092B-C50C-407E-A947-70E740481C1C}">
                  <a14:useLocalDpi xmlns:a14="http://schemas.microsoft.com/office/drawing/2010/main" val="0"/>
                </a:ext>
              </a:extLst>
            </a:blip>
            <a:srcRect l="58012" t="35436"/>
            <a:stretch/>
          </p:blipFill>
          <p:spPr bwMode="auto">
            <a:xfrm rot="21178342">
              <a:off x="5310038" y="1200495"/>
              <a:ext cx="1565747" cy="2259705"/>
            </a:xfrm>
            <a:prstGeom prst="rect">
              <a:avLst/>
            </a:prstGeom>
            <a:noFill/>
            <a:ln w="25400">
              <a:noFill/>
            </a:ln>
          </p:spPr>
        </p:pic>
        <p:pic>
          <p:nvPicPr>
            <p:cNvPr id="13" name="Imagen 11"/>
            <p:cNvPicPr>
              <a:picLocks noChangeAspect="1"/>
            </p:cNvPicPr>
            <p:nvPr/>
          </p:nvPicPr>
          <p:blipFill rotWithShape="1">
            <a:blip r:embed="rId6" cstate="print">
              <a:extLst>
                <a:ext uri="{28A0092B-C50C-407E-A947-70E740481C1C}">
                  <a14:useLocalDpi xmlns:a14="http://schemas.microsoft.com/office/drawing/2010/main" val="0"/>
                </a:ext>
              </a:extLst>
            </a:blip>
            <a:srcRect r="12786"/>
            <a:stretch/>
          </p:blipFill>
          <p:spPr>
            <a:xfrm flipH="1">
              <a:off x="6310719" y="1416034"/>
              <a:ext cx="1011961" cy="1861364"/>
            </a:xfrm>
            <a:prstGeom prst="rect">
              <a:avLst/>
            </a:prstGeom>
          </p:spPr>
        </p:pic>
      </p:grpSp>
      <p:grpSp>
        <p:nvGrpSpPr>
          <p:cNvPr id="20" name="Group 19"/>
          <p:cNvGrpSpPr/>
          <p:nvPr/>
        </p:nvGrpSpPr>
        <p:grpSpPr>
          <a:xfrm>
            <a:off x="4680330" y="1032585"/>
            <a:ext cx="3520364" cy="2782208"/>
            <a:chOff x="513159" y="3529930"/>
            <a:chExt cx="3520364" cy="2782208"/>
          </a:xfrm>
        </p:grpSpPr>
        <p:pic>
          <p:nvPicPr>
            <p:cNvPr id="15"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2049" y="3529930"/>
              <a:ext cx="1221474" cy="1783896"/>
            </a:xfrm>
            <a:prstGeom prst="rect">
              <a:avLst/>
            </a:prstGeom>
          </p:spPr>
        </p:pic>
        <p:pic>
          <p:nvPicPr>
            <p:cNvPr id="16" name="Picture 15" descr="\\userfs\nca509\w2k\NCELP\Pictures &amp; illustrations\Xiaoran\greet1.PNG"/>
            <p:cNvPicPr/>
            <p:nvPr/>
          </p:nvPicPr>
          <p:blipFill rotWithShape="1">
            <a:blip r:embed="rId5">
              <a:extLst>
                <a:ext uri="{28A0092B-C50C-407E-A947-70E740481C1C}">
                  <a14:useLocalDpi xmlns:a14="http://schemas.microsoft.com/office/drawing/2010/main" val="0"/>
                </a:ext>
              </a:extLst>
            </a:blip>
            <a:srcRect l="58012" t="35436"/>
            <a:stretch/>
          </p:blipFill>
          <p:spPr bwMode="auto">
            <a:xfrm rot="21178342">
              <a:off x="513159" y="4052433"/>
              <a:ext cx="1565747" cy="2259705"/>
            </a:xfrm>
            <a:prstGeom prst="rect">
              <a:avLst/>
            </a:prstGeom>
            <a:noFill/>
            <a:ln w="25400">
              <a:noFill/>
            </a:ln>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378202">
              <a:off x="1888263" y="5037172"/>
              <a:ext cx="422648" cy="722281"/>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642413">
              <a:off x="2564160" y="4664512"/>
              <a:ext cx="422648" cy="722281"/>
            </a:xfrm>
            <a:prstGeom prst="rect">
              <a:avLst/>
            </a:prstGeom>
          </p:spPr>
        </p:pic>
      </p:grpSp>
      <p:grpSp>
        <p:nvGrpSpPr>
          <p:cNvPr id="26" name="Group 25"/>
          <p:cNvGrpSpPr/>
          <p:nvPr/>
        </p:nvGrpSpPr>
        <p:grpSpPr>
          <a:xfrm>
            <a:off x="1134852" y="3709452"/>
            <a:ext cx="3395525" cy="2638606"/>
            <a:chOff x="2613945" y="3271064"/>
            <a:chExt cx="3395525" cy="2638606"/>
          </a:xfrm>
        </p:grpSpPr>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3945" y="3271064"/>
              <a:ext cx="3395525" cy="2638606"/>
            </a:xfrm>
            <a:prstGeom prst="rect">
              <a:avLst/>
            </a:prstGeom>
          </p:spPr>
        </p:pic>
        <p:pic>
          <p:nvPicPr>
            <p:cNvPr id="22" name="Imagen 11"/>
            <p:cNvPicPr>
              <a:picLocks noChangeAspect="1"/>
            </p:cNvPicPr>
            <p:nvPr/>
          </p:nvPicPr>
          <p:blipFill rotWithShape="1">
            <a:blip r:embed="rId6" cstate="print">
              <a:extLst>
                <a:ext uri="{28A0092B-C50C-407E-A947-70E740481C1C}">
                  <a14:useLocalDpi xmlns:a14="http://schemas.microsoft.com/office/drawing/2010/main" val="0"/>
                </a:ext>
              </a:extLst>
            </a:blip>
            <a:srcRect l="18128" b="57828"/>
            <a:stretch/>
          </p:blipFill>
          <p:spPr>
            <a:xfrm flipH="1">
              <a:off x="4938692" y="4012444"/>
              <a:ext cx="752715" cy="652602"/>
            </a:xfrm>
            <a:prstGeom prst="rect">
              <a:avLst/>
            </a:prstGeom>
          </p:spPr>
        </p:pic>
      </p:grpSp>
      <p:grpSp>
        <p:nvGrpSpPr>
          <p:cNvPr id="35" name="Group 34"/>
          <p:cNvGrpSpPr/>
          <p:nvPr/>
        </p:nvGrpSpPr>
        <p:grpSpPr>
          <a:xfrm>
            <a:off x="5945702" y="3005562"/>
            <a:ext cx="5618906" cy="3342496"/>
            <a:chOff x="6200883" y="2992555"/>
            <a:chExt cx="5618906" cy="3342496"/>
          </a:xfrm>
        </p:grpSpPr>
        <p:grpSp>
          <p:nvGrpSpPr>
            <p:cNvPr id="33" name="Group 32"/>
            <p:cNvGrpSpPr/>
            <p:nvPr/>
          </p:nvGrpSpPr>
          <p:grpSpPr>
            <a:xfrm>
              <a:off x="6200883" y="2992555"/>
              <a:ext cx="5618906" cy="3342496"/>
              <a:chOff x="6200883" y="2992555"/>
              <a:chExt cx="5618906" cy="3342496"/>
            </a:xfrm>
          </p:grpSpPr>
          <p:pic>
            <p:nvPicPr>
              <p:cNvPr id="31" name="Picture 30" descr="\\userfs\nca509\w2k\NCELP\Pictures &amp; illustrations\Xiaoran\greet1.PNG"/>
              <p:cNvPicPr/>
              <p:nvPr/>
            </p:nvPicPr>
            <p:blipFill rotWithShape="1">
              <a:blip r:embed="rId5">
                <a:extLst>
                  <a:ext uri="{28A0092B-C50C-407E-A947-70E740481C1C}">
                    <a14:useLocalDpi xmlns:a14="http://schemas.microsoft.com/office/drawing/2010/main" val="0"/>
                  </a:ext>
                </a:extLst>
              </a:blip>
              <a:srcRect l="58012" t="35436"/>
              <a:stretch/>
            </p:blipFill>
            <p:spPr bwMode="auto">
              <a:xfrm rot="21178342">
                <a:off x="10254042" y="3335098"/>
                <a:ext cx="1565747" cy="2259705"/>
              </a:xfrm>
              <a:prstGeom prst="rect">
                <a:avLst/>
              </a:prstGeom>
              <a:noFill/>
              <a:ln w="25400">
                <a:noFill/>
              </a:ln>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00883" y="3599871"/>
                <a:ext cx="4427947" cy="2735180"/>
              </a:xfrm>
              <a:prstGeom prst="rect">
                <a:avLst/>
              </a:prstGeom>
            </p:spPr>
          </p:pic>
          <p:grpSp>
            <p:nvGrpSpPr>
              <p:cNvPr id="30" name="Group 29"/>
              <p:cNvGrpSpPr/>
              <p:nvPr/>
            </p:nvGrpSpPr>
            <p:grpSpPr>
              <a:xfrm>
                <a:off x="7300193" y="2992555"/>
                <a:ext cx="875385" cy="1547202"/>
                <a:chOff x="7410764" y="2541723"/>
                <a:chExt cx="875385" cy="1547202"/>
              </a:xfrm>
            </p:grpSpPr>
            <p:sp>
              <p:nvSpPr>
                <p:cNvPr id="29" name="Rectangle 28"/>
                <p:cNvSpPr/>
                <p:nvPr/>
              </p:nvSpPr>
              <p:spPr>
                <a:xfrm>
                  <a:off x="7698988" y="3281116"/>
                  <a:ext cx="298938" cy="807809"/>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10764" y="2541723"/>
                  <a:ext cx="875385" cy="889986"/>
                </a:xfrm>
                <a:prstGeom prst="rect">
                  <a:avLst/>
                </a:prstGeom>
              </p:spPr>
            </p:pic>
          </p:grpSp>
          <p:pic>
            <p:nvPicPr>
              <p:cNvPr id="32" name="Picture 31"/>
              <p:cNvPicPr>
                <a:picLocks noChangeAspect="1"/>
              </p:cNvPicPr>
              <p:nvPr/>
            </p:nvPicPr>
            <p:blipFill rotWithShape="1">
              <a:blip r:embed="rId11">
                <a:extLst>
                  <a:ext uri="{28A0092B-C50C-407E-A947-70E740481C1C}">
                    <a14:useLocalDpi xmlns:a14="http://schemas.microsoft.com/office/drawing/2010/main" val="0"/>
                  </a:ext>
                </a:extLst>
              </a:blip>
              <a:srcRect r="45755"/>
              <a:stretch/>
            </p:blipFill>
            <p:spPr>
              <a:xfrm>
                <a:off x="8759685" y="3382423"/>
                <a:ext cx="2277230" cy="2952628"/>
              </a:xfrm>
              <a:prstGeom prst="rect">
                <a:avLst/>
              </a:prstGeom>
            </p:spPr>
          </p:pic>
        </p:grpSp>
        <p:pic>
          <p:nvPicPr>
            <p:cNvPr id="34" name="Picture 2" descr="http://www.clker.com/cliparts/h/n/L/q/t/u/bright-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02652" y="3141291"/>
              <a:ext cx="634076" cy="660495"/>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p:cNvSpPr txBox="1"/>
          <p:nvPr/>
        </p:nvSpPr>
        <p:spPr>
          <a:xfrm>
            <a:off x="3562300" y="5701979"/>
            <a:ext cx="1225708"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err="1">
                <a:solidFill>
                  <a:schemeClr val="accent5">
                    <a:lumMod val="50000"/>
                  </a:schemeClr>
                </a:solidFill>
              </a:rPr>
              <a:t>parar</a:t>
            </a:r>
            <a:endParaRPr lang="en-GB" sz="2800" b="1" dirty="0">
              <a:solidFill>
                <a:schemeClr val="accent5">
                  <a:lumMod val="50000"/>
                </a:schemeClr>
              </a:solidFill>
            </a:endParaRPr>
          </a:p>
        </p:txBody>
      </p:sp>
      <p:sp>
        <p:nvSpPr>
          <p:cNvPr id="48" name="TextBox 47"/>
          <p:cNvSpPr txBox="1"/>
          <p:nvPr/>
        </p:nvSpPr>
        <p:spPr>
          <a:xfrm>
            <a:off x="7753881" y="5688759"/>
            <a:ext cx="1225708"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err="1">
                <a:solidFill>
                  <a:schemeClr val="accent5">
                    <a:lumMod val="50000"/>
                  </a:schemeClr>
                </a:solidFill>
              </a:rPr>
              <a:t>dejar</a:t>
            </a:r>
            <a:endParaRPr lang="en-GB" sz="2800" b="1" dirty="0">
              <a:solidFill>
                <a:schemeClr val="accent5">
                  <a:lumMod val="50000"/>
                </a:schemeClr>
              </a:solidFill>
            </a:endParaRPr>
          </a:p>
        </p:txBody>
      </p:sp>
      <p:sp>
        <p:nvSpPr>
          <p:cNvPr id="39" name="TextBox 38"/>
          <p:cNvSpPr txBox="1"/>
          <p:nvPr/>
        </p:nvSpPr>
        <p:spPr>
          <a:xfrm>
            <a:off x="932040" y="2892688"/>
            <a:ext cx="1553500"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err="1">
                <a:solidFill>
                  <a:schemeClr val="accent5">
                    <a:lumMod val="50000"/>
                  </a:schemeClr>
                </a:solidFill>
              </a:rPr>
              <a:t>saludar</a:t>
            </a:r>
            <a:endParaRPr lang="en-GB" sz="2800" b="1" dirty="0">
              <a:solidFill>
                <a:schemeClr val="accent5">
                  <a:lumMod val="50000"/>
                </a:schemeClr>
              </a:solidFill>
            </a:endParaRPr>
          </a:p>
        </p:txBody>
      </p:sp>
      <p:sp>
        <p:nvSpPr>
          <p:cNvPr id="50" name="TextBox 49"/>
          <p:cNvSpPr txBox="1"/>
          <p:nvPr/>
        </p:nvSpPr>
        <p:spPr>
          <a:xfrm>
            <a:off x="5424973" y="2878972"/>
            <a:ext cx="1553500"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err="1">
                <a:solidFill>
                  <a:schemeClr val="accent5">
                    <a:lumMod val="50000"/>
                  </a:schemeClr>
                </a:solidFill>
              </a:rPr>
              <a:t>seguir</a:t>
            </a:r>
            <a:endParaRPr lang="en-GB" sz="2800" b="1" dirty="0">
              <a:solidFill>
                <a:schemeClr val="accent5">
                  <a:lumMod val="50000"/>
                </a:schemeClr>
              </a:solidFill>
            </a:endParaRPr>
          </a:p>
        </p:txBody>
      </p:sp>
      <p:sp>
        <p:nvSpPr>
          <p:cNvPr id="51" name="TextBox 50"/>
          <p:cNvSpPr txBox="1"/>
          <p:nvPr/>
        </p:nvSpPr>
        <p:spPr>
          <a:xfrm>
            <a:off x="9019707" y="2878972"/>
            <a:ext cx="2278128"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err="1">
                <a:solidFill>
                  <a:schemeClr val="accent5">
                    <a:lumMod val="50000"/>
                  </a:schemeClr>
                </a:solidFill>
              </a:rPr>
              <a:t>acompañar</a:t>
            </a:r>
            <a:endParaRPr lang="en-GB" sz="2800" b="1" dirty="0">
              <a:solidFill>
                <a:schemeClr val="accent5">
                  <a:lumMod val="50000"/>
                </a:schemeClr>
              </a:solidFill>
            </a:endParaRPr>
          </a:p>
        </p:txBody>
      </p:sp>
      <p:grpSp>
        <p:nvGrpSpPr>
          <p:cNvPr id="7" name="Group 6"/>
          <p:cNvGrpSpPr/>
          <p:nvPr/>
        </p:nvGrpSpPr>
        <p:grpSpPr>
          <a:xfrm>
            <a:off x="2854644" y="1403012"/>
            <a:ext cx="1704880" cy="1875912"/>
            <a:chOff x="2854644" y="1403012"/>
            <a:chExt cx="1704880" cy="1875912"/>
          </a:xfrm>
        </p:grpSpPr>
        <p:pic>
          <p:nvPicPr>
            <p:cNvPr id="5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8050" y="1495028"/>
              <a:ext cx="1221474" cy="1783896"/>
            </a:xfrm>
            <a:prstGeom prst="rect">
              <a:avLst/>
            </a:prstGeom>
          </p:spPr>
        </p:pic>
        <p:pic>
          <p:nvPicPr>
            <p:cNvPr id="6" name="Picture 5"/>
            <p:cNvPicPr>
              <a:picLocks noChangeAspect="1"/>
            </p:cNvPicPr>
            <p:nvPr/>
          </p:nvPicPr>
          <p:blipFill rotWithShape="1">
            <a:blip r:embed="rId13">
              <a:extLst>
                <a:ext uri="{28A0092B-C50C-407E-A947-70E740481C1C}">
                  <a14:useLocalDpi xmlns:a14="http://schemas.microsoft.com/office/drawing/2010/main" val="0"/>
                </a:ext>
              </a:extLst>
            </a:blip>
            <a:srcRect l="83983" t="24574" b="51599"/>
            <a:stretch/>
          </p:blipFill>
          <p:spPr>
            <a:xfrm>
              <a:off x="2854644" y="1403012"/>
              <a:ext cx="970841" cy="974839"/>
            </a:xfrm>
            <a:prstGeom prst="rect">
              <a:avLst/>
            </a:prstGeom>
          </p:spPr>
        </p:pic>
      </p:grpSp>
      <p:sp>
        <p:nvSpPr>
          <p:cNvPr id="53" name="TextBox 52"/>
          <p:cNvSpPr txBox="1"/>
          <p:nvPr/>
        </p:nvSpPr>
        <p:spPr>
          <a:xfrm>
            <a:off x="3144463" y="2894908"/>
            <a:ext cx="1553500"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err="1">
                <a:solidFill>
                  <a:schemeClr val="accent5">
                    <a:lumMod val="50000"/>
                  </a:schemeClr>
                </a:solidFill>
              </a:rPr>
              <a:t>besar</a:t>
            </a:r>
            <a:endParaRPr lang="en-GB" sz="2800" b="1" dirty="0">
              <a:solidFill>
                <a:schemeClr val="accent5">
                  <a:lumMod val="50000"/>
                </a:schemeClr>
              </a:solidFill>
            </a:endParaRPr>
          </a:p>
        </p:txBody>
      </p:sp>
    </p:spTree>
    <p:extLst>
      <p:ext uri="{BB962C8B-B14F-4D97-AF65-F5344CB8AC3E}">
        <p14:creationId xmlns:p14="http://schemas.microsoft.com/office/powerpoint/2010/main" val="134962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39" grpId="0" animBg="1"/>
      <p:bldP spid="50" grpId="0" animBg="1"/>
      <p:bldP spid="51" grpId="0" animBg="1"/>
      <p:bldP spid="5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Monty y </a:t>
            </a:r>
            <a:r>
              <a:rPr lang="en-GB" sz="3600" b="1" dirty="0" err="1">
                <a:solidFill>
                  <a:schemeClr val="bg1"/>
                </a:solidFill>
              </a:rPr>
              <a:t>María</a:t>
            </a:r>
            <a:r>
              <a:rPr lang="en-GB" sz="3600" b="1" dirty="0">
                <a:solidFill>
                  <a:schemeClr val="bg1"/>
                </a:solidFill>
              </a:rPr>
              <a:t> [10/10]</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6" name="TextBox 5">
            <a:extLst>
              <a:ext uri="{FF2B5EF4-FFF2-40B4-BE49-F238E27FC236}">
                <a16:creationId xmlns:a16="http://schemas.microsoft.com/office/drawing/2014/main" id="{9D1DF0A3-ADF5-7447-BD11-05540C447550}"/>
              </a:ext>
            </a:extLst>
          </p:cNvPr>
          <p:cNvSpPr txBox="1"/>
          <p:nvPr/>
        </p:nvSpPr>
        <p:spPr>
          <a:xfrm>
            <a:off x="82286" y="1325563"/>
            <a:ext cx="8445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Finalmente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9802" y="2549323"/>
            <a:ext cx="4649717" cy="3116428"/>
          </a:xfrm>
          <a:prstGeom prst="rect">
            <a:avLst/>
          </a:prstGeom>
          <a:ln w="28575">
            <a:solidFill>
              <a:srgbClr val="EA5F00"/>
            </a:solidFill>
          </a:ln>
        </p:spPr>
      </p:pic>
      <p:pic>
        <p:nvPicPr>
          <p:cNvPr id="8"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5352" y="2661624"/>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9" name="Action Button: Custom 8">
            <a:hlinkClick r:id="" action="ppaction://noaction" highlightClick="1">
              <a:snd r:embed="rId6" name="finalmente la mira en su cama.wav"/>
            </a:hlinkClick>
          </p:cNvPr>
          <p:cNvSpPr/>
          <p:nvPr/>
        </p:nvSpPr>
        <p:spPr>
          <a:xfrm>
            <a:off x="257299" y="247820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10</a:t>
            </a:r>
          </a:p>
        </p:txBody>
      </p:sp>
      <p:graphicFrame>
        <p:nvGraphicFramePr>
          <p:cNvPr id="10" name="Table 9"/>
          <p:cNvGraphicFramePr>
            <a:graphicFrameLocks noGrp="1"/>
          </p:cNvGraphicFramePr>
          <p:nvPr>
            <p:extLst>
              <p:ext uri="{D42A27DB-BD31-4B8C-83A1-F6EECF244321}">
                <p14:modId xmlns:p14="http://schemas.microsoft.com/office/powerpoint/2010/main" val="2325453944"/>
              </p:ext>
            </p:extLst>
          </p:nvPr>
        </p:nvGraphicFramePr>
        <p:xfrm>
          <a:off x="8690639" y="1395003"/>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3919606105"/>
                  </a:ext>
                </a:extLst>
              </a:tr>
            </a:tbl>
          </a:graphicData>
        </a:graphic>
      </p:graphicFrame>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656" y="2526447"/>
            <a:ext cx="5199906" cy="3110139"/>
          </a:xfrm>
          <a:prstGeom prst="rect">
            <a:avLst/>
          </a:prstGeom>
          <a:ln w="25400">
            <a:solidFill>
              <a:srgbClr val="EA5F00"/>
            </a:solidFill>
          </a:ln>
        </p:spPr>
      </p:pic>
      <p:sp>
        <p:nvSpPr>
          <p:cNvPr id="12" name="TextBox 11"/>
          <p:cNvSpPr txBox="1"/>
          <p:nvPr/>
        </p:nvSpPr>
        <p:spPr>
          <a:xfrm>
            <a:off x="947199" y="2541814"/>
            <a:ext cx="287946"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
        <p:nvSpPr>
          <p:cNvPr id="13" name="TextBox 12"/>
          <p:cNvSpPr txBox="1"/>
          <p:nvPr/>
        </p:nvSpPr>
        <p:spPr>
          <a:xfrm>
            <a:off x="11052441" y="2555462"/>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spTree>
    <p:extLst>
      <p:ext uri="{BB962C8B-B14F-4D97-AF65-F5344CB8AC3E}">
        <p14:creationId xmlns:p14="http://schemas.microsoft.com/office/powerpoint/2010/main" val="357291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27792629"/>
              </p:ext>
            </p:extLst>
          </p:nvPr>
        </p:nvGraphicFramePr>
        <p:xfrm>
          <a:off x="176687" y="1742659"/>
          <a:ext cx="1256328" cy="2300270"/>
        </p:xfrm>
        <a:graphic>
          <a:graphicData uri="http://schemas.openxmlformats.org/drawingml/2006/table">
            <a:tbl>
              <a:tblPr firstRow="1" bandRow="1">
                <a:tableStyleId>{8A107856-5554-42FB-B03E-39F5DBC370BA}</a:tableStyleId>
              </a:tblPr>
              <a:tblGrid>
                <a:gridCol w="601235">
                  <a:extLst>
                    <a:ext uri="{9D8B030D-6E8A-4147-A177-3AD203B41FA5}">
                      <a16:colId xmlns:a16="http://schemas.microsoft.com/office/drawing/2014/main" val="48219992"/>
                    </a:ext>
                  </a:extLst>
                </a:gridCol>
                <a:gridCol w="655093">
                  <a:extLst>
                    <a:ext uri="{9D8B030D-6E8A-4147-A177-3AD203B41FA5}">
                      <a16:colId xmlns:a16="http://schemas.microsoft.com/office/drawing/2014/main" val="2459830473"/>
                    </a:ext>
                  </a:extLst>
                </a:gridCol>
              </a:tblGrid>
              <a:tr h="460054">
                <a:tc>
                  <a:txBody>
                    <a:bodyPr/>
                    <a:lstStyle/>
                    <a:p>
                      <a:endParaRPr lang="en-GB" dirty="0"/>
                    </a:p>
                  </a:txBody>
                  <a:tcPr/>
                </a:tc>
                <a:tc>
                  <a:txBody>
                    <a:bodyPr/>
                    <a:lstStyle/>
                    <a:p>
                      <a:endParaRPr lang="en-GB"/>
                    </a:p>
                  </a:txBody>
                  <a:tcPr/>
                </a:tc>
                <a:extLst>
                  <a:ext uri="{0D108BD9-81ED-4DB2-BD59-A6C34878D82A}">
                    <a16:rowId xmlns:a16="http://schemas.microsoft.com/office/drawing/2014/main" val="2409721471"/>
                  </a:ext>
                </a:extLst>
              </a:tr>
              <a:tr h="460054">
                <a:tc>
                  <a:txBody>
                    <a:bodyPr/>
                    <a:lstStyle/>
                    <a:p>
                      <a:endParaRPr lang="en-GB"/>
                    </a:p>
                  </a:txBody>
                  <a:tcPr/>
                </a:tc>
                <a:tc>
                  <a:txBody>
                    <a:bodyPr/>
                    <a:lstStyle/>
                    <a:p>
                      <a:endParaRPr lang="en-GB"/>
                    </a:p>
                  </a:txBody>
                  <a:tcPr/>
                </a:tc>
                <a:extLst>
                  <a:ext uri="{0D108BD9-81ED-4DB2-BD59-A6C34878D82A}">
                    <a16:rowId xmlns:a16="http://schemas.microsoft.com/office/drawing/2014/main" val="506362435"/>
                  </a:ext>
                </a:extLst>
              </a:tr>
              <a:tr h="460054">
                <a:tc>
                  <a:txBody>
                    <a:bodyPr/>
                    <a:lstStyle/>
                    <a:p>
                      <a:endParaRPr lang="en-GB"/>
                    </a:p>
                  </a:txBody>
                  <a:tcPr/>
                </a:tc>
                <a:tc>
                  <a:txBody>
                    <a:bodyPr/>
                    <a:lstStyle/>
                    <a:p>
                      <a:endParaRPr lang="en-GB"/>
                    </a:p>
                  </a:txBody>
                  <a:tcPr/>
                </a:tc>
                <a:extLst>
                  <a:ext uri="{0D108BD9-81ED-4DB2-BD59-A6C34878D82A}">
                    <a16:rowId xmlns:a16="http://schemas.microsoft.com/office/drawing/2014/main" val="3189575498"/>
                  </a:ext>
                </a:extLst>
              </a:tr>
              <a:tr h="460054">
                <a:tc>
                  <a:txBody>
                    <a:bodyPr/>
                    <a:lstStyle/>
                    <a:p>
                      <a:endParaRPr lang="en-GB"/>
                    </a:p>
                  </a:txBody>
                  <a:tcPr/>
                </a:tc>
                <a:tc>
                  <a:txBody>
                    <a:bodyPr/>
                    <a:lstStyle/>
                    <a:p>
                      <a:endParaRPr lang="en-GB"/>
                    </a:p>
                  </a:txBody>
                  <a:tcPr/>
                </a:tc>
                <a:extLst>
                  <a:ext uri="{0D108BD9-81ED-4DB2-BD59-A6C34878D82A}">
                    <a16:rowId xmlns:a16="http://schemas.microsoft.com/office/drawing/2014/main" val="4248802093"/>
                  </a:ext>
                </a:extLst>
              </a:tr>
              <a:tr h="460054">
                <a:tc>
                  <a:txBody>
                    <a:bodyPr/>
                    <a:lstStyle/>
                    <a:p>
                      <a:endParaRPr lang="en-GB"/>
                    </a:p>
                  </a:txBody>
                  <a:tcPr/>
                </a:tc>
                <a:tc>
                  <a:txBody>
                    <a:bodyPr/>
                    <a:lstStyle/>
                    <a:p>
                      <a:endParaRPr lang="en-GB" dirty="0"/>
                    </a:p>
                  </a:txBody>
                  <a:tcPr/>
                </a:tc>
                <a:extLst>
                  <a:ext uri="{0D108BD9-81ED-4DB2-BD59-A6C34878D82A}">
                    <a16:rowId xmlns:a16="http://schemas.microsoft.com/office/drawing/2014/main" val="4065359846"/>
                  </a:ext>
                </a:extLst>
              </a:tr>
            </a:tbl>
          </a:graphicData>
        </a:graphic>
      </p:graphicFrame>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000" b="1" dirty="0">
                <a:solidFill>
                  <a:schemeClr val="bg1"/>
                </a:solidFill>
              </a:rPr>
              <a:t>¿Y </a:t>
            </a:r>
            <a:r>
              <a:rPr lang="en-GB" sz="3000" b="1" dirty="0" err="1">
                <a:solidFill>
                  <a:schemeClr val="bg1"/>
                </a:solidFill>
              </a:rPr>
              <a:t>los</a:t>
            </a:r>
            <a:r>
              <a:rPr lang="en-GB" sz="3000" b="1" dirty="0">
                <a:solidFill>
                  <a:schemeClr val="bg1"/>
                </a:solidFill>
              </a:rPr>
              <a:t> fines de </a:t>
            </a:r>
            <a:r>
              <a:rPr lang="en-GB" sz="3000" b="1" dirty="0" err="1">
                <a:solidFill>
                  <a:schemeClr val="bg1"/>
                </a:solidFill>
              </a:rPr>
              <a:t>semana</a:t>
            </a:r>
            <a:r>
              <a:rPr lang="en-GB" sz="3000" b="1" dirty="0">
                <a:solidFill>
                  <a:schemeClr val="bg1"/>
                </a:solidFill>
              </a:rPr>
              <a:t>? [1/2]</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7" name="TextBox 6">
            <a:extLst>
              <a:ext uri="{FF2B5EF4-FFF2-40B4-BE49-F238E27FC236}">
                <a16:creationId xmlns:a16="http://schemas.microsoft.com/office/drawing/2014/main" id="{9D1DF0A3-ADF5-7447-BD11-05540C447550}"/>
              </a:ext>
            </a:extLst>
          </p:cNvPr>
          <p:cNvSpPr txBox="1"/>
          <p:nvPr/>
        </p:nvSpPr>
        <p:spPr>
          <a:xfrm>
            <a:off x="112271" y="1159030"/>
            <a:ext cx="64691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Escucha</a:t>
            </a:r>
            <a:r>
              <a:rPr lang="en-US" sz="2400" b="1" dirty="0">
                <a:solidFill>
                  <a:srgbClr val="4472C4">
                    <a:lumMod val="50000"/>
                  </a:srgbClr>
                </a:solidFill>
                <a:latin typeface="Century Gothic" panose="020F0302020204030204"/>
              </a:rPr>
              <a:t> e </a:t>
            </a:r>
            <a:r>
              <a:rPr lang="en-US" sz="2400" b="1" dirty="0" err="1">
                <a:solidFill>
                  <a:srgbClr val="4472C4">
                    <a:lumMod val="50000"/>
                  </a:srgbClr>
                </a:solidFill>
                <a:latin typeface="Century Gothic" panose="020F0302020204030204"/>
              </a:rPr>
              <a:t>identifica</a:t>
            </a:r>
            <a:r>
              <a:rPr lang="en-US" sz="2400" b="1" dirty="0">
                <a:solidFill>
                  <a:srgbClr val="4472C4">
                    <a:lumMod val="50000"/>
                  </a:srgbClr>
                </a:solidFill>
                <a:latin typeface="Century Gothic" panose="020F0302020204030204"/>
              </a:rPr>
              <a:t> la imagen </a:t>
            </a:r>
            <a:r>
              <a:rPr lang="en-US" sz="2400" b="1" dirty="0" err="1">
                <a:solidFill>
                  <a:srgbClr val="4472C4">
                    <a:lumMod val="50000"/>
                  </a:srgbClr>
                </a:solidFill>
                <a:latin typeface="Century Gothic" panose="020F0302020204030204"/>
              </a:rPr>
              <a:t>correcta</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 name="Action Button: Custom 5">
            <a:hlinkClick r:id="" action="ppaction://noaction" highlightClick="1">
              <a:snd r:embed="rId4" name="la despierta.wav"/>
            </a:hlinkClick>
          </p:cNvPr>
          <p:cNvSpPr/>
          <p:nvPr/>
        </p:nvSpPr>
        <p:spPr>
          <a:xfrm>
            <a:off x="258892" y="177191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8" name="Action Button: Custom 7">
            <a:hlinkClick r:id="" action="ppaction://noaction" highlightClick="1">
              <a:snd r:embed="rId5" name="lo lava con mucho jabón.wav"/>
            </a:hlinkClick>
          </p:cNvPr>
          <p:cNvSpPr/>
          <p:nvPr/>
        </p:nvSpPr>
        <p:spPr>
          <a:xfrm>
            <a:off x="254226" y="222688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9" name="Action Button: Custom 8">
            <a:hlinkClick r:id="" action="ppaction://noaction" highlightClick="1">
              <a:snd r:embed="rId6" name="lo sigue a la cocina.wav"/>
            </a:hlinkClick>
          </p:cNvPr>
          <p:cNvSpPr/>
          <p:nvPr/>
        </p:nvSpPr>
        <p:spPr>
          <a:xfrm>
            <a:off x="273754" y="2692048"/>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10" name="Action Button: Custom 9">
            <a:hlinkClick r:id="" action="ppaction://noaction" highlightClick="1">
              <a:snd r:embed="rId7" name="la lleva al parque para jugar.wav"/>
            </a:hlinkClick>
          </p:cNvPr>
          <p:cNvSpPr/>
          <p:nvPr/>
        </p:nvSpPr>
        <p:spPr>
          <a:xfrm>
            <a:off x="273754" y="313478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11" name="Action Button: Custom 10">
            <a:hlinkClick r:id="" action="ppaction://noaction" highlightClick="1">
              <a:snd r:embed="rId8" name="finalmente la lava con mucho jabon.wav"/>
            </a:hlinkClick>
          </p:cNvPr>
          <p:cNvSpPr/>
          <p:nvPr/>
        </p:nvSpPr>
        <p:spPr>
          <a:xfrm>
            <a:off x="273754" y="362274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00911">
            <a:off x="1708058" y="2253552"/>
            <a:ext cx="2494734" cy="1816381"/>
          </a:xfrm>
          <a:prstGeom prst="rect">
            <a:avLst/>
          </a:prstGeom>
          <a:ln w="25400">
            <a:solidFill>
              <a:srgbClr val="EA5F00"/>
            </a:solidFill>
          </a:ln>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46521">
            <a:off x="6783439" y="237464"/>
            <a:ext cx="2268915" cy="1749036"/>
          </a:xfrm>
          <a:prstGeom prst="rect">
            <a:avLst/>
          </a:prstGeom>
          <a:ln w="25400">
            <a:solidFill>
              <a:srgbClr val="EA5F00"/>
            </a:solidFill>
          </a:ln>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51769">
            <a:off x="9268692" y="724876"/>
            <a:ext cx="2495098" cy="1753335"/>
          </a:xfrm>
          <a:prstGeom prst="rect">
            <a:avLst/>
          </a:prstGeom>
          <a:ln w="25400">
            <a:solidFill>
              <a:srgbClr val="EA5F00"/>
            </a:solidFill>
          </a:ln>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40002" y="2821259"/>
            <a:ext cx="2285642" cy="1637793"/>
          </a:xfrm>
          <a:prstGeom prst="rect">
            <a:avLst/>
          </a:prstGeom>
          <a:ln w="25400">
            <a:solidFill>
              <a:srgbClr val="EA5F00"/>
            </a:solidFill>
          </a:ln>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2437">
            <a:off x="9348061" y="4629462"/>
            <a:ext cx="2335078" cy="1643203"/>
          </a:xfrm>
          <a:prstGeom prst="rect">
            <a:avLst/>
          </a:prstGeom>
          <a:ln w="25400">
            <a:solidFill>
              <a:srgbClr val="EA5F00"/>
            </a:solidFill>
          </a:ln>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53672">
            <a:off x="4463568" y="3976193"/>
            <a:ext cx="2542717" cy="1686549"/>
          </a:xfrm>
          <a:prstGeom prst="rect">
            <a:avLst/>
          </a:prstGeom>
          <a:ln w="25400">
            <a:solidFill>
              <a:srgbClr val="EA5F00"/>
            </a:solidFill>
          </a:ln>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173792">
            <a:off x="1809155" y="4401074"/>
            <a:ext cx="2467808" cy="1720162"/>
          </a:xfrm>
          <a:prstGeom prst="rect">
            <a:avLst/>
          </a:prstGeom>
          <a:ln w="25400">
            <a:solidFill>
              <a:srgbClr val="EA5F00"/>
            </a:solidFill>
          </a:ln>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331623">
            <a:off x="4384980" y="1865643"/>
            <a:ext cx="2453887" cy="1758477"/>
          </a:xfrm>
          <a:prstGeom prst="rect">
            <a:avLst/>
          </a:prstGeom>
          <a:ln w="25400">
            <a:solidFill>
              <a:srgbClr val="EA5F00"/>
            </a:solidFill>
          </a:ln>
        </p:spPr>
      </p:pic>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10016">
            <a:off x="7090965" y="4419464"/>
            <a:ext cx="2047414" cy="1716029"/>
          </a:xfrm>
          <a:prstGeom prst="rect">
            <a:avLst/>
          </a:prstGeom>
          <a:ln w="25400">
            <a:solidFill>
              <a:srgbClr val="EA5F00"/>
            </a:solidFill>
          </a:ln>
        </p:spPr>
      </p:pic>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521012">
            <a:off x="7064024" y="2445887"/>
            <a:ext cx="2575614" cy="1677927"/>
          </a:xfrm>
          <a:prstGeom prst="rect">
            <a:avLst/>
          </a:prstGeom>
          <a:ln w="25400">
            <a:solidFill>
              <a:srgbClr val="EA5F00"/>
            </a:solidFill>
          </a:ln>
        </p:spPr>
      </p:pic>
      <p:sp>
        <p:nvSpPr>
          <p:cNvPr id="27" name="TextBox 26"/>
          <p:cNvSpPr txBox="1"/>
          <p:nvPr/>
        </p:nvSpPr>
        <p:spPr>
          <a:xfrm rot="413179">
            <a:off x="6556293" y="4071461"/>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H</a:t>
            </a:r>
          </a:p>
        </p:txBody>
      </p:sp>
      <p:sp>
        <p:nvSpPr>
          <p:cNvPr id="28" name="TextBox 27"/>
          <p:cNvSpPr txBox="1"/>
          <p:nvPr/>
        </p:nvSpPr>
        <p:spPr>
          <a:xfrm rot="21308398">
            <a:off x="4365865" y="1887517"/>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B</a:t>
            </a:r>
          </a:p>
        </p:txBody>
      </p:sp>
      <p:sp>
        <p:nvSpPr>
          <p:cNvPr id="29" name="TextBox 28"/>
          <p:cNvSpPr txBox="1"/>
          <p:nvPr/>
        </p:nvSpPr>
        <p:spPr>
          <a:xfrm rot="21045407">
            <a:off x="6674989" y="342422"/>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C</a:t>
            </a:r>
          </a:p>
        </p:txBody>
      </p:sp>
      <p:sp>
        <p:nvSpPr>
          <p:cNvPr id="30" name="TextBox 29"/>
          <p:cNvSpPr txBox="1"/>
          <p:nvPr/>
        </p:nvSpPr>
        <p:spPr>
          <a:xfrm rot="453740">
            <a:off x="9896956" y="571968"/>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D</a:t>
            </a:r>
          </a:p>
        </p:txBody>
      </p:sp>
      <p:sp>
        <p:nvSpPr>
          <p:cNvPr id="31" name="TextBox 30"/>
          <p:cNvSpPr txBox="1"/>
          <p:nvPr/>
        </p:nvSpPr>
        <p:spPr>
          <a:xfrm rot="563021">
            <a:off x="7131623" y="2259634"/>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E</a:t>
            </a:r>
          </a:p>
        </p:txBody>
      </p:sp>
      <p:sp>
        <p:nvSpPr>
          <p:cNvPr id="32" name="TextBox 31"/>
          <p:cNvSpPr txBox="1"/>
          <p:nvPr/>
        </p:nvSpPr>
        <p:spPr>
          <a:xfrm>
            <a:off x="9840002" y="2794810"/>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F</a:t>
            </a:r>
          </a:p>
        </p:txBody>
      </p:sp>
      <p:sp>
        <p:nvSpPr>
          <p:cNvPr id="33" name="TextBox 32"/>
          <p:cNvSpPr txBox="1"/>
          <p:nvPr/>
        </p:nvSpPr>
        <p:spPr>
          <a:xfrm rot="21208038">
            <a:off x="1724804" y="4487346"/>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G</a:t>
            </a:r>
          </a:p>
        </p:txBody>
      </p:sp>
      <p:sp>
        <p:nvSpPr>
          <p:cNvPr id="34" name="TextBox 33"/>
          <p:cNvSpPr txBox="1"/>
          <p:nvPr/>
        </p:nvSpPr>
        <p:spPr>
          <a:xfrm rot="204864">
            <a:off x="9356503" y="4509062"/>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J</a:t>
            </a:r>
          </a:p>
        </p:txBody>
      </p:sp>
      <p:sp>
        <p:nvSpPr>
          <p:cNvPr id="35" name="TextBox 34"/>
          <p:cNvSpPr txBox="1"/>
          <p:nvPr/>
        </p:nvSpPr>
        <p:spPr>
          <a:xfrm rot="256995">
            <a:off x="7143120" y="4296956"/>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I</a:t>
            </a:r>
          </a:p>
        </p:txBody>
      </p:sp>
      <p:sp>
        <p:nvSpPr>
          <p:cNvPr id="36" name="TextBox 35"/>
          <p:cNvSpPr txBox="1"/>
          <p:nvPr/>
        </p:nvSpPr>
        <p:spPr>
          <a:xfrm rot="20520653">
            <a:off x="1536130" y="2529356"/>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A</a:t>
            </a:r>
          </a:p>
        </p:txBody>
      </p:sp>
      <p:sp>
        <p:nvSpPr>
          <p:cNvPr id="37" name="TextBox 36"/>
          <p:cNvSpPr txBox="1"/>
          <p:nvPr/>
        </p:nvSpPr>
        <p:spPr>
          <a:xfrm>
            <a:off x="871096" y="1739898"/>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A</a:t>
            </a:r>
          </a:p>
        </p:txBody>
      </p:sp>
      <p:sp>
        <p:nvSpPr>
          <p:cNvPr id="38" name="TextBox 37"/>
          <p:cNvSpPr txBox="1"/>
          <p:nvPr/>
        </p:nvSpPr>
        <p:spPr>
          <a:xfrm>
            <a:off x="874877" y="2226881"/>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C</a:t>
            </a:r>
          </a:p>
        </p:txBody>
      </p:sp>
      <p:sp>
        <p:nvSpPr>
          <p:cNvPr id="39" name="TextBox 38"/>
          <p:cNvSpPr txBox="1"/>
          <p:nvPr/>
        </p:nvSpPr>
        <p:spPr>
          <a:xfrm>
            <a:off x="874877" y="2698968"/>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B</a:t>
            </a:r>
          </a:p>
        </p:txBody>
      </p:sp>
      <p:sp>
        <p:nvSpPr>
          <p:cNvPr id="40" name="TextBox 39"/>
          <p:cNvSpPr txBox="1"/>
          <p:nvPr/>
        </p:nvSpPr>
        <p:spPr>
          <a:xfrm>
            <a:off x="864812" y="3131126"/>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E</a:t>
            </a:r>
          </a:p>
        </p:txBody>
      </p:sp>
      <p:sp>
        <p:nvSpPr>
          <p:cNvPr id="41" name="TextBox 40"/>
          <p:cNvSpPr txBox="1"/>
          <p:nvPr/>
        </p:nvSpPr>
        <p:spPr>
          <a:xfrm>
            <a:off x="864812" y="3618623"/>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I</a:t>
            </a:r>
          </a:p>
        </p:txBody>
      </p:sp>
    </p:spTree>
    <p:extLst>
      <p:ext uri="{BB962C8B-B14F-4D97-AF65-F5344CB8AC3E}">
        <p14:creationId xmlns:p14="http://schemas.microsoft.com/office/powerpoint/2010/main" val="17236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5271">
            <a:off x="9516540" y="2859769"/>
            <a:ext cx="2551776" cy="1526254"/>
          </a:xfrm>
          <a:prstGeom prst="rect">
            <a:avLst/>
          </a:prstGeom>
          <a:ln w="25400">
            <a:solidFill>
              <a:srgbClr val="EA5F00"/>
            </a:solidFill>
          </a:ln>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045">
            <a:off x="4570201" y="1705584"/>
            <a:ext cx="1844086" cy="1959952"/>
          </a:xfrm>
          <a:prstGeom prst="rect">
            <a:avLst/>
          </a:prstGeom>
          <a:ln w="25400">
            <a:solidFill>
              <a:srgbClr val="EA5F00"/>
            </a:solidFill>
          </a:ln>
        </p:spPr>
      </p:pic>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9249">
            <a:off x="9544267" y="718510"/>
            <a:ext cx="2387551" cy="1923347"/>
          </a:xfrm>
          <a:prstGeom prst="rect">
            <a:avLst/>
          </a:prstGeom>
          <a:ln w="25400">
            <a:solidFill>
              <a:srgbClr val="EA5F00"/>
            </a:solidFill>
          </a:ln>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73844">
            <a:off x="6637287" y="2282402"/>
            <a:ext cx="2608569" cy="1818278"/>
          </a:xfrm>
          <a:prstGeom prst="rect">
            <a:avLst/>
          </a:prstGeom>
          <a:ln w="25400">
            <a:solidFill>
              <a:srgbClr val="EA5F00"/>
            </a:solidFill>
          </a:ln>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426" y="4469363"/>
            <a:ext cx="2361046" cy="1719044"/>
          </a:xfrm>
          <a:prstGeom prst="rect">
            <a:avLst/>
          </a:prstGeom>
          <a:ln w="25400">
            <a:solidFill>
              <a:srgbClr val="EA5F00"/>
            </a:solidFill>
          </a:ln>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94322">
            <a:off x="5682757" y="4475968"/>
            <a:ext cx="2376533" cy="1672376"/>
          </a:xfrm>
          <a:prstGeom prst="rect">
            <a:avLst/>
          </a:prstGeom>
          <a:ln w="25400">
            <a:solidFill>
              <a:srgbClr val="EA5F00"/>
            </a:solidFill>
          </a:ln>
        </p:spPr>
      </p:pic>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00456">
            <a:off x="227116" y="4501660"/>
            <a:ext cx="2654997" cy="1779486"/>
          </a:xfrm>
          <a:prstGeom prst="rect">
            <a:avLst/>
          </a:prstGeom>
          <a:ln w="25400">
            <a:solidFill>
              <a:srgbClr val="EA5F00"/>
            </a:solidFill>
          </a:ln>
        </p:spPr>
      </p:pic>
      <p:pic>
        <p:nvPicPr>
          <p:cNvPr id="43" name="Picture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702849">
            <a:off x="1842071" y="1911691"/>
            <a:ext cx="2462073" cy="1633058"/>
          </a:xfrm>
          <a:prstGeom prst="rect">
            <a:avLst/>
          </a:prstGeom>
          <a:ln w="25400">
            <a:solidFill>
              <a:srgbClr val="EA5F00"/>
            </a:solidFill>
          </a:ln>
        </p:spPr>
      </p:pic>
      <p:graphicFrame>
        <p:nvGraphicFramePr>
          <p:cNvPr id="3" name="Table 2"/>
          <p:cNvGraphicFramePr>
            <a:graphicFrameLocks noGrp="1"/>
          </p:cNvGraphicFramePr>
          <p:nvPr>
            <p:extLst>
              <p:ext uri="{D42A27DB-BD31-4B8C-83A1-F6EECF244321}">
                <p14:modId xmlns:p14="http://schemas.microsoft.com/office/powerpoint/2010/main" val="3145279811"/>
              </p:ext>
            </p:extLst>
          </p:nvPr>
        </p:nvGraphicFramePr>
        <p:xfrm>
          <a:off x="176687" y="1742659"/>
          <a:ext cx="1256328" cy="2300270"/>
        </p:xfrm>
        <a:graphic>
          <a:graphicData uri="http://schemas.openxmlformats.org/drawingml/2006/table">
            <a:tbl>
              <a:tblPr firstRow="1" bandRow="1">
                <a:tableStyleId>{8A107856-5554-42FB-B03E-39F5DBC370BA}</a:tableStyleId>
              </a:tblPr>
              <a:tblGrid>
                <a:gridCol w="601235">
                  <a:extLst>
                    <a:ext uri="{9D8B030D-6E8A-4147-A177-3AD203B41FA5}">
                      <a16:colId xmlns:a16="http://schemas.microsoft.com/office/drawing/2014/main" val="48219992"/>
                    </a:ext>
                  </a:extLst>
                </a:gridCol>
                <a:gridCol w="655093">
                  <a:extLst>
                    <a:ext uri="{9D8B030D-6E8A-4147-A177-3AD203B41FA5}">
                      <a16:colId xmlns:a16="http://schemas.microsoft.com/office/drawing/2014/main" val="2459830473"/>
                    </a:ext>
                  </a:extLst>
                </a:gridCol>
              </a:tblGrid>
              <a:tr h="460054">
                <a:tc>
                  <a:txBody>
                    <a:bodyPr/>
                    <a:lstStyle/>
                    <a:p>
                      <a:endParaRPr lang="en-GB" dirty="0"/>
                    </a:p>
                  </a:txBody>
                  <a:tcPr/>
                </a:tc>
                <a:tc>
                  <a:txBody>
                    <a:bodyPr/>
                    <a:lstStyle/>
                    <a:p>
                      <a:endParaRPr lang="en-GB"/>
                    </a:p>
                  </a:txBody>
                  <a:tcPr/>
                </a:tc>
                <a:extLst>
                  <a:ext uri="{0D108BD9-81ED-4DB2-BD59-A6C34878D82A}">
                    <a16:rowId xmlns:a16="http://schemas.microsoft.com/office/drawing/2014/main" val="2409721471"/>
                  </a:ext>
                </a:extLst>
              </a:tr>
              <a:tr h="460054">
                <a:tc>
                  <a:txBody>
                    <a:bodyPr/>
                    <a:lstStyle/>
                    <a:p>
                      <a:endParaRPr lang="en-GB"/>
                    </a:p>
                  </a:txBody>
                  <a:tcPr/>
                </a:tc>
                <a:tc>
                  <a:txBody>
                    <a:bodyPr/>
                    <a:lstStyle/>
                    <a:p>
                      <a:endParaRPr lang="en-GB"/>
                    </a:p>
                  </a:txBody>
                  <a:tcPr/>
                </a:tc>
                <a:extLst>
                  <a:ext uri="{0D108BD9-81ED-4DB2-BD59-A6C34878D82A}">
                    <a16:rowId xmlns:a16="http://schemas.microsoft.com/office/drawing/2014/main" val="506362435"/>
                  </a:ext>
                </a:extLst>
              </a:tr>
              <a:tr h="460054">
                <a:tc>
                  <a:txBody>
                    <a:bodyPr/>
                    <a:lstStyle/>
                    <a:p>
                      <a:endParaRPr lang="en-GB"/>
                    </a:p>
                  </a:txBody>
                  <a:tcPr/>
                </a:tc>
                <a:tc>
                  <a:txBody>
                    <a:bodyPr/>
                    <a:lstStyle/>
                    <a:p>
                      <a:endParaRPr lang="en-GB"/>
                    </a:p>
                  </a:txBody>
                  <a:tcPr/>
                </a:tc>
                <a:extLst>
                  <a:ext uri="{0D108BD9-81ED-4DB2-BD59-A6C34878D82A}">
                    <a16:rowId xmlns:a16="http://schemas.microsoft.com/office/drawing/2014/main" val="3189575498"/>
                  </a:ext>
                </a:extLst>
              </a:tr>
              <a:tr h="460054">
                <a:tc>
                  <a:txBody>
                    <a:bodyPr/>
                    <a:lstStyle/>
                    <a:p>
                      <a:endParaRPr lang="en-GB"/>
                    </a:p>
                  </a:txBody>
                  <a:tcPr/>
                </a:tc>
                <a:tc>
                  <a:txBody>
                    <a:bodyPr/>
                    <a:lstStyle/>
                    <a:p>
                      <a:endParaRPr lang="en-GB"/>
                    </a:p>
                  </a:txBody>
                  <a:tcPr/>
                </a:tc>
                <a:extLst>
                  <a:ext uri="{0D108BD9-81ED-4DB2-BD59-A6C34878D82A}">
                    <a16:rowId xmlns:a16="http://schemas.microsoft.com/office/drawing/2014/main" val="4248802093"/>
                  </a:ext>
                </a:extLst>
              </a:tr>
              <a:tr h="460054">
                <a:tc>
                  <a:txBody>
                    <a:bodyPr/>
                    <a:lstStyle/>
                    <a:p>
                      <a:endParaRPr lang="en-GB"/>
                    </a:p>
                  </a:txBody>
                  <a:tcPr/>
                </a:tc>
                <a:tc>
                  <a:txBody>
                    <a:bodyPr/>
                    <a:lstStyle/>
                    <a:p>
                      <a:endParaRPr lang="en-GB" dirty="0"/>
                    </a:p>
                  </a:txBody>
                  <a:tcPr/>
                </a:tc>
                <a:extLst>
                  <a:ext uri="{0D108BD9-81ED-4DB2-BD59-A6C34878D82A}">
                    <a16:rowId xmlns:a16="http://schemas.microsoft.com/office/drawing/2014/main" val="4065359846"/>
                  </a:ext>
                </a:extLst>
              </a:tr>
            </a:tbl>
          </a:graphicData>
        </a:graphic>
      </p:graphicFrame>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000" b="1" dirty="0">
                <a:solidFill>
                  <a:schemeClr val="bg1"/>
                </a:solidFill>
              </a:rPr>
              <a:t>¿Y </a:t>
            </a:r>
            <a:r>
              <a:rPr lang="en-GB" sz="3000" b="1" dirty="0" err="1">
                <a:solidFill>
                  <a:schemeClr val="bg1"/>
                </a:solidFill>
              </a:rPr>
              <a:t>los</a:t>
            </a:r>
            <a:r>
              <a:rPr lang="en-GB" sz="3000" b="1" dirty="0">
                <a:solidFill>
                  <a:schemeClr val="bg1"/>
                </a:solidFill>
              </a:rPr>
              <a:t> fines de </a:t>
            </a:r>
            <a:r>
              <a:rPr lang="en-GB" sz="3000" b="1" dirty="0" err="1">
                <a:solidFill>
                  <a:schemeClr val="bg1"/>
                </a:solidFill>
              </a:rPr>
              <a:t>semana</a:t>
            </a:r>
            <a:r>
              <a:rPr lang="en-GB" sz="3000" b="1" dirty="0">
                <a:solidFill>
                  <a:schemeClr val="bg1"/>
                </a:solidFill>
              </a:rPr>
              <a:t>? [2/2]</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7" name="TextBox 6">
            <a:extLst>
              <a:ext uri="{FF2B5EF4-FFF2-40B4-BE49-F238E27FC236}">
                <a16:creationId xmlns:a16="http://schemas.microsoft.com/office/drawing/2014/main" id="{9D1DF0A3-ADF5-7447-BD11-05540C447550}"/>
              </a:ext>
            </a:extLst>
          </p:cNvPr>
          <p:cNvSpPr txBox="1"/>
          <p:nvPr/>
        </p:nvSpPr>
        <p:spPr>
          <a:xfrm>
            <a:off x="112271" y="1159030"/>
            <a:ext cx="64691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Escucha</a:t>
            </a:r>
            <a:r>
              <a:rPr lang="en-US" sz="2400" b="1" dirty="0">
                <a:solidFill>
                  <a:srgbClr val="4472C4">
                    <a:lumMod val="50000"/>
                  </a:srgbClr>
                </a:solidFill>
                <a:latin typeface="Century Gothic" panose="020F0302020204030204"/>
              </a:rPr>
              <a:t> e </a:t>
            </a:r>
            <a:r>
              <a:rPr lang="en-US" sz="2400" b="1" dirty="0" err="1">
                <a:solidFill>
                  <a:srgbClr val="4472C4">
                    <a:lumMod val="50000"/>
                  </a:srgbClr>
                </a:solidFill>
                <a:latin typeface="Century Gothic" panose="020F0302020204030204"/>
              </a:rPr>
              <a:t>identifica</a:t>
            </a:r>
            <a:r>
              <a:rPr lang="en-US" sz="2400" b="1" dirty="0">
                <a:solidFill>
                  <a:srgbClr val="4472C4">
                    <a:lumMod val="50000"/>
                  </a:srgbClr>
                </a:solidFill>
                <a:latin typeface="Century Gothic" panose="020F0302020204030204"/>
              </a:rPr>
              <a:t> la imagen </a:t>
            </a:r>
            <a:r>
              <a:rPr lang="en-US" sz="2400" b="1" dirty="0" err="1">
                <a:solidFill>
                  <a:srgbClr val="4472C4">
                    <a:lumMod val="50000"/>
                  </a:srgbClr>
                </a:solidFill>
                <a:latin typeface="Century Gothic" panose="020F0302020204030204"/>
              </a:rPr>
              <a:t>correcta</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2" name="Action Button: Custom 21">
            <a:hlinkClick r:id="" action="ppaction://noaction" highlightClick="1">
              <a:snd r:embed="rId12" name="lo saluda.wav"/>
            </a:hlinkClick>
          </p:cNvPr>
          <p:cNvSpPr/>
          <p:nvPr/>
        </p:nvSpPr>
        <p:spPr>
          <a:xfrm>
            <a:off x="232565" y="174547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23" name="Action Button: Custom 22">
            <a:hlinkClick r:id="" action="ppaction://noaction" highlightClick="1">
              <a:snd r:embed="rId13" name="la saca de paseo2.wav"/>
            </a:hlinkClick>
          </p:cNvPr>
          <p:cNvSpPr/>
          <p:nvPr/>
        </p:nvSpPr>
        <p:spPr>
          <a:xfrm>
            <a:off x="244359" y="221551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24" name="Action Button: Custom 23">
            <a:hlinkClick r:id="" action="ppaction://noaction" highlightClick="1">
              <a:snd r:embed="rId14" name="lo mira en su cama.wav"/>
            </a:hlinkClick>
          </p:cNvPr>
          <p:cNvSpPr/>
          <p:nvPr/>
        </p:nvSpPr>
        <p:spPr>
          <a:xfrm>
            <a:off x="232565" y="268556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25" name="Action Button: Custom 24">
            <a:hlinkClick r:id="" action="ppaction://noaction" highlightClick="1">
              <a:snd r:embed="rId15" name="lo despierta.wav"/>
            </a:hlinkClick>
          </p:cNvPr>
          <p:cNvSpPr/>
          <p:nvPr/>
        </p:nvSpPr>
        <p:spPr>
          <a:xfrm>
            <a:off x="236944" y="3136408"/>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sp>
        <p:nvSpPr>
          <p:cNvPr id="26" name="Action Button: Custom 25">
            <a:hlinkClick r:id="" action="ppaction://noaction" highlightClick="1">
              <a:snd r:embed="rId16" name="finalmente la besa.wav"/>
            </a:hlinkClick>
          </p:cNvPr>
          <p:cNvSpPr/>
          <p:nvPr/>
        </p:nvSpPr>
        <p:spPr>
          <a:xfrm>
            <a:off x="254468" y="360645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10</a:t>
            </a:r>
          </a:p>
        </p:txBody>
      </p:sp>
      <p:sp>
        <p:nvSpPr>
          <p:cNvPr id="27" name="TextBox 26"/>
          <p:cNvSpPr txBox="1"/>
          <p:nvPr/>
        </p:nvSpPr>
        <p:spPr>
          <a:xfrm>
            <a:off x="3097524" y="3735828"/>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H</a:t>
            </a:r>
          </a:p>
        </p:txBody>
      </p:sp>
      <p:sp>
        <p:nvSpPr>
          <p:cNvPr id="28" name="TextBox 27"/>
          <p:cNvSpPr txBox="1"/>
          <p:nvPr/>
        </p:nvSpPr>
        <p:spPr>
          <a:xfrm rot="253054">
            <a:off x="4598360" y="1603503"/>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B</a:t>
            </a:r>
          </a:p>
        </p:txBody>
      </p:sp>
      <p:sp>
        <p:nvSpPr>
          <p:cNvPr id="29" name="TextBox 28"/>
          <p:cNvSpPr txBox="1"/>
          <p:nvPr/>
        </p:nvSpPr>
        <p:spPr>
          <a:xfrm rot="21045407">
            <a:off x="6674989" y="342422"/>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C</a:t>
            </a:r>
          </a:p>
        </p:txBody>
      </p:sp>
      <p:sp>
        <p:nvSpPr>
          <p:cNvPr id="30" name="TextBox 29"/>
          <p:cNvSpPr txBox="1"/>
          <p:nvPr/>
        </p:nvSpPr>
        <p:spPr>
          <a:xfrm rot="585824">
            <a:off x="9643967" y="512608"/>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D</a:t>
            </a:r>
          </a:p>
        </p:txBody>
      </p:sp>
      <p:sp>
        <p:nvSpPr>
          <p:cNvPr id="31" name="TextBox 30"/>
          <p:cNvSpPr txBox="1"/>
          <p:nvPr/>
        </p:nvSpPr>
        <p:spPr>
          <a:xfrm rot="21145683">
            <a:off x="6582031" y="2417005"/>
            <a:ext cx="345685"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E</a:t>
            </a:r>
          </a:p>
        </p:txBody>
      </p:sp>
      <p:sp>
        <p:nvSpPr>
          <p:cNvPr id="33" name="TextBox 32"/>
          <p:cNvSpPr txBox="1"/>
          <p:nvPr/>
        </p:nvSpPr>
        <p:spPr>
          <a:xfrm rot="21077764">
            <a:off x="2315588" y="4309199"/>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G</a:t>
            </a:r>
          </a:p>
        </p:txBody>
      </p:sp>
      <p:sp>
        <p:nvSpPr>
          <p:cNvPr id="34" name="TextBox 33"/>
          <p:cNvSpPr txBox="1"/>
          <p:nvPr/>
        </p:nvSpPr>
        <p:spPr>
          <a:xfrm rot="204864">
            <a:off x="8306567" y="4415432"/>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J</a:t>
            </a:r>
          </a:p>
        </p:txBody>
      </p:sp>
      <p:sp>
        <p:nvSpPr>
          <p:cNvPr id="35" name="TextBox 34"/>
          <p:cNvSpPr txBox="1"/>
          <p:nvPr/>
        </p:nvSpPr>
        <p:spPr>
          <a:xfrm rot="20909489">
            <a:off x="5602838" y="4604649"/>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I</a:t>
            </a:r>
          </a:p>
        </p:txBody>
      </p:sp>
      <p:sp>
        <p:nvSpPr>
          <p:cNvPr id="36" name="TextBox 35"/>
          <p:cNvSpPr txBox="1"/>
          <p:nvPr/>
        </p:nvSpPr>
        <p:spPr>
          <a:xfrm rot="20520653">
            <a:off x="3639324" y="1670706"/>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A</a:t>
            </a:r>
          </a:p>
        </p:txBody>
      </p:sp>
      <p:sp>
        <p:nvSpPr>
          <p:cNvPr id="37" name="TextBox 36"/>
          <p:cNvSpPr txBox="1"/>
          <p:nvPr/>
        </p:nvSpPr>
        <p:spPr>
          <a:xfrm>
            <a:off x="871096" y="1739898"/>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E</a:t>
            </a:r>
          </a:p>
        </p:txBody>
      </p:sp>
      <p:sp>
        <p:nvSpPr>
          <p:cNvPr id="38" name="TextBox 37"/>
          <p:cNvSpPr txBox="1"/>
          <p:nvPr/>
        </p:nvSpPr>
        <p:spPr>
          <a:xfrm>
            <a:off x="874877" y="2226881"/>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H</a:t>
            </a:r>
          </a:p>
        </p:txBody>
      </p:sp>
      <p:sp>
        <p:nvSpPr>
          <p:cNvPr id="39" name="TextBox 38"/>
          <p:cNvSpPr txBox="1"/>
          <p:nvPr/>
        </p:nvSpPr>
        <p:spPr>
          <a:xfrm>
            <a:off x="874877" y="2698968"/>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G</a:t>
            </a:r>
          </a:p>
        </p:txBody>
      </p:sp>
      <p:sp>
        <p:nvSpPr>
          <p:cNvPr id="40" name="TextBox 39"/>
          <p:cNvSpPr txBox="1"/>
          <p:nvPr/>
        </p:nvSpPr>
        <p:spPr>
          <a:xfrm>
            <a:off x="864812" y="3131126"/>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A</a:t>
            </a:r>
          </a:p>
        </p:txBody>
      </p:sp>
      <p:sp>
        <p:nvSpPr>
          <p:cNvPr id="41" name="TextBox 40"/>
          <p:cNvSpPr txBox="1"/>
          <p:nvPr/>
        </p:nvSpPr>
        <p:spPr>
          <a:xfrm>
            <a:off x="864812" y="3618623"/>
            <a:ext cx="392070"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D</a:t>
            </a:r>
          </a:p>
        </p:txBody>
      </p:sp>
      <p:pic>
        <p:nvPicPr>
          <p:cNvPr id="46" name="Picture 4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29889" y="3780369"/>
            <a:ext cx="2419423" cy="1701014"/>
          </a:xfrm>
          <a:prstGeom prst="rect">
            <a:avLst/>
          </a:prstGeom>
          <a:ln w="25400">
            <a:solidFill>
              <a:srgbClr val="EA5F00"/>
            </a:solidFill>
          </a:ln>
        </p:spPr>
      </p:pic>
      <p:pic>
        <p:nvPicPr>
          <p:cNvPr id="50" name="Picture 4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1308928">
            <a:off x="6627044" y="139101"/>
            <a:ext cx="2598005" cy="1959442"/>
          </a:xfrm>
          <a:prstGeom prst="rect">
            <a:avLst/>
          </a:prstGeom>
          <a:ln w="25400">
            <a:solidFill>
              <a:srgbClr val="EA5F00"/>
            </a:solidFill>
          </a:ln>
        </p:spPr>
      </p:pic>
      <p:sp>
        <p:nvSpPr>
          <p:cNvPr id="58" name="TextBox 57"/>
          <p:cNvSpPr txBox="1"/>
          <p:nvPr/>
        </p:nvSpPr>
        <p:spPr>
          <a:xfrm rot="620370">
            <a:off x="9611988" y="2664456"/>
            <a:ext cx="395662"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F</a:t>
            </a:r>
          </a:p>
        </p:txBody>
      </p:sp>
      <p:sp>
        <p:nvSpPr>
          <p:cNvPr id="61" name="AutoShape 3"/>
          <p:cNvSpPr>
            <a:spLocks noChangeAspect="1" noChangeArrowheads="1" noTextEdit="1"/>
          </p:cNvSpPr>
          <p:nvPr/>
        </p:nvSpPr>
        <p:spPr bwMode="auto">
          <a:xfrm>
            <a:off x="4575175" y="2525713"/>
            <a:ext cx="304165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9088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ontent Placeholder 2"/>
          <p:cNvSpPr>
            <a:spLocks noGrp="1"/>
          </p:cNvSpPr>
          <p:nvPr>
            <p:ph idx="1"/>
          </p:nvPr>
        </p:nvSpPr>
        <p:spPr>
          <a:xfrm>
            <a:off x="216136" y="1460854"/>
            <a:ext cx="11439051" cy="4351338"/>
          </a:xfrm>
          <a:solidFill>
            <a:schemeClr val="accent4">
              <a:lumMod val="20000"/>
              <a:lumOff val="80000"/>
            </a:schemeClr>
          </a:solidFill>
          <a:ln>
            <a:solidFill>
              <a:schemeClr val="accent5">
                <a:lumMod val="50000"/>
              </a:schemeClr>
            </a:solidFill>
          </a:ln>
        </p:spPr>
        <p:txBody>
          <a:bodyPr>
            <a:normAutofit lnSpcReduction="10000"/>
          </a:bodyPr>
          <a:lstStyle/>
          <a:p>
            <a:pPr marL="0" indent="0">
              <a:buNone/>
            </a:pPr>
            <a:r>
              <a:rPr lang="en-GB" b="1" i="1" dirty="0" err="1"/>
              <a:t>Verbos</a:t>
            </a:r>
            <a:endParaRPr lang="en-GB" b="1" i="1" dirty="0"/>
          </a:p>
          <a:p>
            <a:r>
              <a:rPr lang="en-GB" dirty="0"/>
              <a:t>s/he wakes [someone] up			</a:t>
            </a:r>
            <a:r>
              <a:rPr lang="en-GB" i="1" dirty="0" err="1"/>
              <a:t>despierta</a:t>
            </a:r>
            <a:r>
              <a:rPr lang="en-GB" dirty="0"/>
              <a:t> </a:t>
            </a:r>
          </a:p>
          <a:p>
            <a:r>
              <a:rPr lang="en-GB" dirty="0"/>
              <a:t>s/he kisses 						</a:t>
            </a:r>
            <a:r>
              <a:rPr lang="en-GB" i="1" dirty="0" err="1"/>
              <a:t>besa</a:t>
            </a:r>
            <a:endParaRPr lang="en-GB" i="1" dirty="0"/>
          </a:p>
          <a:p>
            <a:r>
              <a:rPr lang="en-GB" dirty="0"/>
              <a:t>s/he follows 						</a:t>
            </a:r>
            <a:r>
              <a:rPr lang="en-GB" i="1" dirty="0" err="1"/>
              <a:t>sigue</a:t>
            </a:r>
            <a:endParaRPr lang="en-GB" i="1" dirty="0"/>
          </a:p>
          <a:p>
            <a:r>
              <a:rPr lang="en-GB" dirty="0"/>
              <a:t>s/he watches 						</a:t>
            </a:r>
            <a:r>
              <a:rPr lang="en-GB" i="1" dirty="0" err="1"/>
              <a:t>mira</a:t>
            </a:r>
            <a:endParaRPr lang="en-GB" i="1" dirty="0"/>
          </a:p>
          <a:p>
            <a:r>
              <a:rPr lang="en-GB" dirty="0"/>
              <a:t>s/he takes [someone] out (for a walk)	</a:t>
            </a:r>
            <a:r>
              <a:rPr lang="en-GB" i="1" dirty="0" err="1"/>
              <a:t>saca</a:t>
            </a:r>
            <a:r>
              <a:rPr lang="en-GB" i="1" dirty="0"/>
              <a:t> (de </a:t>
            </a:r>
            <a:r>
              <a:rPr lang="en-GB" i="1" dirty="0" err="1"/>
              <a:t>paseo</a:t>
            </a:r>
            <a:r>
              <a:rPr lang="en-GB" i="1" dirty="0"/>
              <a:t>)</a:t>
            </a:r>
          </a:p>
          <a:p>
            <a:r>
              <a:rPr lang="en-GB" dirty="0"/>
              <a:t>s/he greets 						</a:t>
            </a:r>
            <a:r>
              <a:rPr lang="en-GB" i="1" dirty="0" err="1"/>
              <a:t>saluda</a:t>
            </a:r>
            <a:endParaRPr lang="en-GB" i="1" dirty="0"/>
          </a:p>
          <a:p>
            <a:r>
              <a:rPr lang="en-GB" dirty="0"/>
              <a:t>s/he takes [someone somewhere] 		</a:t>
            </a:r>
            <a:r>
              <a:rPr lang="en-GB" i="1" dirty="0" err="1"/>
              <a:t>lleva</a:t>
            </a:r>
            <a:endParaRPr lang="en-GB" i="1" dirty="0"/>
          </a:p>
          <a:p>
            <a:r>
              <a:rPr lang="en-GB" dirty="0"/>
              <a:t>s/he washes						</a:t>
            </a:r>
            <a:r>
              <a:rPr lang="en-GB" i="1" dirty="0"/>
              <a:t>lava</a:t>
            </a:r>
          </a:p>
          <a:p>
            <a:endParaRPr lang="en-GB" dirty="0"/>
          </a:p>
        </p:txBody>
      </p:sp>
      <p:sp>
        <p:nvSpPr>
          <p:cNvPr id="8" name="Rectangle 7"/>
          <p:cNvSpPr/>
          <p:nvPr/>
        </p:nvSpPr>
        <p:spPr>
          <a:xfrm>
            <a:off x="7246959" y="1828880"/>
            <a:ext cx="3220871" cy="464024"/>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6600"/>
                </a:solidFill>
              </a:rPr>
              <a:t>____________</a:t>
            </a:r>
          </a:p>
        </p:txBody>
      </p:sp>
      <p:sp>
        <p:nvSpPr>
          <p:cNvPr id="9" name="Rectangle 8"/>
          <p:cNvSpPr/>
          <p:nvPr/>
        </p:nvSpPr>
        <p:spPr>
          <a:xfrm>
            <a:off x="7246959" y="2329792"/>
            <a:ext cx="3220871" cy="464024"/>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6600"/>
                </a:solidFill>
              </a:rPr>
              <a:t>____________</a:t>
            </a:r>
          </a:p>
        </p:txBody>
      </p:sp>
      <p:sp>
        <p:nvSpPr>
          <p:cNvPr id="10" name="Rectangle 9"/>
          <p:cNvSpPr/>
          <p:nvPr/>
        </p:nvSpPr>
        <p:spPr>
          <a:xfrm>
            <a:off x="7246959" y="2870068"/>
            <a:ext cx="3220871" cy="464024"/>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6600"/>
                </a:solidFill>
              </a:rPr>
              <a:t>____________</a:t>
            </a:r>
          </a:p>
        </p:txBody>
      </p:sp>
      <p:sp>
        <p:nvSpPr>
          <p:cNvPr id="11" name="Rectangle 10"/>
          <p:cNvSpPr/>
          <p:nvPr/>
        </p:nvSpPr>
        <p:spPr>
          <a:xfrm>
            <a:off x="7246958" y="3356315"/>
            <a:ext cx="3220871" cy="464024"/>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6600"/>
                </a:solidFill>
              </a:rPr>
              <a:t>____________</a:t>
            </a:r>
          </a:p>
        </p:txBody>
      </p:sp>
      <p:sp>
        <p:nvSpPr>
          <p:cNvPr id="12" name="Rectangle 11"/>
          <p:cNvSpPr/>
          <p:nvPr/>
        </p:nvSpPr>
        <p:spPr>
          <a:xfrm>
            <a:off x="7246958" y="3818460"/>
            <a:ext cx="3220871" cy="464024"/>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6600"/>
                </a:solidFill>
              </a:rPr>
              <a:t>____________</a:t>
            </a:r>
          </a:p>
        </p:txBody>
      </p:sp>
      <p:sp>
        <p:nvSpPr>
          <p:cNvPr id="13" name="Rectangle 12"/>
          <p:cNvSpPr/>
          <p:nvPr/>
        </p:nvSpPr>
        <p:spPr>
          <a:xfrm>
            <a:off x="7246957" y="4282484"/>
            <a:ext cx="3220871" cy="464024"/>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6600"/>
                </a:solidFill>
              </a:rPr>
              <a:t>____________</a:t>
            </a:r>
          </a:p>
        </p:txBody>
      </p:sp>
      <p:sp>
        <p:nvSpPr>
          <p:cNvPr id="14" name="Rectangle 13"/>
          <p:cNvSpPr/>
          <p:nvPr/>
        </p:nvSpPr>
        <p:spPr>
          <a:xfrm>
            <a:off x="7246956" y="4776518"/>
            <a:ext cx="3220871" cy="464024"/>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6600"/>
                </a:solidFill>
              </a:rPr>
              <a:t>____________</a:t>
            </a:r>
          </a:p>
        </p:txBody>
      </p:sp>
      <p:sp>
        <p:nvSpPr>
          <p:cNvPr id="15" name="Rectangle 14"/>
          <p:cNvSpPr/>
          <p:nvPr/>
        </p:nvSpPr>
        <p:spPr>
          <a:xfrm>
            <a:off x="7246955" y="5251776"/>
            <a:ext cx="3220871" cy="464024"/>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F6600"/>
                </a:solidFill>
              </a:rPr>
              <a:t>____________</a:t>
            </a:r>
          </a:p>
        </p:txBody>
      </p:sp>
    </p:spTree>
    <p:extLst>
      <p:ext uri="{BB962C8B-B14F-4D97-AF65-F5344CB8AC3E}">
        <p14:creationId xmlns:p14="http://schemas.microsoft.com/office/powerpoint/2010/main" val="247183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5521"/>
            <a:ext cx="6649156" cy="867128"/>
          </a:xfrm>
          <a:prstGeom prst="rect">
            <a:avLst/>
          </a:prstGeom>
        </p:spPr>
      </p:pic>
      <p:pic>
        <p:nvPicPr>
          <p:cNvPr id="8" name="Picture 7"/>
          <p:cNvPicPr/>
          <p:nvPr/>
        </p:nvPicPr>
        <p:blipFill rotWithShape="1">
          <a:blip r:embed="rId4">
            <a:extLst>
              <a:ext uri="{28A0092B-C50C-407E-A947-70E740481C1C}">
                <a14:useLocalDpi xmlns:a14="http://schemas.microsoft.com/office/drawing/2010/main" val="0"/>
              </a:ext>
            </a:extLst>
          </a:blip>
          <a:srcRect l="14553" t="16574" r="19337" b="4653"/>
          <a:stretch/>
        </p:blipFill>
        <p:spPr bwMode="auto">
          <a:xfrm>
            <a:off x="82286" y="964418"/>
            <a:ext cx="8859114" cy="541193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82286" y="-98642"/>
            <a:ext cx="6484584" cy="1325563"/>
          </a:xfrm>
        </p:spPr>
        <p:txBody>
          <a:bodyPr>
            <a:normAutofit/>
          </a:bodyPr>
          <a:lstStyle/>
          <a:p>
            <a:r>
              <a:rPr lang="en-GB" sz="3500" b="1" dirty="0">
                <a:solidFill>
                  <a:schemeClr val="bg1"/>
                </a:solidFill>
              </a:rPr>
              <a:t>¡Describe </a:t>
            </a:r>
            <a:r>
              <a:rPr lang="en-GB" sz="3500" b="1" dirty="0" err="1">
                <a:solidFill>
                  <a:schemeClr val="bg1"/>
                </a:solidFill>
              </a:rPr>
              <a:t>ocho</a:t>
            </a:r>
            <a:r>
              <a:rPr lang="en-GB" sz="3500" b="1" dirty="0">
                <a:solidFill>
                  <a:schemeClr val="bg1"/>
                </a:solidFill>
              </a:rPr>
              <a:t> </a:t>
            </a:r>
            <a:r>
              <a:rPr lang="en-GB" sz="3500" b="1" dirty="0" err="1">
                <a:solidFill>
                  <a:schemeClr val="bg1"/>
                </a:solidFill>
              </a:rPr>
              <a:t>imágenes</a:t>
            </a:r>
            <a:r>
              <a:rPr lang="en-GB" sz="35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ontent Placeholder 2"/>
          <p:cNvSpPr>
            <a:spLocks noGrp="1"/>
          </p:cNvSpPr>
          <p:nvPr>
            <p:ph idx="1"/>
          </p:nvPr>
        </p:nvSpPr>
        <p:spPr>
          <a:xfrm>
            <a:off x="9023686" y="1039812"/>
            <a:ext cx="2850914" cy="5265737"/>
          </a:xfrm>
          <a:solidFill>
            <a:schemeClr val="accent4">
              <a:lumMod val="20000"/>
              <a:lumOff val="80000"/>
            </a:schemeClr>
          </a:solidFill>
          <a:ln>
            <a:solidFill>
              <a:schemeClr val="accent5">
                <a:lumMod val="50000"/>
              </a:schemeClr>
            </a:solidFill>
          </a:ln>
        </p:spPr>
        <p:txBody>
          <a:bodyPr>
            <a:normAutofit/>
          </a:bodyPr>
          <a:lstStyle/>
          <a:p>
            <a:pPr marL="0" indent="0">
              <a:buNone/>
            </a:pPr>
            <a:r>
              <a:rPr lang="en-GB" b="1" u="sng" dirty="0" err="1"/>
              <a:t>Vocabulario</a:t>
            </a:r>
            <a:endParaRPr lang="en-GB" b="1" u="sng" dirty="0"/>
          </a:p>
          <a:p>
            <a:pPr marL="0" indent="0">
              <a:buNone/>
            </a:pPr>
            <a:endParaRPr lang="en-GB" b="1" dirty="0"/>
          </a:p>
          <a:p>
            <a:pPr marL="0" indent="0">
              <a:buNone/>
            </a:pPr>
            <a:r>
              <a:rPr lang="en-GB" b="1" i="1" dirty="0"/>
              <a:t>primero</a:t>
            </a:r>
            <a:r>
              <a:rPr lang="en-GB" b="1" dirty="0"/>
              <a:t> – </a:t>
            </a:r>
          </a:p>
          <a:p>
            <a:pPr marL="0" indent="0">
              <a:buNone/>
            </a:pPr>
            <a:r>
              <a:rPr lang="en-GB" b="1" dirty="0">
                <a:solidFill>
                  <a:srgbClr val="FF6600"/>
                </a:solidFill>
              </a:rPr>
              <a:t>first</a:t>
            </a:r>
          </a:p>
          <a:p>
            <a:pPr marL="0" indent="0">
              <a:buNone/>
            </a:pPr>
            <a:r>
              <a:rPr lang="en-GB" b="1" i="1" dirty="0" err="1"/>
              <a:t>luego</a:t>
            </a:r>
            <a:r>
              <a:rPr lang="en-GB" b="1" dirty="0"/>
              <a:t> –  </a:t>
            </a:r>
          </a:p>
          <a:p>
            <a:pPr marL="0" indent="0">
              <a:buNone/>
            </a:pPr>
            <a:r>
              <a:rPr lang="en-GB" b="1" dirty="0">
                <a:solidFill>
                  <a:srgbClr val="FF6600"/>
                </a:solidFill>
              </a:rPr>
              <a:t>then</a:t>
            </a:r>
          </a:p>
          <a:p>
            <a:pPr marL="0" indent="0">
              <a:buNone/>
            </a:pPr>
            <a:r>
              <a:rPr lang="en-GB" b="1" i="1" dirty="0" err="1"/>
              <a:t>después</a:t>
            </a:r>
            <a:r>
              <a:rPr lang="en-GB" b="1" dirty="0"/>
              <a:t> – </a:t>
            </a:r>
          </a:p>
          <a:p>
            <a:pPr marL="0" indent="0">
              <a:buNone/>
            </a:pPr>
            <a:r>
              <a:rPr lang="en-GB" b="1" dirty="0">
                <a:solidFill>
                  <a:srgbClr val="FF6600"/>
                </a:solidFill>
              </a:rPr>
              <a:t>after</a:t>
            </a:r>
          </a:p>
          <a:p>
            <a:pPr marL="0" indent="0">
              <a:buNone/>
            </a:pPr>
            <a:r>
              <a:rPr lang="en-GB" b="1" i="1" dirty="0" err="1"/>
              <a:t>finalmente</a:t>
            </a:r>
            <a:r>
              <a:rPr lang="en-GB" b="1" dirty="0"/>
              <a:t> – </a:t>
            </a:r>
          </a:p>
          <a:p>
            <a:pPr marL="0" indent="0">
              <a:buNone/>
            </a:pPr>
            <a:r>
              <a:rPr lang="en-GB" b="1" dirty="0">
                <a:solidFill>
                  <a:srgbClr val="FF6600"/>
                </a:solidFill>
              </a:rPr>
              <a:t>finally</a:t>
            </a:r>
          </a:p>
          <a:p>
            <a:pPr marL="0" indent="0">
              <a:buNone/>
            </a:pPr>
            <a:endParaRPr lang="en-GB" b="1" dirty="0"/>
          </a:p>
        </p:txBody>
      </p:sp>
    </p:spTree>
    <p:extLst>
      <p:ext uri="{BB962C8B-B14F-4D97-AF65-F5344CB8AC3E}">
        <p14:creationId xmlns:p14="http://schemas.microsoft.com/office/powerpoint/2010/main" val="2699393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Monty and </a:t>
            </a:r>
            <a:r>
              <a:rPr lang="en-GB" sz="3600" b="1" dirty="0" err="1">
                <a:solidFill>
                  <a:schemeClr val="bg1"/>
                </a:solidFill>
              </a:rPr>
              <a:t>María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481625" y="258166"/>
            <a:ext cx="244651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9D1DF0A3-ADF5-7447-BD11-05540C447550}"/>
              </a:ext>
            </a:extLst>
          </p:cNvPr>
          <p:cNvSpPr txBox="1"/>
          <p:nvPr/>
        </p:nvSpPr>
        <p:spPr>
          <a:xfrm>
            <a:off x="180000" y="1622426"/>
            <a:ext cx="54716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4472C4">
                    <a:lumMod val="50000"/>
                  </a:srgbClr>
                </a:solidFill>
                <a:latin typeface="Century Gothic" panose="020F0302020204030204"/>
              </a:rPr>
              <a:t>¡</a:t>
            </a:r>
            <a:r>
              <a:rPr lang="en-US" sz="2800" b="1" dirty="0" err="1">
                <a:solidFill>
                  <a:srgbClr val="4472C4">
                    <a:lumMod val="50000"/>
                  </a:srgbClr>
                </a:solidFill>
                <a:latin typeface="Century Gothic" panose="020F0302020204030204"/>
              </a:rPr>
              <a:t>Trabaja</a:t>
            </a:r>
            <a:r>
              <a:rPr lang="en-US" sz="2800" b="1" dirty="0">
                <a:solidFill>
                  <a:srgbClr val="4472C4">
                    <a:lumMod val="50000"/>
                  </a:srgbClr>
                </a:solidFill>
                <a:latin typeface="Century Gothic" panose="020F0302020204030204"/>
              </a:rPr>
              <a:t> </a:t>
            </a:r>
            <a:r>
              <a:rPr lang="en-US" sz="2800" b="1" dirty="0" err="1">
                <a:solidFill>
                  <a:srgbClr val="4472C4">
                    <a:lumMod val="50000"/>
                  </a:srgbClr>
                </a:solidFill>
                <a:latin typeface="Century Gothic" panose="020F0302020204030204"/>
              </a:rPr>
              <a:t>en</a:t>
            </a:r>
            <a:r>
              <a:rPr lang="en-US" sz="2800" b="1" dirty="0">
                <a:solidFill>
                  <a:srgbClr val="4472C4">
                    <a:lumMod val="50000"/>
                  </a:srgbClr>
                </a:solidFill>
                <a:latin typeface="Century Gothic" panose="020F0302020204030204"/>
              </a:rPr>
              <a:t> </a:t>
            </a:r>
            <a:r>
              <a:rPr lang="en-US" sz="2800" b="1" dirty="0" err="1">
                <a:solidFill>
                  <a:srgbClr val="4472C4">
                    <a:lumMod val="50000"/>
                  </a:srgbClr>
                </a:solidFill>
                <a:latin typeface="Century Gothic" panose="020F0302020204030204"/>
              </a:rPr>
              <a:t>pareja</a:t>
            </a:r>
            <a:r>
              <a:rPr lang="en-US" sz="2800" b="1" dirty="0">
                <a:solidFill>
                  <a:srgbClr val="4472C4">
                    <a:lumMod val="50000"/>
                  </a:srgbClr>
                </a:solidFill>
                <a:latin typeface="Century Gothic" panose="020F0302020204030204"/>
              </a:rPr>
              <a: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2178" y="1165721"/>
            <a:ext cx="1663890" cy="1663890"/>
          </a:xfrm>
          <a:prstGeom prst="rect">
            <a:avLst/>
          </a:prstGeom>
        </p:spPr>
      </p:pic>
      <p:sp>
        <p:nvSpPr>
          <p:cNvPr id="8" name="TextBox 7">
            <a:extLst>
              <a:ext uri="{FF2B5EF4-FFF2-40B4-BE49-F238E27FC236}">
                <a16:creationId xmlns:a16="http://schemas.microsoft.com/office/drawing/2014/main" id="{9D1DF0A3-ADF5-7447-BD11-05540C447550}"/>
              </a:ext>
            </a:extLst>
          </p:cNvPr>
          <p:cNvSpPr txBox="1"/>
          <p:nvPr/>
        </p:nvSpPr>
        <p:spPr>
          <a:xfrm>
            <a:off x="179999" y="2402623"/>
            <a:ext cx="1094292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4472C4">
                    <a:lumMod val="50000"/>
                  </a:srgbClr>
                </a:solidFill>
                <a:latin typeface="Century Gothic" panose="020F0302020204030204"/>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dirty="0">
                <a:ln>
                  <a:noFill/>
                </a:ln>
                <a:solidFill>
                  <a:srgbClr val="4472C4">
                    <a:lumMod val="50000"/>
                  </a:srgbClr>
                </a:solidFill>
                <a:effectLst/>
                <a:uLnTx/>
                <a:uFillTx/>
                <a:latin typeface="Century Gothic" panose="020F0302020204030204"/>
              </a:rPr>
              <a:t>Describe</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las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imágenes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en</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las cartas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en</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el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orden</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correcto</a:t>
            </a:r>
            <a:r>
              <a:rPr kumimoji="0" lang="en-US" sz="2800" i="0" u="none" strike="noStrike" kern="1200" cap="none" spc="0" normalizeH="0" dirty="0">
                <a:ln>
                  <a:noFill/>
                </a:ln>
                <a:solidFill>
                  <a:srgbClr val="4472C4">
                    <a:lumMod val="50000"/>
                  </a:srgbClr>
                </a:solidFill>
                <a:effectLst/>
                <a:uLnTx/>
                <a:uFillTx/>
                <a:latin typeface="Century Gothic" panose="020F0302020204030204"/>
              </a:rPr>
              <a:t>.</a:t>
            </a:r>
            <a:endParaRPr kumimoji="0" lang="en-US" sz="28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9D1DF0A3-ADF5-7447-BD11-05540C447550}"/>
              </a:ext>
            </a:extLst>
          </p:cNvPr>
          <p:cNvSpPr txBox="1"/>
          <p:nvPr/>
        </p:nvSpPr>
        <p:spPr>
          <a:xfrm>
            <a:off x="179999" y="3769037"/>
            <a:ext cx="88138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4472C4">
                    <a:lumMod val="50000"/>
                  </a:srgbClr>
                </a:solidFill>
                <a:latin typeface="Century Gothic" panose="020F0302020204030204"/>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Escucha</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y </a:t>
            </a:r>
            <a:r>
              <a:rPr lang="en-US" sz="2800" dirty="0">
                <a:solidFill>
                  <a:srgbClr val="4472C4">
                    <a:lumMod val="50000"/>
                  </a:srgbClr>
                </a:solidFill>
                <a:latin typeface="Century Gothic" panose="020F0302020204030204"/>
              </a:rPr>
              <a:t>escribe las </a:t>
            </a:r>
            <a:r>
              <a:rPr lang="en-US" sz="2800" dirty="0" err="1">
                <a:solidFill>
                  <a:srgbClr val="4472C4">
                    <a:lumMod val="50000"/>
                  </a:srgbClr>
                </a:solidFill>
                <a:latin typeface="Century Gothic" panose="020F0302020204030204"/>
              </a:rPr>
              <a:t>actividades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en</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inglés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a:t>
            </a:r>
            <a:endParaRPr kumimoji="0" lang="en-US" sz="28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9D1DF0A3-ADF5-7447-BD11-05540C447550}"/>
              </a:ext>
            </a:extLst>
          </p:cNvPr>
          <p:cNvSpPr txBox="1"/>
          <p:nvPr/>
        </p:nvSpPr>
        <p:spPr>
          <a:xfrm>
            <a:off x="179999" y="5013257"/>
            <a:ext cx="100558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Después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compara</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las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imágenes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y las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frases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en</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inglés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a:t>
            </a:r>
            <a:endParaRPr kumimoji="0" lang="en-US" sz="28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 t="41812" r="55145" b="7296"/>
          <a:stretch/>
        </p:blipFill>
        <p:spPr>
          <a:xfrm flipH="1">
            <a:off x="7545568" y="519973"/>
            <a:ext cx="2038262" cy="2312585"/>
          </a:xfrm>
          <a:prstGeom prst="rect">
            <a:avLst/>
          </a:prstGeom>
          <a:ln w="25400">
            <a:noFill/>
          </a:ln>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11968" r="62006" b="7427"/>
          <a:stretch/>
        </p:blipFill>
        <p:spPr>
          <a:xfrm>
            <a:off x="6374764" y="181153"/>
            <a:ext cx="1696310" cy="2578934"/>
          </a:xfrm>
          <a:prstGeom prst="rect">
            <a:avLst/>
          </a:prstGeom>
          <a:ln w="25400">
            <a:noFill/>
          </a:ln>
        </p:spPr>
      </p:pic>
    </p:spTree>
    <p:extLst>
      <p:ext uri="{BB962C8B-B14F-4D97-AF65-F5344CB8AC3E}">
        <p14:creationId xmlns:p14="http://schemas.microsoft.com/office/powerpoint/2010/main" val="232247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056" y="121705"/>
            <a:ext cx="2840135" cy="2035266"/>
          </a:xfrm>
          <a:prstGeom prst="rect">
            <a:avLst/>
          </a:prstGeom>
          <a:ln w="25400">
            <a:solidFill>
              <a:srgbClr val="EA5F00"/>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2190" y="121705"/>
            <a:ext cx="2395330" cy="2035266"/>
          </a:xfrm>
          <a:prstGeom prst="rect">
            <a:avLst/>
          </a:prstGeom>
          <a:ln w="25400">
            <a:solidFill>
              <a:srgbClr val="EA5F00"/>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056" y="2287337"/>
            <a:ext cx="2840135" cy="2014941"/>
          </a:xfrm>
          <a:prstGeom prst="rect">
            <a:avLst/>
          </a:prstGeom>
          <a:ln w="25400">
            <a:solidFill>
              <a:srgbClr val="EA5F00"/>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6870" y="2303743"/>
            <a:ext cx="2794577" cy="1964772"/>
          </a:xfrm>
          <a:prstGeom prst="rect">
            <a:avLst/>
          </a:prstGeom>
          <a:ln w="25400">
            <a:solidFill>
              <a:srgbClr val="EA5F00"/>
            </a:solidFill>
          </a:ln>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6662" y="4376249"/>
            <a:ext cx="2819529" cy="1945000"/>
          </a:xfrm>
          <a:prstGeom prst="rect">
            <a:avLst/>
          </a:prstGeom>
          <a:ln w="25400">
            <a:solidFill>
              <a:srgbClr val="EA5F00"/>
            </a:solidFill>
          </a:ln>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1" r="-12942" b="7296"/>
          <a:stretch/>
        </p:blipFill>
        <p:spPr>
          <a:xfrm>
            <a:off x="4032190" y="4375450"/>
            <a:ext cx="2395330" cy="1945799"/>
          </a:xfrm>
          <a:prstGeom prst="rect">
            <a:avLst/>
          </a:prstGeom>
          <a:ln w="25400">
            <a:solidFill>
              <a:srgbClr val="EA5F00"/>
            </a:solidFill>
          </a:ln>
        </p:spPr>
      </p:pic>
      <p:pic>
        <p:nvPicPr>
          <p:cNvPr id="24" name="Picture 23"/>
          <p:cNvPicPr>
            <a:picLocks noChangeAspect="1"/>
          </p:cNvPicPr>
          <p:nvPr/>
        </p:nvPicPr>
        <p:blipFill rotWithShape="1">
          <a:blip r:embed="rId9" cstate="print">
            <a:extLst>
              <a:ext uri="{28A0092B-C50C-407E-A947-70E740481C1C}">
                <a14:useLocalDpi xmlns:a14="http://schemas.microsoft.com/office/drawing/2010/main" val="0"/>
              </a:ext>
            </a:extLst>
          </a:blip>
          <a:srcRect b="-14205"/>
          <a:stretch/>
        </p:blipFill>
        <p:spPr>
          <a:xfrm>
            <a:off x="9493550" y="4380689"/>
            <a:ext cx="2554108" cy="1945800"/>
          </a:xfrm>
          <a:prstGeom prst="rect">
            <a:avLst/>
          </a:prstGeom>
          <a:ln w="25400">
            <a:solidFill>
              <a:srgbClr val="EA5F00"/>
            </a:solidFill>
          </a:ln>
        </p:spPr>
      </p:pic>
      <p:pic>
        <p:nvPicPr>
          <p:cNvPr id="25" name="Picture 24"/>
          <p:cNvPicPr>
            <a:picLocks noChangeAspect="1"/>
          </p:cNvPicPr>
          <p:nvPr/>
        </p:nvPicPr>
        <p:blipFill rotWithShape="1">
          <a:blip r:embed="rId10" cstate="print">
            <a:extLst>
              <a:ext uri="{28A0092B-C50C-407E-A947-70E740481C1C}">
                <a14:useLocalDpi xmlns:a14="http://schemas.microsoft.com/office/drawing/2010/main" val="0"/>
              </a:ext>
            </a:extLst>
          </a:blip>
          <a:srcRect t="-1" b="-19270"/>
          <a:stretch/>
        </p:blipFill>
        <p:spPr>
          <a:xfrm>
            <a:off x="9476066" y="2305892"/>
            <a:ext cx="2526482" cy="1963091"/>
          </a:xfrm>
          <a:prstGeom prst="rect">
            <a:avLst/>
          </a:prstGeom>
          <a:ln w="25400">
            <a:solidFill>
              <a:srgbClr val="EA5F00"/>
            </a:solidFill>
          </a:ln>
        </p:spPr>
      </p:pic>
      <p:pic>
        <p:nvPicPr>
          <p:cNvPr id="26" name="Picture 25"/>
          <p:cNvPicPr/>
          <p:nvPr/>
        </p:nvPicPr>
        <p:blipFill>
          <a:blip r:embed="rId11" cstate="print">
            <a:extLst>
              <a:ext uri="{28A0092B-C50C-407E-A947-70E740481C1C}">
                <a14:useLocalDpi xmlns:a14="http://schemas.microsoft.com/office/drawing/2010/main" val="0"/>
              </a:ext>
            </a:extLst>
          </a:blip>
          <a:stretch>
            <a:fillRect/>
          </a:stretch>
        </p:blipFill>
        <p:spPr>
          <a:xfrm>
            <a:off x="4020810" y="2286940"/>
            <a:ext cx="2412660" cy="2015338"/>
          </a:xfrm>
          <a:prstGeom prst="rect">
            <a:avLst/>
          </a:prstGeom>
          <a:ln w="25400">
            <a:solidFill>
              <a:srgbClr val="EA5F00"/>
            </a:solidFill>
          </a:ln>
        </p:spPr>
      </p:pic>
      <p:pic>
        <p:nvPicPr>
          <p:cNvPr id="27" name="Picture 26"/>
          <p:cNvPicPr/>
          <p:nvPr/>
        </p:nvPicPr>
        <p:blipFill rotWithShape="1">
          <a:blip r:embed="rId12" cstate="print">
            <a:extLst>
              <a:ext uri="{28A0092B-C50C-407E-A947-70E740481C1C}">
                <a14:useLocalDpi xmlns:a14="http://schemas.microsoft.com/office/drawing/2010/main" val="0"/>
              </a:ext>
            </a:extLst>
          </a:blip>
          <a:srcRect r="-54842"/>
          <a:stretch/>
        </p:blipFill>
        <p:spPr>
          <a:xfrm>
            <a:off x="6566870" y="4380689"/>
            <a:ext cx="2825831" cy="1940560"/>
          </a:xfrm>
          <a:prstGeom prst="rect">
            <a:avLst/>
          </a:prstGeom>
          <a:ln w="25400">
            <a:solidFill>
              <a:srgbClr val="EA5F00"/>
            </a:solidFill>
          </a:ln>
        </p:spPr>
      </p:pic>
      <p:sp>
        <p:nvSpPr>
          <p:cNvPr id="7" name="TextBox 6">
            <a:extLst>
              <a:ext uri="{FF2B5EF4-FFF2-40B4-BE49-F238E27FC236}">
                <a16:creationId xmlns:a16="http://schemas.microsoft.com/office/drawing/2014/main" id="{9D1DF0A3-ADF5-7447-BD11-05540C447550}"/>
              </a:ext>
            </a:extLst>
          </p:cNvPr>
          <p:cNvSpPr txBox="1"/>
          <p:nvPr/>
        </p:nvSpPr>
        <p:spPr>
          <a:xfrm>
            <a:off x="6732622" y="273959"/>
            <a:ext cx="2197592" cy="46166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Persona A</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9144000" y="258166"/>
            <a:ext cx="2784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p:cNvSpPr txBox="1"/>
          <p:nvPr/>
        </p:nvSpPr>
        <p:spPr>
          <a:xfrm>
            <a:off x="1107217" y="89293"/>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1</a:t>
            </a:r>
          </a:p>
        </p:txBody>
      </p:sp>
      <p:sp>
        <p:nvSpPr>
          <p:cNvPr id="15" name="TextBox 14"/>
          <p:cNvSpPr txBox="1"/>
          <p:nvPr/>
        </p:nvSpPr>
        <p:spPr>
          <a:xfrm>
            <a:off x="4020810" y="116306"/>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2</a:t>
            </a:r>
          </a:p>
        </p:txBody>
      </p:sp>
      <p:sp>
        <p:nvSpPr>
          <p:cNvPr id="16" name="TextBox 15"/>
          <p:cNvSpPr txBox="1"/>
          <p:nvPr/>
        </p:nvSpPr>
        <p:spPr>
          <a:xfrm>
            <a:off x="1094179" y="2286940"/>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3</a:t>
            </a:r>
          </a:p>
        </p:txBody>
      </p:sp>
      <p:sp>
        <p:nvSpPr>
          <p:cNvPr id="17" name="TextBox 16"/>
          <p:cNvSpPr txBox="1"/>
          <p:nvPr/>
        </p:nvSpPr>
        <p:spPr>
          <a:xfrm>
            <a:off x="4034586" y="2286940"/>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4</a:t>
            </a:r>
          </a:p>
        </p:txBody>
      </p:sp>
      <p:sp>
        <p:nvSpPr>
          <p:cNvPr id="18" name="TextBox 17"/>
          <p:cNvSpPr txBox="1"/>
          <p:nvPr/>
        </p:nvSpPr>
        <p:spPr>
          <a:xfrm>
            <a:off x="6580222" y="2307246"/>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5</a:t>
            </a:r>
          </a:p>
        </p:txBody>
      </p:sp>
      <p:sp>
        <p:nvSpPr>
          <p:cNvPr id="19" name="TextBox 18"/>
          <p:cNvSpPr txBox="1"/>
          <p:nvPr/>
        </p:nvSpPr>
        <p:spPr>
          <a:xfrm>
            <a:off x="9476066" y="2307246"/>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6</a:t>
            </a:r>
          </a:p>
        </p:txBody>
      </p:sp>
      <p:sp>
        <p:nvSpPr>
          <p:cNvPr id="20" name="TextBox 19"/>
          <p:cNvSpPr txBox="1"/>
          <p:nvPr/>
        </p:nvSpPr>
        <p:spPr>
          <a:xfrm>
            <a:off x="1107217" y="4384459"/>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7</a:t>
            </a:r>
          </a:p>
        </p:txBody>
      </p:sp>
      <p:sp>
        <p:nvSpPr>
          <p:cNvPr id="21" name="TextBox 20"/>
          <p:cNvSpPr txBox="1"/>
          <p:nvPr/>
        </p:nvSpPr>
        <p:spPr>
          <a:xfrm>
            <a:off x="4111506" y="4376803"/>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8</a:t>
            </a:r>
          </a:p>
        </p:txBody>
      </p:sp>
      <p:sp>
        <p:nvSpPr>
          <p:cNvPr id="22" name="TextBox 21"/>
          <p:cNvSpPr txBox="1"/>
          <p:nvPr/>
        </p:nvSpPr>
        <p:spPr>
          <a:xfrm>
            <a:off x="6580222" y="4375450"/>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9</a:t>
            </a:r>
          </a:p>
        </p:txBody>
      </p:sp>
      <p:sp>
        <p:nvSpPr>
          <p:cNvPr id="23" name="TextBox 22"/>
          <p:cNvSpPr txBox="1"/>
          <p:nvPr/>
        </p:nvSpPr>
        <p:spPr>
          <a:xfrm>
            <a:off x="11589958" y="4378070"/>
            <a:ext cx="4577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10</a:t>
            </a:r>
          </a:p>
        </p:txBody>
      </p:sp>
      <p:sp>
        <p:nvSpPr>
          <p:cNvPr id="2" name="Title 1"/>
          <p:cNvSpPr>
            <a:spLocks noGrp="1"/>
          </p:cNvSpPr>
          <p:nvPr>
            <p:ph type="title"/>
          </p:nvPr>
        </p:nvSpPr>
        <p:spPr>
          <a:xfrm>
            <a:off x="9425575" y="189972"/>
            <a:ext cx="2393233" cy="523515"/>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Tree>
    <p:extLst>
      <p:ext uri="{BB962C8B-B14F-4D97-AF65-F5344CB8AC3E}">
        <p14:creationId xmlns:p14="http://schemas.microsoft.com/office/powerpoint/2010/main" val="36118644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068" y="4287584"/>
            <a:ext cx="2819970" cy="1965633"/>
          </a:xfrm>
          <a:prstGeom prst="rect">
            <a:avLst/>
          </a:prstGeom>
          <a:ln w="25400">
            <a:solidFill>
              <a:srgbClr val="EA5F00"/>
            </a:solidFill>
          </a:ln>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7609" y="4287584"/>
            <a:ext cx="2769018" cy="1969089"/>
          </a:xfrm>
          <a:prstGeom prst="rect">
            <a:avLst/>
          </a:prstGeom>
          <a:ln w="25400">
            <a:solidFill>
              <a:srgbClr val="EA5F00"/>
            </a:solidFill>
          </a:ln>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7642" y="4287584"/>
            <a:ext cx="2579131" cy="1965633"/>
          </a:xfrm>
          <a:prstGeom prst="rect">
            <a:avLst/>
          </a:prstGeom>
          <a:ln w="25400">
            <a:solidFill>
              <a:srgbClr val="EA5F00"/>
            </a:solidFill>
          </a:ln>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748" y="107443"/>
            <a:ext cx="2870750" cy="1957871"/>
          </a:xfrm>
          <a:prstGeom prst="rect">
            <a:avLst/>
          </a:prstGeom>
          <a:ln w="25400">
            <a:solidFill>
              <a:srgbClr val="EA5F00"/>
            </a:solidFill>
          </a:ln>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4391" y="107442"/>
            <a:ext cx="2782236" cy="1957871"/>
          </a:xfrm>
          <a:prstGeom prst="rect">
            <a:avLst/>
          </a:prstGeom>
          <a:ln w="25400">
            <a:solidFill>
              <a:srgbClr val="EA5F00"/>
            </a:solidFill>
          </a:ln>
        </p:spPr>
      </p:pic>
      <p:pic>
        <p:nvPicPr>
          <p:cNvPr id="29" name="Picture 28"/>
          <p:cNvPicPr/>
          <p:nvPr/>
        </p:nvPicPr>
        <p:blipFill rotWithShape="1">
          <a:blip r:embed="rId8" cstate="print">
            <a:extLst>
              <a:ext uri="{28A0092B-C50C-407E-A947-70E740481C1C}">
                <a14:useLocalDpi xmlns:a14="http://schemas.microsoft.com/office/drawing/2010/main" val="0"/>
              </a:ext>
            </a:extLst>
          </a:blip>
          <a:srcRect r="-54842"/>
          <a:stretch/>
        </p:blipFill>
        <p:spPr>
          <a:xfrm>
            <a:off x="799207" y="2206169"/>
            <a:ext cx="2825831" cy="1940560"/>
          </a:xfrm>
          <a:prstGeom prst="rect">
            <a:avLst/>
          </a:prstGeom>
          <a:ln w="25400">
            <a:solidFill>
              <a:srgbClr val="EA5F00"/>
            </a:solidFill>
          </a:ln>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54391" y="2206170"/>
            <a:ext cx="2782236" cy="1940560"/>
          </a:xfrm>
          <a:prstGeom prst="rect">
            <a:avLst/>
          </a:prstGeom>
          <a:ln w="25400">
            <a:solidFill>
              <a:srgbClr val="EA5F00"/>
            </a:solidFill>
          </a:ln>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18768" y="2206168"/>
            <a:ext cx="2598005" cy="1950001"/>
          </a:xfrm>
          <a:prstGeom prst="rect">
            <a:avLst/>
          </a:prstGeom>
          <a:ln w="25400">
            <a:solidFill>
              <a:srgbClr val="EA5F00"/>
            </a:solidFill>
          </a:ln>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23710" y="2206168"/>
            <a:ext cx="2495098" cy="1940561"/>
          </a:xfrm>
          <a:prstGeom prst="rect">
            <a:avLst/>
          </a:prstGeom>
          <a:ln w="25400">
            <a:solidFill>
              <a:srgbClr val="EA5F00"/>
            </a:solidFill>
          </a:ln>
        </p:spPr>
      </p:pic>
      <p:sp>
        <p:nvSpPr>
          <p:cNvPr id="7" name="TextBox 6">
            <a:extLst>
              <a:ext uri="{FF2B5EF4-FFF2-40B4-BE49-F238E27FC236}">
                <a16:creationId xmlns:a16="http://schemas.microsoft.com/office/drawing/2014/main" id="{9D1DF0A3-ADF5-7447-BD11-05540C447550}"/>
              </a:ext>
            </a:extLst>
          </p:cNvPr>
          <p:cNvSpPr txBox="1"/>
          <p:nvPr/>
        </p:nvSpPr>
        <p:spPr>
          <a:xfrm>
            <a:off x="6732622" y="273959"/>
            <a:ext cx="2197592" cy="46166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Persona B</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9144000" y="258166"/>
            <a:ext cx="2784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p:cNvSpPr txBox="1"/>
          <p:nvPr/>
        </p:nvSpPr>
        <p:spPr>
          <a:xfrm>
            <a:off x="774883" y="73500"/>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1</a:t>
            </a:r>
          </a:p>
        </p:txBody>
      </p:sp>
      <p:sp>
        <p:nvSpPr>
          <p:cNvPr id="15" name="TextBox 14"/>
          <p:cNvSpPr txBox="1"/>
          <p:nvPr/>
        </p:nvSpPr>
        <p:spPr>
          <a:xfrm>
            <a:off x="3742778" y="89293"/>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2</a:t>
            </a:r>
          </a:p>
        </p:txBody>
      </p:sp>
      <p:sp>
        <p:nvSpPr>
          <p:cNvPr id="16" name="TextBox 15"/>
          <p:cNvSpPr txBox="1"/>
          <p:nvPr/>
        </p:nvSpPr>
        <p:spPr>
          <a:xfrm>
            <a:off x="806440" y="2191044"/>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3</a:t>
            </a:r>
          </a:p>
        </p:txBody>
      </p:sp>
      <p:sp>
        <p:nvSpPr>
          <p:cNvPr id="17" name="TextBox 16"/>
          <p:cNvSpPr txBox="1"/>
          <p:nvPr/>
        </p:nvSpPr>
        <p:spPr>
          <a:xfrm>
            <a:off x="3767610" y="2191044"/>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4</a:t>
            </a:r>
          </a:p>
        </p:txBody>
      </p:sp>
      <p:sp>
        <p:nvSpPr>
          <p:cNvPr id="18" name="TextBox 17"/>
          <p:cNvSpPr txBox="1"/>
          <p:nvPr/>
        </p:nvSpPr>
        <p:spPr>
          <a:xfrm>
            <a:off x="6614107" y="2182438"/>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5</a:t>
            </a:r>
          </a:p>
        </p:txBody>
      </p:sp>
      <p:sp>
        <p:nvSpPr>
          <p:cNvPr id="19" name="TextBox 18"/>
          <p:cNvSpPr txBox="1"/>
          <p:nvPr/>
        </p:nvSpPr>
        <p:spPr>
          <a:xfrm>
            <a:off x="9273175" y="2201127"/>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6</a:t>
            </a:r>
          </a:p>
        </p:txBody>
      </p:sp>
      <p:sp>
        <p:nvSpPr>
          <p:cNvPr id="20" name="TextBox 19"/>
          <p:cNvSpPr txBox="1"/>
          <p:nvPr/>
        </p:nvSpPr>
        <p:spPr>
          <a:xfrm>
            <a:off x="806440" y="4287584"/>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7</a:t>
            </a:r>
          </a:p>
        </p:txBody>
      </p:sp>
      <p:sp>
        <p:nvSpPr>
          <p:cNvPr id="21" name="TextBox 20"/>
          <p:cNvSpPr txBox="1"/>
          <p:nvPr/>
        </p:nvSpPr>
        <p:spPr>
          <a:xfrm>
            <a:off x="3767610" y="4263127"/>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8</a:t>
            </a:r>
          </a:p>
        </p:txBody>
      </p:sp>
      <p:sp>
        <p:nvSpPr>
          <p:cNvPr id="22" name="TextBox 21"/>
          <p:cNvSpPr txBox="1"/>
          <p:nvPr/>
        </p:nvSpPr>
        <p:spPr>
          <a:xfrm>
            <a:off x="6593029" y="4250168"/>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9</a:t>
            </a:r>
          </a:p>
        </p:txBody>
      </p:sp>
      <p:sp>
        <p:nvSpPr>
          <p:cNvPr id="23" name="TextBox 22"/>
          <p:cNvSpPr txBox="1"/>
          <p:nvPr/>
        </p:nvSpPr>
        <p:spPr>
          <a:xfrm>
            <a:off x="9273175" y="4287584"/>
            <a:ext cx="4577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10</a:t>
            </a:r>
          </a:p>
        </p:txBody>
      </p:sp>
      <p:sp>
        <p:nvSpPr>
          <p:cNvPr id="2" name="Title 1"/>
          <p:cNvSpPr>
            <a:spLocks noGrp="1"/>
          </p:cNvSpPr>
          <p:nvPr>
            <p:ph type="title"/>
          </p:nvPr>
        </p:nvSpPr>
        <p:spPr>
          <a:xfrm>
            <a:off x="9425575" y="189972"/>
            <a:ext cx="2393233" cy="523515"/>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6303" y="4287584"/>
            <a:ext cx="2529140" cy="1965633"/>
          </a:xfrm>
          <a:prstGeom prst="rect">
            <a:avLst/>
          </a:prstGeom>
          <a:ln w="25400">
            <a:solidFill>
              <a:srgbClr val="EA5F00"/>
            </a:solidFill>
          </a:ln>
        </p:spPr>
      </p:pic>
    </p:spTree>
    <p:extLst>
      <p:ext uri="{BB962C8B-B14F-4D97-AF65-F5344CB8AC3E}">
        <p14:creationId xmlns:p14="http://schemas.microsoft.com/office/powerpoint/2010/main" val="36547053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2.2, Week 2)</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Y8 Term 1.2 Week 6</a:t>
            </a:r>
            <a:endParaRPr kumimoji="0" lang="en-GB" sz="240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5B9BD5">
                    <a:lumMod val="50000"/>
                  </a:srgbClr>
                </a:solidFill>
                <a:latin typeface="Century Gothic" panose="020B0502020202020204" pitchFamily="34" charset="0"/>
              </a:rPr>
              <a:t>                                            </a:t>
            </a:r>
            <a:r>
              <a:rPr lang="en-GB" sz="2400" b="0" dirty="0">
                <a:solidFill>
                  <a:srgbClr val="5B9BD5">
                    <a:lumMod val="50000"/>
                  </a:srgbClr>
                </a:solidFill>
                <a:latin typeface="Century Gothic" panose="020B0502020202020204" pitchFamily="34" charset="0"/>
                <a:hlinkClick r:id="rId9"/>
              </a:rPr>
              <a:t>Y8 Term 2.1 Week 5</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4" name="image1.png">
            <a:extLst>
              <a:ext uri="{FF2B5EF4-FFF2-40B4-BE49-F238E27FC236}">
                <a16:creationId xmlns:a16="http://schemas.microsoft.com/office/drawing/2014/main" id="{ABF4F6FD-2A9D-034E-9988-C371A968C2B3}"/>
              </a:ext>
            </a:extLst>
          </p:cNvPr>
          <p:cNvPicPr/>
          <p:nvPr/>
        </p:nvPicPr>
        <p:blipFill>
          <a:blip r:embed="rId11"/>
          <a:srcRect/>
          <a:stretch>
            <a:fillRect/>
          </a:stretch>
        </p:blipFill>
        <p:spPr>
          <a:xfrm>
            <a:off x="3250524" y="2532495"/>
            <a:ext cx="1220102" cy="1267304"/>
          </a:xfrm>
          <a:prstGeom prst="rect">
            <a:avLst/>
          </a:prstGeom>
          <a:ln/>
        </p:spPr>
      </p:pic>
    </p:spTree>
    <p:extLst>
      <p:ext uri="{BB962C8B-B14F-4D97-AF65-F5344CB8AC3E}">
        <p14:creationId xmlns:p14="http://schemas.microsoft.com/office/powerpoint/2010/main" val="3328809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8570794" y="165939"/>
            <a:ext cx="3535192" cy="3335300"/>
            <a:chOff x="8284597" y="2999751"/>
            <a:chExt cx="3535192" cy="3335300"/>
          </a:xfrm>
        </p:grpSpPr>
        <p:grpSp>
          <p:nvGrpSpPr>
            <p:cNvPr id="33" name="Group 32"/>
            <p:cNvGrpSpPr/>
            <p:nvPr/>
          </p:nvGrpSpPr>
          <p:grpSpPr>
            <a:xfrm>
              <a:off x="8284597" y="2999751"/>
              <a:ext cx="3535192" cy="3335300"/>
              <a:chOff x="8284597" y="2999751"/>
              <a:chExt cx="3535192" cy="3335300"/>
            </a:xfrm>
          </p:grpSpPr>
          <p:pic>
            <p:nvPicPr>
              <p:cNvPr id="31" name="Picture 30" descr="\\userfs\nca509\w2k\NCELP\Pictures &amp; illustrations\Xiaoran\greet1.PNG"/>
              <p:cNvPicPr/>
              <p:nvPr/>
            </p:nvPicPr>
            <p:blipFill rotWithShape="1">
              <a:blip r:embed="rId3">
                <a:extLst>
                  <a:ext uri="{28A0092B-C50C-407E-A947-70E740481C1C}">
                    <a14:useLocalDpi xmlns:a14="http://schemas.microsoft.com/office/drawing/2010/main" val="0"/>
                  </a:ext>
                </a:extLst>
              </a:blip>
              <a:srcRect l="58012" t="35436"/>
              <a:stretch/>
            </p:blipFill>
            <p:spPr bwMode="auto">
              <a:xfrm rot="21178342">
                <a:off x="10254042" y="3335098"/>
                <a:ext cx="1565747" cy="2259705"/>
              </a:xfrm>
              <a:prstGeom prst="rect">
                <a:avLst/>
              </a:prstGeom>
              <a:noFill/>
              <a:ln w="25400">
                <a:noFill/>
              </a:ln>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47058"/>
              <a:stretch/>
            </p:blipFill>
            <p:spPr>
              <a:xfrm>
                <a:off x="8284597" y="3599871"/>
                <a:ext cx="2344233" cy="2735180"/>
              </a:xfrm>
              <a:prstGeom prst="rect">
                <a:avLst/>
              </a:prstGeom>
            </p:spPr>
          </p:pic>
          <p:grpSp>
            <p:nvGrpSpPr>
              <p:cNvPr id="30" name="Group 29"/>
              <p:cNvGrpSpPr/>
              <p:nvPr/>
            </p:nvGrpSpPr>
            <p:grpSpPr>
              <a:xfrm>
                <a:off x="8411948" y="2999751"/>
                <a:ext cx="875385" cy="1601565"/>
                <a:chOff x="8522519" y="2548919"/>
                <a:chExt cx="875385" cy="1601565"/>
              </a:xfrm>
            </p:grpSpPr>
            <p:sp>
              <p:nvSpPr>
                <p:cNvPr id="29" name="Rectangle 28"/>
                <p:cNvSpPr/>
                <p:nvPr/>
              </p:nvSpPr>
              <p:spPr>
                <a:xfrm>
                  <a:off x="8763804" y="3342675"/>
                  <a:ext cx="298938" cy="807809"/>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2519" y="2548919"/>
                  <a:ext cx="875385" cy="889986"/>
                </a:xfrm>
                <a:prstGeom prst="rect">
                  <a:avLst/>
                </a:prstGeom>
              </p:spPr>
            </p:pic>
          </p:grpSp>
          <p:pic>
            <p:nvPicPr>
              <p:cNvPr id="32" name="Picture 31"/>
              <p:cNvPicPr>
                <a:picLocks noChangeAspect="1"/>
              </p:cNvPicPr>
              <p:nvPr/>
            </p:nvPicPr>
            <p:blipFill rotWithShape="1">
              <a:blip r:embed="rId6">
                <a:extLst>
                  <a:ext uri="{28A0092B-C50C-407E-A947-70E740481C1C}">
                    <a14:useLocalDpi xmlns:a14="http://schemas.microsoft.com/office/drawing/2010/main" val="0"/>
                  </a:ext>
                </a:extLst>
              </a:blip>
              <a:srcRect r="45755"/>
              <a:stretch/>
            </p:blipFill>
            <p:spPr>
              <a:xfrm>
                <a:off x="8759685" y="3382423"/>
                <a:ext cx="2277230" cy="2952628"/>
              </a:xfrm>
              <a:prstGeom prst="rect">
                <a:avLst/>
              </a:prstGeom>
            </p:spPr>
          </p:pic>
        </p:grpSp>
        <p:pic>
          <p:nvPicPr>
            <p:cNvPr id="34" name="Picture 2" descr="http://www.clker.com/cliparts/h/n/L/q/t/u/bright-green-tick-m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4407" y="3148487"/>
              <a:ext cx="634076" cy="660495"/>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pic>
        <p:nvPicPr>
          <p:cNvPr id="12" name="Picture 11" descr="\\userfs\nca509\w2k\NCELP\Pictures &amp; illustrations\Xiaoran\greet2.PNG"/>
          <p:cNvPicPr/>
          <p:nvPr/>
        </p:nvPicPr>
        <p:blipFill rotWithShape="1">
          <a:blip r:embed="rId9">
            <a:extLst>
              <a:ext uri="{28A0092B-C50C-407E-A947-70E740481C1C}">
                <a14:useLocalDpi xmlns:a14="http://schemas.microsoft.com/office/drawing/2010/main" val="0"/>
              </a:ext>
            </a:extLst>
          </a:blip>
          <a:srcRect l="59990" t="37873" r="4549" b="6754"/>
          <a:stretch/>
        </p:blipFill>
        <p:spPr bwMode="auto">
          <a:xfrm>
            <a:off x="3279960" y="1302040"/>
            <a:ext cx="1351130" cy="1937983"/>
          </a:xfrm>
          <a:prstGeom prst="rect">
            <a:avLst/>
          </a:prstGeom>
          <a:noFill/>
          <a:ln w="25400">
            <a:noFill/>
          </a:ln>
        </p:spPr>
      </p:pic>
      <p:grpSp>
        <p:nvGrpSpPr>
          <p:cNvPr id="36" name="Group 35"/>
          <p:cNvGrpSpPr/>
          <p:nvPr/>
        </p:nvGrpSpPr>
        <p:grpSpPr>
          <a:xfrm>
            <a:off x="9562185" y="3855119"/>
            <a:ext cx="2182513" cy="2399912"/>
            <a:chOff x="5310038" y="1200495"/>
            <a:chExt cx="2012642" cy="2259705"/>
          </a:xfrm>
        </p:grpSpPr>
        <p:pic>
          <p:nvPicPr>
            <p:cNvPr id="8" name="Picture 7" descr="\\userfs\nca509\w2k\NCELP\Pictures &amp; illustrations\Xiaoran\greet1.PNG"/>
            <p:cNvPicPr/>
            <p:nvPr/>
          </p:nvPicPr>
          <p:blipFill rotWithShape="1">
            <a:blip r:embed="rId3">
              <a:extLst>
                <a:ext uri="{28A0092B-C50C-407E-A947-70E740481C1C}">
                  <a14:useLocalDpi xmlns:a14="http://schemas.microsoft.com/office/drawing/2010/main" val="0"/>
                </a:ext>
              </a:extLst>
            </a:blip>
            <a:srcRect l="58012" t="35436"/>
            <a:stretch/>
          </p:blipFill>
          <p:spPr bwMode="auto">
            <a:xfrm rot="21178342">
              <a:off x="5310038" y="1200495"/>
              <a:ext cx="1565747" cy="2259705"/>
            </a:xfrm>
            <a:prstGeom prst="rect">
              <a:avLst/>
            </a:prstGeom>
            <a:noFill/>
            <a:ln w="25400">
              <a:noFill/>
            </a:ln>
          </p:spPr>
        </p:pic>
        <p:pic>
          <p:nvPicPr>
            <p:cNvPr id="13" name="Imagen 11"/>
            <p:cNvPicPr>
              <a:picLocks noChangeAspect="1"/>
            </p:cNvPicPr>
            <p:nvPr/>
          </p:nvPicPr>
          <p:blipFill rotWithShape="1">
            <a:blip r:embed="rId10" cstate="print">
              <a:extLst>
                <a:ext uri="{28A0092B-C50C-407E-A947-70E740481C1C}">
                  <a14:useLocalDpi xmlns:a14="http://schemas.microsoft.com/office/drawing/2010/main" val="0"/>
                </a:ext>
              </a:extLst>
            </a:blip>
            <a:srcRect r="12786"/>
            <a:stretch/>
          </p:blipFill>
          <p:spPr>
            <a:xfrm flipH="1">
              <a:off x="6310719" y="1416034"/>
              <a:ext cx="1011961" cy="1861364"/>
            </a:xfrm>
            <a:prstGeom prst="rect">
              <a:avLst/>
            </a:prstGeom>
          </p:spPr>
        </p:pic>
      </p:grpSp>
      <p:grpSp>
        <p:nvGrpSpPr>
          <p:cNvPr id="20" name="Group 19"/>
          <p:cNvGrpSpPr/>
          <p:nvPr/>
        </p:nvGrpSpPr>
        <p:grpSpPr>
          <a:xfrm>
            <a:off x="4891252" y="656474"/>
            <a:ext cx="3520364" cy="2782208"/>
            <a:chOff x="513159" y="3529930"/>
            <a:chExt cx="3520364" cy="2782208"/>
          </a:xfrm>
        </p:grpSpPr>
        <p:pic>
          <p:nvPicPr>
            <p:cNvPr id="15"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12049" y="3529930"/>
              <a:ext cx="1221474" cy="1783896"/>
            </a:xfrm>
            <a:prstGeom prst="rect">
              <a:avLst/>
            </a:prstGeom>
          </p:spPr>
        </p:pic>
        <p:pic>
          <p:nvPicPr>
            <p:cNvPr id="16" name="Picture 15" descr="\\userfs\nca509\w2k\NCELP\Pictures &amp; illustrations\Xiaoran\greet1.PNG"/>
            <p:cNvPicPr/>
            <p:nvPr/>
          </p:nvPicPr>
          <p:blipFill rotWithShape="1">
            <a:blip r:embed="rId3">
              <a:extLst>
                <a:ext uri="{28A0092B-C50C-407E-A947-70E740481C1C}">
                  <a14:useLocalDpi xmlns:a14="http://schemas.microsoft.com/office/drawing/2010/main" val="0"/>
                </a:ext>
              </a:extLst>
            </a:blip>
            <a:srcRect l="58012" t="35436"/>
            <a:stretch/>
          </p:blipFill>
          <p:spPr bwMode="auto">
            <a:xfrm rot="21178342">
              <a:off x="513159" y="4052433"/>
              <a:ext cx="1565747" cy="2259705"/>
            </a:xfrm>
            <a:prstGeom prst="rect">
              <a:avLst/>
            </a:prstGeom>
            <a:noFill/>
            <a:ln w="25400">
              <a:noFill/>
            </a:ln>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4378202">
              <a:off x="1888263" y="5037172"/>
              <a:ext cx="422648" cy="722281"/>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4642413">
              <a:off x="2564160" y="4664512"/>
              <a:ext cx="422648" cy="722281"/>
            </a:xfrm>
            <a:prstGeom prst="rect">
              <a:avLst/>
            </a:prstGeom>
          </p:spPr>
        </p:pic>
      </p:grpSp>
      <p:grpSp>
        <p:nvGrpSpPr>
          <p:cNvPr id="26" name="Group 25"/>
          <p:cNvGrpSpPr/>
          <p:nvPr/>
        </p:nvGrpSpPr>
        <p:grpSpPr>
          <a:xfrm>
            <a:off x="2868725" y="3670949"/>
            <a:ext cx="3395525" cy="2638606"/>
            <a:chOff x="2613945" y="3271064"/>
            <a:chExt cx="3395525" cy="2638606"/>
          </a:xfrm>
        </p:grpSpPr>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13945" y="3271064"/>
              <a:ext cx="3395525" cy="2638606"/>
            </a:xfrm>
            <a:prstGeom prst="rect">
              <a:avLst/>
            </a:prstGeom>
          </p:spPr>
        </p:pic>
        <p:pic>
          <p:nvPicPr>
            <p:cNvPr id="22" name="Imagen 11"/>
            <p:cNvPicPr>
              <a:picLocks noChangeAspect="1"/>
            </p:cNvPicPr>
            <p:nvPr/>
          </p:nvPicPr>
          <p:blipFill rotWithShape="1">
            <a:blip r:embed="rId10" cstate="print">
              <a:extLst>
                <a:ext uri="{28A0092B-C50C-407E-A947-70E740481C1C}">
                  <a14:useLocalDpi xmlns:a14="http://schemas.microsoft.com/office/drawing/2010/main" val="0"/>
                </a:ext>
              </a:extLst>
            </a:blip>
            <a:srcRect l="18128" b="57828"/>
            <a:stretch/>
          </p:blipFill>
          <p:spPr>
            <a:xfrm flipH="1">
              <a:off x="4938692" y="4012444"/>
              <a:ext cx="752715" cy="652602"/>
            </a:xfrm>
            <a:prstGeom prst="rect">
              <a:avLst/>
            </a:prstGeom>
          </p:spPr>
        </p:pic>
      </p:grpSp>
      <p:sp>
        <p:nvSpPr>
          <p:cNvPr id="37" name="TextBox 36"/>
          <p:cNvSpPr txBox="1"/>
          <p:nvPr/>
        </p:nvSpPr>
        <p:spPr>
          <a:xfrm>
            <a:off x="121326" y="3166642"/>
            <a:ext cx="2409822" cy="2677656"/>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err="1">
                <a:solidFill>
                  <a:schemeClr val="accent5">
                    <a:lumMod val="50000"/>
                  </a:schemeClr>
                </a:solidFill>
              </a:rPr>
              <a:t>acompañar</a:t>
            </a:r>
            <a:endParaRPr lang="en-GB" sz="2800" b="1" dirty="0">
              <a:solidFill>
                <a:schemeClr val="accent5">
                  <a:lumMod val="50000"/>
                </a:schemeClr>
              </a:solidFill>
            </a:endParaRPr>
          </a:p>
          <a:p>
            <a:pPr algn="l"/>
            <a:r>
              <a:rPr lang="en-GB" sz="2800" b="1" dirty="0" err="1">
                <a:solidFill>
                  <a:schemeClr val="accent5">
                    <a:lumMod val="50000"/>
                  </a:schemeClr>
                </a:solidFill>
              </a:rPr>
              <a:t>besar</a:t>
            </a:r>
            <a:endParaRPr lang="en-GB" sz="2800" b="1" dirty="0">
              <a:solidFill>
                <a:schemeClr val="accent5">
                  <a:lumMod val="50000"/>
                </a:schemeClr>
              </a:solidFill>
            </a:endParaRPr>
          </a:p>
          <a:p>
            <a:pPr algn="l"/>
            <a:r>
              <a:rPr lang="en-GB" sz="2800" b="1" dirty="0" err="1">
                <a:solidFill>
                  <a:schemeClr val="accent5">
                    <a:lumMod val="50000"/>
                  </a:schemeClr>
                </a:solidFill>
              </a:rPr>
              <a:t>parar</a:t>
            </a:r>
            <a:endParaRPr lang="en-GB" sz="2800" b="1" dirty="0">
              <a:solidFill>
                <a:schemeClr val="accent5">
                  <a:lumMod val="50000"/>
                </a:schemeClr>
              </a:solidFill>
            </a:endParaRPr>
          </a:p>
          <a:p>
            <a:pPr algn="l"/>
            <a:r>
              <a:rPr lang="en-GB" sz="2800" b="1" dirty="0" err="1">
                <a:solidFill>
                  <a:schemeClr val="accent5">
                    <a:lumMod val="50000"/>
                  </a:schemeClr>
                </a:solidFill>
              </a:rPr>
              <a:t>seguir</a:t>
            </a:r>
            <a:endParaRPr lang="en-GB" sz="2800" b="1" dirty="0">
              <a:solidFill>
                <a:schemeClr val="accent5">
                  <a:lumMod val="50000"/>
                </a:schemeClr>
              </a:solidFill>
            </a:endParaRPr>
          </a:p>
          <a:p>
            <a:pPr algn="l"/>
            <a:r>
              <a:rPr lang="en-GB" sz="2800" b="1" dirty="0" err="1">
                <a:solidFill>
                  <a:schemeClr val="accent5">
                    <a:lumMod val="50000"/>
                  </a:schemeClr>
                </a:solidFill>
              </a:rPr>
              <a:t>dejar</a:t>
            </a:r>
            <a:endParaRPr lang="en-GB" sz="2800" b="1" dirty="0">
              <a:solidFill>
                <a:schemeClr val="accent5">
                  <a:lumMod val="50000"/>
                </a:schemeClr>
              </a:solidFill>
            </a:endParaRPr>
          </a:p>
          <a:p>
            <a:pPr algn="l"/>
            <a:r>
              <a:rPr lang="en-GB" sz="2800" b="1" dirty="0" err="1">
                <a:solidFill>
                  <a:schemeClr val="accent5">
                    <a:lumMod val="50000"/>
                  </a:schemeClr>
                </a:solidFill>
              </a:rPr>
              <a:t>saludar</a:t>
            </a:r>
            <a:endParaRPr lang="en-GB" sz="2800" b="1" dirty="0">
              <a:solidFill>
                <a:schemeClr val="accent5">
                  <a:lumMod val="50000"/>
                </a:schemeClr>
              </a:solidFill>
            </a:endParaRPr>
          </a:p>
        </p:txBody>
      </p:sp>
      <p:sp>
        <p:nvSpPr>
          <p:cNvPr id="38" name="TextBox 37"/>
          <p:cNvSpPr txBox="1"/>
          <p:nvPr/>
        </p:nvSpPr>
        <p:spPr>
          <a:xfrm>
            <a:off x="2868725" y="1478302"/>
            <a:ext cx="476458"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1.</a:t>
            </a:r>
          </a:p>
        </p:txBody>
      </p:sp>
      <p:sp>
        <p:nvSpPr>
          <p:cNvPr id="40" name="TextBox 39"/>
          <p:cNvSpPr txBox="1"/>
          <p:nvPr/>
        </p:nvSpPr>
        <p:spPr>
          <a:xfrm>
            <a:off x="6204088" y="1472520"/>
            <a:ext cx="476458"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2.</a:t>
            </a:r>
          </a:p>
        </p:txBody>
      </p:sp>
      <p:sp>
        <p:nvSpPr>
          <p:cNvPr id="41" name="TextBox 40"/>
          <p:cNvSpPr txBox="1"/>
          <p:nvPr/>
        </p:nvSpPr>
        <p:spPr>
          <a:xfrm>
            <a:off x="8868611" y="1504415"/>
            <a:ext cx="476458"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3</a:t>
            </a:r>
            <a:r>
              <a:rPr lang="en-GB" sz="2400" dirty="0">
                <a:solidFill>
                  <a:schemeClr val="accent5">
                    <a:lumMod val="50000"/>
                  </a:schemeClr>
                </a:solidFill>
              </a:rPr>
              <a:t>.</a:t>
            </a:r>
          </a:p>
        </p:txBody>
      </p:sp>
      <p:sp>
        <p:nvSpPr>
          <p:cNvPr id="42" name="TextBox 41"/>
          <p:cNvSpPr txBox="1"/>
          <p:nvPr/>
        </p:nvSpPr>
        <p:spPr>
          <a:xfrm>
            <a:off x="2896540" y="3657882"/>
            <a:ext cx="476458"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4.</a:t>
            </a:r>
          </a:p>
        </p:txBody>
      </p:sp>
      <p:sp>
        <p:nvSpPr>
          <p:cNvPr id="43" name="TextBox 42"/>
          <p:cNvSpPr txBox="1"/>
          <p:nvPr/>
        </p:nvSpPr>
        <p:spPr>
          <a:xfrm>
            <a:off x="6767193" y="3670949"/>
            <a:ext cx="476458"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5.</a:t>
            </a:r>
          </a:p>
        </p:txBody>
      </p:sp>
      <p:sp>
        <p:nvSpPr>
          <p:cNvPr id="44" name="TextBox 43"/>
          <p:cNvSpPr txBox="1"/>
          <p:nvPr/>
        </p:nvSpPr>
        <p:spPr>
          <a:xfrm>
            <a:off x="3170579" y="2774877"/>
            <a:ext cx="1553500"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err="1">
                <a:solidFill>
                  <a:schemeClr val="accent5">
                    <a:lumMod val="50000"/>
                  </a:schemeClr>
                </a:solidFill>
              </a:rPr>
              <a:t>saludar</a:t>
            </a:r>
            <a:endParaRPr lang="en-GB" sz="2800" b="1" dirty="0">
              <a:solidFill>
                <a:schemeClr val="accent5">
                  <a:lumMod val="50000"/>
                </a:schemeClr>
              </a:solidFill>
            </a:endParaRPr>
          </a:p>
        </p:txBody>
      </p:sp>
      <p:sp>
        <p:nvSpPr>
          <p:cNvPr id="45" name="TextBox 44"/>
          <p:cNvSpPr txBox="1"/>
          <p:nvPr/>
        </p:nvSpPr>
        <p:spPr>
          <a:xfrm>
            <a:off x="6625397" y="2764092"/>
            <a:ext cx="1553500"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err="1">
                <a:solidFill>
                  <a:schemeClr val="accent5">
                    <a:lumMod val="50000"/>
                  </a:schemeClr>
                </a:solidFill>
              </a:rPr>
              <a:t>seguir</a:t>
            </a:r>
            <a:endParaRPr lang="en-GB" sz="2800" b="1" dirty="0">
              <a:solidFill>
                <a:schemeClr val="accent5">
                  <a:lumMod val="50000"/>
                </a:schemeClr>
              </a:solidFill>
            </a:endParaRPr>
          </a:p>
        </p:txBody>
      </p:sp>
      <p:sp>
        <p:nvSpPr>
          <p:cNvPr id="46" name="TextBox 45"/>
          <p:cNvSpPr txBox="1"/>
          <p:nvPr/>
        </p:nvSpPr>
        <p:spPr>
          <a:xfrm>
            <a:off x="9564552" y="5699628"/>
            <a:ext cx="2278128"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err="1">
                <a:solidFill>
                  <a:schemeClr val="accent5">
                    <a:lumMod val="50000"/>
                  </a:schemeClr>
                </a:solidFill>
              </a:rPr>
              <a:t>acompañar</a:t>
            </a:r>
            <a:endParaRPr lang="en-GB" sz="2800" b="1" dirty="0">
              <a:solidFill>
                <a:schemeClr val="accent5">
                  <a:lumMod val="50000"/>
                </a:schemeClr>
              </a:solidFill>
            </a:endParaRPr>
          </a:p>
        </p:txBody>
      </p:sp>
      <p:sp>
        <p:nvSpPr>
          <p:cNvPr id="47" name="TextBox 46"/>
          <p:cNvSpPr txBox="1"/>
          <p:nvPr/>
        </p:nvSpPr>
        <p:spPr>
          <a:xfrm>
            <a:off x="3562300" y="5701979"/>
            <a:ext cx="1225708"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err="1">
                <a:solidFill>
                  <a:schemeClr val="accent5">
                    <a:lumMod val="50000"/>
                  </a:schemeClr>
                </a:solidFill>
              </a:rPr>
              <a:t>parar</a:t>
            </a:r>
            <a:endParaRPr lang="en-GB" sz="2800" b="1" dirty="0">
              <a:solidFill>
                <a:schemeClr val="accent5">
                  <a:lumMod val="50000"/>
                </a:schemeClr>
              </a:solidFill>
            </a:endParaRPr>
          </a:p>
        </p:txBody>
      </p:sp>
      <p:sp>
        <p:nvSpPr>
          <p:cNvPr id="48" name="TextBox 47"/>
          <p:cNvSpPr txBox="1"/>
          <p:nvPr/>
        </p:nvSpPr>
        <p:spPr>
          <a:xfrm>
            <a:off x="10604689" y="2753013"/>
            <a:ext cx="1225708"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err="1">
                <a:solidFill>
                  <a:schemeClr val="accent5">
                    <a:lumMod val="50000"/>
                  </a:schemeClr>
                </a:solidFill>
              </a:rPr>
              <a:t>dejar</a:t>
            </a:r>
            <a:endParaRPr lang="en-GB" sz="2800" b="1" dirty="0">
              <a:solidFill>
                <a:schemeClr val="accent5">
                  <a:lumMod val="50000"/>
                </a:schemeClr>
              </a:solidFill>
            </a:endParaRPr>
          </a:p>
        </p:txBody>
      </p:sp>
      <p:sp>
        <p:nvSpPr>
          <p:cNvPr id="49" name="TextBox 48">
            <a:extLst>
              <a:ext uri="{FF2B5EF4-FFF2-40B4-BE49-F238E27FC236}">
                <a16:creationId xmlns:a16="http://schemas.microsoft.com/office/drawing/2014/main" id="{EF8CDABB-FE34-9B40-A7AC-9470E22856BF}"/>
              </a:ext>
            </a:extLst>
          </p:cNvPr>
          <p:cNvSpPr txBox="1"/>
          <p:nvPr/>
        </p:nvSpPr>
        <p:spPr>
          <a:xfrm>
            <a:off x="72708" y="1363600"/>
            <a:ext cx="273087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Empareja</a:t>
            </a:r>
            <a:r>
              <a:rPr lang="en-US" sz="2400" b="1" dirty="0">
                <a:solidFill>
                  <a:srgbClr val="4472C4">
                    <a:lumMod val="50000"/>
                  </a:srgbClr>
                </a:solidFill>
                <a:latin typeface="Century Gothic" panose="020F0302020204030204"/>
              </a:rPr>
              <a:t> la </a:t>
            </a:r>
            <a:r>
              <a:rPr lang="en-US" sz="2400" b="1" dirty="0" err="1">
                <a:solidFill>
                  <a:srgbClr val="4472C4">
                    <a:lumMod val="50000"/>
                  </a:srgbClr>
                </a:solidFill>
                <a:latin typeface="Century Gothic" panose="020F0302020204030204"/>
              </a:rPr>
              <a:t>imagen</a:t>
            </a:r>
            <a:r>
              <a:rPr lang="en-US" sz="2400" b="1" dirty="0">
                <a:solidFill>
                  <a:srgbClr val="4472C4">
                    <a:lumMod val="50000"/>
                  </a:srgbClr>
                </a:solidFill>
                <a:latin typeface="Century Gothic" panose="020F0302020204030204"/>
              </a:rPr>
              <a:t> con el </a:t>
            </a:r>
            <a:r>
              <a:rPr lang="en-US" sz="2400" b="1" dirty="0" err="1">
                <a:solidFill>
                  <a:srgbClr val="4472C4">
                    <a:lumMod val="50000"/>
                  </a:srgbClr>
                </a:solidFill>
                <a:latin typeface="Century Gothic" panose="020F0302020204030204"/>
              </a:rPr>
              <a:t>verbo</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correcto</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50" name="TextBox 49"/>
          <p:cNvSpPr txBox="1"/>
          <p:nvPr/>
        </p:nvSpPr>
        <p:spPr>
          <a:xfrm>
            <a:off x="9541041" y="3670949"/>
            <a:ext cx="476458" cy="461665"/>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400" b="1" dirty="0">
                <a:solidFill>
                  <a:schemeClr val="accent5">
                    <a:lumMod val="50000"/>
                  </a:schemeClr>
                </a:solidFill>
              </a:rPr>
              <a:t>6.</a:t>
            </a:r>
          </a:p>
        </p:txBody>
      </p:sp>
      <p:grpSp>
        <p:nvGrpSpPr>
          <p:cNvPr id="51" name="Group 50"/>
          <p:cNvGrpSpPr/>
          <p:nvPr/>
        </p:nvGrpSpPr>
        <p:grpSpPr>
          <a:xfrm>
            <a:off x="7294018" y="4158765"/>
            <a:ext cx="1704880" cy="1875912"/>
            <a:chOff x="2854644" y="1403012"/>
            <a:chExt cx="1704880" cy="1875912"/>
          </a:xfrm>
        </p:grpSpPr>
        <p:pic>
          <p:nvPicPr>
            <p:cNvPr id="5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38050" y="1495028"/>
              <a:ext cx="1221474" cy="1783896"/>
            </a:xfrm>
            <a:prstGeom prst="rect">
              <a:avLst/>
            </a:prstGeom>
          </p:spPr>
        </p:pic>
        <p:pic>
          <p:nvPicPr>
            <p:cNvPr id="53" name="Picture 52"/>
            <p:cNvPicPr>
              <a:picLocks noChangeAspect="1"/>
            </p:cNvPicPr>
            <p:nvPr/>
          </p:nvPicPr>
          <p:blipFill rotWithShape="1">
            <a:blip r:embed="rId13">
              <a:extLst>
                <a:ext uri="{28A0092B-C50C-407E-A947-70E740481C1C}">
                  <a14:useLocalDpi xmlns:a14="http://schemas.microsoft.com/office/drawing/2010/main" val="0"/>
                </a:ext>
              </a:extLst>
            </a:blip>
            <a:srcRect l="83983" t="24574" b="51599"/>
            <a:stretch/>
          </p:blipFill>
          <p:spPr>
            <a:xfrm>
              <a:off x="2854644" y="1403012"/>
              <a:ext cx="970841" cy="974839"/>
            </a:xfrm>
            <a:prstGeom prst="rect">
              <a:avLst/>
            </a:prstGeom>
          </p:spPr>
        </p:pic>
      </p:grpSp>
      <p:sp>
        <p:nvSpPr>
          <p:cNvPr id="54" name="TextBox 53"/>
          <p:cNvSpPr txBox="1"/>
          <p:nvPr/>
        </p:nvSpPr>
        <p:spPr>
          <a:xfrm>
            <a:off x="7050880" y="5666584"/>
            <a:ext cx="1553500" cy="523220"/>
          </a:xfrm>
          <a:prstGeom prst="rect">
            <a:avLst/>
          </a:prstGeom>
          <a:solidFill>
            <a:schemeClr val="accent4">
              <a:lumMod val="20000"/>
              <a:lumOff val="80000"/>
            </a:schemeClr>
          </a:solidFill>
          <a:ln w="38100">
            <a:solidFill>
              <a:srgbClr val="FF6600"/>
            </a:solidFill>
          </a:ln>
        </p:spPr>
        <p:txBody>
          <a:bodyPr wrap="square" rtlCol="0">
            <a:spAutoFit/>
          </a:bodyPr>
          <a:lstStyle/>
          <a:p>
            <a:pPr algn="l"/>
            <a:r>
              <a:rPr lang="en-GB" sz="2800" b="1" dirty="0" err="1">
                <a:solidFill>
                  <a:schemeClr val="accent5">
                    <a:lumMod val="50000"/>
                  </a:schemeClr>
                </a:solidFill>
              </a:rPr>
              <a:t>besar</a:t>
            </a:r>
            <a:endParaRPr lang="en-GB" sz="2800" b="1" dirty="0">
              <a:solidFill>
                <a:schemeClr val="accent5">
                  <a:lumMod val="50000"/>
                </a:schemeClr>
              </a:solidFill>
            </a:endParaRPr>
          </a:p>
        </p:txBody>
      </p:sp>
    </p:spTree>
    <p:extLst>
      <p:ext uri="{BB962C8B-B14F-4D97-AF65-F5344CB8AC3E}">
        <p14:creationId xmlns:p14="http://schemas.microsoft.com/office/powerpoint/2010/main" val="104836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2" name="Google Shape;53;p11"/>
          <p:cNvSpPr txBox="1"/>
          <p:nvPr/>
        </p:nvSpPr>
        <p:spPr>
          <a:xfrm>
            <a:off x="18" y="136687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2600" kern="0" dirty="0">
                <a:solidFill>
                  <a:srgbClr val="1E4E79"/>
                </a:solidFill>
                <a:latin typeface="Century Gothic"/>
                <a:ea typeface="Century Gothic"/>
                <a:cs typeface="Century Gothic"/>
                <a:sym typeface="Century Gothic"/>
              </a:rPr>
              <a:t>follow</a:t>
            </a: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|following]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Google Shape;55;p11"/>
          <p:cNvSpPr txBox="1"/>
          <p:nvPr/>
        </p:nvSpPr>
        <p:spPr>
          <a:xfrm>
            <a:off x="17" y="350805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2600" kern="0" dirty="0">
                <a:solidFill>
                  <a:srgbClr val="1E4E79"/>
                </a:solidFill>
                <a:latin typeface="Century Gothic"/>
                <a:ea typeface="Century Gothic"/>
                <a:cs typeface="Century Gothic"/>
                <a:sym typeface="Century Gothic"/>
              </a:rPr>
              <a:t>follow</a:t>
            </a: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 | is</a:t>
            </a:r>
            <a:r>
              <a:rPr kumimoji="0" lang="en-GB" sz="26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following</a:t>
            </a: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54;p11">
            <a:extLst>
              <a:ext uri="{FF2B5EF4-FFF2-40B4-BE49-F238E27FC236}">
                <a16:creationId xmlns:a16="http://schemas.microsoft.com/office/drawing/2014/main" id="{62F5D66D-9055-4F4B-9C68-3BC9B26E6E30}"/>
              </a:ext>
            </a:extLst>
          </p:cNvPr>
          <p:cNvSpPr txBox="1"/>
          <p:nvPr/>
        </p:nvSpPr>
        <p:spPr>
          <a:xfrm>
            <a:off x="0" y="4359131"/>
            <a:ext cx="12191998" cy="1437063"/>
          </a:xfrm>
          <a:prstGeom prst="rect">
            <a:avLst/>
          </a:prstGeom>
          <a:noFill/>
          <a:ln>
            <a:noFill/>
          </a:ln>
        </p:spPr>
        <p:txBody>
          <a:bodyPr spcFirstLastPara="1" wrap="square" lIns="91425" tIns="45700" rIns="91425" bIns="45700" anchor="t" anchorCtr="0">
            <a:noAutofit/>
          </a:bodyPr>
          <a:lstStyle/>
          <a:p>
            <a:pPr lvl="0" algn="ctr">
              <a:buClr>
                <a:srgbClr val="1E4E79"/>
              </a:buClr>
              <a:buSzPts val="11500"/>
              <a:defRPr/>
            </a:pPr>
            <a:r>
              <a:rPr kumimoji="0" lang="en-GB" sz="8000" b="1" i="0" u="none" strike="noStrike" kern="0" cap="none" spc="0" normalizeH="0" baseline="0" noProof="0" dirty="0">
                <a:ln>
                  <a:noFill/>
                </a:ln>
                <a:solidFill>
                  <a:srgbClr val="1E4E79"/>
                </a:solidFill>
                <a:effectLst/>
                <a:uLnTx/>
                <a:uFillTx/>
                <a:latin typeface="Century Gothic" panose="020B0502020202020204" pitchFamily="34" charset="0"/>
                <a:ea typeface="Century Gothic"/>
                <a:cs typeface="Century Gothic"/>
                <a:sym typeface="Century Gothic"/>
              </a:rPr>
              <a:t>s</a:t>
            </a:r>
            <a:r>
              <a:rPr lang="en-GB" sz="8000" b="1" kern="0" dirty="0" err="1">
                <a:solidFill>
                  <a:srgbClr val="ED7D31"/>
                </a:solidFill>
                <a:latin typeface="Century Gothic" panose="020B0502020202020204" pitchFamily="34" charset="0"/>
                <a:ea typeface="Century Gothic"/>
                <a:cs typeface="Century Gothic"/>
                <a:sym typeface="Century Gothic"/>
              </a:rPr>
              <a:t>i</a:t>
            </a:r>
            <a:r>
              <a:rPr lang="en-GB" sz="8000" b="1" kern="0" dirty="0" err="1">
                <a:solidFill>
                  <a:srgbClr val="1E4E79"/>
                </a:solidFill>
                <a:latin typeface="Century Gothic" panose="020B0502020202020204" pitchFamily="34" charset="0"/>
                <a:ea typeface="Century Gothic"/>
                <a:cs typeface="Century Gothic"/>
                <a:sym typeface="Century Gothic"/>
              </a:rPr>
              <a:t>go</a:t>
            </a:r>
            <a:endParaRPr kumimoji="0" sz="8000" b="1" i="0" u="none" strike="noStrike" kern="0" cap="none" spc="0" normalizeH="0" baseline="0" noProof="0" dirty="0">
              <a:ln>
                <a:noFill/>
              </a:ln>
              <a:solidFill>
                <a:srgbClr val="1E4E79"/>
              </a:solidFill>
              <a:effectLst/>
              <a:uLnTx/>
              <a:uFillTx/>
              <a:latin typeface="Century Gothic" panose="020B0502020202020204" pitchFamily="34" charset="0"/>
              <a:ea typeface="Century Gothic"/>
              <a:cs typeface="Century Gothic"/>
              <a:sym typeface="Century Gothic"/>
            </a:endParaRPr>
          </a:p>
        </p:txBody>
      </p:sp>
      <p:sp>
        <p:nvSpPr>
          <p:cNvPr id="5" name="Google Shape;55;p11">
            <a:extLst>
              <a:ext uri="{FF2B5EF4-FFF2-40B4-BE49-F238E27FC236}">
                <a16:creationId xmlns:a16="http://schemas.microsoft.com/office/drawing/2014/main" id="{A5621FAC-6DFE-4AC4-9B12-A0E225CA96D9}"/>
              </a:ext>
            </a:extLst>
          </p:cNvPr>
          <p:cNvSpPr txBox="1"/>
          <p:nvPr/>
        </p:nvSpPr>
        <p:spPr>
          <a:xfrm>
            <a:off x="18" y="561861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[follow | am</a:t>
            </a:r>
            <a:r>
              <a:rPr kumimoji="0" lang="en-GB" sz="26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follow</a:t>
            </a: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52;p11"/>
          <p:cNvSpPr txBox="1">
            <a:spLocks noGrp="1"/>
          </p:cNvSpPr>
          <p:nvPr>
            <p:ph type="title"/>
          </p:nvPr>
        </p:nvSpPr>
        <p:spPr>
          <a:xfrm>
            <a:off x="20" y="190121"/>
            <a:ext cx="12191997" cy="125587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seguir</a:t>
            </a:r>
            <a:endParaRPr sz="8000" dirty="0"/>
          </a:p>
        </p:txBody>
      </p:sp>
      <p:sp>
        <p:nvSpPr>
          <p:cNvPr id="7" name="Google Shape;54;p11"/>
          <p:cNvSpPr txBox="1"/>
          <p:nvPr/>
        </p:nvSpPr>
        <p:spPr>
          <a:xfrm>
            <a:off x="19" y="2238908"/>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lang="en-GB" sz="8000" b="1" kern="0" dirty="0" err="1">
                <a:solidFill>
                  <a:srgbClr val="1E4E79"/>
                </a:solidFill>
                <a:latin typeface="Century Gothic"/>
                <a:ea typeface="Century Gothic"/>
                <a:cs typeface="Century Gothic"/>
                <a:sym typeface="Century Gothic"/>
              </a:rPr>
              <a:t>s</a:t>
            </a:r>
            <a:r>
              <a:rPr lang="en-GB" sz="8000" b="1" kern="0" dirty="0" err="1">
                <a:solidFill>
                  <a:srgbClr val="ED7D31"/>
                </a:solidFill>
                <a:latin typeface="Century Gothic"/>
                <a:ea typeface="Century Gothic"/>
                <a:cs typeface="Century Gothic"/>
                <a:sym typeface="Century Gothic"/>
              </a:rPr>
              <a:t>i</a:t>
            </a:r>
            <a:r>
              <a:rPr lang="en-GB" sz="8000" b="1" kern="0" dirty="0" err="1">
                <a:solidFill>
                  <a:srgbClr val="1E4E79"/>
                </a:solidFill>
                <a:latin typeface="Century Gothic"/>
                <a:ea typeface="Century Gothic"/>
                <a:cs typeface="Century Gothic"/>
                <a:sym typeface="Century Gothic"/>
              </a:rPr>
              <a:t>gue</a:t>
            </a:r>
            <a:endPar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 name="Speech Bubble: Rectangle with Corners Rounded 11">
            <a:extLst>
              <a:ext uri="{FF2B5EF4-FFF2-40B4-BE49-F238E27FC236}">
                <a16:creationId xmlns:a16="http://schemas.microsoft.com/office/drawing/2014/main" id="{506ECEA9-179C-42EB-91D3-844E21577571}"/>
              </a:ext>
            </a:extLst>
          </p:cNvPr>
          <p:cNvSpPr/>
          <p:nvPr/>
        </p:nvSpPr>
        <p:spPr>
          <a:xfrm>
            <a:off x="171450" y="1911843"/>
            <a:ext cx="3352800" cy="2679207"/>
          </a:xfrm>
          <a:prstGeom prst="wedgeRoundRectCallout">
            <a:avLst>
              <a:gd name="adj1" fmla="val 59502"/>
              <a:gd name="adj2" fmla="val 21808"/>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the stem changes to </a:t>
            </a:r>
            <a:r>
              <a:rPr lang="en-GB" sz="2600" b="1" dirty="0">
                <a:solidFill>
                  <a:srgbClr val="FFFFFF"/>
                </a:solidFill>
                <a:latin typeface="Century Gothic" panose="020B0502020202020204" pitchFamily="34" charset="0"/>
              </a:rPr>
              <a:t>i</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in all forms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except </a:t>
            </a:r>
            <a:r>
              <a:rPr kumimoji="0" lang="en-GB" sz="26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nosotros</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(‘we’)</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and </a:t>
            </a:r>
            <a:r>
              <a:rPr kumimoji="0" lang="en-GB" sz="26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vosotros</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(‘you pl.’).</a:t>
            </a:r>
            <a:endPar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nvGrpSpPr>
          <p:cNvPr id="9" name="Group 8"/>
          <p:cNvGrpSpPr/>
          <p:nvPr/>
        </p:nvGrpSpPr>
        <p:grpSpPr>
          <a:xfrm>
            <a:off x="9601199" y="210618"/>
            <a:ext cx="2248941" cy="1998272"/>
            <a:chOff x="513159" y="3529930"/>
            <a:chExt cx="3520364" cy="2782208"/>
          </a:xfrm>
        </p:grpSpPr>
        <p:pic>
          <p:nvPicPr>
            <p:cNvPr id="10"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2049" y="3529930"/>
              <a:ext cx="1221474" cy="1783896"/>
            </a:xfrm>
            <a:prstGeom prst="rect">
              <a:avLst/>
            </a:prstGeom>
          </p:spPr>
        </p:pic>
        <p:pic>
          <p:nvPicPr>
            <p:cNvPr id="11" name="Picture 10" descr="\\userfs\nca509\w2k\NCELP\Pictures &amp; illustrations\Xiaoran\greet1.PNG"/>
            <p:cNvPicPr/>
            <p:nvPr/>
          </p:nvPicPr>
          <p:blipFill rotWithShape="1">
            <a:blip r:embed="rId7">
              <a:extLst>
                <a:ext uri="{28A0092B-C50C-407E-A947-70E740481C1C}">
                  <a14:useLocalDpi xmlns:a14="http://schemas.microsoft.com/office/drawing/2010/main" val="0"/>
                </a:ext>
              </a:extLst>
            </a:blip>
            <a:srcRect l="58012" t="35436"/>
            <a:stretch/>
          </p:blipFill>
          <p:spPr bwMode="auto">
            <a:xfrm rot="21178342">
              <a:off x="513159" y="4052433"/>
              <a:ext cx="1565747" cy="2259705"/>
            </a:xfrm>
            <a:prstGeom prst="rect">
              <a:avLst/>
            </a:prstGeom>
            <a:noFill/>
            <a:ln w="25400">
              <a:noFill/>
            </a:ln>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378202">
              <a:off x="1888263" y="5037172"/>
              <a:ext cx="422648" cy="722281"/>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642413">
              <a:off x="2564160" y="4664512"/>
              <a:ext cx="422648" cy="722281"/>
            </a:xfrm>
            <a:prstGeom prst="rect">
              <a:avLst/>
            </a:prstGeom>
          </p:spPr>
        </p:pic>
      </p:grpSp>
      <p:sp>
        <p:nvSpPr>
          <p:cNvPr id="14" name="Speech Bubble: Rectangle with Corners Rounded 11">
            <a:extLst>
              <a:ext uri="{FF2B5EF4-FFF2-40B4-BE49-F238E27FC236}">
                <a16:creationId xmlns:a16="http://schemas.microsoft.com/office/drawing/2014/main" id="{506ECEA9-179C-42EB-91D3-844E21577571}"/>
              </a:ext>
            </a:extLst>
          </p:cNvPr>
          <p:cNvSpPr/>
          <p:nvPr/>
        </p:nvSpPr>
        <p:spPr>
          <a:xfrm>
            <a:off x="8412248" y="4359131"/>
            <a:ext cx="2908082" cy="1551872"/>
          </a:xfrm>
          <a:prstGeom prst="wedgeRoundRectCallout">
            <a:avLst>
              <a:gd name="adj1" fmla="val -61031"/>
              <a:gd name="adj2" fmla="val 26683"/>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 </a:t>
            </a:r>
            <a:r>
              <a:rPr lang="en-GB" sz="2600" b="1" dirty="0">
                <a:solidFill>
                  <a:srgbClr val="FFFFFF"/>
                </a:solidFill>
                <a:latin typeface="Century Gothic" panose="020B0502020202020204" pitchFamily="34" charset="0"/>
              </a:rPr>
              <a:t>u</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lang="en-GB" sz="2600" dirty="0">
                <a:solidFill>
                  <a:srgbClr val="FFFFFF"/>
                </a:solidFill>
                <a:latin typeface="Century Gothic" panose="020B0502020202020204" pitchFamily="34" charset="0"/>
              </a:rPr>
              <a:t>from</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the stem</a:t>
            </a:r>
            <a:r>
              <a:rPr kumimoji="0" lang="en-GB" sz="2600" b="0"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is omitted in the ‘I’ form</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103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seguir.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seguir.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sigue.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sigue.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sigo.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sigo.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2" name="Google Shape;55;p11">
            <a:extLst>
              <a:ext uri="{FF2B5EF4-FFF2-40B4-BE49-F238E27FC236}">
                <a16:creationId xmlns:a16="http://schemas.microsoft.com/office/drawing/2014/main" id="{B2ECBC46-60CA-4747-88ED-0DC1AEF15AE5}"/>
              </a:ext>
            </a:extLst>
          </p:cNvPr>
          <p:cNvSpPr txBox="1"/>
          <p:nvPr/>
        </p:nvSpPr>
        <p:spPr>
          <a:xfrm>
            <a:off x="17" y="3506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2600" kern="0" dirty="0">
                <a:solidFill>
                  <a:srgbClr val="1E4E79"/>
                </a:solidFill>
                <a:latin typeface="Century Gothic"/>
                <a:ea typeface="Century Gothic"/>
                <a:cs typeface="Century Gothic"/>
                <a:sym typeface="Century Gothic"/>
              </a:rPr>
              <a:t>follow</a:t>
            </a: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 | is </a:t>
            </a:r>
            <a:r>
              <a:rPr lang="en-GB" sz="2600" kern="0" dirty="0">
                <a:solidFill>
                  <a:srgbClr val="1E4E79"/>
                </a:solidFill>
                <a:latin typeface="Century Gothic"/>
                <a:ea typeface="Century Gothic"/>
                <a:cs typeface="Century Gothic"/>
                <a:sym typeface="Century Gothic"/>
              </a:rPr>
              <a:t>follow</a:t>
            </a:r>
            <a:r>
              <a:rPr kumimoji="0" lang="en-GB" sz="26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Google Shape;54;p11">
            <a:extLst>
              <a:ext uri="{FF2B5EF4-FFF2-40B4-BE49-F238E27FC236}">
                <a16:creationId xmlns:a16="http://schemas.microsoft.com/office/drawing/2014/main" id="{F8C0F8D4-65E6-4756-993D-3491AC75A0F2}"/>
              </a:ext>
            </a:extLst>
          </p:cNvPr>
          <p:cNvSpPr txBox="1"/>
          <p:nvPr/>
        </p:nvSpPr>
        <p:spPr>
          <a:xfrm>
            <a:off x="0" y="4359600"/>
            <a:ext cx="12191998" cy="1324800"/>
          </a:xfrm>
          <a:prstGeom prst="rect">
            <a:avLst/>
          </a:prstGeom>
          <a:noFill/>
          <a:ln>
            <a:noFill/>
          </a:ln>
        </p:spPr>
        <p:txBody>
          <a:bodyPr spcFirstLastPara="1" wrap="square" lIns="91425" tIns="45700" rIns="91425" bIns="45700" anchor="t" anchorCtr="0">
            <a:noAutofit/>
          </a:bodyPr>
          <a:lstStyle/>
          <a:p>
            <a:pPr lvl="0" algn="ctr">
              <a:buClr>
                <a:srgbClr val="1E4E79"/>
              </a:buClr>
              <a:buSzPts val="11500"/>
              <a:defRPr/>
            </a:pP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r>
              <a:rPr lang="en-GB" sz="8000" b="1" kern="0" dirty="0" err="1">
                <a:solidFill>
                  <a:srgbClr val="ED7D31"/>
                </a:solidFill>
                <a:ea typeface="Century Gothic"/>
                <a:cs typeface="Century Gothic"/>
                <a:sym typeface="Century Gothic"/>
              </a:rPr>
              <a:t>i</a:t>
            </a: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 name="Google Shape;65;p12" descr="question mark action button">
            <a:hlinkClick r:id="" action="ppaction://noaction">
              <a:snd r:embed="rId4" name="sigue.wav"/>
            </a:hlinkClick>
            <a:extLst>
              <a:ext uri="{FF2B5EF4-FFF2-40B4-BE49-F238E27FC236}">
                <a16:creationId xmlns:a16="http://schemas.microsoft.com/office/drawing/2014/main" id="{5736ECBD-5493-4504-B11E-7124DEBF53AB}"/>
              </a:ext>
            </a:extLst>
          </p:cNvPr>
          <p:cNvSpPr/>
          <p:nvPr/>
        </p:nvSpPr>
        <p:spPr>
          <a:xfrm>
            <a:off x="1392522" y="360055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5" name="Google Shape;53;p11">
            <a:extLst>
              <a:ext uri="{FF2B5EF4-FFF2-40B4-BE49-F238E27FC236}">
                <a16:creationId xmlns:a16="http://schemas.microsoft.com/office/drawing/2014/main" id="{F933DB9F-C743-4E86-92BF-C58A66ADCA50}"/>
              </a:ext>
            </a:extLst>
          </p:cNvPr>
          <p:cNvSpPr txBox="1"/>
          <p:nvPr/>
        </p:nvSpPr>
        <p:spPr>
          <a:xfrm>
            <a:off x="18" y="1368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2600" kern="0" dirty="0">
                <a:solidFill>
                  <a:srgbClr val="1E4E79"/>
                </a:solidFill>
                <a:latin typeface="Century Gothic"/>
                <a:ea typeface="Century Gothic"/>
                <a:cs typeface="Century Gothic"/>
                <a:sym typeface="Century Gothic"/>
              </a:rPr>
              <a:t>follow</a:t>
            </a: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2600" kern="0" dirty="0">
                <a:solidFill>
                  <a:srgbClr val="1E4E79"/>
                </a:solidFill>
                <a:latin typeface="Century Gothic"/>
                <a:ea typeface="Century Gothic"/>
                <a:cs typeface="Century Gothic"/>
                <a:sym typeface="Century Gothic"/>
              </a:rPr>
              <a:t>follow</a:t>
            </a:r>
            <a:r>
              <a:rPr kumimoji="0" lang="en-GB" sz="26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55;p11">
            <a:extLst>
              <a:ext uri="{FF2B5EF4-FFF2-40B4-BE49-F238E27FC236}">
                <a16:creationId xmlns:a16="http://schemas.microsoft.com/office/drawing/2014/main" id="{2CF865CE-D2AD-4CDB-81FE-D6371BF45A85}"/>
              </a:ext>
            </a:extLst>
          </p:cNvPr>
          <p:cNvSpPr txBox="1"/>
          <p:nvPr/>
        </p:nvSpPr>
        <p:spPr>
          <a:xfrm>
            <a:off x="18" y="56196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2600" kern="0" dirty="0">
                <a:solidFill>
                  <a:srgbClr val="1E4E79"/>
                </a:solidFill>
                <a:latin typeface="Century Gothic"/>
                <a:ea typeface="Century Gothic"/>
                <a:cs typeface="Century Gothic"/>
                <a:sym typeface="Century Gothic"/>
              </a:rPr>
              <a:t>follow</a:t>
            </a: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am following]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52;p11">
            <a:extLst>
              <a:ext uri="{FF2B5EF4-FFF2-40B4-BE49-F238E27FC236}">
                <a16:creationId xmlns:a16="http://schemas.microsoft.com/office/drawing/2014/main" id="{3E2AE57B-E03E-4A58-B2EC-E5A827F6CBD4}"/>
              </a:ext>
            </a:extLst>
          </p:cNvPr>
          <p:cNvSpPr txBox="1">
            <a:spLocks noGrp="1"/>
          </p:cNvSpPr>
          <p:nvPr>
            <p:ph type="title"/>
          </p:nvPr>
        </p:nvSpPr>
        <p:spPr>
          <a:xfrm>
            <a:off x="20" y="158142"/>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seguir</a:t>
            </a:r>
            <a:endParaRPr sz="8000" dirty="0"/>
          </a:p>
        </p:txBody>
      </p:sp>
      <p:sp>
        <p:nvSpPr>
          <p:cNvPr id="8" name="Google Shape;54;p11">
            <a:extLst>
              <a:ext uri="{FF2B5EF4-FFF2-40B4-BE49-F238E27FC236}">
                <a16:creationId xmlns:a16="http://schemas.microsoft.com/office/drawing/2014/main" id="{20F2677F-7B61-4E0C-9652-4B143A29C623}"/>
              </a:ext>
            </a:extLst>
          </p:cNvPr>
          <p:cNvSpPr txBox="1"/>
          <p:nvPr/>
        </p:nvSpPr>
        <p:spPr>
          <a:xfrm>
            <a:off x="19" y="22392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lang="en-GB" sz="8000" b="1" kern="0" dirty="0" err="1">
                <a:solidFill>
                  <a:srgbClr val="1E4E79"/>
                </a:solidFill>
                <a:latin typeface="Century Gothic"/>
                <a:ea typeface="Century Gothic"/>
                <a:cs typeface="Century Gothic"/>
                <a:sym typeface="Century Gothic"/>
              </a:rPr>
              <a:t>s</a:t>
            </a:r>
            <a:r>
              <a:rPr lang="en-GB" sz="8000" b="1" kern="0" dirty="0" err="1">
                <a:solidFill>
                  <a:srgbClr val="ED7D31"/>
                </a:solidFill>
                <a:latin typeface="Century Gothic"/>
                <a:ea typeface="Century Gothic"/>
                <a:cs typeface="Century Gothic"/>
                <a:sym typeface="Century Gothic"/>
              </a:rPr>
              <a:t>i</a:t>
            </a:r>
            <a:r>
              <a:rPr lang="en-GB" sz="8000" b="1" kern="0" dirty="0" err="1">
                <a:solidFill>
                  <a:srgbClr val="1E4E79"/>
                </a:solidFill>
                <a:latin typeface="Century Gothic"/>
                <a:ea typeface="Century Gothic"/>
                <a:cs typeface="Century Gothic"/>
                <a:sym typeface="Century Gothic"/>
              </a:rPr>
              <a:t>gu</a:t>
            </a: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a:r>
          </a:p>
        </p:txBody>
      </p:sp>
      <p:sp>
        <p:nvSpPr>
          <p:cNvPr id="9" name="Google Shape;62;p12" descr="question mark action button">
            <a:hlinkClick r:id="" action="ppaction://noaction">
              <a:snd r:embed="rId3" name="seguir.wav"/>
            </a:hlinkClick>
            <a:extLst>
              <a:ext uri="{FF2B5EF4-FFF2-40B4-BE49-F238E27FC236}">
                <a16:creationId xmlns:a16="http://schemas.microsoft.com/office/drawing/2014/main" id="{4DDB81A2-6217-4D63-AAA5-E47BBC145AD9}"/>
              </a:ext>
            </a:extLst>
          </p:cNvPr>
          <p:cNvSpPr/>
          <p:nvPr/>
        </p:nvSpPr>
        <p:spPr>
          <a:xfrm>
            <a:off x="1392522" y="15422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0" name="Google Shape;65;p12" descr="question mark action button">
            <a:hlinkClick r:id="" action="ppaction://noaction">
              <a:snd r:embed="rId5" name="sigo.wav"/>
            </a:hlinkClick>
            <a:extLst>
              <a:ext uri="{FF2B5EF4-FFF2-40B4-BE49-F238E27FC236}">
                <a16:creationId xmlns:a16="http://schemas.microsoft.com/office/drawing/2014/main" id="{C5EE84AF-132C-481A-A6D1-CB224CEA3194}"/>
              </a:ext>
            </a:extLst>
          </p:cNvPr>
          <p:cNvSpPr/>
          <p:nvPr/>
        </p:nvSpPr>
        <p:spPr>
          <a:xfrm>
            <a:off x="1392522" y="56589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04767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segu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sigu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sig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2"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s</a:t>
            </a:r>
            <a:r>
              <a:rPr lang="en-GB" sz="11500" b="1" dirty="0" err="1">
                <a:solidFill>
                  <a:srgbClr val="ED7D31"/>
                </a:solidFill>
              </a:rPr>
              <a:t>i</a:t>
            </a:r>
            <a:r>
              <a:rPr lang="en-GB" sz="11500" b="1" dirty="0" err="1">
                <a:solidFill>
                  <a:srgbClr val="1E4E79"/>
                </a:solidFill>
              </a:rPr>
              <a:t>gue</a:t>
            </a:r>
            <a:endParaRPr sz="11500" dirty="0"/>
          </a:p>
        </p:txBody>
      </p:sp>
      <p:sp>
        <p:nvSpPr>
          <p:cNvPr id="3"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follow</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 | is </a:t>
            </a:r>
            <a:r>
              <a:rPr lang="en-GB" sz="3200" kern="0" dirty="0">
                <a:solidFill>
                  <a:srgbClr val="1E4E79"/>
                </a:solidFill>
                <a:latin typeface="Century Gothic"/>
                <a:ea typeface="Century Gothic"/>
                <a:cs typeface="Century Gothic"/>
                <a:sym typeface="Century Gothic"/>
              </a:rPr>
              <a:t>follow</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75;p13"/>
          <p:cNvSpPr txBox="1"/>
          <p:nvPr/>
        </p:nvSpPr>
        <p:spPr>
          <a:xfrm>
            <a:off x="0" y="4039200"/>
            <a:ext cx="12106275"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000000"/>
              </a:buClr>
              <a:defRPr/>
            </a:pPr>
            <a:r>
              <a:rPr lang="en-GB" sz="5000" kern="0" dirty="0">
                <a:solidFill>
                  <a:srgbClr val="1E4E79"/>
                </a:solidFill>
                <a:latin typeface="Century Gothic"/>
                <a:ea typeface="Century Gothic"/>
                <a:cs typeface="Century Gothic"/>
                <a:sym typeface="Century Gothic"/>
              </a:rPr>
              <a:t>La </a:t>
            </a:r>
            <a:r>
              <a:rPr lang="en-GB" sz="5000" kern="0" dirty="0" err="1">
                <a:solidFill>
                  <a:srgbClr val="1E4E79"/>
                </a:solidFill>
                <a:latin typeface="Century Gothic"/>
                <a:ea typeface="Century Gothic"/>
                <a:cs typeface="Century Gothic"/>
                <a:sym typeface="Century Gothic"/>
              </a:rPr>
              <a:t>madre</a:t>
            </a:r>
            <a:r>
              <a:rPr lang="en-GB" sz="5000" kern="0" dirty="0">
                <a:solidFill>
                  <a:srgbClr val="1E4E79"/>
                </a:solidFill>
                <a:latin typeface="Century Gothic"/>
                <a:ea typeface="Century Gothic"/>
                <a:cs typeface="Century Gothic"/>
                <a:sym typeface="Century Gothic"/>
              </a:rPr>
              <a:t> </a:t>
            </a:r>
            <a:r>
              <a:rPr lang="en-GB" sz="5000" b="1" kern="0" dirty="0" err="1">
                <a:solidFill>
                  <a:srgbClr val="ED7D31"/>
                </a:solidFill>
                <a:latin typeface="Century Gothic"/>
                <a:ea typeface="Century Gothic"/>
                <a:cs typeface="Century Gothic"/>
                <a:sym typeface="Century Gothic"/>
              </a:rPr>
              <a:t>sigue</a:t>
            </a:r>
            <a:r>
              <a:rPr kumimoji="0" lang="en-GB" sz="5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en-GB" sz="5000" kern="0" dirty="0">
                <a:solidFill>
                  <a:srgbClr val="1E4E79"/>
                </a:solidFill>
                <a:latin typeface="Century Gothic"/>
                <a:ea typeface="Century Gothic"/>
                <a:cs typeface="Century Gothic"/>
                <a:sym typeface="Century Gothic"/>
              </a:rPr>
              <a:t>a la </a:t>
            </a:r>
            <a:r>
              <a:rPr lang="en-GB" sz="5000" kern="0" dirty="0" err="1">
                <a:solidFill>
                  <a:srgbClr val="1E4E79"/>
                </a:solidFill>
                <a:latin typeface="Century Gothic"/>
                <a:ea typeface="Century Gothic"/>
                <a:cs typeface="Century Gothic"/>
                <a:sym typeface="Century Gothic"/>
              </a:rPr>
              <a:t>niña</a:t>
            </a:r>
            <a:r>
              <a:rPr lang="en-GB" sz="5000" kern="0" dirty="0">
                <a:solidFill>
                  <a:srgbClr val="1E4E79"/>
                </a:solidFill>
                <a:latin typeface="Century Gothic"/>
                <a:ea typeface="Century Gothic"/>
                <a:cs typeface="Century Gothic"/>
                <a:sym typeface="Century Gothic"/>
              </a:rPr>
              <a:t> a la </a:t>
            </a:r>
            <a:r>
              <a:rPr lang="en-GB" sz="5000" kern="0" dirty="0" err="1">
                <a:solidFill>
                  <a:srgbClr val="1E4E79"/>
                </a:solidFill>
                <a:latin typeface="Century Gothic"/>
                <a:ea typeface="Century Gothic"/>
                <a:cs typeface="Century Gothic"/>
                <a:sym typeface="Century Gothic"/>
              </a:rPr>
              <a:t>cocina</a:t>
            </a:r>
            <a:r>
              <a:rPr kumimoji="0" lang="en-GB" sz="5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5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5" name="Google Shape;76;p13"/>
          <p:cNvSpPr txBox="1"/>
          <p:nvPr/>
        </p:nvSpPr>
        <p:spPr>
          <a:xfrm>
            <a:off x="114300" y="5054863"/>
            <a:ext cx="116967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mother </a:t>
            </a:r>
            <a:r>
              <a:rPr lang="en-GB" sz="3200" b="1" kern="0" dirty="0">
                <a:solidFill>
                  <a:srgbClr val="ED7D31"/>
                </a:solidFill>
                <a:latin typeface="Century Gothic"/>
                <a:ea typeface="Century Gothic"/>
                <a:cs typeface="Century Gothic"/>
                <a:sym typeface="Century Gothic"/>
              </a:rPr>
              <a:t>follow</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a:t>
            </a:r>
            <a:r>
              <a:rPr lang="en-GB" sz="3200" b="1" kern="0" dirty="0">
                <a:solidFill>
                  <a:srgbClr val="ED7D31"/>
                </a:solidFill>
                <a:latin typeface="Century Gothic"/>
                <a:ea typeface="Century Gothic"/>
                <a:cs typeface="Century Gothic"/>
                <a:sym typeface="Century Gothic"/>
              </a:rPr>
              <a:t>follow</a:t>
            </a:r>
            <a:r>
              <a:rPr kumimoji="0" lang="en-GB" sz="32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ing</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the girl to the kitchen</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7171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igu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la madre sigue a la niña a la cocina.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French_German_Templates (2).pptx" id="{30E28854-302B-4733-9883-753A70868D1A}" vid="{5A19C407-B07F-4991-B60B-FF1D41BF5924}"/>
    </a:ext>
  </a:ext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German_verb_sequence_template.potx" id="{61FFBBCD-C164-4849-B944-0FF28D91FA25}" vid="{67AE7A53-F415-43C1-9CDD-F7B34D5E1B78}"/>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171987C-0AC2-5C41-B6D6-C5D2C248D7D0}" vid="{4D58E340-15B2-544C-AB19-07ED2562D8B0}"/>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59918839-9278-BB4A-AFEA-CB3D0FEEC10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3276</TotalTime>
  <Words>6402</Words>
  <Application>Microsoft Macintosh PowerPoint</Application>
  <PresentationFormat>Widescreen</PresentationFormat>
  <Paragraphs>1032</Paragraphs>
  <Slides>58</Slides>
  <Notes>58</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58</vt:i4>
      </vt:variant>
    </vt:vector>
  </HeadingPairs>
  <TitlesOfParts>
    <vt:vector size="69" baseType="lpstr">
      <vt:lpstr>Arial</vt:lpstr>
      <vt:lpstr>Arial</vt:lpstr>
      <vt:lpstr>Calibri</vt:lpstr>
      <vt:lpstr>Century Gothic</vt:lpstr>
      <vt:lpstr>Tw Cen MT</vt:lpstr>
      <vt:lpstr>1_Office Theme</vt:lpstr>
      <vt:lpstr>Office Theme</vt:lpstr>
      <vt:lpstr>5_Office Theme</vt:lpstr>
      <vt:lpstr>3_Office Theme</vt:lpstr>
      <vt:lpstr>2_Office Theme</vt:lpstr>
      <vt:lpstr>4_Office Theme</vt:lpstr>
      <vt:lpstr>Saying who does what</vt:lpstr>
      <vt:lpstr>ñ</vt:lpstr>
      <vt:lpstr>n</vt:lpstr>
      <vt:lpstr>Fonética</vt:lpstr>
      <vt:lpstr>Vocabulario</vt:lpstr>
      <vt:lpstr>Vocabulario</vt:lpstr>
      <vt:lpstr>seguir</vt:lpstr>
      <vt:lpstr>seguir</vt:lpstr>
      <vt:lpstr>sigue</vt:lpstr>
      <vt:lpstr>sigo</vt:lpstr>
      <vt:lpstr>seguir</vt:lpstr>
      <vt:lpstr>sigue</vt:lpstr>
      <vt:lpstr>sigo</vt:lpstr>
      <vt:lpstr>seguir</vt:lpstr>
      <vt:lpstr>Vocabulario [1/10]</vt:lpstr>
      <vt:lpstr>Vocabulario [2/10]</vt:lpstr>
      <vt:lpstr>Vocabulario [3/10]</vt:lpstr>
      <vt:lpstr>Vocabulario [4/10]</vt:lpstr>
      <vt:lpstr>Vocabulario [5/10]</vt:lpstr>
      <vt:lpstr>Vocabulario [6/10]</vt:lpstr>
      <vt:lpstr>Vocabulario [7/10]</vt:lpstr>
      <vt:lpstr>Vocabulario [8/10]</vt:lpstr>
      <vt:lpstr>Vocabulario [9/10]</vt:lpstr>
      <vt:lpstr>Vocabulario [10/10]</vt:lpstr>
      <vt:lpstr>Saying who receives the action: ‘lo’ and ‘la’ in object-first sentences</vt:lpstr>
      <vt:lpstr>¡Llama a la policía!</vt:lpstr>
      <vt:lpstr>¡La policía sigue con la investigación!</vt:lpstr>
      <vt:lpstr>Escena del crimen</vt:lpstr>
      <vt:lpstr>Escena del crimen [1/6]</vt:lpstr>
      <vt:lpstr>Escena del crimen [2/6]</vt:lpstr>
      <vt:lpstr>Escena del crimen [3/6]</vt:lpstr>
      <vt:lpstr>Escena del crimen [4/6]</vt:lpstr>
      <vt:lpstr>Escena del crimen [5/6]</vt:lpstr>
      <vt:lpstr>Escena del crimen [6/6]</vt:lpstr>
      <vt:lpstr>Describing a series of events (narration) </vt:lpstr>
      <vt:lpstr>İUn minuto!</vt:lpstr>
      <vt:lpstr>La familia prepara una fiesta</vt:lpstr>
      <vt:lpstr>Saying who receives the action (part 2): ‘lo’ and ‘la’ in object-first sentences</vt:lpstr>
      <vt:lpstr>Saying who receives the action (part 2): ‘lo’ and ‘la’ in object-first sentences</vt:lpstr>
      <vt:lpstr> Monty y María </vt:lpstr>
      <vt:lpstr>Monty y María [1/10]</vt:lpstr>
      <vt:lpstr>Monty y María [2/10]</vt:lpstr>
      <vt:lpstr>Monty y María [3/10]</vt:lpstr>
      <vt:lpstr>Monty y María [4/10]</vt:lpstr>
      <vt:lpstr>Monty y María [5/10]</vt:lpstr>
      <vt:lpstr>Monty y María [6/10]</vt:lpstr>
      <vt:lpstr>Monty y María [7/10]</vt:lpstr>
      <vt:lpstr>Monty y María [8/10]</vt:lpstr>
      <vt:lpstr>Monty y María [9/10]</vt:lpstr>
      <vt:lpstr>Monty y María [10/10]</vt:lpstr>
      <vt:lpstr>¿Y los fines de semana? [1/2]</vt:lpstr>
      <vt:lpstr>¿Y los fines de semana? [2/2]</vt:lpstr>
      <vt:lpstr>Vocabulario</vt:lpstr>
      <vt:lpstr>¡Describe ocho imágenes!</vt:lpstr>
      <vt:lpstr>Monty and María</vt:lpstr>
      <vt:lpstr>hablar / escuchar</vt:lpstr>
      <vt:lpstr>hablar / escuchar</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a series of events (narration)</dc:title>
  <dc:creator>Victoria Hobson</dc:creator>
  <cp:lastModifiedBy>Louise Caruso</cp:lastModifiedBy>
  <cp:revision>174</cp:revision>
  <dcterms:created xsi:type="dcterms:W3CDTF">2020-09-29T07:59:56Z</dcterms:created>
  <dcterms:modified xsi:type="dcterms:W3CDTF">2021-04-30T14:12:03Z</dcterms:modified>
</cp:coreProperties>
</file>