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3" r:id="rId3"/>
  </p:sldMasterIdLst>
  <p:notesMasterIdLst>
    <p:notesMasterId r:id="rId20"/>
  </p:notesMasterIdLst>
  <p:sldIdLst>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7558" autoAdjust="0"/>
  </p:normalViewPr>
  <p:slideViewPr>
    <p:cSldViewPr snapToGrid="0">
      <p:cViewPr varScale="1">
        <p:scale>
          <a:sx n="78" d="100"/>
          <a:sy n="78" d="100"/>
        </p:scale>
        <p:origin x="1812"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799172-2894-42ED-A272-DC937033E3C4}" type="datetimeFigureOut">
              <a:rPr lang="en-GB" smtClean="0"/>
              <a:t>20/04/2020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6816C-CE5F-4B87-9168-27488661C580}" type="slidenum">
              <a:rPr lang="en-GB" smtClean="0"/>
              <a:t>‹#›</a:t>
            </a:fld>
            <a:endParaRPr lang="en-GB"/>
          </a:p>
        </p:txBody>
      </p:sp>
    </p:spTree>
    <p:extLst>
      <p:ext uri="{BB962C8B-B14F-4D97-AF65-F5344CB8AC3E}">
        <p14:creationId xmlns:p14="http://schemas.microsoft.com/office/powerpoint/2010/main" val="374008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forum.wordreference.com/threads/ser-estar-loco.442135/"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clipart-library.co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err="1" smtClean="0"/>
              <a:t>Source</a:t>
            </a:r>
            <a:r>
              <a:rPr lang="es-ES" dirty="0" smtClean="0"/>
              <a:t> of </a:t>
            </a:r>
            <a:r>
              <a:rPr lang="es-ES" dirty="0" err="1" smtClean="0"/>
              <a:t>frequency</a:t>
            </a:r>
            <a:r>
              <a:rPr lang="es-ES" baseline="0" dirty="0" smtClean="0"/>
              <a:t> rankings</a:t>
            </a:r>
            <a:r>
              <a:rPr lang="es-ES" dirty="0" smtClean="0"/>
              <a:t>: </a:t>
            </a:r>
            <a:r>
              <a:rPr lang="es-ES" dirty="0"/>
              <a:t>Davies, M. &amp; Davies, K. (2018).</a:t>
            </a:r>
            <a:r>
              <a:rPr lang="es-ES" baseline="0" dirty="0"/>
              <a:t> </a:t>
            </a:r>
            <a:r>
              <a:rPr lang="es-ES" i="1" baseline="0" dirty="0"/>
              <a:t>A </a:t>
            </a:r>
            <a:r>
              <a:rPr lang="es-ES" i="1" baseline="0" dirty="0" err="1"/>
              <a:t>frequency</a:t>
            </a:r>
            <a:r>
              <a:rPr lang="es-ES" i="1" baseline="0" dirty="0"/>
              <a:t> </a:t>
            </a:r>
            <a:r>
              <a:rPr lang="es-ES" i="1" baseline="0" dirty="0" err="1"/>
              <a:t>dictionary</a:t>
            </a:r>
            <a:r>
              <a:rPr lang="es-ES" i="1" baseline="0" dirty="0"/>
              <a:t> of </a:t>
            </a:r>
            <a:r>
              <a:rPr lang="es-ES" i="1" baseline="0" dirty="0" err="1"/>
              <a:t>Spanish</a:t>
            </a:r>
            <a:r>
              <a:rPr lang="es-ES" i="1" baseline="0" dirty="0"/>
              <a:t>: Core </a:t>
            </a:r>
            <a:r>
              <a:rPr lang="es-ES" i="1" baseline="0" dirty="0" err="1"/>
              <a:t>vocabulary</a:t>
            </a:r>
            <a:r>
              <a:rPr lang="es-ES" i="1" baseline="0" dirty="0"/>
              <a:t> </a:t>
            </a:r>
            <a:r>
              <a:rPr lang="es-ES" i="1" baseline="0" dirty="0" err="1"/>
              <a:t>for</a:t>
            </a:r>
            <a:r>
              <a:rPr lang="es-ES" i="1" baseline="0" dirty="0"/>
              <a:t> </a:t>
            </a:r>
            <a:r>
              <a:rPr lang="es-ES" i="1" baseline="0" dirty="0" err="1"/>
              <a:t>learners</a:t>
            </a:r>
            <a:r>
              <a:rPr lang="es-ES" i="1" baseline="0" dirty="0"/>
              <a:t> (2nd ed.)</a:t>
            </a:r>
            <a:r>
              <a:rPr lang="es-ES" baseline="0" dirty="0"/>
              <a:t>. London: </a:t>
            </a:r>
            <a:r>
              <a:rPr lang="es-ES" baseline="0" dirty="0" err="1"/>
              <a:t>Routledge</a:t>
            </a:r>
            <a:r>
              <a:rPr lang="es-ES" baseline="0" dirty="0"/>
              <a:t> </a:t>
            </a:r>
            <a:endParaRPr lang="en-GB" dirty="0"/>
          </a:p>
          <a:p>
            <a:pPr marL="0" lvl="0" indent="0" algn="l" rtl="0">
              <a:spcBef>
                <a:spcPts val="0"/>
              </a:spcBef>
              <a:spcAft>
                <a:spcPts val="0"/>
              </a:spcAft>
              <a:buNone/>
            </a:pPr>
            <a:endParaRPr lang="en-GB" sz="1200" b="0" i="0" dirty="0">
              <a:solidFill>
                <a:schemeClr val="dk1"/>
              </a:solidFill>
              <a:latin typeface="+mn-lt"/>
              <a:ea typeface="Calibri"/>
              <a:cs typeface="Calibri"/>
              <a:sym typeface="Calibri"/>
            </a:endParaRPr>
          </a:p>
          <a:p>
            <a:pPr marL="0" lvl="0" indent="0" algn="l" rtl="0">
              <a:spcBef>
                <a:spcPts val="0"/>
              </a:spcBef>
              <a:spcAft>
                <a:spcPts val="0"/>
              </a:spcAft>
              <a:buNone/>
            </a:pPr>
            <a:endParaRPr lang="en-GB" sz="1200" b="0" i="0" dirty="0">
              <a:solidFill>
                <a:schemeClr val="dk1"/>
              </a:solidFill>
              <a:latin typeface="+mn-lt"/>
              <a:ea typeface="Calibri"/>
              <a:cs typeface="Calibri"/>
              <a:sym typeface="Calibri"/>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7924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baseline="0" dirty="0">
                <a:solidFill>
                  <a:schemeClr val="tx1"/>
                </a:solidFill>
                <a:effectLst/>
                <a:latin typeface="+mn-lt"/>
                <a:ea typeface="+mn-ea"/>
                <a:cs typeface="+mn-cs"/>
              </a:rPr>
              <a:t>In this activity, we are reinforcing the meanings of the adjectives when used with </a:t>
            </a:r>
            <a:r>
              <a:rPr lang="en-US" sz="1200" kern="1200" baseline="0" dirty="0" err="1">
                <a:solidFill>
                  <a:schemeClr val="tx1"/>
                </a:solidFill>
                <a:effectLst/>
                <a:latin typeface="+mn-lt"/>
                <a:ea typeface="+mn-ea"/>
                <a:cs typeface="+mn-cs"/>
              </a:rPr>
              <a:t>ser</a:t>
            </a:r>
            <a:r>
              <a:rPr lang="en-US" sz="1200" kern="1200" baseline="0" dirty="0">
                <a:solidFill>
                  <a:schemeClr val="tx1"/>
                </a:solidFill>
                <a:effectLst/>
                <a:latin typeface="+mn-lt"/>
                <a:ea typeface="+mn-ea"/>
                <a:cs typeface="+mn-cs"/>
              </a:rPr>
              <a:t> and </a:t>
            </a:r>
            <a:r>
              <a:rPr lang="en-US" sz="1200" kern="1200" baseline="0" dirty="0" err="1">
                <a:solidFill>
                  <a:schemeClr val="tx1"/>
                </a:solidFill>
                <a:effectLst/>
                <a:latin typeface="+mn-lt"/>
                <a:ea typeface="+mn-ea"/>
                <a:cs typeface="+mn-cs"/>
              </a:rPr>
              <a:t>estar</a:t>
            </a:r>
            <a:r>
              <a:rPr lang="en-US" sz="1200" kern="1200" baseline="0" dirty="0">
                <a:solidFill>
                  <a:schemeClr val="tx1"/>
                </a:solidFill>
                <a:effectLst/>
                <a:latin typeface="+mn-lt"/>
                <a:ea typeface="+mn-ea"/>
                <a:cs typeface="+mn-cs"/>
              </a:rPr>
              <a:t>, this time with </a:t>
            </a:r>
            <a:r>
              <a:rPr lang="en-US" sz="1200" i="1" kern="1200" baseline="0" dirty="0">
                <a:solidFill>
                  <a:schemeClr val="tx1"/>
                </a:solidFill>
                <a:effectLst/>
                <a:latin typeface="+mn-lt"/>
                <a:ea typeface="+mn-ea"/>
                <a:cs typeface="+mn-cs"/>
              </a:rPr>
              <a:t>son</a:t>
            </a:r>
            <a:r>
              <a:rPr lang="en-US" sz="1200" kern="1200" baseline="0" dirty="0">
                <a:solidFill>
                  <a:schemeClr val="tx1"/>
                </a:solidFill>
                <a:effectLst/>
                <a:latin typeface="+mn-lt"/>
                <a:ea typeface="+mn-ea"/>
                <a:cs typeface="+mn-cs"/>
              </a:rPr>
              <a:t> and </a:t>
            </a:r>
            <a:r>
              <a:rPr lang="en-US" sz="1200" i="1" kern="1200" baseline="0" dirty="0" err="1">
                <a:solidFill>
                  <a:schemeClr val="tx1"/>
                </a:solidFill>
                <a:effectLst/>
                <a:latin typeface="+mn-lt"/>
                <a:ea typeface="+mn-ea"/>
                <a:cs typeface="+mn-cs"/>
              </a:rPr>
              <a:t>están</a:t>
            </a:r>
            <a:r>
              <a:rPr lang="en-US" sz="1200" i="0" kern="1200" baseline="0" dirty="0">
                <a:solidFill>
                  <a:schemeClr val="tx1"/>
                </a:solidFill>
                <a:effectLst/>
                <a:latin typeface="+mn-lt"/>
                <a:ea typeface="+mn-ea"/>
                <a:cs typeface="+mn-cs"/>
              </a:rPr>
              <a:t> (which have both been introduced in previous sequences). In order to determine the translation of the adjective, students will need to pay close attention to the verb i.e. temporary state or trait.  Also, this is the opportunity to revisit rules on adjective agreement.   (Correct adjective agreement will be necessary in the production activities at the end of this sequence.)  Before students attempt the activity, elicit the rules by asking the class how they will work out the answers.  </a:t>
            </a:r>
          </a:p>
          <a:p>
            <a:pPr hangingPunct="0"/>
            <a:r>
              <a:rPr lang="en-US" sz="1200" kern="1200" baseline="0" dirty="0">
                <a:solidFill>
                  <a:schemeClr val="tx1"/>
                </a:solidFill>
                <a:effectLst/>
                <a:latin typeface="+mn-lt"/>
                <a:ea typeface="+mn-ea"/>
                <a:cs typeface="+mn-cs"/>
              </a:rPr>
              <a:t>Click on the box to reveal the answer.  This allows students to give the answers in any order.  (Teachers will have to work out which box to click by looking at the descending order from the list in Spanish)</a:t>
            </a:r>
            <a:endParaRPr lang="en-US" sz="1200" kern="1200" dirty="0">
              <a:solidFill>
                <a:schemeClr val="tx1"/>
              </a:solidFill>
              <a:effectLst/>
              <a:latin typeface="+mn-lt"/>
              <a:ea typeface="+mn-ea"/>
              <a:cs typeface="+mn-cs"/>
            </a:endParaRPr>
          </a:p>
          <a:p>
            <a:pPr hangingPunct="0"/>
            <a:r>
              <a:rPr lang="en-US" sz="1200" b="1" kern="1200" dirty="0" err="1">
                <a:solidFill>
                  <a:schemeClr val="tx1"/>
                </a:solidFill>
                <a:effectLst/>
                <a:latin typeface="+mn-lt"/>
                <a:ea typeface="+mn-ea"/>
                <a:cs typeface="+mn-cs"/>
              </a:rPr>
              <a:t>Paco</a:t>
            </a:r>
            <a:r>
              <a:rPr lang="en-US" sz="1200" b="1" kern="1200" dirty="0">
                <a:solidFill>
                  <a:schemeClr val="tx1"/>
                </a:solidFill>
                <a:effectLst/>
                <a:latin typeface="+mn-lt"/>
                <a:ea typeface="+mn-ea"/>
                <a:cs typeface="+mn-cs"/>
              </a:rPr>
              <a:t> &amp; Paulina</a:t>
            </a:r>
            <a:r>
              <a:rPr lang="en-US" sz="1200" kern="1200" dirty="0">
                <a:solidFill>
                  <a:schemeClr val="tx1"/>
                </a:solidFill>
                <a:effectLst/>
                <a:latin typeface="+mn-lt"/>
                <a:ea typeface="+mn-ea"/>
                <a:cs typeface="+mn-cs"/>
              </a:rPr>
              <a:t>: (adjectives listed in the order they descend in the list)</a:t>
            </a:r>
          </a:p>
          <a:p>
            <a:pPr hangingPunct="0"/>
            <a:r>
              <a:rPr lang="en-US" sz="1200" kern="1200" dirty="0">
                <a:solidFill>
                  <a:schemeClr val="tx1"/>
                </a:solidFill>
                <a:effectLst/>
                <a:latin typeface="+mn-lt"/>
                <a:ea typeface="+mn-ea"/>
                <a:cs typeface="+mn-cs"/>
              </a:rPr>
              <a:t>tanned</a:t>
            </a:r>
          </a:p>
          <a:p>
            <a:pPr hangingPunct="0"/>
            <a:r>
              <a:rPr lang="en-US" sz="1200" kern="1200" dirty="0">
                <a:solidFill>
                  <a:schemeClr val="tx1"/>
                </a:solidFill>
                <a:effectLst/>
                <a:latin typeface="+mn-lt"/>
                <a:ea typeface="+mn-ea"/>
                <a:cs typeface="+mn-cs"/>
              </a:rPr>
              <a:t>boring</a:t>
            </a:r>
          </a:p>
          <a:p>
            <a:pPr hangingPunct="0"/>
            <a:r>
              <a:rPr lang="en-US" sz="1200" kern="1200" dirty="0">
                <a:solidFill>
                  <a:schemeClr val="tx1"/>
                </a:solidFill>
                <a:effectLst/>
                <a:latin typeface="+mn-lt"/>
                <a:ea typeface="+mn-ea"/>
                <a:cs typeface="+mn-cs"/>
              </a:rPr>
              <a:t>nervous</a:t>
            </a:r>
          </a:p>
          <a:p>
            <a:pPr hangingPunct="0"/>
            <a:r>
              <a:rPr lang="en-US" sz="1200" kern="1200" dirty="0">
                <a:solidFill>
                  <a:schemeClr val="tx1"/>
                </a:solidFill>
                <a:effectLst/>
                <a:latin typeface="+mn-lt"/>
                <a:ea typeface="+mn-ea"/>
                <a:cs typeface="+mn-cs"/>
              </a:rPr>
              <a:t>being</a:t>
            </a:r>
            <a:r>
              <a:rPr lang="en-US" sz="1200" kern="1200" baseline="0" dirty="0">
                <a:solidFill>
                  <a:schemeClr val="tx1"/>
                </a:solidFill>
                <a:effectLst/>
                <a:latin typeface="+mn-lt"/>
                <a:ea typeface="+mn-ea"/>
                <a:cs typeface="+mn-cs"/>
              </a:rPr>
              <a:t> serious</a:t>
            </a:r>
          </a:p>
          <a:p>
            <a:pPr hangingPunct="0"/>
            <a:r>
              <a:rPr lang="en-US" sz="1200" b="1" kern="1200" baseline="0" dirty="0">
                <a:solidFill>
                  <a:schemeClr val="tx1"/>
                </a:solidFill>
                <a:effectLst/>
                <a:latin typeface="+mn-lt"/>
                <a:ea typeface="+mn-ea"/>
                <a:cs typeface="+mn-cs"/>
              </a:rPr>
              <a:t>Sara &amp; </a:t>
            </a:r>
            <a:r>
              <a:rPr lang="en-US" sz="1200" b="1" kern="1200" baseline="0" dirty="0" err="1">
                <a:solidFill>
                  <a:schemeClr val="tx1"/>
                </a:solidFill>
                <a:effectLst/>
                <a:latin typeface="+mn-lt"/>
                <a:ea typeface="+mn-ea"/>
                <a:cs typeface="+mn-cs"/>
              </a:rPr>
              <a:t>María</a:t>
            </a:r>
            <a:r>
              <a:rPr lang="en-US" sz="1200" b="1" kern="1200" baseline="0" dirty="0">
                <a:solidFill>
                  <a:schemeClr val="tx1"/>
                </a:solidFill>
                <a:effectLst/>
                <a:latin typeface="+mn-lt"/>
                <a:ea typeface="+mn-ea"/>
                <a:cs typeface="+mn-cs"/>
              </a:rPr>
              <a:t>:</a:t>
            </a:r>
          </a:p>
          <a:p>
            <a:pPr hangingPunct="0"/>
            <a:r>
              <a:rPr lang="en-US" sz="1200" kern="1200" baseline="0" dirty="0">
                <a:solidFill>
                  <a:schemeClr val="tx1"/>
                </a:solidFill>
                <a:effectLst/>
                <a:latin typeface="+mn-lt"/>
                <a:ea typeface="+mn-ea"/>
                <a:cs typeface="+mn-cs"/>
              </a:rPr>
              <a:t>serious</a:t>
            </a:r>
          </a:p>
          <a:p>
            <a:pPr hangingPunct="0"/>
            <a:r>
              <a:rPr lang="en-US" sz="1200" kern="1200" baseline="0" dirty="0">
                <a:solidFill>
                  <a:schemeClr val="tx1"/>
                </a:solidFill>
                <a:effectLst/>
                <a:latin typeface="+mn-lt"/>
                <a:ea typeface="+mn-ea"/>
                <a:cs typeface="+mn-cs"/>
              </a:rPr>
              <a:t>acting crazy</a:t>
            </a:r>
          </a:p>
          <a:p>
            <a:pPr hangingPunct="0"/>
            <a:r>
              <a:rPr lang="en-US" sz="1200" kern="1200" baseline="0" dirty="0">
                <a:solidFill>
                  <a:schemeClr val="tx1"/>
                </a:solidFill>
                <a:effectLst/>
                <a:latin typeface="+mn-lt"/>
                <a:ea typeface="+mn-ea"/>
                <a:cs typeface="+mn-cs"/>
              </a:rPr>
              <a:t>dark-haired/skinned</a:t>
            </a:r>
          </a:p>
          <a:p>
            <a:pPr hangingPunct="0"/>
            <a:r>
              <a:rPr lang="en-US" sz="1200" kern="1200" baseline="0" dirty="0">
                <a:solidFill>
                  <a:schemeClr val="tx1"/>
                </a:solidFill>
                <a:effectLst/>
                <a:latin typeface="+mn-lt"/>
                <a:ea typeface="+mn-ea"/>
                <a:cs typeface="+mn-cs"/>
              </a:rPr>
              <a:t>bored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2252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None/>
            </a:pPr>
            <a:r>
              <a:rPr lang="en-GB" baseline="0" dirty="0"/>
              <a:t>TRANSCRIPT</a:t>
            </a:r>
          </a:p>
          <a:p>
            <a:pPr marL="228600" indent="-228600">
              <a:buAutoNum type="arabicParenR"/>
            </a:pPr>
            <a:r>
              <a:rPr lang="en-GB" baseline="0" dirty="0"/>
              <a:t>[el cielo] </a:t>
            </a:r>
            <a:r>
              <a:rPr lang="en-GB" baseline="0" dirty="0" err="1"/>
              <a:t>está</a:t>
            </a:r>
            <a:r>
              <a:rPr lang="en-GB" baseline="0" dirty="0"/>
              <a:t> </a:t>
            </a:r>
            <a:r>
              <a:rPr lang="en-GB" baseline="0" dirty="0" err="1"/>
              <a:t>oscuro</a:t>
            </a:r>
            <a:endParaRPr lang="en-GB" baseline="0" dirty="0"/>
          </a:p>
          <a:p>
            <a:pPr marL="228600" indent="-228600">
              <a:buAutoNum type="arabicParenR"/>
            </a:pPr>
            <a:r>
              <a:rPr lang="en-GB" baseline="0" dirty="0"/>
              <a:t>[</a:t>
            </a:r>
            <a:r>
              <a:rPr lang="en-GB" baseline="0" dirty="0" err="1"/>
              <a:t>los</a:t>
            </a:r>
            <a:r>
              <a:rPr lang="en-GB" baseline="0" dirty="0"/>
              <a:t> </a:t>
            </a:r>
            <a:r>
              <a:rPr lang="en-GB" baseline="0" dirty="0" err="1"/>
              <a:t>ríos</a:t>
            </a:r>
            <a:r>
              <a:rPr lang="en-GB" baseline="0" dirty="0"/>
              <a:t>] están </a:t>
            </a:r>
            <a:r>
              <a:rPr lang="en-GB" baseline="0" dirty="0" err="1"/>
              <a:t>claros</a:t>
            </a:r>
            <a:endParaRPr lang="en-GB" baseline="0" dirty="0"/>
          </a:p>
          <a:p>
            <a:pPr marL="228600" indent="-228600">
              <a:buAutoNum type="arabicParenR"/>
            </a:pPr>
            <a:r>
              <a:rPr lang="en-GB" baseline="0" dirty="0"/>
              <a:t>[las </a:t>
            </a:r>
            <a:r>
              <a:rPr lang="en-GB" baseline="0" dirty="0" err="1"/>
              <a:t>abuelas</a:t>
            </a:r>
            <a:r>
              <a:rPr lang="en-GB" baseline="0" dirty="0"/>
              <a:t>] son </a:t>
            </a:r>
            <a:r>
              <a:rPr lang="en-GB" baseline="0" dirty="0" err="1"/>
              <a:t>fuertes</a:t>
            </a:r>
            <a:endParaRPr lang="en-GB" baseline="0" dirty="0"/>
          </a:p>
          <a:p>
            <a:pPr marL="228600" indent="-228600">
              <a:buAutoNum type="arabicParenR"/>
            </a:pPr>
            <a:r>
              <a:rPr lang="en-GB" baseline="0" dirty="0"/>
              <a:t>[las primas] están </a:t>
            </a:r>
            <a:r>
              <a:rPr lang="en-GB" baseline="0" dirty="0" err="1"/>
              <a:t>hermosas</a:t>
            </a:r>
            <a:endParaRPr lang="en-GB" baseline="0"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aseline="0" dirty="0"/>
              <a:t>[</a:t>
            </a:r>
            <a:r>
              <a:rPr lang="en-GB" baseline="0" dirty="0" err="1"/>
              <a:t>los</a:t>
            </a:r>
            <a:r>
              <a:rPr lang="en-GB" baseline="0" dirty="0"/>
              <a:t> </a:t>
            </a:r>
            <a:r>
              <a:rPr lang="en-GB" baseline="0" dirty="0" err="1"/>
              <a:t>colores</a:t>
            </a:r>
            <a:r>
              <a:rPr lang="en-GB" baseline="0" dirty="0"/>
              <a:t>] son </a:t>
            </a:r>
            <a:r>
              <a:rPr lang="en-GB" baseline="0" dirty="0" err="1"/>
              <a:t>oscuros</a:t>
            </a:r>
            <a:endParaRPr lang="en-GB" baseline="0"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aseline="0" dirty="0"/>
              <a:t>[</a:t>
            </a:r>
            <a:r>
              <a:rPr lang="en-GB" baseline="0" dirty="0" err="1"/>
              <a:t>los</a:t>
            </a:r>
            <a:r>
              <a:rPr lang="en-GB" baseline="0" dirty="0"/>
              <a:t> </a:t>
            </a:r>
            <a:r>
              <a:rPr lang="en-GB" baseline="0" dirty="0" err="1"/>
              <a:t>perros</a:t>
            </a:r>
            <a:r>
              <a:rPr lang="en-GB" baseline="0" dirty="0"/>
              <a:t>] están </a:t>
            </a:r>
            <a:r>
              <a:rPr lang="en-GB" baseline="0" dirty="0" err="1"/>
              <a:t>bastante</a:t>
            </a:r>
            <a:r>
              <a:rPr lang="en-GB" baseline="0" dirty="0"/>
              <a:t> </a:t>
            </a:r>
            <a:r>
              <a:rPr lang="en-GB" baseline="0" dirty="0" err="1"/>
              <a:t>activos</a:t>
            </a:r>
            <a:r>
              <a:rPr lang="en-GB" baseline="0" dirty="0"/>
              <a:t> en el </a:t>
            </a:r>
            <a:r>
              <a:rPr lang="en-GB" baseline="0" dirty="0" err="1"/>
              <a:t>parque</a:t>
            </a:r>
            <a:endParaRPr lang="en-GB" baseline="0"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aseline="0" dirty="0"/>
              <a:t>[las </a:t>
            </a:r>
            <a:r>
              <a:rPr lang="en-GB" baseline="0" dirty="0" err="1"/>
              <a:t>cremas</a:t>
            </a:r>
            <a:r>
              <a:rPr lang="en-GB" baseline="0" dirty="0"/>
              <a:t>] son </a:t>
            </a:r>
            <a:r>
              <a:rPr lang="en-GB" baseline="0" dirty="0" err="1"/>
              <a:t>claras</a:t>
            </a:r>
            <a:endParaRPr lang="en-GB" baseline="0"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aseline="0" dirty="0"/>
              <a:t>[</a:t>
            </a:r>
            <a:r>
              <a:rPr lang="en-GB" baseline="0" dirty="0" err="1"/>
              <a:t>los</a:t>
            </a:r>
            <a:r>
              <a:rPr lang="en-GB" baseline="0" dirty="0"/>
              <a:t> </a:t>
            </a:r>
            <a:r>
              <a:rPr lang="en-GB" baseline="0" dirty="0" err="1"/>
              <a:t>autores</a:t>
            </a:r>
            <a:r>
              <a:rPr lang="en-GB" baseline="0" dirty="0"/>
              <a:t>] son </a:t>
            </a:r>
            <a:r>
              <a:rPr lang="en-GB" baseline="0" dirty="0" err="1"/>
              <a:t>tranquilos</a:t>
            </a:r>
            <a:endParaRPr lang="en-GB" baseline="0"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GB" baseline="0" dirty="0"/>
          </a:p>
          <a:p>
            <a:pPr marL="0" indent="0">
              <a:buNone/>
            </a:pPr>
            <a:r>
              <a:rPr lang="en-GB" baseline="0" dirty="0"/>
              <a:t>The adjectives chosen here include three from 2.1.2 (</a:t>
            </a:r>
            <a:r>
              <a:rPr lang="en-GB" baseline="0" dirty="0" err="1"/>
              <a:t>hermoso</a:t>
            </a:r>
            <a:r>
              <a:rPr lang="en-GB" baseline="0" dirty="0"/>
              <a:t>, </a:t>
            </a:r>
            <a:r>
              <a:rPr lang="en-GB" baseline="0" dirty="0" err="1"/>
              <a:t>activo</a:t>
            </a:r>
            <a:r>
              <a:rPr lang="en-GB" baseline="0" dirty="0"/>
              <a:t>, </a:t>
            </a:r>
            <a:r>
              <a:rPr lang="en-GB" baseline="0" dirty="0" err="1"/>
              <a:t>fuerte</a:t>
            </a:r>
            <a:r>
              <a:rPr lang="en-GB" baseline="0" dirty="0"/>
              <a:t>) to offer further reinforcement of the revisited vocabulary (and evidence changing patterns of adjectives ending in -o  plus adjectives ending in –e). </a:t>
            </a:r>
            <a:r>
              <a:rPr lang="en-GB" baseline="0" dirty="0" err="1"/>
              <a:t>Oscuro</a:t>
            </a:r>
            <a:r>
              <a:rPr lang="en-GB" baseline="0" dirty="0"/>
              <a:t> and </a:t>
            </a:r>
            <a:r>
              <a:rPr lang="en-GB" baseline="0" dirty="0" err="1"/>
              <a:t>claro</a:t>
            </a:r>
            <a:r>
              <a:rPr lang="en-GB" baseline="0" dirty="0"/>
              <a:t> are included from this week’s set as these have not yet been practised.  This serves to offer variety of language/sentences and different contexts to further illustrate the use of </a:t>
            </a:r>
            <a:r>
              <a:rPr lang="en-GB" i="1" baseline="0" dirty="0"/>
              <a:t>ser/estar</a:t>
            </a:r>
            <a:r>
              <a:rPr lang="en-GB" baseline="0" dirty="0"/>
              <a:t>.</a:t>
            </a:r>
          </a:p>
          <a:p>
            <a:pPr marL="0" indent="0">
              <a:buNone/>
            </a:pPr>
            <a:endParaRPr lang="en-GB" baseline="0" dirty="0"/>
          </a:p>
          <a:p>
            <a:pPr marL="0" indent="0">
              <a:buNone/>
            </a:pPr>
            <a:r>
              <a:rPr lang="en-GB" baseline="0" dirty="0"/>
              <a:t>To ensure that students also pay attention to the use of ser/estar, students can listen again and decide whether the verb refers to a temporary state (</a:t>
            </a:r>
            <a:r>
              <a:rPr lang="en-GB" baseline="0" dirty="0" err="1"/>
              <a:t>está</a:t>
            </a:r>
            <a:r>
              <a:rPr lang="en-GB" baseline="0" dirty="0"/>
              <a:t>, están) or trait (son). </a:t>
            </a:r>
          </a:p>
          <a:p>
            <a:pPr marL="0" indent="0">
              <a:buNone/>
            </a:pPr>
            <a:endParaRPr lang="en-GB" baseline="0" dirty="0"/>
          </a:p>
          <a:p>
            <a:pPr marL="0" indent="0">
              <a:buNone/>
            </a:pPr>
            <a:endParaRPr lang="en-GB" baseline="0" dirty="0"/>
          </a:p>
          <a:p>
            <a:pPr marL="0" indent="0">
              <a:buNone/>
            </a:pPr>
            <a:r>
              <a:rPr lang="en-GB" baseline="0" dirty="0"/>
              <a:t>During the feedback, check students’ understanding of the nouns.  Some of these words will be needed in the speaking activity which follows. (Los </a:t>
            </a:r>
            <a:r>
              <a:rPr lang="en-GB" baseline="0" dirty="0" err="1"/>
              <a:t>ríos</a:t>
            </a:r>
            <a:r>
              <a:rPr lang="en-GB" baseline="0" dirty="0"/>
              <a:t> / Las casas / Los chocolates / Las </a:t>
            </a:r>
            <a:r>
              <a:rPr lang="en-GB" baseline="0" dirty="0" err="1"/>
              <a:t>profesoras</a:t>
            </a:r>
            <a:r>
              <a:rPr lang="en-GB" baseline="0" dirty="0"/>
              <a:t> / Las primas / Los </a:t>
            </a:r>
            <a:r>
              <a:rPr lang="en-GB" baseline="0" dirty="0" err="1"/>
              <a:t>perros</a:t>
            </a:r>
            <a:r>
              <a:rPr lang="en-GB" baseline="0" dirty="0"/>
              <a:t>/ Las </a:t>
            </a:r>
            <a:r>
              <a:rPr lang="en-GB" baseline="0" dirty="0" err="1"/>
              <a:t>camisas</a:t>
            </a:r>
            <a:r>
              <a:rPr lang="en-GB" baseline="0" dirty="0"/>
              <a:t> / Los </a:t>
            </a:r>
            <a:r>
              <a:rPr lang="en-GB" baseline="0" dirty="0" err="1"/>
              <a:t>abuelos</a:t>
            </a:r>
            <a:r>
              <a:rPr lang="en-GB" baseline="0" dirty="0"/>
              <a:t>).  Teacher could quickly write them on the board to serve as a visual support during the speaking activity.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8859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 not show during activity</a:t>
            </a:r>
          </a:p>
          <a:p>
            <a:r>
              <a:rPr lang="en-US" dirty="0"/>
              <a:t>These</a:t>
            </a:r>
            <a:r>
              <a:rPr lang="en-US" baseline="0" dirty="0"/>
              <a:t> prompt cards/grid are available in Word format (for ease of printing). </a:t>
            </a:r>
          </a:p>
          <a:p>
            <a:endParaRPr lang="en-US" dirty="0"/>
          </a:p>
          <a:p>
            <a:r>
              <a:rPr lang="en-US" dirty="0"/>
              <a:t>This</a:t>
            </a:r>
            <a:r>
              <a:rPr lang="en-US" baseline="0" dirty="0"/>
              <a:t> is partner A’s sheet.  The pictures + adjectives are what partner A will translate into Spanish to say to their partner.  The second half of the sheet (the blank grid) is for partner A to record in English the details partner B has told them.</a:t>
            </a:r>
          </a:p>
          <a:p>
            <a:endParaRPr lang="en-US" dirty="0"/>
          </a:p>
          <a:p>
            <a:r>
              <a:rPr lang="en-US" dirty="0"/>
              <a:t>Task</a:t>
            </a:r>
            <a:r>
              <a:rPr lang="en-US" baseline="0" dirty="0"/>
              <a:t> instructions:</a:t>
            </a:r>
            <a:endParaRPr lang="en-US" dirty="0"/>
          </a:p>
          <a:p>
            <a:r>
              <a:rPr lang="en-US" dirty="0"/>
              <a:t>Give students</a:t>
            </a:r>
            <a:r>
              <a:rPr lang="en-US" baseline="0" dirty="0"/>
              <a:t> a few minutes to think about their sentences.  (There is a separate writing activity to follow which is why writing is not included here, although teachers could incorporate this element should it be desired or of benefit to the students). They then take it in turns to say their sentences in Spanish to their partner, who has to decide if the sentence is ‘today’ or ‘in general’ and write in English the noun and adjectives on the second half of the sheet. (This can be done anywhere - it does not matter if they are not mirrored in the same boxes).  The listener will have to pay careful attention to the verb to determine the translation of the adjective.  Teachers should circulate to check for accuracy of adjective agreement.  </a:t>
            </a:r>
          </a:p>
          <a:p>
            <a:endParaRPr lang="en-US" baseline="0" dirty="0"/>
          </a:p>
          <a:p>
            <a:r>
              <a:rPr lang="en-US" baseline="0" dirty="0"/>
              <a:t>At the end of the task, students can compare sheets to see if they understood the sentences correctly – the English should match.  The next slide also displays the English to facilitate feedback.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9161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Do not show during activity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7716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a:t>
            </a:r>
            <a:r>
              <a:rPr lang="en-US" baseline="0" dirty="0"/>
              <a:t> answers for students to be able to readily check their translations.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147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s-ES" dirty="0" err="1"/>
              <a:t>Here</a:t>
            </a:r>
            <a:r>
              <a:rPr lang="es-ES" baseline="0" dirty="0"/>
              <a:t> </a:t>
            </a:r>
            <a:r>
              <a:rPr lang="es-ES" baseline="0" dirty="0" err="1"/>
              <a:t>all</a:t>
            </a:r>
            <a:r>
              <a:rPr lang="es-ES" baseline="0" dirty="0"/>
              <a:t> </a:t>
            </a:r>
            <a:r>
              <a:rPr lang="es-ES" baseline="0" dirty="0" err="1"/>
              <a:t>the</a:t>
            </a:r>
            <a:r>
              <a:rPr lang="es-ES" baseline="0" dirty="0"/>
              <a:t> </a:t>
            </a:r>
            <a:r>
              <a:rPr lang="es-ES" baseline="0" dirty="0" err="1"/>
              <a:t>adjectives</a:t>
            </a:r>
            <a:r>
              <a:rPr lang="es-ES" baseline="0" dirty="0"/>
              <a:t> </a:t>
            </a:r>
            <a:r>
              <a:rPr lang="es-ES" baseline="0" dirty="0" err="1"/>
              <a:t>used</a:t>
            </a:r>
            <a:r>
              <a:rPr lang="es-ES" baseline="0" dirty="0"/>
              <a:t> come </a:t>
            </a:r>
            <a:r>
              <a:rPr lang="es-ES" baseline="0" dirty="0" err="1"/>
              <a:t>from</a:t>
            </a:r>
            <a:r>
              <a:rPr lang="es-ES" baseline="0" dirty="0"/>
              <a:t> </a:t>
            </a:r>
            <a:r>
              <a:rPr lang="es-ES" baseline="0" dirty="0" err="1"/>
              <a:t>this</a:t>
            </a:r>
            <a:r>
              <a:rPr lang="es-ES" baseline="0" dirty="0"/>
              <a:t> </a:t>
            </a:r>
            <a:r>
              <a:rPr lang="es-ES" baseline="0" dirty="0" err="1"/>
              <a:t>week’s</a:t>
            </a:r>
            <a:r>
              <a:rPr lang="es-ES" baseline="0" dirty="0"/>
              <a:t> </a:t>
            </a:r>
            <a:r>
              <a:rPr lang="es-ES" baseline="0" dirty="0" err="1"/>
              <a:t>vocab</a:t>
            </a:r>
            <a:r>
              <a:rPr lang="es-ES" baseline="0" dirty="0"/>
              <a:t> set.  </a:t>
            </a:r>
            <a:r>
              <a:rPr lang="es-ES" baseline="0" dirty="0" err="1"/>
              <a:t>The</a:t>
            </a:r>
            <a:r>
              <a:rPr lang="es-ES" baseline="0" dirty="0"/>
              <a:t> </a:t>
            </a:r>
            <a:r>
              <a:rPr lang="es-ES" baseline="0" dirty="0" err="1"/>
              <a:t>sentences</a:t>
            </a:r>
            <a:r>
              <a:rPr lang="es-ES" baseline="0" dirty="0"/>
              <a:t> </a:t>
            </a:r>
            <a:r>
              <a:rPr lang="es-ES" baseline="0" dirty="0" err="1"/>
              <a:t>for</a:t>
            </a:r>
            <a:r>
              <a:rPr lang="es-ES" baseline="0" dirty="0"/>
              <a:t> </a:t>
            </a:r>
            <a:r>
              <a:rPr lang="es-ES" i="1" baseline="0" dirty="0"/>
              <a:t>moreno </a:t>
            </a:r>
            <a:r>
              <a:rPr lang="es-ES" i="0" baseline="0" dirty="0"/>
              <a:t>and</a:t>
            </a:r>
            <a:r>
              <a:rPr lang="es-ES" i="1" baseline="0" dirty="0"/>
              <a:t> aburrido</a:t>
            </a:r>
            <a:r>
              <a:rPr lang="es-ES" baseline="0" dirty="0"/>
              <a:t> </a:t>
            </a:r>
            <a:r>
              <a:rPr lang="es-ES" baseline="0" dirty="0" err="1"/>
              <a:t>exemplify</a:t>
            </a:r>
            <a:r>
              <a:rPr lang="es-ES" baseline="0" dirty="0"/>
              <a:t> </a:t>
            </a:r>
            <a:r>
              <a:rPr lang="es-ES" baseline="0" dirty="0" err="1"/>
              <a:t>the</a:t>
            </a:r>
            <a:r>
              <a:rPr lang="es-ES" baseline="0" dirty="0"/>
              <a:t> </a:t>
            </a:r>
            <a:r>
              <a:rPr lang="es-ES" baseline="0" dirty="0" err="1"/>
              <a:t>difference</a:t>
            </a:r>
            <a:r>
              <a:rPr lang="es-ES" baseline="0" dirty="0"/>
              <a:t> in </a:t>
            </a:r>
            <a:r>
              <a:rPr lang="es-ES" baseline="0" dirty="0" err="1"/>
              <a:t>meaning</a:t>
            </a:r>
            <a:r>
              <a:rPr lang="es-ES" baseline="0" dirty="0"/>
              <a:t> of </a:t>
            </a:r>
            <a:r>
              <a:rPr lang="es-ES" baseline="0" dirty="0" err="1"/>
              <a:t>these</a:t>
            </a:r>
            <a:r>
              <a:rPr lang="es-ES" baseline="0" dirty="0"/>
              <a:t> </a:t>
            </a:r>
            <a:r>
              <a:rPr lang="es-ES" baseline="0" dirty="0" err="1"/>
              <a:t>two</a:t>
            </a:r>
            <a:r>
              <a:rPr lang="es-ES" baseline="0" dirty="0"/>
              <a:t> </a:t>
            </a:r>
            <a:r>
              <a:rPr lang="es-ES" baseline="0" dirty="0" err="1"/>
              <a:t>adjectives</a:t>
            </a:r>
            <a:r>
              <a:rPr lang="es-ES" baseline="0" dirty="0"/>
              <a:t> </a:t>
            </a:r>
            <a:r>
              <a:rPr lang="es-ES" baseline="0" dirty="0" err="1"/>
              <a:t>when</a:t>
            </a:r>
            <a:r>
              <a:rPr lang="es-ES" baseline="0" dirty="0"/>
              <a:t> </a:t>
            </a:r>
            <a:r>
              <a:rPr lang="es-ES" baseline="0" dirty="0" err="1"/>
              <a:t>used</a:t>
            </a:r>
            <a:r>
              <a:rPr lang="es-ES" baseline="0" dirty="0"/>
              <a:t> </a:t>
            </a:r>
            <a:r>
              <a:rPr lang="es-ES" baseline="0" dirty="0" err="1"/>
              <a:t>with</a:t>
            </a:r>
            <a:r>
              <a:rPr lang="es-ES" baseline="0" dirty="0"/>
              <a:t> </a:t>
            </a:r>
            <a:r>
              <a:rPr lang="es-ES" i="1" baseline="0" dirty="0"/>
              <a:t>ser</a:t>
            </a:r>
            <a:r>
              <a:rPr lang="es-ES" baseline="0" dirty="0"/>
              <a:t> </a:t>
            </a:r>
            <a:r>
              <a:rPr lang="es-ES" baseline="0" dirty="0" err="1"/>
              <a:t>or</a:t>
            </a:r>
            <a:r>
              <a:rPr lang="es-ES" baseline="0" dirty="0"/>
              <a:t> </a:t>
            </a:r>
            <a:r>
              <a:rPr lang="es-ES" i="1" baseline="0" dirty="0"/>
              <a:t>estar</a:t>
            </a:r>
            <a:r>
              <a:rPr lang="es-ES" baseline="0" dirty="0"/>
              <a:t>.  </a:t>
            </a:r>
            <a:r>
              <a:rPr lang="es-ES" baseline="0" dirty="0" err="1"/>
              <a:t>During</a:t>
            </a:r>
            <a:r>
              <a:rPr lang="es-ES" baseline="0" dirty="0"/>
              <a:t> </a:t>
            </a:r>
            <a:r>
              <a:rPr lang="es-ES" baseline="0" dirty="0" err="1"/>
              <a:t>the</a:t>
            </a:r>
            <a:r>
              <a:rPr lang="es-ES" baseline="0" dirty="0"/>
              <a:t> </a:t>
            </a:r>
            <a:r>
              <a:rPr lang="es-ES" baseline="0" dirty="0" err="1"/>
              <a:t>feedback</a:t>
            </a:r>
            <a:r>
              <a:rPr lang="es-ES" baseline="0" dirty="0"/>
              <a:t>, </a:t>
            </a:r>
            <a:r>
              <a:rPr lang="es-ES" baseline="0" dirty="0" err="1"/>
              <a:t>draw</a:t>
            </a:r>
            <a:r>
              <a:rPr lang="es-ES" baseline="0" dirty="0"/>
              <a:t> </a:t>
            </a:r>
            <a:r>
              <a:rPr lang="es-ES" baseline="0" dirty="0" err="1"/>
              <a:t>students</a:t>
            </a:r>
            <a:r>
              <a:rPr lang="es-ES" baseline="0" dirty="0"/>
              <a:t>’ </a:t>
            </a:r>
            <a:r>
              <a:rPr lang="es-ES" baseline="0" dirty="0" err="1"/>
              <a:t>attention</a:t>
            </a:r>
            <a:r>
              <a:rPr lang="es-ES" baseline="0" dirty="0"/>
              <a:t> to </a:t>
            </a:r>
            <a:r>
              <a:rPr lang="es-ES" baseline="0" dirty="0" err="1"/>
              <a:t>this</a:t>
            </a:r>
            <a:r>
              <a:rPr lang="es-ES" baseline="0" dirty="0"/>
              <a:t>.  </a:t>
            </a:r>
            <a:r>
              <a:rPr lang="es-ES" baseline="0" dirty="0" err="1"/>
              <a:t>They</a:t>
            </a:r>
            <a:r>
              <a:rPr lang="es-ES" baseline="0" dirty="0"/>
              <a:t> </a:t>
            </a:r>
            <a:r>
              <a:rPr lang="es-ES" baseline="0" dirty="0" err="1"/>
              <a:t>will</a:t>
            </a:r>
            <a:r>
              <a:rPr lang="es-ES" baseline="0" dirty="0"/>
              <a:t> </a:t>
            </a:r>
            <a:r>
              <a:rPr lang="es-ES" baseline="0" dirty="0" err="1"/>
              <a:t>then</a:t>
            </a:r>
            <a:r>
              <a:rPr lang="es-ES" baseline="0" dirty="0"/>
              <a:t> be </a:t>
            </a:r>
            <a:r>
              <a:rPr lang="es-ES" baseline="0" dirty="0" err="1"/>
              <a:t>translating</a:t>
            </a:r>
            <a:r>
              <a:rPr lang="es-ES" baseline="0" dirty="0"/>
              <a:t> </a:t>
            </a:r>
            <a:r>
              <a:rPr lang="es-ES" baseline="0" dirty="0" err="1"/>
              <a:t>these</a:t>
            </a:r>
            <a:r>
              <a:rPr lang="es-ES" baseline="0" dirty="0"/>
              <a:t> </a:t>
            </a:r>
            <a:r>
              <a:rPr lang="es-ES" baseline="0" dirty="0" err="1"/>
              <a:t>sentences</a:t>
            </a:r>
            <a:r>
              <a:rPr lang="es-ES" baseline="0" dirty="0"/>
              <a:t> as a </a:t>
            </a:r>
            <a:r>
              <a:rPr lang="es-ES" baseline="0" dirty="0" err="1"/>
              <a:t>production</a:t>
            </a:r>
            <a:r>
              <a:rPr lang="es-ES" baseline="0" dirty="0"/>
              <a:t> </a:t>
            </a:r>
            <a:r>
              <a:rPr lang="es-ES" baseline="0" dirty="0" err="1"/>
              <a:t>activity</a:t>
            </a:r>
            <a:r>
              <a:rPr lang="es-ES" baseline="0" dirty="0"/>
              <a:t> </a:t>
            </a:r>
            <a:r>
              <a:rPr lang="es-ES" baseline="0" dirty="0" err="1"/>
              <a:t>next</a:t>
            </a:r>
            <a:r>
              <a:rPr lang="es-ES" baseline="0" dirty="0"/>
              <a:t>.</a:t>
            </a:r>
          </a:p>
          <a:p>
            <a:endParaRPr lang="es-ES" baseline="0" dirty="0"/>
          </a:p>
          <a:p>
            <a:r>
              <a:rPr lang="es-ES" dirty="0" err="1"/>
              <a:t>Previousl</a:t>
            </a:r>
            <a:r>
              <a:rPr lang="es-ES" baseline="0" dirty="0" err="1"/>
              <a:t>y</a:t>
            </a:r>
            <a:r>
              <a:rPr lang="es-ES" baseline="0" dirty="0"/>
              <a:t> </a:t>
            </a:r>
            <a:r>
              <a:rPr lang="es-ES" baseline="0" dirty="0" err="1"/>
              <a:t>taught</a:t>
            </a:r>
            <a:r>
              <a:rPr lang="es-ES" baseline="0" dirty="0"/>
              <a:t> </a:t>
            </a:r>
            <a:r>
              <a:rPr lang="es-ES" baseline="0" dirty="0" err="1"/>
              <a:t>vocabulary</a:t>
            </a:r>
            <a:r>
              <a:rPr lang="es-ES" baseline="0" dirty="0"/>
              <a:t>: </a:t>
            </a:r>
            <a:r>
              <a:rPr lang="es-ES" dirty="0"/>
              <a:t>activo guapo nervioso </a:t>
            </a:r>
            <a:r>
              <a:rPr lang="es-ES" dirty="0" err="1"/>
              <a:t>were</a:t>
            </a:r>
            <a:r>
              <a:rPr lang="es-ES" baseline="0" dirty="0"/>
              <a:t> </a:t>
            </a:r>
            <a:r>
              <a:rPr lang="es-ES" baseline="0" dirty="0" err="1"/>
              <a:t>taught</a:t>
            </a:r>
            <a:r>
              <a:rPr lang="es-ES" baseline="0" dirty="0"/>
              <a:t> in </a:t>
            </a:r>
            <a:r>
              <a:rPr lang="es-ES" baseline="0" dirty="0" err="1"/>
              <a:t>Term</a:t>
            </a:r>
            <a:r>
              <a:rPr lang="es-ES" baseline="0" dirty="0"/>
              <a:t> 1.1 and </a:t>
            </a:r>
            <a:r>
              <a:rPr lang="es-ES" baseline="0" dirty="0" err="1"/>
              <a:t>Term</a:t>
            </a:r>
            <a:r>
              <a:rPr lang="es-ES" baseline="0" dirty="0"/>
              <a:t> 2.1.</a:t>
            </a:r>
          </a:p>
          <a:p>
            <a:r>
              <a:rPr lang="es-ES" baseline="0" dirty="0"/>
              <a:t/>
            </a:r>
            <a:br>
              <a:rPr lang="es-ES" baseline="0" dirty="0"/>
            </a:br>
            <a:r>
              <a:rPr lang="es-ES" baseline="0" dirty="0"/>
              <a:t>Note: </a:t>
            </a:r>
            <a:r>
              <a:rPr lang="es-ES" baseline="0" dirty="0" err="1"/>
              <a:t>The</a:t>
            </a:r>
            <a:r>
              <a:rPr lang="es-ES" baseline="0" dirty="0"/>
              <a:t> use of ser + loco </a:t>
            </a:r>
            <a:r>
              <a:rPr lang="es-ES" baseline="0" dirty="0" err="1"/>
              <a:t>differs</a:t>
            </a:r>
            <a:r>
              <a:rPr lang="es-ES" baseline="0" dirty="0"/>
              <a:t> </a:t>
            </a:r>
            <a:r>
              <a:rPr lang="es-ES" baseline="0" dirty="0" err="1"/>
              <a:t>regionally</a:t>
            </a:r>
            <a:r>
              <a:rPr lang="es-ES" baseline="0" dirty="0"/>
              <a:t>.  In </a:t>
            </a:r>
            <a:r>
              <a:rPr lang="es-ES" baseline="0" dirty="0" err="1"/>
              <a:t>Spain</a:t>
            </a:r>
            <a:r>
              <a:rPr lang="es-ES" baseline="0" dirty="0"/>
              <a:t>, </a:t>
            </a:r>
            <a:r>
              <a:rPr lang="es-ES" b="1" i="1" baseline="0" dirty="0"/>
              <a:t>ser loco </a:t>
            </a:r>
            <a:r>
              <a:rPr lang="es-ES" baseline="0" dirty="0" err="1"/>
              <a:t>is</a:t>
            </a:r>
            <a:r>
              <a:rPr lang="es-ES" baseline="0" dirty="0"/>
              <a:t> </a:t>
            </a:r>
            <a:r>
              <a:rPr lang="es-ES" baseline="0" dirty="0" err="1"/>
              <a:t>generally</a:t>
            </a:r>
            <a:r>
              <a:rPr lang="es-ES" baseline="0" dirty="0"/>
              <a:t> </a:t>
            </a:r>
            <a:r>
              <a:rPr lang="es-ES" baseline="0" dirty="0" err="1"/>
              <a:t>avoided</a:t>
            </a:r>
            <a:r>
              <a:rPr lang="es-ES" baseline="0" dirty="0"/>
              <a:t>, as </a:t>
            </a:r>
            <a:r>
              <a:rPr lang="es-ES" baseline="0" dirty="0" err="1"/>
              <a:t>its</a:t>
            </a:r>
            <a:r>
              <a:rPr lang="es-ES" baseline="0" dirty="0"/>
              <a:t> use </a:t>
            </a:r>
            <a:r>
              <a:rPr lang="es-ES" baseline="0" dirty="0" err="1"/>
              <a:t>is</a:t>
            </a:r>
            <a:r>
              <a:rPr lang="es-ES" baseline="0" dirty="0"/>
              <a:t> </a:t>
            </a:r>
            <a:r>
              <a:rPr lang="es-ES" baseline="0" dirty="0" err="1"/>
              <a:t>limited</a:t>
            </a:r>
            <a:r>
              <a:rPr lang="es-ES" baseline="0" dirty="0"/>
              <a:t> to </a:t>
            </a:r>
            <a:r>
              <a:rPr lang="es-ES" baseline="0" dirty="0" err="1"/>
              <a:t>someone</a:t>
            </a:r>
            <a:r>
              <a:rPr lang="es-ES" baseline="0" dirty="0"/>
              <a:t> </a:t>
            </a:r>
            <a:r>
              <a:rPr lang="es-ES" baseline="0" dirty="0" err="1"/>
              <a:t>who</a:t>
            </a:r>
            <a:r>
              <a:rPr lang="es-ES" baseline="0" dirty="0"/>
              <a:t> </a:t>
            </a:r>
            <a:r>
              <a:rPr lang="es-ES" baseline="0" dirty="0" err="1"/>
              <a:t>is</a:t>
            </a:r>
            <a:r>
              <a:rPr lang="es-ES" baseline="0" dirty="0"/>
              <a:t> </a:t>
            </a:r>
            <a:r>
              <a:rPr lang="es-ES" baseline="0" dirty="0" err="1"/>
              <a:t>clinically</a:t>
            </a:r>
            <a:r>
              <a:rPr lang="es-ES" baseline="0" dirty="0"/>
              <a:t> </a:t>
            </a:r>
            <a:r>
              <a:rPr lang="es-ES" baseline="0" dirty="0" err="1"/>
              <a:t>insane</a:t>
            </a:r>
            <a:r>
              <a:rPr lang="es-ES" baseline="0" dirty="0"/>
              <a:t>. A more general </a:t>
            </a:r>
            <a:r>
              <a:rPr lang="es-ES" baseline="0" dirty="0" err="1"/>
              <a:t>craziness</a:t>
            </a:r>
            <a:r>
              <a:rPr lang="es-ES" baseline="0" dirty="0"/>
              <a:t> </a:t>
            </a:r>
            <a:r>
              <a:rPr lang="es-ES" baseline="0" dirty="0" err="1"/>
              <a:t>might</a:t>
            </a:r>
            <a:r>
              <a:rPr lang="es-ES" baseline="0" dirty="0"/>
              <a:t> be </a:t>
            </a:r>
            <a:r>
              <a:rPr lang="es-ES" baseline="0" dirty="0" err="1"/>
              <a:t>conveyed</a:t>
            </a:r>
            <a:r>
              <a:rPr lang="es-ES" baseline="0" dirty="0"/>
              <a:t> </a:t>
            </a:r>
            <a:r>
              <a:rPr lang="es-ES" baseline="0" dirty="0" err="1"/>
              <a:t>by</a:t>
            </a:r>
            <a:r>
              <a:rPr lang="es-ES" baseline="0" dirty="0"/>
              <a:t> ‘</a:t>
            </a:r>
            <a:r>
              <a:rPr lang="es-ES" b="1" i="1" baseline="0" dirty="0"/>
              <a:t>Ser un loco’, </a:t>
            </a:r>
            <a:r>
              <a:rPr lang="es-ES" b="0" i="0" baseline="0" dirty="0" err="1"/>
              <a:t>which</a:t>
            </a:r>
            <a:r>
              <a:rPr lang="es-ES" b="0" i="0" baseline="0" dirty="0"/>
              <a:t> </a:t>
            </a:r>
            <a:r>
              <a:rPr lang="es-ES" b="0" i="0" baseline="0" dirty="0" err="1"/>
              <a:t>is</a:t>
            </a:r>
            <a:r>
              <a:rPr lang="es-ES" b="0" i="0" baseline="0" dirty="0"/>
              <a:t> a </a:t>
            </a:r>
            <a:r>
              <a:rPr lang="es-ES" b="0" i="0" baseline="0" dirty="0" err="1"/>
              <a:t>level</a:t>
            </a:r>
            <a:r>
              <a:rPr lang="es-ES" b="0" i="0" baseline="0" dirty="0"/>
              <a:t> of </a:t>
            </a:r>
            <a:r>
              <a:rPr lang="es-ES" b="0" i="0" baseline="0" dirty="0" err="1"/>
              <a:t>complexity</a:t>
            </a:r>
            <a:r>
              <a:rPr lang="es-ES" b="0" i="0" baseline="0" dirty="0"/>
              <a:t> </a:t>
            </a:r>
            <a:r>
              <a:rPr lang="es-ES" b="0" i="0" baseline="0" dirty="0" err="1"/>
              <a:t>we</a:t>
            </a:r>
            <a:r>
              <a:rPr lang="es-ES" b="0" i="0" baseline="0" dirty="0"/>
              <a:t> </a:t>
            </a:r>
            <a:r>
              <a:rPr lang="es-ES" b="0" i="0" baseline="0" dirty="0" err="1"/>
              <a:t>avoid</a:t>
            </a:r>
            <a:r>
              <a:rPr lang="es-ES" b="0" i="0" baseline="0" dirty="0"/>
              <a:t> </a:t>
            </a:r>
            <a:r>
              <a:rPr lang="es-ES" b="0" i="0" baseline="0" dirty="0" err="1"/>
              <a:t>here</a:t>
            </a:r>
            <a:r>
              <a:rPr lang="es-ES" b="0" i="0" baseline="0" dirty="0"/>
              <a:t>. In South </a:t>
            </a:r>
            <a:r>
              <a:rPr lang="es-ES" b="0" i="0" baseline="0" dirty="0" err="1"/>
              <a:t>America</a:t>
            </a:r>
            <a:r>
              <a:rPr lang="es-ES" b="0" i="0" baseline="0" dirty="0"/>
              <a:t>, ser loco </a:t>
            </a:r>
            <a:r>
              <a:rPr lang="es-ES" b="0" i="0" baseline="0" dirty="0" err="1"/>
              <a:t>is</a:t>
            </a:r>
            <a:r>
              <a:rPr lang="es-ES" b="0" i="0" baseline="0" dirty="0"/>
              <a:t> more </a:t>
            </a:r>
            <a:r>
              <a:rPr lang="es-ES" b="0" i="0" baseline="0" dirty="0" err="1"/>
              <a:t>widely</a:t>
            </a:r>
            <a:r>
              <a:rPr lang="es-ES" b="0" i="0" baseline="0" dirty="0"/>
              <a:t> </a:t>
            </a:r>
            <a:r>
              <a:rPr lang="es-ES" b="0" i="0" baseline="0" dirty="0" err="1"/>
              <a:t>used</a:t>
            </a:r>
            <a:r>
              <a:rPr lang="es-ES" b="0" i="0" baseline="0" dirty="0"/>
              <a:t>.  </a:t>
            </a:r>
            <a:r>
              <a:rPr lang="es-ES" b="0" i="0" baseline="0" dirty="0" err="1"/>
              <a:t>We</a:t>
            </a:r>
            <a:r>
              <a:rPr lang="es-ES" b="0" i="0" baseline="0" dirty="0"/>
              <a:t> </a:t>
            </a:r>
            <a:r>
              <a:rPr lang="es-ES" b="0" i="0" baseline="0" dirty="0" err="1"/>
              <a:t>have</a:t>
            </a:r>
            <a:r>
              <a:rPr lang="es-ES" b="0" i="0" baseline="0" dirty="0"/>
              <a:t>, </a:t>
            </a:r>
            <a:r>
              <a:rPr lang="es-ES" b="0" i="0" baseline="0" dirty="0" err="1"/>
              <a:t>however</a:t>
            </a:r>
            <a:r>
              <a:rPr lang="es-ES" b="0" i="0" baseline="0" dirty="0"/>
              <a:t>, </a:t>
            </a:r>
            <a:r>
              <a:rPr lang="es-ES" b="0" i="0" baseline="0" dirty="0" err="1"/>
              <a:t>avoided</a:t>
            </a:r>
            <a:r>
              <a:rPr lang="es-ES" b="0" i="0" baseline="0" dirty="0"/>
              <a:t> </a:t>
            </a:r>
            <a:r>
              <a:rPr lang="es-ES" b="0" i="0" baseline="0" dirty="0" err="1"/>
              <a:t>using</a:t>
            </a:r>
            <a:r>
              <a:rPr lang="es-ES" b="0" i="0" baseline="0" dirty="0"/>
              <a:t> </a:t>
            </a:r>
            <a:r>
              <a:rPr lang="es-ES" b="0" i="0" baseline="0" dirty="0" err="1"/>
              <a:t>it</a:t>
            </a:r>
            <a:r>
              <a:rPr lang="es-ES" b="0" i="0" baseline="0" dirty="0"/>
              <a:t> </a:t>
            </a:r>
            <a:r>
              <a:rPr lang="es-ES" b="0" i="0" baseline="0" dirty="0" err="1"/>
              <a:t>with</a:t>
            </a:r>
            <a:r>
              <a:rPr lang="es-ES" b="0" i="0" baseline="0" dirty="0"/>
              <a:t> ser in </a:t>
            </a:r>
            <a:r>
              <a:rPr lang="es-ES" b="0" i="0" baseline="0" dirty="0" err="1"/>
              <a:t>this</a:t>
            </a:r>
            <a:r>
              <a:rPr lang="es-ES" b="0" i="0" baseline="0" dirty="0"/>
              <a:t> </a:t>
            </a:r>
            <a:r>
              <a:rPr lang="es-ES" b="0" i="0" baseline="0" dirty="0" err="1"/>
              <a:t>exercise</a:t>
            </a:r>
            <a:r>
              <a:rPr lang="es-ES" b="0" i="0" baseline="0" dirty="0"/>
              <a:t>.</a:t>
            </a:r>
            <a:br>
              <a:rPr lang="es-ES" b="0" i="0" baseline="0" dirty="0"/>
            </a:br>
            <a:r>
              <a:rPr lang="es-ES" b="0" i="0" baseline="0" dirty="0" err="1"/>
              <a:t>For</a:t>
            </a:r>
            <a:r>
              <a:rPr lang="es-ES" b="0" i="0" baseline="0" dirty="0"/>
              <a:t> </a:t>
            </a:r>
            <a:r>
              <a:rPr lang="es-ES" b="0" i="0" baseline="0" dirty="0" err="1"/>
              <a:t>further</a:t>
            </a:r>
            <a:r>
              <a:rPr lang="es-ES" b="0" i="0" baseline="0" dirty="0"/>
              <a:t> debate, </a:t>
            </a:r>
            <a:r>
              <a:rPr lang="es-ES" b="0" i="0" baseline="0" dirty="0" err="1"/>
              <a:t>see</a:t>
            </a:r>
            <a:r>
              <a:rPr lang="es-ES" b="0" i="0" baseline="0" dirty="0"/>
              <a:t>:  </a:t>
            </a:r>
            <a:r>
              <a:rPr lang="en-GB" dirty="0">
                <a:hlinkClick r:id="rId3"/>
              </a:rPr>
              <a:t>https://forum.wordreference.com/threads/ser-estar-loco.442135/</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1156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This final translation activity</a:t>
            </a:r>
            <a:r>
              <a:rPr lang="en-GB" baseline="0" dirty="0"/>
              <a:t> requires students to use both ser and estar in first and third person plural and consider adjective agreement, combing their learning from across the two lessons.</a:t>
            </a:r>
            <a:endParaRPr lang="en-GB" dirty="0"/>
          </a:p>
          <a:p>
            <a:r>
              <a:rPr lang="en-GB" dirty="0"/>
              <a:t>During</a:t>
            </a:r>
            <a:r>
              <a:rPr lang="en-GB" baseline="0" dirty="0"/>
              <a:t> the feedback, discuss with students alternate translations for the sentences with </a:t>
            </a:r>
            <a:r>
              <a:rPr lang="en-GB" i="1" baseline="0" dirty="0"/>
              <a:t>estar, </a:t>
            </a:r>
            <a:r>
              <a:rPr lang="en-GB" i="0" baseline="0" dirty="0"/>
              <a:t>such as ‘the girls are </a:t>
            </a:r>
            <a:r>
              <a:rPr lang="en-GB" i="1" baseline="0" dirty="0"/>
              <a:t>feeling</a:t>
            </a:r>
            <a:r>
              <a:rPr lang="en-GB" i="0" baseline="0" dirty="0"/>
              <a:t> nervous’ (11) or ‘the dogs are </a:t>
            </a:r>
            <a:r>
              <a:rPr lang="en-GB" i="1" baseline="0" dirty="0"/>
              <a:t>acting</a:t>
            </a:r>
            <a:r>
              <a:rPr lang="en-GB" i="0" baseline="0" dirty="0"/>
              <a:t> crazy’ (12).</a:t>
            </a:r>
          </a:p>
          <a:p>
            <a:r>
              <a:rPr lang="en-GB" i="0" baseline="0" dirty="0"/>
              <a:t>All vocabulary required for the translations has been seen in previous vocab sets.</a:t>
            </a:r>
            <a:endParaRPr lang="en-GB"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4297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a:cs typeface="Calibri"/>
                <a:sym typeface="Calibri"/>
              </a:rPr>
              <a:t>Use this slide to introduce the first person </a:t>
            </a:r>
            <a:r>
              <a:rPr kumimoji="0" lang="en-GB" sz="1200" b="0" i="0" u="none" strike="noStrike" kern="1200" cap="none" spc="0" normalizeH="0" baseline="0" noProof="0" dirty="0" smtClean="0">
                <a:ln>
                  <a:noFill/>
                </a:ln>
                <a:solidFill>
                  <a:srgbClr val="000000"/>
                </a:solidFill>
                <a:effectLst/>
                <a:uLnTx/>
                <a:uFillTx/>
                <a:latin typeface="arial" panose="020B0604020202020204" pitchFamily="34" charset="0"/>
                <a:ea typeface="Calibri"/>
                <a:cs typeface="Calibri"/>
                <a:sym typeface="Calibri"/>
              </a:rPr>
              <a:t>plural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a:cs typeface="Calibri"/>
                <a:sym typeface="Calibri"/>
              </a:rPr>
              <a:t>of </a:t>
            </a:r>
            <a:r>
              <a:rPr kumimoji="0" lang="en-GB" sz="1200" b="0" i="0" u="none" strike="noStrike" kern="1200" cap="none" spc="0" normalizeH="0" baseline="0" noProof="0" dirty="0" smtClean="0">
                <a:ln>
                  <a:noFill/>
                </a:ln>
                <a:solidFill>
                  <a:srgbClr val="000000"/>
                </a:solidFill>
                <a:effectLst/>
                <a:uLnTx/>
                <a:uFillTx/>
                <a:latin typeface="arial" panose="020B0604020202020204" pitchFamily="34" charset="0"/>
                <a:ea typeface="Calibri"/>
                <a:cs typeface="Calibri"/>
                <a:sym typeface="Calibri"/>
              </a:rPr>
              <a:t>‘</a:t>
            </a:r>
            <a:r>
              <a:rPr kumimoji="0" lang="en-GB" sz="1200" b="0" i="0" u="none" strike="noStrike" kern="1200" cap="none" spc="0" normalizeH="0" baseline="0" noProof="0" dirty="0" err="1" smtClean="0">
                <a:ln>
                  <a:noFill/>
                </a:ln>
                <a:solidFill>
                  <a:srgbClr val="000000"/>
                </a:solidFill>
                <a:effectLst/>
                <a:uLnTx/>
                <a:uFillTx/>
                <a:latin typeface="arial" panose="020B0604020202020204" pitchFamily="34" charset="0"/>
                <a:ea typeface="Calibri"/>
                <a:cs typeface="Calibri"/>
                <a:sym typeface="Calibri"/>
              </a:rPr>
              <a:t>ser</a:t>
            </a:r>
            <a:r>
              <a:rPr kumimoji="0" lang="en-GB" sz="1200" b="0" i="0" u="none" strike="noStrike" kern="1200" cap="none" spc="0" normalizeH="0" baseline="0" noProof="0" dirty="0" smtClean="0">
                <a:ln>
                  <a:noFill/>
                </a:ln>
                <a:solidFill>
                  <a:srgbClr val="000000"/>
                </a:solidFill>
                <a:effectLst/>
                <a:uLnTx/>
                <a:uFillTx/>
                <a:latin typeface="arial" panose="020B0604020202020204" pitchFamily="34" charset="0"/>
                <a:ea typeface="Calibri"/>
                <a:cs typeface="Calibri"/>
                <a:sym typeface="Calibri"/>
              </a:rPr>
              <a:t>’.</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a:cs typeface="Calibri"/>
              <a:sym typeface="Calibri"/>
            </a:endParaRPr>
          </a:p>
        </p:txBody>
      </p:sp>
      <p:sp>
        <p:nvSpPr>
          <p:cNvPr id="54" name="Google Shape;5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91171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Note: </a:t>
            </a:r>
            <a:r>
              <a:rPr lang="en-GB" baseline="0" dirty="0"/>
              <a:t>It is worth pointing out to students that </a:t>
            </a:r>
            <a:r>
              <a:rPr lang="en-GB" b="1" i="1" baseline="0" dirty="0" err="1"/>
              <a:t>ser</a:t>
            </a:r>
            <a:r>
              <a:rPr lang="en-GB" b="1" i="1" baseline="0" dirty="0"/>
              <a:t> loco </a:t>
            </a:r>
            <a:r>
              <a:rPr lang="en-GB" b="0" i="0" baseline="0" dirty="0"/>
              <a:t>is only used in Spain to refer to people who are clinically insane / in a mental institution.  It does have a broader use than this in much of South America, but it’s important to stress to students that when they want to say someone is crazy, they will want to use ‘</a:t>
            </a:r>
            <a:r>
              <a:rPr lang="en-GB" b="0" i="0" baseline="0" dirty="0" err="1"/>
              <a:t>estar</a:t>
            </a:r>
            <a:r>
              <a:rPr lang="en-GB" b="0" i="0" baseline="0" dirty="0"/>
              <a:t>’.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6355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err="1"/>
              <a:t>Four</a:t>
            </a:r>
            <a:r>
              <a:rPr lang="es-ES" dirty="0"/>
              <a:t> </a:t>
            </a:r>
            <a:r>
              <a:rPr lang="es-ES" dirty="0" err="1"/>
              <a:t>adjectives</a:t>
            </a:r>
            <a:r>
              <a:rPr lang="es-ES" dirty="0"/>
              <a:t> in </a:t>
            </a:r>
            <a:r>
              <a:rPr lang="es-ES" dirty="0" err="1"/>
              <a:t>this</a:t>
            </a:r>
            <a:r>
              <a:rPr lang="es-ES" baseline="0" dirty="0"/>
              <a:t> </a:t>
            </a:r>
            <a:r>
              <a:rPr lang="es-ES" baseline="0" dirty="0" err="1"/>
              <a:t>activity</a:t>
            </a:r>
            <a:r>
              <a:rPr lang="es-ES" baseline="0" dirty="0"/>
              <a:t> </a:t>
            </a:r>
            <a:r>
              <a:rPr lang="es-ES" baseline="0" dirty="0" err="1"/>
              <a:t>were</a:t>
            </a:r>
            <a:r>
              <a:rPr lang="es-ES" baseline="0" dirty="0"/>
              <a:t> </a:t>
            </a:r>
            <a:r>
              <a:rPr lang="es-ES" baseline="0" dirty="0" err="1"/>
              <a:t>taught</a:t>
            </a:r>
            <a:r>
              <a:rPr lang="es-ES" baseline="0" dirty="0"/>
              <a:t> in </a:t>
            </a:r>
            <a:r>
              <a:rPr lang="es-ES" baseline="0" dirty="0" err="1"/>
              <a:t>Term</a:t>
            </a:r>
            <a:r>
              <a:rPr lang="es-ES" baseline="0" dirty="0"/>
              <a:t> 1.1, </a:t>
            </a:r>
            <a:r>
              <a:rPr lang="es-ES" baseline="0" dirty="0" err="1"/>
              <a:t>week</a:t>
            </a:r>
            <a:r>
              <a:rPr lang="es-ES" baseline="0" dirty="0"/>
              <a:t> 2: nervioso [1521]; tranquilo [1073]; serio [856]; tonto [2379]. Ask </a:t>
            </a:r>
            <a:r>
              <a:rPr lang="es-ES" baseline="0" dirty="0" err="1"/>
              <a:t>students</a:t>
            </a:r>
            <a:r>
              <a:rPr lang="es-ES" baseline="0" dirty="0"/>
              <a:t> to </a:t>
            </a:r>
            <a:r>
              <a:rPr lang="es-ES" baseline="0" dirty="0" err="1"/>
              <a:t>recall</a:t>
            </a:r>
            <a:r>
              <a:rPr lang="es-ES" baseline="0" dirty="0"/>
              <a:t> </a:t>
            </a:r>
            <a:r>
              <a:rPr lang="es-ES" baseline="0" dirty="0" err="1"/>
              <a:t>the</a:t>
            </a:r>
            <a:r>
              <a:rPr lang="es-ES" baseline="0" dirty="0"/>
              <a:t> </a:t>
            </a:r>
            <a:r>
              <a:rPr lang="es-ES" baseline="0" dirty="0" err="1"/>
              <a:t>meaning</a:t>
            </a:r>
            <a:r>
              <a:rPr lang="es-ES" baseline="0" dirty="0"/>
              <a:t> of </a:t>
            </a:r>
            <a:r>
              <a:rPr lang="es-ES" baseline="0" dirty="0" err="1"/>
              <a:t>these</a:t>
            </a:r>
            <a:r>
              <a:rPr lang="es-ES" baseline="0"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382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could ask students to translate</a:t>
            </a:r>
            <a:r>
              <a:rPr lang="en-US" baseline="0" dirty="0"/>
              <a:t> the whole sentence as a differentiation opportunity for higher ability students.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0238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Alegre, </a:t>
            </a:r>
            <a:r>
              <a:rPr lang="en-GB" sz="1200" kern="1200" dirty="0" err="1">
                <a:solidFill>
                  <a:schemeClr val="tx1"/>
                </a:solidFill>
                <a:effectLst/>
                <a:latin typeface="+mn-lt"/>
                <a:ea typeface="+mn-ea"/>
                <a:cs typeface="+mn-cs"/>
              </a:rPr>
              <a:t>raro</a:t>
            </a:r>
            <a:r>
              <a:rPr lang="en-GB" sz="1200" kern="1200" dirty="0">
                <a:solidFill>
                  <a:schemeClr val="tx1"/>
                </a:solidFill>
                <a:effectLst/>
                <a:latin typeface="+mn-lt"/>
                <a:ea typeface="+mn-ea"/>
                <a:cs typeface="+mn-cs"/>
              </a:rPr>
              <a:t>,</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serio</a:t>
            </a:r>
            <a:r>
              <a:rPr lang="en-GB" sz="1200" kern="1200" baseline="0" dirty="0">
                <a:solidFill>
                  <a:schemeClr val="tx1"/>
                </a:solidFill>
                <a:effectLst/>
                <a:latin typeface="+mn-lt"/>
                <a:ea typeface="+mn-ea"/>
                <a:cs typeface="+mn-cs"/>
              </a:rPr>
              <a:t> and </a:t>
            </a:r>
            <a:r>
              <a:rPr lang="en-GB" sz="1200" kern="1200" baseline="0" dirty="0" err="1">
                <a:solidFill>
                  <a:schemeClr val="tx1"/>
                </a:solidFill>
                <a:effectLst/>
                <a:latin typeface="+mn-lt"/>
                <a:ea typeface="+mn-ea"/>
                <a:cs typeface="+mn-cs"/>
              </a:rPr>
              <a:t>nervioso</a:t>
            </a:r>
            <a:r>
              <a:rPr lang="en-GB" sz="1200" kern="1200" baseline="0" dirty="0">
                <a:solidFill>
                  <a:schemeClr val="tx1"/>
                </a:solidFill>
                <a:effectLst/>
                <a:latin typeface="+mn-lt"/>
                <a:ea typeface="+mn-ea"/>
                <a:cs typeface="+mn-cs"/>
              </a:rPr>
              <a:t> were all taught in Term 1.1 of Year 7.</a:t>
            </a:r>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TRANSCRIPT</a:t>
            </a:r>
          </a:p>
          <a:p>
            <a:pPr marL="228600" lvl="0" indent="-228600">
              <a:buAutoNum type="arabicParenR"/>
            </a:pPr>
            <a:r>
              <a:rPr lang="en-GB" sz="1200" kern="1200" baseline="0" dirty="0">
                <a:solidFill>
                  <a:schemeClr val="tx1"/>
                </a:solidFill>
                <a:effectLst/>
                <a:latin typeface="+mn-lt"/>
                <a:ea typeface="+mn-ea"/>
                <a:cs typeface="+mn-cs"/>
              </a:rPr>
              <a:t>Somos </a:t>
            </a:r>
            <a:r>
              <a:rPr lang="en-GB" sz="1200" kern="1200" baseline="0" dirty="0" err="1">
                <a:solidFill>
                  <a:schemeClr val="tx1"/>
                </a:solidFill>
                <a:effectLst/>
                <a:latin typeface="+mn-lt"/>
                <a:ea typeface="+mn-ea"/>
                <a:cs typeface="+mn-cs"/>
              </a:rPr>
              <a:t>alegres</a:t>
            </a:r>
            <a:endParaRPr lang="en-GB" sz="1200" kern="1200" baseline="0" dirty="0">
              <a:solidFill>
                <a:schemeClr val="tx1"/>
              </a:solidFill>
              <a:effectLst/>
              <a:latin typeface="+mn-lt"/>
              <a:ea typeface="+mn-ea"/>
              <a:cs typeface="+mn-cs"/>
            </a:endParaRPr>
          </a:p>
          <a:p>
            <a:pPr marL="228600" lvl="0" indent="-228600">
              <a:buAutoNum type="arabicParenR"/>
            </a:pPr>
            <a:r>
              <a:rPr lang="en-GB" sz="1200" kern="1200" baseline="0" dirty="0">
                <a:solidFill>
                  <a:schemeClr val="tx1"/>
                </a:solidFill>
                <a:effectLst/>
                <a:latin typeface="+mn-lt"/>
                <a:ea typeface="+mn-ea"/>
                <a:cs typeface="+mn-cs"/>
              </a:rPr>
              <a:t>Somos </a:t>
            </a:r>
            <a:r>
              <a:rPr lang="en-GB" sz="1200" kern="1200" baseline="0" dirty="0" err="1">
                <a:solidFill>
                  <a:schemeClr val="tx1"/>
                </a:solidFill>
                <a:effectLst/>
                <a:latin typeface="+mn-lt"/>
                <a:ea typeface="+mn-ea"/>
                <a:cs typeface="+mn-cs"/>
              </a:rPr>
              <a:t>morenos</a:t>
            </a:r>
            <a:endParaRPr lang="en-GB" sz="1200" kern="1200" baseline="0" dirty="0">
              <a:solidFill>
                <a:schemeClr val="tx1"/>
              </a:solidFill>
              <a:effectLst/>
              <a:latin typeface="+mn-lt"/>
              <a:ea typeface="+mn-ea"/>
              <a:cs typeface="+mn-cs"/>
            </a:endParaRPr>
          </a:p>
          <a:p>
            <a:pPr marL="228600" lvl="0" indent="-228600">
              <a:buAutoNum type="arabicParenR"/>
            </a:pPr>
            <a:r>
              <a:rPr lang="en-GB" sz="1200" kern="1200" baseline="0" dirty="0">
                <a:solidFill>
                  <a:schemeClr val="tx1"/>
                </a:solidFill>
                <a:effectLst/>
                <a:latin typeface="+mn-lt"/>
                <a:ea typeface="+mn-ea"/>
                <a:cs typeface="+mn-cs"/>
              </a:rPr>
              <a:t>Estamos </a:t>
            </a:r>
            <a:r>
              <a:rPr lang="en-GB" sz="1200" kern="1200" baseline="0" dirty="0" err="1">
                <a:solidFill>
                  <a:schemeClr val="tx1"/>
                </a:solidFill>
                <a:effectLst/>
                <a:latin typeface="+mn-lt"/>
                <a:ea typeface="+mn-ea"/>
                <a:cs typeface="+mn-cs"/>
              </a:rPr>
              <a:t>raros</a:t>
            </a:r>
            <a:endParaRPr lang="en-GB" sz="1200" kern="1200" baseline="0" dirty="0">
              <a:solidFill>
                <a:schemeClr val="tx1"/>
              </a:solidFill>
              <a:effectLst/>
              <a:latin typeface="+mn-lt"/>
              <a:ea typeface="+mn-ea"/>
              <a:cs typeface="+mn-cs"/>
            </a:endParaRPr>
          </a:p>
          <a:p>
            <a:pPr marL="228600" lvl="0" indent="-228600">
              <a:buAutoNum type="arabicParenR"/>
            </a:pPr>
            <a:r>
              <a:rPr lang="en-GB" sz="1200" kern="1200" baseline="0" dirty="0">
                <a:solidFill>
                  <a:schemeClr val="tx1"/>
                </a:solidFill>
                <a:effectLst/>
                <a:latin typeface="+mn-lt"/>
                <a:ea typeface="+mn-ea"/>
                <a:cs typeface="+mn-cs"/>
              </a:rPr>
              <a:t>Somos </a:t>
            </a:r>
            <a:r>
              <a:rPr lang="en-GB" sz="1200" kern="1200" baseline="0" dirty="0" err="1">
                <a:solidFill>
                  <a:schemeClr val="tx1"/>
                </a:solidFill>
                <a:effectLst/>
                <a:latin typeface="+mn-lt"/>
                <a:ea typeface="+mn-ea"/>
                <a:cs typeface="+mn-cs"/>
              </a:rPr>
              <a:t>raros</a:t>
            </a:r>
            <a:r>
              <a:rPr lang="en-GB" sz="1200" kern="1200" baseline="0" dirty="0">
                <a:solidFill>
                  <a:schemeClr val="tx1"/>
                </a:solidFill>
                <a:effectLst/>
                <a:latin typeface="+mn-lt"/>
                <a:ea typeface="+mn-ea"/>
                <a:cs typeface="+mn-cs"/>
              </a:rPr>
              <a:t>.</a:t>
            </a:r>
          </a:p>
          <a:p>
            <a:pPr marL="228600" lvl="0" indent="-228600">
              <a:buAutoNum type="arabicParenR"/>
            </a:pPr>
            <a:r>
              <a:rPr lang="en-GB" sz="1200" kern="1200" baseline="0" dirty="0">
                <a:solidFill>
                  <a:schemeClr val="tx1"/>
                </a:solidFill>
                <a:effectLst/>
                <a:latin typeface="+mn-lt"/>
                <a:ea typeface="+mn-ea"/>
                <a:cs typeface="+mn-cs"/>
              </a:rPr>
              <a:t>Estamos </a:t>
            </a:r>
            <a:r>
              <a:rPr lang="en-GB" sz="1200" kern="1200" baseline="0" dirty="0" err="1">
                <a:solidFill>
                  <a:schemeClr val="tx1"/>
                </a:solidFill>
                <a:effectLst/>
                <a:latin typeface="+mn-lt"/>
                <a:ea typeface="+mn-ea"/>
                <a:cs typeface="+mn-cs"/>
              </a:rPr>
              <a:t>aburridos</a:t>
            </a:r>
            <a:endParaRPr lang="en-GB" sz="1200" kern="1200" baseline="0" dirty="0">
              <a:solidFill>
                <a:schemeClr val="tx1"/>
              </a:solidFill>
              <a:effectLst/>
              <a:latin typeface="+mn-lt"/>
              <a:ea typeface="+mn-ea"/>
              <a:cs typeface="+mn-cs"/>
            </a:endParaRPr>
          </a:p>
          <a:p>
            <a:pPr marL="228600" lvl="0" indent="-228600">
              <a:buAutoNum type="arabicParenR"/>
            </a:pPr>
            <a:r>
              <a:rPr lang="en-GB" sz="1200" kern="1200" baseline="0" dirty="0">
                <a:solidFill>
                  <a:schemeClr val="tx1"/>
                </a:solidFill>
                <a:effectLst/>
                <a:latin typeface="+mn-lt"/>
                <a:ea typeface="+mn-ea"/>
                <a:cs typeface="+mn-cs"/>
              </a:rPr>
              <a:t>Somos </a:t>
            </a:r>
            <a:r>
              <a:rPr lang="en-GB" sz="1200" kern="1200" baseline="0" dirty="0" err="1">
                <a:solidFill>
                  <a:schemeClr val="tx1"/>
                </a:solidFill>
                <a:effectLst/>
                <a:latin typeface="+mn-lt"/>
                <a:ea typeface="+mn-ea"/>
                <a:cs typeface="+mn-cs"/>
              </a:rPr>
              <a:t>serios</a:t>
            </a:r>
            <a:endParaRPr lang="en-GB" sz="1200" kern="1200" baseline="0" dirty="0">
              <a:solidFill>
                <a:schemeClr val="tx1"/>
              </a:solidFill>
              <a:effectLst/>
              <a:latin typeface="+mn-lt"/>
              <a:ea typeface="+mn-ea"/>
              <a:cs typeface="+mn-cs"/>
            </a:endParaRPr>
          </a:p>
          <a:p>
            <a:pPr marL="228600" lvl="0" indent="-228600">
              <a:buAutoNum type="arabicParenR"/>
            </a:pPr>
            <a:r>
              <a:rPr lang="en-GB" sz="1200" kern="1200" baseline="0" dirty="0">
                <a:solidFill>
                  <a:schemeClr val="tx1"/>
                </a:solidFill>
                <a:effectLst/>
                <a:latin typeface="+mn-lt"/>
                <a:ea typeface="+mn-ea"/>
                <a:cs typeface="+mn-cs"/>
              </a:rPr>
              <a:t>Estamos </a:t>
            </a:r>
            <a:r>
              <a:rPr lang="en-GB" sz="1200" kern="1200" baseline="0" dirty="0" err="1">
                <a:solidFill>
                  <a:schemeClr val="tx1"/>
                </a:solidFill>
                <a:effectLst/>
                <a:latin typeface="+mn-lt"/>
                <a:ea typeface="+mn-ea"/>
                <a:cs typeface="+mn-cs"/>
              </a:rPr>
              <a:t>nerviosos</a:t>
            </a:r>
            <a:endParaRPr lang="en-GB" sz="1200" kern="1200" baseline="0" dirty="0">
              <a:solidFill>
                <a:schemeClr val="tx1"/>
              </a:solidFill>
              <a:effectLst/>
              <a:latin typeface="+mn-lt"/>
              <a:ea typeface="+mn-ea"/>
              <a:cs typeface="+mn-cs"/>
            </a:endParaRPr>
          </a:p>
          <a:p>
            <a:pPr marL="228600" lvl="0" indent="-228600">
              <a:buAutoNum type="arabicParenR"/>
            </a:pPr>
            <a:r>
              <a:rPr lang="en-GB" sz="1200" kern="1200" baseline="0" dirty="0">
                <a:solidFill>
                  <a:schemeClr val="tx1"/>
                </a:solidFill>
                <a:effectLst/>
                <a:latin typeface="+mn-lt"/>
                <a:ea typeface="+mn-ea"/>
                <a:cs typeface="+mn-cs"/>
              </a:rPr>
              <a:t>Estamos locos</a:t>
            </a:r>
          </a:p>
          <a:p>
            <a:pPr marL="228600" lvl="0" indent="-228600">
              <a:buAutoNum type="arabicParen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0525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Use this slide to model the instructions for</a:t>
            </a:r>
            <a:r>
              <a:rPr lang="en-GB" baseline="0" dirty="0"/>
              <a:t> students.</a:t>
            </a:r>
          </a:p>
          <a:p>
            <a:r>
              <a:rPr lang="en-GB" dirty="0"/>
              <a:t>Students write two contrasting</a:t>
            </a:r>
            <a:r>
              <a:rPr lang="en-GB" baseline="0" dirty="0"/>
              <a:t> sentences, using </a:t>
            </a:r>
            <a:r>
              <a:rPr lang="en-GB" i="1" baseline="0" dirty="0"/>
              <a:t>ser</a:t>
            </a:r>
            <a:r>
              <a:rPr lang="en-GB" baseline="0" dirty="0"/>
              <a:t> and </a:t>
            </a:r>
            <a:r>
              <a:rPr lang="en-GB" i="1" baseline="0" dirty="0"/>
              <a:t>estar</a:t>
            </a:r>
            <a:r>
              <a:rPr lang="en-GB" baseline="0" dirty="0"/>
              <a:t> in first person plural.  In addition, students should strive for correct adjective agreement. However, this skill will be explicitly practised in the next lesson.  Teachers may feel they need to give students help with the adjectives to be used in case the picture alone does not make this clear.</a:t>
            </a:r>
          </a:p>
          <a:p>
            <a:r>
              <a:rPr lang="en-GB" baseline="0" dirty="0"/>
              <a:t>Ask for translations into English of the sentences once complete so that students can evidence their understanding of the person referred to by the verb and the meaning (to reinforce that they both are translated as ‘to be’) and the meaning of the adjective, depending on whether it is used with </a:t>
            </a:r>
            <a:r>
              <a:rPr lang="en-GB" i="1" baseline="0" dirty="0"/>
              <a:t>ser</a:t>
            </a:r>
            <a:r>
              <a:rPr lang="en-GB" baseline="0" dirty="0"/>
              <a:t> or </a:t>
            </a:r>
            <a:r>
              <a:rPr lang="en-GB" i="1" baseline="0" dirty="0"/>
              <a:t>estar</a:t>
            </a:r>
            <a:r>
              <a:rPr lang="en-GB" baseline="0" dirty="0"/>
              <a:t>.</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067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Here students write two contrasting</a:t>
            </a:r>
            <a:r>
              <a:rPr lang="en-GB" baseline="0" dirty="0"/>
              <a:t> sentences, using </a:t>
            </a:r>
            <a:r>
              <a:rPr lang="en-GB" i="1" baseline="0" dirty="0"/>
              <a:t>ser</a:t>
            </a:r>
            <a:r>
              <a:rPr lang="en-GB" baseline="0" dirty="0"/>
              <a:t> and </a:t>
            </a:r>
            <a:r>
              <a:rPr lang="en-GB" i="1" baseline="0" dirty="0"/>
              <a:t>estar</a:t>
            </a:r>
            <a:r>
              <a:rPr lang="en-GB" baseline="0" dirty="0"/>
              <a:t> in first person plural.  In addition, students should try for correct adjective agreement (by remembering to add ‘s’ for plural – as modelled in the input activities), however, this skill will be explicitly practised in the next lesson (which is why only the –</a:t>
            </a:r>
            <a:r>
              <a:rPr lang="en-GB" baseline="0" dirty="0" err="1"/>
              <a:t>os</a:t>
            </a:r>
            <a:r>
              <a:rPr lang="en-GB" baseline="0" dirty="0"/>
              <a:t> ending is needed here).  Teachers may feel they need to give students help with the adjectives to be used in case the picture is not clear.  </a:t>
            </a:r>
          </a:p>
          <a:p>
            <a:r>
              <a:rPr lang="en-GB" baseline="0" dirty="0"/>
              <a:t>Teachers can ask for translations into English as part of the feedback if desired, to emphasise the difference in meaning of adjectives with </a:t>
            </a:r>
            <a:r>
              <a:rPr lang="en-GB" i="1" baseline="0" dirty="0"/>
              <a:t>ser</a:t>
            </a:r>
            <a:r>
              <a:rPr lang="en-GB" baseline="0" dirty="0"/>
              <a:t> and </a:t>
            </a:r>
            <a:r>
              <a:rPr lang="en-GB" i="1" baseline="0" dirty="0"/>
              <a:t>estar</a:t>
            </a:r>
            <a:r>
              <a:rPr lang="en-GB" baseline="0" dirty="0"/>
              <a:t>.</a:t>
            </a:r>
          </a:p>
          <a:p>
            <a:endParaRPr lang="en-GB" baseline="0" dirty="0"/>
          </a:p>
          <a:p>
            <a:r>
              <a:rPr lang="en-GB" baseline="0" dirty="0"/>
              <a:t>Another adjective is revisited here to illustrate ser vs estar: </a:t>
            </a:r>
            <a:r>
              <a:rPr lang="en-GB" baseline="0" dirty="0" err="1"/>
              <a:t>rojo</a:t>
            </a:r>
            <a:r>
              <a:rPr lang="en-GB" baseline="0" dirty="0"/>
              <a:t> (taught in Term 2.1, week 3).</a:t>
            </a:r>
            <a:br>
              <a:rPr lang="en-GB" baseline="0" dirty="0"/>
            </a:br>
            <a:r>
              <a:rPr lang="en-GB" baseline="0" dirty="0"/>
              <a:t/>
            </a:r>
            <a:br>
              <a:rPr lang="en-GB" baseline="0" dirty="0"/>
            </a:br>
            <a:r>
              <a:rPr lang="en-GB" baseline="0" dirty="0"/>
              <a:t>Note: </a:t>
            </a:r>
            <a:r>
              <a:rPr lang="en-GB" b="1" i="1" baseline="0" dirty="0" err="1"/>
              <a:t>Somos</a:t>
            </a:r>
            <a:r>
              <a:rPr lang="en-GB" b="1" i="1" baseline="0" dirty="0"/>
              <a:t> locos </a:t>
            </a:r>
            <a:r>
              <a:rPr lang="en-GB" baseline="0" dirty="0"/>
              <a:t>has been indicated by a crazy monster image.  It is worth pointing out to students that </a:t>
            </a:r>
            <a:r>
              <a:rPr lang="en-GB" b="1" i="1" baseline="0" dirty="0" err="1"/>
              <a:t>ser</a:t>
            </a:r>
            <a:r>
              <a:rPr lang="en-GB" b="1" i="1" baseline="0" dirty="0"/>
              <a:t> loco </a:t>
            </a:r>
            <a:r>
              <a:rPr lang="en-GB" b="0" i="0" baseline="0" dirty="0"/>
              <a:t>is only used in Spain to refer to people who are clinically insane / in a mental institution.  It has a broader use than this in much of South America, but it’s important to stress to students that when they want to say someone is crazy, they will want to use ‘</a:t>
            </a:r>
            <a:r>
              <a:rPr lang="en-GB" b="0" i="0" baseline="0" dirty="0" err="1"/>
              <a:t>estar</a:t>
            </a:r>
            <a:r>
              <a:rPr lang="en-GB" b="0" i="0" baseline="0" dirty="0"/>
              <a:t>’. </a:t>
            </a:r>
          </a:p>
          <a:p>
            <a:endParaRPr lang="en-GB" baseline="0" dirty="0"/>
          </a:p>
          <a:p>
            <a:r>
              <a:rPr lang="en-GB" baseline="0" dirty="0"/>
              <a:t>Images of sunburnt characters and Mr Men from </a:t>
            </a:r>
            <a:r>
              <a:rPr lang="en-GB" dirty="0">
                <a:hlinkClick r:id="rId3"/>
              </a:rPr>
              <a:t>http://clipart-library.com/</a:t>
            </a:r>
            <a:r>
              <a:rPr lang="en-GB" dirty="0"/>
              <a:t> (freely available).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3822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err="1" smtClean="0"/>
              <a:t>Source</a:t>
            </a:r>
            <a:r>
              <a:rPr lang="es-ES" dirty="0" smtClean="0"/>
              <a:t> of </a:t>
            </a:r>
            <a:r>
              <a:rPr lang="es-ES" dirty="0" err="1" smtClean="0"/>
              <a:t>frequency</a:t>
            </a:r>
            <a:r>
              <a:rPr lang="es-ES" baseline="0" dirty="0" smtClean="0"/>
              <a:t> rankings</a:t>
            </a:r>
            <a:r>
              <a:rPr lang="es-ES" dirty="0" smtClean="0"/>
              <a:t>: </a:t>
            </a:r>
            <a:r>
              <a:rPr lang="es-ES" dirty="0"/>
              <a:t>Davies, M. &amp; Davies, K. (2018).</a:t>
            </a:r>
            <a:r>
              <a:rPr lang="es-ES" baseline="0" dirty="0"/>
              <a:t> </a:t>
            </a:r>
            <a:r>
              <a:rPr lang="es-ES" i="1" baseline="0" dirty="0"/>
              <a:t>A </a:t>
            </a:r>
            <a:r>
              <a:rPr lang="es-ES" i="1" baseline="0" dirty="0" err="1"/>
              <a:t>frequency</a:t>
            </a:r>
            <a:r>
              <a:rPr lang="es-ES" i="1" baseline="0" dirty="0"/>
              <a:t> </a:t>
            </a:r>
            <a:r>
              <a:rPr lang="es-ES" i="1" baseline="0" dirty="0" err="1"/>
              <a:t>dictionary</a:t>
            </a:r>
            <a:r>
              <a:rPr lang="es-ES" i="1" baseline="0" dirty="0"/>
              <a:t> of </a:t>
            </a:r>
            <a:r>
              <a:rPr lang="es-ES" i="1" baseline="0" dirty="0" err="1"/>
              <a:t>Spanish</a:t>
            </a:r>
            <a:r>
              <a:rPr lang="es-ES" i="1" baseline="0" dirty="0"/>
              <a:t>: Core </a:t>
            </a:r>
            <a:r>
              <a:rPr lang="es-ES" i="1" baseline="0" dirty="0" err="1"/>
              <a:t>vocabulary</a:t>
            </a:r>
            <a:r>
              <a:rPr lang="es-ES" i="1" baseline="0" dirty="0"/>
              <a:t> </a:t>
            </a:r>
            <a:r>
              <a:rPr lang="es-ES" i="1" baseline="0" dirty="0" err="1"/>
              <a:t>for</a:t>
            </a:r>
            <a:r>
              <a:rPr lang="es-ES" i="1" baseline="0" dirty="0"/>
              <a:t> </a:t>
            </a:r>
            <a:r>
              <a:rPr lang="es-ES" i="1" baseline="0" dirty="0" err="1"/>
              <a:t>learners</a:t>
            </a:r>
            <a:r>
              <a:rPr lang="es-ES" i="1" baseline="0" dirty="0"/>
              <a:t> (2nd ed.)</a:t>
            </a:r>
            <a:r>
              <a:rPr lang="es-ES" baseline="0" dirty="0"/>
              <a:t>. London: </a:t>
            </a:r>
            <a:r>
              <a:rPr lang="es-ES" baseline="0" dirty="0" err="1"/>
              <a:t>Routledge</a:t>
            </a:r>
            <a:r>
              <a:rPr lang="es-ES" baseline="0" dirty="0"/>
              <a:t> </a:t>
            </a:r>
            <a:endParaRPr lang="en-GB" dirty="0"/>
          </a:p>
          <a:p>
            <a:pPr marL="0" lvl="0" indent="0" algn="l" rtl="0">
              <a:spcBef>
                <a:spcPts val="0"/>
              </a:spcBef>
              <a:spcAft>
                <a:spcPts val="0"/>
              </a:spcAft>
              <a:buNone/>
            </a:pPr>
            <a:endParaRPr lang="en-GB" sz="1200" b="0" i="0" dirty="0">
              <a:solidFill>
                <a:schemeClr val="dk1"/>
              </a:solidFill>
              <a:latin typeface="+mn-lt"/>
              <a:ea typeface="Calibri"/>
              <a:cs typeface="Calibri"/>
              <a:sym typeface="Calibri"/>
            </a:endParaRPr>
          </a:p>
          <a:p>
            <a:pPr marL="0" lvl="0" indent="0" algn="l" rtl="0">
              <a:spcBef>
                <a:spcPts val="0"/>
              </a:spcBef>
              <a:spcAft>
                <a:spcPts val="0"/>
              </a:spcAft>
              <a:buNone/>
            </a:pPr>
            <a:endParaRPr lang="en-GB" sz="1200" b="0" i="0" dirty="0">
              <a:solidFill>
                <a:schemeClr val="dk1"/>
              </a:solidFill>
              <a:latin typeface="+mn-lt"/>
              <a:ea typeface="Calibri"/>
              <a:cs typeface="Calibri"/>
              <a:sym typeface="Calibri"/>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8291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72705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12605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990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1F3864"/>
              </a:buClr>
              <a:buSzPts val="6000"/>
              <a:buFont typeface="Century Gothic"/>
              <a:buNone/>
              <a:defRPr sz="6000">
                <a:solidFill>
                  <a:srgbClr val="1F3864"/>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4" name="Google Shape;14;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rgbClr val="1F3864"/>
              </a:buClr>
              <a:buSzPts val="2400"/>
              <a:buNone/>
              <a:defRPr sz="2400">
                <a:solidFill>
                  <a:srgbClr val="1F3864"/>
                </a:solidFill>
                <a:latin typeface="Century Gothic"/>
                <a:ea typeface="Century Gothic"/>
                <a:cs typeface="Century Gothic"/>
                <a:sym typeface="Century Gothic"/>
              </a:defRPr>
            </a:lvl1pPr>
            <a:lvl2pPr lvl="1" algn="ctr">
              <a:lnSpc>
                <a:spcPct val="90000"/>
              </a:lnSpc>
              <a:spcBef>
                <a:spcPts val="500"/>
              </a:spcBef>
              <a:spcAft>
                <a:spcPts val="0"/>
              </a:spcAft>
              <a:buClr>
                <a:srgbClr val="1F3864"/>
              </a:buClr>
              <a:buSzPts val="2000"/>
              <a:buNone/>
              <a:defRPr sz="2000"/>
            </a:lvl2pPr>
            <a:lvl3pPr lvl="2" algn="ctr">
              <a:lnSpc>
                <a:spcPct val="90000"/>
              </a:lnSpc>
              <a:spcBef>
                <a:spcPts val="500"/>
              </a:spcBef>
              <a:spcAft>
                <a:spcPts val="0"/>
              </a:spcAft>
              <a:buClr>
                <a:srgbClr val="1F3864"/>
              </a:buClr>
              <a:buSzPts val="1800"/>
              <a:buNone/>
              <a:defRPr sz="1800"/>
            </a:lvl3pPr>
            <a:lvl4pPr lvl="3" algn="ctr">
              <a:lnSpc>
                <a:spcPct val="90000"/>
              </a:lnSpc>
              <a:spcBef>
                <a:spcPts val="500"/>
              </a:spcBef>
              <a:spcAft>
                <a:spcPts val="0"/>
              </a:spcAft>
              <a:buClr>
                <a:srgbClr val="1F3864"/>
              </a:buClr>
              <a:buSzPts val="1600"/>
              <a:buNone/>
              <a:defRPr sz="1600"/>
            </a:lvl4pPr>
            <a:lvl5pPr lvl="4" algn="ctr">
              <a:lnSpc>
                <a:spcPct val="90000"/>
              </a:lnSpc>
              <a:spcBef>
                <a:spcPts val="500"/>
              </a:spcBef>
              <a:spcAft>
                <a:spcPts val="0"/>
              </a:spcAft>
              <a:buClr>
                <a:srgbClr val="1F386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Tree>
    <p:extLst>
      <p:ext uri="{BB962C8B-B14F-4D97-AF65-F5344CB8AC3E}">
        <p14:creationId xmlns:p14="http://schemas.microsoft.com/office/powerpoint/2010/main" val="2712753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Tree>
    <p:extLst>
      <p:ext uri="{BB962C8B-B14F-4D97-AF65-F5344CB8AC3E}">
        <p14:creationId xmlns:p14="http://schemas.microsoft.com/office/powerpoint/2010/main" val="1741650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F3864"/>
              </a:buClr>
              <a:buSzPts val="6000"/>
              <a:buFont typeface="Century Gothic"/>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9" name="Google Shape;19;p4"/>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F3864"/>
              </a:buClr>
              <a:buSzPts val="2400"/>
              <a:buNone/>
              <a:defRPr sz="2400">
                <a:solidFill>
                  <a:srgbClr val="1F3864"/>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pPr lvl="0"/>
            <a:r>
              <a:rPr lang="en-US"/>
              <a:t>Edit Master text styles</a:t>
            </a:r>
          </a:p>
        </p:txBody>
      </p:sp>
    </p:spTree>
    <p:extLst>
      <p:ext uri="{BB962C8B-B14F-4D97-AF65-F5344CB8AC3E}">
        <p14:creationId xmlns:p14="http://schemas.microsoft.com/office/powerpoint/2010/main" val="1513383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wo Content" type="twoObj">
  <p:cSld name="Two Content">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22" name="Google Shape;22;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Edit Master text styles</a:t>
            </a:r>
          </a:p>
        </p:txBody>
      </p:sp>
      <p:sp>
        <p:nvSpPr>
          <p:cNvPr id="23" name="Google Shape;23;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Edit Master text styles</a:t>
            </a:r>
          </a:p>
        </p:txBody>
      </p:sp>
    </p:spTree>
    <p:extLst>
      <p:ext uri="{BB962C8B-B14F-4D97-AF65-F5344CB8AC3E}">
        <p14:creationId xmlns:p14="http://schemas.microsoft.com/office/powerpoint/2010/main" val="738587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Comparison" type="twoTxTwoObj">
  <p:cSld name="Comparison">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26" name="Google Shape;26;p6"/>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Edit Master text styles</a:t>
            </a:r>
          </a:p>
        </p:txBody>
      </p:sp>
      <p:sp>
        <p:nvSpPr>
          <p:cNvPr id="27" name="Google Shape;27;p6"/>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Edit Master text styles</a:t>
            </a:r>
          </a:p>
        </p:txBody>
      </p:sp>
      <p:sp>
        <p:nvSpPr>
          <p:cNvPr id="28" name="Google Shape;28;p6"/>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Edit Master text styles</a:t>
            </a:r>
          </a:p>
        </p:txBody>
      </p:sp>
      <p:sp>
        <p:nvSpPr>
          <p:cNvPr id="29" name="Google Shape;29;p6"/>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Edit Master text styles</a:t>
            </a:r>
          </a:p>
        </p:txBody>
      </p:sp>
    </p:spTree>
    <p:extLst>
      <p:ext uri="{BB962C8B-B14F-4D97-AF65-F5344CB8AC3E}">
        <p14:creationId xmlns:p14="http://schemas.microsoft.com/office/powerpoint/2010/main" val="2360817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0"/>
        <p:cNvGrpSpPr/>
        <p:nvPr/>
      </p:nvGrpSpPr>
      <p:grpSpPr>
        <a:xfrm>
          <a:off x="0" y="0"/>
          <a:ext cx="0" cy="0"/>
          <a:chOff x="0" y="0"/>
          <a:chExt cx="0" cy="0"/>
        </a:xfrm>
      </p:grpSpPr>
    </p:spTree>
    <p:extLst>
      <p:ext uri="{BB962C8B-B14F-4D97-AF65-F5344CB8AC3E}">
        <p14:creationId xmlns:p14="http://schemas.microsoft.com/office/powerpoint/2010/main" val="507047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F3864"/>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33" name="Google Shape;33;p8"/>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rgbClr val="1F3864"/>
              </a:buClr>
              <a:buSzPts val="3200"/>
              <a:buChar char="•"/>
              <a:defRPr sz="3200"/>
            </a:lvl1pPr>
            <a:lvl2pPr marL="914400" lvl="1" indent="-406400" algn="l">
              <a:lnSpc>
                <a:spcPct val="90000"/>
              </a:lnSpc>
              <a:spcBef>
                <a:spcPts val="500"/>
              </a:spcBef>
              <a:spcAft>
                <a:spcPts val="0"/>
              </a:spcAft>
              <a:buClr>
                <a:srgbClr val="1F3864"/>
              </a:buClr>
              <a:buSzPts val="2800"/>
              <a:buChar char="•"/>
              <a:defRPr sz="2800"/>
            </a:lvl2pPr>
            <a:lvl3pPr marL="1371600" lvl="2" indent="-381000" algn="l">
              <a:lnSpc>
                <a:spcPct val="90000"/>
              </a:lnSpc>
              <a:spcBef>
                <a:spcPts val="500"/>
              </a:spcBef>
              <a:spcAft>
                <a:spcPts val="0"/>
              </a:spcAft>
              <a:buClr>
                <a:srgbClr val="1F3864"/>
              </a:buClr>
              <a:buSzPts val="2400"/>
              <a:buChar char="•"/>
              <a:defRPr sz="2400"/>
            </a:lvl3pPr>
            <a:lvl4pPr marL="1828800" lvl="3" indent="-355600" algn="l">
              <a:lnSpc>
                <a:spcPct val="90000"/>
              </a:lnSpc>
              <a:spcBef>
                <a:spcPts val="500"/>
              </a:spcBef>
              <a:spcAft>
                <a:spcPts val="0"/>
              </a:spcAft>
              <a:buClr>
                <a:srgbClr val="1F3864"/>
              </a:buClr>
              <a:buSzPts val="2000"/>
              <a:buChar char="•"/>
              <a:defRPr sz="2000"/>
            </a:lvl4pPr>
            <a:lvl5pPr marL="2286000" lvl="4" indent="-355600" algn="l">
              <a:lnSpc>
                <a:spcPct val="90000"/>
              </a:lnSpc>
              <a:spcBef>
                <a:spcPts val="500"/>
              </a:spcBef>
              <a:spcAft>
                <a:spcPts val="0"/>
              </a:spcAft>
              <a:buClr>
                <a:srgbClr val="1F3864"/>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lvl="0"/>
            <a:r>
              <a:rPr lang="en-US"/>
              <a:t>Edit Master text styles</a:t>
            </a:r>
          </a:p>
        </p:txBody>
      </p:sp>
      <p:sp>
        <p:nvSpPr>
          <p:cNvPr id="34" name="Google Shape;34;p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Edit Master text styles</a:t>
            </a:r>
          </a:p>
        </p:txBody>
      </p:sp>
    </p:spTree>
    <p:extLst>
      <p:ext uri="{BB962C8B-B14F-4D97-AF65-F5344CB8AC3E}">
        <p14:creationId xmlns:p14="http://schemas.microsoft.com/office/powerpoint/2010/main" val="986707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F3864"/>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37" name="Google Shape;37;p9"/>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1F3864"/>
              </a:buClr>
              <a:buSzPts val="3200"/>
              <a:buFont typeface="Arial"/>
              <a:buNone/>
              <a:defRPr sz="3200" b="0" i="0" u="none" strike="noStrike" cap="none">
                <a:solidFill>
                  <a:srgbClr val="1F3864"/>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1F3864"/>
              </a:buClr>
              <a:buSzPts val="2800"/>
              <a:buFont typeface="Arial"/>
              <a:buNone/>
              <a:defRPr sz="2800" b="0" i="0" u="none" strike="noStrike" cap="none">
                <a:solidFill>
                  <a:srgbClr val="1F3864"/>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1F3864"/>
              </a:buClr>
              <a:buSzPts val="2400"/>
              <a:buFont typeface="Arial"/>
              <a:buNone/>
              <a:defRPr sz="2400" b="0" i="0" u="none" strike="noStrike" cap="none">
                <a:solidFill>
                  <a:srgbClr val="1F3864"/>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1F3864"/>
              </a:buClr>
              <a:buSzPts val="2000"/>
              <a:buFont typeface="Arial"/>
              <a:buNone/>
              <a:defRPr sz="2000" b="0" i="0" u="none" strike="noStrike" cap="none">
                <a:solidFill>
                  <a:srgbClr val="1F3864"/>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1F3864"/>
              </a:buClr>
              <a:buSzPts val="2000"/>
              <a:buFont typeface="Arial"/>
              <a:buNone/>
              <a:defRPr sz="2000" b="0" i="0" u="none" strike="noStrike" cap="none">
                <a:solidFill>
                  <a:srgbClr val="1F3864"/>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r>
              <a:rPr lang="en-US"/>
              <a:t>Click icon to add picture</a:t>
            </a:r>
            <a:endParaRPr/>
          </a:p>
        </p:txBody>
      </p:sp>
      <p:sp>
        <p:nvSpPr>
          <p:cNvPr id="38" name="Google Shape;38;p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Edit Master text styles</a:t>
            </a:r>
          </a:p>
        </p:txBody>
      </p:sp>
    </p:spTree>
    <p:extLst>
      <p:ext uri="{BB962C8B-B14F-4D97-AF65-F5344CB8AC3E}">
        <p14:creationId xmlns:p14="http://schemas.microsoft.com/office/powerpoint/2010/main" val="3875268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632851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Title and Vertical Text">
    <p:spTree>
      <p:nvGrpSpPr>
        <p:cNvPr id="1" name="Shape 39"/>
        <p:cNvGrpSpPr/>
        <p:nvPr/>
      </p:nvGrpSpPr>
      <p:grpSpPr>
        <a:xfrm>
          <a:off x="0" y="0"/>
          <a:ext cx="0" cy="0"/>
          <a:chOff x="0" y="0"/>
          <a:chExt cx="0" cy="0"/>
        </a:xfrm>
      </p:grpSpPr>
      <p:sp>
        <p:nvSpPr>
          <p:cNvPr id="40" name="Google Shape;40;p10"/>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41" name="Google Shape;41;p1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Edit Master text styles</a:t>
            </a:r>
          </a:p>
        </p:txBody>
      </p:sp>
    </p:spTree>
    <p:extLst>
      <p:ext uri="{BB962C8B-B14F-4D97-AF65-F5344CB8AC3E}">
        <p14:creationId xmlns:p14="http://schemas.microsoft.com/office/powerpoint/2010/main" val="52331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 Title and Text">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44" name="Google Shape;44;p11"/>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Edit Master text styles</a:t>
            </a:r>
          </a:p>
        </p:txBody>
      </p:sp>
    </p:spTree>
    <p:extLst>
      <p:ext uri="{BB962C8B-B14F-4D97-AF65-F5344CB8AC3E}">
        <p14:creationId xmlns:p14="http://schemas.microsoft.com/office/powerpoint/2010/main" val="779845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6144727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34014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284179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354114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093464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638845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20/04/2020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3198621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20/04/2020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699064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415358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20/04/2020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591478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20/04/2020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85870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20/04/2020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133624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38800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71276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48564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705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005512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898333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jp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4.png"/><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5820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1F3864"/>
              </a:buClr>
              <a:buSzPts val="4400"/>
              <a:buFont typeface="Century Gothic"/>
              <a:buNone/>
              <a:defRPr sz="4400" b="0" i="0" u="none" strike="noStrike" cap="none">
                <a:solidFill>
                  <a:srgbClr val="1F3864"/>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1F3864"/>
              </a:buClr>
              <a:buSzPts val="2800"/>
              <a:buFont typeface="Arial"/>
              <a:buChar char="•"/>
              <a:defRPr sz="2800" b="0" i="0" u="none" strike="noStrike" cap="none">
                <a:solidFill>
                  <a:srgbClr val="1F3864"/>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1285898372"/>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09295704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audio" Target="../media/audio13.wav"/><Relationship Id="rId13" Type="http://schemas.openxmlformats.org/officeDocument/2006/relationships/image" Target="../media/image40.png"/><Relationship Id="rId3" Type="http://schemas.openxmlformats.org/officeDocument/2006/relationships/image" Target="../media/image6.png"/><Relationship Id="rId7" Type="http://schemas.openxmlformats.org/officeDocument/2006/relationships/audio" Target="../media/audio12.wav"/><Relationship Id="rId12"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audio" Target="../media/audio11.wav"/><Relationship Id="rId11" Type="http://schemas.openxmlformats.org/officeDocument/2006/relationships/audio" Target="../media/audio16.wav"/><Relationship Id="rId5" Type="http://schemas.openxmlformats.org/officeDocument/2006/relationships/audio" Target="../media/audio10.wav"/><Relationship Id="rId10" Type="http://schemas.openxmlformats.org/officeDocument/2006/relationships/audio" Target="../media/audio15.wav"/><Relationship Id="rId4" Type="http://schemas.openxmlformats.org/officeDocument/2006/relationships/audio" Target="../media/audio9.wav"/><Relationship Id="rId9" Type="http://schemas.openxmlformats.org/officeDocument/2006/relationships/audio" Target="../media/audio14.wav"/></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1.jpeg"/><Relationship Id="rId7"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4.png"/><Relationship Id="rId4" Type="http://schemas.openxmlformats.org/officeDocument/2006/relationships/image" Target="../media/image42.png"/><Relationship Id="rId9" Type="http://schemas.openxmlformats.org/officeDocument/2006/relationships/image" Target="../media/image43.png"/></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44.png"/><Relationship Id="rId4" Type="http://schemas.openxmlformats.org/officeDocument/2006/relationships/image" Target="../media/image46.png"/><Relationship Id="rId9"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audio" Target="../media/audio4.wav"/><Relationship Id="rId12"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audio" Target="../media/audio3.wav"/><Relationship Id="rId11" Type="http://schemas.openxmlformats.org/officeDocument/2006/relationships/audio" Target="../media/audio8.wav"/><Relationship Id="rId5" Type="http://schemas.openxmlformats.org/officeDocument/2006/relationships/audio" Target="../media/audio2.wav"/><Relationship Id="rId15" Type="http://schemas.openxmlformats.org/officeDocument/2006/relationships/image" Target="../media/image11.png"/><Relationship Id="rId10" Type="http://schemas.openxmlformats.org/officeDocument/2006/relationships/audio" Target="../media/audio7.wav"/><Relationship Id="rId4" Type="http://schemas.openxmlformats.org/officeDocument/2006/relationships/audio" Target="../media/audio1.wav"/><Relationship Id="rId9" Type="http://schemas.openxmlformats.org/officeDocument/2006/relationships/audio" Target="../media/audio6.wav"/><Relationship Id="rId1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13.png"/><Relationship Id="rId4" Type="http://schemas.openxmlformats.org/officeDocument/2006/relationships/image" Target="../media/image12.jpe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6.pn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notesSlide" Target="../notesSlides/notesSlide8.xml"/><Relationship Id="rId16" Type="http://schemas.openxmlformats.org/officeDocument/2006/relationships/image" Target="../media/image30.png"/><Relationship Id="rId20"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19" Type="http://schemas.openxmlformats.org/officeDocument/2006/relationships/image" Target="../media/image33.gif"/><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descr="background rectangle">
            <a:extLst>
              <a:ext uri="{C183D7F6-B498-43B3-948B-1728B52AA6E4}">
                <adec:decorative xmlns:adec="http://schemas.microsoft.com/office/drawing/2017/decorative" xmlns=""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a:extLst>
                  <a:ext uri="{C183D7F6-B498-43B3-948B-1728B52AA6E4}">
                    <adec:decorative xmlns:adec="http://schemas.microsoft.com/office/drawing/2017/decorative" xmlns=""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0" name="Rectangle 9">
                <a:extLst>
                  <a:ext uri="{C183D7F6-B498-43B3-948B-1728B52AA6E4}">
                    <adec:decorative xmlns:adec="http://schemas.microsoft.com/office/drawing/2017/decorative" xmlns=""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sp>
          <p:nvSpPr>
            <p:cNvPr id="4" name="Isosceles Triangle 3">
              <a:extLst>
                <a:ext uri="{C183D7F6-B498-43B3-948B-1728B52AA6E4}">
                  <adec:decorative xmlns:adec="http://schemas.microsoft.com/office/drawing/2017/decorative" xmlns="" val="1"/>
                </a:ext>
              </a:extLst>
            </p:cNvPr>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grpSp>
      <p:sp>
        <p:nvSpPr>
          <p:cNvPr id="5" name="Rectangle 4" descr="background rectangle">
            <a:extLst>
              <a:ext uri="{C183D7F6-B498-43B3-948B-1728B52AA6E4}">
                <adec:decorative xmlns:adec="http://schemas.microsoft.com/office/drawing/2017/decorative" xmlns="" val="1"/>
              </a:ext>
            </a:extLst>
          </p:cNvPr>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 name="Title 1">
            <a:extLst>
              <a:ext uri="{FF2B5EF4-FFF2-40B4-BE49-F238E27FC236}">
                <a16:creationId xmlns:a16="http://schemas.microsoft.com/office/drawing/2014/main" id="{BED81D6C-D649-1548-983B-DB3A797C762C}"/>
              </a:ext>
            </a:extLst>
          </p:cNvPr>
          <p:cNvSpPr>
            <a:spLocks noGrp="1"/>
          </p:cNvSpPr>
          <p:nvPr>
            <p:ph type="ctrTitle"/>
          </p:nvPr>
        </p:nvSpPr>
        <p:spPr>
          <a:xfrm>
            <a:off x="155948" y="1489451"/>
            <a:ext cx="7360958" cy="1563582"/>
          </a:xfrm>
        </p:spPr>
        <p:txBody>
          <a:bodyPr>
            <a:normAutofit/>
          </a:bodyPr>
          <a:lstStyle/>
          <a:p>
            <a:pPr algn="l"/>
            <a:r>
              <a:rPr lang="en-GB" sz="4000" b="1" dirty="0" smtClean="0">
                <a:solidFill>
                  <a:prstClr val="white"/>
                </a:solidFill>
              </a:rPr>
              <a:t>Grammar</a:t>
            </a:r>
            <a:endParaRPr lang="en-US" sz="4000" dirty="0"/>
          </a:p>
        </p:txBody>
      </p:sp>
      <p:sp>
        <p:nvSpPr>
          <p:cNvPr id="6" name="Subtitle 5">
            <a:extLst>
              <a:ext uri="{FF2B5EF4-FFF2-40B4-BE49-F238E27FC236}">
                <a16:creationId xmlns:a16="http://schemas.microsoft.com/office/drawing/2014/main" id="{DDFED1B0-8365-D84A-847E-1CD3FA337399}"/>
              </a:ext>
            </a:extLst>
          </p:cNvPr>
          <p:cNvSpPr>
            <a:spLocks noGrp="1"/>
          </p:cNvSpPr>
          <p:nvPr>
            <p:ph type="subTitle" idx="1"/>
          </p:nvPr>
        </p:nvSpPr>
        <p:spPr>
          <a:xfrm>
            <a:off x="190328" y="3145187"/>
            <a:ext cx="7848771" cy="1346131"/>
          </a:xfrm>
        </p:spPr>
        <p:txBody>
          <a:bodyPr>
            <a:normAutofit/>
          </a:bodyPr>
          <a:lstStyle/>
          <a:p>
            <a:pPr algn="l"/>
            <a:r>
              <a:rPr lang="en-GB" dirty="0">
                <a:solidFill>
                  <a:prstClr val="white"/>
                </a:solidFill>
              </a:rPr>
              <a:t>‘Somos’ for traits</a:t>
            </a:r>
          </a:p>
          <a:p>
            <a:pPr algn="l"/>
            <a:r>
              <a:rPr lang="en-GB" dirty="0">
                <a:solidFill>
                  <a:prstClr val="white"/>
                </a:solidFill>
              </a:rPr>
              <a:t>‘Estamos’ (revisited) for state / mood</a:t>
            </a:r>
            <a:endParaRPr lang="en-US" sz="1200" dirty="0"/>
          </a:p>
        </p:txBody>
      </p:sp>
      <p:sp>
        <p:nvSpPr>
          <p:cNvPr id="12" name="Title 3">
            <a:extLst>
              <a:ext uri="{FF2B5EF4-FFF2-40B4-BE49-F238E27FC236}">
                <a16:creationId xmlns:a16="http://schemas.microsoft.com/office/drawing/2014/main" id="{7B424077-B2D5-46AA-BDA8-6FF15DA500E8}"/>
              </a:ext>
            </a:extLst>
          </p:cNvPr>
          <p:cNvSpPr txBox="1">
            <a:spLocks/>
          </p:cNvSpPr>
          <p:nvPr/>
        </p:nvSpPr>
        <p:spPr>
          <a:xfrm>
            <a:off x="223130" y="5226589"/>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Spanish</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2.2 - Week </a:t>
            </a:r>
            <a:r>
              <a:rPr kumimoji="0" lang="en-GB" sz="22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5 </a:t>
            </a:r>
            <a:r>
              <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Lesson </a:t>
            </a:r>
            <a:r>
              <a:rPr kumimoji="0" lang="en-GB" sz="22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47</a:t>
            </a:r>
            <a:endPar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13" name="Title 3">
            <a:extLst>
              <a:ext uri="{FF2B5EF4-FFF2-40B4-BE49-F238E27FC236}">
                <a16:creationId xmlns:a16="http://schemas.microsoft.com/office/drawing/2014/main" id="{AB3692F8-CE33-C34E-B376-364FE77401E4}"/>
              </a:ext>
            </a:extLst>
          </p:cNvPr>
          <p:cNvSpPr txBox="1">
            <a:spLocks/>
          </p:cNvSpPr>
          <p:nvPr/>
        </p:nvSpPr>
        <p:spPr>
          <a:xfrm>
            <a:off x="266807" y="6147055"/>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Victoria Hobson / Nick Avery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Date updated: </a:t>
            </a:r>
            <a:r>
              <a:rPr kumimoji="0" lang="en-GB" sz="14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29/03/20</a:t>
            </a: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15" name="Picture 14" descr="NCELP logo">
            <a:extLst>
              <a:ext uri="{C183D7F6-B498-43B3-948B-1728B52AA6E4}">
                <adec:decorative xmlns:adec="http://schemas.microsoft.com/office/drawing/2017/decorative" xmlns=""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451165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background rectangle">
            <a:extLst>
              <a:ext uri="{FF2B5EF4-FFF2-40B4-BE49-F238E27FC236}">
                <a16:creationId xmlns:a16="http://schemas.microsoft.com/office/drawing/2014/main" id="{3967DB2E-0F93-814A-8532-4A796BB8411F}"/>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4" name="Title 3"/>
          <p:cNvSpPr>
            <a:spLocks noGrp="1"/>
          </p:cNvSpPr>
          <p:nvPr>
            <p:ph type="title"/>
          </p:nvPr>
        </p:nvSpPr>
        <p:spPr>
          <a:xfrm>
            <a:off x="51511" y="315637"/>
            <a:ext cx="6338655" cy="707849"/>
          </a:xfrm>
        </p:spPr>
        <p:txBody>
          <a:bodyPr>
            <a:noAutofit/>
          </a:bodyPr>
          <a:lstStyle/>
          <a:p>
            <a:r>
              <a:rPr lang="en-GB" sz="3200" b="1" dirty="0" err="1">
                <a:solidFill>
                  <a:schemeClr val="bg1"/>
                </a:solidFill>
              </a:rPr>
              <a:t>Descripciones</a:t>
            </a:r>
            <a:r>
              <a:rPr lang="en-GB" sz="3200" b="1" dirty="0">
                <a:solidFill>
                  <a:schemeClr val="bg1"/>
                </a:solidFill>
              </a:rPr>
              <a:t> de </a:t>
            </a:r>
            <a:r>
              <a:rPr lang="en-GB" sz="3200" b="1" dirty="0" err="1">
                <a:solidFill>
                  <a:schemeClr val="bg1"/>
                </a:solidFill>
              </a:rPr>
              <a:t>los</a:t>
            </a:r>
            <a:r>
              <a:rPr lang="en-GB" sz="3200" b="1" dirty="0">
                <a:solidFill>
                  <a:schemeClr val="bg1"/>
                </a:solidFill>
              </a:rPr>
              <a:t> amigos</a:t>
            </a:r>
          </a:p>
        </p:txBody>
      </p:sp>
      <p:sp>
        <p:nvSpPr>
          <p:cNvPr id="10" name="Title 3" descr="title">
            <a:extLst>
              <a:ext uri="{C183D7F6-B498-43B3-948B-1728B52AA6E4}">
                <adec:decorative xmlns:adec="http://schemas.microsoft.com/office/drawing/2017/decorative" xmlns="" val="1"/>
              </a:ext>
            </a:extLst>
          </p:cNvPr>
          <p:cNvSpPr txBox="1">
            <a:spLocks/>
          </p:cNvSpPr>
          <p:nvPr/>
        </p:nvSpPr>
        <p:spPr>
          <a:xfrm>
            <a:off x="300038" y="338225"/>
            <a:ext cx="635301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12" name="Rounded Rectangle 11">
            <a:extLst>
              <a:ext uri="{FF2B5EF4-FFF2-40B4-BE49-F238E27FC236}">
                <a16:creationId xmlns:a16="http://schemas.microsoft.com/office/drawing/2014/main" id="{D578714D-3580-C545-B5C1-E2A9449A0E26}"/>
              </a:ext>
            </a:extLst>
          </p:cNvPr>
          <p:cNvSpPr/>
          <p:nvPr/>
        </p:nvSpPr>
        <p:spPr>
          <a:xfrm>
            <a:off x="11340036" y="62229"/>
            <a:ext cx="706685" cy="400919"/>
          </a:xfrm>
          <a:prstGeom prst="roundRect">
            <a:avLst/>
          </a:prstGeom>
          <a:solidFill>
            <a:srgbClr val="F664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leer</a:t>
            </a:r>
          </a:p>
        </p:txBody>
      </p:sp>
      <p:sp>
        <p:nvSpPr>
          <p:cNvPr id="2" name="TextBox 1">
            <a:extLst>
              <a:ext uri="{FF2B5EF4-FFF2-40B4-BE49-F238E27FC236}">
                <a16:creationId xmlns:a16="http://schemas.microsoft.com/office/drawing/2014/main" id="{7D77069A-5832-483F-90C1-0A720945AF94}"/>
              </a:ext>
            </a:extLst>
          </p:cNvPr>
          <p:cNvSpPr txBox="1"/>
          <p:nvPr/>
        </p:nvSpPr>
        <p:spPr>
          <a:xfrm>
            <a:off x="300038" y="1170821"/>
            <a:ext cx="1144648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Lee las </a:t>
            </a:r>
            <a:r>
              <a:rPr kumimoji="0" lang="en-GB" sz="2000" b="1"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descripciones</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¿Son de </a:t>
            </a:r>
            <a:r>
              <a:rPr kumimoji="0" lang="en-GB" sz="2000" b="1"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Paco</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y Paulina o Sara y </a:t>
            </a:r>
            <a:r>
              <a:rPr kumimoji="0" lang="en-GB" sz="2000" b="1"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María</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Escribe </a:t>
            </a:r>
            <a:r>
              <a:rPr kumimoji="0" lang="en-GB" sz="2000" b="1"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los</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adjetivos</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en </a:t>
            </a:r>
            <a:r>
              <a:rPr kumimoji="0" lang="en-GB" sz="2000" b="1"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inglés</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5192" y="2109987"/>
            <a:ext cx="1123347" cy="126376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9070" y="2109987"/>
            <a:ext cx="1017292" cy="1165403"/>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b="48308"/>
          <a:stretch/>
        </p:blipFill>
        <p:spPr>
          <a:xfrm>
            <a:off x="10024955" y="2012915"/>
            <a:ext cx="1245968" cy="1313857"/>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b="48801"/>
          <a:stretch/>
        </p:blipFill>
        <p:spPr>
          <a:xfrm>
            <a:off x="8564516" y="2003454"/>
            <a:ext cx="1276094" cy="1332781"/>
          </a:xfrm>
          <a:prstGeom prst="rect">
            <a:avLst/>
          </a:prstGeom>
        </p:spPr>
      </p:pic>
      <p:sp>
        <p:nvSpPr>
          <p:cNvPr id="11" name="TextBox 10"/>
          <p:cNvSpPr txBox="1"/>
          <p:nvPr/>
        </p:nvSpPr>
        <p:spPr>
          <a:xfrm>
            <a:off x="4140731" y="1780645"/>
            <a:ext cx="3391786" cy="523220"/>
          </a:xfrm>
          <a:prstGeom prst="rect">
            <a:avLst/>
          </a:prstGeom>
          <a:solidFill>
            <a:srgbClr val="11507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F0302020204030204"/>
                <a:ea typeface="+mn-ea"/>
                <a:cs typeface="+mn-cs"/>
              </a:rPr>
              <a:t>están </a:t>
            </a:r>
            <a:r>
              <a:rPr kumimoji="0" lang="en-GB" sz="2800" b="1" i="0" u="none" strike="noStrike" kern="1200" cap="none" spc="0" normalizeH="0" baseline="0" noProof="0" dirty="0" err="1">
                <a:ln>
                  <a:noFill/>
                </a:ln>
                <a:solidFill>
                  <a:prstClr val="white"/>
                </a:solidFill>
                <a:effectLst/>
                <a:uLnTx/>
                <a:uFillTx/>
                <a:latin typeface="Century Gothic" panose="020F0302020204030204"/>
                <a:ea typeface="+mn-ea"/>
                <a:cs typeface="+mn-cs"/>
              </a:rPr>
              <a:t>morenos</a:t>
            </a:r>
            <a:endParaRPr kumimoji="0" lang="en-GB" sz="28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47" name="TextBox 46"/>
          <p:cNvSpPr txBox="1"/>
          <p:nvPr/>
        </p:nvSpPr>
        <p:spPr>
          <a:xfrm>
            <a:off x="4187927" y="4623695"/>
            <a:ext cx="3391786" cy="523220"/>
          </a:xfrm>
          <a:prstGeom prst="rect">
            <a:avLst/>
          </a:prstGeom>
          <a:solidFill>
            <a:srgbClr val="11507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F0302020204030204"/>
                <a:ea typeface="+mn-ea"/>
                <a:cs typeface="+mn-cs"/>
              </a:rPr>
              <a:t>son </a:t>
            </a:r>
            <a:r>
              <a:rPr kumimoji="0" lang="en-GB" sz="2800" b="1" i="0" u="none" strike="noStrike" kern="1200" cap="none" spc="0" normalizeH="0" baseline="0" noProof="0" dirty="0" err="1">
                <a:ln>
                  <a:noFill/>
                </a:ln>
                <a:solidFill>
                  <a:prstClr val="white"/>
                </a:solidFill>
                <a:effectLst/>
                <a:uLnTx/>
                <a:uFillTx/>
                <a:latin typeface="Century Gothic" panose="020F0302020204030204"/>
                <a:ea typeface="+mn-ea"/>
                <a:cs typeface="+mn-cs"/>
              </a:rPr>
              <a:t>morenas</a:t>
            </a:r>
            <a:endParaRPr kumimoji="0" lang="en-GB" sz="28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50" name="TextBox 49"/>
          <p:cNvSpPr txBox="1"/>
          <p:nvPr/>
        </p:nvSpPr>
        <p:spPr>
          <a:xfrm>
            <a:off x="4166722" y="2933395"/>
            <a:ext cx="3391786" cy="523220"/>
          </a:xfrm>
          <a:prstGeom prst="rect">
            <a:avLst/>
          </a:prstGeom>
          <a:solidFill>
            <a:srgbClr val="11507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F0302020204030204"/>
                <a:ea typeface="+mn-ea"/>
                <a:cs typeface="+mn-cs"/>
              </a:rPr>
              <a:t>están </a:t>
            </a:r>
            <a:r>
              <a:rPr kumimoji="0" lang="en-GB" sz="2800" b="1" i="0" u="none" strike="noStrike" kern="1200" cap="none" spc="0" normalizeH="0" baseline="0" noProof="0" dirty="0" err="1">
                <a:ln>
                  <a:noFill/>
                </a:ln>
                <a:solidFill>
                  <a:prstClr val="white"/>
                </a:solidFill>
                <a:effectLst/>
                <a:uLnTx/>
                <a:uFillTx/>
                <a:latin typeface="Century Gothic" panose="020F0302020204030204"/>
                <a:ea typeface="+mn-ea"/>
                <a:cs typeface="+mn-cs"/>
              </a:rPr>
              <a:t>locas</a:t>
            </a:r>
            <a:endParaRPr kumimoji="0" lang="en-GB" sz="28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51" name="TextBox 50"/>
          <p:cNvSpPr txBox="1"/>
          <p:nvPr/>
        </p:nvSpPr>
        <p:spPr>
          <a:xfrm>
            <a:off x="4166722" y="4061697"/>
            <a:ext cx="3391786" cy="523220"/>
          </a:xfrm>
          <a:prstGeom prst="rect">
            <a:avLst/>
          </a:prstGeom>
          <a:solidFill>
            <a:srgbClr val="11507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F0302020204030204"/>
                <a:ea typeface="+mn-ea"/>
                <a:cs typeface="+mn-cs"/>
              </a:rPr>
              <a:t>son </a:t>
            </a:r>
            <a:r>
              <a:rPr kumimoji="0" lang="en-GB" sz="2800" b="1" i="0" u="none" strike="noStrike" kern="1200" cap="none" spc="0" normalizeH="0" baseline="0" noProof="0" dirty="0" err="1">
                <a:ln>
                  <a:noFill/>
                </a:ln>
                <a:solidFill>
                  <a:prstClr val="white"/>
                </a:solidFill>
                <a:effectLst/>
                <a:uLnTx/>
                <a:uFillTx/>
                <a:latin typeface="Century Gothic" panose="020F0302020204030204"/>
                <a:ea typeface="+mn-ea"/>
                <a:cs typeface="+mn-cs"/>
              </a:rPr>
              <a:t>nerviosos</a:t>
            </a:r>
            <a:endParaRPr kumimoji="0" lang="en-GB" sz="28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52" name="TextBox 51"/>
          <p:cNvSpPr txBox="1"/>
          <p:nvPr/>
        </p:nvSpPr>
        <p:spPr>
          <a:xfrm>
            <a:off x="4166722" y="3499699"/>
            <a:ext cx="3391786" cy="523220"/>
          </a:xfrm>
          <a:prstGeom prst="rect">
            <a:avLst/>
          </a:prstGeom>
          <a:solidFill>
            <a:srgbClr val="11507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F0302020204030204"/>
                <a:ea typeface="+mn-ea"/>
                <a:cs typeface="+mn-cs"/>
              </a:rPr>
              <a:t>son </a:t>
            </a:r>
            <a:r>
              <a:rPr kumimoji="0" lang="en-GB" sz="2800" b="1" i="0" u="none" strike="noStrike" kern="1200" cap="none" spc="0" normalizeH="0" baseline="0" noProof="0" dirty="0" err="1">
                <a:ln>
                  <a:noFill/>
                </a:ln>
                <a:solidFill>
                  <a:prstClr val="white"/>
                </a:solidFill>
                <a:effectLst/>
                <a:uLnTx/>
                <a:uFillTx/>
                <a:latin typeface="Century Gothic" panose="020F0302020204030204"/>
                <a:ea typeface="+mn-ea"/>
                <a:cs typeface="+mn-cs"/>
              </a:rPr>
              <a:t>aburridos</a:t>
            </a:r>
            <a:endParaRPr kumimoji="0" lang="en-GB" sz="28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53" name="TextBox 52"/>
          <p:cNvSpPr txBox="1"/>
          <p:nvPr/>
        </p:nvSpPr>
        <p:spPr>
          <a:xfrm>
            <a:off x="4192743" y="5207910"/>
            <a:ext cx="3391786" cy="523220"/>
          </a:xfrm>
          <a:prstGeom prst="rect">
            <a:avLst/>
          </a:prstGeom>
          <a:solidFill>
            <a:srgbClr val="11507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F0302020204030204"/>
                <a:ea typeface="+mn-ea"/>
                <a:cs typeface="+mn-cs"/>
              </a:rPr>
              <a:t>están </a:t>
            </a:r>
            <a:r>
              <a:rPr kumimoji="0" lang="en-GB" sz="2800" b="1" i="0" u="none" strike="noStrike" kern="1200" cap="none" spc="0" normalizeH="0" baseline="0" noProof="0" dirty="0" err="1">
                <a:ln>
                  <a:noFill/>
                </a:ln>
                <a:solidFill>
                  <a:prstClr val="white"/>
                </a:solidFill>
                <a:effectLst/>
                <a:uLnTx/>
                <a:uFillTx/>
                <a:latin typeface="Century Gothic" panose="020F0302020204030204"/>
                <a:ea typeface="+mn-ea"/>
                <a:cs typeface="+mn-cs"/>
              </a:rPr>
              <a:t>aburridas</a:t>
            </a:r>
            <a:endParaRPr kumimoji="0" lang="en-GB" sz="28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54" name="TextBox 53"/>
          <p:cNvSpPr txBox="1"/>
          <p:nvPr/>
        </p:nvSpPr>
        <p:spPr>
          <a:xfrm>
            <a:off x="4194618" y="5775665"/>
            <a:ext cx="3391786" cy="523220"/>
          </a:xfrm>
          <a:prstGeom prst="rect">
            <a:avLst/>
          </a:prstGeom>
          <a:solidFill>
            <a:srgbClr val="11507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F0302020204030204"/>
                <a:ea typeface="+mn-ea"/>
                <a:cs typeface="+mn-cs"/>
              </a:rPr>
              <a:t>están </a:t>
            </a:r>
            <a:r>
              <a:rPr kumimoji="0" lang="en-GB" sz="2800" b="1" i="0" u="none" strike="noStrike" kern="1200" cap="none" spc="0" normalizeH="0" baseline="0" noProof="0" dirty="0" err="1">
                <a:ln>
                  <a:noFill/>
                </a:ln>
                <a:solidFill>
                  <a:prstClr val="white"/>
                </a:solidFill>
                <a:effectLst/>
                <a:uLnTx/>
                <a:uFillTx/>
                <a:latin typeface="Century Gothic" panose="020F0302020204030204"/>
                <a:ea typeface="+mn-ea"/>
                <a:cs typeface="+mn-cs"/>
              </a:rPr>
              <a:t>serios</a:t>
            </a:r>
            <a:endParaRPr kumimoji="0" lang="en-GB" sz="28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55" name="TextBox 54"/>
          <p:cNvSpPr txBox="1"/>
          <p:nvPr/>
        </p:nvSpPr>
        <p:spPr>
          <a:xfrm>
            <a:off x="4154002" y="2357020"/>
            <a:ext cx="3391786" cy="523220"/>
          </a:xfrm>
          <a:prstGeom prst="rect">
            <a:avLst/>
          </a:prstGeom>
          <a:solidFill>
            <a:srgbClr val="11507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F0302020204030204"/>
                <a:ea typeface="+mn-ea"/>
                <a:cs typeface="+mn-cs"/>
              </a:rPr>
              <a:t>son </a:t>
            </a:r>
            <a:r>
              <a:rPr kumimoji="0" lang="en-GB" sz="2800" b="1" i="0" u="none" strike="noStrike" kern="1200" cap="none" spc="0" normalizeH="0" baseline="0" noProof="0" dirty="0" err="1">
                <a:ln>
                  <a:noFill/>
                </a:ln>
                <a:solidFill>
                  <a:prstClr val="white"/>
                </a:solidFill>
                <a:effectLst/>
                <a:uLnTx/>
                <a:uFillTx/>
                <a:latin typeface="Century Gothic" panose="020F0302020204030204"/>
                <a:ea typeface="+mn-ea"/>
                <a:cs typeface="+mn-cs"/>
              </a:rPr>
              <a:t>serias</a:t>
            </a:r>
            <a:endParaRPr kumimoji="0" lang="en-GB" sz="28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3" name="TextBox 12"/>
          <p:cNvSpPr txBox="1"/>
          <p:nvPr/>
        </p:nvSpPr>
        <p:spPr>
          <a:xfrm>
            <a:off x="163883" y="3682784"/>
            <a:ext cx="3700131" cy="2616101"/>
          </a:xfrm>
          <a:prstGeom prst="rect">
            <a:avLst/>
          </a:prstGeom>
          <a:noFill/>
          <a:ln w="38100">
            <a:solidFill>
              <a:schemeClr val="accent5">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They 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tanned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boring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nervous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(being) serious</a:t>
            </a:r>
          </a:p>
        </p:txBody>
      </p:sp>
      <p:sp>
        <p:nvSpPr>
          <p:cNvPr id="56" name="TextBox 55"/>
          <p:cNvSpPr txBox="1"/>
          <p:nvPr/>
        </p:nvSpPr>
        <p:spPr>
          <a:xfrm>
            <a:off x="7676707" y="3694972"/>
            <a:ext cx="4393509" cy="2616101"/>
          </a:xfrm>
          <a:prstGeom prst="rect">
            <a:avLst/>
          </a:prstGeom>
          <a:noFill/>
          <a:ln w="38100">
            <a:solidFill>
              <a:schemeClr val="accent5">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They 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serious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(acting) crazy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dark-haired/skinned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bored</a:t>
            </a:r>
          </a:p>
        </p:txBody>
      </p:sp>
      <p:sp>
        <p:nvSpPr>
          <p:cNvPr id="15" name="Rectangle 14"/>
          <p:cNvSpPr/>
          <p:nvPr/>
        </p:nvSpPr>
        <p:spPr>
          <a:xfrm>
            <a:off x="1186695" y="3195005"/>
            <a:ext cx="1080745"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w="6600">
                  <a:solidFill>
                    <a:srgbClr val="ED7D31"/>
                  </a:solidFill>
                  <a:prstDash val="solid"/>
                </a:ln>
                <a:solidFill>
                  <a:srgbClr val="FFFFFF"/>
                </a:solidFill>
                <a:effectLst>
                  <a:outerShdw dist="38100" dir="2700000" algn="tl" rotWithShape="0">
                    <a:srgbClr val="ED7D31"/>
                  </a:outerShdw>
                </a:effectLst>
                <a:uLnTx/>
                <a:uFillTx/>
                <a:latin typeface="Century Gothic" panose="020F0302020204030204"/>
                <a:ea typeface="+mn-ea"/>
                <a:cs typeface="+mn-cs"/>
              </a:rPr>
              <a:t>Paco</a:t>
            </a:r>
            <a:endParaRPr kumimoji="0" lang="en-US" sz="28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F0302020204030204"/>
              <a:ea typeface="+mn-ea"/>
              <a:cs typeface="+mn-cs"/>
            </a:endParaRPr>
          </a:p>
        </p:txBody>
      </p:sp>
      <p:sp>
        <p:nvSpPr>
          <p:cNvPr id="57" name="Rectangle 56"/>
          <p:cNvSpPr/>
          <p:nvPr/>
        </p:nvSpPr>
        <p:spPr>
          <a:xfrm>
            <a:off x="2450501" y="3195005"/>
            <a:ext cx="1462260"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F0302020204030204"/>
                <a:ea typeface="+mn-ea"/>
                <a:cs typeface="+mn-cs"/>
              </a:rPr>
              <a:t>Paulina</a:t>
            </a:r>
          </a:p>
        </p:txBody>
      </p:sp>
      <p:sp>
        <p:nvSpPr>
          <p:cNvPr id="58" name="Rectangle 57"/>
          <p:cNvSpPr/>
          <p:nvPr/>
        </p:nvSpPr>
        <p:spPr>
          <a:xfrm>
            <a:off x="8701573" y="3224850"/>
            <a:ext cx="960519"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F0302020204030204"/>
                <a:ea typeface="+mn-ea"/>
                <a:cs typeface="+mn-cs"/>
              </a:rPr>
              <a:t>Sara</a:t>
            </a:r>
          </a:p>
        </p:txBody>
      </p:sp>
      <p:sp>
        <p:nvSpPr>
          <p:cNvPr id="59" name="Rectangle 58"/>
          <p:cNvSpPr/>
          <p:nvPr/>
        </p:nvSpPr>
        <p:spPr>
          <a:xfrm>
            <a:off x="10085983" y="3224850"/>
            <a:ext cx="1184940"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w="6600">
                  <a:solidFill>
                    <a:srgbClr val="ED7D31"/>
                  </a:solidFill>
                  <a:prstDash val="solid"/>
                </a:ln>
                <a:solidFill>
                  <a:srgbClr val="FFFFFF"/>
                </a:solidFill>
                <a:effectLst>
                  <a:outerShdw dist="38100" dir="2700000" algn="tl" rotWithShape="0">
                    <a:srgbClr val="ED7D31"/>
                  </a:outerShdw>
                </a:effectLst>
                <a:uLnTx/>
                <a:uFillTx/>
                <a:latin typeface="Century Gothic" panose="020F0302020204030204"/>
                <a:ea typeface="+mn-ea"/>
                <a:cs typeface="+mn-cs"/>
              </a:rPr>
              <a:t>María</a:t>
            </a:r>
            <a:endParaRPr kumimoji="0" lang="en-US" sz="28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F0302020204030204"/>
              <a:ea typeface="+mn-ea"/>
              <a:cs typeface="+mn-cs"/>
            </a:endParaRPr>
          </a:p>
        </p:txBody>
      </p:sp>
      <p:sp>
        <p:nvSpPr>
          <p:cNvPr id="60" name="Rounded Rectangle 59"/>
          <p:cNvSpPr/>
          <p:nvPr/>
        </p:nvSpPr>
        <p:spPr>
          <a:xfrm>
            <a:off x="163881" y="4213008"/>
            <a:ext cx="3684017" cy="520733"/>
          </a:xfrm>
          <a:prstGeom prst="roundRect">
            <a:avLst/>
          </a:prstGeom>
          <a:solidFill>
            <a:schemeClr val="accent5">
              <a:lumMod val="50000"/>
            </a:schemeClr>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61" name="Rounded Rectangle 60"/>
          <p:cNvSpPr/>
          <p:nvPr/>
        </p:nvSpPr>
        <p:spPr>
          <a:xfrm>
            <a:off x="163881" y="4719426"/>
            <a:ext cx="3684017" cy="520733"/>
          </a:xfrm>
          <a:prstGeom prst="roundRect">
            <a:avLst/>
          </a:prstGeom>
          <a:solidFill>
            <a:schemeClr val="accent5">
              <a:lumMod val="50000"/>
            </a:schemeClr>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62" name="Rounded Rectangle 61"/>
          <p:cNvSpPr/>
          <p:nvPr/>
        </p:nvSpPr>
        <p:spPr>
          <a:xfrm>
            <a:off x="163880" y="5232111"/>
            <a:ext cx="3684018" cy="520733"/>
          </a:xfrm>
          <a:prstGeom prst="roundRect">
            <a:avLst/>
          </a:prstGeom>
          <a:solidFill>
            <a:schemeClr val="accent5">
              <a:lumMod val="50000"/>
            </a:schemeClr>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63" name="Rounded Rectangle 62"/>
          <p:cNvSpPr/>
          <p:nvPr/>
        </p:nvSpPr>
        <p:spPr>
          <a:xfrm>
            <a:off x="182635" y="5755785"/>
            <a:ext cx="3684018" cy="520733"/>
          </a:xfrm>
          <a:prstGeom prst="roundRect">
            <a:avLst/>
          </a:prstGeom>
          <a:solidFill>
            <a:schemeClr val="accent5">
              <a:lumMod val="50000"/>
            </a:schemeClr>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64" name="Rounded Rectangle 63"/>
          <p:cNvSpPr/>
          <p:nvPr/>
        </p:nvSpPr>
        <p:spPr>
          <a:xfrm>
            <a:off x="7697911" y="5773476"/>
            <a:ext cx="4353657" cy="520733"/>
          </a:xfrm>
          <a:prstGeom prst="roundRect">
            <a:avLst/>
          </a:prstGeom>
          <a:solidFill>
            <a:schemeClr val="accent5">
              <a:lumMod val="50000"/>
            </a:schemeClr>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65" name="Rounded Rectangle 64"/>
          <p:cNvSpPr/>
          <p:nvPr/>
        </p:nvSpPr>
        <p:spPr>
          <a:xfrm>
            <a:off x="7674831" y="5266497"/>
            <a:ext cx="4383429" cy="520733"/>
          </a:xfrm>
          <a:prstGeom prst="roundRect">
            <a:avLst/>
          </a:prstGeom>
          <a:solidFill>
            <a:schemeClr val="accent5">
              <a:lumMod val="50000"/>
            </a:schemeClr>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66" name="Rounded Rectangle 65"/>
          <p:cNvSpPr/>
          <p:nvPr/>
        </p:nvSpPr>
        <p:spPr>
          <a:xfrm>
            <a:off x="7686371" y="4742655"/>
            <a:ext cx="4360350" cy="520733"/>
          </a:xfrm>
          <a:prstGeom prst="roundRect">
            <a:avLst/>
          </a:prstGeom>
          <a:solidFill>
            <a:schemeClr val="accent5">
              <a:lumMod val="50000"/>
            </a:schemeClr>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67" name="Rounded Rectangle 66"/>
          <p:cNvSpPr/>
          <p:nvPr/>
        </p:nvSpPr>
        <p:spPr>
          <a:xfrm>
            <a:off x="7697911" y="4204242"/>
            <a:ext cx="4372305" cy="520733"/>
          </a:xfrm>
          <a:prstGeom prst="roundRect">
            <a:avLst/>
          </a:prstGeom>
          <a:solidFill>
            <a:schemeClr val="accent5">
              <a:lumMod val="50000"/>
            </a:schemeClr>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9881222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0"/>
                                        </p:tgtEl>
                                      </p:cBhvr>
                                    </p:animEffect>
                                    <p:set>
                                      <p:cBhvr>
                                        <p:cTn id="7"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8" restart="whenNotActive" fill="hold" evtFilter="cancelBubble" nodeType="interactiveSeq">
                <p:stCondLst>
                  <p:cond evt="onClick" delay="0">
                    <p:tgtEl>
                      <p:spTgt spid="6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61"/>
                                        </p:tgtEl>
                                      </p:cBhvr>
                                    </p:animEffect>
                                    <p:set>
                                      <p:cBhvr>
                                        <p:cTn id="13"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4" restart="whenNotActive" fill="hold" evtFilter="cancelBubble" nodeType="interactiveSeq">
                <p:stCondLst>
                  <p:cond evt="onClick" delay="0">
                    <p:tgtEl>
                      <p:spTgt spid="6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62"/>
                                        </p:tgtEl>
                                      </p:cBhvr>
                                    </p:animEffect>
                                    <p:set>
                                      <p:cBhvr>
                                        <p:cTn id="19"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20" restart="whenNotActive" fill="hold" evtFilter="cancelBubble" nodeType="interactiveSeq">
                <p:stCondLst>
                  <p:cond evt="onClick" delay="0">
                    <p:tgtEl>
                      <p:spTgt spid="6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63"/>
                                        </p:tgtEl>
                                      </p:cBhvr>
                                    </p:animEffect>
                                    <p:set>
                                      <p:cBhvr>
                                        <p:cTn id="25"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26" restart="whenNotActive" fill="hold" evtFilter="cancelBubble" nodeType="interactiveSeq">
                <p:stCondLst>
                  <p:cond evt="onClick" delay="0">
                    <p:tgtEl>
                      <p:spTgt spid="6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64"/>
                                        </p:tgtEl>
                                      </p:cBhvr>
                                    </p:animEffect>
                                    <p:set>
                                      <p:cBhvr>
                                        <p:cTn id="31"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32" restart="whenNotActive" fill="hold" evtFilter="cancelBubble" nodeType="interactiveSeq">
                <p:stCondLst>
                  <p:cond evt="onClick" delay="0">
                    <p:tgtEl>
                      <p:spTgt spid="65"/>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65"/>
                                        </p:tgtEl>
                                      </p:cBhvr>
                                    </p:animEffect>
                                    <p:set>
                                      <p:cBhvr>
                                        <p:cTn id="37"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38" restart="whenNotActive" fill="hold" evtFilter="cancelBubble" nodeType="interactiveSeq">
                <p:stCondLst>
                  <p:cond evt="onClick" delay="0">
                    <p:tgtEl>
                      <p:spTgt spid="66"/>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66"/>
                                        </p:tgtEl>
                                      </p:cBhvr>
                                    </p:animEffect>
                                    <p:set>
                                      <p:cBhvr>
                                        <p:cTn id="43"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44" restart="whenNotActive" fill="hold" evtFilter="cancelBubble" nodeType="interactiveSeq">
                <p:stCondLst>
                  <p:cond evt="onClick" delay="0">
                    <p:tgtEl>
                      <p:spTgt spid="67"/>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67"/>
                                        </p:tgtEl>
                                      </p:cBhvr>
                                    </p:animEffect>
                                    <p:set>
                                      <p:cBhvr>
                                        <p:cTn id="49"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childTnLst>
        </p:cTn>
      </p:par>
    </p:tnLst>
    <p:bldLst>
      <p:bldP spid="60" grpId="0" animBg="1"/>
      <p:bldP spid="61" grpId="0" animBg="1"/>
      <p:bldP spid="62" grpId="0" animBg="1"/>
      <p:bldP spid="63" grpId="0" animBg="1"/>
      <p:bldP spid="64" grpId="0" animBg="1"/>
      <p:bldP spid="65" grpId="0" animBg="1"/>
      <p:bldP spid="66" grpId="0" animBg="1"/>
      <p:bldP spid="6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4928" y="0"/>
            <a:ext cx="6484584" cy="1325563"/>
          </a:xfrm>
        </p:spPr>
        <p:txBody>
          <a:bodyPr>
            <a:normAutofit/>
          </a:bodyPr>
          <a:lstStyle/>
          <a:p>
            <a:r>
              <a:rPr lang="en-GB" sz="3400" b="1" dirty="0">
                <a:solidFill>
                  <a:schemeClr val="bg1"/>
                </a:solidFill>
              </a:rPr>
              <a:t>¿</a:t>
            </a:r>
            <a:r>
              <a:rPr lang="en-GB" sz="3400" b="1" dirty="0" err="1">
                <a:solidFill>
                  <a:schemeClr val="bg1"/>
                </a:solidFill>
              </a:rPr>
              <a:t>Qué</a:t>
            </a:r>
            <a:r>
              <a:rPr lang="en-GB" sz="3400" b="1" dirty="0">
                <a:solidFill>
                  <a:schemeClr val="bg1"/>
                </a:solidFill>
              </a:rPr>
              <a:t> describe Ignacio?</a:t>
            </a:r>
          </a:p>
        </p:txBody>
      </p:sp>
      <p:sp>
        <p:nvSpPr>
          <p:cNvPr id="15" name="Rounded Rectangle 14">
            <a:extLst>
              <a:ext uri="{FF2B5EF4-FFF2-40B4-BE49-F238E27FC236}">
                <a16:creationId xmlns:a16="http://schemas.microsoft.com/office/drawing/2014/main" id="{BA37B2CF-F27A-454D-970F-E6B46CF980F8}"/>
              </a:ext>
            </a:extLst>
          </p:cNvPr>
          <p:cNvSpPr/>
          <p:nvPr/>
        </p:nvSpPr>
        <p:spPr>
          <a:xfrm>
            <a:off x="10710375" y="98923"/>
            <a:ext cx="1269358" cy="400919"/>
          </a:xfrm>
          <a:prstGeom prst="roundRect">
            <a:avLst/>
          </a:prstGeom>
          <a:solidFill>
            <a:srgbClr val="F664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escuchar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nvGrpSpPr>
          <p:cNvPr id="19" name="Group 18" descr="Table for exercises">
            <a:extLst>
              <a:ext uri="{FF2B5EF4-FFF2-40B4-BE49-F238E27FC236}">
                <a16:creationId xmlns:a16="http://schemas.microsoft.com/office/drawing/2014/main" id="{988171AB-8004-CE43-83F8-10D06E0E49B0}"/>
              </a:ext>
            </a:extLst>
          </p:cNvPr>
          <p:cNvGrpSpPr/>
          <p:nvPr/>
        </p:nvGrpSpPr>
        <p:grpSpPr>
          <a:xfrm>
            <a:off x="112936" y="1759154"/>
            <a:ext cx="10290379" cy="4501573"/>
            <a:chOff x="1051131" y="1484930"/>
            <a:chExt cx="10290379" cy="4501573"/>
          </a:xfrm>
        </p:grpSpPr>
        <p:sp>
          <p:nvSpPr>
            <p:cNvPr id="20" name="Action Button: Custom 19">
              <a:hlinkClick r:id="" action="ppaction://noaction" highlightClick="1">
                <a:snd r:embed="rId4" name="[beep] esta oscuro.wav"/>
              </a:hlinkClick>
            </p:cNvPr>
            <p:cNvSpPr/>
            <p:nvPr/>
          </p:nvSpPr>
          <p:spPr>
            <a:xfrm>
              <a:off x="1051131" y="1584846"/>
              <a:ext cx="583765" cy="452927"/>
            </a:xfrm>
            <a:prstGeom prst="actionButtonBlank">
              <a:avLst/>
            </a:prstGeom>
            <a:solidFill>
              <a:srgbClr val="115076"/>
            </a:solidFill>
            <a:ln w="28575">
              <a:solidFill>
                <a:srgbClr val="EE6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1</a:t>
              </a:r>
            </a:p>
          </p:txBody>
        </p:sp>
        <p:sp>
          <p:nvSpPr>
            <p:cNvPr id="21" name="TextBox 20">
              <a:extLst>
                <a:ext uri="{FF2B5EF4-FFF2-40B4-BE49-F238E27FC236}">
                  <a16:creationId xmlns:a16="http://schemas.microsoft.com/office/drawing/2014/main" id="{E4787244-D551-0943-BF15-C343F13E7CB4}"/>
                </a:ext>
              </a:extLst>
            </p:cNvPr>
            <p:cNvSpPr txBox="1"/>
            <p:nvPr/>
          </p:nvSpPr>
          <p:spPr>
            <a:xfrm>
              <a:off x="1924748" y="1484930"/>
              <a:ext cx="48809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22" name="Action Button: Custom 21">
              <a:hlinkClick r:id="" action="ppaction://noaction" highlightClick="1">
                <a:snd r:embed="rId5" name="[beep] estan claros.wav"/>
              </a:hlinkClick>
            </p:cNvPr>
            <p:cNvSpPr/>
            <p:nvPr/>
          </p:nvSpPr>
          <p:spPr>
            <a:xfrm>
              <a:off x="1063118" y="2163593"/>
              <a:ext cx="583765" cy="452927"/>
            </a:xfrm>
            <a:prstGeom prst="actionButtonBlank">
              <a:avLst/>
            </a:prstGeom>
            <a:solidFill>
              <a:srgbClr val="115076"/>
            </a:solidFill>
            <a:ln w="28575">
              <a:solidFill>
                <a:srgbClr val="EE6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2</a:t>
              </a:r>
            </a:p>
          </p:txBody>
        </p:sp>
        <p:sp>
          <p:nvSpPr>
            <p:cNvPr id="23" name="TextBox 22">
              <a:extLst>
                <a:ext uri="{FF2B5EF4-FFF2-40B4-BE49-F238E27FC236}">
                  <a16:creationId xmlns:a16="http://schemas.microsoft.com/office/drawing/2014/main" id="{B6DFF059-C935-E74D-BFF8-693E7BD1431C}"/>
                </a:ext>
              </a:extLst>
            </p:cNvPr>
            <p:cNvSpPr txBox="1"/>
            <p:nvPr/>
          </p:nvSpPr>
          <p:spPr>
            <a:xfrm>
              <a:off x="1924748" y="2057860"/>
              <a:ext cx="4880932" cy="5157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24" name="TextBox 23">
              <a:extLst>
                <a:ext uri="{FF2B5EF4-FFF2-40B4-BE49-F238E27FC236}">
                  <a16:creationId xmlns:a16="http://schemas.microsoft.com/office/drawing/2014/main" id="{8621CA7E-A12C-B849-BFFE-2776485DE3AB}"/>
                </a:ext>
              </a:extLst>
            </p:cNvPr>
            <p:cNvSpPr txBox="1"/>
            <p:nvPr/>
          </p:nvSpPr>
          <p:spPr>
            <a:xfrm>
              <a:off x="6805680" y="2057860"/>
              <a:ext cx="4535830" cy="5157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25" name="Action Button: Custom 24">
              <a:hlinkClick r:id="" action="ppaction://noaction" highlightClick="1">
                <a:snd r:embed="rId6" name="[beep] son fuertes.wav"/>
              </a:hlinkClick>
            </p:cNvPr>
            <p:cNvSpPr/>
            <p:nvPr/>
          </p:nvSpPr>
          <p:spPr>
            <a:xfrm>
              <a:off x="1063118" y="2727210"/>
              <a:ext cx="583765" cy="452927"/>
            </a:xfrm>
            <a:prstGeom prst="actionButtonBlank">
              <a:avLst/>
            </a:prstGeom>
            <a:solidFill>
              <a:srgbClr val="115076"/>
            </a:solidFill>
            <a:ln w="28575">
              <a:solidFill>
                <a:srgbClr val="EE6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3</a:t>
              </a:r>
            </a:p>
          </p:txBody>
        </p:sp>
        <p:sp>
          <p:nvSpPr>
            <p:cNvPr id="26" name="TextBox 25">
              <a:extLst>
                <a:ext uri="{FF2B5EF4-FFF2-40B4-BE49-F238E27FC236}">
                  <a16:creationId xmlns:a16="http://schemas.microsoft.com/office/drawing/2014/main" id="{5862F0C7-FCFC-204C-B042-61A70DE11B09}"/>
                </a:ext>
              </a:extLst>
            </p:cNvPr>
            <p:cNvSpPr txBox="1"/>
            <p:nvPr/>
          </p:nvSpPr>
          <p:spPr>
            <a:xfrm>
              <a:off x="1963981" y="2630656"/>
              <a:ext cx="4758718" cy="4954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27" name="TextBox 26">
              <a:extLst>
                <a:ext uri="{FF2B5EF4-FFF2-40B4-BE49-F238E27FC236}">
                  <a16:creationId xmlns:a16="http://schemas.microsoft.com/office/drawing/2014/main" id="{E71BC08B-AC21-C54E-BD1E-0E29CCD36C53}"/>
                </a:ext>
              </a:extLst>
            </p:cNvPr>
            <p:cNvSpPr txBox="1"/>
            <p:nvPr/>
          </p:nvSpPr>
          <p:spPr>
            <a:xfrm>
              <a:off x="6825938" y="2639262"/>
              <a:ext cx="4515571" cy="4529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28" name="Action Button: Custom 27">
              <a:hlinkClick r:id="" action="ppaction://noaction" highlightClick="1">
                <a:snd r:embed="rId7" name="[beep] estan hermosas.wav"/>
              </a:hlinkClick>
            </p:cNvPr>
            <p:cNvSpPr/>
            <p:nvPr/>
          </p:nvSpPr>
          <p:spPr>
            <a:xfrm>
              <a:off x="1076710" y="3320422"/>
              <a:ext cx="583765" cy="452927"/>
            </a:xfrm>
            <a:prstGeom prst="actionButtonBlank">
              <a:avLst/>
            </a:prstGeom>
            <a:solidFill>
              <a:srgbClr val="115076"/>
            </a:solidFill>
            <a:ln w="28575">
              <a:solidFill>
                <a:srgbClr val="EE6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4</a:t>
              </a:r>
            </a:p>
          </p:txBody>
        </p:sp>
        <p:sp>
          <p:nvSpPr>
            <p:cNvPr id="29" name="TextBox 28">
              <a:extLst>
                <a:ext uri="{FF2B5EF4-FFF2-40B4-BE49-F238E27FC236}">
                  <a16:creationId xmlns:a16="http://schemas.microsoft.com/office/drawing/2014/main" id="{817A7BA5-EF20-A643-8C38-EE0F3C0D24E9}"/>
                </a:ext>
              </a:extLst>
            </p:cNvPr>
            <p:cNvSpPr txBox="1"/>
            <p:nvPr/>
          </p:nvSpPr>
          <p:spPr>
            <a:xfrm>
              <a:off x="1983598" y="3207273"/>
              <a:ext cx="4719484" cy="4529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30" name="TextBox 29">
              <a:extLst>
                <a:ext uri="{FF2B5EF4-FFF2-40B4-BE49-F238E27FC236}">
                  <a16:creationId xmlns:a16="http://schemas.microsoft.com/office/drawing/2014/main" id="{279439AC-031C-0F4A-8D94-5245F29FC308}"/>
                </a:ext>
              </a:extLst>
            </p:cNvPr>
            <p:cNvSpPr txBox="1"/>
            <p:nvPr/>
          </p:nvSpPr>
          <p:spPr>
            <a:xfrm>
              <a:off x="6825939" y="3212238"/>
              <a:ext cx="4412332" cy="4529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31" name="Action Button: Custom 30">
              <a:hlinkClick r:id="" action="ppaction://noaction" highlightClick="1">
                <a:snd r:embed="rId8" name="[beep] son oscuros.wav"/>
              </a:hlinkClick>
            </p:cNvPr>
            <p:cNvSpPr/>
            <p:nvPr/>
          </p:nvSpPr>
          <p:spPr>
            <a:xfrm>
              <a:off x="1076710" y="3869810"/>
              <a:ext cx="583765" cy="452927"/>
            </a:xfrm>
            <a:prstGeom prst="actionButtonBlank">
              <a:avLst/>
            </a:prstGeom>
            <a:solidFill>
              <a:srgbClr val="115076"/>
            </a:solidFill>
            <a:ln w="28575">
              <a:solidFill>
                <a:srgbClr val="EE6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5</a:t>
              </a:r>
            </a:p>
          </p:txBody>
        </p:sp>
        <p:sp>
          <p:nvSpPr>
            <p:cNvPr id="32" name="TextBox 31">
              <a:extLst>
                <a:ext uri="{FF2B5EF4-FFF2-40B4-BE49-F238E27FC236}">
                  <a16:creationId xmlns:a16="http://schemas.microsoft.com/office/drawing/2014/main" id="{AA11EECF-F855-5F4C-B997-E63EBEDD7101}"/>
                </a:ext>
              </a:extLst>
            </p:cNvPr>
            <p:cNvSpPr txBox="1"/>
            <p:nvPr/>
          </p:nvSpPr>
          <p:spPr>
            <a:xfrm>
              <a:off x="1983598" y="3752220"/>
              <a:ext cx="4719484" cy="4529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33" name="TextBox 32">
              <a:extLst>
                <a:ext uri="{FF2B5EF4-FFF2-40B4-BE49-F238E27FC236}">
                  <a16:creationId xmlns:a16="http://schemas.microsoft.com/office/drawing/2014/main" id="{7026C3EE-398A-0444-B5FC-6A669F642B25}"/>
                </a:ext>
              </a:extLst>
            </p:cNvPr>
            <p:cNvSpPr txBox="1"/>
            <p:nvPr/>
          </p:nvSpPr>
          <p:spPr>
            <a:xfrm>
              <a:off x="6813399" y="3743702"/>
              <a:ext cx="4412332" cy="4529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34" name="Action Button: Custom 33">
              <a:hlinkClick r:id="" action="ppaction://noaction" highlightClick="1">
                <a:snd r:embed="rId9" name="[beep] estan bastante activos en el parque.wav"/>
              </a:hlinkClick>
            </p:cNvPr>
            <p:cNvSpPr/>
            <p:nvPr/>
          </p:nvSpPr>
          <p:spPr>
            <a:xfrm>
              <a:off x="1076710" y="4419199"/>
              <a:ext cx="583765" cy="452927"/>
            </a:xfrm>
            <a:prstGeom prst="actionButtonBlank">
              <a:avLst/>
            </a:prstGeom>
            <a:solidFill>
              <a:srgbClr val="115076"/>
            </a:solidFill>
            <a:ln w="28575">
              <a:solidFill>
                <a:srgbClr val="EE6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6</a:t>
              </a:r>
            </a:p>
          </p:txBody>
        </p:sp>
        <p:sp>
          <p:nvSpPr>
            <p:cNvPr id="35" name="TextBox 34">
              <a:extLst>
                <a:ext uri="{FF2B5EF4-FFF2-40B4-BE49-F238E27FC236}">
                  <a16:creationId xmlns:a16="http://schemas.microsoft.com/office/drawing/2014/main" id="{E494D066-790D-D842-91F4-9753E306BB43}"/>
                </a:ext>
              </a:extLst>
            </p:cNvPr>
            <p:cNvSpPr txBox="1"/>
            <p:nvPr/>
          </p:nvSpPr>
          <p:spPr>
            <a:xfrm>
              <a:off x="1963981" y="4323490"/>
              <a:ext cx="4719484" cy="4529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36" name="TextBox 35">
              <a:extLst>
                <a:ext uri="{FF2B5EF4-FFF2-40B4-BE49-F238E27FC236}">
                  <a16:creationId xmlns:a16="http://schemas.microsoft.com/office/drawing/2014/main" id="{F5CF1794-005B-C848-8E05-F8F2503BF0D9}"/>
                </a:ext>
              </a:extLst>
            </p:cNvPr>
            <p:cNvSpPr txBox="1"/>
            <p:nvPr/>
          </p:nvSpPr>
          <p:spPr>
            <a:xfrm>
              <a:off x="6825939" y="4338805"/>
              <a:ext cx="4515570" cy="4529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37" name="Action Button: Custom 36">
              <a:hlinkClick r:id="" action="ppaction://noaction" highlightClick="1">
                <a:snd r:embed="rId10" name="[beep] son claras.wav"/>
              </a:hlinkClick>
            </p:cNvPr>
            <p:cNvSpPr/>
            <p:nvPr/>
          </p:nvSpPr>
          <p:spPr>
            <a:xfrm>
              <a:off x="1065589" y="4974842"/>
              <a:ext cx="583765" cy="452927"/>
            </a:xfrm>
            <a:prstGeom prst="actionButtonBlank">
              <a:avLst/>
            </a:prstGeom>
            <a:solidFill>
              <a:srgbClr val="115076"/>
            </a:solidFill>
            <a:ln w="28575">
              <a:solidFill>
                <a:srgbClr val="EE6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7</a:t>
              </a:r>
            </a:p>
          </p:txBody>
        </p:sp>
        <p:sp>
          <p:nvSpPr>
            <p:cNvPr id="38" name="TextBox 37">
              <a:extLst>
                <a:ext uri="{FF2B5EF4-FFF2-40B4-BE49-F238E27FC236}">
                  <a16:creationId xmlns:a16="http://schemas.microsoft.com/office/drawing/2014/main" id="{538E57E3-0F4F-714A-B833-6EF948416B4B}"/>
                </a:ext>
              </a:extLst>
            </p:cNvPr>
            <p:cNvSpPr txBox="1"/>
            <p:nvPr/>
          </p:nvSpPr>
          <p:spPr>
            <a:xfrm>
              <a:off x="1983598" y="4873322"/>
              <a:ext cx="4719484" cy="4529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39" name="TextBox 38">
              <a:extLst>
                <a:ext uri="{FF2B5EF4-FFF2-40B4-BE49-F238E27FC236}">
                  <a16:creationId xmlns:a16="http://schemas.microsoft.com/office/drawing/2014/main" id="{C42E816B-D114-7F4F-AC6F-A0B54C666F69}"/>
                </a:ext>
              </a:extLst>
            </p:cNvPr>
            <p:cNvSpPr txBox="1"/>
            <p:nvPr/>
          </p:nvSpPr>
          <p:spPr>
            <a:xfrm>
              <a:off x="6813399" y="4848142"/>
              <a:ext cx="4528110" cy="4529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40" name="Action Button: Custom 39">
              <a:hlinkClick r:id="" action="ppaction://noaction" highlightClick="1">
                <a:snd r:embed="rId11" name="[beep] son tranquilos.wav"/>
              </a:hlinkClick>
            </p:cNvPr>
            <p:cNvSpPr/>
            <p:nvPr/>
          </p:nvSpPr>
          <p:spPr>
            <a:xfrm>
              <a:off x="1076710" y="5533576"/>
              <a:ext cx="583765" cy="452927"/>
            </a:xfrm>
            <a:prstGeom prst="actionButtonBlank">
              <a:avLst/>
            </a:prstGeom>
            <a:solidFill>
              <a:srgbClr val="115076"/>
            </a:solidFill>
            <a:ln w="28575">
              <a:solidFill>
                <a:srgbClr val="EE6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8</a:t>
              </a:r>
            </a:p>
          </p:txBody>
        </p:sp>
        <p:sp>
          <p:nvSpPr>
            <p:cNvPr id="41" name="TextBox 40">
              <a:extLst>
                <a:ext uri="{FF2B5EF4-FFF2-40B4-BE49-F238E27FC236}">
                  <a16:creationId xmlns:a16="http://schemas.microsoft.com/office/drawing/2014/main" id="{B0C71834-BC7E-8741-A83D-6E26806BC9B9}"/>
                </a:ext>
              </a:extLst>
            </p:cNvPr>
            <p:cNvSpPr txBox="1"/>
            <p:nvPr/>
          </p:nvSpPr>
          <p:spPr>
            <a:xfrm>
              <a:off x="1983598" y="5433580"/>
              <a:ext cx="4719484" cy="4529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42" name="TextBox 41">
              <a:extLst>
                <a:ext uri="{FF2B5EF4-FFF2-40B4-BE49-F238E27FC236}">
                  <a16:creationId xmlns:a16="http://schemas.microsoft.com/office/drawing/2014/main" id="{78823A0C-81EB-2A4B-84C1-286DD98E9126}"/>
                </a:ext>
              </a:extLst>
            </p:cNvPr>
            <p:cNvSpPr txBox="1"/>
            <p:nvPr/>
          </p:nvSpPr>
          <p:spPr>
            <a:xfrm>
              <a:off x="6825939" y="5443245"/>
              <a:ext cx="4412332" cy="4529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grpSp>
      <p:graphicFrame>
        <p:nvGraphicFramePr>
          <p:cNvPr id="3" name="Table 2"/>
          <p:cNvGraphicFramePr>
            <a:graphicFrameLocks noGrp="1"/>
          </p:cNvGraphicFramePr>
          <p:nvPr>
            <p:extLst/>
          </p:nvPr>
        </p:nvGraphicFramePr>
        <p:xfrm>
          <a:off x="814668" y="1199829"/>
          <a:ext cx="11342719" cy="5092562"/>
        </p:xfrm>
        <a:graphic>
          <a:graphicData uri="http://schemas.openxmlformats.org/drawingml/2006/table">
            <a:tbl>
              <a:tblPr firstRow="1" bandRow="1">
                <a:tableStyleId>{8A107856-5554-42FB-B03E-39F5DBC370BA}</a:tableStyleId>
              </a:tblPr>
              <a:tblGrid>
                <a:gridCol w="1953932">
                  <a:extLst>
                    <a:ext uri="{9D8B030D-6E8A-4147-A177-3AD203B41FA5}">
                      <a16:colId xmlns:a16="http://schemas.microsoft.com/office/drawing/2014/main" val="1046142392"/>
                    </a:ext>
                  </a:extLst>
                </a:gridCol>
                <a:gridCol w="2197100">
                  <a:extLst>
                    <a:ext uri="{9D8B030D-6E8A-4147-A177-3AD203B41FA5}">
                      <a16:colId xmlns:a16="http://schemas.microsoft.com/office/drawing/2014/main" val="1699433728"/>
                    </a:ext>
                  </a:extLst>
                </a:gridCol>
                <a:gridCol w="863600">
                  <a:extLst>
                    <a:ext uri="{9D8B030D-6E8A-4147-A177-3AD203B41FA5}">
                      <a16:colId xmlns:a16="http://schemas.microsoft.com/office/drawing/2014/main" val="4028923690"/>
                    </a:ext>
                  </a:extLst>
                </a:gridCol>
                <a:gridCol w="2743200">
                  <a:extLst>
                    <a:ext uri="{9D8B030D-6E8A-4147-A177-3AD203B41FA5}">
                      <a16:colId xmlns:a16="http://schemas.microsoft.com/office/drawing/2014/main" val="2028428866"/>
                    </a:ext>
                  </a:extLst>
                </a:gridCol>
                <a:gridCol w="3584887">
                  <a:extLst>
                    <a:ext uri="{9D8B030D-6E8A-4147-A177-3AD203B41FA5}">
                      <a16:colId xmlns:a16="http://schemas.microsoft.com/office/drawing/2014/main" val="92752527"/>
                    </a:ext>
                  </a:extLst>
                </a:gridCol>
              </a:tblGrid>
              <a:tr h="664669">
                <a:tc>
                  <a:txBody>
                    <a:bodyPr/>
                    <a:lstStyle/>
                    <a:p>
                      <a:endParaRPr lang="en-GB" sz="3000" dirty="0">
                        <a:solidFill>
                          <a:schemeClr val="accent5">
                            <a:lumMod val="50000"/>
                          </a:schemeClr>
                        </a:solidFill>
                      </a:endParaRPr>
                    </a:p>
                  </a:txBody>
                  <a:tcPr>
                    <a:solidFill>
                      <a:schemeClr val="accent4">
                        <a:lumMod val="20000"/>
                        <a:lumOff val="80000"/>
                      </a:schemeClr>
                    </a:solidFill>
                  </a:tcPr>
                </a:tc>
                <a:tc>
                  <a:txBody>
                    <a:bodyPr/>
                    <a:lstStyle/>
                    <a:p>
                      <a:endParaRPr lang="en-GB" sz="2000" dirty="0">
                        <a:solidFill>
                          <a:schemeClr val="accent5">
                            <a:lumMod val="50000"/>
                          </a:schemeClr>
                        </a:solidFill>
                      </a:endParaRPr>
                    </a:p>
                  </a:txBody>
                  <a:tcPr>
                    <a:solidFill>
                      <a:schemeClr val="accent4">
                        <a:lumMod val="20000"/>
                        <a:lumOff val="80000"/>
                      </a:schemeClr>
                    </a:solidFill>
                  </a:tcPr>
                </a:tc>
                <a:tc>
                  <a:txBody>
                    <a:bodyPr/>
                    <a:lstStyle/>
                    <a:p>
                      <a:r>
                        <a:rPr lang="en-GB" sz="2000" dirty="0">
                          <a:solidFill>
                            <a:schemeClr val="accent5">
                              <a:lumMod val="50000"/>
                            </a:schemeClr>
                          </a:solidFill>
                        </a:rPr>
                        <a:t>¿Los dos?</a:t>
                      </a:r>
                    </a:p>
                  </a:txBody>
                  <a:tcPr>
                    <a:solidFill>
                      <a:schemeClr val="accent4">
                        <a:lumMod val="20000"/>
                        <a:lumOff val="80000"/>
                      </a:schemeClr>
                    </a:solidFill>
                  </a:tcPr>
                </a:tc>
                <a:tc>
                  <a:txBody>
                    <a:bodyPr/>
                    <a:lstStyle/>
                    <a:p>
                      <a:r>
                        <a:rPr lang="en-GB" sz="2000" dirty="0">
                          <a:solidFill>
                            <a:schemeClr val="accent5">
                              <a:lumMod val="50000"/>
                            </a:schemeClr>
                          </a:solidFill>
                        </a:rPr>
                        <a:t>Adjetivo en </a:t>
                      </a:r>
                      <a:r>
                        <a:rPr lang="en-GB" sz="2000" dirty="0" err="1">
                          <a:solidFill>
                            <a:schemeClr val="accent5">
                              <a:lumMod val="50000"/>
                            </a:schemeClr>
                          </a:solidFill>
                        </a:rPr>
                        <a:t>español</a:t>
                      </a:r>
                      <a:endParaRPr lang="en-GB" sz="2000" dirty="0">
                        <a:solidFill>
                          <a:schemeClr val="accent5">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accent5">
                              <a:lumMod val="50000"/>
                            </a:schemeClr>
                          </a:solidFill>
                        </a:rPr>
                        <a:t>¿Hoy </a:t>
                      </a:r>
                      <a:r>
                        <a:rPr lang="en-GB" sz="2000" b="0" dirty="0">
                          <a:solidFill>
                            <a:schemeClr val="accent5">
                              <a:lumMod val="50000"/>
                            </a:schemeClr>
                          </a:solidFill>
                        </a:rPr>
                        <a:t>(temporary state) </a:t>
                      </a:r>
                      <a:r>
                        <a:rPr lang="en-GB" sz="2000" dirty="0">
                          <a:solidFill>
                            <a:schemeClr val="accent5">
                              <a:lumMod val="50000"/>
                            </a:schemeClr>
                          </a:solidFill>
                        </a:rPr>
                        <a:t>o</a:t>
                      </a:r>
                      <a:r>
                        <a:rPr lang="en-GB" sz="2000" baseline="0" dirty="0">
                          <a:solidFill>
                            <a:schemeClr val="accent5">
                              <a:lumMod val="50000"/>
                            </a:schemeClr>
                          </a:solidFill>
                        </a:rPr>
                        <a:t> en general </a:t>
                      </a:r>
                      <a:r>
                        <a:rPr lang="en-GB" sz="2000" b="0" baseline="0" dirty="0">
                          <a:solidFill>
                            <a:schemeClr val="accent5">
                              <a:lumMod val="50000"/>
                            </a:schemeClr>
                          </a:solidFill>
                        </a:rPr>
                        <a:t>(permanent)</a:t>
                      </a:r>
                      <a:r>
                        <a:rPr lang="en-GB" sz="2000" baseline="0" dirty="0">
                          <a:solidFill>
                            <a:schemeClr val="accent5">
                              <a:lumMod val="50000"/>
                            </a:schemeClr>
                          </a:solidFill>
                        </a:rPr>
                        <a:t>?</a:t>
                      </a:r>
                      <a:endParaRPr lang="en-GB" sz="2000" dirty="0">
                        <a:solidFill>
                          <a:schemeClr val="accent5">
                            <a:lumMod val="50000"/>
                          </a:schemeClr>
                        </a:solidFill>
                      </a:endParaRPr>
                    </a:p>
                  </a:txBody>
                  <a:tcPr/>
                </a:tc>
                <a:extLst>
                  <a:ext uri="{0D108BD9-81ED-4DB2-BD59-A6C34878D82A}">
                    <a16:rowId xmlns:a16="http://schemas.microsoft.com/office/drawing/2014/main" val="2693090944"/>
                  </a:ext>
                </a:extLst>
              </a:tr>
              <a:tr h="520176">
                <a:tc>
                  <a:txBody>
                    <a:bodyPr/>
                    <a:lstStyle/>
                    <a:p>
                      <a:r>
                        <a:rPr lang="en-GB" sz="2000" dirty="0">
                          <a:solidFill>
                            <a:schemeClr val="accent5">
                              <a:lumMod val="50000"/>
                            </a:schemeClr>
                          </a:solidFill>
                        </a:rPr>
                        <a:t>El cielo</a:t>
                      </a:r>
                    </a:p>
                  </a:txBody>
                  <a:tcPr>
                    <a:solidFill>
                      <a:schemeClr val="accent4">
                        <a:lumMod val="20000"/>
                        <a:lumOff val="80000"/>
                      </a:schemeClr>
                    </a:solidFill>
                  </a:tcPr>
                </a:tc>
                <a:tc>
                  <a:txBody>
                    <a:bodyPr/>
                    <a:lstStyle/>
                    <a:p>
                      <a:r>
                        <a:rPr lang="en-GB" sz="2000" dirty="0">
                          <a:solidFill>
                            <a:schemeClr val="accent5">
                              <a:lumMod val="50000"/>
                            </a:schemeClr>
                          </a:solidFill>
                        </a:rPr>
                        <a:t>La </a:t>
                      </a:r>
                      <a:r>
                        <a:rPr lang="en-GB" sz="2000" dirty="0" err="1">
                          <a:solidFill>
                            <a:schemeClr val="accent5">
                              <a:lumMod val="50000"/>
                            </a:schemeClr>
                          </a:solidFill>
                        </a:rPr>
                        <a:t>imagen</a:t>
                      </a:r>
                      <a:endParaRPr lang="en-GB" sz="2000" dirty="0">
                        <a:solidFill>
                          <a:schemeClr val="accent5">
                            <a:lumMod val="50000"/>
                          </a:schemeClr>
                        </a:solidFill>
                      </a:endParaRPr>
                    </a:p>
                  </a:txBody>
                  <a:tcPr>
                    <a:solidFill>
                      <a:schemeClr val="accent4">
                        <a:lumMod val="20000"/>
                        <a:lumOff val="80000"/>
                      </a:schemeClr>
                    </a:solidFill>
                  </a:tcPr>
                </a:tc>
                <a:tc>
                  <a:txBody>
                    <a:bodyPr/>
                    <a:lstStyle/>
                    <a:p>
                      <a:endParaRPr lang="en-GB" sz="3000" dirty="0">
                        <a:solidFill>
                          <a:schemeClr val="accent5">
                            <a:lumMod val="50000"/>
                          </a:schemeClr>
                        </a:solidFill>
                      </a:endParaRPr>
                    </a:p>
                  </a:txBody>
                  <a:tcPr>
                    <a:solidFill>
                      <a:schemeClr val="accent4">
                        <a:lumMod val="20000"/>
                        <a:lumOff val="80000"/>
                      </a:schemeClr>
                    </a:solidFill>
                  </a:tcPr>
                </a:tc>
                <a:tc>
                  <a:txBody>
                    <a:bodyPr/>
                    <a:lstStyle/>
                    <a:p>
                      <a:endParaRPr lang="en-GB" sz="3000" dirty="0">
                        <a:solidFill>
                          <a:schemeClr val="accent5">
                            <a:lumMod val="50000"/>
                          </a:schemeClr>
                        </a:solidFill>
                      </a:endParaRPr>
                    </a:p>
                  </a:txBody>
                  <a:tcPr/>
                </a:tc>
                <a:tc>
                  <a:txBody>
                    <a:bodyPr/>
                    <a:lstStyle/>
                    <a:p>
                      <a:endParaRPr lang="en-GB" sz="3000" dirty="0">
                        <a:solidFill>
                          <a:schemeClr val="accent5">
                            <a:lumMod val="50000"/>
                          </a:schemeClr>
                        </a:solidFill>
                      </a:endParaRPr>
                    </a:p>
                  </a:txBody>
                  <a:tcPr/>
                </a:tc>
                <a:extLst>
                  <a:ext uri="{0D108BD9-81ED-4DB2-BD59-A6C34878D82A}">
                    <a16:rowId xmlns:a16="http://schemas.microsoft.com/office/drawing/2014/main" val="3756535498"/>
                  </a:ext>
                </a:extLst>
              </a:tr>
              <a:tr h="520176">
                <a:tc>
                  <a:txBody>
                    <a:bodyPr/>
                    <a:lstStyle/>
                    <a:p>
                      <a:r>
                        <a:rPr lang="en-GB" sz="2000" dirty="0">
                          <a:solidFill>
                            <a:schemeClr val="accent5">
                              <a:lumMod val="50000"/>
                            </a:schemeClr>
                          </a:solidFill>
                        </a:rPr>
                        <a:t>Los </a:t>
                      </a:r>
                      <a:r>
                        <a:rPr lang="en-GB" sz="2000" dirty="0" err="1">
                          <a:solidFill>
                            <a:schemeClr val="accent5">
                              <a:lumMod val="50000"/>
                            </a:schemeClr>
                          </a:solidFill>
                        </a:rPr>
                        <a:t>ríos</a:t>
                      </a:r>
                      <a:endParaRPr lang="en-GB" sz="2000" dirty="0">
                        <a:solidFill>
                          <a:schemeClr val="accent5">
                            <a:lumMod val="50000"/>
                          </a:schemeClr>
                        </a:solidFill>
                      </a:endParaRPr>
                    </a:p>
                  </a:txBody>
                  <a:tcPr>
                    <a:solidFill>
                      <a:schemeClr val="accent4">
                        <a:lumMod val="20000"/>
                        <a:lumOff val="80000"/>
                      </a:schemeClr>
                    </a:solidFill>
                  </a:tcPr>
                </a:tc>
                <a:tc>
                  <a:txBody>
                    <a:bodyPr/>
                    <a:lstStyle/>
                    <a:p>
                      <a:r>
                        <a:rPr lang="en-GB" sz="2000" dirty="0">
                          <a:solidFill>
                            <a:schemeClr val="accent5">
                              <a:lumMod val="50000"/>
                            </a:schemeClr>
                          </a:solidFill>
                        </a:rPr>
                        <a:t>Las </a:t>
                      </a:r>
                      <a:r>
                        <a:rPr lang="en-GB" sz="2000" dirty="0" err="1">
                          <a:solidFill>
                            <a:schemeClr val="accent5">
                              <a:lumMod val="50000"/>
                            </a:schemeClr>
                          </a:solidFill>
                        </a:rPr>
                        <a:t>flores</a:t>
                      </a:r>
                      <a:endParaRPr lang="en-GB" sz="2000" dirty="0">
                        <a:solidFill>
                          <a:schemeClr val="accent5">
                            <a:lumMod val="50000"/>
                          </a:schemeClr>
                        </a:solidFill>
                      </a:endParaRPr>
                    </a:p>
                  </a:txBody>
                  <a:tcPr>
                    <a:solidFill>
                      <a:schemeClr val="accent4">
                        <a:lumMod val="20000"/>
                        <a:lumOff val="80000"/>
                      </a:schemeClr>
                    </a:solidFill>
                  </a:tcPr>
                </a:tc>
                <a:tc>
                  <a:txBody>
                    <a:bodyPr/>
                    <a:lstStyle/>
                    <a:p>
                      <a:endParaRPr lang="en-GB" sz="3000" dirty="0">
                        <a:solidFill>
                          <a:schemeClr val="accent5">
                            <a:lumMod val="50000"/>
                          </a:schemeClr>
                        </a:solidFill>
                      </a:endParaRPr>
                    </a:p>
                  </a:txBody>
                  <a:tcPr>
                    <a:solidFill>
                      <a:schemeClr val="accent4">
                        <a:lumMod val="20000"/>
                        <a:lumOff val="80000"/>
                      </a:schemeClr>
                    </a:solidFill>
                  </a:tcPr>
                </a:tc>
                <a:tc>
                  <a:txBody>
                    <a:bodyPr/>
                    <a:lstStyle/>
                    <a:p>
                      <a:endParaRPr lang="en-GB" sz="3000" dirty="0">
                        <a:solidFill>
                          <a:schemeClr val="accent5">
                            <a:lumMod val="50000"/>
                          </a:schemeClr>
                        </a:solidFill>
                      </a:endParaRPr>
                    </a:p>
                  </a:txBody>
                  <a:tcPr/>
                </a:tc>
                <a:tc>
                  <a:txBody>
                    <a:bodyPr/>
                    <a:lstStyle/>
                    <a:p>
                      <a:endParaRPr lang="en-GB" sz="3000" dirty="0">
                        <a:solidFill>
                          <a:schemeClr val="accent5">
                            <a:lumMod val="50000"/>
                          </a:schemeClr>
                        </a:solidFill>
                      </a:endParaRPr>
                    </a:p>
                  </a:txBody>
                  <a:tcPr/>
                </a:tc>
                <a:extLst>
                  <a:ext uri="{0D108BD9-81ED-4DB2-BD59-A6C34878D82A}">
                    <a16:rowId xmlns:a16="http://schemas.microsoft.com/office/drawing/2014/main" val="650592222"/>
                  </a:ext>
                </a:extLst>
              </a:tr>
              <a:tr h="520176">
                <a:tc>
                  <a:txBody>
                    <a:bodyPr/>
                    <a:lstStyle/>
                    <a:p>
                      <a:r>
                        <a:rPr lang="en-GB" sz="2000" dirty="0">
                          <a:solidFill>
                            <a:schemeClr val="accent5">
                              <a:lumMod val="50000"/>
                            </a:schemeClr>
                          </a:solidFill>
                        </a:rPr>
                        <a:t>Los </a:t>
                      </a:r>
                      <a:r>
                        <a:rPr lang="en-GB" sz="2000" dirty="0" err="1">
                          <a:solidFill>
                            <a:schemeClr val="accent5">
                              <a:lumMod val="50000"/>
                            </a:schemeClr>
                          </a:solidFill>
                        </a:rPr>
                        <a:t>abuelos</a:t>
                      </a:r>
                      <a:endParaRPr lang="en-GB" sz="2000" dirty="0">
                        <a:solidFill>
                          <a:schemeClr val="accent5">
                            <a:lumMod val="50000"/>
                          </a:schemeClr>
                        </a:solidFill>
                      </a:endParaRPr>
                    </a:p>
                  </a:txBody>
                  <a:tcPr>
                    <a:solidFill>
                      <a:schemeClr val="accent4">
                        <a:lumMod val="20000"/>
                        <a:lumOff val="80000"/>
                      </a:schemeClr>
                    </a:solidFill>
                  </a:tcPr>
                </a:tc>
                <a:tc>
                  <a:txBody>
                    <a:bodyPr/>
                    <a:lstStyle/>
                    <a:p>
                      <a:r>
                        <a:rPr lang="en-GB" sz="2000" dirty="0">
                          <a:solidFill>
                            <a:schemeClr val="accent5">
                              <a:lumMod val="50000"/>
                            </a:schemeClr>
                          </a:solidFill>
                        </a:rPr>
                        <a:t>Las </a:t>
                      </a:r>
                      <a:r>
                        <a:rPr lang="en-GB" sz="2000" dirty="0" err="1">
                          <a:solidFill>
                            <a:schemeClr val="accent5">
                              <a:lumMod val="50000"/>
                            </a:schemeClr>
                          </a:solidFill>
                        </a:rPr>
                        <a:t>abuelas</a:t>
                      </a:r>
                      <a:endParaRPr lang="en-GB" sz="2000" dirty="0">
                        <a:solidFill>
                          <a:schemeClr val="accent5">
                            <a:lumMod val="50000"/>
                          </a:schemeClr>
                        </a:solidFill>
                      </a:endParaRPr>
                    </a:p>
                  </a:txBody>
                  <a:tcPr>
                    <a:solidFill>
                      <a:schemeClr val="accent4">
                        <a:lumMod val="20000"/>
                        <a:lumOff val="80000"/>
                      </a:schemeClr>
                    </a:solidFill>
                  </a:tcPr>
                </a:tc>
                <a:tc>
                  <a:txBody>
                    <a:bodyPr/>
                    <a:lstStyle/>
                    <a:p>
                      <a:endParaRPr lang="en-GB" sz="3000" dirty="0">
                        <a:solidFill>
                          <a:schemeClr val="accent5">
                            <a:lumMod val="50000"/>
                          </a:schemeClr>
                        </a:solidFill>
                      </a:endParaRPr>
                    </a:p>
                  </a:txBody>
                  <a:tcPr>
                    <a:solidFill>
                      <a:schemeClr val="accent4">
                        <a:lumMod val="20000"/>
                        <a:lumOff val="80000"/>
                      </a:schemeClr>
                    </a:solidFill>
                  </a:tcPr>
                </a:tc>
                <a:tc>
                  <a:txBody>
                    <a:bodyPr/>
                    <a:lstStyle/>
                    <a:p>
                      <a:endParaRPr lang="en-GB" sz="3000" dirty="0">
                        <a:solidFill>
                          <a:schemeClr val="accent5">
                            <a:lumMod val="50000"/>
                          </a:schemeClr>
                        </a:solidFill>
                      </a:endParaRPr>
                    </a:p>
                  </a:txBody>
                  <a:tcPr/>
                </a:tc>
                <a:tc>
                  <a:txBody>
                    <a:bodyPr/>
                    <a:lstStyle/>
                    <a:p>
                      <a:endParaRPr lang="en-GB" sz="3000" dirty="0">
                        <a:solidFill>
                          <a:schemeClr val="accent5">
                            <a:lumMod val="50000"/>
                          </a:schemeClr>
                        </a:solidFill>
                      </a:endParaRPr>
                    </a:p>
                  </a:txBody>
                  <a:tcPr/>
                </a:tc>
                <a:extLst>
                  <a:ext uri="{0D108BD9-81ED-4DB2-BD59-A6C34878D82A}">
                    <a16:rowId xmlns:a16="http://schemas.microsoft.com/office/drawing/2014/main" val="1554971765"/>
                  </a:ext>
                </a:extLst>
              </a:tr>
              <a:tr h="520176">
                <a:tc>
                  <a:txBody>
                    <a:bodyPr/>
                    <a:lstStyle/>
                    <a:p>
                      <a:r>
                        <a:rPr lang="en-GB" sz="2000" dirty="0">
                          <a:solidFill>
                            <a:schemeClr val="accent5">
                              <a:lumMod val="50000"/>
                            </a:schemeClr>
                          </a:solidFill>
                        </a:rPr>
                        <a:t>Los </a:t>
                      </a:r>
                      <a:r>
                        <a:rPr lang="en-GB" sz="2000" dirty="0" err="1">
                          <a:solidFill>
                            <a:schemeClr val="accent5">
                              <a:lumMod val="50000"/>
                            </a:schemeClr>
                          </a:solidFill>
                        </a:rPr>
                        <a:t>primos</a:t>
                      </a:r>
                      <a:endParaRPr lang="en-GB" sz="2000" dirty="0">
                        <a:solidFill>
                          <a:schemeClr val="accent5">
                            <a:lumMod val="50000"/>
                          </a:schemeClr>
                        </a:solidFill>
                      </a:endParaRPr>
                    </a:p>
                  </a:txBody>
                  <a:tcPr>
                    <a:solidFill>
                      <a:schemeClr val="accent4">
                        <a:lumMod val="20000"/>
                        <a:lumOff val="80000"/>
                      </a:schemeClr>
                    </a:solidFill>
                  </a:tcPr>
                </a:tc>
                <a:tc>
                  <a:txBody>
                    <a:bodyPr/>
                    <a:lstStyle/>
                    <a:p>
                      <a:r>
                        <a:rPr lang="en-GB" sz="2000" dirty="0">
                          <a:solidFill>
                            <a:schemeClr val="accent5">
                              <a:lumMod val="50000"/>
                            </a:schemeClr>
                          </a:solidFill>
                        </a:rPr>
                        <a:t>Las primas</a:t>
                      </a:r>
                    </a:p>
                  </a:txBody>
                  <a:tcPr>
                    <a:solidFill>
                      <a:schemeClr val="accent4">
                        <a:lumMod val="20000"/>
                        <a:lumOff val="80000"/>
                      </a:schemeClr>
                    </a:solidFill>
                  </a:tcPr>
                </a:tc>
                <a:tc>
                  <a:txBody>
                    <a:bodyPr/>
                    <a:lstStyle/>
                    <a:p>
                      <a:endParaRPr lang="en-GB" sz="3000" dirty="0">
                        <a:solidFill>
                          <a:schemeClr val="accent5">
                            <a:lumMod val="50000"/>
                          </a:schemeClr>
                        </a:solidFill>
                      </a:endParaRPr>
                    </a:p>
                  </a:txBody>
                  <a:tcPr>
                    <a:solidFill>
                      <a:schemeClr val="accent4">
                        <a:lumMod val="20000"/>
                        <a:lumOff val="80000"/>
                      </a:schemeClr>
                    </a:solidFill>
                  </a:tcPr>
                </a:tc>
                <a:tc>
                  <a:txBody>
                    <a:bodyPr/>
                    <a:lstStyle/>
                    <a:p>
                      <a:endParaRPr lang="en-GB" sz="3000" dirty="0">
                        <a:solidFill>
                          <a:schemeClr val="accent5">
                            <a:lumMod val="50000"/>
                          </a:schemeClr>
                        </a:solidFill>
                      </a:endParaRPr>
                    </a:p>
                  </a:txBody>
                  <a:tcPr/>
                </a:tc>
                <a:tc>
                  <a:txBody>
                    <a:bodyPr/>
                    <a:lstStyle/>
                    <a:p>
                      <a:endParaRPr lang="en-GB" sz="3000" dirty="0">
                        <a:solidFill>
                          <a:schemeClr val="accent5">
                            <a:lumMod val="50000"/>
                          </a:schemeClr>
                        </a:solidFill>
                      </a:endParaRPr>
                    </a:p>
                  </a:txBody>
                  <a:tcPr/>
                </a:tc>
                <a:extLst>
                  <a:ext uri="{0D108BD9-81ED-4DB2-BD59-A6C34878D82A}">
                    <a16:rowId xmlns:a16="http://schemas.microsoft.com/office/drawing/2014/main" val="2403160056"/>
                  </a:ext>
                </a:extLst>
              </a:tr>
              <a:tr h="551042">
                <a:tc>
                  <a:txBody>
                    <a:bodyPr/>
                    <a:lstStyle/>
                    <a:p>
                      <a:r>
                        <a:rPr lang="en-GB" sz="2000" dirty="0">
                          <a:solidFill>
                            <a:schemeClr val="accent5">
                              <a:lumMod val="50000"/>
                            </a:schemeClr>
                          </a:solidFill>
                        </a:rPr>
                        <a:t>Las </a:t>
                      </a:r>
                      <a:r>
                        <a:rPr lang="en-GB" sz="2000" dirty="0" err="1">
                          <a:solidFill>
                            <a:schemeClr val="accent5">
                              <a:lumMod val="50000"/>
                            </a:schemeClr>
                          </a:solidFill>
                        </a:rPr>
                        <a:t>camisas</a:t>
                      </a:r>
                      <a:endParaRPr lang="en-GB" sz="2000" dirty="0">
                        <a:solidFill>
                          <a:schemeClr val="accent5">
                            <a:lumMod val="50000"/>
                          </a:schemeClr>
                        </a:solidFill>
                      </a:endParaRPr>
                    </a:p>
                  </a:txBody>
                  <a:tcPr>
                    <a:solidFill>
                      <a:schemeClr val="accent4">
                        <a:lumMod val="20000"/>
                        <a:lumOff val="80000"/>
                      </a:schemeClr>
                    </a:solidFill>
                  </a:tcPr>
                </a:tc>
                <a:tc>
                  <a:txBody>
                    <a:bodyPr/>
                    <a:lstStyle/>
                    <a:p>
                      <a:r>
                        <a:rPr lang="en-GB" sz="2000" dirty="0">
                          <a:solidFill>
                            <a:schemeClr val="accent5">
                              <a:lumMod val="50000"/>
                            </a:schemeClr>
                          </a:solidFill>
                        </a:rPr>
                        <a:t>Los </a:t>
                      </a:r>
                      <a:r>
                        <a:rPr lang="en-GB" sz="2000" dirty="0" err="1">
                          <a:solidFill>
                            <a:schemeClr val="accent5">
                              <a:lumMod val="50000"/>
                            </a:schemeClr>
                          </a:solidFill>
                        </a:rPr>
                        <a:t>colores</a:t>
                      </a:r>
                      <a:endParaRPr lang="en-GB" sz="2000" dirty="0">
                        <a:solidFill>
                          <a:schemeClr val="accent5">
                            <a:lumMod val="50000"/>
                          </a:schemeClr>
                        </a:solidFill>
                      </a:endParaRPr>
                    </a:p>
                  </a:txBody>
                  <a:tcPr>
                    <a:solidFill>
                      <a:schemeClr val="accent4">
                        <a:lumMod val="20000"/>
                        <a:lumOff val="80000"/>
                      </a:schemeClr>
                    </a:solidFill>
                  </a:tcPr>
                </a:tc>
                <a:tc>
                  <a:txBody>
                    <a:bodyPr/>
                    <a:lstStyle/>
                    <a:p>
                      <a:endParaRPr lang="en-GB" sz="3000" dirty="0">
                        <a:solidFill>
                          <a:schemeClr val="accent5">
                            <a:lumMod val="50000"/>
                          </a:schemeClr>
                        </a:solidFill>
                      </a:endParaRPr>
                    </a:p>
                  </a:txBody>
                  <a:tcPr>
                    <a:solidFill>
                      <a:schemeClr val="accent4">
                        <a:lumMod val="20000"/>
                        <a:lumOff val="80000"/>
                      </a:schemeClr>
                    </a:solidFill>
                  </a:tcPr>
                </a:tc>
                <a:tc>
                  <a:txBody>
                    <a:bodyPr/>
                    <a:lstStyle/>
                    <a:p>
                      <a:endParaRPr lang="en-GB" sz="3000" dirty="0">
                        <a:solidFill>
                          <a:schemeClr val="accent5">
                            <a:lumMod val="50000"/>
                          </a:schemeClr>
                        </a:solidFill>
                      </a:endParaRPr>
                    </a:p>
                  </a:txBody>
                  <a:tcPr/>
                </a:tc>
                <a:tc>
                  <a:txBody>
                    <a:bodyPr/>
                    <a:lstStyle/>
                    <a:p>
                      <a:endParaRPr lang="en-GB" sz="3000" dirty="0">
                        <a:solidFill>
                          <a:schemeClr val="accent5">
                            <a:lumMod val="50000"/>
                          </a:schemeClr>
                        </a:solidFill>
                      </a:endParaRPr>
                    </a:p>
                  </a:txBody>
                  <a:tcPr/>
                </a:tc>
                <a:extLst>
                  <a:ext uri="{0D108BD9-81ED-4DB2-BD59-A6C34878D82A}">
                    <a16:rowId xmlns:a16="http://schemas.microsoft.com/office/drawing/2014/main" val="2372139418"/>
                  </a:ext>
                </a:extLst>
              </a:tr>
              <a:tr h="520176">
                <a:tc>
                  <a:txBody>
                    <a:bodyPr/>
                    <a:lstStyle/>
                    <a:p>
                      <a:r>
                        <a:rPr lang="en-GB" sz="2000" dirty="0">
                          <a:solidFill>
                            <a:schemeClr val="accent5">
                              <a:lumMod val="50000"/>
                            </a:schemeClr>
                          </a:solidFill>
                        </a:rPr>
                        <a:t>Los </a:t>
                      </a:r>
                      <a:r>
                        <a:rPr lang="en-GB" sz="2000" dirty="0" err="1">
                          <a:solidFill>
                            <a:schemeClr val="accent5">
                              <a:lumMod val="50000"/>
                            </a:schemeClr>
                          </a:solidFill>
                        </a:rPr>
                        <a:t>perros</a:t>
                      </a:r>
                      <a:endParaRPr lang="en-GB" sz="2000" dirty="0">
                        <a:solidFill>
                          <a:schemeClr val="accent5">
                            <a:lumMod val="50000"/>
                          </a:schemeClr>
                        </a:solidFill>
                      </a:endParaRPr>
                    </a:p>
                  </a:txBody>
                  <a:tcPr>
                    <a:solidFill>
                      <a:schemeClr val="accent4">
                        <a:lumMod val="20000"/>
                        <a:lumOff val="80000"/>
                      </a:schemeClr>
                    </a:solidFill>
                  </a:tcPr>
                </a:tc>
                <a:tc>
                  <a:txBody>
                    <a:bodyPr/>
                    <a:lstStyle/>
                    <a:p>
                      <a:r>
                        <a:rPr lang="en-GB" sz="2000" dirty="0">
                          <a:solidFill>
                            <a:schemeClr val="accent5">
                              <a:lumMod val="50000"/>
                            </a:schemeClr>
                          </a:solidFill>
                        </a:rPr>
                        <a:t>Las </a:t>
                      </a:r>
                      <a:r>
                        <a:rPr lang="en-GB" sz="2000" dirty="0" err="1">
                          <a:solidFill>
                            <a:schemeClr val="accent5">
                              <a:lumMod val="50000"/>
                            </a:schemeClr>
                          </a:solidFill>
                        </a:rPr>
                        <a:t>chicas</a:t>
                      </a:r>
                      <a:endParaRPr lang="en-GB" sz="2000" dirty="0">
                        <a:solidFill>
                          <a:schemeClr val="accent5">
                            <a:lumMod val="50000"/>
                          </a:schemeClr>
                        </a:solidFill>
                      </a:endParaRPr>
                    </a:p>
                  </a:txBody>
                  <a:tcPr>
                    <a:solidFill>
                      <a:schemeClr val="accent4">
                        <a:lumMod val="20000"/>
                        <a:lumOff val="80000"/>
                      </a:schemeClr>
                    </a:solidFill>
                  </a:tcPr>
                </a:tc>
                <a:tc>
                  <a:txBody>
                    <a:bodyPr/>
                    <a:lstStyle/>
                    <a:p>
                      <a:endParaRPr lang="en-GB" sz="3000" dirty="0">
                        <a:solidFill>
                          <a:schemeClr val="accent5">
                            <a:lumMod val="50000"/>
                          </a:schemeClr>
                        </a:solidFill>
                      </a:endParaRPr>
                    </a:p>
                  </a:txBody>
                  <a:tcPr>
                    <a:solidFill>
                      <a:schemeClr val="accent4">
                        <a:lumMod val="20000"/>
                        <a:lumOff val="80000"/>
                      </a:schemeClr>
                    </a:solidFill>
                  </a:tcPr>
                </a:tc>
                <a:tc>
                  <a:txBody>
                    <a:bodyPr/>
                    <a:lstStyle/>
                    <a:p>
                      <a:endParaRPr lang="en-GB" sz="3000" dirty="0">
                        <a:solidFill>
                          <a:schemeClr val="accent5">
                            <a:lumMod val="50000"/>
                          </a:schemeClr>
                        </a:solidFill>
                      </a:endParaRPr>
                    </a:p>
                  </a:txBody>
                  <a:tcPr/>
                </a:tc>
                <a:tc>
                  <a:txBody>
                    <a:bodyPr/>
                    <a:lstStyle/>
                    <a:p>
                      <a:endParaRPr lang="en-GB" sz="3000" dirty="0">
                        <a:solidFill>
                          <a:schemeClr val="accent5">
                            <a:lumMod val="50000"/>
                          </a:schemeClr>
                        </a:solidFill>
                      </a:endParaRPr>
                    </a:p>
                  </a:txBody>
                  <a:tcPr/>
                </a:tc>
                <a:extLst>
                  <a:ext uri="{0D108BD9-81ED-4DB2-BD59-A6C34878D82A}">
                    <a16:rowId xmlns:a16="http://schemas.microsoft.com/office/drawing/2014/main" val="3528427357"/>
                  </a:ext>
                </a:extLst>
              </a:tr>
              <a:tr h="520176">
                <a:tc>
                  <a:txBody>
                    <a:bodyPr/>
                    <a:lstStyle/>
                    <a:p>
                      <a:r>
                        <a:rPr lang="en-GB" sz="2000" dirty="0">
                          <a:solidFill>
                            <a:schemeClr val="accent5">
                              <a:lumMod val="50000"/>
                            </a:schemeClr>
                          </a:solidFill>
                        </a:rPr>
                        <a:t>Las </a:t>
                      </a:r>
                      <a:r>
                        <a:rPr lang="en-GB" sz="2000" dirty="0" err="1">
                          <a:solidFill>
                            <a:schemeClr val="accent5">
                              <a:lumMod val="50000"/>
                            </a:schemeClr>
                          </a:solidFill>
                        </a:rPr>
                        <a:t>cremas</a:t>
                      </a:r>
                      <a:endParaRPr lang="en-GB" sz="2000" dirty="0">
                        <a:solidFill>
                          <a:schemeClr val="accent5">
                            <a:lumMod val="50000"/>
                          </a:schemeClr>
                        </a:solidFill>
                      </a:endParaRPr>
                    </a:p>
                  </a:txBody>
                  <a:tcPr>
                    <a:solidFill>
                      <a:schemeClr val="accent4">
                        <a:lumMod val="20000"/>
                        <a:lumOff val="80000"/>
                      </a:schemeClr>
                    </a:solidFill>
                  </a:tcPr>
                </a:tc>
                <a:tc>
                  <a:txBody>
                    <a:bodyPr/>
                    <a:lstStyle/>
                    <a:p>
                      <a:r>
                        <a:rPr lang="en-GB" sz="2000" dirty="0">
                          <a:solidFill>
                            <a:schemeClr val="accent5">
                              <a:lumMod val="50000"/>
                            </a:schemeClr>
                          </a:solidFill>
                        </a:rPr>
                        <a:t>Los </a:t>
                      </a:r>
                      <a:r>
                        <a:rPr lang="en-GB" sz="2000" dirty="0" err="1">
                          <a:solidFill>
                            <a:schemeClr val="accent5">
                              <a:lumMod val="50000"/>
                            </a:schemeClr>
                          </a:solidFill>
                        </a:rPr>
                        <a:t>zapatos</a:t>
                      </a:r>
                      <a:endParaRPr lang="en-GB" sz="2000" dirty="0">
                        <a:solidFill>
                          <a:schemeClr val="accent5">
                            <a:lumMod val="50000"/>
                          </a:schemeClr>
                        </a:solidFill>
                      </a:endParaRPr>
                    </a:p>
                  </a:txBody>
                  <a:tcPr>
                    <a:solidFill>
                      <a:schemeClr val="accent4">
                        <a:lumMod val="20000"/>
                        <a:lumOff val="80000"/>
                      </a:schemeClr>
                    </a:solidFill>
                  </a:tcPr>
                </a:tc>
                <a:tc>
                  <a:txBody>
                    <a:bodyPr/>
                    <a:lstStyle/>
                    <a:p>
                      <a:endParaRPr lang="en-GB" sz="3000" dirty="0">
                        <a:solidFill>
                          <a:schemeClr val="accent5">
                            <a:lumMod val="50000"/>
                          </a:schemeClr>
                        </a:solidFill>
                      </a:endParaRPr>
                    </a:p>
                  </a:txBody>
                  <a:tcPr>
                    <a:solidFill>
                      <a:schemeClr val="accent4">
                        <a:lumMod val="20000"/>
                        <a:lumOff val="80000"/>
                      </a:schemeClr>
                    </a:solidFill>
                  </a:tcPr>
                </a:tc>
                <a:tc>
                  <a:txBody>
                    <a:bodyPr/>
                    <a:lstStyle/>
                    <a:p>
                      <a:endParaRPr lang="en-GB" sz="3000" dirty="0">
                        <a:solidFill>
                          <a:schemeClr val="accent5">
                            <a:lumMod val="50000"/>
                          </a:schemeClr>
                        </a:solidFill>
                      </a:endParaRPr>
                    </a:p>
                  </a:txBody>
                  <a:tcPr/>
                </a:tc>
                <a:tc>
                  <a:txBody>
                    <a:bodyPr/>
                    <a:lstStyle/>
                    <a:p>
                      <a:endParaRPr lang="en-GB" sz="3000" dirty="0">
                        <a:solidFill>
                          <a:schemeClr val="accent5">
                            <a:lumMod val="50000"/>
                          </a:schemeClr>
                        </a:solidFill>
                      </a:endParaRPr>
                    </a:p>
                  </a:txBody>
                  <a:tcPr/>
                </a:tc>
                <a:extLst>
                  <a:ext uri="{0D108BD9-81ED-4DB2-BD59-A6C34878D82A}">
                    <a16:rowId xmlns:a16="http://schemas.microsoft.com/office/drawing/2014/main" val="1175753858"/>
                  </a:ext>
                </a:extLst>
              </a:tr>
              <a:tr h="5201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accent5">
                              <a:lumMod val="50000"/>
                            </a:schemeClr>
                          </a:solidFill>
                        </a:rPr>
                        <a:t>Las </a:t>
                      </a:r>
                      <a:r>
                        <a:rPr lang="en-GB" sz="2000" dirty="0" err="1">
                          <a:solidFill>
                            <a:schemeClr val="accent5">
                              <a:lumMod val="50000"/>
                            </a:schemeClr>
                          </a:solidFill>
                        </a:rPr>
                        <a:t>profesoras</a:t>
                      </a:r>
                      <a:endParaRPr lang="en-GB" sz="2000" dirty="0">
                        <a:solidFill>
                          <a:schemeClr val="accent5">
                            <a:lumMod val="50000"/>
                          </a:schemeClr>
                        </a:solidFill>
                      </a:endParaRPr>
                    </a:p>
                  </a:txBody>
                  <a:tcPr>
                    <a:solidFill>
                      <a:schemeClr val="accent4">
                        <a:lumMod val="20000"/>
                        <a:lumOff val="80000"/>
                      </a:schemeClr>
                    </a:solidFill>
                  </a:tcPr>
                </a:tc>
                <a:tc>
                  <a:txBody>
                    <a:bodyPr/>
                    <a:lstStyle/>
                    <a:p>
                      <a:r>
                        <a:rPr lang="en-GB" sz="2000" dirty="0">
                          <a:solidFill>
                            <a:schemeClr val="accent5">
                              <a:lumMod val="50000"/>
                            </a:schemeClr>
                          </a:solidFill>
                        </a:rPr>
                        <a:t>Los </a:t>
                      </a:r>
                      <a:r>
                        <a:rPr lang="en-GB" sz="2000" dirty="0" err="1">
                          <a:solidFill>
                            <a:schemeClr val="accent5">
                              <a:lumMod val="50000"/>
                            </a:schemeClr>
                          </a:solidFill>
                        </a:rPr>
                        <a:t>autores</a:t>
                      </a:r>
                      <a:endParaRPr lang="en-GB" sz="2000" dirty="0">
                        <a:solidFill>
                          <a:schemeClr val="accent5">
                            <a:lumMod val="50000"/>
                          </a:schemeClr>
                        </a:solidFill>
                      </a:endParaRPr>
                    </a:p>
                  </a:txBody>
                  <a:tcPr>
                    <a:solidFill>
                      <a:schemeClr val="accent4">
                        <a:lumMod val="20000"/>
                        <a:lumOff val="80000"/>
                      </a:schemeClr>
                    </a:solidFill>
                  </a:tcPr>
                </a:tc>
                <a:tc>
                  <a:txBody>
                    <a:bodyPr/>
                    <a:lstStyle/>
                    <a:p>
                      <a:endParaRPr lang="en-GB" sz="3000" dirty="0">
                        <a:solidFill>
                          <a:schemeClr val="accent5">
                            <a:lumMod val="50000"/>
                          </a:schemeClr>
                        </a:solidFill>
                      </a:endParaRPr>
                    </a:p>
                  </a:txBody>
                  <a:tcPr>
                    <a:solidFill>
                      <a:schemeClr val="accent4">
                        <a:lumMod val="20000"/>
                        <a:lumOff val="80000"/>
                      </a:schemeClr>
                    </a:solidFill>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173782825"/>
                  </a:ext>
                </a:extLst>
              </a:tr>
            </a:tbl>
          </a:graphicData>
        </a:graphic>
      </p:graphicFrame>
      <p:sp>
        <p:nvSpPr>
          <p:cNvPr id="4" name="Rounded Rectangle 3"/>
          <p:cNvSpPr/>
          <p:nvPr/>
        </p:nvSpPr>
        <p:spPr>
          <a:xfrm>
            <a:off x="852756" y="1907606"/>
            <a:ext cx="1826944" cy="458391"/>
          </a:xfrm>
          <a:prstGeom prst="roundRect">
            <a:avLst/>
          </a:prstGeom>
          <a:noFill/>
          <a:ln w="762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3" name="Rounded Rectangle 42"/>
          <p:cNvSpPr/>
          <p:nvPr/>
        </p:nvSpPr>
        <p:spPr>
          <a:xfrm>
            <a:off x="850206" y="2401835"/>
            <a:ext cx="1829494" cy="493944"/>
          </a:xfrm>
          <a:prstGeom prst="roundRect">
            <a:avLst/>
          </a:prstGeom>
          <a:noFill/>
          <a:ln w="762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5" name="Rounded Rectangle 44"/>
          <p:cNvSpPr/>
          <p:nvPr/>
        </p:nvSpPr>
        <p:spPr>
          <a:xfrm>
            <a:off x="2830924" y="3559137"/>
            <a:ext cx="2058576" cy="504455"/>
          </a:xfrm>
          <a:prstGeom prst="roundRect">
            <a:avLst/>
          </a:prstGeom>
          <a:noFill/>
          <a:ln w="762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6" name="Rounded Rectangle 45"/>
          <p:cNvSpPr/>
          <p:nvPr/>
        </p:nvSpPr>
        <p:spPr>
          <a:xfrm>
            <a:off x="2787928" y="4101361"/>
            <a:ext cx="2151033" cy="509163"/>
          </a:xfrm>
          <a:prstGeom prst="roundRect">
            <a:avLst/>
          </a:prstGeom>
          <a:noFill/>
          <a:ln w="762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7" name="Rounded Rectangle 46"/>
          <p:cNvSpPr/>
          <p:nvPr/>
        </p:nvSpPr>
        <p:spPr>
          <a:xfrm>
            <a:off x="833716" y="4631227"/>
            <a:ext cx="1954212" cy="500609"/>
          </a:xfrm>
          <a:prstGeom prst="roundRect">
            <a:avLst/>
          </a:prstGeom>
          <a:noFill/>
          <a:ln w="762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8" name="Rounded Rectangle 47"/>
          <p:cNvSpPr/>
          <p:nvPr/>
        </p:nvSpPr>
        <p:spPr>
          <a:xfrm>
            <a:off x="866760" y="5185533"/>
            <a:ext cx="1921168" cy="479999"/>
          </a:xfrm>
          <a:prstGeom prst="roundRect">
            <a:avLst/>
          </a:prstGeom>
          <a:noFill/>
          <a:ln w="762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49" name="Picture 4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76413" y="3083990"/>
            <a:ext cx="360464" cy="375483"/>
          </a:xfrm>
          <a:prstGeom prst="rect">
            <a:avLst/>
          </a:prstGeom>
        </p:spPr>
      </p:pic>
      <p:sp>
        <p:nvSpPr>
          <p:cNvPr id="6" name="TextBox 5"/>
          <p:cNvSpPr txBox="1"/>
          <p:nvPr/>
        </p:nvSpPr>
        <p:spPr>
          <a:xfrm>
            <a:off x="5890927" y="1813366"/>
            <a:ext cx="29718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oscur</a:t>
            </a:r>
            <a:r>
              <a:rPr kumimoji="0" lang="en-GB" sz="36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o</a:t>
            </a:r>
            <a:endParaRPr kumimoji="0" lang="en-GB" sz="36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50" name="TextBox 49"/>
          <p:cNvSpPr txBox="1"/>
          <p:nvPr/>
        </p:nvSpPr>
        <p:spPr>
          <a:xfrm>
            <a:off x="5890927" y="2339701"/>
            <a:ext cx="29718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clar</a:t>
            </a:r>
            <a:r>
              <a:rPr kumimoji="0" lang="en-GB" sz="36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os</a:t>
            </a:r>
            <a:endParaRPr kumimoji="0" lang="en-GB" sz="36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51" name="TextBox 50"/>
          <p:cNvSpPr txBox="1"/>
          <p:nvPr/>
        </p:nvSpPr>
        <p:spPr>
          <a:xfrm>
            <a:off x="5900274" y="2933621"/>
            <a:ext cx="29718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fuerte</a:t>
            </a:r>
            <a:r>
              <a:rPr kumimoji="0" lang="en-GB" sz="36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a:t>
            </a:r>
            <a:endParaRPr kumimoji="0" lang="en-GB" sz="36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52" name="TextBox 51"/>
          <p:cNvSpPr txBox="1"/>
          <p:nvPr/>
        </p:nvSpPr>
        <p:spPr>
          <a:xfrm>
            <a:off x="5917659" y="3468811"/>
            <a:ext cx="29718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hermos</a:t>
            </a:r>
            <a:r>
              <a:rPr kumimoji="0" lang="en-GB" sz="36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as</a:t>
            </a:r>
            <a:endParaRPr kumimoji="0" lang="en-GB" sz="36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53" name="TextBox 52"/>
          <p:cNvSpPr txBox="1"/>
          <p:nvPr/>
        </p:nvSpPr>
        <p:spPr>
          <a:xfrm>
            <a:off x="5920589" y="3983483"/>
            <a:ext cx="29718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oscur</a:t>
            </a:r>
            <a:r>
              <a:rPr kumimoji="0" lang="en-GB" sz="36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os</a:t>
            </a:r>
            <a:endParaRPr kumimoji="0" lang="en-GB" sz="36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54" name="TextBox 53"/>
          <p:cNvSpPr txBox="1"/>
          <p:nvPr/>
        </p:nvSpPr>
        <p:spPr>
          <a:xfrm>
            <a:off x="5892402" y="4556188"/>
            <a:ext cx="29718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activ</a:t>
            </a:r>
            <a:r>
              <a:rPr kumimoji="0" lang="en-GB" sz="36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os</a:t>
            </a:r>
            <a:endParaRPr kumimoji="0" lang="en-GB" sz="36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55" name="TextBox 54"/>
          <p:cNvSpPr txBox="1"/>
          <p:nvPr/>
        </p:nvSpPr>
        <p:spPr>
          <a:xfrm>
            <a:off x="5917659" y="5086340"/>
            <a:ext cx="29718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clar</a:t>
            </a:r>
            <a:r>
              <a:rPr kumimoji="0" lang="en-GB" sz="36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as</a:t>
            </a:r>
            <a:endParaRPr kumimoji="0" lang="en-GB" sz="36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56" name="TextBox 55"/>
          <p:cNvSpPr txBox="1"/>
          <p:nvPr/>
        </p:nvSpPr>
        <p:spPr>
          <a:xfrm>
            <a:off x="5911717" y="5677490"/>
            <a:ext cx="29718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tranquil</a:t>
            </a:r>
            <a:r>
              <a:rPr kumimoji="0" lang="en-GB" sz="36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os</a:t>
            </a:r>
            <a:endParaRPr kumimoji="0" lang="en-GB" sz="36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8" name="Rectangular Callout 7"/>
          <p:cNvSpPr/>
          <p:nvPr/>
        </p:nvSpPr>
        <p:spPr>
          <a:xfrm>
            <a:off x="112936" y="1093753"/>
            <a:ext cx="1893663" cy="520700"/>
          </a:xfrm>
          <a:prstGeom prst="wedgeRectCallout">
            <a:avLst>
              <a:gd name="adj1" fmla="val 41191"/>
              <a:gd name="adj2" fmla="val 9908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el cielo = sky</a:t>
            </a:r>
          </a:p>
        </p:txBody>
      </p:sp>
      <p:pic>
        <p:nvPicPr>
          <p:cNvPr id="1026" name="Picture 2" descr="Happy Boy Face Clipart"/>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2624" r="18528"/>
          <a:stretch/>
        </p:blipFill>
        <p:spPr bwMode="auto">
          <a:xfrm>
            <a:off x="5161644" y="-65686"/>
            <a:ext cx="800101" cy="1359590"/>
          </a:xfrm>
          <a:prstGeom prst="rect">
            <a:avLst/>
          </a:prstGeom>
          <a:noFill/>
          <a:extLst>
            <a:ext uri="{909E8E84-426E-40DD-AFC4-6F175D3DCCD1}">
              <a14:hiddenFill xmlns:a14="http://schemas.microsoft.com/office/drawing/2010/main">
                <a:solidFill>
                  <a:srgbClr val="FFFFFF"/>
                </a:solidFill>
              </a14:hiddenFill>
            </a:ext>
          </a:extLst>
        </p:spPr>
      </p:pic>
      <p:sp>
        <p:nvSpPr>
          <p:cNvPr id="59" name="Rounded Rectangle 58"/>
          <p:cNvSpPr/>
          <p:nvPr/>
        </p:nvSpPr>
        <p:spPr>
          <a:xfrm>
            <a:off x="2830924" y="5780728"/>
            <a:ext cx="2108037" cy="479999"/>
          </a:xfrm>
          <a:prstGeom prst="roundRect">
            <a:avLst/>
          </a:prstGeom>
          <a:noFill/>
          <a:ln w="762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0" name="TextBox 9"/>
          <p:cNvSpPr txBox="1"/>
          <p:nvPr/>
        </p:nvSpPr>
        <p:spPr>
          <a:xfrm>
            <a:off x="8528801" y="1936316"/>
            <a:ext cx="103565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srgbClr val="002060"/>
                </a:solidFill>
                <a:effectLst/>
                <a:uLnTx/>
                <a:uFillTx/>
                <a:latin typeface="Century Gothic" panose="020F0302020204030204"/>
                <a:ea typeface="+mn-ea"/>
                <a:cs typeface="+mn-cs"/>
              </a:rPr>
              <a:t>hoy</a:t>
            </a:r>
          </a:p>
        </p:txBody>
      </p:sp>
      <p:sp>
        <p:nvSpPr>
          <p:cNvPr id="61" name="TextBox 60"/>
          <p:cNvSpPr txBox="1"/>
          <p:nvPr/>
        </p:nvSpPr>
        <p:spPr>
          <a:xfrm>
            <a:off x="8528801" y="2432034"/>
            <a:ext cx="103565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srgbClr val="002060"/>
                </a:solidFill>
                <a:effectLst/>
                <a:uLnTx/>
                <a:uFillTx/>
                <a:latin typeface="Century Gothic" panose="020F0302020204030204"/>
                <a:ea typeface="+mn-ea"/>
                <a:cs typeface="+mn-cs"/>
              </a:rPr>
              <a:t>hoy</a:t>
            </a:r>
          </a:p>
        </p:txBody>
      </p:sp>
      <p:sp>
        <p:nvSpPr>
          <p:cNvPr id="62" name="TextBox 61"/>
          <p:cNvSpPr txBox="1"/>
          <p:nvPr/>
        </p:nvSpPr>
        <p:spPr>
          <a:xfrm>
            <a:off x="8541724" y="2977960"/>
            <a:ext cx="272744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srgbClr val="002060"/>
                </a:solidFill>
                <a:effectLst/>
                <a:uLnTx/>
                <a:uFillTx/>
                <a:latin typeface="Century Gothic" panose="020F0302020204030204"/>
                <a:ea typeface="+mn-ea"/>
                <a:cs typeface="+mn-cs"/>
              </a:rPr>
              <a:t>en general</a:t>
            </a:r>
          </a:p>
        </p:txBody>
      </p:sp>
      <p:sp>
        <p:nvSpPr>
          <p:cNvPr id="63" name="TextBox 62"/>
          <p:cNvSpPr txBox="1"/>
          <p:nvPr/>
        </p:nvSpPr>
        <p:spPr>
          <a:xfrm>
            <a:off x="8553898" y="3527567"/>
            <a:ext cx="103729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srgbClr val="002060"/>
                </a:solidFill>
                <a:effectLst/>
                <a:uLnTx/>
                <a:uFillTx/>
                <a:latin typeface="Century Gothic" panose="020F0302020204030204"/>
                <a:ea typeface="+mn-ea"/>
                <a:cs typeface="+mn-cs"/>
              </a:rPr>
              <a:t>hoy</a:t>
            </a:r>
          </a:p>
        </p:txBody>
      </p:sp>
      <p:sp>
        <p:nvSpPr>
          <p:cNvPr id="64" name="TextBox 63"/>
          <p:cNvSpPr txBox="1"/>
          <p:nvPr/>
        </p:nvSpPr>
        <p:spPr>
          <a:xfrm>
            <a:off x="8565349" y="4032787"/>
            <a:ext cx="272744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srgbClr val="002060"/>
                </a:solidFill>
                <a:effectLst/>
                <a:uLnTx/>
                <a:uFillTx/>
                <a:latin typeface="Century Gothic" panose="020F0302020204030204"/>
                <a:ea typeface="+mn-ea"/>
                <a:cs typeface="+mn-cs"/>
              </a:rPr>
              <a:t>en general</a:t>
            </a:r>
          </a:p>
        </p:txBody>
      </p:sp>
      <p:sp>
        <p:nvSpPr>
          <p:cNvPr id="65" name="TextBox 64"/>
          <p:cNvSpPr txBox="1"/>
          <p:nvPr/>
        </p:nvSpPr>
        <p:spPr>
          <a:xfrm>
            <a:off x="8565349" y="4619400"/>
            <a:ext cx="103729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srgbClr val="002060"/>
                </a:solidFill>
                <a:effectLst/>
                <a:uLnTx/>
                <a:uFillTx/>
                <a:latin typeface="Century Gothic" panose="020F0302020204030204"/>
                <a:ea typeface="+mn-ea"/>
                <a:cs typeface="+mn-cs"/>
              </a:rPr>
              <a:t>hoy</a:t>
            </a:r>
          </a:p>
        </p:txBody>
      </p:sp>
      <p:sp>
        <p:nvSpPr>
          <p:cNvPr id="66" name="TextBox 65"/>
          <p:cNvSpPr txBox="1"/>
          <p:nvPr/>
        </p:nvSpPr>
        <p:spPr>
          <a:xfrm>
            <a:off x="8552911" y="5185578"/>
            <a:ext cx="272744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srgbClr val="002060"/>
                </a:solidFill>
                <a:effectLst/>
                <a:uLnTx/>
                <a:uFillTx/>
                <a:latin typeface="Century Gothic" panose="020F0302020204030204"/>
                <a:ea typeface="+mn-ea"/>
                <a:cs typeface="+mn-cs"/>
              </a:rPr>
              <a:t>en general</a:t>
            </a:r>
          </a:p>
        </p:txBody>
      </p:sp>
      <p:sp>
        <p:nvSpPr>
          <p:cNvPr id="67" name="TextBox 66"/>
          <p:cNvSpPr txBox="1"/>
          <p:nvPr/>
        </p:nvSpPr>
        <p:spPr>
          <a:xfrm>
            <a:off x="8552911" y="5694915"/>
            <a:ext cx="272744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srgbClr val="002060"/>
                </a:solidFill>
                <a:effectLst/>
                <a:uLnTx/>
                <a:uFillTx/>
                <a:latin typeface="Century Gothic" panose="020F0302020204030204"/>
                <a:ea typeface="+mn-ea"/>
                <a:cs typeface="+mn-cs"/>
              </a:rPr>
              <a:t>en general</a:t>
            </a:r>
          </a:p>
        </p:txBody>
      </p:sp>
      <p:sp>
        <p:nvSpPr>
          <p:cNvPr id="68" name="Rounded Rectangle 67"/>
          <p:cNvSpPr/>
          <p:nvPr/>
        </p:nvSpPr>
        <p:spPr>
          <a:xfrm>
            <a:off x="4924473" y="3023481"/>
            <a:ext cx="889946" cy="504455"/>
          </a:xfrm>
          <a:prstGeom prst="roundRect">
            <a:avLst/>
          </a:prstGeom>
          <a:noFill/>
          <a:ln w="762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2" name="TextBox 11"/>
          <p:cNvSpPr txBox="1"/>
          <p:nvPr/>
        </p:nvSpPr>
        <p:spPr>
          <a:xfrm>
            <a:off x="6469656" y="477202"/>
            <a:ext cx="56520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002060"/>
                </a:solidFill>
                <a:effectLst/>
                <a:uLnTx/>
                <a:uFillTx/>
                <a:latin typeface="Century Gothic" panose="020F0302020204030204"/>
                <a:ea typeface="+mn-ea"/>
                <a:cs typeface="+mn-cs"/>
              </a:rPr>
              <a:t>Marca</a:t>
            </a: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 la </a:t>
            </a:r>
            <a:r>
              <a:rPr kumimoji="0" lang="en-GB" sz="1800" b="0" i="0" u="none" strike="noStrike" kern="1200" cap="none" spc="0" normalizeH="0" baseline="0" noProof="0" dirty="0" err="1">
                <a:ln>
                  <a:noFill/>
                </a:ln>
                <a:solidFill>
                  <a:srgbClr val="002060"/>
                </a:solidFill>
                <a:effectLst/>
                <a:uLnTx/>
                <a:uFillTx/>
                <a:latin typeface="Century Gothic" panose="020F0302020204030204"/>
                <a:ea typeface="+mn-ea"/>
                <a:cs typeface="+mn-cs"/>
              </a:rPr>
              <a:t>opción</a:t>
            </a: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 </a:t>
            </a:r>
            <a:r>
              <a:rPr kumimoji="0" lang="en-GB" sz="1800" b="0" i="0" u="none" strike="noStrike" kern="1200" cap="none" spc="0" normalizeH="0" baseline="0" noProof="0" dirty="0" err="1">
                <a:ln>
                  <a:noFill/>
                </a:ln>
                <a:solidFill>
                  <a:srgbClr val="002060"/>
                </a:solidFill>
                <a:effectLst/>
                <a:uLnTx/>
                <a:uFillTx/>
                <a:latin typeface="Century Gothic" panose="020F0302020204030204"/>
                <a:ea typeface="+mn-ea"/>
                <a:cs typeface="+mn-cs"/>
              </a:rPr>
              <a:t>correcta</a:t>
            </a: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 y escribe el adjetivo. </a:t>
            </a:r>
          </a:p>
        </p:txBody>
      </p:sp>
      <p:sp>
        <p:nvSpPr>
          <p:cNvPr id="13" name="Rectangle 12"/>
          <p:cNvSpPr/>
          <p:nvPr/>
        </p:nvSpPr>
        <p:spPr>
          <a:xfrm>
            <a:off x="6469656" y="764811"/>
            <a:ext cx="574548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002060"/>
                </a:solidFill>
                <a:effectLst/>
                <a:uLnTx/>
                <a:uFillTx/>
                <a:latin typeface="Century Gothic" panose="020F0302020204030204"/>
                <a:ea typeface="+mn-ea"/>
                <a:cs typeface="+mn-cs"/>
              </a:rPr>
              <a:t>Luego</a:t>
            </a: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 </a:t>
            </a:r>
            <a:r>
              <a:rPr kumimoji="0" lang="en-GB" sz="1800" b="0" i="0" u="none" strike="noStrike" kern="1200" cap="none" spc="0" normalizeH="0" baseline="0" noProof="0" dirty="0" err="1">
                <a:ln>
                  <a:noFill/>
                </a:ln>
                <a:solidFill>
                  <a:srgbClr val="002060"/>
                </a:solidFill>
                <a:effectLst/>
                <a:uLnTx/>
                <a:uFillTx/>
                <a:latin typeface="Century Gothic" panose="020F0302020204030204"/>
                <a:ea typeface="+mn-ea"/>
                <a:cs typeface="+mn-cs"/>
              </a:rPr>
              <a:t>escucha</a:t>
            </a: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 </a:t>
            </a:r>
            <a:r>
              <a:rPr kumimoji="0" lang="en-GB" sz="1800" b="0" i="0" u="none" strike="noStrike" kern="1200" cap="none" spc="0" normalizeH="0" baseline="0" noProof="0" dirty="0" err="1">
                <a:ln>
                  <a:noFill/>
                </a:ln>
                <a:solidFill>
                  <a:srgbClr val="002060"/>
                </a:solidFill>
                <a:effectLst/>
                <a:uLnTx/>
                <a:uFillTx/>
                <a:latin typeface="Century Gothic" panose="020F0302020204030204"/>
                <a:ea typeface="+mn-ea"/>
                <a:cs typeface="+mn-cs"/>
              </a:rPr>
              <a:t>otra</a:t>
            </a: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 </a:t>
            </a:r>
            <a:r>
              <a:rPr kumimoji="0" lang="en-GB" sz="1800" b="0" i="0" u="none" strike="noStrike" kern="1200" cap="none" spc="0" normalizeH="0" baseline="0" noProof="0" dirty="0" err="1">
                <a:ln>
                  <a:noFill/>
                </a:ln>
                <a:solidFill>
                  <a:srgbClr val="002060"/>
                </a:solidFill>
                <a:effectLst/>
                <a:uLnTx/>
                <a:uFillTx/>
                <a:latin typeface="Century Gothic" panose="020F0302020204030204"/>
                <a:ea typeface="+mn-ea"/>
                <a:cs typeface="+mn-cs"/>
              </a:rPr>
              <a:t>vez</a:t>
            </a: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 </a:t>
            </a:r>
            <a:r>
              <a:rPr kumimoji="0" lang="en-GB" sz="1800" b="0" i="0" u="none" strike="noStrike" kern="1200" cap="none" spc="0" normalizeH="0" baseline="0" noProof="0" dirty="0" err="1">
                <a:ln>
                  <a:noFill/>
                </a:ln>
                <a:solidFill>
                  <a:srgbClr val="002060"/>
                </a:solidFill>
                <a:effectLst/>
                <a:uLnTx/>
                <a:uFillTx/>
                <a:latin typeface="Century Gothic" panose="020F0302020204030204"/>
                <a:ea typeface="+mn-ea"/>
                <a:cs typeface="+mn-cs"/>
              </a:rPr>
              <a:t>Es</a:t>
            </a: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 ‘hoy’ o ‘en general’?</a:t>
            </a:r>
          </a:p>
        </p:txBody>
      </p:sp>
    </p:spTree>
    <p:extLst>
      <p:ext uri="{BB962C8B-B14F-4D97-AF65-F5344CB8AC3E}">
        <p14:creationId xmlns:p14="http://schemas.microsoft.com/office/powerpoint/2010/main" val="76986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6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6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63"/>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6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65"/>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66"/>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3" grpId="0" animBg="1"/>
      <p:bldP spid="45" grpId="0" animBg="1"/>
      <p:bldP spid="46" grpId="0" animBg="1"/>
      <p:bldP spid="47" grpId="0" animBg="1"/>
      <p:bldP spid="48" grpId="0" animBg="1"/>
      <p:bldP spid="6" grpId="0"/>
      <p:bldP spid="50" grpId="0"/>
      <p:bldP spid="51" grpId="0"/>
      <p:bldP spid="52" grpId="0"/>
      <p:bldP spid="53" grpId="0"/>
      <p:bldP spid="54" grpId="0"/>
      <p:bldP spid="55" grpId="0"/>
      <p:bldP spid="56" grpId="0"/>
      <p:bldP spid="59" grpId="0" animBg="1"/>
      <p:bldP spid="10" grpId="0"/>
      <p:bldP spid="61" grpId="0"/>
      <p:bldP spid="62" grpId="0"/>
      <p:bldP spid="63" grpId="0"/>
      <p:bldP spid="64" grpId="0"/>
      <p:bldP spid="65" grpId="0"/>
      <p:bldP spid="66" grpId="0"/>
      <p:bldP spid="67" grpId="0"/>
      <p:bldP spid="6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479697" y="1158967"/>
          <a:ext cx="5162338" cy="4754880"/>
        </p:xfrm>
        <a:graphic>
          <a:graphicData uri="http://schemas.openxmlformats.org/drawingml/2006/table">
            <a:tbl>
              <a:tblPr firstRow="1" bandRow="1">
                <a:tableStyleId>{5C22544A-7EE6-4342-B048-85BDC9FD1C3A}</a:tableStyleId>
              </a:tblPr>
              <a:tblGrid>
                <a:gridCol w="2581169">
                  <a:extLst>
                    <a:ext uri="{9D8B030D-6E8A-4147-A177-3AD203B41FA5}">
                      <a16:colId xmlns:a16="http://schemas.microsoft.com/office/drawing/2014/main" val="919787616"/>
                    </a:ext>
                  </a:extLst>
                </a:gridCol>
                <a:gridCol w="2581169">
                  <a:extLst>
                    <a:ext uri="{9D8B030D-6E8A-4147-A177-3AD203B41FA5}">
                      <a16:colId xmlns:a16="http://schemas.microsoft.com/office/drawing/2014/main" val="3622407427"/>
                    </a:ext>
                  </a:extLst>
                </a:gridCol>
              </a:tblGrid>
              <a:tr h="370840">
                <a:tc>
                  <a:txBody>
                    <a:bodyPr/>
                    <a:lstStyle/>
                    <a:p>
                      <a:pPr algn="ctr"/>
                      <a:endParaRPr lang="en-GB" sz="2400" b="1" dirty="0">
                        <a:solidFill>
                          <a:schemeClr val="accent5">
                            <a:lumMod val="50000"/>
                          </a:schemeClr>
                        </a:solidFill>
                        <a:latin typeface="Century Gothic" panose="020B0502020202020204" pitchFamily="34" charset="0"/>
                      </a:endParaRPr>
                    </a:p>
                    <a:p>
                      <a:pPr algn="ctr"/>
                      <a:endParaRPr lang="en-GB" sz="2400" b="1" dirty="0">
                        <a:solidFill>
                          <a:schemeClr val="accent5">
                            <a:lumMod val="50000"/>
                          </a:schemeClr>
                        </a:solidFill>
                        <a:latin typeface="Century Gothic" panose="020B0502020202020204" pitchFamily="34" charset="0"/>
                      </a:endParaRPr>
                    </a:p>
                    <a:p>
                      <a:pPr algn="ctr"/>
                      <a:endParaRPr lang="en-GB" sz="2400" b="1" dirty="0">
                        <a:solidFill>
                          <a:schemeClr val="accent5">
                            <a:lumMod val="50000"/>
                          </a:schemeClr>
                        </a:solidFill>
                        <a:latin typeface="Century Gothic" panose="020B0502020202020204" pitchFamily="34" charset="0"/>
                      </a:endParaRPr>
                    </a:p>
                    <a:p>
                      <a:pPr algn="ctr"/>
                      <a:endParaRPr lang="en-GB" sz="2400" b="1" dirty="0">
                        <a:solidFill>
                          <a:schemeClr val="accent5">
                            <a:lumMod val="50000"/>
                          </a:schemeClr>
                        </a:solidFill>
                        <a:latin typeface="Century Gothic" panose="020B0502020202020204" pitchFamily="34" charset="0"/>
                      </a:endParaRPr>
                    </a:p>
                    <a:p>
                      <a:pPr algn="ctr"/>
                      <a:endParaRPr lang="en-GB" sz="2400" b="1" dirty="0">
                        <a:solidFill>
                          <a:schemeClr val="accent5">
                            <a:lumMod val="50000"/>
                          </a:schemeClr>
                        </a:solidFill>
                        <a:latin typeface="Century Gothic" panose="020B0502020202020204" pitchFamily="34" charset="0"/>
                      </a:endParaRPr>
                    </a:p>
                    <a:p>
                      <a:pPr algn="ctr"/>
                      <a:r>
                        <a:rPr lang="en-GB" sz="2400" b="1" dirty="0">
                          <a:solidFill>
                            <a:schemeClr val="accent5">
                              <a:lumMod val="50000"/>
                            </a:schemeClr>
                          </a:solidFill>
                          <a:latin typeface="Century Gothic" panose="020B0502020202020204" pitchFamily="34" charset="0"/>
                        </a:rPr>
                        <a:t>dark-skinned</a:t>
                      </a:r>
                    </a:p>
                  </a:txBody>
                  <a:tcPr anchor="ctr">
                    <a:lnL w="76200" cap="flat" cmpd="sng" algn="ctr">
                      <a:solidFill>
                        <a:schemeClr val="accent5">
                          <a:lumMod val="50000"/>
                        </a:schemeClr>
                      </a:solidFill>
                      <a:prstDash val="solid"/>
                      <a:round/>
                      <a:headEnd type="none" w="med" len="med"/>
                      <a:tailEnd type="none" w="med" len="med"/>
                    </a:lnL>
                    <a:lnR w="76200" cap="flat" cmpd="sng" algn="ctr">
                      <a:solidFill>
                        <a:schemeClr val="accent5">
                          <a:lumMod val="50000"/>
                        </a:schemeClr>
                      </a:solidFill>
                      <a:prstDash val="solid"/>
                      <a:round/>
                      <a:headEnd type="none" w="med" len="med"/>
                      <a:tailEnd type="none" w="med" len="med"/>
                    </a:lnR>
                    <a:lnT w="76200" cap="flat" cmpd="sng" algn="ctr">
                      <a:solidFill>
                        <a:schemeClr val="accent5">
                          <a:lumMod val="50000"/>
                        </a:schemeClr>
                      </a:solidFill>
                      <a:prstDash val="solid"/>
                      <a:round/>
                      <a:headEnd type="none" w="med" len="med"/>
                      <a:tailEnd type="none" w="med" len="med"/>
                    </a:lnT>
                    <a:lnB w="76200" cap="flat" cmpd="sng" algn="ctr">
                      <a:solidFill>
                        <a:schemeClr val="accent5">
                          <a:lumMod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1" dirty="0">
                        <a:solidFill>
                          <a:schemeClr val="accent5">
                            <a:lumMod val="50000"/>
                          </a:schemeClr>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1" dirty="0">
                        <a:solidFill>
                          <a:schemeClr val="accent5">
                            <a:lumMod val="50000"/>
                          </a:schemeClr>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1" dirty="0">
                        <a:solidFill>
                          <a:schemeClr val="accent5">
                            <a:lumMod val="50000"/>
                          </a:schemeClr>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1" dirty="0">
                        <a:solidFill>
                          <a:schemeClr val="accent5">
                            <a:lumMod val="50000"/>
                          </a:schemeClr>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1" dirty="0">
                        <a:solidFill>
                          <a:schemeClr val="accent5">
                            <a:lumMod val="50000"/>
                          </a:schemeClr>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accent5">
                              <a:lumMod val="50000"/>
                            </a:schemeClr>
                          </a:solidFill>
                          <a:latin typeface="Century Gothic" panose="020B0502020202020204" pitchFamily="34" charset="0"/>
                        </a:rPr>
                        <a:t>bored</a:t>
                      </a:r>
                    </a:p>
                  </a:txBody>
                  <a:tcPr anchor="ctr">
                    <a:lnL w="76200" cap="flat" cmpd="sng" algn="ctr">
                      <a:solidFill>
                        <a:schemeClr val="accent5">
                          <a:lumMod val="50000"/>
                        </a:schemeClr>
                      </a:solidFill>
                      <a:prstDash val="solid"/>
                      <a:round/>
                      <a:headEnd type="none" w="med" len="med"/>
                      <a:tailEnd type="none" w="med" len="med"/>
                    </a:lnL>
                    <a:lnR w="76200" cap="flat" cmpd="sng" algn="ctr">
                      <a:solidFill>
                        <a:schemeClr val="accent5">
                          <a:lumMod val="50000"/>
                        </a:schemeClr>
                      </a:solidFill>
                      <a:prstDash val="solid"/>
                      <a:round/>
                      <a:headEnd type="none" w="med" len="med"/>
                      <a:tailEnd type="none" w="med" len="med"/>
                    </a:lnR>
                    <a:lnT w="76200" cap="flat" cmpd="sng" algn="ctr">
                      <a:solidFill>
                        <a:schemeClr val="accent5">
                          <a:lumMod val="50000"/>
                        </a:schemeClr>
                      </a:solidFill>
                      <a:prstDash val="solid"/>
                      <a:round/>
                      <a:headEnd type="none" w="med" len="med"/>
                      <a:tailEnd type="none" w="med" len="med"/>
                    </a:lnT>
                    <a:lnB w="762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207379946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b="1" dirty="0">
                        <a:solidFill>
                          <a:schemeClr val="accent5">
                            <a:lumMod val="50000"/>
                          </a:schemeClr>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b="1" dirty="0">
                        <a:solidFill>
                          <a:schemeClr val="accent5">
                            <a:lumMod val="50000"/>
                          </a:schemeClr>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1" dirty="0">
                        <a:solidFill>
                          <a:schemeClr val="accent5">
                            <a:lumMod val="50000"/>
                          </a:schemeClr>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1" dirty="0">
                        <a:solidFill>
                          <a:schemeClr val="accent5">
                            <a:lumMod val="50000"/>
                          </a:schemeClr>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accent5">
                              <a:lumMod val="50000"/>
                            </a:schemeClr>
                          </a:solidFill>
                          <a:latin typeface="Century Gothic" panose="020B0502020202020204" pitchFamily="34" charset="0"/>
                        </a:rPr>
                        <a:t>acting crazy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accent5">
                              <a:lumMod val="50000"/>
                            </a:schemeClr>
                          </a:solidFill>
                          <a:latin typeface="Century Gothic" panose="020B0502020202020204" pitchFamily="34" charset="0"/>
                        </a:rPr>
                        <a:t>feeling nervous</a:t>
                      </a:r>
                    </a:p>
                  </a:txBody>
                  <a:tcPr anchor="ctr">
                    <a:lnL w="76200" cap="flat" cmpd="sng" algn="ctr">
                      <a:solidFill>
                        <a:schemeClr val="accent5">
                          <a:lumMod val="50000"/>
                        </a:schemeClr>
                      </a:solidFill>
                      <a:prstDash val="solid"/>
                      <a:round/>
                      <a:headEnd type="none" w="med" len="med"/>
                      <a:tailEnd type="none" w="med" len="med"/>
                    </a:lnL>
                    <a:lnR w="76200" cap="flat" cmpd="sng" algn="ctr">
                      <a:solidFill>
                        <a:schemeClr val="accent5">
                          <a:lumMod val="50000"/>
                        </a:schemeClr>
                      </a:solidFill>
                      <a:prstDash val="solid"/>
                      <a:round/>
                      <a:headEnd type="none" w="med" len="med"/>
                      <a:tailEnd type="none" w="med" len="med"/>
                    </a:lnR>
                    <a:lnT w="76200" cap="flat" cmpd="sng" algn="ctr">
                      <a:solidFill>
                        <a:schemeClr val="accent5">
                          <a:lumMod val="50000"/>
                        </a:schemeClr>
                      </a:solidFill>
                      <a:prstDash val="solid"/>
                      <a:round/>
                      <a:headEnd type="none" w="med" len="med"/>
                      <a:tailEnd type="none" w="med" len="med"/>
                    </a:lnT>
                    <a:lnB w="76200" cap="flat" cmpd="sng" algn="ctr">
                      <a:solidFill>
                        <a:schemeClr val="accent5">
                          <a:lumMod val="50000"/>
                        </a:schemeClr>
                      </a:solidFill>
                      <a:prstDash val="solid"/>
                      <a:round/>
                      <a:headEnd type="none" w="med" len="med"/>
                      <a:tailEnd type="none" w="med" len="med"/>
                    </a:lnB>
                    <a:noFill/>
                  </a:tcPr>
                </a:tc>
                <a:tc>
                  <a:txBody>
                    <a:bodyPr/>
                    <a:lstStyle/>
                    <a:p>
                      <a:pPr algn="ctr"/>
                      <a:endParaRPr lang="en-GB" sz="2800" b="1" dirty="0">
                        <a:solidFill>
                          <a:schemeClr val="accent5">
                            <a:lumMod val="50000"/>
                          </a:schemeClr>
                        </a:solidFill>
                        <a:latin typeface="Century Gothic" panose="020B0502020202020204" pitchFamily="34" charset="0"/>
                      </a:endParaRPr>
                    </a:p>
                    <a:p>
                      <a:pPr algn="ctr"/>
                      <a:endParaRPr lang="en-GB" sz="2800" b="1" dirty="0">
                        <a:solidFill>
                          <a:schemeClr val="accent5">
                            <a:lumMod val="50000"/>
                          </a:schemeClr>
                        </a:solidFill>
                        <a:latin typeface="Century Gothic" panose="020B0502020202020204" pitchFamily="34" charset="0"/>
                      </a:endParaRPr>
                    </a:p>
                    <a:p>
                      <a:pPr algn="ctr"/>
                      <a:endParaRPr lang="en-GB" sz="2800" b="1" dirty="0">
                        <a:solidFill>
                          <a:schemeClr val="accent5">
                            <a:lumMod val="50000"/>
                          </a:schemeClr>
                        </a:solidFill>
                        <a:latin typeface="Century Gothic" panose="020B0502020202020204" pitchFamily="34" charset="0"/>
                      </a:endParaRPr>
                    </a:p>
                    <a:p>
                      <a:pPr algn="ctr"/>
                      <a:endParaRPr lang="en-GB" sz="2400" b="1" dirty="0">
                        <a:solidFill>
                          <a:schemeClr val="accent5">
                            <a:lumMod val="50000"/>
                          </a:schemeClr>
                        </a:solidFill>
                        <a:latin typeface="Century Gothic" panose="020B0502020202020204" pitchFamily="34" charset="0"/>
                      </a:endParaRPr>
                    </a:p>
                    <a:p>
                      <a:pPr algn="ctr"/>
                      <a:r>
                        <a:rPr lang="en-GB" sz="2400" b="1" dirty="0">
                          <a:solidFill>
                            <a:schemeClr val="accent5">
                              <a:lumMod val="50000"/>
                            </a:schemeClr>
                          </a:solidFill>
                          <a:latin typeface="Century Gothic" panose="020B0502020202020204" pitchFamily="34" charset="0"/>
                        </a:rPr>
                        <a:t>calm</a:t>
                      </a:r>
                    </a:p>
                    <a:p>
                      <a:pPr algn="ctr"/>
                      <a:r>
                        <a:rPr lang="en-GB" sz="2400" b="1" dirty="0">
                          <a:solidFill>
                            <a:schemeClr val="accent5">
                              <a:lumMod val="50000"/>
                            </a:schemeClr>
                          </a:solidFill>
                          <a:latin typeface="Century Gothic" panose="020B0502020202020204" pitchFamily="34" charset="0"/>
                        </a:rPr>
                        <a:t>brown</a:t>
                      </a:r>
                    </a:p>
                  </a:txBody>
                  <a:tcPr anchor="ctr">
                    <a:lnL w="76200" cap="flat" cmpd="sng" algn="ctr">
                      <a:solidFill>
                        <a:schemeClr val="accent5">
                          <a:lumMod val="50000"/>
                        </a:schemeClr>
                      </a:solidFill>
                      <a:prstDash val="solid"/>
                      <a:round/>
                      <a:headEnd type="none" w="med" len="med"/>
                      <a:tailEnd type="none" w="med" len="med"/>
                    </a:lnL>
                    <a:lnR w="76200" cap="flat" cmpd="sng" algn="ctr">
                      <a:solidFill>
                        <a:schemeClr val="accent5">
                          <a:lumMod val="50000"/>
                        </a:schemeClr>
                      </a:solidFill>
                      <a:prstDash val="solid"/>
                      <a:round/>
                      <a:headEnd type="none" w="med" len="med"/>
                      <a:tailEnd type="none" w="med" len="med"/>
                    </a:lnR>
                    <a:lnT w="76200" cap="flat" cmpd="sng" algn="ctr">
                      <a:solidFill>
                        <a:schemeClr val="accent5">
                          <a:lumMod val="50000"/>
                        </a:schemeClr>
                      </a:solidFill>
                      <a:prstDash val="solid"/>
                      <a:round/>
                      <a:headEnd type="none" w="med" len="med"/>
                      <a:tailEnd type="none" w="med" len="med"/>
                    </a:lnT>
                    <a:lnB w="762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2680120459"/>
                  </a:ext>
                </a:extLst>
              </a:tr>
            </a:tbl>
          </a:graphicData>
        </a:graphic>
      </p:graphicFrame>
      <p:grpSp>
        <p:nvGrpSpPr>
          <p:cNvPr id="21" name="Group 20"/>
          <p:cNvGrpSpPr/>
          <p:nvPr/>
        </p:nvGrpSpPr>
        <p:grpSpPr>
          <a:xfrm>
            <a:off x="3677565" y="3936309"/>
            <a:ext cx="1371333" cy="1137531"/>
            <a:chOff x="3675192" y="3939299"/>
            <a:chExt cx="1371333" cy="1137531"/>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7081" y="4067386"/>
              <a:ext cx="1009444" cy="100944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5192" y="3939299"/>
              <a:ext cx="530335" cy="1137531"/>
            </a:xfrm>
            <a:prstGeom prst="rect">
              <a:avLst/>
            </a:prstGeom>
          </p:spPr>
        </p:pic>
      </p:grpSp>
      <p:sp>
        <p:nvSpPr>
          <p:cNvPr id="14" name="TextBox 13"/>
          <p:cNvSpPr txBox="1"/>
          <p:nvPr/>
        </p:nvSpPr>
        <p:spPr>
          <a:xfrm>
            <a:off x="0" y="-43673"/>
            <a:ext cx="275033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Persona A</a:t>
            </a:r>
          </a:p>
        </p:txBody>
      </p:sp>
      <p:sp>
        <p:nvSpPr>
          <p:cNvPr id="22" name="TextBox 21"/>
          <p:cNvSpPr txBox="1"/>
          <p:nvPr/>
        </p:nvSpPr>
        <p:spPr>
          <a:xfrm>
            <a:off x="400501" y="410245"/>
            <a:ext cx="41436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Say a sentence to your partner. </a:t>
            </a:r>
          </a:p>
        </p:txBody>
      </p:sp>
      <p:sp>
        <p:nvSpPr>
          <p:cNvPr id="23" name="TextBox 22"/>
          <p:cNvSpPr txBox="1"/>
          <p:nvPr/>
        </p:nvSpPr>
        <p:spPr>
          <a:xfrm>
            <a:off x="3624341" y="3484582"/>
            <a:ext cx="26194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[in general]</a:t>
            </a:r>
          </a:p>
        </p:txBody>
      </p:sp>
      <p:sp>
        <p:nvSpPr>
          <p:cNvPr id="24" name="TextBox 23"/>
          <p:cNvSpPr txBox="1"/>
          <p:nvPr/>
        </p:nvSpPr>
        <p:spPr>
          <a:xfrm>
            <a:off x="1375164" y="3500208"/>
            <a:ext cx="10759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[today]</a:t>
            </a:r>
          </a:p>
        </p:txBody>
      </p:sp>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9012" y="1806606"/>
            <a:ext cx="1123347" cy="1263765"/>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784" y="1792606"/>
            <a:ext cx="1017292" cy="1165403"/>
          </a:xfrm>
          <a:prstGeom prst="rect">
            <a:avLst/>
          </a:prstGeom>
        </p:spPr>
      </p:pic>
      <p:sp>
        <p:nvSpPr>
          <p:cNvPr id="28" name="TextBox 27"/>
          <p:cNvSpPr txBox="1"/>
          <p:nvPr/>
        </p:nvSpPr>
        <p:spPr>
          <a:xfrm>
            <a:off x="1127741" y="1230752"/>
            <a:ext cx="23720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[in general]</a:t>
            </a:r>
          </a:p>
        </p:txBody>
      </p:sp>
      <p:pic>
        <p:nvPicPr>
          <p:cNvPr id="29" name="Picture 28"/>
          <p:cNvPicPr>
            <a:picLocks noChangeAspect="1"/>
          </p:cNvPicPr>
          <p:nvPr/>
        </p:nvPicPr>
        <p:blipFill rotWithShape="1">
          <a:blip r:embed="rId7" cstate="print">
            <a:extLst>
              <a:ext uri="{28A0092B-C50C-407E-A947-70E740481C1C}">
                <a14:useLocalDpi xmlns:a14="http://schemas.microsoft.com/office/drawing/2010/main" val="0"/>
              </a:ext>
            </a:extLst>
          </a:blip>
          <a:srcRect b="48308"/>
          <a:stretch/>
        </p:blipFill>
        <p:spPr>
          <a:xfrm>
            <a:off x="4425882" y="1687072"/>
            <a:ext cx="1116753" cy="1177601"/>
          </a:xfrm>
          <a:prstGeom prst="rect">
            <a:avLst/>
          </a:prstGeom>
        </p:spPr>
      </p:pic>
      <p:pic>
        <p:nvPicPr>
          <p:cNvPr id="30" name="Picture 29"/>
          <p:cNvPicPr>
            <a:picLocks noChangeAspect="1"/>
          </p:cNvPicPr>
          <p:nvPr/>
        </p:nvPicPr>
        <p:blipFill rotWithShape="1">
          <a:blip r:embed="rId8" cstate="print">
            <a:extLst>
              <a:ext uri="{28A0092B-C50C-407E-A947-70E740481C1C}">
                <a14:useLocalDpi xmlns:a14="http://schemas.microsoft.com/office/drawing/2010/main" val="0"/>
              </a:ext>
            </a:extLst>
          </a:blip>
          <a:srcRect b="48801"/>
          <a:stretch/>
        </p:blipFill>
        <p:spPr>
          <a:xfrm>
            <a:off x="3119973" y="1687072"/>
            <a:ext cx="1115185" cy="1164724"/>
          </a:xfrm>
          <a:prstGeom prst="rect">
            <a:avLst/>
          </a:prstGeom>
        </p:spPr>
      </p:pic>
      <p:sp>
        <p:nvSpPr>
          <p:cNvPr id="31" name="TextBox 30"/>
          <p:cNvSpPr txBox="1"/>
          <p:nvPr/>
        </p:nvSpPr>
        <p:spPr>
          <a:xfrm>
            <a:off x="3879850" y="1210074"/>
            <a:ext cx="15621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[today]</a:t>
            </a:r>
          </a:p>
        </p:txBody>
      </p:sp>
      <p:sp>
        <p:nvSpPr>
          <p:cNvPr id="35" name="Rounded Rectangle 11" descr="background rectangle&#10;">
            <a:extLst>
              <a:ext uri="{FF2B5EF4-FFF2-40B4-BE49-F238E27FC236}">
                <a16:creationId xmlns:a16="http://schemas.microsoft.com/office/drawing/2014/main" id="{9268BA27-9508-448E-9915-ACE234D74542}"/>
              </a:ext>
            </a:extLst>
          </p:cNvPr>
          <p:cNvSpPr/>
          <p:nvPr/>
        </p:nvSpPr>
        <p:spPr>
          <a:xfrm>
            <a:off x="9693246" y="30777"/>
            <a:ext cx="2465292"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6" name="Title 2">
            <a:extLst>
              <a:ext uri="{FF2B5EF4-FFF2-40B4-BE49-F238E27FC236}">
                <a16:creationId xmlns:a16="http://schemas.microsoft.com/office/drawing/2014/main" id="{89A9CC99-6E6F-BA4F-8531-09C581FE85E7}"/>
              </a:ext>
            </a:extLst>
          </p:cNvPr>
          <p:cNvSpPr>
            <a:spLocks noGrp="1"/>
          </p:cNvSpPr>
          <p:nvPr>
            <p:ph type="title"/>
          </p:nvPr>
        </p:nvSpPr>
        <p:spPr>
          <a:xfrm>
            <a:off x="9871046" y="-153284"/>
            <a:ext cx="2667000" cy="769039"/>
          </a:xfrm>
        </p:spPr>
        <p:txBody>
          <a:bodyPr>
            <a:normAutofit/>
          </a:bodyPr>
          <a:lstStyle/>
          <a:p>
            <a:r>
              <a:rPr lang="en-GB" sz="1800" b="1" dirty="0" err="1">
                <a:solidFill>
                  <a:prstClr val="white"/>
                </a:solidFill>
              </a:rPr>
              <a:t>hablar</a:t>
            </a:r>
            <a:r>
              <a:rPr lang="en-GB" sz="1800" b="1" dirty="0">
                <a:solidFill>
                  <a:prstClr val="white"/>
                </a:solidFill>
              </a:rPr>
              <a:t> / </a:t>
            </a:r>
            <a:r>
              <a:rPr lang="en-GB" sz="1800" b="1" dirty="0" err="1">
                <a:solidFill>
                  <a:prstClr val="white"/>
                </a:solidFill>
              </a:rPr>
              <a:t>escuchar</a:t>
            </a:r>
            <a:endParaRPr lang="en-US" sz="1800" dirty="0"/>
          </a:p>
        </p:txBody>
      </p:sp>
      <p:graphicFrame>
        <p:nvGraphicFramePr>
          <p:cNvPr id="37" name="Table 36"/>
          <p:cNvGraphicFramePr>
            <a:graphicFrameLocks noGrp="1"/>
          </p:cNvGraphicFramePr>
          <p:nvPr>
            <p:extLst/>
          </p:nvPr>
        </p:nvGraphicFramePr>
        <p:xfrm>
          <a:off x="6308154" y="1098228"/>
          <a:ext cx="5162338" cy="5121733"/>
        </p:xfrm>
        <a:graphic>
          <a:graphicData uri="http://schemas.openxmlformats.org/drawingml/2006/table">
            <a:tbl>
              <a:tblPr firstRow="1" bandRow="1">
                <a:tableStyleId>{5C22544A-7EE6-4342-B048-85BDC9FD1C3A}</a:tableStyleId>
              </a:tblPr>
              <a:tblGrid>
                <a:gridCol w="2581169">
                  <a:extLst>
                    <a:ext uri="{9D8B030D-6E8A-4147-A177-3AD203B41FA5}">
                      <a16:colId xmlns:a16="http://schemas.microsoft.com/office/drawing/2014/main" val="919787616"/>
                    </a:ext>
                  </a:extLst>
                </a:gridCol>
                <a:gridCol w="2581169">
                  <a:extLst>
                    <a:ext uri="{9D8B030D-6E8A-4147-A177-3AD203B41FA5}">
                      <a16:colId xmlns:a16="http://schemas.microsoft.com/office/drawing/2014/main" val="3622407427"/>
                    </a:ext>
                  </a:extLst>
                </a:gridCol>
              </a:tblGrid>
              <a:tr h="2702778">
                <a:tc>
                  <a:txBody>
                    <a:bodyPr/>
                    <a:lstStyle/>
                    <a:p>
                      <a:pPr algn="ctr"/>
                      <a:endParaRPr lang="en-GB" sz="2400" b="1" dirty="0">
                        <a:solidFill>
                          <a:srgbClr val="002060"/>
                        </a:solidFill>
                        <a:latin typeface="Century Gothic" panose="020B0502020202020204" pitchFamily="34" charset="0"/>
                      </a:endParaRPr>
                    </a:p>
                    <a:p>
                      <a:pPr algn="ctr"/>
                      <a:endParaRPr lang="en-GB" sz="2400" b="1" dirty="0">
                        <a:solidFill>
                          <a:srgbClr val="002060"/>
                        </a:solidFill>
                        <a:latin typeface="Century Gothic" panose="020B0502020202020204" pitchFamily="34" charset="0"/>
                      </a:endParaRPr>
                    </a:p>
                    <a:p>
                      <a:pPr algn="ctr"/>
                      <a:endParaRPr lang="en-GB" sz="2400" b="0" dirty="0">
                        <a:solidFill>
                          <a:srgbClr val="002060"/>
                        </a:solidFill>
                        <a:latin typeface="Century Gothic" panose="020B0502020202020204" pitchFamily="34" charset="0"/>
                      </a:endParaRPr>
                    </a:p>
                  </a:txBody>
                  <a:tcPr anchor="ctr">
                    <a:lnL w="76200" cap="flat" cmpd="sng" algn="ctr">
                      <a:solidFill>
                        <a:schemeClr val="accent5">
                          <a:lumMod val="50000"/>
                        </a:schemeClr>
                      </a:solidFill>
                      <a:prstDash val="solid"/>
                      <a:round/>
                      <a:headEnd type="none" w="med" len="med"/>
                      <a:tailEnd type="none" w="med" len="med"/>
                    </a:lnL>
                    <a:lnR w="76200" cap="flat" cmpd="sng" algn="ctr">
                      <a:solidFill>
                        <a:schemeClr val="accent5">
                          <a:lumMod val="50000"/>
                        </a:schemeClr>
                      </a:solidFill>
                      <a:prstDash val="solid"/>
                      <a:round/>
                      <a:headEnd type="none" w="med" len="med"/>
                      <a:tailEnd type="none" w="med" len="med"/>
                    </a:lnR>
                    <a:lnT w="76200" cap="flat" cmpd="sng" algn="ctr">
                      <a:solidFill>
                        <a:schemeClr val="accent5">
                          <a:lumMod val="50000"/>
                        </a:schemeClr>
                      </a:solidFill>
                      <a:prstDash val="solid"/>
                      <a:round/>
                      <a:headEnd type="none" w="med" len="med"/>
                      <a:tailEnd type="none" w="med" len="med"/>
                    </a:lnT>
                    <a:lnB w="76200" cap="flat" cmpd="sng" algn="ctr">
                      <a:solidFill>
                        <a:schemeClr val="accent5">
                          <a:lumMod val="50000"/>
                        </a:schemeClr>
                      </a:solidFill>
                      <a:prstDash val="solid"/>
                      <a:round/>
                      <a:headEnd type="none" w="med" len="med"/>
                      <a:tailEnd type="none" w="med" len="med"/>
                    </a:lnB>
                    <a:noFill/>
                  </a:tcPr>
                </a:tc>
                <a:tc>
                  <a:txBody>
                    <a:bodyPr/>
                    <a:lstStyle/>
                    <a:p>
                      <a:pPr algn="ctr"/>
                      <a:endParaRPr lang="en-GB" sz="2400" b="1" dirty="0">
                        <a:solidFill>
                          <a:srgbClr val="002060"/>
                        </a:solidFill>
                        <a:latin typeface="Century Gothic" panose="020B0502020202020204" pitchFamily="34" charset="0"/>
                      </a:endParaRPr>
                    </a:p>
                    <a:p>
                      <a:pPr algn="ctr"/>
                      <a:endParaRPr lang="en-GB" sz="2400" b="1" dirty="0">
                        <a:solidFill>
                          <a:srgbClr val="002060"/>
                        </a:solidFill>
                        <a:latin typeface="Century Gothic" panose="020B0502020202020204" pitchFamily="34" charset="0"/>
                      </a:endParaRPr>
                    </a:p>
                  </a:txBody>
                  <a:tcPr anchor="ctr">
                    <a:lnL w="76200" cap="flat" cmpd="sng" algn="ctr">
                      <a:solidFill>
                        <a:schemeClr val="accent5">
                          <a:lumMod val="50000"/>
                        </a:schemeClr>
                      </a:solidFill>
                      <a:prstDash val="solid"/>
                      <a:round/>
                      <a:headEnd type="none" w="med" len="med"/>
                      <a:tailEnd type="none" w="med" len="med"/>
                    </a:lnL>
                    <a:lnR w="76200" cap="flat" cmpd="sng" algn="ctr">
                      <a:solidFill>
                        <a:schemeClr val="accent5">
                          <a:lumMod val="50000"/>
                        </a:schemeClr>
                      </a:solidFill>
                      <a:prstDash val="solid"/>
                      <a:round/>
                      <a:headEnd type="none" w="med" len="med"/>
                      <a:tailEnd type="none" w="med" len="med"/>
                    </a:lnR>
                    <a:lnT w="76200" cap="flat" cmpd="sng" algn="ctr">
                      <a:solidFill>
                        <a:schemeClr val="accent5">
                          <a:lumMod val="50000"/>
                        </a:schemeClr>
                      </a:solidFill>
                      <a:prstDash val="solid"/>
                      <a:round/>
                      <a:headEnd type="none" w="med" len="med"/>
                      <a:tailEnd type="none" w="med" len="med"/>
                    </a:lnT>
                    <a:lnB w="762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2073799467"/>
                  </a:ext>
                </a:extLst>
              </a:tr>
              <a:tr h="2418955">
                <a:tc>
                  <a:txBody>
                    <a:bodyPr/>
                    <a:lstStyle/>
                    <a:p>
                      <a:pPr algn="ctr"/>
                      <a:endParaRPr lang="en-GB" sz="2400" b="1" dirty="0">
                        <a:solidFill>
                          <a:srgbClr val="002060"/>
                        </a:solidFill>
                        <a:latin typeface="Century Gothic" panose="020B0502020202020204" pitchFamily="34" charset="0"/>
                      </a:endParaRPr>
                    </a:p>
                  </a:txBody>
                  <a:tcPr anchor="ctr">
                    <a:lnL w="76200" cap="flat" cmpd="sng" algn="ctr">
                      <a:solidFill>
                        <a:schemeClr val="accent5">
                          <a:lumMod val="50000"/>
                        </a:schemeClr>
                      </a:solidFill>
                      <a:prstDash val="solid"/>
                      <a:round/>
                      <a:headEnd type="none" w="med" len="med"/>
                      <a:tailEnd type="none" w="med" len="med"/>
                    </a:lnL>
                    <a:lnR w="76200" cap="flat" cmpd="sng" algn="ctr">
                      <a:solidFill>
                        <a:schemeClr val="accent5">
                          <a:lumMod val="50000"/>
                        </a:schemeClr>
                      </a:solidFill>
                      <a:prstDash val="solid"/>
                      <a:round/>
                      <a:headEnd type="none" w="med" len="med"/>
                      <a:tailEnd type="none" w="med" len="med"/>
                    </a:lnR>
                    <a:lnT w="76200" cap="flat" cmpd="sng" algn="ctr">
                      <a:solidFill>
                        <a:schemeClr val="accent5">
                          <a:lumMod val="50000"/>
                        </a:schemeClr>
                      </a:solidFill>
                      <a:prstDash val="solid"/>
                      <a:round/>
                      <a:headEnd type="none" w="med" len="med"/>
                      <a:tailEnd type="none" w="med" len="med"/>
                    </a:lnT>
                    <a:lnB w="76200" cap="flat" cmpd="sng" algn="ctr">
                      <a:solidFill>
                        <a:schemeClr val="accent5">
                          <a:lumMod val="50000"/>
                        </a:schemeClr>
                      </a:solidFill>
                      <a:prstDash val="solid"/>
                      <a:round/>
                      <a:headEnd type="none" w="med" len="med"/>
                      <a:tailEnd type="none" w="med" len="med"/>
                    </a:lnB>
                    <a:noFill/>
                  </a:tcPr>
                </a:tc>
                <a:tc>
                  <a:txBody>
                    <a:bodyPr/>
                    <a:lstStyle/>
                    <a:p>
                      <a:pPr algn="ctr"/>
                      <a:endParaRPr lang="en-GB" sz="2400" b="1" dirty="0">
                        <a:solidFill>
                          <a:srgbClr val="002060"/>
                        </a:solidFill>
                        <a:latin typeface="Century Gothic" panose="020B0502020202020204" pitchFamily="34" charset="0"/>
                      </a:endParaRPr>
                    </a:p>
                  </a:txBody>
                  <a:tcPr anchor="ctr">
                    <a:lnL w="76200" cap="flat" cmpd="sng" algn="ctr">
                      <a:solidFill>
                        <a:schemeClr val="accent5">
                          <a:lumMod val="50000"/>
                        </a:schemeClr>
                      </a:solidFill>
                      <a:prstDash val="solid"/>
                      <a:round/>
                      <a:headEnd type="none" w="med" len="med"/>
                      <a:tailEnd type="none" w="med" len="med"/>
                    </a:lnL>
                    <a:lnR w="76200" cap="flat" cmpd="sng" algn="ctr">
                      <a:solidFill>
                        <a:schemeClr val="accent5">
                          <a:lumMod val="50000"/>
                        </a:schemeClr>
                      </a:solidFill>
                      <a:prstDash val="solid"/>
                      <a:round/>
                      <a:headEnd type="none" w="med" len="med"/>
                      <a:tailEnd type="none" w="med" len="med"/>
                    </a:lnR>
                    <a:lnT w="76200" cap="flat" cmpd="sng" algn="ctr">
                      <a:solidFill>
                        <a:schemeClr val="accent5">
                          <a:lumMod val="50000"/>
                        </a:schemeClr>
                      </a:solidFill>
                      <a:prstDash val="solid"/>
                      <a:round/>
                      <a:headEnd type="none" w="med" len="med"/>
                      <a:tailEnd type="none" w="med" len="med"/>
                    </a:lnT>
                    <a:lnB w="762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2680120459"/>
                  </a:ext>
                </a:extLst>
              </a:tr>
            </a:tbl>
          </a:graphicData>
        </a:graphic>
      </p:graphicFrame>
      <p:sp>
        <p:nvSpPr>
          <p:cNvPr id="38" name="TextBox 37"/>
          <p:cNvSpPr txBox="1"/>
          <p:nvPr/>
        </p:nvSpPr>
        <p:spPr>
          <a:xfrm>
            <a:off x="6429042" y="2433459"/>
            <a:ext cx="2255196" cy="1113062"/>
          </a:xfrm>
          <a:prstGeom prst="rect">
            <a:avLst/>
          </a:prstGeom>
          <a:noFill/>
          <a:ln>
            <a:noFill/>
          </a:ln>
        </p:spPr>
        <p:txBody>
          <a:bodyPr wrap="square" rtlCol="0">
            <a:spAutoFit/>
          </a:bodyPr>
          <a:lstStyle/>
          <a:p>
            <a:pPr marL="0" marR="0" lvl="0" indent="0" algn="l" defTabSz="914400" rtl="0" eaLnBrk="1" fontAlgn="auto" latinLnBrk="0" hangingPunct="1">
              <a:lnSpc>
                <a:spcPct val="200000"/>
              </a:lnSpc>
              <a:spcBef>
                <a:spcPts val="0"/>
              </a:spcBef>
              <a:spcAft>
                <a:spcPts val="60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The………………………………………..</a:t>
            </a:r>
          </a:p>
        </p:txBody>
      </p:sp>
      <p:sp>
        <p:nvSpPr>
          <p:cNvPr id="39" name="TextBox 38"/>
          <p:cNvSpPr txBox="1"/>
          <p:nvPr/>
        </p:nvSpPr>
        <p:spPr>
          <a:xfrm>
            <a:off x="6219254" y="390342"/>
            <a:ext cx="516233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F0302020204030204"/>
                <a:ea typeface="+mn-ea"/>
                <a:cs typeface="+mn-cs"/>
              </a:rPr>
              <a:t>Escucha</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 </a:t>
            </a:r>
            <a:r>
              <a:rPr kumimoji="0" lang="en-GB" sz="2000" b="1" i="0" u="none" strike="noStrike" kern="1200" cap="none" spc="0" normalizeH="0" baseline="0" noProof="0" dirty="0" err="1">
                <a:ln>
                  <a:noFill/>
                </a:ln>
                <a:solidFill>
                  <a:srgbClr val="002060"/>
                </a:solidFill>
                <a:effectLst/>
                <a:uLnTx/>
                <a:uFillTx/>
                <a:latin typeface="Century Gothic" panose="020F0302020204030204"/>
                <a:ea typeface="+mn-ea"/>
                <a:cs typeface="+mn-cs"/>
              </a:rPr>
              <a:t>Marca</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 la </a:t>
            </a:r>
            <a:r>
              <a:rPr kumimoji="0" lang="en-GB" sz="2000" b="1" i="0" u="none" strike="noStrike" kern="1200" cap="none" spc="0" normalizeH="0" baseline="0" noProof="0" dirty="0" err="1">
                <a:ln>
                  <a:noFill/>
                </a:ln>
                <a:solidFill>
                  <a:srgbClr val="002060"/>
                </a:solidFill>
                <a:effectLst/>
                <a:uLnTx/>
                <a:uFillTx/>
                <a:latin typeface="Century Gothic" panose="020F0302020204030204"/>
                <a:ea typeface="+mn-ea"/>
                <a:cs typeface="+mn-cs"/>
              </a:rPr>
              <a:t>opción</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 </a:t>
            </a:r>
            <a:r>
              <a:rPr kumimoji="0" lang="en-GB" sz="2000" b="1" i="0" u="none" strike="noStrike" kern="1200" cap="none" spc="0" normalizeH="0" baseline="0" noProof="0" dirty="0" err="1">
                <a:ln>
                  <a:noFill/>
                </a:ln>
                <a:solidFill>
                  <a:srgbClr val="002060"/>
                </a:solidFill>
                <a:effectLst/>
                <a:uLnTx/>
                <a:uFillTx/>
                <a:latin typeface="Century Gothic" panose="020F0302020204030204"/>
                <a:ea typeface="+mn-ea"/>
                <a:cs typeface="+mn-cs"/>
              </a:rPr>
              <a:t>correcta</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 y escribe la </a:t>
            </a:r>
            <a:r>
              <a:rPr kumimoji="0" lang="en-GB" sz="2000" b="1" i="0" u="none" strike="noStrike" kern="1200" cap="none" spc="0" normalizeH="0" baseline="0" noProof="0" dirty="0" err="1">
                <a:ln>
                  <a:noFill/>
                </a:ln>
                <a:solidFill>
                  <a:srgbClr val="002060"/>
                </a:solidFill>
                <a:effectLst/>
                <a:uLnTx/>
                <a:uFillTx/>
                <a:latin typeface="Century Gothic" panose="020F0302020204030204"/>
                <a:ea typeface="+mn-ea"/>
                <a:cs typeface="+mn-cs"/>
              </a:rPr>
              <a:t>frase</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 en </a:t>
            </a:r>
            <a:r>
              <a:rPr kumimoji="0" lang="en-GB" sz="2000" b="1" i="0" u="none" strike="noStrike" kern="1200" cap="none" spc="0" normalizeH="0" baseline="0" noProof="0" dirty="0" err="1">
                <a:ln>
                  <a:noFill/>
                </a:ln>
                <a:solidFill>
                  <a:srgbClr val="002060"/>
                </a:solidFill>
                <a:effectLst/>
                <a:uLnTx/>
                <a:uFillTx/>
                <a:latin typeface="Century Gothic" panose="020F0302020204030204"/>
                <a:ea typeface="+mn-ea"/>
                <a:cs typeface="+mn-cs"/>
              </a:rPr>
              <a:t>inglés</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a:t>
            </a:r>
          </a:p>
        </p:txBody>
      </p:sp>
      <p:sp>
        <p:nvSpPr>
          <p:cNvPr id="40" name="TextBox 39"/>
          <p:cNvSpPr txBox="1"/>
          <p:nvPr/>
        </p:nvSpPr>
        <p:spPr>
          <a:xfrm>
            <a:off x="7982637" y="1202829"/>
            <a:ext cx="463948" cy="370926"/>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41" name="TextBox 40"/>
          <p:cNvSpPr txBox="1"/>
          <p:nvPr/>
        </p:nvSpPr>
        <p:spPr>
          <a:xfrm>
            <a:off x="6429043" y="1202829"/>
            <a:ext cx="1452542" cy="369332"/>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Hoy</a:t>
            </a:r>
          </a:p>
        </p:txBody>
      </p:sp>
      <p:sp>
        <p:nvSpPr>
          <p:cNvPr id="42" name="TextBox 41"/>
          <p:cNvSpPr txBox="1"/>
          <p:nvPr/>
        </p:nvSpPr>
        <p:spPr>
          <a:xfrm>
            <a:off x="6429042" y="1625245"/>
            <a:ext cx="1452543" cy="369332"/>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En general</a:t>
            </a:r>
          </a:p>
        </p:txBody>
      </p:sp>
      <p:sp>
        <p:nvSpPr>
          <p:cNvPr id="43" name="TextBox 42"/>
          <p:cNvSpPr txBox="1"/>
          <p:nvPr/>
        </p:nvSpPr>
        <p:spPr>
          <a:xfrm>
            <a:off x="7982637" y="1625245"/>
            <a:ext cx="463948" cy="370926"/>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44" name="TextBox 43"/>
          <p:cNvSpPr txBox="1"/>
          <p:nvPr/>
        </p:nvSpPr>
        <p:spPr>
          <a:xfrm>
            <a:off x="9068593" y="2441716"/>
            <a:ext cx="2255196" cy="1113062"/>
          </a:xfrm>
          <a:prstGeom prst="rect">
            <a:avLst/>
          </a:prstGeom>
          <a:noFill/>
          <a:ln>
            <a:noFill/>
          </a:ln>
        </p:spPr>
        <p:txBody>
          <a:bodyPr wrap="square" rtlCol="0">
            <a:spAutoFit/>
          </a:bodyPr>
          <a:lstStyle/>
          <a:p>
            <a:pPr marL="0" marR="0" lvl="0" indent="0" algn="l" defTabSz="914400" rtl="0" eaLnBrk="1" fontAlgn="auto" latinLnBrk="0" hangingPunct="1">
              <a:lnSpc>
                <a:spcPct val="200000"/>
              </a:lnSpc>
              <a:spcBef>
                <a:spcPts val="0"/>
              </a:spcBef>
              <a:spcAft>
                <a:spcPts val="60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The………………………………………..</a:t>
            </a:r>
          </a:p>
        </p:txBody>
      </p:sp>
      <p:sp>
        <p:nvSpPr>
          <p:cNvPr id="45" name="TextBox 44"/>
          <p:cNvSpPr txBox="1"/>
          <p:nvPr/>
        </p:nvSpPr>
        <p:spPr>
          <a:xfrm>
            <a:off x="10622188" y="1211086"/>
            <a:ext cx="463948" cy="370926"/>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46" name="TextBox 45"/>
          <p:cNvSpPr txBox="1"/>
          <p:nvPr/>
        </p:nvSpPr>
        <p:spPr>
          <a:xfrm>
            <a:off x="9068594" y="1211086"/>
            <a:ext cx="1452542" cy="369332"/>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Hoy</a:t>
            </a:r>
          </a:p>
        </p:txBody>
      </p:sp>
      <p:sp>
        <p:nvSpPr>
          <p:cNvPr id="47" name="TextBox 46"/>
          <p:cNvSpPr txBox="1"/>
          <p:nvPr/>
        </p:nvSpPr>
        <p:spPr>
          <a:xfrm>
            <a:off x="9068593" y="1633502"/>
            <a:ext cx="1452543" cy="369332"/>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En general</a:t>
            </a:r>
          </a:p>
        </p:txBody>
      </p:sp>
      <p:sp>
        <p:nvSpPr>
          <p:cNvPr id="48" name="TextBox 47"/>
          <p:cNvSpPr txBox="1"/>
          <p:nvPr/>
        </p:nvSpPr>
        <p:spPr>
          <a:xfrm>
            <a:off x="10622188" y="1633502"/>
            <a:ext cx="463948" cy="370926"/>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49" name="TextBox 48"/>
          <p:cNvSpPr txBox="1"/>
          <p:nvPr/>
        </p:nvSpPr>
        <p:spPr>
          <a:xfrm>
            <a:off x="6414763" y="5106899"/>
            <a:ext cx="2255196" cy="1113062"/>
          </a:xfrm>
          <a:prstGeom prst="rect">
            <a:avLst/>
          </a:prstGeom>
          <a:noFill/>
          <a:ln>
            <a:noFill/>
          </a:ln>
        </p:spPr>
        <p:txBody>
          <a:bodyPr wrap="square" rtlCol="0">
            <a:spAutoFit/>
          </a:bodyPr>
          <a:lstStyle/>
          <a:p>
            <a:pPr marL="0" marR="0" lvl="0" indent="0" algn="l" defTabSz="914400" rtl="0" eaLnBrk="1" fontAlgn="auto" latinLnBrk="0" hangingPunct="1">
              <a:lnSpc>
                <a:spcPct val="200000"/>
              </a:lnSpc>
              <a:spcBef>
                <a:spcPts val="0"/>
              </a:spcBef>
              <a:spcAft>
                <a:spcPts val="60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The………………………………………..</a:t>
            </a:r>
          </a:p>
        </p:txBody>
      </p:sp>
      <p:sp>
        <p:nvSpPr>
          <p:cNvPr id="50" name="TextBox 49"/>
          <p:cNvSpPr txBox="1"/>
          <p:nvPr/>
        </p:nvSpPr>
        <p:spPr>
          <a:xfrm>
            <a:off x="7968358" y="3876269"/>
            <a:ext cx="463948" cy="370926"/>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51" name="TextBox 50"/>
          <p:cNvSpPr txBox="1"/>
          <p:nvPr/>
        </p:nvSpPr>
        <p:spPr>
          <a:xfrm>
            <a:off x="6414764" y="3876269"/>
            <a:ext cx="1452542" cy="369332"/>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Hoy</a:t>
            </a:r>
          </a:p>
        </p:txBody>
      </p:sp>
      <p:sp>
        <p:nvSpPr>
          <p:cNvPr id="52" name="TextBox 51"/>
          <p:cNvSpPr txBox="1"/>
          <p:nvPr/>
        </p:nvSpPr>
        <p:spPr>
          <a:xfrm>
            <a:off x="6414763" y="4298685"/>
            <a:ext cx="1452543" cy="369332"/>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En general</a:t>
            </a:r>
          </a:p>
        </p:txBody>
      </p:sp>
      <p:sp>
        <p:nvSpPr>
          <p:cNvPr id="53" name="TextBox 52"/>
          <p:cNvSpPr txBox="1"/>
          <p:nvPr/>
        </p:nvSpPr>
        <p:spPr>
          <a:xfrm>
            <a:off x="7968358" y="4298685"/>
            <a:ext cx="463948" cy="370926"/>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54" name="TextBox 53"/>
          <p:cNvSpPr txBox="1"/>
          <p:nvPr/>
        </p:nvSpPr>
        <p:spPr>
          <a:xfrm>
            <a:off x="8942627" y="5106899"/>
            <a:ext cx="2255196" cy="1113062"/>
          </a:xfrm>
          <a:prstGeom prst="rect">
            <a:avLst/>
          </a:prstGeom>
          <a:noFill/>
          <a:ln>
            <a:noFill/>
          </a:ln>
        </p:spPr>
        <p:txBody>
          <a:bodyPr wrap="square" rtlCol="0">
            <a:spAutoFit/>
          </a:bodyPr>
          <a:lstStyle/>
          <a:p>
            <a:pPr marL="0" marR="0" lvl="0" indent="0" algn="l" defTabSz="914400" rtl="0" eaLnBrk="1" fontAlgn="auto" latinLnBrk="0" hangingPunct="1">
              <a:lnSpc>
                <a:spcPct val="200000"/>
              </a:lnSpc>
              <a:spcBef>
                <a:spcPts val="0"/>
              </a:spcBef>
              <a:spcAft>
                <a:spcPts val="60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The………………………………………..</a:t>
            </a:r>
          </a:p>
        </p:txBody>
      </p:sp>
      <p:sp>
        <p:nvSpPr>
          <p:cNvPr id="55" name="TextBox 54"/>
          <p:cNvSpPr txBox="1"/>
          <p:nvPr/>
        </p:nvSpPr>
        <p:spPr>
          <a:xfrm>
            <a:off x="10496222" y="3876269"/>
            <a:ext cx="463948" cy="370926"/>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56" name="TextBox 55"/>
          <p:cNvSpPr txBox="1"/>
          <p:nvPr/>
        </p:nvSpPr>
        <p:spPr>
          <a:xfrm>
            <a:off x="8942628" y="3876269"/>
            <a:ext cx="1452542" cy="369332"/>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Hoy</a:t>
            </a:r>
          </a:p>
        </p:txBody>
      </p:sp>
      <p:sp>
        <p:nvSpPr>
          <p:cNvPr id="57" name="TextBox 56"/>
          <p:cNvSpPr txBox="1"/>
          <p:nvPr/>
        </p:nvSpPr>
        <p:spPr>
          <a:xfrm>
            <a:off x="8942627" y="4298685"/>
            <a:ext cx="1452543" cy="369332"/>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En general</a:t>
            </a:r>
          </a:p>
        </p:txBody>
      </p:sp>
      <p:sp>
        <p:nvSpPr>
          <p:cNvPr id="58" name="TextBox 57"/>
          <p:cNvSpPr txBox="1"/>
          <p:nvPr/>
        </p:nvSpPr>
        <p:spPr>
          <a:xfrm>
            <a:off x="10496222" y="4298685"/>
            <a:ext cx="463948" cy="370926"/>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59" name="TextBox 58"/>
          <p:cNvSpPr txBox="1"/>
          <p:nvPr/>
        </p:nvSpPr>
        <p:spPr>
          <a:xfrm>
            <a:off x="400501" y="715144"/>
            <a:ext cx="52856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Usa ‘Los/las……..+ ‘son’ / ‘están’.</a:t>
            </a:r>
          </a:p>
        </p:txBody>
      </p:sp>
      <p:pic>
        <p:nvPicPr>
          <p:cNvPr id="60" name="Picture 5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6582" y="4032566"/>
            <a:ext cx="887448" cy="1016656"/>
          </a:xfrm>
          <a:prstGeom prst="rect">
            <a:avLst/>
          </a:prstGeom>
        </p:spPr>
      </p:pic>
      <p:pic>
        <p:nvPicPr>
          <p:cNvPr id="61" name="Picture 2" descr="http://www.clker.com/cliparts/c/e/7/4/1195444712973371681Gerald_G_Boy_Face_Cartoon_4.svg.me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85191" y="4029172"/>
            <a:ext cx="1027199" cy="1044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450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nvPr>
        </p:nvGraphicFramePr>
        <p:xfrm>
          <a:off x="6308154" y="1098228"/>
          <a:ext cx="5162338" cy="5121733"/>
        </p:xfrm>
        <a:graphic>
          <a:graphicData uri="http://schemas.openxmlformats.org/drawingml/2006/table">
            <a:tbl>
              <a:tblPr firstRow="1" bandRow="1">
                <a:tableStyleId>{5C22544A-7EE6-4342-B048-85BDC9FD1C3A}</a:tableStyleId>
              </a:tblPr>
              <a:tblGrid>
                <a:gridCol w="2581169">
                  <a:extLst>
                    <a:ext uri="{9D8B030D-6E8A-4147-A177-3AD203B41FA5}">
                      <a16:colId xmlns:a16="http://schemas.microsoft.com/office/drawing/2014/main" val="919787616"/>
                    </a:ext>
                  </a:extLst>
                </a:gridCol>
                <a:gridCol w="2581169">
                  <a:extLst>
                    <a:ext uri="{9D8B030D-6E8A-4147-A177-3AD203B41FA5}">
                      <a16:colId xmlns:a16="http://schemas.microsoft.com/office/drawing/2014/main" val="3622407427"/>
                    </a:ext>
                  </a:extLst>
                </a:gridCol>
              </a:tblGrid>
              <a:tr h="2702778">
                <a:tc>
                  <a:txBody>
                    <a:bodyPr/>
                    <a:lstStyle/>
                    <a:p>
                      <a:pPr algn="ctr"/>
                      <a:endParaRPr lang="en-GB" sz="2400" b="1" dirty="0">
                        <a:solidFill>
                          <a:srgbClr val="002060"/>
                        </a:solidFill>
                        <a:latin typeface="Century Gothic" panose="020B0502020202020204" pitchFamily="34" charset="0"/>
                      </a:endParaRPr>
                    </a:p>
                    <a:p>
                      <a:pPr algn="ctr"/>
                      <a:endParaRPr lang="en-GB" sz="2400" b="1" dirty="0">
                        <a:solidFill>
                          <a:srgbClr val="002060"/>
                        </a:solidFill>
                        <a:latin typeface="Century Gothic" panose="020B0502020202020204" pitchFamily="34" charset="0"/>
                      </a:endParaRPr>
                    </a:p>
                    <a:p>
                      <a:pPr algn="ctr"/>
                      <a:endParaRPr lang="en-GB" sz="2400" b="0" dirty="0">
                        <a:solidFill>
                          <a:srgbClr val="002060"/>
                        </a:solidFill>
                        <a:latin typeface="Century Gothic" panose="020B0502020202020204" pitchFamily="34" charset="0"/>
                      </a:endParaRPr>
                    </a:p>
                  </a:txBody>
                  <a:tcPr anchor="ctr">
                    <a:lnL w="76200" cap="flat" cmpd="sng" algn="ctr">
                      <a:solidFill>
                        <a:schemeClr val="accent5">
                          <a:lumMod val="50000"/>
                        </a:schemeClr>
                      </a:solidFill>
                      <a:prstDash val="solid"/>
                      <a:round/>
                      <a:headEnd type="none" w="med" len="med"/>
                      <a:tailEnd type="none" w="med" len="med"/>
                    </a:lnL>
                    <a:lnR w="76200" cap="flat" cmpd="sng" algn="ctr">
                      <a:solidFill>
                        <a:schemeClr val="accent5">
                          <a:lumMod val="50000"/>
                        </a:schemeClr>
                      </a:solidFill>
                      <a:prstDash val="solid"/>
                      <a:round/>
                      <a:headEnd type="none" w="med" len="med"/>
                      <a:tailEnd type="none" w="med" len="med"/>
                    </a:lnR>
                    <a:lnT w="76200" cap="flat" cmpd="sng" algn="ctr">
                      <a:solidFill>
                        <a:schemeClr val="accent5">
                          <a:lumMod val="50000"/>
                        </a:schemeClr>
                      </a:solidFill>
                      <a:prstDash val="solid"/>
                      <a:round/>
                      <a:headEnd type="none" w="med" len="med"/>
                      <a:tailEnd type="none" w="med" len="med"/>
                    </a:lnT>
                    <a:lnB w="76200" cap="flat" cmpd="sng" algn="ctr">
                      <a:solidFill>
                        <a:schemeClr val="accent5">
                          <a:lumMod val="50000"/>
                        </a:schemeClr>
                      </a:solidFill>
                      <a:prstDash val="solid"/>
                      <a:round/>
                      <a:headEnd type="none" w="med" len="med"/>
                      <a:tailEnd type="none" w="med" len="med"/>
                    </a:lnB>
                    <a:noFill/>
                  </a:tcPr>
                </a:tc>
                <a:tc>
                  <a:txBody>
                    <a:bodyPr/>
                    <a:lstStyle/>
                    <a:p>
                      <a:pPr algn="ctr"/>
                      <a:endParaRPr lang="en-GB" sz="2400" b="1" dirty="0">
                        <a:solidFill>
                          <a:srgbClr val="002060"/>
                        </a:solidFill>
                        <a:latin typeface="Century Gothic" panose="020B0502020202020204" pitchFamily="34" charset="0"/>
                      </a:endParaRPr>
                    </a:p>
                    <a:p>
                      <a:pPr algn="ctr"/>
                      <a:endParaRPr lang="en-GB" sz="2400" b="1" dirty="0">
                        <a:solidFill>
                          <a:srgbClr val="002060"/>
                        </a:solidFill>
                        <a:latin typeface="Century Gothic" panose="020B0502020202020204" pitchFamily="34" charset="0"/>
                      </a:endParaRPr>
                    </a:p>
                  </a:txBody>
                  <a:tcPr anchor="ctr">
                    <a:lnL w="76200" cap="flat" cmpd="sng" algn="ctr">
                      <a:solidFill>
                        <a:schemeClr val="accent5">
                          <a:lumMod val="50000"/>
                        </a:schemeClr>
                      </a:solidFill>
                      <a:prstDash val="solid"/>
                      <a:round/>
                      <a:headEnd type="none" w="med" len="med"/>
                      <a:tailEnd type="none" w="med" len="med"/>
                    </a:lnL>
                    <a:lnR w="76200" cap="flat" cmpd="sng" algn="ctr">
                      <a:solidFill>
                        <a:schemeClr val="accent5">
                          <a:lumMod val="50000"/>
                        </a:schemeClr>
                      </a:solidFill>
                      <a:prstDash val="solid"/>
                      <a:round/>
                      <a:headEnd type="none" w="med" len="med"/>
                      <a:tailEnd type="none" w="med" len="med"/>
                    </a:lnR>
                    <a:lnT w="76200" cap="flat" cmpd="sng" algn="ctr">
                      <a:solidFill>
                        <a:schemeClr val="accent5">
                          <a:lumMod val="50000"/>
                        </a:schemeClr>
                      </a:solidFill>
                      <a:prstDash val="solid"/>
                      <a:round/>
                      <a:headEnd type="none" w="med" len="med"/>
                      <a:tailEnd type="none" w="med" len="med"/>
                    </a:lnT>
                    <a:lnB w="762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2073799467"/>
                  </a:ext>
                </a:extLst>
              </a:tr>
              <a:tr h="2418955">
                <a:tc>
                  <a:txBody>
                    <a:bodyPr/>
                    <a:lstStyle/>
                    <a:p>
                      <a:pPr algn="ctr"/>
                      <a:endParaRPr lang="en-GB" sz="2400" b="1" dirty="0">
                        <a:solidFill>
                          <a:srgbClr val="002060"/>
                        </a:solidFill>
                        <a:latin typeface="Century Gothic" panose="020B0502020202020204" pitchFamily="34" charset="0"/>
                      </a:endParaRPr>
                    </a:p>
                  </a:txBody>
                  <a:tcPr anchor="ctr">
                    <a:lnL w="76200" cap="flat" cmpd="sng" algn="ctr">
                      <a:solidFill>
                        <a:schemeClr val="accent5">
                          <a:lumMod val="50000"/>
                        </a:schemeClr>
                      </a:solidFill>
                      <a:prstDash val="solid"/>
                      <a:round/>
                      <a:headEnd type="none" w="med" len="med"/>
                      <a:tailEnd type="none" w="med" len="med"/>
                    </a:lnL>
                    <a:lnR w="76200" cap="flat" cmpd="sng" algn="ctr">
                      <a:solidFill>
                        <a:schemeClr val="accent5">
                          <a:lumMod val="50000"/>
                        </a:schemeClr>
                      </a:solidFill>
                      <a:prstDash val="solid"/>
                      <a:round/>
                      <a:headEnd type="none" w="med" len="med"/>
                      <a:tailEnd type="none" w="med" len="med"/>
                    </a:lnR>
                    <a:lnT w="76200" cap="flat" cmpd="sng" algn="ctr">
                      <a:solidFill>
                        <a:schemeClr val="accent5">
                          <a:lumMod val="50000"/>
                        </a:schemeClr>
                      </a:solidFill>
                      <a:prstDash val="solid"/>
                      <a:round/>
                      <a:headEnd type="none" w="med" len="med"/>
                      <a:tailEnd type="none" w="med" len="med"/>
                    </a:lnT>
                    <a:lnB w="76200" cap="flat" cmpd="sng" algn="ctr">
                      <a:solidFill>
                        <a:schemeClr val="accent5">
                          <a:lumMod val="50000"/>
                        </a:schemeClr>
                      </a:solidFill>
                      <a:prstDash val="solid"/>
                      <a:round/>
                      <a:headEnd type="none" w="med" len="med"/>
                      <a:tailEnd type="none" w="med" len="med"/>
                    </a:lnB>
                    <a:noFill/>
                  </a:tcPr>
                </a:tc>
                <a:tc>
                  <a:txBody>
                    <a:bodyPr/>
                    <a:lstStyle/>
                    <a:p>
                      <a:pPr algn="ctr"/>
                      <a:endParaRPr lang="en-GB" sz="2400" b="1" dirty="0">
                        <a:solidFill>
                          <a:srgbClr val="002060"/>
                        </a:solidFill>
                        <a:latin typeface="Century Gothic" panose="020B0502020202020204" pitchFamily="34" charset="0"/>
                      </a:endParaRPr>
                    </a:p>
                  </a:txBody>
                  <a:tcPr anchor="ctr">
                    <a:lnL w="76200" cap="flat" cmpd="sng" algn="ctr">
                      <a:solidFill>
                        <a:schemeClr val="accent5">
                          <a:lumMod val="50000"/>
                        </a:schemeClr>
                      </a:solidFill>
                      <a:prstDash val="solid"/>
                      <a:round/>
                      <a:headEnd type="none" w="med" len="med"/>
                      <a:tailEnd type="none" w="med" len="med"/>
                    </a:lnL>
                    <a:lnR w="76200" cap="flat" cmpd="sng" algn="ctr">
                      <a:solidFill>
                        <a:schemeClr val="accent5">
                          <a:lumMod val="50000"/>
                        </a:schemeClr>
                      </a:solidFill>
                      <a:prstDash val="solid"/>
                      <a:round/>
                      <a:headEnd type="none" w="med" len="med"/>
                      <a:tailEnd type="none" w="med" len="med"/>
                    </a:lnR>
                    <a:lnT w="76200" cap="flat" cmpd="sng" algn="ctr">
                      <a:solidFill>
                        <a:schemeClr val="accent5">
                          <a:lumMod val="50000"/>
                        </a:schemeClr>
                      </a:solidFill>
                      <a:prstDash val="solid"/>
                      <a:round/>
                      <a:headEnd type="none" w="med" len="med"/>
                      <a:tailEnd type="none" w="med" len="med"/>
                    </a:lnT>
                    <a:lnB w="762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2680120459"/>
                  </a:ext>
                </a:extLst>
              </a:tr>
            </a:tbl>
          </a:graphicData>
        </a:graphic>
      </p:graphicFrame>
      <p:sp>
        <p:nvSpPr>
          <p:cNvPr id="44" name="TextBox 43"/>
          <p:cNvSpPr txBox="1"/>
          <p:nvPr/>
        </p:nvSpPr>
        <p:spPr>
          <a:xfrm>
            <a:off x="6429042" y="2433459"/>
            <a:ext cx="2255196" cy="1113062"/>
          </a:xfrm>
          <a:prstGeom prst="rect">
            <a:avLst/>
          </a:prstGeom>
          <a:noFill/>
          <a:ln>
            <a:noFill/>
          </a:ln>
        </p:spPr>
        <p:txBody>
          <a:bodyPr wrap="square" rtlCol="0">
            <a:spAutoFit/>
          </a:bodyPr>
          <a:lstStyle/>
          <a:p>
            <a:pPr marL="0" marR="0" lvl="0" indent="0" algn="l" defTabSz="914400" rtl="0" eaLnBrk="1" fontAlgn="auto" latinLnBrk="0" hangingPunct="1">
              <a:lnSpc>
                <a:spcPct val="200000"/>
              </a:lnSpc>
              <a:spcBef>
                <a:spcPts val="0"/>
              </a:spcBef>
              <a:spcAft>
                <a:spcPts val="60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The………………………………………..</a:t>
            </a:r>
          </a:p>
        </p:txBody>
      </p:sp>
      <p:graphicFrame>
        <p:nvGraphicFramePr>
          <p:cNvPr id="6" name="Table 5"/>
          <p:cNvGraphicFramePr>
            <a:graphicFrameLocks noGrp="1"/>
          </p:cNvGraphicFramePr>
          <p:nvPr>
            <p:extLst/>
          </p:nvPr>
        </p:nvGraphicFramePr>
        <p:xfrm>
          <a:off x="479697" y="1158967"/>
          <a:ext cx="5162338" cy="4754880"/>
        </p:xfrm>
        <a:graphic>
          <a:graphicData uri="http://schemas.openxmlformats.org/drawingml/2006/table">
            <a:tbl>
              <a:tblPr firstRow="1" bandRow="1">
                <a:tableStyleId>{5C22544A-7EE6-4342-B048-85BDC9FD1C3A}</a:tableStyleId>
              </a:tblPr>
              <a:tblGrid>
                <a:gridCol w="2581169">
                  <a:extLst>
                    <a:ext uri="{9D8B030D-6E8A-4147-A177-3AD203B41FA5}">
                      <a16:colId xmlns:a16="http://schemas.microsoft.com/office/drawing/2014/main" val="919787616"/>
                    </a:ext>
                  </a:extLst>
                </a:gridCol>
                <a:gridCol w="2581169">
                  <a:extLst>
                    <a:ext uri="{9D8B030D-6E8A-4147-A177-3AD203B41FA5}">
                      <a16:colId xmlns:a16="http://schemas.microsoft.com/office/drawing/2014/main" val="3622407427"/>
                    </a:ext>
                  </a:extLst>
                </a:gridCol>
              </a:tblGrid>
              <a:tr h="370840">
                <a:tc>
                  <a:txBody>
                    <a:bodyPr/>
                    <a:lstStyle/>
                    <a:p>
                      <a:pPr algn="ctr"/>
                      <a:endParaRPr lang="en-GB" sz="2400" b="1" dirty="0">
                        <a:solidFill>
                          <a:schemeClr val="accent5">
                            <a:lumMod val="50000"/>
                          </a:schemeClr>
                        </a:solidFill>
                        <a:latin typeface="Century Gothic" panose="020B0502020202020204" pitchFamily="34" charset="0"/>
                      </a:endParaRPr>
                    </a:p>
                    <a:p>
                      <a:pPr algn="ctr"/>
                      <a:endParaRPr lang="en-GB" sz="2400" b="1" dirty="0">
                        <a:solidFill>
                          <a:schemeClr val="accent5">
                            <a:lumMod val="50000"/>
                          </a:schemeClr>
                        </a:solidFill>
                        <a:latin typeface="Century Gothic" panose="020B0502020202020204" pitchFamily="34" charset="0"/>
                      </a:endParaRPr>
                    </a:p>
                    <a:p>
                      <a:pPr algn="ctr"/>
                      <a:endParaRPr lang="en-GB" sz="2400" b="1" dirty="0">
                        <a:solidFill>
                          <a:schemeClr val="accent5">
                            <a:lumMod val="50000"/>
                          </a:schemeClr>
                        </a:solidFill>
                        <a:latin typeface="Century Gothic" panose="020B0502020202020204" pitchFamily="34" charset="0"/>
                      </a:endParaRPr>
                    </a:p>
                    <a:p>
                      <a:pPr algn="ctr"/>
                      <a:endParaRPr lang="en-GB" sz="2400" b="1" dirty="0">
                        <a:solidFill>
                          <a:schemeClr val="accent5">
                            <a:lumMod val="50000"/>
                          </a:schemeClr>
                        </a:solidFill>
                        <a:latin typeface="Century Gothic" panose="020B0502020202020204" pitchFamily="34" charset="0"/>
                      </a:endParaRPr>
                    </a:p>
                    <a:p>
                      <a:pPr algn="ctr"/>
                      <a:endParaRPr lang="en-GB" sz="2400" b="1" dirty="0">
                        <a:solidFill>
                          <a:schemeClr val="accent5">
                            <a:lumMod val="50000"/>
                          </a:schemeClr>
                        </a:solidFill>
                        <a:latin typeface="Century Gothic" panose="020B0502020202020204" pitchFamily="34" charset="0"/>
                      </a:endParaRPr>
                    </a:p>
                    <a:p>
                      <a:pPr algn="ctr"/>
                      <a:r>
                        <a:rPr lang="en-GB" sz="2400" b="1" dirty="0">
                          <a:solidFill>
                            <a:schemeClr val="accent5">
                              <a:lumMod val="50000"/>
                            </a:schemeClr>
                          </a:solidFill>
                          <a:latin typeface="Century Gothic" panose="020B0502020202020204" pitchFamily="34" charset="0"/>
                        </a:rPr>
                        <a:t> quite serious</a:t>
                      </a:r>
                    </a:p>
                  </a:txBody>
                  <a:tcPr anchor="ctr">
                    <a:lnL w="76200" cap="flat" cmpd="sng" algn="ctr">
                      <a:solidFill>
                        <a:schemeClr val="accent5">
                          <a:lumMod val="50000"/>
                        </a:schemeClr>
                      </a:solidFill>
                      <a:prstDash val="solid"/>
                      <a:round/>
                      <a:headEnd type="none" w="med" len="med"/>
                      <a:tailEnd type="none" w="med" len="med"/>
                    </a:lnL>
                    <a:lnR w="76200" cap="flat" cmpd="sng" algn="ctr">
                      <a:solidFill>
                        <a:schemeClr val="accent5">
                          <a:lumMod val="50000"/>
                        </a:schemeClr>
                      </a:solidFill>
                      <a:prstDash val="solid"/>
                      <a:round/>
                      <a:headEnd type="none" w="med" len="med"/>
                      <a:tailEnd type="none" w="med" len="med"/>
                    </a:lnR>
                    <a:lnT w="76200" cap="flat" cmpd="sng" algn="ctr">
                      <a:solidFill>
                        <a:schemeClr val="accent5">
                          <a:lumMod val="50000"/>
                        </a:schemeClr>
                      </a:solidFill>
                      <a:prstDash val="solid"/>
                      <a:round/>
                      <a:headEnd type="none" w="med" len="med"/>
                      <a:tailEnd type="none" w="med" len="med"/>
                    </a:lnT>
                    <a:lnB w="76200" cap="flat" cmpd="sng" algn="ctr">
                      <a:solidFill>
                        <a:schemeClr val="accent5">
                          <a:lumMod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1" dirty="0">
                        <a:solidFill>
                          <a:schemeClr val="accent5">
                            <a:lumMod val="50000"/>
                          </a:schemeClr>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1" dirty="0">
                        <a:solidFill>
                          <a:schemeClr val="accent5">
                            <a:lumMod val="50000"/>
                          </a:schemeClr>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1" dirty="0">
                        <a:solidFill>
                          <a:schemeClr val="accent5">
                            <a:lumMod val="50000"/>
                          </a:schemeClr>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1" dirty="0">
                        <a:solidFill>
                          <a:schemeClr val="accent5">
                            <a:lumMod val="50000"/>
                          </a:schemeClr>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1" dirty="0">
                        <a:solidFill>
                          <a:schemeClr val="accent5">
                            <a:lumMod val="50000"/>
                          </a:schemeClr>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accent5">
                              <a:lumMod val="50000"/>
                            </a:schemeClr>
                          </a:solidFill>
                          <a:latin typeface="Century Gothic" panose="020B0502020202020204" pitchFamily="34" charset="0"/>
                        </a:rPr>
                        <a:t>clear</a:t>
                      </a:r>
                    </a:p>
                  </a:txBody>
                  <a:tcPr anchor="ctr">
                    <a:lnL w="76200" cap="flat" cmpd="sng" algn="ctr">
                      <a:solidFill>
                        <a:schemeClr val="accent5">
                          <a:lumMod val="50000"/>
                        </a:schemeClr>
                      </a:solidFill>
                      <a:prstDash val="solid"/>
                      <a:round/>
                      <a:headEnd type="none" w="med" len="med"/>
                      <a:tailEnd type="none" w="med" len="med"/>
                    </a:lnL>
                    <a:lnR w="76200" cap="flat" cmpd="sng" algn="ctr">
                      <a:solidFill>
                        <a:schemeClr val="accent5">
                          <a:lumMod val="50000"/>
                        </a:schemeClr>
                      </a:solidFill>
                      <a:prstDash val="solid"/>
                      <a:round/>
                      <a:headEnd type="none" w="med" len="med"/>
                      <a:tailEnd type="none" w="med" len="med"/>
                    </a:lnR>
                    <a:lnT w="76200" cap="flat" cmpd="sng" algn="ctr">
                      <a:solidFill>
                        <a:schemeClr val="accent5">
                          <a:lumMod val="50000"/>
                        </a:schemeClr>
                      </a:solidFill>
                      <a:prstDash val="solid"/>
                      <a:round/>
                      <a:headEnd type="none" w="med" len="med"/>
                      <a:tailEnd type="none" w="med" len="med"/>
                    </a:lnT>
                    <a:lnB w="762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207379946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b="1" dirty="0">
                        <a:solidFill>
                          <a:schemeClr val="accent5">
                            <a:lumMod val="50000"/>
                          </a:schemeClr>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b="1" dirty="0">
                        <a:solidFill>
                          <a:schemeClr val="accent5">
                            <a:lumMod val="50000"/>
                          </a:schemeClr>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1" dirty="0">
                        <a:solidFill>
                          <a:schemeClr val="accent5">
                            <a:lumMod val="50000"/>
                          </a:schemeClr>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1" dirty="0">
                        <a:solidFill>
                          <a:schemeClr val="accent5">
                            <a:lumMod val="50000"/>
                          </a:schemeClr>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1" dirty="0">
                        <a:solidFill>
                          <a:schemeClr val="accent5">
                            <a:lumMod val="50000"/>
                          </a:schemeClr>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accent5">
                              <a:lumMod val="50000"/>
                            </a:schemeClr>
                          </a:solidFill>
                          <a:latin typeface="Century Gothic" panose="020B0502020202020204" pitchFamily="34" charset="0"/>
                        </a:rPr>
                        <a:t>tanned</a:t>
                      </a:r>
                    </a:p>
                  </a:txBody>
                  <a:tcPr anchor="ctr">
                    <a:lnL w="76200" cap="flat" cmpd="sng" algn="ctr">
                      <a:solidFill>
                        <a:schemeClr val="accent5">
                          <a:lumMod val="50000"/>
                        </a:schemeClr>
                      </a:solidFill>
                      <a:prstDash val="solid"/>
                      <a:round/>
                      <a:headEnd type="none" w="med" len="med"/>
                      <a:tailEnd type="none" w="med" len="med"/>
                    </a:lnL>
                    <a:lnR w="76200" cap="flat" cmpd="sng" algn="ctr">
                      <a:solidFill>
                        <a:schemeClr val="accent5">
                          <a:lumMod val="50000"/>
                        </a:schemeClr>
                      </a:solidFill>
                      <a:prstDash val="solid"/>
                      <a:round/>
                      <a:headEnd type="none" w="med" len="med"/>
                      <a:tailEnd type="none" w="med" len="med"/>
                    </a:lnR>
                    <a:lnT w="76200" cap="flat" cmpd="sng" algn="ctr">
                      <a:solidFill>
                        <a:schemeClr val="accent5">
                          <a:lumMod val="50000"/>
                        </a:schemeClr>
                      </a:solidFill>
                      <a:prstDash val="solid"/>
                      <a:round/>
                      <a:headEnd type="none" w="med" len="med"/>
                      <a:tailEnd type="none" w="med" len="med"/>
                    </a:lnT>
                    <a:lnB w="76200" cap="flat" cmpd="sng" algn="ctr">
                      <a:solidFill>
                        <a:schemeClr val="accent5">
                          <a:lumMod val="50000"/>
                        </a:schemeClr>
                      </a:solidFill>
                      <a:prstDash val="solid"/>
                      <a:round/>
                      <a:headEnd type="none" w="med" len="med"/>
                      <a:tailEnd type="none" w="med" len="med"/>
                    </a:lnB>
                    <a:noFill/>
                  </a:tcPr>
                </a:tc>
                <a:tc>
                  <a:txBody>
                    <a:bodyPr/>
                    <a:lstStyle/>
                    <a:p>
                      <a:pPr algn="ctr"/>
                      <a:endParaRPr lang="en-GB" sz="2800" b="1" dirty="0">
                        <a:solidFill>
                          <a:schemeClr val="accent5">
                            <a:lumMod val="50000"/>
                          </a:schemeClr>
                        </a:solidFill>
                        <a:latin typeface="Century Gothic" panose="020B0502020202020204" pitchFamily="34" charset="0"/>
                      </a:endParaRPr>
                    </a:p>
                    <a:p>
                      <a:pPr algn="ctr"/>
                      <a:endParaRPr lang="en-GB" sz="2800" b="1" dirty="0">
                        <a:solidFill>
                          <a:schemeClr val="accent5">
                            <a:lumMod val="50000"/>
                          </a:schemeClr>
                        </a:solidFill>
                        <a:latin typeface="Century Gothic" panose="020B0502020202020204" pitchFamily="34" charset="0"/>
                      </a:endParaRPr>
                    </a:p>
                    <a:p>
                      <a:pPr algn="ctr"/>
                      <a:endParaRPr lang="en-GB" sz="2800" b="1" dirty="0">
                        <a:solidFill>
                          <a:schemeClr val="accent5">
                            <a:lumMod val="50000"/>
                          </a:schemeClr>
                        </a:solidFill>
                        <a:latin typeface="Century Gothic" panose="020B0502020202020204" pitchFamily="34" charset="0"/>
                      </a:endParaRPr>
                    </a:p>
                    <a:p>
                      <a:pPr algn="ctr"/>
                      <a:endParaRPr lang="en-GB" sz="2400" b="1" dirty="0">
                        <a:solidFill>
                          <a:schemeClr val="accent5">
                            <a:lumMod val="50000"/>
                          </a:schemeClr>
                        </a:solidFill>
                        <a:latin typeface="Century Gothic" panose="020B0502020202020204" pitchFamily="34" charset="0"/>
                      </a:endParaRPr>
                    </a:p>
                    <a:p>
                      <a:pPr algn="ctr"/>
                      <a:endParaRPr lang="en-GB" sz="2400" b="1" dirty="0">
                        <a:solidFill>
                          <a:schemeClr val="accent5">
                            <a:lumMod val="50000"/>
                          </a:schemeClr>
                        </a:solidFill>
                        <a:latin typeface="Century Gothic" panose="020B0502020202020204" pitchFamily="34" charset="0"/>
                      </a:endParaRPr>
                    </a:p>
                    <a:p>
                      <a:pPr algn="ctr"/>
                      <a:r>
                        <a:rPr lang="en-GB" sz="2400" b="1" dirty="0">
                          <a:solidFill>
                            <a:schemeClr val="accent5">
                              <a:lumMod val="50000"/>
                            </a:schemeClr>
                          </a:solidFill>
                          <a:latin typeface="Century Gothic" panose="020B0502020202020204" pitchFamily="34" charset="0"/>
                        </a:rPr>
                        <a:t>active</a:t>
                      </a:r>
                    </a:p>
                  </a:txBody>
                  <a:tcPr anchor="ctr">
                    <a:lnL w="76200" cap="flat" cmpd="sng" algn="ctr">
                      <a:solidFill>
                        <a:schemeClr val="accent5">
                          <a:lumMod val="50000"/>
                        </a:schemeClr>
                      </a:solidFill>
                      <a:prstDash val="solid"/>
                      <a:round/>
                      <a:headEnd type="none" w="med" len="med"/>
                      <a:tailEnd type="none" w="med" len="med"/>
                    </a:lnL>
                    <a:lnR w="76200" cap="flat" cmpd="sng" algn="ctr">
                      <a:solidFill>
                        <a:schemeClr val="accent5">
                          <a:lumMod val="50000"/>
                        </a:schemeClr>
                      </a:solidFill>
                      <a:prstDash val="solid"/>
                      <a:round/>
                      <a:headEnd type="none" w="med" len="med"/>
                      <a:tailEnd type="none" w="med" len="med"/>
                    </a:lnR>
                    <a:lnT w="76200" cap="flat" cmpd="sng" algn="ctr">
                      <a:solidFill>
                        <a:schemeClr val="accent5">
                          <a:lumMod val="50000"/>
                        </a:schemeClr>
                      </a:solidFill>
                      <a:prstDash val="solid"/>
                      <a:round/>
                      <a:headEnd type="none" w="med" len="med"/>
                      <a:tailEnd type="none" w="med" len="med"/>
                    </a:lnT>
                    <a:lnB w="762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2680120459"/>
                  </a:ext>
                </a:extLst>
              </a:tr>
            </a:tbl>
          </a:graphicData>
        </a:graphic>
      </p:graphicFrame>
      <p:sp>
        <p:nvSpPr>
          <p:cNvPr id="2" name="Rounded Rectangle 11" descr="background rectangle&#10;">
            <a:extLst>
              <a:ext uri="{FF2B5EF4-FFF2-40B4-BE49-F238E27FC236}">
                <a16:creationId xmlns:a16="http://schemas.microsoft.com/office/drawing/2014/main" id="{9268BA27-9508-448E-9915-ACE234D74542}"/>
              </a:ext>
            </a:extLst>
          </p:cNvPr>
          <p:cNvSpPr/>
          <p:nvPr/>
        </p:nvSpPr>
        <p:spPr>
          <a:xfrm>
            <a:off x="9693246" y="30777"/>
            <a:ext cx="2465292"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 name="Title 2">
            <a:extLst>
              <a:ext uri="{FF2B5EF4-FFF2-40B4-BE49-F238E27FC236}">
                <a16:creationId xmlns:a16="http://schemas.microsoft.com/office/drawing/2014/main" id="{89A9CC99-6E6F-BA4F-8531-09C581FE85E7}"/>
              </a:ext>
            </a:extLst>
          </p:cNvPr>
          <p:cNvSpPr>
            <a:spLocks noGrp="1"/>
          </p:cNvSpPr>
          <p:nvPr>
            <p:ph type="title"/>
          </p:nvPr>
        </p:nvSpPr>
        <p:spPr>
          <a:xfrm>
            <a:off x="9871046" y="-153284"/>
            <a:ext cx="2667000" cy="769039"/>
          </a:xfrm>
        </p:spPr>
        <p:txBody>
          <a:bodyPr>
            <a:normAutofit/>
          </a:bodyPr>
          <a:lstStyle/>
          <a:p>
            <a:r>
              <a:rPr lang="en-GB" sz="1800" b="1" dirty="0" err="1">
                <a:solidFill>
                  <a:prstClr val="white"/>
                </a:solidFill>
              </a:rPr>
              <a:t>hablar</a:t>
            </a:r>
            <a:r>
              <a:rPr lang="en-GB" sz="1800" b="1" dirty="0">
                <a:solidFill>
                  <a:prstClr val="white"/>
                </a:solidFill>
              </a:rPr>
              <a:t> / </a:t>
            </a:r>
            <a:r>
              <a:rPr lang="en-GB" sz="1800" b="1" dirty="0" err="1">
                <a:solidFill>
                  <a:prstClr val="white"/>
                </a:solidFill>
              </a:rPr>
              <a:t>escuchar</a:t>
            </a:r>
            <a:endParaRPr lang="en-US" sz="1800" dirty="0"/>
          </a:p>
        </p:txBody>
      </p:sp>
      <p:grpSp>
        <p:nvGrpSpPr>
          <p:cNvPr id="32" name="Group 31"/>
          <p:cNvGrpSpPr/>
          <p:nvPr/>
        </p:nvGrpSpPr>
        <p:grpSpPr>
          <a:xfrm>
            <a:off x="869798" y="4178355"/>
            <a:ext cx="1841188" cy="1062390"/>
            <a:chOff x="897465" y="4020690"/>
            <a:chExt cx="1841188" cy="106239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6007" y="4020690"/>
              <a:ext cx="1012646" cy="1062390"/>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465" y="4044218"/>
              <a:ext cx="995027" cy="1015334"/>
            </a:xfrm>
            <a:prstGeom prst="rect">
              <a:avLst/>
            </a:prstGeom>
          </p:spPr>
        </p:pic>
      </p:grpSp>
      <p:grpSp>
        <p:nvGrpSpPr>
          <p:cNvPr id="33" name="Group 32"/>
          <p:cNvGrpSpPr/>
          <p:nvPr/>
        </p:nvGrpSpPr>
        <p:grpSpPr>
          <a:xfrm>
            <a:off x="3289653" y="3970888"/>
            <a:ext cx="2084677" cy="1296233"/>
            <a:chOff x="3101088" y="3895337"/>
            <a:chExt cx="2449006" cy="1711016"/>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2709" y="4020690"/>
              <a:ext cx="1659443" cy="1460310"/>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20051" y="3895337"/>
              <a:ext cx="1030043" cy="1711016"/>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3101088" y="3895337"/>
              <a:ext cx="1079125" cy="1711016"/>
            </a:xfrm>
            <a:prstGeom prst="rect">
              <a:avLst/>
            </a:prstGeom>
          </p:spPr>
        </p:pic>
      </p:grpSp>
      <p:grpSp>
        <p:nvGrpSpPr>
          <p:cNvPr id="31" name="Group 30"/>
          <p:cNvGrpSpPr/>
          <p:nvPr/>
        </p:nvGrpSpPr>
        <p:grpSpPr>
          <a:xfrm>
            <a:off x="3582385" y="1805653"/>
            <a:ext cx="1480090" cy="1012283"/>
            <a:chOff x="3447770" y="1172606"/>
            <a:chExt cx="1826040" cy="1497038"/>
          </a:xfrm>
        </p:grpSpPr>
        <p:pic>
          <p:nvPicPr>
            <p:cNvPr id="28" name="Picture 27"/>
            <p:cNvPicPr>
              <a:picLocks noChangeAspect="1"/>
            </p:cNvPicPr>
            <p:nvPr/>
          </p:nvPicPr>
          <p:blipFill rotWithShape="1">
            <a:blip r:embed="rId8">
              <a:extLst>
                <a:ext uri="{28A0092B-C50C-407E-A947-70E740481C1C}">
                  <a14:useLocalDpi xmlns:a14="http://schemas.microsoft.com/office/drawing/2010/main" val="0"/>
                </a:ext>
              </a:extLst>
            </a:blip>
            <a:srcRect l="27725" r="10391"/>
            <a:stretch/>
          </p:blipFill>
          <p:spPr>
            <a:xfrm rot="20995301">
              <a:off x="3447770" y="1172606"/>
              <a:ext cx="1035687" cy="1472782"/>
            </a:xfrm>
            <a:prstGeom prst="rect">
              <a:avLst/>
            </a:prstGeom>
          </p:spPr>
        </p:pic>
        <p:pic>
          <p:nvPicPr>
            <p:cNvPr id="29" name="Picture 28"/>
            <p:cNvPicPr>
              <a:picLocks noChangeAspect="1"/>
            </p:cNvPicPr>
            <p:nvPr/>
          </p:nvPicPr>
          <p:blipFill rotWithShape="1">
            <a:blip r:embed="rId8" cstate="print">
              <a:extLst>
                <a:ext uri="{28A0092B-C50C-407E-A947-70E740481C1C}">
                  <a14:useLocalDpi xmlns:a14="http://schemas.microsoft.com/office/drawing/2010/main" val="0"/>
                </a:ext>
              </a:extLst>
            </a:blip>
            <a:srcRect l="27725" r="10391"/>
            <a:stretch/>
          </p:blipFill>
          <p:spPr>
            <a:xfrm rot="1105293">
              <a:off x="4333839" y="1332974"/>
              <a:ext cx="939971" cy="1336670"/>
            </a:xfrm>
            <a:prstGeom prst="rect">
              <a:avLst/>
            </a:prstGeom>
          </p:spPr>
        </p:pic>
      </p:grpSp>
      <p:sp>
        <p:nvSpPr>
          <p:cNvPr id="23" name="TextBox 22"/>
          <p:cNvSpPr txBox="1"/>
          <p:nvPr/>
        </p:nvSpPr>
        <p:spPr>
          <a:xfrm>
            <a:off x="1252425" y="3542321"/>
            <a:ext cx="10759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[today]</a:t>
            </a:r>
          </a:p>
        </p:txBody>
      </p:sp>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9798" y="1816868"/>
            <a:ext cx="887448" cy="1016656"/>
          </a:xfrm>
          <a:prstGeom prst="rect">
            <a:avLst/>
          </a:prstGeom>
        </p:spPr>
      </p:pic>
      <p:sp>
        <p:nvSpPr>
          <p:cNvPr id="34" name="TextBox 33"/>
          <p:cNvSpPr txBox="1"/>
          <p:nvPr/>
        </p:nvSpPr>
        <p:spPr>
          <a:xfrm>
            <a:off x="1385490" y="1245852"/>
            <a:ext cx="15621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[today]</a:t>
            </a:r>
          </a:p>
        </p:txBody>
      </p:sp>
      <p:sp>
        <p:nvSpPr>
          <p:cNvPr id="35" name="TextBox 34"/>
          <p:cNvSpPr txBox="1"/>
          <p:nvPr/>
        </p:nvSpPr>
        <p:spPr>
          <a:xfrm>
            <a:off x="3550942" y="1245852"/>
            <a:ext cx="15621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[in general]</a:t>
            </a:r>
          </a:p>
        </p:txBody>
      </p:sp>
      <p:sp>
        <p:nvSpPr>
          <p:cNvPr id="36" name="TextBox 35"/>
          <p:cNvSpPr txBox="1"/>
          <p:nvPr/>
        </p:nvSpPr>
        <p:spPr>
          <a:xfrm>
            <a:off x="3595430" y="3506591"/>
            <a:ext cx="15621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[in general]</a:t>
            </a:r>
          </a:p>
        </p:txBody>
      </p:sp>
      <p:sp>
        <p:nvSpPr>
          <p:cNvPr id="37" name="TextBox 36"/>
          <p:cNvSpPr txBox="1"/>
          <p:nvPr/>
        </p:nvSpPr>
        <p:spPr>
          <a:xfrm>
            <a:off x="0" y="-43673"/>
            <a:ext cx="275033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Persona B</a:t>
            </a:r>
          </a:p>
        </p:txBody>
      </p:sp>
      <p:sp>
        <p:nvSpPr>
          <p:cNvPr id="38" name="TextBox 37"/>
          <p:cNvSpPr txBox="1"/>
          <p:nvPr/>
        </p:nvSpPr>
        <p:spPr>
          <a:xfrm>
            <a:off x="400501" y="410245"/>
            <a:ext cx="41436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Say a sentence to your partner. </a:t>
            </a:r>
          </a:p>
        </p:txBody>
      </p:sp>
      <p:sp>
        <p:nvSpPr>
          <p:cNvPr id="39" name="TextBox 38"/>
          <p:cNvSpPr txBox="1"/>
          <p:nvPr/>
        </p:nvSpPr>
        <p:spPr>
          <a:xfrm>
            <a:off x="400501" y="715144"/>
            <a:ext cx="52856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Usa ‘Los/las……..+ ‘son’ / ‘están’.</a:t>
            </a:r>
          </a:p>
        </p:txBody>
      </p:sp>
      <p:sp>
        <p:nvSpPr>
          <p:cNvPr id="40" name="TextBox 39"/>
          <p:cNvSpPr txBox="1"/>
          <p:nvPr/>
        </p:nvSpPr>
        <p:spPr>
          <a:xfrm>
            <a:off x="6219254" y="390342"/>
            <a:ext cx="516233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F0302020204030204"/>
                <a:ea typeface="+mn-ea"/>
                <a:cs typeface="+mn-cs"/>
              </a:rPr>
              <a:t>Escucha</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 </a:t>
            </a:r>
            <a:r>
              <a:rPr kumimoji="0" lang="en-GB" sz="2000" b="1" i="0" u="none" strike="noStrike" kern="1200" cap="none" spc="0" normalizeH="0" baseline="0" noProof="0" dirty="0" err="1">
                <a:ln>
                  <a:noFill/>
                </a:ln>
                <a:solidFill>
                  <a:srgbClr val="002060"/>
                </a:solidFill>
                <a:effectLst/>
                <a:uLnTx/>
                <a:uFillTx/>
                <a:latin typeface="Century Gothic" panose="020F0302020204030204"/>
                <a:ea typeface="+mn-ea"/>
                <a:cs typeface="+mn-cs"/>
              </a:rPr>
              <a:t>Marca</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 la </a:t>
            </a:r>
            <a:r>
              <a:rPr kumimoji="0" lang="en-GB" sz="2000" b="1" i="0" u="none" strike="noStrike" kern="1200" cap="none" spc="0" normalizeH="0" baseline="0" noProof="0" dirty="0" err="1">
                <a:ln>
                  <a:noFill/>
                </a:ln>
                <a:solidFill>
                  <a:srgbClr val="002060"/>
                </a:solidFill>
                <a:effectLst/>
                <a:uLnTx/>
                <a:uFillTx/>
                <a:latin typeface="Century Gothic" panose="020F0302020204030204"/>
                <a:ea typeface="+mn-ea"/>
                <a:cs typeface="+mn-cs"/>
              </a:rPr>
              <a:t>opción</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 </a:t>
            </a:r>
            <a:r>
              <a:rPr kumimoji="0" lang="en-GB" sz="2000" b="1" i="0" u="none" strike="noStrike" kern="1200" cap="none" spc="0" normalizeH="0" baseline="0" noProof="0" dirty="0" err="1">
                <a:ln>
                  <a:noFill/>
                </a:ln>
                <a:solidFill>
                  <a:srgbClr val="002060"/>
                </a:solidFill>
                <a:effectLst/>
                <a:uLnTx/>
                <a:uFillTx/>
                <a:latin typeface="Century Gothic" panose="020F0302020204030204"/>
                <a:ea typeface="+mn-ea"/>
                <a:cs typeface="+mn-cs"/>
              </a:rPr>
              <a:t>correcta</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 y escribe la </a:t>
            </a:r>
            <a:r>
              <a:rPr kumimoji="0" lang="en-GB" sz="2000" b="1" i="0" u="none" strike="noStrike" kern="1200" cap="none" spc="0" normalizeH="0" baseline="0" noProof="0" dirty="0" err="1">
                <a:ln>
                  <a:noFill/>
                </a:ln>
                <a:solidFill>
                  <a:srgbClr val="002060"/>
                </a:solidFill>
                <a:effectLst/>
                <a:uLnTx/>
                <a:uFillTx/>
                <a:latin typeface="Century Gothic" panose="020F0302020204030204"/>
                <a:ea typeface="+mn-ea"/>
                <a:cs typeface="+mn-cs"/>
              </a:rPr>
              <a:t>frase</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 en </a:t>
            </a:r>
            <a:r>
              <a:rPr kumimoji="0" lang="en-GB" sz="2000" b="1" i="0" u="none" strike="noStrike" kern="1200" cap="none" spc="0" normalizeH="0" baseline="0" noProof="0" dirty="0" err="1">
                <a:ln>
                  <a:noFill/>
                </a:ln>
                <a:solidFill>
                  <a:srgbClr val="002060"/>
                </a:solidFill>
                <a:effectLst/>
                <a:uLnTx/>
                <a:uFillTx/>
                <a:latin typeface="Century Gothic" panose="020F0302020204030204"/>
                <a:ea typeface="+mn-ea"/>
                <a:cs typeface="+mn-cs"/>
              </a:rPr>
              <a:t>inglés</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a:t>
            </a:r>
          </a:p>
        </p:txBody>
      </p:sp>
      <p:pic>
        <p:nvPicPr>
          <p:cNvPr id="3074" name="Picture 2" descr="http://www.clker.com/cliparts/c/e/7/4/1195444712973371681Gerald_G_Boy_Face_Cartoon_4.svg.me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08407" y="1813474"/>
            <a:ext cx="1027199" cy="10446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982637" y="1202829"/>
            <a:ext cx="463948" cy="370926"/>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41" name="TextBox 40"/>
          <p:cNvSpPr txBox="1"/>
          <p:nvPr/>
        </p:nvSpPr>
        <p:spPr>
          <a:xfrm>
            <a:off x="6429043" y="1202829"/>
            <a:ext cx="1452542" cy="369332"/>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Hoy</a:t>
            </a:r>
          </a:p>
        </p:txBody>
      </p:sp>
      <p:sp>
        <p:nvSpPr>
          <p:cNvPr id="42" name="TextBox 41"/>
          <p:cNvSpPr txBox="1"/>
          <p:nvPr/>
        </p:nvSpPr>
        <p:spPr>
          <a:xfrm>
            <a:off x="6429042" y="1625245"/>
            <a:ext cx="1452543" cy="369332"/>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En general</a:t>
            </a:r>
          </a:p>
        </p:txBody>
      </p:sp>
      <p:sp>
        <p:nvSpPr>
          <p:cNvPr id="43" name="TextBox 42"/>
          <p:cNvSpPr txBox="1"/>
          <p:nvPr/>
        </p:nvSpPr>
        <p:spPr>
          <a:xfrm>
            <a:off x="7982637" y="1625245"/>
            <a:ext cx="463948" cy="370926"/>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45" name="TextBox 44"/>
          <p:cNvSpPr txBox="1"/>
          <p:nvPr/>
        </p:nvSpPr>
        <p:spPr>
          <a:xfrm>
            <a:off x="9068593" y="2441716"/>
            <a:ext cx="2255196" cy="1113062"/>
          </a:xfrm>
          <a:prstGeom prst="rect">
            <a:avLst/>
          </a:prstGeom>
          <a:noFill/>
          <a:ln>
            <a:noFill/>
          </a:ln>
        </p:spPr>
        <p:txBody>
          <a:bodyPr wrap="square" rtlCol="0">
            <a:spAutoFit/>
          </a:bodyPr>
          <a:lstStyle/>
          <a:p>
            <a:pPr marL="0" marR="0" lvl="0" indent="0" algn="l" defTabSz="914400" rtl="0" eaLnBrk="1" fontAlgn="auto" latinLnBrk="0" hangingPunct="1">
              <a:lnSpc>
                <a:spcPct val="200000"/>
              </a:lnSpc>
              <a:spcBef>
                <a:spcPts val="0"/>
              </a:spcBef>
              <a:spcAft>
                <a:spcPts val="60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The………………………………………..</a:t>
            </a:r>
          </a:p>
        </p:txBody>
      </p:sp>
      <p:sp>
        <p:nvSpPr>
          <p:cNvPr id="46" name="TextBox 45"/>
          <p:cNvSpPr txBox="1"/>
          <p:nvPr/>
        </p:nvSpPr>
        <p:spPr>
          <a:xfrm>
            <a:off x="10622188" y="1211086"/>
            <a:ext cx="463948" cy="370926"/>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47" name="TextBox 46"/>
          <p:cNvSpPr txBox="1"/>
          <p:nvPr/>
        </p:nvSpPr>
        <p:spPr>
          <a:xfrm>
            <a:off x="9068594" y="1211086"/>
            <a:ext cx="1452542" cy="369332"/>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Hoy</a:t>
            </a:r>
          </a:p>
        </p:txBody>
      </p:sp>
      <p:sp>
        <p:nvSpPr>
          <p:cNvPr id="48" name="TextBox 47"/>
          <p:cNvSpPr txBox="1"/>
          <p:nvPr/>
        </p:nvSpPr>
        <p:spPr>
          <a:xfrm>
            <a:off x="9068593" y="1633502"/>
            <a:ext cx="1452543" cy="369332"/>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En general</a:t>
            </a:r>
          </a:p>
        </p:txBody>
      </p:sp>
      <p:sp>
        <p:nvSpPr>
          <p:cNvPr id="49" name="TextBox 48"/>
          <p:cNvSpPr txBox="1"/>
          <p:nvPr/>
        </p:nvSpPr>
        <p:spPr>
          <a:xfrm>
            <a:off x="10622188" y="1633502"/>
            <a:ext cx="463948" cy="370926"/>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50" name="TextBox 49"/>
          <p:cNvSpPr txBox="1"/>
          <p:nvPr/>
        </p:nvSpPr>
        <p:spPr>
          <a:xfrm>
            <a:off x="6414763" y="5106899"/>
            <a:ext cx="2255196" cy="1113062"/>
          </a:xfrm>
          <a:prstGeom prst="rect">
            <a:avLst/>
          </a:prstGeom>
          <a:noFill/>
          <a:ln>
            <a:noFill/>
          </a:ln>
        </p:spPr>
        <p:txBody>
          <a:bodyPr wrap="square" rtlCol="0">
            <a:spAutoFit/>
          </a:bodyPr>
          <a:lstStyle/>
          <a:p>
            <a:pPr marL="0" marR="0" lvl="0" indent="0" algn="l" defTabSz="914400" rtl="0" eaLnBrk="1" fontAlgn="auto" latinLnBrk="0" hangingPunct="1">
              <a:lnSpc>
                <a:spcPct val="200000"/>
              </a:lnSpc>
              <a:spcBef>
                <a:spcPts val="0"/>
              </a:spcBef>
              <a:spcAft>
                <a:spcPts val="60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The………………………………………..</a:t>
            </a:r>
          </a:p>
        </p:txBody>
      </p:sp>
      <p:sp>
        <p:nvSpPr>
          <p:cNvPr id="51" name="TextBox 50"/>
          <p:cNvSpPr txBox="1"/>
          <p:nvPr/>
        </p:nvSpPr>
        <p:spPr>
          <a:xfrm>
            <a:off x="7968358" y="3876269"/>
            <a:ext cx="463948" cy="370926"/>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52" name="TextBox 51"/>
          <p:cNvSpPr txBox="1"/>
          <p:nvPr/>
        </p:nvSpPr>
        <p:spPr>
          <a:xfrm>
            <a:off x="6414764" y="3876269"/>
            <a:ext cx="1452542" cy="369332"/>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Hoy</a:t>
            </a:r>
          </a:p>
        </p:txBody>
      </p:sp>
      <p:sp>
        <p:nvSpPr>
          <p:cNvPr id="53" name="TextBox 52"/>
          <p:cNvSpPr txBox="1"/>
          <p:nvPr/>
        </p:nvSpPr>
        <p:spPr>
          <a:xfrm>
            <a:off x="6414763" y="4298685"/>
            <a:ext cx="1452543" cy="369332"/>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En general</a:t>
            </a:r>
          </a:p>
        </p:txBody>
      </p:sp>
      <p:sp>
        <p:nvSpPr>
          <p:cNvPr id="54" name="TextBox 53"/>
          <p:cNvSpPr txBox="1"/>
          <p:nvPr/>
        </p:nvSpPr>
        <p:spPr>
          <a:xfrm>
            <a:off x="7968358" y="4298685"/>
            <a:ext cx="463948" cy="370926"/>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55" name="TextBox 54"/>
          <p:cNvSpPr txBox="1"/>
          <p:nvPr/>
        </p:nvSpPr>
        <p:spPr>
          <a:xfrm>
            <a:off x="8942627" y="5106899"/>
            <a:ext cx="2255196" cy="1113062"/>
          </a:xfrm>
          <a:prstGeom prst="rect">
            <a:avLst/>
          </a:prstGeom>
          <a:noFill/>
          <a:ln>
            <a:noFill/>
          </a:ln>
        </p:spPr>
        <p:txBody>
          <a:bodyPr wrap="square" rtlCol="0">
            <a:spAutoFit/>
          </a:bodyPr>
          <a:lstStyle/>
          <a:p>
            <a:pPr marL="0" marR="0" lvl="0" indent="0" algn="l" defTabSz="914400" rtl="0" eaLnBrk="1" fontAlgn="auto" latinLnBrk="0" hangingPunct="1">
              <a:lnSpc>
                <a:spcPct val="200000"/>
              </a:lnSpc>
              <a:spcBef>
                <a:spcPts val="0"/>
              </a:spcBef>
              <a:spcAft>
                <a:spcPts val="60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The………………………………………..</a:t>
            </a:r>
          </a:p>
        </p:txBody>
      </p:sp>
      <p:sp>
        <p:nvSpPr>
          <p:cNvPr id="56" name="TextBox 55"/>
          <p:cNvSpPr txBox="1"/>
          <p:nvPr/>
        </p:nvSpPr>
        <p:spPr>
          <a:xfrm>
            <a:off x="10496222" y="3876269"/>
            <a:ext cx="463948" cy="370926"/>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57" name="TextBox 56"/>
          <p:cNvSpPr txBox="1"/>
          <p:nvPr/>
        </p:nvSpPr>
        <p:spPr>
          <a:xfrm>
            <a:off x="8942628" y="3876269"/>
            <a:ext cx="1452542" cy="369332"/>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Hoy</a:t>
            </a:r>
          </a:p>
        </p:txBody>
      </p:sp>
      <p:sp>
        <p:nvSpPr>
          <p:cNvPr id="58" name="TextBox 57"/>
          <p:cNvSpPr txBox="1"/>
          <p:nvPr/>
        </p:nvSpPr>
        <p:spPr>
          <a:xfrm>
            <a:off x="8942627" y="4298685"/>
            <a:ext cx="1452543" cy="369332"/>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En general</a:t>
            </a:r>
          </a:p>
        </p:txBody>
      </p:sp>
      <p:sp>
        <p:nvSpPr>
          <p:cNvPr id="59" name="TextBox 58"/>
          <p:cNvSpPr txBox="1"/>
          <p:nvPr/>
        </p:nvSpPr>
        <p:spPr>
          <a:xfrm>
            <a:off x="10496222" y="4298685"/>
            <a:ext cx="463948" cy="370926"/>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390403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1" descr="background rectangle&#10;">
            <a:extLst>
              <a:ext uri="{FF2B5EF4-FFF2-40B4-BE49-F238E27FC236}">
                <a16:creationId xmlns:a16="http://schemas.microsoft.com/office/drawing/2014/main" id="{9268BA27-9508-448E-9915-ACE234D74542}"/>
              </a:ext>
            </a:extLst>
          </p:cNvPr>
          <p:cNvSpPr/>
          <p:nvPr/>
        </p:nvSpPr>
        <p:spPr>
          <a:xfrm>
            <a:off x="9960578" y="164597"/>
            <a:ext cx="2186539"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 name="Title 2">
            <a:extLst>
              <a:ext uri="{FF2B5EF4-FFF2-40B4-BE49-F238E27FC236}">
                <a16:creationId xmlns:a16="http://schemas.microsoft.com/office/drawing/2014/main" id="{89A9CC99-6E6F-BA4F-8531-09C581FE85E7}"/>
              </a:ext>
            </a:extLst>
          </p:cNvPr>
          <p:cNvSpPr>
            <a:spLocks noGrp="1"/>
          </p:cNvSpPr>
          <p:nvPr>
            <p:ph type="title"/>
          </p:nvPr>
        </p:nvSpPr>
        <p:spPr>
          <a:xfrm>
            <a:off x="10061449" y="-19765"/>
            <a:ext cx="2785157" cy="769039"/>
          </a:xfrm>
        </p:spPr>
        <p:txBody>
          <a:bodyPr>
            <a:normAutofit/>
          </a:bodyPr>
          <a:lstStyle/>
          <a:p>
            <a:r>
              <a:rPr lang="en-GB" sz="1800" b="1" dirty="0" err="1">
                <a:solidFill>
                  <a:prstClr val="white"/>
                </a:solidFill>
              </a:rPr>
              <a:t>hablar</a:t>
            </a:r>
            <a:r>
              <a:rPr lang="en-GB" sz="1800" b="1" dirty="0">
                <a:solidFill>
                  <a:prstClr val="white"/>
                </a:solidFill>
              </a:rPr>
              <a:t>/</a:t>
            </a:r>
            <a:r>
              <a:rPr lang="en-GB" sz="1800" b="1" dirty="0" err="1">
                <a:solidFill>
                  <a:prstClr val="white"/>
                </a:solidFill>
              </a:rPr>
              <a:t>escuchar</a:t>
            </a:r>
            <a:endParaRPr lang="en-US" sz="1800" dirty="0"/>
          </a:p>
        </p:txBody>
      </p:sp>
      <p:sp>
        <p:nvSpPr>
          <p:cNvPr id="4" name="Rectangle 3"/>
          <p:cNvSpPr/>
          <p:nvPr/>
        </p:nvSpPr>
        <p:spPr>
          <a:xfrm>
            <a:off x="109792" y="93581"/>
            <a:ext cx="3565400"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F0302020204030204"/>
                <a:ea typeface="+mn-ea"/>
                <a:cs typeface="+mn-cs"/>
              </a:rPr>
              <a:t>Persona A</a:t>
            </a:r>
          </a:p>
        </p:txBody>
      </p:sp>
      <p:sp>
        <p:nvSpPr>
          <p:cNvPr id="6" name="Rectangle 5"/>
          <p:cNvSpPr/>
          <p:nvPr/>
        </p:nvSpPr>
        <p:spPr>
          <a:xfrm>
            <a:off x="6183759" y="93581"/>
            <a:ext cx="3454792"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F0302020204030204"/>
                <a:ea typeface="+mn-ea"/>
                <a:cs typeface="+mn-cs"/>
              </a:rPr>
              <a:t>Persona B</a:t>
            </a:r>
          </a:p>
        </p:txBody>
      </p:sp>
      <p:graphicFrame>
        <p:nvGraphicFramePr>
          <p:cNvPr id="9" name="Table 8"/>
          <p:cNvGraphicFramePr>
            <a:graphicFrameLocks noGrp="1"/>
          </p:cNvGraphicFramePr>
          <p:nvPr>
            <p:extLst/>
          </p:nvPr>
        </p:nvGraphicFramePr>
        <p:xfrm>
          <a:off x="280332" y="1016911"/>
          <a:ext cx="5162338" cy="5121733"/>
        </p:xfrm>
        <a:graphic>
          <a:graphicData uri="http://schemas.openxmlformats.org/drawingml/2006/table">
            <a:tbl>
              <a:tblPr firstRow="1" bandRow="1">
                <a:tableStyleId>{5C22544A-7EE6-4342-B048-85BDC9FD1C3A}</a:tableStyleId>
              </a:tblPr>
              <a:tblGrid>
                <a:gridCol w="2581169">
                  <a:extLst>
                    <a:ext uri="{9D8B030D-6E8A-4147-A177-3AD203B41FA5}">
                      <a16:colId xmlns:a16="http://schemas.microsoft.com/office/drawing/2014/main" val="919787616"/>
                    </a:ext>
                  </a:extLst>
                </a:gridCol>
                <a:gridCol w="2581169">
                  <a:extLst>
                    <a:ext uri="{9D8B030D-6E8A-4147-A177-3AD203B41FA5}">
                      <a16:colId xmlns:a16="http://schemas.microsoft.com/office/drawing/2014/main" val="3622407427"/>
                    </a:ext>
                  </a:extLst>
                </a:gridCol>
              </a:tblGrid>
              <a:tr h="2702778">
                <a:tc>
                  <a:txBody>
                    <a:bodyPr/>
                    <a:lstStyle/>
                    <a:p>
                      <a:pPr algn="ctr"/>
                      <a:endParaRPr lang="en-GB" sz="2400" b="1" dirty="0">
                        <a:solidFill>
                          <a:srgbClr val="002060"/>
                        </a:solidFill>
                        <a:latin typeface="Century Gothic" panose="020B0502020202020204" pitchFamily="34" charset="0"/>
                      </a:endParaRPr>
                    </a:p>
                    <a:p>
                      <a:pPr algn="ctr"/>
                      <a:endParaRPr lang="en-GB" sz="2400" b="1" dirty="0">
                        <a:solidFill>
                          <a:srgbClr val="002060"/>
                        </a:solidFill>
                        <a:latin typeface="Century Gothic" panose="020B0502020202020204" pitchFamily="34" charset="0"/>
                      </a:endParaRPr>
                    </a:p>
                    <a:p>
                      <a:pPr algn="ctr"/>
                      <a:endParaRPr lang="en-GB" sz="2400" b="0" dirty="0">
                        <a:solidFill>
                          <a:srgbClr val="002060"/>
                        </a:solidFill>
                        <a:latin typeface="Century Gothic" panose="020B0502020202020204" pitchFamily="34" charset="0"/>
                      </a:endParaRPr>
                    </a:p>
                  </a:txBody>
                  <a:tcPr anchor="ctr">
                    <a:lnL w="76200" cap="flat" cmpd="sng" algn="ctr">
                      <a:solidFill>
                        <a:schemeClr val="accent5">
                          <a:lumMod val="50000"/>
                        </a:schemeClr>
                      </a:solidFill>
                      <a:prstDash val="solid"/>
                      <a:round/>
                      <a:headEnd type="none" w="med" len="med"/>
                      <a:tailEnd type="none" w="med" len="med"/>
                    </a:lnL>
                    <a:lnR w="76200" cap="flat" cmpd="sng" algn="ctr">
                      <a:solidFill>
                        <a:schemeClr val="accent5">
                          <a:lumMod val="50000"/>
                        </a:schemeClr>
                      </a:solidFill>
                      <a:prstDash val="solid"/>
                      <a:round/>
                      <a:headEnd type="none" w="med" len="med"/>
                      <a:tailEnd type="none" w="med" len="med"/>
                    </a:lnR>
                    <a:lnT w="76200" cap="flat" cmpd="sng" algn="ctr">
                      <a:solidFill>
                        <a:schemeClr val="accent5">
                          <a:lumMod val="50000"/>
                        </a:schemeClr>
                      </a:solidFill>
                      <a:prstDash val="solid"/>
                      <a:round/>
                      <a:headEnd type="none" w="med" len="med"/>
                      <a:tailEnd type="none" w="med" len="med"/>
                    </a:lnT>
                    <a:lnB w="76200" cap="flat" cmpd="sng" algn="ctr">
                      <a:solidFill>
                        <a:schemeClr val="accent5">
                          <a:lumMod val="50000"/>
                        </a:schemeClr>
                      </a:solidFill>
                      <a:prstDash val="solid"/>
                      <a:round/>
                      <a:headEnd type="none" w="med" len="med"/>
                      <a:tailEnd type="none" w="med" len="med"/>
                    </a:lnB>
                    <a:noFill/>
                  </a:tcPr>
                </a:tc>
                <a:tc>
                  <a:txBody>
                    <a:bodyPr/>
                    <a:lstStyle/>
                    <a:p>
                      <a:pPr algn="ctr"/>
                      <a:endParaRPr lang="en-GB" sz="2400" b="1" dirty="0">
                        <a:solidFill>
                          <a:srgbClr val="002060"/>
                        </a:solidFill>
                        <a:latin typeface="Century Gothic" panose="020B0502020202020204" pitchFamily="34" charset="0"/>
                      </a:endParaRPr>
                    </a:p>
                    <a:p>
                      <a:pPr algn="ctr"/>
                      <a:endParaRPr lang="en-GB" sz="2400" b="1" dirty="0">
                        <a:solidFill>
                          <a:srgbClr val="002060"/>
                        </a:solidFill>
                        <a:latin typeface="Century Gothic" panose="020B0502020202020204" pitchFamily="34" charset="0"/>
                      </a:endParaRPr>
                    </a:p>
                  </a:txBody>
                  <a:tcPr anchor="ctr">
                    <a:lnL w="76200" cap="flat" cmpd="sng" algn="ctr">
                      <a:solidFill>
                        <a:schemeClr val="accent5">
                          <a:lumMod val="50000"/>
                        </a:schemeClr>
                      </a:solidFill>
                      <a:prstDash val="solid"/>
                      <a:round/>
                      <a:headEnd type="none" w="med" len="med"/>
                      <a:tailEnd type="none" w="med" len="med"/>
                    </a:lnL>
                    <a:lnR w="76200" cap="flat" cmpd="sng" algn="ctr">
                      <a:solidFill>
                        <a:schemeClr val="accent5">
                          <a:lumMod val="50000"/>
                        </a:schemeClr>
                      </a:solidFill>
                      <a:prstDash val="solid"/>
                      <a:round/>
                      <a:headEnd type="none" w="med" len="med"/>
                      <a:tailEnd type="none" w="med" len="med"/>
                    </a:lnR>
                    <a:lnT w="76200" cap="flat" cmpd="sng" algn="ctr">
                      <a:solidFill>
                        <a:schemeClr val="accent5">
                          <a:lumMod val="50000"/>
                        </a:schemeClr>
                      </a:solidFill>
                      <a:prstDash val="solid"/>
                      <a:round/>
                      <a:headEnd type="none" w="med" len="med"/>
                      <a:tailEnd type="none" w="med" len="med"/>
                    </a:lnT>
                    <a:lnB w="762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2073799467"/>
                  </a:ext>
                </a:extLst>
              </a:tr>
              <a:tr h="2418955">
                <a:tc>
                  <a:txBody>
                    <a:bodyPr/>
                    <a:lstStyle/>
                    <a:p>
                      <a:pPr algn="ctr"/>
                      <a:endParaRPr lang="en-GB" sz="2400" b="1" dirty="0">
                        <a:solidFill>
                          <a:srgbClr val="002060"/>
                        </a:solidFill>
                        <a:latin typeface="Century Gothic" panose="020B0502020202020204" pitchFamily="34" charset="0"/>
                      </a:endParaRPr>
                    </a:p>
                  </a:txBody>
                  <a:tcPr anchor="ctr">
                    <a:lnL w="76200" cap="flat" cmpd="sng" algn="ctr">
                      <a:solidFill>
                        <a:schemeClr val="accent5">
                          <a:lumMod val="50000"/>
                        </a:schemeClr>
                      </a:solidFill>
                      <a:prstDash val="solid"/>
                      <a:round/>
                      <a:headEnd type="none" w="med" len="med"/>
                      <a:tailEnd type="none" w="med" len="med"/>
                    </a:lnL>
                    <a:lnR w="76200" cap="flat" cmpd="sng" algn="ctr">
                      <a:solidFill>
                        <a:schemeClr val="accent5">
                          <a:lumMod val="50000"/>
                        </a:schemeClr>
                      </a:solidFill>
                      <a:prstDash val="solid"/>
                      <a:round/>
                      <a:headEnd type="none" w="med" len="med"/>
                      <a:tailEnd type="none" w="med" len="med"/>
                    </a:lnR>
                    <a:lnT w="76200" cap="flat" cmpd="sng" algn="ctr">
                      <a:solidFill>
                        <a:schemeClr val="accent5">
                          <a:lumMod val="50000"/>
                        </a:schemeClr>
                      </a:solidFill>
                      <a:prstDash val="solid"/>
                      <a:round/>
                      <a:headEnd type="none" w="med" len="med"/>
                      <a:tailEnd type="none" w="med" len="med"/>
                    </a:lnT>
                    <a:lnB w="76200" cap="flat" cmpd="sng" algn="ctr">
                      <a:solidFill>
                        <a:schemeClr val="accent5">
                          <a:lumMod val="50000"/>
                        </a:schemeClr>
                      </a:solidFill>
                      <a:prstDash val="solid"/>
                      <a:round/>
                      <a:headEnd type="none" w="med" len="med"/>
                      <a:tailEnd type="none" w="med" len="med"/>
                    </a:lnB>
                    <a:noFill/>
                  </a:tcPr>
                </a:tc>
                <a:tc>
                  <a:txBody>
                    <a:bodyPr/>
                    <a:lstStyle/>
                    <a:p>
                      <a:pPr algn="ctr"/>
                      <a:endParaRPr lang="en-GB" sz="2400" b="1" dirty="0">
                        <a:solidFill>
                          <a:srgbClr val="002060"/>
                        </a:solidFill>
                        <a:latin typeface="Century Gothic" panose="020B0502020202020204" pitchFamily="34" charset="0"/>
                      </a:endParaRPr>
                    </a:p>
                  </a:txBody>
                  <a:tcPr anchor="ctr">
                    <a:lnL w="76200" cap="flat" cmpd="sng" algn="ctr">
                      <a:solidFill>
                        <a:schemeClr val="accent5">
                          <a:lumMod val="50000"/>
                        </a:schemeClr>
                      </a:solidFill>
                      <a:prstDash val="solid"/>
                      <a:round/>
                      <a:headEnd type="none" w="med" len="med"/>
                      <a:tailEnd type="none" w="med" len="med"/>
                    </a:lnL>
                    <a:lnR w="76200" cap="flat" cmpd="sng" algn="ctr">
                      <a:solidFill>
                        <a:schemeClr val="accent5">
                          <a:lumMod val="50000"/>
                        </a:schemeClr>
                      </a:solidFill>
                      <a:prstDash val="solid"/>
                      <a:round/>
                      <a:headEnd type="none" w="med" len="med"/>
                      <a:tailEnd type="none" w="med" len="med"/>
                    </a:lnR>
                    <a:lnT w="76200" cap="flat" cmpd="sng" algn="ctr">
                      <a:solidFill>
                        <a:schemeClr val="accent5">
                          <a:lumMod val="50000"/>
                        </a:schemeClr>
                      </a:solidFill>
                      <a:prstDash val="solid"/>
                      <a:round/>
                      <a:headEnd type="none" w="med" len="med"/>
                      <a:tailEnd type="none" w="med" len="med"/>
                    </a:lnT>
                    <a:lnB w="762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2680120459"/>
                  </a:ext>
                </a:extLst>
              </a:tr>
            </a:tbl>
          </a:graphicData>
        </a:graphic>
      </p:graphicFrame>
      <p:sp>
        <p:nvSpPr>
          <p:cNvPr id="11" name="TextBox 10"/>
          <p:cNvSpPr txBox="1"/>
          <p:nvPr/>
        </p:nvSpPr>
        <p:spPr>
          <a:xfrm>
            <a:off x="1954815" y="1121512"/>
            <a:ext cx="463948" cy="370926"/>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2" name="TextBox 11"/>
          <p:cNvSpPr txBox="1"/>
          <p:nvPr/>
        </p:nvSpPr>
        <p:spPr>
          <a:xfrm>
            <a:off x="401221" y="1121512"/>
            <a:ext cx="1452542" cy="369332"/>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Hoy</a:t>
            </a:r>
          </a:p>
        </p:txBody>
      </p:sp>
      <p:sp>
        <p:nvSpPr>
          <p:cNvPr id="13" name="TextBox 12"/>
          <p:cNvSpPr txBox="1"/>
          <p:nvPr/>
        </p:nvSpPr>
        <p:spPr>
          <a:xfrm>
            <a:off x="401220" y="1543928"/>
            <a:ext cx="1452543" cy="369332"/>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En general</a:t>
            </a:r>
          </a:p>
        </p:txBody>
      </p:sp>
      <p:sp>
        <p:nvSpPr>
          <p:cNvPr id="14" name="TextBox 13"/>
          <p:cNvSpPr txBox="1"/>
          <p:nvPr/>
        </p:nvSpPr>
        <p:spPr>
          <a:xfrm>
            <a:off x="1954815" y="1543928"/>
            <a:ext cx="463948" cy="370926"/>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6" name="TextBox 15"/>
          <p:cNvSpPr txBox="1"/>
          <p:nvPr/>
        </p:nvSpPr>
        <p:spPr>
          <a:xfrm>
            <a:off x="4594366" y="1129769"/>
            <a:ext cx="463948" cy="370926"/>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7" name="TextBox 16"/>
          <p:cNvSpPr txBox="1"/>
          <p:nvPr/>
        </p:nvSpPr>
        <p:spPr>
          <a:xfrm>
            <a:off x="3040772" y="1129769"/>
            <a:ext cx="1452542" cy="369332"/>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Hoy</a:t>
            </a:r>
          </a:p>
        </p:txBody>
      </p:sp>
      <p:sp>
        <p:nvSpPr>
          <p:cNvPr id="18" name="TextBox 17"/>
          <p:cNvSpPr txBox="1"/>
          <p:nvPr/>
        </p:nvSpPr>
        <p:spPr>
          <a:xfrm>
            <a:off x="3040771" y="1552185"/>
            <a:ext cx="1452543" cy="369332"/>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En general</a:t>
            </a:r>
          </a:p>
        </p:txBody>
      </p:sp>
      <p:sp>
        <p:nvSpPr>
          <p:cNvPr id="19" name="TextBox 18"/>
          <p:cNvSpPr txBox="1"/>
          <p:nvPr/>
        </p:nvSpPr>
        <p:spPr>
          <a:xfrm>
            <a:off x="4594366" y="1552185"/>
            <a:ext cx="463948" cy="370926"/>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21" name="TextBox 20"/>
          <p:cNvSpPr txBox="1"/>
          <p:nvPr/>
        </p:nvSpPr>
        <p:spPr>
          <a:xfrm>
            <a:off x="1940536" y="3794952"/>
            <a:ext cx="463948" cy="370926"/>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22" name="TextBox 21"/>
          <p:cNvSpPr txBox="1"/>
          <p:nvPr/>
        </p:nvSpPr>
        <p:spPr>
          <a:xfrm>
            <a:off x="386942" y="3794952"/>
            <a:ext cx="1452542" cy="369332"/>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Hoy</a:t>
            </a:r>
          </a:p>
        </p:txBody>
      </p:sp>
      <p:sp>
        <p:nvSpPr>
          <p:cNvPr id="23" name="TextBox 22"/>
          <p:cNvSpPr txBox="1"/>
          <p:nvPr/>
        </p:nvSpPr>
        <p:spPr>
          <a:xfrm>
            <a:off x="386941" y="4217368"/>
            <a:ext cx="1452543" cy="369332"/>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En general</a:t>
            </a:r>
          </a:p>
        </p:txBody>
      </p:sp>
      <p:sp>
        <p:nvSpPr>
          <p:cNvPr id="24" name="TextBox 23"/>
          <p:cNvSpPr txBox="1"/>
          <p:nvPr/>
        </p:nvSpPr>
        <p:spPr>
          <a:xfrm>
            <a:off x="1940536" y="4217368"/>
            <a:ext cx="463948" cy="370926"/>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26" name="TextBox 25"/>
          <p:cNvSpPr txBox="1"/>
          <p:nvPr/>
        </p:nvSpPr>
        <p:spPr>
          <a:xfrm>
            <a:off x="4468400" y="3794952"/>
            <a:ext cx="463948" cy="370926"/>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27" name="TextBox 26"/>
          <p:cNvSpPr txBox="1"/>
          <p:nvPr/>
        </p:nvSpPr>
        <p:spPr>
          <a:xfrm>
            <a:off x="2914806" y="3794952"/>
            <a:ext cx="1452542" cy="369332"/>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Hoy</a:t>
            </a:r>
          </a:p>
        </p:txBody>
      </p:sp>
      <p:sp>
        <p:nvSpPr>
          <p:cNvPr id="28" name="TextBox 27"/>
          <p:cNvSpPr txBox="1"/>
          <p:nvPr/>
        </p:nvSpPr>
        <p:spPr>
          <a:xfrm>
            <a:off x="2914805" y="4217368"/>
            <a:ext cx="1452543" cy="369332"/>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En general</a:t>
            </a:r>
          </a:p>
        </p:txBody>
      </p:sp>
      <p:sp>
        <p:nvSpPr>
          <p:cNvPr id="29" name="TextBox 28"/>
          <p:cNvSpPr txBox="1"/>
          <p:nvPr/>
        </p:nvSpPr>
        <p:spPr>
          <a:xfrm>
            <a:off x="4468400" y="4217368"/>
            <a:ext cx="463948" cy="370926"/>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7" name="TextBox 6"/>
          <p:cNvSpPr txBox="1"/>
          <p:nvPr/>
        </p:nvSpPr>
        <p:spPr>
          <a:xfrm>
            <a:off x="333637" y="2652757"/>
            <a:ext cx="265383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The boys/cousins (m) are being quite serious.</a:t>
            </a: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4652" y="1134598"/>
            <a:ext cx="360464" cy="375483"/>
          </a:xfrm>
          <a:prstGeom prst="rect">
            <a:avLst/>
          </a:prstGeom>
        </p:spPr>
      </p:pic>
      <p:sp>
        <p:nvSpPr>
          <p:cNvPr id="33" name="TextBox 32"/>
          <p:cNvSpPr txBox="1"/>
          <p:nvPr/>
        </p:nvSpPr>
        <p:spPr>
          <a:xfrm>
            <a:off x="2954570" y="2678502"/>
            <a:ext cx="26538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The rivers are clear.</a:t>
            </a:r>
          </a:p>
        </p:txBody>
      </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0589" y="1539354"/>
            <a:ext cx="360464" cy="375483"/>
          </a:xfrm>
          <a:prstGeom prst="rect">
            <a:avLst/>
          </a:prstGeom>
        </p:spPr>
      </p:pic>
      <p:sp>
        <p:nvSpPr>
          <p:cNvPr id="35" name="Rectangle 34"/>
          <p:cNvSpPr/>
          <p:nvPr/>
        </p:nvSpPr>
        <p:spPr>
          <a:xfrm>
            <a:off x="491948" y="5194893"/>
            <a:ext cx="215018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The grandparents are tanned.</a:t>
            </a:r>
          </a:p>
        </p:txBody>
      </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2278" y="3786851"/>
            <a:ext cx="360464" cy="375483"/>
          </a:xfrm>
          <a:prstGeom prst="rect">
            <a:avLst/>
          </a:prstGeom>
        </p:spPr>
      </p:pic>
      <p:sp>
        <p:nvSpPr>
          <p:cNvPr id="37" name="Rectangle 36"/>
          <p:cNvSpPr/>
          <p:nvPr/>
        </p:nvSpPr>
        <p:spPr>
          <a:xfrm>
            <a:off x="3017123" y="5188477"/>
            <a:ext cx="215018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The teachers (f) are active.</a:t>
            </a:r>
          </a:p>
        </p:txBody>
      </p:sp>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7888" y="4217368"/>
            <a:ext cx="360464" cy="375483"/>
          </a:xfrm>
          <a:prstGeom prst="rect">
            <a:avLst/>
          </a:prstGeom>
        </p:spPr>
      </p:pic>
      <p:graphicFrame>
        <p:nvGraphicFramePr>
          <p:cNvPr id="39" name="Table 38"/>
          <p:cNvGraphicFramePr>
            <a:graphicFrameLocks noGrp="1"/>
          </p:cNvGraphicFramePr>
          <p:nvPr>
            <p:extLst/>
          </p:nvPr>
        </p:nvGraphicFramePr>
        <p:xfrm>
          <a:off x="6574739" y="1016911"/>
          <a:ext cx="5162338" cy="5121733"/>
        </p:xfrm>
        <a:graphic>
          <a:graphicData uri="http://schemas.openxmlformats.org/drawingml/2006/table">
            <a:tbl>
              <a:tblPr firstRow="1" bandRow="1">
                <a:tableStyleId>{5C22544A-7EE6-4342-B048-85BDC9FD1C3A}</a:tableStyleId>
              </a:tblPr>
              <a:tblGrid>
                <a:gridCol w="2581169">
                  <a:extLst>
                    <a:ext uri="{9D8B030D-6E8A-4147-A177-3AD203B41FA5}">
                      <a16:colId xmlns:a16="http://schemas.microsoft.com/office/drawing/2014/main" val="919787616"/>
                    </a:ext>
                  </a:extLst>
                </a:gridCol>
                <a:gridCol w="2581169">
                  <a:extLst>
                    <a:ext uri="{9D8B030D-6E8A-4147-A177-3AD203B41FA5}">
                      <a16:colId xmlns:a16="http://schemas.microsoft.com/office/drawing/2014/main" val="3622407427"/>
                    </a:ext>
                  </a:extLst>
                </a:gridCol>
              </a:tblGrid>
              <a:tr h="2702778">
                <a:tc>
                  <a:txBody>
                    <a:bodyPr/>
                    <a:lstStyle/>
                    <a:p>
                      <a:pPr algn="ctr"/>
                      <a:endParaRPr lang="en-GB" sz="2400" b="1" dirty="0">
                        <a:solidFill>
                          <a:srgbClr val="002060"/>
                        </a:solidFill>
                        <a:latin typeface="Century Gothic" panose="020B0502020202020204" pitchFamily="34" charset="0"/>
                      </a:endParaRPr>
                    </a:p>
                    <a:p>
                      <a:pPr algn="ctr"/>
                      <a:endParaRPr lang="en-GB" sz="2400" b="1" dirty="0">
                        <a:solidFill>
                          <a:srgbClr val="002060"/>
                        </a:solidFill>
                        <a:latin typeface="Century Gothic" panose="020B0502020202020204" pitchFamily="34" charset="0"/>
                      </a:endParaRPr>
                    </a:p>
                    <a:p>
                      <a:pPr algn="ctr"/>
                      <a:endParaRPr lang="en-GB" sz="2400" b="0" dirty="0">
                        <a:solidFill>
                          <a:srgbClr val="002060"/>
                        </a:solidFill>
                        <a:latin typeface="Century Gothic" panose="020B0502020202020204" pitchFamily="34" charset="0"/>
                      </a:endParaRPr>
                    </a:p>
                  </a:txBody>
                  <a:tcPr anchor="ctr">
                    <a:lnL w="76200" cap="flat" cmpd="sng" algn="ctr">
                      <a:solidFill>
                        <a:schemeClr val="accent5">
                          <a:lumMod val="50000"/>
                        </a:schemeClr>
                      </a:solidFill>
                      <a:prstDash val="solid"/>
                      <a:round/>
                      <a:headEnd type="none" w="med" len="med"/>
                      <a:tailEnd type="none" w="med" len="med"/>
                    </a:lnL>
                    <a:lnR w="76200" cap="flat" cmpd="sng" algn="ctr">
                      <a:solidFill>
                        <a:schemeClr val="accent5">
                          <a:lumMod val="50000"/>
                        </a:schemeClr>
                      </a:solidFill>
                      <a:prstDash val="solid"/>
                      <a:round/>
                      <a:headEnd type="none" w="med" len="med"/>
                      <a:tailEnd type="none" w="med" len="med"/>
                    </a:lnR>
                    <a:lnT w="76200" cap="flat" cmpd="sng" algn="ctr">
                      <a:solidFill>
                        <a:schemeClr val="accent5">
                          <a:lumMod val="50000"/>
                        </a:schemeClr>
                      </a:solidFill>
                      <a:prstDash val="solid"/>
                      <a:round/>
                      <a:headEnd type="none" w="med" len="med"/>
                      <a:tailEnd type="none" w="med" len="med"/>
                    </a:lnT>
                    <a:lnB w="76200" cap="flat" cmpd="sng" algn="ctr">
                      <a:solidFill>
                        <a:schemeClr val="accent5">
                          <a:lumMod val="50000"/>
                        </a:schemeClr>
                      </a:solidFill>
                      <a:prstDash val="solid"/>
                      <a:round/>
                      <a:headEnd type="none" w="med" len="med"/>
                      <a:tailEnd type="none" w="med" len="med"/>
                    </a:lnB>
                    <a:noFill/>
                  </a:tcPr>
                </a:tc>
                <a:tc>
                  <a:txBody>
                    <a:bodyPr/>
                    <a:lstStyle/>
                    <a:p>
                      <a:pPr algn="ctr"/>
                      <a:endParaRPr lang="en-GB" sz="2400" b="1" dirty="0">
                        <a:solidFill>
                          <a:srgbClr val="002060"/>
                        </a:solidFill>
                        <a:latin typeface="Century Gothic" panose="020B0502020202020204" pitchFamily="34" charset="0"/>
                      </a:endParaRPr>
                    </a:p>
                    <a:p>
                      <a:pPr algn="ctr"/>
                      <a:endParaRPr lang="en-GB" sz="2400" b="1" dirty="0">
                        <a:solidFill>
                          <a:srgbClr val="002060"/>
                        </a:solidFill>
                        <a:latin typeface="Century Gothic" panose="020B0502020202020204" pitchFamily="34" charset="0"/>
                      </a:endParaRPr>
                    </a:p>
                  </a:txBody>
                  <a:tcPr anchor="ctr">
                    <a:lnL w="76200" cap="flat" cmpd="sng" algn="ctr">
                      <a:solidFill>
                        <a:schemeClr val="accent5">
                          <a:lumMod val="50000"/>
                        </a:schemeClr>
                      </a:solidFill>
                      <a:prstDash val="solid"/>
                      <a:round/>
                      <a:headEnd type="none" w="med" len="med"/>
                      <a:tailEnd type="none" w="med" len="med"/>
                    </a:lnL>
                    <a:lnR w="76200" cap="flat" cmpd="sng" algn="ctr">
                      <a:solidFill>
                        <a:schemeClr val="accent5">
                          <a:lumMod val="50000"/>
                        </a:schemeClr>
                      </a:solidFill>
                      <a:prstDash val="solid"/>
                      <a:round/>
                      <a:headEnd type="none" w="med" len="med"/>
                      <a:tailEnd type="none" w="med" len="med"/>
                    </a:lnR>
                    <a:lnT w="76200" cap="flat" cmpd="sng" algn="ctr">
                      <a:solidFill>
                        <a:schemeClr val="accent5">
                          <a:lumMod val="50000"/>
                        </a:schemeClr>
                      </a:solidFill>
                      <a:prstDash val="solid"/>
                      <a:round/>
                      <a:headEnd type="none" w="med" len="med"/>
                      <a:tailEnd type="none" w="med" len="med"/>
                    </a:lnT>
                    <a:lnB w="762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2073799467"/>
                  </a:ext>
                </a:extLst>
              </a:tr>
              <a:tr h="2418955">
                <a:tc>
                  <a:txBody>
                    <a:bodyPr/>
                    <a:lstStyle/>
                    <a:p>
                      <a:pPr algn="ctr"/>
                      <a:endParaRPr lang="en-GB" sz="2400" b="1" dirty="0">
                        <a:solidFill>
                          <a:srgbClr val="002060"/>
                        </a:solidFill>
                        <a:latin typeface="Century Gothic" panose="020B0502020202020204" pitchFamily="34" charset="0"/>
                      </a:endParaRPr>
                    </a:p>
                  </a:txBody>
                  <a:tcPr anchor="ctr">
                    <a:lnL w="76200" cap="flat" cmpd="sng" algn="ctr">
                      <a:solidFill>
                        <a:schemeClr val="accent5">
                          <a:lumMod val="50000"/>
                        </a:schemeClr>
                      </a:solidFill>
                      <a:prstDash val="solid"/>
                      <a:round/>
                      <a:headEnd type="none" w="med" len="med"/>
                      <a:tailEnd type="none" w="med" len="med"/>
                    </a:lnL>
                    <a:lnR w="76200" cap="flat" cmpd="sng" algn="ctr">
                      <a:solidFill>
                        <a:schemeClr val="accent5">
                          <a:lumMod val="50000"/>
                        </a:schemeClr>
                      </a:solidFill>
                      <a:prstDash val="solid"/>
                      <a:round/>
                      <a:headEnd type="none" w="med" len="med"/>
                      <a:tailEnd type="none" w="med" len="med"/>
                    </a:lnR>
                    <a:lnT w="76200" cap="flat" cmpd="sng" algn="ctr">
                      <a:solidFill>
                        <a:schemeClr val="accent5">
                          <a:lumMod val="50000"/>
                        </a:schemeClr>
                      </a:solidFill>
                      <a:prstDash val="solid"/>
                      <a:round/>
                      <a:headEnd type="none" w="med" len="med"/>
                      <a:tailEnd type="none" w="med" len="med"/>
                    </a:lnT>
                    <a:lnB w="76200" cap="flat" cmpd="sng" algn="ctr">
                      <a:solidFill>
                        <a:schemeClr val="accent5">
                          <a:lumMod val="50000"/>
                        </a:schemeClr>
                      </a:solidFill>
                      <a:prstDash val="solid"/>
                      <a:round/>
                      <a:headEnd type="none" w="med" len="med"/>
                      <a:tailEnd type="none" w="med" len="med"/>
                    </a:lnB>
                    <a:noFill/>
                  </a:tcPr>
                </a:tc>
                <a:tc>
                  <a:txBody>
                    <a:bodyPr/>
                    <a:lstStyle/>
                    <a:p>
                      <a:pPr algn="ctr"/>
                      <a:endParaRPr lang="en-GB" sz="2400" b="1" dirty="0">
                        <a:solidFill>
                          <a:srgbClr val="002060"/>
                        </a:solidFill>
                        <a:latin typeface="Century Gothic" panose="020B0502020202020204" pitchFamily="34" charset="0"/>
                      </a:endParaRPr>
                    </a:p>
                  </a:txBody>
                  <a:tcPr anchor="ctr">
                    <a:lnL w="76200" cap="flat" cmpd="sng" algn="ctr">
                      <a:solidFill>
                        <a:schemeClr val="accent5">
                          <a:lumMod val="50000"/>
                        </a:schemeClr>
                      </a:solidFill>
                      <a:prstDash val="solid"/>
                      <a:round/>
                      <a:headEnd type="none" w="med" len="med"/>
                      <a:tailEnd type="none" w="med" len="med"/>
                    </a:lnL>
                    <a:lnR w="76200" cap="flat" cmpd="sng" algn="ctr">
                      <a:solidFill>
                        <a:schemeClr val="accent5">
                          <a:lumMod val="50000"/>
                        </a:schemeClr>
                      </a:solidFill>
                      <a:prstDash val="solid"/>
                      <a:round/>
                      <a:headEnd type="none" w="med" len="med"/>
                      <a:tailEnd type="none" w="med" len="med"/>
                    </a:lnR>
                    <a:lnT w="76200" cap="flat" cmpd="sng" algn="ctr">
                      <a:solidFill>
                        <a:schemeClr val="accent5">
                          <a:lumMod val="50000"/>
                        </a:schemeClr>
                      </a:solidFill>
                      <a:prstDash val="solid"/>
                      <a:round/>
                      <a:headEnd type="none" w="med" len="med"/>
                      <a:tailEnd type="none" w="med" len="med"/>
                    </a:lnT>
                    <a:lnB w="762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2680120459"/>
                  </a:ext>
                </a:extLst>
              </a:tr>
            </a:tbl>
          </a:graphicData>
        </a:graphic>
      </p:graphicFrame>
      <p:sp>
        <p:nvSpPr>
          <p:cNvPr id="40" name="TextBox 39"/>
          <p:cNvSpPr txBox="1"/>
          <p:nvPr/>
        </p:nvSpPr>
        <p:spPr>
          <a:xfrm>
            <a:off x="8249222" y="1121512"/>
            <a:ext cx="463948" cy="370926"/>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41" name="TextBox 40"/>
          <p:cNvSpPr txBox="1"/>
          <p:nvPr/>
        </p:nvSpPr>
        <p:spPr>
          <a:xfrm>
            <a:off x="6695628" y="1121512"/>
            <a:ext cx="1452542" cy="369332"/>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Hoy</a:t>
            </a:r>
          </a:p>
        </p:txBody>
      </p:sp>
      <p:sp>
        <p:nvSpPr>
          <p:cNvPr id="42" name="TextBox 41"/>
          <p:cNvSpPr txBox="1"/>
          <p:nvPr/>
        </p:nvSpPr>
        <p:spPr>
          <a:xfrm>
            <a:off x="6695627" y="1543928"/>
            <a:ext cx="1452543" cy="369332"/>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En general</a:t>
            </a:r>
          </a:p>
        </p:txBody>
      </p:sp>
      <p:sp>
        <p:nvSpPr>
          <p:cNvPr id="43" name="TextBox 42"/>
          <p:cNvSpPr txBox="1"/>
          <p:nvPr/>
        </p:nvSpPr>
        <p:spPr>
          <a:xfrm>
            <a:off x="8249222" y="1543928"/>
            <a:ext cx="463948" cy="370926"/>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44" name="TextBox 43"/>
          <p:cNvSpPr txBox="1"/>
          <p:nvPr/>
        </p:nvSpPr>
        <p:spPr>
          <a:xfrm>
            <a:off x="10888773" y="1129769"/>
            <a:ext cx="463948" cy="370926"/>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45" name="TextBox 44"/>
          <p:cNvSpPr txBox="1"/>
          <p:nvPr/>
        </p:nvSpPr>
        <p:spPr>
          <a:xfrm>
            <a:off x="9335179" y="1129769"/>
            <a:ext cx="1452542" cy="369332"/>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Hoy</a:t>
            </a:r>
          </a:p>
        </p:txBody>
      </p:sp>
      <p:sp>
        <p:nvSpPr>
          <p:cNvPr id="46" name="TextBox 45"/>
          <p:cNvSpPr txBox="1"/>
          <p:nvPr/>
        </p:nvSpPr>
        <p:spPr>
          <a:xfrm>
            <a:off x="9335178" y="1552185"/>
            <a:ext cx="1452543" cy="369332"/>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En general</a:t>
            </a:r>
          </a:p>
        </p:txBody>
      </p:sp>
      <p:sp>
        <p:nvSpPr>
          <p:cNvPr id="47" name="TextBox 46"/>
          <p:cNvSpPr txBox="1"/>
          <p:nvPr/>
        </p:nvSpPr>
        <p:spPr>
          <a:xfrm>
            <a:off x="10888773" y="1552185"/>
            <a:ext cx="463948" cy="370926"/>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48" name="TextBox 47"/>
          <p:cNvSpPr txBox="1"/>
          <p:nvPr/>
        </p:nvSpPr>
        <p:spPr>
          <a:xfrm>
            <a:off x="8234943" y="3794952"/>
            <a:ext cx="463948" cy="370926"/>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49" name="TextBox 48"/>
          <p:cNvSpPr txBox="1"/>
          <p:nvPr/>
        </p:nvSpPr>
        <p:spPr>
          <a:xfrm>
            <a:off x="6681349" y="3794952"/>
            <a:ext cx="1452542" cy="369332"/>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Hoy</a:t>
            </a:r>
          </a:p>
        </p:txBody>
      </p:sp>
      <p:sp>
        <p:nvSpPr>
          <p:cNvPr id="50" name="TextBox 49"/>
          <p:cNvSpPr txBox="1"/>
          <p:nvPr/>
        </p:nvSpPr>
        <p:spPr>
          <a:xfrm>
            <a:off x="6681348" y="4217368"/>
            <a:ext cx="1452543" cy="369332"/>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En general</a:t>
            </a:r>
          </a:p>
        </p:txBody>
      </p:sp>
      <p:sp>
        <p:nvSpPr>
          <p:cNvPr id="51" name="TextBox 50"/>
          <p:cNvSpPr txBox="1"/>
          <p:nvPr/>
        </p:nvSpPr>
        <p:spPr>
          <a:xfrm>
            <a:off x="8234943" y="4217368"/>
            <a:ext cx="463948" cy="370926"/>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52" name="TextBox 51"/>
          <p:cNvSpPr txBox="1"/>
          <p:nvPr/>
        </p:nvSpPr>
        <p:spPr>
          <a:xfrm>
            <a:off x="10762807" y="3794952"/>
            <a:ext cx="463948" cy="370926"/>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53" name="TextBox 52"/>
          <p:cNvSpPr txBox="1"/>
          <p:nvPr/>
        </p:nvSpPr>
        <p:spPr>
          <a:xfrm>
            <a:off x="9209213" y="3794952"/>
            <a:ext cx="1452542" cy="369332"/>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Hoy</a:t>
            </a:r>
          </a:p>
        </p:txBody>
      </p:sp>
      <p:sp>
        <p:nvSpPr>
          <p:cNvPr id="54" name="TextBox 53"/>
          <p:cNvSpPr txBox="1"/>
          <p:nvPr/>
        </p:nvSpPr>
        <p:spPr>
          <a:xfrm>
            <a:off x="9209212" y="4217368"/>
            <a:ext cx="1452543" cy="369332"/>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En general</a:t>
            </a:r>
          </a:p>
        </p:txBody>
      </p:sp>
      <p:sp>
        <p:nvSpPr>
          <p:cNvPr id="55" name="TextBox 54"/>
          <p:cNvSpPr txBox="1"/>
          <p:nvPr/>
        </p:nvSpPr>
        <p:spPr>
          <a:xfrm>
            <a:off x="10762807" y="4217368"/>
            <a:ext cx="463948" cy="370926"/>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56" name="TextBox 55"/>
          <p:cNvSpPr txBox="1"/>
          <p:nvPr/>
        </p:nvSpPr>
        <p:spPr>
          <a:xfrm>
            <a:off x="6628044" y="2652757"/>
            <a:ext cx="26538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The cousins (m/f) are dark-skinned.</a:t>
            </a:r>
          </a:p>
        </p:txBody>
      </p:sp>
      <p:pic>
        <p:nvPicPr>
          <p:cNvPr id="57" name="Picture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6685" y="1542167"/>
            <a:ext cx="360464" cy="375483"/>
          </a:xfrm>
          <a:prstGeom prst="rect">
            <a:avLst/>
          </a:prstGeom>
        </p:spPr>
      </p:pic>
      <p:sp>
        <p:nvSpPr>
          <p:cNvPr id="58" name="TextBox 57"/>
          <p:cNvSpPr txBox="1"/>
          <p:nvPr/>
        </p:nvSpPr>
        <p:spPr>
          <a:xfrm>
            <a:off x="9248977" y="2678502"/>
            <a:ext cx="26538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The girls/cousins (f) are bored.</a:t>
            </a:r>
          </a:p>
        </p:txBody>
      </p:sp>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2420" y="1142337"/>
            <a:ext cx="360464" cy="375483"/>
          </a:xfrm>
          <a:prstGeom prst="rect">
            <a:avLst/>
          </a:prstGeom>
        </p:spPr>
      </p:pic>
      <p:sp>
        <p:nvSpPr>
          <p:cNvPr id="60" name="Rectangle 59"/>
          <p:cNvSpPr/>
          <p:nvPr/>
        </p:nvSpPr>
        <p:spPr>
          <a:xfrm>
            <a:off x="6629690" y="5121203"/>
            <a:ext cx="2548823"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The boys (f) are acting crazy and feeling nervous.</a:t>
            </a:r>
          </a:p>
        </p:txBody>
      </p:sp>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6685" y="3786851"/>
            <a:ext cx="360464" cy="375483"/>
          </a:xfrm>
          <a:prstGeom prst="rect">
            <a:avLst/>
          </a:prstGeom>
        </p:spPr>
      </p:pic>
      <p:sp>
        <p:nvSpPr>
          <p:cNvPr id="62" name="Rectangle 61"/>
          <p:cNvSpPr/>
          <p:nvPr/>
        </p:nvSpPr>
        <p:spPr>
          <a:xfrm>
            <a:off x="9311530" y="5188477"/>
            <a:ext cx="215018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The dogs are calm and brown.</a:t>
            </a:r>
          </a:p>
        </p:txBody>
      </p:sp>
      <p:pic>
        <p:nvPicPr>
          <p:cNvPr id="63" name="Picture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2295" y="4217368"/>
            <a:ext cx="360464" cy="375483"/>
          </a:xfrm>
          <a:prstGeom prst="rect">
            <a:avLst/>
          </a:prstGeom>
        </p:spPr>
      </p:pic>
    </p:spTree>
    <p:extLst>
      <p:ext uri="{BB962C8B-B14F-4D97-AF65-F5344CB8AC3E}">
        <p14:creationId xmlns:p14="http://schemas.microsoft.com/office/powerpoint/2010/main" val="399670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3600" b="1" dirty="0">
                <a:solidFill>
                  <a:schemeClr val="bg1"/>
                </a:solidFill>
              </a:rPr>
              <a:t>Ser or estar?</a:t>
            </a:r>
          </a:p>
        </p:txBody>
      </p:sp>
      <p:grpSp>
        <p:nvGrpSpPr>
          <p:cNvPr id="25" name="Group 24"/>
          <p:cNvGrpSpPr/>
          <p:nvPr/>
        </p:nvGrpSpPr>
        <p:grpSpPr>
          <a:xfrm>
            <a:off x="9174703" y="1818484"/>
            <a:ext cx="2533063" cy="2908813"/>
            <a:chOff x="-2722678" y="1692624"/>
            <a:chExt cx="1836887" cy="4189512"/>
          </a:xfrm>
        </p:grpSpPr>
        <p:sp>
          <p:nvSpPr>
            <p:cNvPr id="26" name="Rectangle 25"/>
            <p:cNvSpPr/>
            <p:nvPr/>
          </p:nvSpPr>
          <p:spPr>
            <a:xfrm>
              <a:off x="-2722675" y="1692624"/>
              <a:ext cx="1836884" cy="345716"/>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Tw Cen MT" panose="020B0602020104020603"/>
                <a:ea typeface="+mn-ea"/>
                <a:cs typeface="+mn-cs"/>
              </a:endParaRPr>
            </a:p>
          </p:txBody>
        </p:sp>
        <p:sp>
          <p:nvSpPr>
            <p:cNvPr id="27" name="Rectangle 26"/>
            <p:cNvSpPr/>
            <p:nvPr/>
          </p:nvSpPr>
          <p:spPr>
            <a:xfrm>
              <a:off x="-2722678" y="2121279"/>
              <a:ext cx="1836884" cy="33772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Tw Cen MT" panose="020B0602020104020603"/>
                <a:ea typeface="+mn-ea"/>
                <a:cs typeface="+mn-cs"/>
              </a:endParaRPr>
            </a:p>
          </p:txBody>
        </p:sp>
        <p:sp>
          <p:nvSpPr>
            <p:cNvPr id="28" name="Rectangle 27"/>
            <p:cNvSpPr/>
            <p:nvPr/>
          </p:nvSpPr>
          <p:spPr>
            <a:xfrm>
              <a:off x="-2722675" y="2563494"/>
              <a:ext cx="1836884" cy="304731"/>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Tw Cen MT" panose="020B0602020104020603"/>
                <a:ea typeface="+mn-ea"/>
                <a:cs typeface="+mn-cs"/>
              </a:endParaRPr>
            </a:p>
          </p:txBody>
        </p:sp>
        <p:sp>
          <p:nvSpPr>
            <p:cNvPr id="29" name="Rectangle 28"/>
            <p:cNvSpPr/>
            <p:nvPr/>
          </p:nvSpPr>
          <p:spPr>
            <a:xfrm>
              <a:off x="-2722678" y="2951200"/>
              <a:ext cx="1836884" cy="33575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Tw Cen MT" panose="020B0602020104020603"/>
                <a:ea typeface="+mn-ea"/>
                <a:cs typeface="+mn-cs"/>
              </a:endParaRPr>
            </a:p>
          </p:txBody>
        </p:sp>
        <p:sp>
          <p:nvSpPr>
            <p:cNvPr id="30" name="Rectangle 29"/>
            <p:cNvSpPr/>
            <p:nvPr/>
          </p:nvSpPr>
          <p:spPr>
            <a:xfrm>
              <a:off x="-2722675" y="3380049"/>
              <a:ext cx="1836884" cy="352158"/>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Tw Cen MT" panose="020B0602020104020603"/>
                <a:ea typeface="+mn-ea"/>
                <a:cs typeface="+mn-cs"/>
              </a:endParaRPr>
            </a:p>
          </p:txBody>
        </p:sp>
        <p:sp>
          <p:nvSpPr>
            <p:cNvPr id="31" name="Rectangle 30"/>
            <p:cNvSpPr/>
            <p:nvPr/>
          </p:nvSpPr>
          <p:spPr>
            <a:xfrm>
              <a:off x="-2722675" y="3815441"/>
              <a:ext cx="1836884" cy="353765"/>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Tw Cen MT" panose="020B0602020104020603"/>
                <a:ea typeface="+mn-ea"/>
                <a:cs typeface="+mn-cs"/>
              </a:endParaRPr>
            </a:p>
          </p:txBody>
        </p:sp>
        <p:sp>
          <p:nvSpPr>
            <p:cNvPr id="32" name="Rectangle 31"/>
            <p:cNvSpPr/>
            <p:nvPr/>
          </p:nvSpPr>
          <p:spPr>
            <a:xfrm>
              <a:off x="-2722676" y="4245711"/>
              <a:ext cx="1836884" cy="358857"/>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Tw Cen MT" panose="020B0602020104020603"/>
                <a:ea typeface="+mn-ea"/>
                <a:cs typeface="+mn-cs"/>
              </a:endParaRPr>
            </a:p>
          </p:txBody>
        </p:sp>
        <p:sp>
          <p:nvSpPr>
            <p:cNvPr id="33" name="Rectangle 32"/>
            <p:cNvSpPr/>
            <p:nvPr/>
          </p:nvSpPr>
          <p:spPr>
            <a:xfrm>
              <a:off x="-2722675" y="4673035"/>
              <a:ext cx="1836884" cy="352636"/>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Tw Cen MT" panose="020B0602020104020603"/>
                <a:ea typeface="+mn-ea"/>
                <a:cs typeface="+mn-cs"/>
              </a:endParaRPr>
            </a:p>
          </p:txBody>
        </p:sp>
        <p:sp>
          <p:nvSpPr>
            <p:cNvPr id="34" name="Rectangle 33"/>
            <p:cNvSpPr/>
            <p:nvPr/>
          </p:nvSpPr>
          <p:spPr>
            <a:xfrm>
              <a:off x="-2722678" y="5108397"/>
              <a:ext cx="1836884" cy="352636"/>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Tw Cen MT" panose="020B0602020104020603"/>
                <a:ea typeface="+mn-ea"/>
                <a:cs typeface="+mn-cs"/>
              </a:endParaRPr>
            </a:p>
          </p:txBody>
        </p:sp>
        <p:sp>
          <p:nvSpPr>
            <p:cNvPr id="35" name="Rectangle 34"/>
            <p:cNvSpPr/>
            <p:nvPr/>
          </p:nvSpPr>
          <p:spPr>
            <a:xfrm>
              <a:off x="-2722678" y="5529500"/>
              <a:ext cx="1836884" cy="352636"/>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Tw Cen MT" panose="020B0602020104020603"/>
                <a:ea typeface="+mn-ea"/>
                <a:cs typeface="+mn-cs"/>
              </a:endParaRPr>
            </a:p>
          </p:txBody>
        </p:sp>
      </p:grpSp>
      <p:sp>
        <p:nvSpPr>
          <p:cNvPr id="15" name="TextBox 14"/>
          <p:cNvSpPr txBox="1"/>
          <p:nvPr/>
        </p:nvSpPr>
        <p:spPr>
          <a:xfrm>
            <a:off x="136513" y="1251802"/>
            <a:ext cx="1180610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Lee las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frases</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Es</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necesario</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usar</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‘ser’ o ‘estar’ en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español</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p:txBody>
      </p:sp>
      <p:graphicFrame>
        <p:nvGraphicFramePr>
          <p:cNvPr id="3" name="Table 2"/>
          <p:cNvGraphicFramePr>
            <a:graphicFrameLocks noGrp="1"/>
          </p:cNvGraphicFramePr>
          <p:nvPr>
            <p:extLst/>
          </p:nvPr>
        </p:nvGraphicFramePr>
        <p:xfrm>
          <a:off x="227734" y="2319428"/>
          <a:ext cx="5811832" cy="2773680"/>
        </p:xfrm>
        <a:graphic>
          <a:graphicData uri="http://schemas.openxmlformats.org/drawingml/2006/table">
            <a:tbl>
              <a:tblPr firstRow="1" bandRow="1">
                <a:tableStyleId>{5DA37D80-6434-44D0-A028-1B22A696006F}</a:tableStyleId>
              </a:tblPr>
              <a:tblGrid>
                <a:gridCol w="506086">
                  <a:extLst>
                    <a:ext uri="{9D8B030D-6E8A-4147-A177-3AD203B41FA5}">
                      <a16:colId xmlns:a16="http://schemas.microsoft.com/office/drawing/2014/main" val="945933073"/>
                    </a:ext>
                  </a:extLst>
                </a:gridCol>
                <a:gridCol w="4388143">
                  <a:extLst>
                    <a:ext uri="{9D8B030D-6E8A-4147-A177-3AD203B41FA5}">
                      <a16:colId xmlns:a16="http://schemas.microsoft.com/office/drawing/2014/main" val="3946804162"/>
                    </a:ext>
                  </a:extLst>
                </a:gridCol>
                <a:gridCol w="917603">
                  <a:extLst>
                    <a:ext uri="{9D8B030D-6E8A-4147-A177-3AD203B41FA5}">
                      <a16:colId xmlns:a16="http://schemas.microsoft.com/office/drawing/2014/main" val="3374400163"/>
                    </a:ext>
                  </a:extLst>
                </a:gridCol>
              </a:tblGrid>
              <a:tr h="370840">
                <a:tc>
                  <a:txBody>
                    <a:bodyPr/>
                    <a:lstStyle/>
                    <a:p>
                      <a:endParaRPr lang="en-GB" sz="2000" dirty="0">
                        <a:solidFill>
                          <a:schemeClr val="accent5">
                            <a:lumMod val="50000"/>
                          </a:schemeClr>
                        </a:solidFill>
                      </a:endParaRPr>
                    </a:p>
                  </a:txBody>
                  <a:tcPr/>
                </a:tc>
                <a:tc>
                  <a:txBody>
                    <a:bodyPr/>
                    <a:lstStyle/>
                    <a:p>
                      <a:endParaRPr lang="en-GB" sz="2000" dirty="0">
                        <a:solidFill>
                          <a:schemeClr val="accent5">
                            <a:lumMod val="50000"/>
                          </a:schemeClr>
                        </a:solidFill>
                      </a:endParaRPr>
                    </a:p>
                  </a:txBody>
                  <a:tcPr/>
                </a:tc>
                <a:tc>
                  <a:txBody>
                    <a:bodyPr/>
                    <a:lstStyle/>
                    <a:p>
                      <a:endParaRPr lang="en-GB" dirty="0"/>
                    </a:p>
                  </a:txBody>
                  <a:tcPr/>
                </a:tc>
                <a:extLst>
                  <a:ext uri="{0D108BD9-81ED-4DB2-BD59-A6C34878D82A}">
                    <a16:rowId xmlns:a16="http://schemas.microsoft.com/office/drawing/2014/main" val="2728501458"/>
                  </a:ext>
                </a:extLst>
              </a:tr>
              <a:tr h="370840">
                <a:tc>
                  <a:txBody>
                    <a:bodyPr/>
                    <a:lstStyle/>
                    <a:p>
                      <a:r>
                        <a:rPr lang="en-GB" sz="2000" b="1" dirty="0">
                          <a:solidFill>
                            <a:schemeClr val="accent5">
                              <a:lumMod val="50000"/>
                            </a:schemeClr>
                          </a:solidFill>
                        </a:rPr>
                        <a:t>1</a:t>
                      </a:r>
                    </a:p>
                  </a:txBody>
                  <a:tcPr/>
                </a:tc>
                <a:tc>
                  <a:txBody>
                    <a:bodyPr/>
                    <a:lstStyle/>
                    <a:p>
                      <a:r>
                        <a:rPr lang="en-GB" sz="2000" dirty="0">
                          <a:solidFill>
                            <a:schemeClr val="accent5">
                              <a:lumMod val="50000"/>
                            </a:schemeClr>
                          </a:solidFill>
                        </a:rPr>
                        <a:t>The sky is dark today.</a:t>
                      </a:r>
                    </a:p>
                  </a:txBody>
                  <a:tcPr/>
                </a:tc>
                <a:tc>
                  <a:txBody>
                    <a:bodyPr/>
                    <a:lstStyle/>
                    <a:p>
                      <a:endParaRPr lang="en-GB" sz="2000" dirty="0">
                        <a:solidFill>
                          <a:schemeClr val="accent5">
                            <a:lumMod val="50000"/>
                          </a:schemeClr>
                        </a:solidFill>
                      </a:endParaRPr>
                    </a:p>
                  </a:txBody>
                  <a:tcPr/>
                </a:tc>
                <a:extLst>
                  <a:ext uri="{0D108BD9-81ED-4DB2-BD59-A6C34878D82A}">
                    <a16:rowId xmlns:a16="http://schemas.microsoft.com/office/drawing/2014/main" val="3389543370"/>
                  </a:ext>
                </a:extLst>
              </a:tr>
              <a:tr h="370840">
                <a:tc>
                  <a:txBody>
                    <a:bodyPr/>
                    <a:lstStyle/>
                    <a:p>
                      <a:r>
                        <a:rPr lang="en-GB" sz="2000" b="1" dirty="0">
                          <a:solidFill>
                            <a:schemeClr val="accent5">
                              <a:lumMod val="50000"/>
                            </a:schemeClr>
                          </a:solidFill>
                        </a:rPr>
                        <a:t>2</a:t>
                      </a:r>
                    </a:p>
                  </a:txBody>
                  <a:tcPr/>
                </a:tc>
                <a:tc>
                  <a:txBody>
                    <a:bodyPr/>
                    <a:lstStyle/>
                    <a:p>
                      <a:r>
                        <a:rPr lang="en-GB" sz="2000" dirty="0">
                          <a:solidFill>
                            <a:schemeClr val="accent5">
                              <a:lumMod val="50000"/>
                            </a:schemeClr>
                          </a:solidFill>
                        </a:rPr>
                        <a:t>We are</a:t>
                      </a:r>
                      <a:r>
                        <a:rPr lang="en-GB" sz="2000" baseline="0" dirty="0">
                          <a:solidFill>
                            <a:schemeClr val="accent5">
                              <a:lumMod val="50000"/>
                            </a:schemeClr>
                          </a:solidFill>
                        </a:rPr>
                        <a:t> bored in the holidays.</a:t>
                      </a:r>
                      <a:endParaRPr lang="en-GB" sz="2000" dirty="0">
                        <a:solidFill>
                          <a:schemeClr val="accent5">
                            <a:lumMod val="50000"/>
                          </a:schemeClr>
                        </a:solidFill>
                      </a:endParaRPr>
                    </a:p>
                  </a:txBody>
                  <a:tcPr/>
                </a:tc>
                <a:tc>
                  <a:txBody>
                    <a:bodyPr/>
                    <a:lstStyle/>
                    <a:p>
                      <a:endParaRPr lang="en-GB" sz="2000" dirty="0">
                        <a:solidFill>
                          <a:schemeClr val="accent5">
                            <a:lumMod val="50000"/>
                          </a:schemeClr>
                        </a:solidFill>
                      </a:endParaRPr>
                    </a:p>
                  </a:txBody>
                  <a:tcPr/>
                </a:tc>
                <a:extLst>
                  <a:ext uri="{0D108BD9-81ED-4DB2-BD59-A6C34878D82A}">
                    <a16:rowId xmlns:a16="http://schemas.microsoft.com/office/drawing/2014/main" val="2128128813"/>
                  </a:ext>
                </a:extLst>
              </a:tr>
              <a:tr h="370840">
                <a:tc>
                  <a:txBody>
                    <a:bodyPr/>
                    <a:lstStyle/>
                    <a:p>
                      <a:r>
                        <a:rPr lang="en-GB" sz="2000" b="1" dirty="0">
                          <a:solidFill>
                            <a:schemeClr val="accent5">
                              <a:lumMod val="50000"/>
                            </a:schemeClr>
                          </a:solidFill>
                        </a:rPr>
                        <a:t>3</a:t>
                      </a:r>
                    </a:p>
                  </a:txBody>
                  <a:tcPr/>
                </a:tc>
                <a:tc>
                  <a:txBody>
                    <a:bodyPr/>
                    <a:lstStyle/>
                    <a:p>
                      <a:r>
                        <a:rPr lang="en-GB" sz="2000" dirty="0">
                          <a:solidFill>
                            <a:schemeClr val="accent5">
                              <a:lumMod val="50000"/>
                            </a:schemeClr>
                          </a:solidFill>
                        </a:rPr>
                        <a:t>We are happy (in general).</a:t>
                      </a:r>
                    </a:p>
                  </a:txBody>
                  <a:tcPr/>
                </a:tc>
                <a:tc>
                  <a:txBody>
                    <a:bodyPr/>
                    <a:lstStyle/>
                    <a:p>
                      <a:endParaRPr lang="en-GB" sz="2000" dirty="0">
                        <a:solidFill>
                          <a:schemeClr val="accent5">
                            <a:lumMod val="50000"/>
                          </a:schemeClr>
                        </a:solidFill>
                      </a:endParaRPr>
                    </a:p>
                  </a:txBody>
                  <a:tcPr/>
                </a:tc>
                <a:extLst>
                  <a:ext uri="{0D108BD9-81ED-4DB2-BD59-A6C34878D82A}">
                    <a16:rowId xmlns:a16="http://schemas.microsoft.com/office/drawing/2014/main" val="2986014076"/>
                  </a:ext>
                </a:extLst>
              </a:tr>
              <a:tr h="370840">
                <a:tc>
                  <a:txBody>
                    <a:bodyPr/>
                    <a:lstStyle/>
                    <a:p>
                      <a:r>
                        <a:rPr lang="en-GB" sz="2000" b="1" dirty="0">
                          <a:solidFill>
                            <a:schemeClr val="accent5">
                              <a:lumMod val="50000"/>
                            </a:schemeClr>
                          </a:solidFill>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accent5">
                              <a:lumMod val="50000"/>
                            </a:schemeClr>
                          </a:solidFill>
                        </a:rPr>
                        <a:t>The</a:t>
                      </a:r>
                      <a:r>
                        <a:rPr lang="en-GB" sz="2000" baseline="0" dirty="0">
                          <a:solidFill>
                            <a:schemeClr val="accent5">
                              <a:lumMod val="50000"/>
                            </a:schemeClr>
                          </a:solidFill>
                        </a:rPr>
                        <a:t> rivers are clear in the morning.</a:t>
                      </a:r>
                      <a:endParaRPr lang="en-GB" sz="2000" dirty="0">
                        <a:solidFill>
                          <a:schemeClr val="accent5">
                            <a:lumMod val="50000"/>
                          </a:schemeClr>
                        </a:solidFill>
                      </a:endParaRPr>
                    </a:p>
                  </a:txBody>
                  <a:tcPr/>
                </a:tc>
                <a:tc>
                  <a:txBody>
                    <a:bodyPr/>
                    <a:lstStyle/>
                    <a:p>
                      <a:endParaRPr lang="en-GB" sz="2000" dirty="0">
                        <a:solidFill>
                          <a:schemeClr val="accent5">
                            <a:lumMod val="50000"/>
                          </a:schemeClr>
                        </a:solidFill>
                      </a:endParaRPr>
                    </a:p>
                  </a:txBody>
                  <a:tcPr/>
                </a:tc>
                <a:extLst>
                  <a:ext uri="{0D108BD9-81ED-4DB2-BD59-A6C34878D82A}">
                    <a16:rowId xmlns:a16="http://schemas.microsoft.com/office/drawing/2014/main" val="2960905885"/>
                  </a:ext>
                </a:extLst>
              </a:tr>
              <a:tr h="370840">
                <a:tc>
                  <a:txBody>
                    <a:bodyPr/>
                    <a:lstStyle/>
                    <a:p>
                      <a:r>
                        <a:rPr lang="en-GB" sz="2000" b="1" dirty="0">
                          <a:solidFill>
                            <a:schemeClr val="accent5">
                              <a:lumMod val="50000"/>
                            </a:schemeClr>
                          </a:solidFill>
                        </a:rPr>
                        <a:t>5</a:t>
                      </a:r>
                    </a:p>
                  </a:txBody>
                  <a:tcPr/>
                </a:tc>
                <a:tc>
                  <a:txBody>
                    <a:bodyPr/>
                    <a:lstStyle/>
                    <a:p>
                      <a:r>
                        <a:rPr lang="en-GB" sz="2000" dirty="0">
                          <a:solidFill>
                            <a:schemeClr val="accent5">
                              <a:lumMod val="50000"/>
                            </a:schemeClr>
                          </a:solidFill>
                        </a:rPr>
                        <a:t>The</a:t>
                      </a:r>
                      <a:r>
                        <a:rPr lang="en-GB" sz="2000" baseline="0" dirty="0">
                          <a:solidFill>
                            <a:schemeClr val="accent5">
                              <a:lumMod val="50000"/>
                            </a:schemeClr>
                          </a:solidFill>
                        </a:rPr>
                        <a:t> authors are boring.</a:t>
                      </a:r>
                      <a:endParaRPr lang="en-GB" sz="2000" dirty="0">
                        <a:solidFill>
                          <a:schemeClr val="accent5">
                            <a:lumMod val="50000"/>
                          </a:schemeClr>
                        </a:solidFill>
                      </a:endParaRPr>
                    </a:p>
                  </a:txBody>
                  <a:tcPr/>
                </a:tc>
                <a:tc>
                  <a:txBody>
                    <a:bodyPr/>
                    <a:lstStyle/>
                    <a:p>
                      <a:endParaRPr lang="en-GB" sz="2000" dirty="0">
                        <a:solidFill>
                          <a:schemeClr val="accent5">
                            <a:lumMod val="50000"/>
                          </a:schemeClr>
                        </a:solidFill>
                      </a:endParaRPr>
                    </a:p>
                  </a:txBody>
                  <a:tcPr/>
                </a:tc>
                <a:extLst>
                  <a:ext uri="{0D108BD9-81ED-4DB2-BD59-A6C34878D82A}">
                    <a16:rowId xmlns:a16="http://schemas.microsoft.com/office/drawing/2014/main" val="1756327307"/>
                  </a:ext>
                </a:extLst>
              </a:tr>
              <a:tr h="306693">
                <a:tc>
                  <a:txBody>
                    <a:bodyPr/>
                    <a:lstStyle/>
                    <a:p>
                      <a:r>
                        <a:rPr lang="en-GB" sz="2000" b="1" dirty="0">
                          <a:solidFill>
                            <a:schemeClr val="accent5">
                              <a:lumMod val="50000"/>
                            </a:schemeClr>
                          </a:solidFill>
                        </a:rPr>
                        <a:t>6</a:t>
                      </a:r>
                    </a:p>
                  </a:txBody>
                  <a:tcPr/>
                </a:tc>
                <a:tc>
                  <a:txBody>
                    <a:bodyPr/>
                    <a:lstStyle/>
                    <a:p>
                      <a:r>
                        <a:rPr lang="en-GB" sz="2000" dirty="0">
                          <a:solidFill>
                            <a:schemeClr val="accent5">
                              <a:lumMod val="50000"/>
                            </a:schemeClr>
                          </a:solidFill>
                        </a:rPr>
                        <a:t>The grandparents are tanned.</a:t>
                      </a:r>
                    </a:p>
                  </a:txBody>
                  <a:tcPr/>
                </a:tc>
                <a:tc>
                  <a:txBody>
                    <a:bodyPr/>
                    <a:lstStyle/>
                    <a:p>
                      <a:endParaRPr lang="en-GB" sz="2000" dirty="0">
                        <a:solidFill>
                          <a:schemeClr val="accent5">
                            <a:lumMod val="50000"/>
                          </a:schemeClr>
                        </a:solidFill>
                      </a:endParaRPr>
                    </a:p>
                  </a:txBody>
                  <a:tcPr/>
                </a:tc>
                <a:extLst>
                  <a:ext uri="{0D108BD9-81ED-4DB2-BD59-A6C34878D82A}">
                    <a16:rowId xmlns:a16="http://schemas.microsoft.com/office/drawing/2014/main" val="4005541510"/>
                  </a:ext>
                </a:extLst>
              </a:tr>
            </a:tbl>
          </a:graphicData>
        </a:graphic>
      </p:graphicFrame>
      <p:graphicFrame>
        <p:nvGraphicFramePr>
          <p:cNvPr id="40" name="Table 39"/>
          <p:cNvGraphicFramePr>
            <a:graphicFrameLocks noGrp="1"/>
          </p:cNvGraphicFramePr>
          <p:nvPr>
            <p:extLst/>
          </p:nvPr>
        </p:nvGraphicFramePr>
        <p:xfrm>
          <a:off x="6268786" y="2319428"/>
          <a:ext cx="5920223" cy="2773680"/>
        </p:xfrm>
        <a:graphic>
          <a:graphicData uri="http://schemas.openxmlformats.org/drawingml/2006/table">
            <a:tbl>
              <a:tblPr firstRow="1" bandRow="1">
                <a:tableStyleId>{5DA37D80-6434-44D0-A028-1B22A696006F}</a:tableStyleId>
              </a:tblPr>
              <a:tblGrid>
                <a:gridCol w="529082">
                  <a:extLst>
                    <a:ext uri="{9D8B030D-6E8A-4147-A177-3AD203B41FA5}">
                      <a16:colId xmlns:a16="http://schemas.microsoft.com/office/drawing/2014/main" val="945933073"/>
                    </a:ext>
                  </a:extLst>
                </a:gridCol>
                <a:gridCol w="4563593">
                  <a:extLst>
                    <a:ext uri="{9D8B030D-6E8A-4147-A177-3AD203B41FA5}">
                      <a16:colId xmlns:a16="http://schemas.microsoft.com/office/drawing/2014/main" val="3946804162"/>
                    </a:ext>
                  </a:extLst>
                </a:gridCol>
                <a:gridCol w="827548">
                  <a:extLst>
                    <a:ext uri="{9D8B030D-6E8A-4147-A177-3AD203B41FA5}">
                      <a16:colId xmlns:a16="http://schemas.microsoft.com/office/drawing/2014/main" val="3374400163"/>
                    </a:ext>
                  </a:extLst>
                </a:gridCol>
              </a:tblGrid>
              <a:tr h="370840">
                <a:tc>
                  <a:txBody>
                    <a:bodyPr/>
                    <a:lstStyle/>
                    <a:p>
                      <a:endParaRPr lang="en-GB" sz="2000" dirty="0">
                        <a:solidFill>
                          <a:schemeClr val="accent5">
                            <a:lumMod val="50000"/>
                          </a:schemeClr>
                        </a:solidFill>
                      </a:endParaRPr>
                    </a:p>
                  </a:txBody>
                  <a:tcPr/>
                </a:tc>
                <a:tc>
                  <a:txBody>
                    <a:bodyPr/>
                    <a:lstStyle/>
                    <a:p>
                      <a:endParaRPr lang="en-GB" sz="2000" dirty="0">
                        <a:solidFill>
                          <a:schemeClr val="accent5">
                            <a:lumMod val="50000"/>
                          </a:schemeClr>
                        </a:solidFill>
                      </a:endParaRPr>
                    </a:p>
                  </a:txBody>
                  <a:tcPr/>
                </a:tc>
                <a:tc>
                  <a:txBody>
                    <a:bodyPr/>
                    <a:lstStyle/>
                    <a:p>
                      <a:endParaRPr lang="en-GB" dirty="0">
                        <a:solidFill>
                          <a:schemeClr val="accent5">
                            <a:lumMod val="50000"/>
                          </a:schemeClr>
                        </a:solidFill>
                      </a:endParaRPr>
                    </a:p>
                  </a:txBody>
                  <a:tcPr/>
                </a:tc>
                <a:extLst>
                  <a:ext uri="{0D108BD9-81ED-4DB2-BD59-A6C34878D82A}">
                    <a16:rowId xmlns:a16="http://schemas.microsoft.com/office/drawing/2014/main" val="2728501458"/>
                  </a:ext>
                </a:extLst>
              </a:tr>
              <a:tr h="370840">
                <a:tc>
                  <a:txBody>
                    <a:bodyPr/>
                    <a:lstStyle/>
                    <a:p>
                      <a:r>
                        <a:rPr lang="en-GB" sz="2000" b="1" dirty="0">
                          <a:solidFill>
                            <a:schemeClr val="accent5">
                              <a:lumMod val="50000"/>
                            </a:schemeClr>
                          </a:solidFill>
                        </a:rPr>
                        <a:t>7</a:t>
                      </a:r>
                    </a:p>
                  </a:txBody>
                  <a:tcPr/>
                </a:tc>
                <a:tc>
                  <a:txBody>
                    <a:bodyPr/>
                    <a:lstStyle/>
                    <a:p>
                      <a:r>
                        <a:rPr lang="en-GB" sz="2000" dirty="0">
                          <a:solidFill>
                            <a:schemeClr val="accent5">
                              <a:lumMod val="50000"/>
                            </a:schemeClr>
                          </a:solidFill>
                        </a:rPr>
                        <a:t>We are dark-skinned.</a:t>
                      </a:r>
                    </a:p>
                  </a:txBody>
                  <a:tcPr/>
                </a:tc>
                <a:tc>
                  <a:txBody>
                    <a:bodyPr/>
                    <a:lstStyle/>
                    <a:p>
                      <a:endParaRPr lang="en-GB" sz="2000" dirty="0">
                        <a:solidFill>
                          <a:schemeClr val="accent5">
                            <a:lumMod val="50000"/>
                          </a:schemeClr>
                        </a:solidFill>
                      </a:endParaRPr>
                    </a:p>
                  </a:txBody>
                  <a:tcPr/>
                </a:tc>
                <a:extLst>
                  <a:ext uri="{0D108BD9-81ED-4DB2-BD59-A6C34878D82A}">
                    <a16:rowId xmlns:a16="http://schemas.microsoft.com/office/drawing/2014/main" val="3389543370"/>
                  </a:ext>
                </a:extLst>
              </a:tr>
              <a:tr h="370840">
                <a:tc>
                  <a:txBody>
                    <a:bodyPr/>
                    <a:lstStyle/>
                    <a:p>
                      <a:r>
                        <a:rPr lang="en-GB" sz="2000" b="1" dirty="0">
                          <a:solidFill>
                            <a:schemeClr val="accent5">
                              <a:lumMod val="50000"/>
                            </a:schemeClr>
                          </a:solidFill>
                        </a:rPr>
                        <a:t>8</a:t>
                      </a:r>
                    </a:p>
                  </a:txBody>
                  <a:tcPr/>
                </a:tc>
                <a:tc>
                  <a:txBody>
                    <a:bodyPr/>
                    <a:lstStyle/>
                    <a:p>
                      <a:r>
                        <a:rPr lang="en-GB" sz="2000" dirty="0">
                          <a:solidFill>
                            <a:schemeClr val="accent5">
                              <a:lumMod val="50000"/>
                            </a:schemeClr>
                          </a:solidFill>
                        </a:rPr>
                        <a:t>The cousins (f) are active today</a:t>
                      </a:r>
                      <a:r>
                        <a:rPr lang="en-GB" sz="2000" baseline="0" dirty="0">
                          <a:solidFill>
                            <a:schemeClr val="accent5">
                              <a:lumMod val="50000"/>
                            </a:schemeClr>
                          </a:solidFill>
                        </a:rPr>
                        <a:t>.</a:t>
                      </a:r>
                      <a:endParaRPr lang="en-GB" sz="2000" dirty="0">
                        <a:solidFill>
                          <a:schemeClr val="accent5">
                            <a:lumMod val="50000"/>
                          </a:schemeClr>
                        </a:solidFill>
                      </a:endParaRPr>
                    </a:p>
                  </a:txBody>
                  <a:tcPr/>
                </a:tc>
                <a:tc>
                  <a:txBody>
                    <a:bodyPr/>
                    <a:lstStyle/>
                    <a:p>
                      <a:endParaRPr lang="en-GB" sz="2000" dirty="0">
                        <a:solidFill>
                          <a:schemeClr val="accent5">
                            <a:lumMod val="50000"/>
                          </a:schemeClr>
                        </a:solidFill>
                      </a:endParaRPr>
                    </a:p>
                  </a:txBody>
                  <a:tcPr/>
                </a:tc>
                <a:extLst>
                  <a:ext uri="{0D108BD9-81ED-4DB2-BD59-A6C34878D82A}">
                    <a16:rowId xmlns:a16="http://schemas.microsoft.com/office/drawing/2014/main" val="2128128813"/>
                  </a:ext>
                </a:extLst>
              </a:tr>
              <a:tr h="370840">
                <a:tc>
                  <a:txBody>
                    <a:bodyPr/>
                    <a:lstStyle/>
                    <a:p>
                      <a:r>
                        <a:rPr lang="en-GB" sz="2000" b="1" dirty="0">
                          <a:solidFill>
                            <a:schemeClr val="accent5">
                              <a:lumMod val="50000"/>
                            </a:schemeClr>
                          </a:solidFill>
                        </a:rPr>
                        <a:t>9</a:t>
                      </a:r>
                    </a:p>
                  </a:txBody>
                  <a:tcPr/>
                </a:tc>
                <a:tc>
                  <a:txBody>
                    <a:bodyPr/>
                    <a:lstStyle/>
                    <a:p>
                      <a:r>
                        <a:rPr lang="en-GB" sz="2000" dirty="0">
                          <a:solidFill>
                            <a:schemeClr val="accent5">
                              <a:lumMod val="50000"/>
                            </a:schemeClr>
                          </a:solidFill>
                        </a:rPr>
                        <a:t>We are calm (in general).</a:t>
                      </a:r>
                    </a:p>
                  </a:txBody>
                  <a:tcPr/>
                </a:tc>
                <a:tc>
                  <a:txBody>
                    <a:bodyPr/>
                    <a:lstStyle/>
                    <a:p>
                      <a:endParaRPr lang="en-GB" sz="2000" dirty="0">
                        <a:solidFill>
                          <a:schemeClr val="accent5">
                            <a:lumMod val="50000"/>
                          </a:schemeClr>
                        </a:solidFill>
                      </a:endParaRPr>
                    </a:p>
                  </a:txBody>
                  <a:tcPr/>
                </a:tc>
                <a:extLst>
                  <a:ext uri="{0D108BD9-81ED-4DB2-BD59-A6C34878D82A}">
                    <a16:rowId xmlns:a16="http://schemas.microsoft.com/office/drawing/2014/main" val="2986014076"/>
                  </a:ext>
                </a:extLst>
              </a:tr>
              <a:tr h="370840">
                <a:tc>
                  <a:txBody>
                    <a:bodyPr/>
                    <a:lstStyle/>
                    <a:p>
                      <a:r>
                        <a:rPr lang="en-GB" sz="2000" b="1" dirty="0">
                          <a:solidFill>
                            <a:schemeClr val="accent5">
                              <a:lumMod val="50000"/>
                            </a:schemeClr>
                          </a:solidFill>
                        </a:rPr>
                        <a:t>10</a:t>
                      </a:r>
                    </a:p>
                  </a:txBody>
                  <a:tcPr/>
                </a:tc>
                <a:tc>
                  <a:txBody>
                    <a:bodyPr/>
                    <a:lstStyle/>
                    <a:p>
                      <a:r>
                        <a:rPr lang="en-GB" sz="2000" dirty="0">
                          <a:solidFill>
                            <a:schemeClr val="accent5">
                              <a:lumMod val="50000"/>
                            </a:schemeClr>
                          </a:solidFill>
                        </a:rPr>
                        <a:t>They are </a:t>
                      </a:r>
                      <a:r>
                        <a:rPr lang="en-GB" sz="2000" baseline="0" dirty="0">
                          <a:solidFill>
                            <a:schemeClr val="accent5">
                              <a:lumMod val="50000"/>
                            </a:schemeClr>
                          </a:solidFill>
                        </a:rPr>
                        <a:t>good-looking (in general).</a:t>
                      </a:r>
                      <a:endParaRPr lang="en-GB" sz="2000" dirty="0">
                        <a:solidFill>
                          <a:schemeClr val="accent5">
                            <a:lumMod val="50000"/>
                          </a:schemeClr>
                        </a:solidFill>
                      </a:endParaRPr>
                    </a:p>
                  </a:txBody>
                  <a:tcPr/>
                </a:tc>
                <a:tc>
                  <a:txBody>
                    <a:bodyPr/>
                    <a:lstStyle/>
                    <a:p>
                      <a:endParaRPr lang="en-GB" sz="2000" dirty="0">
                        <a:solidFill>
                          <a:schemeClr val="accent5">
                            <a:lumMod val="50000"/>
                          </a:schemeClr>
                        </a:solidFill>
                      </a:endParaRPr>
                    </a:p>
                  </a:txBody>
                  <a:tcPr/>
                </a:tc>
                <a:extLst>
                  <a:ext uri="{0D108BD9-81ED-4DB2-BD59-A6C34878D82A}">
                    <a16:rowId xmlns:a16="http://schemas.microsoft.com/office/drawing/2014/main" val="2960905885"/>
                  </a:ext>
                </a:extLst>
              </a:tr>
              <a:tr h="370840">
                <a:tc>
                  <a:txBody>
                    <a:bodyPr/>
                    <a:lstStyle/>
                    <a:p>
                      <a:r>
                        <a:rPr lang="en-GB" sz="2000" b="1" dirty="0">
                          <a:solidFill>
                            <a:schemeClr val="accent5">
                              <a:lumMod val="50000"/>
                            </a:schemeClr>
                          </a:solidFill>
                        </a:rPr>
                        <a:t>11</a:t>
                      </a:r>
                    </a:p>
                  </a:txBody>
                  <a:tcPr/>
                </a:tc>
                <a:tc>
                  <a:txBody>
                    <a:bodyPr/>
                    <a:lstStyle/>
                    <a:p>
                      <a:r>
                        <a:rPr lang="en-GB" sz="2000" dirty="0">
                          <a:solidFill>
                            <a:schemeClr val="accent5">
                              <a:lumMod val="50000"/>
                            </a:schemeClr>
                          </a:solidFill>
                        </a:rPr>
                        <a:t>The girls are nervous (now).</a:t>
                      </a:r>
                    </a:p>
                  </a:txBody>
                  <a:tcPr/>
                </a:tc>
                <a:tc>
                  <a:txBody>
                    <a:bodyPr/>
                    <a:lstStyle/>
                    <a:p>
                      <a:endParaRPr lang="en-GB" sz="2000" dirty="0">
                        <a:solidFill>
                          <a:schemeClr val="accent5">
                            <a:lumMod val="50000"/>
                          </a:schemeClr>
                        </a:solidFill>
                      </a:endParaRPr>
                    </a:p>
                  </a:txBody>
                  <a:tcPr/>
                </a:tc>
                <a:extLst>
                  <a:ext uri="{0D108BD9-81ED-4DB2-BD59-A6C34878D82A}">
                    <a16:rowId xmlns:a16="http://schemas.microsoft.com/office/drawing/2014/main" val="1756327307"/>
                  </a:ext>
                </a:extLst>
              </a:tr>
              <a:tr h="370840">
                <a:tc>
                  <a:txBody>
                    <a:bodyPr/>
                    <a:lstStyle/>
                    <a:p>
                      <a:r>
                        <a:rPr lang="en-GB" sz="2000" b="1" dirty="0">
                          <a:solidFill>
                            <a:schemeClr val="accent5">
                              <a:lumMod val="50000"/>
                            </a:schemeClr>
                          </a:solidFill>
                        </a:rPr>
                        <a:t>12</a:t>
                      </a:r>
                    </a:p>
                  </a:txBody>
                  <a:tcPr/>
                </a:tc>
                <a:tc>
                  <a:txBody>
                    <a:bodyPr/>
                    <a:lstStyle/>
                    <a:p>
                      <a:r>
                        <a:rPr lang="en-GB" sz="2000" dirty="0">
                          <a:solidFill>
                            <a:schemeClr val="accent5">
                              <a:lumMod val="50000"/>
                            </a:schemeClr>
                          </a:solidFill>
                        </a:rPr>
                        <a:t>The dogs are crazy in the car.</a:t>
                      </a:r>
                    </a:p>
                  </a:txBody>
                  <a:tcPr/>
                </a:tc>
                <a:tc>
                  <a:txBody>
                    <a:bodyPr/>
                    <a:lstStyle/>
                    <a:p>
                      <a:endParaRPr lang="en-GB" sz="2000" dirty="0">
                        <a:solidFill>
                          <a:schemeClr val="accent5">
                            <a:lumMod val="50000"/>
                          </a:schemeClr>
                        </a:solidFill>
                      </a:endParaRPr>
                    </a:p>
                  </a:txBody>
                  <a:tcPr/>
                </a:tc>
                <a:extLst>
                  <a:ext uri="{0D108BD9-81ED-4DB2-BD59-A6C34878D82A}">
                    <a16:rowId xmlns:a16="http://schemas.microsoft.com/office/drawing/2014/main" val="4005541510"/>
                  </a:ext>
                </a:extLst>
              </a:tr>
            </a:tbl>
          </a:graphicData>
        </a:graphic>
      </p:graphicFrame>
      <p:sp>
        <p:nvSpPr>
          <p:cNvPr id="4" name="TextBox 3"/>
          <p:cNvSpPr txBox="1"/>
          <p:nvPr/>
        </p:nvSpPr>
        <p:spPr>
          <a:xfrm>
            <a:off x="5191681" y="2700660"/>
            <a:ext cx="9624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estar</a:t>
            </a:r>
          </a:p>
        </p:txBody>
      </p:sp>
      <p:sp>
        <p:nvSpPr>
          <p:cNvPr id="41" name="TextBox 40"/>
          <p:cNvSpPr txBox="1"/>
          <p:nvPr/>
        </p:nvSpPr>
        <p:spPr>
          <a:xfrm>
            <a:off x="5191681" y="3100770"/>
            <a:ext cx="9624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estar</a:t>
            </a:r>
          </a:p>
        </p:txBody>
      </p:sp>
      <p:sp>
        <p:nvSpPr>
          <p:cNvPr id="42" name="TextBox 41"/>
          <p:cNvSpPr txBox="1"/>
          <p:nvPr/>
        </p:nvSpPr>
        <p:spPr>
          <a:xfrm>
            <a:off x="5191681" y="3913378"/>
            <a:ext cx="9624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estar</a:t>
            </a:r>
          </a:p>
        </p:txBody>
      </p:sp>
      <p:sp>
        <p:nvSpPr>
          <p:cNvPr id="43" name="TextBox 42"/>
          <p:cNvSpPr txBox="1"/>
          <p:nvPr/>
        </p:nvSpPr>
        <p:spPr>
          <a:xfrm>
            <a:off x="5191681" y="4670537"/>
            <a:ext cx="9624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estar</a:t>
            </a:r>
          </a:p>
        </p:txBody>
      </p:sp>
      <p:sp>
        <p:nvSpPr>
          <p:cNvPr id="44" name="TextBox 43"/>
          <p:cNvSpPr txBox="1"/>
          <p:nvPr/>
        </p:nvSpPr>
        <p:spPr>
          <a:xfrm>
            <a:off x="11407971" y="4277432"/>
            <a:ext cx="9624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estar</a:t>
            </a:r>
          </a:p>
        </p:txBody>
      </p:sp>
      <p:sp>
        <p:nvSpPr>
          <p:cNvPr id="45" name="TextBox 44"/>
          <p:cNvSpPr txBox="1"/>
          <p:nvPr/>
        </p:nvSpPr>
        <p:spPr>
          <a:xfrm>
            <a:off x="11404981" y="4691396"/>
            <a:ext cx="9624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estar</a:t>
            </a:r>
          </a:p>
        </p:txBody>
      </p:sp>
      <p:sp>
        <p:nvSpPr>
          <p:cNvPr id="46" name="TextBox 45"/>
          <p:cNvSpPr txBox="1"/>
          <p:nvPr/>
        </p:nvSpPr>
        <p:spPr>
          <a:xfrm>
            <a:off x="5284895" y="3493817"/>
            <a:ext cx="9624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ser</a:t>
            </a:r>
          </a:p>
        </p:txBody>
      </p:sp>
      <p:sp>
        <p:nvSpPr>
          <p:cNvPr id="47" name="TextBox 46"/>
          <p:cNvSpPr txBox="1"/>
          <p:nvPr/>
        </p:nvSpPr>
        <p:spPr>
          <a:xfrm>
            <a:off x="5284895" y="4280463"/>
            <a:ext cx="9624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ser</a:t>
            </a:r>
          </a:p>
        </p:txBody>
      </p:sp>
      <p:sp>
        <p:nvSpPr>
          <p:cNvPr id="48" name="TextBox 47"/>
          <p:cNvSpPr txBox="1"/>
          <p:nvPr/>
        </p:nvSpPr>
        <p:spPr>
          <a:xfrm>
            <a:off x="11483017" y="2678609"/>
            <a:ext cx="9624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ser</a:t>
            </a:r>
          </a:p>
        </p:txBody>
      </p:sp>
      <p:sp>
        <p:nvSpPr>
          <p:cNvPr id="49" name="TextBox 48"/>
          <p:cNvSpPr txBox="1"/>
          <p:nvPr/>
        </p:nvSpPr>
        <p:spPr>
          <a:xfrm>
            <a:off x="11404981" y="3091732"/>
            <a:ext cx="9624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estar</a:t>
            </a:r>
          </a:p>
        </p:txBody>
      </p:sp>
      <p:sp>
        <p:nvSpPr>
          <p:cNvPr id="50" name="TextBox 49"/>
          <p:cNvSpPr txBox="1"/>
          <p:nvPr/>
        </p:nvSpPr>
        <p:spPr>
          <a:xfrm>
            <a:off x="11483017" y="3508045"/>
            <a:ext cx="9624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ser</a:t>
            </a:r>
          </a:p>
        </p:txBody>
      </p:sp>
      <p:sp>
        <p:nvSpPr>
          <p:cNvPr id="51" name="TextBox 50"/>
          <p:cNvSpPr txBox="1"/>
          <p:nvPr/>
        </p:nvSpPr>
        <p:spPr>
          <a:xfrm>
            <a:off x="11483017" y="3896246"/>
            <a:ext cx="9624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ser</a:t>
            </a:r>
          </a:p>
        </p:txBody>
      </p:sp>
    </p:spTree>
    <p:extLst>
      <p:ext uri="{BB962C8B-B14F-4D97-AF65-F5344CB8AC3E}">
        <p14:creationId xmlns:p14="http://schemas.microsoft.com/office/powerpoint/2010/main" val="72049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1" grpId="0"/>
      <p:bldP spid="42" grpId="0"/>
      <p:bldP spid="43" grpId="0"/>
      <p:bldP spid="44" grpId="0"/>
      <p:bldP spid="45" grpId="0"/>
      <p:bldP spid="46" grpId="0"/>
      <p:bldP spid="47" grpId="0"/>
      <p:bldP spid="48" grpId="0"/>
      <p:bldP spid="49" grpId="0"/>
      <p:bldP spid="50" grpId="0"/>
      <p:bldP spid="5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3600" b="1" dirty="0">
                <a:solidFill>
                  <a:schemeClr val="bg1"/>
                </a:solidFill>
              </a:rPr>
              <a:t>Ser or estar?</a:t>
            </a:r>
          </a:p>
        </p:txBody>
      </p:sp>
      <p:grpSp>
        <p:nvGrpSpPr>
          <p:cNvPr id="25" name="Group 24"/>
          <p:cNvGrpSpPr/>
          <p:nvPr/>
        </p:nvGrpSpPr>
        <p:grpSpPr>
          <a:xfrm>
            <a:off x="9174703" y="1818484"/>
            <a:ext cx="2533063" cy="2908813"/>
            <a:chOff x="-2722678" y="1692624"/>
            <a:chExt cx="1836887" cy="4189512"/>
          </a:xfrm>
        </p:grpSpPr>
        <p:sp>
          <p:nvSpPr>
            <p:cNvPr id="26" name="Rectangle 25"/>
            <p:cNvSpPr/>
            <p:nvPr/>
          </p:nvSpPr>
          <p:spPr>
            <a:xfrm>
              <a:off x="-2722675" y="1692624"/>
              <a:ext cx="1836884" cy="345716"/>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Tw Cen MT" panose="020B0602020104020603"/>
                <a:ea typeface="+mn-ea"/>
                <a:cs typeface="+mn-cs"/>
              </a:endParaRPr>
            </a:p>
          </p:txBody>
        </p:sp>
        <p:sp>
          <p:nvSpPr>
            <p:cNvPr id="27" name="Rectangle 26"/>
            <p:cNvSpPr/>
            <p:nvPr/>
          </p:nvSpPr>
          <p:spPr>
            <a:xfrm>
              <a:off x="-2722678" y="2121279"/>
              <a:ext cx="1836884" cy="33772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Tw Cen MT" panose="020B0602020104020603"/>
                <a:ea typeface="+mn-ea"/>
                <a:cs typeface="+mn-cs"/>
              </a:endParaRPr>
            </a:p>
          </p:txBody>
        </p:sp>
        <p:sp>
          <p:nvSpPr>
            <p:cNvPr id="28" name="Rectangle 27"/>
            <p:cNvSpPr/>
            <p:nvPr/>
          </p:nvSpPr>
          <p:spPr>
            <a:xfrm>
              <a:off x="-2722675" y="2563494"/>
              <a:ext cx="1836884" cy="304731"/>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Tw Cen MT" panose="020B0602020104020603"/>
                <a:ea typeface="+mn-ea"/>
                <a:cs typeface="+mn-cs"/>
              </a:endParaRPr>
            </a:p>
          </p:txBody>
        </p:sp>
        <p:sp>
          <p:nvSpPr>
            <p:cNvPr id="29" name="Rectangle 28"/>
            <p:cNvSpPr/>
            <p:nvPr/>
          </p:nvSpPr>
          <p:spPr>
            <a:xfrm>
              <a:off x="-2722678" y="2951200"/>
              <a:ext cx="1836884" cy="33575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Tw Cen MT" panose="020B0602020104020603"/>
                <a:ea typeface="+mn-ea"/>
                <a:cs typeface="+mn-cs"/>
              </a:endParaRPr>
            </a:p>
          </p:txBody>
        </p:sp>
        <p:sp>
          <p:nvSpPr>
            <p:cNvPr id="30" name="Rectangle 29"/>
            <p:cNvSpPr/>
            <p:nvPr/>
          </p:nvSpPr>
          <p:spPr>
            <a:xfrm>
              <a:off x="-2722675" y="3380049"/>
              <a:ext cx="1836884" cy="352158"/>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Tw Cen MT" panose="020B0602020104020603"/>
                <a:ea typeface="+mn-ea"/>
                <a:cs typeface="+mn-cs"/>
              </a:endParaRPr>
            </a:p>
          </p:txBody>
        </p:sp>
        <p:sp>
          <p:nvSpPr>
            <p:cNvPr id="31" name="Rectangle 30"/>
            <p:cNvSpPr/>
            <p:nvPr/>
          </p:nvSpPr>
          <p:spPr>
            <a:xfrm>
              <a:off x="-2722675" y="3815441"/>
              <a:ext cx="1836884" cy="353765"/>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Tw Cen MT" panose="020B0602020104020603"/>
                <a:ea typeface="+mn-ea"/>
                <a:cs typeface="+mn-cs"/>
              </a:endParaRPr>
            </a:p>
          </p:txBody>
        </p:sp>
        <p:sp>
          <p:nvSpPr>
            <p:cNvPr id="32" name="Rectangle 31"/>
            <p:cNvSpPr/>
            <p:nvPr/>
          </p:nvSpPr>
          <p:spPr>
            <a:xfrm>
              <a:off x="-2722676" y="4245711"/>
              <a:ext cx="1836884" cy="358857"/>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Tw Cen MT" panose="020B0602020104020603"/>
                <a:ea typeface="+mn-ea"/>
                <a:cs typeface="+mn-cs"/>
              </a:endParaRPr>
            </a:p>
          </p:txBody>
        </p:sp>
        <p:sp>
          <p:nvSpPr>
            <p:cNvPr id="33" name="Rectangle 32"/>
            <p:cNvSpPr/>
            <p:nvPr/>
          </p:nvSpPr>
          <p:spPr>
            <a:xfrm>
              <a:off x="-2722675" y="4673035"/>
              <a:ext cx="1836884" cy="352636"/>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Tw Cen MT" panose="020B0602020104020603"/>
                <a:ea typeface="+mn-ea"/>
                <a:cs typeface="+mn-cs"/>
              </a:endParaRPr>
            </a:p>
          </p:txBody>
        </p:sp>
        <p:sp>
          <p:nvSpPr>
            <p:cNvPr id="34" name="Rectangle 33"/>
            <p:cNvSpPr/>
            <p:nvPr/>
          </p:nvSpPr>
          <p:spPr>
            <a:xfrm>
              <a:off x="-2722678" y="5108397"/>
              <a:ext cx="1836884" cy="352636"/>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Tw Cen MT" panose="020B0602020104020603"/>
                <a:ea typeface="+mn-ea"/>
                <a:cs typeface="+mn-cs"/>
              </a:endParaRPr>
            </a:p>
          </p:txBody>
        </p:sp>
        <p:sp>
          <p:nvSpPr>
            <p:cNvPr id="35" name="Rectangle 34"/>
            <p:cNvSpPr/>
            <p:nvPr/>
          </p:nvSpPr>
          <p:spPr>
            <a:xfrm>
              <a:off x="-2722678" y="5529500"/>
              <a:ext cx="1836884" cy="352636"/>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Tw Cen MT" panose="020B0602020104020603"/>
                <a:ea typeface="+mn-ea"/>
                <a:cs typeface="+mn-cs"/>
              </a:endParaRPr>
            </a:p>
          </p:txBody>
        </p:sp>
      </p:grpSp>
      <p:graphicFrame>
        <p:nvGraphicFramePr>
          <p:cNvPr id="3" name="Table 2"/>
          <p:cNvGraphicFramePr>
            <a:graphicFrameLocks noGrp="1"/>
          </p:cNvGraphicFramePr>
          <p:nvPr>
            <p:extLst/>
          </p:nvPr>
        </p:nvGraphicFramePr>
        <p:xfrm>
          <a:off x="227733" y="2319428"/>
          <a:ext cx="5892823" cy="2773680"/>
        </p:xfrm>
        <a:graphic>
          <a:graphicData uri="http://schemas.openxmlformats.org/drawingml/2006/table">
            <a:tbl>
              <a:tblPr firstRow="1" bandRow="1">
                <a:tableStyleId>{5DA37D80-6434-44D0-A028-1B22A696006F}</a:tableStyleId>
              </a:tblPr>
              <a:tblGrid>
                <a:gridCol w="513139">
                  <a:extLst>
                    <a:ext uri="{9D8B030D-6E8A-4147-A177-3AD203B41FA5}">
                      <a16:colId xmlns:a16="http://schemas.microsoft.com/office/drawing/2014/main" val="945933073"/>
                    </a:ext>
                  </a:extLst>
                </a:gridCol>
                <a:gridCol w="4604854">
                  <a:extLst>
                    <a:ext uri="{9D8B030D-6E8A-4147-A177-3AD203B41FA5}">
                      <a16:colId xmlns:a16="http://schemas.microsoft.com/office/drawing/2014/main" val="3946804162"/>
                    </a:ext>
                  </a:extLst>
                </a:gridCol>
                <a:gridCol w="774830">
                  <a:extLst>
                    <a:ext uri="{9D8B030D-6E8A-4147-A177-3AD203B41FA5}">
                      <a16:colId xmlns:a16="http://schemas.microsoft.com/office/drawing/2014/main" val="3374400163"/>
                    </a:ext>
                  </a:extLst>
                </a:gridCol>
              </a:tblGrid>
              <a:tr h="370840">
                <a:tc>
                  <a:txBody>
                    <a:bodyPr/>
                    <a:lstStyle/>
                    <a:p>
                      <a:endParaRPr lang="en-GB" sz="2000" dirty="0">
                        <a:solidFill>
                          <a:schemeClr val="accent5">
                            <a:lumMod val="50000"/>
                          </a:schemeClr>
                        </a:solidFill>
                      </a:endParaRPr>
                    </a:p>
                  </a:txBody>
                  <a:tcPr/>
                </a:tc>
                <a:tc>
                  <a:txBody>
                    <a:bodyPr/>
                    <a:lstStyle/>
                    <a:p>
                      <a:endParaRPr lang="en-GB" sz="2000" dirty="0">
                        <a:solidFill>
                          <a:schemeClr val="accent5">
                            <a:lumMod val="50000"/>
                          </a:schemeClr>
                        </a:solidFill>
                      </a:endParaRPr>
                    </a:p>
                  </a:txBody>
                  <a:tcPr/>
                </a:tc>
                <a:tc>
                  <a:txBody>
                    <a:bodyPr/>
                    <a:lstStyle/>
                    <a:p>
                      <a:endParaRPr lang="en-GB" dirty="0"/>
                    </a:p>
                  </a:txBody>
                  <a:tcPr/>
                </a:tc>
                <a:extLst>
                  <a:ext uri="{0D108BD9-81ED-4DB2-BD59-A6C34878D82A}">
                    <a16:rowId xmlns:a16="http://schemas.microsoft.com/office/drawing/2014/main" val="2728501458"/>
                  </a:ext>
                </a:extLst>
              </a:tr>
              <a:tr h="370840">
                <a:tc>
                  <a:txBody>
                    <a:bodyPr/>
                    <a:lstStyle/>
                    <a:p>
                      <a:r>
                        <a:rPr lang="en-GB" sz="2000" b="1" u="none" dirty="0">
                          <a:solidFill>
                            <a:schemeClr val="accent5">
                              <a:lumMod val="50000"/>
                            </a:schemeClr>
                          </a:solidFill>
                        </a:rPr>
                        <a:t>1</a:t>
                      </a:r>
                    </a:p>
                  </a:txBody>
                  <a:tcPr/>
                </a:tc>
                <a:tc>
                  <a:txBody>
                    <a:bodyPr/>
                    <a:lstStyle/>
                    <a:p>
                      <a:r>
                        <a:rPr lang="en-GB" sz="2000" u="none" dirty="0">
                          <a:solidFill>
                            <a:schemeClr val="accent5">
                              <a:lumMod val="50000"/>
                            </a:schemeClr>
                          </a:solidFill>
                        </a:rPr>
                        <a:t>The sky</a:t>
                      </a:r>
                      <a:r>
                        <a:rPr lang="en-GB" sz="2000" u="none" baseline="0" dirty="0">
                          <a:solidFill>
                            <a:schemeClr val="accent5">
                              <a:lumMod val="50000"/>
                            </a:schemeClr>
                          </a:solidFill>
                        </a:rPr>
                        <a:t> </a:t>
                      </a:r>
                      <a:r>
                        <a:rPr lang="en-GB" sz="2000" u="sng" baseline="0" dirty="0">
                          <a:solidFill>
                            <a:schemeClr val="accent5">
                              <a:lumMod val="50000"/>
                            </a:schemeClr>
                          </a:solidFill>
                        </a:rPr>
                        <a:t>is dark</a:t>
                      </a:r>
                      <a:r>
                        <a:rPr lang="en-GB" sz="2000" u="none" baseline="0" dirty="0">
                          <a:solidFill>
                            <a:schemeClr val="accent5">
                              <a:lumMod val="50000"/>
                            </a:schemeClr>
                          </a:solidFill>
                        </a:rPr>
                        <a:t> (today).</a:t>
                      </a:r>
                      <a:endParaRPr lang="en-GB" sz="2000" u="none" dirty="0">
                        <a:solidFill>
                          <a:schemeClr val="accent5">
                            <a:lumMod val="50000"/>
                          </a:schemeClr>
                        </a:solidFill>
                      </a:endParaRPr>
                    </a:p>
                  </a:txBody>
                  <a:tcPr/>
                </a:tc>
                <a:tc>
                  <a:txBody>
                    <a:bodyPr/>
                    <a:lstStyle/>
                    <a:p>
                      <a:endParaRPr lang="en-GB" sz="2000" dirty="0">
                        <a:solidFill>
                          <a:schemeClr val="accent5">
                            <a:lumMod val="50000"/>
                          </a:schemeClr>
                        </a:solidFill>
                      </a:endParaRPr>
                    </a:p>
                  </a:txBody>
                  <a:tcPr/>
                </a:tc>
                <a:extLst>
                  <a:ext uri="{0D108BD9-81ED-4DB2-BD59-A6C34878D82A}">
                    <a16:rowId xmlns:a16="http://schemas.microsoft.com/office/drawing/2014/main" val="3389543370"/>
                  </a:ext>
                </a:extLst>
              </a:tr>
              <a:tr h="370840">
                <a:tc>
                  <a:txBody>
                    <a:bodyPr/>
                    <a:lstStyle/>
                    <a:p>
                      <a:r>
                        <a:rPr lang="en-GB" sz="2000" b="1" dirty="0">
                          <a:solidFill>
                            <a:schemeClr val="accent5">
                              <a:lumMod val="50000"/>
                            </a:schemeClr>
                          </a:solidFill>
                        </a:rPr>
                        <a:t>2</a:t>
                      </a:r>
                    </a:p>
                  </a:txBody>
                  <a:tcPr/>
                </a:tc>
                <a:tc>
                  <a:txBody>
                    <a:bodyPr/>
                    <a:lstStyle/>
                    <a:p>
                      <a:r>
                        <a:rPr lang="en-GB" sz="2000" u="sng" dirty="0">
                          <a:solidFill>
                            <a:schemeClr val="accent5">
                              <a:lumMod val="50000"/>
                            </a:schemeClr>
                          </a:solidFill>
                        </a:rPr>
                        <a:t>We are</a:t>
                      </a:r>
                      <a:r>
                        <a:rPr lang="en-GB" sz="2000" u="sng" baseline="0" dirty="0">
                          <a:solidFill>
                            <a:schemeClr val="accent5">
                              <a:lumMod val="50000"/>
                            </a:schemeClr>
                          </a:solidFill>
                        </a:rPr>
                        <a:t> bored</a:t>
                      </a:r>
                      <a:r>
                        <a:rPr lang="en-GB" sz="2000" u="none" baseline="0" dirty="0">
                          <a:solidFill>
                            <a:schemeClr val="accent5">
                              <a:lumMod val="50000"/>
                            </a:schemeClr>
                          </a:solidFill>
                        </a:rPr>
                        <a:t> in the holidays.</a:t>
                      </a:r>
                      <a:endParaRPr lang="en-GB" sz="2000" u="none" dirty="0">
                        <a:solidFill>
                          <a:schemeClr val="accent5">
                            <a:lumMod val="50000"/>
                          </a:schemeClr>
                        </a:solidFill>
                      </a:endParaRPr>
                    </a:p>
                  </a:txBody>
                  <a:tcPr/>
                </a:tc>
                <a:tc>
                  <a:txBody>
                    <a:bodyPr/>
                    <a:lstStyle/>
                    <a:p>
                      <a:endParaRPr lang="en-GB" sz="2000" dirty="0">
                        <a:solidFill>
                          <a:schemeClr val="accent5">
                            <a:lumMod val="50000"/>
                          </a:schemeClr>
                        </a:solidFill>
                      </a:endParaRPr>
                    </a:p>
                  </a:txBody>
                  <a:tcPr/>
                </a:tc>
                <a:extLst>
                  <a:ext uri="{0D108BD9-81ED-4DB2-BD59-A6C34878D82A}">
                    <a16:rowId xmlns:a16="http://schemas.microsoft.com/office/drawing/2014/main" val="2128128813"/>
                  </a:ext>
                </a:extLst>
              </a:tr>
              <a:tr h="370840">
                <a:tc>
                  <a:txBody>
                    <a:bodyPr/>
                    <a:lstStyle/>
                    <a:p>
                      <a:r>
                        <a:rPr lang="en-GB" sz="2000" b="1" dirty="0">
                          <a:solidFill>
                            <a:schemeClr val="accent5">
                              <a:lumMod val="50000"/>
                            </a:schemeClr>
                          </a:solidFill>
                        </a:rPr>
                        <a:t>3</a:t>
                      </a:r>
                    </a:p>
                  </a:txBody>
                  <a:tcPr/>
                </a:tc>
                <a:tc>
                  <a:txBody>
                    <a:bodyPr/>
                    <a:lstStyle/>
                    <a:p>
                      <a:r>
                        <a:rPr lang="en-GB" sz="2000" u="sng" dirty="0">
                          <a:solidFill>
                            <a:schemeClr val="accent5">
                              <a:lumMod val="50000"/>
                            </a:schemeClr>
                          </a:solidFill>
                        </a:rPr>
                        <a:t>We are happy</a:t>
                      </a:r>
                      <a:r>
                        <a:rPr lang="en-GB" sz="2000" u="none" dirty="0">
                          <a:solidFill>
                            <a:schemeClr val="accent5">
                              <a:lumMod val="50000"/>
                            </a:schemeClr>
                          </a:solidFill>
                        </a:rPr>
                        <a:t> (in general).</a:t>
                      </a:r>
                    </a:p>
                  </a:txBody>
                  <a:tcPr/>
                </a:tc>
                <a:tc>
                  <a:txBody>
                    <a:bodyPr/>
                    <a:lstStyle/>
                    <a:p>
                      <a:endParaRPr lang="en-GB" sz="2000" dirty="0">
                        <a:solidFill>
                          <a:schemeClr val="accent5">
                            <a:lumMod val="50000"/>
                          </a:schemeClr>
                        </a:solidFill>
                      </a:endParaRPr>
                    </a:p>
                  </a:txBody>
                  <a:tcPr/>
                </a:tc>
                <a:extLst>
                  <a:ext uri="{0D108BD9-81ED-4DB2-BD59-A6C34878D82A}">
                    <a16:rowId xmlns:a16="http://schemas.microsoft.com/office/drawing/2014/main" val="2986014076"/>
                  </a:ext>
                </a:extLst>
              </a:tr>
              <a:tr h="370840">
                <a:tc>
                  <a:txBody>
                    <a:bodyPr/>
                    <a:lstStyle/>
                    <a:p>
                      <a:r>
                        <a:rPr lang="en-GB" sz="2000" b="1" dirty="0">
                          <a:solidFill>
                            <a:schemeClr val="accent5">
                              <a:lumMod val="50000"/>
                            </a:schemeClr>
                          </a:solidFill>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u="sng" dirty="0">
                          <a:solidFill>
                            <a:schemeClr val="accent5">
                              <a:lumMod val="50000"/>
                            </a:schemeClr>
                          </a:solidFill>
                        </a:rPr>
                        <a:t>The</a:t>
                      </a:r>
                      <a:r>
                        <a:rPr lang="en-GB" sz="2000" u="sng" baseline="0" dirty="0">
                          <a:solidFill>
                            <a:schemeClr val="accent5">
                              <a:lumMod val="50000"/>
                            </a:schemeClr>
                          </a:solidFill>
                        </a:rPr>
                        <a:t> rivers are clear in the morning</a:t>
                      </a:r>
                      <a:r>
                        <a:rPr lang="en-GB" sz="2000" baseline="0" dirty="0">
                          <a:solidFill>
                            <a:schemeClr val="accent5">
                              <a:lumMod val="50000"/>
                            </a:schemeClr>
                          </a:solidFill>
                        </a:rPr>
                        <a:t>.</a:t>
                      </a:r>
                      <a:endParaRPr lang="en-GB" sz="2000" dirty="0">
                        <a:solidFill>
                          <a:schemeClr val="accent5">
                            <a:lumMod val="50000"/>
                          </a:schemeClr>
                        </a:solidFill>
                      </a:endParaRPr>
                    </a:p>
                  </a:txBody>
                  <a:tcPr/>
                </a:tc>
                <a:tc>
                  <a:txBody>
                    <a:bodyPr/>
                    <a:lstStyle/>
                    <a:p>
                      <a:endParaRPr lang="en-GB" sz="2000" dirty="0">
                        <a:solidFill>
                          <a:schemeClr val="accent5">
                            <a:lumMod val="50000"/>
                          </a:schemeClr>
                        </a:solidFill>
                      </a:endParaRPr>
                    </a:p>
                  </a:txBody>
                  <a:tcPr/>
                </a:tc>
                <a:extLst>
                  <a:ext uri="{0D108BD9-81ED-4DB2-BD59-A6C34878D82A}">
                    <a16:rowId xmlns:a16="http://schemas.microsoft.com/office/drawing/2014/main" val="2960905885"/>
                  </a:ext>
                </a:extLst>
              </a:tr>
              <a:tr h="370840">
                <a:tc>
                  <a:txBody>
                    <a:bodyPr/>
                    <a:lstStyle/>
                    <a:p>
                      <a:r>
                        <a:rPr lang="en-GB" sz="2000" b="1" dirty="0">
                          <a:solidFill>
                            <a:schemeClr val="accent5">
                              <a:lumMod val="50000"/>
                            </a:schemeClr>
                          </a:solidFill>
                        </a:rPr>
                        <a:t>5</a:t>
                      </a:r>
                    </a:p>
                  </a:txBody>
                  <a:tcPr/>
                </a:tc>
                <a:tc>
                  <a:txBody>
                    <a:bodyPr/>
                    <a:lstStyle/>
                    <a:p>
                      <a:r>
                        <a:rPr lang="en-GB" sz="2000" u="sng" dirty="0">
                          <a:solidFill>
                            <a:schemeClr val="accent5">
                              <a:lumMod val="50000"/>
                            </a:schemeClr>
                          </a:solidFill>
                        </a:rPr>
                        <a:t>The</a:t>
                      </a:r>
                      <a:r>
                        <a:rPr lang="en-GB" sz="2000" u="sng" baseline="0" dirty="0">
                          <a:solidFill>
                            <a:schemeClr val="accent5">
                              <a:lumMod val="50000"/>
                            </a:schemeClr>
                          </a:solidFill>
                        </a:rPr>
                        <a:t> authors are boring</a:t>
                      </a:r>
                      <a:r>
                        <a:rPr lang="en-GB" sz="2000" baseline="0" dirty="0">
                          <a:solidFill>
                            <a:schemeClr val="accent5">
                              <a:lumMod val="50000"/>
                            </a:schemeClr>
                          </a:solidFill>
                        </a:rPr>
                        <a:t>.</a:t>
                      </a:r>
                      <a:endParaRPr lang="en-GB" sz="2000" dirty="0">
                        <a:solidFill>
                          <a:schemeClr val="accent5">
                            <a:lumMod val="50000"/>
                          </a:schemeClr>
                        </a:solidFill>
                      </a:endParaRPr>
                    </a:p>
                  </a:txBody>
                  <a:tcPr/>
                </a:tc>
                <a:tc>
                  <a:txBody>
                    <a:bodyPr/>
                    <a:lstStyle/>
                    <a:p>
                      <a:endParaRPr lang="en-GB" sz="2000" dirty="0">
                        <a:solidFill>
                          <a:schemeClr val="accent5">
                            <a:lumMod val="50000"/>
                          </a:schemeClr>
                        </a:solidFill>
                      </a:endParaRPr>
                    </a:p>
                  </a:txBody>
                  <a:tcPr/>
                </a:tc>
                <a:extLst>
                  <a:ext uri="{0D108BD9-81ED-4DB2-BD59-A6C34878D82A}">
                    <a16:rowId xmlns:a16="http://schemas.microsoft.com/office/drawing/2014/main" val="1756327307"/>
                  </a:ext>
                </a:extLst>
              </a:tr>
              <a:tr h="306693">
                <a:tc>
                  <a:txBody>
                    <a:bodyPr/>
                    <a:lstStyle/>
                    <a:p>
                      <a:r>
                        <a:rPr lang="en-GB" sz="2000" b="1" dirty="0">
                          <a:solidFill>
                            <a:schemeClr val="accent5">
                              <a:lumMod val="50000"/>
                            </a:schemeClr>
                          </a:solidFill>
                        </a:rPr>
                        <a:t>6</a:t>
                      </a:r>
                    </a:p>
                  </a:txBody>
                  <a:tcPr/>
                </a:tc>
                <a:tc>
                  <a:txBody>
                    <a:bodyPr/>
                    <a:lstStyle/>
                    <a:p>
                      <a:r>
                        <a:rPr lang="en-GB" sz="2000" u="sng" dirty="0">
                          <a:solidFill>
                            <a:schemeClr val="accent5">
                              <a:lumMod val="50000"/>
                            </a:schemeClr>
                          </a:solidFill>
                        </a:rPr>
                        <a:t>The grandparents are tanned</a:t>
                      </a:r>
                      <a:r>
                        <a:rPr lang="en-GB" sz="2000" dirty="0">
                          <a:solidFill>
                            <a:schemeClr val="accent5">
                              <a:lumMod val="50000"/>
                            </a:schemeClr>
                          </a:solidFill>
                        </a:rPr>
                        <a:t>.</a:t>
                      </a:r>
                    </a:p>
                  </a:txBody>
                  <a:tcPr/>
                </a:tc>
                <a:tc>
                  <a:txBody>
                    <a:bodyPr/>
                    <a:lstStyle/>
                    <a:p>
                      <a:endParaRPr lang="en-GB" sz="2000" dirty="0">
                        <a:solidFill>
                          <a:schemeClr val="accent5">
                            <a:lumMod val="50000"/>
                          </a:schemeClr>
                        </a:solidFill>
                      </a:endParaRPr>
                    </a:p>
                  </a:txBody>
                  <a:tcPr/>
                </a:tc>
                <a:extLst>
                  <a:ext uri="{0D108BD9-81ED-4DB2-BD59-A6C34878D82A}">
                    <a16:rowId xmlns:a16="http://schemas.microsoft.com/office/drawing/2014/main" val="4005541510"/>
                  </a:ext>
                </a:extLst>
              </a:tr>
            </a:tbl>
          </a:graphicData>
        </a:graphic>
      </p:graphicFrame>
      <p:graphicFrame>
        <p:nvGraphicFramePr>
          <p:cNvPr id="40" name="Table 39"/>
          <p:cNvGraphicFramePr>
            <a:graphicFrameLocks noGrp="1"/>
          </p:cNvGraphicFramePr>
          <p:nvPr>
            <p:extLst/>
          </p:nvPr>
        </p:nvGraphicFramePr>
        <p:xfrm>
          <a:off x="6268787" y="2319428"/>
          <a:ext cx="5811832" cy="2773680"/>
        </p:xfrm>
        <a:graphic>
          <a:graphicData uri="http://schemas.openxmlformats.org/drawingml/2006/table">
            <a:tbl>
              <a:tblPr firstRow="1" bandRow="1">
                <a:tableStyleId>{5DA37D80-6434-44D0-A028-1B22A696006F}</a:tableStyleId>
              </a:tblPr>
              <a:tblGrid>
                <a:gridCol w="519395">
                  <a:extLst>
                    <a:ext uri="{9D8B030D-6E8A-4147-A177-3AD203B41FA5}">
                      <a16:colId xmlns:a16="http://schemas.microsoft.com/office/drawing/2014/main" val="945933073"/>
                    </a:ext>
                  </a:extLst>
                </a:gridCol>
                <a:gridCol w="4613243">
                  <a:extLst>
                    <a:ext uri="{9D8B030D-6E8A-4147-A177-3AD203B41FA5}">
                      <a16:colId xmlns:a16="http://schemas.microsoft.com/office/drawing/2014/main" val="3946804162"/>
                    </a:ext>
                  </a:extLst>
                </a:gridCol>
                <a:gridCol w="679194">
                  <a:extLst>
                    <a:ext uri="{9D8B030D-6E8A-4147-A177-3AD203B41FA5}">
                      <a16:colId xmlns:a16="http://schemas.microsoft.com/office/drawing/2014/main" val="3374400163"/>
                    </a:ext>
                  </a:extLst>
                </a:gridCol>
              </a:tblGrid>
              <a:tr h="370840">
                <a:tc>
                  <a:txBody>
                    <a:bodyPr/>
                    <a:lstStyle/>
                    <a:p>
                      <a:endParaRPr lang="en-GB" sz="2000" dirty="0">
                        <a:solidFill>
                          <a:schemeClr val="accent5">
                            <a:lumMod val="50000"/>
                          </a:schemeClr>
                        </a:solidFill>
                      </a:endParaRPr>
                    </a:p>
                  </a:txBody>
                  <a:tcPr/>
                </a:tc>
                <a:tc>
                  <a:txBody>
                    <a:bodyPr/>
                    <a:lstStyle/>
                    <a:p>
                      <a:endParaRPr lang="en-GB" sz="2000" dirty="0">
                        <a:solidFill>
                          <a:schemeClr val="accent5">
                            <a:lumMod val="50000"/>
                          </a:schemeClr>
                        </a:solidFill>
                      </a:endParaRPr>
                    </a:p>
                  </a:txBody>
                  <a:tcPr/>
                </a:tc>
                <a:tc>
                  <a:txBody>
                    <a:bodyPr/>
                    <a:lstStyle/>
                    <a:p>
                      <a:endParaRPr lang="en-GB" dirty="0">
                        <a:solidFill>
                          <a:schemeClr val="accent5">
                            <a:lumMod val="50000"/>
                          </a:schemeClr>
                        </a:solidFill>
                      </a:endParaRPr>
                    </a:p>
                  </a:txBody>
                  <a:tcPr/>
                </a:tc>
                <a:extLst>
                  <a:ext uri="{0D108BD9-81ED-4DB2-BD59-A6C34878D82A}">
                    <a16:rowId xmlns:a16="http://schemas.microsoft.com/office/drawing/2014/main" val="2728501458"/>
                  </a:ext>
                </a:extLst>
              </a:tr>
              <a:tr h="370840">
                <a:tc>
                  <a:txBody>
                    <a:bodyPr/>
                    <a:lstStyle/>
                    <a:p>
                      <a:r>
                        <a:rPr lang="en-GB" sz="2000" b="1" dirty="0">
                          <a:solidFill>
                            <a:schemeClr val="accent5">
                              <a:lumMod val="50000"/>
                            </a:schemeClr>
                          </a:solidFill>
                        </a:rPr>
                        <a:t>7</a:t>
                      </a:r>
                    </a:p>
                  </a:txBody>
                  <a:tcPr/>
                </a:tc>
                <a:tc>
                  <a:txBody>
                    <a:bodyPr/>
                    <a:lstStyle/>
                    <a:p>
                      <a:r>
                        <a:rPr lang="en-GB" sz="2000" u="sng" dirty="0">
                          <a:solidFill>
                            <a:schemeClr val="accent5">
                              <a:lumMod val="50000"/>
                            </a:schemeClr>
                          </a:solidFill>
                        </a:rPr>
                        <a:t>We are dark-skinned</a:t>
                      </a:r>
                      <a:r>
                        <a:rPr lang="en-GB" sz="2000" dirty="0">
                          <a:solidFill>
                            <a:schemeClr val="accent5">
                              <a:lumMod val="50000"/>
                            </a:schemeClr>
                          </a:solidFill>
                        </a:rPr>
                        <a:t>.</a:t>
                      </a:r>
                    </a:p>
                  </a:txBody>
                  <a:tcPr/>
                </a:tc>
                <a:tc>
                  <a:txBody>
                    <a:bodyPr/>
                    <a:lstStyle/>
                    <a:p>
                      <a:endParaRPr lang="en-GB" sz="2000" dirty="0">
                        <a:solidFill>
                          <a:schemeClr val="accent5">
                            <a:lumMod val="50000"/>
                          </a:schemeClr>
                        </a:solidFill>
                      </a:endParaRPr>
                    </a:p>
                  </a:txBody>
                  <a:tcPr/>
                </a:tc>
                <a:extLst>
                  <a:ext uri="{0D108BD9-81ED-4DB2-BD59-A6C34878D82A}">
                    <a16:rowId xmlns:a16="http://schemas.microsoft.com/office/drawing/2014/main" val="3389543370"/>
                  </a:ext>
                </a:extLst>
              </a:tr>
              <a:tr h="370840">
                <a:tc>
                  <a:txBody>
                    <a:bodyPr/>
                    <a:lstStyle/>
                    <a:p>
                      <a:r>
                        <a:rPr lang="en-GB" sz="2000" b="1" dirty="0">
                          <a:solidFill>
                            <a:schemeClr val="accent5">
                              <a:lumMod val="50000"/>
                            </a:schemeClr>
                          </a:solidFill>
                        </a:rPr>
                        <a:t>8</a:t>
                      </a:r>
                    </a:p>
                  </a:txBody>
                  <a:tcPr/>
                </a:tc>
                <a:tc>
                  <a:txBody>
                    <a:bodyPr/>
                    <a:lstStyle/>
                    <a:p>
                      <a:r>
                        <a:rPr lang="en-GB" sz="2000" u="sng" dirty="0">
                          <a:solidFill>
                            <a:schemeClr val="accent5">
                              <a:lumMod val="50000"/>
                            </a:schemeClr>
                          </a:solidFill>
                        </a:rPr>
                        <a:t>The cousins (f) are active today.</a:t>
                      </a:r>
                    </a:p>
                  </a:txBody>
                  <a:tcPr/>
                </a:tc>
                <a:tc>
                  <a:txBody>
                    <a:bodyPr/>
                    <a:lstStyle/>
                    <a:p>
                      <a:endParaRPr lang="en-GB" sz="2000" dirty="0">
                        <a:solidFill>
                          <a:schemeClr val="accent5">
                            <a:lumMod val="50000"/>
                          </a:schemeClr>
                        </a:solidFill>
                      </a:endParaRPr>
                    </a:p>
                  </a:txBody>
                  <a:tcPr/>
                </a:tc>
                <a:extLst>
                  <a:ext uri="{0D108BD9-81ED-4DB2-BD59-A6C34878D82A}">
                    <a16:rowId xmlns:a16="http://schemas.microsoft.com/office/drawing/2014/main" val="2128128813"/>
                  </a:ext>
                </a:extLst>
              </a:tr>
              <a:tr h="370840">
                <a:tc>
                  <a:txBody>
                    <a:bodyPr/>
                    <a:lstStyle/>
                    <a:p>
                      <a:r>
                        <a:rPr lang="en-GB" sz="2000" b="1" dirty="0">
                          <a:solidFill>
                            <a:schemeClr val="accent5">
                              <a:lumMod val="50000"/>
                            </a:schemeClr>
                          </a:solidFill>
                        </a:rPr>
                        <a:t>9</a:t>
                      </a:r>
                    </a:p>
                  </a:txBody>
                  <a:tcPr/>
                </a:tc>
                <a:tc>
                  <a:txBody>
                    <a:bodyPr/>
                    <a:lstStyle/>
                    <a:p>
                      <a:r>
                        <a:rPr lang="en-GB" sz="2000" u="sng" dirty="0">
                          <a:solidFill>
                            <a:schemeClr val="accent5">
                              <a:lumMod val="50000"/>
                            </a:schemeClr>
                          </a:solidFill>
                        </a:rPr>
                        <a:t>We are calm</a:t>
                      </a:r>
                      <a:r>
                        <a:rPr lang="en-GB" sz="2000" baseline="0" dirty="0">
                          <a:solidFill>
                            <a:schemeClr val="accent5">
                              <a:lumMod val="50000"/>
                            </a:schemeClr>
                          </a:solidFill>
                        </a:rPr>
                        <a:t> (in general).</a:t>
                      </a:r>
                      <a:endParaRPr lang="en-GB" sz="2000" dirty="0">
                        <a:solidFill>
                          <a:schemeClr val="accent5">
                            <a:lumMod val="50000"/>
                          </a:schemeClr>
                        </a:solidFill>
                      </a:endParaRPr>
                    </a:p>
                  </a:txBody>
                  <a:tcPr/>
                </a:tc>
                <a:tc>
                  <a:txBody>
                    <a:bodyPr/>
                    <a:lstStyle/>
                    <a:p>
                      <a:endParaRPr lang="en-GB" sz="2000" dirty="0">
                        <a:solidFill>
                          <a:schemeClr val="accent5">
                            <a:lumMod val="50000"/>
                          </a:schemeClr>
                        </a:solidFill>
                      </a:endParaRPr>
                    </a:p>
                  </a:txBody>
                  <a:tcPr/>
                </a:tc>
                <a:extLst>
                  <a:ext uri="{0D108BD9-81ED-4DB2-BD59-A6C34878D82A}">
                    <a16:rowId xmlns:a16="http://schemas.microsoft.com/office/drawing/2014/main" val="2986014076"/>
                  </a:ext>
                </a:extLst>
              </a:tr>
              <a:tr h="370840">
                <a:tc>
                  <a:txBody>
                    <a:bodyPr/>
                    <a:lstStyle/>
                    <a:p>
                      <a:r>
                        <a:rPr lang="en-GB" sz="2000" b="1" dirty="0">
                          <a:solidFill>
                            <a:schemeClr val="accent5">
                              <a:lumMod val="50000"/>
                            </a:schemeClr>
                          </a:solidFill>
                        </a:rPr>
                        <a:t>10</a:t>
                      </a:r>
                    </a:p>
                  </a:txBody>
                  <a:tcPr/>
                </a:tc>
                <a:tc>
                  <a:txBody>
                    <a:bodyPr/>
                    <a:lstStyle/>
                    <a:p>
                      <a:r>
                        <a:rPr lang="en-GB" sz="2000" u="sng" dirty="0">
                          <a:solidFill>
                            <a:schemeClr val="accent5">
                              <a:lumMod val="50000"/>
                            </a:schemeClr>
                          </a:solidFill>
                        </a:rPr>
                        <a:t>They are good-lookin</a:t>
                      </a:r>
                      <a:r>
                        <a:rPr lang="en-GB" sz="2000" u="sng" baseline="0" dirty="0">
                          <a:solidFill>
                            <a:schemeClr val="accent5">
                              <a:lumMod val="50000"/>
                            </a:schemeClr>
                          </a:solidFill>
                        </a:rPr>
                        <a:t>g</a:t>
                      </a:r>
                      <a:r>
                        <a:rPr lang="en-GB" sz="2000" u="none" baseline="0" dirty="0">
                          <a:solidFill>
                            <a:schemeClr val="accent5">
                              <a:lumMod val="50000"/>
                            </a:schemeClr>
                          </a:solidFill>
                        </a:rPr>
                        <a:t> (in general).</a:t>
                      </a:r>
                      <a:endParaRPr lang="en-GB" sz="2000" u="none" dirty="0">
                        <a:solidFill>
                          <a:schemeClr val="accent5">
                            <a:lumMod val="50000"/>
                          </a:schemeClr>
                        </a:solidFill>
                      </a:endParaRPr>
                    </a:p>
                  </a:txBody>
                  <a:tcPr/>
                </a:tc>
                <a:tc>
                  <a:txBody>
                    <a:bodyPr/>
                    <a:lstStyle/>
                    <a:p>
                      <a:endParaRPr lang="en-GB" sz="2000" dirty="0">
                        <a:solidFill>
                          <a:schemeClr val="accent5">
                            <a:lumMod val="50000"/>
                          </a:schemeClr>
                        </a:solidFill>
                      </a:endParaRPr>
                    </a:p>
                  </a:txBody>
                  <a:tcPr/>
                </a:tc>
                <a:extLst>
                  <a:ext uri="{0D108BD9-81ED-4DB2-BD59-A6C34878D82A}">
                    <a16:rowId xmlns:a16="http://schemas.microsoft.com/office/drawing/2014/main" val="2960905885"/>
                  </a:ext>
                </a:extLst>
              </a:tr>
              <a:tr h="370840">
                <a:tc>
                  <a:txBody>
                    <a:bodyPr/>
                    <a:lstStyle/>
                    <a:p>
                      <a:r>
                        <a:rPr lang="en-GB" sz="2000" b="1" dirty="0">
                          <a:solidFill>
                            <a:schemeClr val="accent5">
                              <a:lumMod val="50000"/>
                            </a:schemeClr>
                          </a:solidFill>
                        </a:rPr>
                        <a:t>11</a:t>
                      </a:r>
                    </a:p>
                  </a:txBody>
                  <a:tcPr/>
                </a:tc>
                <a:tc>
                  <a:txBody>
                    <a:bodyPr/>
                    <a:lstStyle/>
                    <a:p>
                      <a:r>
                        <a:rPr lang="en-GB" sz="2000" u="sng" dirty="0">
                          <a:solidFill>
                            <a:schemeClr val="accent5">
                              <a:lumMod val="50000"/>
                            </a:schemeClr>
                          </a:solidFill>
                        </a:rPr>
                        <a:t>The girls are nervous</a:t>
                      </a:r>
                      <a:r>
                        <a:rPr lang="en-GB" sz="2000" u="sng" baseline="0" dirty="0">
                          <a:solidFill>
                            <a:schemeClr val="accent5">
                              <a:lumMod val="50000"/>
                            </a:schemeClr>
                          </a:solidFill>
                        </a:rPr>
                        <a:t> </a:t>
                      </a:r>
                      <a:r>
                        <a:rPr lang="en-GB" sz="2000" u="none" baseline="0" dirty="0">
                          <a:solidFill>
                            <a:schemeClr val="accent5">
                              <a:lumMod val="50000"/>
                            </a:schemeClr>
                          </a:solidFill>
                        </a:rPr>
                        <a:t>(now)</a:t>
                      </a:r>
                      <a:r>
                        <a:rPr lang="en-GB" sz="2000" u="none" dirty="0">
                          <a:solidFill>
                            <a:schemeClr val="accent5">
                              <a:lumMod val="50000"/>
                            </a:schemeClr>
                          </a:solidFill>
                        </a:rPr>
                        <a:t>.</a:t>
                      </a:r>
                    </a:p>
                  </a:txBody>
                  <a:tcPr/>
                </a:tc>
                <a:tc>
                  <a:txBody>
                    <a:bodyPr/>
                    <a:lstStyle/>
                    <a:p>
                      <a:endParaRPr lang="en-GB" sz="2000" dirty="0">
                        <a:solidFill>
                          <a:schemeClr val="accent5">
                            <a:lumMod val="50000"/>
                          </a:schemeClr>
                        </a:solidFill>
                      </a:endParaRPr>
                    </a:p>
                  </a:txBody>
                  <a:tcPr/>
                </a:tc>
                <a:extLst>
                  <a:ext uri="{0D108BD9-81ED-4DB2-BD59-A6C34878D82A}">
                    <a16:rowId xmlns:a16="http://schemas.microsoft.com/office/drawing/2014/main" val="1756327307"/>
                  </a:ext>
                </a:extLst>
              </a:tr>
              <a:tr h="370840">
                <a:tc>
                  <a:txBody>
                    <a:bodyPr/>
                    <a:lstStyle/>
                    <a:p>
                      <a:r>
                        <a:rPr lang="en-GB" sz="2000" b="1" dirty="0">
                          <a:solidFill>
                            <a:schemeClr val="accent5">
                              <a:lumMod val="50000"/>
                            </a:schemeClr>
                          </a:solidFill>
                        </a:rPr>
                        <a:t>12</a:t>
                      </a:r>
                    </a:p>
                  </a:txBody>
                  <a:tcPr/>
                </a:tc>
                <a:tc>
                  <a:txBody>
                    <a:bodyPr/>
                    <a:lstStyle/>
                    <a:p>
                      <a:r>
                        <a:rPr lang="en-GB" sz="2000" u="sng" dirty="0">
                          <a:solidFill>
                            <a:schemeClr val="accent5">
                              <a:lumMod val="50000"/>
                            </a:schemeClr>
                          </a:solidFill>
                        </a:rPr>
                        <a:t>The dogs are crazy in the car</a:t>
                      </a:r>
                      <a:r>
                        <a:rPr lang="en-GB" sz="2000" dirty="0">
                          <a:solidFill>
                            <a:schemeClr val="accent5">
                              <a:lumMod val="50000"/>
                            </a:schemeClr>
                          </a:solidFill>
                        </a:rPr>
                        <a:t>.</a:t>
                      </a:r>
                    </a:p>
                  </a:txBody>
                  <a:tcPr/>
                </a:tc>
                <a:tc>
                  <a:txBody>
                    <a:bodyPr/>
                    <a:lstStyle/>
                    <a:p>
                      <a:endParaRPr lang="en-GB" sz="2000" dirty="0">
                        <a:solidFill>
                          <a:schemeClr val="accent5">
                            <a:lumMod val="50000"/>
                          </a:schemeClr>
                        </a:solidFill>
                      </a:endParaRPr>
                    </a:p>
                  </a:txBody>
                  <a:tcPr/>
                </a:tc>
                <a:extLst>
                  <a:ext uri="{0D108BD9-81ED-4DB2-BD59-A6C34878D82A}">
                    <a16:rowId xmlns:a16="http://schemas.microsoft.com/office/drawing/2014/main" val="4005541510"/>
                  </a:ext>
                </a:extLst>
              </a:tr>
            </a:tbl>
          </a:graphicData>
        </a:graphic>
      </p:graphicFrame>
      <p:sp>
        <p:nvSpPr>
          <p:cNvPr id="4" name="TextBox 3"/>
          <p:cNvSpPr txBox="1"/>
          <p:nvPr/>
        </p:nvSpPr>
        <p:spPr>
          <a:xfrm>
            <a:off x="5344157" y="2700660"/>
            <a:ext cx="9624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estar</a:t>
            </a:r>
          </a:p>
        </p:txBody>
      </p:sp>
      <p:sp>
        <p:nvSpPr>
          <p:cNvPr id="41" name="TextBox 40"/>
          <p:cNvSpPr txBox="1"/>
          <p:nvPr/>
        </p:nvSpPr>
        <p:spPr>
          <a:xfrm>
            <a:off x="5344157" y="3100770"/>
            <a:ext cx="9624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estar</a:t>
            </a:r>
          </a:p>
        </p:txBody>
      </p:sp>
      <p:sp>
        <p:nvSpPr>
          <p:cNvPr id="42" name="TextBox 41"/>
          <p:cNvSpPr txBox="1"/>
          <p:nvPr/>
        </p:nvSpPr>
        <p:spPr>
          <a:xfrm>
            <a:off x="5360349" y="3897519"/>
            <a:ext cx="9624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estar</a:t>
            </a:r>
          </a:p>
        </p:txBody>
      </p:sp>
      <p:sp>
        <p:nvSpPr>
          <p:cNvPr id="43" name="TextBox 42"/>
          <p:cNvSpPr txBox="1"/>
          <p:nvPr/>
        </p:nvSpPr>
        <p:spPr>
          <a:xfrm>
            <a:off x="5367608" y="4667289"/>
            <a:ext cx="9624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estar</a:t>
            </a:r>
          </a:p>
        </p:txBody>
      </p:sp>
      <p:sp>
        <p:nvSpPr>
          <p:cNvPr id="44" name="TextBox 43"/>
          <p:cNvSpPr txBox="1"/>
          <p:nvPr/>
        </p:nvSpPr>
        <p:spPr>
          <a:xfrm>
            <a:off x="11343133" y="4279308"/>
            <a:ext cx="9624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estar</a:t>
            </a:r>
          </a:p>
        </p:txBody>
      </p:sp>
      <p:sp>
        <p:nvSpPr>
          <p:cNvPr id="45" name="TextBox 44"/>
          <p:cNvSpPr txBox="1"/>
          <p:nvPr/>
        </p:nvSpPr>
        <p:spPr>
          <a:xfrm>
            <a:off x="11342283" y="4667289"/>
            <a:ext cx="9624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estar</a:t>
            </a:r>
          </a:p>
        </p:txBody>
      </p:sp>
      <p:sp>
        <p:nvSpPr>
          <p:cNvPr id="46" name="TextBox 45"/>
          <p:cNvSpPr txBox="1"/>
          <p:nvPr/>
        </p:nvSpPr>
        <p:spPr>
          <a:xfrm>
            <a:off x="5458767" y="3564945"/>
            <a:ext cx="9624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ser</a:t>
            </a:r>
          </a:p>
        </p:txBody>
      </p:sp>
      <p:sp>
        <p:nvSpPr>
          <p:cNvPr id="47" name="TextBox 46"/>
          <p:cNvSpPr txBox="1"/>
          <p:nvPr/>
        </p:nvSpPr>
        <p:spPr>
          <a:xfrm>
            <a:off x="5444197" y="4282404"/>
            <a:ext cx="9624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ser</a:t>
            </a:r>
          </a:p>
        </p:txBody>
      </p:sp>
      <p:sp>
        <p:nvSpPr>
          <p:cNvPr id="48" name="TextBox 47"/>
          <p:cNvSpPr txBox="1"/>
          <p:nvPr/>
        </p:nvSpPr>
        <p:spPr>
          <a:xfrm>
            <a:off x="11480148" y="2679432"/>
            <a:ext cx="9624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ser</a:t>
            </a:r>
          </a:p>
        </p:txBody>
      </p:sp>
      <p:sp>
        <p:nvSpPr>
          <p:cNvPr id="49" name="TextBox 48"/>
          <p:cNvSpPr txBox="1"/>
          <p:nvPr/>
        </p:nvSpPr>
        <p:spPr>
          <a:xfrm>
            <a:off x="11388455" y="3073695"/>
            <a:ext cx="9624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estar</a:t>
            </a:r>
          </a:p>
        </p:txBody>
      </p:sp>
      <p:sp>
        <p:nvSpPr>
          <p:cNvPr id="50" name="TextBox 49"/>
          <p:cNvSpPr txBox="1"/>
          <p:nvPr/>
        </p:nvSpPr>
        <p:spPr>
          <a:xfrm>
            <a:off x="11498073" y="3507654"/>
            <a:ext cx="9624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ser</a:t>
            </a:r>
          </a:p>
        </p:txBody>
      </p:sp>
      <p:sp>
        <p:nvSpPr>
          <p:cNvPr id="51" name="TextBox 50"/>
          <p:cNvSpPr txBox="1"/>
          <p:nvPr/>
        </p:nvSpPr>
        <p:spPr>
          <a:xfrm>
            <a:off x="11498073" y="3883326"/>
            <a:ext cx="9624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ser</a:t>
            </a:r>
          </a:p>
        </p:txBody>
      </p:sp>
      <p:sp>
        <p:nvSpPr>
          <p:cNvPr id="36" name="TextBox 35"/>
          <p:cNvSpPr txBox="1"/>
          <p:nvPr/>
        </p:nvSpPr>
        <p:spPr>
          <a:xfrm>
            <a:off x="755045" y="2731287"/>
            <a:ext cx="4361020" cy="400110"/>
          </a:xfrm>
          <a:prstGeom prst="rect">
            <a:avLst/>
          </a:prstGeom>
          <a:solidFill>
            <a:schemeClr val="accent2">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F0302020204030204"/>
                <a:ea typeface="+mn-ea"/>
                <a:cs typeface="+mn-cs"/>
              </a:rPr>
              <a:t>Está</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000" b="1" i="0" u="none" strike="noStrike" kern="1200" cap="none" spc="0" normalizeH="0" baseline="0" noProof="0" dirty="0" err="1">
                <a:ln>
                  <a:noFill/>
                </a:ln>
                <a:solidFill>
                  <a:prstClr val="white"/>
                </a:solidFill>
                <a:effectLst/>
                <a:uLnTx/>
                <a:uFillTx/>
                <a:latin typeface="Century Gothic" panose="020F0302020204030204"/>
                <a:ea typeface="+mn-ea"/>
                <a:cs typeface="+mn-cs"/>
              </a:rPr>
              <a:t>oscuro</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a:t>
            </a:r>
          </a:p>
        </p:txBody>
      </p:sp>
      <p:sp>
        <p:nvSpPr>
          <p:cNvPr id="37" name="TextBox 36"/>
          <p:cNvSpPr txBox="1"/>
          <p:nvPr/>
        </p:nvSpPr>
        <p:spPr>
          <a:xfrm>
            <a:off x="82286" y="1436468"/>
            <a:ext cx="1180610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Escribe las palabras </a:t>
            </a:r>
            <a:r>
              <a:rPr kumimoji="0" lang="en-GB" sz="2400" b="0" i="0" u="sng"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subrayadas</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en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español</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p:txBody>
      </p:sp>
      <p:sp>
        <p:nvSpPr>
          <p:cNvPr id="39" name="TextBox 38"/>
          <p:cNvSpPr txBox="1"/>
          <p:nvPr/>
        </p:nvSpPr>
        <p:spPr>
          <a:xfrm>
            <a:off x="749078" y="3105573"/>
            <a:ext cx="4366987" cy="400110"/>
          </a:xfrm>
          <a:prstGeom prst="rect">
            <a:avLst/>
          </a:prstGeom>
          <a:solidFill>
            <a:schemeClr val="accent2">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Estamos </a:t>
            </a:r>
            <a:r>
              <a:rPr kumimoji="0" lang="en-GB" sz="2000" b="1" i="0" u="none" strike="noStrike" kern="1200" cap="none" spc="0" normalizeH="0" baseline="0" noProof="0" dirty="0" err="1">
                <a:ln>
                  <a:noFill/>
                </a:ln>
                <a:solidFill>
                  <a:prstClr val="white"/>
                </a:solidFill>
                <a:effectLst/>
                <a:uLnTx/>
                <a:uFillTx/>
                <a:latin typeface="Century Gothic" panose="020F0302020204030204"/>
                <a:ea typeface="+mn-ea"/>
                <a:cs typeface="+mn-cs"/>
              </a:rPr>
              <a:t>aburridos</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a:t>
            </a:r>
          </a:p>
        </p:txBody>
      </p:sp>
      <p:sp>
        <p:nvSpPr>
          <p:cNvPr id="52" name="TextBox 51"/>
          <p:cNvSpPr txBox="1"/>
          <p:nvPr/>
        </p:nvSpPr>
        <p:spPr>
          <a:xfrm>
            <a:off x="760032" y="3497409"/>
            <a:ext cx="4366724" cy="400110"/>
          </a:xfrm>
          <a:prstGeom prst="rect">
            <a:avLst/>
          </a:prstGeom>
          <a:solidFill>
            <a:schemeClr val="accent2">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Somos felices.</a:t>
            </a:r>
          </a:p>
        </p:txBody>
      </p:sp>
      <p:sp>
        <p:nvSpPr>
          <p:cNvPr id="53" name="TextBox 52"/>
          <p:cNvSpPr txBox="1"/>
          <p:nvPr/>
        </p:nvSpPr>
        <p:spPr>
          <a:xfrm>
            <a:off x="763973" y="3883326"/>
            <a:ext cx="4680224" cy="400110"/>
          </a:xfrm>
          <a:prstGeom prst="rect">
            <a:avLst/>
          </a:prstGeom>
          <a:solidFill>
            <a:schemeClr val="accent2">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Los </a:t>
            </a:r>
            <a:r>
              <a:rPr kumimoji="0" lang="en-GB" sz="2000" b="1" i="0" u="none" strike="noStrike" kern="1200" cap="none" spc="0" normalizeH="0" baseline="0" noProof="0" dirty="0" err="1">
                <a:ln>
                  <a:noFill/>
                </a:ln>
                <a:solidFill>
                  <a:prstClr val="white"/>
                </a:solidFill>
                <a:effectLst/>
                <a:uLnTx/>
                <a:uFillTx/>
                <a:latin typeface="Century Gothic" panose="020F0302020204030204"/>
                <a:ea typeface="+mn-ea"/>
                <a:cs typeface="+mn-cs"/>
              </a:rPr>
              <a:t>ríos</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 están </a:t>
            </a:r>
            <a:r>
              <a:rPr kumimoji="0" lang="en-GB" sz="2000" b="1" i="0" u="none" strike="noStrike" kern="1200" cap="none" spc="0" normalizeH="0" baseline="0" noProof="0" dirty="0" err="1">
                <a:ln>
                  <a:noFill/>
                </a:ln>
                <a:solidFill>
                  <a:prstClr val="white"/>
                </a:solidFill>
                <a:effectLst/>
                <a:uLnTx/>
                <a:uFillTx/>
                <a:latin typeface="Century Gothic" panose="020F0302020204030204"/>
                <a:ea typeface="+mn-ea"/>
                <a:cs typeface="+mn-cs"/>
              </a:rPr>
              <a:t>claros</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000" b="1" i="0" u="none" strike="noStrike" kern="1200" cap="none" spc="0" normalizeH="0" baseline="0" noProof="0" dirty="0" err="1">
                <a:ln>
                  <a:noFill/>
                </a:ln>
                <a:solidFill>
                  <a:prstClr val="white"/>
                </a:solidFill>
                <a:effectLst/>
                <a:uLnTx/>
                <a:uFillTx/>
                <a:latin typeface="Century Gothic" panose="020F0302020204030204"/>
                <a:ea typeface="+mn-ea"/>
                <a:cs typeface="+mn-cs"/>
              </a:rPr>
              <a:t>por</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 la </a:t>
            </a:r>
            <a:r>
              <a:rPr kumimoji="0" lang="en-GB" sz="2000" b="1" i="0" u="none" strike="noStrike" kern="1200" cap="none" spc="0" normalizeH="0" baseline="0" noProof="0" dirty="0" err="1">
                <a:ln>
                  <a:noFill/>
                </a:ln>
                <a:solidFill>
                  <a:prstClr val="white"/>
                </a:solidFill>
                <a:effectLst/>
                <a:uLnTx/>
                <a:uFillTx/>
                <a:latin typeface="Century Gothic" panose="020F0302020204030204"/>
                <a:ea typeface="+mn-ea"/>
                <a:cs typeface="+mn-cs"/>
              </a:rPr>
              <a:t>mañana</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a:t>
            </a:r>
          </a:p>
        </p:txBody>
      </p:sp>
      <p:sp>
        <p:nvSpPr>
          <p:cNvPr id="54" name="TextBox 53"/>
          <p:cNvSpPr txBox="1"/>
          <p:nvPr/>
        </p:nvSpPr>
        <p:spPr>
          <a:xfrm>
            <a:off x="741961" y="4279796"/>
            <a:ext cx="4361017" cy="400110"/>
          </a:xfrm>
          <a:prstGeom prst="rect">
            <a:avLst/>
          </a:prstGeom>
          <a:solidFill>
            <a:schemeClr val="accent2">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Los </a:t>
            </a:r>
            <a:r>
              <a:rPr kumimoji="0" lang="en-GB" sz="2000" b="1" i="0" u="none" strike="noStrike" kern="1200" cap="none" spc="0" normalizeH="0" baseline="0" noProof="0" dirty="0" err="1">
                <a:ln>
                  <a:noFill/>
                </a:ln>
                <a:solidFill>
                  <a:prstClr val="white"/>
                </a:solidFill>
                <a:effectLst/>
                <a:uLnTx/>
                <a:uFillTx/>
                <a:latin typeface="Century Gothic" panose="020F0302020204030204"/>
                <a:ea typeface="+mn-ea"/>
                <a:cs typeface="+mn-cs"/>
              </a:rPr>
              <a:t>autores</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 son </a:t>
            </a:r>
            <a:r>
              <a:rPr kumimoji="0" lang="en-GB" sz="2000" b="1" i="0" u="none" strike="noStrike" kern="1200" cap="none" spc="0" normalizeH="0" baseline="0" noProof="0" dirty="0" err="1">
                <a:ln>
                  <a:noFill/>
                </a:ln>
                <a:solidFill>
                  <a:prstClr val="white"/>
                </a:solidFill>
                <a:effectLst/>
                <a:uLnTx/>
                <a:uFillTx/>
                <a:latin typeface="Century Gothic" panose="020F0302020204030204"/>
                <a:ea typeface="+mn-ea"/>
                <a:cs typeface="+mn-cs"/>
              </a:rPr>
              <a:t>aburridos</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a:t>
            </a:r>
          </a:p>
        </p:txBody>
      </p:sp>
      <p:sp>
        <p:nvSpPr>
          <p:cNvPr id="55" name="TextBox 54"/>
          <p:cNvSpPr txBox="1"/>
          <p:nvPr/>
        </p:nvSpPr>
        <p:spPr>
          <a:xfrm>
            <a:off x="732241" y="4699544"/>
            <a:ext cx="4370737" cy="400110"/>
          </a:xfrm>
          <a:prstGeom prst="rect">
            <a:avLst/>
          </a:prstGeom>
          <a:solidFill>
            <a:schemeClr val="accent2">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Los </a:t>
            </a:r>
            <a:r>
              <a:rPr kumimoji="0" lang="en-GB" sz="2000" b="1" i="0" u="none" strike="noStrike" kern="1200" cap="none" spc="0" normalizeH="0" baseline="0" noProof="0" dirty="0" err="1">
                <a:ln>
                  <a:noFill/>
                </a:ln>
                <a:solidFill>
                  <a:prstClr val="white"/>
                </a:solidFill>
                <a:effectLst/>
                <a:uLnTx/>
                <a:uFillTx/>
                <a:latin typeface="Century Gothic" panose="020F0302020204030204"/>
                <a:ea typeface="+mn-ea"/>
                <a:cs typeface="+mn-cs"/>
              </a:rPr>
              <a:t>abuelos</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 están </a:t>
            </a:r>
            <a:r>
              <a:rPr kumimoji="0" lang="en-GB" sz="2000" b="1" i="0" u="none" strike="noStrike" kern="1200" cap="none" spc="0" normalizeH="0" baseline="0" noProof="0" dirty="0" err="1">
                <a:ln>
                  <a:noFill/>
                </a:ln>
                <a:solidFill>
                  <a:prstClr val="white"/>
                </a:solidFill>
                <a:effectLst/>
                <a:uLnTx/>
                <a:uFillTx/>
                <a:latin typeface="Century Gothic" panose="020F0302020204030204"/>
                <a:ea typeface="+mn-ea"/>
                <a:cs typeface="+mn-cs"/>
              </a:rPr>
              <a:t>morenos</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a:t>
            </a:r>
          </a:p>
        </p:txBody>
      </p:sp>
      <p:sp>
        <p:nvSpPr>
          <p:cNvPr id="56" name="TextBox 55"/>
          <p:cNvSpPr txBox="1"/>
          <p:nvPr/>
        </p:nvSpPr>
        <p:spPr>
          <a:xfrm>
            <a:off x="6790424" y="2712220"/>
            <a:ext cx="4406942" cy="400110"/>
          </a:xfrm>
          <a:prstGeom prst="rect">
            <a:avLst/>
          </a:prstGeom>
          <a:solidFill>
            <a:schemeClr val="accent2">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Somos </a:t>
            </a:r>
            <a:r>
              <a:rPr kumimoji="0" lang="en-GB" sz="2000" b="1" i="0" u="none" strike="noStrike" kern="1200" cap="none" spc="0" normalizeH="0" baseline="0" noProof="0" dirty="0" err="1">
                <a:ln>
                  <a:noFill/>
                </a:ln>
                <a:solidFill>
                  <a:prstClr val="white"/>
                </a:solidFill>
                <a:effectLst/>
                <a:uLnTx/>
                <a:uFillTx/>
                <a:latin typeface="Century Gothic" panose="020F0302020204030204"/>
                <a:ea typeface="+mn-ea"/>
                <a:cs typeface="+mn-cs"/>
              </a:rPr>
              <a:t>morenos</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a:t>
            </a:r>
          </a:p>
        </p:txBody>
      </p:sp>
      <p:sp>
        <p:nvSpPr>
          <p:cNvPr id="57" name="TextBox 56"/>
          <p:cNvSpPr txBox="1"/>
          <p:nvPr/>
        </p:nvSpPr>
        <p:spPr>
          <a:xfrm>
            <a:off x="6779733" y="3113286"/>
            <a:ext cx="4417754" cy="400110"/>
          </a:xfrm>
          <a:prstGeom prst="rect">
            <a:avLst/>
          </a:prstGeom>
          <a:solidFill>
            <a:schemeClr val="accent2">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Las primas están </a:t>
            </a:r>
            <a:r>
              <a:rPr kumimoji="0" lang="en-GB" sz="2000" b="1" i="0" u="none" strike="noStrike" kern="1200" cap="none" spc="0" normalizeH="0" baseline="0" noProof="0" dirty="0" err="1">
                <a:ln>
                  <a:noFill/>
                </a:ln>
                <a:solidFill>
                  <a:prstClr val="white"/>
                </a:solidFill>
                <a:effectLst/>
                <a:uLnTx/>
                <a:uFillTx/>
                <a:latin typeface="Century Gothic" panose="020F0302020204030204"/>
                <a:ea typeface="+mn-ea"/>
                <a:cs typeface="+mn-cs"/>
              </a:rPr>
              <a:t>activas</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 hoy.</a:t>
            </a:r>
          </a:p>
        </p:txBody>
      </p:sp>
      <p:sp>
        <p:nvSpPr>
          <p:cNvPr id="58" name="TextBox 57"/>
          <p:cNvSpPr txBox="1"/>
          <p:nvPr/>
        </p:nvSpPr>
        <p:spPr>
          <a:xfrm>
            <a:off x="6774232" y="3504064"/>
            <a:ext cx="4406942" cy="400110"/>
          </a:xfrm>
          <a:prstGeom prst="rect">
            <a:avLst/>
          </a:prstGeom>
          <a:solidFill>
            <a:schemeClr val="accent2">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F0302020204030204"/>
                <a:ea typeface="+mn-ea"/>
                <a:cs typeface="+mn-cs"/>
              </a:rPr>
              <a:t>Somos</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000" b="1" i="0" u="none" strike="noStrike" kern="1200" cap="none" spc="0" normalizeH="0" baseline="0" noProof="0" dirty="0" err="1">
                <a:ln>
                  <a:noFill/>
                </a:ln>
                <a:solidFill>
                  <a:prstClr val="white"/>
                </a:solidFill>
                <a:effectLst/>
                <a:uLnTx/>
                <a:uFillTx/>
                <a:latin typeface="Century Gothic" panose="020F0302020204030204"/>
                <a:ea typeface="+mn-ea"/>
                <a:cs typeface="+mn-cs"/>
              </a:rPr>
              <a:t>tranquilos</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a:t>
            </a:r>
            <a:r>
              <a:rPr kumimoji="0" lang="en-GB" sz="2000" b="1" i="0" u="none" strike="noStrike" kern="1200" cap="none" spc="0" normalizeH="0" baseline="0" noProof="0" dirty="0" err="1">
                <a:ln>
                  <a:noFill/>
                </a:ln>
                <a:solidFill>
                  <a:prstClr val="white"/>
                </a:solidFill>
                <a:effectLst/>
                <a:uLnTx/>
                <a:uFillTx/>
                <a:latin typeface="Century Gothic" panose="020F0302020204030204"/>
                <a:ea typeface="+mn-ea"/>
                <a:cs typeface="+mn-cs"/>
              </a:rPr>
              <a:t>tranquilas</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a:t>
            </a:r>
          </a:p>
        </p:txBody>
      </p:sp>
      <p:sp>
        <p:nvSpPr>
          <p:cNvPr id="59" name="TextBox 58"/>
          <p:cNvSpPr txBox="1"/>
          <p:nvPr/>
        </p:nvSpPr>
        <p:spPr>
          <a:xfrm>
            <a:off x="6790424" y="3895364"/>
            <a:ext cx="4407063" cy="400110"/>
          </a:xfrm>
          <a:prstGeom prst="rect">
            <a:avLst/>
          </a:prstGeom>
          <a:solidFill>
            <a:schemeClr val="accent2">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Son </a:t>
            </a:r>
            <a:r>
              <a:rPr kumimoji="0" lang="en-GB" sz="2000" b="1" i="0" u="none" strike="noStrike" kern="1200" cap="none" spc="0" normalizeH="0" baseline="0" noProof="0" dirty="0" err="1">
                <a:ln>
                  <a:noFill/>
                </a:ln>
                <a:solidFill>
                  <a:prstClr val="white"/>
                </a:solidFill>
                <a:effectLst/>
                <a:uLnTx/>
                <a:uFillTx/>
                <a:latin typeface="Century Gothic" panose="020F0302020204030204"/>
                <a:ea typeface="+mn-ea"/>
                <a:cs typeface="+mn-cs"/>
              </a:rPr>
              <a:t>guapos</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a:t>
            </a:r>
          </a:p>
        </p:txBody>
      </p:sp>
      <p:sp>
        <p:nvSpPr>
          <p:cNvPr id="60" name="TextBox 59"/>
          <p:cNvSpPr txBox="1"/>
          <p:nvPr/>
        </p:nvSpPr>
        <p:spPr>
          <a:xfrm>
            <a:off x="6807056" y="4291419"/>
            <a:ext cx="4390431" cy="400110"/>
          </a:xfrm>
          <a:prstGeom prst="rect">
            <a:avLst/>
          </a:prstGeom>
          <a:solidFill>
            <a:schemeClr val="accent2">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Las </a:t>
            </a:r>
            <a:r>
              <a:rPr kumimoji="0" lang="en-GB" sz="2000" b="1" i="0" u="none" strike="noStrike" kern="1200" cap="none" spc="0" normalizeH="0" baseline="0" noProof="0" dirty="0" err="1">
                <a:ln>
                  <a:noFill/>
                </a:ln>
                <a:solidFill>
                  <a:prstClr val="white"/>
                </a:solidFill>
                <a:effectLst/>
                <a:uLnTx/>
                <a:uFillTx/>
                <a:latin typeface="Century Gothic" panose="020F0302020204030204"/>
                <a:ea typeface="+mn-ea"/>
                <a:cs typeface="+mn-cs"/>
              </a:rPr>
              <a:t>chicas</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 están nerviosas.</a:t>
            </a:r>
          </a:p>
        </p:txBody>
      </p:sp>
      <p:sp>
        <p:nvSpPr>
          <p:cNvPr id="61" name="TextBox 60"/>
          <p:cNvSpPr txBox="1"/>
          <p:nvPr/>
        </p:nvSpPr>
        <p:spPr>
          <a:xfrm>
            <a:off x="6790424" y="4701098"/>
            <a:ext cx="4575177" cy="400110"/>
          </a:xfrm>
          <a:prstGeom prst="rect">
            <a:avLst/>
          </a:prstGeom>
          <a:solidFill>
            <a:schemeClr val="accent2">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Los </a:t>
            </a:r>
            <a:r>
              <a:rPr kumimoji="0" lang="en-GB" sz="2000" b="1" i="0" u="none" strike="noStrike" kern="1200" cap="none" spc="0" normalizeH="0" baseline="0" noProof="0" dirty="0" err="1">
                <a:ln>
                  <a:noFill/>
                </a:ln>
                <a:solidFill>
                  <a:prstClr val="white"/>
                </a:solidFill>
                <a:effectLst/>
                <a:uLnTx/>
                <a:uFillTx/>
                <a:latin typeface="Century Gothic" panose="020F0302020204030204"/>
                <a:ea typeface="+mn-ea"/>
                <a:cs typeface="+mn-cs"/>
              </a:rPr>
              <a:t>perros</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 están locos en el </a:t>
            </a:r>
            <a:r>
              <a:rPr kumimoji="0" lang="en-GB" sz="2000" b="1" i="0" u="none" strike="noStrike" kern="1200" cap="none" spc="0" normalizeH="0" baseline="0" noProof="0" dirty="0" err="1">
                <a:ln>
                  <a:noFill/>
                </a:ln>
                <a:solidFill>
                  <a:prstClr val="white"/>
                </a:solidFill>
                <a:effectLst/>
                <a:uLnTx/>
                <a:uFillTx/>
                <a:latin typeface="Century Gothic" panose="020F0302020204030204"/>
                <a:ea typeface="+mn-ea"/>
                <a:cs typeface="+mn-cs"/>
              </a:rPr>
              <a:t>coche</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a:t>
            </a:r>
          </a:p>
        </p:txBody>
      </p:sp>
      <p:sp>
        <p:nvSpPr>
          <p:cNvPr id="62" name="Rounded Rectangle 11" descr="background rectangle&#10;">
            <a:extLst>
              <a:ext uri="{FF2B5EF4-FFF2-40B4-BE49-F238E27FC236}">
                <a16:creationId xmlns:a16="http://schemas.microsoft.com/office/drawing/2014/main" id="{9268BA27-9508-448E-9915-ACE234D74542}"/>
              </a:ext>
            </a:extLst>
          </p:cNvPr>
          <p:cNvSpPr/>
          <p:nvPr/>
        </p:nvSpPr>
        <p:spPr>
          <a:xfrm>
            <a:off x="10749516" y="93581"/>
            <a:ext cx="1266176"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3" name="Rectangle 62"/>
          <p:cNvSpPr/>
          <p:nvPr/>
        </p:nvSpPr>
        <p:spPr>
          <a:xfrm>
            <a:off x="10831802" y="100055"/>
            <a:ext cx="99257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F0302020204030204"/>
                <a:ea typeface="+mn-ea"/>
                <a:cs typeface="+mn-cs"/>
              </a:rPr>
              <a:t>escribir</a:t>
            </a:r>
            <a:endParaRPr kumimoji="0" lang="en-GB"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89069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838199" y="1051439"/>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GB" sz="11520" b="1" dirty="0">
                <a:solidFill>
                  <a:srgbClr val="1E4E79"/>
                </a:solidFill>
              </a:rPr>
              <a:t>ser</a:t>
            </a:r>
            <a:r>
              <a:rPr lang="en-GB" sz="10350" b="1" dirty="0">
                <a:solidFill>
                  <a:srgbClr val="1E4E79"/>
                </a:solidFill>
              </a:rPr>
              <a:t/>
            </a:r>
            <a:br>
              <a:rPr lang="en-GB" sz="10350" b="1" dirty="0">
                <a:solidFill>
                  <a:srgbClr val="1E4E79"/>
                </a:solidFill>
              </a:rPr>
            </a:br>
            <a:endParaRPr sz="3959" dirty="0"/>
          </a:p>
        </p:txBody>
      </p:sp>
      <p:sp>
        <p:nvSpPr>
          <p:cNvPr id="57" name="Google Shape;57;p13"/>
          <p:cNvSpPr txBox="1"/>
          <p:nvPr/>
        </p:nvSpPr>
        <p:spPr>
          <a:xfrm>
            <a:off x="0" y="2189979"/>
            <a:ext cx="12191999" cy="584775"/>
          </a:xfrm>
          <a:prstGeom prst="rect">
            <a:avLst/>
          </a:prstGeom>
          <a:solidFill>
            <a:schemeClr val="lt1"/>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1E4E79"/>
              </a:buClr>
              <a:buSzPts val="3200"/>
              <a:buFont typeface="Arial"/>
              <a:buNone/>
              <a:tabLst/>
              <a:defRPr/>
            </a:pPr>
            <a:r>
              <a:rPr kumimoji="0" lang="en-GB" sz="3200" b="0"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[to be | being]</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8" name="Google Shape;58;p13"/>
          <p:cNvSpPr txBox="1"/>
          <p:nvPr/>
        </p:nvSpPr>
        <p:spPr>
          <a:xfrm>
            <a:off x="-67733" y="3336274"/>
            <a:ext cx="12192000" cy="186204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1E4E79"/>
              </a:buClr>
              <a:buSzPts val="11500"/>
              <a:buFont typeface="Arial"/>
              <a:buNone/>
              <a:tabLst/>
              <a:defRPr/>
            </a:pPr>
            <a:r>
              <a:rPr kumimoji="0" lang="en-GB" sz="11500" b="1" i="0" u="none" strike="noStrike" kern="0" cap="none" spc="0" normalizeH="0" baseline="0" noProof="0" dirty="0">
                <a:ln>
                  <a:noFill/>
                </a:ln>
                <a:solidFill>
                  <a:srgbClr val="1E4E79"/>
                </a:solidFill>
                <a:effectLst/>
                <a:uLnTx/>
                <a:uFillTx/>
                <a:latin typeface="Century Gothic"/>
                <a:ea typeface="+mn-ea"/>
                <a:cs typeface="Arial"/>
                <a:sym typeface="Century Gothic"/>
              </a:rPr>
              <a:t>somos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9" name="Google Shape;59;p13"/>
          <p:cNvSpPr txBox="1"/>
          <p:nvPr/>
        </p:nvSpPr>
        <p:spPr>
          <a:xfrm>
            <a:off x="-67733" y="5062338"/>
            <a:ext cx="12191999" cy="584775"/>
          </a:xfrm>
          <a:prstGeom prst="rect">
            <a:avLst/>
          </a:prstGeom>
          <a:solidFill>
            <a:schemeClr val="lt1"/>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1E4E79"/>
              </a:buClr>
              <a:buSzPts val="3200"/>
              <a:buFont typeface="Arial"/>
              <a:buNone/>
              <a:tabLst/>
              <a:defRPr/>
            </a:pPr>
            <a:r>
              <a:rPr kumimoji="0" lang="en-GB" sz="3200" b="0"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[we are - permanent]</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58933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8889357" cy="867128"/>
          </a:xfrm>
          <a:prstGeom prst="rect">
            <a:avLst/>
          </a:prstGeom>
        </p:spPr>
      </p:pic>
      <p:sp>
        <p:nvSpPr>
          <p:cNvPr id="2" name="Title 1"/>
          <p:cNvSpPr>
            <a:spLocks noGrp="1"/>
          </p:cNvSpPr>
          <p:nvPr>
            <p:ph type="title"/>
          </p:nvPr>
        </p:nvSpPr>
        <p:spPr>
          <a:xfrm>
            <a:off x="-1" y="6415"/>
            <a:ext cx="12095544" cy="1706108"/>
          </a:xfrm>
        </p:spPr>
        <p:txBody>
          <a:bodyPr>
            <a:normAutofit/>
          </a:bodyPr>
          <a:lstStyle/>
          <a:p>
            <a:r>
              <a:rPr lang="en-GB" sz="2200" b="1" dirty="0">
                <a:solidFill>
                  <a:prstClr val="white"/>
                </a:solidFill>
                <a:cs typeface="Calibri" panose="020F0502020204030204" pitchFamily="34" charset="0"/>
              </a:rPr>
              <a:t>Describing permanent attributes versus temporary states: </a:t>
            </a:r>
            <a:br>
              <a:rPr lang="en-GB" sz="2200" b="1" dirty="0">
                <a:solidFill>
                  <a:prstClr val="white"/>
                </a:solidFill>
                <a:cs typeface="Calibri" panose="020F0502020204030204" pitchFamily="34" charset="0"/>
              </a:rPr>
            </a:br>
            <a:r>
              <a:rPr lang="en-GB" sz="2200" dirty="0">
                <a:solidFill>
                  <a:prstClr val="white"/>
                </a:solidFill>
                <a:cs typeface="Calibri" panose="020F0502020204030204" pitchFamily="34" charset="0"/>
              </a:rPr>
              <a:t>Using ‘</a:t>
            </a:r>
            <a:r>
              <a:rPr lang="en-GB" sz="2200" dirty="0" err="1">
                <a:solidFill>
                  <a:prstClr val="white"/>
                </a:solidFill>
                <a:cs typeface="Calibri" panose="020F0502020204030204" pitchFamily="34" charset="0"/>
              </a:rPr>
              <a:t>somos</a:t>
            </a:r>
            <a:r>
              <a:rPr lang="en-GB" sz="2200" dirty="0">
                <a:solidFill>
                  <a:prstClr val="white"/>
                </a:solidFill>
                <a:cs typeface="Calibri" panose="020F0502020204030204" pitchFamily="34" charset="0"/>
              </a:rPr>
              <a:t>’ and ‘</a:t>
            </a:r>
            <a:r>
              <a:rPr lang="en-GB" sz="2200" dirty="0" err="1">
                <a:solidFill>
                  <a:prstClr val="white"/>
                </a:solidFill>
                <a:cs typeface="Calibri" panose="020F0502020204030204" pitchFamily="34" charset="0"/>
              </a:rPr>
              <a:t>estamos</a:t>
            </a:r>
            <a:r>
              <a:rPr lang="en-GB" sz="2200" dirty="0">
                <a:solidFill>
                  <a:prstClr val="white"/>
                </a:solidFill>
                <a:cs typeface="Calibri" panose="020F0502020204030204" pitchFamily="34" charset="0"/>
              </a:rPr>
              <a:t>’</a:t>
            </a:r>
            <a:r>
              <a:rPr lang="en-GB" sz="2200" dirty="0">
                <a:solidFill>
                  <a:prstClr val="white"/>
                </a:solidFill>
              </a:rPr>
              <a:t/>
            </a:r>
            <a:br>
              <a:rPr lang="en-GB" sz="2200" dirty="0">
                <a:solidFill>
                  <a:prstClr val="white"/>
                </a:solidFill>
              </a:rPr>
            </a:br>
            <a:endParaRPr lang="en-GB" sz="2200" b="1" dirty="0">
              <a:solidFill>
                <a:schemeClr val="bg1"/>
              </a:solidFill>
            </a:endParaRPr>
          </a:p>
        </p:txBody>
      </p:sp>
      <p:sp>
        <p:nvSpPr>
          <p:cNvPr id="3" name="TextBox 2"/>
          <p:cNvSpPr txBox="1"/>
          <p:nvPr/>
        </p:nvSpPr>
        <p:spPr>
          <a:xfrm>
            <a:off x="405388" y="1424748"/>
            <a:ext cx="11438626"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 Spanish there are two verbs for ‘to be’: ______ and 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We use </a:t>
            </a:r>
            <a:r>
              <a:rPr kumimoji="0" lang="en-GB" sz="28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ser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describe permanent attributes and </a:t>
            </a:r>
            <a:r>
              <a:rPr kumimoji="0" lang="en-GB" sz="28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estar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describe temporary states.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Compare: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Somo</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tranquilos</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Estamos</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tranquilos</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
        <p:nvSpPr>
          <p:cNvPr id="4" name="TextBox 3"/>
          <p:cNvSpPr txBox="1"/>
          <p:nvPr/>
        </p:nvSpPr>
        <p:spPr>
          <a:xfrm>
            <a:off x="3861362" y="3950009"/>
            <a:ext cx="838201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We are calm (in general).</a:t>
            </a:r>
          </a:p>
        </p:txBody>
      </p:sp>
      <p:sp>
        <p:nvSpPr>
          <p:cNvPr id="7" name="TextBox 6"/>
          <p:cNvSpPr txBox="1"/>
          <p:nvPr/>
        </p:nvSpPr>
        <p:spPr>
          <a:xfrm>
            <a:off x="3867389" y="4449358"/>
            <a:ext cx="8382014" cy="52322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We are calm (at the moment).</a:t>
            </a:r>
          </a:p>
        </p:txBody>
      </p:sp>
      <p:sp>
        <p:nvSpPr>
          <p:cNvPr id="6" name="TextBox 5"/>
          <p:cNvSpPr txBox="1"/>
          <p:nvPr/>
        </p:nvSpPr>
        <p:spPr>
          <a:xfrm>
            <a:off x="7860975" y="1318775"/>
            <a:ext cx="74814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EE6000"/>
                </a:solidFill>
                <a:effectLst/>
                <a:uLnTx/>
                <a:uFillTx/>
                <a:latin typeface="Century Gothic" panose="020B0502020202020204" pitchFamily="34" charset="0"/>
                <a:ea typeface="+mn-ea"/>
                <a:cs typeface="+mn-cs"/>
              </a:rPr>
              <a:t>ser</a:t>
            </a:r>
          </a:p>
        </p:txBody>
      </p:sp>
      <p:sp>
        <p:nvSpPr>
          <p:cNvPr id="13" name="TextBox 12"/>
          <p:cNvSpPr txBox="1"/>
          <p:nvPr/>
        </p:nvSpPr>
        <p:spPr>
          <a:xfrm>
            <a:off x="9724555" y="1329555"/>
            <a:ext cx="125555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EE6000"/>
                </a:solidFill>
                <a:effectLst/>
                <a:uLnTx/>
                <a:uFillTx/>
                <a:latin typeface="Century Gothic" panose="020B0502020202020204" pitchFamily="34" charset="0"/>
                <a:ea typeface="+mn-ea"/>
                <a:cs typeface="+mn-cs"/>
              </a:rPr>
              <a:t>estar</a:t>
            </a:r>
          </a:p>
        </p:txBody>
      </p:sp>
      <p:sp>
        <p:nvSpPr>
          <p:cNvPr id="16" name="Rectangular Callout 15"/>
          <p:cNvSpPr/>
          <p:nvPr/>
        </p:nvSpPr>
        <p:spPr>
          <a:xfrm>
            <a:off x="3823568" y="3687533"/>
            <a:ext cx="8220127" cy="2570090"/>
          </a:xfrm>
          <a:prstGeom prst="wedgeRectCallout">
            <a:avLst>
              <a:gd name="adj1" fmla="val 20781"/>
              <a:gd name="adj2" fmla="val -7610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 English, we often use a verb with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ing</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to talk about a temporary state (‘right now’).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For example,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We are </a:t>
            </a: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feeling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calm.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We are </a:t>
            </a: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acting</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crazy.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We are </a:t>
            </a: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being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strange.</a:t>
            </a:r>
          </a:p>
        </p:txBody>
      </p:sp>
      <p:sp>
        <p:nvSpPr>
          <p:cNvPr id="17" name="Rectangular Callout 16"/>
          <p:cNvSpPr/>
          <p:nvPr/>
        </p:nvSpPr>
        <p:spPr>
          <a:xfrm>
            <a:off x="3817541" y="3679133"/>
            <a:ext cx="8226154" cy="2570090"/>
          </a:xfrm>
          <a:prstGeom prst="wedgeRectCallout">
            <a:avLst>
              <a:gd name="adj1" fmla="val 20720"/>
              <a:gd name="adj2" fmla="val -7610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Some adjectives have different meanings when used with </a:t>
            </a:r>
            <a:r>
              <a:rPr kumimoji="0" lang="en-GB" sz="28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ser</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and </a:t>
            </a:r>
            <a:r>
              <a:rPr kumimoji="0" lang="en-GB" sz="28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estar.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For example: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1"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moreno</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a:t>
            </a:r>
            <a:r>
              <a:rPr kumimoji="0" lang="en-GB" sz="28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loco</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a:t>
            </a:r>
            <a:r>
              <a:rPr kumimoji="0" lang="en-GB" sz="2800" b="1" i="1"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aburrido</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
        <p:nvSpPr>
          <p:cNvPr id="18" name="Rectangular Callout 17"/>
          <p:cNvSpPr/>
          <p:nvPr/>
        </p:nvSpPr>
        <p:spPr>
          <a:xfrm>
            <a:off x="3834354" y="3687533"/>
            <a:ext cx="8185127" cy="2570090"/>
          </a:xfrm>
          <a:prstGeom prst="wedgeRectCallout">
            <a:avLst>
              <a:gd name="adj1" fmla="val 20741"/>
              <a:gd name="adj2" fmla="val -7573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Somos </a:t>
            </a:r>
            <a:r>
              <a:rPr kumimoji="0" lang="en-GB" sz="2800" b="1" i="1"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morenos</a:t>
            </a:r>
            <a:r>
              <a:rPr kumimoji="0" lang="en-GB" sz="28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We are dark-skinned/dark-haired.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Estamos </a:t>
            </a:r>
            <a:r>
              <a:rPr kumimoji="0" lang="en-GB" sz="2800" b="1" i="1"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morenos</a:t>
            </a:r>
            <a:r>
              <a:rPr kumimoji="0" lang="en-GB" sz="28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We are tanned/brown.</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
        <p:nvSpPr>
          <p:cNvPr id="19" name="Rectangular Callout 18"/>
          <p:cNvSpPr/>
          <p:nvPr/>
        </p:nvSpPr>
        <p:spPr>
          <a:xfrm>
            <a:off x="3829648" y="3670733"/>
            <a:ext cx="8226154" cy="2570090"/>
          </a:xfrm>
          <a:prstGeom prst="wedgeRectCallout">
            <a:avLst>
              <a:gd name="adj1" fmla="val 20874"/>
              <a:gd name="adj2" fmla="val -7610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Somos </a:t>
            </a:r>
            <a:r>
              <a:rPr kumimoji="0" lang="en-GB" sz="3200" b="1" i="1"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aburridos</a:t>
            </a:r>
            <a:r>
              <a:rPr kumimoji="0" lang="en-GB" sz="32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We are boring.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Estamos </a:t>
            </a:r>
            <a:r>
              <a:rPr kumimoji="0" lang="en-GB" sz="3200" b="1" i="1"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aburridos</a:t>
            </a:r>
            <a:r>
              <a:rPr kumimoji="0" lang="en-GB" sz="32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We are bored.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
        <p:nvSpPr>
          <p:cNvPr id="21" name="Rectangular Callout 20"/>
          <p:cNvSpPr/>
          <p:nvPr/>
        </p:nvSpPr>
        <p:spPr>
          <a:xfrm>
            <a:off x="3838710" y="3670558"/>
            <a:ext cx="8226154" cy="2570090"/>
          </a:xfrm>
          <a:prstGeom prst="wedgeRectCallout">
            <a:avLst>
              <a:gd name="adj1" fmla="val 20874"/>
              <a:gd name="adj2" fmla="val -7610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Somos locos. </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We are insane.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Estamos locos. </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We are acting crazy.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Tree>
    <p:extLst>
      <p:ext uri="{BB962C8B-B14F-4D97-AF65-F5344CB8AC3E}">
        <p14:creationId xmlns:p14="http://schemas.microsoft.com/office/powerpoint/2010/main" val="188439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3" grpId="0"/>
      <p:bldP spid="16" grpId="0" animBg="1"/>
      <p:bldP spid="17" grpId="0" animBg="1"/>
      <p:bldP spid="18" grpId="0" animBg="1"/>
      <p:bldP spid="19"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Table for exercises"/>
          <p:cNvGraphicFramePr>
            <a:graphicFrameLocks noGrp="1"/>
          </p:cNvGraphicFramePr>
          <p:nvPr>
            <p:extLst/>
          </p:nvPr>
        </p:nvGraphicFramePr>
        <p:xfrm>
          <a:off x="225396" y="1824209"/>
          <a:ext cx="11790295" cy="4452968"/>
        </p:xfrm>
        <a:graphic>
          <a:graphicData uri="http://schemas.openxmlformats.org/drawingml/2006/table">
            <a:tbl>
              <a:tblPr firstRow="1" bandRow="1">
                <a:tableStyleId>{5940675A-B579-460E-94D1-54222C63F5DA}</a:tableStyleId>
              </a:tblPr>
              <a:tblGrid>
                <a:gridCol w="402401">
                  <a:extLst>
                    <a:ext uri="{9D8B030D-6E8A-4147-A177-3AD203B41FA5}">
                      <a16:colId xmlns:a16="http://schemas.microsoft.com/office/drawing/2014/main" val="20000"/>
                    </a:ext>
                  </a:extLst>
                </a:gridCol>
                <a:gridCol w="8297839">
                  <a:extLst>
                    <a:ext uri="{9D8B030D-6E8A-4147-A177-3AD203B41FA5}">
                      <a16:colId xmlns:a16="http://schemas.microsoft.com/office/drawing/2014/main" val="2718503455"/>
                    </a:ext>
                  </a:extLst>
                </a:gridCol>
                <a:gridCol w="1473958">
                  <a:extLst>
                    <a:ext uri="{9D8B030D-6E8A-4147-A177-3AD203B41FA5}">
                      <a16:colId xmlns:a16="http://schemas.microsoft.com/office/drawing/2014/main" val="20001"/>
                    </a:ext>
                  </a:extLst>
                </a:gridCol>
                <a:gridCol w="1616097">
                  <a:extLst>
                    <a:ext uri="{9D8B030D-6E8A-4147-A177-3AD203B41FA5}">
                      <a16:colId xmlns:a16="http://schemas.microsoft.com/office/drawing/2014/main" val="3330833188"/>
                    </a:ext>
                  </a:extLst>
                </a:gridCol>
              </a:tblGrid>
              <a:tr h="556621">
                <a:tc>
                  <a:txBody>
                    <a:bodyPr/>
                    <a:lstStyle/>
                    <a:p>
                      <a:r>
                        <a:rPr lang="en-GB" sz="2000" b="1" dirty="0">
                          <a:solidFill>
                            <a:schemeClr val="accent5">
                              <a:lumMod val="50000"/>
                            </a:schemeClr>
                          </a:solidFill>
                        </a:rPr>
                        <a:t>1</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000" dirty="0">
                          <a:solidFill>
                            <a:schemeClr val="accent5">
                              <a:lumMod val="50000"/>
                            </a:schemeClr>
                          </a:solidFill>
                        </a:rPr>
                        <a:t>Estamos </a:t>
                      </a:r>
                      <a:r>
                        <a:rPr lang="en-GB" sz="2000" dirty="0" err="1">
                          <a:solidFill>
                            <a:schemeClr val="accent5">
                              <a:lumMod val="50000"/>
                            </a:schemeClr>
                          </a:solidFill>
                        </a:rPr>
                        <a:t>morenos</a:t>
                      </a:r>
                      <a:r>
                        <a:rPr lang="en-GB" sz="2000" dirty="0">
                          <a:solidFill>
                            <a:schemeClr val="accent5">
                              <a:lumMod val="50000"/>
                            </a:schemeClr>
                          </a:solidFill>
                        </a:rPr>
                        <a:t> </a:t>
                      </a:r>
                      <a:r>
                        <a:rPr lang="en-GB" sz="2000" dirty="0" err="1">
                          <a:solidFill>
                            <a:schemeClr val="accent5">
                              <a:lumMod val="50000"/>
                            </a:schemeClr>
                          </a:solidFill>
                        </a:rPr>
                        <a:t>como</a:t>
                      </a:r>
                      <a:r>
                        <a:rPr lang="en-GB" sz="2000" baseline="0" dirty="0">
                          <a:solidFill>
                            <a:schemeClr val="accent5">
                              <a:lumMod val="50000"/>
                            </a:schemeClr>
                          </a:solidFill>
                        </a:rPr>
                        <a:t> </a:t>
                      </a:r>
                      <a:r>
                        <a:rPr lang="en-GB" sz="2000" baseline="0" dirty="0" err="1">
                          <a:solidFill>
                            <a:schemeClr val="accent5">
                              <a:lumMod val="50000"/>
                            </a:schemeClr>
                          </a:solidFill>
                        </a:rPr>
                        <a:t>los</a:t>
                      </a:r>
                      <a:r>
                        <a:rPr lang="en-GB" sz="2000" baseline="0" dirty="0">
                          <a:solidFill>
                            <a:schemeClr val="accent5">
                              <a:lumMod val="50000"/>
                            </a:schemeClr>
                          </a:solidFill>
                        </a:rPr>
                        <a:t> </a:t>
                      </a:r>
                      <a:r>
                        <a:rPr lang="en-GB" sz="2000" baseline="0" dirty="0" err="1">
                          <a:solidFill>
                            <a:schemeClr val="accent5">
                              <a:lumMod val="50000"/>
                            </a:schemeClr>
                          </a:solidFill>
                        </a:rPr>
                        <a:t>surfistas</a:t>
                      </a:r>
                      <a:r>
                        <a:rPr lang="en-GB" sz="2000" baseline="0" dirty="0">
                          <a:solidFill>
                            <a:schemeClr val="accent5">
                              <a:lumMod val="50000"/>
                            </a:schemeClr>
                          </a:solidFill>
                        </a:rPr>
                        <a:t>.</a:t>
                      </a:r>
                      <a:endParaRPr lang="en-GB" sz="200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1"/>
                  </a:ext>
                </a:extLst>
              </a:tr>
              <a:tr h="556621">
                <a:tc>
                  <a:txBody>
                    <a:bodyPr/>
                    <a:lstStyle/>
                    <a:p>
                      <a:r>
                        <a:rPr lang="en-GB" sz="2000" b="1" dirty="0">
                          <a:solidFill>
                            <a:schemeClr val="accent5">
                              <a:lumMod val="50000"/>
                            </a:schemeClr>
                          </a:solidFill>
                        </a:rPr>
                        <a:t>2</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000" dirty="0">
                          <a:solidFill>
                            <a:schemeClr val="accent5">
                              <a:lumMod val="50000"/>
                            </a:schemeClr>
                          </a:solidFill>
                        </a:rPr>
                        <a:t>Somos</a:t>
                      </a:r>
                      <a:r>
                        <a:rPr lang="en-GB" sz="2000" baseline="0" dirty="0">
                          <a:solidFill>
                            <a:schemeClr val="accent5">
                              <a:lumMod val="50000"/>
                            </a:schemeClr>
                          </a:solidFill>
                        </a:rPr>
                        <a:t> </a:t>
                      </a:r>
                      <a:r>
                        <a:rPr lang="en-GB" sz="2000" baseline="0" dirty="0" err="1">
                          <a:solidFill>
                            <a:schemeClr val="accent5">
                              <a:lumMod val="50000"/>
                            </a:schemeClr>
                          </a:solidFill>
                        </a:rPr>
                        <a:t>tranquilos</a:t>
                      </a:r>
                      <a:r>
                        <a:rPr lang="en-GB" sz="2000" baseline="0" dirty="0">
                          <a:solidFill>
                            <a:schemeClr val="accent5">
                              <a:lumMod val="50000"/>
                            </a:schemeClr>
                          </a:solidFill>
                        </a:rPr>
                        <a:t>, </a:t>
                      </a:r>
                      <a:r>
                        <a:rPr lang="en-GB" sz="2000" baseline="0" dirty="0" err="1">
                          <a:solidFill>
                            <a:schemeClr val="accent5">
                              <a:lumMod val="50000"/>
                            </a:schemeClr>
                          </a:solidFill>
                        </a:rPr>
                        <a:t>descansamos</a:t>
                      </a:r>
                      <a:r>
                        <a:rPr lang="en-GB" sz="2000" baseline="0" dirty="0">
                          <a:solidFill>
                            <a:schemeClr val="accent5">
                              <a:lumMod val="50000"/>
                            </a:schemeClr>
                          </a:solidFill>
                        </a:rPr>
                        <a:t> en el hotel.</a:t>
                      </a:r>
                      <a:endParaRPr lang="en-GB" sz="200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2"/>
                  </a:ext>
                </a:extLst>
              </a:tr>
              <a:tr h="556621">
                <a:tc>
                  <a:txBody>
                    <a:bodyPr/>
                    <a:lstStyle/>
                    <a:p>
                      <a:r>
                        <a:rPr lang="en-GB" sz="2000" b="1" dirty="0">
                          <a:solidFill>
                            <a:schemeClr val="accent5">
                              <a:lumMod val="50000"/>
                            </a:schemeClr>
                          </a:solidFill>
                        </a:rPr>
                        <a:t>3</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000" dirty="0">
                          <a:solidFill>
                            <a:schemeClr val="accent5">
                              <a:lumMod val="50000"/>
                            </a:schemeClr>
                          </a:solidFill>
                        </a:rPr>
                        <a:t>En </a:t>
                      </a:r>
                      <a:r>
                        <a:rPr lang="en-GB" sz="2000" dirty="0" err="1">
                          <a:solidFill>
                            <a:schemeClr val="accent5">
                              <a:lumMod val="50000"/>
                            </a:schemeClr>
                          </a:solidFill>
                        </a:rPr>
                        <a:t>los</a:t>
                      </a:r>
                      <a:r>
                        <a:rPr lang="en-GB" sz="2000" dirty="0">
                          <a:solidFill>
                            <a:schemeClr val="accent5">
                              <a:lumMod val="50000"/>
                            </a:schemeClr>
                          </a:solidFill>
                        </a:rPr>
                        <a:t> </a:t>
                      </a:r>
                      <a:r>
                        <a:rPr lang="en-GB" sz="2000" dirty="0" err="1">
                          <a:solidFill>
                            <a:schemeClr val="accent5">
                              <a:lumMod val="50000"/>
                            </a:schemeClr>
                          </a:solidFill>
                        </a:rPr>
                        <a:t>museos</a:t>
                      </a:r>
                      <a:r>
                        <a:rPr lang="en-GB" sz="2000" baseline="0" dirty="0">
                          <a:solidFill>
                            <a:schemeClr val="accent5">
                              <a:lumMod val="50000"/>
                            </a:schemeClr>
                          </a:solidFill>
                        </a:rPr>
                        <a:t> estamos </a:t>
                      </a:r>
                      <a:r>
                        <a:rPr lang="en-GB" sz="2000" baseline="0" dirty="0" err="1">
                          <a:solidFill>
                            <a:schemeClr val="accent5">
                              <a:lumMod val="50000"/>
                            </a:schemeClr>
                          </a:solidFill>
                        </a:rPr>
                        <a:t>aburridos</a:t>
                      </a:r>
                      <a:r>
                        <a:rPr lang="en-GB" sz="2000" baseline="0" dirty="0">
                          <a:solidFill>
                            <a:schemeClr val="accent5">
                              <a:lumMod val="50000"/>
                            </a:schemeClr>
                          </a:solidFill>
                        </a:rPr>
                        <a:t>.</a:t>
                      </a:r>
                      <a:endParaRPr lang="en-GB" sz="200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3"/>
                  </a:ext>
                </a:extLst>
              </a:tr>
              <a:tr h="556621">
                <a:tc>
                  <a:txBody>
                    <a:bodyPr/>
                    <a:lstStyle/>
                    <a:p>
                      <a:r>
                        <a:rPr lang="en-GB" sz="2000" b="1" dirty="0">
                          <a:solidFill>
                            <a:schemeClr val="accent5">
                              <a:lumMod val="50000"/>
                            </a:schemeClr>
                          </a:solidFill>
                        </a:rPr>
                        <a:t>4</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000" dirty="0">
                          <a:solidFill>
                            <a:schemeClr val="accent5">
                              <a:lumMod val="50000"/>
                            </a:schemeClr>
                          </a:solidFill>
                        </a:rPr>
                        <a:t>Estamos locos </a:t>
                      </a:r>
                      <a:r>
                        <a:rPr lang="en-GB" sz="2000" dirty="0" err="1">
                          <a:solidFill>
                            <a:schemeClr val="accent5">
                              <a:lumMod val="50000"/>
                            </a:schemeClr>
                          </a:solidFill>
                        </a:rPr>
                        <a:t>por</a:t>
                      </a:r>
                      <a:r>
                        <a:rPr lang="en-GB" sz="2000" dirty="0">
                          <a:solidFill>
                            <a:schemeClr val="accent5">
                              <a:lumMod val="50000"/>
                            </a:schemeClr>
                          </a:solidFill>
                        </a:rPr>
                        <a:t> las </a:t>
                      </a:r>
                      <a:r>
                        <a:rPr lang="en-GB" sz="2000" dirty="0" err="1">
                          <a:solidFill>
                            <a:schemeClr val="accent5">
                              <a:lumMod val="50000"/>
                            </a:schemeClr>
                          </a:solidFill>
                        </a:rPr>
                        <a:t>noches</a:t>
                      </a:r>
                      <a:r>
                        <a:rPr lang="en-GB" sz="2000" dirty="0">
                          <a:solidFill>
                            <a:schemeClr val="accent5">
                              <a:lumMod val="50000"/>
                            </a:schemeClr>
                          </a:solidFill>
                        </a:rPr>
                        <a:t>,</a:t>
                      </a:r>
                      <a:r>
                        <a:rPr lang="en-GB" sz="2000" baseline="0" dirty="0">
                          <a:solidFill>
                            <a:schemeClr val="accent5">
                              <a:lumMod val="50000"/>
                            </a:schemeClr>
                          </a:solidFill>
                        </a:rPr>
                        <a:t> </a:t>
                      </a:r>
                      <a:r>
                        <a:rPr lang="en-GB" sz="2000" baseline="0" dirty="0" err="1">
                          <a:solidFill>
                            <a:schemeClr val="accent5">
                              <a:lumMod val="50000"/>
                            </a:schemeClr>
                          </a:solidFill>
                        </a:rPr>
                        <a:t>bailamos</a:t>
                      </a:r>
                      <a:r>
                        <a:rPr lang="en-GB" sz="2000" baseline="0" dirty="0">
                          <a:solidFill>
                            <a:schemeClr val="accent5">
                              <a:lumMod val="50000"/>
                            </a:schemeClr>
                          </a:solidFill>
                        </a:rPr>
                        <a:t> mucho en las </a:t>
                      </a:r>
                      <a:r>
                        <a:rPr lang="en-GB" sz="2000" baseline="0" dirty="0" err="1">
                          <a:solidFill>
                            <a:schemeClr val="accent5">
                              <a:lumMod val="50000"/>
                            </a:schemeClr>
                          </a:solidFill>
                        </a:rPr>
                        <a:t>discotecas</a:t>
                      </a:r>
                      <a:r>
                        <a:rPr lang="en-GB" sz="2000" baseline="0" dirty="0">
                          <a:solidFill>
                            <a:schemeClr val="accent5">
                              <a:lumMod val="50000"/>
                            </a:schemeClr>
                          </a:solidFill>
                        </a:rPr>
                        <a:t>.</a:t>
                      </a:r>
                      <a:endParaRPr lang="en-GB" sz="200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4"/>
                  </a:ext>
                </a:extLst>
              </a:tr>
              <a:tr h="556621">
                <a:tc>
                  <a:txBody>
                    <a:bodyPr/>
                    <a:lstStyle/>
                    <a:p>
                      <a:r>
                        <a:rPr lang="en-GB" sz="2000" b="1" dirty="0">
                          <a:solidFill>
                            <a:schemeClr val="accent5">
                              <a:lumMod val="50000"/>
                            </a:schemeClr>
                          </a:solidFill>
                        </a:rPr>
                        <a:t>5</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000" dirty="0">
                          <a:solidFill>
                            <a:schemeClr val="accent5">
                              <a:lumMod val="50000"/>
                            </a:schemeClr>
                          </a:solidFill>
                        </a:rPr>
                        <a:t>No</a:t>
                      </a:r>
                      <a:r>
                        <a:rPr lang="en-GB" sz="2000" baseline="0" dirty="0">
                          <a:solidFill>
                            <a:schemeClr val="accent5">
                              <a:lumMod val="50000"/>
                            </a:schemeClr>
                          </a:solidFill>
                        </a:rPr>
                        <a:t> </a:t>
                      </a:r>
                      <a:r>
                        <a:rPr lang="en-GB" sz="2000" baseline="0" dirty="0" err="1">
                          <a:solidFill>
                            <a:schemeClr val="accent5">
                              <a:lumMod val="50000"/>
                            </a:schemeClr>
                          </a:solidFill>
                        </a:rPr>
                        <a:t>usamos</a:t>
                      </a:r>
                      <a:r>
                        <a:rPr lang="en-GB" sz="2000" baseline="0" dirty="0">
                          <a:solidFill>
                            <a:schemeClr val="accent5">
                              <a:lumMod val="50000"/>
                            </a:schemeClr>
                          </a:solidFill>
                        </a:rPr>
                        <a:t> el </a:t>
                      </a:r>
                      <a:r>
                        <a:rPr lang="en-GB" sz="2000" baseline="0" dirty="0" err="1">
                          <a:solidFill>
                            <a:schemeClr val="accent5">
                              <a:lumMod val="50000"/>
                            </a:schemeClr>
                          </a:solidFill>
                        </a:rPr>
                        <a:t>ascensor</a:t>
                      </a:r>
                      <a:r>
                        <a:rPr lang="en-GB" sz="2000" baseline="0" dirty="0">
                          <a:solidFill>
                            <a:schemeClr val="accent5">
                              <a:lumMod val="50000"/>
                            </a:schemeClr>
                          </a:solidFill>
                        </a:rPr>
                        <a:t>* en el hotel </a:t>
                      </a:r>
                      <a:r>
                        <a:rPr lang="en-GB" sz="2000" baseline="0" dirty="0" err="1">
                          <a:solidFill>
                            <a:schemeClr val="accent5">
                              <a:lumMod val="50000"/>
                            </a:schemeClr>
                          </a:solidFill>
                        </a:rPr>
                        <a:t>porque</a:t>
                      </a:r>
                      <a:r>
                        <a:rPr lang="en-GB" sz="2000" baseline="0" dirty="0">
                          <a:solidFill>
                            <a:schemeClr val="accent5">
                              <a:lumMod val="50000"/>
                            </a:schemeClr>
                          </a:solidFill>
                        </a:rPr>
                        <a:t> somos </a:t>
                      </a:r>
                      <a:r>
                        <a:rPr lang="en-GB" sz="2000" baseline="0" dirty="0" err="1">
                          <a:solidFill>
                            <a:schemeClr val="accent5">
                              <a:lumMod val="50000"/>
                            </a:schemeClr>
                          </a:solidFill>
                        </a:rPr>
                        <a:t>nerviosos</a:t>
                      </a:r>
                      <a:r>
                        <a:rPr lang="en-GB" sz="2000" baseline="0" dirty="0">
                          <a:solidFill>
                            <a:schemeClr val="accent5">
                              <a:lumMod val="50000"/>
                            </a:schemeClr>
                          </a:solidFill>
                        </a:rPr>
                        <a:t>.</a:t>
                      </a:r>
                      <a:endParaRPr lang="en-GB" sz="200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5"/>
                  </a:ext>
                </a:extLst>
              </a:tr>
              <a:tr h="556621">
                <a:tc>
                  <a:txBody>
                    <a:bodyPr/>
                    <a:lstStyle/>
                    <a:p>
                      <a:r>
                        <a:rPr lang="en-GB" sz="2000" b="1" dirty="0">
                          <a:solidFill>
                            <a:schemeClr val="accent5">
                              <a:lumMod val="50000"/>
                            </a:schemeClr>
                          </a:solidFill>
                        </a:rPr>
                        <a:t>6</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000" dirty="0">
                          <a:solidFill>
                            <a:schemeClr val="accent5">
                              <a:lumMod val="50000"/>
                            </a:schemeClr>
                          </a:solidFill>
                        </a:rPr>
                        <a:t>Somos </a:t>
                      </a:r>
                      <a:r>
                        <a:rPr lang="en-GB" sz="2000" dirty="0" err="1">
                          <a:solidFill>
                            <a:schemeClr val="accent5">
                              <a:lumMod val="50000"/>
                            </a:schemeClr>
                          </a:solidFill>
                        </a:rPr>
                        <a:t>serios</a:t>
                      </a:r>
                      <a:r>
                        <a:rPr lang="en-GB" sz="2000" dirty="0">
                          <a:solidFill>
                            <a:schemeClr val="accent5">
                              <a:lumMod val="50000"/>
                            </a:schemeClr>
                          </a:solidFill>
                        </a:rPr>
                        <a:t>, </a:t>
                      </a:r>
                      <a:r>
                        <a:rPr lang="en-GB" sz="2000" dirty="0" err="1">
                          <a:solidFill>
                            <a:schemeClr val="accent5">
                              <a:lumMod val="50000"/>
                            </a:schemeClr>
                          </a:solidFill>
                        </a:rPr>
                        <a:t>escuchamos</a:t>
                      </a:r>
                      <a:r>
                        <a:rPr lang="en-GB" sz="2000" dirty="0">
                          <a:solidFill>
                            <a:schemeClr val="accent5">
                              <a:lumMod val="50000"/>
                            </a:schemeClr>
                          </a:solidFill>
                        </a:rPr>
                        <a:t> las </a:t>
                      </a:r>
                      <a:r>
                        <a:rPr lang="en-GB" sz="2000" dirty="0" err="1">
                          <a:solidFill>
                            <a:schemeClr val="accent5">
                              <a:lumMod val="50000"/>
                            </a:schemeClr>
                          </a:solidFill>
                        </a:rPr>
                        <a:t>instrucciones</a:t>
                      </a:r>
                      <a:r>
                        <a:rPr lang="en-GB" sz="2000" dirty="0">
                          <a:solidFill>
                            <a:schemeClr val="accent5">
                              <a:lumMod val="50000"/>
                            </a:schemeClr>
                          </a:solidFill>
                        </a:rPr>
                        <a:t> en la </a:t>
                      </a:r>
                      <a:r>
                        <a:rPr lang="en-GB" sz="2000" dirty="0" err="1">
                          <a:solidFill>
                            <a:schemeClr val="accent5">
                              <a:lumMod val="50000"/>
                            </a:schemeClr>
                          </a:solidFill>
                        </a:rPr>
                        <a:t>estación</a:t>
                      </a:r>
                      <a:r>
                        <a:rPr lang="en-GB" sz="2000" dirty="0">
                          <a:solidFill>
                            <a:schemeClr val="accent5">
                              <a:lumMod val="50000"/>
                            </a:schemeClr>
                          </a:solidFill>
                        </a:rPr>
                        <a:t>.</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6"/>
                  </a:ext>
                </a:extLst>
              </a:tr>
              <a:tr h="556621">
                <a:tc>
                  <a:txBody>
                    <a:bodyPr/>
                    <a:lstStyle/>
                    <a:p>
                      <a:r>
                        <a:rPr lang="en-GB" sz="2000" b="1" dirty="0">
                          <a:solidFill>
                            <a:schemeClr val="accent5">
                              <a:lumMod val="50000"/>
                            </a:schemeClr>
                          </a:solidFill>
                        </a:rPr>
                        <a:t>7</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000" dirty="0">
                          <a:solidFill>
                            <a:schemeClr val="accent5">
                              <a:lumMod val="50000"/>
                            </a:schemeClr>
                          </a:solidFill>
                        </a:rPr>
                        <a:t>Estamos felices en la playa y en las </a:t>
                      </a:r>
                      <a:r>
                        <a:rPr lang="en-GB" sz="2000" dirty="0" err="1">
                          <a:solidFill>
                            <a:schemeClr val="accent5">
                              <a:lumMod val="50000"/>
                            </a:schemeClr>
                          </a:solidFill>
                        </a:rPr>
                        <a:t>tiendas</a:t>
                      </a:r>
                      <a:r>
                        <a:rPr lang="en-GB" sz="2000" baseline="0" dirty="0">
                          <a:solidFill>
                            <a:schemeClr val="accent5">
                              <a:lumMod val="50000"/>
                            </a:schemeClr>
                          </a:solidFill>
                        </a:rPr>
                        <a:t>.</a:t>
                      </a:r>
                      <a:r>
                        <a:rPr lang="en-GB" sz="2000" dirty="0">
                          <a:solidFill>
                            <a:schemeClr val="accent5">
                              <a:lumMod val="50000"/>
                            </a:schemeClr>
                          </a:solidFill>
                        </a:rPr>
                        <a:t> </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7"/>
                  </a:ext>
                </a:extLst>
              </a:tr>
              <a:tr h="556621">
                <a:tc>
                  <a:txBody>
                    <a:bodyPr/>
                    <a:lstStyle/>
                    <a:p>
                      <a:r>
                        <a:rPr lang="en-GB" sz="2000" b="1" dirty="0">
                          <a:solidFill>
                            <a:schemeClr val="accent5">
                              <a:lumMod val="50000"/>
                            </a:schemeClr>
                          </a:solidFill>
                        </a:rPr>
                        <a:t>8</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accent5">
                              <a:lumMod val="50000"/>
                            </a:schemeClr>
                          </a:solidFill>
                        </a:rPr>
                        <a:t>No somos </a:t>
                      </a:r>
                      <a:r>
                        <a:rPr lang="en-GB" sz="2000" dirty="0" err="1">
                          <a:solidFill>
                            <a:schemeClr val="accent5">
                              <a:lumMod val="50000"/>
                            </a:schemeClr>
                          </a:solidFill>
                        </a:rPr>
                        <a:t>tontos</a:t>
                      </a:r>
                      <a:r>
                        <a:rPr lang="en-GB" sz="2000" baseline="0" dirty="0">
                          <a:solidFill>
                            <a:schemeClr val="accent5">
                              <a:lumMod val="50000"/>
                            </a:schemeClr>
                          </a:solidFill>
                        </a:rPr>
                        <a:t>.</a:t>
                      </a:r>
                      <a:endParaRPr lang="en-GB" sz="200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2" name="Rounded Rectangle 11" descr="background rectangle&#10;">
            <a:extLst>
              <a:ext uri="{FF2B5EF4-FFF2-40B4-BE49-F238E27FC236}">
                <a16:creationId xmlns:a16="http://schemas.microsoft.com/office/drawing/2014/main" id="{9268BA27-9508-448E-9915-ACE234D74542}"/>
              </a:ext>
            </a:extLst>
          </p:cNvPr>
          <p:cNvSpPr/>
          <p:nvPr/>
        </p:nvSpPr>
        <p:spPr>
          <a:xfrm>
            <a:off x="11174628" y="93581"/>
            <a:ext cx="841063"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 name="Title 2">
            <a:extLst>
              <a:ext uri="{FF2B5EF4-FFF2-40B4-BE49-F238E27FC236}">
                <a16:creationId xmlns:a16="http://schemas.microsoft.com/office/drawing/2014/main" id="{89A9CC99-6E6F-BA4F-8531-09C581FE85E7}"/>
              </a:ext>
            </a:extLst>
          </p:cNvPr>
          <p:cNvSpPr>
            <a:spLocks noGrp="1"/>
          </p:cNvSpPr>
          <p:nvPr>
            <p:ph type="title"/>
          </p:nvPr>
        </p:nvSpPr>
        <p:spPr>
          <a:xfrm>
            <a:off x="11307740" y="-78307"/>
            <a:ext cx="1415902" cy="769039"/>
          </a:xfrm>
        </p:spPr>
        <p:txBody>
          <a:bodyPr>
            <a:normAutofit/>
          </a:bodyPr>
          <a:lstStyle/>
          <a:p>
            <a:r>
              <a:rPr lang="en-GB" sz="1800" b="1" dirty="0">
                <a:solidFill>
                  <a:prstClr val="white"/>
                </a:solidFill>
              </a:rPr>
              <a:t>leer</a:t>
            </a:r>
            <a:endParaRPr lang="en-US" sz="1800" dirty="0"/>
          </a:p>
        </p:txBody>
      </p:sp>
      <p:pic>
        <p:nvPicPr>
          <p:cNvPr id="4" name="Picture 3" descr="background rectangle">
            <a:extLst>
              <a:ext uri="{FF2B5EF4-FFF2-40B4-BE49-F238E27FC236}">
                <a16:creationId xmlns:a16="http://schemas.microsoft.com/office/drawing/2014/main" id="{3967DB2E-0F93-814A-8532-4A796BB8411F}"/>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5" name="Title 3"/>
          <p:cNvSpPr txBox="1">
            <a:spLocks/>
          </p:cNvSpPr>
          <p:nvPr/>
        </p:nvSpPr>
        <p:spPr>
          <a:xfrm>
            <a:off x="51512" y="315637"/>
            <a:ext cx="5368070" cy="707849"/>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err="1">
                <a:ln>
                  <a:noFill/>
                </a:ln>
                <a:solidFill>
                  <a:prstClr val="white"/>
                </a:solidFill>
                <a:effectLst/>
                <a:uLnTx/>
                <a:uFillTx/>
                <a:latin typeface="Century Gothic" panose="020B0502020202020204" pitchFamily="34" charset="0"/>
                <a:ea typeface="+mj-ea"/>
                <a:cs typeface="+mj-cs"/>
              </a:rPr>
              <a:t>Una</a:t>
            </a:r>
            <a:r>
              <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a:t>
            </a:r>
            <a:r>
              <a:rPr kumimoji="0" lang="en-GB" sz="3600" b="1" i="0" u="none" strike="noStrike" kern="1200" cap="none" spc="0" normalizeH="0" baseline="0" noProof="0" dirty="0" err="1">
                <a:ln>
                  <a:noFill/>
                </a:ln>
                <a:solidFill>
                  <a:prstClr val="white"/>
                </a:solidFill>
                <a:effectLst/>
                <a:uLnTx/>
                <a:uFillTx/>
                <a:latin typeface="Century Gothic" panose="020B0502020202020204" pitchFamily="34" charset="0"/>
                <a:ea typeface="+mj-ea"/>
                <a:cs typeface="+mj-cs"/>
              </a:rPr>
              <a:t>familia</a:t>
            </a:r>
            <a:r>
              <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de </a:t>
            </a:r>
            <a:r>
              <a:rPr kumimoji="0" lang="en-GB" sz="3600" b="1" i="0" u="none" strike="noStrike" kern="1200" cap="none" spc="0" normalizeH="0" baseline="0" noProof="0" dirty="0" err="1">
                <a:ln>
                  <a:noFill/>
                </a:ln>
                <a:solidFill>
                  <a:prstClr val="white"/>
                </a:solidFill>
                <a:effectLst/>
                <a:uLnTx/>
                <a:uFillTx/>
                <a:latin typeface="Century Gothic" panose="020B0502020202020204" pitchFamily="34" charset="0"/>
                <a:ea typeface="+mj-ea"/>
                <a:cs typeface="+mj-cs"/>
              </a:rPr>
              <a:t>vacaciones</a:t>
            </a: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10" name="TextBox 9"/>
          <p:cNvSpPr txBox="1"/>
          <p:nvPr/>
        </p:nvSpPr>
        <p:spPr>
          <a:xfrm>
            <a:off x="225396" y="1148305"/>
            <a:ext cx="1083669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La </a:t>
            </a:r>
            <a:r>
              <a:rPr kumimoji="0" lang="en-GB" sz="20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familia</a:t>
            </a:r>
            <a:r>
              <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escribe </a:t>
            </a:r>
            <a:r>
              <a:rPr kumimoji="0" lang="en-GB" sz="20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una</a:t>
            </a:r>
            <a:r>
              <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postal.  Lee las </a:t>
            </a:r>
            <a:r>
              <a:rPr kumimoji="0" lang="en-GB" sz="20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frases</a:t>
            </a:r>
            <a:r>
              <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0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Qué</a:t>
            </a:r>
            <a:r>
              <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dice la </a:t>
            </a:r>
            <a:r>
              <a:rPr kumimoji="0" lang="en-GB" sz="20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familia</a:t>
            </a:r>
            <a:r>
              <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11" name="TextBox 10"/>
          <p:cNvSpPr txBox="1"/>
          <p:nvPr/>
        </p:nvSpPr>
        <p:spPr>
          <a:xfrm>
            <a:off x="8822968" y="768960"/>
            <a:ext cx="167867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In general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permanenttrait</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12" name="TextBox 11"/>
          <p:cNvSpPr txBox="1"/>
          <p:nvPr/>
        </p:nvSpPr>
        <p:spPr>
          <a:xfrm>
            <a:off x="10424079" y="767575"/>
            <a:ext cx="196924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On holiday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(temporary state)</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5136" y="1838060"/>
            <a:ext cx="537468" cy="559862"/>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5213" y="2397922"/>
            <a:ext cx="537468" cy="559862"/>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93358" y="2957784"/>
            <a:ext cx="537468" cy="559862"/>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93358" y="3506586"/>
            <a:ext cx="537468" cy="559862"/>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5213" y="4066448"/>
            <a:ext cx="537468" cy="559862"/>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5213" y="4611950"/>
            <a:ext cx="537468" cy="55986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5507" y="5156014"/>
            <a:ext cx="537468" cy="55986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5213" y="5734974"/>
            <a:ext cx="537468" cy="559862"/>
          </a:xfrm>
          <a:prstGeom prst="rect">
            <a:avLst/>
          </a:prstGeom>
        </p:spPr>
      </p:pic>
      <p:sp>
        <p:nvSpPr>
          <p:cNvPr id="21" name="TextBox 20"/>
          <p:cNvSpPr txBox="1"/>
          <p:nvPr/>
        </p:nvSpPr>
        <p:spPr>
          <a:xfrm>
            <a:off x="6976533" y="6428873"/>
            <a:ext cx="2065867" cy="369332"/>
          </a:xfrm>
          <a:prstGeom prst="rect">
            <a:avLst/>
          </a:prstGeom>
          <a:noFill/>
          <a:ln w="28575">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F0302020204030204"/>
                <a:ea typeface="+mn-ea"/>
                <a:cs typeface="+mn-cs"/>
              </a:rPr>
              <a:t>*</a:t>
            </a:r>
            <a:r>
              <a:rPr kumimoji="0" lang="en-GB" sz="1800" b="1" i="1" u="none" strike="noStrike" kern="1200" cap="none" spc="0" normalizeH="0" baseline="0" noProof="0" dirty="0">
                <a:ln>
                  <a:noFill/>
                </a:ln>
                <a:solidFill>
                  <a:prstClr val="white"/>
                </a:solidFill>
                <a:effectLst/>
                <a:uLnTx/>
                <a:uFillTx/>
                <a:latin typeface="Century Gothic" panose="020F0302020204030204"/>
                <a:ea typeface="+mn-ea"/>
                <a:cs typeface="+mn-cs"/>
              </a:rPr>
              <a:t>el </a:t>
            </a:r>
            <a:r>
              <a:rPr kumimoji="0" lang="en-GB" sz="1800" b="1" i="1" u="none" strike="noStrike" kern="1200" cap="none" spc="0" normalizeH="0" baseline="0" noProof="0" dirty="0" err="1">
                <a:ln>
                  <a:noFill/>
                </a:ln>
                <a:solidFill>
                  <a:prstClr val="white"/>
                </a:solidFill>
                <a:effectLst/>
                <a:uLnTx/>
                <a:uFillTx/>
                <a:latin typeface="Century Gothic" panose="020F0302020204030204"/>
                <a:ea typeface="+mn-ea"/>
                <a:cs typeface="+mn-cs"/>
              </a:rPr>
              <a:t>ascensor</a:t>
            </a:r>
            <a:r>
              <a:rPr kumimoji="0" lang="en-GB" sz="1800" b="1" i="1" u="none" strike="noStrike" kern="1200" cap="none" spc="0" normalizeH="0" baseline="0" noProof="0" dirty="0">
                <a:ln>
                  <a:noFill/>
                </a:ln>
                <a:solidFill>
                  <a:prstClr val="white"/>
                </a:solidFill>
                <a:effectLst/>
                <a:uLnTx/>
                <a:uFillTx/>
                <a:latin typeface="Century Gothic" panose="020F0302020204030204"/>
                <a:ea typeface="+mn-ea"/>
                <a:cs typeface="+mn-cs"/>
              </a:rPr>
              <a:t> – </a:t>
            </a:r>
            <a:r>
              <a:rPr kumimoji="0" lang="en-GB" sz="1800" b="1" i="0" u="none" strike="noStrike" kern="1200" cap="none" spc="0" normalizeH="0" baseline="0" noProof="0" dirty="0">
                <a:ln>
                  <a:noFill/>
                </a:ln>
                <a:solidFill>
                  <a:prstClr val="white"/>
                </a:solidFill>
                <a:effectLst/>
                <a:uLnTx/>
                <a:uFillTx/>
                <a:latin typeface="Century Gothic" panose="020F0302020204030204"/>
                <a:ea typeface="+mn-ea"/>
                <a:cs typeface="+mn-cs"/>
              </a:rPr>
              <a:t>lift </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4552" y="21578"/>
            <a:ext cx="1622068" cy="1157075"/>
          </a:xfrm>
          <a:prstGeom prst="rect">
            <a:avLst/>
          </a:prstGeom>
        </p:spPr>
      </p:pic>
    </p:spTree>
    <p:extLst>
      <p:ext uri="{BB962C8B-B14F-4D97-AF65-F5344CB8AC3E}">
        <p14:creationId xmlns:p14="http://schemas.microsoft.com/office/powerpoint/2010/main" val="296354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Table for exercises"/>
          <p:cNvGraphicFramePr>
            <a:graphicFrameLocks noGrp="1"/>
          </p:cNvGraphicFramePr>
          <p:nvPr>
            <p:extLst/>
          </p:nvPr>
        </p:nvGraphicFramePr>
        <p:xfrm>
          <a:off x="225396" y="1824209"/>
          <a:ext cx="11790295" cy="4452968"/>
        </p:xfrm>
        <a:graphic>
          <a:graphicData uri="http://schemas.openxmlformats.org/drawingml/2006/table">
            <a:tbl>
              <a:tblPr firstRow="1" bandRow="1">
                <a:tableStyleId>{5940675A-B579-460E-94D1-54222C63F5DA}</a:tableStyleId>
              </a:tblPr>
              <a:tblGrid>
                <a:gridCol w="402401">
                  <a:extLst>
                    <a:ext uri="{9D8B030D-6E8A-4147-A177-3AD203B41FA5}">
                      <a16:colId xmlns:a16="http://schemas.microsoft.com/office/drawing/2014/main" val="20000"/>
                    </a:ext>
                  </a:extLst>
                </a:gridCol>
                <a:gridCol w="8297839">
                  <a:extLst>
                    <a:ext uri="{9D8B030D-6E8A-4147-A177-3AD203B41FA5}">
                      <a16:colId xmlns:a16="http://schemas.microsoft.com/office/drawing/2014/main" val="2718503455"/>
                    </a:ext>
                  </a:extLst>
                </a:gridCol>
                <a:gridCol w="1473958">
                  <a:extLst>
                    <a:ext uri="{9D8B030D-6E8A-4147-A177-3AD203B41FA5}">
                      <a16:colId xmlns:a16="http://schemas.microsoft.com/office/drawing/2014/main" val="20001"/>
                    </a:ext>
                  </a:extLst>
                </a:gridCol>
                <a:gridCol w="1616097">
                  <a:extLst>
                    <a:ext uri="{9D8B030D-6E8A-4147-A177-3AD203B41FA5}">
                      <a16:colId xmlns:a16="http://schemas.microsoft.com/office/drawing/2014/main" val="3330833188"/>
                    </a:ext>
                  </a:extLst>
                </a:gridCol>
              </a:tblGrid>
              <a:tr h="556621">
                <a:tc>
                  <a:txBody>
                    <a:bodyPr/>
                    <a:lstStyle/>
                    <a:p>
                      <a:r>
                        <a:rPr lang="en-GB" sz="2000" b="1" dirty="0">
                          <a:solidFill>
                            <a:schemeClr val="accent5">
                              <a:lumMod val="50000"/>
                            </a:schemeClr>
                          </a:solidFill>
                        </a:rPr>
                        <a:t>1</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000" u="sng" dirty="0">
                          <a:solidFill>
                            <a:schemeClr val="accent5">
                              <a:lumMod val="50000"/>
                            </a:schemeClr>
                          </a:solidFill>
                        </a:rPr>
                        <a:t>Estamos </a:t>
                      </a:r>
                      <a:r>
                        <a:rPr lang="en-GB" sz="2000" u="sng" dirty="0" err="1">
                          <a:solidFill>
                            <a:schemeClr val="accent5">
                              <a:lumMod val="50000"/>
                            </a:schemeClr>
                          </a:solidFill>
                        </a:rPr>
                        <a:t>morenos</a:t>
                      </a:r>
                      <a:r>
                        <a:rPr lang="en-GB" sz="2000" u="sng" dirty="0">
                          <a:solidFill>
                            <a:schemeClr val="accent5">
                              <a:lumMod val="50000"/>
                            </a:schemeClr>
                          </a:solidFill>
                        </a:rPr>
                        <a:t> </a:t>
                      </a:r>
                      <a:r>
                        <a:rPr lang="en-GB" sz="2000" dirty="0" err="1">
                          <a:solidFill>
                            <a:schemeClr val="accent5">
                              <a:lumMod val="50000"/>
                            </a:schemeClr>
                          </a:solidFill>
                        </a:rPr>
                        <a:t>como</a:t>
                      </a:r>
                      <a:r>
                        <a:rPr lang="en-GB" sz="2000" baseline="0" dirty="0">
                          <a:solidFill>
                            <a:schemeClr val="accent5">
                              <a:lumMod val="50000"/>
                            </a:schemeClr>
                          </a:solidFill>
                        </a:rPr>
                        <a:t> </a:t>
                      </a:r>
                      <a:r>
                        <a:rPr lang="en-GB" sz="2000" baseline="0" dirty="0" err="1">
                          <a:solidFill>
                            <a:schemeClr val="accent5">
                              <a:lumMod val="50000"/>
                            </a:schemeClr>
                          </a:solidFill>
                        </a:rPr>
                        <a:t>los</a:t>
                      </a:r>
                      <a:r>
                        <a:rPr lang="en-GB" sz="2000" baseline="0" dirty="0">
                          <a:solidFill>
                            <a:schemeClr val="accent5">
                              <a:lumMod val="50000"/>
                            </a:schemeClr>
                          </a:solidFill>
                        </a:rPr>
                        <a:t> </a:t>
                      </a:r>
                      <a:r>
                        <a:rPr lang="en-GB" sz="2000" baseline="0" dirty="0" err="1">
                          <a:solidFill>
                            <a:schemeClr val="accent5">
                              <a:lumMod val="50000"/>
                            </a:schemeClr>
                          </a:solidFill>
                        </a:rPr>
                        <a:t>surfistas</a:t>
                      </a:r>
                      <a:r>
                        <a:rPr lang="en-GB" sz="2000" baseline="0" dirty="0">
                          <a:solidFill>
                            <a:schemeClr val="accent5">
                              <a:lumMod val="50000"/>
                            </a:schemeClr>
                          </a:solidFill>
                        </a:rPr>
                        <a:t>.</a:t>
                      </a:r>
                      <a:endParaRPr lang="en-GB" sz="200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1"/>
                  </a:ext>
                </a:extLst>
              </a:tr>
              <a:tr h="556621">
                <a:tc>
                  <a:txBody>
                    <a:bodyPr/>
                    <a:lstStyle/>
                    <a:p>
                      <a:r>
                        <a:rPr lang="en-GB" sz="2000" b="1" dirty="0">
                          <a:solidFill>
                            <a:schemeClr val="accent5">
                              <a:lumMod val="50000"/>
                            </a:schemeClr>
                          </a:solidFill>
                        </a:rPr>
                        <a:t>2</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000" u="sng" dirty="0">
                          <a:solidFill>
                            <a:schemeClr val="accent5">
                              <a:lumMod val="50000"/>
                            </a:schemeClr>
                          </a:solidFill>
                        </a:rPr>
                        <a:t>Somos</a:t>
                      </a:r>
                      <a:r>
                        <a:rPr lang="en-GB" sz="2000" u="sng" baseline="0" dirty="0">
                          <a:solidFill>
                            <a:schemeClr val="accent5">
                              <a:lumMod val="50000"/>
                            </a:schemeClr>
                          </a:solidFill>
                        </a:rPr>
                        <a:t> </a:t>
                      </a:r>
                      <a:r>
                        <a:rPr lang="en-GB" sz="2000" u="sng" baseline="0" dirty="0" err="1">
                          <a:solidFill>
                            <a:schemeClr val="accent5">
                              <a:lumMod val="50000"/>
                            </a:schemeClr>
                          </a:solidFill>
                        </a:rPr>
                        <a:t>tranquilos</a:t>
                      </a:r>
                      <a:r>
                        <a:rPr lang="en-GB" sz="2000" baseline="0" dirty="0">
                          <a:solidFill>
                            <a:schemeClr val="accent5">
                              <a:lumMod val="50000"/>
                            </a:schemeClr>
                          </a:solidFill>
                        </a:rPr>
                        <a:t>, </a:t>
                      </a:r>
                      <a:r>
                        <a:rPr lang="en-GB" sz="2000" baseline="0" dirty="0" err="1">
                          <a:solidFill>
                            <a:schemeClr val="accent5">
                              <a:lumMod val="50000"/>
                            </a:schemeClr>
                          </a:solidFill>
                        </a:rPr>
                        <a:t>descansamos</a:t>
                      </a:r>
                      <a:r>
                        <a:rPr lang="en-GB" sz="2000" baseline="0" dirty="0">
                          <a:solidFill>
                            <a:schemeClr val="accent5">
                              <a:lumMod val="50000"/>
                            </a:schemeClr>
                          </a:solidFill>
                        </a:rPr>
                        <a:t> en el hotel.</a:t>
                      </a:r>
                      <a:endParaRPr lang="en-GB" sz="200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2"/>
                  </a:ext>
                </a:extLst>
              </a:tr>
              <a:tr h="556621">
                <a:tc>
                  <a:txBody>
                    <a:bodyPr/>
                    <a:lstStyle/>
                    <a:p>
                      <a:r>
                        <a:rPr lang="en-GB" sz="2000" b="1" dirty="0">
                          <a:solidFill>
                            <a:schemeClr val="accent5">
                              <a:lumMod val="50000"/>
                            </a:schemeClr>
                          </a:solidFill>
                        </a:rPr>
                        <a:t>3</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000" dirty="0">
                          <a:solidFill>
                            <a:schemeClr val="accent5">
                              <a:lumMod val="50000"/>
                            </a:schemeClr>
                          </a:solidFill>
                        </a:rPr>
                        <a:t>En </a:t>
                      </a:r>
                      <a:r>
                        <a:rPr lang="en-GB" sz="2000" dirty="0" err="1">
                          <a:solidFill>
                            <a:schemeClr val="accent5">
                              <a:lumMod val="50000"/>
                            </a:schemeClr>
                          </a:solidFill>
                        </a:rPr>
                        <a:t>los</a:t>
                      </a:r>
                      <a:r>
                        <a:rPr lang="en-GB" sz="2000" dirty="0">
                          <a:solidFill>
                            <a:schemeClr val="accent5">
                              <a:lumMod val="50000"/>
                            </a:schemeClr>
                          </a:solidFill>
                        </a:rPr>
                        <a:t> </a:t>
                      </a:r>
                      <a:r>
                        <a:rPr lang="en-GB" sz="2000" dirty="0" err="1">
                          <a:solidFill>
                            <a:schemeClr val="accent5">
                              <a:lumMod val="50000"/>
                            </a:schemeClr>
                          </a:solidFill>
                        </a:rPr>
                        <a:t>museos</a:t>
                      </a:r>
                      <a:r>
                        <a:rPr lang="en-GB" sz="2000" baseline="0" dirty="0">
                          <a:solidFill>
                            <a:schemeClr val="accent5">
                              <a:lumMod val="50000"/>
                            </a:schemeClr>
                          </a:solidFill>
                        </a:rPr>
                        <a:t> </a:t>
                      </a:r>
                      <a:r>
                        <a:rPr lang="en-GB" sz="2000" u="sng" baseline="0" dirty="0">
                          <a:solidFill>
                            <a:schemeClr val="accent5">
                              <a:lumMod val="50000"/>
                            </a:schemeClr>
                          </a:solidFill>
                        </a:rPr>
                        <a:t>estamos </a:t>
                      </a:r>
                      <a:r>
                        <a:rPr lang="en-GB" sz="2000" u="sng" baseline="0" dirty="0" err="1">
                          <a:solidFill>
                            <a:schemeClr val="accent5">
                              <a:lumMod val="50000"/>
                            </a:schemeClr>
                          </a:solidFill>
                        </a:rPr>
                        <a:t>aburridos</a:t>
                      </a:r>
                      <a:r>
                        <a:rPr lang="en-GB" sz="2000" baseline="0" dirty="0">
                          <a:solidFill>
                            <a:schemeClr val="accent5">
                              <a:lumMod val="50000"/>
                            </a:schemeClr>
                          </a:solidFill>
                        </a:rPr>
                        <a:t>.</a:t>
                      </a:r>
                      <a:endParaRPr lang="en-GB" sz="200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3"/>
                  </a:ext>
                </a:extLst>
              </a:tr>
              <a:tr h="556621">
                <a:tc>
                  <a:txBody>
                    <a:bodyPr/>
                    <a:lstStyle/>
                    <a:p>
                      <a:r>
                        <a:rPr lang="en-GB" sz="2000" b="1" dirty="0">
                          <a:solidFill>
                            <a:schemeClr val="accent5">
                              <a:lumMod val="50000"/>
                            </a:schemeClr>
                          </a:solidFill>
                        </a:rPr>
                        <a:t>4</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000" u="sng" dirty="0">
                          <a:solidFill>
                            <a:schemeClr val="accent5">
                              <a:lumMod val="50000"/>
                            </a:schemeClr>
                          </a:solidFill>
                        </a:rPr>
                        <a:t>Estamos locos </a:t>
                      </a:r>
                      <a:r>
                        <a:rPr lang="en-GB" sz="2000" dirty="0" err="1">
                          <a:solidFill>
                            <a:schemeClr val="accent5">
                              <a:lumMod val="50000"/>
                            </a:schemeClr>
                          </a:solidFill>
                        </a:rPr>
                        <a:t>por</a:t>
                      </a:r>
                      <a:r>
                        <a:rPr lang="en-GB" sz="2000" dirty="0">
                          <a:solidFill>
                            <a:schemeClr val="accent5">
                              <a:lumMod val="50000"/>
                            </a:schemeClr>
                          </a:solidFill>
                        </a:rPr>
                        <a:t> las </a:t>
                      </a:r>
                      <a:r>
                        <a:rPr lang="en-GB" sz="2000" dirty="0" err="1">
                          <a:solidFill>
                            <a:schemeClr val="accent5">
                              <a:lumMod val="50000"/>
                            </a:schemeClr>
                          </a:solidFill>
                        </a:rPr>
                        <a:t>noches</a:t>
                      </a:r>
                      <a:r>
                        <a:rPr lang="en-GB" sz="2000" dirty="0">
                          <a:solidFill>
                            <a:schemeClr val="accent5">
                              <a:lumMod val="50000"/>
                            </a:schemeClr>
                          </a:solidFill>
                        </a:rPr>
                        <a:t>,</a:t>
                      </a:r>
                      <a:r>
                        <a:rPr lang="en-GB" sz="2000" baseline="0" dirty="0">
                          <a:solidFill>
                            <a:schemeClr val="accent5">
                              <a:lumMod val="50000"/>
                            </a:schemeClr>
                          </a:solidFill>
                        </a:rPr>
                        <a:t> </a:t>
                      </a:r>
                      <a:r>
                        <a:rPr lang="en-GB" sz="2000" baseline="0" dirty="0" err="1">
                          <a:solidFill>
                            <a:schemeClr val="accent5">
                              <a:lumMod val="50000"/>
                            </a:schemeClr>
                          </a:solidFill>
                        </a:rPr>
                        <a:t>bailamos</a:t>
                      </a:r>
                      <a:r>
                        <a:rPr lang="en-GB" sz="2000" baseline="0" dirty="0">
                          <a:solidFill>
                            <a:schemeClr val="accent5">
                              <a:lumMod val="50000"/>
                            </a:schemeClr>
                          </a:solidFill>
                        </a:rPr>
                        <a:t> mucho en las </a:t>
                      </a:r>
                      <a:r>
                        <a:rPr lang="en-GB" sz="2000" baseline="0" dirty="0" err="1">
                          <a:solidFill>
                            <a:schemeClr val="accent5">
                              <a:lumMod val="50000"/>
                            </a:schemeClr>
                          </a:solidFill>
                        </a:rPr>
                        <a:t>discotecas</a:t>
                      </a:r>
                      <a:r>
                        <a:rPr lang="en-GB" sz="2000" baseline="0" dirty="0">
                          <a:solidFill>
                            <a:schemeClr val="accent5">
                              <a:lumMod val="50000"/>
                            </a:schemeClr>
                          </a:solidFill>
                        </a:rPr>
                        <a:t>.</a:t>
                      </a:r>
                      <a:endParaRPr lang="en-GB" sz="200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4"/>
                  </a:ext>
                </a:extLst>
              </a:tr>
              <a:tr h="556621">
                <a:tc>
                  <a:txBody>
                    <a:bodyPr/>
                    <a:lstStyle/>
                    <a:p>
                      <a:r>
                        <a:rPr lang="en-GB" sz="2000" b="1" dirty="0">
                          <a:solidFill>
                            <a:schemeClr val="accent5">
                              <a:lumMod val="50000"/>
                            </a:schemeClr>
                          </a:solidFill>
                        </a:rPr>
                        <a:t>5</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000" dirty="0">
                          <a:solidFill>
                            <a:schemeClr val="accent5">
                              <a:lumMod val="50000"/>
                            </a:schemeClr>
                          </a:solidFill>
                        </a:rPr>
                        <a:t>No</a:t>
                      </a:r>
                      <a:r>
                        <a:rPr lang="en-GB" sz="2000" baseline="0" dirty="0">
                          <a:solidFill>
                            <a:schemeClr val="accent5">
                              <a:lumMod val="50000"/>
                            </a:schemeClr>
                          </a:solidFill>
                        </a:rPr>
                        <a:t> </a:t>
                      </a:r>
                      <a:r>
                        <a:rPr lang="en-GB" sz="2000" baseline="0" dirty="0" err="1">
                          <a:solidFill>
                            <a:schemeClr val="accent5">
                              <a:lumMod val="50000"/>
                            </a:schemeClr>
                          </a:solidFill>
                        </a:rPr>
                        <a:t>usamos</a:t>
                      </a:r>
                      <a:r>
                        <a:rPr lang="en-GB" sz="2000" baseline="0" dirty="0">
                          <a:solidFill>
                            <a:schemeClr val="accent5">
                              <a:lumMod val="50000"/>
                            </a:schemeClr>
                          </a:solidFill>
                        </a:rPr>
                        <a:t> el </a:t>
                      </a:r>
                      <a:r>
                        <a:rPr lang="en-GB" sz="2000" baseline="0" dirty="0" err="1">
                          <a:solidFill>
                            <a:schemeClr val="accent5">
                              <a:lumMod val="50000"/>
                            </a:schemeClr>
                          </a:solidFill>
                        </a:rPr>
                        <a:t>ascensor</a:t>
                      </a:r>
                      <a:r>
                        <a:rPr lang="en-GB" sz="2000" baseline="0" dirty="0">
                          <a:solidFill>
                            <a:schemeClr val="accent5">
                              <a:lumMod val="50000"/>
                            </a:schemeClr>
                          </a:solidFill>
                        </a:rPr>
                        <a:t> en el hotel, </a:t>
                      </a:r>
                      <a:r>
                        <a:rPr lang="en-GB" sz="2000" u="sng" baseline="0" dirty="0">
                          <a:solidFill>
                            <a:schemeClr val="accent5">
                              <a:lumMod val="50000"/>
                            </a:schemeClr>
                          </a:solidFill>
                        </a:rPr>
                        <a:t>somos </a:t>
                      </a:r>
                      <a:r>
                        <a:rPr lang="en-GB" sz="2000" u="sng" baseline="0" dirty="0" err="1">
                          <a:solidFill>
                            <a:schemeClr val="accent5">
                              <a:lumMod val="50000"/>
                            </a:schemeClr>
                          </a:solidFill>
                        </a:rPr>
                        <a:t>nerviosos</a:t>
                      </a:r>
                      <a:r>
                        <a:rPr lang="en-GB" sz="2000" baseline="0" dirty="0">
                          <a:solidFill>
                            <a:schemeClr val="accent5">
                              <a:lumMod val="50000"/>
                            </a:schemeClr>
                          </a:solidFill>
                        </a:rPr>
                        <a:t>.</a:t>
                      </a:r>
                      <a:endParaRPr lang="en-GB" sz="200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5"/>
                  </a:ext>
                </a:extLst>
              </a:tr>
              <a:tr h="556621">
                <a:tc>
                  <a:txBody>
                    <a:bodyPr/>
                    <a:lstStyle/>
                    <a:p>
                      <a:r>
                        <a:rPr lang="en-GB" sz="2000" b="1" dirty="0">
                          <a:solidFill>
                            <a:schemeClr val="accent5">
                              <a:lumMod val="50000"/>
                            </a:schemeClr>
                          </a:solidFill>
                        </a:rPr>
                        <a:t>6</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000" u="sng" dirty="0">
                          <a:solidFill>
                            <a:schemeClr val="accent5">
                              <a:lumMod val="50000"/>
                            </a:schemeClr>
                          </a:solidFill>
                        </a:rPr>
                        <a:t>Somos </a:t>
                      </a:r>
                      <a:r>
                        <a:rPr lang="en-GB" sz="2000" u="sng" dirty="0" err="1">
                          <a:solidFill>
                            <a:schemeClr val="accent5">
                              <a:lumMod val="50000"/>
                            </a:schemeClr>
                          </a:solidFill>
                        </a:rPr>
                        <a:t>serios</a:t>
                      </a:r>
                      <a:r>
                        <a:rPr lang="en-GB" sz="2000" dirty="0">
                          <a:solidFill>
                            <a:schemeClr val="accent5">
                              <a:lumMod val="50000"/>
                            </a:schemeClr>
                          </a:solidFill>
                        </a:rPr>
                        <a:t>, </a:t>
                      </a:r>
                      <a:r>
                        <a:rPr lang="en-GB" sz="2000" dirty="0" err="1">
                          <a:solidFill>
                            <a:schemeClr val="accent5">
                              <a:lumMod val="50000"/>
                            </a:schemeClr>
                          </a:solidFill>
                        </a:rPr>
                        <a:t>escuchamos</a:t>
                      </a:r>
                      <a:r>
                        <a:rPr lang="en-GB" sz="2000" dirty="0">
                          <a:solidFill>
                            <a:schemeClr val="accent5">
                              <a:lumMod val="50000"/>
                            </a:schemeClr>
                          </a:solidFill>
                        </a:rPr>
                        <a:t> las </a:t>
                      </a:r>
                      <a:r>
                        <a:rPr lang="en-GB" sz="2000" dirty="0" err="1">
                          <a:solidFill>
                            <a:schemeClr val="accent5">
                              <a:lumMod val="50000"/>
                            </a:schemeClr>
                          </a:solidFill>
                        </a:rPr>
                        <a:t>instrucciones</a:t>
                      </a:r>
                      <a:r>
                        <a:rPr lang="en-GB" sz="2000" dirty="0">
                          <a:solidFill>
                            <a:schemeClr val="accent5">
                              <a:lumMod val="50000"/>
                            </a:schemeClr>
                          </a:solidFill>
                        </a:rPr>
                        <a:t> en el</a:t>
                      </a:r>
                      <a:r>
                        <a:rPr lang="en-GB" sz="2000" baseline="0" dirty="0">
                          <a:solidFill>
                            <a:schemeClr val="accent5">
                              <a:lumMod val="50000"/>
                            </a:schemeClr>
                          </a:solidFill>
                        </a:rPr>
                        <a:t> </a:t>
                      </a:r>
                      <a:r>
                        <a:rPr lang="en-GB" sz="2000" baseline="0" dirty="0" err="1">
                          <a:solidFill>
                            <a:schemeClr val="accent5">
                              <a:lumMod val="50000"/>
                            </a:schemeClr>
                          </a:solidFill>
                        </a:rPr>
                        <a:t>avión</a:t>
                      </a:r>
                      <a:r>
                        <a:rPr lang="en-GB" sz="2000" dirty="0">
                          <a:solidFill>
                            <a:schemeClr val="accent5">
                              <a:lumMod val="50000"/>
                            </a:schemeClr>
                          </a:solidFill>
                        </a:rPr>
                        <a:t>.</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6"/>
                  </a:ext>
                </a:extLst>
              </a:tr>
              <a:tr h="556621">
                <a:tc>
                  <a:txBody>
                    <a:bodyPr/>
                    <a:lstStyle/>
                    <a:p>
                      <a:r>
                        <a:rPr lang="en-GB" sz="2000" b="1" dirty="0">
                          <a:solidFill>
                            <a:schemeClr val="accent5">
                              <a:lumMod val="50000"/>
                            </a:schemeClr>
                          </a:solidFill>
                        </a:rPr>
                        <a:t>7</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000" u="sng" dirty="0">
                          <a:solidFill>
                            <a:schemeClr val="accent5">
                              <a:lumMod val="50000"/>
                            </a:schemeClr>
                          </a:solidFill>
                        </a:rPr>
                        <a:t>Estamos felices</a:t>
                      </a:r>
                      <a:r>
                        <a:rPr lang="en-GB" sz="2000" dirty="0">
                          <a:solidFill>
                            <a:schemeClr val="accent5">
                              <a:lumMod val="50000"/>
                            </a:schemeClr>
                          </a:solidFill>
                        </a:rPr>
                        <a:t> en las </a:t>
                      </a:r>
                      <a:r>
                        <a:rPr lang="en-GB" sz="2000" dirty="0" err="1">
                          <a:solidFill>
                            <a:schemeClr val="accent5">
                              <a:lumMod val="50000"/>
                            </a:schemeClr>
                          </a:solidFill>
                        </a:rPr>
                        <a:t>tiendas</a:t>
                      </a:r>
                      <a:r>
                        <a:rPr lang="en-GB" sz="2000" baseline="0" dirty="0">
                          <a:solidFill>
                            <a:schemeClr val="accent5">
                              <a:lumMod val="50000"/>
                            </a:schemeClr>
                          </a:solidFill>
                        </a:rPr>
                        <a:t>.</a:t>
                      </a:r>
                      <a:r>
                        <a:rPr lang="en-GB" sz="2000" dirty="0">
                          <a:solidFill>
                            <a:schemeClr val="accent5">
                              <a:lumMod val="50000"/>
                            </a:schemeClr>
                          </a:solidFill>
                        </a:rPr>
                        <a:t> </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7"/>
                  </a:ext>
                </a:extLst>
              </a:tr>
              <a:tr h="556621">
                <a:tc>
                  <a:txBody>
                    <a:bodyPr/>
                    <a:lstStyle/>
                    <a:p>
                      <a:r>
                        <a:rPr lang="en-GB" sz="2000" b="1" dirty="0">
                          <a:solidFill>
                            <a:schemeClr val="accent5">
                              <a:lumMod val="50000"/>
                            </a:schemeClr>
                          </a:solidFill>
                        </a:rPr>
                        <a:t>8</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000" u="sng" dirty="0">
                          <a:solidFill>
                            <a:schemeClr val="accent5">
                              <a:lumMod val="50000"/>
                            </a:schemeClr>
                          </a:solidFill>
                        </a:rPr>
                        <a:t>No somos </a:t>
                      </a:r>
                      <a:r>
                        <a:rPr lang="en-GB" sz="2000" u="sng" dirty="0" err="1">
                          <a:solidFill>
                            <a:schemeClr val="accent5">
                              <a:lumMod val="50000"/>
                            </a:schemeClr>
                          </a:solidFill>
                        </a:rPr>
                        <a:t>tontos</a:t>
                      </a:r>
                      <a:r>
                        <a:rPr lang="en-GB" sz="2000" baseline="0" dirty="0">
                          <a:solidFill>
                            <a:schemeClr val="accent5">
                              <a:lumMod val="50000"/>
                            </a:schemeClr>
                          </a:solidFill>
                        </a:rPr>
                        <a:t>.</a:t>
                      </a:r>
                      <a:endParaRPr lang="en-GB" sz="200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2" name="Rounded Rectangle 11" descr="background rectangle&#10;">
            <a:extLst>
              <a:ext uri="{FF2B5EF4-FFF2-40B4-BE49-F238E27FC236}">
                <a16:creationId xmlns:a16="http://schemas.microsoft.com/office/drawing/2014/main" id="{9268BA27-9508-448E-9915-ACE234D74542}"/>
              </a:ext>
            </a:extLst>
          </p:cNvPr>
          <p:cNvSpPr/>
          <p:nvPr/>
        </p:nvSpPr>
        <p:spPr>
          <a:xfrm>
            <a:off x="11319394" y="91650"/>
            <a:ext cx="789341"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 name="Title 2">
            <a:extLst>
              <a:ext uri="{FF2B5EF4-FFF2-40B4-BE49-F238E27FC236}">
                <a16:creationId xmlns:a16="http://schemas.microsoft.com/office/drawing/2014/main" id="{89A9CC99-6E6F-BA4F-8531-09C581FE85E7}"/>
              </a:ext>
            </a:extLst>
          </p:cNvPr>
          <p:cNvSpPr>
            <a:spLocks noGrp="1"/>
          </p:cNvSpPr>
          <p:nvPr>
            <p:ph type="title"/>
          </p:nvPr>
        </p:nvSpPr>
        <p:spPr>
          <a:xfrm>
            <a:off x="11345976" y="-92411"/>
            <a:ext cx="1415902" cy="769039"/>
          </a:xfrm>
        </p:spPr>
        <p:txBody>
          <a:bodyPr>
            <a:normAutofit/>
          </a:bodyPr>
          <a:lstStyle/>
          <a:p>
            <a:r>
              <a:rPr lang="en-GB" sz="1800" b="1" dirty="0">
                <a:solidFill>
                  <a:prstClr val="white"/>
                </a:solidFill>
              </a:rPr>
              <a:t>leer</a:t>
            </a:r>
            <a:endParaRPr lang="en-US" sz="1800" dirty="0"/>
          </a:p>
        </p:txBody>
      </p:sp>
      <p:pic>
        <p:nvPicPr>
          <p:cNvPr id="4" name="Picture 3" descr="background rectangle">
            <a:extLst>
              <a:ext uri="{FF2B5EF4-FFF2-40B4-BE49-F238E27FC236}">
                <a16:creationId xmlns:a16="http://schemas.microsoft.com/office/drawing/2014/main" id="{3967DB2E-0F93-814A-8532-4A796BB8411F}"/>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5" name="Title 3"/>
          <p:cNvSpPr txBox="1">
            <a:spLocks/>
          </p:cNvSpPr>
          <p:nvPr/>
        </p:nvSpPr>
        <p:spPr>
          <a:xfrm>
            <a:off x="51512" y="315637"/>
            <a:ext cx="5368070" cy="707849"/>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err="1">
                <a:ln>
                  <a:noFill/>
                </a:ln>
                <a:solidFill>
                  <a:prstClr val="white"/>
                </a:solidFill>
                <a:effectLst/>
                <a:uLnTx/>
                <a:uFillTx/>
                <a:latin typeface="Century Gothic" panose="020B0502020202020204" pitchFamily="34" charset="0"/>
                <a:ea typeface="+mj-ea"/>
                <a:cs typeface="+mj-cs"/>
              </a:rPr>
              <a:t>Una</a:t>
            </a:r>
            <a:r>
              <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a:t>
            </a:r>
            <a:r>
              <a:rPr kumimoji="0" lang="en-GB" sz="3600" b="1" i="0" u="none" strike="noStrike" kern="1200" cap="none" spc="0" normalizeH="0" baseline="0" noProof="0" dirty="0" err="1">
                <a:ln>
                  <a:noFill/>
                </a:ln>
                <a:solidFill>
                  <a:prstClr val="white"/>
                </a:solidFill>
                <a:effectLst/>
                <a:uLnTx/>
                <a:uFillTx/>
                <a:latin typeface="Century Gothic" panose="020B0502020202020204" pitchFamily="34" charset="0"/>
                <a:ea typeface="+mj-ea"/>
                <a:cs typeface="+mj-cs"/>
              </a:rPr>
              <a:t>familia</a:t>
            </a:r>
            <a:r>
              <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de </a:t>
            </a:r>
            <a:r>
              <a:rPr kumimoji="0" lang="en-GB" sz="3600" b="1" i="0" u="none" strike="noStrike" kern="1200" cap="none" spc="0" normalizeH="0" baseline="0" noProof="0" dirty="0" err="1">
                <a:ln>
                  <a:noFill/>
                </a:ln>
                <a:solidFill>
                  <a:prstClr val="white"/>
                </a:solidFill>
                <a:effectLst/>
                <a:uLnTx/>
                <a:uFillTx/>
                <a:latin typeface="Century Gothic" panose="020B0502020202020204" pitchFamily="34" charset="0"/>
                <a:ea typeface="+mj-ea"/>
                <a:cs typeface="+mj-cs"/>
              </a:rPr>
              <a:t>vacaciones</a:t>
            </a: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10" name="TextBox 9"/>
          <p:cNvSpPr txBox="1"/>
          <p:nvPr/>
        </p:nvSpPr>
        <p:spPr>
          <a:xfrm>
            <a:off x="225396" y="1115564"/>
            <a:ext cx="1083669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Lee </a:t>
            </a:r>
            <a:r>
              <a:rPr kumimoji="0" lang="en-GB" sz="20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otra</a:t>
            </a:r>
            <a:r>
              <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0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vez</a:t>
            </a:r>
            <a:r>
              <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Escribe las </a:t>
            </a:r>
            <a:r>
              <a:rPr kumimoji="0" lang="en-GB" sz="20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frases</a:t>
            </a:r>
            <a:r>
              <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000" b="1" i="0" u="sng"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subrayadas</a:t>
            </a:r>
            <a:r>
              <a:rPr kumimoji="0" lang="en-GB" sz="2000" b="1" i="0" u="sng"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en </a:t>
            </a:r>
            <a:r>
              <a:rPr kumimoji="0" lang="en-GB" sz="20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inglés</a:t>
            </a:r>
            <a:r>
              <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endParaRPr kumimoji="0" lang="en-GB" sz="2000" b="1" i="0" u="sng"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1" name="TextBox 10"/>
          <p:cNvSpPr txBox="1"/>
          <p:nvPr/>
        </p:nvSpPr>
        <p:spPr>
          <a:xfrm>
            <a:off x="8822968" y="768960"/>
            <a:ext cx="167867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In general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permanenttrait</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12" name="TextBox 11"/>
          <p:cNvSpPr txBox="1"/>
          <p:nvPr/>
        </p:nvSpPr>
        <p:spPr>
          <a:xfrm>
            <a:off x="10424079" y="767575"/>
            <a:ext cx="196924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On holiday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(temporary state)</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5136" y="1838060"/>
            <a:ext cx="537468" cy="559862"/>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5213" y="2397922"/>
            <a:ext cx="537468" cy="559862"/>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93358" y="2957784"/>
            <a:ext cx="537468" cy="559862"/>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93358" y="3506586"/>
            <a:ext cx="537468" cy="559862"/>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5213" y="4066448"/>
            <a:ext cx="537468" cy="559862"/>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5213" y="4611950"/>
            <a:ext cx="537468" cy="55986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5507" y="5156014"/>
            <a:ext cx="537468" cy="55986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5213" y="5734974"/>
            <a:ext cx="537468" cy="559862"/>
          </a:xfrm>
          <a:prstGeom prst="rect">
            <a:avLst/>
          </a:prstGeom>
        </p:spPr>
      </p:pic>
      <p:sp>
        <p:nvSpPr>
          <p:cNvPr id="21" name="TextBox 20"/>
          <p:cNvSpPr txBox="1"/>
          <p:nvPr/>
        </p:nvSpPr>
        <p:spPr>
          <a:xfrm>
            <a:off x="5965371" y="1368076"/>
            <a:ext cx="2057042" cy="369332"/>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el</a:t>
            </a:r>
            <a:r>
              <a:rPr kumimoji="0" lang="en-GB" sz="18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1800" b="1" i="1"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ascensor</a:t>
            </a:r>
            <a:r>
              <a:rPr kumimoji="0" lang="en-GB" sz="1800" b="1"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 </a:t>
            </a:r>
            <a:r>
              <a:rPr kumimoji="0" lang="en-GB" sz="18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lift </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4549" y="114629"/>
            <a:ext cx="1622068" cy="1157075"/>
          </a:xfrm>
          <a:prstGeom prst="rect">
            <a:avLst/>
          </a:prstGeom>
        </p:spPr>
      </p:pic>
      <p:sp>
        <p:nvSpPr>
          <p:cNvPr id="22" name="TextBox 21"/>
          <p:cNvSpPr txBox="1"/>
          <p:nvPr/>
        </p:nvSpPr>
        <p:spPr>
          <a:xfrm>
            <a:off x="7752362" y="1891826"/>
            <a:ext cx="4180633" cy="400110"/>
          </a:xfrm>
          <a:prstGeom prst="rect">
            <a:avLst/>
          </a:prstGeom>
          <a:solidFill>
            <a:schemeClr val="accent2">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We are tanned / brown.</a:t>
            </a:r>
          </a:p>
        </p:txBody>
      </p:sp>
      <p:sp>
        <p:nvSpPr>
          <p:cNvPr id="23" name="TextBox 22"/>
          <p:cNvSpPr txBox="1"/>
          <p:nvPr/>
        </p:nvSpPr>
        <p:spPr>
          <a:xfrm>
            <a:off x="7752363" y="2448194"/>
            <a:ext cx="4180633" cy="400110"/>
          </a:xfrm>
          <a:prstGeom prst="rect">
            <a:avLst/>
          </a:prstGeom>
          <a:solidFill>
            <a:schemeClr val="accent2">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We are calm.</a:t>
            </a:r>
          </a:p>
        </p:txBody>
      </p:sp>
      <p:sp>
        <p:nvSpPr>
          <p:cNvPr id="24" name="TextBox 23"/>
          <p:cNvSpPr txBox="1"/>
          <p:nvPr/>
        </p:nvSpPr>
        <p:spPr>
          <a:xfrm>
            <a:off x="7752364" y="2993696"/>
            <a:ext cx="4180633" cy="400110"/>
          </a:xfrm>
          <a:prstGeom prst="rect">
            <a:avLst/>
          </a:prstGeom>
          <a:solidFill>
            <a:schemeClr val="accent2">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We are bored.</a:t>
            </a:r>
          </a:p>
        </p:txBody>
      </p:sp>
      <p:sp>
        <p:nvSpPr>
          <p:cNvPr id="25" name="TextBox 24"/>
          <p:cNvSpPr txBox="1"/>
          <p:nvPr/>
        </p:nvSpPr>
        <p:spPr>
          <a:xfrm>
            <a:off x="7752362" y="3567409"/>
            <a:ext cx="4180633" cy="400110"/>
          </a:xfrm>
          <a:prstGeom prst="rect">
            <a:avLst/>
          </a:prstGeom>
          <a:solidFill>
            <a:schemeClr val="accent2">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We are (acting) crazy.</a:t>
            </a:r>
          </a:p>
        </p:txBody>
      </p:sp>
      <p:sp>
        <p:nvSpPr>
          <p:cNvPr id="26" name="TextBox 25"/>
          <p:cNvSpPr txBox="1"/>
          <p:nvPr/>
        </p:nvSpPr>
        <p:spPr>
          <a:xfrm>
            <a:off x="7752362" y="4120893"/>
            <a:ext cx="4180633" cy="400110"/>
          </a:xfrm>
          <a:prstGeom prst="rect">
            <a:avLst/>
          </a:prstGeom>
          <a:solidFill>
            <a:schemeClr val="accent2">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We are nervous.</a:t>
            </a:r>
          </a:p>
        </p:txBody>
      </p:sp>
      <p:sp>
        <p:nvSpPr>
          <p:cNvPr id="27" name="TextBox 26"/>
          <p:cNvSpPr txBox="1"/>
          <p:nvPr/>
        </p:nvSpPr>
        <p:spPr>
          <a:xfrm>
            <a:off x="7754095" y="4684728"/>
            <a:ext cx="4180633" cy="400110"/>
          </a:xfrm>
          <a:prstGeom prst="rect">
            <a:avLst/>
          </a:prstGeom>
          <a:solidFill>
            <a:schemeClr val="accent2">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We are serious.</a:t>
            </a:r>
          </a:p>
        </p:txBody>
      </p:sp>
      <p:sp>
        <p:nvSpPr>
          <p:cNvPr id="28" name="TextBox 27"/>
          <p:cNvSpPr txBox="1"/>
          <p:nvPr/>
        </p:nvSpPr>
        <p:spPr>
          <a:xfrm>
            <a:off x="7752362" y="5247128"/>
            <a:ext cx="4180633" cy="400110"/>
          </a:xfrm>
          <a:prstGeom prst="rect">
            <a:avLst/>
          </a:prstGeom>
          <a:solidFill>
            <a:schemeClr val="accent2">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We are (feeling) happy.</a:t>
            </a:r>
          </a:p>
        </p:txBody>
      </p:sp>
      <p:sp>
        <p:nvSpPr>
          <p:cNvPr id="29" name="TextBox 28"/>
          <p:cNvSpPr txBox="1"/>
          <p:nvPr/>
        </p:nvSpPr>
        <p:spPr>
          <a:xfrm>
            <a:off x="7752361" y="5810963"/>
            <a:ext cx="4180633" cy="400110"/>
          </a:xfrm>
          <a:prstGeom prst="rect">
            <a:avLst/>
          </a:prstGeom>
          <a:solidFill>
            <a:schemeClr val="accent2">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We aren’t silly.</a:t>
            </a:r>
          </a:p>
        </p:txBody>
      </p:sp>
    </p:spTree>
    <p:extLst>
      <p:ext uri="{BB962C8B-B14F-4D97-AF65-F5344CB8AC3E}">
        <p14:creationId xmlns:p14="http://schemas.microsoft.com/office/powerpoint/2010/main" val="49510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descr="background rectangle">
            <a:extLst>
              <a:ext uri="{FF2B5EF4-FFF2-40B4-BE49-F238E27FC236}">
                <a16:creationId xmlns:a16="http://schemas.microsoft.com/office/drawing/2014/main" id="{A0073E09-916E-6447-8844-F6EEDCDCE5B1}"/>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2" y="282235"/>
            <a:ext cx="6649156" cy="867128"/>
          </a:xfrm>
          <a:prstGeom prst="rect">
            <a:avLst/>
          </a:prstGeom>
        </p:spPr>
      </p:pic>
      <p:sp>
        <p:nvSpPr>
          <p:cNvPr id="10" name="Title 3" descr="title">
            <a:extLst>
              <a:ext uri="{C183D7F6-B498-43B3-948B-1728B52AA6E4}">
                <adec:decorative xmlns:adec="http://schemas.microsoft.com/office/drawing/2017/decorative" xmlns="" val="1"/>
              </a:ext>
            </a:extLst>
          </p:cNvPr>
          <p:cNvSpPr txBox="1">
            <a:spLocks/>
          </p:cNvSpPr>
          <p:nvPr/>
        </p:nvSpPr>
        <p:spPr>
          <a:xfrm>
            <a:off x="300038" y="338225"/>
            <a:ext cx="635301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11" name="Rounded Rectangle 10">
            <a:extLst>
              <a:ext uri="{FF2B5EF4-FFF2-40B4-BE49-F238E27FC236}">
                <a16:creationId xmlns:a16="http://schemas.microsoft.com/office/drawing/2014/main" id="{BA37B2CF-F27A-454D-970F-E6B46CF980F8}"/>
              </a:ext>
            </a:extLst>
          </p:cNvPr>
          <p:cNvSpPr/>
          <p:nvPr/>
        </p:nvSpPr>
        <p:spPr>
          <a:xfrm>
            <a:off x="10710375" y="98923"/>
            <a:ext cx="1269358" cy="400919"/>
          </a:xfrm>
          <a:prstGeom prst="roundRect">
            <a:avLst/>
          </a:prstGeom>
          <a:solidFill>
            <a:srgbClr val="F664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7" name="TextBox 46">
            <a:extLst>
              <a:ext uri="{FF2B5EF4-FFF2-40B4-BE49-F238E27FC236}">
                <a16:creationId xmlns:a16="http://schemas.microsoft.com/office/drawing/2014/main" id="{6A500173-7AE1-4980-9C52-2DFAE38768EA}"/>
              </a:ext>
            </a:extLst>
          </p:cNvPr>
          <p:cNvSpPr txBox="1"/>
          <p:nvPr/>
        </p:nvSpPr>
        <p:spPr>
          <a:xfrm>
            <a:off x="210373" y="1082792"/>
            <a:ext cx="11867462" cy="1107996"/>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El padre </a:t>
            </a:r>
            <a:r>
              <a:rPr kumimoji="0" lang="en-US" sz="22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habla</a:t>
            </a:r>
            <a:r>
              <a:rPr kumimoji="0" lang="en-US" sz="2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US" sz="22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por</a:t>
            </a:r>
            <a:r>
              <a:rPr kumimoji="0" lang="en-US" sz="2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US" sz="22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teléfono</a:t>
            </a:r>
            <a:r>
              <a:rPr kumimoji="0" lang="en-US" sz="2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con </a:t>
            </a:r>
            <a:r>
              <a:rPr kumimoji="0" lang="en-US" sz="22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los</a:t>
            </a:r>
            <a:r>
              <a:rPr kumimoji="0" lang="en-US" sz="2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US" sz="22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abuelos</a:t>
            </a:r>
            <a:r>
              <a:rPr kumimoji="0" lang="en-US" sz="2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US" sz="22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en</a:t>
            </a:r>
            <a:r>
              <a:rPr kumimoji="0" lang="en-US" sz="2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US" sz="22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Inglaterra</a:t>
            </a:r>
            <a:r>
              <a:rPr kumimoji="0" lang="en-US" sz="2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Describe las </a:t>
            </a:r>
            <a:r>
              <a:rPr kumimoji="0" lang="en-US" sz="22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vacaciones</a:t>
            </a:r>
            <a:r>
              <a:rPr kumimoji="0" lang="en-US" sz="2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US" sz="22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Escucha</a:t>
            </a:r>
            <a:r>
              <a:rPr kumimoji="0" lang="en-US" sz="2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¿La </a:t>
            </a:r>
            <a:r>
              <a:rPr kumimoji="0" lang="en-US" sz="22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familia</a:t>
            </a:r>
            <a:r>
              <a:rPr kumimoji="0" lang="en-US" sz="2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describe </a:t>
            </a:r>
            <a:r>
              <a:rPr kumimoji="0" lang="en-US" sz="22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cómo</a:t>
            </a:r>
            <a:r>
              <a:rPr kumimoji="0" lang="en-US" sz="2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US" sz="22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es</a:t>
            </a:r>
            <a:r>
              <a:rPr kumimoji="0" lang="en-US" sz="2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US" sz="22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en</a:t>
            </a:r>
            <a:r>
              <a:rPr kumimoji="0" lang="en-US" sz="2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general o </a:t>
            </a:r>
            <a:r>
              <a:rPr kumimoji="0" lang="en-US" sz="22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cómo</a:t>
            </a:r>
            <a:r>
              <a:rPr kumimoji="0" lang="en-US" sz="2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US" sz="22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está</a:t>
            </a:r>
            <a:r>
              <a:rPr kumimoji="0" lang="en-US" sz="2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hoy?  </a:t>
            </a:r>
            <a:r>
              <a:rPr kumimoji="0" lang="en-US" sz="22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Marca</a:t>
            </a:r>
            <a:r>
              <a:rPr kumimoji="0" lang="en-US" sz="2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la </a:t>
            </a:r>
            <a:r>
              <a:rPr kumimoji="0" lang="en-US" sz="22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opción</a:t>
            </a:r>
            <a:r>
              <a:rPr kumimoji="0" lang="en-US" sz="2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US" sz="22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correcta</a:t>
            </a:r>
            <a:r>
              <a:rPr kumimoji="0" lang="en-US" sz="2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US" sz="22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También</a:t>
            </a:r>
            <a:r>
              <a:rPr kumimoji="0" lang="en-US" sz="2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escribe el </a:t>
            </a:r>
            <a:r>
              <a:rPr kumimoji="0" lang="en-US" sz="22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adjetivo</a:t>
            </a:r>
            <a:r>
              <a:rPr kumimoji="0" lang="en-US" sz="2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US" sz="22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en</a:t>
            </a:r>
            <a:r>
              <a:rPr kumimoji="0" lang="en-US" sz="2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US" sz="22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inglés</a:t>
            </a:r>
            <a:r>
              <a:rPr kumimoji="0" lang="en-US" sz="2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p>
        </p:txBody>
      </p:sp>
      <p:graphicFrame>
        <p:nvGraphicFramePr>
          <p:cNvPr id="24" name="Table 24" descr="Table for exercises">
            <a:extLst>
              <a:ext uri="{FF2B5EF4-FFF2-40B4-BE49-F238E27FC236}">
                <a16:creationId xmlns:a16="http://schemas.microsoft.com/office/drawing/2014/main" id="{1E39B82F-41F3-4CE0-B621-32FEC791372C}"/>
              </a:ext>
            </a:extLst>
          </p:cNvPr>
          <p:cNvGraphicFramePr>
            <a:graphicFrameLocks noGrp="1"/>
          </p:cNvGraphicFramePr>
          <p:nvPr>
            <p:extLst/>
          </p:nvPr>
        </p:nvGraphicFramePr>
        <p:xfrm>
          <a:off x="122683" y="2196025"/>
          <a:ext cx="5504375" cy="3825835"/>
        </p:xfrm>
        <a:graphic>
          <a:graphicData uri="http://schemas.openxmlformats.org/drawingml/2006/table">
            <a:tbl>
              <a:tblPr firstRow="1" bandRow="1">
                <a:tableStyleId>{5DA37D80-6434-44D0-A028-1B22A696006F}</a:tableStyleId>
              </a:tblPr>
              <a:tblGrid>
                <a:gridCol w="596962">
                  <a:extLst>
                    <a:ext uri="{9D8B030D-6E8A-4147-A177-3AD203B41FA5}">
                      <a16:colId xmlns:a16="http://schemas.microsoft.com/office/drawing/2014/main" val="2218395770"/>
                    </a:ext>
                  </a:extLst>
                </a:gridCol>
                <a:gridCol w="2785555">
                  <a:extLst>
                    <a:ext uri="{9D8B030D-6E8A-4147-A177-3AD203B41FA5}">
                      <a16:colId xmlns:a16="http://schemas.microsoft.com/office/drawing/2014/main" val="3328270413"/>
                    </a:ext>
                  </a:extLst>
                </a:gridCol>
                <a:gridCol w="2121858">
                  <a:extLst>
                    <a:ext uri="{9D8B030D-6E8A-4147-A177-3AD203B41FA5}">
                      <a16:colId xmlns:a16="http://schemas.microsoft.com/office/drawing/2014/main" val="4057324009"/>
                    </a:ext>
                  </a:extLst>
                </a:gridCol>
              </a:tblGrid>
              <a:tr h="765167">
                <a:tc>
                  <a:txBody>
                    <a:bodyPr/>
                    <a:lstStyle/>
                    <a:p>
                      <a:pPr>
                        <a:lnSpc>
                          <a:spcPct val="200000"/>
                        </a:lnSpc>
                      </a:pPr>
                      <a:endParaRPr lang="en-GB" sz="1800" b="1" dirty="0">
                        <a:latin typeface="Century" panose="02040604050505020304" pitchFamily="18" charset="0"/>
                      </a:endParaRPr>
                    </a:p>
                  </a:txBody>
                  <a:tcPr/>
                </a:tc>
                <a:tc>
                  <a:txBody>
                    <a:bodyPr/>
                    <a:lstStyle/>
                    <a:p>
                      <a:pPr algn="ctr">
                        <a:lnSpc>
                          <a:spcPct val="200000"/>
                        </a:lnSpc>
                      </a:pPr>
                      <a:r>
                        <a:rPr lang="en-GB" sz="2000" b="1" dirty="0">
                          <a:solidFill>
                            <a:schemeClr val="accent5">
                              <a:lumMod val="50000"/>
                            </a:schemeClr>
                          </a:solidFill>
                          <a:latin typeface="Century Gothic" panose="020B0502020202020204" pitchFamily="34" charset="0"/>
                        </a:rPr>
                        <a:t>En general</a:t>
                      </a:r>
                    </a:p>
                  </a:txBody>
                  <a:tcPr/>
                </a:tc>
                <a:tc>
                  <a:txBody>
                    <a:bodyPr/>
                    <a:lstStyle/>
                    <a:p>
                      <a:pPr algn="ctr">
                        <a:lnSpc>
                          <a:spcPct val="200000"/>
                        </a:lnSpc>
                      </a:pPr>
                      <a:r>
                        <a:rPr lang="en-GB" sz="2000" b="1" dirty="0">
                          <a:solidFill>
                            <a:schemeClr val="accent5">
                              <a:lumMod val="50000"/>
                            </a:schemeClr>
                          </a:solidFill>
                          <a:latin typeface="Century Gothic" panose="020B0502020202020204" pitchFamily="34" charset="0"/>
                        </a:rPr>
                        <a:t>Hoy </a:t>
                      </a:r>
                    </a:p>
                  </a:txBody>
                  <a:tcPr/>
                </a:tc>
                <a:extLst>
                  <a:ext uri="{0D108BD9-81ED-4DB2-BD59-A6C34878D82A}">
                    <a16:rowId xmlns:a16="http://schemas.microsoft.com/office/drawing/2014/main" val="2314955753"/>
                  </a:ext>
                </a:extLst>
              </a:tr>
              <a:tr h="765167">
                <a:tc>
                  <a:txBody>
                    <a:bodyPr/>
                    <a:lstStyle/>
                    <a:p>
                      <a:pPr>
                        <a:lnSpc>
                          <a:spcPct val="200000"/>
                        </a:lnSpc>
                      </a:pPr>
                      <a:endParaRPr lang="en-GB" sz="1800" b="1" dirty="0">
                        <a:latin typeface="Century" panose="02040604050505020304" pitchFamily="18" charset="0"/>
                      </a:endParaRPr>
                    </a:p>
                  </a:txBody>
                  <a:tcPr/>
                </a:tc>
                <a:tc>
                  <a:txBody>
                    <a:bodyPr/>
                    <a:lstStyle/>
                    <a:p>
                      <a:pPr>
                        <a:lnSpc>
                          <a:spcPct val="200000"/>
                        </a:lnSpc>
                      </a:pPr>
                      <a:endParaRPr lang="en-GB" sz="2000" b="1" dirty="0">
                        <a:solidFill>
                          <a:schemeClr val="accent5">
                            <a:lumMod val="50000"/>
                          </a:schemeClr>
                        </a:solidFill>
                        <a:latin typeface="+mn-lt"/>
                      </a:endParaRPr>
                    </a:p>
                  </a:txBody>
                  <a:tcPr/>
                </a:tc>
                <a:tc>
                  <a:txBody>
                    <a:bodyPr/>
                    <a:lstStyle/>
                    <a:p>
                      <a:pPr>
                        <a:lnSpc>
                          <a:spcPct val="200000"/>
                        </a:lnSpc>
                      </a:pPr>
                      <a:endParaRPr lang="en-GB" sz="2000" b="1" dirty="0">
                        <a:solidFill>
                          <a:schemeClr val="accent5">
                            <a:lumMod val="50000"/>
                          </a:schemeClr>
                        </a:solidFill>
                        <a:latin typeface="+mn-lt"/>
                      </a:endParaRPr>
                    </a:p>
                  </a:txBody>
                  <a:tcPr/>
                </a:tc>
                <a:extLst>
                  <a:ext uri="{0D108BD9-81ED-4DB2-BD59-A6C34878D82A}">
                    <a16:rowId xmlns:a16="http://schemas.microsoft.com/office/drawing/2014/main" val="3434331294"/>
                  </a:ext>
                </a:extLst>
              </a:tr>
              <a:tr h="765167">
                <a:tc>
                  <a:txBody>
                    <a:bodyPr/>
                    <a:lstStyle/>
                    <a:p>
                      <a:pPr>
                        <a:lnSpc>
                          <a:spcPct val="200000"/>
                        </a:lnSpc>
                      </a:pPr>
                      <a:endParaRPr lang="en-GB" sz="1800" b="1" dirty="0">
                        <a:latin typeface="Century" panose="02040604050505020304" pitchFamily="18" charset="0"/>
                      </a:endParaRPr>
                    </a:p>
                  </a:txBody>
                  <a:tcPr/>
                </a:tc>
                <a:tc>
                  <a:txBody>
                    <a:bodyPr/>
                    <a:lstStyle/>
                    <a:p>
                      <a:pPr>
                        <a:lnSpc>
                          <a:spcPct val="200000"/>
                        </a:lnSpc>
                      </a:pPr>
                      <a:endParaRPr lang="en-GB" sz="2000" b="1" dirty="0">
                        <a:solidFill>
                          <a:schemeClr val="accent5">
                            <a:lumMod val="50000"/>
                          </a:schemeClr>
                        </a:solidFill>
                        <a:latin typeface="+mn-lt"/>
                      </a:endParaRPr>
                    </a:p>
                  </a:txBody>
                  <a:tcPr/>
                </a:tc>
                <a:tc>
                  <a:txBody>
                    <a:bodyPr/>
                    <a:lstStyle/>
                    <a:p>
                      <a:pPr>
                        <a:lnSpc>
                          <a:spcPct val="200000"/>
                        </a:lnSpc>
                      </a:pPr>
                      <a:endParaRPr lang="en-GB" sz="2000" b="1" dirty="0">
                        <a:solidFill>
                          <a:schemeClr val="accent5">
                            <a:lumMod val="50000"/>
                          </a:schemeClr>
                        </a:solidFill>
                        <a:latin typeface="+mn-lt"/>
                      </a:endParaRPr>
                    </a:p>
                  </a:txBody>
                  <a:tcPr/>
                </a:tc>
                <a:extLst>
                  <a:ext uri="{0D108BD9-81ED-4DB2-BD59-A6C34878D82A}">
                    <a16:rowId xmlns:a16="http://schemas.microsoft.com/office/drawing/2014/main" val="2668564831"/>
                  </a:ext>
                </a:extLst>
              </a:tr>
              <a:tr h="765167">
                <a:tc>
                  <a:txBody>
                    <a:bodyPr/>
                    <a:lstStyle/>
                    <a:p>
                      <a:pPr>
                        <a:lnSpc>
                          <a:spcPct val="200000"/>
                        </a:lnSpc>
                      </a:pPr>
                      <a:endParaRPr lang="en-GB" sz="1800" b="1">
                        <a:latin typeface="Century" panose="02040604050505020304" pitchFamily="18" charset="0"/>
                      </a:endParaRPr>
                    </a:p>
                  </a:txBody>
                  <a:tcPr/>
                </a:tc>
                <a:tc>
                  <a:txBody>
                    <a:bodyPr/>
                    <a:lstStyle/>
                    <a:p>
                      <a:pPr>
                        <a:lnSpc>
                          <a:spcPct val="200000"/>
                        </a:lnSpc>
                      </a:pPr>
                      <a:endParaRPr lang="en-GB" sz="2000" b="1" dirty="0">
                        <a:solidFill>
                          <a:schemeClr val="accent5">
                            <a:lumMod val="50000"/>
                          </a:schemeClr>
                        </a:solidFill>
                        <a:latin typeface="+mn-lt"/>
                      </a:endParaRPr>
                    </a:p>
                  </a:txBody>
                  <a:tcPr/>
                </a:tc>
                <a:tc>
                  <a:txBody>
                    <a:bodyPr/>
                    <a:lstStyle/>
                    <a:p>
                      <a:pPr>
                        <a:lnSpc>
                          <a:spcPct val="200000"/>
                        </a:lnSpc>
                      </a:pPr>
                      <a:endParaRPr lang="en-GB" sz="2000" b="1" dirty="0">
                        <a:solidFill>
                          <a:schemeClr val="accent5">
                            <a:lumMod val="50000"/>
                          </a:schemeClr>
                        </a:solidFill>
                        <a:latin typeface="+mn-lt"/>
                      </a:endParaRPr>
                    </a:p>
                  </a:txBody>
                  <a:tcPr/>
                </a:tc>
                <a:extLst>
                  <a:ext uri="{0D108BD9-81ED-4DB2-BD59-A6C34878D82A}">
                    <a16:rowId xmlns:a16="http://schemas.microsoft.com/office/drawing/2014/main" val="1163184148"/>
                  </a:ext>
                </a:extLst>
              </a:tr>
              <a:tr h="765167">
                <a:tc>
                  <a:txBody>
                    <a:bodyPr/>
                    <a:lstStyle/>
                    <a:p>
                      <a:pPr>
                        <a:lnSpc>
                          <a:spcPct val="200000"/>
                        </a:lnSpc>
                      </a:pPr>
                      <a:endParaRPr lang="en-GB" sz="1800" b="1">
                        <a:latin typeface="Century" panose="02040604050505020304" pitchFamily="18" charset="0"/>
                      </a:endParaRPr>
                    </a:p>
                  </a:txBody>
                  <a:tcPr/>
                </a:tc>
                <a:tc>
                  <a:txBody>
                    <a:bodyPr/>
                    <a:lstStyle/>
                    <a:p>
                      <a:pPr>
                        <a:lnSpc>
                          <a:spcPct val="200000"/>
                        </a:lnSpc>
                      </a:pPr>
                      <a:endParaRPr lang="en-GB" sz="2000" b="1" dirty="0">
                        <a:solidFill>
                          <a:schemeClr val="accent5">
                            <a:lumMod val="50000"/>
                          </a:schemeClr>
                        </a:solidFill>
                        <a:latin typeface="+mn-lt"/>
                      </a:endParaRPr>
                    </a:p>
                  </a:txBody>
                  <a:tcPr/>
                </a:tc>
                <a:tc>
                  <a:txBody>
                    <a:bodyPr/>
                    <a:lstStyle/>
                    <a:p>
                      <a:pPr>
                        <a:lnSpc>
                          <a:spcPct val="200000"/>
                        </a:lnSpc>
                      </a:pPr>
                      <a:endParaRPr lang="en-GB" sz="2000" b="1" dirty="0">
                        <a:solidFill>
                          <a:schemeClr val="accent5">
                            <a:lumMod val="50000"/>
                          </a:schemeClr>
                        </a:solidFill>
                        <a:latin typeface="+mn-lt"/>
                      </a:endParaRPr>
                    </a:p>
                  </a:txBody>
                  <a:tcPr/>
                </a:tc>
                <a:extLst>
                  <a:ext uri="{0D108BD9-81ED-4DB2-BD59-A6C34878D82A}">
                    <a16:rowId xmlns:a16="http://schemas.microsoft.com/office/drawing/2014/main" val="2330453463"/>
                  </a:ext>
                </a:extLst>
              </a:tr>
            </a:tbl>
          </a:graphicData>
        </a:graphic>
      </p:graphicFrame>
      <p:sp>
        <p:nvSpPr>
          <p:cNvPr id="27" name="Google Shape;614;p26">
            <a:hlinkClick r:id="" action="ppaction://noaction" highlightClick="1">
              <a:snd r:embed="rId4" name="somos alegres.wav"/>
            </a:hlinkClick>
            <a:extLst>
              <a:ext uri="{FF2B5EF4-FFF2-40B4-BE49-F238E27FC236}">
                <a16:creationId xmlns:a16="http://schemas.microsoft.com/office/drawing/2014/main" id="{2A2E30D2-841A-4ED1-B670-1C83F228DED0}"/>
              </a:ext>
            </a:extLst>
          </p:cNvPr>
          <p:cNvSpPr/>
          <p:nvPr/>
        </p:nvSpPr>
        <p:spPr>
          <a:xfrm>
            <a:off x="213435" y="3209141"/>
            <a:ext cx="355003" cy="320251"/>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a:ea typeface="+mn-ea"/>
                <a:cs typeface="+mn-cs"/>
                <a:sym typeface="Century Gothic"/>
              </a:rPr>
              <a:t>1</a:t>
            </a:r>
            <a:endParaRPr kumimoji="0"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8" name="Google Shape;615;p26">
            <a:hlinkClick r:id="" action="ppaction://noaction" highlightClick="1">
              <a:snd r:embed="rId5" name="somos morenos.wav"/>
            </a:hlinkClick>
            <a:extLst>
              <a:ext uri="{FF2B5EF4-FFF2-40B4-BE49-F238E27FC236}">
                <a16:creationId xmlns:a16="http://schemas.microsoft.com/office/drawing/2014/main" id="{598D57C1-09CA-4B85-A901-8BF5F8E2B844}"/>
              </a:ext>
            </a:extLst>
          </p:cNvPr>
          <p:cNvSpPr/>
          <p:nvPr/>
        </p:nvSpPr>
        <p:spPr>
          <a:xfrm>
            <a:off x="213435" y="3993244"/>
            <a:ext cx="355003" cy="320251"/>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a:ea typeface="+mn-ea"/>
                <a:cs typeface="+mn-cs"/>
                <a:sym typeface="Century Gothic"/>
              </a:rPr>
              <a:t>2</a:t>
            </a:r>
            <a:endParaRPr kumimoji="0"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9" name="Google Shape;616;p26">
            <a:hlinkClick r:id="" action="ppaction://noaction" highlightClick="1">
              <a:snd r:embed="rId6" name="estamos raros.wav"/>
            </a:hlinkClick>
            <a:extLst>
              <a:ext uri="{FF2B5EF4-FFF2-40B4-BE49-F238E27FC236}">
                <a16:creationId xmlns:a16="http://schemas.microsoft.com/office/drawing/2014/main" id="{E034BFCB-0288-4166-9636-7DA2D26FF970}"/>
              </a:ext>
            </a:extLst>
          </p:cNvPr>
          <p:cNvSpPr/>
          <p:nvPr/>
        </p:nvSpPr>
        <p:spPr>
          <a:xfrm>
            <a:off x="213435" y="4729223"/>
            <a:ext cx="355003" cy="320251"/>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a:ea typeface="+mn-ea"/>
                <a:cs typeface="+mn-cs"/>
                <a:sym typeface="Century Gothic"/>
              </a:rPr>
              <a:t>3</a:t>
            </a:r>
            <a:endParaRPr kumimoji="0"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33" name="Google Shape;616;p26">
            <a:hlinkClick r:id="" action="ppaction://noaction" highlightClick="1">
              <a:snd r:embed="rId7" name="somos tranquilos.wav"/>
            </a:hlinkClick>
            <a:extLst>
              <a:ext uri="{FF2B5EF4-FFF2-40B4-BE49-F238E27FC236}">
                <a16:creationId xmlns:a16="http://schemas.microsoft.com/office/drawing/2014/main" id="{E034BFCB-0288-4166-9636-7DA2D26FF970}"/>
              </a:ext>
            </a:extLst>
          </p:cNvPr>
          <p:cNvSpPr/>
          <p:nvPr/>
        </p:nvSpPr>
        <p:spPr>
          <a:xfrm>
            <a:off x="210373" y="5465202"/>
            <a:ext cx="355003" cy="320251"/>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a:ea typeface="+mn-ea"/>
                <a:cs typeface="+mn-cs"/>
                <a:sym typeface="Century Gothic"/>
              </a:rPr>
              <a:t>4</a:t>
            </a:r>
            <a:endParaRPr kumimoji="0"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graphicFrame>
        <p:nvGraphicFramePr>
          <p:cNvPr id="56" name="Table 24" descr="Table for exercises">
            <a:extLst>
              <a:ext uri="{FF2B5EF4-FFF2-40B4-BE49-F238E27FC236}">
                <a16:creationId xmlns:a16="http://schemas.microsoft.com/office/drawing/2014/main" id="{1E39B82F-41F3-4CE0-B621-32FEC791372C}"/>
              </a:ext>
            </a:extLst>
          </p:cNvPr>
          <p:cNvGraphicFramePr>
            <a:graphicFrameLocks noGrp="1"/>
          </p:cNvGraphicFramePr>
          <p:nvPr>
            <p:extLst/>
          </p:nvPr>
        </p:nvGraphicFramePr>
        <p:xfrm>
          <a:off x="6259882" y="2196025"/>
          <a:ext cx="5719851" cy="3825835"/>
        </p:xfrm>
        <a:graphic>
          <a:graphicData uri="http://schemas.openxmlformats.org/drawingml/2006/table">
            <a:tbl>
              <a:tblPr firstRow="1" bandRow="1">
                <a:tableStyleId>{5DA37D80-6434-44D0-A028-1B22A696006F}</a:tableStyleId>
              </a:tblPr>
              <a:tblGrid>
                <a:gridCol w="620331">
                  <a:extLst>
                    <a:ext uri="{9D8B030D-6E8A-4147-A177-3AD203B41FA5}">
                      <a16:colId xmlns:a16="http://schemas.microsoft.com/office/drawing/2014/main" val="2218395770"/>
                    </a:ext>
                  </a:extLst>
                </a:gridCol>
                <a:gridCol w="2527480">
                  <a:extLst>
                    <a:ext uri="{9D8B030D-6E8A-4147-A177-3AD203B41FA5}">
                      <a16:colId xmlns:a16="http://schemas.microsoft.com/office/drawing/2014/main" val="3328270413"/>
                    </a:ext>
                  </a:extLst>
                </a:gridCol>
                <a:gridCol w="2572040">
                  <a:extLst>
                    <a:ext uri="{9D8B030D-6E8A-4147-A177-3AD203B41FA5}">
                      <a16:colId xmlns:a16="http://schemas.microsoft.com/office/drawing/2014/main" val="4057324009"/>
                    </a:ext>
                  </a:extLst>
                </a:gridCol>
              </a:tblGrid>
              <a:tr h="765167">
                <a:tc>
                  <a:txBody>
                    <a:bodyPr/>
                    <a:lstStyle/>
                    <a:p>
                      <a:pPr>
                        <a:lnSpc>
                          <a:spcPct val="200000"/>
                        </a:lnSpc>
                      </a:pPr>
                      <a:endParaRPr lang="en-GB" sz="1800" b="1" dirty="0">
                        <a:latin typeface="Century" panose="02040604050505020304" pitchFamily="18" charset="0"/>
                      </a:endParaRPr>
                    </a:p>
                  </a:txBody>
                  <a:tcPr/>
                </a:tc>
                <a:tc>
                  <a:txBody>
                    <a:bodyPr/>
                    <a:lstStyle/>
                    <a:p>
                      <a:pPr algn="ctr">
                        <a:lnSpc>
                          <a:spcPct val="200000"/>
                        </a:lnSpc>
                      </a:pPr>
                      <a:r>
                        <a:rPr lang="en-GB" sz="2000" b="1" dirty="0">
                          <a:solidFill>
                            <a:schemeClr val="accent5">
                              <a:lumMod val="50000"/>
                            </a:schemeClr>
                          </a:solidFill>
                          <a:latin typeface="Century Gothic" panose="020B0502020202020204" pitchFamily="34" charset="0"/>
                        </a:rPr>
                        <a:t>En general</a:t>
                      </a:r>
                    </a:p>
                  </a:txBody>
                  <a:tcPr/>
                </a:tc>
                <a:tc>
                  <a:txBody>
                    <a:bodyPr/>
                    <a:lstStyle/>
                    <a:p>
                      <a:pPr algn="ctr">
                        <a:lnSpc>
                          <a:spcPct val="200000"/>
                        </a:lnSpc>
                      </a:pPr>
                      <a:r>
                        <a:rPr lang="en-GB" sz="2000" b="1" dirty="0">
                          <a:solidFill>
                            <a:schemeClr val="accent5">
                              <a:lumMod val="50000"/>
                            </a:schemeClr>
                          </a:solidFill>
                          <a:latin typeface="Century Gothic" panose="020B0502020202020204" pitchFamily="34" charset="0"/>
                        </a:rPr>
                        <a:t>Hoy </a:t>
                      </a:r>
                    </a:p>
                  </a:txBody>
                  <a:tcPr/>
                </a:tc>
                <a:extLst>
                  <a:ext uri="{0D108BD9-81ED-4DB2-BD59-A6C34878D82A}">
                    <a16:rowId xmlns:a16="http://schemas.microsoft.com/office/drawing/2014/main" val="2314955753"/>
                  </a:ext>
                </a:extLst>
              </a:tr>
              <a:tr h="765167">
                <a:tc>
                  <a:txBody>
                    <a:bodyPr/>
                    <a:lstStyle/>
                    <a:p>
                      <a:pPr>
                        <a:lnSpc>
                          <a:spcPct val="200000"/>
                        </a:lnSpc>
                      </a:pPr>
                      <a:endParaRPr lang="en-GB" sz="1800" b="1" dirty="0">
                        <a:latin typeface="Century" panose="02040604050505020304" pitchFamily="18" charset="0"/>
                      </a:endParaRPr>
                    </a:p>
                  </a:txBody>
                  <a:tcPr/>
                </a:tc>
                <a:tc>
                  <a:txBody>
                    <a:bodyPr/>
                    <a:lstStyle/>
                    <a:p>
                      <a:pPr>
                        <a:lnSpc>
                          <a:spcPct val="200000"/>
                        </a:lnSpc>
                      </a:pPr>
                      <a:endParaRPr lang="en-GB" sz="2000" b="1" dirty="0">
                        <a:solidFill>
                          <a:schemeClr val="accent5">
                            <a:lumMod val="50000"/>
                          </a:schemeClr>
                        </a:solidFill>
                        <a:latin typeface="+mn-lt"/>
                      </a:endParaRPr>
                    </a:p>
                  </a:txBody>
                  <a:tcPr/>
                </a:tc>
                <a:tc>
                  <a:txBody>
                    <a:bodyPr/>
                    <a:lstStyle/>
                    <a:p>
                      <a:pPr>
                        <a:lnSpc>
                          <a:spcPct val="200000"/>
                        </a:lnSpc>
                      </a:pPr>
                      <a:endParaRPr lang="en-GB" sz="2000" b="1" dirty="0">
                        <a:solidFill>
                          <a:schemeClr val="accent5">
                            <a:lumMod val="50000"/>
                          </a:schemeClr>
                        </a:solidFill>
                        <a:latin typeface="+mn-lt"/>
                      </a:endParaRPr>
                    </a:p>
                  </a:txBody>
                  <a:tcPr/>
                </a:tc>
                <a:extLst>
                  <a:ext uri="{0D108BD9-81ED-4DB2-BD59-A6C34878D82A}">
                    <a16:rowId xmlns:a16="http://schemas.microsoft.com/office/drawing/2014/main" val="3434331294"/>
                  </a:ext>
                </a:extLst>
              </a:tr>
              <a:tr h="765167">
                <a:tc>
                  <a:txBody>
                    <a:bodyPr/>
                    <a:lstStyle/>
                    <a:p>
                      <a:pPr>
                        <a:lnSpc>
                          <a:spcPct val="200000"/>
                        </a:lnSpc>
                      </a:pPr>
                      <a:endParaRPr lang="en-GB" sz="1800" b="1" dirty="0">
                        <a:latin typeface="Century" panose="02040604050505020304" pitchFamily="18" charset="0"/>
                      </a:endParaRPr>
                    </a:p>
                  </a:txBody>
                  <a:tcPr/>
                </a:tc>
                <a:tc>
                  <a:txBody>
                    <a:bodyPr/>
                    <a:lstStyle/>
                    <a:p>
                      <a:pPr>
                        <a:lnSpc>
                          <a:spcPct val="200000"/>
                        </a:lnSpc>
                      </a:pPr>
                      <a:endParaRPr lang="en-GB" sz="2000" b="1" dirty="0">
                        <a:solidFill>
                          <a:schemeClr val="accent5">
                            <a:lumMod val="50000"/>
                          </a:schemeClr>
                        </a:solidFill>
                        <a:latin typeface="+mn-lt"/>
                      </a:endParaRPr>
                    </a:p>
                  </a:txBody>
                  <a:tcPr/>
                </a:tc>
                <a:tc>
                  <a:txBody>
                    <a:bodyPr/>
                    <a:lstStyle/>
                    <a:p>
                      <a:pPr>
                        <a:lnSpc>
                          <a:spcPct val="200000"/>
                        </a:lnSpc>
                      </a:pPr>
                      <a:endParaRPr lang="en-GB" sz="2000" b="1" dirty="0">
                        <a:solidFill>
                          <a:schemeClr val="accent5">
                            <a:lumMod val="50000"/>
                          </a:schemeClr>
                        </a:solidFill>
                        <a:latin typeface="+mn-lt"/>
                      </a:endParaRPr>
                    </a:p>
                  </a:txBody>
                  <a:tcPr/>
                </a:tc>
                <a:extLst>
                  <a:ext uri="{0D108BD9-81ED-4DB2-BD59-A6C34878D82A}">
                    <a16:rowId xmlns:a16="http://schemas.microsoft.com/office/drawing/2014/main" val="2668564831"/>
                  </a:ext>
                </a:extLst>
              </a:tr>
              <a:tr h="765167">
                <a:tc>
                  <a:txBody>
                    <a:bodyPr/>
                    <a:lstStyle/>
                    <a:p>
                      <a:pPr>
                        <a:lnSpc>
                          <a:spcPct val="200000"/>
                        </a:lnSpc>
                      </a:pPr>
                      <a:endParaRPr lang="en-GB" sz="1800" b="1">
                        <a:latin typeface="Century" panose="02040604050505020304" pitchFamily="18" charset="0"/>
                      </a:endParaRPr>
                    </a:p>
                  </a:txBody>
                  <a:tcPr/>
                </a:tc>
                <a:tc>
                  <a:txBody>
                    <a:bodyPr/>
                    <a:lstStyle/>
                    <a:p>
                      <a:pPr>
                        <a:lnSpc>
                          <a:spcPct val="200000"/>
                        </a:lnSpc>
                      </a:pPr>
                      <a:endParaRPr lang="en-GB" sz="2000" b="1" dirty="0">
                        <a:solidFill>
                          <a:schemeClr val="accent5">
                            <a:lumMod val="50000"/>
                          </a:schemeClr>
                        </a:solidFill>
                        <a:latin typeface="+mn-lt"/>
                      </a:endParaRPr>
                    </a:p>
                  </a:txBody>
                  <a:tcPr/>
                </a:tc>
                <a:tc>
                  <a:txBody>
                    <a:bodyPr/>
                    <a:lstStyle/>
                    <a:p>
                      <a:pPr>
                        <a:lnSpc>
                          <a:spcPct val="200000"/>
                        </a:lnSpc>
                      </a:pPr>
                      <a:endParaRPr lang="en-GB" sz="2000" b="1" dirty="0">
                        <a:solidFill>
                          <a:schemeClr val="accent5">
                            <a:lumMod val="50000"/>
                          </a:schemeClr>
                        </a:solidFill>
                        <a:latin typeface="+mn-lt"/>
                      </a:endParaRPr>
                    </a:p>
                  </a:txBody>
                  <a:tcPr/>
                </a:tc>
                <a:extLst>
                  <a:ext uri="{0D108BD9-81ED-4DB2-BD59-A6C34878D82A}">
                    <a16:rowId xmlns:a16="http://schemas.microsoft.com/office/drawing/2014/main" val="1163184148"/>
                  </a:ext>
                </a:extLst>
              </a:tr>
              <a:tr h="765167">
                <a:tc>
                  <a:txBody>
                    <a:bodyPr/>
                    <a:lstStyle/>
                    <a:p>
                      <a:pPr>
                        <a:lnSpc>
                          <a:spcPct val="200000"/>
                        </a:lnSpc>
                      </a:pPr>
                      <a:endParaRPr lang="en-GB" sz="1800" b="1">
                        <a:latin typeface="Century" panose="02040604050505020304" pitchFamily="18" charset="0"/>
                      </a:endParaRPr>
                    </a:p>
                  </a:txBody>
                  <a:tcPr/>
                </a:tc>
                <a:tc>
                  <a:txBody>
                    <a:bodyPr/>
                    <a:lstStyle/>
                    <a:p>
                      <a:pPr>
                        <a:lnSpc>
                          <a:spcPct val="200000"/>
                        </a:lnSpc>
                      </a:pPr>
                      <a:endParaRPr lang="en-GB" sz="2000" b="1" dirty="0">
                        <a:solidFill>
                          <a:schemeClr val="accent5">
                            <a:lumMod val="50000"/>
                          </a:schemeClr>
                        </a:solidFill>
                        <a:latin typeface="+mn-lt"/>
                      </a:endParaRPr>
                    </a:p>
                  </a:txBody>
                  <a:tcPr/>
                </a:tc>
                <a:tc>
                  <a:txBody>
                    <a:bodyPr/>
                    <a:lstStyle/>
                    <a:p>
                      <a:pPr>
                        <a:lnSpc>
                          <a:spcPct val="200000"/>
                        </a:lnSpc>
                      </a:pPr>
                      <a:endParaRPr lang="en-GB" sz="2000" b="1" dirty="0">
                        <a:solidFill>
                          <a:schemeClr val="accent5">
                            <a:lumMod val="50000"/>
                          </a:schemeClr>
                        </a:solidFill>
                        <a:latin typeface="+mn-lt"/>
                      </a:endParaRPr>
                    </a:p>
                  </a:txBody>
                  <a:tcPr/>
                </a:tc>
                <a:extLst>
                  <a:ext uri="{0D108BD9-81ED-4DB2-BD59-A6C34878D82A}">
                    <a16:rowId xmlns:a16="http://schemas.microsoft.com/office/drawing/2014/main" val="2330453463"/>
                  </a:ext>
                </a:extLst>
              </a:tr>
            </a:tbl>
          </a:graphicData>
        </a:graphic>
      </p:graphicFrame>
      <p:sp>
        <p:nvSpPr>
          <p:cNvPr id="57" name="Google Shape;614;p26">
            <a:hlinkClick r:id="" action="ppaction://noaction" highlightClick="1">
              <a:snd r:embed="rId8" name="estamos aburridos.wav"/>
            </a:hlinkClick>
            <a:extLst>
              <a:ext uri="{FF2B5EF4-FFF2-40B4-BE49-F238E27FC236}">
                <a16:creationId xmlns:a16="http://schemas.microsoft.com/office/drawing/2014/main" id="{2A2E30D2-841A-4ED1-B670-1C83F228DED0}"/>
              </a:ext>
            </a:extLst>
          </p:cNvPr>
          <p:cNvSpPr/>
          <p:nvPr/>
        </p:nvSpPr>
        <p:spPr>
          <a:xfrm>
            <a:off x="6350634" y="3209141"/>
            <a:ext cx="355003" cy="320251"/>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a:ea typeface="+mn-ea"/>
                <a:cs typeface="+mn-cs"/>
                <a:sym typeface="Century Gothic"/>
              </a:rPr>
              <a:t>5</a:t>
            </a:r>
            <a:endParaRPr kumimoji="0"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58" name="Google Shape;615;p26">
            <a:hlinkClick r:id="" action="ppaction://noaction" highlightClick="1">
              <a:snd r:embed="rId9" name="somos serios.wav"/>
            </a:hlinkClick>
            <a:extLst>
              <a:ext uri="{FF2B5EF4-FFF2-40B4-BE49-F238E27FC236}">
                <a16:creationId xmlns:a16="http://schemas.microsoft.com/office/drawing/2014/main" id="{598D57C1-09CA-4B85-A901-8BF5F8E2B844}"/>
              </a:ext>
            </a:extLst>
          </p:cNvPr>
          <p:cNvSpPr/>
          <p:nvPr/>
        </p:nvSpPr>
        <p:spPr>
          <a:xfrm>
            <a:off x="6350634" y="3993244"/>
            <a:ext cx="355003" cy="320251"/>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a:ea typeface="+mn-ea"/>
                <a:cs typeface="+mn-cs"/>
                <a:sym typeface="Century Gothic"/>
              </a:rPr>
              <a:t>6</a:t>
            </a:r>
            <a:endParaRPr kumimoji="0"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59" name="Google Shape;616;p26">
            <a:hlinkClick r:id="" action="ppaction://noaction" highlightClick="1">
              <a:snd r:embed="rId10" name="estamos nerviosos.wav"/>
            </a:hlinkClick>
            <a:extLst>
              <a:ext uri="{FF2B5EF4-FFF2-40B4-BE49-F238E27FC236}">
                <a16:creationId xmlns:a16="http://schemas.microsoft.com/office/drawing/2014/main" id="{E034BFCB-0288-4166-9636-7DA2D26FF970}"/>
              </a:ext>
            </a:extLst>
          </p:cNvPr>
          <p:cNvSpPr/>
          <p:nvPr/>
        </p:nvSpPr>
        <p:spPr>
          <a:xfrm>
            <a:off x="6350634" y="4729223"/>
            <a:ext cx="355003" cy="320251"/>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a:ea typeface="+mn-ea"/>
                <a:cs typeface="+mn-cs"/>
                <a:sym typeface="Century Gothic"/>
              </a:rPr>
              <a:t>7</a:t>
            </a:r>
            <a:endParaRPr kumimoji="0"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60" name="Google Shape;616;p26">
            <a:hlinkClick r:id="" action="ppaction://noaction" highlightClick="1">
              <a:snd r:embed="rId11" name="estamos locos.wav"/>
            </a:hlinkClick>
            <a:extLst>
              <a:ext uri="{FF2B5EF4-FFF2-40B4-BE49-F238E27FC236}">
                <a16:creationId xmlns:a16="http://schemas.microsoft.com/office/drawing/2014/main" id="{E034BFCB-0288-4166-9636-7DA2D26FF970}"/>
              </a:ext>
            </a:extLst>
          </p:cNvPr>
          <p:cNvSpPr/>
          <p:nvPr/>
        </p:nvSpPr>
        <p:spPr>
          <a:xfrm>
            <a:off x="6347572" y="5465202"/>
            <a:ext cx="355003" cy="320251"/>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a:ea typeface="+mn-ea"/>
                <a:cs typeface="+mn-cs"/>
                <a:sym typeface="Century Gothic"/>
              </a:rPr>
              <a:t>8</a:t>
            </a:r>
            <a:endParaRPr kumimoji="0"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pic>
        <p:nvPicPr>
          <p:cNvPr id="61" name="Picture 6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5034" y="3069924"/>
            <a:ext cx="537468" cy="559862"/>
          </a:xfrm>
          <a:prstGeom prst="rect">
            <a:avLst/>
          </a:prstGeom>
        </p:spPr>
      </p:pic>
      <p:pic>
        <p:nvPicPr>
          <p:cNvPr id="62" name="Picture 6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5034" y="3873438"/>
            <a:ext cx="537468" cy="559862"/>
          </a:xfrm>
          <a:prstGeom prst="rect">
            <a:avLst/>
          </a:prstGeom>
        </p:spPr>
      </p:pic>
      <p:pic>
        <p:nvPicPr>
          <p:cNvPr id="63" name="Picture 6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48934" y="4609417"/>
            <a:ext cx="537468" cy="559862"/>
          </a:xfrm>
          <a:prstGeom prst="rect">
            <a:avLst/>
          </a:prstGeom>
        </p:spPr>
      </p:pic>
      <p:pic>
        <p:nvPicPr>
          <p:cNvPr id="64" name="Picture 6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5034" y="5370023"/>
            <a:ext cx="537468" cy="559862"/>
          </a:xfrm>
          <a:prstGeom prst="rect">
            <a:avLst/>
          </a:prstGeom>
        </p:spPr>
      </p:pic>
      <p:pic>
        <p:nvPicPr>
          <p:cNvPr id="65" name="Picture 6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950" y="3069924"/>
            <a:ext cx="537468" cy="559862"/>
          </a:xfrm>
          <a:prstGeom prst="rect">
            <a:avLst/>
          </a:prstGeom>
        </p:spPr>
      </p:pic>
      <p:pic>
        <p:nvPicPr>
          <p:cNvPr id="66" name="Picture 6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56663" y="3833544"/>
            <a:ext cx="537468" cy="559862"/>
          </a:xfrm>
          <a:prstGeom prst="rect">
            <a:avLst/>
          </a:prstGeom>
        </p:spPr>
      </p:pic>
      <p:pic>
        <p:nvPicPr>
          <p:cNvPr id="67" name="Picture 6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86185" y="4601141"/>
            <a:ext cx="537468" cy="559862"/>
          </a:xfrm>
          <a:prstGeom prst="rect">
            <a:avLst/>
          </a:prstGeom>
        </p:spPr>
      </p:pic>
      <p:pic>
        <p:nvPicPr>
          <p:cNvPr id="68" name="Picture 6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642352" y="5345396"/>
            <a:ext cx="537468" cy="559862"/>
          </a:xfrm>
          <a:prstGeom prst="rect">
            <a:avLst/>
          </a:prstGeom>
        </p:spPr>
      </p:pic>
      <p:sp>
        <p:nvSpPr>
          <p:cNvPr id="3" name="TextBox 2"/>
          <p:cNvSpPr txBox="1"/>
          <p:nvPr/>
        </p:nvSpPr>
        <p:spPr>
          <a:xfrm>
            <a:off x="1560200" y="3166471"/>
            <a:ext cx="188060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cheerful</a:t>
            </a:r>
          </a:p>
        </p:txBody>
      </p:sp>
      <p:sp>
        <p:nvSpPr>
          <p:cNvPr id="69" name="TextBox 68"/>
          <p:cNvSpPr txBox="1"/>
          <p:nvPr/>
        </p:nvSpPr>
        <p:spPr>
          <a:xfrm>
            <a:off x="1471558" y="3892092"/>
            <a:ext cx="216952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dark-skinned</a:t>
            </a:r>
          </a:p>
        </p:txBody>
      </p:sp>
      <p:sp>
        <p:nvSpPr>
          <p:cNvPr id="70" name="TextBox 69"/>
          <p:cNvSpPr txBox="1"/>
          <p:nvPr/>
        </p:nvSpPr>
        <p:spPr>
          <a:xfrm>
            <a:off x="4239756" y="4451780"/>
            <a:ext cx="188060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(being)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strange</a:t>
            </a:r>
          </a:p>
        </p:txBody>
      </p:sp>
      <p:sp>
        <p:nvSpPr>
          <p:cNvPr id="71" name="TextBox 70"/>
          <p:cNvSpPr txBox="1"/>
          <p:nvPr/>
        </p:nvSpPr>
        <p:spPr>
          <a:xfrm>
            <a:off x="1595937" y="5485514"/>
            <a:ext cx="188060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calm</a:t>
            </a:r>
          </a:p>
        </p:txBody>
      </p:sp>
      <p:sp>
        <p:nvSpPr>
          <p:cNvPr id="72" name="TextBox 71"/>
          <p:cNvSpPr txBox="1"/>
          <p:nvPr/>
        </p:nvSpPr>
        <p:spPr>
          <a:xfrm>
            <a:off x="10148178" y="3138433"/>
            <a:ext cx="188060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bored</a:t>
            </a:r>
          </a:p>
        </p:txBody>
      </p:sp>
      <p:sp>
        <p:nvSpPr>
          <p:cNvPr id="73" name="TextBox 72"/>
          <p:cNvSpPr txBox="1"/>
          <p:nvPr/>
        </p:nvSpPr>
        <p:spPr>
          <a:xfrm>
            <a:off x="7594131" y="3878109"/>
            <a:ext cx="188060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serious</a:t>
            </a:r>
          </a:p>
        </p:txBody>
      </p:sp>
      <p:sp>
        <p:nvSpPr>
          <p:cNvPr id="74" name="TextBox 73"/>
          <p:cNvSpPr txBox="1"/>
          <p:nvPr/>
        </p:nvSpPr>
        <p:spPr>
          <a:xfrm>
            <a:off x="10123653" y="4473849"/>
            <a:ext cx="188060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(feeling)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nervous</a:t>
            </a:r>
          </a:p>
        </p:txBody>
      </p:sp>
      <p:sp>
        <p:nvSpPr>
          <p:cNvPr id="75" name="TextBox 74"/>
          <p:cNvSpPr txBox="1"/>
          <p:nvPr/>
        </p:nvSpPr>
        <p:spPr>
          <a:xfrm>
            <a:off x="10228871" y="5212240"/>
            <a:ext cx="188060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(acting)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crazy</a:t>
            </a:r>
          </a:p>
        </p:txBody>
      </p:sp>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76680" y="111625"/>
            <a:ext cx="853071" cy="894976"/>
          </a:xfrm>
          <a:prstGeom prst="rect">
            <a:avLst/>
          </a:prstGeom>
        </p:spPr>
      </p:pic>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672694" y="175800"/>
            <a:ext cx="803986" cy="820394"/>
          </a:xfrm>
          <a:prstGeom prst="rect">
            <a:avLst/>
          </a:prstGeom>
        </p:spPr>
      </p:pic>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15118207">
            <a:off x="7894132" y="227692"/>
            <a:ext cx="729696" cy="976214"/>
          </a:xfrm>
          <a:prstGeom prst="rect">
            <a:avLst/>
          </a:prstGeom>
        </p:spPr>
      </p:pic>
      <p:sp>
        <p:nvSpPr>
          <p:cNvPr id="37" name="Title 3"/>
          <p:cNvSpPr txBox="1">
            <a:spLocks/>
          </p:cNvSpPr>
          <p:nvPr/>
        </p:nvSpPr>
        <p:spPr>
          <a:xfrm>
            <a:off x="51512" y="315637"/>
            <a:ext cx="5368070" cy="707849"/>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err="1">
                <a:ln>
                  <a:noFill/>
                </a:ln>
                <a:solidFill>
                  <a:prstClr val="white"/>
                </a:solidFill>
                <a:effectLst/>
                <a:uLnTx/>
                <a:uFillTx/>
                <a:latin typeface="Century Gothic" panose="020B0502020202020204" pitchFamily="34" charset="0"/>
                <a:ea typeface="+mj-ea"/>
                <a:cs typeface="+mj-cs"/>
              </a:rPr>
              <a:t>Una</a:t>
            </a:r>
            <a:r>
              <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a:t>
            </a:r>
            <a:r>
              <a:rPr kumimoji="0" lang="en-GB" sz="3600" b="1" i="0" u="none" strike="noStrike" kern="1200" cap="none" spc="0" normalizeH="0" baseline="0" noProof="0" dirty="0" err="1">
                <a:ln>
                  <a:noFill/>
                </a:ln>
                <a:solidFill>
                  <a:prstClr val="white"/>
                </a:solidFill>
                <a:effectLst/>
                <a:uLnTx/>
                <a:uFillTx/>
                <a:latin typeface="Century Gothic" panose="020B0502020202020204" pitchFamily="34" charset="0"/>
                <a:ea typeface="+mj-ea"/>
                <a:cs typeface="+mj-cs"/>
              </a:rPr>
              <a:t>familia</a:t>
            </a:r>
            <a:r>
              <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de </a:t>
            </a:r>
            <a:r>
              <a:rPr kumimoji="0" lang="en-GB" sz="3600" b="1" i="0" u="none" strike="noStrike" kern="1200" cap="none" spc="0" normalizeH="0" baseline="0" noProof="0" dirty="0" err="1">
                <a:ln>
                  <a:noFill/>
                </a:ln>
                <a:solidFill>
                  <a:prstClr val="white"/>
                </a:solidFill>
                <a:effectLst/>
                <a:uLnTx/>
                <a:uFillTx/>
                <a:latin typeface="Century Gothic" panose="020B0502020202020204" pitchFamily="34" charset="0"/>
                <a:ea typeface="+mj-ea"/>
                <a:cs typeface="+mj-cs"/>
              </a:rPr>
              <a:t>vacaciones</a:t>
            </a: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2" name="Title 1"/>
          <p:cNvSpPr>
            <a:spLocks noGrp="1"/>
          </p:cNvSpPr>
          <p:nvPr>
            <p:ph type="title"/>
          </p:nvPr>
        </p:nvSpPr>
        <p:spPr>
          <a:xfrm>
            <a:off x="10710375" y="-347145"/>
            <a:ext cx="10515600" cy="1325563"/>
          </a:xfrm>
        </p:spPr>
        <p:txBody>
          <a:bodyPr>
            <a:normAutofit/>
          </a:bodyPr>
          <a:lstStyle/>
          <a:p>
            <a:r>
              <a:rPr lang="en-GB" sz="2000" b="1" dirty="0" err="1">
                <a:solidFill>
                  <a:prstClr val="white"/>
                </a:solidFill>
              </a:rPr>
              <a:t>escuchar</a:t>
            </a:r>
            <a:endParaRPr lang="en-GB" sz="2000" dirty="0"/>
          </a:p>
        </p:txBody>
      </p:sp>
    </p:spTree>
    <p:extLst>
      <p:ext uri="{BB962C8B-B14F-4D97-AF65-F5344CB8AC3E}">
        <p14:creationId xmlns:p14="http://schemas.microsoft.com/office/powerpoint/2010/main" val="294913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9" grpId="0"/>
      <p:bldP spid="70" grpId="0"/>
      <p:bldP spid="71" grpId="0"/>
      <p:bldP spid="72" grpId="0"/>
      <p:bldP spid="73" grpId="0"/>
      <p:bldP spid="74" grpId="0"/>
      <p:bldP spid="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3600" b="1" dirty="0">
                <a:solidFill>
                  <a:schemeClr val="bg1"/>
                </a:solidFill>
              </a:rPr>
              <a:t>¿Somos o estamos?</a:t>
            </a:r>
          </a:p>
        </p:txBody>
      </p:sp>
      <p:sp>
        <p:nvSpPr>
          <p:cNvPr id="15" name="Rounded Rectangle 14">
            <a:extLst>
              <a:ext uri="{FF2B5EF4-FFF2-40B4-BE49-F238E27FC236}">
                <a16:creationId xmlns:a16="http://schemas.microsoft.com/office/drawing/2014/main" id="{BA37B2CF-F27A-454D-970F-E6B46CF980F8}"/>
              </a:ext>
            </a:extLst>
          </p:cNvPr>
          <p:cNvSpPr/>
          <p:nvPr/>
        </p:nvSpPr>
        <p:spPr>
          <a:xfrm>
            <a:off x="10710375" y="98923"/>
            <a:ext cx="1269358" cy="400919"/>
          </a:xfrm>
          <a:prstGeom prst="roundRect">
            <a:avLst/>
          </a:prstGeom>
          <a:solidFill>
            <a:srgbClr val="F664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escribir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75" name="Rounded Rectangular Callout 74"/>
          <p:cNvSpPr/>
          <p:nvPr/>
        </p:nvSpPr>
        <p:spPr>
          <a:xfrm>
            <a:off x="510364" y="3968144"/>
            <a:ext cx="4167962" cy="1746460"/>
          </a:xfrm>
          <a:prstGeom prst="wedgeRoundRectCallout">
            <a:avLst>
              <a:gd name="adj1" fmla="val -5666"/>
              <a:gd name="adj2" fmla="val -63437"/>
              <a:gd name="adj3" fmla="val 16667"/>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F0302020204030204"/>
                <a:ea typeface="+mn-ea"/>
                <a:cs typeface="+mn-cs"/>
              </a:rPr>
              <a:t>E.G.</a:t>
            </a:r>
          </a:p>
        </p:txBody>
      </p:sp>
      <p:sp>
        <p:nvSpPr>
          <p:cNvPr id="102" name="TextBox 101"/>
          <p:cNvSpPr txBox="1"/>
          <p:nvPr/>
        </p:nvSpPr>
        <p:spPr>
          <a:xfrm>
            <a:off x="1568969" y="4118099"/>
            <a:ext cx="3109357"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Somos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nervioso</a:t>
            </a:r>
            <a:r>
              <a:rPr kumimoji="0" lang="en-GB" sz="4400" b="0" i="0" u="sng"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a:t>
            </a:r>
            <a:r>
              <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108" name="Rounded Rectangular Callout 107"/>
          <p:cNvSpPr/>
          <p:nvPr/>
        </p:nvSpPr>
        <p:spPr>
          <a:xfrm>
            <a:off x="6468140" y="4038537"/>
            <a:ext cx="3685952" cy="1746460"/>
          </a:xfrm>
          <a:prstGeom prst="wedgeRoundRectCallout">
            <a:avLst>
              <a:gd name="adj1" fmla="val -62745"/>
              <a:gd name="adj2" fmla="val -53088"/>
              <a:gd name="adj3" fmla="val 16667"/>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F0302020204030204"/>
                <a:ea typeface="+mn-ea"/>
                <a:cs typeface="+mn-cs"/>
              </a:rPr>
              <a:t>E.G.</a:t>
            </a:r>
          </a:p>
        </p:txBody>
      </p:sp>
      <p:sp>
        <p:nvSpPr>
          <p:cNvPr id="109" name="TextBox 108"/>
          <p:cNvSpPr txBox="1"/>
          <p:nvPr/>
        </p:nvSpPr>
        <p:spPr>
          <a:xfrm>
            <a:off x="7336464" y="4268054"/>
            <a:ext cx="2817628"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Estamos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nervioso</a:t>
            </a:r>
            <a:r>
              <a:rPr kumimoji="0" lang="en-GB" sz="4400" b="0" i="0" u="sng"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a:t>
            </a:r>
            <a:r>
              <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pic>
        <p:nvPicPr>
          <p:cNvPr id="110" name="Picture 10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8739" y="1526872"/>
            <a:ext cx="1744129" cy="2128284"/>
          </a:xfrm>
          <a:prstGeom prst="rect">
            <a:avLst/>
          </a:prstGeom>
        </p:spPr>
      </p:pic>
      <p:pic>
        <p:nvPicPr>
          <p:cNvPr id="111" name="Picture 1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8140" y="1686831"/>
            <a:ext cx="2746885" cy="1808366"/>
          </a:xfrm>
          <a:prstGeom prst="rect">
            <a:avLst/>
          </a:prstGeom>
        </p:spPr>
      </p:pic>
      <p:pic>
        <p:nvPicPr>
          <p:cNvPr id="112" name="Picture 1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64642" y="903170"/>
            <a:ext cx="1428750" cy="2914650"/>
          </a:xfrm>
          <a:prstGeom prst="rect">
            <a:avLst/>
          </a:prstGeom>
        </p:spPr>
      </p:pic>
      <p:pic>
        <p:nvPicPr>
          <p:cNvPr id="113" name="Picture 112"/>
          <p:cNvPicPr>
            <a:picLocks noChangeAspect="1"/>
          </p:cNvPicPr>
          <p:nvPr/>
        </p:nvPicPr>
        <p:blipFill rotWithShape="1">
          <a:blip r:embed="rId7">
            <a:extLst>
              <a:ext uri="{28A0092B-C50C-407E-A947-70E740481C1C}">
                <a14:useLocalDpi xmlns:a14="http://schemas.microsoft.com/office/drawing/2010/main" val="0"/>
              </a:ext>
            </a:extLst>
          </a:blip>
          <a:srcRect b="4995"/>
          <a:stretch/>
        </p:blipFill>
        <p:spPr>
          <a:xfrm>
            <a:off x="-15456" y="1526872"/>
            <a:ext cx="1902491" cy="2053946"/>
          </a:xfrm>
          <a:prstGeom prst="rect">
            <a:avLst/>
          </a:prstGeom>
        </p:spPr>
      </p:pic>
      <p:grpSp>
        <p:nvGrpSpPr>
          <p:cNvPr id="119" name="Group 118"/>
          <p:cNvGrpSpPr/>
          <p:nvPr/>
        </p:nvGrpSpPr>
        <p:grpSpPr>
          <a:xfrm>
            <a:off x="1951062" y="1732143"/>
            <a:ext cx="1745423" cy="1763054"/>
            <a:chOff x="1951062" y="1732143"/>
            <a:chExt cx="1745423" cy="1763054"/>
          </a:xfrm>
        </p:grpSpPr>
        <p:pic>
          <p:nvPicPr>
            <p:cNvPr id="117" name="Picture 1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51062" y="1732143"/>
              <a:ext cx="1745423" cy="1763054"/>
            </a:xfrm>
            <a:prstGeom prst="rect">
              <a:avLst/>
            </a:prstGeom>
          </p:spPr>
        </p:pic>
        <p:pic>
          <p:nvPicPr>
            <p:cNvPr id="116" name="Picture 1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68391" y="1964350"/>
              <a:ext cx="1356734" cy="1433712"/>
            </a:xfrm>
            <a:prstGeom prst="rect">
              <a:avLst/>
            </a:prstGeom>
          </p:spPr>
        </p:pic>
        <p:sp>
          <p:nvSpPr>
            <p:cNvPr id="118" name="Rectangle 117"/>
            <p:cNvSpPr/>
            <p:nvPr/>
          </p:nvSpPr>
          <p:spPr>
            <a:xfrm>
              <a:off x="2313599" y="1732143"/>
              <a:ext cx="1066318"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Century Gothic" panose="020F0302020204030204"/>
                  <a:ea typeface="+mn-ea"/>
                  <a:cs typeface="+mn-cs"/>
                </a:rPr>
                <a:t>24h</a:t>
              </a:r>
            </a:p>
          </p:txBody>
        </p:sp>
      </p:grpSp>
      <p:sp>
        <p:nvSpPr>
          <p:cNvPr id="120" name="TextBox 119"/>
          <p:cNvSpPr txBox="1"/>
          <p:nvPr/>
        </p:nvSpPr>
        <p:spPr>
          <a:xfrm>
            <a:off x="5911704" y="5651733"/>
            <a:ext cx="5029200" cy="584775"/>
          </a:xfrm>
          <a:prstGeom prst="rect">
            <a:avLst/>
          </a:prstGeom>
          <a:solidFill>
            <a:schemeClr val="accent5">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entury Gothic" panose="020F0302020204030204"/>
                <a:ea typeface="+mn-ea"/>
                <a:cs typeface="+mn-cs"/>
              </a:rPr>
              <a:t>We are feeling nervous.</a:t>
            </a:r>
          </a:p>
        </p:txBody>
      </p:sp>
      <p:sp>
        <p:nvSpPr>
          <p:cNvPr id="121" name="TextBox 120"/>
          <p:cNvSpPr txBox="1"/>
          <p:nvPr/>
        </p:nvSpPr>
        <p:spPr>
          <a:xfrm>
            <a:off x="423668" y="5638624"/>
            <a:ext cx="5029200" cy="584775"/>
          </a:xfrm>
          <a:prstGeom prst="rect">
            <a:avLst/>
          </a:prstGeom>
          <a:solidFill>
            <a:schemeClr val="accent5">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entury Gothic" panose="020F0302020204030204"/>
                <a:ea typeface="+mn-ea"/>
                <a:cs typeface="+mn-cs"/>
              </a:rPr>
              <a:t>We are nervous.</a:t>
            </a:r>
          </a:p>
        </p:txBody>
      </p:sp>
    </p:spTree>
    <p:extLst>
      <p:ext uri="{BB962C8B-B14F-4D97-AF65-F5344CB8AC3E}">
        <p14:creationId xmlns:p14="http://schemas.microsoft.com/office/powerpoint/2010/main" val="417247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9" grpId="0"/>
      <p:bldP spid="120" grpId="0" animBg="1"/>
      <p:bldP spid="1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3600" b="1" dirty="0">
                <a:solidFill>
                  <a:schemeClr val="bg1"/>
                </a:solidFill>
              </a:rPr>
              <a:t>İA </a:t>
            </a:r>
            <a:r>
              <a:rPr lang="en-GB" sz="3600" b="1" dirty="0" err="1">
                <a:solidFill>
                  <a:schemeClr val="bg1"/>
                </a:solidFill>
              </a:rPr>
              <a:t>escribir</a:t>
            </a:r>
            <a:r>
              <a:rPr lang="en-GB" sz="3600" b="1" dirty="0">
                <a:solidFill>
                  <a:schemeClr val="bg1"/>
                </a:solidFill>
              </a:rPr>
              <a:t>!</a:t>
            </a:r>
          </a:p>
        </p:txBody>
      </p:sp>
      <p:sp>
        <p:nvSpPr>
          <p:cNvPr id="15" name="Rounded Rectangle 14">
            <a:extLst>
              <a:ext uri="{FF2B5EF4-FFF2-40B4-BE49-F238E27FC236}">
                <a16:creationId xmlns:a16="http://schemas.microsoft.com/office/drawing/2014/main" id="{BA37B2CF-F27A-454D-970F-E6B46CF980F8}"/>
              </a:ext>
            </a:extLst>
          </p:cNvPr>
          <p:cNvSpPr/>
          <p:nvPr/>
        </p:nvSpPr>
        <p:spPr>
          <a:xfrm>
            <a:off x="10710375" y="98923"/>
            <a:ext cx="1269358" cy="400919"/>
          </a:xfrm>
          <a:prstGeom prst="roundRect">
            <a:avLst/>
          </a:prstGeom>
          <a:solidFill>
            <a:srgbClr val="F664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escribir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 name="Rounded Rectangular Callout 3"/>
          <p:cNvSpPr/>
          <p:nvPr/>
        </p:nvSpPr>
        <p:spPr>
          <a:xfrm>
            <a:off x="9415333" y="1010917"/>
            <a:ext cx="2533059" cy="1085973"/>
          </a:xfrm>
          <a:prstGeom prst="wedgeRoundRectCallout">
            <a:avLst>
              <a:gd name="adj1" fmla="val -59555"/>
              <a:gd name="adj2" fmla="val 17364"/>
              <a:gd name="adj3" fmla="val 16667"/>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F0302020204030204"/>
                <a:ea typeface="+mn-ea"/>
                <a:cs typeface="+mn-cs"/>
              </a:rPr>
              <a:t>2)</a:t>
            </a:r>
          </a:p>
        </p:txBody>
      </p:sp>
      <p:grpSp>
        <p:nvGrpSpPr>
          <p:cNvPr id="8" name="Group 7"/>
          <p:cNvGrpSpPr/>
          <p:nvPr/>
        </p:nvGrpSpPr>
        <p:grpSpPr>
          <a:xfrm>
            <a:off x="6364812" y="917077"/>
            <a:ext cx="2214635" cy="1162675"/>
            <a:chOff x="475687" y="1526096"/>
            <a:chExt cx="2214635" cy="1162675"/>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687" y="1777916"/>
              <a:ext cx="1086442" cy="91085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0561" y="1777916"/>
              <a:ext cx="1086442" cy="910855"/>
            </a:xfrm>
            <a:prstGeom prst="rect">
              <a:avLst/>
            </a:prstGeom>
          </p:spPr>
        </p:pic>
        <p:sp>
          <p:nvSpPr>
            <p:cNvPr id="6" name="Rectangle 5"/>
            <p:cNvSpPr/>
            <p:nvPr/>
          </p:nvSpPr>
          <p:spPr>
            <a:xfrm>
              <a:off x="941372" y="1531328"/>
              <a:ext cx="752129"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entury Gothic" panose="020F0302020204030204"/>
                  <a:ea typeface="+mn-ea"/>
                  <a:cs typeface="+mn-cs"/>
                </a:rPr>
                <a:t>zzz</a:t>
              </a:r>
              <a:endParaRPr kumimoji="0" lang="en-US" sz="32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F0302020204030204"/>
                <a:ea typeface="+mn-ea"/>
                <a:cs typeface="+mn-cs"/>
              </a:endParaRPr>
            </a:p>
          </p:txBody>
        </p:sp>
        <p:sp>
          <p:nvSpPr>
            <p:cNvPr id="20" name="Rectangle 19"/>
            <p:cNvSpPr/>
            <p:nvPr/>
          </p:nvSpPr>
          <p:spPr>
            <a:xfrm>
              <a:off x="1938193" y="1526096"/>
              <a:ext cx="752129"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entury Gothic" panose="020F0302020204030204"/>
                  <a:ea typeface="+mn-ea"/>
                  <a:cs typeface="+mn-cs"/>
                </a:rPr>
                <a:t>zzz</a:t>
              </a:r>
              <a:endParaRPr kumimoji="0" lang="en-US" sz="32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F0302020204030204"/>
                <a:ea typeface="+mn-ea"/>
                <a:cs typeface="+mn-cs"/>
              </a:endParaRPr>
            </a:p>
          </p:txBody>
        </p:sp>
      </p:grpSp>
      <p:grpSp>
        <p:nvGrpSpPr>
          <p:cNvPr id="76" name="Group 75"/>
          <p:cNvGrpSpPr/>
          <p:nvPr/>
        </p:nvGrpSpPr>
        <p:grpSpPr>
          <a:xfrm>
            <a:off x="3956704" y="906321"/>
            <a:ext cx="1830407" cy="1724598"/>
            <a:chOff x="3551167" y="1437567"/>
            <a:chExt cx="1830407" cy="1724598"/>
          </a:xfrm>
        </p:grpSpPr>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r="23327"/>
            <a:stretch/>
          </p:blipFill>
          <p:spPr>
            <a:xfrm>
              <a:off x="3551167" y="1437567"/>
              <a:ext cx="1830407" cy="172459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8921" y="1763710"/>
              <a:ext cx="414315" cy="444230"/>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46662" y="1758386"/>
              <a:ext cx="414315" cy="444230"/>
            </a:xfrm>
            <a:prstGeom prst="rect">
              <a:avLst/>
            </a:prstGeom>
          </p:spPr>
        </p:pic>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15267" y="1671873"/>
              <a:ext cx="414315" cy="444230"/>
            </a:xfrm>
            <a:prstGeom prst="rect">
              <a:avLst/>
            </a:prstGeom>
          </p:spPr>
        </p:pic>
      </p:grpSp>
      <p:sp>
        <p:nvSpPr>
          <p:cNvPr id="38" name="Rounded Rectangular Callout 37"/>
          <p:cNvSpPr/>
          <p:nvPr/>
        </p:nvSpPr>
        <p:spPr>
          <a:xfrm>
            <a:off x="355296" y="1148612"/>
            <a:ext cx="2533059" cy="1085973"/>
          </a:xfrm>
          <a:prstGeom prst="wedgeRoundRectCallout">
            <a:avLst>
              <a:gd name="adj1" fmla="val 59817"/>
              <a:gd name="adj2" fmla="val -18995"/>
              <a:gd name="adj3" fmla="val 16667"/>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F0302020204030204"/>
                <a:ea typeface="+mn-ea"/>
                <a:cs typeface="+mn-cs"/>
              </a:rPr>
              <a:t>1)</a:t>
            </a:r>
          </a:p>
        </p:txBody>
      </p:sp>
      <p:sp>
        <p:nvSpPr>
          <p:cNvPr id="64" name="Rounded Rectangular Callout 63"/>
          <p:cNvSpPr/>
          <p:nvPr/>
        </p:nvSpPr>
        <p:spPr>
          <a:xfrm>
            <a:off x="9415334" y="2446075"/>
            <a:ext cx="2533059" cy="1085973"/>
          </a:xfrm>
          <a:prstGeom prst="wedgeRoundRectCallout">
            <a:avLst>
              <a:gd name="adj1" fmla="val -59555"/>
              <a:gd name="adj2" fmla="val 17364"/>
              <a:gd name="adj3" fmla="val 16667"/>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F0302020204030204"/>
                <a:ea typeface="+mn-ea"/>
                <a:cs typeface="+mn-cs"/>
              </a:rPr>
              <a:t>4)</a:t>
            </a:r>
          </a:p>
        </p:txBody>
      </p:sp>
      <p:sp>
        <p:nvSpPr>
          <p:cNvPr id="65" name="Rounded Rectangular Callout 64"/>
          <p:cNvSpPr/>
          <p:nvPr/>
        </p:nvSpPr>
        <p:spPr>
          <a:xfrm>
            <a:off x="321943" y="2432639"/>
            <a:ext cx="2533059" cy="1085973"/>
          </a:xfrm>
          <a:prstGeom prst="wedgeRoundRectCallout">
            <a:avLst>
              <a:gd name="adj1" fmla="val 59817"/>
              <a:gd name="adj2" fmla="val -18995"/>
              <a:gd name="adj3" fmla="val 16667"/>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F0302020204030204"/>
                <a:ea typeface="+mn-ea"/>
                <a:cs typeface="+mn-cs"/>
              </a:rPr>
              <a:t>3)</a:t>
            </a:r>
          </a:p>
        </p:txBody>
      </p:sp>
      <p:grpSp>
        <p:nvGrpSpPr>
          <p:cNvPr id="70" name="Group 69"/>
          <p:cNvGrpSpPr/>
          <p:nvPr/>
        </p:nvGrpSpPr>
        <p:grpSpPr>
          <a:xfrm>
            <a:off x="3781618" y="3849601"/>
            <a:ext cx="1702521" cy="1231468"/>
            <a:chOff x="3520716" y="4901605"/>
            <a:chExt cx="1939359" cy="1392433"/>
          </a:xfrm>
        </p:grpSpPr>
        <p:pic>
          <p:nvPicPr>
            <p:cNvPr id="68" name="Picture 6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20716" y="4901605"/>
              <a:ext cx="939777" cy="1107594"/>
            </a:xfrm>
            <a:prstGeom prst="rect">
              <a:avLst/>
            </a:prstGeom>
          </p:spPr>
        </p:pic>
        <p:pic>
          <p:nvPicPr>
            <p:cNvPr id="69" name="Picture 6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20298" y="4901605"/>
              <a:ext cx="939777" cy="1107594"/>
            </a:xfrm>
            <a:prstGeom prst="rect">
              <a:avLst/>
            </a:prstGeom>
          </p:spPr>
        </p:pic>
        <p:pic>
          <p:nvPicPr>
            <p:cNvPr id="67" name="Picture 6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38080" y="5186444"/>
              <a:ext cx="939777" cy="1107594"/>
            </a:xfrm>
            <a:prstGeom prst="rect">
              <a:avLst/>
            </a:prstGeom>
          </p:spPr>
        </p:pic>
      </p:grpSp>
      <p:grpSp>
        <p:nvGrpSpPr>
          <p:cNvPr id="78" name="Group 77"/>
          <p:cNvGrpSpPr/>
          <p:nvPr/>
        </p:nvGrpSpPr>
        <p:grpSpPr>
          <a:xfrm>
            <a:off x="6648711" y="4092214"/>
            <a:ext cx="2038300" cy="1037580"/>
            <a:chOff x="6500551" y="4241247"/>
            <a:chExt cx="2038300" cy="1037580"/>
          </a:xfrm>
        </p:grpSpPr>
        <p:pic>
          <p:nvPicPr>
            <p:cNvPr id="71" name="Picture 7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00551" y="4412028"/>
              <a:ext cx="949352" cy="866799"/>
            </a:xfrm>
            <a:prstGeom prst="rect">
              <a:avLst/>
            </a:prstGeom>
          </p:spPr>
        </p:pic>
        <p:pic>
          <p:nvPicPr>
            <p:cNvPr id="72" name="Picture 7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95691" y="4261672"/>
              <a:ext cx="828832" cy="935576"/>
            </a:xfrm>
            <a:prstGeom prst="rect">
              <a:avLst/>
            </a:prstGeom>
          </p:spPr>
        </p:pic>
        <p:pic>
          <p:nvPicPr>
            <p:cNvPr id="73" name="Picture 7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10019" y="4241247"/>
              <a:ext cx="828832" cy="935576"/>
            </a:xfrm>
            <a:prstGeom prst="rect">
              <a:avLst/>
            </a:prstGeom>
          </p:spPr>
        </p:pic>
      </p:grpSp>
      <p:sp>
        <p:nvSpPr>
          <p:cNvPr id="74" name="Rounded Rectangular Callout 73"/>
          <p:cNvSpPr/>
          <p:nvPr/>
        </p:nvSpPr>
        <p:spPr>
          <a:xfrm>
            <a:off x="9443844" y="3847924"/>
            <a:ext cx="2533059" cy="1085973"/>
          </a:xfrm>
          <a:prstGeom prst="wedgeRoundRectCallout">
            <a:avLst>
              <a:gd name="adj1" fmla="val -62493"/>
              <a:gd name="adj2" fmla="val -30611"/>
              <a:gd name="adj3" fmla="val 16667"/>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F0302020204030204"/>
                <a:ea typeface="+mn-ea"/>
                <a:cs typeface="+mn-cs"/>
              </a:rPr>
              <a:t>6)</a:t>
            </a:r>
          </a:p>
        </p:txBody>
      </p:sp>
      <p:sp>
        <p:nvSpPr>
          <p:cNvPr id="75" name="Rounded Rectangular Callout 74"/>
          <p:cNvSpPr/>
          <p:nvPr/>
        </p:nvSpPr>
        <p:spPr>
          <a:xfrm>
            <a:off x="295377" y="3807375"/>
            <a:ext cx="2533059" cy="1085973"/>
          </a:xfrm>
          <a:prstGeom prst="wedgeRoundRectCallout">
            <a:avLst>
              <a:gd name="adj1" fmla="val 59817"/>
              <a:gd name="adj2" fmla="val -18995"/>
              <a:gd name="adj3" fmla="val 16667"/>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F0302020204030204"/>
                <a:ea typeface="+mn-ea"/>
                <a:cs typeface="+mn-cs"/>
              </a:rPr>
              <a:t>5)</a:t>
            </a:r>
          </a:p>
        </p:txBody>
      </p:sp>
      <p:grpSp>
        <p:nvGrpSpPr>
          <p:cNvPr id="89" name="Group 88"/>
          <p:cNvGrpSpPr/>
          <p:nvPr/>
        </p:nvGrpSpPr>
        <p:grpSpPr>
          <a:xfrm>
            <a:off x="6830497" y="5190415"/>
            <a:ext cx="2389768" cy="981259"/>
            <a:chOff x="6298335" y="5115267"/>
            <a:chExt cx="2661115" cy="1096051"/>
          </a:xfrm>
        </p:grpSpPr>
        <p:pic>
          <p:nvPicPr>
            <p:cNvPr id="86" name="Picture 8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64812" y="5419733"/>
              <a:ext cx="2594638" cy="791585"/>
            </a:xfrm>
            <a:prstGeom prst="rect">
              <a:avLst/>
            </a:prstGeom>
          </p:spPr>
        </p:pic>
        <p:sp>
          <p:nvSpPr>
            <p:cNvPr id="87" name="Down Arrow 86"/>
            <p:cNvSpPr/>
            <p:nvPr/>
          </p:nvSpPr>
          <p:spPr>
            <a:xfrm>
              <a:off x="6298335" y="5115267"/>
              <a:ext cx="484089" cy="3715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88" name="Down Arrow 87"/>
            <p:cNvSpPr/>
            <p:nvPr/>
          </p:nvSpPr>
          <p:spPr>
            <a:xfrm>
              <a:off x="7961337" y="5139310"/>
              <a:ext cx="484089" cy="3715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sp>
        <p:nvSpPr>
          <p:cNvPr id="90" name="Rounded Rectangular Callout 89"/>
          <p:cNvSpPr/>
          <p:nvPr/>
        </p:nvSpPr>
        <p:spPr>
          <a:xfrm>
            <a:off x="300410" y="5136121"/>
            <a:ext cx="2533059" cy="1085973"/>
          </a:xfrm>
          <a:prstGeom prst="wedgeRoundRectCallout">
            <a:avLst>
              <a:gd name="adj1" fmla="val 59817"/>
              <a:gd name="adj2" fmla="val -18995"/>
              <a:gd name="adj3" fmla="val 16667"/>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F0302020204030204"/>
                <a:ea typeface="+mn-ea"/>
                <a:cs typeface="+mn-cs"/>
              </a:rPr>
              <a:t>7)</a:t>
            </a:r>
          </a:p>
        </p:txBody>
      </p:sp>
      <p:sp>
        <p:nvSpPr>
          <p:cNvPr id="91" name="Rounded Rectangular Callout 90"/>
          <p:cNvSpPr/>
          <p:nvPr/>
        </p:nvSpPr>
        <p:spPr>
          <a:xfrm>
            <a:off x="9443845" y="5119051"/>
            <a:ext cx="2533059" cy="1085973"/>
          </a:xfrm>
          <a:prstGeom prst="wedgeRoundRectCallout">
            <a:avLst>
              <a:gd name="adj1" fmla="val -62493"/>
              <a:gd name="adj2" fmla="val -30611"/>
              <a:gd name="adj3" fmla="val 16667"/>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F0302020204030204"/>
                <a:ea typeface="+mn-ea"/>
                <a:cs typeface="+mn-cs"/>
              </a:rPr>
              <a:t>8)</a:t>
            </a:r>
          </a:p>
        </p:txBody>
      </p:sp>
      <p:grpSp>
        <p:nvGrpSpPr>
          <p:cNvPr id="97" name="Group 96"/>
          <p:cNvGrpSpPr/>
          <p:nvPr/>
        </p:nvGrpSpPr>
        <p:grpSpPr>
          <a:xfrm>
            <a:off x="3124689" y="4996077"/>
            <a:ext cx="3266817" cy="1455373"/>
            <a:chOff x="3124689" y="4996077"/>
            <a:chExt cx="3266817" cy="1455373"/>
          </a:xfrm>
        </p:grpSpPr>
        <p:grpSp>
          <p:nvGrpSpPr>
            <p:cNvPr id="84" name="Group 83"/>
            <p:cNvGrpSpPr/>
            <p:nvPr/>
          </p:nvGrpSpPr>
          <p:grpSpPr>
            <a:xfrm>
              <a:off x="3124689" y="5056321"/>
              <a:ext cx="2108894" cy="1395129"/>
              <a:chOff x="3658085" y="4846935"/>
              <a:chExt cx="2623035" cy="1704278"/>
            </a:xfrm>
          </p:grpSpPr>
          <p:pic>
            <p:nvPicPr>
              <p:cNvPr id="82" name="Picture 8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1287600">
                <a:off x="3658085" y="5598064"/>
                <a:ext cx="655482" cy="324430"/>
              </a:xfrm>
              <a:prstGeom prst="rect">
                <a:avLst/>
              </a:prstGeom>
            </p:spPr>
          </p:pic>
          <p:pic>
            <p:nvPicPr>
              <p:cNvPr id="81" name="Picture 8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27620" y="4846935"/>
                <a:ext cx="2453500" cy="1704278"/>
              </a:xfrm>
              <a:prstGeom prst="rect">
                <a:avLst/>
              </a:prstGeom>
            </p:spPr>
          </p:pic>
          <p:pic>
            <p:nvPicPr>
              <p:cNvPr id="80" name="Picture 7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259396" flipV="1">
                <a:off x="4694797" y="5649235"/>
                <a:ext cx="655482" cy="359006"/>
              </a:xfrm>
              <a:prstGeom prst="rect">
                <a:avLst/>
              </a:prstGeom>
            </p:spPr>
          </p:pic>
          <p:pic>
            <p:nvPicPr>
              <p:cNvPr id="83" name="Picture 8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42061" y="5098348"/>
                <a:ext cx="673423" cy="721697"/>
              </a:xfrm>
              <a:prstGeom prst="rect">
                <a:avLst/>
              </a:prstGeom>
            </p:spPr>
          </p:pic>
        </p:grpSp>
        <p:grpSp>
          <p:nvGrpSpPr>
            <p:cNvPr id="92" name="Group 91"/>
            <p:cNvGrpSpPr/>
            <p:nvPr/>
          </p:nvGrpSpPr>
          <p:grpSpPr>
            <a:xfrm rot="21045371" flipH="1">
              <a:off x="4349548" y="4996077"/>
              <a:ext cx="2041958" cy="1395129"/>
              <a:chOff x="3658085" y="4846935"/>
              <a:chExt cx="2623035" cy="1704278"/>
            </a:xfrm>
          </p:grpSpPr>
          <p:pic>
            <p:nvPicPr>
              <p:cNvPr id="93" name="Picture 9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11287600">
                <a:off x="3658085" y="5598064"/>
                <a:ext cx="655482" cy="324430"/>
              </a:xfrm>
              <a:prstGeom prst="rect">
                <a:avLst/>
              </a:prstGeom>
            </p:spPr>
          </p:pic>
          <p:pic>
            <p:nvPicPr>
              <p:cNvPr id="94" name="Picture 9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27620" y="4846935"/>
                <a:ext cx="2453500" cy="1704278"/>
              </a:xfrm>
              <a:prstGeom prst="rect">
                <a:avLst/>
              </a:prstGeom>
            </p:spPr>
          </p:pic>
          <p:pic>
            <p:nvPicPr>
              <p:cNvPr id="95" name="Picture 9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59396" flipV="1">
                <a:off x="4694797" y="5649235"/>
                <a:ext cx="655482" cy="359006"/>
              </a:xfrm>
              <a:prstGeom prst="rect">
                <a:avLst/>
              </a:prstGeom>
            </p:spPr>
          </p:pic>
          <p:pic>
            <p:nvPicPr>
              <p:cNvPr id="96" name="Picture 9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142061" y="5098348"/>
                <a:ext cx="673423" cy="721697"/>
              </a:xfrm>
              <a:prstGeom prst="rect">
                <a:avLst/>
              </a:prstGeom>
            </p:spPr>
          </p:pic>
        </p:grpSp>
      </p:grpSp>
      <p:sp>
        <p:nvSpPr>
          <p:cNvPr id="98" name="TextBox 97"/>
          <p:cNvSpPr txBox="1"/>
          <p:nvPr/>
        </p:nvSpPr>
        <p:spPr>
          <a:xfrm>
            <a:off x="877598" y="1225604"/>
            <a:ext cx="189408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Estamos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aburridos</a:t>
            </a:r>
            <a:r>
              <a:rPr kumimoji="0" lang="en-GB"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99" name="TextBox 98"/>
          <p:cNvSpPr txBox="1"/>
          <p:nvPr/>
        </p:nvSpPr>
        <p:spPr>
          <a:xfrm>
            <a:off x="10054307" y="1076849"/>
            <a:ext cx="189408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Somos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aburridos</a:t>
            </a:r>
            <a:r>
              <a:rPr kumimoji="0" lang="en-GB"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100" name="TextBox 99"/>
          <p:cNvSpPr txBox="1"/>
          <p:nvPr/>
        </p:nvSpPr>
        <p:spPr>
          <a:xfrm>
            <a:off x="840657" y="2468474"/>
            <a:ext cx="203205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Somos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rojos</a:t>
            </a:r>
            <a:r>
              <a:rPr kumimoji="0" lang="en-GB"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101" name="TextBox 100"/>
          <p:cNvSpPr txBox="1"/>
          <p:nvPr/>
        </p:nvSpPr>
        <p:spPr>
          <a:xfrm>
            <a:off x="9951896" y="2495354"/>
            <a:ext cx="203205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Estamos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rojos</a:t>
            </a:r>
            <a:r>
              <a:rPr kumimoji="0" lang="en-GB"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102" name="TextBox 101"/>
          <p:cNvSpPr txBox="1"/>
          <p:nvPr/>
        </p:nvSpPr>
        <p:spPr>
          <a:xfrm>
            <a:off x="840657" y="3885016"/>
            <a:ext cx="203205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Somos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locos.</a:t>
            </a:r>
          </a:p>
        </p:txBody>
      </p:sp>
      <p:sp>
        <p:nvSpPr>
          <p:cNvPr id="103" name="TextBox 102"/>
          <p:cNvSpPr txBox="1"/>
          <p:nvPr/>
        </p:nvSpPr>
        <p:spPr>
          <a:xfrm>
            <a:off x="9985321" y="3930511"/>
            <a:ext cx="203205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Estamos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locos.</a:t>
            </a:r>
          </a:p>
        </p:txBody>
      </p:sp>
      <p:sp>
        <p:nvSpPr>
          <p:cNvPr id="104" name="TextBox 103"/>
          <p:cNvSpPr txBox="1"/>
          <p:nvPr/>
        </p:nvSpPr>
        <p:spPr>
          <a:xfrm>
            <a:off x="811599" y="5202055"/>
            <a:ext cx="203205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Estamos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morenos</a:t>
            </a:r>
            <a:r>
              <a:rPr kumimoji="0" lang="en-GB"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105" name="TextBox 104"/>
          <p:cNvSpPr txBox="1"/>
          <p:nvPr/>
        </p:nvSpPr>
        <p:spPr>
          <a:xfrm>
            <a:off x="9956464" y="5202055"/>
            <a:ext cx="203205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Somos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morenos</a:t>
            </a:r>
            <a:r>
              <a:rPr kumimoji="0" lang="en-GB"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108" name="TextBox 107"/>
          <p:cNvSpPr txBox="1"/>
          <p:nvPr/>
        </p:nvSpPr>
        <p:spPr>
          <a:xfrm>
            <a:off x="2984300" y="1780920"/>
            <a:ext cx="3057469" cy="492443"/>
          </a:xfrm>
          <a:prstGeom prst="rect">
            <a:avLst/>
          </a:prstGeom>
          <a:solidFill>
            <a:schemeClr val="accent5">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prstClr val="white"/>
                </a:solidFill>
                <a:effectLst/>
                <a:uLnTx/>
                <a:uFillTx/>
                <a:latin typeface="Century Gothic" panose="020F0302020204030204"/>
                <a:ea typeface="+mn-ea"/>
                <a:cs typeface="+mn-cs"/>
              </a:rPr>
              <a:t>We are bored.</a:t>
            </a:r>
          </a:p>
        </p:txBody>
      </p:sp>
      <p:sp>
        <p:nvSpPr>
          <p:cNvPr id="109" name="TextBox 108"/>
          <p:cNvSpPr txBox="1"/>
          <p:nvPr/>
        </p:nvSpPr>
        <p:spPr>
          <a:xfrm>
            <a:off x="6311737" y="1784734"/>
            <a:ext cx="3604450" cy="492443"/>
          </a:xfrm>
          <a:prstGeom prst="rect">
            <a:avLst/>
          </a:prstGeom>
          <a:solidFill>
            <a:schemeClr val="accent5">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prstClr val="white"/>
                </a:solidFill>
                <a:effectLst/>
                <a:uLnTx/>
                <a:uFillTx/>
                <a:latin typeface="Century Gothic" panose="020F0302020204030204"/>
                <a:ea typeface="+mn-ea"/>
                <a:cs typeface="+mn-cs"/>
              </a:rPr>
              <a:t>We are boring.</a:t>
            </a:r>
          </a:p>
        </p:txBody>
      </p:sp>
      <p:sp>
        <p:nvSpPr>
          <p:cNvPr id="113" name="TextBox 112"/>
          <p:cNvSpPr txBox="1"/>
          <p:nvPr/>
        </p:nvSpPr>
        <p:spPr>
          <a:xfrm>
            <a:off x="2939041" y="3923582"/>
            <a:ext cx="3252990" cy="830997"/>
          </a:xfrm>
          <a:prstGeom prst="rect">
            <a:avLst/>
          </a:prstGeom>
          <a:solidFill>
            <a:schemeClr val="accent5">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We are insane/crazy.</a:t>
            </a:r>
          </a:p>
        </p:txBody>
      </p:sp>
      <p:sp>
        <p:nvSpPr>
          <p:cNvPr id="114" name="TextBox 113"/>
          <p:cNvSpPr txBox="1"/>
          <p:nvPr/>
        </p:nvSpPr>
        <p:spPr>
          <a:xfrm>
            <a:off x="6319429" y="3937833"/>
            <a:ext cx="3596757" cy="830997"/>
          </a:xfrm>
          <a:prstGeom prst="rect">
            <a:avLst/>
          </a:prstGeom>
          <a:solidFill>
            <a:schemeClr val="accent5">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We are acting crazy.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15" name="TextBox 114"/>
          <p:cNvSpPr txBox="1"/>
          <p:nvPr/>
        </p:nvSpPr>
        <p:spPr>
          <a:xfrm>
            <a:off x="2926283" y="5243806"/>
            <a:ext cx="3252990" cy="892552"/>
          </a:xfrm>
          <a:prstGeom prst="rect">
            <a:avLst/>
          </a:prstGeom>
          <a:solidFill>
            <a:schemeClr val="accent5">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We are tanned/brown</a:t>
            </a:r>
            <a:r>
              <a:rPr kumimoji="0" lang="en-GB" sz="2800" b="0" i="0" u="none" strike="noStrike" kern="1200" cap="none" spc="0" normalizeH="0" baseline="0" noProof="0" dirty="0">
                <a:ln>
                  <a:noFill/>
                </a:ln>
                <a:solidFill>
                  <a:prstClr val="white"/>
                </a:solidFill>
                <a:effectLst/>
                <a:uLnTx/>
                <a:uFillTx/>
                <a:latin typeface="Century Gothic" panose="020F0302020204030204"/>
                <a:ea typeface="+mn-ea"/>
                <a:cs typeface="+mn-cs"/>
              </a:rPr>
              <a:t>.</a:t>
            </a:r>
          </a:p>
        </p:txBody>
      </p:sp>
      <p:sp>
        <p:nvSpPr>
          <p:cNvPr id="116" name="TextBox 115"/>
          <p:cNvSpPr txBox="1"/>
          <p:nvPr/>
        </p:nvSpPr>
        <p:spPr>
          <a:xfrm>
            <a:off x="6281482" y="5256775"/>
            <a:ext cx="3634703" cy="892552"/>
          </a:xfrm>
          <a:prstGeom prst="rect">
            <a:avLst/>
          </a:prstGeom>
          <a:solidFill>
            <a:schemeClr val="accent5">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prstClr val="white"/>
                </a:solidFill>
                <a:effectLst/>
                <a:uLnTx/>
                <a:uFillTx/>
                <a:latin typeface="Century Gothic" panose="020F0302020204030204"/>
                <a:ea typeface="+mn-ea"/>
                <a:cs typeface="+mn-cs"/>
              </a:rPr>
              <a:t>We are dark-haired/dark-skinned.</a:t>
            </a:r>
          </a:p>
        </p:txBody>
      </p:sp>
      <p:pic>
        <p:nvPicPr>
          <p:cNvPr id="1026" name="Picture 2" descr="Mr Men Clip Art"/>
          <p:cNvPicPr>
            <a:picLocks noChangeAspect="1" noChangeArrowheads="1"/>
          </p:cNvPicPr>
          <p:nvPr/>
        </p:nvPicPr>
        <p:blipFill rotWithShape="1">
          <a:blip r:embed="rId18">
            <a:extLst>
              <a:ext uri="{28A0092B-C50C-407E-A947-70E740481C1C}">
                <a14:useLocalDpi xmlns:a14="http://schemas.microsoft.com/office/drawing/2010/main" val="0"/>
              </a:ext>
            </a:extLst>
          </a:blip>
          <a:srcRect t="38331" r="70414"/>
          <a:stretch/>
        </p:blipFill>
        <p:spPr bwMode="auto">
          <a:xfrm>
            <a:off x="3501053" y="2437383"/>
            <a:ext cx="702647" cy="14353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unburn Cartoons"/>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190115" y="2595400"/>
            <a:ext cx="1149550" cy="1149550"/>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2" descr="Mr Men Clip Art"/>
          <p:cNvPicPr>
            <a:picLocks noChangeAspect="1" noChangeArrowheads="1"/>
          </p:cNvPicPr>
          <p:nvPr/>
        </p:nvPicPr>
        <p:blipFill rotWithShape="1">
          <a:blip r:embed="rId18">
            <a:extLst>
              <a:ext uri="{28A0092B-C50C-407E-A947-70E740481C1C}">
                <a14:useLocalDpi xmlns:a14="http://schemas.microsoft.com/office/drawing/2010/main" val="0"/>
              </a:ext>
            </a:extLst>
          </a:blip>
          <a:srcRect t="38331" r="70414"/>
          <a:stretch/>
        </p:blipFill>
        <p:spPr bwMode="auto">
          <a:xfrm>
            <a:off x="3905076" y="2485249"/>
            <a:ext cx="702647" cy="1435332"/>
          </a:xfrm>
          <a:prstGeom prst="rect">
            <a:avLst/>
          </a:prstGeom>
          <a:noFill/>
          <a:extLst>
            <a:ext uri="{909E8E84-426E-40DD-AFC4-6F175D3DCCD1}">
              <a14:hiddenFill xmlns:a14="http://schemas.microsoft.com/office/drawing/2010/main">
                <a:solidFill>
                  <a:srgbClr val="FFFFFF"/>
                </a:solidFill>
              </a14:hiddenFill>
            </a:ext>
          </a:extLst>
        </p:spPr>
      </p:pic>
      <p:sp>
        <p:nvSpPr>
          <p:cNvPr id="110" name="TextBox 109"/>
          <p:cNvSpPr txBox="1"/>
          <p:nvPr/>
        </p:nvSpPr>
        <p:spPr>
          <a:xfrm>
            <a:off x="2968672" y="2717157"/>
            <a:ext cx="3096002" cy="492443"/>
          </a:xfrm>
          <a:prstGeom prst="rect">
            <a:avLst/>
          </a:prstGeom>
          <a:solidFill>
            <a:schemeClr val="accent5">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prstClr val="white"/>
                </a:solidFill>
                <a:effectLst/>
                <a:uLnTx/>
                <a:uFillTx/>
                <a:latin typeface="Century Gothic" panose="020F0302020204030204"/>
                <a:ea typeface="+mn-ea"/>
                <a:cs typeface="+mn-cs"/>
              </a:rPr>
              <a:t>We are red.</a:t>
            </a:r>
          </a:p>
        </p:txBody>
      </p:sp>
      <p:pic>
        <p:nvPicPr>
          <p:cNvPr id="1030" name="Picture 6" descr="Cartoon With A Sunburn"/>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441264" y="2461203"/>
            <a:ext cx="1232117" cy="125684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unburn Clipart"/>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flipH="1">
            <a:off x="7446719" y="2392534"/>
            <a:ext cx="1356266" cy="1387484"/>
          </a:xfrm>
          <a:prstGeom prst="rect">
            <a:avLst/>
          </a:prstGeom>
          <a:noFill/>
          <a:extLst>
            <a:ext uri="{909E8E84-426E-40DD-AFC4-6F175D3DCCD1}">
              <a14:hiddenFill xmlns:a14="http://schemas.microsoft.com/office/drawing/2010/main">
                <a:solidFill>
                  <a:srgbClr val="FFFFFF"/>
                </a:solidFill>
              </a14:hiddenFill>
            </a:ext>
          </a:extLst>
        </p:spPr>
      </p:pic>
      <p:sp>
        <p:nvSpPr>
          <p:cNvPr id="112" name="TextBox 111"/>
          <p:cNvSpPr txBox="1"/>
          <p:nvPr/>
        </p:nvSpPr>
        <p:spPr>
          <a:xfrm flipH="1">
            <a:off x="6319427" y="2714015"/>
            <a:ext cx="3596909" cy="492443"/>
          </a:xfrm>
          <a:prstGeom prst="rect">
            <a:avLst/>
          </a:prstGeom>
          <a:solidFill>
            <a:schemeClr val="accent5">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prstClr val="white"/>
                </a:solidFill>
                <a:effectLst/>
                <a:uLnTx/>
                <a:uFillTx/>
                <a:latin typeface="Century Gothic" panose="020F0302020204030204"/>
                <a:ea typeface="+mn-ea"/>
                <a:cs typeface="+mn-cs"/>
              </a:rPr>
              <a:t>We are red (burnt).</a:t>
            </a:r>
          </a:p>
        </p:txBody>
      </p:sp>
    </p:spTree>
    <p:extLst>
      <p:ext uri="{BB962C8B-B14F-4D97-AF65-F5344CB8AC3E}">
        <p14:creationId xmlns:p14="http://schemas.microsoft.com/office/powerpoint/2010/main" val="1246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p:bldP spid="100" grpId="0"/>
      <p:bldP spid="101" grpId="0"/>
      <p:bldP spid="102" grpId="0"/>
      <p:bldP spid="103" grpId="0"/>
      <p:bldP spid="104" grpId="0"/>
      <p:bldP spid="105" grpId="0"/>
      <p:bldP spid="108" grpId="0" animBg="1"/>
      <p:bldP spid="109" grpId="0" animBg="1"/>
      <p:bldP spid="113" grpId="0" animBg="1"/>
      <p:bldP spid="114" grpId="0" animBg="1"/>
      <p:bldP spid="115" grpId="0" animBg="1"/>
      <p:bldP spid="116" grpId="0" animBg="1"/>
      <p:bldP spid="110" grpId="0" animBg="1"/>
      <p:bldP spid="11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descr="background rectangle">
            <a:extLst>
              <a:ext uri="{C183D7F6-B498-43B3-948B-1728B52AA6E4}">
                <adec:decorative xmlns:adec="http://schemas.microsoft.com/office/drawing/2017/decorative" xmlns=""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a:extLst>
                  <a:ext uri="{C183D7F6-B498-43B3-948B-1728B52AA6E4}">
                    <adec:decorative xmlns:adec="http://schemas.microsoft.com/office/drawing/2017/decorative" xmlns=""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0" name="Rectangle 9">
                <a:extLst>
                  <a:ext uri="{C183D7F6-B498-43B3-948B-1728B52AA6E4}">
                    <adec:decorative xmlns:adec="http://schemas.microsoft.com/office/drawing/2017/decorative" xmlns=""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sp>
          <p:nvSpPr>
            <p:cNvPr id="4" name="Isosceles Triangle 3">
              <a:extLst>
                <a:ext uri="{C183D7F6-B498-43B3-948B-1728B52AA6E4}">
                  <adec:decorative xmlns:adec="http://schemas.microsoft.com/office/drawing/2017/decorative" xmlns="" val="1"/>
                </a:ext>
              </a:extLst>
            </p:cNvPr>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grpSp>
      <p:sp>
        <p:nvSpPr>
          <p:cNvPr id="5" name="Rectangle 4" descr="background rectangle">
            <a:extLst>
              <a:ext uri="{C183D7F6-B498-43B3-948B-1728B52AA6E4}">
                <adec:decorative xmlns:adec="http://schemas.microsoft.com/office/drawing/2017/decorative" xmlns="" val="1"/>
              </a:ext>
            </a:extLst>
          </p:cNvPr>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 name="Title 1">
            <a:extLst>
              <a:ext uri="{FF2B5EF4-FFF2-40B4-BE49-F238E27FC236}">
                <a16:creationId xmlns:a16="http://schemas.microsoft.com/office/drawing/2014/main" id="{BED81D6C-D649-1548-983B-DB3A797C762C}"/>
              </a:ext>
            </a:extLst>
          </p:cNvPr>
          <p:cNvSpPr>
            <a:spLocks noGrp="1"/>
          </p:cNvSpPr>
          <p:nvPr>
            <p:ph type="ctrTitle"/>
          </p:nvPr>
        </p:nvSpPr>
        <p:spPr>
          <a:xfrm>
            <a:off x="155948" y="1489451"/>
            <a:ext cx="7360958" cy="1563582"/>
          </a:xfrm>
        </p:spPr>
        <p:txBody>
          <a:bodyPr>
            <a:normAutofit/>
          </a:bodyPr>
          <a:lstStyle/>
          <a:p>
            <a:pPr algn="l"/>
            <a:r>
              <a:rPr lang="en-GB" sz="4000" b="1" dirty="0" smtClean="0">
                <a:solidFill>
                  <a:prstClr val="white"/>
                </a:solidFill>
              </a:rPr>
              <a:t>Grammar [2]</a:t>
            </a:r>
            <a:endParaRPr lang="en-US" sz="4000" dirty="0"/>
          </a:p>
        </p:txBody>
      </p:sp>
      <p:sp>
        <p:nvSpPr>
          <p:cNvPr id="6" name="Subtitle 5">
            <a:extLst>
              <a:ext uri="{FF2B5EF4-FFF2-40B4-BE49-F238E27FC236}">
                <a16:creationId xmlns:a16="http://schemas.microsoft.com/office/drawing/2014/main" id="{DDFED1B0-8365-D84A-847E-1CD3FA337399}"/>
              </a:ext>
            </a:extLst>
          </p:cNvPr>
          <p:cNvSpPr>
            <a:spLocks noGrp="1"/>
          </p:cNvSpPr>
          <p:nvPr>
            <p:ph type="subTitle" idx="1"/>
          </p:nvPr>
        </p:nvSpPr>
        <p:spPr>
          <a:xfrm>
            <a:off x="190328" y="3145187"/>
            <a:ext cx="7848771" cy="1346131"/>
          </a:xfrm>
        </p:spPr>
        <p:txBody>
          <a:bodyPr>
            <a:normAutofit/>
          </a:bodyPr>
          <a:lstStyle/>
          <a:p>
            <a:pPr algn="l"/>
            <a:r>
              <a:rPr lang="en-GB" dirty="0">
                <a:solidFill>
                  <a:prstClr val="white"/>
                </a:solidFill>
              </a:rPr>
              <a:t>‘Somos’ for traits</a:t>
            </a:r>
          </a:p>
          <a:p>
            <a:pPr algn="l"/>
            <a:r>
              <a:rPr lang="en-GB" dirty="0">
                <a:solidFill>
                  <a:prstClr val="white"/>
                </a:solidFill>
              </a:rPr>
              <a:t>‘Estamos’ (revisited) for state / mood</a:t>
            </a:r>
            <a:endParaRPr lang="en-US" sz="1200" dirty="0"/>
          </a:p>
        </p:txBody>
      </p:sp>
      <p:sp>
        <p:nvSpPr>
          <p:cNvPr id="12" name="Title 3">
            <a:extLst>
              <a:ext uri="{FF2B5EF4-FFF2-40B4-BE49-F238E27FC236}">
                <a16:creationId xmlns:a16="http://schemas.microsoft.com/office/drawing/2014/main" id="{7B424077-B2D5-46AA-BDA8-6FF15DA500E8}"/>
              </a:ext>
            </a:extLst>
          </p:cNvPr>
          <p:cNvSpPr txBox="1">
            <a:spLocks/>
          </p:cNvSpPr>
          <p:nvPr/>
        </p:nvSpPr>
        <p:spPr>
          <a:xfrm>
            <a:off x="223130" y="5226589"/>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Spanish</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2.2 - Week </a:t>
            </a:r>
            <a:r>
              <a:rPr kumimoji="0" lang="en-GB" sz="22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5 </a:t>
            </a:r>
            <a:r>
              <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Lesson </a:t>
            </a:r>
            <a:r>
              <a:rPr kumimoji="0" lang="en-GB" sz="22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47</a:t>
            </a:r>
            <a:endPar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13" name="Title 3">
            <a:extLst>
              <a:ext uri="{FF2B5EF4-FFF2-40B4-BE49-F238E27FC236}">
                <a16:creationId xmlns:a16="http://schemas.microsoft.com/office/drawing/2014/main" id="{AB3692F8-CE33-C34E-B376-364FE77401E4}"/>
              </a:ext>
            </a:extLst>
          </p:cNvPr>
          <p:cNvSpPr txBox="1">
            <a:spLocks/>
          </p:cNvSpPr>
          <p:nvPr/>
        </p:nvSpPr>
        <p:spPr>
          <a:xfrm>
            <a:off x="266807" y="6147055"/>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Victoria Hobson / Nick Avery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Date updated: </a:t>
            </a:r>
            <a:r>
              <a:rPr kumimoji="0" lang="en-GB" sz="14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29/03/20</a:t>
            </a: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15" name="Picture 14" descr="NCELP logo">
            <a:extLst>
              <a:ext uri="{C183D7F6-B498-43B3-948B-1728B52AA6E4}">
                <adec:decorative xmlns:adec="http://schemas.microsoft.com/office/drawing/2017/decorative" xmlns=""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391462739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anish_template.pptx [Read-Only]" id="{223A5FE2-D646-431C-A223-FF3E69290268}" vid="{7360DC47-A87F-4B2E-B0FA-554F224BB3C6}"/>
    </a:ext>
  </a:extLst>
</a:theme>
</file>

<file path=ppt/theme/theme2.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solidFill>
              <a:schemeClr val="accent5">
                <a:lumMod val="50000"/>
              </a:schemeClr>
            </a:solidFill>
            <a:latin typeface="Century Gothic" panose="020B0502020202020204" pitchFamily="34" charset="0"/>
          </a:defRPr>
        </a:defPPr>
      </a:lstStyle>
    </a:txDef>
  </a:objectDefaults>
  <a:extraClrSchemeLst/>
  <a:extLst>
    <a:ext uri="{05A4C25C-085E-4340-85A3-A5531E510DB2}">
      <thm15:themeFamily xmlns:thm15="http://schemas.microsoft.com/office/thememl/2012/main" name="German_verb_sequence_template.potx" id="{61FFBBCD-C164-4849-B944-0FF28D91FA25}" vid="{67AE7A53-F415-43C1-9CDD-F7B34D5E1B78}"/>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anish_French_German_Templates (2).pptx" id="{30E28854-302B-4733-9883-753A70868D1A}" vid="{5A19C407-B07F-4991-B60B-FF1D41BF592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3019</Words>
  <Application>Microsoft Office PowerPoint</Application>
  <PresentationFormat>Widescreen</PresentationFormat>
  <Paragraphs>556</Paragraphs>
  <Slides>16</Slides>
  <Notes>16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16</vt:i4>
      </vt:variant>
    </vt:vector>
  </HeadingPairs>
  <TitlesOfParts>
    <vt:vector size="26" baseType="lpstr">
      <vt:lpstr>Arial</vt:lpstr>
      <vt:lpstr>Arial</vt:lpstr>
      <vt:lpstr>Calibri</vt:lpstr>
      <vt:lpstr>Century</vt:lpstr>
      <vt:lpstr>Century Gothic</vt:lpstr>
      <vt:lpstr>Tw Cen MT</vt:lpstr>
      <vt:lpstr>Wingdings</vt:lpstr>
      <vt:lpstr>1_Office Theme</vt:lpstr>
      <vt:lpstr>2_Office Theme</vt:lpstr>
      <vt:lpstr>Office Theme</vt:lpstr>
      <vt:lpstr>Grammar</vt:lpstr>
      <vt:lpstr>ser </vt:lpstr>
      <vt:lpstr>Describing permanent attributes versus temporary states:  Using ‘somos’ and ‘estamos’ </vt:lpstr>
      <vt:lpstr>leer</vt:lpstr>
      <vt:lpstr>leer</vt:lpstr>
      <vt:lpstr>escuchar</vt:lpstr>
      <vt:lpstr>¿Somos o estamos?</vt:lpstr>
      <vt:lpstr>İA escribir!</vt:lpstr>
      <vt:lpstr>Grammar [2]</vt:lpstr>
      <vt:lpstr>Descripciones de los amigos</vt:lpstr>
      <vt:lpstr>¿Qué describe Ignacio?</vt:lpstr>
      <vt:lpstr>hablar / escuchar</vt:lpstr>
      <vt:lpstr>hablar / escuchar</vt:lpstr>
      <vt:lpstr>hablar/escuchar</vt:lpstr>
      <vt:lpstr>Ser or estar?</vt:lpstr>
      <vt:lpstr>Ser or estar?</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Grammar</dc:title>
  <dc:creator>Nicholas Avery</dc:creator>
  <cp:lastModifiedBy>Nicholas Avery</cp:lastModifiedBy>
  <cp:revision>1</cp:revision>
  <dcterms:created xsi:type="dcterms:W3CDTF">2020-04-20T13:00:12Z</dcterms:created>
  <dcterms:modified xsi:type="dcterms:W3CDTF">2020-04-20T13:01:21Z</dcterms:modified>
</cp:coreProperties>
</file>