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83" r:id="rId3"/>
    <p:sldId id="511" r:id="rId4"/>
    <p:sldId id="512" r:id="rId5"/>
    <p:sldId id="520" r:id="rId6"/>
    <p:sldId id="516" r:id="rId7"/>
    <p:sldId id="517" r:id="rId8"/>
    <p:sldId id="522" r:id="rId9"/>
    <p:sldId id="513" r:id="rId10"/>
    <p:sldId id="514" r:id="rId11"/>
    <p:sldId id="521" r:id="rId12"/>
    <p:sldId id="518" r:id="rId13"/>
    <p:sldId id="519" r:id="rId14"/>
    <p:sldId id="5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64496" autoAdjust="0"/>
  </p:normalViewPr>
  <p:slideViewPr>
    <p:cSldViewPr snapToGrid="0">
      <p:cViewPr varScale="1">
        <p:scale>
          <a:sx n="56" d="100"/>
          <a:sy n="56" d="100"/>
        </p:scale>
        <p:origin x="1675" y="3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19/11/2019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Phonics learning </a:t>
            </a:r>
            <a:r>
              <a:rPr lang="en-GB" dirty="0"/>
              <a:t>aims for </a:t>
            </a:r>
            <a:r>
              <a:rPr lang="en-GB" dirty="0" smtClean="0"/>
              <a:t>Term 1.2, Week 1:</a:t>
            </a:r>
            <a:endParaRPr lang="en-GB" dirty="0"/>
          </a:p>
          <a:p>
            <a:pPr marL="0" indent="0">
              <a:buFontTx/>
              <a:buNone/>
            </a:pPr>
            <a:endParaRPr lang="en-GB" sz="1200" b="0" i="0" u="none" strike="noStrike" kern="1200" dirty="0" smtClean="0">
              <a:solidFill>
                <a:schemeClr val="tx1"/>
              </a:solidFill>
              <a:effectLst/>
              <a:latin typeface="+mn-lt"/>
              <a:ea typeface="+mn-ea"/>
              <a:cs typeface="+mn-cs"/>
            </a:endParaRPr>
          </a:p>
          <a:p>
            <a:pPr marL="0" indent="0">
              <a:buFontTx/>
              <a:buNone/>
            </a:pPr>
            <a:r>
              <a:rPr lang="en-GB" sz="1200" b="0" i="0" u="none" strike="noStrike" kern="1200" dirty="0" smtClean="0">
                <a:solidFill>
                  <a:schemeClr val="tx1"/>
                </a:solidFill>
                <a:effectLst/>
                <a:latin typeface="+mn-lt"/>
                <a:ea typeface="+mn-ea"/>
                <a:cs typeface="+mn-cs"/>
              </a:rPr>
              <a:t>SSCs</a:t>
            </a:r>
            <a:r>
              <a:rPr lang="en-GB" sz="1200" b="0" i="0" u="none" strike="noStrike" kern="1200" baseline="0" dirty="0" smtClean="0">
                <a:solidFill>
                  <a:schemeClr val="tx1"/>
                </a:solidFill>
                <a:effectLst/>
                <a:latin typeface="+mn-lt"/>
                <a:ea typeface="+mn-ea"/>
                <a:cs typeface="+mn-cs"/>
              </a:rPr>
              <a:t> ‘</a:t>
            </a:r>
            <a:r>
              <a:rPr lang="en-GB" sz="1200" b="0" i="0" u="none" strike="noStrike" kern="1200" baseline="0" dirty="0" err="1" smtClean="0">
                <a:solidFill>
                  <a:schemeClr val="tx1"/>
                </a:solidFill>
                <a:effectLst/>
                <a:latin typeface="+mn-lt"/>
                <a:ea typeface="+mn-ea"/>
                <a:cs typeface="+mn-cs"/>
              </a:rPr>
              <a:t>ai</a:t>
            </a:r>
            <a:r>
              <a:rPr lang="en-GB" sz="1200" b="0" i="0" u="none" strike="noStrike" kern="1200" baseline="0" dirty="0" smtClean="0">
                <a:solidFill>
                  <a:schemeClr val="tx1"/>
                </a:solidFill>
                <a:effectLst/>
                <a:latin typeface="+mn-lt"/>
                <a:ea typeface="+mn-ea"/>
                <a:cs typeface="+mn-cs"/>
              </a:rPr>
              <a:t>’ and ‘oi’.</a:t>
            </a:r>
          </a:p>
          <a:p>
            <a:pPr marL="0" indent="0">
              <a:buFontTx/>
              <a:buNone/>
            </a:pPr>
            <a:endParaRPr lang="en-GB" sz="1200" b="0" i="0" u="none" strike="noStrike" kern="1200" baseline="0" dirty="0" smtClean="0">
              <a:solidFill>
                <a:schemeClr val="tx1"/>
              </a:solidFill>
              <a:effectLst/>
              <a:latin typeface="+mn-lt"/>
              <a:ea typeface="+mn-ea"/>
              <a:cs typeface="+mn-cs"/>
            </a:endParaRPr>
          </a:p>
          <a:p>
            <a:pPr marL="0" indent="0">
              <a:buFontTx/>
              <a:buNone/>
            </a:pPr>
            <a:r>
              <a:rPr lang="en-GB" dirty="0" smtClean="0"/>
              <a:t>All pictures selected are available</a:t>
            </a:r>
            <a:r>
              <a:rPr lang="en-GB" baseline="0" dirty="0" smtClean="0"/>
              <a:t> under a Creative Commons license; no attribution required.</a:t>
            </a:r>
            <a:br>
              <a:rPr lang="en-GB" baseline="0" dirty="0" smtClean="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slide without the audio, to enable students to produce</a:t>
            </a:r>
            <a:r>
              <a:rPr lang="en-GB" baseline="0" dirty="0" smtClean="0"/>
              <a:t> the SSC unaided.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2659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‘OI’ </a:t>
            </a:r>
            <a:r>
              <a:rPr lang="en-GB" baseline="0" dirty="0" smtClean="0"/>
              <a:t>and then the </a:t>
            </a:r>
            <a:r>
              <a:rPr lang="en-GB" b="1" baseline="0" dirty="0" smtClean="0"/>
              <a:t>source</a:t>
            </a:r>
            <a:r>
              <a:rPr lang="en-GB" baseline="0" dirty="0" smtClean="0"/>
              <a:t> word ‘</a:t>
            </a:r>
            <a:r>
              <a:rPr lang="en-GB" b="1" baseline="0" dirty="0" err="1" smtClean="0"/>
              <a:t>voir</a:t>
            </a:r>
            <a:r>
              <a:rPr lang="en-GB" baseline="0" dirty="0" smtClean="0"/>
              <a:t>’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err="1" smtClean="0"/>
              <a:t>droite</a:t>
            </a:r>
            <a:r>
              <a:rPr lang="en-GB" baseline="0" dirty="0" smtClean="0"/>
              <a:t> [1293]; </a:t>
            </a:r>
            <a:r>
              <a:rPr lang="en-GB" b="1" baseline="0" dirty="0" err="1" smtClean="0"/>
              <a:t>avoir</a:t>
            </a:r>
            <a:r>
              <a:rPr lang="en-GB" b="1" baseline="0" dirty="0" smtClean="0"/>
              <a:t> </a:t>
            </a:r>
            <a:r>
              <a:rPr lang="en-GB" b="0" baseline="0" dirty="0" smtClean="0"/>
              <a:t>[8]</a:t>
            </a:r>
            <a:r>
              <a:rPr lang="en-GB" baseline="0" dirty="0" smtClean="0"/>
              <a:t> </a:t>
            </a:r>
            <a:r>
              <a:rPr lang="en-GB" b="1" baseline="0" dirty="0" smtClean="0"/>
              <a:t>au revoir</a:t>
            </a:r>
            <a:r>
              <a:rPr lang="en-GB" baseline="0" dirty="0" smtClean="0"/>
              <a:t> [n/a]; </a:t>
            </a:r>
            <a:r>
              <a:rPr lang="en-GB" b="1" baseline="0" dirty="0" err="1" smtClean="0"/>
              <a:t>pourquoi</a:t>
            </a:r>
            <a:r>
              <a:rPr lang="en-GB" baseline="0" dirty="0" smtClean="0"/>
              <a:t>[193]; </a:t>
            </a:r>
            <a:r>
              <a:rPr lang="en-GB" b="1" baseline="0" dirty="0" smtClean="0"/>
              <a:t>trois</a:t>
            </a:r>
            <a:r>
              <a:rPr lang="en-GB" baseline="0" dirty="0" smtClean="0"/>
              <a:t>[115]; </a:t>
            </a:r>
            <a:r>
              <a:rPr lang="en-GB" b="1" baseline="0" dirty="0" err="1" smtClean="0"/>
              <a:t>voir</a:t>
            </a:r>
            <a:r>
              <a:rPr lang="en-GB" b="1" baseline="0" dirty="0" smtClean="0"/>
              <a:t> </a:t>
            </a:r>
            <a:r>
              <a:rPr lang="en-GB" baseline="0" dirty="0" smtClean="0"/>
              <a:t>[69].</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3371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slide without the pictures, to focus students</a:t>
            </a:r>
            <a:r>
              <a:rPr lang="en-GB" baseline="0" dirty="0" smtClean="0"/>
              <a:t> on the SSC alone.</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4654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slide without the audio, to enable students to produce</a:t>
            </a:r>
            <a:r>
              <a:rPr lang="en-GB" baseline="0" dirty="0" smtClean="0"/>
              <a:t> the SSC unaided.</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7152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individual </a:t>
            </a:r>
            <a:r>
              <a:rPr lang="en-GB" b="1" baseline="0" dirty="0" smtClean="0"/>
              <a:t>SSC ‘</a:t>
            </a:r>
            <a:r>
              <a:rPr lang="en-GB" b="1" baseline="0" dirty="0" err="1" smtClean="0"/>
              <a:t>ai</a:t>
            </a:r>
            <a:r>
              <a:rPr lang="en-GB" b="1" baseline="0" dirty="0" smtClean="0"/>
              <a:t>’ </a:t>
            </a:r>
            <a:r>
              <a:rPr lang="en-GB" baseline="0" dirty="0" smtClean="0"/>
              <a:t>and then present and practise the pronunciation of the </a:t>
            </a:r>
            <a:r>
              <a:rPr lang="en-GB" b="1" baseline="0" dirty="0" smtClean="0"/>
              <a:t>source word ‘</a:t>
            </a:r>
            <a:r>
              <a:rPr lang="en-GB" b="1" baseline="0" dirty="0" err="1" smtClean="0"/>
              <a:t>vrai</a:t>
            </a:r>
            <a:r>
              <a:rPr lang="en-GB" b="1" baseline="0" dirty="0" smtClean="0"/>
              <a:t>’.</a:t>
            </a:r>
          </a:p>
          <a:p>
            <a:r>
              <a:rPr lang="en-GB" dirty="0" smtClean="0"/>
              <a:t>A possible gesture for this </a:t>
            </a:r>
            <a:r>
              <a:rPr lang="en-GB" b="1" dirty="0" smtClean="0"/>
              <a:t>source</a:t>
            </a:r>
            <a:r>
              <a:rPr lang="en-GB" dirty="0" smtClean="0"/>
              <a:t> word</a:t>
            </a:r>
            <a:r>
              <a:rPr lang="en-GB" baseline="0" dirty="0" smtClean="0"/>
              <a:t> </a:t>
            </a:r>
            <a:r>
              <a:rPr lang="en-GB" dirty="0" smtClean="0"/>
              <a:t>would be to mime</a:t>
            </a:r>
            <a:r>
              <a:rPr lang="en-GB" baseline="0" dirty="0" smtClean="0"/>
              <a:t> a ‘tick’.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509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slide without the picture, to focus students</a:t>
            </a:r>
            <a:r>
              <a:rPr lang="en-GB" baseline="0" dirty="0" smtClean="0"/>
              <a:t> on the SSC alone.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8092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slide without the audio, to enable students to produce</a:t>
            </a:r>
            <a:r>
              <a:rPr lang="en-GB" baseline="0" dirty="0" smtClean="0"/>
              <a:t> the SSC unaided.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0885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‘AI’ </a:t>
            </a:r>
            <a:r>
              <a:rPr lang="en-GB" baseline="0" dirty="0" smtClean="0"/>
              <a:t>and then the </a:t>
            </a:r>
            <a:r>
              <a:rPr lang="en-GB" b="1" baseline="0" dirty="0" smtClean="0"/>
              <a:t>source</a:t>
            </a:r>
            <a:r>
              <a:rPr lang="en-GB" baseline="0" dirty="0" smtClean="0"/>
              <a:t> word </a:t>
            </a:r>
            <a:r>
              <a:rPr lang="en-GB" b="1" baseline="0" dirty="0" smtClean="0"/>
              <a:t>‘</a:t>
            </a:r>
            <a:r>
              <a:rPr lang="en-GB" b="1" baseline="0" dirty="0" err="1" smtClean="0"/>
              <a:t>vrai</a:t>
            </a:r>
            <a:r>
              <a:rPr lang="en-GB" b="1" baseline="0" dirty="0" smtClean="0"/>
              <a:t>’ </a:t>
            </a:r>
            <a:r>
              <a:rPr lang="en-GB" baseline="0" dirty="0" smtClean="0"/>
              <a:t>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endParaRPr lang="en-GB" baseline="0" dirty="0" smtClean="0"/>
          </a:p>
          <a:p>
            <a:r>
              <a:rPr lang="en-GB" baseline="0" dirty="0" smtClean="0"/>
              <a:t>NB: There is some variation in the way ‘</a:t>
            </a:r>
            <a:r>
              <a:rPr lang="en-GB" baseline="0" dirty="0" err="1" smtClean="0"/>
              <a:t>ai</a:t>
            </a:r>
            <a:r>
              <a:rPr lang="en-GB" baseline="0" dirty="0" smtClean="0"/>
              <a:t>’ is pronounced. Some teachers would like to teach this as /ɛ/ and others as /e/.  In the AUDIO version of this slide, the speaker (a young native French speaker from Paris) pronounces ‘</a:t>
            </a:r>
            <a:r>
              <a:rPr lang="en-GB" baseline="0" dirty="0" err="1" smtClean="0"/>
              <a:t>maison</a:t>
            </a:r>
            <a:r>
              <a:rPr lang="en-GB" baseline="0" dirty="0" smtClean="0"/>
              <a:t>’ and ‘raison’ more as /e/ and the other words as /ɛ/ .  These are all very high frequency words and we feel it is important to include them here.  It is quite possible that learners will not hear the difference in the recording.  Teachers may of course prefer to use the non-AUDIO version and pronounce the words themselves.  If using the AUDIO version and pupils do perceive a difference, it will make an interesting point of discussion.</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err="1" smtClean="0"/>
              <a:t>maison</a:t>
            </a:r>
            <a:r>
              <a:rPr lang="en-GB" baseline="0" dirty="0" smtClean="0"/>
              <a:t> [325]; </a:t>
            </a:r>
            <a:r>
              <a:rPr lang="en-GB" b="1" baseline="0" dirty="0" smtClean="0"/>
              <a:t>raison </a:t>
            </a:r>
            <a:r>
              <a:rPr lang="en-GB" b="0" baseline="0" dirty="0" smtClean="0"/>
              <a:t>[72]</a:t>
            </a:r>
            <a:r>
              <a:rPr lang="en-GB" baseline="0" dirty="0" smtClean="0"/>
              <a:t> </a:t>
            </a:r>
            <a:r>
              <a:rPr lang="en-GB" b="1" baseline="0" dirty="0" err="1" smtClean="0"/>
              <a:t>mauvais</a:t>
            </a:r>
            <a:r>
              <a:rPr lang="en-GB" baseline="0" dirty="0" smtClean="0"/>
              <a:t> [274]; </a:t>
            </a:r>
            <a:r>
              <a:rPr lang="en-GB" b="1" baseline="0" dirty="0" smtClean="0"/>
              <a:t>faire </a:t>
            </a:r>
            <a:r>
              <a:rPr lang="en-GB" baseline="0" dirty="0" smtClean="0"/>
              <a:t>[25]; </a:t>
            </a:r>
            <a:r>
              <a:rPr lang="en-GB" b="1" baseline="0" dirty="0" err="1" smtClean="0"/>
              <a:t>semaine</a:t>
            </a:r>
            <a:r>
              <a:rPr lang="en-GB" b="1" baseline="0" dirty="0" smtClean="0"/>
              <a:t> </a:t>
            </a:r>
            <a:r>
              <a:rPr lang="en-GB" baseline="0" dirty="0" smtClean="0"/>
              <a:t>[245]; </a:t>
            </a:r>
            <a:r>
              <a:rPr lang="en-GB" b="1" baseline="0" dirty="0" err="1" smtClean="0"/>
              <a:t>vrai</a:t>
            </a:r>
            <a:r>
              <a:rPr lang="en-GB" b="1" baseline="0" dirty="0" smtClean="0"/>
              <a:t> </a:t>
            </a:r>
            <a:r>
              <a:rPr lang="en-GB" baseline="0" dirty="0" smtClean="0"/>
              <a:t>[292].</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7308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slide without the pictures, to focus students</a:t>
            </a:r>
            <a:r>
              <a:rPr lang="en-GB" baseline="0" dirty="0" smtClean="0"/>
              <a:t> on the SSC alone.</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3266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slide without the audio, to enable students to produce</a:t>
            </a:r>
            <a:r>
              <a:rPr lang="en-GB" baseline="0" dirty="0" smtClean="0"/>
              <a:t> the SSC unaided.</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4199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individual </a:t>
            </a:r>
            <a:r>
              <a:rPr lang="en-GB" b="1" baseline="0" dirty="0" smtClean="0"/>
              <a:t>SSC ‘oi’ </a:t>
            </a:r>
            <a:r>
              <a:rPr lang="en-GB" baseline="0" dirty="0" smtClean="0"/>
              <a:t>and then present and practise the pronunciation of the </a:t>
            </a:r>
            <a:r>
              <a:rPr lang="en-GB" b="1" baseline="0" dirty="0" smtClean="0"/>
              <a:t>source word ‘</a:t>
            </a:r>
            <a:r>
              <a:rPr lang="en-GB" b="1" baseline="0" dirty="0" err="1" smtClean="0"/>
              <a:t>voir</a:t>
            </a:r>
            <a:r>
              <a:rPr lang="en-GB" b="1" baseline="0" dirty="0" smtClean="0"/>
              <a:t>’.</a:t>
            </a:r>
          </a:p>
          <a:p>
            <a:r>
              <a:rPr lang="en-GB" dirty="0" smtClean="0"/>
              <a:t>A possible gesture for this </a:t>
            </a:r>
            <a:r>
              <a:rPr lang="en-GB" b="1" dirty="0" smtClean="0"/>
              <a:t>source</a:t>
            </a:r>
            <a:r>
              <a:rPr lang="en-GB" dirty="0" smtClean="0"/>
              <a:t> word</a:t>
            </a:r>
            <a:r>
              <a:rPr lang="en-GB" baseline="0" dirty="0" smtClean="0"/>
              <a:t> </a:t>
            </a:r>
            <a:r>
              <a:rPr lang="en-GB" dirty="0" smtClean="0"/>
              <a:t>would be to put one’s hand above one’s brow (as if to shade one’s view) and pretend</a:t>
            </a:r>
            <a:r>
              <a:rPr lang="en-GB" baseline="0" dirty="0" smtClean="0"/>
              <a:t> to be seeing something far off.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8059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slide without the picture, to focus students</a:t>
            </a:r>
            <a:r>
              <a:rPr lang="en-GB" baseline="0" dirty="0" smtClean="0"/>
              <a:t> on the SSC alone.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3485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3964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6484399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35941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57025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19/11/2019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1.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audio" Target="../media/audio11.wav"/><Relationship Id="rId11" Type="http://schemas.openxmlformats.org/officeDocument/2006/relationships/image" Target="../media/image9.png"/><Relationship Id="rId5" Type="http://schemas.openxmlformats.org/officeDocument/2006/relationships/audio" Target="../media/audio10.wav"/><Relationship Id="rId10" Type="http://schemas.openxmlformats.org/officeDocument/2006/relationships/image" Target="../media/image8.png"/><Relationship Id="rId4" Type="http://schemas.openxmlformats.org/officeDocument/2006/relationships/audio" Target="../media/audio9.wav"/><Relationship Id="rId9" Type="http://schemas.openxmlformats.org/officeDocument/2006/relationships/audio" Target="../media/audio14.wav"/></Relationships>
</file>

<file path=ppt/slides/_rels/slide12.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5.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 name="TextBox 12"/>
          <p:cNvSpPr txBox="1"/>
          <p:nvPr/>
        </p:nvSpPr>
        <p:spPr>
          <a:xfrm>
            <a:off x="185383" y="2105561"/>
            <a:ext cx="7879645" cy="707886"/>
          </a:xfrm>
          <a:prstGeom prst="rect">
            <a:avLst/>
          </a:prstGeom>
          <a:noFill/>
        </p:spPr>
        <p:txBody>
          <a:bodyPr wrap="square" rtlCol="0">
            <a:spAutoFit/>
          </a:bodyPr>
          <a:lstStyle/>
          <a:p>
            <a:pPr lvl="0">
              <a:defRPr/>
            </a:pPr>
            <a:r>
              <a:rPr lang="en-GB" sz="4000" b="1" dirty="0" smtClean="0">
                <a:solidFill>
                  <a:prstClr val="white"/>
                </a:solidFill>
                <a:latin typeface="Century Gothic" panose="020B0502020202020204" pitchFamily="34" charset="0"/>
              </a:rPr>
              <a:t>Phonics</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09"/>
            <a:ext cx="5791386" cy="1883889"/>
            <a:chOff x="-204" y="5828736"/>
            <a:chExt cx="5791386" cy="1267778"/>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Week </a:t>
              </a:r>
              <a:r>
                <a:rPr lang="en-GB" sz="2200" dirty="0" smtClean="0">
                  <a:solidFill>
                    <a:prstClr val="white"/>
                  </a:solidFill>
                  <a:latin typeface="Century Gothic" panose="020B0502020202020204" pitchFamily="34" charset="0"/>
                </a:rPr>
                <a:t>1</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smtClean="0">
                <a:solidFill>
                  <a:prstClr val="white"/>
                </a:solidFill>
                <a:latin typeface="Century Gothic" panose="020B0502020202020204" pitchFamily="34" charset="0"/>
              </a:endParaRPr>
            </a:p>
            <a:p>
              <a:r>
                <a:rPr lang="en-GB" sz="1600" smtClean="0">
                  <a:solidFill>
                    <a:prstClr val="white"/>
                  </a:solidFill>
                  <a:latin typeface="Century Gothic" panose="020B0502020202020204" pitchFamily="34" charset="0"/>
                </a:rPr>
                <a:t>Stephen </a:t>
              </a:r>
              <a:r>
                <a:rPr lang="en-GB" sz="1600" dirty="0" smtClean="0">
                  <a:solidFill>
                    <a:prstClr val="white"/>
                  </a:solidFill>
                  <a:latin typeface="Century Gothic" panose="020B0502020202020204" pitchFamily="34" charset="0"/>
                </a:rPr>
                <a:t>Owen</a:t>
              </a:r>
            </a:p>
            <a:p>
              <a:endParaRPr lang="en-GB" sz="1600" dirty="0">
                <a:solidFill>
                  <a:prstClr val="white"/>
                </a:solidFill>
                <a:latin typeface="Century Gothic" panose="020B0502020202020204" pitchFamily="34" charset="0"/>
              </a:endParaRPr>
            </a:p>
            <a:p>
              <a:r>
                <a:rPr lang="en-GB" sz="1600" dirty="0" smtClean="0">
                  <a:solidFill>
                    <a:prstClr val="white"/>
                  </a:solidFill>
                  <a:latin typeface="Century Gothic" panose="020B0502020202020204" pitchFamily="34" charset="0"/>
                </a:rPr>
                <a:t>Date updated: 19 November 2019</a:t>
              </a:r>
              <a:endParaRPr lang="en-GB" sz="1600" dirty="0">
                <a:solidFill>
                  <a:prstClr val="white"/>
                </a:solidFill>
                <a:latin typeface="Century Gothic" panose="020B0502020202020204" pitchFamily="34" charset="0"/>
              </a:endParaRPr>
            </a:p>
          </p:txBody>
        </p:sp>
      </p:grpSp>
    </p:spTree>
    <p:extLst>
      <p:ext uri="{BB962C8B-B14F-4D97-AF65-F5344CB8AC3E}">
        <p14:creationId xmlns:p14="http://schemas.microsoft.com/office/powerpoint/2010/main" val="45670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4555"/>
            <a:ext cx="307427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oi</a:t>
            </a:r>
          </a:p>
        </p:txBody>
      </p:sp>
      <p:sp>
        <p:nvSpPr>
          <p:cNvPr id="3" name="TextBox 2"/>
          <p:cNvSpPr txBox="1"/>
          <p:nvPr/>
        </p:nvSpPr>
        <p:spPr>
          <a:xfrm>
            <a:off x="4543096" y="1862443"/>
            <a:ext cx="31058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oi</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3250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0874" y="3214649"/>
            <a:ext cx="1873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Rounded Rectangle 5"/>
          <p:cNvSpPr/>
          <p:nvPr/>
        </p:nvSpPr>
        <p:spPr>
          <a:xfrm>
            <a:off x="4581281" y="1411342"/>
            <a:ext cx="3029437" cy="27999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1300929" y="516228"/>
            <a:ext cx="28377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dr</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734256" y="3510382"/>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516751" y="3537721"/>
            <a:ext cx="44061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rev</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 !</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3578505" y="4526045"/>
            <a:ext cx="50784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Pourqu</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smtClean="0">
                <a:ln>
                  <a:noFill/>
                </a:ln>
                <a:solidFill>
                  <a:srgbClr val="115076"/>
                </a:solidFill>
                <a:effectLst/>
                <a:uLnTx/>
                <a:uFillTx/>
                <a:latin typeface="Calibri" panose="020F0502020204030204" pitchFamily="34" charset="0"/>
                <a:ea typeface="+mn-ea"/>
                <a:cs typeface="Calibri" panose="020F0502020204030204" pitchFamily="34" charset="0"/>
              </a:rPr>
              <a:t>?</a:t>
            </a:r>
          </a:p>
        </p:txBody>
      </p:sp>
      <p:pic>
        <p:nvPicPr>
          <p:cNvPr id="11" name="Picture 2" descr="Right Arrow Clip 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255" y="1473585"/>
            <a:ext cx="1198955" cy="12489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635406" y="4502432"/>
            <a:ext cx="1198955" cy="17631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594070" y="457922"/>
            <a:ext cx="2977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av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466900" y="-228543"/>
            <a:ext cx="314310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oi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08776" y="4502432"/>
            <a:ext cx="888752" cy="1496318"/>
          </a:xfrm>
          <a:prstGeom prst="rect">
            <a:avLst/>
          </a:prstGeom>
        </p:spPr>
      </p:pic>
      <p:sp>
        <p:nvSpPr>
          <p:cNvPr id="3" name="Rectangle 2"/>
          <p:cNvSpPr/>
          <p:nvPr/>
        </p:nvSpPr>
        <p:spPr>
          <a:xfrm>
            <a:off x="8912269" y="1298905"/>
            <a:ext cx="225093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have]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7" name="Picture 1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6287" y="1531551"/>
            <a:ext cx="1642846" cy="2004543"/>
          </a:xfrm>
          <a:prstGeom prst="rect">
            <a:avLst/>
          </a:prstGeom>
        </p:spPr>
      </p:pic>
      <p:sp>
        <p:nvSpPr>
          <p:cNvPr id="18" name="Rectangle 17"/>
          <p:cNvSpPr/>
          <p:nvPr/>
        </p:nvSpPr>
        <p:spPr>
          <a:xfrm>
            <a:off x="5100874" y="5352419"/>
            <a:ext cx="161294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[why</a:t>
            </a:r>
            <a:r>
              <a:rPr kumimoji="0" lang="en-GB" sz="36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0174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droit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6" name="avoi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7" name="au-revoi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8" name="pourquoi.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subTnLst>
                                    <p:audio>
                                      <p:cMediaNode>
                                        <p:cTn display="0" masterRel="sameClick">
                                          <p:stCondLst>
                                            <p:cond evt="begin" delay="0">
                                              <p:tn val="61"/>
                                            </p:cond>
                                          </p:stCondLst>
                                          <p:endCondLst>
                                            <p:cond evt="onStopAudio" delay="0">
                                              <p:tgtEl>
                                                <p:sldTgt/>
                                              </p:tgtEl>
                                            </p:cond>
                                          </p:endCondLst>
                                        </p:cTn>
                                        <p:tgtEl>
                                          <p:sndTgt r:embed="rId9" name="trois.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4" grpId="0"/>
      <p:bldP spid="15" grpId="0"/>
      <p:bldP spid="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0874" y="3214649"/>
            <a:ext cx="1873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Rounded Rectangle 5"/>
          <p:cNvSpPr/>
          <p:nvPr/>
        </p:nvSpPr>
        <p:spPr>
          <a:xfrm>
            <a:off x="4581281" y="1411342"/>
            <a:ext cx="3029437" cy="27999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1300929" y="516228"/>
            <a:ext cx="28377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dr</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734256" y="3510382"/>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516751" y="3537721"/>
            <a:ext cx="44061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rev</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 !</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3578505" y="4526045"/>
            <a:ext cx="50784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Pourqu</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smtClean="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14" name="TextBox 13"/>
          <p:cNvSpPr txBox="1"/>
          <p:nvPr/>
        </p:nvSpPr>
        <p:spPr>
          <a:xfrm>
            <a:off x="8594070" y="457922"/>
            <a:ext cx="2977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av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466900" y="-228543"/>
            <a:ext cx="314310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oi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80790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droit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6" name="avoi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7" name="au-revoi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pourquoi.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9" name="tro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0874" y="3214649"/>
            <a:ext cx="18732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Rounded Rectangle 5"/>
          <p:cNvSpPr/>
          <p:nvPr/>
        </p:nvSpPr>
        <p:spPr>
          <a:xfrm>
            <a:off x="4581281" y="1411342"/>
            <a:ext cx="3029437" cy="27999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1300929" y="516228"/>
            <a:ext cx="28377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dr</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734256" y="3510382"/>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tr</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516751" y="3537721"/>
            <a:ext cx="44061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rev</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 !</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3578505" y="4526045"/>
            <a:ext cx="50784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Pourqu</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 </a:t>
            </a:r>
            <a:r>
              <a:rPr kumimoji="0" lang="en-GB" sz="6000" b="0" i="0" u="none" strike="noStrike" kern="1200" cap="none" spc="0" normalizeH="0" baseline="0" noProof="0" dirty="0" smtClean="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14" name="TextBox 13"/>
          <p:cNvSpPr txBox="1"/>
          <p:nvPr/>
        </p:nvSpPr>
        <p:spPr>
          <a:xfrm>
            <a:off x="8594070" y="457922"/>
            <a:ext cx="2977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av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oi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466900" y="-228543"/>
            <a:ext cx="314310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oi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5323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83" y="-666831"/>
            <a:ext cx="368980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ai</a:t>
            </a:r>
            <a:endParaRPr kumimoji="0" lang="en-GB" sz="2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
        <p:nvSpPr>
          <p:cNvPr id="3" name="TextBox 2"/>
          <p:cNvSpPr txBox="1"/>
          <p:nvPr/>
        </p:nvSpPr>
        <p:spPr>
          <a:xfrm>
            <a:off x="4653137" y="4301189"/>
            <a:ext cx="2924198"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ai</a:t>
            </a:r>
            <a:endPar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9123" y="1468283"/>
            <a:ext cx="2719591" cy="2832906"/>
          </a:xfrm>
          <a:prstGeom prst="rect">
            <a:avLst/>
          </a:prstGeom>
        </p:spPr>
      </p:pic>
    </p:spTree>
    <p:extLst>
      <p:ext uri="{BB962C8B-B14F-4D97-AF65-F5344CB8AC3E}">
        <p14:creationId xmlns:p14="http://schemas.microsoft.com/office/powerpoint/2010/main" val="317454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vrai.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vra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83" y="-666831"/>
            <a:ext cx="368980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ai</a:t>
            </a:r>
            <a:endParaRPr kumimoji="0" lang="en-GB" sz="2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
        <p:nvSpPr>
          <p:cNvPr id="3" name="TextBox 2"/>
          <p:cNvSpPr txBox="1"/>
          <p:nvPr/>
        </p:nvSpPr>
        <p:spPr>
          <a:xfrm>
            <a:off x="4753345" y="1883665"/>
            <a:ext cx="2924198"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ai</a:t>
            </a:r>
            <a:endPar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1898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vra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83" y="-666831"/>
            <a:ext cx="368980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ai</a:t>
            </a:r>
            <a:endParaRPr kumimoji="0" lang="en-GB" sz="2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
        <p:nvSpPr>
          <p:cNvPr id="3" name="TextBox 2"/>
          <p:cNvSpPr txBox="1"/>
          <p:nvPr/>
        </p:nvSpPr>
        <p:spPr>
          <a:xfrm>
            <a:off x="4753345" y="1883665"/>
            <a:ext cx="2924198"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ai</a:t>
            </a:r>
            <a:endPar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4272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48163" y="3347589"/>
            <a:ext cx="18956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vr</a:t>
            </a:r>
            <a:r>
              <a:rPr kumimoji="0" lang="en-GB" sz="72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endParaRPr kumimoji="0" lang="en-GB" sz="72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7" name="Rounded Rectangle 6"/>
          <p:cNvSpPr/>
          <p:nvPr/>
        </p:nvSpPr>
        <p:spPr>
          <a:xfrm>
            <a:off x="4338144" y="1730488"/>
            <a:ext cx="3515711" cy="275896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8406806" y="481337"/>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son</a:t>
            </a:r>
          </a:p>
        </p:txBody>
      </p:sp>
      <p:sp>
        <p:nvSpPr>
          <p:cNvPr id="9" name="TextBox 8"/>
          <p:cNvSpPr txBox="1"/>
          <p:nvPr/>
        </p:nvSpPr>
        <p:spPr>
          <a:xfrm>
            <a:off x="9144896" y="3465513"/>
            <a:ext cx="227232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n-GB" sz="7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sp>
        <p:nvSpPr>
          <p:cNvPr id="10" name="TextBox 9"/>
          <p:cNvSpPr txBox="1"/>
          <p:nvPr/>
        </p:nvSpPr>
        <p:spPr>
          <a:xfrm>
            <a:off x="3714958" y="4547918"/>
            <a:ext cx="476208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sem</a:t>
            </a:r>
            <a:r>
              <a:rPr kumimoji="0" lang="en-GB" sz="72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ne</a:t>
            </a:r>
            <a:endParaRPr kumimoji="0" lang="en-GB" sz="72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345360" y="3584901"/>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mauv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770646" y="481337"/>
            <a:ext cx="29443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son</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489331" y="-126961"/>
            <a:ext cx="314310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ai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7" name="Picture 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506" y="1340883"/>
            <a:ext cx="2220784" cy="146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4616" y="1898215"/>
            <a:ext cx="1619221" cy="1686686"/>
          </a:xfrm>
          <a:prstGeom prst="rect">
            <a:avLst/>
          </a:prstGeom>
        </p:spPr>
      </p:pic>
      <p:sp>
        <p:nvSpPr>
          <p:cNvPr id="2" name="Rectangle 1"/>
          <p:cNvSpPr/>
          <p:nvPr/>
        </p:nvSpPr>
        <p:spPr>
          <a:xfrm>
            <a:off x="9144896" y="1544533"/>
            <a:ext cx="202811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[reason]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 name="Rectangle 2"/>
          <p:cNvSpPr/>
          <p:nvPr/>
        </p:nvSpPr>
        <p:spPr>
          <a:xfrm>
            <a:off x="9423290" y="4418767"/>
            <a:ext cx="171553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[to do]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Rectangle 3"/>
          <p:cNvSpPr/>
          <p:nvPr/>
        </p:nvSpPr>
        <p:spPr>
          <a:xfrm>
            <a:off x="1252188" y="4448462"/>
            <a:ext cx="145424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[bad]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5" name="Rectangle 4"/>
          <p:cNvSpPr/>
          <p:nvPr/>
        </p:nvSpPr>
        <p:spPr>
          <a:xfrm>
            <a:off x="5069633" y="5615662"/>
            <a:ext cx="172354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[week]</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0484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vrai.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5" name="maiso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raiso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7" name="mauvais.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8" name="semain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subTnLst>
                                    <p:audio>
                                      <p:cMediaNode>
                                        <p:cTn display="0" masterRel="sameClick">
                                          <p:stCondLst>
                                            <p:cond evt="begin" delay="0">
                                              <p:tn val="61"/>
                                            </p:cond>
                                          </p:stCondLst>
                                          <p:endCondLst>
                                            <p:cond evt="onStopAudio" delay="0">
                                              <p:tgtEl>
                                                <p:sldTgt/>
                                              </p:tgtEl>
                                            </p:cond>
                                          </p:endCondLst>
                                        </p:cTn>
                                        <p:tgtEl>
                                          <p:sndTgt r:embed="rId9" name="fair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p:bldP spid="12" grpId="0"/>
      <p:bldP spid="15" grpId="0"/>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48163" y="3347589"/>
            <a:ext cx="18956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vr</a:t>
            </a:r>
            <a:r>
              <a:rPr kumimoji="0" lang="en-GB" sz="72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endParaRPr kumimoji="0" lang="en-GB" sz="72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7" name="Rounded Rectangle 6"/>
          <p:cNvSpPr/>
          <p:nvPr/>
        </p:nvSpPr>
        <p:spPr>
          <a:xfrm>
            <a:off x="4338144" y="1730488"/>
            <a:ext cx="3515711" cy="275896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8406806" y="481337"/>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son</a:t>
            </a:r>
          </a:p>
        </p:txBody>
      </p:sp>
      <p:sp>
        <p:nvSpPr>
          <p:cNvPr id="9" name="TextBox 8"/>
          <p:cNvSpPr txBox="1"/>
          <p:nvPr/>
        </p:nvSpPr>
        <p:spPr>
          <a:xfrm>
            <a:off x="9144896" y="3465513"/>
            <a:ext cx="227232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n-GB" sz="7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sp>
        <p:nvSpPr>
          <p:cNvPr id="10" name="TextBox 9"/>
          <p:cNvSpPr txBox="1"/>
          <p:nvPr/>
        </p:nvSpPr>
        <p:spPr>
          <a:xfrm>
            <a:off x="3714958" y="4547918"/>
            <a:ext cx="476208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sem</a:t>
            </a:r>
            <a:r>
              <a:rPr kumimoji="0" lang="en-GB" sz="72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ne</a:t>
            </a:r>
            <a:endParaRPr kumimoji="0" lang="en-GB" sz="72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345360" y="3584901"/>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mauv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770646" y="481337"/>
            <a:ext cx="29443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son</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489331" y="-126961"/>
            <a:ext cx="314310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ai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8477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ai.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4" name="vrai.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5" name="maison.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6" name="raiso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7" name="mauvais.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8" name="semain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subTnLst>
                                    <p:audio>
                                      <p:cMediaNode>
                                        <p:cTn display="0" masterRel="sameClick">
                                          <p:stCondLst>
                                            <p:cond evt="begin" delay="0">
                                              <p:tn val="36"/>
                                            </p:cond>
                                          </p:stCondLst>
                                          <p:endCondLst>
                                            <p:cond evt="onStopAudio" delay="0">
                                              <p:tgtEl>
                                                <p:sldTgt/>
                                              </p:tgtEl>
                                            </p:cond>
                                          </p:endCondLst>
                                        </p:cTn>
                                        <p:tgtEl>
                                          <p:sndTgt r:embed="rId9" name="fa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48163" y="3347589"/>
            <a:ext cx="18956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vr</a:t>
            </a:r>
            <a:r>
              <a:rPr kumimoji="0" lang="en-GB" sz="72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endParaRPr kumimoji="0" lang="en-GB" sz="72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7" name="Rounded Rectangle 6"/>
          <p:cNvSpPr/>
          <p:nvPr/>
        </p:nvSpPr>
        <p:spPr>
          <a:xfrm>
            <a:off x="4338144" y="1730488"/>
            <a:ext cx="3515711" cy="275896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8406806" y="481337"/>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son</a:t>
            </a:r>
          </a:p>
        </p:txBody>
      </p:sp>
      <p:sp>
        <p:nvSpPr>
          <p:cNvPr id="9" name="TextBox 8"/>
          <p:cNvSpPr txBox="1"/>
          <p:nvPr/>
        </p:nvSpPr>
        <p:spPr>
          <a:xfrm>
            <a:off x="9144896" y="3465513"/>
            <a:ext cx="227232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n-GB" sz="7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sp>
        <p:nvSpPr>
          <p:cNvPr id="10" name="TextBox 9"/>
          <p:cNvSpPr txBox="1"/>
          <p:nvPr/>
        </p:nvSpPr>
        <p:spPr>
          <a:xfrm>
            <a:off x="3714958" y="4547918"/>
            <a:ext cx="476208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sem</a:t>
            </a:r>
            <a:r>
              <a:rPr kumimoji="0" lang="en-GB" sz="72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72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ne</a:t>
            </a:r>
            <a:endParaRPr kumimoji="0" lang="en-GB" sz="72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345360" y="3584901"/>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mauv</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770646" y="481337"/>
            <a:ext cx="29443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000" b="0" i="0" u="none" strike="noStrike" kern="1200" cap="none" spc="0" normalizeH="0" baseline="0" noProof="0" dirty="0" err="1" smtClean="0">
                <a:ln>
                  <a:noFill/>
                </a:ln>
                <a:solidFill>
                  <a:srgbClr val="E65D00"/>
                </a:solidFill>
                <a:effectLst/>
                <a:uLnTx/>
                <a:uFillTx/>
                <a:latin typeface="Century Gothic" panose="020B0502020202020204" pitchFamily="34" charset="0"/>
                <a:ea typeface="+mn-ea"/>
                <a:cs typeface="Calibri" panose="020F0502020204030204" pitchFamily="34" charset="0"/>
              </a:rPr>
              <a:t>ai</a:t>
            </a:r>
            <a:r>
              <a:rPr kumimoji="0" lang="en-GB" sz="6000" b="0"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son</a:t>
            </a:r>
            <a:endParaRPr kumimoji="0" lang="en-GB"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489331" y="-126961"/>
            <a:ext cx="314310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smtClean="0">
                <a:ln>
                  <a:noFill/>
                </a:ln>
                <a:solidFill>
                  <a:srgbClr val="115076"/>
                </a:solidFill>
                <a:effectLst/>
                <a:uLnTx/>
                <a:uFillTx/>
                <a:latin typeface="Century Gothic" panose="020B0502020202020204" pitchFamily="34" charset="0"/>
                <a:ea typeface="+mn-ea"/>
                <a:cs typeface="Calibri" panose="020F0502020204030204" pitchFamily="34" charset="0"/>
              </a:rPr>
              <a:t>ai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2763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4555"/>
            <a:ext cx="307427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oi</a:t>
            </a:r>
          </a:p>
        </p:txBody>
      </p:sp>
      <p:sp>
        <p:nvSpPr>
          <p:cNvPr id="3" name="TextBox 2"/>
          <p:cNvSpPr txBox="1"/>
          <p:nvPr/>
        </p:nvSpPr>
        <p:spPr>
          <a:xfrm>
            <a:off x="4543096" y="4367649"/>
            <a:ext cx="31058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oi</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pic>
        <p:nvPicPr>
          <p:cNvPr id="4098" name="Picture 2" descr="http://www.clker.com/cliparts/2/n/7/1/j/V/scientist-microscope-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599" y="771303"/>
            <a:ext cx="3149304" cy="384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subTnLst>
                                    <p:audio>
                                      <p:cMediaNode>
                                        <p:cTn display="0" masterRel="sameClick">
                                          <p:stCondLst>
                                            <p:cond evt="begin" delay="0">
                                              <p:tn val="15"/>
                                            </p:cond>
                                          </p:stCondLst>
                                          <p:endCondLst>
                                            <p:cond evt="onStopAudio" delay="0">
                                              <p:tgtEl>
                                                <p:sldTgt/>
                                              </p:tgtEl>
                                            </p:cond>
                                          </p:endCondLst>
                                        </p:cTn>
                                        <p:tgtEl>
                                          <p:sndTgt r:embed="rId4" name="voi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4555"/>
            <a:ext cx="307427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oi</a:t>
            </a:r>
          </a:p>
        </p:txBody>
      </p:sp>
      <p:sp>
        <p:nvSpPr>
          <p:cNvPr id="3" name="TextBox 2"/>
          <p:cNvSpPr txBox="1"/>
          <p:nvPr/>
        </p:nvSpPr>
        <p:spPr>
          <a:xfrm>
            <a:off x="4543096" y="1862443"/>
            <a:ext cx="31058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v</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oi</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5864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voi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418</Words>
  <Application>Microsoft Office PowerPoint</Application>
  <PresentationFormat>Widescreen</PresentationFormat>
  <Paragraphs>103</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Century Gothic</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Stephen Owen</cp:lastModifiedBy>
  <cp:revision>309</cp:revision>
  <dcterms:created xsi:type="dcterms:W3CDTF">2019-10-14T11:05:21Z</dcterms:created>
  <dcterms:modified xsi:type="dcterms:W3CDTF">2019-11-19T16:14:31Z</dcterms:modified>
</cp:coreProperties>
</file>