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52372" autoAdjust="0"/>
  </p:normalViewPr>
  <p:slideViewPr>
    <p:cSldViewPr snapToGrid="0">
      <p:cViewPr varScale="1">
        <p:scale>
          <a:sx n="38" d="100"/>
          <a:sy n="38" d="100"/>
        </p:scale>
        <p:origin x="19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BEFD0-4BA2-469D-A637-36EB7D193A11}" type="datetimeFigureOut">
              <a:rPr lang="en-GB" smtClean="0"/>
              <a:t>27/10/2019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600D6-8206-4003-95DF-0EEA161E2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8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376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524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66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43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13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33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Note: the introduction of new vocabulary this week is staggered over the two lessons.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Vocabulary practice</a:t>
            </a:r>
            <a:r>
              <a:rPr lang="en-GB" b="1" baseline="0" dirty="0"/>
              <a:t> slide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recapping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Vocabulary 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r>
              <a:rPr lang="en-GB" baseline="0" dirty="0"/>
              <a:t>Numbers: </a:t>
            </a:r>
            <a:r>
              <a:rPr lang="en-GB" baseline="0" dirty="0" err="1" smtClean="0"/>
              <a:t>siete</a:t>
            </a:r>
            <a:r>
              <a:rPr lang="en-GB" baseline="0" dirty="0" smtClean="0"/>
              <a:t> [603]; </a:t>
            </a:r>
            <a:r>
              <a:rPr lang="en-GB" baseline="0" dirty="0" err="1" smtClean="0"/>
              <a:t>ocho</a:t>
            </a:r>
            <a:r>
              <a:rPr lang="en-GB" baseline="0" dirty="0" smtClean="0"/>
              <a:t> </a:t>
            </a:r>
            <a:r>
              <a:rPr lang="en-GB" baseline="0" dirty="0"/>
              <a:t>[</a:t>
            </a:r>
            <a:r>
              <a:rPr lang="en-GB" baseline="0" dirty="0" smtClean="0"/>
              <a:t>641]; </a:t>
            </a:r>
            <a:r>
              <a:rPr lang="en-GB" baseline="0" dirty="0" err="1" smtClean="0"/>
              <a:t>nueve</a:t>
            </a:r>
            <a:r>
              <a:rPr lang="en-GB" baseline="0" dirty="0" smtClean="0"/>
              <a:t> [991]; </a:t>
            </a:r>
            <a:r>
              <a:rPr lang="en-GB" baseline="0" dirty="0" err="1" smtClean="0"/>
              <a:t>diez</a:t>
            </a:r>
            <a:r>
              <a:rPr lang="en-GB" baseline="0" dirty="0" smtClean="0"/>
              <a:t> [449]; once [1700]; </a:t>
            </a:r>
            <a:r>
              <a:rPr lang="en-GB" baseline="0" dirty="0" err="1" smtClean="0"/>
              <a:t>doce</a:t>
            </a:r>
            <a:r>
              <a:rPr lang="en-GB" baseline="0" dirty="0" smtClean="0"/>
              <a:t> [1138]; la </a:t>
            </a:r>
            <a:r>
              <a:rPr lang="en-GB" baseline="0" dirty="0" err="1" smtClean="0"/>
              <a:t>autora</a:t>
            </a:r>
            <a:r>
              <a:rPr lang="en-GB" baseline="0" dirty="0" smtClean="0"/>
              <a:t> [513]; la </a:t>
            </a:r>
            <a:r>
              <a:rPr lang="en-GB" baseline="0" dirty="0" err="1" smtClean="0"/>
              <a:t>profesora</a:t>
            </a:r>
            <a:r>
              <a:rPr lang="en-GB" baseline="0" dirty="0" smtClean="0"/>
              <a:t> [501]; el director [592]; la </a:t>
            </a:r>
            <a:r>
              <a:rPr lang="en-GB" baseline="0" dirty="0" err="1" smtClean="0"/>
              <a:t>directora</a:t>
            </a:r>
            <a:r>
              <a:rPr lang="en-GB" baseline="0" dirty="0" smtClean="0"/>
              <a:t> [592].</a:t>
            </a:r>
            <a:endParaRPr lang="en-GB" baseline="0" dirty="0"/>
          </a:p>
          <a:p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Source</a:t>
            </a:r>
            <a:r>
              <a:rPr lang="en-GB" dirty="0"/>
              <a:t>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6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Note: the introduction of new vocabulary this week is staggered over the two lessons.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Vocabulary practice</a:t>
            </a:r>
            <a:r>
              <a:rPr lang="en-GB" b="1" baseline="0" dirty="0"/>
              <a:t> slide</a:t>
            </a:r>
            <a:r>
              <a:rPr lang="en-GB" b="1" dirty="0"/>
              <a:t/>
            </a:r>
            <a:br>
              <a:rPr lang="en-GB" b="1" dirty="0"/>
            </a:br>
            <a:r>
              <a:rPr lang="en-GB" dirty="0"/>
              <a:t>Pupils</a:t>
            </a:r>
            <a:r>
              <a:rPr lang="en-GB" baseline="0" dirty="0"/>
              <a:t> either work by themselves or in pairs, reading out the words and recapping their English meaning (1 minute).</a:t>
            </a:r>
            <a:br>
              <a:rPr lang="en-GB" baseline="0" dirty="0"/>
            </a:br>
            <a:r>
              <a:rPr lang="en-GB" baseline="0" dirty="0"/>
              <a:t>Then the English meanings are removed and they try to recall them, looking at the Spanish (1 minute).</a:t>
            </a:r>
            <a:br>
              <a:rPr lang="en-GB" baseline="0" dirty="0"/>
            </a:br>
            <a:r>
              <a:rPr lang="en-GB" baseline="0" dirty="0"/>
              <a:t>Then the Spanish meaning are removed and they to recall them, looking at the English (1 minute)</a:t>
            </a:r>
            <a:br>
              <a:rPr lang="en-GB" baseline="0" dirty="0"/>
            </a:br>
            <a:r>
              <a:rPr lang="en-GB" baseline="0" dirty="0"/>
              <a:t>Further rounds of learning can be facilitated by one pupil turning away from the board, and his/her partner asking him/her the meanings.  This activity can work from L2 </a:t>
            </a:r>
            <a:r>
              <a:rPr lang="en-GB" baseline="0" dirty="0">
                <a:sym typeface="Wingdings" panose="05000000000000000000" pitchFamily="2" charset="2"/>
              </a:rPr>
              <a:t></a:t>
            </a:r>
            <a:r>
              <a:rPr lang="en-GB" baseline="0" dirty="0"/>
              <a:t> L1 or L1 </a:t>
            </a:r>
            <a:r>
              <a:rPr lang="en-GB" baseline="0" dirty="0">
                <a:sym typeface="Wingdings" panose="05000000000000000000" pitchFamily="2" charset="2"/>
              </a:rPr>
              <a:t> L2.</a:t>
            </a:r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Vocabulary frequency rankings</a:t>
            </a:r>
            <a:r>
              <a:rPr lang="en-GB" b="1" baseline="0" dirty="0"/>
              <a:t> </a:t>
            </a:r>
            <a:r>
              <a:rPr lang="en-GB" baseline="0" dirty="0"/>
              <a:t>(1 is the most common word in Spanish):  </a:t>
            </a:r>
          </a:p>
          <a:p>
            <a:r>
              <a:rPr lang="en-GB" baseline="0" dirty="0"/>
              <a:t>Numbers: Uno [425]; dos [64]; tres [134]; cuatro [241]; cinco [284]; seis [438]; color [358]; plan [625[; flor [739]; autor [513]; profesor [501]</a:t>
            </a:r>
          </a:p>
          <a:p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Source: </a:t>
            </a:r>
            <a:r>
              <a:rPr lang="en-GB" baseline="0" dirty="0"/>
              <a:t>Davies, M. &amp; Davies, K. (2018). </a:t>
            </a:r>
            <a:r>
              <a:rPr lang="en-GB" i="1" baseline="0" dirty="0"/>
              <a:t>A frequency dictionary of Spanish: Core vocabulary for learners </a:t>
            </a:r>
            <a:r>
              <a:rPr lang="en-GB" i="0" baseline="0" dirty="0"/>
              <a:t>(2</a:t>
            </a:r>
            <a:r>
              <a:rPr lang="en-GB" i="0" baseline="30000" dirty="0"/>
              <a:t>nd</a:t>
            </a:r>
            <a:r>
              <a:rPr lang="en-GB" i="0" baseline="0" dirty="0"/>
              <a:t> ed.)</a:t>
            </a:r>
            <a:r>
              <a:rPr lang="en-GB" baseline="0" dirty="0"/>
              <a:t>. London: Routledge.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1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Vocabulary practice slide</a:t>
            </a:r>
          </a:p>
          <a:p>
            <a:r>
              <a:rPr lang="en-GB" baseline="0" dirty="0"/>
              <a:t>Differentiation: You may wish to remove the option grid to challenge a higher-achieving group.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B22C6-D59F-4BBB-9713-7E5EF30271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6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Vocabulary</a:t>
            </a:r>
            <a:r>
              <a:rPr lang="en-GB" baseline="0" dirty="0"/>
              <a:t> recap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2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78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62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04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966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7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95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27/10/2019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4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27/10/2019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80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752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34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5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3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27/10/2019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49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27/10/2019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9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27/10/2019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04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DEFE3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w Cen MT" panose="020B0602020104020603"/>
                  <a:ea typeface="+mn-ea"/>
                  <a:cs typeface="+mn-cs"/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E567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-56445" y="0"/>
            <a:ext cx="4350984" cy="6858000"/>
          </a:xfrm>
          <a:prstGeom prst="rect">
            <a:avLst/>
          </a:prstGeom>
          <a:solidFill>
            <a:srgbClr val="E5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C87BED3-1F94-4685-B918-7B7ACC5E053C}"/>
              </a:ext>
            </a:extLst>
          </p:cNvPr>
          <p:cNvSpPr/>
          <p:nvPr/>
        </p:nvSpPr>
        <p:spPr>
          <a:xfrm>
            <a:off x="52293" y="5928268"/>
            <a:ext cx="51892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Y7 Spanish, Term 1.2, Week 2, Lesson 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387" y="3099159"/>
            <a:ext cx="6036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Vocabulary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293" y="6328379"/>
            <a:ext cx="3595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Nick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Avery &amp; Rachel Hawkes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293" y="2514383"/>
            <a:ext cx="88932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Talking about more than one thing</a:t>
            </a:r>
          </a:p>
        </p:txBody>
      </p:sp>
    </p:spTree>
    <p:extLst>
      <p:ext uri="{BB962C8B-B14F-4D97-AF65-F5344CB8AC3E}">
        <p14:creationId xmlns:p14="http://schemas.microsoft.com/office/powerpoint/2010/main" val="4059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478990" y="2044174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057610" y="2816297"/>
            <a:ext cx="22380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male author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997828" y="3692398"/>
            <a:ext cx="2850443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8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000110" y="2213914"/>
            <a:ext cx="2485933" cy="225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618457" y="2866092"/>
            <a:ext cx="2238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one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810049" y="888807"/>
            <a:ext cx="2252582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000110" y="2213914"/>
            <a:ext cx="2485933" cy="225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618457" y="2866092"/>
            <a:ext cx="2238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four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2860866" y="857850"/>
            <a:ext cx="3010680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2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5000110" y="2213914"/>
            <a:ext cx="2485933" cy="225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463379" y="2953246"/>
            <a:ext cx="2238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flower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6010730" y="740380"/>
            <a:ext cx="2327339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968415" y="2336104"/>
            <a:ext cx="2284258" cy="206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463379" y="2953246"/>
            <a:ext cx="2238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8621874" y="3441180"/>
            <a:ext cx="2327339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2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898474" y="1381084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96108" y="1381082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581847" y="1369656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0606535" y="1369656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0581847" y="5525915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0690242" y="2959391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Segundos</a:t>
            </a:r>
            <a:endParaRPr lang="en-GB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823326" y="1211805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0798638" y="5345387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0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321058" y="1112039"/>
          <a:ext cx="6555564" cy="47573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5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6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3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siete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seven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ocho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eight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nueve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diez</a:t>
                      </a:r>
                      <a:endParaRPr lang="en-GB" sz="2000" kern="12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eleven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doce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twelve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autora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female author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200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profesora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female teacher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director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male</a:t>
                      </a:r>
                      <a:r>
                        <a:rPr lang="en-GB" sz="2000" baseline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director, </a:t>
                      </a:r>
                      <a:r>
                        <a:rPr lang="en-GB" sz="2000" baseline="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headteacher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2000" i="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directora</a:t>
                      </a:r>
                      <a:endParaRPr lang="en-GB" sz="2000" i="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female</a:t>
                      </a:r>
                      <a:r>
                        <a:rPr lang="en-GB" sz="2000" baseline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director, </a:t>
                      </a:r>
                      <a:r>
                        <a:rPr lang="en-GB" sz="2000" baseline="0" dirty="0" err="1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headteacher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215817" y="361821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600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Vocabulario</a:t>
            </a:r>
            <a:endParaRPr lang="en-GB" sz="36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35210" y="5756335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>INICIO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003694" y="1604887"/>
            <a:ext cx="1604056" cy="4627883"/>
            <a:chOff x="-1520450" y="1000955"/>
            <a:chExt cx="1230122" cy="4627883"/>
          </a:xfrm>
        </p:grpSpPr>
        <p:sp>
          <p:nvSpPr>
            <p:cNvPr id="52" name="Rectangle 51"/>
            <p:cNvSpPr/>
            <p:nvPr/>
          </p:nvSpPr>
          <p:spPr>
            <a:xfrm>
              <a:off x="-1520450" y="1000955"/>
              <a:ext cx="1230121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-1520449" y="1437493"/>
              <a:ext cx="1230121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-1520449" y="1855772"/>
              <a:ext cx="1230121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-1520449" y="2317040"/>
              <a:ext cx="1230121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-1520449" y="2733516"/>
              <a:ext cx="1230121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1520449" y="3141730"/>
              <a:ext cx="1230121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-1520449" y="3581460"/>
              <a:ext cx="1230121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-1520450" y="4016018"/>
              <a:ext cx="1230121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-1520449" y="4447597"/>
              <a:ext cx="1230121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-1520450" y="4897072"/>
              <a:ext cx="1230121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-1520450" y="5297350"/>
              <a:ext cx="1230121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925710" y="1589874"/>
            <a:ext cx="3806890" cy="4642896"/>
            <a:chOff x="12890398" y="1062563"/>
            <a:chExt cx="1627114" cy="4642896"/>
          </a:xfrm>
        </p:grpSpPr>
        <p:sp>
          <p:nvSpPr>
            <p:cNvPr id="64" name="Rectangle 63"/>
            <p:cNvSpPr/>
            <p:nvPr/>
          </p:nvSpPr>
          <p:spPr>
            <a:xfrm>
              <a:off x="12890398" y="1062563"/>
              <a:ext cx="1627113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2890399" y="1499101"/>
              <a:ext cx="1627113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2890399" y="1917380"/>
              <a:ext cx="1627113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2890399" y="2378648"/>
              <a:ext cx="1627113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2890399" y="2795124"/>
              <a:ext cx="1627113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2890399" y="3203338"/>
              <a:ext cx="1627113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890399" y="3643068"/>
              <a:ext cx="1627113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2890398" y="4077626"/>
              <a:ext cx="1627113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2890399" y="4509205"/>
              <a:ext cx="1627113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2890398" y="4958680"/>
              <a:ext cx="162711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2890398" y="5373971"/>
              <a:ext cx="162711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15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7258756" cy="86712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9502" y="1359559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7136" y="1359557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482875" y="1348131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507563" y="1348131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482875" y="5504390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482875" y="3332033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Segundos</a:t>
            </a:r>
            <a:endParaRPr lang="en-GB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724354" y="1190280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99666" y="5323862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0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7258756" y="544990"/>
          <a:ext cx="4044274" cy="5189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4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Español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Inglés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dos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two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cuatro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four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600" b="1" dirty="0">
                        <a:solidFill>
                          <a:srgbClr val="02456F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cinco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five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seis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color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colour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plan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plan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la flor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flower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autor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male author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2456F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i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el profesor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male</a:t>
                      </a:r>
                      <a:r>
                        <a:rPr lang="en-GB" sz="2000" baseline="0" dirty="0">
                          <a:solidFill>
                            <a:srgbClr val="115076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teacher</a:t>
                      </a:r>
                      <a:endParaRPr lang="en-GB" sz="2000" dirty="0">
                        <a:solidFill>
                          <a:srgbClr val="115076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5578450"/>
                  </a:ext>
                </a:extLst>
              </a:tr>
            </a:tbl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215817" y="361821"/>
            <a:ext cx="7341306" cy="7987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600" b="1" dirty="0" err="1">
                <a:solidFill>
                  <a:prstClr val="white"/>
                </a:solidFill>
                <a:latin typeface="Century Gothic" panose="020B0502020202020204" pitchFamily="34" charset="0"/>
              </a:rPr>
              <a:t>Vocabulario</a:t>
            </a:r>
            <a:endParaRPr lang="en-GB" sz="36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36238" y="5734810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  <a:latin typeface="Century Gothic" panose="020B0502020202020204" pitchFamily="34" charset="0"/>
              </a:rPr>
              <a:t>INICIO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869022" y="1038202"/>
            <a:ext cx="1469320" cy="4627883"/>
            <a:chOff x="-1520450" y="1000955"/>
            <a:chExt cx="1230122" cy="4627883"/>
          </a:xfrm>
        </p:grpSpPr>
        <p:sp>
          <p:nvSpPr>
            <p:cNvPr id="22" name="Rectangle 21"/>
            <p:cNvSpPr/>
            <p:nvPr/>
          </p:nvSpPr>
          <p:spPr>
            <a:xfrm>
              <a:off x="-1520450" y="1000955"/>
              <a:ext cx="1230121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1520449" y="1437493"/>
              <a:ext cx="1230121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1520449" y="1855772"/>
              <a:ext cx="1230121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-1520449" y="2317040"/>
              <a:ext cx="1230121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1520449" y="2733516"/>
              <a:ext cx="1230121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-1520449" y="3141730"/>
              <a:ext cx="1230121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1520449" y="3581460"/>
              <a:ext cx="1230121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1520450" y="4016018"/>
              <a:ext cx="1230121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-1520449" y="4447597"/>
              <a:ext cx="1230121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-1520450" y="4897072"/>
              <a:ext cx="1230121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-1520450" y="5297350"/>
              <a:ext cx="1230121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459881" y="1033536"/>
            <a:ext cx="1721611" cy="4642896"/>
            <a:chOff x="12890398" y="1062563"/>
            <a:chExt cx="1627114" cy="4642896"/>
          </a:xfrm>
        </p:grpSpPr>
        <p:sp>
          <p:nvSpPr>
            <p:cNvPr id="39" name="Rectangle 38"/>
            <p:cNvSpPr/>
            <p:nvPr/>
          </p:nvSpPr>
          <p:spPr>
            <a:xfrm>
              <a:off x="12890398" y="1062563"/>
              <a:ext cx="1627113" cy="3373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2890399" y="1499101"/>
              <a:ext cx="1627113" cy="3491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890399" y="1917380"/>
              <a:ext cx="1627113" cy="341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2890399" y="2378648"/>
              <a:ext cx="1627113" cy="3077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890399" y="2795124"/>
              <a:ext cx="1627113" cy="3390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2890399" y="3203338"/>
              <a:ext cx="1627113" cy="355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2890399" y="3643068"/>
              <a:ext cx="1627113" cy="357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2890398" y="4077626"/>
              <a:ext cx="1627113" cy="362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890399" y="4509205"/>
              <a:ext cx="1627113" cy="356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2890398" y="4958680"/>
              <a:ext cx="162711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2890398" y="5373971"/>
              <a:ext cx="1627113" cy="33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60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eptagon 9"/>
          <p:cNvSpPr/>
          <p:nvPr/>
        </p:nvSpPr>
        <p:spPr>
          <a:xfrm>
            <a:off x="423054" y="547200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2" name="Heptagon 11"/>
          <p:cNvSpPr/>
          <p:nvPr/>
        </p:nvSpPr>
        <p:spPr>
          <a:xfrm>
            <a:off x="2738083" y="547200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six</a:t>
            </a:r>
          </a:p>
        </p:txBody>
      </p:sp>
      <p:sp>
        <p:nvSpPr>
          <p:cNvPr id="13" name="Heptagon 12"/>
          <p:cNvSpPr/>
          <p:nvPr/>
        </p:nvSpPr>
        <p:spPr>
          <a:xfrm>
            <a:off x="5053112" y="547199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plan</a:t>
            </a:r>
          </a:p>
        </p:txBody>
      </p:sp>
      <p:sp>
        <p:nvSpPr>
          <p:cNvPr id="14" name="Heptagon 13"/>
          <p:cNvSpPr/>
          <p:nvPr/>
        </p:nvSpPr>
        <p:spPr>
          <a:xfrm>
            <a:off x="7368141" y="547199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flower</a:t>
            </a:r>
          </a:p>
        </p:txBody>
      </p:sp>
      <p:sp>
        <p:nvSpPr>
          <p:cNvPr id="15" name="Heptagon 14"/>
          <p:cNvSpPr/>
          <p:nvPr/>
        </p:nvSpPr>
        <p:spPr>
          <a:xfrm>
            <a:off x="9683170" y="547199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16" name="Heptagon 15"/>
          <p:cNvSpPr/>
          <p:nvPr/>
        </p:nvSpPr>
        <p:spPr>
          <a:xfrm>
            <a:off x="423054" y="2620763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17" name="Heptagon 16"/>
          <p:cNvSpPr/>
          <p:nvPr/>
        </p:nvSpPr>
        <p:spPr>
          <a:xfrm>
            <a:off x="2738083" y="2620763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colour</a:t>
            </a:r>
          </a:p>
        </p:txBody>
      </p:sp>
      <p:sp>
        <p:nvSpPr>
          <p:cNvPr id="18" name="Heptagon 17"/>
          <p:cNvSpPr/>
          <p:nvPr/>
        </p:nvSpPr>
        <p:spPr>
          <a:xfrm>
            <a:off x="5053112" y="2620762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19" name="Heptagon 18"/>
          <p:cNvSpPr/>
          <p:nvPr/>
        </p:nvSpPr>
        <p:spPr>
          <a:xfrm>
            <a:off x="7476998" y="2620761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male author</a:t>
            </a:r>
          </a:p>
        </p:txBody>
      </p:sp>
      <p:sp>
        <p:nvSpPr>
          <p:cNvPr id="20" name="Heptagon 19"/>
          <p:cNvSpPr/>
          <p:nvPr/>
        </p:nvSpPr>
        <p:spPr>
          <a:xfrm>
            <a:off x="9900884" y="2620761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9851" y="1605440"/>
            <a:ext cx="104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dos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9933" y="1554493"/>
            <a:ext cx="1045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seis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8587" y="1554493"/>
            <a:ext cx="1470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el plan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28636" y="1554493"/>
            <a:ext cx="1470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la flor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319019" y="1554493"/>
            <a:ext cx="933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tres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8755" y="3644615"/>
            <a:ext cx="1240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cinco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47790" y="3644615"/>
            <a:ext cx="147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el color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01871" y="3644615"/>
            <a:ext cx="1477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cuatro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58526" y="3804730"/>
            <a:ext cx="170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el autor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428065" y="3644615"/>
            <a:ext cx="933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uno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2549051" y="4952102"/>
          <a:ext cx="9642948" cy="10159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07158">
                  <a:extLst>
                    <a:ext uri="{9D8B030D-6E8A-4147-A177-3AD203B41FA5}">
                      <a16:colId xmlns:a16="http://schemas.microsoft.com/office/drawing/2014/main" val="3772587344"/>
                    </a:ext>
                  </a:extLst>
                </a:gridCol>
                <a:gridCol w="1607158">
                  <a:extLst>
                    <a:ext uri="{9D8B030D-6E8A-4147-A177-3AD203B41FA5}">
                      <a16:colId xmlns:a16="http://schemas.microsoft.com/office/drawing/2014/main" val="4010668793"/>
                    </a:ext>
                  </a:extLst>
                </a:gridCol>
                <a:gridCol w="1607158">
                  <a:extLst>
                    <a:ext uri="{9D8B030D-6E8A-4147-A177-3AD203B41FA5}">
                      <a16:colId xmlns:a16="http://schemas.microsoft.com/office/drawing/2014/main" val="2057072961"/>
                    </a:ext>
                  </a:extLst>
                </a:gridCol>
                <a:gridCol w="1607158">
                  <a:extLst>
                    <a:ext uri="{9D8B030D-6E8A-4147-A177-3AD203B41FA5}">
                      <a16:colId xmlns:a16="http://schemas.microsoft.com/office/drawing/2014/main" val="3203794744"/>
                    </a:ext>
                  </a:extLst>
                </a:gridCol>
                <a:gridCol w="1379297">
                  <a:extLst>
                    <a:ext uri="{9D8B030D-6E8A-4147-A177-3AD203B41FA5}">
                      <a16:colId xmlns:a16="http://schemas.microsoft.com/office/drawing/2014/main" val="2430373820"/>
                    </a:ext>
                  </a:extLst>
                </a:gridCol>
                <a:gridCol w="1835019">
                  <a:extLst>
                    <a:ext uri="{9D8B030D-6E8A-4147-A177-3AD203B41FA5}">
                      <a16:colId xmlns:a16="http://schemas.microsoft.com/office/drawing/2014/main" val="1215581054"/>
                    </a:ext>
                  </a:extLst>
                </a:gridCol>
              </a:tblGrid>
              <a:tr h="50799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el 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cinco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uno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el color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seis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2400" b="0" baseline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profesor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73511"/>
                  </a:ext>
                </a:extLst>
              </a:tr>
              <a:tr h="507990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cuatro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la flor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0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1433023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7866841" y="5713402"/>
            <a:ext cx="602036" cy="145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351899" y="5198145"/>
            <a:ext cx="548985" cy="103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327140" y="5713402"/>
            <a:ext cx="8245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189683" y="5198145"/>
            <a:ext cx="6894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189683" y="5713402"/>
            <a:ext cx="6894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46708" y="5198145"/>
            <a:ext cx="9918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425051" y="5713402"/>
            <a:ext cx="9918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829943" y="5198145"/>
            <a:ext cx="9918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829943" y="5727917"/>
            <a:ext cx="9918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05600" y="5208470"/>
            <a:ext cx="99187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59715" y="4269"/>
            <a:ext cx="5851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¿</a:t>
            </a:r>
            <a:r>
              <a:rPr lang="en-GB" sz="2800" b="1" i="1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Cómo</a:t>
            </a:r>
            <a:r>
              <a:rPr lang="en-GB" sz="2800" b="1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 se dice en español?</a:t>
            </a:r>
          </a:p>
        </p:txBody>
      </p:sp>
      <p:sp>
        <p:nvSpPr>
          <p:cNvPr id="45" name="Heptagon 44"/>
          <p:cNvSpPr/>
          <p:nvPr/>
        </p:nvSpPr>
        <p:spPr>
          <a:xfrm>
            <a:off x="414207" y="4552354"/>
            <a:ext cx="1983758" cy="1815479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1692" y="5620985"/>
            <a:ext cx="234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el profesor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6840" y="4792971"/>
            <a:ext cx="1770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male teacher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10428065" y="5208470"/>
            <a:ext cx="1589764" cy="61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1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4" grpId="0"/>
      <p:bldP spid="45" grpId="0" animBg="1"/>
      <p:bldP spid="4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sp>
        <p:nvSpPr>
          <p:cNvPr id="24" name="Oval 23"/>
          <p:cNvSpPr/>
          <p:nvPr/>
        </p:nvSpPr>
        <p:spPr>
          <a:xfrm>
            <a:off x="6524306" y="4754911"/>
            <a:ext cx="4091879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845260" y="1939728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596666" y="3036559"/>
            <a:ext cx="199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colour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</p:spTree>
    <p:extLst>
      <p:ext uri="{BB962C8B-B14F-4D97-AF65-F5344CB8AC3E}">
        <p14:creationId xmlns:p14="http://schemas.microsoft.com/office/powerpoint/2010/main" val="359454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4" y="538930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845260" y="1939728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883271" y="2975673"/>
            <a:ext cx="199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two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4659339" y="4913104"/>
            <a:ext cx="1893586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0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757517" y="5510894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6499" y="5228557"/>
            <a:ext cx="1488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845260" y="1939728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6027604" y="2979239"/>
            <a:ext cx="899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six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1261730" y="4939351"/>
            <a:ext cx="1952003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5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832912" y="2034637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321934" y="2751235"/>
            <a:ext cx="2837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male teacher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134082" y="2386243"/>
            <a:ext cx="4068876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84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832911" y="2145661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746118" y="3197722"/>
            <a:ext cx="2837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three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8735479" y="2103524"/>
            <a:ext cx="2150228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 rot="20949250">
            <a:off x="3454283" y="1132368"/>
            <a:ext cx="2217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cuatro</a:t>
            </a:r>
          </a:p>
        </p:txBody>
      </p:sp>
      <p:sp>
        <p:nvSpPr>
          <p:cNvPr id="14" name="TextBox 13"/>
          <p:cNvSpPr txBox="1"/>
          <p:nvPr/>
        </p:nvSpPr>
        <p:spPr>
          <a:xfrm rot="399586">
            <a:off x="8688796" y="1056923"/>
            <a:ext cx="3095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plan</a:t>
            </a:r>
          </a:p>
        </p:txBody>
      </p:sp>
      <p:sp>
        <p:nvSpPr>
          <p:cNvPr id="15" name="TextBox 14"/>
          <p:cNvSpPr txBox="1"/>
          <p:nvPr/>
        </p:nvSpPr>
        <p:spPr>
          <a:xfrm rot="399586">
            <a:off x="4911516" y="5424761"/>
            <a:ext cx="4872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dos</a:t>
            </a:r>
          </a:p>
        </p:txBody>
      </p:sp>
      <p:sp>
        <p:nvSpPr>
          <p:cNvPr id="16" name="TextBox 15"/>
          <p:cNvSpPr txBox="1"/>
          <p:nvPr/>
        </p:nvSpPr>
        <p:spPr>
          <a:xfrm rot="20709794">
            <a:off x="1268472" y="1172377"/>
            <a:ext cx="147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uno</a:t>
            </a:r>
          </a:p>
        </p:txBody>
      </p:sp>
      <p:sp>
        <p:nvSpPr>
          <p:cNvPr id="17" name="TextBox 16"/>
          <p:cNvSpPr txBox="1"/>
          <p:nvPr/>
        </p:nvSpPr>
        <p:spPr>
          <a:xfrm rot="21173064">
            <a:off x="7450708" y="4957080"/>
            <a:ext cx="2943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color</a:t>
            </a:r>
          </a:p>
        </p:txBody>
      </p:sp>
      <p:sp>
        <p:nvSpPr>
          <p:cNvPr id="18" name="TextBox 17"/>
          <p:cNvSpPr txBox="1"/>
          <p:nvPr/>
        </p:nvSpPr>
        <p:spPr>
          <a:xfrm rot="21048927">
            <a:off x="8968849" y="3702233"/>
            <a:ext cx="23114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cinco</a:t>
            </a:r>
          </a:p>
        </p:txBody>
      </p:sp>
      <p:sp>
        <p:nvSpPr>
          <p:cNvPr id="19" name="TextBox 18"/>
          <p:cNvSpPr txBox="1"/>
          <p:nvPr/>
        </p:nvSpPr>
        <p:spPr>
          <a:xfrm rot="190434">
            <a:off x="6341535" y="1056923"/>
            <a:ext cx="20121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la flor</a:t>
            </a:r>
          </a:p>
        </p:txBody>
      </p:sp>
      <p:sp>
        <p:nvSpPr>
          <p:cNvPr id="20" name="TextBox 19"/>
          <p:cNvSpPr txBox="1"/>
          <p:nvPr/>
        </p:nvSpPr>
        <p:spPr>
          <a:xfrm rot="399586">
            <a:off x="1542697" y="5293909"/>
            <a:ext cx="2615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seis</a:t>
            </a:r>
          </a:p>
        </p:txBody>
      </p:sp>
      <p:sp>
        <p:nvSpPr>
          <p:cNvPr id="21" name="TextBox 20"/>
          <p:cNvSpPr txBox="1"/>
          <p:nvPr/>
        </p:nvSpPr>
        <p:spPr>
          <a:xfrm rot="399586">
            <a:off x="1296731" y="3980986"/>
            <a:ext cx="28504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autor</a:t>
            </a:r>
          </a:p>
        </p:txBody>
      </p:sp>
      <p:sp>
        <p:nvSpPr>
          <p:cNvPr id="22" name="TextBox 21"/>
          <p:cNvSpPr txBox="1"/>
          <p:nvPr/>
        </p:nvSpPr>
        <p:spPr>
          <a:xfrm rot="21027610">
            <a:off x="9280048" y="2333028"/>
            <a:ext cx="1669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tres</a:t>
            </a:r>
          </a:p>
        </p:txBody>
      </p:sp>
      <p:sp>
        <p:nvSpPr>
          <p:cNvPr id="23" name="TextBox 22"/>
          <p:cNvSpPr txBox="1"/>
          <p:nvPr/>
        </p:nvSpPr>
        <p:spPr>
          <a:xfrm rot="399586">
            <a:off x="737721" y="2593444"/>
            <a:ext cx="3194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el profesor</a:t>
            </a:r>
          </a:p>
        </p:txBody>
      </p:sp>
      <p:pic>
        <p:nvPicPr>
          <p:cNvPr id="25" name="Picture 2" descr="http://www.clker.com/cliparts/w/d/u/B/w/V/stamp1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5032">
            <a:off x="4677039" y="2044173"/>
            <a:ext cx="3263691" cy="29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21288482">
            <a:off x="5564754" y="3097161"/>
            <a:ext cx="1488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plan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51095" y="6446758"/>
            <a:ext cx="145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Nick Avery</a:t>
            </a:r>
          </a:p>
        </p:txBody>
      </p:sp>
      <p:sp>
        <p:nvSpPr>
          <p:cNvPr id="28" name="Oval 27"/>
          <p:cNvSpPr/>
          <p:nvPr/>
        </p:nvSpPr>
        <p:spPr>
          <a:xfrm>
            <a:off x="8453661" y="848798"/>
            <a:ext cx="2850443" cy="1336579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56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456</Words>
  <Application>Microsoft Office PowerPoint</Application>
  <PresentationFormat>Widescreen</PresentationFormat>
  <Paragraphs>296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Century Gothic</vt:lpstr>
      <vt:lpstr>Times New Roman</vt:lpstr>
      <vt:lpstr>Tw Cen MT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Avery</dc:creator>
  <cp:lastModifiedBy>Nicholas Avery</cp:lastModifiedBy>
  <cp:revision>1</cp:revision>
  <dcterms:created xsi:type="dcterms:W3CDTF">2019-10-27T18:58:43Z</dcterms:created>
  <dcterms:modified xsi:type="dcterms:W3CDTF">2019-10-27T19:05:18Z</dcterms:modified>
</cp:coreProperties>
</file>