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6208"/>
  </p:normalViewPr>
  <p:slideViewPr>
    <p:cSldViewPr snapToGrid="0">
      <p:cViewPr varScale="1">
        <p:scale>
          <a:sx n="67" d="100"/>
          <a:sy n="67" d="100"/>
        </p:scale>
        <p:origin x="492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517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26/03/2021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05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26/03/2021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04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441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156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53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34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99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26/03/2021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99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26/03/2021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99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26/03/2021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87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b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6572241"/>
            <a:ext cx="8434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933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82163-537B-DF49-A9B2-993886D3A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33" y="39884"/>
            <a:ext cx="10515600" cy="439429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sz="1600" b="1" dirty="0">
                <a:solidFill>
                  <a:srgbClr val="4472C4">
                    <a:lumMod val="50000"/>
                  </a:srgbClr>
                </a:solidFill>
                <a:ea typeface="+mn-ea"/>
                <a:cs typeface="+mn-cs"/>
              </a:rPr>
              <a:t>French Y8 scheme of work overview</a:t>
            </a:r>
            <a:endParaRPr lang="en-US" dirty="0"/>
          </a:p>
        </p:txBody>
      </p:sp>
      <p:graphicFrame>
        <p:nvGraphicFramePr>
          <p:cNvPr id="4" name="Table 3" descr="showing the context, grammar, phonics and vocabularly covered in year 7 French terms 1.1 and 1.2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24358"/>
              </p:ext>
            </p:extLst>
          </p:nvPr>
        </p:nvGraphicFramePr>
        <p:xfrm>
          <a:off x="194733" y="374921"/>
          <a:ext cx="11802533" cy="578535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97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9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8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8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CONTEXT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GRAMMAR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3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1.1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Asking how to say and write new words in French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Distinguishing between being and having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Talking about jobs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Talking about what, when, where and why you celebrate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Talking about how people celebrate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What happens and doesn't happen</a:t>
                      </a: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il(s)/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elle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(s) meaning 'it'/'they'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intonation (SV), inversion (VS) and est-ce que questions (single-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verb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 structures)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article use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with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 être + profession</a:t>
                      </a: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feminine adjective agreement rules  -x ➜ -se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feminine noun formation rule 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eur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➜ -rice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construction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rule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for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numbers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13-31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question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word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+ est-ce que 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pronoun 'on' with impersonal meaning 'people, you, one'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construction rule for dates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possessive adjectives (son, sa, ses, notre, nos)</a:t>
                      </a: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In Y8, SSC knowledge is further developed by activities focused on two or more SSC. In some weeks, several SSC are revisited. 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stress syllabification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liaison (-t, -s, -x, -on)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/am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aim/ain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om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um/un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Revisiting the below: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/an, 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im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/in, on, e, a, ain/in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Year 7 SSCs</a:t>
                      </a: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We focus explicitly on some common word patterns between French and English. The words are high-frequency and often cognates or semi-cognates with English. We also develop learners’ knowledge of word families (i.e., parts of speech connected by a common, semantically-related stem).</a:t>
                      </a:r>
                      <a:b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</a:b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 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Essential verbs are revisited in new contexts (ÊTRE, AVOIR)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Number construction 13-31</a:t>
                      </a: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5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TERM 1.2</a:t>
                      </a: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Talking about what you are doing today vs what you did yesterday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Sharing past experiences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People and places in the past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Asking about what happened in the past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Talking about what you do in your free time and where you do it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Talking about parts and wholes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present vs perfect (with past simple equivalent in English)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past participle formation: faire, dire, -ER verbs (taking 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avoir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intonation (SV) questions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question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words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present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vs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perfect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ce, cet, cette, ces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  <a:defRPr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il y a vs il y avait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  <a:defRPr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intonation (SV) and est-ce que questions (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present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vs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perfect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) (je, tu, il/elle)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  <a:defRPr/>
                      </a:pP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negation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: ne…pas de (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present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vs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perfect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prepositions taking de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contraction of definite article after à and de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verbs with à and de before a noun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  <a:defRPr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partitive article for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distinguishing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between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parts and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wholes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after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'faire'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sports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  <a:defRPr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quel, quelle, quels, quelles</a:t>
                      </a: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gn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oen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eu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œu</a:t>
                      </a: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closed o/ô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open o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-s-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Revisiting the below: 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eu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eau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/au</a:t>
                      </a: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Building the verb lexicon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Regular revisiting of Y7 vocabulary for consolidation </a:t>
                      </a:r>
                      <a:b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Words with multiple meanings are taught cumulatively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Text exploitation to extend vocabulary, aid recognition of cognates, and learners’ knowledge of word families 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Consolidation of question words and question formation</a:t>
                      </a: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85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D4207E-2D70-D948-9998-AD2C53AF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84" y="166074"/>
            <a:ext cx="11338952" cy="273419"/>
          </a:xfrm>
        </p:spPr>
        <p:txBody>
          <a:bodyPr>
            <a:normAutofit/>
          </a:bodyPr>
          <a:lstStyle/>
          <a:p>
            <a:r>
              <a:rPr lang="en-GB" sz="1200" b="1" dirty="0">
                <a:solidFill>
                  <a:srgbClr val="1F4E79"/>
                </a:solidFill>
              </a:rPr>
              <a:t>Assessment</a:t>
            </a:r>
            <a:r>
              <a:rPr lang="en-GB" sz="1200" dirty="0">
                <a:solidFill>
                  <a:srgbClr val="1F4E79"/>
                </a:solidFill>
              </a:rPr>
              <a:t>: Fourth week 1</a:t>
            </a:r>
            <a:r>
              <a:rPr lang="en-GB" sz="1200" baseline="30000" dirty="0">
                <a:solidFill>
                  <a:srgbClr val="1F4E79"/>
                </a:solidFill>
              </a:rPr>
              <a:t>st</a:t>
            </a:r>
            <a:r>
              <a:rPr lang="en-GB" sz="1200" dirty="0">
                <a:solidFill>
                  <a:srgbClr val="1F4E79"/>
                </a:solidFill>
              </a:rPr>
              <a:t> half Spring Term (Week 2.1.4). Separate phonics, vocabulary and grammar assessments. Total assessment time: 40 minutes.</a:t>
            </a:r>
            <a:endParaRPr lang="en-US" sz="1200" dirty="0"/>
          </a:p>
        </p:txBody>
      </p:sp>
      <p:graphicFrame>
        <p:nvGraphicFramePr>
          <p:cNvPr id="2" name="Table 1" descr="showing the context, grammar, phonics and vocabularly covered in year 7 French terms 2.1 and 2.2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603562"/>
              </p:ext>
            </p:extLst>
          </p:nvPr>
        </p:nvGraphicFramePr>
        <p:xfrm>
          <a:off x="194733" y="439493"/>
          <a:ext cx="11802533" cy="537591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97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0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7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8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8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7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</a:t>
                      </a:r>
                      <a:endParaRPr lang="en-GB" sz="1050" b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CONTEXT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GRAMMAR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2.1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Talking about nouns you can't count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What is it like? 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Saying what you do or did in a typical day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Talking about what groups of people do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Formal and informal situations: Talking to people you do and don't know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partitive article (du, de la, des, de l')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uncountable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nouns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unspecified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quantities</a:t>
                      </a:r>
                      <a:endParaRPr lang="fr-FR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partitive article de/d' in the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negative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expressions of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quantity</a:t>
                      </a:r>
                      <a:endParaRPr lang="fr-FR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boire (je, tu, il/elle)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adverb positioning (single-verb structures)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verbs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like sortir (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present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) (nous, vous, ils/elles)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verbs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like venir (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present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) (nous, vous, ils/elles)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sans + infinitive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vous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as formal 'you'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on with impersonal meaning 'people, you, one' and with impersonal meaning 'we'</a:t>
                      </a:r>
                      <a:endParaRPr lang="fr-FR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[-ill-/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ille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aill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-/-ail, 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eill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-/-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eil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euill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-/-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euil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(-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ueill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/-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ueil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œill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-/-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œil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), 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ouill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-/-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ouil</a:t>
                      </a: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oy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Revisiting the below: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[è/ê], [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], [a], [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], open 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eu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œu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oi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all new SSCs learned in Y8 so far</a:t>
                      </a: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Building the verb lexicon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Regular revisiting of Y7 vocabulary for consolidation</a:t>
                      </a: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4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2.2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Talking about what you and others do at school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Talking about what you are doing this week and what you do every week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What is it like? Describing things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Talking about what you can, must, will and want to do</a:t>
                      </a:r>
                      <a:endParaRPr lang="en-GB" sz="105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verbs like 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choisir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(all persons)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present with future meaning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use of definite article with days of the week to express habitual actions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plural noun formation rules -au/-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eu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➜ -aux/-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eux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and  -al ➜ -aux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plural adjective formation rules no change with -s or -x and -al ➜ -aux</a:t>
                      </a:r>
                      <a:endParaRPr lang="fr-FR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même(s), autre(s), plusieurs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positioning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of multiple adjectives</a:t>
                      </a: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adverb placement in two-verb structures</a:t>
                      </a: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[y]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liaison/elision with h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]/[am], [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]/[an], [aim]/[ain], [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im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]/[in] and  [om]/[on] before a vowel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Revisiting the below: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Stress syllabification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ai, 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ain/in, </a:t>
                      </a:r>
                      <a:r>
                        <a:rPr lang="pt-B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em/am, e, a, en/an, h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Building the verb lexicon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Mixed word sets</a:t>
                      </a: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95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EA0C1B-800E-554F-AC6A-F317D7065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17" y="5848404"/>
            <a:ext cx="10515600" cy="527674"/>
          </a:xfrm>
        </p:spPr>
        <p:txBody>
          <a:bodyPr>
            <a:normAutofit/>
          </a:bodyPr>
          <a:lstStyle/>
          <a:p>
            <a:r>
              <a:rPr lang="en-GB" sz="1100" b="1" dirty="0">
                <a:solidFill>
                  <a:srgbClr val="1F4E79"/>
                </a:solidFill>
              </a:rPr>
              <a:t>Assessment</a:t>
            </a:r>
            <a:r>
              <a:rPr lang="en-GB" sz="1100" dirty="0">
                <a:solidFill>
                  <a:srgbClr val="1F4E79"/>
                </a:solidFill>
              </a:rPr>
              <a:t>: 2</a:t>
            </a:r>
            <a:r>
              <a:rPr lang="en-GB" sz="1100" baseline="30000" dirty="0">
                <a:solidFill>
                  <a:srgbClr val="1F4E79"/>
                </a:solidFill>
              </a:rPr>
              <a:t>nd</a:t>
            </a:r>
            <a:r>
              <a:rPr lang="en-GB" sz="1100" dirty="0">
                <a:solidFill>
                  <a:srgbClr val="1F4E79"/>
                </a:solidFill>
              </a:rPr>
              <a:t> half of the summer term. Separate phonics, vocabulary and grammar achievement tests. Total assessment time: 45 minutes.  </a:t>
            </a:r>
            <a:br>
              <a:rPr lang="en-GB" sz="1100" dirty="0">
                <a:solidFill>
                  <a:srgbClr val="1F4E79"/>
                </a:solidFill>
              </a:rPr>
            </a:br>
            <a:r>
              <a:rPr lang="en-GB" sz="1100" dirty="0">
                <a:solidFill>
                  <a:srgbClr val="1F4E79"/>
                </a:solidFill>
              </a:rPr>
              <a:t>Additional (optional) holistic, proficiency assessments. Total assessment time: 45 minutes.</a:t>
            </a:r>
            <a:endParaRPr lang="en-US" sz="1100" dirty="0"/>
          </a:p>
        </p:txBody>
      </p:sp>
      <p:graphicFrame>
        <p:nvGraphicFramePr>
          <p:cNvPr id="2" name="Table 1" descr="showing the context, grammar, phonics and vocabularly covered in year 7 French terms 3.1 and 3.2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114501"/>
              </p:ext>
            </p:extLst>
          </p:nvPr>
        </p:nvGraphicFramePr>
        <p:xfrm>
          <a:off x="194733" y="93139"/>
          <a:ext cx="11802533" cy="493509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97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9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1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4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8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CONTEXT</a:t>
                      </a:r>
                      <a:endParaRPr lang="en-GB" sz="11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GRAMMAR</a:t>
                      </a:r>
                      <a:endParaRPr lang="en-GB" sz="11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4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3.1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What is it like? Comparing things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Talking about how groups of people do things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Comparing how people do things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Communicating in other languages</a:t>
                      </a: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feminine adjective agreement rules  -l ➜ 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lle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and -n ➜ 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nne</a:t>
                      </a: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Calibri" panose="020F0502020204030204" pitchFamily="34" charset="0"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comparative forms of adjectives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verbs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like prendre (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present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) (nous, vous, ils/elles)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comparative forms of adjectives and adverbs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verbs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like entendre (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present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) (je, tu, il/elle)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verbs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like lire (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present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) (je, tu, il/elle)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verbs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like écrire (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present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) (je, tu, il/elle)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tout, toute, tous, toutes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verbs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like entendre (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present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) (nous, vous, ils/elles)</a:t>
                      </a: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om/on before a vowel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[um]/[un] before a vowel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Revisiting the below: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aill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-/-ail, 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eill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-/-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eil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, 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euill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-/-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euil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(-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ueill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/-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ueil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, 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œill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-/-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œil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), 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ouill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-/-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ouil</a:t>
                      </a:r>
                      <a:r>
                        <a:rPr lang="en-GB" sz="105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, -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ill-/-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ille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, 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ien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, open 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eu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œu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eu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, r, um/un, u, om, on</a:t>
                      </a: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Regular revisiting of Y7 vocabulary for consolidation 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Y8 vocabulary revisited throughout in different contexts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Developing the verb lexicon – highly frequent (irregular verbs) in present and perfect, with verbs reused in different contexts.</a:t>
                      </a: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3.2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Communicating in other languages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Talking about the environment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Asking and answering questions about what people did and have done</a:t>
                      </a: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verbs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like lire (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present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) (nous, vous, ils/elles)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verbs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like écrire (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present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) (nous, vous, ils/elles)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present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vs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perfect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past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simple and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present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perfect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equivalent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in English)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inversion (VS) questions (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perfect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specified vs unspecified times in the past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adverb placement (present vs perfect)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past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participle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formation: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verbs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like prendre, dit, fait, bu, eu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intonation (SV) and est-ce que questions in the 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perfect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fr-FR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did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? vs have/has?) 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intonation (SV) questions with question words (perfect)</a:t>
                      </a:r>
                      <a:endParaRPr lang="fr-FR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Calibri" panose="020F0502020204030204" pitchFamily="34" charset="0"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FR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Calibri" panose="020F0502020204030204" pitchFamily="34" charset="0"/>
                      </a:endParaRP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Revisiting the below: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closed o/ô, open o, 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eau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/au, j/soft g, 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gn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-, the, 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qu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ç/soft c, 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tion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-s-, y, oy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Revisiting all Y7 and Y8 SSCs</a:t>
                      </a: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Text exploitation to extend vocabulary, aid recognition of cognates, and learners’ knowledge of word families </a:t>
                      </a: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2996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1487</Words>
  <Application>Microsoft Office PowerPoint</Application>
  <PresentationFormat>Widescreen</PresentationFormat>
  <Paragraphs>171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1_Office Theme</vt:lpstr>
      <vt:lpstr>French Y8 scheme of work overview</vt:lpstr>
      <vt:lpstr>Assessment: Fourth week 1st half Spring Term (Week 2.1.4). Separate phonics, vocabulary and grammar assessments. Total assessment time: 40 minutes.</vt:lpstr>
      <vt:lpstr>Assessment: 2nd half of the summer term. Separate phonics, vocabulary and grammar achievement tests. Total assessment time: 45 minutes.   Additional (optional) holistic, proficiency assessments. Total assessment time: 45 minutes.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Y8 scheme of work overview</dc:title>
  <dc:creator>Natalie Finlayson</dc:creator>
  <cp:lastModifiedBy>Natalie Finlayson</cp:lastModifiedBy>
  <cp:revision>34</cp:revision>
  <dcterms:created xsi:type="dcterms:W3CDTF">2020-07-16T09:16:05Z</dcterms:created>
  <dcterms:modified xsi:type="dcterms:W3CDTF">2021-03-26T03:30:28Z</dcterms:modified>
</cp:coreProperties>
</file>