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346" r:id="rId3"/>
    <p:sldId id="291" r:id="rId4"/>
    <p:sldId id="293"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6" clrIdx="0">
    <p:extLst>
      <p:ext uri="{19B8F6BF-5375-455C-9EA6-DF929625EA0E}">
        <p15:presenceInfo xmlns:p15="http://schemas.microsoft.com/office/powerpoint/2012/main" userId="S::Natalie.Finlayson@glasgow.ac.uk::fffa9436-0c20-47f6-a103-b85039ead72e" providerId="AD"/>
      </p:ext>
    </p:extLst>
  </p:cmAuthor>
  <p:cmAuthor id="2" name="Natalie Finlayson" initials="NF [2]" lastIdx="16" clrIdx="1">
    <p:extLst>
      <p:ext uri="{19B8F6BF-5375-455C-9EA6-DF929625EA0E}">
        <p15:presenceInfo xmlns:p15="http://schemas.microsoft.com/office/powerpoint/2012/main" userId="Natalie Finlay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F4E79"/>
    <a:srgbClr val="DAA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1" autoAdjust="0"/>
    <p:restoredTop sz="94343" autoAdjust="0"/>
  </p:normalViewPr>
  <p:slideViewPr>
    <p:cSldViewPr snapToGrid="0">
      <p:cViewPr varScale="1">
        <p:scale>
          <a:sx n="73" d="100"/>
          <a:sy n="73" d="100"/>
        </p:scale>
        <p:origin x="804" y="72"/>
      </p:cViewPr>
      <p:guideLst/>
    </p:cSldViewPr>
  </p:slideViewPr>
  <p:notesTextViewPr>
    <p:cViewPr>
      <p:scale>
        <a:sx n="100" d="100"/>
        <a:sy n="100" d="100"/>
      </p:scale>
      <p:origin x="0" y="0"/>
    </p:cViewPr>
  </p:notesTextViewPr>
  <p:sorterViewPr>
    <p:cViewPr>
      <p:scale>
        <a:sx n="100" d="100"/>
        <a:sy n="100" d="100"/>
      </p:scale>
      <p:origin x="0" y="-6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FC099-3076-41B5-BDCC-F1DC0EFB5988}" type="datetimeFigureOut">
              <a:rPr lang="en-GB" smtClean="0"/>
              <a:t>25/11/2019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7BA26-074C-42EA-B0E4-CCD2016AEC26}" type="slidenum">
              <a:rPr lang="en-GB" smtClean="0"/>
              <a:t>‹#›</a:t>
            </a:fld>
            <a:endParaRPr lang="en-GB"/>
          </a:p>
        </p:txBody>
      </p:sp>
    </p:spTree>
    <p:extLst>
      <p:ext uri="{BB962C8B-B14F-4D97-AF65-F5344CB8AC3E}">
        <p14:creationId xmlns:p14="http://schemas.microsoft.com/office/powerpoint/2010/main" val="138580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2648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Introducing the verb </a:t>
            </a:r>
            <a:r>
              <a:rPr lang="en-GB" sz="1200" i="1" kern="1200" dirty="0" err="1" smtClean="0">
                <a:solidFill>
                  <a:schemeClr val="tx1"/>
                </a:solidFill>
                <a:effectLst/>
                <a:latin typeface="+mn-lt"/>
                <a:ea typeface="+mn-ea"/>
                <a:cs typeface="+mn-cs"/>
              </a:rPr>
              <a:t>lesen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more explicitly. </a:t>
            </a:r>
            <a:r>
              <a:rPr lang="en-GB" sz="1200" i="1" kern="1200" dirty="0" err="1" smtClean="0">
                <a:solidFill>
                  <a:schemeClr val="tx1"/>
                </a:solidFill>
                <a:effectLst/>
                <a:latin typeface="+mn-lt"/>
                <a:ea typeface="+mn-ea"/>
                <a:cs typeface="+mn-cs"/>
              </a:rPr>
              <a:t>Lesen</a:t>
            </a:r>
            <a:r>
              <a:rPr lang="en-GB" sz="1200" kern="1200" dirty="0" smtClean="0">
                <a:solidFill>
                  <a:schemeClr val="tx1"/>
                </a:solidFill>
                <a:effectLst/>
                <a:latin typeface="+mn-lt"/>
                <a:ea typeface="+mn-ea"/>
                <a:cs typeface="+mn-cs"/>
              </a:rPr>
              <a:t> is one of the NCELP 15 prototypical verbs in German. Prototypical verbs are common verbs that illustrate the typical characteristics of a class of verb – the German prototypical verbs contain examples of regular/weak verbs, but also common examples of each stem-change: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äu</a:t>
            </a:r>
            <a:r>
              <a:rPr lang="en-GB" sz="1200" kern="1200" dirty="0" smtClean="0">
                <a:solidFill>
                  <a:schemeClr val="tx1"/>
                </a:solidFill>
                <a:effectLst/>
                <a:latin typeface="+mn-lt"/>
                <a:ea typeface="+mn-ea"/>
                <a:cs typeface="+mn-cs"/>
              </a:rPr>
              <a:t>,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All 15 prototypical verbs will be introduced early on using the same format. Both long form (infinitive) and short form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are introduced in order to familiarise students with various forms of the same verb.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Note that</a:t>
            </a:r>
            <a:r>
              <a:rPr lang="en-GB" sz="1200" b="1"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this </a:t>
            </a:r>
            <a:r>
              <a:rPr lang="en-GB" sz="1200" b="1" i="1" kern="1200" baseline="0" dirty="0" smtClean="0">
                <a:solidFill>
                  <a:schemeClr val="tx1"/>
                </a:solidFill>
                <a:effectLst/>
                <a:latin typeface="+mn-lt"/>
                <a:ea typeface="+mn-ea"/>
                <a:cs typeface="+mn-cs"/>
              </a:rPr>
              <a:t>strong verb </a:t>
            </a:r>
            <a:r>
              <a:rPr lang="en-GB" sz="1200" b="1" i="1" kern="1200" dirty="0" smtClean="0">
                <a:solidFill>
                  <a:schemeClr val="tx1"/>
                </a:solidFill>
                <a:effectLst/>
                <a:latin typeface="+mn-lt"/>
                <a:ea typeface="+mn-ea"/>
                <a:cs typeface="+mn-cs"/>
              </a:rPr>
              <a:t>is being presented ‘lexically’ at the moment, as it is a very common verbs, particularly in a classroom language learning context.</a:t>
            </a:r>
            <a:r>
              <a:rPr lang="en-GB" sz="1200" b="1" i="1" kern="1200" baseline="0" dirty="0" smtClean="0">
                <a:solidFill>
                  <a:schemeClr val="tx1"/>
                </a:solidFill>
                <a:effectLst/>
                <a:latin typeface="+mn-lt"/>
                <a:ea typeface="+mn-ea"/>
                <a:cs typeface="+mn-cs"/>
              </a:rPr>
              <a:t> L</a:t>
            </a:r>
            <a:r>
              <a:rPr lang="en-GB" sz="1200" b="1" i="1" kern="1200" dirty="0" smtClean="0">
                <a:solidFill>
                  <a:schemeClr val="tx1"/>
                </a:solidFill>
                <a:effectLst/>
                <a:latin typeface="+mn-lt"/>
                <a:ea typeface="+mn-ea"/>
                <a:cs typeface="+mn-cs"/>
              </a:rPr>
              <a:t>earning a few prototypical strong verbs like this early on ‘primes’ for the formal introduction of present tense strong verbs in 2.2.3 (in the 2</a:t>
            </a:r>
            <a:r>
              <a:rPr lang="en-GB" sz="1200" b="1" i="1" kern="1200" baseline="30000" dirty="0" smtClean="0">
                <a:solidFill>
                  <a:schemeClr val="tx1"/>
                </a:solidFill>
                <a:effectLst/>
                <a:latin typeface="+mn-lt"/>
                <a:ea typeface="+mn-ea"/>
                <a:cs typeface="+mn-cs"/>
              </a:rPr>
              <a:t>nd</a:t>
            </a:r>
            <a:r>
              <a:rPr lang="en-GB" sz="1200" b="1" i="1" kern="1200" dirty="0" smtClean="0">
                <a:solidFill>
                  <a:schemeClr val="tx1"/>
                </a:solidFill>
                <a:effectLst/>
                <a:latin typeface="+mn-lt"/>
                <a:ea typeface="+mn-ea"/>
                <a:cs typeface="+mn-cs"/>
              </a:rPr>
              <a:t> half of the spring term). Teachers may want to prompt learners to say what they notice about the stem of the verb in the 3</a:t>
            </a:r>
            <a:r>
              <a:rPr lang="en-GB" sz="1200" b="1" i="1" kern="1200" baseline="30000" dirty="0" smtClean="0">
                <a:solidFill>
                  <a:schemeClr val="tx1"/>
                </a:solidFill>
                <a:effectLst/>
                <a:latin typeface="+mn-lt"/>
                <a:ea typeface="+mn-ea"/>
                <a:cs typeface="+mn-cs"/>
              </a:rPr>
              <a:t>rd</a:t>
            </a:r>
            <a:r>
              <a:rPr lang="en-GB" sz="1200" b="1" i="1" kern="1200" dirty="0" smtClean="0">
                <a:solidFill>
                  <a:schemeClr val="tx1"/>
                </a:solidFill>
                <a:effectLst/>
                <a:latin typeface="+mn-lt"/>
                <a:ea typeface="+mn-ea"/>
                <a:cs typeface="+mn-cs"/>
              </a:rPr>
              <a:t> person singular, comparing it to the infinitive.</a:t>
            </a:r>
            <a:endParaRPr lang="en-GB" sz="1200" kern="1200" dirty="0" smtClean="0">
              <a:solidFill>
                <a:schemeClr val="tx1"/>
              </a:solidFill>
              <a:effectLst/>
              <a:latin typeface="+mn-lt"/>
              <a:ea typeface="+mn-ea"/>
              <a:cs typeface="+mn-cs"/>
            </a:endParaRPr>
          </a:p>
          <a:p>
            <a:endParaRPr lang="en-GB"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word </a:t>
            </a:r>
            <a:r>
              <a:rPr lang="en-GB" sz="1200" i="1" kern="1200" dirty="0" err="1" smtClean="0">
                <a:solidFill>
                  <a:schemeClr val="tx1"/>
                </a:solidFill>
                <a:effectLst/>
                <a:latin typeface="+mn-lt"/>
                <a:ea typeface="+mn-ea"/>
                <a:cs typeface="+mn-cs"/>
              </a:rPr>
              <a:t>lesen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its own, say it, students repeat it, and remind them of the phonics. </a:t>
            </a:r>
            <a:r>
              <a:rPr lang="en-GB" sz="1200" b="0" kern="1200" dirty="0" smtClean="0">
                <a:solidFill>
                  <a:schemeClr val="tx1"/>
                </a:solidFill>
                <a:effectLst/>
                <a:latin typeface="+mn-lt"/>
                <a:ea typeface="+mn-ea"/>
                <a:cs typeface="+mn-cs"/>
              </a:rPr>
              <a:t>Draw</a:t>
            </a:r>
            <a:r>
              <a:rPr lang="en-GB" sz="1200" b="0" kern="1200" baseline="0" dirty="0" smtClean="0">
                <a:solidFill>
                  <a:schemeClr val="tx1"/>
                </a:solidFill>
                <a:effectLst/>
                <a:latin typeface="+mn-lt"/>
                <a:ea typeface="+mn-ea"/>
                <a:cs typeface="+mn-cs"/>
              </a:rPr>
              <a:t> attention to the long and short /e/ which was the focus SSC in 1.1.2.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Try to elicit the meaning from the students.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picture, and, if using gestures, a possible gesture would be to put</a:t>
            </a:r>
            <a:r>
              <a:rPr lang="en-GB" sz="1200" kern="1200" baseline="0" dirty="0" smtClean="0">
                <a:solidFill>
                  <a:schemeClr val="tx1"/>
                </a:solidFill>
                <a:effectLst/>
                <a:latin typeface="+mn-lt"/>
                <a:ea typeface="+mn-ea"/>
                <a:cs typeface="+mn-cs"/>
              </a:rPr>
              <a:t> hands side by side, palms facing up, and open and close like a book.</a:t>
            </a:r>
            <a:endParaRPr lang="en-GB"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Then bring up the English translations.  Emphasise the two meanings for the infinitive.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short form </a:t>
            </a:r>
            <a:r>
              <a:rPr lang="en-GB" sz="1200" i="1" kern="1200" dirty="0" err="1" smtClean="0">
                <a:solidFill>
                  <a:schemeClr val="tx1"/>
                </a:solidFill>
                <a:effectLst/>
                <a:latin typeface="+mn-lt"/>
                <a:ea typeface="+mn-ea"/>
                <a:cs typeface="+mn-cs"/>
              </a:rPr>
              <a:t>liest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say it, students repeat 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Try to elicit the meanings from the students. Emphasise the two meanings for the short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had explicit teaching that the present tense in German communicates two different present tense meanings in English. This reinforces that learning. </a:t>
            </a:r>
            <a:r>
              <a:rPr lang="en-GB" sz="1200" b="1" kern="1200" dirty="0" smtClean="0">
                <a:solidFill>
                  <a:schemeClr val="tx1"/>
                </a:solidFill>
                <a:effectLst/>
                <a:latin typeface="+mn-lt"/>
                <a:ea typeface="+mn-ea"/>
                <a:cs typeface="+mn-cs"/>
              </a:rPr>
              <a:t>Emphasise the two meanings for the short form, reminding students that German only has one form and does not have a direct equivalent of the grammar for ‘is + </a:t>
            </a:r>
            <a:r>
              <a:rPr lang="en-GB" sz="1200" b="1" kern="1200" dirty="0" err="1" smtClean="0">
                <a:solidFill>
                  <a:schemeClr val="tx1"/>
                </a:solidFill>
                <a:effectLst/>
                <a:latin typeface="+mn-lt"/>
                <a:ea typeface="+mn-ea"/>
                <a:cs typeface="+mn-cs"/>
              </a:rPr>
              <a:t>ing</a:t>
            </a:r>
            <a:r>
              <a:rPr lang="en-GB" sz="1200" b="1" kern="1200" dirty="0" smtClean="0">
                <a:solidFill>
                  <a:schemeClr val="tx1"/>
                </a:solidFill>
                <a:effectLst/>
                <a:latin typeface="+mn-lt"/>
                <a:ea typeface="+mn-ea"/>
                <a:cs typeface="+mn-cs"/>
              </a:rPr>
              <a:t>’, the continuous form (as covered in previous weeks). </a:t>
            </a:r>
            <a:endParaRPr lang="en-GB" b="1" i="0" baseline="0"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9089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long and short form again.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2328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 the short form in a sentence.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12702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 the long form in a sentence.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52771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short form in context again.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70498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long form in context again.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40432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Starter</a:t>
            </a:r>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a more complex version of this task, in which only the first letter of each word is given, can be found on the next slide.</a:t>
            </a:r>
            <a:endParaRPr lang="en-GB" b="1" dirty="0" smtClean="0"/>
          </a:p>
          <a:p>
            <a:r>
              <a:rPr lang="en-GB" dirty="0" smtClean="0"/>
              <a:t/>
            </a:r>
            <a:br>
              <a:rPr lang="en-GB" dirty="0" smtClean="0"/>
            </a:br>
            <a:r>
              <a:rPr lang="en-GB" dirty="0" smtClean="0"/>
              <a:t>This starter</a:t>
            </a:r>
            <a:r>
              <a:rPr lang="en-GB" baseline="0" dirty="0" smtClean="0"/>
              <a:t> task revises 12 items of vocabulary (shown in </a:t>
            </a:r>
            <a:r>
              <a:rPr lang="en-GB" b="1" baseline="0" dirty="0" smtClean="0"/>
              <a:t>bold </a:t>
            </a:r>
            <a:r>
              <a:rPr lang="en-GB" baseline="0" dirty="0" smtClean="0"/>
              <a:t>below) drawn from 1.1.2 and 1.1.7 (the two weeks students were set to revisit last week). A further 7 items of vocabulary (shown in </a:t>
            </a:r>
            <a:r>
              <a:rPr lang="en-GB" i="1" baseline="0" dirty="0" smtClean="0"/>
              <a:t>italics</a:t>
            </a:r>
            <a:r>
              <a:rPr lang="en-GB" i="0" baseline="0" dirty="0" smtClean="0"/>
              <a:t> below</a:t>
            </a:r>
            <a:r>
              <a:rPr lang="en-GB" baseline="0" dirty="0" smtClean="0"/>
              <a:t>) feature in the clues and are therefore revised receptively</a:t>
            </a:r>
            <a:r>
              <a:rPr lang="en-GB" i="0" baseline="0" dirty="0" smtClean="0"/>
              <a:t>.</a:t>
            </a:r>
            <a:endParaRPr lang="en-GB" baseline="0" dirty="0" smtClean="0"/>
          </a:p>
          <a:p>
            <a:r>
              <a:rPr lang="en-GB" baseline="0" dirty="0" smtClean="0"/>
              <a:t/>
            </a:r>
            <a:br>
              <a:rPr lang="en-GB" baseline="0" dirty="0" smtClean="0"/>
            </a:br>
            <a:r>
              <a:rPr lang="en-GB" baseline="0" dirty="0" smtClean="0"/>
              <a:t>By working out the answers to the clues and spelling out the words correctly, students create the word ‘</a:t>
            </a:r>
            <a:r>
              <a:rPr lang="en-GB" baseline="0" dirty="0" err="1" smtClean="0"/>
              <a:t>Wiederholung</a:t>
            </a:r>
            <a:r>
              <a:rPr lang="en-GB" baseline="0" dirty="0" smtClean="0"/>
              <a:t>’, which is the focus for this activity. So the activity does the task of ‘sharing the context learning objective’ with students. Students should have pre-learned the verb ‘</a:t>
            </a:r>
            <a:r>
              <a:rPr lang="en-GB" baseline="0" dirty="0" err="1" smtClean="0"/>
              <a:t>wiederholen</a:t>
            </a:r>
            <a:r>
              <a:rPr lang="en-GB" baseline="0" dirty="0" smtClean="0"/>
              <a:t>’ as part of their audio and Quizlet homework, so teacher should explain that this is the noun form.</a:t>
            </a:r>
          </a:p>
          <a:p>
            <a:endParaRPr lang="en-GB" baseline="0" dirty="0" smtClean="0"/>
          </a:p>
          <a:p>
            <a:r>
              <a:rPr lang="en-GB" b="1" baseline="0" dirty="0" smtClean="0"/>
              <a:t>Note: </a:t>
            </a:r>
            <a:r>
              <a:rPr lang="en-GB" baseline="0" dirty="0" smtClean="0"/>
              <a:t>The clues relate to the words directly to their right.</a:t>
            </a:r>
          </a:p>
          <a:p>
            <a:endParaRPr lang="en-GB" baseline="0" dirty="0" smtClean="0"/>
          </a:p>
          <a:p>
            <a:r>
              <a:rPr lang="en-GB" b="1" baseline="0" dirty="0" smtClean="0"/>
              <a:t>To elicit answers, and integrate additional alphabet practice:</a:t>
            </a:r>
          </a:p>
          <a:p>
            <a:endParaRPr lang="en-GB" b="1" baseline="0" dirty="0" smtClean="0"/>
          </a:p>
          <a:p>
            <a:r>
              <a:rPr lang="en-GB" b="0" dirty="0" smtClean="0"/>
              <a:t>1. Teacher asks</a:t>
            </a:r>
            <a:r>
              <a:rPr lang="en-GB" b="0" baseline="0" dirty="0" smtClean="0"/>
              <a:t> question / gives clue in German as per A – L on slide.</a:t>
            </a:r>
            <a:br>
              <a:rPr lang="en-GB" b="0" baseline="0" dirty="0" smtClean="0"/>
            </a:br>
            <a:r>
              <a:rPr lang="en-GB" b="0" baseline="0" dirty="0" smtClean="0"/>
              <a:t>2. Student(s) volunteer(s) the answer (e.g. </a:t>
            </a:r>
            <a:r>
              <a:rPr lang="en-GB" b="0" baseline="0" dirty="0" err="1" smtClean="0"/>
              <a:t>wohnen</a:t>
            </a:r>
            <a:r>
              <a:rPr lang="en-GB" b="0" baseline="0" dirty="0" smtClean="0"/>
              <a:t>).</a:t>
            </a:r>
          </a:p>
          <a:p>
            <a:r>
              <a:rPr lang="en-GB" b="0" baseline="0" dirty="0" smtClean="0"/>
              <a:t>3. Teacher asks ‘</a:t>
            </a:r>
            <a:r>
              <a:rPr lang="en-GB" b="0" baseline="0" dirty="0" err="1" smtClean="0"/>
              <a:t>wie</a:t>
            </a:r>
            <a:r>
              <a:rPr lang="en-GB" b="0" baseline="0" dirty="0" smtClean="0"/>
              <a:t> </a:t>
            </a:r>
            <a:r>
              <a:rPr lang="en-GB" b="0" baseline="0" dirty="0" err="1" smtClean="0"/>
              <a:t>schreibt</a:t>
            </a:r>
            <a:r>
              <a:rPr lang="en-GB" b="0" baseline="0" dirty="0" smtClean="0"/>
              <a:t> man das?’</a:t>
            </a:r>
            <a:br>
              <a:rPr lang="en-GB" b="0" baseline="0" dirty="0" smtClean="0"/>
            </a:br>
            <a:r>
              <a:rPr lang="en-GB" b="0" baseline="0" dirty="0" smtClean="0"/>
              <a:t>4. Students in chorus (slowly and steadily) respond to spell out the answer: W – O – H – N – E – N.</a:t>
            </a:r>
            <a:br>
              <a:rPr lang="en-GB" b="0" baseline="0" dirty="0" smtClean="0"/>
            </a:br>
            <a:r>
              <a:rPr lang="en-GB" b="0" baseline="0" dirty="0" smtClean="0"/>
              <a:t>5. As students spell the word, teacher reveals each letter on a click.</a:t>
            </a:r>
            <a:br>
              <a:rPr lang="en-GB" b="0" baseline="0" dirty="0" smtClean="0"/>
            </a:br>
            <a:r>
              <a:rPr lang="en-GB" b="0" baseline="0" dirty="0" smtClean="0"/>
              <a:t/>
            </a:r>
            <a:br>
              <a:rPr lang="en-GB" b="0" baseline="0" dirty="0" smtClean="0"/>
            </a:br>
            <a:r>
              <a:rPr lang="en-GB" b="0" baseline="0" dirty="0" smtClean="0"/>
              <a:t>This will enable the teacher to pick up on any of the trickier letters, and do some remedial practice in the moment.</a:t>
            </a:r>
            <a:endParaRPr lang="en-GB" dirty="0" smtClean="0"/>
          </a:p>
          <a:p>
            <a:endParaRPr lang="en-GB" b="1" baseline="0" dirty="0" smtClean="0"/>
          </a:p>
          <a:p>
            <a:endParaRPr lang="en-GB" b="1" baseline="0" dirty="0" smtClean="0"/>
          </a:p>
          <a:p>
            <a:r>
              <a:rPr lang="en-GB" sz="1200" b="1" kern="1200" dirty="0" smtClean="0">
                <a:solidFill>
                  <a:schemeClr val="tx1"/>
                </a:solidFill>
                <a:effectLst/>
                <a:latin typeface="+mn-lt"/>
                <a:ea typeface="+mn-ea"/>
                <a:cs typeface="+mn-cs"/>
              </a:rPr>
              <a:t>T1.1 Week 2</a:t>
            </a:r>
            <a:endParaRPr lang="en-GB" sz="1200" kern="1200" dirty="0" smtClean="0">
              <a:solidFill>
                <a:schemeClr val="tx1"/>
              </a:solidFill>
              <a:effectLst/>
              <a:latin typeface="+mn-lt"/>
              <a:ea typeface="+mn-ea"/>
              <a:cs typeface="+mn-cs"/>
            </a:endParaRPr>
          </a:p>
          <a:p>
            <a:r>
              <a:rPr lang="de-DE" sz="1200" b="0" i="0" u="none" strike="noStrike" kern="1200" dirty="0" smtClean="0">
                <a:solidFill>
                  <a:schemeClr val="tx1"/>
                </a:solidFill>
                <a:effectLst/>
                <a:latin typeface="+mn-lt"/>
                <a:ea typeface="+mn-ea"/>
                <a:cs typeface="+mn-cs"/>
              </a:rPr>
              <a:t>sagen [46] sagt [46] </a:t>
            </a:r>
            <a:r>
              <a:rPr lang="de-DE" sz="1200" b="0" i="1" u="none" strike="noStrike" kern="1200" dirty="0" smtClean="0">
                <a:solidFill>
                  <a:schemeClr val="tx1"/>
                </a:solidFill>
                <a:effectLst/>
                <a:latin typeface="+mn-lt"/>
                <a:ea typeface="+mn-ea"/>
                <a:cs typeface="+mn-cs"/>
              </a:rPr>
              <a:t>was? </a:t>
            </a:r>
            <a:r>
              <a:rPr lang="de-DE" sz="1200" b="0" i="0" u="none" strike="noStrike" kern="1200" dirty="0" smtClean="0">
                <a:solidFill>
                  <a:schemeClr val="tx1"/>
                </a:solidFill>
                <a:effectLst/>
                <a:latin typeface="+mn-lt"/>
                <a:ea typeface="+mn-ea"/>
                <a:cs typeface="+mn-cs"/>
              </a:rPr>
              <a:t>[39] </a:t>
            </a:r>
            <a:r>
              <a:rPr lang="de-DE" sz="1200" b="0" i="1" u="none" strike="noStrike" kern="1200" dirty="0" smtClean="0">
                <a:solidFill>
                  <a:schemeClr val="tx1"/>
                </a:solidFill>
                <a:effectLst/>
                <a:latin typeface="+mn-lt"/>
                <a:ea typeface="+mn-ea"/>
                <a:cs typeface="+mn-cs"/>
              </a:rPr>
              <a:t>der Tag </a:t>
            </a:r>
            <a:r>
              <a:rPr lang="de-DE" sz="1200" b="0" i="0" u="none" strike="noStrike" kern="1200" dirty="0" smtClean="0">
                <a:solidFill>
                  <a:schemeClr val="tx1"/>
                </a:solidFill>
                <a:effectLst/>
                <a:latin typeface="+mn-lt"/>
                <a:ea typeface="+mn-ea"/>
                <a:cs typeface="+mn-cs"/>
              </a:rPr>
              <a:t>[108] </a:t>
            </a:r>
            <a:r>
              <a:rPr lang="de-DE" sz="1200" b="1" i="0" u="none" strike="noStrike" kern="1200" dirty="0" smtClean="0">
                <a:solidFill>
                  <a:schemeClr val="tx1"/>
                </a:solidFill>
                <a:effectLst/>
                <a:latin typeface="+mn-lt"/>
                <a:ea typeface="+mn-ea"/>
                <a:cs typeface="+mn-cs"/>
              </a:rPr>
              <a:t>der Mann </a:t>
            </a:r>
            <a:r>
              <a:rPr lang="de-DE" sz="1200" b="0" i="0" u="none" strike="noStrike" kern="1200" dirty="0" smtClean="0">
                <a:solidFill>
                  <a:schemeClr val="tx1"/>
                </a:solidFill>
                <a:effectLst/>
                <a:latin typeface="+mn-lt"/>
                <a:ea typeface="+mn-ea"/>
                <a:cs typeface="+mn-cs"/>
              </a:rPr>
              <a:t>[131] </a:t>
            </a:r>
            <a:r>
              <a:rPr lang="de-DE" sz="1200" b="1" i="0" u="none" strike="noStrike" kern="1200" dirty="0" smtClean="0">
                <a:solidFill>
                  <a:schemeClr val="tx1"/>
                </a:solidFill>
                <a:effectLst/>
                <a:latin typeface="+mn-lt"/>
                <a:ea typeface="+mn-ea"/>
                <a:cs typeface="+mn-cs"/>
              </a:rPr>
              <a:t>das Paar </a:t>
            </a:r>
            <a:r>
              <a:rPr lang="de-DE" sz="1200" b="0" i="0" u="none" strike="noStrike" kern="1200" dirty="0" smtClean="0">
                <a:solidFill>
                  <a:schemeClr val="tx1"/>
                </a:solidFill>
                <a:effectLst/>
                <a:latin typeface="+mn-lt"/>
                <a:ea typeface="+mn-ea"/>
                <a:cs typeface="+mn-cs"/>
              </a:rPr>
              <a:t>[284] die Klasse [619] </a:t>
            </a:r>
            <a:r>
              <a:rPr lang="de-DE" sz="1200" b="1" i="1" u="none" strike="noStrike" kern="1200" dirty="0" smtClean="0">
                <a:solidFill>
                  <a:schemeClr val="tx1"/>
                </a:solidFill>
                <a:effectLst/>
                <a:latin typeface="+mn-lt"/>
                <a:ea typeface="+mn-ea"/>
                <a:cs typeface="+mn-cs"/>
              </a:rPr>
              <a:t>richtig</a:t>
            </a:r>
            <a:r>
              <a:rPr lang="de-DE" sz="1200" b="0" i="0" u="none" strike="noStrike" kern="1200" dirty="0" smtClean="0">
                <a:solidFill>
                  <a:schemeClr val="tx1"/>
                </a:solidFill>
                <a:effectLst/>
                <a:latin typeface="+mn-lt"/>
                <a:ea typeface="+mn-ea"/>
                <a:cs typeface="+mn-cs"/>
              </a:rPr>
              <a:t> [211] </a:t>
            </a:r>
            <a:r>
              <a:rPr lang="de-DE" sz="1200" b="1" i="1" u="none" strike="noStrike" kern="1200" dirty="0" smtClean="0">
                <a:solidFill>
                  <a:schemeClr val="tx1"/>
                </a:solidFill>
                <a:effectLst/>
                <a:latin typeface="+mn-lt"/>
                <a:ea typeface="+mn-ea"/>
                <a:cs typeface="+mn-cs"/>
              </a:rPr>
              <a:t>falsch</a:t>
            </a:r>
            <a:r>
              <a:rPr lang="de-DE" sz="1200" b="0" i="0" u="none" strike="noStrike" kern="1200" dirty="0" smtClean="0">
                <a:solidFill>
                  <a:schemeClr val="tx1"/>
                </a:solidFill>
                <a:effectLst/>
                <a:latin typeface="+mn-lt"/>
                <a:ea typeface="+mn-ea"/>
                <a:cs typeface="+mn-cs"/>
              </a:rPr>
              <a:t> [638] </a:t>
            </a:r>
            <a:r>
              <a:rPr lang="de-DE" sz="1200" b="0" i="1" u="none" strike="noStrike" kern="1200" dirty="0" smtClean="0">
                <a:solidFill>
                  <a:schemeClr val="tx1"/>
                </a:solidFill>
                <a:effectLst/>
                <a:latin typeface="+mn-lt"/>
                <a:ea typeface="+mn-ea"/>
                <a:cs typeface="+mn-cs"/>
              </a:rPr>
              <a:t>nicht</a:t>
            </a:r>
            <a:r>
              <a:rPr lang="de-DE" sz="1200" b="0" i="0" u="none" strike="noStrike" kern="1200" dirty="0" smtClean="0">
                <a:solidFill>
                  <a:schemeClr val="tx1"/>
                </a:solidFill>
                <a:effectLst/>
                <a:latin typeface="+mn-lt"/>
                <a:ea typeface="+mn-ea"/>
                <a:cs typeface="+mn-cs"/>
              </a:rPr>
              <a:t> [12] oder [30] ja [27] nein [120] </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T1.2 Week 2</a:t>
            </a:r>
            <a:endParaRPr lang="en-GB" sz="1200" kern="1200" dirty="0" smtClean="0">
              <a:solidFill>
                <a:schemeClr val="tx1"/>
              </a:solidFill>
              <a:effectLst/>
              <a:latin typeface="+mn-lt"/>
              <a:ea typeface="+mn-ea"/>
              <a:cs typeface="+mn-cs"/>
            </a:endParaRPr>
          </a:p>
          <a:p>
            <a:r>
              <a:rPr lang="de-DE" sz="1200" b="1" i="0" u="none" strike="noStrike" kern="1200" dirty="0" smtClean="0">
                <a:solidFill>
                  <a:schemeClr val="tx1"/>
                </a:solidFill>
                <a:effectLst/>
                <a:latin typeface="+mn-lt"/>
                <a:ea typeface="+mn-ea"/>
                <a:cs typeface="+mn-cs"/>
              </a:rPr>
              <a:t>wohnen</a:t>
            </a:r>
            <a:r>
              <a:rPr lang="de-DE" sz="1200" b="0" i="0" u="none" strike="noStrike" kern="1200" dirty="0" smtClean="0">
                <a:solidFill>
                  <a:schemeClr val="tx1"/>
                </a:solidFill>
                <a:effectLst/>
                <a:latin typeface="+mn-lt"/>
                <a:ea typeface="+mn-ea"/>
                <a:cs typeface="+mn-cs"/>
              </a:rPr>
              <a:t> [380] schreiben [245] </a:t>
            </a:r>
            <a:r>
              <a:rPr lang="de-DE" sz="1200" b="1" i="0" u="none" strike="noStrike" kern="1200" dirty="0" smtClean="0">
                <a:solidFill>
                  <a:schemeClr val="tx1"/>
                </a:solidFill>
                <a:effectLst/>
                <a:latin typeface="+mn-lt"/>
                <a:ea typeface="+mn-ea"/>
                <a:cs typeface="+mn-cs"/>
              </a:rPr>
              <a:t>spielen</a:t>
            </a:r>
            <a:r>
              <a:rPr lang="de-DE" sz="1200" b="0" i="0" u="none" strike="noStrike" kern="1200" dirty="0" smtClean="0">
                <a:solidFill>
                  <a:schemeClr val="tx1"/>
                </a:solidFill>
                <a:effectLst/>
                <a:latin typeface="+mn-lt"/>
                <a:ea typeface="+mn-ea"/>
                <a:cs typeface="+mn-cs"/>
              </a:rPr>
              <a:t> [197] </a:t>
            </a:r>
            <a:r>
              <a:rPr lang="de-DE" sz="1200" b="0" i="1" u="none" strike="noStrike" kern="1200" dirty="0" smtClean="0">
                <a:solidFill>
                  <a:schemeClr val="tx1"/>
                </a:solidFill>
                <a:effectLst/>
                <a:latin typeface="+mn-lt"/>
                <a:ea typeface="+mn-ea"/>
                <a:cs typeface="+mn-cs"/>
              </a:rPr>
              <a:t>reden</a:t>
            </a:r>
            <a:r>
              <a:rPr lang="de-DE" sz="1200" b="0" i="0" u="none" strike="noStrike" kern="1200" dirty="0" smtClean="0">
                <a:solidFill>
                  <a:schemeClr val="tx1"/>
                </a:solidFill>
                <a:effectLst/>
                <a:latin typeface="+mn-lt"/>
                <a:ea typeface="+mn-ea"/>
                <a:cs typeface="+mn-cs"/>
              </a:rPr>
              <a:t> [356] </a:t>
            </a:r>
            <a:r>
              <a:rPr lang="de-DE" sz="1200" b="1" i="0" u="none" strike="noStrike" kern="1200" dirty="0" smtClean="0">
                <a:solidFill>
                  <a:schemeClr val="tx1"/>
                </a:solidFill>
                <a:effectLst/>
                <a:latin typeface="+mn-lt"/>
                <a:ea typeface="+mn-ea"/>
                <a:cs typeface="+mn-cs"/>
              </a:rPr>
              <a:t>lernen </a:t>
            </a:r>
            <a:r>
              <a:rPr lang="de-DE" sz="1200" b="0" i="0" u="none" strike="noStrike" kern="1200" dirty="0" smtClean="0">
                <a:solidFill>
                  <a:schemeClr val="tx1"/>
                </a:solidFill>
                <a:effectLst/>
                <a:latin typeface="+mn-lt"/>
                <a:ea typeface="+mn-ea"/>
                <a:cs typeface="+mn-cs"/>
              </a:rPr>
              <a:t>[203] </a:t>
            </a:r>
            <a:r>
              <a:rPr lang="de-DE" sz="1200" b="0" i="1" u="none" strike="noStrike" kern="1200" dirty="0" smtClean="0">
                <a:solidFill>
                  <a:schemeClr val="tx1"/>
                </a:solidFill>
                <a:effectLst/>
                <a:latin typeface="+mn-lt"/>
                <a:ea typeface="+mn-ea"/>
                <a:cs typeface="+mn-cs"/>
              </a:rPr>
              <a:t>machen</a:t>
            </a:r>
            <a:r>
              <a:rPr lang="de-DE" sz="1200" b="0" i="0" u="none" strike="noStrike" kern="1200" dirty="0" smtClean="0">
                <a:solidFill>
                  <a:schemeClr val="tx1"/>
                </a:solidFill>
                <a:effectLst/>
                <a:latin typeface="+mn-lt"/>
                <a:ea typeface="+mn-ea"/>
                <a:cs typeface="+mn-cs"/>
              </a:rPr>
              <a:t> [49] </a:t>
            </a:r>
            <a:r>
              <a:rPr lang="de-DE" sz="1200" b="1" i="0" u="none" strike="noStrike" kern="1200" dirty="0" smtClean="0">
                <a:solidFill>
                  <a:schemeClr val="tx1"/>
                </a:solidFill>
                <a:effectLst/>
                <a:latin typeface="+mn-lt"/>
                <a:ea typeface="+mn-ea"/>
                <a:cs typeface="+mn-cs"/>
              </a:rPr>
              <a:t>Montag</a:t>
            </a:r>
            <a:r>
              <a:rPr lang="de-DE" sz="1200" b="0" i="0" u="none" strike="noStrike" kern="1200" dirty="0" smtClean="0">
                <a:solidFill>
                  <a:schemeClr val="tx1"/>
                </a:solidFill>
                <a:effectLst/>
                <a:latin typeface="+mn-lt"/>
                <a:ea typeface="+mn-ea"/>
                <a:cs typeface="+mn-cs"/>
              </a:rPr>
              <a:t> [794] </a:t>
            </a:r>
            <a:r>
              <a:rPr lang="de-DE" sz="1200" b="1" i="0" u="none" strike="noStrike" kern="1200" dirty="0" smtClean="0">
                <a:solidFill>
                  <a:schemeClr val="tx1"/>
                </a:solidFill>
                <a:effectLst/>
                <a:latin typeface="+mn-lt"/>
                <a:ea typeface="+mn-ea"/>
                <a:cs typeface="+mn-cs"/>
              </a:rPr>
              <a:t>die Aufgabe </a:t>
            </a:r>
            <a:r>
              <a:rPr lang="de-DE" sz="1200" b="0" i="0" u="none" strike="noStrike" kern="1200" dirty="0" smtClean="0">
                <a:solidFill>
                  <a:schemeClr val="tx1"/>
                </a:solidFill>
                <a:effectLst/>
                <a:latin typeface="+mn-lt"/>
                <a:ea typeface="+mn-ea"/>
                <a:cs typeface="+mn-cs"/>
              </a:rPr>
              <a:t>[317] </a:t>
            </a:r>
            <a:r>
              <a:rPr lang="de-DE" sz="1200" b="1" i="0" u="none" strike="noStrike" kern="1200" dirty="0" smtClean="0">
                <a:solidFill>
                  <a:schemeClr val="tx1"/>
                </a:solidFill>
                <a:effectLst/>
                <a:latin typeface="+mn-lt"/>
                <a:ea typeface="+mn-ea"/>
                <a:cs typeface="+mn-cs"/>
              </a:rPr>
              <a:t>im Klassenzimmer </a:t>
            </a:r>
            <a:r>
              <a:rPr lang="de-DE" sz="1200" b="0" i="0" u="none" strike="noStrike" kern="1200" dirty="0" smtClean="0">
                <a:solidFill>
                  <a:schemeClr val="tx1"/>
                </a:solidFill>
                <a:effectLst/>
                <a:latin typeface="+mn-lt"/>
                <a:ea typeface="+mn-ea"/>
                <a:cs typeface="+mn-cs"/>
              </a:rPr>
              <a:t>[609/619] </a:t>
            </a:r>
            <a:r>
              <a:rPr lang="de-DE" sz="1200" b="0" i="1" u="none" strike="noStrike" kern="1200" dirty="0" smtClean="0">
                <a:solidFill>
                  <a:schemeClr val="tx1"/>
                </a:solidFill>
                <a:effectLst/>
                <a:latin typeface="+mn-lt"/>
                <a:ea typeface="+mn-ea"/>
                <a:cs typeface="+mn-cs"/>
              </a:rPr>
              <a:t>im Unterricht </a:t>
            </a:r>
            <a:r>
              <a:rPr lang="de-DE" sz="1200" b="0" i="0" u="none" strike="noStrike" kern="1200" dirty="0" smtClean="0">
                <a:solidFill>
                  <a:schemeClr val="tx1"/>
                </a:solidFill>
                <a:effectLst/>
                <a:latin typeface="+mn-lt"/>
                <a:ea typeface="+mn-ea"/>
                <a:cs typeface="+mn-cs"/>
              </a:rPr>
              <a:t>[1107] </a:t>
            </a:r>
            <a:r>
              <a:rPr lang="de-DE" sz="1200" b="1" i="0" u="none" strike="noStrike" kern="1200" dirty="0" smtClean="0">
                <a:solidFill>
                  <a:schemeClr val="tx1"/>
                </a:solidFill>
                <a:effectLst/>
                <a:latin typeface="+mn-lt"/>
                <a:ea typeface="+mn-ea"/>
                <a:cs typeface="+mn-cs"/>
              </a:rPr>
              <a:t>in der Schule</a:t>
            </a:r>
            <a:r>
              <a:rPr lang="de-DE" sz="1200" b="0" i="0" u="none" strike="noStrike" kern="1200" dirty="0" smtClean="0">
                <a:solidFill>
                  <a:schemeClr val="tx1"/>
                </a:solidFill>
                <a:effectLst/>
                <a:latin typeface="+mn-lt"/>
                <a:ea typeface="+mn-ea"/>
                <a:cs typeface="+mn-cs"/>
              </a:rPr>
              <a:t> [208] </a:t>
            </a:r>
            <a:r>
              <a:rPr lang="de-DE" sz="1200" b="1" i="0" u="none" strike="noStrike" kern="1200" dirty="0" smtClean="0">
                <a:solidFill>
                  <a:schemeClr val="tx1"/>
                </a:solidFill>
                <a:effectLst/>
                <a:latin typeface="+mn-lt"/>
                <a:ea typeface="+mn-ea"/>
                <a:cs typeface="+mn-cs"/>
              </a:rPr>
              <a:t>mit Freunden </a:t>
            </a:r>
            <a:r>
              <a:rPr lang="de-DE" sz="1200" b="0" i="0" u="none" strike="noStrike" kern="1200" dirty="0" smtClean="0">
                <a:solidFill>
                  <a:schemeClr val="tx1"/>
                </a:solidFill>
                <a:effectLst/>
                <a:latin typeface="+mn-lt"/>
                <a:ea typeface="+mn-ea"/>
                <a:cs typeface="+mn-cs"/>
              </a:rPr>
              <a:t>[13/327]</a:t>
            </a:r>
            <a:r>
              <a:rPr lang="de-DE" sz="1200" b="1" i="0" u="none" strike="noStrike" kern="1200" dirty="0" smtClean="0">
                <a:solidFill>
                  <a:schemeClr val="tx1"/>
                </a:solidFill>
                <a:effectLst/>
                <a:latin typeface="+mn-lt"/>
                <a:ea typeface="+mn-ea"/>
                <a:cs typeface="+mn-cs"/>
              </a:rPr>
              <a:t> </a:t>
            </a:r>
            <a:r>
              <a:rPr lang="de-DE" sz="1200" b="0" i="1" u="none" strike="noStrike" kern="1200" dirty="0" smtClean="0">
                <a:solidFill>
                  <a:schemeClr val="tx1"/>
                </a:solidFill>
                <a:effectLst/>
                <a:latin typeface="+mn-lt"/>
                <a:ea typeface="+mn-ea"/>
                <a:cs typeface="+mn-cs"/>
              </a:rPr>
              <a:t>er</a:t>
            </a:r>
            <a:r>
              <a:rPr lang="de-DE" sz="1200" b="1" i="0" u="none" strike="noStrike"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rPr>
              <a:t>[20] sie [10]</a:t>
            </a:r>
            <a:r>
              <a:rPr lang="de-DE" dirty="0" smtClean="0"/>
              <a:t> </a:t>
            </a:r>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16</a:t>
            </a:fld>
            <a:endParaRPr lang="en-GB"/>
          </a:p>
        </p:txBody>
      </p:sp>
    </p:spTree>
    <p:extLst>
      <p:ext uri="{BB962C8B-B14F-4D97-AF65-F5344CB8AC3E}">
        <p14:creationId xmlns:p14="http://schemas.microsoft.com/office/powerpoint/2010/main" val="288648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Starter</a:t>
            </a:r>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a less complex version of this task, in which only the first letter of each word is given, can be found on the next slide.</a:t>
            </a:r>
            <a:endParaRPr lang="en-GB" b="1" dirty="0" smtClean="0"/>
          </a:p>
          <a:p>
            <a:r>
              <a:rPr lang="en-GB" dirty="0" smtClean="0"/>
              <a:t/>
            </a:r>
            <a:br>
              <a:rPr lang="en-GB" dirty="0" smtClean="0"/>
            </a:br>
            <a:r>
              <a:rPr lang="en-GB" dirty="0" smtClean="0"/>
              <a:t>This starter</a:t>
            </a:r>
            <a:r>
              <a:rPr lang="en-GB" baseline="0" dirty="0" smtClean="0"/>
              <a:t> task revises 12 items of vocabulary (shown in </a:t>
            </a:r>
            <a:r>
              <a:rPr lang="en-GB" b="1" baseline="0" dirty="0" smtClean="0"/>
              <a:t>bold </a:t>
            </a:r>
            <a:r>
              <a:rPr lang="en-GB" baseline="0" dirty="0" smtClean="0"/>
              <a:t>below) drawn from 1.1.2 and 1.1.7 (the two weeks students were set to revisit last week). A further 7 items of vocabulary (shown in </a:t>
            </a:r>
            <a:r>
              <a:rPr lang="en-GB" i="1" baseline="0" dirty="0" smtClean="0"/>
              <a:t>italics</a:t>
            </a:r>
            <a:r>
              <a:rPr lang="en-GB" i="0" baseline="0" dirty="0" smtClean="0"/>
              <a:t> below</a:t>
            </a:r>
            <a:r>
              <a:rPr lang="en-GB" baseline="0" dirty="0" smtClean="0"/>
              <a:t>) feature in the clues and are therefore revised receptively</a:t>
            </a:r>
            <a:r>
              <a:rPr lang="en-GB" i="0" baseline="0" dirty="0" smtClean="0"/>
              <a:t>.</a:t>
            </a:r>
            <a:endParaRPr lang="en-GB" baseline="0" dirty="0" smtClean="0"/>
          </a:p>
          <a:p>
            <a:r>
              <a:rPr lang="en-GB" baseline="0" dirty="0" smtClean="0"/>
              <a:t/>
            </a:r>
            <a:br>
              <a:rPr lang="en-GB" baseline="0" dirty="0" smtClean="0"/>
            </a:br>
            <a:r>
              <a:rPr lang="en-GB" baseline="0" dirty="0" smtClean="0"/>
              <a:t>By working out the answers to the clues and spelling out the words correctly, students create the word ‘</a:t>
            </a:r>
            <a:r>
              <a:rPr lang="en-GB" baseline="0" dirty="0" err="1" smtClean="0"/>
              <a:t>Wiederholung</a:t>
            </a:r>
            <a:r>
              <a:rPr lang="en-GB" baseline="0" dirty="0" smtClean="0"/>
              <a:t>’, which is the focus for this activity. So the activity does the task of ‘sharing the context learning objective’ with students. Students should have pre-learned the verb ‘</a:t>
            </a:r>
            <a:r>
              <a:rPr lang="en-GB" baseline="0" dirty="0" err="1" smtClean="0"/>
              <a:t>wiederholen</a:t>
            </a:r>
            <a:r>
              <a:rPr lang="en-GB" baseline="0" dirty="0" smtClean="0"/>
              <a:t>’ as part of their audio and Quizlet homework, so teacher should explain that this is the noun form.</a:t>
            </a:r>
          </a:p>
          <a:p>
            <a:endParaRPr lang="en-GB" baseline="0" dirty="0" smtClean="0"/>
          </a:p>
          <a:p>
            <a:r>
              <a:rPr lang="en-GB" b="1" baseline="0" dirty="0" smtClean="0"/>
              <a:t>Note: </a:t>
            </a:r>
            <a:r>
              <a:rPr lang="en-GB" baseline="0" dirty="0" smtClean="0"/>
              <a:t>The clues relate to the words directly to their right.</a:t>
            </a:r>
          </a:p>
          <a:p>
            <a:endParaRPr lang="en-GB" baseline="0" dirty="0" smtClean="0"/>
          </a:p>
          <a:p>
            <a:r>
              <a:rPr lang="en-GB" b="1" baseline="0" dirty="0" smtClean="0"/>
              <a:t>To elicit answers, and integrate additional alphabet practice:</a:t>
            </a:r>
          </a:p>
          <a:p>
            <a:endParaRPr lang="en-GB" b="1" baseline="0" dirty="0" smtClean="0"/>
          </a:p>
          <a:p>
            <a:r>
              <a:rPr lang="en-GB" b="0" dirty="0" smtClean="0"/>
              <a:t>1. Teacher asks</a:t>
            </a:r>
            <a:r>
              <a:rPr lang="en-GB" b="0" baseline="0" dirty="0" smtClean="0"/>
              <a:t> question / gives clue in German as per A – L on slide.</a:t>
            </a:r>
            <a:br>
              <a:rPr lang="en-GB" b="0" baseline="0" dirty="0" smtClean="0"/>
            </a:br>
            <a:r>
              <a:rPr lang="en-GB" b="0" baseline="0" dirty="0" smtClean="0"/>
              <a:t>2. Student(s) volunteer(s) the answer (e.g. </a:t>
            </a:r>
            <a:r>
              <a:rPr lang="en-GB" b="0" baseline="0" dirty="0" err="1" smtClean="0"/>
              <a:t>wohnen</a:t>
            </a:r>
            <a:r>
              <a:rPr lang="en-GB" b="0" baseline="0" dirty="0" smtClean="0"/>
              <a:t>).</a:t>
            </a:r>
          </a:p>
          <a:p>
            <a:r>
              <a:rPr lang="en-GB" b="0" baseline="0" dirty="0" smtClean="0"/>
              <a:t>3. Teacher asks ‘</a:t>
            </a:r>
            <a:r>
              <a:rPr lang="en-GB" b="0" baseline="0" dirty="0" err="1" smtClean="0"/>
              <a:t>wie</a:t>
            </a:r>
            <a:r>
              <a:rPr lang="en-GB" b="0" baseline="0" dirty="0" smtClean="0"/>
              <a:t> </a:t>
            </a:r>
            <a:r>
              <a:rPr lang="en-GB" b="0" baseline="0" dirty="0" err="1" smtClean="0"/>
              <a:t>schreibt</a:t>
            </a:r>
            <a:r>
              <a:rPr lang="en-GB" b="0" baseline="0" dirty="0" smtClean="0"/>
              <a:t> man das?’</a:t>
            </a:r>
            <a:br>
              <a:rPr lang="en-GB" b="0" baseline="0" dirty="0" smtClean="0"/>
            </a:br>
            <a:r>
              <a:rPr lang="en-GB" b="0" baseline="0" dirty="0" smtClean="0"/>
              <a:t>4. Students in chorus (slowly and steadily) respond to spell out the answer: W – O – H – N – E – N.</a:t>
            </a:r>
            <a:br>
              <a:rPr lang="en-GB" b="0" baseline="0" dirty="0" smtClean="0"/>
            </a:br>
            <a:r>
              <a:rPr lang="en-GB" b="0" baseline="0" dirty="0" smtClean="0"/>
              <a:t>5. As students spell the word, teacher reveals each letter on a click.</a:t>
            </a:r>
            <a:br>
              <a:rPr lang="en-GB" b="0" baseline="0" dirty="0" smtClean="0"/>
            </a:br>
            <a:r>
              <a:rPr lang="en-GB" b="0" baseline="0" dirty="0" smtClean="0"/>
              <a:t/>
            </a:r>
            <a:br>
              <a:rPr lang="en-GB" b="0" baseline="0" dirty="0" smtClean="0"/>
            </a:br>
            <a:r>
              <a:rPr lang="en-GB" b="0" baseline="0" dirty="0" smtClean="0"/>
              <a:t>This will enable the teacher to pick up on any of the trickier letters, and do some remedial practice in the moment.</a:t>
            </a:r>
            <a:endParaRPr lang="en-GB" dirty="0" smtClean="0"/>
          </a:p>
          <a:p>
            <a:endParaRPr lang="en-GB" b="1" baseline="0" dirty="0" smtClean="0"/>
          </a:p>
          <a:p>
            <a:endParaRPr lang="en-GB" b="1" baseline="0" dirty="0" smtClean="0"/>
          </a:p>
          <a:p>
            <a:r>
              <a:rPr lang="en-GB" sz="1200" b="1" kern="1200" dirty="0" smtClean="0">
                <a:solidFill>
                  <a:schemeClr val="tx1"/>
                </a:solidFill>
                <a:effectLst/>
                <a:latin typeface="+mn-lt"/>
                <a:ea typeface="+mn-ea"/>
                <a:cs typeface="+mn-cs"/>
              </a:rPr>
              <a:t>T1.1 Week 2</a:t>
            </a:r>
            <a:endParaRPr lang="en-GB" sz="1200" kern="1200" dirty="0" smtClean="0">
              <a:solidFill>
                <a:schemeClr val="tx1"/>
              </a:solidFill>
              <a:effectLst/>
              <a:latin typeface="+mn-lt"/>
              <a:ea typeface="+mn-ea"/>
              <a:cs typeface="+mn-cs"/>
            </a:endParaRPr>
          </a:p>
          <a:p>
            <a:r>
              <a:rPr lang="de-DE" sz="1200" b="0" i="0" u="none" strike="noStrike" kern="1200" dirty="0" smtClean="0">
                <a:solidFill>
                  <a:schemeClr val="tx1"/>
                </a:solidFill>
                <a:effectLst/>
                <a:latin typeface="+mn-lt"/>
                <a:ea typeface="+mn-ea"/>
                <a:cs typeface="+mn-cs"/>
              </a:rPr>
              <a:t>sagen [46] sagt [46] </a:t>
            </a:r>
            <a:r>
              <a:rPr lang="de-DE" sz="1200" b="0" i="1" u="none" strike="noStrike" kern="1200" dirty="0" smtClean="0">
                <a:solidFill>
                  <a:schemeClr val="tx1"/>
                </a:solidFill>
                <a:effectLst/>
                <a:latin typeface="+mn-lt"/>
                <a:ea typeface="+mn-ea"/>
                <a:cs typeface="+mn-cs"/>
              </a:rPr>
              <a:t>was? </a:t>
            </a:r>
            <a:r>
              <a:rPr lang="de-DE" sz="1200" b="0" i="0" u="none" strike="noStrike" kern="1200" dirty="0" smtClean="0">
                <a:solidFill>
                  <a:schemeClr val="tx1"/>
                </a:solidFill>
                <a:effectLst/>
                <a:latin typeface="+mn-lt"/>
                <a:ea typeface="+mn-ea"/>
                <a:cs typeface="+mn-cs"/>
              </a:rPr>
              <a:t>[39] </a:t>
            </a:r>
            <a:r>
              <a:rPr lang="de-DE" sz="1200" b="0" i="1" u="none" strike="noStrike" kern="1200" dirty="0" smtClean="0">
                <a:solidFill>
                  <a:schemeClr val="tx1"/>
                </a:solidFill>
                <a:effectLst/>
                <a:latin typeface="+mn-lt"/>
                <a:ea typeface="+mn-ea"/>
                <a:cs typeface="+mn-cs"/>
              </a:rPr>
              <a:t>der Tag </a:t>
            </a:r>
            <a:r>
              <a:rPr lang="de-DE" sz="1200" b="0" i="0" u="none" strike="noStrike" kern="1200" dirty="0" smtClean="0">
                <a:solidFill>
                  <a:schemeClr val="tx1"/>
                </a:solidFill>
                <a:effectLst/>
                <a:latin typeface="+mn-lt"/>
                <a:ea typeface="+mn-ea"/>
                <a:cs typeface="+mn-cs"/>
              </a:rPr>
              <a:t>[108] </a:t>
            </a:r>
            <a:r>
              <a:rPr lang="de-DE" sz="1200" b="1" i="0" u="none" strike="noStrike" kern="1200" dirty="0" smtClean="0">
                <a:solidFill>
                  <a:schemeClr val="tx1"/>
                </a:solidFill>
                <a:effectLst/>
                <a:latin typeface="+mn-lt"/>
                <a:ea typeface="+mn-ea"/>
                <a:cs typeface="+mn-cs"/>
              </a:rPr>
              <a:t>der Mann </a:t>
            </a:r>
            <a:r>
              <a:rPr lang="de-DE" sz="1200" b="0" i="0" u="none" strike="noStrike" kern="1200" dirty="0" smtClean="0">
                <a:solidFill>
                  <a:schemeClr val="tx1"/>
                </a:solidFill>
                <a:effectLst/>
                <a:latin typeface="+mn-lt"/>
                <a:ea typeface="+mn-ea"/>
                <a:cs typeface="+mn-cs"/>
              </a:rPr>
              <a:t>[131] </a:t>
            </a:r>
            <a:r>
              <a:rPr lang="de-DE" sz="1200" b="1" i="0" u="none" strike="noStrike" kern="1200" dirty="0" smtClean="0">
                <a:solidFill>
                  <a:schemeClr val="tx1"/>
                </a:solidFill>
                <a:effectLst/>
                <a:latin typeface="+mn-lt"/>
                <a:ea typeface="+mn-ea"/>
                <a:cs typeface="+mn-cs"/>
              </a:rPr>
              <a:t>das Paar </a:t>
            </a:r>
            <a:r>
              <a:rPr lang="de-DE" sz="1200" b="0" i="0" u="none" strike="noStrike" kern="1200" dirty="0" smtClean="0">
                <a:solidFill>
                  <a:schemeClr val="tx1"/>
                </a:solidFill>
                <a:effectLst/>
                <a:latin typeface="+mn-lt"/>
                <a:ea typeface="+mn-ea"/>
                <a:cs typeface="+mn-cs"/>
              </a:rPr>
              <a:t>[284] die Klasse [619] </a:t>
            </a:r>
            <a:r>
              <a:rPr lang="de-DE" sz="1200" b="1" i="1" u="none" strike="noStrike" kern="1200" dirty="0" smtClean="0">
                <a:solidFill>
                  <a:schemeClr val="tx1"/>
                </a:solidFill>
                <a:effectLst/>
                <a:latin typeface="+mn-lt"/>
                <a:ea typeface="+mn-ea"/>
                <a:cs typeface="+mn-cs"/>
              </a:rPr>
              <a:t>richtig</a:t>
            </a:r>
            <a:r>
              <a:rPr lang="de-DE" sz="1200" b="0" i="0" u="none" strike="noStrike" kern="1200" dirty="0" smtClean="0">
                <a:solidFill>
                  <a:schemeClr val="tx1"/>
                </a:solidFill>
                <a:effectLst/>
                <a:latin typeface="+mn-lt"/>
                <a:ea typeface="+mn-ea"/>
                <a:cs typeface="+mn-cs"/>
              </a:rPr>
              <a:t> [211] </a:t>
            </a:r>
            <a:r>
              <a:rPr lang="de-DE" sz="1200" b="1" i="1" u="none" strike="noStrike" kern="1200" dirty="0" smtClean="0">
                <a:solidFill>
                  <a:schemeClr val="tx1"/>
                </a:solidFill>
                <a:effectLst/>
                <a:latin typeface="+mn-lt"/>
                <a:ea typeface="+mn-ea"/>
                <a:cs typeface="+mn-cs"/>
              </a:rPr>
              <a:t>falsch</a:t>
            </a:r>
            <a:r>
              <a:rPr lang="de-DE" sz="1200" b="0" i="0" u="none" strike="noStrike" kern="1200" dirty="0" smtClean="0">
                <a:solidFill>
                  <a:schemeClr val="tx1"/>
                </a:solidFill>
                <a:effectLst/>
                <a:latin typeface="+mn-lt"/>
                <a:ea typeface="+mn-ea"/>
                <a:cs typeface="+mn-cs"/>
              </a:rPr>
              <a:t> [638] </a:t>
            </a:r>
            <a:r>
              <a:rPr lang="de-DE" sz="1200" b="0" i="1" u="none" strike="noStrike" kern="1200" dirty="0" smtClean="0">
                <a:solidFill>
                  <a:schemeClr val="tx1"/>
                </a:solidFill>
                <a:effectLst/>
                <a:latin typeface="+mn-lt"/>
                <a:ea typeface="+mn-ea"/>
                <a:cs typeface="+mn-cs"/>
              </a:rPr>
              <a:t>nicht</a:t>
            </a:r>
            <a:r>
              <a:rPr lang="de-DE" sz="1200" b="0" i="0" u="none" strike="noStrike" kern="1200" dirty="0" smtClean="0">
                <a:solidFill>
                  <a:schemeClr val="tx1"/>
                </a:solidFill>
                <a:effectLst/>
                <a:latin typeface="+mn-lt"/>
                <a:ea typeface="+mn-ea"/>
                <a:cs typeface="+mn-cs"/>
              </a:rPr>
              <a:t> [12] oder [30] ja [27] nein [120] </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T1.2 Week 2</a:t>
            </a:r>
            <a:endParaRPr lang="en-GB" sz="1200" kern="1200" dirty="0" smtClean="0">
              <a:solidFill>
                <a:schemeClr val="tx1"/>
              </a:solidFill>
              <a:effectLst/>
              <a:latin typeface="+mn-lt"/>
              <a:ea typeface="+mn-ea"/>
              <a:cs typeface="+mn-cs"/>
            </a:endParaRPr>
          </a:p>
          <a:p>
            <a:r>
              <a:rPr lang="de-DE" sz="1200" b="1" i="0" u="none" strike="noStrike" kern="1200" dirty="0" smtClean="0">
                <a:solidFill>
                  <a:schemeClr val="tx1"/>
                </a:solidFill>
                <a:effectLst/>
                <a:latin typeface="+mn-lt"/>
                <a:ea typeface="+mn-ea"/>
                <a:cs typeface="+mn-cs"/>
              </a:rPr>
              <a:t>wohnen</a:t>
            </a:r>
            <a:r>
              <a:rPr lang="de-DE" sz="1200" b="0" i="0" u="none" strike="noStrike" kern="1200" dirty="0" smtClean="0">
                <a:solidFill>
                  <a:schemeClr val="tx1"/>
                </a:solidFill>
                <a:effectLst/>
                <a:latin typeface="+mn-lt"/>
                <a:ea typeface="+mn-ea"/>
                <a:cs typeface="+mn-cs"/>
              </a:rPr>
              <a:t> [380] schreiben [245] </a:t>
            </a:r>
            <a:r>
              <a:rPr lang="de-DE" sz="1200" b="1" i="0" u="none" strike="noStrike" kern="1200" dirty="0" smtClean="0">
                <a:solidFill>
                  <a:schemeClr val="tx1"/>
                </a:solidFill>
                <a:effectLst/>
                <a:latin typeface="+mn-lt"/>
                <a:ea typeface="+mn-ea"/>
                <a:cs typeface="+mn-cs"/>
              </a:rPr>
              <a:t>spielen</a:t>
            </a:r>
            <a:r>
              <a:rPr lang="de-DE" sz="1200" b="0" i="0" u="none" strike="noStrike" kern="1200" dirty="0" smtClean="0">
                <a:solidFill>
                  <a:schemeClr val="tx1"/>
                </a:solidFill>
                <a:effectLst/>
                <a:latin typeface="+mn-lt"/>
                <a:ea typeface="+mn-ea"/>
                <a:cs typeface="+mn-cs"/>
              </a:rPr>
              <a:t> [197] </a:t>
            </a:r>
            <a:r>
              <a:rPr lang="de-DE" sz="1200" b="0" i="1" u="none" strike="noStrike" kern="1200" dirty="0" smtClean="0">
                <a:solidFill>
                  <a:schemeClr val="tx1"/>
                </a:solidFill>
                <a:effectLst/>
                <a:latin typeface="+mn-lt"/>
                <a:ea typeface="+mn-ea"/>
                <a:cs typeface="+mn-cs"/>
              </a:rPr>
              <a:t>reden</a:t>
            </a:r>
            <a:r>
              <a:rPr lang="de-DE" sz="1200" b="0" i="0" u="none" strike="noStrike" kern="1200" dirty="0" smtClean="0">
                <a:solidFill>
                  <a:schemeClr val="tx1"/>
                </a:solidFill>
                <a:effectLst/>
                <a:latin typeface="+mn-lt"/>
                <a:ea typeface="+mn-ea"/>
                <a:cs typeface="+mn-cs"/>
              </a:rPr>
              <a:t> [356] </a:t>
            </a:r>
            <a:r>
              <a:rPr lang="de-DE" sz="1200" b="1" i="0" u="none" strike="noStrike" kern="1200" dirty="0" smtClean="0">
                <a:solidFill>
                  <a:schemeClr val="tx1"/>
                </a:solidFill>
                <a:effectLst/>
                <a:latin typeface="+mn-lt"/>
                <a:ea typeface="+mn-ea"/>
                <a:cs typeface="+mn-cs"/>
              </a:rPr>
              <a:t>lernen </a:t>
            </a:r>
            <a:r>
              <a:rPr lang="de-DE" sz="1200" b="0" i="0" u="none" strike="noStrike" kern="1200" dirty="0" smtClean="0">
                <a:solidFill>
                  <a:schemeClr val="tx1"/>
                </a:solidFill>
                <a:effectLst/>
                <a:latin typeface="+mn-lt"/>
                <a:ea typeface="+mn-ea"/>
                <a:cs typeface="+mn-cs"/>
              </a:rPr>
              <a:t>[203] </a:t>
            </a:r>
            <a:r>
              <a:rPr lang="de-DE" sz="1200" b="0" i="1" u="none" strike="noStrike" kern="1200" dirty="0" smtClean="0">
                <a:solidFill>
                  <a:schemeClr val="tx1"/>
                </a:solidFill>
                <a:effectLst/>
                <a:latin typeface="+mn-lt"/>
                <a:ea typeface="+mn-ea"/>
                <a:cs typeface="+mn-cs"/>
              </a:rPr>
              <a:t>machen</a:t>
            </a:r>
            <a:r>
              <a:rPr lang="de-DE" sz="1200" b="0" i="0" u="none" strike="noStrike" kern="1200" dirty="0" smtClean="0">
                <a:solidFill>
                  <a:schemeClr val="tx1"/>
                </a:solidFill>
                <a:effectLst/>
                <a:latin typeface="+mn-lt"/>
                <a:ea typeface="+mn-ea"/>
                <a:cs typeface="+mn-cs"/>
              </a:rPr>
              <a:t> [49] </a:t>
            </a:r>
            <a:r>
              <a:rPr lang="de-DE" sz="1200" b="1" i="0" u="none" strike="noStrike" kern="1200" dirty="0" smtClean="0">
                <a:solidFill>
                  <a:schemeClr val="tx1"/>
                </a:solidFill>
                <a:effectLst/>
                <a:latin typeface="+mn-lt"/>
                <a:ea typeface="+mn-ea"/>
                <a:cs typeface="+mn-cs"/>
              </a:rPr>
              <a:t>Montag</a:t>
            </a:r>
            <a:r>
              <a:rPr lang="de-DE" sz="1200" b="0" i="0" u="none" strike="noStrike" kern="1200" dirty="0" smtClean="0">
                <a:solidFill>
                  <a:schemeClr val="tx1"/>
                </a:solidFill>
                <a:effectLst/>
                <a:latin typeface="+mn-lt"/>
                <a:ea typeface="+mn-ea"/>
                <a:cs typeface="+mn-cs"/>
              </a:rPr>
              <a:t> [794] </a:t>
            </a:r>
            <a:r>
              <a:rPr lang="de-DE" sz="1200" b="1" i="0" u="none" strike="noStrike" kern="1200" dirty="0" smtClean="0">
                <a:solidFill>
                  <a:schemeClr val="tx1"/>
                </a:solidFill>
                <a:effectLst/>
                <a:latin typeface="+mn-lt"/>
                <a:ea typeface="+mn-ea"/>
                <a:cs typeface="+mn-cs"/>
              </a:rPr>
              <a:t>die Aufgabe </a:t>
            </a:r>
            <a:r>
              <a:rPr lang="de-DE" sz="1200" b="0" i="0" u="none" strike="noStrike" kern="1200" dirty="0" smtClean="0">
                <a:solidFill>
                  <a:schemeClr val="tx1"/>
                </a:solidFill>
                <a:effectLst/>
                <a:latin typeface="+mn-lt"/>
                <a:ea typeface="+mn-ea"/>
                <a:cs typeface="+mn-cs"/>
              </a:rPr>
              <a:t>[317] </a:t>
            </a:r>
            <a:r>
              <a:rPr lang="de-DE" sz="1200" b="1" i="0" u="none" strike="noStrike" kern="1200" dirty="0" smtClean="0">
                <a:solidFill>
                  <a:schemeClr val="tx1"/>
                </a:solidFill>
                <a:effectLst/>
                <a:latin typeface="+mn-lt"/>
                <a:ea typeface="+mn-ea"/>
                <a:cs typeface="+mn-cs"/>
              </a:rPr>
              <a:t>im Klassenzimmer </a:t>
            </a:r>
            <a:r>
              <a:rPr lang="de-DE" sz="1200" b="0" i="0" u="none" strike="noStrike" kern="1200" dirty="0" smtClean="0">
                <a:solidFill>
                  <a:schemeClr val="tx1"/>
                </a:solidFill>
                <a:effectLst/>
                <a:latin typeface="+mn-lt"/>
                <a:ea typeface="+mn-ea"/>
                <a:cs typeface="+mn-cs"/>
              </a:rPr>
              <a:t>[609/619] </a:t>
            </a:r>
            <a:r>
              <a:rPr lang="de-DE" sz="1200" b="0" i="1" u="none" strike="noStrike" kern="1200" dirty="0" smtClean="0">
                <a:solidFill>
                  <a:schemeClr val="tx1"/>
                </a:solidFill>
                <a:effectLst/>
                <a:latin typeface="+mn-lt"/>
                <a:ea typeface="+mn-ea"/>
                <a:cs typeface="+mn-cs"/>
              </a:rPr>
              <a:t>im Unterricht </a:t>
            </a:r>
            <a:r>
              <a:rPr lang="de-DE" sz="1200" b="0" i="0" u="none" strike="noStrike" kern="1200" dirty="0" smtClean="0">
                <a:solidFill>
                  <a:schemeClr val="tx1"/>
                </a:solidFill>
                <a:effectLst/>
                <a:latin typeface="+mn-lt"/>
                <a:ea typeface="+mn-ea"/>
                <a:cs typeface="+mn-cs"/>
              </a:rPr>
              <a:t>[1107] </a:t>
            </a:r>
            <a:r>
              <a:rPr lang="de-DE" sz="1200" b="1" i="0" u="none" strike="noStrike" kern="1200" dirty="0" smtClean="0">
                <a:solidFill>
                  <a:schemeClr val="tx1"/>
                </a:solidFill>
                <a:effectLst/>
                <a:latin typeface="+mn-lt"/>
                <a:ea typeface="+mn-ea"/>
                <a:cs typeface="+mn-cs"/>
              </a:rPr>
              <a:t>in der Schule</a:t>
            </a:r>
            <a:r>
              <a:rPr lang="de-DE" sz="1200" b="0" i="0" u="none" strike="noStrike" kern="1200" dirty="0" smtClean="0">
                <a:solidFill>
                  <a:schemeClr val="tx1"/>
                </a:solidFill>
                <a:effectLst/>
                <a:latin typeface="+mn-lt"/>
                <a:ea typeface="+mn-ea"/>
                <a:cs typeface="+mn-cs"/>
              </a:rPr>
              <a:t> [208] </a:t>
            </a:r>
            <a:r>
              <a:rPr lang="de-DE" sz="1200" b="1" i="0" u="none" strike="noStrike" kern="1200" dirty="0" smtClean="0">
                <a:solidFill>
                  <a:schemeClr val="tx1"/>
                </a:solidFill>
                <a:effectLst/>
                <a:latin typeface="+mn-lt"/>
                <a:ea typeface="+mn-ea"/>
                <a:cs typeface="+mn-cs"/>
              </a:rPr>
              <a:t>mit Freunden </a:t>
            </a:r>
            <a:r>
              <a:rPr lang="de-DE" sz="1200" b="0" i="0" u="none" strike="noStrike" kern="1200" dirty="0" smtClean="0">
                <a:solidFill>
                  <a:schemeClr val="tx1"/>
                </a:solidFill>
                <a:effectLst/>
                <a:latin typeface="+mn-lt"/>
                <a:ea typeface="+mn-ea"/>
                <a:cs typeface="+mn-cs"/>
              </a:rPr>
              <a:t>[13/327]</a:t>
            </a:r>
            <a:r>
              <a:rPr lang="de-DE" sz="1200" b="1" i="0" u="none" strike="noStrike" kern="1200" dirty="0" smtClean="0">
                <a:solidFill>
                  <a:schemeClr val="tx1"/>
                </a:solidFill>
                <a:effectLst/>
                <a:latin typeface="+mn-lt"/>
                <a:ea typeface="+mn-ea"/>
                <a:cs typeface="+mn-cs"/>
              </a:rPr>
              <a:t> </a:t>
            </a:r>
            <a:r>
              <a:rPr lang="de-DE" sz="1200" b="0" i="1" u="none" strike="noStrike" kern="1200" dirty="0" smtClean="0">
                <a:solidFill>
                  <a:schemeClr val="tx1"/>
                </a:solidFill>
                <a:effectLst/>
                <a:latin typeface="+mn-lt"/>
                <a:ea typeface="+mn-ea"/>
                <a:cs typeface="+mn-cs"/>
              </a:rPr>
              <a:t>er</a:t>
            </a:r>
            <a:r>
              <a:rPr lang="de-DE" sz="1200" b="1" i="0" u="none" strike="noStrike"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rPr>
              <a:t>[20] sie [10]</a:t>
            </a:r>
            <a:r>
              <a:rPr lang="de-DE"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t>17</a:t>
            </a:fld>
            <a:endParaRPr lang="en-GB"/>
          </a:p>
        </p:txBody>
      </p:sp>
    </p:spTree>
    <p:extLst>
      <p:ext uri="{BB962C8B-B14F-4D97-AF65-F5344CB8AC3E}">
        <p14:creationId xmlns:p14="http://schemas.microsoft.com/office/powerpoint/2010/main" val="119087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Revision/consolidation/reminding of the vocabulary that students will have learnt in advance of the lesson,</a:t>
            </a:r>
            <a:r>
              <a:rPr lang="en-GB" baseline="0" dirty="0" smtClean="0"/>
              <a:t> with some verbs from previous weeks mixed in. All verbs chosen can be used to give </a:t>
            </a:r>
            <a:r>
              <a:rPr lang="en-GB" b="1" baseline="0" dirty="0" smtClean="0"/>
              <a:t>classroom instructions</a:t>
            </a:r>
            <a:r>
              <a:rPr lang="en-GB" b="0" baseline="0" dirty="0" smtClean="0"/>
              <a:t>. Teacher should highlight that simple instructions will be given in German from now on, and so it is important that students can </a:t>
            </a:r>
            <a:r>
              <a:rPr lang="en-GB" b="1" baseline="0" dirty="0" smtClean="0"/>
              <a:t>understand</a:t>
            </a:r>
            <a:r>
              <a:rPr lang="en-GB" b="0" baseline="0" dirty="0" smtClean="0"/>
              <a:t> the meaning in </a:t>
            </a:r>
            <a:r>
              <a:rPr lang="en-GB" b="1" baseline="0" dirty="0" smtClean="0"/>
              <a:t>spoken and written form</a:t>
            </a:r>
            <a:r>
              <a:rPr lang="en-GB" b="0" baseline="0" dirty="0" smtClean="0"/>
              <a:t>.</a:t>
            </a:r>
            <a:endParaRPr lang="en-GB" baseline="0" dirty="0" smtClean="0"/>
          </a:p>
          <a:p>
            <a:endParaRPr lang="en-GB" dirty="0" smtClean="0"/>
          </a:p>
          <a:p>
            <a:r>
              <a:rPr lang="en-GB" dirty="0" smtClean="0"/>
              <a:t>Students read the</a:t>
            </a:r>
            <a:r>
              <a:rPr lang="en-GB" baseline="0" dirty="0" smtClean="0"/>
              <a:t> </a:t>
            </a:r>
            <a:r>
              <a:rPr lang="en-GB" dirty="0" smtClean="0"/>
              <a:t>choices and choose the one that best fits each</a:t>
            </a:r>
            <a:r>
              <a:rPr lang="en-GB" baseline="0" dirty="0" smtClean="0"/>
              <a:t> picture. Teacher elicits answers by pointing at the picture and asking ‘</a:t>
            </a:r>
            <a:r>
              <a:rPr lang="en-GB" i="1" baseline="0" dirty="0" smtClean="0"/>
              <a:t>Was </a:t>
            </a:r>
            <a:r>
              <a:rPr lang="en-GB" i="1" baseline="0" dirty="0" err="1" smtClean="0"/>
              <a:t>ist</a:t>
            </a:r>
            <a:r>
              <a:rPr lang="en-GB" i="1" baseline="0" dirty="0" smtClean="0"/>
              <a:t> das</a:t>
            </a:r>
            <a:r>
              <a:rPr lang="en-GB" i="0" baseline="0" dirty="0" smtClean="0"/>
              <a:t>?’ to elicit a choral response.</a:t>
            </a:r>
          </a:p>
          <a:p>
            <a:endParaRPr lang="en-GB" i="0" baseline="0" dirty="0" smtClean="0"/>
          </a:p>
          <a:p>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not yet learnt /</a:t>
            </a:r>
            <a:r>
              <a:rPr lang="en-GB" sz="1200" b="1" kern="1200" dirty="0" smtClean="0">
                <a:solidFill>
                  <a:schemeClr val="tx1"/>
                </a:solidFill>
                <a:effectLst/>
                <a:latin typeface="+mn-lt"/>
                <a:ea typeface="+mn-ea"/>
                <a:cs typeface="+mn-cs"/>
              </a:rPr>
              <a:t>ö</a:t>
            </a:r>
            <a:r>
              <a:rPr lang="en-GB" sz="1200"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or </a:t>
            </a:r>
            <a:r>
              <a:rPr lang="en-GB" sz="1200" b="0"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sp</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as an SSC and may therefore need some help/practice with these.</a:t>
            </a:r>
            <a:endParaRPr lang="en-GB" dirty="0" smtClean="0"/>
          </a:p>
          <a:p>
            <a:endParaRPr lang="en-GB" dirty="0" smtClean="0"/>
          </a:p>
          <a:p>
            <a:r>
              <a:rPr lang="en-GB" dirty="0" smtClean="0"/>
              <a:t>Answers appear on your click.</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43779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additional practice for classroom verbs.</a:t>
            </a:r>
            <a:r>
              <a:rPr lang="en-GB" dirty="0" smtClean="0"/>
              <a:t/>
            </a:r>
            <a:br>
              <a:rPr lang="en-GB" dirty="0" smtClean="0"/>
            </a:br>
            <a:r>
              <a:rPr lang="en-GB" dirty="0" smtClean="0"/>
              <a:t/>
            </a:r>
            <a:br>
              <a:rPr lang="en-GB" dirty="0" smtClean="0"/>
            </a:br>
            <a:r>
              <a:rPr lang="en-GB" dirty="0" smtClean="0"/>
              <a:t>Teacher first</a:t>
            </a:r>
            <a:r>
              <a:rPr lang="en-GB" baseline="0" dirty="0" smtClean="0"/>
              <a:t> brings up the vocabulary items one by one, and asks students to perform a gesture/mime to represent the meaning. The slide provides example gestures.</a:t>
            </a:r>
          </a:p>
          <a:p>
            <a:endParaRPr lang="en-GB" baseline="0" dirty="0" smtClean="0"/>
          </a:p>
          <a:p>
            <a:r>
              <a:rPr lang="en-GB" baseline="0" dirty="0" smtClean="0"/>
              <a:t>Once gestures have been agreed, a Simon Says-type game can be played. The students stand up and the teacher hides the slide. The teacher then lists the verbs in a random order. Students must perform the action which corresponds to the word they hear. If they perform the wrong action, or take too long to decide, they are out of the game and must sit down. The last student standing is the winner.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25717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should know the meanings of the infinitives of these verbs already, as it was homework to learn them (audio and </a:t>
            </a:r>
            <a:r>
              <a:rPr lang="en-GB" sz="1200" kern="1200" dirty="0" err="1" smtClean="0">
                <a:solidFill>
                  <a:schemeClr val="tx1"/>
                </a:solidFill>
                <a:effectLst/>
                <a:latin typeface="+mn-lt"/>
                <a:ea typeface="+mn-ea"/>
                <a:cs typeface="+mn-cs"/>
              </a:rPr>
              <a:t>quizlet</a:t>
            </a:r>
            <a:r>
              <a:rPr lang="en-GB" sz="1200" kern="1200" dirty="0" smtClean="0">
                <a:solidFill>
                  <a:schemeClr val="tx1"/>
                </a:solidFill>
                <a:effectLst/>
                <a:latin typeface="+mn-lt"/>
                <a:ea typeface="+mn-ea"/>
                <a:cs typeface="+mn-cs"/>
              </a:rPr>
              <a:t>) but they are re-presented here in the infinitive and short form to deepen students’ knowledge and model the use of both forms in sentences.</a:t>
            </a:r>
          </a:p>
          <a:p>
            <a:endParaRPr lang="en-GB" dirty="0" smtClean="0"/>
          </a:p>
          <a:p>
            <a:r>
              <a:rPr lang="en-GB" sz="1200" kern="1200" dirty="0" smtClean="0">
                <a:solidFill>
                  <a:schemeClr val="tx1"/>
                </a:solidFill>
                <a:effectLst/>
                <a:latin typeface="+mn-lt"/>
                <a:ea typeface="+mn-ea"/>
                <a:cs typeface="+mn-cs"/>
              </a:rPr>
              <a:t>Introducing the verb </a:t>
            </a:r>
            <a:r>
              <a:rPr lang="en-GB" sz="1200" i="1" kern="1200" dirty="0" err="1" smtClean="0">
                <a:solidFill>
                  <a:schemeClr val="tx1"/>
                </a:solidFill>
                <a:effectLst/>
                <a:latin typeface="+mn-lt"/>
                <a:ea typeface="+mn-ea"/>
                <a:cs typeface="+mn-cs"/>
              </a:rPr>
              <a:t>sprechen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more explicitly. </a:t>
            </a:r>
            <a:r>
              <a:rPr lang="en-GB" sz="1200" i="1" kern="1200" dirty="0" err="1" smtClean="0">
                <a:solidFill>
                  <a:schemeClr val="tx1"/>
                </a:solidFill>
                <a:effectLst/>
                <a:latin typeface="+mn-lt"/>
                <a:ea typeface="+mn-ea"/>
                <a:cs typeface="+mn-cs"/>
              </a:rPr>
              <a:t>Sprechen</a:t>
            </a:r>
            <a:r>
              <a:rPr lang="en-GB" sz="1200" kern="1200" dirty="0" smtClean="0">
                <a:solidFill>
                  <a:schemeClr val="tx1"/>
                </a:solidFill>
                <a:effectLst/>
                <a:latin typeface="+mn-lt"/>
                <a:ea typeface="+mn-ea"/>
                <a:cs typeface="+mn-cs"/>
              </a:rPr>
              <a:t> is one of the NCELP 15 prototypical verbs in German. Prototypical verbs are common verbs that illustrate the typical characteristics of a class of verb – the German prototypical verbs contain examples of regular/weak verbs, but also common examples of each stem-change: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äu</a:t>
            </a:r>
            <a:r>
              <a:rPr lang="en-GB" sz="1200" kern="1200" dirty="0" smtClean="0">
                <a:solidFill>
                  <a:schemeClr val="tx1"/>
                </a:solidFill>
                <a:effectLst/>
                <a:latin typeface="+mn-lt"/>
                <a:ea typeface="+mn-ea"/>
                <a:cs typeface="+mn-cs"/>
              </a:rPr>
              <a:t>, e </a:t>
            </a:r>
            <a:r>
              <a:rPr lang="en-GB" sz="1200" kern="1200" dirty="0" smtClean="0">
                <a:solidFill>
                  <a:schemeClr val="tx1"/>
                </a:solidFill>
                <a:effectLst/>
                <a:latin typeface="+mn-lt"/>
                <a:ea typeface="+mn-ea"/>
                <a:cs typeface="+mn-cs"/>
                <a:sym typeface="Wingdings" panose="05000000000000000000" pitchFamily="2" charset="2"/>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All 15 prototypical verbs will be introduced early on using the same format. Both long form (infinitive) and short form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are introduced in order to familiarise students with various forms of the same verb.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Note that this </a:t>
            </a:r>
            <a:r>
              <a:rPr lang="en-GB" sz="1200" b="1" i="1" kern="1200" baseline="0" dirty="0" smtClean="0">
                <a:solidFill>
                  <a:schemeClr val="tx1"/>
                </a:solidFill>
                <a:effectLst/>
                <a:latin typeface="+mn-lt"/>
                <a:ea typeface="+mn-ea"/>
                <a:cs typeface="+mn-cs"/>
              </a:rPr>
              <a:t>strong verb </a:t>
            </a:r>
            <a:r>
              <a:rPr lang="en-GB" sz="1200" b="1" i="1" kern="1200" dirty="0" smtClean="0">
                <a:solidFill>
                  <a:schemeClr val="tx1"/>
                </a:solidFill>
                <a:effectLst/>
                <a:latin typeface="+mn-lt"/>
                <a:ea typeface="+mn-ea"/>
                <a:cs typeface="+mn-cs"/>
              </a:rPr>
              <a:t>is being presented ‘lexically’ at the moment, as it is a very common verbs, particularly in a classroom language learning context.</a:t>
            </a:r>
            <a:r>
              <a:rPr lang="en-GB" sz="1200" b="1" i="1" kern="1200" baseline="0" dirty="0" smtClean="0">
                <a:solidFill>
                  <a:schemeClr val="tx1"/>
                </a:solidFill>
                <a:effectLst/>
                <a:latin typeface="+mn-lt"/>
                <a:ea typeface="+mn-ea"/>
                <a:cs typeface="+mn-cs"/>
              </a:rPr>
              <a:t> L</a:t>
            </a:r>
            <a:r>
              <a:rPr lang="en-GB" sz="1200" b="1" i="1" kern="1200" dirty="0" smtClean="0">
                <a:solidFill>
                  <a:schemeClr val="tx1"/>
                </a:solidFill>
                <a:effectLst/>
                <a:latin typeface="+mn-lt"/>
                <a:ea typeface="+mn-ea"/>
                <a:cs typeface="+mn-cs"/>
              </a:rPr>
              <a:t>earning a few prototypical strong verbs like this early on ‘primes’ for the formal introduction of present tense strong verbs in 2.2.3 (in the 2</a:t>
            </a:r>
            <a:r>
              <a:rPr lang="en-GB" sz="1200" b="1" i="1" kern="1200" baseline="30000" dirty="0" smtClean="0">
                <a:solidFill>
                  <a:schemeClr val="tx1"/>
                </a:solidFill>
                <a:effectLst/>
                <a:latin typeface="+mn-lt"/>
                <a:ea typeface="+mn-ea"/>
                <a:cs typeface="+mn-cs"/>
              </a:rPr>
              <a:t>nd</a:t>
            </a:r>
            <a:r>
              <a:rPr lang="en-GB" sz="1200" b="1" i="1" kern="1200" dirty="0" smtClean="0">
                <a:solidFill>
                  <a:schemeClr val="tx1"/>
                </a:solidFill>
                <a:effectLst/>
                <a:latin typeface="+mn-lt"/>
                <a:ea typeface="+mn-ea"/>
                <a:cs typeface="+mn-cs"/>
              </a:rPr>
              <a:t> half of the spring term). Teachers may want to prompt learners to say what they notice about the stem of the verb in the 3</a:t>
            </a:r>
            <a:r>
              <a:rPr lang="en-GB" sz="1200" b="1" i="1" kern="1200" baseline="30000" dirty="0" smtClean="0">
                <a:solidFill>
                  <a:schemeClr val="tx1"/>
                </a:solidFill>
                <a:effectLst/>
                <a:latin typeface="+mn-lt"/>
                <a:ea typeface="+mn-ea"/>
                <a:cs typeface="+mn-cs"/>
              </a:rPr>
              <a:t>rd</a:t>
            </a:r>
            <a:r>
              <a:rPr lang="en-GB" sz="1200" b="1" i="1" kern="1200" dirty="0" smtClean="0">
                <a:solidFill>
                  <a:schemeClr val="tx1"/>
                </a:solidFill>
                <a:effectLst/>
                <a:latin typeface="+mn-lt"/>
                <a:ea typeface="+mn-ea"/>
                <a:cs typeface="+mn-cs"/>
              </a:rPr>
              <a:t> person singular, comparing it to the infinitive.</a:t>
            </a:r>
          </a:p>
          <a:p>
            <a:endParaRPr lang="en-GB"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word </a:t>
            </a:r>
            <a:r>
              <a:rPr lang="en-GB" sz="1200" i="1" kern="1200" dirty="0" err="1" smtClean="0">
                <a:solidFill>
                  <a:schemeClr val="tx1"/>
                </a:solidFill>
                <a:effectLst/>
                <a:latin typeface="+mn-lt"/>
                <a:ea typeface="+mn-ea"/>
                <a:cs typeface="+mn-cs"/>
              </a:rPr>
              <a:t>sprechen</a:t>
            </a:r>
            <a:r>
              <a:rPr lang="en-GB" sz="1200" i="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its own, say it, students repeat it, and remind them of the phonics. </a:t>
            </a:r>
            <a:r>
              <a:rPr lang="en-GB" sz="1200" b="0" kern="1200" dirty="0" smtClean="0">
                <a:solidFill>
                  <a:schemeClr val="tx1"/>
                </a:solidFill>
                <a:effectLst/>
                <a:latin typeface="+mn-lt"/>
                <a:ea typeface="+mn-ea"/>
                <a:cs typeface="+mn-cs"/>
              </a:rPr>
              <a:t>Draw</a:t>
            </a:r>
            <a:r>
              <a:rPr lang="en-GB" sz="1200" b="0" kern="1200" baseline="0" dirty="0" smtClean="0">
                <a:solidFill>
                  <a:schemeClr val="tx1"/>
                </a:solidFill>
                <a:effectLst/>
                <a:latin typeface="+mn-lt"/>
                <a:ea typeface="+mn-ea"/>
                <a:cs typeface="+mn-cs"/>
              </a:rPr>
              <a:t> attention to the soft /</a:t>
            </a:r>
            <a:r>
              <a:rPr lang="en-GB" sz="1200" b="0" kern="1200" baseline="0" dirty="0" err="1" smtClean="0">
                <a:solidFill>
                  <a:schemeClr val="tx1"/>
                </a:solidFill>
                <a:effectLst/>
                <a:latin typeface="+mn-lt"/>
                <a:ea typeface="+mn-ea"/>
                <a:cs typeface="+mn-cs"/>
              </a:rPr>
              <a:t>ch</a:t>
            </a:r>
            <a:r>
              <a:rPr lang="en-GB" sz="1200" b="0" kern="1200" baseline="0" dirty="0" smtClean="0">
                <a:solidFill>
                  <a:schemeClr val="tx1"/>
                </a:solidFill>
                <a:effectLst/>
                <a:latin typeface="+mn-lt"/>
                <a:ea typeface="+mn-ea"/>
                <a:cs typeface="+mn-cs"/>
              </a:rPr>
              <a:t>/ which features in this weeks’ SSC.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Try to elicit the meaning from the students.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picture, and, if using gestures, a possible gesture would be to make one hand ‘talk’ like a puppet.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Then bring up the English translations.  Emphasise the two meanings for the infinitive.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Bring up the short form </a:t>
            </a:r>
            <a:r>
              <a:rPr lang="en-GB" sz="1200" i="1" kern="1200" dirty="0" err="1" smtClean="0">
                <a:solidFill>
                  <a:schemeClr val="tx1"/>
                </a:solidFill>
                <a:effectLst/>
                <a:latin typeface="+mn-lt"/>
                <a:ea typeface="+mn-ea"/>
                <a:cs typeface="+mn-cs"/>
              </a:rPr>
              <a:t>spricht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say it, students repeat 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Try to elicit the meanings from the students. Emphasise the two meanings for the short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Note: </a:t>
            </a:r>
            <a:r>
              <a:rPr lang="en-GB" sz="1200" kern="1200" dirty="0" smtClean="0">
                <a:solidFill>
                  <a:schemeClr val="tx1"/>
                </a:solidFill>
                <a:effectLst/>
                <a:latin typeface="+mn-lt"/>
                <a:ea typeface="+mn-ea"/>
                <a:cs typeface="+mn-cs"/>
              </a:rPr>
              <a:t>Students have had explicit teaching that the present tense in German communicates two different present tense meanings in English. This reinforces that learning. </a:t>
            </a:r>
            <a:r>
              <a:rPr lang="en-GB" sz="1200" b="1" kern="1200" dirty="0" smtClean="0">
                <a:solidFill>
                  <a:schemeClr val="tx1"/>
                </a:solidFill>
                <a:effectLst/>
                <a:latin typeface="+mn-lt"/>
                <a:ea typeface="+mn-ea"/>
                <a:cs typeface="+mn-cs"/>
              </a:rPr>
              <a:t>Emphasise the two meanings for the short form, reminding students that German only has one form and does not have a direct equivalent of the grammar for ‘is + </a:t>
            </a:r>
            <a:r>
              <a:rPr lang="en-GB" sz="1200" b="1" kern="1200" dirty="0" err="1" smtClean="0">
                <a:solidFill>
                  <a:schemeClr val="tx1"/>
                </a:solidFill>
                <a:effectLst/>
                <a:latin typeface="+mn-lt"/>
                <a:ea typeface="+mn-ea"/>
                <a:cs typeface="+mn-cs"/>
              </a:rPr>
              <a:t>ing</a:t>
            </a:r>
            <a:r>
              <a:rPr lang="en-GB" sz="1200" b="1" kern="1200" dirty="0" smtClean="0">
                <a:solidFill>
                  <a:schemeClr val="tx1"/>
                </a:solidFill>
                <a:effectLst/>
                <a:latin typeface="+mn-lt"/>
                <a:ea typeface="+mn-ea"/>
                <a:cs typeface="+mn-cs"/>
              </a:rPr>
              <a:t>’, the continuous form (as covered in previous weeks). </a:t>
            </a:r>
            <a:endParaRPr lang="en-GB" b="1" i="0" baseline="0" dirty="0" smtClean="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6698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long and short form again.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1447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 the short form in a sentence.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6383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long form in a sentence.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5061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short form in context again.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7314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Cycle through the long form in context again.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04710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96939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7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9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0512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2"/>
        <p:cNvGrpSpPr/>
        <p:nvPr/>
      </p:nvGrpSpPr>
      <p:grpSpPr>
        <a:xfrm>
          <a:off x="0" y="0"/>
          <a:ext cx="0" cy="0"/>
          <a:chOff x="0" y="0"/>
          <a:chExt cx="0" cy="0"/>
        </a:xfrm>
      </p:grpSpPr>
      <p:sp>
        <p:nvSpPr>
          <p:cNvPr id="63" name="Google Shape;63;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89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8286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482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4520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63256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069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46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3" name="Google Shape;103;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1405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Google Shape;110;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9065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3207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7291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965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35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965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799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7674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34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898165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10"/>
          <p:cNvGrpSpPr/>
          <p:nvPr/>
        </p:nvGrpSpPr>
        <p:grpSpPr>
          <a:xfrm>
            <a:off x="-56445" y="0"/>
            <a:ext cx="12192000" cy="6858000"/>
            <a:chOff x="-56445" y="0"/>
            <a:chExt cx="12192000" cy="6858000"/>
          </a:xfrm>
        </p:grpSpPr>
        <p:grpSp>
          <p:nvGrpSpPr>
            <p:cNvPr id="319" name="Google Shape;319;p10"/>
            <p:cNvGrpSpPr/>
            <p:nvPr/>
          </p:nvGrpSpPr>
          <p:grpSpPr>
            <a:xfrm>
              <a:off x="-56445" y="0"/>
              <a:ext cx="12192000" cy="6858000"/>
              <a:chOff x="0" y="0"/>
              <a:chExt cx="12192000" cy="6858000"/>
            </a:xfrm>
          </p:grpSpPr>
          <p:sp>
            <p:nvSpPr>
              <p:cNvPr id="320" name="Google Shape;320;p10"/>
              <p:cNvSpPr/>
              <p:nvPr/>
            </p:nvSpPr>
            <p:spPr>
              <a:xfrm rot="5400000">
                <a:off x="4992512" y="-341488"/>
                <a:ext cx="6857998" cy="7540978"/>
              </a:xfrm>
              <a:prstGeom prst="triangle">
                <a:avLst>
                  <a:gd name="adj" fmla="val 0"/>
                </a:avLst>
              </a:prstGeom>
              <a:solidFill>
                <a:srgbClr val="FBF0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1" name="Google Shape;321;p10"/>
              <p:cNvSpPr/>
              <p:nvPr/>
            </p:nvSpPr>
            <p:spPr>
              <a:xfrm>
                <a:off x="0" y="0"/>
                <a:ext cx="4651022" cy="6858000"/>
              </a:xfrm>
              <a:prstGeom prst="rect">
                <a:avLst/>
              </a:prstGeom>
              <a:solidFill>
                <a:srgbClr val="FBF0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22" name="Google Shape;322;p10"/>
            <p:cNvSpPr/>
            <p:nvPr/>
          </p:nvSpPr>
          <p:spPr>
            <a:xfrm rot="5400000">
              <a:off x="4636029" y="-341488"/>
              <a:ext cx="6857998" cy="7540978"/>
            </a:xfrm>
            <a:prstGeom prst="triangle">
              <a:avLst>
                <a:gd name="adj" fmla="val 0"/>
              </a:avLst>
            </a:prstGeom>
            <a:solidFill>
              <a:srgbClr val="DAA5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3" name="Google Shape;323;p10"/>
            <p:cNvSpPr/>
            <p:nvPr/>
          </p:nvSpPr>
          <p:spPr>
            <a:xfrm>
              <a:off x="-56445" y="0"/>
              <a:ext cx="4350984" cy="6858000"/>
            </a:xfrm>
            <a:prstGeom prst="rect">
              <a:avLst/>
            </a:prstGeom>
            <a:solidFill>
              <a:srgbClr val="DAA5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24" name="Google Shape;324;p10"/>
          <p:cNvSpPr txBox="1">
            <a:spLocks noGrp="1"/>
          </p:cNvSpPr>
          <p:nvPr>
            <p:ph type="title"/>
          </p:nvPr>
        </p:nvSpPr>
        <p:spPr>
          <a:xfrm>
            <a:off x="168926" y="23950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4000"/>
              <a:buFont typeface="Century Gothic"/>
              <a:buNone/>
            </a:pPr>
            <a:r>
              <a:rPr lang="en-GB" sz="4000" b="1">
                <a:solidFill>
                  <a:srgbClr val="FFFFFF"/>
                </a:solidFill>
                <a:latin typeface="Century Gothic"/>
                <a:ea typeface="Century Gothic"/>
                <a:cs typeface="Century Gothic"/>
                <a:sym typeface="Century Gothic"/>
              </a:rPr>
              <a:t>Vocabulary</a:t>
            </a:r>
            <a:endParaRPr/>
          </a:p>
        </p:txBody>
      </p:sp>
      <p:pic>
        <p:nvPicPr>
          <p:cNvPr id="325" name="Google Shape;325;p10"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326" name="Google Shape;326;p10"/>
          <p:cNvSpPr txBox="1"/>
          <p:nvPr/>
        </p:nvSpPr>
        <p:spPr>
          <a:xfrm>
            <a:off x="138532" y="4946214"/>
            <a:ext cx="5784900" cy="99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Y7 German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Term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1.2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Week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4 </a:t>
            </a: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Lesson </a:t>
            </a:r>
            <a:r>
              <a:rPr kumimoji="0" lang="en-GB" sz="20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21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7" name="Google Shape;327;p10"/>
          <p:cNvSpPr txBox="1"/>
          <p:nvPr/>
        </p:nvSpPr>
        <p:spPr>
          <a:xfrm>
            <a:off x="138495" y="5801705"/>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Natalie Finlayson / Rachel Hawkes</a:t>
            </a:r>
            <a: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28" name="Google Shape;328;p10"/>
          <p:cNvSpPr txBox="1"/>
          <p:nvPr/>
        </p:nvSpPr>
        <p:spPr>
          <a:xfrm>
            <a:off x="138495" y="6152230"/>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25 November 2019</a:t>
            </a:r>
            <a:r>
              <a:rPr kumimoji="0" lang="en-GB" sz="16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48675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lesen</a:t>
            </a:r>
            <a:endParaRPr lang="en-GB" sz="11500" b="1" dirty="0">
              <a:solidFill>
                <a:srgbClr val="5B9BD5">
                  <a:lumMod val="50000"/>
                </a:srgbClr>
              </a:solidFill>
              <a:latin typeface="Century Gothic" panose="020B0502020202020204" pitchFamily="34" charset="0"/>
            </a:endParaRPr>
          </a:p>
        </p:txBody>
      </p:sp>
      <p:sp>
        <p:nvSpPr>
          <p:cNvPr id="7" name="TextBox 6"/>
          <p:cNvSpPr txBox="1"/>
          <p:nvPr/>
        </p:nvSpPr>
        <p:spPr>
          <a:xfrm>
            <a:off x="0" y="2189979"/>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read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reading]</a:t>
            </a:r>
          </a:p>
        </p:txBody>
      </p:sp>
      <p:sp>
        <p:nvSpPr>
          <p:cNvPr id="8" name="TextBox 7"/>
          <p:cNvSpPr txBox="1"/>
          <p:nvPr/>
        </p:nvSpPr>
        <p:spPr>
          <a:xfrm>
            <a:off x="-67733" y="3336274"/>
            <a:ext cx="12192000"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liest</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67733" y="5062338"/>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[reads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reading]</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8574" y1="81836" x2="38574" y2="81836"/>
                        <a14:foregroundMark x1="8227" y1="63098" x2="8227" y2="63098"/>
                        <a14:foregroundMark x1="62157" y1="62524" x2="62157" y2="62524"/>
                        <a14:foregroundMark x1="92505" y1="61950" x2="92505" y2="61950"/>
                        <a14:foregroundMark x1="28336" y1="81071" x2="28336" y2="81071"/>
                      </a14:backgroundRemoval>
                    </a14:imgEffect>
                  </a14:imgLayer>
                </a14:imgProps>
              </a:ext>
            </a:extLst>
          </a:blip>
          <a:stretch>
            <a:fillRect/>
          </a:stretch>
        </p:blipFill>
        <p:spPr>
          <a:xfrm>
            <a:off x="9617529" y="193406"/>
            <a:ext cx="2318260" cy="2216545"/>
          </a:xfrm>
          <a:prstGeom prst="rect">
            <a:avLst/>
          </a:prstGeom>
        </p:spPr>
      </p:pic>
    </p:spTree>
    <p:extLst>
      <p:ext uri="{BB962C8B-B14F-4D97-AF65-F5344CB8AC3E}">
        <p14:creationId xmlns:p14="http://schemas.microsoft.com/office/powerpoint/2010/main" val="42557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lesen</a:t>
            </a:r>
            <a:endParaRPr lang="en-GB" sz="11500" b="1" dirty="0">
              <a:solidFill>
                <a:srgbClr val="5B9BD5">
                  <a:lumMod val="50000"/>
                </a:srgbClr>
              </a:solidFill>
              <a:latin typeface="Century Gothic" panose="020B0502020202020204" pitchFamily="34" charset="0"/>
            </a:endParaRPr>
          </a:p>
        </p:txBody>
      </p:sp>
      <p:sp>
        <p:nvSpPr>
          <p:cNvPr id="11" name="TextBox 10"/>
          <p:cNvSpPr txBox="1"/>
          <p:nvPr/>
        </p:nvSpPr>
        <p:spPr>
          <a:xfrm>
            <a:off x="3038170" y="2177384"/>
            <a:ext cx="6202083"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read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reading]</a:t>
            </a:r>
          </a:p>
        </p:txBody>
      </p:sp>
      <p:sp>
        <p:nvSpPr>
          <p:cNvPr id="12" name="TextBox 11"/>
          <p:cNvSpPr txBox="1"/>
          <p:nvPr/>
        </p:nvSpPr>
        <p:spPr>
          <a:xfrm>
            <a:off x="0" y="3358325"/>
            <a:ext cx="12192000"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liest</a:t>
            </a:r>
            <a:endParaRPr lang="en-GB" sz="11500" b="1" dirty="0">
              <a:solidFill>
                <a:srgbClr val="5B9BD5">
                  <a:lumMod val="50000"/>
                </a:srgbClr>
              </a:solidFill>
              <a:latin typeface="Century Gothic" panose="020B0502020202020204" pitchFamily="34" charset="0"/>
            </a:endParaRPr>
          </a:p>
        </p:txBody>
      </p:sp>
      <p:sp>
        <p:nvSpPr>
          <p:cNvPr id="13" name="TextBox 12"/>
          <p:cNvSpPr txBox="1"/>
          <p:nvPr/>
        </p:nvSpPr>
        <p:spPr>
          <a:xfrm>
            <a:off x="3038170" y="5054071"/>
            <a:ext cx="634646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[reads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reading]</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Action Button: Help 14">
            <a:hlinkClick r:id="" action="ppaction://noaction" highlightClick="1"/>
          </p:cNvPr>
          <p:cNvSpPr/>
          <p:nvPr/>
        </p:nvSpPr>
        <p:spPr>
          <a:xfrm>
            <a:off x="2495652" y="508644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EC100"/>
              </a:solidFill>
            </a:endParaRPr>
          </a:p>
        </p:txBody>
      </p:sp>
    </p:spTree>
    <p:extLst>
      <p:ext uri="{BB962C8B-B14F-4D97-AF65-F5344CB8AC3E}">
        <p14:creationId xmlns:p14="http://schemas.microsoft.com/office/powerpoint/2010/main" val="15694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liest</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0" y="2177384"/>
            <a:ext cx="1205564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[reads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reading]</a:t>
            </a:r>
          </a:p>
        </p:txBody>
      </p:sp>
      <p:sp>
        <p:nvSpPr>
          <p:cNvPr id="5" name="TextBox 4"/>
          <p:cNvSpPr txBox="1"/>
          <p:nvPr/>
        </p:nvSpPr>
        <p:spPr>
          <a:xfrm>
            <a:off x="2174807" y="4039432"/>
            <a:ext cx="7960268" cy="1015663"/>
          </a:xfrm>
          <a:prstGeom prst="rect">
            <a:avLst/>
          </a:prstGeom>
          <a:solidFill>
            <a:schemeClr val="bg1"/>
          </a:solidFill>
        </p:spPr>
        <p:txBody>
          <a:bodyPr wrap="square" rtlCol="0">
            <a:spAutoFit/>
          </a:bodyPr>
          <a:lstStyle/>
          <a:p>
            <a:pPr algn="ctr"/>
            <a:r>
              <a:rPr lang="en-GB" sz="6000" dirty="0" smtClean="0">
                <a:solidFill>
                  <a:srgbClr val="5B9BD5">
                    <a:lumMod val="50000"/>
                  </a:srgbClr>
                </a:solidFill>
                <a:latin typeface="Century Gothic" panose="020B0502020202020204" pitchFamily="34" charset="0"/>
              </a:rPr>
              <a:t>Sie </a:t>
            </a:r>
            <a:r>
              <a:rPr lang="en-GB" sz="6000" b="1" dirty="0" err="1">
                <a:solidFill>
                  <a:srgbClr val="EEC100"/>
                </a:solidFill>
                <a:latin typeface="Century Gothic" panose="020B0502020202020204" pitchFamily="34" charset="0"/>
                <a:cs typeface="Calibri" panose="020F0502020204030204" pitchFamily="34" charset="0"/>
              </a:rPr>
              <a:t>liest</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ein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Buch</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2780633" y="5039817"/>
            <a:ext cx="672565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[She </a:t>
            </a:r>
            <a:r>
              <a:rPr lang="en-GB" sz="3200" b="1" dirty="0">
                <a:solidFill>
                  <a:srgbClr val="EEC100"/>
                </a:solidFill>
                <a:latin typeface="Century Gothic" panose="020B0502020202020204" pitchFamily="34" charset="0"/>
                <a:cs typeface="Calibri" panose="020F0502020204030204" pitchFamily="34" charset="0"/>
              </a:rPr>
              <a:t>reads </a:t>
            </a:r>
            <a:r>
              <a:rPr lang="en-GB" sz="3200" dirty="0">
                <a:solidFill>
                  <a:srgbClr val="5B9BD5">
                    <a:lumMod val="50000"/>
                  </a:srgbClr>
                </a:solidFill>
                <a:latin typeface="Century Gothic" panose="020B0502020202020204" pitchFamily="34" charset="0"/>
              </a:rPr>
              <a:t>|</a:t>
            </a:r>
            <a:r>
              <a:rPr lang="en-GB" sz="3200" b="1" dirty="0" smtClean="0">
                <a:solidFill>
                  <a:srgbClr val="EEC100"/>
                </a:solidFill>
                <a:latin typeface="Century Gothic" panose="020B0502020202020204" pitchFamily="34" charset="0"/>
                <a:cs typeface="Calibri" panose="020F0502020204030204" pitchFamily="34" charset="0"/>
              </a:rPr>
              <a:t> </a:t>
            </a:r>
            <a:r>
              <a:rPr lang="en-GB" sz="3200" b="1" dirty="0">
                <a:solidFill>
                  <a:srgbClr val="EEC100"/>
                </a:solidFill>
                <a:latin typeface="Century Gothic" panose="020B0502020202020204" pitchFamily="34" charset="0"/>
                <a:cs typeface="Calibri" panose="020F0502020204030204" pitchFamily="34" charset="0"/>
              </a:rPr>
              <a:t>is reading </a:t>
            </a:r>
            <a:r>
              <a:rPr lang="en-GB" sz="3200" dirty="0">
                <a:solidFill>
                  <a:srgbClr val="5B9BD5">
                    <a:lumMod val="50000"/>
                  </a:srgbClr>
                </a:solidFill>
                <a:latin typeface="Century Gothic" panose="020B0502020202020204" pitchFamily="34" charset="0"/>
              </a:rPr>
              <a:t>a book.]</a:t>
            </a:r>
          </a:p>
        </p:txBody>
      </p:sp>
    </p:spTree>
    <p:extLst>
      <p:ext uri="{BB962C8B-B14F-4D97-AF65-F5344CB8AC3E}">
        <p14:creationId xmlns:p14="http://schemas.microsoft.com/office/powerpoint/2010/main" val="29105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lesen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read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reading]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algn="ctr"/>
            <a:r>
              <a:rPr lang="de-DE" sz="6000" dirty="0" smtClean="0">
                <a:solidFill>
                  <a:srgbClr val="5B9BD5">
                    <a:lumMod val="50000"/>
                  </a:srgbClr>
                </a:solidFill>
                <a:latin typeface="Century Gothic" panose="020B0502020202020204" pitchFamily="34" charset="0"/>
              </a:rPr>
              <a:t>Sie </a:t>
            </a:r>
            <a:r>
              <a:rPr lang="de-DE" sz="6000" dirty="0">
                <a:solidFill>
                  <a:srgbClr val="5B9BD5">
                    <a:lumMod val="50000"/>
                  </a:srgbClr>
                </a:solidFill>
                <a:latin typeface="Century Gothic" panose="020B0502020202020204" pitchFamily="34" charset="0"/>
              </a:rPr>
              <a:t>kann ein Buch </a:t>
            </a:r>
            <a:r>
              <a:rPr lang="de-DE" sz="6000" b="1" dirty="0">
                <a:solidFill>
                  <a:srgbClr val="EEC100"/>
                </a:solidFill>
                <a:latin typeface="Century Gothic" panose="020B0502020202020204" pitchFamily="34" charset="0"/>
                <a:cs typeface="Calibri" panose="020F0502020204030204" pitchFamily="34" charset="0"/>
              </a:rPr>
              <a:t>lesen</a:t>
            </a:r>
            <a:r>
              <a:rPr lang="de-DE" sz="6000" dirty="0">
                <a:solidFill>
                  <a:srgbClr val="5B9BD5">
                    <a:lumMod val="50000"/>
                  </a:srgbClr>
                </a:solidFill>
                <a:latin typeface="Century Gothic" panose="020B0502020202020204" pitchFamily="34" charset="0"/>
              </a:rPr>
              <a:t>. </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2521009" y="5053048"/>
            <a:ext cx="6310170" cy="584775"/>
          </a:xfrm>
          <a:prstGeom prst="rect">
            <a:avLst/>
          </a:prstGeom>
          <a:solidFill>
            <a:schemeClr val="bg1"/>
          </a:solidFill>
        </p:spPr>
        <p:txBody>
          <a:bodyPr wrap="square" rtlCol="0">
            <a:spAutoFit/>
          </a:bodyPr>
          <a:lstStyle/>
          <a:p>
            <a:pPr algn="ctr"/>
            <a:r>
              <a:rPr lang="en-GB" sz="3200">
                <a:solidFill>
                  <a:srgbClr val="5B9BD5">
                    <a:lumMod val="50000"/>
                  </a:srgbClr>
                </a:solidFill>
                <a:latin typeface="Century Gothic" panose="020B0502020202020204" pitchFamily="34" charset="0"/>
              </a:rPr>
              <a:t>[She can </a:t>
            </a:r>
            <a:r>
              <a:rPr lang="en-GB" sz="3200" b="1">
                <a:solidFill>
                  <a:srgbClr val="EEC100"/>
                </a:solidFill>
                <a:latin typeface="Century Gothic" panose="020B0502020202020204" pitchFamily="34" charset="0"/>
                <a:cs typeface="Calibri" panose="020F0502020204030204" pitchFamily="34" charset="0"/>
              </a:rPr>
              <a:t>read</a:t>
            </a:r>
            <a:r>
              <a:rPr lang="en-GB" sz="3200">
                <a:solidFill>
                  <a:srgbClr val="5B9BD5">
                    <a:lumMod val="50000"/>
                  </a:srgbClr>
                </a:solidFill>
                <a:latin typeface="Century Gothic" panose="020B0502020202020204" pitchFamily="34" charset="0"/>
              </a:rPr>
              <a:t> a book.]</a:t>
            </a:r>
            <a:endParaRPr lang="en-GB" sz="3200"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17996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liest</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7384"/>
            <a:ext cx="635849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[reads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reading]</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4084109"/>
            <a:ext cx="7189565" cy="1015663"/>
          </a:xfrm>
          <a:prstGeom prst="rect">
            <a:avLst/>
          </a:prstGeom>
          <a:solidFill>
            <a:schemeClr val="bg1"/>
          </a:solidFill>
        </p:spPr>
        <p:txBody>
          <a:bodyPr wrap="square" rtlCol="0">
            <a:spAutoFit/>
          </a:bodyPr>
          <a:lstStyle/>
          <a:p>
            <a:pPr algn="ctr"/>
            <a:r>
              <a:rPr lang="en-GB" sz="6000" dirty="0" smtClean="0">
                <a:solidFill>
                  <a:srgbClr val="5B9BD5">
                    <a:lumMod val="50000"/>
                  </a:srgbClr>
                </a:solidFill>
                <a:latin typeface="Century Gothic" panose="020B0502020202020204" pitchFamily="34" charset="0"/>
              </a:rPr>
              <a:t>Sie ____ </a:t>
            </a:r>
            <a:r>
              <a:rPr lang="en-GB" sz="6000" dirty="0" err="1" smtClean="0">
                <a:solidFill>
                  <a:srgbClr val="5B9BD5">
                    <a:lumMod val="50000"/>
                  </a:srgbClr>
                </a:solidFill>
                <a:latin typeface="Century Gothic" panose="020B0502020202020204" pitchFamily="34" charset="0"/>
              </a:rPr>
              <a:t>ein</a:t>
            </a:r>
            <a:r>
              <a:rPr lang="en-GB" sz="6000" dirty="0" smtClean="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Buch</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3038170" y="5053605"/>
            <a:ext cx="7080388"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[She </a:t>
            </a:r>
            <a:r>
              <a:rPr lang="en-GB" sz="3200" b="1" dirty="0">
                <a:solidFill>
                  <a:srgbClr val="EEC100"/>
                </a:solidFill>
                <a:latin typeface="Century Gothic" panose="020B0502020202020204" pitchFamily="34" charset="0"/>
                <a:cs typeface="Calibri" panose="020F0502020204030204" pitchFamily="34" charset="0"/>
              </a:rPr>
              <a:t>reads </a:t>
            </a:r>
            <a:r>
              <a:rPr lang="en-GB" sz="3200" dirty="0">
                <a:solidFill>
                  <a:srgbClr val="5B9BD5">
                    <a:lumMod val="50000"/>
                  </a:srgbClr>
                </a:solidFill>
                <a:latin typeface="Century Gothic" panose="020B0502020202020204" pitchFamily="34" charset="0"/>
              </a:rPr>
              <a:t>|</a:t>
            </a:r>
            <a:r>
              <a:rPr lang="en-GB" sz="3200" b="1" dirty="0" smtClean="0">
                <a:solidFill>
                  <a:srgbClr val="EEC100"/>
                </a:solidFill>
                <a:latin typeface="Century Gothic" panose="020B0502020202020204" pitchFamily="34" charset="0"/>
                <a:cs typeface="Calibri" panose="020F0502020204030204" pitchFamily="34" charset="0"/>
              </a:rPr>
              <a:t> </a:t>
            </a:r>
            <a:r>
              <a:rPr lang="en-GB" sz="3200" b="1" dirty="0">
                <a:solidFill>
                  <a:srgbClr val="EEC100"/>
                </a:solidFill>
                <a:latin typeface="Century Gothic" panose="020B0502020202020204" pitchFamily="34" charset="0"/>
                <a:cs typeface="Calibri" panose="020F0502020204030204" pitchFamily="34" charset="0"/>
              </a:rPr>
              <a:t>is reading </a:t>
            </a:r>
            <a:r>
              <a:rPr lang="en-GB" sz="3200" dirty="0">
                <a:solidFill>
                  <a:srgbClr val="5B9BD5">
                    <a:lumMod val="50000"/>
                  </a:srgbClr>
                </a:solidFill>
                <a:latin typeface="Century Gothic" panose="020B0502020202020204" pitchFamily="34" charset="0"/>
              </a:rPr>
              <a:t>a </a:t>
            </a:r>
            <a:r>
              <a:rPr lang="en-GB" sz="3200" dirty="0" smtClean="0">
                <a:solidFill>
                  <a:srgbClr val="5B9BD5">
                    <a:lumMod val="50000"/>
                  </a:srgbClr>
                </a:solidFill>
                <a:latin typeface="Century Gothic" panose="020B0502020202020204" pitchFamily="34" charset="0"/>
              </a:rPr>
              <a:t>book.]</a:t>
            </a:r>
            <a:endParaRPr lang="en-GB" sz="3200" dirty="0">
              <a:solidFill>
                <a:srgbClr val="5B9BD5">
                  <a:lumMod val="50000"/>
                </a:srgbClr>
              </a:solidFill>
              <a:latin typeface="Century Gothic" panose="020B0502020202020204" pitchFamily="34" charset="0"/>
            </a:endParaRPr>
          </a:p>
        </p:txBody>
      </p:sp>
      <p:sp>
        <p:nvSpPr>
          <p:cNvPr id="10" name="Rectangle 9"/>
          <p:cNvSpPr/>
          <p:nvPr/>
        </p:nvSpPr>
        <p:spPr>
          <a:xfrm>
            <a:off x="4602872" y="4039432"/>
            <a:ext cx="1614545" cy="1015663"/>
          </a:xfrm>
          <a:prstGeom prst="rect">
            <a:avLst/>
          </a:prstGeom>
        </p:spPr>
        <p:txBody>
          <a:bodyPr wrap="none">
            <a:spAutoFit/>
          </a:bodyPr>
          <a:lstStyle/>
          <a:p>
            <a:r>
              <a:rPr lang="en-GB" sz="6000" b="1" dirty="0" err="1">
                <a:solidFill>
                  <a:srgbClr val="EEC100"/>
                </a:solidFill>
                <a:latin typeface="Century Gothic" panose="020B0502020202020204" pitchFamily="34" charset="0"/>
                <a:cs typeface="Calibri" panose="020F0502020204030204" pitchFamily="34" charset="0"/>
              </a:rPr>
              <a:t>liest</a:t>
            </a:r>
            <a:endParaRPr lang="en-GB" sz="6000" dirty="0">
              <a:solidFill>
                <a:srgbClr val="EEC100"/>
              </a:solidFill>
            </a:endParaRPr>
          </a:p>
        </p:txBody>
      </p:sp>
    </p:spTree>
    <p:extLst>
      <p:ext uri="{BB962C8B-B14F-4D97-AF65-F5344CB8AC3E}">
        <p14:creationId xmlns:p14="http://schemas.microsoft.com/office/powerpoint/2010/main" val="29358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221" y="486077"/>
            <a:ext cx="12107779"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lesen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612989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read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reading]</a:t>
            </a:r>
          </a:p>
        </p:txBody>
      </p:sp>
      <p:sp>
        <p:nvSpPr>
          <p:cNvPr id="5" name="TextBox 4"/>
          <p:cNvSpPr txBox="1"/>
          <p:nvPr/>
        </p:nvSpPr>
        <p:spPr>
          <a:xfrm>
            <a:off x="529389" y="4037383"/>
            <a:ext cx="11662612" cy="923330"/>
          </a:xfrm>
          <a:prstGeom prst="rect">
            <a:avLst/>
          </a:prstGeom>
          <a:solidFill>
            <a:schemeClr val="bg1"/>
          </a:solidFill>
        </p:spPr>
        <p:txBody>
          <a:bodyPr wrap="square" rtlCol="0">
            <a:spAutoFit/>
          </a:bodyPr>
          <a:lstStyle/>
          <a:p>
            <a:pPr algn="ctr"/>
            <a:r>
              <a:rPr lang="de-DE" sz="5400" dirty="0" smtClean="0">
                <a:solidFill>
                  <a:srgbClr val="5B9BD5">
                    <a:lumMod val="50000"/>
                  </a:srgbClr>
                </a:solidFill>
                <a:latin typeface="Century Gothic" panose="020B0502020202020204" pitchFamily="34" charset="0"/>
              </a:rPr>
              <a:t>Sie </a:t>
            </a:r>
            <a:r>
              <a:rPr lang="de-DE" sz="5400" dirty="0">
                <a:solidFill>
                  <a:srgbClr val="5B9BD5">
                    <a:lumMod val="50000"/>
                  </a:srgbClr>
                </a:solidFill>
                <a:latin typeface="Century Gothic" panose="020B0502020202020204" pitchFamily="34" charset="0"/>
              </a:rPr>
              <a:t>kann ein </a:t>
            </a:r>
            <a:r>
              <a:rPr lang="de-DE" sz="5400" dirty="0" smtClean="0">
                <a:solidFill>
                  <a:srgbClr val="5B9BD5">
                    <a:lumMod val="50000"/>
                  </a:srgbClr>
                </a:solidFill>
                <a:latin typeface="Century Gothic" panose="020B0502020202020204" pitchFamily="34" charset="0"/>
              </a:rPr>
              <a:t>Buch </a:t>
            </a:r>
            <a:r>
              <a:rPr lang="en-GB" sz="5400" dirty="0" smtClean="0">
                <a:solidFill>
                  <a:srgbClr val="5B9BD5">
                    <a:lumMod val="50000"/>
                  </a:srgbClr>
                </a:solidFill>
                <a:latin typeface="Century Gothic" panose="020B0502020202020204" pitchFamily="34" charset="0"/>
              </a:rPr>
              <a:t>______.</a:t>
            </a:r>
            <a:endParaRPr lang="en-GB" sz="5400" dirty="0">
              <a:solidFill>
                <a:srgbClr val="5B9BD5">
                  <a:lumMod val="50000"/>
                </a:srgbClr>
              </a:solidFill>
              <a:latin typeface="Century Gothic" panose="020B0502020202020204" pitchFamily="34" charset="0"/>
            </a:endParaRPr>
          </a:p>
        </p:txBody>
      </p:sp>
      <p:sp>
        <p:nvSpPr>
          <p:cNvPr id="7" name="TextBox 6"/>
          <p:cNvSpPr txBox="1"/>
          <p:nvPr/>
        </p:nvSpPr>
        <p:spPr>
          <a:xfrm>
            <a:off x="3038169" y="5053048"/>
            <a:ext cx="6310368"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[She can </a:t>
            </a:r>
            <a:r>
              <a:rPr lang="en-GB" sz="3200" b="1" dirty="0">
                <a:solidFill>
                  <a:srgbClr val="EEC100"/>
                </a:solidFill>
                <a:latin typeface="Century Gothic" panose="020B0502020202020204" pitchFamily="34" charset="0"/>
                <a:cs typeface="Calibri" panose="020F0502020204030204" pitchFamily="34" charset="0"/>
              </a:rPr>
              <a:t>read</a:t>
            </a:r>
            <a:r>
              <a:rPr lang="en-GB" sz="3200" dirty="0">
                <a:solidFill>
                  <a:srgbClr val="5B9BD5">
                    <a:lumMod val="50000"/>
                  </a:srgbClr>
                </a:solidFill>
                <a:latin typeface="Century Gothic" panose="020B0502020202020204" pitchFamily="34" charset="0"/>
              </a:rPr>
              <a:t> a </a:t>
            </a:r>
            <a:r>
              <a:rPr lang="en-GB" sz="3200" dirty="0" smtClean="0">
                <a:solidFill>
                  <a:srgbClr val="5B9BD5">
                    <a:lumMod val="50000"/>
                  </a:srgbClr>
                </a:solidFill>
                <a:latin typeface="Century Gothic" panose="020B0502020202020204" pitchFamily="34" charset="0"/>
              </a:rPr>
              <a:t>book.]</a:t>
            </a:r>
            <a:endParaRPr lang="en-GB" sz="3200" dirty="0">
              <a:solidFill>
                <a:srgbClr val="5B9BD5">
                  <a:lumMod val="50000"/>
                </a:srgbClr>
              </a:solidFill>
              <a:latin typeface="Century Gothic" panose="020B0502020202020204" pitchFamily="34" charset="0"/>
            </a:endParaRP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2" y="5053048"/>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8271960" y="3945050"/>
            <a:ext cx="2153154" cy="1015663"/>
          </a:xfrm>
          <a:prstGeom prst="rect">
            <a:avLst/>
          </a:prstGeom>
        </p:spPr>
        <p:txBody>
          <a:bodyPr wrap="none">
            <a:spAutoFit/>
          </a:bodyPr>
          <a:lstStyle/>
          <a:p>
            <a:r>
              <a:rPr lang="de-DE" sz="6000" b="1" dirty="0">
                <a:solidFill>
                  <a:srgbClr val="EEC100"/>
                </a:solidFill>
                <a:latin typeface="Century Gothic" panose="020B0502020202020204" pitchFamily="34" charset="0"/>
                <a:cs typeface="Calibri" panose="020F0502020204030204" pitchFamily="34" charset="0"/>
              </a:rPr>
              <a:t>lesen</a:t>
            </a:r>
            <a:endParaRPr lang="en-GB" sz="6000" dirty="0">
              <a:solidFill>
                <a:srgbClr val="EEC100"/>
              </a:solidFill>
            </a:endParaRPr>
          </a:p>
        </p:txBody>
      </p:sp>
    </p:spTree>
    <p:extLst>
      <p:ext uri="{BB962C8B-B14F-4D97-AF65-F5344CB8AC3E}">
        <p14:creationId xmlns:p14="http://schemas.microsoft.com/office/powerpoint/2010/main" val="17348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smtClean="0">
                <a:solidFill>
                  <a:prstClr val="white"/>
                </a:solidFill>
                <a:latin typeface="Century Gothic" panose="020B0502020202020204" pitchFamily="34" charset="0"/>
              </a:rPr>
              <a:t>lesen</a:t>
            </a:r>
            <a:r>
              <a:rPr lang="en-GB" b="1" dirty="0" smtClean="0">
                <a:solidFill>
                  <a:prstClr val="white"/>
                </a:solidFill>
                <a:latin typeface="Century Gothic" panose="020B0502020202020204" pitchFamily="34" charset="0"/>
              </a:rPr>
              <a:t> und </a:t>
            </a:r>
            <a:r>
              <a:rPr lang="en-GB" b="1" dirty="0" err="1" smtClean="0">
                <a:solidFill>
                  <a:prstClr val="white"/>
                </a:solidFill>
                <a:latin typeface="Century Gothic" panose="020B0502020202020204" pitchFamily="34" charset="0"/>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0" name="Table 49"/>
          <p:cNvGraphicFramePr>
            <a:graphicFrameLocks noGrp="1"/>
          </p:cNvGraphicFramePr>
          <p:nvPr/>
        </p:nvGraphicFramePr>
        <p:xfrm>
          <a:off x="5467576" y="1568863"/>
          <a:ext cx="6539472" cy="4450080"/>
        </p:xfrm>
        <a:graphic>
          <a:graphicData uri="http://schemas.openxmlformats.org/drawingml/2006/table">
            <a:tbl>
              <a:tblPr firstRow="1" bandRow="1">
                <a:tableStyleId>{5C22544A-7EE6-4342-B048-85BDC9FD1C3A}</a:tableStyleId>
              </a:tblPr>
              <a:tblGrid>
                <a:gridCol w="408717">
                  <a:extLst>
                    <a:ext uri="{9D8B030D-6E8A-4147-A177-3AD203B41FA5}">
                      <a16:colId xmlns:a16="http://schemas.microsoft.com/office/drawing/2014/main" val="263268012"/>
                    </a:ext>
                  </a:extLst>
                </a:gridCol>
                <a:gridCol w="408717">
                  <a:extLst>
                    <a:ext uri="{9D8B030D-6E8A-4147-A177-3AD203B41FA5}">
                      <a16:colId xmlns:a16="http://schemas.microsoft.com/office/drawing/2014/main" val="3126897042"/>
                    </a:ext>
                  </a:extLst>
                </a:gridCol>
                <a:gridCol w="408717">
                  <a:extLst>
                    <a:ext uri="{9D8B030D-6E8A-4147-A177-3AD203B41FA5}">
                      <a16:colId xmlns:a16="http://schemas.microsoft.com/office/drawing/2014/main" val="1207600796"/>
                    </a:ext>
                  </a:extLst>
                </a:gridCol>
                <a:gridCol w="408717">
                  <a:extLst>
                    <a:ext uri="{9D8B030D-6E8A-4147-A177-3AD203B41FA5}">
                      <a16:colId xmlns:a16="http://schemas.microsoft.com/office/drawing/2014/main" val="3305774512"/>
                    </a:ext>
                  </a:extLst>
                </a:gridCol>
                <a:gridCol w="408717">
                  <a:extLst>
                    <a:ext uri="{9D8B030D-6E8A-4147-A177-3AD203B41FA5}">
                      <a16:colId xmlns:a16="http://schemas.microsoft.com/office/drawing/2014/main" val="1078327919"/>
                    </a:ext>
                  </a:extLst>
                </a:gridCol>
                <a:gridCol w="408717">
                  <a:extLst>
                    <a:ext uri="{9D8B030D-6E8A-4147-A177-3AD203B41FA5}">
                      <a16:colId xmlns:a16="http://schemas.microsoft.com/office/drawing/2014/main" val="2951137329"/>
                    </a:ext>
                  </a:extLst>
                </a:gridCol>
                <a:gridCol w="408717">
                  <a:extLst>
                    <a:ext uri="{9D8B030D-6E8A-4147-A177-3AD203B41FA5}">
                      <a16:colId xmlns:a16="http://schemas.microsoft.com/office/drawing/2014/main" val="4187961833"/>
                    </a:ext>
                  </a:extLst>
                </a:gridCol>
                <a:gridCol w="408717">
                  <a:extLst>
                    <a:ext uri="{9D8B030D-6E8A-4147-A177-3AD203B41FA5}">
                      <a16:colId xmlns:a16="http://schemas.microsoft.com/office/drawing/2014/main" val="2281195132"/>
                    </a:ext>
                  </a:extLst>
                </a:gridCol>
                <a:gridCol w="408717">
                  <a:extLst>
                    <a:ext uri="{9D8B030D-6E8A-4147-A177-3AD203B41FA5}">
                      <a16:colId xmlns:a16="http://schemas.microsoft.com/office/drawing/2014/main" val="1898360713"/>
                    </a:ext>
                  </a:extLst>
                </a:gridCol>
                <a:gridCol w="408717">
                  <a:extLst>
                    <a:ext uri="{9D8B030D-6E8A-4147-A177-3AD203B41FA5}">
                      <a16:colId xmlns:a16="http://schemas.microsoft.com/office/drawing/2014/main" val="447930653"/>
                    </a:ext>
                  </a:extLst>
                </a:gridCol>
                <a:gridCol w="408717">
                  <a:extLst>
                    <a:ext uri="{9D8B030D-6E8A-4147-A177-3AD203B41FA5}">
                      <a16:colId xmlns:a16="http://schemas.microsoft.com/office/drawing/2014/main" val="36163679"/>
                    </a:ext>
                  </a:extLst>
                </a:gridCol>
                <a:gridCol w="408717">
                  <a:extLst>
                    <a:ext uri="{9D8B030D-6E8A-4147-A177-3AD203B41FA5}">
                      <a16:colId xmlns:a16="http://schemas.microsoft.com/office/drawing/2014/main" val="879613253"/>
                    </a:ext>
                  </a:extLst>
                </a:gridCol>
                <a:gridCol w="408717">
                  <a:extLst>
                    <a:ext uri="{9D8B030D-6E8A-4147-A177-3AD203B41FA5}">
                      <a16:colId xmlns:a16="http://schemas.microsoft.com/office/drawing/2014/main" val="3833201954"/>
                    </a:ext>
                  </a:extLst>
                </a:gridCol>
                <a:gridCol w="408717">
                  <a:extLst>
                    <a:ext uri="{9D8B030D-6E8A-4147-A177-3AD203B41FA5}">
                      <a16:colId xmlns:a16="http://schemas.microsoft.com/office/drawing/2014/main" val="2635866267"/>
                    </a:ext>
                  </a:extLst>
                </a:gridCol>
                <a:gridCol w="408717">
                  <a:extLst>
                    <a:ext uri="{9D8B030D-6E8A-4147-A177-3AD203B41FA5}">
                      <a16:colId xmlns:a16="http://schemas.microsoft.com/office/drawing/2014/main" val="3714715184"/>
                    </a:ext>
                  </a:extLst>
                </a:gridCol>
                <a:gridCol w="408717">
                  <a:extLst>
                    <a:ext uri="{9D8B030D-6E8A-4147-A177-3AD203B41FA5}">
                      <a16:colId xmlns:a16="http://schemas.microsoft.com/office/drawing/2014/main" val="977521360"/>
                    </a:ext>
                  </a:extLst>
                </a:gridCol>
              </a:tblGrid>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W</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O</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I</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G</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K</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E</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Z</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D</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P</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E</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R</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U</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H</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O</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G</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P</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L</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U</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N</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U</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G</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B</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587352"/>
                  </a:ext>
                </a:extLst>
              </a:tr>
            </a:tbl>
          </a:graphicData>
        </a:graphic>
      </p:graphicFrame>
      <p:pic>
        <p:nvPicPr>
          <p:cNvPr id="53" name="Picture 52">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5" name="Table 54"/>
          <p:cNvGraphicFramePr>
            <a:graphicFrameLocks noGrp="1"/>
          </p:cNvGraphicFramePr>
          <p:nvPr>
            <p:extLst>
              <p:ext uri="{D42A27DB-BD31-4B8C-83A1-F6EECF244321}">
                <p14:modId xmlns:p14="http://schemas.microsoft.com/office/powerpoint/2010/main" val="3188872373"/>
              </p:ext>
            </p:extLst>
          </p:nvPr>
        </p:nvGraphicFramePr>
        <p:xfrm>
          <a:off x="445633" y="1568863"/>
          <a:ext cx="4374561" cy="445008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smtClean="0">
                          <a:solidFill>
                            <a:schemeClr val="accent1">
                              <a:lumMod val="50000"/>
                            </a:schemeClr>
                          </a:solidFill>
                        </a:rPr>
                        <a:t>A. Was </a:t>
                      </a:r>
                      <a:r>
                        <a:rPr lang="en-GB" b="0" baseline="0" dirty="0" err="1" smtClean="0">
                          <a:solidFill>
                            <a:schemeClr val="accent1">
                              <a:lumMod val="50000"/>
                            </a:schemeClr>
                          </a:solidFill>
                        </a:rPr>
                        <a:t>machst</a:t>
                      </a:r>
                      <a:r>
                        <a:rPr lang="en-GB" b="0" baseline="0" dirty="0" smtClean="0">
                          <a:solidFill>
                            <a:schemeClr val="accent1">
                              <a:lumMod val="50000"/>
                            </a:schemeClr>
                          </a:solidFill>
                        </a:rPr>
                        <a:t> du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smtClean="0">
                          <a:solidFill>
                            <a:schemeClr val="accent1">
                              <a:lumMod val="50000"/>
                            </a:schemeClr>
                          </a:solidFill>
                        </a:rPr>
                        <a:t>B. </a:t>
                      </a:r>
                      <a:r>
                        <a:rPr lang="en-GB" b="0" dirty="0" err="1" smtClean="0">
                          <a:solidFill>
                            <a:schemeClr val="accent1">
                              <a:lumMod val="50000"/>
                            </a:schemeClr>
                          </a:solidFill>
                        </a:rPr>
                        <a:t>Nicht</a:t>
                      </a:r>
                      <a:r>
                        <a:rPr lang="en-GB" b="0" dirty="0" smtClean="0">
                          <a:solidFill>
                            <a:schemeClr val="accent1">
                              <a:lumMod val="50000"/>
                            </a:schemeClr>
                          </a:solidFill>
                        </a:rPr>
                        <a:t> </a:t>
                      </a:r>
                      <a:r>
                        <a:rPr lang="en-GB" b="0" dirty="0" err="1" smtClean="0">
                          <a:solidFill>
                            <a:schemeClr val="accent1">
                              <a:lumMod val="50000"/>
                            </a:schemeClr>
                          </a:solidFill>
                        </a:rPr>
                        <a:t>falsch</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smtClean="0">
                          <a:solidFill>
                            <a:schemeClr val="accent1">
                              <a:lumMod val="50000"/>
                            </a:schemeClr>
                          </a:solidFill>
                        </a:rPr>
                        <a:t>C. Wo </a:t>
                      </a:r>
                      <a:r>
                        <a:rPr lang="en-GB" b="0" dirty="0" err="1" smtClean="0">
                          <a:solidFill>
                            <a:schemeClr val="accent1">
                              <a:lumMod val="50000"/>
                            </a:schemeClr>
                          </a:solidFill>
                        </a:rPr>
                        <a:t>bist</a:t>
                      </a:r>
                      <a:r>
                        <a:rPr lang="en-GB" b="0" dirty="0" smtClean="0">
                          <a:solidFill>
                            <a:schemeClr val="accent1">
                              <a:lumMod val="50000"/>
                            </a:schemeClr>
                          </a:solidFill>
                        </a:rPr>
                        <a:t> du?</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smtClean="0">
                          <a:solidFill>
                            <a:schemeClr val="accent1">
                              <a:lumMod val="50000"/>
                            </a:schemeClr>
                          </a:solidFill>
                        </a:rPr>
                        <a:t>D. Was </a:t>
                      </a:r>
                      <a:r>
                        <a:rPr lang="en-GB" b="0" dirty="0" err="1" smtClean="0">
                          <a:solidFill>
                            <a:schemeClr val="accent1">
                              <a:lumMod val="50000"/>
                            </a:schemeClr>
                          </a:solidFill>
                        </a:rPr>
                        <a:t>ist</a:t>
                      </a:r>
                      <a:r>
                        <a:rPr lang="en-GB" b="0" dirty="0" smtClean="0">
                          <a:solidFill>
                            <a:schemeClr val="accent1">
                              <a:lumMod val="50000"/>
                            </a:schemeClr>
                          </a:solidFill>
                        </a:rPr>
                        <a:t> das?</a:t>
                      </a:r>
                      <a:r>
                        <a:rPr lang="en-GB" b="0" baseline="0" dirty="0" smtClean="0">
                          <a:solidFill>
                            <a:schemeClr val="accent1">
                              <a:lumMod val="50000"/>
                            </a:schemeClr>
                          </a:solidFill>
                        </a:rPr>
                        <a:t> </a:t>
                      </a:r>
                      <a:r>
                        <a:rPr lang="en-GB" b="0" baseline="0" dirty="0" smtClean="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smtClean="0">
                          <a:solidFill>
                            <a:schemeClr val="accent1">
                              <a:lumMod val="50000"/>
                            </a:schemeClr>
                          </a:solidFill>
                        </a:rPr>
                        <a:t>E. Was </a:t>
                      </a:r>
                      <a:r>
                        <a:rPr lang="en-GB" b="0" dirty="0" err="1" smtClean="0">
                          <a:solidFill>
                            <a:schemeClr val="accent1">
                              <a:lumMod val="50000"/>
                            </a:schemeClr>
                          </a:solidFill>
                        </a:rPr>
                        <a:t>machst</a:t>
                      </a:r>
                      <a:r>
                        <a:rPr lang="en-GB" b="0" dirty="0" smtClean="0">
                          <a:solidFill>
                            <a:schemeClr val="accent1">
                              <a:lumMod val="50000"/>
                            </a:schemeClr>
                          </a:solidFill>
                        </a:rPr>
                        <a:t> du in der </a:t>
                      </a:r>
                      <a:r>
                        <a:rPr lang="en-GB" b="0" dirty="0" err="1" smtClean="0">
                          <a:solidFill>
                            <a:schemeClr val="accent1">
                              <a:lumMod val="50000"/>
                            </a:schemeClr>
                          </a:solidFill>
                        </a:rPr>
                        <a:t>Schule</a:t>
                      </a:r>
                      <a:r>
                        <a:rPr lang="en-GB" b="0" dirty="0" smtClean="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smtClean="0">
                          <a:solidFill>
                            <a:schemeClr val="accent1">
                              <a:lumMod val="50000"/>
                            </a:schemeClr>
                          </a:solidFill>
                        </a:rPr>
                        <a:t>F. Wo </a:t>
                      </a:r>
                      <a:r>
                        <a:rPr lang="en-GB" b="0" dirty="0" err="1" smtClean="0">
                          <a:solidFill>
                            <a:schemeClr val="accent1">
                              <a:lumMod val="50000"/>
                            </a:schemeClr>
                          </a:solidFill>
                        </a:rPr>
                        <a:t>ist</a:t>
                      </a:r>
                      <a:r>
                        <a:rPr lang="en-GB" b="0" dirty="0" smtClean="0">
                          <a:solidFill>
                            <a:schemeClr val="accent1">
                              <a:lumMod val="50000"/>
                            </a:schemeClr>
                          </a:solidFill>
                        </a:rPr>
                        <a:t> das </a:t>
                      </a:r>
                      <a:r>
                        <a:rPr lang="en-GB" b="0" dirty="0" err="1" smtClean="0">
                          <a:solidFill>
                            <a:schemeClr val="accent1">
                              <a:lumMod val="50000"/>
                            </a:schemeClr>
                          </a:solidFill>
                        </a:rPr>
                        <a:t>Klassenzimmer</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smtClean="0">
                          <a:solidFill>
                            <a:schemeClr val="accent1">
                              <a:lumMod val="50000"/>
                            </a:schemeClr>
                          </a:solidFill>
                        </a:rPr>
                        <a:t>G. </a:t>
                      </a:r>
                      <a:r>
                        <a:rPr lang="en-GB" b="0" dirty="0" err="1" smtClean="0">
                          <a:solidFill>
                            <a:schemeClr val="accent1">
                              <a:lumMod val="50000"/>
                            </a:schemeClr>
                          </a:solidFill>
                        </a:rPr>
                        <a:t>Nicht</a:t>
                      </a:r>
                      <a:r>
                        <a:rPr lang="en-GB" b="0" dirty="0" smtClean="0">
                          <a:solidFill>
                            <a:schemeClr val="accent1">
                              <a:lumMod val="50000"/>
                            </a:schemeClr>
                          </a:solidFill>
                        </a:rPr>
                        <a:t> </a:t>
                      </a:r>
                      <a:r>
                        <a:rPr lang="en-GB" b="0" dirty="0" err="1" smtClean="0">
                          <a:solidFill>
                            <a:schemeClr val="accent1">
                              <a:lumMod val="50000"/>
                            </a:schemeClr>
                          </a:solidFill>
                        </a:rPr>
                        <a:t>richtig</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accent1">
                              <a:lumMod val="50000"/>
                            </a:schemeClr>
                          </a:solidFill>
                        </a:rPr>
                        <a:t>H. Das</a:t>
                      </a:r>
                      <a:r>
                        <a:rPr lang="en-GB" b="0" baseline="0" dirty="0" smtClean="0">
                          <a:solidFill>
                            <a:schemeClr val="accent1">
                              <a:lumMod val="50000"/>
                            </a:schemeClr>
                          </a:solidFill>
                        </a:rPr>
                        <a:t> </a:t>
                      </a:r>
                      <a:r>
                        <a:rPr lang="en-GB" b="0" baseline="0" dirty="0" err="1" smtClean="0">
                          <a:solidFill>
                            <a:schemeClr val="accent1">
                              <a:lumMod val="50000"/>
                            </a:schemeClr>
                          </a:solidFill>
                        </a:rPr>
                        <a:t>ist</a:t>
                      </a:r>
                      <a:r>
                        <a:rPr lang="en-GB" b="0" baseline="0" dirty="0" smtClean="0">
                          <a:solidFill>
                            <a:schemeClr val="accent1">
                              <a:lumMod val="50000"/>
                            </a:schemeClr>
                          </a:solidFill>
                        </a:rPr>
                        <a:t> </a:t>
                      </a:r>
                      <a:r>
                        <a:rPr lang="en-GB" b="0" baseline="0" dirty="0" err="1" smtClean="0">
                          <a:solidFill>
                            <a:schemeClr val="accent1">
                              <a:lumMod val="50000"/>
                            </a:schemeClr>
                          </a:solidFill>
                        </a:rPr>
                        <a:t>e</a:t>
                      </a:r>
                      <a:r>
                        <a:rPr lang="en-GB" b="0" dirty="0" err="1" smtClean="0">
                          <a:solidFill>
                            <a:schemeClr val="accent1">
                              <a:lumMod val="50000"/>
                            </a:schemeClr>
                          </a:solidFill>
                        </a:rPr>
                        <a:t>in</a:t>
                      </a:r>
                      <a:r>
                        <a:rPr lang="en-GB" b="0" baseline="0" dirty="0" smtClean="0">
                          <a:solidFill>
                            <a:schemeClr val="accent1">
                              <a:lumMod val="50000"/>
                            </a:schemeClr>
                          </a:solidFill>
                        </a:rPr>
                        <a:t> </a:t>
                      </a:r>
                      <a:r>
                        <a:rPr lang="en-GB" b="0" dirty="0" smtClean="0">
                          <a:solidFill>
                            <a:schemeClr val="accent1">
                              <a:lumMod val="50000"/>
                            </a:schemeClr>
                          </a:solidFill>
                        </a:rPr>
                        <a:t>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smtClean="0">
                          <a:solidFill>
                            <a:schemeClr val="accent1">
                              <a:lumMod val="50000"/>
                            </a:schemeClr>
                          </a:solidFill>
                        </a:rPr>
                        <a:t>I.</a:t>
                      </a:r>
                      <a:r>
                        <a:rPr lang="en-GB" b="0" baseline="0" dirty="0" smtClean="0">
                          <a:solidFill>
                            <a:schemeClr val="accent1">
                              <a:lumMod val="50000"/>
                            </a:schemeClr>
                          </a:solidFill>
                        </a:rPr>
                        <a:t> Was </a:t>
                      </a:r>
                      <a:r>
                        <a:rPr lang="en-GB" b="0" baseline="0" dirty="0" err="1" smtClean="0">
                          <a:solidFill>
                            <a:schemeClr val="accent1">
                              <a:lumMod val="50000"/>
                            </a:schemeClr>
                          </a:solidFill>
                        </a:rPr>
                        <a:t>machst</a:t>
                      </a:r>
                      <a:r>
                        <a:rPr lang="en-GB" b="0" baseline="0" dirty="0" smtClean="0">
                          <a:solidFill>
                            <a:schemeClr val="accent1">
                              <a:lumMod val="50000"/>
                            </a:schemeClr>
                          </a:solidFill>
                        </a:rPr>
                        <a:t> du </a:t>
                      </a:r>
                      <a:r>
                        <a:rPr lang="en-GB" b="0" baseline="0" dirty="0" err="1" smtClean="0">
                          <a:solidFill>
                            <a:schemeClr val="accent1">
                              <a:lumMod val="50000"/>
                            </a:schemeClr>
                          </a:solidFill>
                        </a:rPr>
                        <a:t>mit</a:t>
                      </a:r>
                      <a:r>
                        <a:rPr lang="en-GB" b="0" baseline="0" dirty="0" smtClean="0">
                          <a:solidFill>
                            <a:schemeClr val="accent1">
                              <a:lumMod val="50000"/>
                            </a:schemeClr>
                          </a:solidFill>
                        </a:rPr>
                        <a:t> </a:t>
                      </a:r>
                      <a:r>
                        <a:rPr lang="en-GB" b="0" baseline="0" dirty="0" err="1" smtClean="0">
                          <a:solidFill>
                            <a:schemeClr val="accent1">
                              <a:lumMod val="50000"/>
                            </a:schemeClr>
                          </a:solidFill>
                        </a:rPr>
                        <a:t>einer</a:t>
                      </a:r>
                      <a:r>
                        <a:rPr lang="en-GB" b="0" baseline="0" dirty="0" smtClean="0">
                          <a:solidFill>
                            <a:schemeClr val="accent1">
                              <a:lumMod val="50000"/>
                            </a:schemeClr>
                          </a:solidFill>
                        </a:rPr>
                        <a:t> </a:t>
                      </a:r>
                      <a:r>
                        <a:rPr lang="en-GB" b="0" baseline="0" dirty="0" err="1" smtClean="0">
                          <a:solidFill>
                            <a:schemeClr val="accent1">
                              <a:lumMod val="50000"/>
                            </a:schemeClr>
                          </a:solidFill>
                        </a:rPr>
                        <a:t>Gitarre</a:t>
                      </a:r>
                      <a:r>
                        <a:rPr lang="en-GB" b="0" baseline="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smtClean="0">
                          <a:solidFill>
                            <a:schemeClr val="accent1">
                              <a:lumMod val="50000"/>
                            </a:schemeClr>
                          </a:solidFill>
                        </a:rPr>
                        <a:t>J. Du </a:t>
                      </a:r>
                      <a:r>
                        <a:rPr lang="en-GB" b="0" dirty="0" err="1" smtClean="0">
                          <a:solidFill>
                            <a:schemeClr val="accent1">
                              <a:lumMod val="50000"/>
                            </a:schemeClr>
                          </a:solidFill>
                        </a:rPr>
                        <a:t>redest</a:t>
                      </a:r>
                      <a:r>
                        <a:rPr lang="en-GB" b="0" dirty="0" smtClean="0">
                          <a:solidFill>
                            <a:schemeClr val="accent1">
                              <a:lumMod val="50000"/>
                            </a:schemeClr>
                          </a:solidFill>
                        </a:rPr>
                        <a:t> …</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smtClean="0">
                          <a:solidFill>
                            <a:schemeClr val="accent1">
                              <a:lumMod val="50000"/>
                            </a:schemeClr>
                          </a:solidFill>
                        </a:rPr>
                        <a:t>K. </a:t>
                      </a:r>
                      <a:r>
                        <a:rPr lang="en-GB" b="0" dirty="0" err="1" smtClean="0">
                          <a:solidFill>
                            <a:schemeClr val="accent1">
                              <a:lumMod val="50000"/>
                            </a:schemeClr>
                          </a:solidFill>
                        </a:rPr>
                        <a:t>Er</a:t>
                      </a:r>
                      <a:r>
                        <a:rPr lang="en-GB" b="0" baseline="0" dirty="0" smtClean="0">
                          <a:solidFill>
                            <a:schemeClr val="accent1">
                              <a:lumMod val="50000"/>
                            </a:schemeClr>
                          </a:solidFill>
                        </a:rPr>
                        <a:t> </a:t>
                      </a:r>
                      <a:r>
                        <a:rPr lang="en-GB" b="0" baseline="0" dirty="0" err="1" smtClean="0">
                          <a:solidFill>
                            <a:schemeClr val="accent1">
                              <a:lumMod val="50000"/>
                            </a:schemeClr>
                          </a:solidFill>
                        </a:rPr>
                        <a:t>ist</a:t>
                      </a:r>
                      <a:r>
                        <a:rPr lang="en-GB" b="0" baseline="0" dirty="0" smtClean="0">
                          <a:solidFill>
                            <a:schemeClr val="accent1">
                              <a:lumMod val="50000"/>
                            </a:schemeClr>
                          </a:solidFill>
                        </a:rPr>
                        <a:t> </a:t>
                      </a:r>
                      <a:r>
                        <a:rPr lang="en-GB" b="0" baseline="0" dirty="0" err="1" smtClean="0">
                          <a:solidFill>
                            <a:schemeClr val="accent1">
                              <a:lumMod val="50000"/>
                            </a:schemeClr>
                          </a:solidFill>
                        </a:rPr>
                        <a:t>k</a:t>
                      </a:r>
                      <a:r>
                        <a:rPr lang="en-GB" b="0" dirty="0" err="1" smtClean="0">
                          <a:solidFill>
                            <a:schemeClr val="accent1">
                              <a:lumMod val="50000"/>
                            </a:schemeClr>
                          </a:solidFill>
                        </a:rPr>
                        <a:t>eine</a:t>
                      </a:r>
                      <a:r>
                        <a:rPr lang="en-GB" b="0" dirty="0" smtClean="0">
                          <a:solidFill>
                            <a:schemeClr val="accent1">
                              <a:lumMod val="50000"/>
                            </a:schemeClr>
                          </a:solidFill>
                        </a:rPr>
                        <a:t> Frau.</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r h="370840">
                <a:tc>
                  <a:txBody>
                    <a:bodyPr/>
                    <a:lstStyle/>
                    <a:p>
                      <a:r>
                        <a:rPr lang="en-GB" b="0" dirty="0" smtClean="0">
                          <a:solidFill>
                            <a:schemeClr val="accent1">
                              <a:lumMod val="50000"/>
                            </a:schemeClr>
                          </a:solidFill>
                        </a:rPr>
                        <a:t>L.  Was </a:t>
                      </a:r>
                      <a:r>
                        <a:rPr lang="en-GB" b="0" dirty="0" err="1" smtClean="0">
                          <a:solidFill>
                            <a:schemeClr val="accent1">
                              <a:lumMod val="50000"/>
                            </a:schemeClr>
                          </a:solidFill>
                        </a:rPr>
                        <a:t>machst</a:t>
                      </a:r>
                      <a:r>
                        <a:rPr lang="en-GB" b="0" dirty="0" smtClean="0">
                          <a:solidFill>
                            <a:schemeClr val="accent1">
                              <a:lumMod val="50000"/>
                            </a:schemeClr>
                          </a:solidFill>
                        </a:rPr>
                        <a:t> du </a:t>
                      </a:r>
                      <a:r>
                        <a:rPr lang="en-GB" b="0" dirty="0" err="1" smtClean="0">
                          <a:solidFill>
                            <a:schemeClr val="accent1">
                              <a:lumMod val="50000"/>
                            </a:schemeClr>
                          </a:solidFill>
                        </a:rPr>
                        <a:t>im</a:t>
                      </a:r>
                      <a:r>
                        <a:rPr lang="en-GB" b="0" dirty="0" smtClean="0">
                          <a:solidFill>
                            <a:schemeClr val="accent1">
                              <a:lumMod val="50000"/>
                            </a:schemeClr>
                          </a:solidFill>
                        </a:rPr>
                        <a:t> </a:t>
                      </a:r>
                      <a:r>
                        <a:rPr lang="en-GB" b="0" dirty="0" err="1" smtClean="0">
                          <a:solidFill>
                            <a:schemeClr val="accent1">
                              <a:lumMod val="50000"/>
                            </a:schemeClr>
                          </a:solidFill>
                        </a:rPr>
                        <a:t>Unterricht</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48681"/>
                  </a:ext>
                </a:extLst>
              </a:tr>
            </a:tbl>
          </a:graphicData>
        </a:graphic>
      </p:graphicFrame>
      <p:pic>
        <p:nvPicPr>
          <p:cNvPr id="56" name="Picture 55"/>
          <p:cNvPicPr>
            <a:picLocks noChangeAspect="1"/>
          </p:cNvPicPr>
          <p:nvPr/>
        </p:nvPicPr>
        <p:blipFill>
          <a:blip r:embed="rId4"/>
          <a:stretch>
            <a:fillRect/>
          </a:stretch>
        </p:blipFill>
        <p:spPr>
          <a:xfrm>
            <a:off x="2489497" y="2743200"/>
            <a:ext cx="320259" cy="265747"/>
          </a:xfrm>
          <a:prstGeom prst="rect">
            <a:avLst/>
          </a:prstGeom>
        </p:spPr>
      </p:pic>
      <p:sp>
        <p:nvSpPr>
          <p:cNvPr id="62" name="Rectangle 61"/>
          <p:cNvSpPr/>
          <p:nvPr/>
        </p:nvSpPr>
        <p:spPr>
          <a:xfrm>
            <a:off x="8828633" y="162674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0415888" y="160877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827609"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9605619" y="203627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0439131" y="20347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594839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10842263"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7630155"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8827608"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10439950"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11290095" y="274320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8827607" y="2768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0858677" y="2752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8819334"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9605619" y="3083231"/>
            <a:ext cx="261257" cy="256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7158882" y="351298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8827607" y="34960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8411597" y="348337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10068280" y="347986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10484290" y="34502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881119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13263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8811068"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9242487"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8829515" y="45733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7630156" y="45733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6807200" y="500041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8810944"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8032933"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807200"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7212585"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8850857" y="5325173"/>
            <a:ext cx="181430" cy="261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8435567"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6398006" y="5673970"/>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8850857" y="566623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6807200" y="5697272"/>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9710123" y="5689489"/>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own Arrow 44"/>
          <p:cNvSpPr/>
          <p:nvPr/>
        </p:nvSpPr>
        <p:spPr>
          <a:xfrm>
            <a:off x="8748099" y="757747"/>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t>
            </a:r>
            <a:endParaRPr lang="en-GB" b="1" dirty="0"/>
          </a:p>
        </p:txBody>
      </p:sp>
    </p:spTree>
    <p:extLst>
      <p:ext uri="{BB962C8B-B14F-4D97-AF65-F5344CB8AC3E}">
        <p14:creationId xmlns:p14="http://schemas.microsoft.com/office/powerpoint/2010/main" val="35044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8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8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9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0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0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0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0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0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10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10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11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10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P spid="61" grpId="0" animBg="1"/>
      <p:bldP spid="71" grpId="0" animBg="1"/>
      <p:bldP spid="72" grpId="0" animBg="1"/>
      <p:bldP spid="73" grpId="0" animBg="1"/>
      <p:bldP spid="74" grpId="0" animBg="1"/>
      <p:bldP spid="75" grpId="0" animBg="1"/>
      <p:bldP spid="76" grpId="0" animBg="1"/>
      <p:bldP spid="77" grpId="0" animBg="1"/>
      <p:bldP spid="78" grpId="0" animBg="1"/>
      <p:bldP spid="79" grpId="0" animBg="1"/>
      <p:bldP spid="81" grpId="0" animBg="1"/>
      <p:bldP spid="82" grpId="0" animBg="1"/>
      <p:bldP spid="83" grpId="0" animBg="1"/>
      <p:bldP spid="84" grpId="0" animBg="1"/>
      <p:bldP spid="85" grpId="0" animBg="1"/>
      <p:bldP spid="86" grpId="0" animBg="1"/>
      <p:bldP spid="87" grpId="0" animBg="1"/>
      <p:bldP spid="88" grpId="0" animBg="1"/>
      <p:bldP spid="93" grpId="0" animBg="1"/>
      <p:bldP spid="94"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animBg="1"/>
      <p:bldP spid="110" grpId="0" animBg="1"/>
      <p:bldP spid="1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smtClean="0">
                <a:solidFill>
                  <a:prstClr val="white"/>
                </a:solidFill>
                <a:latin typeface="Century Gothic" panose="020B0502020202020204" pitchFamily="34" charset="0"/>
              </a:rPr>
              <a:t>lesen</a:t>
            </a:r>
            <a:r>
              <a:rPr lang="en-GB" b="1" dirty="0" smtClean="0">
                <a:solidFill>
                  <a:prstClr val="white"/>
                </a:solidFill>
                <a:latin typeface="Century Gothic" panose="020B0502020202020204" pitchFamily="34" charset="0"/>
              </a:rPr>
              <a:t> und </a:t>
            </a:r>
            <a:r>
              <a:rPr lang="en-GB" b="1" dirty="0" err="1" smtClean="0">
                <a:solidFill>
                  <a:prstClr val="white"/>
                </a:solidFill>
                <a:latin typeface="Century Gothic" panose="020B0502020202020204" pitchFamily="34" charset="0"/>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0" name="Table 49"/>
          <p:cNvGraphicFramePr>
            <a:graphicFrameLocks noGrp="1"/>
          </p:cNvGraphicFramePr>
          <p:nvPr>
            <p:extLst>
              <p:ext uri="{D42A27DB-BD31-4B8C-83A1-F6EECF244321}">
                <p14:modId xmlns:p14="http://schemas.microsoft.com/office/powerpoint/2010/main" val="1488253067"/>
              </p:ext>
            </p:extLst>
          </p:nvPr>
        </p:nvGraphicFramePr>
        <p:xfrm>
          <a:off x="5467576" y="1568863"/>
          <a:ext cx="6539472" cy="4450080"/>
        </p:xfrm>
        <a:graphic>
          <a:graphicData uri="http://schemas.openxmlformats.org/drawingml/2006/table">
            <a:tbl>
              <a:tblPr firstRow="1" bandRow="1">
                <a:tableStyleId>{5C22544A-7EE6-4342-B048-85BDC9FD1C3A}</a:tableStyleId>
              </a:tblPr>
              <a:tblGrid>
                <a:gridCol w="408717">
                  <a:extLst>
                    <a:ext uri="{9D8B030D-6E8A-4147-A177-3AD203B41FA5}">
                      <a16:colId xmlns:a16="http://schemas.microsoft.com/office/drawing/2014/main" val="263268012"/>
                    </a:ext>
                  </a:extLst>
                </a:gridCol>
                <a:gridCol w="408717">
                  <a:extLst>
                    <a:ext uri="{9D8B030D-6E8A-4147-A177-3AD203B41FA5}">
                      <a16:colId xmlns:a16="http://schemas.microsoft.com/office/drawing/2014/main" val="3126897042"/>
                    </a:ext>
                  </a:extLst>
                </a:gridCol>
                <a:gridCol w="408717">
                  <a:extLst>
                    <a:ext uri="{9D8B030D-6E8A-4147-A177-3AD203B41FA5}">
                      <a16:colId xmlns:a16="http://schemas.microsoft.com/office/drawing/2014/main" val="1207600796"/>
                    </a:ext>
                  </a:extLst>
                </a:gridCol>
                <a:gridCol w="408717">
                  <a:extLst>
                    <a:ext uri="{9D8B030D-6E8A-4147-A177-3AD203B41FA5}">
                      <a16:colId xmlns:a16="http://schemas.microsoft.com/office/drawing/2014/main" val="3305774512"/>
                    </a:ext>
                  </a:extLst>
                </a:gridCol>
                <a:gridCol w="408717">
                  <a:extLst>
                    <a:ext uri="{9D8B030D-6E8A-4147-A177-3AD203B41FA5}">
                      <a16:colId xmlns:a16="http://schemas.microsoft.com/office/drawing/2014/main" val="1078327919"/>
                    </a:ext>
                  </a:extLst>
                </a:gridCol>
                <a:gridCol w="408717">
                  <a:extLst>
                    <a:ext uri="{9D8B030D-6E8A-4147-A177-3AD203B41FA5}">
                      <a16:colId xmlns:a16="http://schemas.microsoft.com/office/drawing/2014/main" val="2951137329"/>
                    </a:ext>
                  </a:extLst>
                </a:gridCol>
                <a:gridCol w="408717">
                  <a:extLst>
                    <a:ext uri="{9D8B030D-6E8A-4147-A177-3AD203B41FA5}">
                      <a16:colId xmlns:a16="http://schemas.microsoft.com/office/drawing/2014/main" val="4187961833"/>
                    </a:ext>
                  </a:extLst>
                </a:gridCol>
                <a:gridCol w="408717">
                  <a:extLst>
                    <a:ext uri="{9D8B030D-6E8A-4147-A177-3AD203B41FA5}">
                      <a16:colId xmlns:a16="http://schemas.microsoft.com/office/drawing/2014/main" val="2281195132"/>
                    </a:ext>
                  </a:extLst>
                </a:gridCol>
                <a:gridCol w="408717">
                  <a:extLst>
                    <a:ext uri="{9D8B030D-6E8A-4147-A177-3AD203B41FA5}">
                      <a16:colId xmlns:a16="http://schemas.microsoft.com/office/drawing/2014/main" val="1898360713"/>
                    </a:ext>
                  </a:extLst>
                </a:gridCol>
                <a:gridCol w="408717">
                  <a:extLst>
                    <a:ext uri="{9D8B030D-6E8A-4147-A177-3AD203B41FA5}">
                      <a16:colId xmlns:a16="http://schemas.microsoft.com/office/drawing/2014/main" val="447930653"/>
                    </a:ext>
                  </a:extLst>
                </a:gridCol>
                <a:gridCol w="408717">
                  <a:extLst>
                    <a:ext uri="{9D8B030D-6E8A-4147-A177-3AD203B41FA5}">
                      <a16:colId xmlns:a16="http://schemas.microsoft.com/office/drawing/2014/main" val="36163679"/>
                    </a:ext>
                  </a:extLst>
                </a:gridCol>
                <a:gridCol w="408717">
                  <a:extLst>
                    <a:ext uri="{9D8B030D-6E8A-4147-A177-3AD203B41FA5}">
                      <a16:colId xmlns:a16="http://schemas.microsoft.com/office/drawing/2014/main" val="879613253"/>
                    </a:ext>
                  </a:extLst>
                </a:gridCol>
                <a:gridCol w="408717">
                  <a:extLst>
                    <a:ext uri="{9D8B030D-6E8A-4147-A177-3AD203B41FA5}">
                      <a16:colId xmlns:a16="http://schemas.microsoft.com/office/drawing/2014/main" val="3833201954"/>
                    </a:ext>
                  </a:extLst>
                </a:gridCol>
                <a:gridCol w="408717">
                  <a:extLst>
                    <a:ext uri="{9D8B030D-6E8A-4147-A177-3AD203B41FA5}">
                      <a16:colId xmlns:a16="http://schemas.microsoft.com/office/drawing/2014/main" val="2635866267"/>
                    </a:ext>
                  </a:extLst>
                </a:gridCol>
                <a:gridCol w="408717">
                  <a:extLst>
                    <a:ext uri="{9D8B030D-6E8A-4147-A177-3AD203B41FA5}">
                      <a16:colId xmlns:a16="http://schemas.microsoft.com/office/drawing/2014/main" val="3714715184"/>
                    </a:ext>
                  </a:extLst>
                </a:gridCol>
                <a:gridCol w="408717">
                  <a:extLst>
                    <a:ext uri="{9D8B030D-6E8A-4147-A177-3AD203B41FA5}">
                      <a16:colId xmlns:a16="http://schemas.microsoft.com/office/drawing/2014/main" val="977521360"/>
                    </a:ext>
                  </a:extLst>
                </a:gridCol>
              </a:tblGrid>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W</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O</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I</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G</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K</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E</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Z</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D</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P</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E</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R</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H</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U</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L</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C</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H</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O</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G</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S</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P</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L</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U</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R</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M</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N</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N</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D</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I</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U</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F</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2"/>
                          </a:solidFill>
                        </a:rPr>
                        <a:t>G</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A</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B</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solidFill>
                            <a:schemeClr val="accent1">
                              <a:lumMod val="50000"/>
                            </a:schemeClr>
                          </a:solidFill>
                        </a:rPr>
                        <a:t>E</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587352"/>
                  </a:ext>
                </a:extLst>
              </a:tr>
            </a:tbl>
          </a:graphicData>
        </a:graphic>
      </p:graphicFrame>
      <p:pic>
        <p:nvPicPr>
          <p:cNvPr id="53" name="Picture 52">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5" name="Table 54"/>
          <p:cNvGraphicFramePr>
            <a:graphicFrameLocks noGrp="1"/>
          </p:cNvGraphicFramePr>
          <p:nvPr>
            <p:extLst>
              <p:ext uri="{D42A27DB-BD31-4B8C-83A1-F6EECF244321}">
                <p14:modId xmlns:p14="http://schemas.microsoft.com/office/powerpoint/2010/main" val="4237906870"/>
              </p:ext>
            </p:extLst>
          </p:nvPr>
        </p:nvGraphicFramePr>
        <p:xfrm>
          <a:off x="445633" y="1568863"/>
          <a:ext cx="4374561" cy="445008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smtClean="0">
                          <a:solidFill>
                            <a:schemeClr val="accent1">
                              <a:lumMod val="50000"/>
                            </a:schemeClr>
                          </a:solidFill>
                        </a:rPr>
                        <a:t>A. Was </a:t>
                      </a:r>
                      <a:r>
                        <a:rPr lang="en-GB" b="0" baseline="0" dirty="0" err="1" smtClean="0">
                          <a:solidFill>
                            <a:schemeClr val="accent1">
                              <a:lumMod val="50000"/>
                            </a:schemeClr>
                          </a:solidFill>
                        </a:rPr>
                        <a:t>machst</a:t>
                      </a:r>
                      <a:r>
                        <a:rPr lang="en-GB" b="0" baseline="0" dirty="0" smtClean="0">
                          <a:solidFill>
                            <a:schemeClr val="accent1">
                              <a:lumMod val="50000"/>
                            </a:schemeClr>
                          </a:solidFill>
                        </a:rPr>
                        <a:t> du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smtClean="0">
                          <a:solidFill>
                            <a:schemeClr val="accent1">
                              <a:lumMod val="50000"/>
                            </a:schemeClr>
                          </a:solidFill>
                        </a:rPr>
                        <a:t>B. </a:t>
                      </a:r>
                      <a:r>
                        <a:rPr lang="en-GB" b="0" dirty="0" err="1" smtClean="0">
                          <a:solidFill>
                            <a:schemeClr val="accent1">
                              <a:lumMod val="50000"/>
                            </a:schemeClr>
                          </a:solidFill>
                        </a:rPr>
                        <a:t>Nicht</a:t>
                      </a:r>
                      <a:r>
                        <a:rPr lang="en-GB" b="0" dirty="0" smtClean="0">
                          <a:solidFill>
                            <a:schemeClr val="accent1">
                              <a:lumMod val="50000"/>
                            </a:schemeClr>
                          </a:solidFill>
                        </a:rPr>
                        <a:t> </a:t>
                      </a:r>
                      <a:r>
                        <a:rPr lang="en-GB" b="0" dirty="0" err="1" smtClean="0">
                          <a:solidFill>
                            <a:schemeClr val="accent1">
                              <a:lumMod val="50000"/>
                            </a:schemeClr>
                          </a:solidFill>
                        </a:rPr>
                        <a:t>falsch</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smtClean="0">
                          <a:solidFill>
                            <a:schemeClr val="accent1">
                              <a:lumMod val="50000"/>
                            </a:schemeClr>
                          </a:solidFill>
                        </a:rPr>
                        <a:t>C. Wo </a:t>
                      </a:r>
                      <a:r>
                        <a:rPr lang="en-GB" b="0" dirty="0" err="1" smtClean="0">
                          <a:solidFill>
                            <a:schemeClr val="accent1">
                              <a:lumMod val="50000"/>
                            </a:schemeClr>
                          </a:solidFill>
                        </a:rPr>
                        <a:t>bist</a:t>
                      </a:r>
                      <a:r>
                        <a:rPr lang="en-GB" b="0" dirty="0" smtClean="0">
                          <a:solidFill>
                            <a:schemeClr val="accent1">
                              <a:lumMod val="50000"/>
                            </a:schemeClr>
                          </a:solidFill>
                        </a:rPr>
                        <a:t> du?</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smtClean="0">
                          <a:solidFill>
                            <a:schemeClr val="accent1">
                              <a:lumMod val="50000"/>
                            </a:schemeClr>
                          </a:solidFill>
                        </a:rPr>
                        <a:t>D. Was </a:t>
                      </a:r>
                      <a:r>
                        <a:rPr lang="en-GB" b="0" dirty="0" err="1" smtClean="0">
                          <a:solidFill>
                            <a:schemeClr val="accent1">
                              <a:lumMod val="50000"/>
                            </a:schemeClr>
                          </a:solidFill>
                        </a:rPr>
                        <a:t>ist</a:t>
                      </a:r>
                      <a:r>
                        <a:rPr lang="en-GB" b="0" dirty="0" smtClean="0">
                          <a:solidFill>
                            <a:schemeClr val="accent1">
                              <a:lumMod val="50000"/>
                            </a:schemeClr>
                          </a:solidFill>
                        </a:rPr>
                        <a:t> das?</a:t>
                      </a:r>
                      <a:r>
                        <a:rPr lang="en-GB" b="0" baseline="0" dirty="0" smtClean="0">
                          <a:solidFill>
                            <a:schemeClr val="accent1">
                              <a:lumMod val="50000"/>
                            </a:schemeClr>
                          </a:solidFill>
                        </a:rPr>
                        <a:t> </a:t>
                      </a:r>
                      <a:r>
                        <a:rPr lang="en-GB" b="0" baseline="0" dirty="0" smtClean="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smtClean="0">
                          <a:solidFill>
                            <a:schemeClr val="accent1">
                              <a:lumMod val="50000"/>
                            </a:schemeClr>
                          </a:solidFill>
                        </a:rPr>
                        <a:t>E. Was </a:t>
                      </a:r>
                      <a:r>
                        <a:rPr lang="en-GB" b="0" dirty="0" err="1" smtClean="0">
                          <a:solidFill>
                            <a:schemeClr val="accent1">
                              <a:lumMod val="50000"/>
                            </a:schemeClr>
                          </a:solidFill>
                        </a:rPr>
                        <a:t>machst</a:t>
                      </a:r>
                      <a:r>
                        <a:rPr lang="en-GB" b="0" dirty="0" smtClean="0">
                          <a:solidFill>
                            <a:schemeClr val="accent1">
                              <a:lumMod val="50000"/>
                            </a:schemeClr>
                          </a:solidFill>
                        </a:rPr>
                        <a:t> du in der </a:t>
                      </a:r>
                      <a:r>
                        <a:rPr lang="en-GB" b="0" dirty="0" err="1" smtClean="0">
                          <a:solidFill>
                            <a:schemeClr val="accent1">
                              <a:lumMod val="50000"/>
                            </a:schemeClr>
                          </a:solidFill>
                        </a:rPr>
                        <a:t>Schule</a:t>
                      </a:r>
                      <a:r>
                        <a:rPr lang="en-GB" b="0" dirty="0" smtClean="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smtClean="0">
                          <a:solidFill>
                            <a:schemeClr val="accent1">
                              <a:lumMod val="50000"/>
                            </a:schemeClr>
                          </a:solidFill>
                        </a:rPr>
                        <a:t>F. Wo </a:t>
                      </a:r>
                      <a:r>
                        <a:rPr lang="en-GB" b="0" dirty="0" err="1" smtClean="0">
                          <a:solidFill>
                            <a:schemeClr val="accent1">
                              <a:lumMod val="50000"/>
                            </a:schemeClr>
                          </a:solidFill>
                        </a:rPr>
                        <a:t>ist</a:t>
                      </a:r>
                      <a:r>
                        <a:rPr lang="en-GB" b="0" dirty="0" smtClean="0">
                          <a:solidFill>
                            <a:schemeClr val="accent1">
                              <a:lumMod val="50000"/>
                            </a:schemeClr>
                          </a:solidFill>
                        </a:rPr>
                        <a:t> das </a:t>
                      </a:r>
                      <a:r>
                        <a:rPr lang="en-GB" b="0" dirty="0" err="1" smtClean="0">
                          <a:solidFill>
                            <a:schemeClr val="accent1">
                              <a:lumMod val="50000"/>
                            </a:schemeClr>
                          </a:solidFill>
                        </a:rPr>
                        <a:t>Klassenzimmer</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smtClean="0">
                          <a:solidFill>
                            <a:schemeClr val="accent1">
                              <a:lumMod val="50000"/>
                            </a:schemeClr>
                          </a:solidFill>
                        </a:rPr>
                        <a:t>G. </a:t>
                      </a:r>
                      <a:r>
                        <a:rPr lang="en-GB" b="0" dirty="0" err="1" smtClean="0">
                          <a:solidFill>
                            <a:schemeClr val="accent1">
                              <a:lumMod val="50000"/>
                            </a:schemeClr>
                          </a:solidFill>
                        </a:rPr>
                        <a:t>Nicht</a:t>
                      </a:r>
                      <a:r>
                        <a:rPr lang="en-GB" b="0" dirty="0" smtClean="0">
                          <a:solidFill>
                            <a:schemeClr val="accent1">
                              <a:lumMod val="50000"/>
                            </a:schemeClr>
                          </a:solidFill>
                        </a:rPr>
                        <a:t> </a:t>
                      </a:r>
                      <a:r>
                        <a:rPr lang="en-GB" b="0" dirty="0" err="1" smtClean="0">
                          <a:solidFill>
                            <a:schemeClr val="accent1">
                              <a:lumMod val="50000"/>
                            </a:schemeClr>
                          </a:solidFill>
                        </a:rPr>
                        <a:t>richtig</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accent1">
                              <a:lumMod val="50000"/>
                            </a:schemeClr>
                          </a:solidFill>
                        </a:rPr>
                        <a:t>H. Das</a:t>
                      </a:r>
                      <a:r>
                        <a:rPr lang="en-GB" b="0" baseline="0" dirty="0" smtClean="0">
                          <a:solidFill>
                            <a:schemeClr val="accent1">
                              <a:lumMod val="50000"/>
                            </a:schemeClr>
                          </a:solidFill>
                        </a:rPr>
                        <a:t> </a:t>
                      </a:r>
                      <a:r>
                        <a:rPr lang="en-GB" b="0" baseline="0" dirty="0" err="1" smtClean="0">
                          <a:solidFill>
                            <a:schemeClr val="accent1">
                              <a:lumMod val="50000"/>
                            </a:schemeClr>
                          </a:solidFill>
                        </a:rPr>
                        <a:t>ist</a:t>
                      </a:r>
                      <a:r>
                        <a:rPr lang="en-GB" b="0" baseline="0" dirty="0" smtClean="0">
                          <a:solidFill>
                            <a:schemeClr val="accent1">
                              <a:lumMod val="50000"/>
                            </a:schemeClr>
                          </a:solidFill>
                        </a:rPr>
                        <a:t> </a:t>
                      </a:r>
                      <a:r>
                        <a:rPr lang="en-GB" b="0" baseline="0" dirty="0" err="1" smtClean="0">
                          <a:solidFill>
                            <a:schemeClr val="accent1">
                              <a:lumMod val="50000"/>
                            </a:schemeClr>
                          </a:solidFill>
                        </a:rPr>
                        <a:t>e</a:t>
                      </a:r>
                      <a:r>
                        <a:rPr lang="en-GB" b="0" dirty="0" err="1" smtClean="0">
                          <a:solidFill>
                            <a:schemeClr val="accent1">
                              <a:lumMod val="50000"/>
                            </a:schemeClr>
                          </a:solidFill>
                        </a:rPr>
                        <a:t>in</a:t>
                      </a:r>
                      <a:r>
                        <a:rPr lang="en-GB" b="0" baseline="0" dirty="0" smtClean="0">
                          <a:solidFill>
                            <a:schemeClr val="accent1">
                              <a:lumMod val="50000"/>
                            </a:schemeClr>
                          </a:solidFill>
                        </a:rPr>
                        <a:t> </a:t>
                      </a:r>
                      <a:r>
                        <a:rPr lang="en-GB" b="0" dirty="0" smtClean="0">
                          <a:solidFill>
                            <a:schemeClr val="accent1">
                              <a:lumMod val="50000"/>
                            </a:schemeClr>
                          </a:solidFill>
                        </a:rPr>
                        <a:t>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smtClean="0">
                          <a:solidFill>
                            <a:schemeClr val="accent1">
                              <a:lumMod val="50000"/>
                            </a:schemeClr>
                          </a:solidFill>
                        </a:rPr>
                        <a:t>I.</a:t>
                      </a:r>
                      <a:r>
                        <a:rPr lang="en-GB" b="0" baseline="0" dirty="0" smtClean="0">
                          <a:solidFill>
                            <a:schemeClr val="accent1">
                              <a:lumMod val="50000"/>
                            </a:schemeClr>
                          </a:solidFill>
                        </a:rPr>
                        <a:t> Was </a:t>
                      </a:r>
                      <a:r>
                        <a:rPr lang="en-GB" b="0" baseline="0" dirty="0" err="1" smtClean="0">
                          <a:solidFill>
                            <a:schemeClr val="accent1">
                              <a:lumMod val="50000"/>
                            </a:schemeClr>
                          </a:solidFill>
                        </a:rPr>
                        <a:t>machst</a:t>
                      </a:r>
                      <a:r>
                        <a:rPr lang="en-GB" b="0" baseline="0" dirty="0" smtClean="0">
                          <a:solidFill>
                            <a:schemeClr val="accent1">
                              <a:lumMod val="50000"/>
                            </a:schemeClr>
                          </a:solidFill>
                        </a:rPr>
                        <a:t> du </a:t>
                      </a:r>
                      <a:r>
                        <a:rPr lang="en-GB" b="0" baseline="0" dirty="0" err="1" smtClean="0">
                          <a:solidFill>
                            <a:schemeClr val="accent1">
                              <a:lumMod val="50000"/>
                            </a:schemeClr>
                          </a:solidFill>
                        </a:rPr>
                        <a:t>mit</a:t>
                      </a:r>
                      <a:r>
                        <a:rPr lang="en-GB" b="0" baseline="0" dirty="0" smtClean="0">
                          <a:solidFill>
                            <a:schemeClr val="accent1">
                              <a:lumMod val="50000"/>
                            </a:schemeClr>
                          </a:solidFill>
                        </a:rPr>
                        <a:t> </a:t>
                      </a:r>
                      <a:r>
                        <a:rPr lang="en-GB" b="0" baseline="0" dirty="0" err="1" smtClean="0">
                          <a:solidFill>
                            <a:schemeClr val="accent1">
                              <a:lumMod val="50000"/>
                            </a:schemeClr>
                          </a:solidFill>
                        </a:rPr>
                        <a:t>einer</a:t>
                      </a:r>
                      <a:r>
                        <a:rPr lang="en-GB" b="0" baseline="0" dirty="0" smtClean="0">
                          <a:solidFill>
                            <a:schemeClr val="accent1">
                              <a:lumMod val="50000"/>
                            </a:schemeClr>
                          </a:solidFill>
                        </a:rPr>
                        <a:t> </a:t>
                      </a:r>
                      <a:r>
                        <a:rPr lang="en-GB" b="0" baseline="0" dirty="0" err="1" smtClean="0">
                          <a:solidFill>
                            <a:schemeClr val="accent1">
                              <a:lumMod val="50000"/>
                            </a:schemeClr>
                          </a:solidFill>
                        </a:rPr>
                        <a:t>Gitarre</a:t>
                      </a:r>
                      <a:r>
                        <a:rPr lang="en-GB" b="0" baseline="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smtClean="0">
                          <a:solidFill>
                            <a:schemeClr val="accent1">
                              <a:lumMod val="50000"/>
                            </a:schemeClr>
                          </a:solidFill>
                        </a:rPr>
                        <a:t>J. Du </a:t>
                      </a:r>
                      <a:r>
                        <a:rPr lang="en-GB" b="0" dirty="0" err="1" smtClean="0">
                          <a:solidFill>
                            <a:schemeClr val="accent1">
                              <a:lumMod val="50000"/>
                            </a:schemeClr>
                          </a:solidFill>
                        </a:rPr>
                        <a:t>redest</a:t>
                      </a:r>
                      <a:r>
                        <a:rPr lang="en-GB" b="0" dirty="0" smtClean="0">
                          <a:solidFill>
                            <a:schemeClr val="accent1">
                              <a:lumMod val="50000"/>
                            </a:schemeClr>
                          </a:solidFill>
                        </a:rPr>
                        <a:t> …</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smtClean="0">
                          <a:solidFill>
                            <a:schemeClr val="accent1">
                              <a:lumMod val="50000"/>
                            </a:schemeClr>
                          </a:solidFill>
                        </a:rPr>
                        <a:t>K. </a:t>
                      </a:r>
                      <a:r>
                        <a:rPr lang="en-GB" b="0" dirty="0" err="1" smtClean="0">
                          <a:solidFill>
                            <a:schemeClr val="accent1">
                              <a:lumMod val="50000"/>
                            </a:schemeClr>
                          </a:solidFill>
                        </a:rPr>
                        <a:t>Er</a:t>
                      </a:r>
                      <a:r>
                        <a:rPr lang="en-GB" b="0" baseline="0" dirty="0" smtClean="0">
                          <a:solidFill>
                            <a:schemeClr val="accent1">
                              <a:lumMod val="50000"/>
                            </a:schemeClr>
                          </a:solidFill>
                        </a:rPr>
                        <a:t> </a:t>
                      </a:r>
                      <a:r>
                        <a:rPr lang="en-GB" b="0" baseline="0" dirty="0" err="1" smtClean="0">
                          <a:solidFill>
                            <a:schemeClr val="accent1">
                              <a:lumMod val="50000"/>
                            </a:schemeClr>
                          </a:solidFill>
                        </a:rPr>
                        <a:t>ist</a:t>
                      </a:r>
                      <a:r>
                        <a:rPr lang="en-GB" b="0" baseline="0" dirty="0" smtClean="0">
                          <a:solidFill>
                            <a:schemeClr val="accent1">
                              <a:lumMod val="50000"/>
                            </a:schemeClr>
                          </a:solidFill>
                        </a:rPr>
                        <a:t> </a:t>
                      </a:r>
                      <a:r>
                        <a:rPr lang="en-GB" b="0" baseline="0" dirty="0" err="1" smtClean="0">
                          <a:solidFill>
                            <a:schemeClr val="accent1">
                              <a:lumMod val="50000"/>
                            </a:schemeClr>
                          </a:solidFill>
                        </a:rPr>
                        <a:t>k</a:t>
                      </a:r>
                      <a:r>
                        <a:rPr lang="en-GB" b="0" dirty="0" err="1" smtClean="0">
                          <a:solidFill>
                            <a:schemeClr val="accent1">
                              <a:lumMod val="50000"/>
                            </a:schemeClr>
                          </a:solidFill>
                        </a:rPr>
                        <a:t>eine</a:t>
                      </a:r>
                      <a:r>
                        <a:rPr lang="en-GB" b="0" dirty="0" smtClean="0">
                          <a:solidFill>
                            <a:schemeClr val="accent1">
                              <a:lumMod val="50000"/>
                            </a:schemeClr>
                          </a:solidFill>
                        </a:rPr>
                        <a:t> Frau.</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r h="370840">
                <a:tc>
                  <a:txBody>
                    <a:bodyPr/>
                    <a:lstStyle/>
                    <a:p>
                      <a:r>
                        <a:rPr lang="en-GB" b="0" dirty="0" smtClean="0">
                          <a:solidFill>
                            <a:schemeClr val="accent1">
                              <a:lumMod val="50000"/>
                            </a:schemeClr>
                          </a:solidFill>
                        </a:rPr>
                        <a:t>L.  Was </a:t>
                      </a:r>
                      <a:r>
                        <a:rPr lang="en-GB" b="0" dirty="0" err="1" smtClean="0">
                          <a:solidFill>
                            <a:schemeClr val="accent1">
                              <a:lumMod val="50000"/>
                            </a:schemeClr>
                          </a:solidFill>
                        </a:rPr>
                        <a:t>machst</a:t>
                      </a:r>
                      <a:r>
                        <a:rPr lang="en-GB" b="0" dirty="0" smtClean="0">
                          <a:solidFill>
                            <a:schemeClr val="accent1">
                              <a:lumMod val="50000"/>
                            </a:schemeClr>
                          </a:solidFill>
                        </a:rPr>
                        <a:t> du </a:t>
                      </a:r>
                      <a:r>
                        <a:rPr lang="en-GB" b="0" dirty="0" err="1" smtClean="0">
                          <a:solidFill>
                            <a:schemeClr val="accent1">
                              <a:lumMod val="50000"/>
                            </a:schemeClr>
                          </a:solidFill>
                        </a:rPr>
                        <a:t>im</a:t>
                      </a:r>
                      <a:r>
                        <a:rPr lang="en-GB" b="0" dirty="0" smtClean="0">
                          <a:solidFill>
                            <a:schemeClr val="accent1">
                              <a:lumMod val="50000"/>
                            </a:schemeClr>
                          </a:solidFill>
                        </a:rPr>
                        <a:t> </a:t>
                      </a:r>
                      <a:r>
                        <a:rPr lang="en-GB" b="0" dirty="0" err="1" smtClean="0">
                          <a:solidFill>
                            <a:schemeClr val="accent1">
                              <a:lumMod val="50000"/>
                            </a:schemeClr>
                          </a:solidFill>
                        </a:rPr>
                        <a:t>Unterricht</a:t>
                      </a:r>
                      <a:r>
                        <a:rPr lang="en-GB" b="0" dirty="0" smtClean="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48681"/>
                  </a:ext>
                </a:extLst>
              </a:tr>
            </a:tbl>
          </a:graphicData>
        </a:graphic>
      </p:graphicFrame>
      <p:pic>
        <p:nvPicPr>
          <p:cNvPr id="56" name="Picture 55"/>
          <p:cNvPicPr>
            <a:picLocks noChangeAspect="1"/>
          </p:cNvPicPr>
          <p:nvPr/>
        </p:nvPicPr>
        <p:blipFill>
          <a:blip r:embed="rId4"/>
          <a:stretch>
            <a:fillRect/>
          </a:stretch>
        </p:blipFill>
        <p:spPr>
          <a:xfrm>
            <a:off x="2489497" y="2743200"/>
            <a:ext cx="320259" cy="265747"/>
          </a:xfrm>
          <a:prstGeom prst="rect">
            <a:avLst/>
          </a:prstGeom>
        </p:spPr>
      </p:pic>
      <p:sp>
        <p:nvSpPr>
          <p:cNvPr id="62" name="Rectangle 61"/>
          <p:cNvSpPr/>
          <p:nvPr/>
        </p:nvSpPr>
        <p:spPr>
          <a:xfrm>
            <a:off x="8794835" y="163778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0383113" y="16216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9637434" y="16216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10010273" y="163541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10825901" y="164195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827609"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9605619" y="203627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0439131" y="20347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p:cNvSpPr/>
          <p:nvPr/>
        </p:nvSpPr>
        <p:spPr>
          <a:xfrm>
            <a:off x="10858643"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9215502" y="196189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10059339" y="19587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594839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10842263"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763534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8827608"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10439950"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7145259" y="235507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8021437"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8373259"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9181781" y="23904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10059338" y="23367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a:off x="11314249" y="235507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11697212"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11290095" y="274320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0858677" y="2752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9258691" y="272122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8765921" y="27281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11699563" y="2768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8819334"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9687678"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9215502" y="308717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p:cNvSpPr/>
          <p:nvPr/>
        </p:nvSpPr>
        <p:spPr>
          <a:xfrm>
            <a:off x="9979019" y="30970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p:cNvSpPr/>
          <p:nvPr/>
        </p:nvSpPr>
        <p:spPr>
          <a:xfrm>
            <a:off x="10465688" y="312817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7158882" y="351298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8827607" y="34960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8411597" y="348337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10068280" y="347986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10484290" y="34502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11299865" y="34789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10860601" y="348551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a:off x="11720837" y="34706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881119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13263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8395236" y="384903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7545296"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p:cNvSpPr/>
          <p:nvPr/>
        </p:nvSpPr>
        <p:spPr>
          <a:xfrm>
            <a:off x="7968477" y="386756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8811068"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9577361"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9220106" y="4207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p:cNvSpPr/>
          <p:nvPr/>
        </p:nvSpPr>
        <p:spPr>
          <a:xfrm>
            <a:off x="10020949" y="42122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p:cNvSpPr/>
          <p:nvPr/>
        </p:nvSpPr>
        <p:spPr>
          <a:xfrm>
            <a:off x="10434169" y="421596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8834699" y="4561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7635340" y="4561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p:cNvSpPr/>
          <p:nvPr/>
        </p:nvSpPr>
        <p:spPr>
          <a:xfrm>
            <a:off x="7972657" y="459155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a:off x="8400420" y="45971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p:cNvSpPr/>
          <p:nvPr/>
        </p:nvSpPr>
        <p:spPr>
          <a:xfrm>
            <a:off x="9202485" y="4586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p:cNvSpPr/>
          <p:nvPr/>
        </p:nvSpPr>
        <p:spPr>
          <a:xfrm>
            <a:off x="9670431" y="46276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6807200" y="500041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8810944"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8032933"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6362970" y="494454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a:off x="8346534" y="497462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9181781" y="497224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p:cNvSpPr/>
          <p:nvPr/>
        </p:nvSpPr>
        <p:spPr>
          <a:xfrm>
            <a:off x="9613931" y="497462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p:cNvSpPr/>
          <p:nvPr/>
        </p:nvSpPr>
        <p:spPr>
          <a:xfrm>
            <a:off x="10043048" y="498752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p:cNvSpPr/>
          <p:nvPr/>
        </p:nvSpPr>
        <p:spPr>
          <a:xfrm>
            <a:off x="10434169" y="494735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807200"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7212585"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8850857" y="532517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8435567"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p:cNvSpPr/>
          <p:nvPr/>
        </p:nvSpPr>
        <p:spPr>
          <a:xfrm>
            <a:off x="9271228" y="535505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6398006" y="5673970"/>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8850857" y="566623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6807200" y="5697272"/>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9679669" y="5689489"/>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p:cNvSpPr/>
          <p:nvPr/>
        </p:nvSpPr>
        <p:spPr>
          <a:xfrm>
            <a:off x="7967473" y="567740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p:cNvSpPr/>
          <p:nvPr/>
        </p:nvSpPr>
        <p:spPr>
          <a:xfrm>
            <a:off x="8381311" y="568225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p:cNvSpPr/>
          <p:nvPr/>
        </p:nvSpPr>
        <p:spPr>
          <a:xfrm>
            <a:off x="9215502" y="57210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p:cNvSpPr/>
          <p:nvPr/>
        </p:nvSpPr>
        <p:spPr>
          <a:xfrm>
            <a:off x="10085995" y="571884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own Arrow 2"/>
          <p:cNvSpPr/>
          <p:nvPr/>
        </p:nvSpPr>
        <p:spPr>
          <a:xfrm>
            <a:off x="8748099" y="757747"/>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t>
            </a:r>
            <a:endParaRPr lang="en-GB" b="1" dirty="0"/>
          </a:p>
        </p:txBody>
      </p:sp>
    </p:spTree>
    <p:extLst>
      <p:ext uri="{BB962C8B-B14F-4D97-AF65-F5344CB8AC3E}">
        <p14:creationId xmlns:p14="http://schemas.microsoft.com/office/powerpoint/2010/main" val="3873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3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3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7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13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14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4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8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8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4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14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8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8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8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8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0" nodeType="clickEffect">
                                  <p:stCondLst>
                                    <p:cond delay="0"/>
                                  </p:stCondLst>
                                  <p:childTnLst>
                                    <p:set>
                                      <p:cBhvr>
                                        <p:cTn id="158" dur="1" fill="hold">
                                          <p:stCondLst>
                                            <p:cond delay="0"/>
                                          </p:stCondLst>
                                        </p:cTn>
                                        <p:tgtEl>
                                          <p:spTgt spid="14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14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0" nodeType="clickEffect">
                                  <p:stCondLst>
                                    <p:cond delay="0"/>
                                  </p:stCondLst>
                                  <p:childTnLst>
                                    <p:set>
                                      <p:cBhvr>
                                        <p:cTn id="166" dur="1" fill="hold">
                                          <p:stCondLst>
                                            <p:cond delay="0"/>
                                          </p:stCondLst>
                                        </p:cTn>
                                        <p:tgtEl>
                                          <p:spTgt spid="150"/>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0" nodeType="clickEffect">
                                  <p:stCondLst>
                                    <p:cond delay="0"/>
                                  </p:stCondLst>
                                  <p:childTnLst>
                                    <p:set>
                                      <p:cBhvr>
                                        <p:cTn id="170" dur="1" fill="hold">
                                          <p:stCondLst>
                                            <p:cond delay="0"/>
                                          </p:stCondLst>
                                        </p:cTn>
                                        <p:tgtEl>
                                          <p:spTgt spid="9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0" nodeType="clickEffect">
                                  <p:stCondLst>
                                    <p:cond delay="0"/>
                                  </p:stCondLst>
                                  <p:childTnLst>
                                    <p:set>
                                      <p:cBhvr>
                                        <p:cTn id="174" dur="1" fill="hold">
                                          <p:stCondLst>
                                            <p:cond delay="0"/>
                                          </p:stCondLst>
                                        </p:cTn>
                                        <p:tgtEl>
                                          <p:spTgt spid="15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153"/>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0" nodeType="clickEffect">
                                  <p:stCondLst>
                                    <p:cond delay="0"/>
                                  </p:stCondLst>
                                  <p:childTnLst>
                                    <p:set>
                                      <p:cBhvr>
                                        <p:cTn id="182" dur="1" fill="hold">
                                          <p:stCondLst>
                                            <p:cond delay="0"/>
                                          </p:stCondLst>
                                        </p:cTn>
                                        <p:tgtEl>
                                          <p:spTgt spid="15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0" nodeType="clickEffect">
                                  <p:stCondLst>
                                    <p:cond delay="0"/>
                                  </p:stCondLst>
                                  <p:childTnLst>
                                    <p:set>
                                      <p:cBhvr>
                                        <p:cTn id="190" dur="1" fill="hold">
                                          <p:stCondLst>
                                            <p:cond delay="0"/>
                                          </p:stCondLst>
                                        </p:cTn>
                                        <p:tgtEl>
                                          <p:spTgt spid="9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0" nodeType="clickEffect">
                                  <p:stCondLst>
                                    <p:cond delay="0"/>
                                  </p:stCondLst>
                                  <p:childTnLst>
                                    <p:set>
                                      <p:cBhvr>
                                        <p:cTn id="194" dur="1" fill="hold">
                                          <p:stCondLst>
                                            <p:cond delay="0"/>
                                          </p:stCondLst>
                                        </p:cTn>
                                        <p:tgtEl>
                                          <p:spTgt spid="154"/>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grpId="0" nodeType="clickEffect">
                                  <p:stCondLst>
                                    <p:cond delay="0"/>
                                  </p:stCondLst>
                                  <p:childTnLst>
                                    <p:set>
                                      <p:cBhvr>
                                        <p:cTn id="198" dur="1" fill="hold">
                                          <p:stCondLst>
                                            <p:cond delay="0"/>
                                          </p:stCondLst>
                                        </p:cTn>
                                        <p:tgtEl>
                                          <p:spTgt spid="97"/>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0" nodeType="clickEffect">
                                  <p:stCondLst>
                                    <p:cond delay="0"/>
                                  </p:stCondLst>
                                  <p:childTnLst>
                                    <p:set>
                                      <p:cBhvr>
                                        <p:cTn id="202" dur="1" fill="hold">
                                          <p:stCondLst>
                                            <p:cond delay="0"/>
                                          </p:stCondLst>
                                        </p:cTn>
                                        <p:tgtEl>
                                          <p:spTgt spid="15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0" nodeType="clickEffect">
                                  <p:stCondLst>
                                    <p:cond delay="0"/>
                                  </p:stCondLst>
                                  <p:childTnLst>
                                    <p:set>
                                      <p:cBhvr>
                                        <p:cTn id="206" dur="1" fill="hold">
                                          <p:stCondLst>
                                            <p:cond delay="0"/>
                                          </p:stCondLst>
                                        </p:cTn>
                                        <p:tgtEl>
                                          <p:spTgt spid="156"/>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99"/>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0" nodeType="clickEffect">
                                  <p:stCondLst>
                                    <p:cond delay="0"/>
                                  </p:stCondLst>
                                  <p:childTnLst>
                                    <p:set>
                                      <p:cBhvr>
                                        <p:cTn id="214" dur="1" fill="hold">
                                          <p:stCondLst>
                                            <p:cond delay="0"/>
                                          </p:stCondLst>
                                        </p:cTn>
                                        <p:tgtEl>
                                          <p:spTgt spid="157"/>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0" nodeType="clickEffect">
                                  <p:stCondLst>
                                    <p:cond delay="0"/>
                                  </p:stCondLst>
                                  <p:childTnLst>
                                    <p:set>
                                      <p:cBhvr>
                                        <p:cTn id="218" dur="1" fill="hold">
                                          <p:stCondLst>
                                            <p:cond delay="0"/>
                                          </p:stCondLst>
                                        </p:cTn>
                                        <p:tgtEl>
                                          <p:spTgt spid="158"/>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grpId="0" nodeType="clickEffect">
                                  <p:stCondLst>
                                    <p:cond delay="0"/>
                                  </p:stCondLst>
                                  <p:childTnLst>
                                    <p:set>
                                      <p:cBhvr>
                                        <p:cTn id="222" dur="1" fill="hold">
                                          <p:stCondLst>
                                            <p:cond delay="0"/>
                                          </p:stCondLst>
                                        </p:cTn>
                                        <p:tgtEl>
                                          <p:spTgt spid="98"/>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0" nodeType="clickEffect">
                                  <p:stCondLst>
                                    <p:cond delay="0"/>
                                  </p:stCondLst>
                                  <p:childTnLst>
                                    <p:set>
                                      <p:cBhvr>
                                        <p:cTn id="226" dur="1" fill="hold">
                                          <p:stCondLst>
                                            <p:cond delay="0"/>
                                          </p:stCondLst>
                                        </p:cTn>
                                        <p:tgtEl>
                                          <p:spTgt spid="15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160"/>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0" nodeType="clickEffect">
                                  <p:stCondLst>
                                    <p:cond delay="0"/>
                                  </p:stCondLst>
                                  <p:childTnLst>
                                    <p:set>
                                      <p:cBhvr>
                                        <p:cTn id="234" dur="1" fill="hold">
                                          <p:stCondLst>
                                            <p:cond delay="0"/>
                                          </p:stCondLst>
                                        </p:cTn>
                                        <p:tgtEl>
                                          <p:spTgt spid="161"/>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100"/>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0" nodeType="clickEffect">
                                  <p:stCondLst>
                                    <p:cond delay="0"/>
                                  </p:stCondLst>
                                  <p:childTnLst>
                                    <p:set>
                                      <p:cBhvr>
                                        <p:cTn id="242" dur="1" fill="hold">
                                          <p:stCondLst>
                                            <p:cond delay="0"/>
                                          </p:stCondLst>
                                        </p:cTn>
                                        <p:tgtEl>
                                          <p:spTgt spid="102"/>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grpId="0" nodeType="clickEffect">
                                  <p:stCondLst>
                                    <p:cond delay="0"/>
                                  </p:stCondLst>
                                  <p:childTnLst>
                                    <p:set>
                                      <p:cBhvr>
                                        <p:cTn id="246" dur="1" fill="hold">
                                          <p:stCondLst>
                                            <p:cond delay="0"/>
                                          </p:stCondLst>
                                        </p:cTn>
                                        <p:tgtEl>
                                          <p:spTgt spid="163"/>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0" nodeType="clickEffect">
                                  <p:stCondLst>
                                    <p:cond delay="0"/>
                                  </p:stCondLst>
                                  <p:childTnLst>
                                    <p:set>
                                      <p:cBhvr>
                                        <p:cTn id="250" dur="1" fill="hold">
                                          <p:stCondLst>
                                            <p:cond delay="0"/>
                                          </p:stCondLst>
                                        </p:cTn>
                                        <p:tgtEl>
                                          <p:spTgt spid="101"/>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0" nodeType="clickEffect">
                                  <p:stCondLst>
                                    <p:cond delay="0"/>
                                  </p:stCondLst>
                                  <p:childTnLst>
                                    <p:set>
                                      <p:cBhvr>
                                        <p:cTn id="254" dur="1" fill="hold">
                                          <p:stCondLst>
                                            <p:cond delay="0"/>
                                          </p:stCondLst>
                                        </p:cTn>
                                        <p:tgtEl>
                                          <p:spTgt spid="164"/>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0" nodeType="clickEffect">
                                  <p:stCondLst>
                                    <p:cond delay="0"/>
                                  </p:stCondLst>
                                  <p:childTnLst>
                                    <p:set>
                                      <p:cBhvr>
                                        <p:cTn id="258" dur="1" fill="hold">
                                          <p:stCondLst>
                                            <p:cond delay="0"/>
                                          </p:stCondLst>
                                        </p:cTn>
                                        <p:tgtEl>
                                          <p:spTgt spid="165"/>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0" nodeType="clickEffect">
                                  <p:stCondLst>
                                    <p:cond delay="0"/>
                                  </p:stCondLst>
                                  <p:childTnLst>
                                    <p:set>
                                      <p:cBhvr>
                                        <p:cTn id="262" dur="1" fill="hold">
                                          <p:stCondLst>
                                            <p:cond delay="0"/>
                                          </p:stCondLst>
                                        </p:cTn>
                                        <p:tgtEl>
                                          <p:spTgt spid="166"/>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0" nodeType="clickEffect">
                                  <p:stCondLst>
                                    <p:cond delay="0"/>
                                  </p:stCondLst>
                                  <p:childTnLst>
                                    <p:set>
                                      <p:cBhvr>
                                        <p:cTn id="266" dur="1" fill="hold">
                                          <p:stCondLst>
                                            <p:cond delay="0"/>
                                          </p:stCondLst>
                                        </p:cTn>
                                        <p:tgtEl>
                                          <p:spTgt spid="167"/>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 presetClass="exit" presetSubtype="0" fill="hold" grpId="0" nodeType="clickEffect">
                                  <p:stCondLst>
                                    <p:cond delay="0"/>
                                  </p:stCondLst>
                                  <p:childTnLst>
                                    <p:set>
                                      <p:cBhvr>
                                        <p:cTn id="270" dur="1" fill="hold">
                                          <p:stCondLst>
                                            <p:cond delay="0"/>
                                          </p:stCondLst>
                                        </p:cTn>
                                        <p:tgtEl>
                                          <p:spTgt spid="103"/>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0" nodeType="clickEffect">
                                  <p:stCondLst>
                                    <p:cond delay="0"/>
                                  </p:stCondLst>
                                  <p:childTnLst>
                                    <p:set>
                                      <p:cBhvr>
                                        <p:cTn id="274" dur="1" fill="hold">
                                          <p:stCondLst>
                                            <p:cond delay="0"/>
                                          </p:stCondLst>
                                        </p:cTn>
                                        <p:tgtEl>
                                          <p:spTgt spid="104"/>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0" nodeType="clickEffect">
                                  <p:stCondLst>
                                    <p:cond delay="0"/>
                                  </p:stCondLst>
                                  <p:childTnLst>
                                    <p:set>
                                      <p:cBhvr>
                                        <p:cTn id="278" dur="1" fill="hold">
                                          <p:stCondLst>
                                            <p:cond delay="0"/>
                                          </p:stCondLst>
                                        </p:cTn>
                                        <p:tgtEl>
                                          <p:spTgt spid="106"/>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1" presetClass="exit" presetSubtype="0" fill="hold" grpId="0" nodeType="clickEffect">
                                  <p:stCondLst>
                                    <p:cond delay="0"/>
                                  </p:stCondLst>
                                  <p:childTnLst>
                                    <p:set>
                                      <p:cBhvr>
                                        <p:cTn id="282" dur="1" fill="hold">
                                          <p:stCondLst>
                                            <p:cond delay="0"/>
                                          </p:stCondLst>
                                        </p:cTn>
                                        <p:tgtEl>
                                          <p:spTgt spid="105"/>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169"/>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0" nodeType="clickEffect">
                                  <p:stCondLst>
                                    <p:cond delay="0"/>
                                  </p:stCondLst>
                                  <p:childTnLst>
                                    <p:set>
                                      <p:cBhvr>
                                        <p:cTn id="290" dur="1" fill="hold">
                                          <p:stCondLst>
                                            <p:cond delay="0"/>
                                          </p:stCondLst>
                                        </p:cTn>
                                        <p:tgtEl>
                                          <p:spTgt spid="107"/>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grpId="0" nodeType="clickEffect">
                                  <p:stCondLst>
                                    <p:cond delay="0"/>
                                  </p:stCondLst>
                                  <p:childTnLst>
                                    <p:set>
                                      <p:cBhvr>
                                        <p:cTn id="294" dur="1" fill="hold">
                                          <p:stCondLst>
                                            <p:cond delay="0"/>
                                          </p:stCondLst>
                                        </p:cTn>
                                        <p:tgtEl>
                                          <p:spTgt spid="11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0" nodeType="clickEffect">
                                  <p:stCondLst>
                                    <p:cond delay="0"/>
                                  </p:stCondLst>
                                  <p:childTnLst>
                                    <p:set>
                                      <p:cBhvr>
                                        <p:cTn id="298" dur="1" fill="hold">
                                          <p:stCondLst>
                                            <p:cond delay="0"/>
                                          </p:stCondLst>
                                        </p:cTn>
                                        <p:tgtEl>
                                          <p:spTgt spid="171"/>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0" nodeType="clickEffect">
                                  <p:stCondLst>
                                    <p:cond delay="0"/>
                                  </p:stCondLst>
                                  <p:childTnLst>
                                    <p:set>
                                      <p:cBhvr>
                                        <p:cTn id="302" dur="1" fill="hold">
                                          <p:stCondLst>
                                            <p:cond delay="0"/>
                                          </p:stCondLst>
                                        </p:cTn>
                                        <p:tgtEl>
                                          <p:spTgt spid="172"/>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grpId="0" nodeType="clickEffect">
                                  <p:stCondLst>
                                    <p:cond delay="0"/>
                                  </p:stCondLst>
                                  <p:childTnLst>
                                    <p:set>
                                      <p:cBhvr>
                                        <p:cTn id="306" dur="1" fill="hold">
                                          <p:stCondLst>
                                            <p:cond delay="0"/>
                                          </p:stCondLst>
                                        </p:cTn>
                                        <p:tgtEl>
                                          <p:spTgt spid="109"/>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0" nodeType="clickEffect">
                                  <p:stCondLst>
                                    <p:cond delay="0"/>
                                  </p:stCondLst>
                                  <p:childTnLst>
                                    <p:set>
                                      <p:cBhvr>
                                        <p:cTn id="310" dur="1" fill="hold">
                                          <p:stCondLst>
                                            <p:cond delay="0"/>
                                          </p:stCondLst>
                                        </p:cTn>
                                        <p:tgtEl>
                                          <p:spTgt spid="173"/>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0" nodeType="clickEffect">
                                  <p:stCondLst>
                                    <p:cond delay="0"/>
                                  </p:stCondLst>
                                  <p:childTnLst>
                                    <p:set>
                                      <p:cBhvr>
                                        <p:cTn id="314" dur="1" fill="hold">
                                          <p:stCondLst>
                                            <p:cond delay="0"/>
                                          </p:stCondLst>
                                        </p:cTn>
                                        <p:tgtEl>
                                          <p:spTgt spid="111"/>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ID="1" presetClass="exit" presetSubtype="0" fill="hold" grpId="0" nodeType="clickEffect">
                                  <p:stCondLst>
                                    <p:cond delay="0"/>
                                  </p:stCondLst>
                                  <p:childTnLst>
                                    <p:set>
                                      <p:cBhvr>
                                        <p:cTn id="318" dur="1"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P spid="125" grpId="0" animBg="1"/>
      <p:bldP spid="126" grpId="0" animBg="1"/>
      <p:bldP spid="127" grpId="0" animBg="1"/>
      <p:bldP spid="61" grpId="0" animBg="1"/>
      <p:bldP spid="71" grpId="0" animBg="1"/>
      <p:bldP spid="72" grpId="0" animBg="1"/>
      <p:bldP spid="128" grpId="0" animBg="1"/>
      <p:bldP spid="129" grpId="0" animBg="1"/>
      <p:bldP spid="130" grpId="0" animBg="1"/>
      <p:bldP spid="73" grpId="0" animBg="1"/>
      <p:bldP spid="74" grpId="0" animBg="1"/>
      <p:bldP spid="75" grpId="0" animBg="1"/>
      <p:bldP spid="76" grpId="0" animBg="1"/>
      <p:bldP spid="77" grpId="0" animBg="1"/>
      <p:bldP spid="133" grpId="0" animBg="1"/>
      <p:bldP spid="134" grpId="0" animBg="1"/>
      <p:bldP spid="135" grpId="0" animBg="1"/>
      <p:bldP spid="136" grpId="0" animBg="1"/>
      <p:bldP spid="137" grpId="0" animBg="1"/>
      <p:bldP spid="138" grpId="0" animBg="1"/>
      <p:bldP spid="139" grpId="0" animBg="1"/>
      <p:bldP spid="78" grpId="0" animBg="1"/>
      <p:bldP spid="81" grpId="0" animBg="1"/>
      <p:bldP spid="140" grpId="0" animBg="1"/>
      <p:bldP spid="141" grpId="0" animBg="1"/>
      <p:bldP spid="142" grpId="0" animBg="1"/>
      <p:bldP spid="82" grpId="0" animBg="1"/>
      <p:bldP spid="83" grpId="0" animBg="1"/>
      <p:bldP spid="143" grpId="0" animBg="1"/>
      <p:bldP spid="144" grpId="0" animBg="1"/>
      <p:bldP spid="145" grpId="0" animBg="1"/>
      <p:bldP spid="84" grpId="0" animBg="1"/>
      <p:bldP spid="85" grpId="0" animBg="1"/>
      <p:bldP spid="86" grpId="0" animBg="1"/>
      <p:bldP spid="87" grpId="0" animBg="1"/>
      <p:bldP spid="88" grpId="0" animBg="1"/>
      <p:bldP spid="148" grpId="0" animBg="1"/>
      <p:bldP spid="149" grpId="0" animBg="1"/>
      <p:bldP spid="150" grpId="0" animBg="1"/>
      <p:bldP spid="93" grpId="0" animBg="1"/>
      <p:bldP spid="94" grpId="0" animBg="1"/>
      <p:bldP spid="151" grpId="0" animBg="1"/>
      <p:bldP spid="152" grpId="0" animBg="1"/>
      <p:bldP spid="153" grpId="0" animBg="1"/>
      <p:bldP spid="96" grpId="0" animBg="1"/>
      <p:bldP spid="97" grpId="0" animBg="1"/>
      <p:bldP spid="154" grpId="0" animBg="1"/>
      <p:bldP spid="155" grpId="0" animBg="1"/>
      <p:bldP spid="156" grpId="0" animBg="1"/>
      <p:bldP spid="98" grpId="0" animBg="1"/>
      <p:bldP spid="99" grpId="0" animBg="1"/>
      <p:bldP spid="157" grpId="0" animBg="1"/>
      <p:bldP spid="158" grpId="0" animBg="1"/>
      <p:bldP spid="159" grpId="0" animBg="1"/>
      <p:bldP spid="160" grpId="0" animBg="1"/>
      <p:bldP spid="100" grpId="0" animBg="1"/>
      <p:bldP spid="101" grpId="0" animBg="1"/>
      <p:bldP spid="102" grpId="0" animBg="1"/>
      <p:bldP spid="161" grpId="0" animBg="1"/>
      <p:bldP spid="163" grpId="0" animBg="1"/>
      <p:bldP spid="164" grpId="0" animBg="1"/>
      <p:bldP spid="165" grpId="0" animBg="1"/>
      <p:bldP spid="166" grpId="0" animBg="1"/>
      <p:bldP spid="167" grpId="0" animBg="1"/>
      <p:bldP spid="103" grpId="0" animBg="1"/>
      <p:bldP spid="104" grpId="0" animBg="1"/>
      <p:bldP spid="105" grpId="0" animBg="1"/>
      <p:bldP spid="106" grpId="0" animBg="1"/>
      <p:bldP spid="169" grpId="0" animBg="1"/>
      <p:bldP spid="107" grpId="0" animBg="1"/>
      <p:bldP spid="109" grpId="0" animBg="1"/>
      <p:bldP spid="110" grpId="0" animBg="1"/>
      <p:bldP spid="111" grpId="0" animBg="1"/>
      <p:bldP spid="171" grpId="0" animBg="1"/>
      <p:bldP spid="172" grpId="0" animBg="1"/>
      <p:bldP spid="173" grpId="0" animBg="1"/>
      <p:bldP spid="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329815"/>
            <a:ext cx="3745089" cy="707849"/>
          </a:xfrm>
        </p:spPr>
        <p:txBody>
          <a:bodyPr>
            <a:normAutofit/>
          </a:bodyPr>
          <a:lstStyle/>
          <a:p>
            <a:r>
              <a:rPr lang="en-GB" sz="3600" b="1" dirty="0" err="1" smtClean="0">
                <a:solidFill>
                  <a:schemeClr val="bg1"/>
                </a:solidFill>
              </a:rPr>
              <a:t>Vokabeln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592053" y="267915"/>
            <a:ext cx="2232579" cy="374746"/>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a:t>
            </a:r>
            <a:r>
              <a:rPr lang="en-GB" b="1" dirty="0" err="1" smtClean="0">
                <a:solidFill>
                  <a:prstClr val="white"/>
                </a:solidFill>
                <a:latin typeface="Century Gothic" panose="020B0502020202020204" pitchFamily="34" charset="0"/>
              </a:rPr>
              <a:t>esen</a:t>
            </a:r>
            <a:r>
              <a:rPr lang="en-GB" b="1" dirty="0" smtClean="0">
                <a:solidFill>
                  <a:prstClr val="white"/>
                </a:solidFill>
                <a:latin typeface="Century Gothic" panose="020B0502020202020204" pitchFamily="34" charset="0"/>
              </a:rPr>
              <a:t> / </a:t>
            </a:r>
            <a:r>
              <a:rPr lang="en-GB" b="1" dirty="0" err="1" smtClean="0">
                <a:solidFill>
                  <a:prstClr val="white"/>
                </a:solidFill>
                <a:latin typeface="Century Gothic" panose="020B0502020202020204" pitchFamily="34" charset="0"/>
              </a:rPr>
              <a:t>schreiben</a:t>
            </a:r>
            <a:endParaRPr lang="en-GB" b="1" dirty="0">
              <a:solidFill>
                <a:prstClr val="white"/>
              </a:solidFill>
              <a:latin typeface="Century Gothic" panose="020B0502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57673165"/>
              </p:ext>
            </p:extLst>
          </p:nvPr>
        </p:nvGraphicFramePr>
        <p:xfrm>
          <a:off x="633984" y="1426464"/>
          <a:ext cx="8158164" cy="4598373"/>
        </p:xfrm>
        <a:graphic>
          <a:graphicData uri="http://schemas.openxmlformats.org/drawingml/2006/table">
            <a:tbl>
              <a:tblPr firstRow="1" bandRow="1">
                <a:tableStyleId>{D7AC3CCA-C797-4891-BE02-D94E43425B78}</a:tableStyleId>
              </a:tblPr>
              <a:tblGrid>
                <a:gridCol w="2039541">
                  <a:extLst>
                    <a:ext uri="{9D8B030D-6E8A-4147-A177-3AD203B41FA5}">
                      <a16:colId xmlns:a16="http://schemas.microsoft.com/office/drawing/2014/main" val="2994137306"/>
                    </a:ext>
                  </a:extLst>
                </a:gridCol>
                <a:gridCol w="2039541">
                  <a:extLst>
                    <a:ext uri="{9D8B030D-6E8A-4147-A177-3AD203B41FA5}">
                      <a16:colId xmlns:a16="http://schemas.microsoft.com/office/drawing/2014/main" val="1634896958"/>
                    </a:ext>
                  </a:extLst>
                </a:gridCol>
                <a:gridCol w="2039541">
                  <a:extLst>
                    <a:ext uri="{9D8B030D-6E8A-4147-A177-3AD203B41FA5}">
                      <a16:colId xmlns:a16="http://schemas.microsoft.com/office/drawing/2014/main" val="1217910003"/>
                    </a:ext>
                  </a:extLst>
                </a:gridCol>
                <a:gridCol w="2039541">
                  <a:extLst>
                    <a:ext uri="{9D8B030D-6E8A-4147-A177-3AD203B41FA5}">
                      <a16:colId xmlns:a16="http://schemas.microsoft.com/office/drawing/2014/main" val="2902539885"/>
                    </a:ext>
                  </a:extLst>
                </a:gridCol>
              </a:tblGrid>
              <a:tr h="1946943">
                <a:tc>
                  <a:txBody>
                    <a:bodyPr/>
                    <a:lstStyle/>
                    <a:p>
                      <a:endParaRPr lang="en-GB" dirty="0" smtClean="0"/>
                    </a:p>
                    <a:p>
                      <a:endParaRPr lang="en-GB" dirty="0" smtClean="0"/>
                    </a:p>
                    <a:p>
                      <a:endParaRPr lang="en-GB" dirty="0" smtClean="0"/>
                    </a:p>
                    <a:p>
                      <a:endParaRPr lang="en-GB" dirty="0" smtClean="0"/>
                    </a:p>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noFill/>
                  </a:tcPr>
                </a:tc>
                <a:extLst>
                  <a:ext uri="{0D108BD9-81ED-4DB2-BD59-A6C34878D82A}">
                    <a16:rowId xmlns:a16="http://schemas.microsoft.com/office/drawing/2014/main" val="1353053270"/>
                  </a:ext>
                </a:extLst>
              </a:tr>
              <a:tr h="441905">
                <a:tc>
                  <a:txBody>
                    <a:bodyPr/>
                    <a:lstStyle/>
                    <a:p>
                      <a:endParaRPr lang="en-GB" dirty="0"/>
                    </a:p>
                  </a:txBody>
                  <a:tcPr>
                    <a:noFill/>
                  </a:tcPr>
                </a:tc>
                <a:tc>
                  <a:txBody>
                    <a:bodyPr/>
                    <a:lstStyle/>
                    <a:p>
                      <a:endParaRPr lang="en-GB" dirty="0"/>
                    </a:p>
                  </a:txBody>
                  <a:tcPr>
                    <a:noFill/>
                  </a:tcPr>
                </a:tc>
                <a:tc>
                  <a:txBody>
                    <a:bodyPr/>
                    <a:lstStyle/>
                    <a:p>
                      <a:endParaRPr lang="en-GB"/>
                    </a:p>
                  </a:txBody>
                  <a:tcPr>
                    <a:noFill/>
                  </a:tcPr>
                </a:tc>
                <a:tc>
                  <a:txBody>
                    <a:bodyPr/>
                    <a:lstStyle/>
                    <a:p>
                      <a:endParaRPr lang="en-GB"/>
                    </a:p>
                  </a:txBody>
                  <a:tcPr>
                    <a:noFill/>
                  </a:tcPr>
                </a:tc>
                <a:extLst>
                  <a:ext uri="{0D108BD9-81ED-4DB2-BD59-A6C34878D82A}">
                    <a16:rowId xmlns:a16="http://schemas.microsoft.com/office/drawing/2014/main" val="3306672846"/>
                  </a:ext>
                </a:extLst>
              </a:tr>
              <a:tr h="1767620">
                <a:tc>
                  <a:txBody>
                    <a:bodyPr/>
                    <a:lstStyle/>
                    <a:p>
                      <a:endParaRPr lang="en-GB" dirty="0" smtClean="0"/>
                    </a:p>
                    <a:p>
                      <a:endParaRPr lang="en-GB" dirty="0" smtClean="0"/>
                    </a:p>
                    <a:p>
                      <a:endParaRPr lang="en-GB" dirty="0" smtClean="0"/>
                    </a:p>
                    <a:p>
                      <a:endParaRPr lang="en-GB" dirty="0" smtClean="0"/>
                    </a:p>
                    <a:p>
                      <a:endParaRPr lang="en-GB" dirty="0"/>
                    </a:p>
                  </a:txBody>
                  <a:tcPr>
                    <a:noFill/>
                  </a:tcPr>
                </a:tc>
                <a:tc>
                  <a:txBody>
                    <a:bodyPr/>
                    <a:lstStyle/>
                    <a:p>
                      <a:endParaRPr lang="en-GB"/>
                    </a:p>
                  </a:txBody>
                  <a:tcPr>
                    <a:noFill/>
                  </a:tcPr>
                </a:tc>
                <a:tc>
                  <a:txBody>
                    <a:bodyPr/>
                    <a:lstStyle/>
                    <a:p>
                      <a:endParaRPr lang="en-GB" dirty="0"/>
                    </a:p>
                  </a:txBody>
                  <a:tcPr>
                    <a:noFill/>
                  </a:tcPr>
                </a:tc>
                <a:tc>
                  <a:txBody>
                    <a:bodyPr/>
                    <a:lstStyle/>
                    <a:p>
                      <a:endParaRPr lang="en-GB"/>
                    </a:p>
                  </a:txBody>
                  <a:tcPr>
                    <a:noFill/>
                  </a:tcPr>
                </a:tc>
                <a:extLst>
                  <a:ext uri="{0D108BD9-81ED-4DB2-BD59-A6C34878D82A}">
                    <a16:rowId xmlns:a16="http://schemas.microsoft.com/office/drawing/2014/main" val="555249681"/>
                  </a:ext>
                </a:extLst>
              </a:tr>
              <a:tr h="441905">
                <a:tc>
                  <a:txBody>
                    <a:bodyPr/>
                    <a:lstStyle/>
                    <a:p>
                      <a:endParaRPr lang="en-GB"/>
                    </a:p>
                  </a:txBody>
                  <a:tcPr>
                    <a:noFill/>
                  </a:tcPr>
                </a:tc>
                <a:tc>
                  <a:txBody>
                    <a:bodyPr/>
                    <a:lstStyle/>
                    <a:p>
                      <a:endParaRPr lang="en-GB"/>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3621169742"/>
                  </a:ext>
                </a:extLst>
              </a:tr>
            </a:tbl>
          </a:graphicData>
        </a:graphic>
      </p:graphicFrame>
      <p:grpSp>
        <p:nvGrpSpPr>
          <p:cNvPr id="22" name="Group 21"/>
          <p:cNvGrpSpPr/>
          <p:nvPr/>
        </p:nvGrpSpPr>
        <p:grpSpPr>
          <a:xfrm>
            <a:off x="4939345" y="1683029"/>
            <a:ext cx="1599290" cy="1266616"/>
            <a:chOff x="4699893" y="2231057"/>
            <a:chExt cx="1599290" cy="1266616"/>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893" y="2231057"/>
              <a:ext cx="1599290" cy="1058697"/>
            </a:xfrm>
            <a:prstGeom prst="rect">
              <a:avLst/>
            </a:prstGeom>
          </p:spPr>
        </p:pic>
        <p:sp>
          <p:nvSpPr>
            <p:cNvPr id="12" name="Up Arrow 11"/>
            <p:cNvSpPr/>
            <p:nvPr/>
          </p:nvSpPr>
          <p:spPr>
            <a:xfrm rot="3214195">
              <a:off x="5540811" y="3117813"/>
              <a:ext cx="282417" cy="4773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891608" y="4015371"/>
            <a:ext cx="1599290" cy="1299433"/>
            <a:chOff x="687008" y="4307861"/>
            <a:chExt cx="1599290" cy="129943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08" y="4307861"/>
              <a:ext cx="1599290" cy="1058697"/>
            </a:xfrm>
            <a:prstGeom prst="rect">
              <a:avLst/>
            </a:prstGeom>
          </p:spPr>
        </p:pic>
        <p:sp>
          <p:nvSpPr>
            <p:cNvPr id="15" name="Up Arrow 14"/>
            <p:cNvSpPr/>
            <p:nvPr/>
          </p:nvSpPr>
          <p:spPr>
            <a:xfrm rot="17640000">
              <a:off x="1200297" y="5227434"/>
              <a:ext cx="282417" cy="4773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077" y="1635161"/>
            <a:ext cx="1666353" cy="1670177"/>
          </a:xfrm>
          <a:prstGeom prst="rect">
            <a:avLst/>
          </a:prstGeom>
        </p:spPr>
      </p:pic>
      <p:sp>
        <p:nvSpPr>
          <p:cNvPr id="17" name="Rounded Rectangular Callout 16"/>
          <p:cNvSpPr/>
          <p:nvPr/>
        </p:nvSpPr>
        <p:spPr>
          <a:xfrm>
            <a:off x="7008368" y="1683029"/>
            <a:ext cx="1605280" cy="1326716"/>
          </a:xfrm>
          <a:prstGeom prst="wedgeRoundRectCallou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Hallo!</a:t>
            </a:r>
          </a:p>
          <a:p>
            <a:pPr algn="ctr"/>
            <a:r>
              <a:rPr lang="en-GB" dirty="0" smtClean="0"/>
              <a:t>Hallo!</a:t>
            </a:r>
          </a:p>
          <a:p>
            <a:pPr algn="ctr"/>
            <a:r>
              <a:rPr lang="en-GB" dirty="0" smtClean="0"/>
              <a:t>Hallo!</a:t>
            </a:r>
            <a:endParaRPr lang="en-GB" dirty="0"/>
          </a:p>
        </p:txBody>
      </p:sp>
      <p:grpSp>
        <p:nvGrpSpPr>
          <p:cNvPr id="26" name="Group 25"/>
          <p:cNvGrpSpPr/>
          <p:nvPr/>
        </p:nvGrpSpPr>
        <p:grpSpPr>
          <a:xfrm>
            <a:off x="2869645" y="3917838"/>
            <a:ext cx="1579216" cy="1567055"/>
            <a:chOff x="6807200" y="4279662"/>
            <a:chExt cx="1412493" cy="1412493"/>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200" y="4279662"/>
              <a:ext cx="1412493" cy="1412493"/>
            </a:xfrm>
            <a:prstGeom prst="rect">
              <a:avLst/>
            </a:prstGeom>
          </p:spPr>
        </p:pic>
        <p:sp>
          <p:nvSpPr>
            <p:cNvPr id="28" name="Up Arrow 27"/>
            <p:cNvSpPr/>
            <p:nvPr/>
          </p:nvSpPr>
          <p:spPr>
            <a:xfrm rot="8640000">
              <a:off x="6849010" y="4417933"/>
              <a:ext cx="282417" cy="4773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6929705" y="3903639"/>
            <a:ext cx="1762606" cy="1626643"/>
            <a:chOff x="6807200" y="4065512"/>
            <a:chExt cx="1762606" cy="1626643"/>
          </a:xfrm>
        </p:grpSpPr>
        <p:grpSp>
          <p:nvGrpSpPr>
            <p:cNvPr id="23" name="Group 22"/>
            <p:cNvGrpSpPr/>
            <p:nvPr/>
          </p:nvGrpSpPr>
          <p:grpSpPr>
            <a:xfrm>
              <a:off x="6807200" y="4065512"/>
              <a:ext cx="1605280" cy="1626643"/>
              <a:chOff x="6807200" y="4279662"/>
              <a:chExt cx="1412493" cy="1412493"/>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7200" y="4279662"/>
                <a:ext cx="1412493" cy="1412493"/>
              </a:xfrm>
              <a:prstGeom prst="rect">
                <a:avLst/>
              </a:prstGeom>
            </p:spPr>
          </p:pic>
          <p:sp>
            <p:nvSpPr>
              <p:cNvPr id="24" name="Up Arrow 23"/>
              <p:cNvSpPr/>
              <p:nvPr/>
            </p:nvSpPr>
            <p:spPr>
              <a:xfrm rot="5400000">
                <a:off x="7096678" y="4333720"/>
                <a:ext cx="282417" cy="4773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Callout 24"/>
            <p:cNvSpPr/>
            <p:nvPr/>
          </p:nvSpPr>
          <p:spPr>
            <a:xfrm>
              <a:off x="8116532" y="4079711"/>
              <a:ext cx="453274" cy="371936"/>
            </a:xfrm>
            <a:prstGeom prst="wedgeEllipseCallout">
              <a:avLst>
                <a:gd name="adj1" fmla="val -41006"/>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50000"/>
                    </a:schemeClr>
                  </a:solidFill>
                </a:rPr>
                <a:t>…</a:t>
              </a:r>
              <a:endParaRPr lang="en-GB" dirty="0">
                <a:solidFill>
                  <a:schemeClr val="accent1">
                    <a:lumMod val="50000"/>
                  </a:schemeClr>
                </a:solidFill>
              </a:endParaRPr>
            </a:p>
          </p:txBody>
        </p:sp>
      </p:grpSp>
      <p:sp>
        <p:nvSpPr>
          <p:cNvPr id="1025" name="TextBox 1024"/>
          <p:cNvSpPr txBox="1"/>
          <p:nvPr/>
        </p:nvSpPr>
        <p:spPr>
          <a:xfrm>
            <a:off x="9438582" y="142646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schreiben</a:t>
            </a:r>
            <a:endParaRPr lang="en-GB" sz="2200" b="1" dirty="0">
              <a:solidFill>
                <a:schemeClr val="accent1">
                  <a:lumMod val="50000"/>
                </a:schemeClr>
              </a:solidFill>
            </a:endParaRPr>
          </a:p>
        </p:txBody>
      </p:sp>
      <p:sp>
        <p:nvSpPr>
          <p:cNvPr id="35" name="TextBox 34"/>
          <p:cNvSpPr txBox="1"/>
          <p:nvPr/>
        </p:nvSpPr>
        <p:spPr>
          <a:xfrm>
            <a:off x="9438582" y="5530282"/>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zuhören</a:t>
            </a:r>
            <a:endParaRPr lang="en-GB" sz="2200" b="1" dirty="0">
              <a:solidFill>
                <a:schemeClr val="accent1">
                  <a:lumMod val="50000"/>
                </a:schemeClr>
              </a:solidFill>
            </a:endParaRPr>
          </a:p>
        </p:txBody>
      </p:sp>
      <p:sp>
        <p:nvSpPr>
          <p:cNvPr id="36" name="TextBox 35"/>
          <p:cNvSpPr txBox="1"/>
          <p:nvPr/>
        </p:nvSpPr>
        <p:spPr>
          <a:xfrm>
            <a:off x="9438582" y="494402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fragen</a:t>
            </a:r>
            <a:endParaRPr lang="en-GB" sz="2200" b="1" dirty="0">
              <a:solidFill>
                <a:schemeClr val="accent1">
                  <a:lumMod val="50000"/>
                </a:schemeClr>
              </a:solidFill>
            </a:endParaRPr>
          </a:p>
        </p:txBody>
      </p:sp>
      <p:sp>
        <p:nvSpPr>
          <p:cNvPr id="37" name="TextBox 36"/>
          <p:cNvSpPr txBox="1"/>
          <p:nvPr/>
        </p:nvSpPr>
        <p:spPr>
          <a:xfrm>
            <a:off x="9438582" y="201272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antworten</a:t>
            </a:r>
            <a:endParaRPr lang="en-GB" sz="2200" b="1" dirty="0">
              <a:solidFill>
                <a:schemeClr val="accent1">
                  <a:lumMod val="50000"/>
                </a:schemeClr>
              </a:solidFill>
            </a:endParaRPr>
          </a:p>
        </p:txBody>
      </p:sp>
      <p:sp>
        <p:nvSpPr>
          <p:cNvPr id="38" name="TextBox 37"/>
          <p:cNvSpPr txBox="1"/>
          <p:nvPr/>
        </p:nvSpPr>
        <p:spPr>
          <a:xfrm>
            <a:off x="9438582" y="435776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lesen</a:t>
            </a:r>
            <a:endParaRPr lang="en-GB" sz="2200" b="1" dirty="0">
              <a:solidFill>
                <a:schemeClr val="accent1">
                  <a:lumMod val="50000"/>
                </a:schemeClr>
              </a:solidFill>
            </a:endParaRPr>
          </a:p>
        </p:txBody>
      </p:sp>
      <p:sp>
        <p:nvSpPr>
          <p:cNvPr id="39" name="TextBox 38"/>
          <p:cNvSpPr txBox="1"/>
          <p:nvPr/>
        </p:nvSpPr>
        <p:spPr>
          <a:xfrm>
            <a:off x="9438582" y="259898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sprechen</a:t>
            </a:r>
            <a:endParaRPr lang="en-GB" sz="2200" b="1" dirty="0">
              <a:solidFill>
                <a:schemeClr val="accent1">
                  <a:lumMod val="50000"/>
                </a:schemeClr>
              </a:solidFill>
            </a:endParaRPr>
          </a:p>
        </p:txBody>
      </p:sp>
      <p:sp>
        <p:nvSpPr>
          <p:cNvPr id="40" name="TextBox 39"/>
          <p:cNvSpPr txBox="1"/>
          <p:nvPr/>
        </p:nvSpPr>
        <p:spPr>
          <a:xfrm>
            <a:off x="9438582" y="318524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wiederholen</a:t>
            </a:r>
            <a:endParaRPr lang="en-GB" sz="2200" b="1" dirty="0">
              <a:solidFill>
                <a:schemeClr val="accent1">
                  <a:lumMod val="50000"/>
                </a:schemeClr>
              </a:solidFill>
            </a:endParaRPr>
          </a:p>
        </p:txBody>
      </p:sp>
      <p:sp>
        <p:nvSpPr>
          <p:cNvPr id="41" name="TextBox 40"/>
          <p:cNvSpPr txBox="1"/>
          <p:nvPr/>
        </p:nvSpPr>
        <p:spPr>
          <a:xfrm>
            <a:off x="9438582" y="3771504"/>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zeigen</a:t>
            </a:r>
            <a:endParaRPr lang="en-GB" sz="2200" b="1" dirty="0">
              <a:solidFill>
                <a:schemeClr val="accent1">
                  <a:lumMod val="50000"/>
                </a:schemeClr>
              </a:solidFill>
            </a:endParaRPr>
          </a:p>
        </p:txBody>
      </p:sp>
      <p:grpSp>
        <p:nvGrpSpPr>
          <p:cNvPr id="33" name="Group 32"/>
          <p:cNvGrpSpPr/>
          <p:nvPr/>
        </p:nvGrpSpPr>
        <p:grpSpPr>
          <a:xfrm>
            <a:off x="4958547" y="1683029"/>
            <a:ext cx="6222297" cy="4291097"/>
            <a:chOff x="4958547" y="1683029"/>
            <a:chExt cx="6222297" cy="4291097"/>
          </a:xfrm>
        </p:grpSpPr>
        <p:sp>
          <p:nvSpPr>
            <p:cNvPr id="48" name="TextBox 47"/>
            <p:cNvSpPr txBox="1"/>
            <p:nvPr/>
          </p:nvSpPr>
          <p:spPr>
            <a:xfrm>
              <a:off x="4958547" y="5543239"/>
              <a:ext cx="1599289" cy="430887"/>
            </a:xfrm>
            <a:prstGeom prst="rect">
              <a:avLst/>
            </a:prstGeom>
            <a:noFill/>
          </p:spPr>
          <p:txBody>
            <a:bodyPr wrap="square" rtlCol="0">
              <a:spAutoFit/>
            </a:bodyPr>
            <a:lstStyle/>
            <a:p>
              <a:pPr algn="ctr"/>
              <a:r>
                <a:rPr lang="en-GB" sz="2200" b="1" dirty="0" err="1" smtClean="0">
                  <a:solidFill>
                    <a:schemeClr val="accent1">
                      <a:lumMod val="50000"/>
                    </a:schemeClr>
                  </a:solidFill>
                </a:rPr>
                <a:t>schreiben</a:t>
              </a:r>
              <a:endParaRPr lang="en-GB" sz="2200" b="1" dirty="0">
                <a:solidFill>
                  <a:schemeClr val="accent1">
                    <a:lumMod val="50000"/>
                  </a:schemeClr>
                </a:solidFill>
              </a:endParaRPr>
            </a:p>
          </p:txBody>
        </p:sp>
        <p:cxnSp>
          <p:nvCxnSpPr>
            <p:cNvPr id="1029" name="Straight Connector 1028"/>
            <p:cNvCxnSpPr/>
            <p:nvPr/>
          </p:nvCxnSpPr>
          <p:spPr>
            <a:xfrm flipV="1">
              <a:off x="9866523" y="1683029"/>
              <a:ext cx="1314321" cy="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991972" y="2253743"/>
            <a:ext cx="4276874" cy="3756240"/>
            <a:chOff x="6991972" y="2253743"/>
            <a:chExt cx="4276874" cy="3756240"/>
          </a:xfrm>
        </p:grpSpPr>
        <p:sp>
          <p:nvSpPr>
            <p:cNvPr id="49" name="TextBox 48"/>
            <p:cNvSpPr txBox="1"/>
            <p:nvPr/>
          </p:nvSpPr>
          <p:spPr>
            <a:xfrm>
              <a:off x="6991972" y="5579096"/>
              <a:ext cx="1599289" cy="430887"/>
            </a:xfrm>
            <a:prstGeom prst="rect">
              <a:avLst/>
            </a:prstGeom>
            <a:noFill/>
          </p:spPr>
          <p:txBody>
            <a:bodyPr wrap="square" rtlCol="0">
              <a:spAutoFit/>
            </a:bodyPr>
            <a:lstStyle/>
            <a:p>
              <a:pPr algn="ctr"/>
              <a:r>
                <a:rPr lang="en-GB" sz="2200" b="1" dirty="0" err="1" smtClean="0">
                  <a:solidFill>
                    <a:schemeClr val="accent1">
                      <a:lumMod val="50000"/>
                    </a:schemeClr>
                  </a:solidFill>
                </a:rPr>
                <a:t>antworten</a:t>
              </a:r>
              <a:endParaRPr lang="en-GB" sz="2200" b="1" dirty="0">
                <a:solidFill>
                  <a:schemeClr val="accent1">
                    <a:lumMod val="50000"/>
                  </a:schemeClr>
                </a:solidFill>
              </a:endParaRPr>
            </a:p>
          </p:txBody>
        </p:sp>
        <p:cxnSp>
          <p:nvCxnSpPr>
            <p:cNvPr id="56" name="Straight Connector 55"/>
            <p:cNvCxnSpPr/>
            <p:nvPr/>
          </p:nvCxnSpPr>
          <p:spPr>
            <a:xfrm>
              <a:off x="9866523" y="2253743"/>
              <a:ext cx="1402323" cy="844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55" name="Group 1054"/>
          <p:cNvGrpSpPr/>
          <p:nvPr/>
        </p:nvGrpSpPr>
        <p:grpSpPr>
          <a:xfrm>
            <a:off x="891608" y="2844293"/>
            <a:ext cx="10388696" cy="3136633"/>
            <a:chOff x="891608" y="2844293"/>
            <a:chExt cx="10388696" cy="3136633"/>
          </a:xfrm>
        </p:grpSpPr>
        <p:sp>
          <p:nvSpPr>
            <p:cNvPr id="46" name="TextBox 45"/>
            <p:cNvSpPr txBox="1"/>
            <p:nvPr/>
          </p:nvSpPr>
          <p:spPr>
            <a:xfrm>
              <a:off x="891608" y="5550039"/>
              <a:ext cx="1599289" cy="430887"/>
            </a:xfrm>
            <a:prstGeom prst="rect">
              <a:avLst/>
            </a:prstGeom>
            <a:noFill/>
          </p:spPr>
          <p:txBody>
            <a:bodyPr wrap="square" rtlCol="0">
              <a:spAutoFit/>
            </a:bodyPr>
            <a:lstStyle/>
            <a:p>
              <a:pPr algn="ctr"/>
              <a:r>
                <a:rPr lang="en-GB" sz="2200" b="1" dirty="0" err="1" smtClean="0">
                  <a:solidFill>
                    <a:schemeClr val="accent1">
                      <a:lumMod val="50000"/>
                    </a:schemeClr>
                  </a:solidFill>
                </a:rPr>
                <a:t>sprechen</a:t>
              </a:r>
              <a:endParaRPr lang="en-GB" sz="2200" b="1" dirty="0">
                <a:solidFill>
                  <a:schemeClr val="accent1">
                    <a:lumMod val="50000"/>
                  </a:schemeClr>
                </a:solidFill>
              </a:endParaRPr>
            </a:p>
          </p:txBody>
        </p:sp>
        <p:cxnSp>
          <p:nvCxnSpPr>
            <p:cNvPr id="58" name="Straight Connector 57"/>
            <p:cNvCxnSpPr/>
            <p:nvPr/>
          </p:nvCxnSpPr>
          <p:spPr>
            <a:xfrm>
              <a:off x="9877981" y="2844293"/>
              <a:ext cx="1402323" cy="844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52" name="Group 1051"/>
          <p:cNvGrpSpPr/>
          <p:nvPr/>
        </p:nvGrpSpPr>
        <p:grpSpPr>
          <a:xfrm>
            <a:off x="3176433" y="3350544"/>
            <a:ext cx="7921250" cy="692357"/>
            <a:chOff x="3176433" y="3350544"/>
            <a:chExt cx="7921250" cy="692357"/>
          </a:xfrm>
        </p:grpSpPr>
        <p:sp>
          <p:nvSpPr>
            <p:cNvPr id="43" name="TextBox 42"/>
            <p:cNvSpPr txBox="1"/>
            <p:nvPr/>
          </p:nvSpPr>
          <p:spPr>
            <a:xfrm>
              <a:off x="3176433" y="3350544"/>
              <a:ext cx="1096751" cy="443654"/>
            </a:xfrm>
            <a:prstGeom prst="rect">
              <a:avLst/>
            </a:prstGeom>
            <a:noFill/>
          </p:spPr>
          <p:txBody>
            <a:bodyPr wrap="square" rtlCol="0">
              <a:spAutoFit/>
            </a:bodyPr>
            <a:lstStyle/>
            <a:p>
              <a:r>
                <a:rPr lang="en-GB" sz="2200" b="1" dirty="0" err="1" smtClean="0">
                  <a:solidFill>
                    <a:schemeClr val="accent1">
                      <a:lumMod val="50000"/>
                    </a:schemeClr>
                  </a:solidFill>
                </a:rPr>
                <a:t>zeigen</a:t>
              </a:r>
              <a:endParaRPr lang="en-GB" sz="2200" b="1" dirty="0">
                <a:solidFill>
                  <a:schemeClr val="accent1">
                    <a:lumMod val="50000"/>
                  </a:schemeClr>
                </a:solidFill>
              </a:endParaRPr>
            </a:p>
          </p:txBody>
        </p:sp>
        <p:cxnSp>
          <p:nvCxnSpPr>
            <p:cNvPr id="68" name="Straight Connector 67"/>
            <p:cNvCxnSpPr/>
            <p:nvPr/>
          </p:nvCxnSpPr>
          <p:spPr>
            <a:xfrm>
              <a:off x="10037684" y="4029007"/>
              <a:ext cx="1059999" cy="1389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51" name="Group 1050"/>
          <p:cNvGrpSpPr/>
          <p:nvPr/>
        </p:nvGrpSpPr>
        <p:grpSpPr>
          <a:xfrm>
            <a:off x="1213906" y="3363311"/>
            <a:ext cx="9787975" cy="1236244"/>
            <a:chOff x="1213906" y="3363311"/>
            <a:chExt cx="9787975" cy="1236244"/>
          </a:xfrm>
        </p:grpSpPr>
        <p:sp>
          <p:nvSpPr>
            <p:cNvPr id="1027" name="TextBox 1026"/>
            <p:cNvSpPr txBox="1"/>
            <p:nvPr/>
          </p:nvSpPr>
          <p:spPr>
            <a:xfrm>
              <a:off x="1213906" y="3363311"/>
              <a:ext cx="954692" cy="430887"/>
            </a:xfrm>
            <a:prstGeom prst="rect">
              <a:avLst/>
            </a:prstGeom>
            <a:noFill/>
          </p:spPr>
          <p:txBody>
            <a:bodyPr wrap="square" rtlCol="0">
              <a:spAutoFit/>
            </a:bodyPr>
            <a:lstStyle/>
            <a:p>
              <a:r>
                <a:rPr lang="en-GB" sz="2200" b="1" dirty="0" err="1" smtClean="0">
                  <a:solidFill>
                    <a:schemeClr val="accent1">
                      <a:lumMod val="50000"/>
                    </a:schemeClr>
                  </a:solidFill>
                </a:rPr>
                <a:t>lesen</a:t>
              </a:r>
              <a:endParaRPr lang="en-GB" sz="2200" b="1" dirty="0">
                <a:solidFill>
                  <a:schemeClr val="accent1">
                    <a:lumMod val="50000"/>
                  </a:schemeClr>
                </a:solidFill>
              </a:endParaRPr>
            </a:p>
          </p:txBody>
        </p:sp>
        <p:cxnSp>
          <p:nvCxnSpPr>
            <p:cNvPr id="74" name="Straight Connector 73"/>
            <p:cNvCxnSpPr/>
            <p:nvPr/>
          </p:nvCxnSpPr>
          <p:spPr>
            <a:xfrm>
              <a:off x="10156403" y="4596585"/>
              <a:ext cx="845478" cy="29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54" name="Group 1053"/>
          <p:cNvGrpSpPr/>
          <p:nvPr/>
        </p:nvGrpSpPr>
        <p:grpSpPr>
          <a:xfrm>
            <a:off x="6843776" y="3341618"/>
            <a:ext cx="4566842" cy="430887"/>
            <a:chOff x="6843776" y="3341618"/>
            <a:chExt cx="4566842" cy="430887"/>
          </a:xfrm>
        </p:grpSpPr>
        <p:sp>
          <p:nvSpPr>
            <p:cNvPr id="45" name="TextBox 44"/>
            <p:cNvSpPr txBox="1"/>
            <p:nvPr/>
          </p:nvSpPr>
          <p:spPr>
            <a:xfrm>
              <a:off x="6843776" y="3341618"/>
              <a:ext cx="1948372" cy="430887"/>
            </a:xfrm>
            <a:prstGeom prst="rect">
              <a:avLst/>
            </a:prstGeom>
            <a:noFill/>
          </p:spPr>
          <p:txBody>
            <a:bodyPr wrap="square" rtlCol="0">
              <a:spAutoFit/>
            </a:bodyPr>
            <a:lstStyle/>
            <a:p>
              <a:pPr algn="ctr"/>
              <a:r>
                <a:rPr lang="en-GB" sz="2200" b="1" dirty="0" err="1" smtClean="0">
                  <a:solidFill>
                    <a:schemeClr val="accent1">
                      <a:lumMod val="50000"/>
                    </a:schemeClr>
                  </a:solidFill>
                </a:rPr>
                <a:t>wiederholen</a:t>
              </a:r>
              <a:endParaRPr lang="en-GB" sz="2200" b="1" dirty="0">
                <a:solidFill>
                  <a:schemeClr val="accent1">
                    <a:lumMod val="50000"/>
                  </a:schemeClr>
                </a:solidFill>
              </a:endParaRPr>
            </a:p>
          </p:txBody>
        </p:sp>
        <p:cxnSp>
          <p:nvCxnSpPr>
            <p:cNvPr id="78" name="Straight Connector 77"/>
            <p:cNvCxnSpPr/>
            <p:nvPr/>
          </p:nvCxnSpPr>
          <p:spPr>
            <a:xfrm flipV="1">
              <a:off x="9724748" y="3434258"/>
              <a:ext cx="1685870"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176433" y="5186863"/>
            <a:ext cx="7813989" cy="804159"/>
            <a:chOff x="3176433" y="5186863"/>
            <a:chExt cx="7813989" cy="804159"/>
          </a:xfrm>
        </p:grpSpPr>
        <p:sp>
          <p:nvSpPr>
            <p:cNvPr id="47" name="TextBox 46"/>
            <p:cNvSpPr txBox="1"/>
            <p:nvPr/>
          </p:nvSpPr>
          <p:spPr>
            <a:xfrm>
              <a:off x="3176433" y="5554186"/>
              <a:ext cx="1116615" cy="436836"/>
            </a:xfrm>
            <a:prstGeom prst="rect">
              <a:avLst/>
            </a:prstGeom>
            <a:noFill/>
          </p:spPr>
          <p:txBody>
            <a:bodyPr wrap="square" rtlCol="0">
              <a:spAutoFit/>
            </a:bodyPr>
            <a:lstStyle/>
            <a:p>
              <a:pPr algn="ctr"/>
              <a:r>
                <a:rPr lang="en-GB" sz="2200" b="1" dirty="0" err="1" smtClean="0">
                  <a:solidFill>
                    <a:schemeClr val="accent1">
                      <a:lumMod val="50000"/>
                    </a:schemeClr>
                  </a:solidFill>
                </a:rPr>
                <a:t>fragen</a:t>
              </a:r>
              <a:endParaRPr lang="en-GB" sz="2200" b="1" dirty="0">
                <a:solidFill>
                  <a:schemeClr val="accent1">
                    <a:lumMod val="50000"/>
                  </a:schemeClr>
                </a:solidFill>
              </a:endParaRPr>
            </a:p>
          </p:txBody>
        </p:sp>
        <p:cxnSp>
          <p:nvCxnSpPr>
            <p:cNvPr id="82" name="Straight Connector 81"/>
            <p:cNvCxnSpPr/>
            <p:nvPr/>
          </p:nvCxnSpPr>
          <p:spPr>
            <a:xfrm>
              <a:off x="10144944" y="5186863"/>
              <a:ext cx="845478" cy="29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53" name="Group 1052"/>
          <p:cNvGrpSpPr/>
          <p:nvPr/>
        </p:nvGrpSpPr>
        <p:grpSpPr>
          <a:xfrm>
            <a:off x="5124713" y="3335234"/>
            <a:ext cx="5958484" cy="2453356"/>
            <a:chOff x="5124713" y="3335234"/>
            <a:chExt cx="5958484" cy="2453356"/>
          </a:xfrm>
        </p:grpSpPr>
        <p:sp>
          <p:nvSpPr>
            <p:cNvPr id="44" name="TextBox 43"/>
            <p:cNvSpPr txBox="1"/>
            <p:nvPr/>
          </p:nvSpPr>
          <p:spPr>
            <a:xfrm>
              <a:off x="5124713" y="3335234"/>
              <a:ext cx="1266955" cy="443654"/>
            </a:xfrm>
            <a:prstGeom prst="rect">
              <a:avLst/>
            </a:prstGeom>
            <a:noFill/>
          </p:spPr>
          <p:txBody>
            <a:bodyPr wrap="square" rtlCol="0">
              <a:spAutoFit/>
            </a:bodyPr>
            <a:lstStyle/>
            <a:p>
              <a:pPr algn="ctr"/>
              <a:r>
                <a:rPr lang="en-GB" sz="2200" b="1" dirty="0" err="1" smtClean="0">
                  <a:solidFill>
                    <a:schemeClr val="accent1">
                      <a:lumMod val="50000"/>
                    </a:schemeClr>
                  </a:solidFill>
                </a:rPr>
                <a:t>zuhören</a:t>
              </a:r>
              <a:endParaRPr lang="en-GB" sz="2200" b="1" dirty="0">
                <a:solidFill>
                  <a:schemeClr val="accent1">
                    <a:lumMod val="50000"/>
                  </a:schemeClr>
                </a:solidFill>
              </a:endParaRPr>
            </a:p>
          </p:txBody>
        </p:sp>
        <p:cxnSp>
          <p:nvCxnSpPr>
            <p:cNvPr id="83" name="Straight Connector 82"/>
            <p:cNvCxnSpPr/>
            <p:nvPr/>
          </p:nvCxnSpPr>
          <p:spPr>
            <a:xfrm>
              <a:off x="10088899" y="5788590"/>
              <a:ext cx="9942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a:blip r:embed="rId8" cstate="print">
            <a:extLst>
              <a:ext uri="{BEBA8EAE-BF5A-486C-A8C5-ECC9F3942E4B}">
                <a14:imgProps xmlns:a14="http://schemas.microsoft.com/office/drawing/2010/main">
                  <a14:imgLayer r:embed="rId9">
                    <a14:imgEffect>
                      <a14:backgroundRemoval t="0" b="99907" l="0" r="100000"/>
                    </a14:imgEffect>
                  </a14:imgLayer>
                </a14:imgProps>
              </a:ext>
              <a:ext uri="{28A0092B-C50C-407E-A947-70E740481C1C}">
                <a14:useLocalDpi xmlns:a14="http://schemas.microsoft.com/office/drawing/2010/main" val="0"/>
              </a:ext>
            </a:extLst>
          </a:blip>
          <a:stretch>
            <a:fillRect/>
          </a:stretch>
        </p:blipFill>
        <p:spPr>
          <a:xfrm>
            <a:off x="4451235" y="3901224"/>
            <a:ext cx="2776972" cy="1562047"/>
          </a:xfrm>
          <a:prstGeom prst="rect">
            <a:avLst/>
          </a:prstGeom>
        </p:spPr>
      </p:pic>
      <p:pic>
        <p:nvPicPr>
          <p:cNvPr id="95" name="Picture 94"/>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47395" y="1565868"/>
            <a:ext cx="2682792" cy="1509071"/>
          </a:xfrm>
          <a:prstGeom prst="rect">
            <a:avLst/>
          </a:prstGeom>
        </p:spPr>
      </p:pic>
    </p:spTree>
    <p:extLst>
      <p:ext uri="{BB962C8B-B14F-4D97-AF65-F5344CB8AC3E}">
        <p14:creationId xmlns:p14="http://schemas.microsoft.com/office/powerpoint/2010/main" val="387531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smtClean="0">
                <a:solidFill>
                  <a:schemeClr val="bg1"/>
                </a:solidFill>
              </a:rPr>
              <a:t>Du </a:t>
            </a:r>
            <a:r>
              <a:rPr lang="en-GB" sz="3600" b="1" dirty="0" err="1" smtClean="0">
                <a:solidFill>
                  <a:schemeClr val="bg1"/>
                </a:solidFill>
              </a:rPr>
              <a:t>bist</a:t>
            </a:r>
            <a:r>
              <a:rPr lang="en-GB" sz="3600" b="1" dirty="0" smtClean="0">
                <a:solidFill>
                  <a:schemeClr val="bg1"/>
                </a:solidFill>
              </a:rPr>
              <a:t> </a:t>
            </a:r>
            <a:r>
              <a:rPr lang="en-GB" sz="3600" b="1" dirty="0" err="1" smtClean="0">
                <a:solidFill>
                  <a:schemeClr val="bg1"/>
                </a:solidFill>
              </a:rPr>
              <a:t>dran</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784080" y="247046"/>
            <a:ext cx="2173247" cy="484474"/>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a:t>
            </a:r>
            <a:r>
              <a:rPr lang="en-GB" b="1" dirty="0" err="1" smtClean="0">
                <a:solidFill>
                  <a:prstClr val="white"/>
                </a:solidFill>
                <a:latin typeface="Century Gothic" panose="020B0502020202020204" pitchFamily="34" charset="0"/>
              </a:rPr>
              <a:t>ören</a:t>
            </a:r>
            <a:r>
              <a:rPr lang="en-GB" b="1" dirty="0" smtClean="0">
                <a:solidFill>
                  <a:prstClr val="white"/>
                </a:solidFill>
                <a:latin typeface="Century Gothic" panose="020B0502020202020204" pitchFamily="34" charset="0"/>
              </a:rPr>
              <a:t> / </a:t>
            </a:r>
            <a:r>
              <a:rPr lang="en-GB" b="1" dirty="0" err="1" smtClean="0">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9" name="TextBox 8"/>
          <p:cNvSpPr txBox="1"/>
          <p:nvPr/>
        </p:nvSpPr>
        <p:spPr>
          <a:xfrm>
            <a:off x="268456" y="300706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Schreiben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0" name="TextBox 9"/>
          <p:cNvSpPr txBox="1"/>
          <p:nvPr/>
        </p:nvSpPr>
        <p:spPr>
          <a:xfrm>
            <a:off x="3408585" y="3007068"/>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Zuhören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1" name="TextBox 10"/>
          <p:cNvSpPr txBox="1"/>
          <p:nvPr/>
        </p:nvSpPr>
        <p:spPr>
          <a:xfrm>
            <a:off x="6548714" y="300706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Sitzen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2" name="TextBox 11"/>
          <p:cNvSpPr txBox="1"/>
          <p:nvPr/>
        </p:nvSpPr>
        <p:spPr>
          <a:xfrm>
            <a:off x="9688842" y="300706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Lesen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3" name="TextBox 12"/>
          <p:cNvSpPr txBox="1"/>
          <p:nvPr/>
        </p:nvSpPr>
        <p:spPr>
          <a:xfrm>
            <a:off x="268456" y="549805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Zeigen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4" name="TextBox 13"/>
          <p:cNvSpPr txBox="1"/>
          <p:nvPr/>
        </p:nvSpPr>
        <p:spPr>
          <a:xfrm>
            <a:off x="3408585" y="5498058"/>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Sprechen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5" name="TextBox 14"/>
          <p:cNvSpPr txBox="1"/>
          <p:nvPr/>
        </p:nvSpPr>
        <p:spPr>
          <a:xfrm>
            <a:off x="6548714" y="549805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Fragen</a:t>
            </a:r>
            <a:r>
              <a:rPr lang="en-GB" sz="2200" b="1" dirty="0" smtClean="0">
                <a:solidFill>
                  <a:schemeClr val="accent1">
                    <a:lumMod val="50000"/>
                  </a:schemeClr>
                </a:solidFill>
              </a:rPr>
              <a:t>!</a:t>
            </a:r>
            <a:endParaRPr lang="en-GB" sz="2200" b="1" dirty="0">
              <a:solidFill>
                <a:schemeClr val="accent1">
                  <a:lumMod val="50000"/>
                </a:schemeClr>
              </a:solidFill>
            </a:endParaRPr>
          </a:p>
        </p:txBody>
      </p:sp>
      <p:sp>
        <p:nvSpPr>
          <p:cNvPr id="16" name="TextBox 15"/>
          <p:cNvSpPr txBox="1"/>
          <p:nvPr/>
        </p:nvSpPr>
        <p:spPr>
          <a:xfrm>
            <a:off x="9688842" y="5498057"/>
            <a:ext cx="2268484" cy="430887"/>
          </a:xfrm>
          <a:prstGeom prst="rect">
            <a:avLst/>
          </a:prstGeom>
          <a:solidFill>
            <a:srgbClr val="DAA521"/>
          </a:solidFill>
          <a:ln>
            <a:solidFill>
              <a:schemeClr val="accent1">
                <a:lumMod val="50000"/>
              </a:schemeClr>
            </a:solidFill>
          </a:ln>
        </p:spPr>
        <p:txBody>
          <a:bodyPr wrap="square" rtlCol="0">
            <a:spAutoFit/>
          </a:bodyPr>
          <a:lstStyle/>
          <a:p>
            <a:pPr algn="ctr"/>
            <a:r>
              <a:rPr lang="en-GB" sz="2200" b="1" dirty="0" err="1" smtClean="0">
                <a:solidFill>
                  <a:schemeClr val="accent1">
                    <a:lumMod val="50000"/>
                  </a:schemeClr>
                </a:solidFill>
              </a:rPr>
              <a:t>Antworten</a:t>
            </a:r>
            <a:r>
              <a:rPr lang="en-GB" sz="2200" b="1" dirty="0" smtClean="0">
                <a:solidFill>
                  <a:schemeClr val="accent1">
                    <a:lumMod val="50000"/>
                  </a:schemeClr>
                </a:solidFill>
              </a:rPr>
              <a:t>!</a:t>
            </a:r>
            <a:endParaRPr lang="en-GB" sz="2200" b="1" dirty="0">
              <a:solidFill>
                <a:schemeClr val="accent1">
                  <a:lumMod val="50000"/>
                </a:schemeClr>
              </a:solidFill>
            </a:endParaRPr>
          </a:p>
        </p:txBody>
      </p:sp>
      <p:pic>
        <p:nvPicPr>
          <p:cNvPr id="2050" name="Picture 2" descr="Pen Ink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97" y="1619793"/>
            <a:ext cx="1510081" cy="1087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97898"/>
                    </a14:imgEffect>
                  </a14:imgLayer>
                </a14:imgProps>
              </a:ext>
            </a:extLst>
          </a:blip>
          <a:stretch>
            <a:fillRect/>
          </a:stretch>
        </p:blipFill>
        <p:spPr>
          <a:xfrm>
            <a:off x="4116138" y="1356442"/>
            <a:ext cx="853377" cy="1458173"/>
          </a:xfrm>
          <a:prstGeom prst="rect">
            <a:avLst/>
          </a:prstGeom>
        </p:spPr>
      </p:pic>
      <p:pic>
        <p:nvPicPr>
          <p:cNvPr id="17" name="Picture 16"/>
          <p:cNvPicPr>
            <a:picLocks noChangeAspect="1"/>
          </p:cNvPicPr>
          <p:nvPr/>
        </p:nvPicPr>
        <p:blipFill>
          <a:blip r:embed="rId7" cstate="print">
            <a:extLst>
              <a:ext uri="{BEBA8EAE-BF5A-486C-A8C5-ECC9F3942E4B}">
                <a14:imgProps xmlns:a14="http://schemas.microsoft.com/office/drawing/2010/main">
                  <a14:imgLayer r:embed="rId8">
                    <a14:imgEffect>
                      <a14:backgroundRemoval t="2060" b="96094" l="9798" r="87966"/>
                    </a14:imgEffect>
                  </a14:imgLayer>
                </a14:imgProps>
              </a:ext>
              <a:ext uri="{28A0092B-C50C-407E-A947-70E740481C1C}">
                <a14:useLocalDpi xmlns:a14="http://schemas.microsoft.com/office/drawing/2010/main" val="0"/>
              </a:ext>
            </a:extLst>
          </a:blip>
          <a:stretch>
            <a:fillRect/>
          </a:stretch>
        </p:blipFill>
        <p:spPr>
          <a:xfrm>
            <a:off x="6976602" y="1120262"/>
            <a:ext cx="1380309" cy="2005177"/>
          </a:xfrm>
          <a:prstGeom prst="rect">
            <a:avLst/>
          </a:prstGeom>
        </p:spPr>
      </p:pic>
      <p:pic>
        <p:nvPicPr>
          <p:cNvPr id="2052" name="Picture 4" descr="Point, Shaking, Fingers, Pointer, Hand, Gesture, Sig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6308" y="11010105"/>
            <a:ext cx="200898" cy="209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nfused, Shrugging, Shrug, Woman, Confused Wom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3507" y="3840584"/>
            <a:ext cx="1746540" cy="1440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10085423" y="3840584"/>
            <a:ext cx="1287254" cy="1503050"/>
          </a:xfrm>
          <a:prstGeom prst="rect">
            <a:avLst/>
          </a:prstGeom>
        </p:spPr>
      </p:pic>
      <p:pic>
        <p:nvPicPr>
          <p:cNvPr id="24" name="Picture 23"/>
          <p:cNvPicPr>
            <a:picLocks noChangeAspect="1"/>
          </p:cNvPicPr>
          <p:nvPr/>
        </p:nvPicPr>
        <p:blipFill>
          <a:blip r:embed="rId13"/>
          <a:stretch>
            <a:fillRect/>
          </a:stretch>
        </p:blipFill>
        <p:spPr>
          <a:xfrm>
            <a:off x="9922754" y="1286283"/>
            <a:ext cx="1800659" cy="1673134"/>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0597" y="4127863"/>
            <a:ext cx="1166381" cy="1215771"/>
          </a:xfrm>
          <a:prstGeom prst="rect">
            <a:avLst/>
          </a:prstGeom>
        </p:spPr>
      </p:pic>
      <p:pic>
        <p:nvPicPr>
          <p:cNvPr id="27" name="Picture 26"/>
          <p:cNvPicPr>
            <a:picLocks noChangeAspect="1"/>
          </p:cNvPicPr>
          <p:nvPr/>
        </p:nvPicPr>
        <p:blipFill>
          <a:blip r:embed="rId15"/>
          <a:stretch>
            <a:fillRect/>
          </a:stretch>
        </p:blipFill>
        <p:spPr>
          <a:xfrm>
            <a:off x="3745089" y="4071904"/>
            <a:ext cx="1609725" cy="1171575"/>
          </a:xfrm>
          <a:prstGeom prst="rect">
            <a:avLst/>
          </a:prstGeom>
        </p:spPr>
      </p:pic>
    </p:spTree>
    <p:extLst>
      <p:ext uri="{BB962C8B-B14F-4D97-AF65-F5344CB8AC3E}">
        <p14:creationId xmlns:p14="http://schemas.microsoft.com/office/powerpoint/2010/main" val="247973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5200" y="6494075"/>
            <a:ext cx="2912535" cy="276999"/>
          </a:xfrm>
          <a:prstGeom prst="rect">
            <a:avLst/>
          </a:prstGeom>
          <a:noFill/>
        </p:spPr>
        <p:txBody>
          <a:bodyPr wrap="square" rtlCol="0">
            <a:spAutoFit/>
          </a:bodyPr>
          <a:lstStyle/>
          <a:p>
            <a:endParaRPr lang="en-GB" sz="1200" dirty="0">
              <a:solidFill>
                <a:prstClr val="white"/>
              </a:solidFill>
              <a:latin typeface="Century Gothic" panose="020B0502020202020204" pitchFamily="34" charset="0"/>
            </a:endParaRPr>
          </a:p>
        </p:txBody>
      </p:sp>
      <p:sp>
        <p:nvSpPr>
          <p:cNvPr id="5" name="TextBox 4"/>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sprechen</a:t>
            </a:r>
            <a:endParaRPr lang="en-GB" sz="11500" b="1" dirty="0">
              <a:solidFill>
                <a:srgbClr val="5B9BD5">
                  <a:lumMod val="50000"/>
                </a:srgbClr>
              </a:solidFill>
              <a:latin typeface="Century Gothic" panose="020B0502020202020204" pitchFamily="34" charset="0"/>
            </a:endParaRPr>
          </a:p>
        </p:txBody>
      </p:sp>
      <p:sp>
        <p:nvSpPr>
          <p:cNvPr id="7" name="TextBox 6"/>
          <p:cNvSpPr txBox="1"/>
          <p:nvPr/>
        </p:nvSpPr>
        <p:spPr>
          <a:xfrm>
            <a:off x="0" y="2189979"/>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speak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speaking]</a:t>
            </a:r>
          </a:p>
        </p:txBody>
      </p:sp>
      <p:sp>
        <p:nvSpPr>
          <p:cNvPr id="8" name="TextBox 7"/>
          <p:cNvSpPr txBox="1"/>
          <p:nvPr/>
        </p:nvSpPr>
        <p:spPr>
          <a:xfrm>
            <a:off x="0" y="3327808"/>
            <a:ext cx="12192000"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spricht</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0" y="5053872"/>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[speaks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speaking]</a:t>
            </a:r>
          </a:p>
        </p:txBody>
      </p:sp>
      <p:pic>
        <p:nvPicPr>
          <p:cNvPr id="3" name="Picture 2"/>
          <p:cNvPicPr>
            <a:picLocks noChangeAspect="1"/>
          </p:cNvPicPr>
          <p:nvPr/>
        </p:nvPicPr>
        <p:blipFill>
          <a:blip r:embed="rId3"/>
          <a:stretch>
            <a:fillRect/>
          </a:stretch>
        </p:blipFill>
        <p:spPr>
          <a:xfrm>
            <a:off x="9793941" y="80888"/>
            <a:ext cx="2286000" cy="1619250"/>
          </a:xfrm>
          <a:prstGeom prst="rect">
            <a:avLst/>
          </a:prstGeom>
        </p:spPr>
      </p:pic>
    </p:spTree>
    <p:extLst>
      <p:ext uri="{BB962C8B-B14F-4D97-AF65-F5344CB8AC3E}">
        <p14:creationId xmlns:p14="http://schemas.microsoft.com/office/powerpoint/2010/main" val="35993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sprechen</a:t>
            </a:r>
            <a:endParaRPr lang="en-GB" sz="11500" b="1" dirty="0">
              <a:solidFill>
                <a:srgbClr val="5B9BD5">
                  <a:lumMod val="50000"/>
                </a:srgbClr>
              </a:solidFill>
              <a:latin typeface="Century Gothic" panose="020B0502020202020204" pitchFamily="34" charset="0"/>
            </a:endParaRPr>
          </a:p>
        </p:txBody>
      </p:sp>
      <p:sp>
        <p:nvSpPr>
          <p:cNvPr id="11" name="TextBox 10"/>
          <p:cNvSpPr txBox="1"/>
          <p:nvPr/>
        </p:nvSpPr>
        <p:spPr>
          <a:xfrm>
            <a:off x="3664257" y="2182497"/>
            <a:ext cx="5107210" cy="584775"/>
          </a:xfrm>
          <a:prstGeom prst="rect">
            <a:avLst/>
          </a:prstGeom>
          <a:solidFill>
            <a:schemeClr val="bg1"/>
          </a:solidFill>
        </p:spPr>
        <p:txBody>
          <a:bodyPr wrap="square" rtlCol="0">
            <a:spAutoFit/>
          </a:bodyPr>
          <a:lstStyle/>
          <a:p>
            <a:pPr algn="ctr"/>
            <a:r>
              <a:rPr lang="en-GB" sz="3200" dirty="0" smtClean="0">
                <a:solidFill>
                  <a:srgbClr val="5B9BD5">
                    <a:lumMod val="50000"/>
                  </a:srgbClr>
                </a:solidFill>
                <a:latin typeface="Century Gothic" panose="020B0502020202020204" pitchFamily="34" charset="0"/>
              </a:rPr>
              <a:t>[</a:t>
            </a:r>
            <a:r>
              <a:rPr lang="en-GB" sz="3200" dirty="0">
                <a:solidFill>
                  <a:srgbClr val="5B9BD5">
                    <a:lumMod val="50000"/>
                  </a:srgbClr>
                </a:solidFill>
                <a:latin typeface="Century Gothic" panose="020B0502020202020204" pitchFamily="34" charset="0"/>
              </a:rPr>
              <a:t>to speak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speaking</a:t>
            </a:r>
            <a:r>
              <a:rPr lang="en-GB" sz="3200" dirty="0" smtClean="0">
                <a:solidFill>
                  <a:srgbClr val="5B9BD5">
                    <a:lumMod val="50000"/>
                  </a:srgbClr>
                </a:solidFill>
                <a:latin typeface="Century Gothic" panose="020B0502020202020204" pitchFamily="34" charset="0"/>
              </a:rPr>
              <a:t>]</a:t>
            </a:r>
            <a:endParaRPr lang="en-GB" sz="3200" dirty="0">
              <a:solidFill>
                <a:srgbClr val="5B9BD5">
                  <a:lumMod val="50000"/>
                </a:srgbClr>
              </a:solidFill>
              <a:latin typeface="Century Gothic" panose="020B0502020202020204" pitchFamily="34" charset="0"/>
            </a:endParaRPr>
          </a:p>
        </p:txBody>
      </p:sp>
      <p:sp>
        <p:nvSpPr>
          <p:cNvPr id="12" name="TextBox 11"/>
          <p:cNvSpPr txBox="1"/>
          <p:nvPr/>
        </p:nvSpPr>
        <p:spPr>
          <a:xfrm>
            <a:off x="0" y="3375259"/>
            <a:ext cx="12192000"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spricht</a:t>
            </a:r>
            <a:endParaRPr lang="en-GB" sz="11500" b="1" dirty="0">
              <a:solidFill>
                <a:srgbClr val="5B9BD5">
                  <a:lumMod val="50000"/>
                </a:srgbClr>
              </a:solidFill>
              <a:latin typeface="Century Gothic" panose="020B0502020202020204" pitchFamily="34" charset="0"/>
            </a:endParaRPr>
          </a:p>
        </p:txBody>
      </p:sp>
      <p:sp>
        <p:nvSpPr>
          <p:cNvPr id="13" name="TextBox 12"/>
          <p:cNvSpPr txBox="1"/>
          <p:nvPr/>
        </p:nvSpPr>
        <p:spPr>
          <a:xfrm>
            <a:off x="3038170" y="5049998"/>
            <a:ext cx="5865198" cy="584775"/>
          </a:xfrm>
          <a:prstGeom prst="rect">
            <a:avLst/>
          </a:prstGeom>
          <a:solidFill>
            <a:schemeClr val="bg1"/>
          </a:solidFill>
        </p:spPr>
        <p:txBody>
          <a:bodyPr wrap="square" rtlCol="0">
            <a:spAutoFit/>
          </a:bodyPr>
          <a:lstStyle/>
          <a:p>
            <a:pPr algn="ctr"/>
            <a:r>
              <a:rPr lang="en-GB" sz="3200" dirty="0" smtClean="0">
                <a:solidFill>
                  <a:srgbClr val="5B9BD5">
                    <a:lumMod val="50000"/>
                  </a:srgbClr>
                </a:solidFill>
                <a:latin typeface="Century Gothic" panose="020B0502020202020204" pitchFamily="34" charset="0"/>
              </a:rPr>
              <a:t>[</a:t>
            </a:r>
            <a:r>
              <a:rPr lang="en-GB" sz="3200" dirty="0">
                <a:solidFill>
                  <a:srgbClr val="5B9BD5">
                    <a:lumMod val="50000"/>
                  </a:srgbClr>
                </a:solidFill>
                <a:latin typeface="Century Gothic" panose="020B0502020202020204" pitchFamily="34" charset="0"/>
              </a:rPr>
              <a:t>speaks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speaking</a:t>
            </a:r>
            <a:r>
              <a:rPr lang="en-GB" sz="3200" dirty="0" smtClean="0">
                <a:solidFill>
                  <a:srgbClr val="5B9BD5">
                    <a:lumMod val="50000"/>
                  </a:srgbClr>
                </a:solidFill>
                <a:latin typeface="Century Gothic" panose="020B0502020202020204" pitchFamily="34" charset="0"/>
              </a:rPr>
              <a:t>]</a:t>
            </a:r>
            <a:endParaRPr lang="en-GB" sz="3200" dirty="0">
              <a:solidFill>
                <a:srgbClr val="5B9BD5">
                  <a:lumMod val="50000"/>
                </a:srgbClr>
              </a:solidFill>
              <a:latin typeface="Century Gothic" panose="020B0502020202020204" pitchFamily="34" charset="0"/>
            </a:endParaRP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Action Button: Help 14">
            <a:hlinkClick r:id="" action="ppaction://noaction" highlightClick="1"/>
          </p:cNvPr>
          <p:cNvSpPr/>
          <p:nvPr/>
        </p:nvSpPr>
        <p:spPr>
          <a:xfrm>
            <a:off x="2495652" y="5103375"/>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EC100"/>
              </a:solidFill>
            </a:endParaRPr>
          </a:p>
        </p:txBody>
      </p:sp>
    </p:spTree>
    <p:extLst>
      <p:ext uri="{BB962C8B-B14F-4D97-AF65-F5344CB8AC3E}">
        <p14:creationId xmlns:p14="http://schemas.microsoft.com/office/powerpoint/2010/main" val="36826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spricht</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0" y="2177384"/>
            <a:ext cx="1205564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[speaks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speaking]</a:t>
            </a:r>
          </a:p>
        </p:txBody>
      </p:sp>
      <p:sp>
        <p:nvSpPr>
          <p:cNvPr id="5" name="TextBox 4"/>
          <p:cNvSpPr txBox="1"/>
          <p:nvPr/>
        </p:nvSpPr>
        <p:spPr>
          <a:xfrm>
            <a:off x="1567543" y="4039432"/>
            <a:ext cx="9095014" cy="1015663"/>
          </a:xfrm>
          <a:prstGeom prst="rect">
            <a:avLst/>
          </a:prstGeom>
          <a:solidFill>
            <a:schemeClr val="bg1"/>
          </a:solidFill>
        </p:spPr>
        <p:txBody>
          <a:bodyPr wrap="square" rtlCol="0">
            <a:spAutoFit/>
          </a:bodyPr>
          <a:lstStyle/>
          <a:p>
            <a:pPr algn="ctr"/>
            <a:r>
              <a:rPr lang="en-GB" sz="6000" dirty="0" err="1">
                <a:solidFill>
                  <a:srgbClr val="5B9BD5">
                    <a:lumMod val="50000"/>
                  </a:srgbClr>
                </a:solidFill>
                <a:latin typeface="Century Gothic" panose="020B0502020202020204" pitchFamily="34" charset="0"/>
              </a:rPr>
              <a:t>Er</a:t>
            </a:r>
            <a:r>
              <a:rPr lang="en-GB" sz="6000" dirty="0">
                <a:solidFill>
                  <a:srgbClr val="5B9BD5">
                    <a:lumMod val="50000"/>
                  </a:srgbClr>
                </a:solidFill>
                <a:latin typeface="Century Gothic" panose="020B0502020202020204" pitchFamily="34" charset="0"/>
              </a:rPr>
              <a:t> </a:t>
            </a:r>
            <a:r>
              <a:rPr lang="en-GB" sz="6000" b="1" dirty="0" err="1">
                <a:solidFill>
                  <a:srgbClr val="EEC100"/>
                </a:solidFill>
                <a:latin typeface="Century Gothic" panose="020B0502020202020204" pitchFamily="34" charset="0"/>
                <a:cs typeface="Calibri" panose="020F0502020204030204" pitchFamily="34" charset="0"/>
              </a:rPr>
              <a:t>spricht</a:t>
            </a:r>
            <a:r>
              <a:rPr lang="en-GB" sz="6000" dirty="0">
                <a:solidFill>
                  <a:srgbClr val="5B9BD5">
                    <a:lumMod val="50000"/>
                  </a:srgbClr>
                </a:solidFill>
                <a:latin typeface="Century Gothic" panose="020B0502020202020204" pitchFamily="34" charset="0"/>
              </a:rPr>
              <a:t> </a:t>
            </a:r>
            <a:r>
              <a:rPr lang="en-GB" sz="6000" dirty="0" smtClean="0">
                <a:solidFill>
                  <a:srgbClr val="5B9BD5">
                    <a:lumMod val="50000"/>
                  </a:srgbClr>
                </a:solidFill>
                <a:latin typeface="Century Gothic" panose="020B0502020202020204" pitchFamily="34" charset="0"/>
              </a:rPr>
              <a:t>Deutsch.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2481943" y="5039817"/>
            <a:ext cx="774579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[He </a:t>
            </a:r>
            <a:r>
              <a:rPr lang="en-GB" sz="3200" b="1" dirty="0">
                <a:solidFill>
                  <a:srgbClr val="EEC100"/>
                </a:solidFill>
                <a:latin typeface="Century Gothic" panose="020B0502020202020204" pitchFamily="34" charset="0"/>
                <a:cs typeface="Calibri" panose="020F0502020204030204" pitchFamily="34" charset="0"/>
              </a:rPr>
              <a:t>speaks </a:t>
            </a:r>
            <a:r>
              <a:rPr lang="en-GB" sz="3200" dirty="0">
                <a:solidFill>
                  <a:srgbClr val="5B9BD5">
                    <a:lumMod val="50000"/>
                  </a:srgbClr>
                </a:solidFill>
                <a:latin typeface="Century Gothic" panose="020B0502020202020204" pitchFamily="34" charset="0"/>
              </a:rPr>
              <a:t>|</a:t>
            </a:r>
            <a:r>
              <a:rPr lang="en-GB" sz="3200" b="1" dirty="0" smtClean="0">
                <a:solidFill>
                  <a:srgbClr val="EEC100"/>
                </a:solidFill>
                <a:latin typeface="Century Gothic" panose="020B0502020202020204" pitchFamily="34" charset="0"/>
                <a:cs typeface="Calibri" panose="020F0502020204030204" pitchFamily="34" charset="0"/>
              </a:rPr>
              <a:t> </a:t>
            </a:r>
            <a:r>
              <a:rPr lang="en-GB" sz="3200" b="1" dirty="0">
                <a:solidFill>
                  <a:srgbClr val="EEC100"/>
                </a:solidFill>
                <a:latin typeface="Century Gothic" panose="020B0502020202020204" pitchFamily="34" charset="0"/>
                <a:cs typeface="Calibri" panose="020F0502020204030204" pitchFamily="34" charset="0"/>
              </a:rPr>
              <a:t>is speaking </a:t>
            </a:r>
            <a:r>
              <a:rPr lang="en-GB" sz="3200" dirty="0" smtClean="0">
                <a:solidFill>
                  <a:srgbClr val="5B9BD5">
                    <a:lumMod val="50000"/>
                  </a:srgbClr>
                </a:solidFill>
                <a:latin typeface="Century Gothic" panose="020B0502020202020204" pitchFamily="34" charset="0"/>
              </a:rPr>
              <a:t>German.]</a:t>
            </a:r>
            <a:endParaRPr lang="en-GB" sz="3200"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13364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sprechen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algn="ctr"/>
            <a:r>
              <a:rPr lang="en-GB" sz="3200" dirty="0" smtClean="0">
                <a:solidFill>
                  <a:srgbClr val="5B9BD5">
                    <a:lumMod val="50000"/>
                  </a:srgbClr>
                </a:solidFill>
                <a:latin typeface="Century Gothic" panose="020B0502020202020204" pitchFamily="34" charset="0"/>
              </a:rPr>
              <a:t>[</a:t>
            </a:r>
            <a:r>
              <a:rPr lang="en-GB" sz="3200" dirty="0">
                <a:solidFill>
                  <a:srgbClr val="5B9BD5">
                    <a:lumMod val="50000"/>
                  </a:srgbClr>
                </a:solidFill>
                <a:latin typeface="Century Gothic" panose="020B0502020202020204" pitchFamily="34" charset="0"/>
              </a:rPr>
              <a:t>to speak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speaking</a:t>
            </a:r>
            <a:r>
              <a:rPr lang="en-GB" sz="3200" dirty="0" smtClean="0">
                <a:solidFill>
                  <a:srgbClr val="5B9BD5">
                    <a:lumMod val="50000"/>
                  </a:srgbClr>
                </a:solidFill>
                <a:latin typeface="Century Gothic" panose="020B0502020202020204" pitchFamily="34" charset="0"/>
              </a:rPr>
              <a:t>]</a:t>
            </a:r>
            <a:endParaRPr lang="en-GB" sz="3200" dirty="0">
              <a:solidFill>
                <a:srgbClr val="5B9BD5">
                  <a:lumMod val="50000"/>
                </a:srgbClr>
              </a:solidFill>
              <a:latin typeface="Century Gothic" panose="020B0502020202020204" pitchFamily="34" charset="0"/>
            </a:endParaRP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algn="ctr"/>
            <a:r>
              <a:rPr lang="de-DE" sz="6000" dirty="0">
                <a:solidFill>
                  <a:srgbClr val="5B9BD5">
                    <a:lumMod val="50000"/>
                  </a:srgbClr>
                </a:solidFill>
                <a:latin typeface="Century Gothic" panose="020B0502020202020204" pitchFamily="34" charset="0"/>
              </a:rPr>
              <a:t>Er muss </a:t>
            </a:r>
            <a:r>
              <a:rPr lang="de-DE" sz="6000" dirty="0" smtClean="0">
                <a:solidFill>
                  <a:srgbClr val="5B9BD5">
                    <a:lumMod val="50000"/>
                  </a:srgbClr>
                </a:solidFill>
                <a:latin typeface="Century Gothic" panose="020B0502020202020204" pitchFamily="34" charset="0"/>
              </a:rPr>
              <a:t>Deutsch </a:t>
            </a:r>
            <a:r>
              <a:rPr lang="de-DE" sz="6000" b="1" dirty="0" smtClean="0">
                <a:solidFill>
                  <a:srgbClr val="EEC100"/>
                </a:solidFill>
                <a:latin typeface="Century Gothic" panose="020B0502020202020204" pitchFamily="34" charset="0"/>
                <a:cs typeface="Calibri" panose="020F0502020204030204" pitchFamily="34" charset="0"/>
              </a:rPr>
              <a:t>sprechen</a:t>
            </a:r>
            <a:r>
              <a:rPr lang="de-DE" sz="6000" dirty="0" smtClean="0">
                <a:solidFill>
                  <a:srgbClr val="5B9BD5">
                    <a:lumMod val="50000"/>
                  </a:srgbClr>
                </a:solidFill>
                <a:latin typeface="Century Gothic" panose="020B0502020202020204" pitchFamily="34" charset="0"/>
              </a:rPr>
              <a:t>.</a:t>
            </a:r>
            <a:r>
              <a:rPr lang="en-GB" sz="6000" dirty="0" smtClean="0">
                <a:solidFill>
                  <a:srgbClr val="5B9BD5">
                    <a:lumMod val="50000"/>
                  </a:srgbClr>
                </a:solidFill>
                <a:latin typeface="Century Gothic" panose="020B0502020202020204" pitchFamily="34" charset="0"/>
              </a:rPr>
              <a:t> </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2521009" y="5053048"/>
            <a:ext cx="6310170" cy="584775"/>
          </a:xfrm>
          <a:prstGeom prst="rect">
            <a:avLst/>
          </a:prstGeom>
          <a:solidFill>
            <a:schemeClr val="bg1"/>
          </a:solidFill>
        </p:spPr>
        <p:txBody>
          <a:bodyPr wrap="square" rtlCol="0">
            <a:spAutoFit/>
          </a:bodyPr>
          <a:lstStyle/>
          <a:p>
            <a:pPr algn="ctr"/>
            <a:r>
              <a:rPr lang="en-GB" sz="3200" dirty="0" smtClean="0">
                <a:solidFill>
                  <a:srgbClr val="5B9BD5">
                    <a:lumMod val="50000"/>
                  </a:srgbClr>
                </a:solidFill>
                <a:latin typeface="Century Gothic" panose="020B0502020202020204" pitchFamily="34" charset="0"/>
              </a:rPr>
              <a:t>[He must </a:t>
            </a:r>
            <a:r>
              <a:rPr lang="en-GB" sz="3200" b="1" dirty="0" smtClean="0">
                <a:solidFill>
                  <a:srgbClr val="EEC100"/>
                </a:solidFill>
                <a:latin typeface="Century Gothic" panose="020B0502020202020204" pitchFamily="34" charset="0"/>
                <a:cs typeface="Calibri" panose="020F0502020204030204" pitchFamily="34" charset="0"/>
              </a:rPr>
              <a:t>speak </a:t>
            </a:r>
            <a:r>
              <a:rPr lang="en-GB" sz="3200" dirty="0" smtClean="0">
                <a:solidFill>
                  <a:srgbClr val="5B9BD5">
                    <a:lumMod val="50000"/>
                  </a:srgbClr>
                </a:solidFill>
                <a:latin typeface="Century Gothic" panose="020B0502020202020204" pitchFamily="34" charset="0"/>
              </a:rPr>
              <a:t>German.]</a:t>
            </a:r>
            <a:endParaRPr lang="en-GB" sz="3200"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1283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spricht</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69" y="2177384"/>
            <a:ext cx="7020231"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[speaks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is speaking]</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4084109"/>
            <a:ext cx="7189565" cy="1015663"/>
          </a:xfrm>
          <a:prstGeom prst="rect">
            <a:avLst/>
          </a:prstGeom>
          <a:solidFill>
            <a:schemeClr val="bg1"/>
          </a:solidFill>
        </p:spPr>
        <p:txBody>
          <a:bodyPr wrap="square" rtlCol="0">
            <a:spAutoFit/>
          </a:bodyPr>
          <a:lstStyle/>
          <a:p>
            <a:pPr algn="ctr"/>
            <a:r>
              <a:rPr lang="en-GB" sz="6000" dirty="0" err="1" smtClean="0">
                <a:solidFill>
                  <a:srgbClr val="5B9BD5">
                    <a:lumMod val="50000"/>
                  </a:srgbClr>
                </a:solidFill>
                <a:latin typeface="Century Gothic" panose="020B0502020202020204" pitchFamily="34" charset="0"/>
              </a:rPr>
              <a:t>Er</a:t>
            </a:r>
            <a:r>
              <a:rPr lang="en-GB" sz="6000" dirty="0" smtClean="0">
                <a:solidFill>
                  <a:srgbClr val="5B9BD5">
                    <a:lumMod val="50000"/>
                  </a:srgbClr>
                </a:solidFill>
                <a:latin typeface="Century Gothic" panose="020B0502020202020204" pitchFamily="34" charset="0"/>
              </a:rPr>
              <a:t> ______ Deutsch.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3681664" y="5053605"/>
            <a:ext cx="735129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[He </a:t>
            </a:r>
            <a:r>
              <a:rPr lang="en-GB" sz="3200" b="1" dirty="0">
                <a:solidFill>
                  <a:srgbClr val="EEC100"/>
                </a:solidFill>
                <a:latin typeface="Century Gothic" panose="020B0502020202020204" pitchFamily="34" charset="0"/>
                <a:cs typeface="Calibri" panose="020F0502020204030204" pitchFamily="34" charset="0"/>
              </a:rPr>
              <a:t>speaks </a:t>
            </a:r>
            <a:r>
              <a:rPr lang="en-GB" sz="3200" dirty="0">
                <a:solidFill>
                  <a:srgbClr val="5B9BD5">
                    <a:lumMod val="50000"/>
                  </a:srgbClr>
                </a:solidFill>
                <a:latin typeface="Century Gothic" panose="020B0502020202020204" pitchFamily="34" charset="0"/>
              </a:rPr>
              <a:t>|</a:t>
            </a:r>
            <a:r>
              <a:rPr lang="en-GB" sz="3200" b="1" dirty="0" smtClean="0">
                <a:solidFill>
                  <a:srgbClr val="EEC100"/>
                </a:solidFill>
                <a:latin typeface="Century Gothic" panose="020B0502020202020204" pitchFamily="34" charset="0"/>
                <a:cs typeface="Calibri" panose="020F0502020204030204" pitchFamily="34" charset="0"/>
              </a:rPr>
              <a:t> </a:t>
            </a:r>
            <a:r>
              <a:rPr lang="en-GB" sz="3200" b="1" dirty="0">
                <a:solidFill>
                  <a:srgbClr val="EEC100"/>
                </a:solidFill>
                <a:latin typeface="Century Gothic" panose="020B0502020202020204" pitchFamily="34" charset="0"/>
                <a:cs typeface="Calibri" panose="020F0502020204030204" pitchFamily="34" charset="0"/>
              </a:rPr>
              <a:t>is speaking </a:t>
            </a:r>
            <a:r>
              <a:rPr lang="en-GB" sz="3200" dirty="0" smtClean="0">
                <a:solidFill>
                  <a:srgbClr val="5B9BD5">
                    <a:lumMod val="50000"/>
                  </a:srgbClr>
                </a:solidFill>
                <a:latin typeface="Century Gothic" panose="020B0502020202020204" pitchFamily="34" charset="0"/>
              </a:rPr>
              <a:t>German.]</a:t>
            </a:r>
            <a:endParaRPr lang="en-GB" sz="3200" dirty="0">
              <a:solidFill>
                <a:srgbClr val="5B9BD5">
                  <a:lumMod val="50000"/>
                </a:srgbClr>
              </a:solidFill>
              <a:latin typeface="Century Gothic" panose="020B0502020202020204" pitchFamily="34" charset="0"/>
            </a:endParaRPr>
          </a:p>
        </p:txBody>
      </p:sp>
      <p:sp>
        <p:nvSpPr>
          <p:cNvPr id="10" name="Rectangle 9"/>
          <p:cNvSpPr/>
          <p:nvPr/>
        </p:nvSpPr>
        <p:spPr>
          <a:xfrm>
            <a:off x="3986074" y="4061026"/>
            <a:ext cx="2646878" cy="1015663"/>
          </a:xfrm>
          <a:prstGeom prst="rect">
            <a:avLst/>
          </a:prstGeom>
        </p:spPr>
        <p:txBody>
          <a:bodyPr wrap="none">
            <a:spAutoFit/>
          </a:bodyPr>
          <a:lstStyle/>
          <a:p>
            <a:r>
              <a:rPr lang="en-GB" sz="6000" b="1" dirty="0" err="1">
                <a:solidFill>
                  <a:srgbClr val="EEC100"/>
                </a:solidFill>
                <a:latin typeface="Century Gothic" panose="020B0502020202020204" pitchFamily="34" charset="0"/>
                <a:cs typeface="Calibri" panose="020F0502020204030204" pitchFamily="34" charset="0"/>
              </a:rPr>
              <a:t>spricht</a:t>
            </a:r>
            <a:endParaRPr lang="en-GB" sz="6000" dirty="0">
              <a:solidFill>
                <a:srgbClr val="EEC100"/>
              </a:solidFill>
            </a:endParaRPr>
          </a:p>
        </p:txBody>
      </p:sp>
    </p:spTree>
    <p:extLst>
      <p:ext uri="{BB962C8B-B14F-4D97-AF65-F5344CB8AC3E}">
        <p14:creationId xmlns:p14="http://schemas.microsoft.com/office/powerpoint/2010/main" val="13332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221" y="486077"/>
            <a:ext cx="12107779"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sprechen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299714" cy="584775"/>
          </a:xfrm>
          <a:prstGeom prst="rect">
            <a:avLst/>
          </a:prstGeom>
          <a:solidFill>
            <a:schemeClr val="bg1"/>
          </a:solidFill>
        </p:spPr>
        <p:txBody>
          <a:bodyPr wrap="square" rtlCol="0">
            <a:spAutoFit/>
          </a:bodyPr>
          <a:lstStyle/>
          <a:p>
            <a:pPr algn="ctr"/>
            <a:r>
              <a:rPr lang="en-GB" sz="3200" dirty="0" smtClean="0">
                <a:solidFill>
                  <a:srgbClr val="5B9BD5">
                    <a:lumMod val="50000"/>
                  </a:srgbClr>
                </a:solidFill>
                <a:latin typeface="Century Gothic" panose="020B0502020202020204" pitchFamily="34" charset="0"/>
              </a:rPr>
              <a:t>[</a:t>
            </a:r>
            <a:r>
              <a:rPr lang="en-GB" sz="3200" dirty="0">
                <a:solidFill>
                  <a:srgbClr val="5B9BD5">
                    <a:lumMod val="50000"/>
                  </a:srgbClr>
                </a:solidFill>
                <a:latin typeface="Century Gothic" panose="020B0502020202020204" pitchFamily="34" charset="0"/>
              </a:rPr>
              <a:t>to speak </a:t>
            </a:r>
            <a:r>
              <a:rPr lang="en-GB" sz="3200" dirty="0" smtClean="0">
                <a:solidFill>
                  <a:srgbClr val="5B9BD5">
                    <a:lumMod val="50000"/>
                  </a:srgbClr>
                </a:solidFill>
                <a:latin typeface="Century Gothic" panose="020B0502020202020204" pitchFamily="34" charset="0"/>
              </a:rPr>
              <a:t>| </a:t>
            </a:r>
            <a:r>
              <a:rPr lang="en-GB" sz="3200" dirty="0">
                <a:solidFill>
                  <a:srgbClr val="5B9BD5">
                    <a:lumMod val="50000"/>
                  </a:srgbClr>
                </a:solidFill>
                <a:latin typeface="Century Gothic" panose="020B0502020202020204" pitchFamily="34" charset="0"/>
              </a:rPr>
              <a:t>speaking</a:t>
            </a:r>
            <a:r>
              <a:rPr lang="en-GB" sz="3200" dirty="0" smtClean="0">
                <a:solidFill>
                  <a:srgbClr val="5B9BD5">
                    <a:lumMod val="50000"/>
                  </a:srgbClr>
                </a:solidFill>
                <a:latin typeface="Century Gothic" panose="020B0502020202020204" pitchFamily="34" charset="0"/>
              </a:rPr>
              <a:t>]</a:t>
            </a:r>
            <a:endParaRPr lang="en-GB" sz="3200" dirty="0">
              <a:solidFill>
                <a:srgbClr val="5B9BD5">
                  <a:lumMod val="50000"/>
                </a:srgbClr>
              </a:solidFill>
              <a:latin typeface="Century Gothic" panose="020B0502020202020204" pitchFamily="34" charset="0"/>
            </a:endParaRPr>
          </a:p>
        </p:txBody>
      </p:sp>
      <p:sp>
        <p:nvSpPr>
          <p:cNvPr id="5" name="TextBox 4"/>
          <p:cNvSpPr txBox="1"/>
          <p:nvPr/>
        </p:nvSpPr>
        <p:spPr>
          <a:xfrm>
            <a:off x="1" y="4037383"/>
            <a:ext cx="12192000" cy="923330"/>
          </a:xfrm>
          <a:prstGeom prst="rect">
            <a:avLst/>
          </a:prstGeom>
          <a:solidFill>
            <a:schemeClr val="bg1"/>
          </a:solidFill>
        </p:spPr>
        <p:txBody>
          <a:bodyPr wrap="square" rtlCol="0">
            <a:spAutoFit/>
          </a:bodyPr>
          <a:lstStyle/>
          <a:p>
            <a:pPr algn="ctr"/>
            <a:r>
              <a:rPr lang="de-DE" sz="5400" dirty="0">
                <a:solidFill>
                  <a:srgbClr val="5B9BD5">
                    <a:lumMod val="50000"/>
                  </a:srgbClr>
                </a:solidFill>
                <a:latin typeface="Century Gothic" panose="020B0502020202020204" pitchFamily="34" charset="0"/>
              </a:rPr>
              <a:t>Er muss </a:t>
            </a:r>
            <a:r>
              <a:rPr lang="de-DE" sz="5400" dirty="0" smtClean="0">
                <a:solidFill>
                  <a:srgbClr val="5B9BD5">
                    <a:lumMod val="50000"/>
                  </a:srgbClr>
                </a:solidFill>
                <a:latin typeface="Century Gothic" panose="020B0502020202020204" pitchFamily="34" charset="0"/>
              </a:rPr>
              <a:t>Deutsch __</a:t>
            </a:r>
            <a:r>
              <a:rPr lang="en-GB" sz="5400" dirty="0" smtClean="0">
                <a:solidFill>
                  <a:srgbClr val="5B9BD5">
                    <a:lumMod val="50000"/>
                  </a:srgbClr>
                </a:solidFill>
                <a:latin typeface="Century Gothic" panose="020B0502020202020204" pitchFamily="34" charset="0"/>
              </a:rPr>
              <a:t>________.</a:t>
            </a:r>
            <a:endParaRPr lang="en-GB" sz="5400" dirty="0">
              <a:solidFill>
                <a:srgbClr val="5B9BD5">
                  <a:lumMod val="50000"/>
                </a:srgbClr>
              </a:solidFill>
              <a:latin typeface="Century Gothic" panose="020B0502020202020204" pitchFamily="34" charset="0"/>
            </a:endParaRPr>
          </a:p>
        </p:txBody>
      </p:sp>
      <p:sp>
        <p:nvSpPr>
          <p:cNvPr id="7" name="TextBox 6"/>
          <p:cNvSpPr txBox="1"/>
          <p:nvPr/>
        </p:nvSpPr>
        <p:spPr>
          <a:xfrm>
            <a:off x="3038169" y="5053048"/>
            <a:ext cx="6310368"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[He must </a:t>
            </a:r>
            <a:r>
              <a:rPr lang="en-GB" sz="3200" b="1" dirty="0">
                <a:solidFill>
                  <a:srgbClr val="EEC100"/>
                </a:solidFill>
                <a:latin typeface="Century Gothic" panose="020B0502020202020204" pitchFamily="34" charset="0"/>
                <a:cs typeface="Calibri" panose="020F0502020204030204" pitchFamily="34" charset="0"/>
              </a:rPr>
              <a:t>speak</a:t>
            </a:r>
            <a:r>
              <a:rPr lang="en-GB" sz="3200" dirty="0">
                <a:solidFill>
                  <a:srgbClr val="5B9BD5">
                    <a:lumMod val="50000"/>
                  </a:srgbClr>
                </a:solidFill>
                <a:latin typeface="Century Gothic" panose="020B0502020202020204" pitchFamily="34" charset="0"/>
              </a:rPr>
              <a:t> </a:t>
            </a:r>
            <a:r>
              <a:rPr lang="en-GB" sz="3200" dirty="0" smtClean="0">
                <a:solidFill>
                  <a:srgbClr val="5B9BD5">
                    <a:lumMod val="50000"/>
                  </a:srgbClr>
                </a:solidFill>
                <a:latin typeface="Century Gothic" panose="020B0502020202020204" pitchFamily="34" charset="0"/>
              </a:rPr>
              <a:t>German.]</a:t>
            </a:r>
            <a:endParaRPr lang="en-GB" sz="3200" dirty="0">
              <a:solidFill>
                <a:srgbClr val="5B9BD5">
                  <a:lumMod val="50000"/>
                </a:srgbClr>
              </a:solidFill>
              <a:latin typeface="Century Gothic" panose="020B0502020202020204" pitchFamily="34" charset="0"/>
            </a:endParaRP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2" y="5053048"/>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6921141" y="3942863"/>
            <a:ext cx="3677610" cy="1015663"/>
          </a:xfrm>
          <a:prstGeom prst="rect">
            <a:avLst/>
          </a:prstGeom>
        </p:spPr>
        <p:txBody>
          <a:bodyPr wrap="none">
            <a:spAutoFit/>
          </a:bodyPr>
          <a:lstStyle/>
          <a:p>
            <a:r>
              <a:rPr lang="de-DE" sz="6000" b="1" dirty="0">
                <a:solidFill>
                  <a:srgbClr val="EEC100"/>
                </a:solidFill>
                <a:latin typeface="Century Gothic" panose="020B0502020202020204" pitchFamily="34" charset="0"/>
                <a:cs typeface="Calibri" panose="020F0502020204030204" pitchFamily="34" charset="0"/>
              </a:rPr>
              <a:t>sprechen</a:t>
            </a:r>
            <a:endParaRPr lang="en-GB" sz="6000" dirty="0">
              <a:solidFill>
                <a:srgbClr val="EEC100"/>
              </a:solidFill>
            </a:endParaRPr>
          </a:p>
        </p:txBody>
      </p:sp>
    </p:spTree>
    <p:extLst>
      <p:ext uri="{BB962C8B-B14F-4D97-AF65-F5344CB8AC3E}">
        <p14:creationId xmlns:p14="http://schemas.microsoft.com/office/powerpoint/2010/main" val="1988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5000</TotalTime>
  <Words>1830</Words>
  <Application>Microsoft Office PowerPoint</Application>
  <PresentationFormat>Widescreen</PresentationFormat>
  <Paragraphs>436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Wingdings</vt:lpstr>
      <vt:lpstr>1_Office Theme</vt:lpstr>
      <vt:lpstr>Office Theme</vt:lpstr>
      <vt:lpstr>Vocabulary</vt:lpstr>
      <vt:lpstr>Vokabeln</vt:lpstr>
      <vt:lpstr>Du bist dran!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Vokabeln</vt:lpstr>
      <vt:lpstr>Vokabeln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Natalie Finlayson</cp:lastModifiedBy>
  <cp:revision>249</cp:revision>
  <dcterms:created xsi:type="dcterms:W3CDTF">2019-11-01T18:00:28Z</dcterms:created>
  <dcterms:modified xsi:type="dcterms:W3CDTF">2019-11-25T11:06:07Z</dcterms:modified>
</cp:coreProperties>
</file>