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9" r:id="rId2"/>
    <p:sldMasterId id="2147483733" r:id="rId3"/>
  </p:sldMasterIdLst>
  <p:notesMasterIdLst>
    <p:notesMasterId r:id="rId36"/>
  </p:notesMasterIdLst>
  <p:sldIdLst>
    <p:sldId id="771" r:id="rId4"/>
    <p:sldId id="628" r:id="rId5"/>
    <p:sldId id="274" r:id="rId6"/>
    <p:sldId id="773" r:id="rId7"/>
    <p:sldId id="305" r:id="rId8"/>
    <p:sldId id="772" r:id="rId9"/>
    <p:sldId id="801" r:id="rId10"/>
    <p:sldId id="802" r:id="rId11"/>
    <p:sldId id="803" r:id="rId12"/>
    <p:sldId id="804" r:id="rId13"/>
    <p:sldId id="856" r:id="rId14"/>
    <p:sldId id="774" r:id="rId15"/>
    <p:sldId id="805" r:id="rId16"/>
    <p:sldId id="776" r:id="rId17"/>
    <p:sldId id="778" r:id="rId18"/>
    <p:sldId id="806" r:id="rId19"/>
    <p:sldId id="808" r:id="rId20"/>
    <p:sldId id="779" r:id="rId21"/>
    <p:sldId id="782" r:id="rId22"/>
    <p:sldId id="783" r:id="rId23"/>
    <p:sldId id="784" r:id="rId24"/>
    <p:sldId id="785" r:id="rId25"/>
    <p:sldId id="809" r:id="rId26"/>
    <p:sldId id="857" r:id="rId27"/>
    <p:sldId id="858" r:id="rId28"/>
    <p:sldId id="357" r:id="rId29"/>
    <p:sldId id="378" r:id="rId30"/>
    <p:sldId id="793" r:id="rId31"/>
    <p:sldId id="810" r:id="rId32"/>
    <p:sldId id="859" r:id="rId33"/>
    <p:sldId id="861" r:id="rId34"/>
    <p:sldId id="78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67714" autoAdjust="0"/>
  </p:normalViewPr>
  <p:slideViewPr>
    <p:cSldViewPr snapToGrid="0">
      <p:cViewPr varScale="1">
        <p:scale>
          <a:sx n="58" d="100"/>
          <a:sy n="58" d="100"/>
        </p:scale>
        <p:origin x="1584" y="34"/>
      </p:cViewPr>
      <p:guideLst/>
    </p:cSldViewPr>
  </p:slid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0C54AEA-ECA3-4BDD-B621-744A17E8D1A1}" type="datetimeFigureOut">
              <a:rPr lang="en-GB" smtClean="0"/>
              <a:t>20/11/2022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AC39C7-1695-4F81-98BE-36066165F432}" type="slidenum">
              <a:rPr lang="en-GB" smtClean="0"/>
              <a:t>‹#›</a:t>
            </a:fld>
            <a:endParaRPr lang="en-GB"/>
          </a:p>
        </p:txBody>
      </p:sp>
    </p:spTree>
    <p:extLst>
      <p:ext uri="{BB962C8B-B14F-4D97-AF65-F5344CB8AC3E}">
        <p14:creationId xmlns:p14="http://schemas.microsoft.com/office/powerpoint/2010/main" val="190944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en.wikipedia.org/wiki/Louis_Pasteur#/media/File:Louis_Pasteur_experiment.jp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Images from www.pixabay.com – no attribution required.</a:t>
            </a:r>
          </a:p>
          <a:p>
            <a:endParaRPr lang="en-GB" sz="1200" kern="1200" dirty="0">
              <a:solidFill>
                <a:schemeClr val="tx1"/>
              </a:solidFill>
              <a:effectLst/>
              <a:latin typeface="+mn-lt"/>
              <a:ea typeface="+mn-ea"/>
              <a:cs typeface="+mn-cs"/>
            </a:endParaRPr>
          </a:p>
          <a:p>
            <a:pPr lvl="0">
              <a:defRPr/>
            </a:pPr>
            <a:r>
              <a:rPr lang="en-GB" sz="1200" b="1" dirty="0">
                <a:solidFill>
                  <a:srgbClr val="000000">
                    <a:lumMod val="65000"/>
                    <a:lumOff val="35000"/>
                  </a:srgbClr>
                </a:solidFill>
                <a:cs typeface="Calibri" panose="020F0502020204030204" pitchFamily="34" charset="0"/>
              </a:rPr>
              <a:t>Session 1: Phonics</a:t>
            </a:r>
          </a:p>
          <a:p>
            <a:pPr lvl="0">
              <a:defRPr/>
            </a:pPr>
            <a:r>
              <a:rPr lang="en-GB" sz="1200" dirty="0">
                <a:solidFill>
                  <a:srgbClr val="000000">
                    <a:lumMod val="65000"/>
                    <a:lumOff val="35000"/>
                  </a:srgbClr>
                </a:solidFill>
                <a:cs typeface="Calibri" panose="020F0502020204030204" pitchFamily="34" charset="0"/>
              </a:rPr>
              <a:t>In this session we explore the following questions: </a:t>
            </a:r>
          </a:p>
          <a:p>
            <a:pPr lvl="0">
              <a:defRPr/>
            </a:pPr>
            <a:r>
              <a:rPr lang="en-GB" sz="1200" dirty="0">
                <a:solidFill>
                  <a:srgbClr val="000000">
                    <a:lumMod val="65000"/>
                    <a:lumOff val="35000"/>
                  </a:srgbClr>
                </a:solidFill>
                <a:cs typeface="Calibri" panose="020F0502020204030204" pitchFamily="34" charset="0"/>
              </a:rPr>
              <a:t>•          What do we know (from research and practice) about teaching phonics?</a:t>
            </a:r>
          </a:p>
          <a:p>
            <a:pPr lvl="0">
              <a:defRPr/>
            </a:pPr>
            <a:r>
              <a:rPr lang="en-GB" sz="1200" dirty="0">
                <a:solidFill>
                  <a:srgbClr val="000000">
                    <a:lumMod val="65000"/>
                    <a:lumOff val="35000"/>
                  </a:srgbClr>
                </a:solidFill>
                <a:cs typeface="Calibri" panose="020F0502020204030204" pitchFamily="34" charset="0"/>
              </a:rPr>
              <a:t>•          What difference does it make to teach phonics explicitly?</a:t>
            </a:r>
          </a:p>
          <a:p>
            <a:pPr lvl="0">
              <a:defRPr/>
            </a:pPr>
            <a:r>
              <a:rPr lang="en-GB" sz="1200" dirty="0">
                <a:solidFill>
                  <a:srgbClr val="000000">
                    <a:lumMod val="65000"/>
                    <a:lumOff val="35000"/>
                  </a:srgbClr>
                </a:solidFill>
                <a:cs typeface="Calibri" panose="020F0502020204030204" pitchFamily="34" charset="0"/>
              </a:rPr>
              <a:t>•          What does progression in phonics knowledge look like?</a:t>
            </a:r>
          </a:p>
          <a:p>
            <a:endParaRPr lang="en-GB" dirty="0"/>
          </a:p>
          <a:p>
            <a:r>
              <a:rPr lang="en-GB" dirty="0"/>
              <a:t>I believe in planning. Anti-intuitive as it might sound, I have always said that a lot of teacher planning even goes into student spontaneous language use.</a:t>
            </a:r>
            <a:br>
              <a:rPr lang="en-GB" dirty="0"/>
            </a:br>
            <a:r>
              <a:rPr lang="en-GB" dirty="0"/>
              <a:t>As recently as last week I heard someone scorn the careful planning that goes into teaching explicit phonics.  As an alternative method, they offered the idea that teachers can just draw pupils’ attention to pronunciation issues in the lessons as they go along.</a:t>
            </a:r>
          </a:p>
          <a:p>
            <a:r>
              <a:rPr lang="en-GB" dirty="0"/>
              <a:t>So, I’ll be honest and say that this idea is unconvincing.  Drawing brief attention to something in a passing moment, is unlikely to cause as effective a change in knowledge as spending lesson time presenting a pattern and then practising it in an activity. We know that very few learners are reached by fleeting comments.  Assuming that we can teach important knowledge to all (any?) students in this way ignores all that is known about the learning needs of the majority of learners in the mainstream classroom.</a:t>
            </a:r>
          </a:p>
          <a:p>
            <a:endParaRPr lang="en-GB" dirty="0"/>
          </a:p>
          <a:p>
            <a:r>
              <a:rPr lang="en-GB" sz="1200" kern="1200" dirty="0">
                <a:solidFill>
                  <a:schemeClr val="tx1"/>
                </a:solidFill>
                <a:effectLst/>
                <a:latin typeface="+mn-lt"/>
                <a:ea typeface="+mn-ea"/>
                <a:cs typeface="+mn-cs"/>
              </a:rPr>
              <a:t>What we know about learning tells us that for knowledge to become embedded in the long term memory, rather than just fleetingly used in the working memory, it needs to be taught, connected to other knowledge to connect to a schema, and recalled a number of times (e.g., for active use or for passive understanding).  It is hard to see how all of this happens by chance in the MFL classroom (unlike in natural language learning, with incomparably larger volumes of exposure).</a:t>
            </a:r>
          </a:p>
          <a:p>
            <a:br>
              <a:rPr lang="en-GB" dirty="0"/>
            </a:br>
            <a:r>
              <a:rPr lang="en-GB" dirty="0"/>
              <a:t>Let’s continue to think about this from the point of view of equality of student learning experience, then.</a:t>
            </a:r>
            <a:br>
              <a:rPr lang="en-GB" dirty="0"/>
            </a:br>
            <a:r>
              <a:rPr lang="en-GB" dirty="0"/>
              <a:t>Students have different teachers and every teacher is different not only in terms of linguistic knowledge, but also teacher experience.  I am a different teacher now from the one I was 10 years ago, 25 years ago. It seems self-evident that we shouldn’t rely on teachers just dropping such important knowledge into the mix.  If it is important knowledge, then surely it needs planning in.  I have been committed to teaching phonics for 20 years, and yet I have learnt a lot more about it in the last three years.  Beware the teacher that isn’t open to change because s/he believes s/he’s already doing everything well.  This might even be true – but doing everything well doesn’t mean that we couldn’t do it even better.  I am most inspired by those that are open to that ‘better’ even when it means abandoning practice that was working fine.</a:t>
            </a:r>
          </a:p>
          <a:p>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3420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reason I wanted to show you those visual analogies and activities is I think it can be useful to do those kinds of awareness raising tasks with pupils in class to help them understand the nature of the writing system they’re trying to learn, and how it relates to English.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Just building on that idea of orthographic depth, because French is not right down at the shallow end and individual graphemes may be pronounced in more than one way, we think it might sometimes be useful to teach children blocks of letters. So, an example here would be ‘</a:t>
            </a:r>
            <a:r>
              <a:rPr lang="en-GB" sz="1200" kern="1200" dirty="0" err="1">
                <a:solidFill>
                  <a:schemeClr val="tx1"/>
                </a:solidFill>
                <a:effectLst/>
                <a:latin typeface="+mn-lt"/>
                <a:ea typeface="+mn-ea"/>
                <a:cs typeface="+mn-cs"/>
              </a:rPr>
              <a:t>tion</a:t>
            </a:r>
            <a:r>
              <a:rPr lang="en-GB" sz="1200" kern="1200" dirty="0">
                <a:solidFill>
                  <a:schemeClr val="tx1"/>
                </a:solidFill>
                <a:effectLst/>
                <a:latin typeface="+mn-lt"/>
                <a:ea typeface="+mn-ea"/>
                <a:cs typeface="+mn-cs"/>
              </a:rPr>
              <a:t>’ because if we start trying to do that on an individual grapheme basis, things would get pretty confusing.  We’d say &lt;t&gt; is sometimes /t/, but sometimes /s/ like it is here. And the letter &lt;</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&gt; is sometimes the vowel /</a:t>
            </a:r>
            <a:r>
              <a:rPr lang="en-GB" sz="1200" kern="1200" dirty="0" err="1">
                <a:solidFill>
                  <a:schemeClr val="tx1"/>
                </a:solidFill>
                <a:effectLst/>
                <a:latin typeface="+mn-lt"/>
                <a:ea typeface="+mn-ea"/>
                <a:cs typeface="+mn-cs"/>
              </a:rPr>
              <a:t>i</a:t>
            </a:r>
            <a:r>
              <a:rPr lang="en-GB" sz="1200" kern="1200" dirty="0">
                <a:solidFill>
                  <a:schemeClr val="tx1"/>
                </a:solidFill>
                <a:effectLst/>
                <a:latin typeface="+mn-lt"/>
                <a:ea typeface="+mn-ea"/>
                <a:cs typeface="+mn-cs"/>
              </a:rPr>
              <a:t>/, but sometimes the glide ‘y’. And so, it’s simpler to say ‘-</a:t>
            </a:r>
            <a:r>
              <a:rPr lang="en-GB" sz="1200" kern="1200" dirty="0" err="1">
                <a:solidFill>
                  <a:schemeClr val="tx1"/>
                </a:solidFill>
                <a:effectLst/>
                <a:latin typeface="+mn-lt"/>
                <a:ea typeface="+mn-ea"/>
                <a:cs typeface="+mn-cs"/>
              </a:rPr>
              <a:t>tion</a:t>
            </a:r>
            <a:r>
              <a:rPr lang="en-GB" sz="1200" kern="1200" dirty="0">
                <a:solidFill>
                  <a:schemeClr val="tx1"/>
                </a:solidFill>
                <a:effectLst/>
                <a:latin typeface="+mn-lt"/>
                <a:ea typeface="+mn-ea"/>
                <a:cs typeface="+mn-cs"/>
              </a:rPr>
              <a:t>’. And that is one reason why we’ve decided to use the term SSC in NCELP, rather than individual GPC, because sometimes we might be teaching larger orthographic units rather than individual graphemes.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86395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these are our aims for the session.</a:t>
            </a:r>
            <a:br>
              <a:rPr lang="en-GB" sz="1200" kern="1200" dirty="0">
                <a:solidFill>
                  <a:schemeClr val="tx1"/>
                </a:solidFill>
                <a:effectLst/>
                <a:latin typeface="+mn-lt"/>
                <a:ea typeface="+mn-ea"/>
                <a:cs typeface="+mn-cs"/>
              </a:rPr>
            </a:b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224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Let’s look then at the importance of phonological decoding.  So, in L1, in a first language setting, children meet meet unfamiliar </a:t>
            </a:r>
            <a:r>
              <a:rPr lang="en-GB" sz="1200" i="1" kern="1200" dirty="0">
                <a:solidFill>
                  <a:schemeClr val="tx1"/>
                </a:solidFill>
                <a:effectLst/>
                <a:latin typeface="+mn-lt"/>
                <a:ea typeface="+mn-ea"/>
                <a:cs typeface="+mn-cs"/>
              </a:rPr>
              <a:t>written</a:t>
            </a:r>
            <a:r>
              <a:rPr lang="en-GB" sz="1200" kern="1200" dirty="0">
                <a:solidFill>
                  <a:schemeClr val="tx1"/>
                </a:solidFill>
                <a:effectLst/>
                <a:latin typeface="+mn-lt"/>
                <a:ea typeface="+mn-ea"/>
                <a:cs typeface="+mn-cs"/>
              </a:rPr>
              <a:t> forms, sound them out using their phonics knowledge, and thus </a:t>
            </a:r>
            <a:r>
              <a:rPr lang="en-GB" sz="1200" i="1" kern="1200" dirty="0">
                <a:solidFill>
                  <a:schemeClr val="tx1"/>
                </a:solidFill>
                <a:effectLst/>
                <a:latin typeface="+mn-lt"/>
                <a:ea typeface="+mn-ea"/>
                <a:cs typeface="+mn-cs"/>
              </a:rPr>
              <a:t>discover</a:t>
            </a:r>
            <a:r>
              <a:rPr lang="en-GB" sz="1200" kern="1200" dirty="0">
                <a:solidFill>
                  <a:schemeClr val="tx1"/>
                </a:solidFill>
                <a:effectLst/>
                <a:latin typeface="+mn-lt"/>
                <a:ea typeface="+mn-ea"/>
                <a:cs typeface="+mn-cs"/>
              </a:rPr>
              <a:t> (i.e., recognise) their meaning. So we can say that reading comprehension and discovering the meaning of words orally is a key part of the rationale for phonics teaching in a first language setting.  </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But, what about teaching phonics in L2?</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Of course, if we think of our own classrooms, as in many other instructed contexts around the world, so classroom foreign language contexts around the world, learners start to encounter the written language pretty much at the same time as they start to learn the language itself.  </a:t>
            </a:r>
          </a:p>
          <a:p>
            <a:r>
              <a:rPr lang="en-GB" sz="1200" kern="1200" dirty="0">
                <a:solidFill>
                  <a:schemeClr val="tx1"/>
                </a:solidFill>
                <a:effectLst/>
                <a:latin typeface="+mn-lt"/>
                <a:ea typeface="+mn-ea"/>
                <a:cs typeface="+mn-cs"/>
              </a:rPr>
              <a:t>If you think of a learner encountering the French word &lt;chat&gt;. Even if they could sound that out, even if they have secure phonic knowledge and can pronounce ‘chat’. If they don’t know ‘chat’ orally, then sounding that word out is not going to help them in terms of understanding or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2463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And on that basis, some people might argue that there’s no point in teaching phonics in a foreign language. But we would strongly disagree with that view for several reasons.  </a:t>
            </a:r>
          </a:p>
          <a:p>
            <a:r>
              <a:rPr lang="en-GB" sz="1200" kern="1200" dirty="0">
                <a:solidFill>
                  <a:schemeClr val="tx1"/>
                </a:solidFill>
                <a:effectLst/>
                <a:latin typeface="+mn-lt"/>
                <a:ea typeface="+mn-ea"/>
                <a:cs typeface="+mn-cs"/>
              </a:rPr>
              <a:t>Firstly, in a large-scale study by </a:t>
            </a:r>
            <a:r>
              <a:rPr lang="en-GB" sz="1200" kern="1200" dirty="0" err="1">
                <a:solidFill>
                  <a:schemeClr val="tx1"/>
                </a:solidFill>
                <a:effectLst/>
                <a:latin typeface="+mn-lt"/>
                <a:ea typeface="+mn-ea"/>
                <a:cs typeface="+mn-cs"/>
              </a:rPr>
              <a:t>Erler</a:t>
            </a:r>
            <a:r>
              <a:rPr lang="en-GB" sz="1200" kern="1200" dirty="0">
                <a:solidFill>
                  <a:schemeClr val="tx1"/>
                </a:solidFill>
                <a:effectLst/>
                <a:latin typeface="+mn-lt"/>
                <a:ea typeface="+mn-ea"/>
                <a:cs typeface="+mn-cs"/>
              </a:rPr>
              <a:t> and </a:t>
            </a:r>
            <a:r>
              <a:rPr lang="en-GB" sz="1200" kern="1200" dirty="0" err="1">
                <a:solidFill>
                  <a:schemeClr val="tx1"/>
                </a:solidFill>
                <a:effectLst/>
                <a:latin typeface="+mn-lt"/>
                <a:ea typeface="+mn-ea"/>
                <a:cs typeface="+mn-cs"/>
              </a:rPr>
              <a:t>Macaro</a:t>
            </a:r>
            <a:r>
              <a:rPr lang="en-GB" sz="1200" kern="1200" dirty="0">
                <a:solidFill>
                  <a:schemeClr val="tx1"/>
                </a:solidFill>
                <a:effectLst/>
                <a:latin typeface="+mn-lt"/>
                <a:ea typeface="+mn-ea"/>
                <a:cs typeface="+mn-cs"/>
              </a:rPr>
              <a:t> looking at MFL learners in England learning French, they found that many learners did actually say that they try to sound out words they don’t know in written texts. There may be some words which they do know, it’s possible that there are some words that they know orally, and that by sounding them out they could discover the meaning. But that will only work obviously if they have the secure phonic knowledge to sound the word out accurately. Otherwise that strategy will misfire.</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Beyond thinking about </a:t>
            </a:r>
            <a:r>
              <a:rPr lang="en-GB" sz="1200" b="1" kern="1200" dirty="0">
                <a:solidFill>
                  <a:schemeClr val="tx1"/>
                </a:solidFill>
                <a:effectLst/>
                <a:latin typeface="+mn-lt"/>
                <a:ea typeface="+mn-ea"/>
                <a:cs typeface="+mn-cs"/>
              </a:rPr>
              <a:t>reading comprehension</a:t>
            </a:r>
            <a:r>
              <a:rPr lang="en-GB" sz="1200" kern="1200" dirty="0">
                <a:solidFill>
                  <a:schemeClr val="tx1"/>
                </a:solidFill>
                <a:effectLst/>
                <a:latin typeface="+mn-lt"/>
                <a:ea typeface="+mn-ea"/>
                <a:cs typeface="+mn-cs"/>
              </a:rPr>
              <a:t>, there is evidence that accurate decoding in a foreign language may have a positive impact on various other aspects of language learning.  </a:t>
            </a:r>
          </a:p>
          <a:p>
            <a:r>
              <a:rPr lang="en-GB" sz="1200" kern="1200" dirty="0">
                <a:solidFill>
                  <a:schemeClr val="tx1"/>
                </a:solidFill>
                <a:effectLst/>
                <a:latin typeface="+mn-lt"/>
                <a:ea typeface="+mn-ea"/>
                <a:cs typeface="+mn-cs"/>
              </a:rPr>
              <a:t>So, </a:t>
            </a:r>
            <a:r>
              <a:rPr lang="en-GB" sz="1200" b="1" kern="1200" dirty="0">
                <a:solidFill>
                  <a:schemeClr val="tx1"/>
                </a:solidFill>
                <a:effectLst/>
                <a:latin typeface="+mn-lt"/>
                <a:ea typeface="+mn-ea"/>
                <a:cs typeface="+mn-cs"/>
              </a:rPr>
              <a:t>vocabulary learning </a:t>
            </a:r>
            <a:r>
              <a:rPr lang="en-GB" sz="1200" kern="1200" dirty="0">
                <a:solidFill>
                  <a:schemeClr val="tx1"/>
                </a:solidFill>
                <a:effectLst/>
                <a:latin typeface="+mn-lt"/>
                <a:ea typeface="+mn-ea"/>
                <a:cs typeface="+mn-cs"/>
              </a:rPr>
              <a:t>being a key one and </a:t>
            </a:r>
            <a:r>
              <a:rPr lang="en-GB" sz="1200" b="1" kern="1200" dirty="0">
                <a:solidFill>
                  <a:schemeClr val="tx1"/>
                </a:solidFill>
                <a:effectLst/>
                <a:latin typeface="+mn-lt"/>
                <a:ea typeface="+mn-ea"/>
                <a:cs typeface="+mn-cs"/>
              </a:rPr>
              <a:t>learner autonomy </a:t>
            </a:r>
            <a:r>
              <a:rPr lang="en-GB" sz="1200" kern="1200" dirty="0">
                <a:solidFill>
                  <a:schemeClr val="tx1"/>
                </a:solidFill>
                <a:effectLst/>
                <a:latin typeface="+mn-lt"/>
                <a:ea typeface="+mn-ea"/>
                <a:cs typeface="+mn-cs"/>
              </a:rPr>
              <a:t>and those are linked because a learner who is able to sound out a word accurately and obtain an accurate phonological form for that word, is then less dependent on other spoken models.</a:t>
            </a:r>
          </a:p>
          <a:p>
            <a:r>
              <a:rPr lang="en-GB" sz="1200" b="1" kern="1200" dirty="0">
                <a:solidFill>
                  <a:schemeClr val="tx1"/>
                </a:solidFill>
                <a:effectLst/>
                <a:latin typeface="+mn-lt"/>
                <a:ea typeface="+mn-ea"/>
                <a:cs typeface="+mn-cs"/>
              </a:rPr>
              <a:t>Grammar learning</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Erler</a:t>
            </a:r>
            <a:r>
              <a:rPr lang="en-GB" sz="1200" kern="1200" dirty="0">
                <a:solidFill>
                  <a:schemeClr val="tx1"/>
                </a:solidFill>
                <a:effectLst/>
                <a:latin typeface="+mn-lt"/>
                <a:ea typeface="+mn-ea"/>
                <a:cs typeface="+mn-cs"/>
              </a:rPr>
              <a:t> pointed out that if a learner is sounding out the word &lt;je&gt; and &lt;</a:t>
            </a:r>
            <a:r>
              <a:rPr lang="en-GB" sz="1200" kern="1200" dirty="0" err="1">
                <a:solidFill>
                  <a:schemeClr val="tx1"/>
                </a:solidFill>
                <a:effectLst/>
                <a:latin typeface="+mn-lt"/>
                <a:ea typeface="+mn-ea"/>
                <a:cs typeface="+mn-cs"/>
              </a:rPr>
              <a:t>j’ai</a:t>
            </a:r>
            <a:r>
              <a:rPr lang="en-GB" sz="1200" kern="1200" dirty="0">
                <a:solidFill>
                  <a:schemeClr val="tx1"/>
                </a:solidFill>
                <a:effectLst/>
                <a:latin typeface="+mn-lt"/>
                <a:ea typeface="+mn-ea"/>
                <a:cs typeface="+mn-cs"/>
              </a:rPr>
              <a:t>&gt; and is doing that inaccurately, those two words may sound the same to that learner, making them very difficult to distinguish between. The same with say a present tense and a past participle &lt;</a:t>
            </a:r>
            <a:r>
              <a:rPr lang="en-GB" sz="1200" kern="1200" dirty="0" err="1">
                <a:solidFill>
                  <a:schemeClr val="tx1"/>
                </a:solidFill>
                <a:effectLst/>
                <a:latin typeface="+mn-lt"/>
                <a:ea typeface="+mn-ea"/>
                <a:cs typeface="+mn-cs"/>
              </a:rPr>
              <a:t>parle</a:t>
            </a:r>
            <a:r>
              <a:rPr lang="en-GB" sz="1200" kern="1200" dirty="0">
                <a:solidFill>
                  <a:schemeClr val="tx1"/>
                </a:solidFill>
                <a:effectLst/>
                <a:latin typeface="+mn-lt"/>
                <a:ea typeface="+mn-ea"/>
                <a:cs typeface="+mn-cs"/>
              </a:rPr>
              <a:t>&gt; versus &lt;</a:t>
            </a:r>
            <a:r>
              <a:rPr lang="en-GB" sz="1200" kern="1200" dirty="0" err="1">
                <a:solidFill>
                  <a:schemeClr val="tx1"/>
                </a:solidFill>
                <a:effectLst/>
                <a:latin typeface="+mn-lt"/>
                <a:ea typeface="+mn-ea"/>
                <a:cs typeface="+mn-cs"/>
              </a:rPr>
              <a:t>parlé</a:t>
            </a:r>
            <a:r>
              <a:rPr lang="en-GB" sz="1200" kern="1200" dirty="0">
                <a:solidFill>
                  <a:schemeClr val="tx1"/>
                </a:solidFill>
                <a:effectLst/>
                <a:latin typeface="+mn-lt"/>
                <a:ea typeface="+mn-ea"/>
                <a:cs typeface="+mn-cs"/>
              </a:rPr>
              <a:t>&gt;, for some learners if they’re decoding inaccurately, those two words may sound the same, so making it very difficult then for them to distinguish between these two key grammatical forms.</a:t>
            </a:r>
          </a:p>
          <a:p>
            <a:r>
              <a:rPr lang="en-GB" sz="1200" kern="1200" dirty="0">
                <a:solidFill>
                  <a:schemeClr val="tx1"/>
                </a:solidFill>
                <a:effectLst/>
                <a:latin typeface="+mn-lt"/>
                <a:ea typeface="+mn-ea"/>
                <a:cs typeface="+mn-cs"/>
              </a:rPr>
              <a:t>A link has been found between </a:t>
            </a:r>
            <a:r>
              <a:rPr lang="en-GB" sz="1200" b="1" kern="1200" dirty="0">
                <a:solidFill>
                  <a:schemeClr val="tx1"/>
                </a:solidFill>
                <a:effectLst/>
                <a:latin typeface="+mn-lt"/>
                <a:ea typeface="+mn-ea"/>
                <a:cs typeface="+mn-cs"/>
              </a:rPr>
              <a:t>ability to decode accurately and motivation </a:t>
            </a:r>
            <a:r>
              <a:rPr lang="en-GB" sz="1200" kern="1200" dirty="0">
                <a:solidFill>
                  <a:schemeClr val="tx1"/>
                </a:solidFill>
                <a:effectLst/>
                <a:latin typeface="+mn-lt"/>
                <a:ea typeface="+mn-ea"/>
                <a:cs typeface="+mn-cs"/>
              </a:rPr>
              <a:t>for studying the language and intention to continue studying that language.  </a:t>
            </a:r>
          </a:p>
          <a:p>
            <a:r>
              <a:rPr lang="en-GB" sz="1200" b="1" kern="1200" dirty="0">
                <a:solidFill>
                  <a:schemeClr val="tx1"/>
                </a:solidFill>
                <a:effectLst/>
                <a:latin typeface="+mn-lt"/>
                <a:ea typeface="+mn-ea"/>
                <a:cs typeface="+mn-cs"/>
              </a:rPr>
              <a:t>Speaking</a:t>
            </a:r>
            <a:r>
              <a:rPr lang="en-GB" sz="1200" kern="1200" dirty="0">
                <a:solidFill>
                  <a:schemeClr val="tx1"/>
                </a:solidFill>
                <a:effectLst/>
                <a:latin typeface="+mn-lt"/>
                <a:ea typeface="+mn-ea"/>
                <a:cs typeface="+mn-cs"/>
              </a:rPr>
              <a:t> obviously, children often speak from the basis of written models.  </a:t>
            </a:r>
          </a:p>
          <a:p>
            <a:r>
              <a:rPr lang="en-GB" sz="1200" b="1" kern="1200" dirty="0">
                <a:solidFill>
                  <a:schemeClr val="tx1"/>
                </a:solidFill>
                <a:effectLst/>
                <a:latin typeface="+mn-lt"/>
                <a:ea typeface="+mn-ea"/>
                <a:cs typeface="+mn-cs"/>
              </a:rPr>
              <a:t>Listening</a:t>
            </a:r>
            <a:r>
              <a:rPr lang="en-GB" sz="1200" kern="1200" dirty="0">
                <a:solidFill>
                  <a:schemeClr val="tx1"/>
                </a:solidFill>
                <a:effectLst/>
                <a:latin typeface="+mn-lt"/>
                <a:ea typeface="+mn-ea"/>
                <a:cs typeface="+mn-cs"/>
              </a:rPr>
              <a:t> because the link between spoken and written forms can help learners to segment the speech stream, which is one of the key challenges of listening comprehension.</a:t>
            </a:r>
          </a:p>
          <a:p>
            <a:r>
              <a:rPr lang="en-GB" sz="1200" kern="1200" dirty="0">
                <a:solidFill>
                  <a:schemeClr val="tx1"/>
                </a:solidFill>
                <a:effectLst/>
                <a:latin typeface="+mn-lt"/>
                <a:ea typeface="+mn-ea"/>
                <a:cs typeface="+mn-cs"/>
              </a:rPr>
              <a:t>And finally</a:t>
            </a:r>
            <a:r>
              <a:rPr lang="en-GB" sz="1200" b="1" kern="1200" dirty="0">
                <a:solidFill>
                  <a:schemeClr val="tx1"/>
                </a:solidFill>
                <a:effectLst/>
                <a:latin typeface="+mn-lt"/>
                <a:ea typeface="+mn-ea"/>
                <a:cs typeface="+mn-cs"/>
              </a:rPr>
              <a:t> writing. </a:t>
            </a:r>
            <a:r>
              <a:rPr lang="en-GB" sz="1200" kern="1200" dirty="0">
                <a:solidFill>
                  <a:schemeClr val="tx1"/>
                </a:solidFill>
                <a:effectLst/>
                <a:latin typeface="+mn-lt"/>
                <a:ea typeface="+mn-ea"/>
                <a:cs typeface="+mn-cs"/>
              </a:rPr>
              <a:t>Again </a:t>
            </a:r>
            <a:r>
              <a:rPr lang="en-GB" sz="1200" kern="1200" dirty="0" err="1">
                <a:solidFill>
                  <a:schemeClr val="tx1"/>
                </a:solidFill>
                <a:effectLst/>
                <a:latin typeface="+mn-lt"/>
                <a:ea typeface="+mn-ea"/>
                <a:cs typeface="+mn-cs"/>
              </a:rPr>
              <a:t>Macaro</a:t>
            </a:r>
            <a:r>
              <a:rPr lang="en-GB" sz="1200" kern="1200" dirty="0">
                <a:solidFill>
                  <a:schemeClr val="tx1"/>
                </a:solidFill>
                <a:effectLst/>
                <a:latin typeface="+mn-lt"/>
                <a:ea typeface="+mn-ea"/>
                <a:cs typeface="+mn-cs"/>
              </a:rPr>
              <a:t> did a study of beginner learners’ writing strategies in French in an MFL context and found that when copying down from the board for example, they would as part of that process of copying them down sound words out inaccurately and then would reflect that inaccurate pronunciation in what they wrote down. So, they would not copy what was on the board, but it would be mediated by their decoding and it would lead to errors.</a:t>
            </a:r>
          </a:p>
          <a:p>
            <a:r>
              <a:rPr lang="en-GB" sz="1200" kern="1200" dirty="0">
                <a:solidFill>
                  <a:schemeClr val="tx1"/>
                </a:solidFill>
                <a:effectLst/>
                <a:latin typeface="+mn-lt"/>
                <a:ea typeface="+mn-ea"/>
                <a:cs typeface="+mn-cs"/>
              </a:rPr>
              <a:t>So, we can see here, that the rationale for teaching phonics in an L2 may be different but is nonetheless a really strong one we would argue.</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2646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We’ve done quite a bit of research in MFL classrooms looking at progress in phonological decoding over time and I would say that there’s fairly strong evidence that in the absence of explicit instruction, so if they’re not taught phonics, on the whole students are not very good at phonological decoding and reading aloud. That’s obviously not to say that no students are any good at it and nobody makes any progress, but thinking about the average classroom, many learners are not very good at it, they don’t seem to make a great deal of progress over the course of Key Stage 3 and somehow they seem to just carry on reading many words as if they were English words, pronouncing them using the heuristic of English SSCs.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Of course, that’s not surprising because think how much MFL exposure they get per week compared to the vast amount of English texts that they are exposed to in a given week. So those English SSCs are continuously being reinforced.</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What we also have found is that if you push students, saying come on how do you think this French word should sound, in many cases they do know when they stop to think about it that it should not be pronounced like English but they don’t have that secure phonic knowledge to know how it should be pronounced so they may come up with all kinds of different pronunciations which are incorrect but at least they’re not English. So that’s why we’ve got this analogy, it’s a bit like pin the tail on the donkey, as though they’ve got a blindfold on and they’re trying to think well how should I say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6024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one study of learners’ progress in phonological decoding in French in KS3, Woore (2009) asked them to read aloud a set of unfamiliar words in French. So, they were real words but words which they hadn’t encountered before and he audio recorded them. In fact, they sat on their own in a quiet place, perhaps in the corner of the classroom and they read through this list onto the audio recorder.  </a:t>
            </a:r>
          </a:p>
          <a:p>
            <a:r>
              <a:rPr lang="en-GB" sz="1200" kern="1200" dirty="0">
                <a:solidFill>
                  <a:schemeClr val="tx1"/>
                </a:solidFill>
                <a:effectLst/>
                <a:latin typeface="+mn-lt"/>
                <a:ea typeface="+mn-ea"/>
                <a:cs typeface="+mn-cs"/>
              </a:rPr>
              <a:t>When he came back to listen afterwards to what they had </a:t>
            </a:r>
            <a:r>
              <a:rPr lang="en-GB" sz="1200" kern="1200" dirty="0" err="1">
                <a:solidFill>
                  <a:schemeClr val="tx1"/>
                </a:solidFill>
                <a:effectLst/>
                <a:latin typeface="+mn-lt"/>
                <a:ea typeface="+mn-ea"/>
                <a:cs typeface="+mn-cs"/>
              </a:rPr>
              <a:t>recorded,he</a:t>
            </a:r>
            <a:r>
              <a:rPr lang="en-GB" sz="1200" kern="1200" dirty="0">
                <a:solidFill>
                  <a:schemeClr val="tx1"/>
                </a:solidFill>
                <a:effectLst/>
                <a:latin typeface="+mn-lt"/>
                <a:ea typeface="+mn-ea"/>
                <a:cs typeface="+mn-cs"/>
              </a:rPr>
              <a:t> found there were these quite entertaining comments muttered under their breath as they went along and there’s just a selection here. Things like “these words are getting more and more ridiculous as we go along” and “they look like gibberish” and these made me laugh. But afterwards he thought that there is actually a serious point embedded in these comments which is to do with their motivation for learning and their attributions to their success or failure. So, about being able to read the words accurately. So, if they believe that they’re not able to pronounce these words well and if they believe that the reason for that is that the system they’re trying to read is ridiculous and gibberish and weird, then they’re going to have little incentive for trying to master that system, a system which cannot be mastered.</a:t>
            </a:r>
          </a:p>
          <a:p>
            <a:r>
              <a:rPr lang="en-GB" sz="1200" kern="1200" dirty="0">
                <a:solidFill>
                  <a:schemeClr val="tx1"/>
                </a:solidFill>
                <a:effectLst/>
                <a:latin typeface="+mn-lt"/>
                <a:ea typeface="+mn-ea"/>
                <a:cs typeface="+mn-cs"/>
              </a:rPr>
              <a:t>So we think it’s important to get learners to understand that the system can be mastered. Okay, it may be difficult and different to English and it may take them some time, but it’s a system that can be mastered with the right levels of focus and effort.</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0686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Okay so, if this is important for learners to master and if without some explicit instruction many learners don’t master it, then we need to look at whether and how this knowledge can be taught in the new language.</a:t>
            </a:r>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So, there’s a couple of quotations here which I’ll just let you read through.  One from the Pedagogy Review, the Teaching School Council review and secondly one from me – this comes from the Pearson toolkit I think.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09116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Systematic review underway – preliminary scoping</a:t>
            </a:r>
            <a:r>
              <a:rPr lang="en-GB" sz="1200" kern="1200" baseline="0" dirty="0">
                <a:solidFill>
                  <a:schemeClr val="tx1"/>
                </a:solidFill>
                <a:effectLst/>
                <a:latin typeface="+mn-lt"/>
                <a:ea typeface="+mn-ea"/>
                <a:cs typeface="+mn-cs"/>
              </a:rPr>
              <a:t> search identified 20 studies – summarized on next slide.  </a:t>
            </a:r>
            <a:br>
              <a:rPr lang="en-GB" sz="1200" kern="1200" baseline="0" dirty="0">
                <a:solidFill>
                  <a:schemeClr val="tx1"/>
                </a:solidFill>
                <a:effectLst/>
                <a:latin typeface="+mn-lt"/>
                <a:ea typeface="+mn-ea"/>
                <a:cs typeface="+mn-cs"/>
              </a:rPr>
            </a:b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et al. (in progress): Systematic review of experimental studies (with control group) of phonics teaching in a ‘foreign’ language, published since 2000; range of outcomes as well as reading.</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Preliminary findings of systematic review</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5101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I’ve picked out, in this slide and the following slides, 3 doctoral studies, 2 of which were based in the UK context, and another because it looks at the impact of phonics on vocabulary learning.  </a:t>
            </a:r>
          </a:p>
          <a:p>
            <a:r>
              <a:rPr lang="en-GB" sz="1200" kern="1200" dirty="0">
                <a:solidFill>
                  <a:schemeClr val="tx1"/>
                </a:solidFill>
                <a:effectLst/>
                <a:latin typeface="+mn-lt"/>
                <a:ea typeface="+mn-ea"/>
                <a:cs typeface="+mn-cs"/>
              </a:rPr>
              <a:t>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04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I’ve picked out, in this slide and the following slides, 3 doctoral studies, 2 of which were based in the UK context. 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72652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perhaps people don’t think that it’s important to teach phonics because the knowledge itself isn’t valuable. There is some research that shows that phonics knowledge benefits from a sustained approach and that it is fragile knowledge that is prone to decay if taught once, say at the start of Y7, and not repeated. We are going to see some of that research in a minute.</a:t>
            </a:r>
            <a:br>
              <a:rPr lang="en-GB" dirty="0"/>
            </a:br>
            <a:r>
              <a:rPr lang="en-GB" dirty="0"/>
              <a:t>But there are teachers who say things like ‘I don’t need research to tell me XXX’  - they just aren’t keen to take research on board.</a:t>
            </a:r>
            <a:br>
              <a:rPr lang="en-GB" dirty="0"/>
            </a:br>
            <a:r>
              <a:rPr lang="en-GB" dirty="0"/>
              <a:t>But in that case if they are minded that teaching phonics is not important, they would be speaking out against the National Curriculum Programmes of Study, which state clearly that pupils should (not may!) be taught to:</a:t>
            </a:r>
            <a:br>
              <a:rPr lang="en-GB" dirty="0"/>
            </a:br>
            <a:r>
              <a:rPr lang="en-GB" sz="2400" dirty="0"/>
              <a:t> …link the spelling, sound and meaning of words</a:t>
            </a:r>
          </a:p>
          <a:p>
            <a:r>
              <a:rPr lang="en-GB" sz="2400" dirty="0"/>
              <a:t>develop accurate pronunciation and intonation so that others understand when they are reading aloud</a:t>
            </a:r>
            <a:br>
              <a:rPr lang="en-GB" sz="2400" dirty="0"/>
            </a:br>
            <a:r>
              <a:rPr lang="en-GB" sz="2400" dirty="0"/>
              <a:t>…transcribe words and short sentences that they hear with increasing accuracy</a:t>
            </a:r>
          </a:p>
          <a:p>
            <a:r>
              <a:rPr lang="en-GB" sz="2400" dirty="0"/>
              <a:t>speak coherently and confidently, with increasingly accurate pronunciation and intonation</a:t>
            </a:r>
            <a:br>
              <a:rPr lang="en-GB" sz="2400" dirty="0"/>
            </a:br>
            <a:br>
              <a:rPr lang="en-GB" sz="2400" dirty="0"/>
            </a:br>
            <a:r>
              <a:rPr lang="en-GB" sz="2400" dirty="0"/>
              <a:t>This is phonics knowledge.  So no one can say that phonics are not in the national curriculum – they are writ large.  What it doesn’t say is ‘teach explicit phonics’.  That’s because t</a:t>
            </a:r>
            <a:r>
              <a:rPr lang="en-GB" dirty="0"/>
              <a:t>he teaching of phonics knowledge is curriculum, not pedagogy.  It has pedagogical implications when teachers have to work out the optimum ways to teach the knowledge.</a:t>
            </a:r>
            <a:br>
              <a:rPr lang="en-GB" dirty="0"/>
            </a:br>
            <a:r>
              <a:rPr lang="en-GB" dirty="0"/>
              <a:t>I am not that wedded to one particular method.  I use the one I use because a) I tried it out first in the classroom and it works and b) I later learnt about some compelling research that reinforced my view that teaching phonics explicitly is beneficial, and also gave me some ideas about how we could make our phonics teaching better in the department.</a:t>
            </a:r>
            <a:br>
              <a:rPr lang="en-GB" dirty="0"/>
            </a:br>
            <a:r>
              <a:rPr lang="en-GB" dirty="0"/>
              <a:t>However, I stand to be convinced by anyone who is 100% happy with their students’ ability to:</a:t>
            </a:r>
            <a:br>
              <a:rPr lang="en-GB" dirty="0"/>
            </a:br>
            <a:r>
              <a:rPr lang="en-GB" dirty="0" err="1"/>
              <a:t>i</a:t>
            </a:r>
            <a:r>
              <a:rPr lang="en-GB" dirty="0"/>
              <a:t>) pronounce unknown words they read aloud and</a:t>
            </a:r>
            <a:br>
              <a:rPr lang="en-GB" dirty="0"/>
            </a:br>
            <a:r>
              <a:rPr lang="en-GB" dirty="0"/>
              <a:t>ii) transcribe words they hear with increasing accuracy</a:t>
            </a:r>
            <a:br>
              <a:rPr lang="en-GB" dirty="0"/>
            </a:br>
            <a:br>
              <a:rPr lang="en-GB" dirty="0"/>
            </a:br>
            <a:r>
              <a:rPr lang="en-GB" dirty="0"/>
              <a:t>As teachers this is the part we have to be confident about because this is part of the defined curriculum knowledge as set out in the NC </a:t>
            </a:r>
            <a:r>
              <a:rPr lang="en-GB" dirty="0" err="1"/>
              <a:t>PoS.</a:t>
            </a:r>
            <a:r>
              <a:rPr lang="en-GB" dirty="0"/>
              <a:t>  It is further supported by the recommendations of the Pedagogy Review, by the recent Ofsted languages research report, and by the proposed Subject Content for GCSE.</a:t>
            </a:r>
            <a:br>
              <a:rPr lang="en-GB" dirty="0"/>
            </a:br>
            <a:endParaRPr lang="en-GB" dirty="0"/>
          </a:p>
          <a:p>
            <a:r>
              <a:rPr lang="en-GB" dirty="0"/>
              <a:t>To ensure that we are confident that we are teaching students this knowledge to the best of our ability, in a well-planned and sequence way, within the considerable time constraints that current languages teaching allocations represent, it seems fair enough to expect us as subject specialists to be informed about the research that exists in this field, to be aware of the different methods put forward for the teaching of phonics, and to evaluate these for ourselves as far as we can, in our classrooms.</a:t>
            </a:r>
          </a:p>
          <a:p>
            <a:endParaRPr lang="en-GB" dirty="0"/>
          </a:p>
          <a:p>
            <a:r>
              <a:rPr lang="en-GB" dirty="0"/>
              <a:t>So that is what we are going to do in this session.</a:t>
            </a:r>
            <a:br>
              <a:rPr lang="en-GB" dirty="0"/>
            </a:br>
            <a:br>
              <a:rPr lang="en-GB" dirty="0"/>
            </a:br>
            <a:br>
              <a:rPr lang="en-GB" dirty="0"/>
            </a:b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FB1C4-C82D-4611-BBC4-88CBCAC7FC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50849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In terms of research evidence, I think it would be fair to say that we need much more research into the teaching of phonics in foreign languages. I’ve picked out, in this slide and the following slides, 3 doctoral studies, 2 of which were based in the UK context. I’ll just let you read through the notes on those, and after that I will tell you a little bit about a larger scale study which we completed recently known as the FLEUR project: Foreign Language Education Unlocking Reading.</a:t>
            </a:r>
          </a:p>
          <a:p>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71726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you’ll have seen from those notes that those 3 studies all were fairly small-scale and all had their own particular limitations, and so this led us to plan the FLEUR study which was an attempt to gather more robust evidence on the effects of phonics teaching in MFL. It was an experimental study, so a design explicitly intended to measure the effects of different teaching approaches. It was a pre-, post-, delayed post- design - in other words, we tested the pupils before they had the teaching, immediately after the teaching, and after a delay of about 6 months to see to what extent any effects were durable over time.</a:t>
            </a:r>
          </a:p>
          <a:p>
            <a:r>
              <a:rPr lang="en-GB" sz="1200" kern="1200" dirty="0">
                <a:solidFill>
                  <a:schemeClr val="tx1"/>
                </a:solidFill>
                <a:effectLst/>
                <a:latin typeface="+mn-lt"/>
                <a:ea typeface="+mn-ea"/>
                <a:cs typeface="+mn-cs"/>
              </a:rPr>
              <a:t>I’ve somehow forgotten to put on this slide but they were Year 7 classes who took park in 36 schools across the country, and there were about 900 students in total, so it was a fairly large-scale study. There were 33 comprehensive schools and 3 grammar schools, and the teaching they received lasted about 16 weeks starting in January of Year 7, lasting about 25 minutes a week. The teaching was delivered by their usual class teachers but we co-planned those interventions with the teachers so it was a collaborative intervention design. Each school was allocated to 1 of 3 different conditions. So 1 group was the comparison group in a way. They read some challenging texts, which we specially created for the project, and those texts were designed to be quite a bit above students’ current productive linguistic level in the foreign language, and were quite a lot harder and longer than the kinds of texts they were routinely meeting in their Year 7 textbooks. Those texts were also designed to contain many examples of particular symbol/sound correspondences and to facilitate the use of particular strategies, but they weren’t given any instruction in either phonics or symbol/sound correspondences or strategies. It was to see what they did just from reading the text. The other 2 groups received explicit instruction, either in phonics with no strategy instruction, or in reading strategies but with no phonics instruction. So, it was an attempt to see what these 2 instructional approaches give pupils over and above simply being exposed to the challenging texts.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had a range of outcome measures, so reading comprehension was included, but for the reasons we said, we looked at wider outcomes, particularly vocabulary knowledge. Vocabulary knowledge is often used as a sort of quick proxy for overall language proficiency, and we’ve already discussed how there’s a link between phonological decoding and vocabulary acquisition, so we wanted to include vocabulary. We also looked at phonological decoding strategic behaviour, obviously to see if the instructional approach has directly impacted on the things they were intended to impact on. Also known as self-efficacy, the extent to which they felt able to tackle reading texts, their motivation for learning the language, and we used questionnaires and interviews to gather their views on the teaching they’d received.</a:t>
            </a:r>
          </a:p>
          <a:p>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02427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Here are some of the key findings of the FLEUR study, or at least relating to phonics. Please do have a look at the full set of findings which you can find in the public report which is freely available online.</a:t>
            </a:r>
          </a:p>
          <a:p>
            <a:r>
              <a:rPr lang="en-GB" sz="1200" kern="1200" dirty="0">
                <a:solidFill>
                  <a:schemeClr val="tx1"/>
                </a:solidFill>
                <a:effectLst/>
                <a:latin typeface="+mn-lt"/>
                <a:ea typeface="+mn-ea"/>
                <a:cs typeface="+mn-cs"/>
              </a:rPr>
              <a:t>First of all, the phonics teaching did lead to significantly greater progress in phonological decoding, at least after controlling for students’ prior attainment. As one would have hoped, they got better at the thing they were taught. We measured decoding using pen and paper decoding tests which we developed for the project, which we think was good but which was certainly less sensitive than a reading aloud task. We think possibly that this graph at the bottom-left underrepresents the real progress made by the phonics group and the difference between the groups, but we just didn’t have time to administer and listen to 900 individual reading aloud tasks.</a:t>
            </a:r>
          </a:p>
          <a:p>
            <a:r>
              <a:rPr lang="en-GB" sz="1200" kern="1200" dirty="0">
                <a:solidFill>
                  <a:schemeClr val="tx1"/>
                </a:solidFill>
                <a:effectLst/>
                <a:latin typeface="+mn-lt"/>
                <a:ea typeface="+mn-ea"/>
                <a:cs typeface="+mn-cs"/>
              </a:rPr>
              <a:t>In terms of reading comprehension, we didn’t find any difference between the groups, and that was as we expected if we think back to what we said about the rationale for phonics teaching in L1 and L2 and the fact that you wouldn’t necessarily expect an immediate payback in an L2. That’s because even if students sound out a word accurately, a new word they’ve not seen before, they probably don’t know that word orally anyway, so that was as we expected. However, the phonics group, this is the graph at the bottom right, did make significantly more gains in vocabulary knowledge. Again that ties in with what we said earlier about the links between phonological decoding and vocab acquisition. Remember this was a fairly short intervention over 16 weeks, so this is important because vocab knowledge is known to be a key factor in performance in all 4 language skills. </a:t>
            </a:r>
          </a:p>
          <a:p>
            <a:r>
              <a:rPr lang="en-GB" sz="1200" kern="1200" dirty="0">
                <a:solidFill>
                  <a:schemeClr val="tx1"/>
                </a:solidFill>
                <a:effectLst/>
                <a:latin typeface="+mn-lt"/>
                <a:ea typeface="+mn-ea"/>
                <a:cs typeface="+mn-cs"/>
              </a:rPr>
              <a:t>So, going back to that previous point about reading, I think over a longer period of time, one would expect phonics instruction to lead to benefits for reading comprehension because of the greater vocabulary knowledge that students would be likely to accrue over time, and that in turn would facilitate their reading comprehension.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81555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5982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these are our aims for the session.</a:t>
            </a:r>
            <a:br>
              <a:rPr lang="en-GB" sz="1200" kern="1200" dirty="0">
                <a:solidFill>
                  <a:schemeClr val="tx1"/>
                </a:solidFill>
                <a:effectLst/>
                <a:latin typeface="+mn-lt"/>
                <a:ea typeface="+mn-ea"/>
                <a:cs typeface="+mn-cs"/>
              </a:rPr>
            </a:b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3202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progression should look like this.  For initial learners, beginning to link spelling, sound and meaning and gaining proficiency reading aloud, up to the ability to transcribe sentences with accurate spelling and read aloud with clear and comprehensible pronunciation, including some unknown words.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83FB1C4-C82D-4611-BBC4-88CBCAC7FCC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8143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Transcription example from Summer Term Y7 French assessment</a:t>
            </a:r>
            <a:br>
              <a:rPr lang="en-GB" b="1" dirty="0"/>
            </a:br>
            <a:endParaRPr lang="en-GB" b="1" dirty="0"/>
          </a:p>
          <a:p>
            <a:r>
              <a:rPr lang="en-GB" b="1" dirty="0"/>
              <a:t>Transcript</a:t>
            </a:r>
          </a:p>
          <a:p>
            <a:r>
              <a:rPr lang="en-GB" sz="1200" kern="1200" dirty="0">
                <a:solidFill>
                  <a:schemeClr val="tx1"/>
                </a:solidFill>
                <a:effectLst/>
                <a:latin typeface="+mn-lt"/>
                <a:ea typeface="+mn-ea"/>
                <a:cs typeface="+mn-cs"/>
              </a:rPr>
              <a:t>1. </a:t>
            </a:r>
            <a:r>
              <a:rPr lang="en-GB" sz="1200" kern="1200" dirty="0" err="1">
                <a:solidFill>
                  <a:schemeClr val="tx1"/>
                </a:solidFill>
                <a:effectLst/>
                <a:latin typeface="+mn-lt"/>
                <a:ea typeface="+mn-ea"/>
                <a:cs typeface="+mn-cs"/>
              </a:rPr>
              <a:t>absolum</a:t>
            </a:r>
            <a:r>
              <a:rPr lang="en-GB" sz="1200" b="1" kern="1200" dirty="0" err="1">
                <a:solidFill>
                  <a:schemeClr val="tx1"/>
                </a:solidFill>
                <a:effectLst/>
                <a:latin typeface="+mn-lt"/>
                <a:ea typeface="+mn-ea"/>
                <a:cs typeface="+mn-cs"/>
              </a:rPr>
              <a:t>en</a:t>
            </a:r>
            <a:r>
              <a:rPr lang="en-GB" sz="1200" kern="1200" dirty="0" err="1">
                <a:solidFill>
                  <a:schemeClr val="tx1"/>
                </a:solidFill>
                <a:effectLst/>
                <a:latin typeface="+mn-lt"/>
                <a:ea typeface="+mn-ea"/>
                <a:cs typeface="+mn-cs"/>
              </a:rPr>
              <a:t>t</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2.  </a:t>
            </a:r>
            <a:r>
              <a:rPr lang="en-GB" sz="1200" kern="1200" dirty="0" err="1">
                <a:solidFill>
                  <a:schemeClr val="tx1"/>
                </a:solidFill>
                <a:effectLst/>
                <a:latin typeface="+mn-lt"/>
                <a:ea typeface="+mn-ea"/>
                <a:cs typeface="+mn-cs"/>
              </a:rPr>
              <a:t>ch</a:t>
            </a:r>
            <a:r>
              <a:rPr lang="en-GB" sz="1200" b="1" kern="1200" dirty="0" err="1">
                <a:solidFill>
                  <a:schemeClr val="tx1"/>
                </a:solidFill>
                <a:effectLst/>
                <a:latin typeface="+mn-lt"/>
                <a:ea typeface="+mn-ea"/>
                <a:cs typeface="+mn-cs"/>
              </a:rPr>
              <a:t>au</a:t>
            </a:r>
            <a:r>
              <a:rPr lang="en-GB" sz="1200" kern="1200" dirty="0" err="1">
                <a:solidFill>
                  <a:schemeClr val="tx1"/>
                </a:solidFill>
                <a:effectLst/>
                <a:latin typeface="+mn-lt"/>
                <a:ea typeface="+mn-ea"/>
                <a:cs typeface="+mn-cs"/>
              </a:rPr>
              <a:t>d</a:t>
            </a:r>
            <a:endParaRPr lang="en-GB" sz="1200" kern="1200" dirty="0">
              <a:solidFill>
                <a:schemeClr val="tx1"/>
              </a:solidFill>
              <a:effectLst/>
              <a:latin typeface="+mn-lt"/>
              <a:ea typeface="+mn-ea"/>
              <a:cs typeface="+mn-cs"/>
            </a:endParaRPr>
          </a:p>
          <a:p>
            <a:endParaRPr lang="en-GB" dirty="0"/>
          </a:p>
          <a:p>
            <a:r>
              <a:rPr lang="en-GB" sz="1200" kern="1200" dirty="0" err="1">
                <a:solidFill>
                  <a:schemeClr val="tx1"/>
                </a:solidFill>
                <a:effectLst/>
                <a:latin typeface="+mn-lt"/>
                <a:ea typeface="+mn-ea"/>
                <a:cs typeface="+mn-cs"/>
              </a:rPr>
              <a:t>absolument</a:t>
            </a:r>
            <a:r>
              <a:rPr lang="en-GB" sz="1200" kern="1200" dirty="0">
                <a:solidFill>
                  <a:schemeClr val="tx1"/>
                </a:solidFill>
                <a:effectLst/>
                <a:latin typeface="+mn-lt"/>
                <a:ea typeface="+mn-ea"/>
                <a:cs typeface="+mn-cs"/>
              </a:rPr>
              <a:t> [1009] </a:t>
            </a:r>
            <a:r>
              <a:rPr lang="en-GB" sz="1200" kern="1200" dirty="0" err="1">
                <a:solidFill>
                  <a:schemeClr val="tx1"/>
                </a:solidFill>
                <a:effectLst/>
                <a:latin typeface="+mn-lt"/>
                <a:ea typeface="+mn-ea"/>
                <a:cs typeface="+mn-cs"/>
              </a:rPr>
              <a:t>chaud</a:t>
            </a:r>
            <a:r>
              <a:rPr lang="en-GB" sz="1200" kern="1200" dirty="0">
                <a:solidFill>
                  <a:schemeClr val="tx1"/>
                </a:solidFill>
                <a:effectLst/>
                <a:latin typeface="+mn-lt"/>
                <a:ea typeface="+mn-ea"/>
                <a:cs typeface="+mn-cs"/>
              </a:rPr>
              <a:t> [1852]</a:t>
            </a:r>
            <a:endParaRPr lang="en-GB" dirty="0"/>
          </a:p>
          <a:p>
            <a:endParaRPr lang="en-GB" dirty="0"/>
          </a:p>
          <a:p>
            <a:r>
              <a:rPr lang="en-GB" sz="1200" b="1" dirty="0">
                <a:latin typeface="Century Gothic" panose="020B0502020202020204" pitchFamily="34" charset="0"/>
              </a:rPr>
              <a:t>Source</a:t>
            </a:r>
            <a:r>
              <a:rPr lang="en-GB" sz="1200" b="1" baseline="0" dirty="0">
                <a:latin typeface="Century Gothic" panose="020B0502020202020204" pitchFamily="34" charset="0"/>
              </a:rPr>
              <a:t> of frequency information:</a:t>
            </a:r>
          </a:p>
          <a:p>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1836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Read aloud example from Summer Term Y7 French phonics assessment</a:t>
            </a:r>
            <a:br>
              <a:rPr lang="en-GB" b="1" dirty="0"/>
            </a:br>
            <a:endParaRPr lang="en-GB" b="1" dirty="0"/>
          </a:p>
          <a:p>
            <a:r>
              <a:rPr lang="en-GB" dirty="0"/>
              <a:t>When you do this part of the test, you will probably want to record it to send to your teacher.</a:t>
            </a:r>
            <a:br>
              <a:rPr lang="en-GB" dirty="0"/>
            </a:br>
            <a:r>
              <a:rPr lang="en-GB" dirty="0"/>
              <a:t>There are many ways to record and send audio.  Make sure you use the one your teacher recommends.</a:t>
            </a:r>
            <a:br>
              <a:rPr lang="en-GB" dirty="0"/>
            </a:br>
            <a:r>
              <a:rPr lang="en-GB" dirty="0"/>
              <a:t>If she or he doesn’t have a preference, there is a suggested platform to use given in the instructions on the test that you are now ready to download.</a:t>
            </a:r>
            <a:br>
              <a:rPr lang="en-GB" dirty="0"/>
            </a:br>
            <a:br>
              <a:rPr lang="en-GB" dirty="0"/>
            </a:br>
            <a:r>
              <a:rPr lang="en-GB" dirty="0"/>
              <a:t>Good luck for your test.  Now, close the video and click next on the page to download and complete your assessment.</a:t>
            </a:r>
          </a:p>
          <a:p>
            <a:endParaRPr lang="en-GB" dirty="0"/>
          </a:p>
          <a:p>
            <a:r>
              <a:rPr lang="en-GB" dirty="0" err="1"/>
              <a:t>niveau</a:t>
            </a:r>
            <a:r>
              <a:rPr lang="en-GB" dirty="0"/>
              <a:t> [328] </a:t>
            </a:r>
            <a:r>
              <a:rPr lang="en-GB" dirty="0" err="1"/>
              <a:t>quotidien</a:t>
            </a:r>
            <a:r>
              <a:rPr lang="en-GB" dirty="0"/>
              <a:t> [1318]</a:t>
            </a:r>
          </a:p>
          <a:p>
            <a:endParaRPr lang="en-GB" dirty="0"/>
          </a:p>
          <a:p>
            <a:r>
              <a:rPr lang="en-GB" sz="1200" b="1" dirty="0">
                <a:latin typeface="Century Gothic" panose="020B0502020202020204" pitchFamily="34" charset="0"/>
              </a:rPr>
              <a:t>Source</a:t>
            </a:r>
            <a:r>
              <a:rPr lang="en-GB" sz="1200" b="1" baseline="0" dirty="0">
                <a:latin typeface="Century Gothic" panose="020B0502020202020204" pitchFamily="34" charset="0"/>
              </a:rPr>
              <a:t> of frequency information:</a:t>
            </a:r>
          </a:p>
          <a:p>
            <a:r>
              <a:rPr lang="en-GB" sz="1200" dirty="0" err="1">
                <a:solidFill>
                  <a:schemeClr val="dk1"/>
                </a:solidFill>
                <a:effectLst/>
                <a:latin typeface="Century Gothic" panose="020B0502020202020204" pitchFamily="34" charset="0"/>
                <a:ea typeface="+mn-ea"/>
                <a:cs typeface="+mn-cs"/>
              </a:rPr>
              <a:t>Londsale</a:t>
            </a:r>
            <a:r>
              <a:rPr lang="en-GB" sz="1200" dirty="0">
                <a:solidFill>
                  <a:schemeClr val="dk1"/>
                </a:solidFill>
                <a:effectLst/>
                <a:latin typeface="Century Gothic" panose="020B0502020202020204" pitchFamily="34" charset="0"/>
                <a:ea typeface="+mn-ea"/>
                <a:cs typeface="+mn-cs"/>
              </a:rPr>
              <a:t>, D., &amp; Le Bras, Y.  (2009). </a:t>
            </a:r>
            <a:r>
              <a:rPr lang="en-GB" sz="1200" i="1" dirty="0">
                <a:solidFill>
                  <a:schemeClr val="dk1"/>
                </a:solidFill>
                <a:effectLst/>
                <a:latin typeface="Century Gothic" panose="020B0502020202020204" pitchFamily="34" charset="0"/>
                <a:ea typeface="+mn-ea"/>
                <a:cs typeface="+mn-cs"/>
              </a:rPr>
              <a:t>A Frequency Dictionary of French: Core vocabulary for learners </a:t>
            </a:r>
            <a:r>
              <a:rPr lang="en-GB" sz="1200" dirty="0">
                <a:solidFill>
                  <a:schemeClr val="dk1"/>
                </a:solidFill>
                <a:effectLst/>
                <a:latin typeface="Century Gothic" panose="020B0502020202020204" pitchFamily="34" charset="0"/>
                <a:ea typeface="+mn-ea"/>
                <a:cs typeface="+mn-cs"/>
              </a:rPr>
              <a:t>London: Routledge.</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924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800"/>
              </a:spcAft>
            </a:pPr>
            <a:r>
              <a:rPr lang="en-GB" b="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Example of Y8 French Applying your knowledge test: Read aloud</a:t>
            </a:r>
          </a:p>
          <a:p>
            <a:pPr>
              <a:spcAft>
                <a:spcPts val="800"/>
              </a:spcAft>
            </a:pPr>
            <a:endPar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endParaRPr>
          </a:p>
          <a:p>
            <a:pPr>
              <a:spcAft>
                <a:spcPts val="800"/>
              </a:spcAft>
            </a:pP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5 ‘ideational units’ (sentences of similar length and complexity, containing roughly similar proportions of known vs unfamiliar words</a:t>
            </a:r>
            <a:b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b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80% of words in the text are in the SOW.</a:t>
            </a:r>
          </a:p>
          <a:p>
            <a:pPr>
              <a:spcAft>
                <a:spcPts val="800"/>
              </a:spcAft>
            </a:pP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To be a valid test of </a:t>
            </a:r>
            <a:r>
              <a:rPr lang="en-GB" i="1"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sounds of language</a:t>
            </a:r>
            <a:r>
              <a:rPr lang="en-GB" dirty="0">
                <a:solidFill>
                  <a:srgbClr val="1F4E79"/>
                </a:solidFill>
                <a:latin typeface="Century Gothic" panose="020B0502020202020204" pitchFamily="34" charset="0"/>
                <a:ea typeface="DengXian" panose="02010600030101010101" pitchFamily="2" charset="-122"/>
                <a:cs typeface="Times New Roman" panose="02020603050405020304" pitchFamily="18" charset="0"/>
              </a:rPr>
              <a:t> we have to use some language unlikely to have been met yet.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2 marks / sentence = max. </a:t>
            </a:r>
            <a:r>
              <a:rPr lang="en-GB" sz="1200" b="1" kern="1200" dirty="0">
                <a:solidFill>
                  <a:schemeClr val="tx1"/>
                </a:solidFill>
                <a:effectLst/>
                <a:latin typeface="+mn-lt"/>
                <a:ea typeface="+mn-ea"/>
                <a:cs typeface="+mn-cs"/>
              </a:rPr>
              <a:t>10 </a:t>
            </a:r>
            <a:r>
              <a:rPr lang="en-GB" sz="1200" kern="1200" dirty="0">
                <a:solidFill>
                  <a:schemeClr val="tx1"/>
                </a:solidFill>
                <a:effectLst/>
                <a:latin typeface="+mn-lt"/>
                <a:ea typeface="+mn-ea"/>
                <a:cs typeface="+mn-cs"/>
              </a:rPr>
              <a:t>marks in total</a:t>
            </a:r>
          </a:p>
          <a:p>
            <a:br>
              <a:rPr lang="en-GB" dirty="0"/>
            </a:br>
            <a:r>
              <a:rPr lang="en-GB" sz="1200" b="1" kern="1200" dirty="0">
                <a:solidFill>
                  <a:schemeClr val="tx1"/>
                </a:solidFill>
                <a:effectLst/>
                <a:latin typeface="+mn-lt"/>
                <a:ea typeface="+mn-ea"/>
                <a:cs typeface="+mn-cs"/>
              </a:rPr>
              <a:t>For each</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sentence</a:t>
            </a:r>
            <a:r>
              <a:rPr lang="en-GB" sz="1200" kern="1200" dirty="0">
                <a:solidFill>
                  <a:schemeClr val="tx1"/>
                </a:solidFill>
                <a:effectLst/>
                <a:latin typeface="+mn-lt"/>
                <a:ea typeface="+mn-ea"/>
                <a:cs typeface="+mn-cs"/>
              </a:rPr>
              <a:t> we suggest awarding </a:t>
            </a:r>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for comprehensibility and </a:t>
            </a:r>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for fluency, giving 2 points for each sentence in total. However, there must a minimum level of comprehensibility (0.5 points) before points can be awarded for fluency. </a:t>
            </a:r>
          </a:p>
          <a:p>
            <a:r>
              <a:rPr lang="en-GB" sz="1200" b="1" kern="1200" dirty="0">
                <a:solidFill>
                  <a:schemeClr val="tx1"/>
                </a:solidFill>
                <a:effectLst/>
                <a:latin typeface="+mn-lt"/>
                <a:ea typeface="+mn-ea"/>
                <a:cs typeface="+mn-cs"/>
              </a:rPr>
              <a:t>1 mark</a:t>
            </a:r>
            <a:r>
              <a:rPr lang="en-GB" sz="1200" kern="1200" dirty="0">
                <a:solidFill>
                  <a:schemeClr val="tx1"/>
                </a:solidFill>
                <a:effectLst/>
                <a:latin typeface="+mn-lt"/>
                <a:ea typeface="+mn-ea"/>
                <a:cs typeface="+mn-cs"/>
              </a:rPr>
              <a:t> awarded where words are pronounced very clearly and comprehensibly, with all or most of the features (SSCs, liaison, stress patterns) accurately produced.</a:t>
            </a:r>
          </a:p>
          <a:p>
            <a:r>
              <a:rPr lang="en-GB" sz="1200" b="1" kern="1200" dirty="0">
                <a:solidFill>
                  <a:schemeClr val="tx1"/>
                </a:solidFill>
                <a:effectLst/>
                <a:latin typeface="+mn-lt"/>
                <a:ea typeface="+mn-ea"/>
                <a:cs typeface="+mn-cs"/>
              </a:rPr>
              <a:t>Plus 1 </a:t>
            </a:r>
            <a:r>
              <a:rPr lang="en-GB" sz="1200" kern="1200" dirty="0">
                <a:solidFill>
                  <a:schemeClr val="tx1"/>
                </a:solidFill>
                <a:effectLst/>
                <a:latin typeface="+mn-lt"/>
                <a:ea typeface="+mn-ea"/>
                <a:cs typeface="+mn-cs"/>
              </a:rPr>
              <a:t>mark awarded where the sentence is read very fluently (with few hesitations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and/or self-corrections)</a:t>
            </a:r>
          </a:p>
          <a:p>
            <a:r>
              <a:rPr lang="en-GB" sz="1200" b="1" kern="1200" dirty="0">
                <a:solidFill>
                  <a:schemeClr val="tx1"/>
                </a:solidFill>
                <a:effectLst/>
                <a:latin typeface="+mn-lt"/>
                <a:ea typeface="+mn-ea"/>
                <a:cs typeface="+mn-cs"/>
              </a:rPr>
              <a:t>Plus 0.5 </a:t>
            </a:r>
            <a:r>
              <a:rPr lang="en-GB" sz="1200" kern="1200" dirty="0">
                <a:solidFill>
                  <a:schemeClr val="tx1"/>
                </a:solidFill>
                <a:effectLst/>
                <a:latin typeface="+mn-lt"/>
                <a:ea typeface="+mn-ea"/>
                <a:cs typeface="+mn-cs"/>
              </a:rPr>
              <a:t>mark awarded where the sentence is read quite fluently (with some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hesitations and/or self-corrections).</a:t>
            </a:r>
          </a:p>
          <a:p>
            <a:r>
              <a:rPr lang="en-GB" sz="1200" b="1" kern="1200" dirty="0">
                <a:solidFill>
                  <a:schemeClr val="tx1"/>
                </a:solidFill>
                <a:effectLst/>
                <a:latin typeface="+mn-lt"/>
                <a:ea typeface="+mn-ea"/>
                <a:cs typeface="+mn-cs"/>
              </a:rPr>
              <a:t>0.5 mark </a:t>
            </a:r>
            <a:r>
              <a:rPr lang="en-GB" sz="1200" kern="1200" dirty="0">
                <a:solidFill>
                  <a:schemeClr val="tx1"/>
                </a:solidFill>
                <a:effectLst/>
                <a:latin typeface="+mn-lt"/>
                <a:ea typeface="+mn-ea"/>
                <a:cs typeface="+mn-cs"/>
              </a:rPr>
              <a:t>awarded where words are pronounced quite clearly and comprehensibly, with most of the features (SSCs, liaison, stress patterns) accurately produced.</a:t>
            </a:r>
          </a:p>
          <a:p>
            <a:r>
              <a:rPr lang="en-GB" sz="1200" b="1" kern="1200" dirty="0">
                <a:solidFill>
                  <a:schemeClr val="tx1"/>
                </a:solidFill>
                <a:effectLst/>
                <a:latin typeface="+mn-lt"/>
                <a:ea typeface="+mn-ea"/>
                <a:cs typeface="+mn-cs"/>
              </a:rPr>
              <a:t>Plus 1 </a:t>
            </a:r>
            <a:r>
              <a:rPr lang="en-GB" sz="1200" kern="1200" dirty="0">
                <a:solidFill>
                  <a:schemeClr val="tx1"/>
                </a:solidFill>
                <a:effectLst/>
                <a:latin typeface="+mn-lt"/>
                <a:ea typeface="+mn-ea"/>
                <a:cs typeface="+mn-cs"/>
              </a:rPr>
              <a:t>mark awarded where the sentence is read very fluently (with few hesitations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and/or self-corrections).</a:t>
            </a:r>
          </a:p>
          <a:p>
            <a:r>
              <a:rPr lang="en-GB" sz="1200" b="1" kern="1200" dirty="0">
                <a:solidFill>
                  <a:schemeClr val="tx1"/>
                </a:solidFill>
                <a:effectLst/>
                <a:latin typeface="+mn-lt"/>
                <a:ea typeface="+mn-ea"/>
                <a:cs typeface="+mn-cs"/>
              </a:rPr>
              <a:t>Plus 0.5 </a:t>
            </a:r>
            <a:r>
              <a:rPr lang="en-GB" sz="1200" kern="1200" dirty="0">
                <a:solidFill>
                  <a:schemeClr val="tx1"/>
                </a:solidFill>
                <a:effectLst/>
                <a:latin typeface="+mn-lt"/>
                <a:ea typeface="+mn-ea"/>
                <a:cs typeface="+mn-cs"/>
              </a:rPr>
              <a:t>mark awarded where the sentence is read quite fluently (with some </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hesitations and/or self-corrections).</a:t>
            </a:r>
          </a:p>
          <a:p>
            <a:r>
              <a:rPr lang="en-GB" sz="1200" b="1" kern="1200" dirty="0">
                <a:solidFill>
                  <a:schemeClr val="tx1"/>
                </a:solidFill>
                <a:effectLst/>
                <a:latin typeface="+mn-lt"/>
                <a:ea typeface="+mn-ea"/>
                <a:cs typeface="+mn-cs"/>
              </a:rPr>
              <a:t>0 marks</a:t>
            </a:r>
            <a:r>
              <a:rPr lang="en-GB" sz="1200" kern="1200" dirty="0">
                <a:solidFill>
                  <a:schemeClr val="tx1"/>
                </a:solidFill>
                <a:effectLst/>
                <a:latin typeface="+mn-lt"/>
                <a:ea typeface="+mn-ea"/>
                <a:cs typeface="+mn-cs"/>
              </a:rPr>
              <a:t> awarded where words are pronounced neither clearly nor comprehensibly, with few of the features (SSCs, liaison, stress patterns) accurately produced.</a:t>
            </a:r>
          </a:p>
          <a:p>
            <a:r>
              <a:rPr lang="en-GB" sz="1200" b="1" kern="1200" dirty="0">
                <a:solidFill>
                  <a:schemeClr val="tx1"/>
                </a:solidFill>
                <a:effectLst/>
                <a:latin typeface="+mn-lt"/>
                <a:ea typeface="+mn-ea"/>
                <a:cs typeface="+mn-cs"/>
              </a:rPr>
              <a:t>0 </a:t>
            </a:r>
            <a:r>
              <a:rPr lang="en-GB" sz="1200" kern="1200" dirty="0">
                <a:solidFill>
                  <a:schemeClr val="tx1"/>
                </a:solidFill>
                <a:effectLst/>
                <a:latin typeface="+mn-lt"/>
                <a:ea typeface="+mn-ea"/>
                <a:cs typeface="+mn-cs"/>
              </a:rPr>
              <a:t>marks awarded for fluency where the unit is not awarded any marks for comprehensibility.</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Image information: By Unknown author - Britannica Kids, Public Domain, https://commons.wikimedia.org/w/index.php?curid=28583466</a:t>
            </a:r>
          </a:p>
          <a:p>
            <a:r>
              <a:rPr lang="en-GB" sz="1200" kern="1200" dirty="0">
                <a:solidFill>
                  <a:schemeClr val="tx1"/>
                </a:solidFill>
                <a:effectLst/>
                <a:latin typeface="+mn-lt"/>
                <a:ea typeface="+mn-ea"/>
                <a:cs typeface="+mn-cs"/>
                <a:hlinkClick r:id="rId3"/>
              </a:rPr>
              <a:t>https://en.wikipedia.org/wiki/Louis_Pasteur#/media/File:Louis_Pasteur_experiment.jpg</a:t>
            </a:r>
            <a:r>
              <a:rPr lang="en-GB"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86288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First of all, plan and teach it. In other words, we strongly recommend that phonics be planned into a scheme of work and taught systematically because it seems to help a lot of things. The rationale as we’ve seen for teaching phonics in an L2 may be different from the rationale of teaching phonics in an L1 but is nonetheless a strong rationale. Phonological decoding seems to have an impact on a number of different aspects of language learning and so I would see it as a foundation skill.</a:t>
            </a:r>
          </a:p>
          <a:p>
            <a:r>
              <a:rPr lang="en-GB" sz="1200" kern="1200" dirty="0">
                <a:solidFill>
                  <a:schemeClr val="tx1"/>
                </a:solidFill>
                <a:effectLst/>
                <a:latin typeface="+mn-lt"/>
                <a:ea typeface="+mn-ea"/>
                <a:cs typeface="+mn-cs"/>
              </a:rPr>
              <a:t>Secondly, keep going with it. It’s not something you can teach just once at the beginning of the year and move on from, it needs to be continually revisited, reinforced and practised, and that’s especially the case in French, but also in the other foreign languages. Especially French as it’s a complex system to master, but it’s important for students to realise that it’s nonetheless a system that can be mastered. It not as some of those learners said in those comments “gibberish”, “weird”, “ridiculous” or “impenetrable”.</a:t>
            </a:r>
          </a:p>
          <a:p>
            <a:r>
              <a:rPr lang="en-GB" sz="1200" kern="1200" dirty="0">
                <a:solidFill>
                  <a:schemeClr val="tx1"/>
                </a:solidFill>
                <a:effectLst/>
                <a:latin typeface="+mn-lt"/>
                <a:ea typeface="+mn-ea"/>
                <a:cs typeface="+mn-cs"/>
              </a:rPr>
              <a:t>Thirdly, and this isn’t something which we particularly focused on in this presentation, but we think that it is important to assess phonics knowledge. If you’re going to teach it, we need to know the impact of that teaching, and we need to know where the gaps are and what kind of errors students are making so we know where to focus the teaching next and what gaps need addressing.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6566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these are our aims for the session.</a:t>
            </a:r>
            <a:br>
              <a:rPr lang="en-GB" sz="1200" kern="1200" dirty="0">
                <a:solidFill>
                  <a:schemeClr val="tx1"/>
                </a:solidFill>
                <a:effectLst/>
                <a:latin typeface="+mn-lt"/>
                <a:ea typeface="+mn-ea"/>
                <a:cs typeface="+mn-cs"/>
              </a:rPr>
            </a:b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0531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baseline="0" dirty="0"/>
              <a:t>So these were our aims for Session 1.</a:t>
            </a:r>
            <a:br>
              <a:rPr lang="en-GB" b="0" baseline="0" dirty="0"/>
            </a:br>
            <a:r>
              <a:rPr lang="en-GB" b="0" baseline="0" dirty="0"/>
              <a:t>We will take a short break now, and then come back to look at progressive learning activities for the introduction, practice and development of phonics knowledge.</a:t>
            </a:r>
            <a:br>
              <a:rPr lang="en-GB" sz="1200" kern="1200" dirty="0">
                <a:solidFill>
                  <a:schemeClr val="tx1"/>
                </a:solidFill>
                <a:effectLst/>
                <a:latin typeface="+mn-lt"/>
                <a:ea typeface="+mn-ea"/>
                <a:cs typeface="+mn-cs"/>
              </a:rPr>
            </a:b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5491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31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9543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71286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2168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Okay, sticking with definitions for a moment.</a:t>
            </a:r>
          </a:p>
          <a:p>
            <a:r>
              <a:rPr lang="en-GB" sz="1200" kern="1200" dirty="0">
                <a:solidFill>
                  <a:schemeClr val="tx1"/>
                </a:solidFill>
                <a:effectLst/>
                <a:latin typeface="+mn-lt"/>
                <a:ea typeface="+mn-ea"/>
                <a:cs typeface="+mn-cs"/>
              </a:rPr>
              <a:t>The term phonological decoding, or sometimes recoding can be defined as the ability to convert visual print into its corresponding spoken form. So, an example would be we see the written form &lt;cat&gt; with the angled brackets there conventionally being used to represent an orthographic form of a word. And we can convert that into its spoken form here, the phonemic transcription /</a:t>
            </a:r>
            <a:r>
              <a:rPr lang="en-GB" sz="1200" kern="1200" dirty="0" err="1">
                <a:solidFill>
                  <a:schemeClr val="tx1"/>
                </a:solidFill>
                <a:effectLst/>
                <a:latin typeface="+mn-lt"/>
                <a:ea typeface="+mn-ea"/>
                <a:cs typeface="+mn-cs"/>
              </a:rPr>
              <a:t>kat</a:t>
            </a:r>
            <a:r>
              <a:rPr lang="en-GB" sz="1200" kern="1200" dirty="0">
                <a:solidFill>
                  <a:schemeClr val="tx1"/>
                </a:solidFill>
                <a:effectLst/>
                <a:latin typeface="+mn-lt"/>
                <a:ea typeface="+mn-ea"/>
                <a:cs typeface="+mn-cs"/>
              </a:rPr>
              <a:t>/.</a:t>
            </a:r>
          </a:p>
          <a:p>
            <a:r>
              <a:rPr lang="en-GB" sz="1200" kern="1200" dirty="0">
                <a:solidFill>
                  <a:schemeClr val="tx1"/>
                </a:solidFill>
                <a:effectLst/>
                <a:latin typeface="+mn-lt"/>
                <a:ea typeface="+mn-ea"/>
                <a:cs typeface="+mn-cs"/>
              </a:rPr>
              <a:t>That can be distinguished from word recognition or word identification, which is the skill with which we process visual symbols in the print in order to recognize and access meaning. So that’s making the link then to the idea or concept of a cat. That may be done from the basis of the spoken form or perhaps directly from the written form to the meaning. But as we become more proficient in a language, and more fluent in reading that language, we would expect the interconnections between these three components of word knowledge to become strong and automatic.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And when thinking about phonological decoding, I think it’s important to distinguish between, on the one hand familiar words, so words we know and which we may have pre-stored phonological forms for in our mental lexicon, in our long-term memory. That would be for example like we just saw the word &lt;cat&gt; and we can link it to a pre-stored spoken form /</a:t>
            </a:r>
            <a:r>
              <a:rPr lang="en-GB" sz="1200" kern="1200" dirty="0" err="1">
                <a:solidFill>
                  <a:schemeClr val="tx1"/>
                </a:solidFill>
                <a:effectLst/>
                <a:latin typeface="+mn-lt"/>
                <a:ea typeface="+mn-ea"/>
                <a:cs typeface="+mn-cs"/>
              </a:rPr>
              <a:t>kat</a:t>
            </a:r>
            <a:r>
              <a:rPr lang="en-GB" sz="1200" kern="1200" dirty="0">
                <a:solidFill>
                  <a:schemeClr val="tx1"/>
                </a:solidFill>
                <a:effectLst/>
                <a:latin typeface="+mn-lt"/>
                <a:ea typeface="+mn-ea"/>
                <a:cs typeface="+mn-cs"/>
              </a:rPr>
              <a:t>/. And on the other hand, unfamiliar words, words we’ve not seen before. To read an unknown word aloud, we have to generate its form at the point of reading the word, at the point of naming.  That’s when we have to use our knowledge of that language’s sound-symbol correspondences, or phonics knowledge.  Sometimes called ‘sub-</a:t>
            </a:r>
            <a:r>
              <a:rPr lang="en-GB" sz="1200" kern="1200" dirty="0" err="1">
                <a:solidFill>
                  <a:schemeClr val="tx1"/>
                </a:solidFill>
                <a:effectLst/>
                <a:latin typeface="+mn-lt"/>
                <a:ea typeface="+mn-ea"/>
                <a:cs typeface="+mn-cs"/>
              </a:rPr>
              <a:t>lxical</a:t>
            </a:r>
            <a:r>
              <a:rPr lang="en-GB" sz="1200" kern="1200" dirty="0">
                <a:solidFill>
                  <a:schemeClr val="tx1"/>
                </a:solidFill>
                <a:effectLst/>
                <a:latin typeface="+mn-lt"/>
                <a:ea typeface="+mn-ea"/>
                <a:cs typeface="+mn-cs"/>
              </a:rPr>
              <a:t> knowledge’ i.e.</a:t>
            </a:r>
            <a:r>
              <a:rPr lang="en-GB" sz="1200" kern="1200" baseline="0" dirty="0">
                <a:solidFill>
                  <a:schemeClr val="tx1"/>
                </a:solidFill>
                <a:effectLst/>
                <a:latin typeface="+mn-lt"/>
                <a:ea typeface="+mn-ea"/>
                <a:cs typeface="+mn-cs"/>
              </a:rPr>
              <a:t> smaller units than whole words.  </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6991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1233488"/>
            <a:ext cx="5924550" cy="3333750"/>
          </a:xfrm>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So, to demonstrate this, I tried to think of some words which even expert speakers of French might not know, so I came up with this one here, so if you just read that aloud. So, for me that says &lt;un </a:t>
            </a:r>
            <a:r>
              <a:rPr lang="en-GB" sz="1200" kern="1200" dirty="0" err="1">
                <a:solidFill>
                  <a:schemeClr val="tx1"/>
                </a:solidFill>
                <a:effectLst/>
                <a:latin typeface="+mn-lt"/>
                <a:ea typeface="+mn-ea"/>
                <a:cs typeface="+mn-cs"/>
              </a:rPr>
              <a:t>crinoïde</a:t>
            </a:r>
            <a:r>
              <a:rPr lang="en-GB" sz="1200" kern="1200" dirty="0">
                <a:solidFill>
                  <a:schemeClr val="tx1"/>
                </a:solidFill>
                <a:effectLst/>
                <a:latin typeface="+mn-lt"/>
                <a:ea typeface="+mn-ea"/>
                <a:cs typeface="+mn-cs"/>
              </a:rPr>
              <a:t>&gt; and the fact that I can pronounce that, even though I might not have seen it before, shows that I know something about the language’s symbol-sound correspondences. And here’s another word here, so read that one &lt;</a:t>
            </a:r>
            <a:r>
              <a:rPr lang="en-GB" sz="1200" kern="1200" dirty="0" err="1">
                <a:solidFill>
                  <a:schemeClr val="tx1"/>
                </a:solidFill>
                <a:effectLst/>
                <a:latin typeface="+mn-lt"/>
                <a:ea typeface="+mn-ea"/>
                <a:cs typeface="+mn-cs"/>
              </a:rPr>
              <a:t>l’ulmaire</a:t>
            </a:r>
            <a:r>
              <a:rPr lang="en-GB" sz="1200" kern="1200" dirty="0">
                <a:solidFill>
                  <a:schemeClr val="tx1"/>
                </a:solidFill>
                <a:effectLst/>
                <a:latin typeface="+mn-lt"/>
                <a:ea typeface="+mn-ea"/>
                <a:cs typeface="+mn-cs"/>
              </a:rPr>
              <a:t>&gt;. And actually, in French, the system when going from written symbols to the sound is actually more consistent than English, in many cases there’s only one way to pronounce a word. We’ll talk more about that later on. </a:t>
            </a:r>
          </a:p>
          <a:p>
            <a:r>
              <a:rPr lang="en-GB" sz="1200" kern="1200" dirty="0">
                <a:solidFill>
                  <a:schemeClr val="tx1"/>
                </a:solidFill>
                <a:effectLst/>
                <a:latin typeface="+mn-lt"/>
                <a:ea typeface="+mn-ea"/>
                <a:cs typeface="+mn-cs"/>
              </a:rPr>
              <a:t>And underneath there, there’s a couple of French pseudowords. So, again we can pronounce them, we can read them out loud, we may do so automatically, even though we’ve not seen them before &lt;</a:t>
            </a:r>
            <a:r>
              <a:rPr lang="en-GB" sz="1200" kern="1200" dirty="0" err="1">
                <a:solidFill>
                  <a:schemeClr val="tx1"/>
                </a:solidFill>
                <a:effectLst/>
                <a:latin typeface="+mn-lt"/>
                <a:ea typeface="+mn-ea"/>
                <a:cs typeface="+mn-cs"/>
              </a:rPr>
              <a:t>jerette</a:t>
            </a:r>
            <a:r>
              <a:rPr lang="en-GB" sz="1200" kern="1200" dirty="0">
                <a:solidFill>
                  <a:schemeClr val="tx1"/>
                </a:solidFill>
                <a:effectLst/>
                <a:latin typeface="+mn-lt"/>
                <a:ea typeface="+mn-ea"/>
                <a:cs typeface="+mn-cs"/>
              </a:rPr>
              <a:t>&gt;, &lt;</a:t>
            </a:r>
            <a:r>
              <a:rPr lang="en-GB" sz="1200" kern="1200" dirty="0" err="1">
                <a:solidFill>
                  <a:schemeClr val="tx1"/>
                </a:solidFill>
                <a:effectLst/>
                <a:latin typeface="+mn-lt"/>
                <a:ea typeface="+mn-ea"/>
                <a:cs typeface="+mn-cs"/>
              </a:rPr>
              <a:t>tirôt</a:t>
            </a:r>
            <a:r>
              <a:rPr lang="en-GB" sz="1200" kern="1200" dirty="0">
                <a:solidFill>
                  <a:schemeClr val="tx1"/>
                </a:solidFill>
                <a:effectLst/>
                <a:latin typeface="+mn-lt"/>
                <a:ea typeface="+mn-ea"/>
                <a:cs typeface="+mn-cs"/>
              </a:rPr>
              <a:t>&gt;.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0178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We’ll come back to that thought in a moment, but for now let’s explore the notion of orthographic depth, which is a measure of how consistent and transparent the mappings are between graphemes and phonemes in a given writing system.</a:t>
            </a:r>
          </a:p>
          <a:p>
            <a:r>
              <a:rPr lang="en-GB" sz="1200" kern="1200" dirty="0">
                <a:solidFill>
                  <a:schemeClr val="tx1"/>
                </a:solidFill>
                <a:effectLst/>
                <a:latin typeface="+mn-lt"/>
                <a:ea typeface="+mn-ea"/>
                <a:cs typeface="+mn-cs"/>
              </a:rPr>
              <a:t>As we know, European languages differ in their orthographic depth.</a:t>
            </a:r>
          </a:p>
          <a:p>
            <a:r>
              <a:rPr lang="en-GB" sz="1200" kern="1200" dirty="0">
                <a:solidFill>
                  <a:schemeClr val="tx1"/>
                </a:solidFill>
                <a:effectLst/>
                <a:latin typeface="+mn-lt"/>
                <a:ea typeface="+mn-ea"/>
                <a:cs typeface="+mn-cs"/>
              </a:rPr>
              <a:t>Spanish would be at the highly transparent, shallow end of the orthographic depth continuum because generally each written symbol, each grapheme has one way of pronouncing it and generally each sound has one way of writing it. It’s not entirely transparent and consistent but it’s pretty much so. So, it’s a highly shallow orthography. So, I quite like the visual analogies for orthographic depth. I’ve used this image of parallel train tracks to represent the links between graphemes and phonemes in Spanish.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47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But sadly, English is not very much like that, and in fact is at the extreme other end of the orthographic depth continuum in the sense that it is inconsistent and not very transparent at all in its Symbol-Sound Correspondences. So, I’ve not got the animations on this slide here, but this is an activity which I think is good to do with children in class. You pick a sound, and this is a good one to start with /u/ and you invite them to think of all the different ways they can think of for spelling the sound /u/. They may come up with a list a bit like this on the left here. Then I’d pick one of those written forms and ask them to think of all the different ways that this string of letters can be pronounced. So, obviously we’ve got ‘through’, ‘cough’, ‘though’, ‘thought’, ‘bough’, ‘thorough’, ‘lough’. This is a good way, I think, of raising children’s awareness of the nature of English orthography and to compare and contrast it with the foreign orthographies, which they’re learning in MFL. It will help them to see that they’re learning a system, which is easier than the one they’ve already learnt. So, if Spanish is a bit like the parallel train tracks, I’m afraid my analogy for English is a cat’s cradle because you’ve got this complex web of mappings going from symbols to sounds.</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36033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Okay and that brings us to French. My visual analogy for French is that it’s like a tree, at least as seen above the ground.  </a:t>
            </a:r>
          </a:p>
          <a:p>
            <a:r>
              <a:rPr lang="en-GB" sz="1200" kern="1200" dirty="0">
                <a:solidFill>
                  <a:schemeClr val="tx1"/>
                </a:solidFill>
                <a:effectLst/>
                <a:latin typeface="+mn-lt"/>
                <a:ea typeface="+mn-ea"/>
                <a:cs typeface="+mn-cs"/>
              </a:rPr>
              <a:t>For any given spoken form, so here we’ve got the spoken form /</a:t>
            </a:r>
            <a:r>
              <a:rPr lang="en-GB" sz="1200" kern="1200" dirty="0" err="1">
                <a:solidFill>
                  <a:schemeClr val="tx1"/>
                </a:solidFill>
                <a:effectLst/>
                <a:latin typeface="+mn-lt"/>
                <a:ea typeface="+mn-ea"/>
                <a:cs typeface="+mn-cs"/>
              </a:rPr>
              <a:t>vɛʁ</a:t>
            </a:r>
            <a:r>
              <a:rPr lang="en-GB" sz="1200" kern="1200" dirty="0">
                <a:solidFill>
                  <a:schemeClr val="tx1"/>
                </a:solidFill>
                <a:effectLst/>
                <a:latin typeface="+mn-lt"/>
                <a:ea typeface="+mn-ea"/>
                <a:cs typeface="+mn-cs"/>
              </a:rPr>
              <a:t>/, there are a number of different ways this can be spelt or represented in written form. We’ve got these real words here ‘</a:t>
            </a:r>
            <a:r>
              <a:rPr lang="en-GB" sz="1200" kern="1200" dirty="0" err="1">
                <a:solidFill>
                  <a:schemeClr val="tx1"/>
                </a:solidFill>
                <a:effectLst/>
                <a:latin typeface="+mn-lt"/>
                <a:ea typeface="+mn-ea"/>
                <a:cs typeface="+mn-cs"/>
              </a:rPr>
              <a:t>vair</a:t>
            </a:r>
            <a:r>
              <a:rPr lang="en-GB" sz="1200" kern="1200" dirty="0">
                <a:solidFill>
                  <a:schemeClr val="tx1"/>
                </a:solidFill>
                <a:effectLst/>
                <a:latin typeface="+mn-lt"/>
                <a:ea typeface="+mn-ea"/>
                <a:cs typeface="+mn-cs"/>
              </a:rPr>
              <a:t>’, ‘vert’, ‘verts’ and more besides. And we’ve also got, denoted by the asterisks here, pseudowords which could also be pronounced /</a:t>
            </a:r>
            <a:r>
              <a:rPr lang="en-GB" sz="1200" kern="1200" dirty="0" err="1">
                <a:solidFill>
                  <a:schemeClr val="tx1"/>
                </a:solidFill>
                <a:effectLst/>
                <a:latin typeface="+mn-lt"/>
                <a:ea typeface="+mn-ea"/>
                <a:cs typeface="+mn-cs"/>
              </a:rPr>
              <a:t>vɛʁ</a:t>
            </a:r>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So, in other words, if you go from a spoken form there are many different ways of writing it. But, I think I’m right in saying, that if you go from any of these written forms, which are the leaves on the tree if you’d like, if you work back from that leaf, you’ll always end up back at the bottom of the trunk with the one spoken form. So, that provides a visual representation of the nature of French orthography.</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1212F4-EB5A-464B-92EC-DACFCB1CC2C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82088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082275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20/11/2022</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19761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20/11/2022</a:t>
            </a:fld>
            <a:endParaRPr lang="en-GB" dirty="0">
              <a:solidFill>
                <a:prstClr val="black"/>
              </a:solidFill>
            </a:endParaRPr>
          </a:p>
        </p:txBody>
      </p:sp>
      <p:sp>
        <p:nvSpPr>
          <p:cNvPr id="5" name="Footer Placeholder 4"/>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6" name="Slide Number Placeholder 5"/>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15968279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9749674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7991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5148779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63609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914353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950965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99307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3123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984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26285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474950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2688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solidFill>
                  <a:schemeClr val="accent5">
                    <a:lumMod val="50000"/>
                  </a:schemeClr>
                </a:solidFill>
                <a:latin typeface="Century Gothic" panose="020B050202020202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lumMod val="50000"/>
                  </a:schemeClr>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3563388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390359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035652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998971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95561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8473750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40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accent5">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35151765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93775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6277311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77482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62439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95675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11266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569670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20/11/2022</a:t>
            </a:fld>
            <a:endParaRPr lang="en-GB" dirty="0">
              <a:solidFill>
                <a:prstClr val="black"/>
              </a:solidFill>
            </a:endParaRPr>
          </a:p>
        </p:txBody>
      </p:sp>
      <p:sp>
        <p:nvSpPr>
          <p:cNvPr id="3" name="Footer Placeholder 2"/>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4" name="Slide Number Placeholder 3"/>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9078215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20/11/2022</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343938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2"/>
            <a:ext cx="2743200" cy="365125"/>
          </a:xfrm>
          <a:prstGeom prst="rect">
            <a:avLst/>
          </a:prstGeom>
        </p:spPr>
        <p:txBody>
          <a:bodyPr/>
          <a:lstStyle>
            <a:lvl1pPr>
              <a:defRPr>
                <a:latin typeface="Century Gothic" panose="020B0502020202020204" pitchFamily="34" charset="0"/>
              </a:defRPr>
            </a:lvl1pPr>
          </a:lstStyle>
          <a:p>
            <a:fld id="{80FB12E3-6F75-41C0-8FD2-F7ED0FB4E94A}" type="datetimeFigureOut">
              <a:rPr lang="en-GB" smtClean="0">
                <a:solidFill>
                  <a:prstClr val="black"/>
                </a:solidFill>
              </a:rPr>
              <a:pPr/>
              <a:t>20/11/2022</a:t>
            </a:fld>
            <a:endParaRPr lang="en-GB" dirty="0">
              <a:solidFill>
                <a:prstClr val="black"/>
              </a:solidFill>
            </a:endParaRPr>
          </a:p>
        </p:txBody>
      </p:sp>
      <p:sp>
        <p:nvSpPr>
          <p:cNvPr id="6" name="Footer Placeholder 5"/>
          <p:cNvSpPr>
            <a:spLocks noGrp="1"/>
          </p:cNvSpPr>
          <p:nvPr>
            <p:ph type="ftr" sz="quarter" idx="11"/>
          </p:nvPr>
        </p:nvSpPr>
        <p:spPr>
          <a:xfrm>
            <a:off x="4038600" y="6356352"/>
            <a:ext cx="4114800" cy="365125"/>
          </a:xfrm>
          <a:prstGeom prst="rect">
            <a:avLst/>
          </a:prstGeom>
        </p:spPr>
        <p:txBody>
          <a:bodyPr/>
          <a:lstStyle>
            <a:lvl1pPr>
              <a:defRPr>
                <a:latin typeface="Century Gothic" panose="020B0502020202020204" pitchFamily="34" charset="0"/>
              </a:defRPr>
            </a:lvl1pPr>
          </a:lstStyle>
          <a:p>
            <a:endParaRPr lang="en-GB" dirty="0">
              <a:solidFill>
                <a:prstClr val="black"/>
              </a:solidFill>
            </a:endParaRPr>
          </a:p>
        </p:txBody>
      </p:sp>
      <p:sp>
        <p:nvSpPr>
          <p:cNvPr id="7" name="Slide Number Placeholder 6"/>
          <p:cNvSpPr>
            <a:spLocks noGrp="1"/>
          </p:cNvSpPr>
          <p:nvPr>
            <p:ph type="sldNum" sz="quarter" idx="12"/>
          </p:nvPr>
        </p:nvSpPr>
        <p:spPr>
          <a:xfrm>
            <a:off x="8610600" y="6356352"/>
            <a:ext cx="2743200" cy="365125"/>
          </a:xfrm>
          <a:prstGeom prst="rect">
            <a:avLst/>
          </a:prstGeom>
        </p:spPr>
        <p:txBody>
          <a:bodyPr/>
          <a:lstStyle>
            <a:lvl1pPr>
              <a:defRPr>
                <a:latin typeface="Century Gothic" panose="020B0502020202020204" pitchFamily="34" charset="0"/>
              </a:defRPr>
            </a:lvl1pPr>
          </a:lstStyle>
          <a:p>
            <a:fld id="{AD31E8EB-F65A-4D69-92C9-21AA3BC167FC}" type="slidenum">
              <a:rPr lang="en-GB" smtClean="0">
                <a:solidFill>
                  <a:prstClr val="black"/>
                </a:solidFill>
              </a:rPr>
              <a:pPr/>
              <a:t>‹#›</a:t>
            </a:fld>
            <a:endParaRPr lang="en-GB" dirty="0">
              <a:solidFill>
                <a:prstClr val="black"/>
              </a:solidFill>
            </a:endParaRPr>
          </a:p>
        </p:txBody>
      </p:sp>
    </p:spTree>
    <p:extLst>
      <p:ext uri="{BB962C8B-B14F-4D97-AF65-F5344CB8AC3E}">
        <p14:creationId xmlns:p14="http://schemas.microsoft.com/office/powerpoint/2010/main" val="2880683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hyperlink" Target="https://creativecommons.org/licenses/by-nc-sa/4.0/"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85120" y="-61459"/>
            <a:ext cx="1627856" cy="563137"/>
          </a:xfrm>
          <a:prstGeom prst="rect">
            <a:avLst/>
          </a:prstGeom>
        </p:spPr>
      </p:pic>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 y="0"/>
            <a:ext cx="4775200" cy="417830"/>
          </a:xfrm>
          <a:prstGeom prst="rect">
            <a:avLst/>
          </a:prstGeom>
        </p:spPr>
      </p:pic>
      <p:sp>
        <p:nvSpPr>
          <p:cNvPr id="4" name="Rectangle 3"/>
          <p:cNvSpPr/>
          <p:nvPr userDrawn="1"/>
        </p:nvSpPr>
        <p:spPr>
          <a:xfrm>
            <a:off x="9088583" y="6572243"/>
            <a:ext cx="8434647" cy="430887"/>
          </a:xfrm>
          <a:prstGeom prst="rect">
            <a:avLst/>
          </a:prstGeom>
        </p:spPr>
        <p:txBody>
          <a:bodyPr wrap="square">
            <a:spAutoFit/>
          </a:bodyPr>
          <a:lstStyle/>
          <a:p>
            <a:r>
              <a:rPr lang="en-GB" sz="1100" dirty="0">
                <a:solidFill>
                  <a:srgbClr val="002060"/>
                </a:solidFill>
                <a:latin typeface="Century Gothic" panose="020B0502020202020204" pitchFamily="34" charset="0"/>
              </a:rPr>
              <a:t>Material</a:t>
            </a:r>
            <a:r>
              <a:rPr lang="en-GB" sz="1100" dirty="0">
                <a:solidFill>
                  <a:srgbClr val="002060"/>
                </a:solidFill>
                <a:latin typeface="Arial" panose="020B0604020202020204" pitchFamily="34" charset="0"/>
              </a:rPr>
              <a:t> </a:t>
            </a:r>
            <a:r>
              <a:rPr lang="en-GB" sz="1100" dirty="0">
                <a:solidFill>
                  <a:srgbClr val="002060"/>
                </a:solidFill>
                <a:latin typeface="Century Gothic" panose="020B0502020202020204" pitchFamily="34" charset="0"/>
              </a:rPr>
              <a:t>licensed as </a:t>
            </a:r>
            <a:r>
              <a:rPr lang="en-GB" sz="1100" b="1" u="sng" dirty="0">
                <a:solidFill>
                  <a:srgbClr val="FFFFFF"/>
                </a:solidFill>
                <a:latin typeface="Century Gothic" panose="020B0502020202020204" pitchFamily="34" charset="0"/>
                <a:hlinkClick r:id="rId16"/>
              </a:rPr>
              <a:t>CC BY-NC-SA 4.0</a:t>
            </a:r>
            <a:br>
              <a:rPr lang="en-GB" sz="1100" dirty="0">
                <a:solidFill>
                  <a:prstClr val="black"/>
                </a:solidFill>
                <a:latin typeface="Century Gothic" panose="020B0502020202020204" pitchFamily="34" charset="0"/>
              </a:rPr>
            </a:br>
            <a:endParaRPr lang="en-GB" sz="1100" dirty="0">
              <a:solidFill>
                <a:prstClr val="black"/>
              </a:solidFill>
              <a:latin typeface="Century Gothic" panose="020B0502020202020204" pitchFamily="34" charset="0"/>
            </a:endParaRPr>
          </a:p>
        </p:txBody>
      </p:sp>
      <p:sp>
        <p:nvSpPr>
          <p:cNvPr id="8" name="Rectangle 7"/>
          <p:cNvSpPr/>
          <p:nvPr userDrawn="1"/>
        </p:nvSpPr>
        <p:spPr>
          <a:xfrm>
            <a:off x="2" y="6572241"/>
            <a:ext cx="8434647" cy="261610"/>
          </a:xfrm>
          <a:prstGeom prst="rect">
            <a:avLst/>
          </a:prstGeom>
        </p:spPr>
        <p:txBody>
          <a:bodyPr wrap="square">
            <a:spAutoFit/>
          </a:bodyPr>
          <a:lstStyle/>
          <a:p>
            <a:r>
              <a:rPr lang="en-GB" sz="1050" dirty="0">
                <a:solidFill>
                  <a:srgbClr val="002060"/>
                </a:solidFill>
                <a:latin typeface="Century Gothic" panose="020B0502020202020204" pitchFamily="34" charset="0"/>
              </a:rPr>
              <a:t>Rachel Hawkes</a:t>
            </a:r>
            <a:endParaRPr lang="en-GB" sz="1050"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3293139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52003766"/>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43073"/>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94904324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hyperlink" Target="http://www.rachelhawkes.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20.png"/><Relationship Id="rId5" Type="http://schemas.openxmlformats.org/officeDocument/2006/relationships/image" Target="../media/image16.jpe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26.png"/><Relationship Id="rId4" Type="http://schemas.openxmlformats.org/officeDocument/2006/relationships/hyperlink" Target="http://www.rachelhawkes.com/Resources/Phonics/Phonics.php"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gov.uk/government/publications/gcse-french-german-and-spanish-subject-content"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hyperlink" Target="https://www.gov.uk/government/publications/gcse-french-german-and-spanish-subject-content"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audio" Target="../media/audio2.wav"/><Relationship Id="rId4" Type="http://schemas.openxmlformats.org/officeDocument/2006/relationships/audio" Target="../media/audio1.wav"/></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4.xml"/><Relationship Id="rId4" Type="http://schemas.openxmlformats.org/officeDocument/2006/relationships/image" Target="../media/image30.jpeg"/></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png"/><Relationship Id="rId4" Type="http://schemas.openxmlformats.org/officeDocument/2006/relationships/hyperlink" Target="http://www.rachelhawkes.com/"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9.png"/><Relationship Id="rId5" Type="http://schemas.openxmlformats.org/officeDocument/2006/relationships/image" Target="../media/image19.jpe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4800" b="1" dirty="0">
                <a:solidFill>
                  <a:srgbClr val="002060"/>
                </a:solidFill>
              </a:rPr>
              <a:t>Session 1: Phonics</a:t>
            </a:r>
            <a:endParaRPr lang="en-GB" sz="4800" i="1"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8" name="Text Placeholder 1">
            <a:extLst>
              <a:ext uri="{FF2B5EF4-FFF2-40B4-BE49-F238E27FC236}">
                <a16:creationId xmlns:a16="http://schemas.microsoft.com/office/drawing/2014/main" id="{7FF068DD-38D0-48A2-AECA-E2EFF5B79EE0}"/>
              </a:ext>
            </a:extLst>
          </p:cNvPr>
          <p:cNvSpPr txBox="1">
            <a:spLocks/>
          </p:cNvSpPr>
          <p:nvPr/>
        </p:nvSpPr>
        <p:spPr>
          <a:xfrm>
            <a:off x="0" y="5543684"/>
            <a:ext cx="3425982" cy="1445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Presenter: </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@RachelHawkes60</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www.rachelhawkes.com</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pic>
        <p:nvPicPr>
          <p:cNvPr id="10" name="Picture 9" descr="Graphical user interface&#10;&#10;Description automatically generated with low confidence">
            <a:extLst>
              <a:ext uri="{FF2B5EF4-FFF2-40B4-BE49-F238E27FC236}">
                <a16:creationId xmlns:a16="http://schemas.microsoft.com/office/drawing/2014/main" id="{252E5F87-EE0C-4BD8-BF3D-318F8E4355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010" t="28556" r="24418" b="27901"/>
          <a:stretch/>
        </p:blipFill>
        <p:spPr>
          <a:xfrm rot="621646">
            <a:off x="2552548" y="6049122"/>
            <a:ext cx="451007" cy="435004"/>
          </a:xfrm>
          <a:prstGeom prst="rect">
            <a:avLst/>
          </a:prstGeom>
        </p:spPr>
      </p:pic>
      <p:pic>
        <p:nvPicPr>
          <p:cNvPr id="11" name="Picture 10" descr="Logo&#10;&#10;Description automatically generated">
            <a:extLst>
              <a:ext uri="{FF2B5EF4-FFF2-40B4-BE49-F238E27FC236}">
                <a16:creationId xmlns:a16="http://schemas.microsoft.com/office/drawing/2014/main" id="{81D66EE4-07B1-474C-915A-412E3D4C8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6029" y="5221168"/>
            <a:ext cx="689647" cy="881501"/>
          </a:xfrm>
          <a:prstGeom prst="rect">
            <a:avLst/>
          </a:prstGeom>
        </p:spPr>
      </p:pic>
      <p:pic>
        <p:nvPicPr>
          <p:cNvPr id="4" name="Picture 3" descr="Qr code&#10;&#10;Description automatically generated">
            <a:extLst>
              <a:ext uri="{FF2B5EF4-FFF2-40B4-BE49-F238E27FC236}">
                <a16:creationId xmlns:a16="http://schemas.microsoft.com/office/drawing/2014/main" id="{E830ECA5-8DED-4F56-8C8E-567588B520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68358" y="1418812"/>
            <a:ext cx="2645153" cy="3429000"/>
          </a:xfrm>
          <a:prstGeom prst="rect">
            <a:avLst/>
          </a:prstGeom>
        </p:spPr>
      </p:pic>
    </p:spTree>
    <p:extLst>
      <p:ext uri="{BB962C8B-B14F-4D97-AF65-F5344CB8AC3E}">
        <p14:creationId xmlns:p14="http://schemas.microsoft.com/office/powerpoint/2010/main" val="14468918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paulsquiz.com/images/stories/traintrave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3165" y="1329559"/>
            <a:ext cx="2202546" cy="165505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4"/>
          <p:cNvPicPr>
            <a:picLocks noChangeAspect="1" noChangeArrowheads="1"/>
          </p:cNvPicPr>
          <p:nvPr/>
        </p:nvPicPr>
        <p:blipFill>
          <a:blip r:embed="rId4">
            <a:extLst>
              <a:ext uri="{28A0092B-C50C-407E-A947-70E740481C1C}">
                <a14:useLocalDpi xmlns:a14="http://schemas.microsoft.com/office/drawing/2010/main" val="0"/>
              </a:ext>
            </a:extLst>
          </a:blip>
          <a:srcRect l="4153" r="4153" b="32536"/>
          <a:stretch>
            <a:fillRect/>
          </a:stretch>
        </p:blipFill>
        <p:spPr bwMode="auto">
          <a:xfrm>
            <a:off x="5040232" y="1272009"/>
            <a:ext cx="2342984" cy="17126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http://t0.gstatic.com/images?q=tbn:ANd9GcQGia2TQM53bgl5DOkcMvAdMjzCz_lNhZKO9AlCMv5kHQWUJCM&amp;t=1&amp;usg=__gzPzCvUJ1OJbHZTEIo42BKcbTUI="/>
          <p:cNvPicPr>
            <a:picLocks noChangeAspect="1" noChangeArrowheads="1"/>
          </p:cNvPicPr>
          <p:nvPr/>
        </p:nvPicPr>
        <p:blipFill>
          <a:blip r:embed="rId5">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18447" y="1239762"/>
            <a:ext cx="3285600" cy="1777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6"/>
          <a:stretch>
            <a:fillRect/>
          </a:stretch>
        </p:blipFill>
        <p:spPr>
          <a:xfrm>
            <a:off x="7718447" y="3016859"/>
            <a:ext cx="3416392" cy="2834787"/>
          </a:xfrm>
          <a:prstGeom prst="rect">
            <a:avLst/>
          </a:prstGeom>
        </p:spPr>
      </p:pic>
      <p:sp>
        <p:nvSpPr>
          <p:cNvPr id="8" name="TextBox 7"/>
          <p:cNvSpPr txBox="1"/>
          <p:nvPr/>
        </p:nvSpPr>
        <p:spPr>
          <a:xfrm>
            <a:off x="245661" y="2984615"/>
            <a:ext cx="6648082" cy="341632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Awareness-raising tasks and analogies like these may be useful for MFL pupils!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Help them to understand the learning challenge they face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Aim is to develop healthier ‘attributions’ and sense of agency </a:t>
            </a:r>
          </a:p>
        </p:txBody>
      </p:sp>
      <p:pic>
        <p:nvPicPr>
          <p:cNvPr id="9" name="Picture 8" descr="background rectangle">
            <a:extLst>
              <a:ext uri="{FF2B5EF4-FFF2-40B4-BE49-F238E27FC236}">
                <a16:creationId xmlns:a16="http://schemas.microsoft.com/office/drawing/2014/main" id="{9DC4E5AA-EAC9-4F51-AD14-36DD1F8F4F2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0" y="191335"/>
            <a:ext cx="6649156" cy="867128"/>
          </a:xfrm>
          <a:prstGeom prst="rect">
            <a:avLst/>
          </a:prstGeom>
        </p:spPr>
      </p:pic>
      <p:sp>
        <p:nvSpPr>
          <p:cNvPr id="5" name="Title 4">
            <a:extLst>
              <a:ext uri="{FF2B5EF4-FFF2-40B4-BE49-F238E27FC236}">
                <a16:creationId xmlns:a16="http://schemas.microsoft.com/office/drawing/2014/main" id="{957F6C70-31E7-499A-8EB9-FE845E5ABE5F}"/>
              </a:ext>
            </a:extLst>
          </p:cNvPr>
          <p:cNvSpPr>
            <a:spLocks noGrp="1"/>
          </p:cNvSpPr>
          <p:nvPr>
            <p:ph type="title"/>
          </p:nvPr>
        </p:nvSpPr>
        <p:spPr>
          <a:xfrm>
            <a:off x="0" y="-85801"/>
            <a:ext cx="10515600" cy="1325563"/>
          </a:xfrm>
        </p:spPr>
        <p:txBody>
          <a:bodyPr>
            <a:normAutofit/>
          </a:bodyPr>
          <a:lstStyle/>
          <a:p>
            <a:r>
              <a:rPr lang="en-GB" sz="4000" b="1" dirty="0">
                <a:solidFill>
                  <a:schemeClr val="bg1"/>
                </a:solidFill>
              </a:rPr>
              <a:t>Orthographic depth</a:t>
            </a:r>
            <a:endParaRPr lang="en-GB" sz="4000" dirty="0"/>
          </a:p>
        </p:txBody>
      </p:sp>
    </p:spTree>
    <p:extLst>
      <p:ext uri="{BB962C8B-B14F-4D97-AF65-F5344CB8AC3E}">
        <p14:creationId xmlns:p14="http://schemas.microsoft.com/office/powerpoint/2010/main" val="151041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244770" y="1510333"/>
            <a:ext cx="11702459" cy="4345164"/>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Phonics</a:t>
            </a:r>
            <a:endPar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Key definitions, all languages are not the same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we know (from research and practice) about teaching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The benefits of teaching explicit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progression in phonics knowledge looks like</a:t>
            </a:r>
          </a:p>
          <a:p>
            <a:pPr lvl="1">
              <a:lnSpc>
                <a:spcPct val="150000"/>
              </a:lnSpc>
              <a:defRPr/>
            </a:pPr>
            <a:r>
              <a:rPr lang="en-GB" sz="2200" dirty="0">
                <a:solidFill>
                  <a:srgbClr val="002060"/>
                </a:solidFill>
              </a:rPr>
              <a:t>•   Some curriculum design ‘takeaways’?</a:t>
            </a:r>
          </a:p>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br>
            <a:endPar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Questions, discussion and next steps</a:t>
            </a:r>
          </a:p>
        </p:txBody>
      </p:sp>
      <p:pic>
        <p:nvPicPr>
          <p:cNvPr id="8" name="Picture 7" descr="Shape, arrow&#10;&#10;Description automatically generated">
            <a:extLst>
              <a:ext uri="{FF2B5EF4-FFF2-40B4-BE49-F238E27FC236}">
                <a16:creationId xmlns:a16="http://schemas.microsoft.com/office/drawing/2014/main" id="{770D957C-58B8-4BFF-A3D7-D7BC31207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501" y="2007630"/>
            <a:ext cx="485818" cy="506060"/>
          </a:xfrm>
          <a:prstGeom prst="rect">
            <a:avLst/>
          </a:prstGeom>
        </p:spPr>
      </p:pic>
    </p:spTree>
    <p:extLst>
      <p:ext uri="{BB962C8B-B14F-4D97-AF65-F5344CB8AC3E}">
        <p14:creationId xmlns:p14="http://schemas.microsoft.com/office/powerpoint/2010/main" val="42724742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[1/3]</a:t>
            </a:r>
          </a:p>
        </p:txBody>
      </p:sp>
      <p:sp>
        <p:nvSpPr>
          <p:cNvPr id="6" name="TextBox 5">
            <a:extLst>
              <a:ext uri="{FF2B5EF4-FFF2-40B4-BE49-F238E27FC236}">
                <a16:creationId xmlns:a16="http://schemas.microsoft.com/office/drawing/2014/main" id="{37F70BF8-FE0B-467A-86F0-8E6482BE15F4}"/>
              </a:ext>
            </a:extLst>
          </p:cNvPr>
          <p:cNvSpPr txBox="1"/>
          <p:nvPr/>
        </p:nvSpPr>
        <p:spPr>
          <a:xfrm>
            <a:off x="0" y="5079383"/>
            <a:ext cx="10899032" cy="1154162"/>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Teaching phonics in L2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(second / ‘foreign’ language)</a:t>
            </a:r>
            <a:endParaRPr kumimoji="0" lang="en-GB" sz="26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Written and spoken forms encountered simultaneously!</a:t>
            </a:r>
          </a:p>
        </p:txBody>
      </p:sp>
      <p:sp>
        <p:nvSpPr>
          <p:cNvPr id="3" name="TextBox 2"/>
          <p:cNvSpPr txBox="1"/>
          <p:nvPr/>
        </p:nvSpPr>
        <p:spPr>
          <a:xfrm>
            <a:off x="0" y="1325563"/>
            <a:ext cx="7784123" cy="357020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Teaching phonics in L1 (first language)</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Reading comprehension: ‘discovering’ the meaning of words you already know orally</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‘Simple View of Reading’ (Hoover &amp; Gough, 1990): </a:t>
            </a:r>
          </a:p>
          <a:p>
            <a:pPr marL="1200150" marR="0" lvl="2"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Reading comprehension = decoding x language comprehension </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Lots of research in Anglophone countries showing benefits of teaching phonics or early reading (and spelling) </a:t>
            </a:r>
          </a:p>
        </p:txBody>
      </p:sp>
      <p:pic>
        <p:nvPicPr>
          <p:cNvPr id="7" name="Picture 6">
            <a:extLst>
              <a:ext uri="{FF2B5EF4-FFF2-40B4-BE49-F238E27FC236}">
                <a16:creationId xmlns:a16="http://schemas.microsoft.com/office/drawing/2014/main" id="{FF99E871-3CA1-4BE0-BF37-B1B3C9314802}"/>
              </a:ext>
            </a:extLst>
          </p:cNvPr>
          <p:cNvPicPr>
            <a:picLocks noChangeAspect="1"/>
          </p:cNvPicPr>
          <p:nvPr/>
        </p:nvPicPr>
        <p:blipFill rotWithShape="1">
          <a:blip r:embed="rId4"/>
          <a:srcRect l="22658" t="7863" r="19873" b="21477"/>
          <a:stretch/>
        </p:blipFill>
        <p:spPr>
          <a:xfrm rot="798435">
            <a:off x="8285797" y="426492"/>
            <a:ext cx="3547579" cy="2453612"/>
          </a:xfrm>
          <a:prstGeom prst="rect">
            <a:avLst/>
          </a:prstGeom>
        </p:spPr>
      </p:pic>
      <p:pic>
        <p:nvPicPr>
          <p:cNvPr id="8" name="Picture 4">
            <a:extLst>
              <a:ext uri="{FF2B5EF4-FFF2-40B4-BE49-F238E27FC236}">
                <a16:creationId xmlns:a16="http://schemas.microsoft.com/office/drawing/2014/main" id="{D6466593-4A68-496B-84AF-5F651E4783B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848" t="14497" r="15672" b="42165"/>
          <a:stretch/>
        </p:blipFill>
        <p:spPr bwMode="auto">
          <a:xfrm>
            <a:off x="8076223" y="4157919"/>
            <a:ext cx="3991903" cy="201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275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[2/3]</a:t>
            </a:r>
          </a:p>
        </p:txBody>
      </p:sp>
      <p:sp>
        <p:nvSpPr>
          <p:cNvPr id="3" name="TextBox 2"/>
          <p:cNvSpPr txBox="1"/>
          <p:nvPr/>
        </p:nvSpPr>
        <p:spPr>
          <a:xfrm>
            <a:off x="467980" y="1460854"/>
            <a:ext cx="11327780" cy="4247317"/>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Many L2 learners </a:t>
            </a:r>
            <a:r>
              <a:rPr kumimoji="0" lang="en-GB" sz="2600" b="1" i="1" u="sng" strike="noStrike" kern="1200" cap="none" spc="0" normalizeH="0" baseline="0" noProof="0" dirty="0">
                <a:ln>
                  <a:noFill/>
                </a:ln>
                <a:solidFill>
                  <a:srgbClr val="002060"/>
                </a:solidFill>
                <a:effectLst/>
                <a:uLnTx/>
                <a:uFillTx/>
                <a:latin typeface="Century Gothic" panose="020F0302020204030204"/>
                <a:ea typeface="+mn-ea"/>
                <a:cs typeface="+mn-cs"/>
              </a:rPr>
              <a:t>do</a:t>
            </a: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 try to sound out words they don’t know when reading </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a:t>
            </a:r>
            <a:r>
              <a:rPr kumimoji="0" lang="en-GB" sz="2000" b="0" i="0" u="none" strike="noStrike" kern="1200" cap="none" spc="0" normalizeH="0" baseline="0" noProof="0" dirty="0" err="1">
                <a:ln>
                  <a:noFill/>
                </a:ln>
                <a:solidFill>
                  <a:srgbClr val="002060"/>
                </a:solidFill>
                <a:effectLst/>
                <a:uLnTx/>
                <a:uFillTx/>
                <a:latin typeface="Century Gothic" panose="020F0302020204030204"/>
                <a:ea typeface="+mn-ea"/>
                <a:cs typeface="+mn-cs"/>
              </a:rPr>
              <a:t>Erler</a:t>
            </a:r>
            <a:r>
              <a:rPr kumimoji="0" lang="en-GB" sz="2000" b="0" i="0" u="none" strike="noStrike" kern="1200" cap="none" spc="0" normalizeH="0" baseline="0" noProof="0" dirty="0">
                <a:ln>
                  <a:noFill/>
                </a:ln>
                <a:solidFill>
                  <a:srgbClr val="002060"/>
                </a:solidFill>
                <a:effectLst/>
                <a:uLnTx/>
                <a:uFillTx/>
                <a:latin typeface="Century Gothic" panose="020F0302020204030204"/>
                <a:ea typeface="+mn-ea"/>
                <a:cs typeface="+mn-cs"/>
              </a:rPr>
              <a:t> &amp; Macaro, 2011)</a:t>
            </a:r>
            <a:endParaRPr kumimoji="0" lang="en-GB" sz="26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The ability to decode accurately in L2 may additionally support:</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vocabulary learning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(Hamada &amp; </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Koda</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2008, 2011; Li, 2019; Li &amp; Woore, in progress) </a:t>
            </a:r>
            <a:endPar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learner autonomy</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grammar learning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Erler</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2003)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sym typeface="Wingdings" panose="05000000000000000000" pitchFamily="2" charset="2"/>
              </a:rPr>
              <a:t></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je /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j’ai</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parle</a:t>
            </a:r>
            <a:r>
              <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t>
            </a:r>
            <a:r>
              <a:rPr kumimoji="0" lang="en-GB" sz="2200" b="0" i="1"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parlé</a:t>
            </a:r>
            <a:endParaRPr kumimoji="0" lang="en-GB" sz="2200" b="0" i="1"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motivation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Erler</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&amp; </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Macaro</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2011)</a:t>
            </a:r>
          </a:p>
          <a:p>
            <a:pPr marL="742950" marR="0" lvl="1"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Speaking; listening; writing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(Macaro, 2007)</a:t>
            </a: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27234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Why teach phonics? [3/3]</a:t>
            </a:r>
          </a:p>
        </p:txBody>
      </p:sp>
      <p:sp>
        <p:nvSpPr>
          <p:cNvPr id="3" name="TextBox 2"/>
          <p:cNvSpPr txBox="1"/>
          <p:nvPr/>
        </p:nvSpPr>
        <p:spPr>
          <a:xfrm>
            <a:off x="203820" y="1163991"/>
            <a:ext cx="9003680" cy="4539704"/>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Research in UK MFL classrooms (mainly L2 French) suggests that without explicit instruction:</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students are not very good at phonological decoding (reading aloud); </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they seem to make little progress in this area;</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English spelling-sound links remain stubbornly entrenched; </a:t>
            </a:r>
          </a:p>
          <a:p>
            <a:pPr marL="457200" marR="0" lvl="1" indent="0" algn="l" defTabSz="914400" rtl="0" eaLnBrk="1" fontAlgn="auto" latinLnBrk="0" hangingPunct="1">
              <a:lnSpc>
                <a:spcPct val="100000"/>
              </a:lnSpc>
              <a:spcBef>
                <a:spcPts val="600"/>
              </a:spcBef>
              <a:spcAft>
                <a:spcPts val="1200"/>
              </a:spcAft>
              <a:buClrTx/>
              <a:buSzTx/>
              <a:buFont typeface="Arial" panose="020B0604020202020204" pitchFamily="34" charset="0"/>
              <a:buChar char="•"/>
              <a:tabLst/>
              <a:defRPr/>
            </a:pPr>
            <a:r>
              <a:rPr kumimoji="0" lang="en-GB" altLang="en-US" sz="2200" b="0" i="0" u="none" strike="noStrike" kern="1200" cap="none" spc="0" normalizeH="0" baseline="0" noProof="0" dirty="0">
                <a:ln>
                  <a:noFill/>
                </a:ln>
                <a:solidFill>
                  <a:srgbClr val="002060"/>
                </a:solidFill>
                <a:effectLst/>
                <a:uLnTx/>
                <a:uFillTx/>
                <a:latin typeface="Century Gothic" panose="020F0302020204030204"/>
                <a:ea typeface="+mn-ea"/>
                <a:cs typeface="+mn-cs"/>
              </a:rPr>
              <a:t> students may know that words should sound different to English, but not  know how they should sound.</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endPar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6" name="TextBox 5">
            <a:extLst>
              <a:ext uri="{FF2B5EF4-FFF2-40B4-BE49-F238E27FC236}">
                <a16:creationId xmlns:a16="http://schemas.microsoft.com/office/drawing/2014/main" id="{75A16B86-EC0A-4D05-A077-A870F09771A0}"/>
              </a:ext>
            </a:extLst>
          </p:cNvPr>
          <p:cNvSpPr txBox="1">
            <a:spLocks noChangeArrowheads="1"/>
          </p:cNvSpPr>
          <p:nvPr/>
        </p:nvSpPr>
        <p:spPr bwMode="auto">
          <a:xfrm>
            <a:off x="82286" y="5998580"/>
            <a:ext cx="1179429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altLang="en-US" sz="16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Sources: Erler, 2003, 2004; Erler &amp; Macaro, 2012; Porter, 2014, forthcoming; Woore, 2009, 2010, 2011, 2014, 2018</a:t>
            </a:r>
            <a:endParaRPr kumimoji="0" lang="en-GB" altLang="en-US" sz="16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09286" y="2569170"/>
            <a:ext cx="4288830" cy="4288830"/>
          </a:xfrm>
          <a:prstGeom prst="rect">
            <a:avLst/>
          </a:prstGeom>
        </p:spPr>
      </p:pic>
    </p:spTree>
    <p:extLst>
      <p:ext uri="{BB962C8B-B14F-4D97-AF65-F5344CB8AC3E}">
        <p14:creationId xmlns:p14="http://schemas.microsoft.com/office/powerpoint/2010/main" val="2225544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t2.gstatic.com/images?q=tbn:ANd9GcSpx24cBdkJW_BjDtqPANliPKNVHQ7979Q2hFevQz6epJSqtLkxJA">
            <a:extLst>
              <a:ext uri="{FF2B5EF4-FFF2-40B4-BE49-F238E27FC236}">
                <a16:creationId xmlns:a16="http://schemas.microsoft.com/office/drawing/2014/main" id="{7AAC67FC-E691-4034-9383-4AE18E2E3A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9031" y="1584530"/>
            <a:ext cx="4653937" cy="3240360"/>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ular Callout 2">
            <a:extLst>
              <a:ext uri="{FF2B5EF4-FFF2-40B4-BE49-F238E27FC236}">
                <a16:creationId xmlns:a16="http://schemas.microsoft.com/office/drawing/2014/main" id="{E34411ED-C10B-4E93-A154-E49E2D1CF317}"/>
              </a:ext>
            </a:extLst>
          </p:cNvPr>
          <p:cNvSpPr/>
          <p:nvPr/>
        </p:nvSpPr>
        <p:spPr>
          <a:xfrm>
            <a:off x="7709407" y="106945"/>
            <a:ext cx="4114799" cy="1818541"/>
          </a:xfrm>
          <a:prstGeom prst="wedgeRoundRectCallout">
            <a:avLst>
              <a:gd name="adj1" fmla="val -38333"/>
              <a:gd name="adj2" fmla="val 83248"/>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002060"/>
                </a:solidFill>
                <a:effectLst/>
                <a:uLnTx/>
                <a:uFillTx/>
                <a:latin typeface="Century Gothic" panose="020F0302020204030204"/>
                <a:ea typeface="+mn-ea"/>
                <a:cs typeface="+mn-cs"/>
              </a:rPr>
              <a:t>These words get more ridiculous as we go along</a:t>
            </a:r>
            <a:endPar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6" name="Rounded Rectangular Callout 3">
            <a:extLst>
              <a:ext uri="{FF2B5EF4-FFF2-40B4-BE49-F238E27FC236}">
                <a16:creationId xmlns:a16="http://schemas.microsoft.com/office/drawing/2014/main" id="{AF3CD06C-D33C-4258-8C04-5EB8A1672891}"/>
              </a:ext>
            </a:extLst>
          </p:cNvPr>
          <p:cNvSpPr/>
          <p:nvPr/>
        </p:nvSpPr>
        <p:spPr>
          <a:xfrm>
            <a:off x="253831" y="380912"/>
            <a:ext cx="6419683" cy="1675677"/>
          </a:xfrm>
          <a:prstGeom prst="wedgeRoundRectCallout">
            <a:avLst>
              <a:gd name="adj1" fmla="val -5341"/>
              <a:gd name="adj2" fmla="val 68842"/>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002060"/>
                </a:solidFill>
                <a:effectLst/>
                <a:uLnTx/>
                <a:uFillTx/>
                <a:latin typeface="Century Gothic" panose="020F0302020204030204"/>
                <a:ea typeface="+mn-ea"/>
                <a:cs typeface="+mn-cs"/>
              </a:rPr>
              <a:t>Some of these don't even look like real words.  I reckon you're just trying to trick me</a:t>
            </a:r>
            <a:endPar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7" name="Rounded Rectangular Callout 4">
            <a:extLst>
              <a:ext uri="{FF2B5EF4-FFF2-40B4-BE49-F238E27FC236}">
                <a16:creationId xmlns:a16="http://schemas.microsoft.com/office/drawing/2014/main" id="{7991DD9D-6DB4-4737-B09C-2AAE5FD458DE}"/>
              </a:ext>
            </a:extLst>
          </p:cNvPr>
          <p:cNvSpPr/>
          <p:nvPr/>
        </p:nvSpPr>
        <p:spPr>
          <a:xfrm>
            <a:off x="492582" y="4574546"/>
            <a:ext cx="5603417" cy="1675677"/>
          </a:xfrm>
          <a:prstGeom prst="wedgeRoundRectCallout">
            <a:avLst>
              <a:gd name="adj1" fmla="val 27040"/>
              <a:gd name="adj2" fmla="val -74157"/>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002060"/>
                </a:solidFill>
                <a:effectLst/>
                <a:uLnTx/>
                <a:uFillTx/>
                <a:latin typeface="Century Gothic" panose="020F0302020204030204"/>
                <a:ea typeface="+mn-ea"/>
                <a:cs typeface="+mn-cs"/>
              </a:rPr>
              <a:t>They're like really weird words, like they don't exist</a:t>
            </a:r>
            <a:endPar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
        <p:nvSpPr>
          <p:cNvPr id="8" name="Rounded Rectangular Callout 5">
            <a:extLst>
              <a:ext uri="{FF2B5EF4-FFF2-40B4-BE49-F238E27FC236}">
                <a16:creationId xmlns:a16="http://schemas.microsoft.com/office/drawing/2014/main" id="{31577041-CA30-42EB-B32D-9141F83DD1D9}"/>
              </a:ext>
            </a:extLst>
          </p:cNvPr>
          <p:cNvSpPr/>
          <p:nvPr/>
        </p:nvSpPr>
        <p:spPr>
          <a:xfrm>
            <a:off x="8130690" y="4018776"/>
            <a:ext cx="3693516" cy="2122549"/>
          </a:xfrm>
          <a:prstGeom prst="wedgeRoundRectCallout">
            <a:avLst>
              <a:gd name="adj1" fmla="val -69737"/>
              <a:gd name="adj2" fmla="val -34187"/>
              <a:gd name="adj3" fmla="val 16667"/>
            </a:avLst>
          </a:prstGeom>
          <a:solidFill>
            <a:srgbClr val="FFF4E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1" u="none" strike="noStrike" kern="1200" cap="none" spc="0" normalizeH="0" baseline="0" noProof="0" dirty="0">
                <a:ln>
                  <a:noFill/>
                </a:ln>
                <a:solidFill>
                  <a:srgbClr val="002060"/>
                </a:solidFill>
                <a:effectLst/>
                <a:uLnTx/>
                <a:uFillTx/>
                <a:latin typeface="Century Gothic" panose="020F0302020204030204"/>
                <a:ea typeface="+mn-ea"/>
                <a:cs typeface="+mn-cs"/>
              </a:rPr>
              <a:t>I don't know because most of them look like gibberish basically</a:t>
            </a:r>
            <a:endPar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1849133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332262"/>
            <a:ext cx="6902605" cy="867128"/>
          </a:xfrm>
          <a:prstGeom prst="rect">
            <a:avLst/>
          </a:prstGeom>
        </p:spPr>
      </p:pic>
      <p:sp>
        <p:nvSpPr>
          <p:cNvPr id="2" name="Title 1"/>
          <p:cNvSpPr>
            <a:spLocks noGrp="1"/>
          </p:cNvSpPr>
          <p:nvPr>
            <p:ph type="title"/>
          </p:nvPr>
        </p:nvSpPr>
        <p:spPr>
          <a:xfrm>
            <a:off x="-83968" y="11874"/>
            <a:ext cx="6484584" cy="1325563"/>
          </a:xfrm>
        </p:spPr>
        <p:txBody>
          <a:bodyPr>
            <a:normAutofit/>
          </a:bodyPr>
          <a:lstStyle/>
          <a:p>
            <a:r>
              <a:rPr lang="en-GB" sz="3200" b="1" dirty="0">
                <a:solidFill>
                  <a:schemeClr val="bg1"/>
                </a:solidFill>
              </a:rPr>
              <a:t>Can we teach phonics? </a:t>
            </a:r>
          </a:p>
        </p:txBody>
      </p:sp>
      <p:sp>
        <p:nvSpPr>
          <p:cNvPr id="6" name="TextBox 5">
            <a:extLst>
              <a:ext uri="{FF2B5EF4-FFF2-40B4-BE49-F238E27FC236}">
                <a16:creationId xmlns:a16="http://schemas.microsoft.com/office/drawing/2014/main" id="{C7DAD726-484C-457C-B277-97F21933C2FA}"/>
              </a:ext>
            </a:extLst>
          </p:cNvPr>
          <p:cNvSpPr txBox="1"/>
          <p:nvPr/>
        </p:nvSpPr>
        <p:spPr>
          <a:xfrm>
            <a:off x="1524000" y="1280176"/>
            <a:ext cx="9144000" cy="193899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“There is significant evidence, </a:t>
            </a:r>
            <a:r>
              <a:rPr kumimoji="0" lang="en-GB" sz="2400" b="1" i="0" u="none" strike="noStrike" kern="1200" cap="none" spc="0" normalizeH="0" baseline="0" noProof="0" dirty="0">
                <a:ln>
                  <a:noFill/>
                </a:ln>
                <a:solidFill>
                  <a:srgbClr val="FF9966"/>
                </a:solidFill>
                <a:effectLst/>
                <a:uLnTx/>
                <a:uFillTx/>
                <a:latin typeface="Century Gothic" panose="020F0302020204030204"/>
                <a:ea typeface="+mn-ea"/>
                <a:cs typeface="+mn-cs"/>
              </a:rPr>
              <a:t>including from the most effective practitioners</a:t>
            </a: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 that direct and systematic teaching of phonics in the new language is a more reliable method for assuring accurate pronunciation and spelling. However, this is still relatively rare practice in classrooms” (TSC, 2016:12)</a:t>
            </a:r>
          </a:p>
        </p:txBody>
      </p:sp>
      <p:pic>
        <p:nvPicPr>
          <p:cNvPr id="7" name="Picture 6">
            <a:hlinkClick r:id="rId4"/>
            <a:extLst>
              <a:ext uri="{FF2B5EF4-FFF2-40B4-BE49-F238E27FC236}">
                <a16:creationId xmlns:a16="http://schemas.microsoft.com/office/drawing/2014/main" id="{86A5DEC4-93DF-4CD7-B32A-0C0D174DFA7B}"/>
              </a:ext>
            </a:extLst>
          </p:cNvPr>
          <p:cNvPicPr>
            <a:picLocks noChangeAspect="1"/>
          </p:cNvPicPr>
          <p:nvPr/>
        </p:nvPicPr>
        <p:blipFill rotWithShape="1">
          <a:blip r:embed="rId5"/>
          <a:srcRect l="13775" t="3800" r="22438" b="24800"/>
          <a:stretch/>
        </p:blipFill>
        <p:spPr>
          <a:xfrm>
            <a:off x="8916520" y="4395133"/>
            <a:ext cx="2576319" cy="1622127"/>
          </a:xfrm>
          <a:prstGeom prst="rect">
            <a:avLst/>
          </a:prstGeom>
          <a:ln w="38100">
            <a:solidFill>
              <a:srgbClr val="002060"/>
            </a:solidFill>
          </a:ln>
        </p:spPr>
      </p:pic>
      <p:sp>
        <p:nvSpPr>
          <p:cNvPr id="8" name="Rounded Rectangular Callout 3">
            <a:extLst>
              <a:ext uri="{FF2B5EF4-FFF2-40B4-BE49-F238E27FC236}">
                <a16:creationId xmlns:a16="http://schemas.microsoft.com/office/drawing/2014/main" id="{9806ACBA-C371-4DC7-9EAA-CD63CF80F766}"/>
              </a:ext>
            </a:extLst>
          </p:cNvPr>
          <p:cNvSpPr/>
          <p:nvPr/>
        </p:nvSpPr>
        <p:spPr>
          <a:xfrm>
            <a:off x="942825" y="3380740"/>
            <a:ext cx="7698255" cy="2636520"/>
          </a:xfrm>
          <a:prstGeom prst="wedgeRoundRectCallout">
            <a:avLst>
              <a:gd name="adj1" fmla="val 58207"/>
              <a:gd name="adj2" fmla="val 25863"/>
              <a:gd name="adj3" fmla="val 16667"/>
            </a:avLst>
          </a:prstGeom>
          <a:solidFill>
            <a:srgbClr val="FFF4EF">
              <a:alpha val="77000"/>
            </a:srgbClr>
          </a:solidFill>
          <a:ln w="12700" cap="flat" cmpd="sng" algn="ctr">
            <a:solidFill>
              <a:srgbClr val="5B9BD5">
                <a:shade val="50000"/>
              </a:srgbClr>
            </a:solidFill>
            <a:prstDash val="solid"/>
            <a:miter lim="800000"/>
          </a:ln>
          <a:effectLst/>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Phonics is the cornerstone of the approach to language teaching in my school </a:t>
            </a:r>
            <a:r>
              <a:rPr kumimoji="0" lang="en-GB" sz="2000" b="1"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and it works</a:t>
            </a: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The </a:t>
            </a:r>
            <a:r>
              <a:rPr kumimoji="0" lang="en-GB" sz="2000" b="1"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consequence</a:t>
            </a: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is also a learner who is </a:t>
            </a:r>
            <a:r>
              <a:rPr kumimoji="0" lang="en-GB" sz="2000" b="1"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able to understand more text containing unfamiliar language</a:t>
            </a: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 learner who is </a:t>
            </a:r>
            <a:r>
              <a:rPr kumimoji="0" lang="en-GB" sz="2000" b="1"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more confident in speaking and reading out loud in the foreign language</a:t>
            </a: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 and </a:t>
            </a:r>
            <a:r>
              <a:rPr kumimoji="0" lang="en-GB" sz="2000" b="1"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 more autonomous learner who is able to make links between words and apply patterns</a:t>
            </a:r>
            <a:r>
              <a:rPr kumimoji="0" lang="en-GB" sz="2000" b="0" i="0" u="none" strike="noStrike" kern="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t>
            </a:r>
          </a:p>
        </p:txBody>
      </p:sp>
    </p:spTree>
    <p:extLst>
      <p:ext uri="{BB962C8B-B14F-4D97-AF65-F5344CB8AC3E}">
        <p14:creationId xmlns:p14="http://schemas.microsoft.com/office/powerpoint/2010/main" val="3721205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24907" cy="867128"/>
          </a:xfrm>
          <a:prstGeom prst="rect">
            <a:avLst/>
          </a:prstGeom>
        </p:spPr>
      </p:pic>
      <p:sp>
        <p:nvSpPr>
          <p:cNvPr id="2" name="Title 1"/>
          <p:cNvSpPr>
            <a:spLocks noGrp="1"/>
          </p:cNvSpPr>
          <p:nvPr>
            <p:ph type="title"/>
          </p:nvPr>
        </p:nvSpPr>
        <p:spPr>
          <a:xfrm>
            <a:off x="-48342" y="0"/>
            <a:ext cx="6484584" cy="1325563"/>
          </a:xfrm>
        </p:spPr>
        <p:txBody>
          <a:bodyPr>
            <a:normAutofit/>
          </a:bodyPr>
          <a:lstStyle/>
          <a:p>
            <a:r>
              <a:rPr lang="en-GB" sz="3200" b="1" dirty="0">
                <a:solidFill>
                  <a:schemeClr val="bg1"/>
                </a:solidFill>
              </a:rPr>
              <a:t>Research evidence (1/7)</a:t>
            </a:r>
          </a:p>
        </p:txBody>
      </p:sp>
      <p:sp>
        <p:nvSpPr>
          <p:cNvPr id="4" name="TextBox 3">
            <a:extLst>
              <a:ext uri="{FF2B5EF4-FFF2-40B4-BE49-F238E27FC236}">
                <a16:creationId xmlns:a16="http://schemas.microsoft.com/office/drawing/2014/main" id="{F773846F-141F-4E93-B8D3-6D0FBFBE32DC}"/>
              </a:ext>
            </a:extLst>
          </p:cNvPr>
          <p:cNvSpPr txBox="1"/>
          <p:nvPr/>
        </p:nvSpPr>
        <p:spPr>
          <a:xfrm>
            <a:off x="276894" y="1461709"/>
            <a:ext cx="11586860" cy="45550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Preliminary findings of systematic review</a:t>
            </a:r>
            <a:r>
              <a:rPr kumimoji="0" lang="en-GB" sz="2200" b="0" i="0" u="none" strike="noStrike" kern="1200" cap="none" spc="0" normalizeH="0" noProof="0" dirty="0">
                <a:ln>
                  <a:noFill/>
                </a:ln>
                <a:solidFill>
                  <a:srgbClr val="002060"/>
                </a:solidFill>
                <a:effectLst/>
                <a:uLnTx/>
                <a:uFillTx/>
                <a:latin typeface="Century Gothic" panose="020F0302020204030204"/>
                <a:ea typeface="+mn-ea"/>
                <a:cs typeface="Calibri" panose="020F0502020204030204" pitchFamily="34" charset="0"/>
              </a:rPr>
              <a:t> (Woore et al. (in progress)</a:t>
            </a:r>
            <a:endPar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We found 20 studies looking at phonics teaching in ‘foreign’ language contexts, </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11 in published journal articles, the rest dissertations / conference proceedings</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13 primary / kindergarten; 5 secondary school; 3 university </a:t>
            </a:r>
          </a:p>
          <a:p>
            <a:pPr marL="800100" marR="0" lvl="1"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Most studies focus on reading as the outcome</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Consistently positive effects of L2 phonics teaching on L2 phonological decoding</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Again, little indication (so far) that L2 phonics improves L2 reading comprehension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But – emerging evidence suggests that L2 phonics instruction may facilitate L2 vocabulary acquisition.</a:t>
            </a:r>
          </a:p>
        </p:txBody>
      </p:sp>
    </p:spTree>
    <p:extLst>
      <p:ext uri="{BB962C8B-B14F-4D97-AF65-F5344CB8AC3E}">
        <p14:creationId xmlns:p14="http://schemas.microsoft.com/office/powerpoint/2010/main" val="12903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824546" cy="867128"/>
          </a:xfrm>
          <a:prstGeom prst="rect">
            <a:avLst/>
          </a:prstGeom>
        </p:spPr>
      </p:pic>
      <p:sp>
        <p:nvSpPr>
          <p:cNvPr id="2" name="Title 1"/>
          <p:cNvSpPr>
            <a:spLocks noGrp="1"/>
          </p:cNvSpPr>
          <p:nvPr>
            <p:ph type="title"/>
          </p:nvPr>
        </p:nvSpPr>
        <p:spPr>
          <a:xfrm>
            <a:off x="-72089" y="0"/>
            <a:ext cx="6484584" cy="1325563"/>
          </a:xfrm>
        </p:spPr>
        <p:txBody>
          <a:bodyPr>
            <a:normAutofit/>
          </a:bodyPr>
          <a:lstStyle/>
          <a:p>
            <a:r>
              <a:rPr lang="en-GB" sz="3200" b="1" dirty="0">
                <a:solidFill>
                  <a:schemeClr val="bg1"/>
                </a:solidFill>
              </a:rPr>
              <a:t>Research evidence (2/7)</a:t>
            </a:r>
          </a:p>
        </p:txBody>
      </p:sp>
      <p:sp>
        <p:nvSpPr>
          <p:cNvPr id="4" name="TextBox 3">
            <a:extLst>
              <a:ext uri="{FF2B5EF4-FFF2-40B4-BE49-F238E27FC236}">
                <a16:creationId xmlns:a16="http://schemas.microsoft.com/office/drawing/2014/main" id="{F773846F-141F-4E93-B8D3-6D0FBFBE32DC}"/>
              </a:ext>
            </a:extLst>
          </p:cNvPr>
          <p:cNvSpPr txBox="1"/>
          <p:nvPr/>
        </p:nvSpPr>
        <p:spPr>
          <a:xfrm>
            <a:off x="199983" y="1460854"/>
            <a:ext cx="11779622" cy="472437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PhD study 1: Woore (2011)</a:t>
            </a: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Method: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Quasi-experimental study: 200 x Year 7 students, 4 schools, 6 intervention classes and 6 control. Year-long comprehensive Phonics programme in Y7.</a:t>
            </a:r>
            <a:b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br>
            <a:b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Findings: </a:t>
            </a:r>
            <a:r>
              <a:rPr kumimoji="0" lang="en-GB" sz="2200" b="1" i="0" u="none" strike="noStrike" kern="1200" cap="none" spc="0" normalizeH="0" baseline="0" noProof="0" dirty="0">
                <a:ln>
                  <a:noFill/>
                </a:ln>
                <a:solidFill>
                  <a:srgbClr val="EE6000"/>
                </a:solidFill>
                <a:effectLst/>
                <a:uLnTx/>
                <a:uFillTx/>
                <a:latin typeface="Century Gothic" panose="020F0302020204030204"/>
                <a:ea typeface="+mn-ea"/>
                <a:cs typeface="Calibri" panose="020F0502020204030204" pitchFamily="34" charset="0"/>
              </a:rPr>
              <a:t>Small but ‘significant’ advantage for Phonics group over control group in decoding progress.</a:t>
            </a:r>
            <a:endParaRPr kumimoji="0" lang="en-GB" sz="2200" b="1" i="0" u="none" strike="noStrike" kern="1200" cap="none" spc="0" normalizeH="0" baseline="0" noProof="0" dirty="0">
              <a:ln>
                <a:noFill/>
              </a:ln>
              <a:solidFill>
                <a:srgbClr val="EE600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Limitations: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Effects on other outcomes not measured – “at what cost?”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Little opportunity to practise SSC as part of a wider programme of L2 reading – may have limited effectiveness of phonics instruction   </a:t>
            </a:r>
          </a:p>
          <a:p>
            <a:pPr marL="342900" marR="0" lvl="0" indent="-34290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No delayed post-test: was learning sustained? </a:t>
            </a:r>
          </a:p>
        </p:txBody>
      </p:sp>
    </p:spTree>
    <p:extLst>
      <p:ext uri="{BB962C8B-B14F-4D97-AF65-F5344CB8AC3E}">
        <p14:creationId xmlns:p14="http://schemas.microsoft.com/office/powerpoint/2010/main" val="2910363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869151" cy="867128"/>
          </a:xfrm>
          <a:prstGeom prst="rect">
            <a:avLst/>
          </a:prstGeom>
        </p:spPr>
      </p:pic>
      <p:sp>
        <p:nvSpPr>
          <p:cNvPr id="2" name="Title 1"/>
          <p:cNvSpPr>
            <a:spLocks noGrp="1"/>
          </p:cNvSpPr>
          <p:nvPr>
            <p:ph type="title"/>
          </p:nvPr>
        </p:nvSpPr>
        <p:spPr>
          <a:xfrm>
            <a:off x="-72089" y="0"/>
            <a:ext cx="6484584" cy="1325563"/>
          </a:xfrm>
        </p:spPr>
        <p:txBody>
          <a:bodyPr>
            <a:normAutofit/>
          </a:bodyPr>
          <a:lstStyle/>
          <a:p>
            <a:r>
              <a:rPr lang="en-GB" sz="3200" b="1" dirty="0">
                <a:solidFill>
                  <a:schemeClr val="bg1"/>
                </a:solidFill>
              </a:rPr>
              <a:t>Research evidence (3/7)</a:t>
            </a:r>
          </a:p>
        </p:txBody>
      </p:sp>
      <p:sp>
        <p:nvSpPr>
          <p:cNvPr id="4" name="TextBox 3">
            <a:extLst>
              <a:ext uri="{FF2B5EF4-FFF2-40B4-BE49-F238E27FC236}">
                <a16:creationId xmlns:a16="http://schemas.microsoft.com/office/drawing/2014/main" id="{F773846F-141F-4E93-B8D3-6D0FBFBE32DC}"/>
              </a:ext>
            </a:extLst>
          </p:cNvPr>
          <p:cNvSpPr txBox="1"/>
          <p:nvPr/>
        </p:nvSpPr>
        <p:spPr>
          <a:xfrm>
            <a:off x="335510" y="1460854"/>
            <a:ext cx="11004154" cy="38164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PhD study 2: Porter (2014)</a:t>
            </a: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Method: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Combined </a:t>
            </a:r>
            <a:r>
              <a:rPr kumimoji="0" lang="en-GB" sz="22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oracy</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-and-literacy intervention (including phonics) in 2 primary school classrooms, lasting 24 weeks.  Pre-, post-, delayed post-tests.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Findings: </a:t>
            </a:r>
            <a:r>
              <a:rPr kumimoji="0" lang="en-GB" sz="2200" b="1" i="0" u="none" strike="noStrike" kern="1200" cap="none" spc="0" normalizeH="0" baseline="0" noProof="0" dirty="0">
                <a:ln>
                  <a:noFill/>
                </a:ln>
                <a:solidFill>
                  <a:srgbClr val="EE6000"/>
                </a:solidFill>
                <a:effectLst/>
                <a:uLnTx/>
                <a:uFillTx/>
                <a:latin typeface="Century Gothic" panose="020F0302020204030204"/>
                <a:ea typeface="+mn-ea"/>
                <a:cs typeface="Calibri" panose="020F0502020204030204" pitchFamily="34" charset="0"/>
              </a:rPr>
              <a:t>Children improved at reading aloud over the intervention – but the learning faded once the teaching stopped.</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Limitations: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No control group – therefore, cannot know whether the improvements resulted from the intervention or other teaching </a:t>
            </a:r>
          </a:p>
        </p:txBody>
      </p:sp>
    </p:spTree>
    <p:extLst>
      <p:ext uri="{BB962C8B-B14F-4D97-AF65-F5344CB8AC3E}">
        <p14:creationId xmlns:p14="http://schemas.microsoft.com/office/powerpoint/2010/main" val="21078403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37CF-6212-4E9A-860D-AA2D9C67B574}"/>
              </a:ext>
            </a:extLst>
          </p:cNvPr>
          <p:cNvSpPr>
            <a:spLocks noGrp="1"/>
          </p:cNvSpPr>
          <p:nvPr>
            <p:ph type="title"/>
          </p:nvPr>
        </p:nvSpPr>
        <p:spPr>
          <a:xfrm>
            <a:off x="838200" y="-2381"/>
            <a:ext cx="10515600" cy="1325563"/>
          </a:xfrm>
        </p:spPr>
        <p:txBody>
          <a:bodyPr/>
          <a:lstStyle/>
          <a:p>
            <a:r>
              <a:rPr lang="en-GB" dirty="0"/>
              <a:t>National Curriculum </a:t>
            </a:r>
            <a:r>
              <a:rPr lang="en-GB" dirty="0" err="1"/>
              <a:t>PoS</a:t>
            </a:r>
            <a:r>
              <a:rPr lang="en-GB" dirty="0"/>
              <a:t> KS2 and KS3</a:t>
            </a:r>
          </a:p>
        </p:txBody>
      </p:sp>
      <p:sp>
        <p:nvSpPr>
          <p:cNvPr id="3" name="Content Placeholder 2">
            <a:extLst>
              <a:ext uri="{FF2B5EF4-FFF2-40B4-BE49-F238E27FC236}">
                <a16:creationId xmlns:a16="http://schemas.microsoft.com/office/drawing/2014/main" id="{69D62A57-721D-479C-86F8-A882ABADE6CC}"/>
              </a:ext>
            </a:extLst>
          </p:cNvPr>
          <p:cNvSpPr>
            <a:spLocks noGrp="1"/>
          </p:cNvSpPr>
          <p:nvPr>
            <p:ph idx="1"/>
          </p:nvPr>
        </p:nvSpPr>
        <p:spPr>
          <a:xfrm>
            <a:off x="838200" y="1095301"/>
            <a:ext cx="10515600" cy="5000699"/>
          </a:xfrm>
        </p:spPr>
        <p:txBody>
          <a:bodyPr>
            <a:normAutofit fontScale="92500" lnSpcReduction="10000"/>
          </a:bodyPr>
          <a:lstStyle/>
          <a:p>
            <a:pPr marL="0" indent="0">
              <a:buNone/>
            </a:pPr>
            <a:r>
              <a:rPr lang="en-GB" sz="3200" dirty="0"/>
              <a:t>Pupils should be taught to:</a:t>
            </a:r>
          </a:p>
          <a:p>
            <a:pPr lvl="1"/>
            <a:r>
              <a:rPr lang="en-GB" sz="2400" dirty="0"/>
              <a:t> …link the spelling, sound and meaning of words</a:t>
            </a:r>
          </a:p>
          <a:p>
            <a:pPr lvl="1"/>
            <a:r>
              <a:rPr lang="en-GB" sz="2400" dirty="0"/>
              <a:t>develop accurate pronunciation and intonation so that others understand when they are reading aloud</a:t>
            </a:r>
            <a:br>
              <a:rPr lang="en-GB" sz="2400" dirty="0"/>
            </a:br>
            <a:endParaRPr lang="en-GB" sz="2400" dirty="0"/>
          </a:p>
          <a:p>
            <a:pPr lvl="1"/>
            <a:r>
              <a:rPr lang="en-GB" sz="2400" dirty="0"/>
              <a:t>…transcribe words and short sentences that they hear with increasing accuracy</a:t>
            </a:r>
          </a:p>
          <a:p>
            <a:pPr lvl="1"/>
            <a:r>
              <a:rPr lang="en-GB" sz="2400" dirty="0"/>
              <a:t>speak coherently and confidently, with increasingly accurate pronunciation and intonation</a:t>
            </a:r>
          </a:p>
          <a:p>
            <a:pPr lvl="1"/>
            <a:endParaRPr lang="en-GB" sz="2400" dirty="0"/>
          </a:p>
          <a:p>
            <a:pPr marL="0" indent="0">
              <a:buNone/>
            </a:pPr>
            <a:r>
              <a:rPr lang="en-GB" sz="3200" dirty="0"/>
              <a:t>GCSE specifications in MFL must require students to:</a:t>
            </a:r>
            <a:endParaRPr lang="en-GB" sz="2400" dirty="0"/>
          </a:p>
          <a:p>
            <a:pPr lvl="1"/>
            <a:r>
              <a:rPr lang="en-GB" sz="2400" dirty="0"/>
              <a:t>…undertake dictation exercises from short spoken extracts, with credit for accurate spelling.</a:t>
            </a:r>
          </a:p>
          <a:p>
            <a:pPr lvl="1"/>
            <a:r>
              <a:rPr lang="en-GB" sz="2400" dirty="0"/>
              <a:t>read aloud, using clear and comprehensible pronunciation, short sentences from the written form of the language</a:t>
            </a:r>
          </a:p>
        </p:txBody>
      </p:sp>
      <p:sp>
        <p:nvSpPr>
          <p:cNvPr id="6" name="Rectangle: Rounded Corners 5">
            <a:extLst>
              <a:ext uri="{FF2B5EF4-FFF2-40B4-BE49-F238E27FC236}">
                <a16:creationId xmlns:a16="http://schemas.microsoft.com/office/drawing/2014/main" id="{B611CF94-DF9C-4BC7-B6E2-66DADEADBCE3}"/>
              </a:ext>
            </a:extLst>
          </p:cNvPr>
          <p:cNvSpPr/>
          <p:nvPr/>
        </p:nvSpPr>
        <p:spPr>
          <a:xfrm>
            <a:off x="126610" y="1518249"/>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KS2</a:t>
            </a:r>
          </a:p>
        </p:txBody>
      </p:sp>
      <p:sp>
        <p:nvSpPr>
          <p:cNvPr id="7" name="Rectangle: Rounded Corners 6">
            <a:extLst>
              <a:ext uri="{FF2B5EF4-FFF2-40B4-BE49-F238E27FC236}">
                <a16:creationId xmlns:a16="http://schemas.microsoft.com/office/drawing/2014/main" id="{37EE5771-694B-4F71-A383-1D2F3A3587D8}"/>
              </a:ext>
            </a:extLst>
          </p:cNvPr>
          <p:cNvSpPr/>
          <p:nvPr/>
        </p:nvSpPr>
        <p:spPr>
          <a:xfrm>
            <a:off x="126610" y="2615931"/>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KS3</a:t>
            </a:r>
          </a:p>
        </p:txBody>
      </p:sp>
      <p:sp>
        <p:nvSpPr>
          <p:cNvPr id="8" name="Rectangle: Rounded Corners 7">
            <a:extLst>
              <a:ext uri="{FF2B5EF4-FFF2-40B4-BE49-F238E27FC236}">
                <a16:creationId xmlns:a16="http://schemas.microsoft.com/office/drawing/2014/main" id="{EE07EFDF-B3DF-43C6-ABFE-FC6B6AB5D618}"/>
              </a:ext>
            </a:extLst>
          </p:cNvPr>
          <p:cNvSpPr/>
          <p:nvPr/>
        </p:nvSpPr>
        <p:spPr>
          <a:xfrm>
            <a:off x="172330" y="4818420"/>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KS4</a:t>
            </a:r>
          </a:p>
        </p:txBody>
      </p:sp>
      <p:sp>
        <p:nvSpPr>
          <p:cNvPr id="9" name="TextBox 8">
            <a:extLst>
              <a:ext uri="{FF2B5EF4-FFF2-40B4-BE49-F238E27FC236}">
                <a16:creationId xmlns:a16="http://schemas.microsoft.com/office/drawing/2014/main" id="{C745D887-226D-49A9-B212-D0DD1C2E84AF}"/>
              </a:ext>
            </a:extLst>
          </p:cNvPr>
          <p:cNvSpPr txBox="1"/>
          <p:nvPr/>
        </p:nvSpPr>
        <p:spPr>
          <a:xfrm>
            <a:off x="5611660" y="5984731"/>
            <a:ext cx="658034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3"/>
              </a:rPr>
              <a:t>NEW GCSE subject content for first teaching 2024</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0" name="Rectangle: Rounded Corners 9">
            <a:extLst>
              <a:ext uri="{FF2B5EF4-FFF2-40B4-BE49-F238E27FC236}">
                <a16:creationId xmlns:a16="http://schemas.microsoft.com/office/drawing/2014/main" id="{7AC9303E-3257-444C-82AE-7F8D9C5FB263}"/>
              </a:ext>
            </a:extLst>
          </p:cNvPr>
          <p:cNvSpPr/>
          <p:nvPr/>
        </p:nvSpPr>
        <p:spPr>
          <a:xfrm rot="21037372">
            <a:off x="10057844" y="998367"/>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spTree>
    <p:extLst>
      <p:ext uri="{BB962C8B-B14F-4D97-AF65-F5344CB8AC3E}">
        <p14:creationId xmlns:p14="http://schemas.microsoft.com/office/powerpoint/2010/main" val="3049605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24907" cy="867128"/>
          </a:xfrm>
          <a:prstGeom prst="rect">
            <a:avLst/>
          </a:prstGeom>
        </p:spPr>
      </p:pic>
      <p:sp>
        <p:nvSpPr>
          <p:cNvPr id="2" name="Title 1"/>
          <p:cNvSpPr>
            <a:spLocks noGrp="1"/>
          </p:cNvSpPr>
          <p:nvPr>
            <p:ph type="title"/>
          </p:nvPr>
        </p:nvSpPr>
        <p:spPr>
          <a:xfrm>
            <a:off x="-48339" y="0"/>
            <a:ext cx="6484584" cy="1325563"/>
          </a:xfrm>
        </p:spPr>
        <p:txBody>
          <a:bodyPr>
            <a:normAutofit/>
          </a:bodyPr>
          <a:lstStyle/>
          <a:p>
            <a:r>
              <a:rPr lang="en-GB" sz="3200" b="1" dirty="0">
                <a:solidFill>
                  <a:schemeClr val="bg1"/>
                </a:solidFill>
              </a:rPr>
              <a:t>Research evidence (4/7)</a:t>
            </a:r>
          </a:p>
        </p:txBody>
      </p:sp>
      <p:sp>
        <p:nvSpPr>
          <p:cNvPr id="4" name="TextBox 3">
            <a:extLst>
              <a:ext uri="{FF2B5EF4-FFF2-40B4-BE49-F238E27FC236}">
                <a16:creationId xmlns:a16="http://schemas.microsoft.com/office/drawing/2014/main" id="{F773846F-141F-4E93-B8D3-6D0FBFBE32DC}"/>
              </a:ext>
            </a:extLst>
          </p:cNvPr>
          <p:cNvSpPr txBox="1"/>
          <p:nvPr/>
        </p:nvSpPr>
        <p:spPr>
          <a:xfrm>
            <a:off x="394124" y="1460854"/>
            <a:ext cx="11004154" cy="44935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PhD study 3: Li (2019)</a:t>
            </a: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Method: </a:t>
            </a: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Chinese university students learning English as a Foreign Language. 12 weeks of systematic phonics covering 101 English GPC.  Control group had phonology training, but no Phonics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Findings: </a:t>
            </a:r>
            <a:r>
              <a:rPr kumimoji="0" lang="en-GB" sz="2200" b="0" i="0" u="none" strike="noStrike" kern="1200" cap="none" spc="0" normalizeH="0" baseline="0" noProof="0" dirty="0">
                <a:ln>
                  <a:noFill/>
                </a:ln>
                <a:solidFill>
                  <a:srgbClr val="EE6000"/>
                </a:solidFill>
                <a:effectLst/>
                <a:uLnTx/>
                <a:uFillTx/>
                <a:latin typeface="Century Gothic" panose="020F0302020204030204"/>
                <a:ea typeface="+mn-ea"/>
                <a:cs typeface="Calibri" panose="020F0502020204030204" pitchFamily="34" charset="0"/>
              </a:rPr>
              <a:t>Phonics group made significantly more progress than control group in (a) phonological decoding </a:t>
            </a:r>
            <a:r>
              <a:rPr kumimoji="0" lang="en-GB" sz="2200" b="1" i="0" u="none" strike="noStrike" kern="1200" cap="none" spc="0" normalizeH="0" baseline="0" noProof="0" dirty="0">
                <a:ln>
                  <a:noFill/>
                </a:ln>
                <a:solidFill>
                  <a:srgbClr val="EE6000"/>
                </a:solidFill>
                <a:effectLst/>
                <a:uLnTx/>
                <a:uFillTx/>
                <a:latin typeface="Century Gothic" panose="020F0302020204030204"/>
                <a:ea typeface="+mn-ea"/>
                <a:cs typeface="Calibri" panose="020F0502020204030204" pitchFamily="34" charset="0"/>
              </a:rPr>
              <a:t>and (b) intentional vocabulary learning.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b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Limitations: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No delayed post-tests.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Teaching done by the researcher, not by ‘usual’ teachers: </a:t>
            </a:r>
          </a:p>
          <a:p>
            <a:pPr marL="800100" marR="0" lvl="1"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Implicit bias?  Is this scalable?</a:t>
            </a:r>
          </a:p>
        </p:txBody>
      </p:sp>
    </p:spTree>
    <p:extLst>
      <p:ext uri="{BB962C8B-B14F-4D97-AF65-F5344CB8AC3E}">
        <p14:creationId xmlns:p14="http://schemas.microsoft.com/office/powerpoint/2010/main" val="28111743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956212" cy="867128"/>
          </a:xfrm>
          <a:prstGeom prst="rect">
            <a:avLst/>
          </a:prstGeom>
        </p:spPr>
      </p:pic>
      <p:sp>
        <p:nvSpPr>
          <p:cNvPr id="2" name="Title 1"/>
          <p:cNvSpPr>
            <a:spLocks noGrp="1"/>
          </p:cNvSpPr>
          <p:nvPr>
            <p:ph type="title"/>
          </p:nvPr>
        </p:nvSpPr>
        <p:spPr>
          <a:xfrm>
            <a:off x="0" y="0"/>
            <a:ext cx="6484584" cy="1325563"/>
          </a:xfrm>
        </p:spPr>
        <p:txBody>
          <a:bodyPr>
            <a:normAutofit/>
          </a:bodyPr>
          <a:lstStyle/>
          <a:p>
            <a:r>
              <a:rPr lang="en-GB" sz="3200" b="1" dirty="0">
                <a:solidFill>
                  <a:schemeClr val="bg1"/>
                </a:solidFill>
              </a:rPr>
              <a:t>Research evidence (5/7)</a:t>
            </a:r>
          </a:p>
        </p:txBody>
      </p:sp>
      <p:sp>
        <p:nvSpPr>
          <p:cNvPr id="4" name="TextBox 3">
            <a:extLst>
              <a:ext uri="{FF2B5EF4-FFF2-40B4-BE49-F238E27FC236}">
                <a16:creationId xmlns:a16="http://schemas.microsoft.com/office/drawing/2014/main" id="{F773846F-141F-4E93-B8D3-6D0FBFBE32DC}"/>
              </a:ext>
            </a:extLst>
          </p:cNvPr>
          <p:cNvSpPr txBox="1"/>
          <p:nvPr/>
        </p:nvSpPr>
        <p:spPr>
          <a:xfrm>
            <a:off x="424010" y="1475897"/>
            <a:ext cx="11004154" cy="255454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en-US" sz="20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French Language Education: Unlocking Reading (FLEUR): Woore et al. (2018), Graham et al. 2020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mn-cs"/>
              </a:rPr>
              <a:t>Method: </a:t>
            </a:r>
            <a:r>
              <a:rPr kumimoji="0" lang="en-GB" altLang="en-US" sz="20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Experimental study (Randomized Control Trial); Pre-, post-, delayed post-test design; c. 900 Year 7 students in 36 schools nationally (33 comprehensive, 3 grammar)</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GB" altLang="en-US" sz="20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Intervention phase lasted 16 weeks, c.25 minutes per week; Interventions delivered by usual class teachers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p:txBody>
      </p:sp>
      <p:sp>
        <p:nvSpPr>
          <p:cNvPr id="6" name="TextBox 5">
            <a:extLst>
              <a:ext uri="{FF2B5EF4-FFF2-40B4-BE49-F238E27FC236}">
                <a16:creationId xmlns:a16="http://schemas.microsoft.com/office/drawing/2014/main" id="{1EF98D6F-F61F-4260-A07B-BC54F3B503A0}"/>
              </a:ext>
            </a:extLst>
          </p:cNvPr>
          <p:cNvSpPr txBox="1"/>
          <p:nvPr/>
        </p:nvSpPr>
        <p:spPr>
          <a:xfrm>
            <a:off x="4441785" y="3915821"/>
            <a:ext cx="2824163" cy="461962"/>
          </a:xfrm>
          <a:prstGeom prst="rect">
            <a:avLst/>
          </a:prstGeom>
          <a:solidFill>
            <a:srgbClr val="FF99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Phonics</a:t>
            </a:r>
          </a:p>
        </p:txBody>
      </p:sp>
      <p:sp>
        <p:nvSpPr>
          <p:cNvPr id="7" name="TextBox 6">
            <a:extLst>
              <a:ext uri="{FF2B5EF4-FFF2-40B4-BE49-F238E27FC236}">
                <a16:creationId xmlns:a16="http://schemas.microsoft.com/office/drawing/2014/main" id="{C1B8CADA-14BE-499F-BE81-B670FB66E86D}"/>
              </a:ext>
            </a:extLst>
          </p:cNvPr>
          <p:cNvSpPr txBox="1"/>
          <p:nvPr/>
        </p:nvSpPr>
        <p:spPr>
          <a:xfrm>
            <a:off x="8035343" y="3915822"/>
            <a:ext cx="3166249" cy="461963"/>
          </a:xfrm>
          <a:prstGeom prst="rect">
            <a:avLst/>
          </a:prstGeom>
          <a:solidFill>
            <a:srgbClr val="FF99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Strategy instruction </a:t>
            </a:r>
          </a:p>
        </p:txBody>
      </p:sp>
      <p:sp>
        <p:nvSpPr>
          <p:cNvPr id="8" name="TextBox 7">
            <a:extLst>
              <a:ext uri="{FF2B5EF4-FFF2-40B4-BE49-F238E27FC236}">
                <a16:creationId xmlns:a16="http://schemas.microsoft.com/office/drawing/2014/main" id="{D49DABA0-6B47-46CE-B01E-CE3F8A8CC7B3}"/>
              </a:ext>
            </a:extLst>
          </p:cNvPr>
          <p:cNvSpPr txBox="1"/>
          <p:nvPr/>
        </p:nvSpPr>
        <p:spPr>
          <a:xfrm>
            <a:off x="673605" y="4467994"/>
            <a:ext cx="2998787" cy="460375"/>
          </a:xfrm>
          <a:prstGeom prst="rect">
            <a:avLst/>
          </a:prstGeom>
          <a:solidFill>
            <a:srgbClr val="FF9966"/>
          </a:solidFill>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Challenging texts</a:t>
            </a:r>
          </a:p>
        </p:txBody>
      </p:sp>
      <p:sp>
        <p:nvSpPr>
          <p:cNvPr id="9" name="TextBox 8">
            <a:extLst>
              <a:ext uri="{FF2B5EF4-FFF2-40B4-BE49-F238E27FC236}">
                <a16:creationId xmlns:a16="http://schemas.microsoft.com/office/drawing/2014/main" id="{6850F59A-6DF6-418F-9D68-B16E651F1905}"/>
              </a:ext>
            </a:extLst>
          </p:cNvPr>
          <p:cNvSpPr txBox="1"/>
          <p:nvPr/>
        </p:nvSpPr>
        <p:spPr>
          <a:xfrm>
            <a:off x="4441784" y="4467992"/>
            <a:ext cx="2824163" cy="460375"/>
          </a:xfrm>
          <a:prstGeom prst="rect">
            <a:avLst/>
          </a:prstGeom>
          <a:solidFill>
            <a:srgbClr val="FF99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Challenging texts</a:t>
            </a:r>
          </a:p>
        </p:txBody>
      </p:sp>
      <p:sp>
        <p:nvSpPr>
          <p:cNvPr id="10" name="TextBox 9">
            <a:extLst>
              <a:ext uri="{FF2B5EF4-FFF2-40B4-BE49-F238E27FC236}">
                <a16:creationId xmlns:a16="http://schemas.microsoft.com/office/drawing/2014/main" id="{E5E0D7C8-8AEC-4868-B79A-969E664C1723}"/>
              </a:ext>
            </a:extLst>
          </p:cNvPr>
          <p:cNvSpPr txBox="1"/>
          <p:nvPr/>
        </p:nvSpPr>
        <p:spPr>
          <a:xfrm>
            <a:off x="8035347" y="4467992"/>
            <a:ext cx="3166245" cy="460375"/>
          </a:xfrm>
          <a:prstGeom prst="rect">
            <a:avLst/>
          </a:prstGeom>
          <a:solidFill>
            <a:srgbClr val="FF996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Challenging texts</a:t>
            </a:r>
          </a:p>
        </p:txBody>
      </p:sp>
      <p:sp>
        <p:nvSpPr>
          <p:cNvPr id="12" name="TextBox 11">
            <a:extLst>
              <a:ext uri="{FF2B5EF4-FFF2-40B4-BE49-F238E27FC236}">
                <a16:creationId xmlns:a16="http://schemas.microsoft.com/office/drawing/2014/main" id="{4EED2DE8-96FC-4EB3-AEC1-087F72625330}"/>
              </a:ext>
            </a:extLst>
          </p:cNvPr>
          <p:cNvSpPr txBox="1"/>
          <p:nvPr/>
        </p:nvSpPr>
        <p:spPr>
          <a:xfrm>
            <a:off x="179978" y="5164066"/>
            <a:ext cx="4324854" cy="46196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Reading comprehension </a:t>
            </a:r>
          </a:p>
        </p:txBody>
      </p:sp>
      <p:sp>
        <p:nvSpPr>
          <p:cNvPr id="13" name="TextBox 12">
            <a:extLst>
              <a:ext uri="{FF2B5EF4-FFF2-40B4-BE49-F238E27FC236}">
                <a16:creationId xmlns:a16="http://schemas.microsoft.com/office/drawing/2014/main" id="{DDB1FF21-4705-4A52-8537-E01162372B1B}"/>
              </a:ext>
            </a:extLst>
          </p:cNvPr>
          <p:cNvSpPr txBox="1"/>
          <p:nvPr/>
        </p:nvSpPr>
        <p:spPr>
          <a:xfrm>
            <a:off x="3955690" y="5187697"/>
            <a:ext cx="3543271" cy="46196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Vocabulary </a:t>
            </a:r>
          </a:p>
        </p:txBody>
      </p:sp>
      <p:sp>
        <p:nvSpPr>
          <p:cNvPr id="14" name="TextBox 13">
            <a:extLst>
              <a:ext uri="{FF2B5EF4-FFF2-40B4-BE49-F238E27FC236}">
                <a16:creationId xmlns:a16="http://schemas.microsoft.com/office/drawing/2014/main" id="{00A568ED-EA36-4CEB-838F-8C3505C2D619}"/>
              </a:ext>
            </a:extLst>
          </p:cNvPr>
          <p:cNvSpPr txBox="1"/>
          <p:nvPr/>
        </p:nvSpPr>
        <p:spPr>
          <a:xfrm>
            <a:off x="7498961" y="5156226"/>
            <a:ext cx="4324853" cy="46196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Phonological decoding </a:t>
            </a:r>
          </a:p>
        </p:txBody>
      </p:sp>
      <p:sp>
        <p:nvSpPr>
          <p:cNvPr id="15" name="TextBox 14">
            <a:extLst>
              <a:ext uri="{FF2B5EF4-FFF2-40B4-BE49-F238E27FC236}">
                <a16:creationId xmlns:a16="http://schemas.microsoft.com/office/drawing/2014/main" id="{7F77A618-4930-44F7-BDEF-1AB0EEAFA80D}"/>
              </a:ext>
            </a:extLst>
          </p:cNvPr>
          <p:cNvSpPr txBox="1"/>
          <p:nvPr/>
        </p:nvSpPr>
        <p:spPr>
          <a:xfrm>
            <a:off x="0" y="5714650"/>
            <a:ext cx="4324854" cy="46196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Strategic behaviour </a:t>
            </a:r>
          </a:p>
        </p:txBody>
      </p:sp>
      <p:sp>
        <p:nvSpPr>
          <p:cNvPr id="16" name="TextBox 15">
            <a:extLst>
              <a:ext uri="{FF2B5EF4-FFF2-40B4-BE49-F238E27FC236}">
                <a16:creationId xmlns:a16="http://schemas.microsoft.com/office/drawing/2014/main" id="{75A03FD2-00B9-495B-99CF-066B8CBEB34E}"/>
              </a:ext>
            </a:extLst>
          </p:cNvPr>
          <p:cNvSpPr txBox="1"/>
          <p:nvPr/>
        </p:nvSpPr>
        <p:spPr>
          <a:xfrm>
            <a:off x="3763661" y="5746121"/>
            <a:ext cx="4324853" cy="460375"/>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Self-efficacy </a:t>
            </a:r>
          </a:p>
        </p:txBody>
      </p:sp>
      <p:sp>
        <p:nvSpPr>
          <p:cNvPr id="17" name="TextBox 16">
            <a:extLst>
              <a:ext uri="{FF2B5EF4-FFF2-40B4-BE49-F238E27FC236}">
                <a16:creationId xmlns:a16="http://schemas.microsoft.com/office/drawing/2014/main" id="{B7EFF9F9-EE36-4071-A903-DC48E09DAFBD}"/>
              </a:ext>
            </a:extLst>
          </p:cNvPr>
          <p:cNvSpPr txBox="1"/>
          <p:nvPr/>
        </p:nvSpPr>
        <p:spPr>
          <a:xfrm>
            <a:off x="7498961" y="5704799"/>
            <a:ext cx="4324853" cy="461962"/>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Motivation </a:t>
            </a:r>
          </a:p>
        </p:txBody>
      </p:sp>
      <p:sp>
        <p:nvSpPr>
          <p:cNvPr id="11" name="Rounded Rectangle 10"/>
          <p:cNvSpPr/>
          <p:nvPr/>
        </p:nvSpPr>
        <p:spPr>
          <a:xfrm>
            <a:off x="197438" y="5122706"/>
            <a:ext cx="11626376" cy="1115261"/>
          </a:xfrm>
          <a:prstGeom prst="roundRect">
            <a:avLst/>
          </a:prstGeom>
          <a:noFill/>
          <a:ln w="2222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17917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8" grpId="0" animBg="1"/>
      <p:bldP spid="9" grpId="0" animBg="1"/>
      <p:bldP spid="10" grpId="0" animBg="1"/>
      <p:bldP spid="12" grpId="0"/>
      <p:bldP spid="13" grpId="0"/>
      <p:bldP spid="14" grpId="0"/>
      <p:bldP spid="15" grpId="0"/>
      <p:bldP spid="16" grpId="0"/>
      <p:bldP spid="17" grpId="0"/>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peech Bubble: Rectangle with Corners Rounded 7">
            <a:extLst>
              <a:ext uri="{FF2B5EF4-FFF2-40B4-BE49-F238E27FC236}">
                <a16:creationId xmlns:a16="http://schemas.microsoft.com/office/drawing/2014/main" id="{FF3DE9DD-DC45-433A-BB88-06BFA5E3EDA3}"/>
              </a:ext>
            </a:extLst>
          </p:cNvPr>
          <p:cNvSpPr/>
          <p:nvPr/>
        </p:nvSpPr>
        <p:spPr>
          <a:xfrm>
            <a:off x="10039797" y="296863"/>
            <a:ext cx="2069917" cy="1598844"/>
          </a:xfrm>
          <a:prstGeom prst="wedgeRoundRectCallout">
            <a:avLst>
              <a:gd name="adj1" fmla="val -65009"/>
              <a:gd name="adj2" fmla="val -22589"/>
              <a:gd name="adj3" fmla="val 16667"/>
            </a:avLst>
          </a:prstGeom>
          <a:solidFill>
            <a:srgbClr val="002060"/>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6978575" cy="867128"/>
          </a:xfrm>
          <a:prstGeom prst="rect">
            <a:avLst/>
          </a:prstGeom>
        </p:spPr>
      </p:pic>
      <p:sp>
        <p:nvSpPr>
          <p:cNvPr id="2" name="Title 1"/>
          <p:cNvSpPr>
            <a:spLocks noGrp="1"/>
          </p:cNvSpPr>
          <p:nvPr>
            <p:ph type="title"/>
          </p:nvPr>
        </p:nvSpPr>
        <p:spPr>
          <a:xfrm>
            <a:off x="-12714" y="0"/>
            <a:ext cx="6484584" cy="1325563"/>
          </a:xfrm>
        </p:spPr>
        <p:txBody>
          <a:bodyPr>
            <a:normAutofit/>
          </a:bodyPr>
          <a:lstStyle/>
          <a:p>
            <a:r>
              <a:rPr lang="en-GB" sz="3200" b="1" dirty="0">
                <a:solidFill>
                  <a:schemeClr val="bg1"/>
                </a:solidFill>
              </a:rPr>
              <a:t>Research evidence (6/7)</a:t>
            </a:r>
          </a:p>
        </p:txBody>
      </p:sp>
      <p:sp>
        <p:nvSpPr>
          <p:cNvPr id="4" name="TextBox 3">
            <a:extLst>
              <a:ext uri="{FF2B5EF4-FFF2-40B4-BE49-F238E27FC236}">
                <a16:creationId xmlns:a16="http://schemas.microsoft.com/office/drawing/2014/main" id="{F773846F-141F-4E93-B8D3-6D0FBFBE32DC}"/>
              </a:ext>
            </a:extLst>
          </p:cNvPr>
          <p:cNvSpPr txBox="1"/>
          <p:nvPr/>
        </p:nvSpPr>
        <p:spPr>
          <a:xfrm>
            <a:off x="280267" y="3251938"/>
            <a:ext cx="11004154" cy="2246769"/>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Explicit phonics instruction led to </a:t>
            </a: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significantly greater progress in phonological decoding</a:t>
            </a: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 (after controlling for prior attainment); </a:t>
            </a:r>
          </a:p>
          <a:p>
            <a:pPr marL="342900" marR="0" lvl="0" indent="-3429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No difference between groups in reading comprehension</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1" i="0" u="none" strike="noStrike" kern="1200" cap="none" spc="0" normalizeH="0" baseline="0" noProof="0" dirty="0">
                <a:ln>
                  <a:noFill/>
                </a:ln>
                <a:solidFill>
                  <a:srgbClr val="1F4E79"/>
                </a:solidFill>
                <a:effectLst/>
                <a:uLnTx/>
                <a:uFillTx/>
                <a:latin typeface="Century Gothic" panose="020F0302020204030204"/>
                <a:ea typeface="+mn-ea"/>
                <a:cs typeface="+mn-cs"/>
              </a:rPr>
              <a:t>Phonics group made significantly greater gains in vocabulary knowledge</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rPr>
              <a:t>Vocab knowledge is known to be a key contributor to all language skills!</a:t>
            </a:r>
          </a:p>
        </p:txBody>
      </p:sp>
      <p:pic>
        <p:nvPicPr>
          <p:cNvPr id="6" name="Picture 5">
            <a:extLst>
              <a:ext uri="{FF2B5EF4-FFF2-40B4-BE49-F238E27FC236}">
                <a16:creationId xmlns:a16="http://schemas.microsoft.com/office/drawing/2014/main" id="{C578B94E-7A2D-4994-9F8E-25A0BC37CE3C}"/>
              </a:ext>
            </a:extLst>
          </p:cNvPr>
          <p:cNvPicPr>
            <a:picLocks noChangeAspect="1"/>
          </p:cNvPicPr>
          <p:nvPr/>
        </p:nvPicPr>
        <p:blipFill>
          <a:blip r:embed="rId4">
            <a:extLst>
              <a:ext uri="{28A0092B-C50C-407E-A947-70E740481C1C}">
                <a14:useLocalDpi xmlns:a14="http://schemas.microsoft.com/office/drawing/2010/main" val="0"/>
              </a:ext>
            </a:extLst>
          </a:blip>
          <a:srcRect t="2898" r="8865" b="3214"/>
          <a:stretch>
            <a:fillRect/>
          </a:stretch>
        </p:blipFill>
        <p:spPr bwMode="auto">
          <a:xfrm>
            <a:off x="7094428" y="297398"/>
            <a:ext cx="2583704" cy="1773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10E138AC-B8DC-40DA-96F4-DCF7A5BD2E7F}"/>
              </a:ext>
            </a:extLst>
          </p:cNvPr>
          <p:cNvSpPr/>
          <p:nvPr/>
        </p:nvSpPr>
        <p:spPr>
          <a:xfrm>
            <a:off x="10154988" y="419349"/>
            <a:ext cx="1839533"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Decoding score 6-7 percentage points higher</a:t>
            </a:r>
          </a:p>
        </p:txBody>
      </p:sp>
      <p:pic>
        <p:nvPicPr>
          <p:cNvPr id="9" name="Picture 8">
            <a:extLst>
              <a:ext uri="{FF2B5EF4-FFF2-40B4-BE49-F238E27FC236}">
                <a16:creationId xmlns:a16="http://schemas.microsoft.com/office/drawing/2014/main" id="{291F0330-C21F-4E46-98FF-599815382EF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1181"/>
          <a:stretch/>
        </p:blipFill>
        <p:spPr bwMode="auto">
          <a:xfrm>
            <a:off x="7094097" y="321145"/>
            <a:ext cx="2584365" cy="1749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peech Bubble: Rectangle with Corners Rounded 9">
            <a:extLst>
              <a:ext uri="{FF2B5EF4-FFF2-40B4-BE49-F238E27FC236}">
                <a16:creationId xmlns:a16="http://schemas.microsoft.com/office/drawing/2014/main" id="{435379B2-85D8-48F0-A948-648B55222BF5}"/>
              </a:ext>
            </a:extLst>
          </p:cNvPr>
          <p:cNvSpPr/>
          <p:nvPr/>
        </p:nvSpPr>
        <p:spPr>
          <a:xfrm>
            <a:off x="10039467" y="82608"/>
            <a:ext cx="2069917" cy="2238977"/>
          </a:xfrm>
          <a:prstGeom prst="wedgeRoundRectCallout">
            <a:avLst>
              <a:gd name="adj1" fmla="val -67405"/>
              <a:gd name="adj2" fmla="val -21645"/>
              <a:gd name="adj3" fmla="val 16667"/>
            </a:avLst>
          </a:prstGeom>
          <a:solidFill>
            <a:srgbClr val="002060"/>
          </a:solidFill>
          <a:ln>
            <a:solidFill>
              <a:srgbClr val="EE6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6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1" name="Rectangle 10">
            <a:extLst>
              <a:ext uri="{FF2B5EF4-FFF2-40B4-BE49-F238E27FC236}">
                <a16:creationId xmlns:a16="http://schemas.microsoft.com/office/drawing/2014/main" id="{FF2D9A0B-8B86-4505-83A6-FD2715CC0C8C}"/>
              </a:ext>
            </a:extLst>
          </p:cNvPr>
          <p:cNvSpPr/>
          <p:nvPr/>
        </p:nvSpPr>
        <p:spPr>
          <a:xfrm>
            <a:off x="10154658" y="263789"/>
            <a:ext cx="1954726" cy="193899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F0302020204030204"/>
                <a:ea typeface="+mn-ea"/>
                <a:cs typeface="+mn-cs"/>
              </a:rPr>
              <a:t>Estimated vocabulary knowledge (t2): 2000 most frequent French words</a:t>
            </a:r>
          </a:p>
        </p:txBody>
      </p:sp>
      <p:sp>
        <p:nvSpPr>
          <p:cNvPr id="12" name="TextBox 11">
            <a:extLst>
              <a:ext uri="{FF2B5EF4-FFF2-40B4-BE49-F238E27FC236}">
                <a16:creationId xmlns:a16="http://schemas.microsoft.com/office/drawing/2014/main" id="{F773846F-141F-4E93-B8D3-6D0FBFBE32DC}"/>
              </a:ext>
            </a:extLst>
          </p:cNvPr>
          <p:cNvSpPr txBox="1"/>
          <p:nvPr/>
        </p:nvSpPr>
        <p:spPr>
          <a:xfrm>
            <a:off x="0" y="2507059"/>
            <a:ext cx="10039467" cy="4308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altLang="en-US" sz="2200" b="1"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French Language Education: Unlocking Reading (FLEUR): </a:t>
            </a:r>
            <a:r>
              <a:rPr kumimoji="0" lang="en-GB" sz="2200" b="1" i="0" u="none" strike="noStrike" kern="1200" cap="none" spc="0" normalizeH="0" baseline="0" noProof="0" dirty="0">
                <a:ln>
                  <a:noFill/>
                </a:ln>
                <a:solidFill>
                  <a:srgbClr val="002060"/>
                </a:solidFill>
                <a:effectLst/>
                <a:uLnTx/>
                <a:uFillTx/>
                <a:latin typeface="Century Gothic" panose="020F0302020204030204"/>
                <a:ea typeface="+mn-ea"/>
                <a:cs typeface="+mn-cs"/>
              </a:rPr>
              <a:t>Findings</a:t>
            </a:r>
            <a:endParaRPr kumimoji="0" lang="en-GB" sz="22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1918519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P spid="10"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9983" y="1880768"/>
            <a:ext cx="11685494" cy="304698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“The research evidence on this question remains limited in quantity, and the studies that do exist have various methodological limitations.  However, consistently positive effects of phonics instruction on L2 decoding have been found across various phases of formal education (primary school, secondary school and university): it appears that L2 learners who are taught phonics are more likely to develop more accurate SSC knowledge than those who are not.  Experimental evidence is also emerging of an impact on L2 vocabulary learning.”								   </a:t>
            </a:r>
            <a:r>
              <a:rPr kumimoji="0" lang="en-GB" sz="20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forthcoming) </a:t>
            </a:r>
            <a:endParaRPr kumimoji="0" lang="en-GB" sz="24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296863"/>
            <a:ext cx="7597589" cy="867128"/>
          </a:xfrm>
          <a:prstGeom prst="rect">
            <a:avLst/>
          </a:prstGeom>
        </p:spPr>
      </p:pic>
      <p:sp>
        <p:nvSpPr>
          <p:cNvPr id="6" name="Title 1"/>
          <p:cNvSpPr>
            <a:spLocks noGrp="1"/>
          </p:cNvSpPr>
          <p:nvPr>
            <p:ph type="title"/>
          </p:nvPr>
        </p:nvSpPr>
        <p:spPr>
          <a:xfrm>
            <a:off x="82286" y="0"/>
            <a:ext cx="6896288" cy="1325563"/>
          </a:xfrm>
        </p:spPr>
        <p:txBody>
          <a:bodyPr>
            <a:normAutofit/>
          </a:bodyPr>
          <a:lstStyle/>
          <a:p>
            <a:r>
              <a:rPr lang="en-GB" sz="3200" b="1" dirty="0">
                <a:solidFill>
                  <a:schemeClr val="bg1"/>
                </a:solidFill>
              </a:rPr>
              <a:t>Research evidence (7/7)</a:t>
            </a:r>
          </a:p>
        </p:txBody>
      </p:sp>
      <p:sp>
        <p:nvSpPr>
          <p:cNvPr id="7" name="TextBox 6"/>
          <p:cNvSpPr txBox="1"/>
          <p:nvPr/>
        </p:nvSpPr>
        <p:spPr>
          <a:xfrm>
            <a:off x="189983" y="5089328"/>
            <a:ext cx="11685494" cy="830997"/>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Remember also the evidence on L2 learners’ outcomes in the absence of phonics instruction!</a:t>
            </a:r>
          </a:p>
        </p:txBody>
      </p:sp>
      <p:sp>
        <p:nvSpPr>
          <p:cNvPr id="2" name="TextBox 1"/>
          <p:cNvSpPr txBox="1"/>
          <p:nvPr/>
        </p:nvSpPr>
        <p:spPr>
          <a:xfrm>
            <a:off x="2684585" y="1291547"/>
            <a:ext cx="719796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5B9BD5">
                    <a:lumMod val="50000"/>
                  </a:srgbClr>
                </a:solidFill>
                <a:effectLst/>
                <a:uLnTx/>
                <a:uFillTx/>
                <a:latin typeface="Century Gothic" panose="020F0302020204030204"/>
                <a:ea typeface="+mn-ea"/>
                <a:cs typeface="+mn-cs"/>
              </a:rPr>
              <a:t>Summary: Is teaching L2 phonics effective?</a:t>
            </a:r>
          </a:p>
        </p:txBody>
      </p:sp>
    </p:spTree>
    <p:extLst>
      <p:ext uri="{BB962C8B-B14F-4D97-AF65-F5344CB8AC3E}">
        <p14:creationId xmlns:p14="http://schemas.microsoft.com/office/powerpoint/2010/main" val="80313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244770" y="1510333"/>
            <a:ext cx="11702459" cy="422205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Phonics</a:t>
            </a:r>
            <a:endPar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Key definitions, all languages are not the same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we know (from research and practice) about teaching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The benefits of teaching explicit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progression in phonics knowledge looks like</a:t>
            </a:r>
          </a:p>
          <a:p>
            <a:pPr lvl="1">
              <a:lnSpc>
                <a:spcPct val="150000"/>
              </a:lnSpc>
              <a:defRPr/>
            </a:pPr>
            <a:r>
              <a:rPr lang="en-GB" sz="2200" dirty="0">
                <a:solidFill>
                  <a:srgbClr val="002060"/>
                </a:solidFill>
              </a:rPr>
              <a:t>•   Some curriculum design ‘takeaways’?</a:t>
            </a:r>
          </a:p>
          <a:p>
            <a:pPr marL="0" marR="0" lvl="0" indent="0" algn="l" defTabSz="914400" rtl="0" eaLnBrk="1" fontAlgn="auto" latinLnBrk="0" hangingPunct="1">
              <a:lnSpc>
                <a:spcPct val="150000"/>
              </a:lnSpc>
              <a:spcBef>
                <a:spcPts val="0"/>
              </a:spcBef>
              <a:spcAft>
                <a:spcPts val="0"/>
              </a:spcAft>
              <a:buClrTx/>
              <a:buSzTx/>
              <a:buFontTx/>
              <a:buNone/>
              <a:tabLst/>
              <a:defRPr/>
            </a:pPr>
            <a:endPar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Questions, discussion and next steps</a:t>
            </a:r>
          </a:p>
        </p:txBody>
      </p:sp>
      <p:pic>
        <p:nvPicPr>
          <p:cNvPr id="8" name="Picture 7" descr="Shape, arrow&#10;&#10;Description automatically generated">
            <a:extLst>
              <a:ext uri="{FF2B5EF4-FFF2-40B4-BE49-F238E27FC236}">
                <a16:creationId xmlns:a16="http://schemas.microsoft.com/office/drawing/2014/main" id="{770D957C-58B8-4BFF-A3D7-D7BC31207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501" y="2007630"/>
            <a:ext cx="485818" cy="506060"/>
          </a:xfrm>
          <a:prstGeom prst="rect">
            <a:avLst/>
          </a:prstGeom>
        </p:spPr>
      </p:pic>
      <p:pic>
        <p:nvPicPr>
          <p:cNvPr id="6" name="Picture 5" descr="Shape, arrow&#10;&#10;Description automatically generated">
            <a:extLst>
              <a:ext uri="{FF2B5EF4-FFF2-40B4-BE49-F238E27FC236}">
                <a16:creationId xmlns:a16="http://schemas.microsoft.com/office/drawing/2014/main" id="{0C3C962F-3AE6-490E-92BF-DE3235AA7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4605" y="2451280"/>
            <a:ext cx="485818" cy="506060"/>
          </a:xfrm>
          <a:prstGeom prst="rect">
            <a:avLst/>
          </a:prstGeom>
        </p:spPr>
      </p:pic>
      <p:pic>
        <p:nvPicPr>
          <p:cNvPr id="7" name="Picture 6" descr="Shape, arrow&#10;&#10;Description automatically generated">
            <a:extLst>
              <a:ext uri="{FF2B5EF4-FFF2-40B4-BE49-F238E27FC236}">
                <a16:creationId xmlns:a16="http://schemas.microsoft.com/office/drawing/2014/main" id="{E4226138-3B83-4F9A-9D63-D0F20FCFE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010" y="2974965"/>
            <a:ext cx="485818" cy="506060"/>
          </a:xfrm>
          <a:prstGeom prst="rect">
            <a:avLst/>
          </a:prstGeom>
        </p:spPr>
      </p:pic>
    </p:spTree>
    <p:extLst>
      <p:ext uri="{BB962C8B-B14F-4D97-AF65-F5344CB8AC3E}">
        <p14:creationId xmlns:p14="http://schemas.microsoft.com/office/powerpoint/2010/main" val="448504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F37CF-6212-4E9A-860D-AA2D9C67B574}"/>
              </a:ext>
            </a:extLst>
          </p:cNvPr>
          <p:cNvSpPr>
            <a:spLocks noGrp="1"/>
          </p:cNvSpPr>
          <p:nvPr>
            <p:ph type="title"/>
          </p:nvPr>
        </p:nvSpPr>
        <p:spPr>
          <a:xfrm>
            <a:off x="838200" y="-2381"/>
            <a:ext cx="10515600" cy="1325563"/>
          </a:xfrm>
        </p:spPr>
        <p:txBody>
          <a:bodyPr/>
          <a:lstStyle/>
          <a:p>
            <a:r>
              <a:rPr lang="en-GB" dirty="0"/>
              <a:t>National Curriculum </a:t>
            </a:r>
            <a:r>
              <a:rPr lang="en-GB" dirty="0" err="1"/>
              <a:t>PoS</a:t>
            </a:r>
            <a:r>
              <a:rPr lang="en-GB" dirty="0"/>
              <a:t> KS2 and KS3</a:t>
            </a:r>
          </a:p>
        </p:txBody>
      </p:sp>
      <p:sp>
        <p:nvSpPr>
          <p:cNvPr id="3" name="Content Placeholder 2">
            <a:extLst>
              <a:ext uri="{FF2B5EF4-FFF2-40B4-BE49-F238E27FC236}">
                <a16:creationId xmlns:a16="http://schemas.microsoft.com/office/drawing/2014/main" id="{69D62A57-721D-479C-86F8-A882ABADE6CC}"/>
              </a:ext>
            </a:extLst>
          </p:cNvPr>
          <p:cNvSpPr>
            <a:spLocks noGrp="1"/>
          </p:cNvSpPr>
          <p:nvPr>
            <p:ph idx="1"/>
          </p:nvPr>
        </p:nvSpPr>
        <p:spPr>
          <a:xfrm>
            <a:off x="838200" y="1095301"/>
            <a:ext cx="10515600" cy="5000699"/>
          </a:xfrm>
        </p:spPr>
        <p:txBody>
          <a:bodyPr>
            <a:normAutofit fontScale="92500" lnSpcReduction="20000"/>
          </a:bodyPr>
          <a:lstStyle/>
          <a:p>
            <a:pPr marL="0" indent="0">
              <a:buNone/>
            </a:pPr>
            <a:r>
              <a:rPr lang="en-GB" sz="3200" dirty="0"/>
              <a:t>Pupils should be taught to:</a:t>
            </a:r>
          </a:p>
          <a:p>
            <a:pPr lvl="1"/>
            <a:r>
              <a:rPr lang="en-GB" sz="2400" dirty="0"/>
              <a:t> …link the spelling, sound and meaning of words</a:t>
            </a:r>
          </a:p>
          <a:p>
            <a:pPr lvl="1"/>
            <a:r>
              <a:rPr lang="en-GB" sz="2400" dirty="0"/>
              <a:t>develop accurate pronunciation and intonation so that others understand when they are reading aloud</a:t>
            </a:r>
            <a:br>
              <a:rPr lang="en-GB" sz="2400" dirty="0"/>
            </a:br>
            <a:endParaRPr lang="en-GB" sz="2400" dirty="0"/>
          </a:p>
          <a:p>
            <a:pPr lvl="1"/>
            <a:r>
              <a:rPr lang="en-GB" sz="2400" dirty="0"/>
              <a:t>…transcribe words and short sentences that they hear with increasing accuracy</a:t>
            </a:r>
          </a:p>
          <a:p>
            <a:pPr lvl="1"/>
            <a:r>
              <a:rPr lang="en-GB" sz="2400" dirty="0"/>
              <a:t>speak coherently and confidently, with increasingly accurate pronunciation and intonation</a:t>
            </a:r>
          </a:p>
          <a:p>
            <a:pPr lvl="1"/>
            <a:endParaRPr lang="en-GB" sz="2400" dirty="0"/>
          </a:p>
          <a:p>
            <a:pPr marL="0" indent="0">
              <a:buNone/>
            </a:pPr>
            <a:r>
              <a:rPr lang="en-GB" sz="3200" dirty="0"/>
              <a:t>GCSE specifications in MFL must require students to:</a:t>
            </a:r>
            <a:endParaRPr lang="en-GB" sz="2400" dirty="0"/>
          </a:p>
          <a:p>
            <a:pPr lvl="1"/>
            <a:r>
              <a:rPr lang="en-GB" sz="2400" dirty="0"/>
              <a:t>…undertake dictation exercises from short spoken extracts, with credit for accurate spelling.</a:t>
            </a:r>
          </a:p>
          <a:p>
            <a:pPr lvl="1"/>
            <a:r>
              <a:rPr lang="en-GB" sz="2400" dirty="0"/>
              <a:t>read aloud, using clear and comprehensible pronunciation, short sentences from the written form of the language and demonstrate understanding of them (for example by answering questions)</a:t>
            </a:r>
          </a:p>
        </p:txBody>
      </p:sp>
      <p:sp>
        <p:nvSpPr>
          <p:cNvPr id="6" name="Rectangle: Rounded Corners 5">
            <a:extLst>
              <a:ext uri="{FF2B5EF4-FFF2-40B4-BE49-F238E27FC236}">
                <a16:creationId xmlns:a16="http://schemas.microsoft.com/office/drawing/2014/main" id="{B611CF94-DF9C-4BC7-B6E2-66DADEADBCE3}"/>
              </a:ext>
            </a:extLst>
          </p:cNvPr>
          <p:cNvSpPr/>
          <p:nvPr/>
        </p:nvSpPr>
        <p:spPr>
          <a:xfrm>
            <a:off x="126610" y="1518249"/>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KS2</a:t>
            </a:r>
          </a:p>
        </p:txBody>
      </p:sp>
      <p:sp>
        <p:nvSpPr>
          <p:cNvPr id="7" name="Rectangle: Rounded Corners 6">
            <a:extLst>
              <a:ext uri="{FF2B5EF4-FFF2-40B4-BE49-F238E27FC236}">
                <a16:creationId xmlns:a16="http://schemas.microsoft.com/office/drawing/2014/main" id="{37EE5771-694B-4F71-A383-1D2F3A3587D8}"/>
              </a:ext>
            </a:extLst>
          </p:cNvPr>
          <p:cNvSpPr/>
          <p:nvPr/>
        </p:nvSpPr>
        <p:spPr>
          <a:xfrm>
            <a:off x="126610" y="2615931"/>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KS3</a:t>
            </a:r>
          </a:p>
        </p:txBody>
      </p:sp>
      <p:sp>
        <p:nvSpPr>
          <p:cNvPr id="8" name="Rectangle: Rounded Corners 7">
            <a:extLst>
              <a:ext uri="{FF2B5EF4-FFF2-40B4-BE49-F238E27FC236}">
                <a16:creationId xmlns:a16="http://schemas.microsoft.com/office/drawing/2014/main" id="{EE07EFDF-B3DF-43C6-ABFE-FC6B6AB5D618}"/>
              </a:ext>
            </a:extLst>
          </p:cNvPr>
          <p:cNvSpPr/>
          <p:nvPr/>
        </p:nvSpPr>
        <p:spPr>
          <a:xfrm>
            <a:off x="126610" y="4355965"/>
            <a:ext cx="1097280" cy="756138"/>
          </a:xfrm>
          <a:prstGeom prst="roundRect">
            <a:avLst/>
          </a:prstGeom>
          <a:solidFill>
            <a:srgbClr val="002060"/>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KS4</a:t>
            </a:r>
          </a:p>
        </p:txBody>
      </p:sp>
      <p:sp>
        <p:nvSpPr>
          <p:cNvPr id="10" name="Rectangle: Rounded Corners 9">
            <a:extLst>
              <a:ext uri="{FF2B5EF4-FFF2-40B4-BE49-F238E27FC236}">
                <a16:creationId xmlns:a16="http://schemas.microsoft.com/office/drawing/2014/main" id="{7AC9303E-3257-444C-82AE-7F8D9C5FB263}"/>
              </a:ext>
            </a:extLst>
          </p:cNvPr>
          <p:cNvSpPr/>
          <p:nvPr/>
        </p:nvSpPr>
        <p:spPr>
          <a:xfrm rot="21037372">
            <a:off x="10057844" y="998367"/>
            <a:ext cx="1924863" cy="611579"/>
          </a:xfrm>
          <a:prstGeom prst="roundRect">
            <a:avLst/>
          </a:prstGeom>
          <a:solidFill>
            <a:srgbClr val="FFCF0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Phonics</a:t>
            </a:r>
          </a:p>
        </p:txBody>
      </p:sp>
      <p:sp>
        <p:nvSpPr>
          <p:cNvPr id="11" name="TextBox 10">
            <a:extLst>
              <a:ext uri="{FF2B5EF4-FFF2-40B4-BE49-F238E27FC236}">
                <a16:creationId xmlns:a16="http://schemas.microsoft.com/office/drawing/2014/main" id="{645E90E1-8382-4D71-9E51-7443C5CB2D9B}"/>
              </a:ext>
            </a:extLst>
          </p:cNvPr>
          <p:cNvSpPr txBox="1"/>
          <p:nvPr/>
        </p:nvSpPr>
        <p:spPr>
          <a:xfrm>
            <a:off x="5611660" y="5984731"/>
            <a:ext cx="6580340"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hlinkClick r:id="rId3"/>
              </a:rPr>
              <a:t>NEW GCSE subject content for first teaching 2024</a:t>
            </a:r>
            <a:endPar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4083196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308896"/>
            <a:ext cx="6457246" cy="867128"/>
          </a:xfrm>
          <a:prstGeom prst="rect">
            <a:avLst/>
          </a:prstGeom>
        </p:spPr>
      </p:pic>
      <p:sp>
        <p:nvSpPr>
          <p:cNvPr id="4" name="Title 3"/>
          <p:cNvSpPr>
            <a:spLocks noGrp="1"/>
          </p:cNvSpPr>
          <p:nvPr>
            <p:ph type="title"/>
          </p:nvPr>
        </p:nvSpPr>
        <p:spPr>
          <a:xfrm>
            <a:off x="-87069" y="346504"/>
            <a:ext cx="6631382" cy="721474"/>
          </a:xfrm>
        </p:spPr>
        <p:txBody>
          <a:bodyPr>
            <a:normAutofit/>
          </a:bodyPr>
          <a:lstStyle/>
          <a:p>
            <a:r>
              <a:rPr lang="en-GB" sz="2800" b="1" dirty="0">
                <a:solidFill>
                  <a:schemeClr val="bg1"/>
                </a:solidFill>
              </a:rPr>
              <a:t>Section A: Listening - Phonics</a:t>
            </a:r>
          </a:p>
        </p:txBody>
      </p:sp>
      <p:sp>
        <p:nvSpPr>
          <p:cNvPr id="2" name="Rectangle 1"/>
          <p:cNvSpPr/>
          <p:nvPr/>
        </p:nvSpPr>
        <p:spPr>
          <a:xfrm>
            <a:off x="487680" y="1193657"/>
            <a:ext cx="11362944" cy="501675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This part of the test will take around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4 minutes</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You will hear </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the French </a:t>
            </a: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words listed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Complete the spelling of each word by filling in the missing letters</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15076"/>
                </a:solidFill>
                <a:effectLst/>
                <a:uLnTx/>
                <a:uFillTx/>
                <a:latin typeface="Century Gothic" panose="020F0302020204030204"/>
                <a:ea typeface="+mn-ea"/>
                <a:cs typeface="+mn-cs"/>
              </a:rPr>
              <a:t>Each </a:t>
            </a:r>
            <a:r>
              <a:rPr kumimoji="0" lang="en-GB" sz="2000" b="1" i="0" u="none" strike="noStrike" kern="1200" cap="none" spc="0" normalizeH="0" baseline="0" noProof="0" dirty="0">
                <a:ln>
                  <a:noFill/>
                </a:ln>
                <a:solidFill>
                  <a:srgbClr val="115076"/>
                </a:solidFill>
                <a:effectLst/>
                <a:uLnTx/>
                <a:uFillTx/>
                <a:latin typeface="Century Gothic" panose="020F0302020204030204"/>
                <a:ea typeface="+mn-ea"/>
                <a:cs typeface="+mn-cs"/>
              </a:rPr>
              <a:t>dash (_) represents one missing letter. </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For some of the words you hear, there may be more than one way of spelling them.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Just type in any one possible spelling for each word.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The aim is to see how you write the sounds that you hear. You won’t know these words. Don’t worry – just do your best!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rPr>
              <a:t>You will hear each </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word</a:t>
            </a:r>
            <a:r>
              <a:rPr kumimoji="0" lang="en-GB" sz="2000" b="1" i="0" u="none" strike="noStrike" kern="1200" cap="none" spc="0" normalizeH="0" baseline="0" noProof="0">
                <a:ln>
                  <a:noFill/>
                </a:ln>
                <a:solidFill>
                  <a:srgbClr val="115076"/>
                </a:solidFill>
                <a:effectLst/>
                <a:uLnTx/>
                <a:uFillTx/>
                <a:latin typeface="Century Gothic" panose="020F0302020204030204"/>
                <a:ea typeface="+mn-ea"/>
                <a:cs typeface="+mn-cs"/>
              </a:rPr>
              <a:t> twice</a:t>
            </a: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2000" b="0" i="0" u="none" strike="noStrike" kern="1200" cap="none" spc="0" normalizeH="0" baseline="0" noProof="0">
                <a:ln>
                  <a:noFill/>
                </a:ln>
                <a:solidFill>
                  <a:srgbClr val="115076"/>
                </a:solidFill>
                <a:effectLst/>
                <a:uLnTx/>
                <a:uFillTx/>
                <a:latin typeface="Century Gothic" panose="020F0302020204030204"/>
                <a:ea typeface="+mn-ea"/>
                <a:cs typeface="+mn-cs"/>
              </a:rPr>
              <a:t>	absolum _ _ t</a:t>
            </a:r>
            <a:endParaRPr kumimoji="0" lang="es-CO"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15076"/>
                </a:solidFill>
                <a:effectLst/>
                <a:uLnTx/>
                <a:uFillTx/>
                <a:latin typeface="Century Gothic" panose="020F0302020204030204"/>
                <a:ea typeface="+mn-ea"/>
                <a:cs typeface="+mn-cs"/>
              </a:rPr>
              <a:t>	ch _ _ d</a:t>
            </a:r>
            <a:endParaRPr kumimoji="0" lang="en-GB" sz="2000" b="0" i="0" u="none" strike="noStrike" kern="1200" cap="none" spc="0" normalizeH="0" baseline="0" noProof="0" dirty="0">
              <a:ln>
                <a:noFill/>
              </a:ln>
              <a:solidFill>
                <a:srgbClr val="115076"/>
              </a:solidFill>
              <a:effectLst/>
              <a:uLnTx/>
              <a:uFillTx/>
              <a:latin typeface="Century Gothic" panose="020F0302020204030204"/>
              <a:ea typeface="+mn-ea"/>
              <a:cs typeface="+mn-cs"/>
            </a:endParaRPr>
          </a:p>
        </p:txBody>
      </p:sp>
      <p:sp>
        <p:nvSpPr>
          <p:cNvPr id="8" name="Rounded Rectangular Callout 7"/>
          <p:cNvSpPr/>
          <p:nvPr/>
        </p:nvSpPr>
        <p:spPr>
          <a:xfrm>
            <a:off x="9379476" y="4731504"/>
            <a:ext cx="2540000" cy="1219200"/>
          </a:xfrm>
          <a:prstGeom prst="wedgeRoundRectCallout">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There is one mark for each item.</a:t>
            </a:r>
          </a:p>
        </p:txBody>
      </p:sp>
      <p:sp>
        <p:nvSpPr>
          <p:cNvPr id="9" name="TextBox 8"/>
          <p:cNvSpPr txBox="1"/>
          <p:nvPr/>
        </p:nvSpPr>
        <p:spPr>
          <a:xfrm>
            <a:off x="3488508" y="5444383"/>
            <a:ext cx="283964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Answer: absolum</a:t>
            </a:r>
            <a:r>
              <a:rPr kumimoji="0" lang="en-GB" sz="2000" b="1" i="0" u="none" strike="noStrike" kern="1200" cap="none" spc="0" normalizeH="0" baseline="0" noProof="0">
                <a:ln>
                  <a:noFill/>
                </a:ln>
                <a:solidFill>
                  <a:srgbClr val="104F75"/>
                </a:solidFill>
                <a:effectLst/>
                <a:uLnTx/>
                <a:uFillTx/>
                <a:latin typeface="Century Gothic" panose="020F0302020204030204"/>
                <a:ea typeface="+mn-ea"/>
                <a:cs typeface="+mn-cs"/>
              </a:rPr>
              <a:t>en</a:t>
            </a: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t</a:t>
            </a:r>
          </a:p>
        </p:txBody>
      </p:sp>
      <p:sp>
        <p:nvSpPr>
          <p:cNvPr id="10" name="TextBox 9"/>
          <p:cNvSpPr txBox="1"/>
          <p:nvPr/>
        </p:nvSpPr>
        <p:spPr>
          <a:xfrm>
            <a:off x="3486736" y="5750649"/>
            <a:ext cx="2504281"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Answer: ch</a:t>
            </a:r>
            <a:r>
              <a:rPr kumimoji="0" lang="en-GB" sz="2000" b="1" i="0" u="none" strike="noStrike" kern="1200" cap="none" spc="0" normalizeH="0" baseline="0" noProof="0">
                <a:ln>
                  <a:noFill/>
                </a:ln>
                <a:solidFill>
                  <a:srgbClr val="104F75"/>
                </a:solidFill>
                <a:effectLst/>
                <a:uLnTx/>
                <a:uFillTx/>
                <a:latin typeface="Century Gothic" panose="020F0302020204030204"/>
                <a:ea typeface="+mn-ea"/>
                <a:cs typeface="+mn-cs"/>
              </a:rPr>
              <a:t>au</a:t>
            </a:r>
            <a:r>
              <a:rPr kumimoji="0" lang="en-GB" sz="2000" b="0" i="0" u="none" strike="noStrike" kern="1200" cap="none" spc="0" normalizeH="0" baseline="0" noProof="0">
                <a:ln>
                  <a:noFill/>
                </a:ln>
                <a:solidFill>
                  <a:srgbClr val="104F75"/>
                </a:solidFill>
                <a:effectLst/>
                <a:uLnTx/>
                <a:uFillTx/>
                <a:latin typeface="Century Gothic" panose="020F0302020204030204"/>
                <a:ea typeface="+mn-ea"/>
                <a:cs typeface="+mn-cs"/>
              </a:rPr>
              <a:t>d</a:t>
            </a:r>
          </a:p>
        </p:txBody>
      </p:sp>
      <p:sp>
        <p:nvSpPr>
          <p:cNvPr id="11" name="Action Button: Custom 16">
            <a:hlinkClick r:id="" action="ppaction://noaction" highlightClick="1">
              <a:snd r:embed="rId4" name="absolument.wav"/>
            </a:hlinkClick>
            <a:extLst>
              <a:ext uri="{FF2B5EF4-FFF2-40B4-BE49-F238E27FC236}">
                <a16:creationId xmlns:a16="http://schemas.microsoft.com/office/drawing/2014/main" id="{3B418770-1E72-B240-9307-3BBF955557C6}"/>
              </a:ext>
            </a:extLst>
          </p:cNvPr>
          <p:cNvSpPr/>
          <p:nvPr/>
        </p:nvSpPr>
        <p:spPr>
          <a:xfrm>
            <a:off x="471609" y="5450568"/>
            <a:ext cx="335839" cy="327853"/>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1</a:t>
            </a:r>
          </a:p>
        </p:txBody>
      </p:sp>
      <p:sp>
        <p:nvSpPr>
          <p:cNvPr id="12" name="Action Button: Custom 16">
            <a:hlinkClick r:id="" action="ppaction://noaction" highlightClick="1">
              <a:snd r:embed="rId5" name="chaud.wav"/>
            </a:hlinkClick>
            <a:extLst>
              <a:ext uri="{FF2B5EF4-FFF2-40B4-BE49-F238E27FC236}">
                <a16:creationId xmlns:a16="http://schemas.microsoft.com/office/drawing/2014/main" id="{F18D09F0-0D24-5B4F-A26E-132DCCD8073A}"/>
              </a:ext>
            </a:extLst>
          </p:cNvPr>
          <p:cNvSpPr/>
          <p:nvPr/>
        </p:nvSpPr>
        <p:spPr>
          <a:xfrm>
            <a:off x="471609" y="5829077"/>
            <a:ext cx="337611" cy="362715"/>
          </a:xfrm>
          <a:prstGeom prst="actionButtonBlank">
            <a:avLst/>
          </a:prstGeom>
          <a:solidFill>
            <a:schemeClr val="accent1">
              <a:lumMod val="50000"/>
            </a:schemeClr>
          </a:solidFill>
          <a:ln>
            <a:solidFill>
              <a:srgbClr val="DAA52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entury Gothic" panose="020F0302020204030204"/>
                <a:ea typeface="+mn-ea"/>
                <a:cs typeface="+mn-cs"/>
              </a:rPr>
              <a:t>2</a:t>
            </a:r>
          </a:p>
        </p:txBody>
      </p:sp>
    </p:spTree>
    <p:extLst>
      <p:ext uri="{BB962C8B-B14F-4D97-AF65-F5344CB8AC3E}">
        <p14:creationId xmlns:p14="http://schemas.microsoft.com/office/powerpoint/2010/main" val="1007690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6503366" cy="721474"/>
          </a:xfrm>
        </p:spPr>
        <p:txBody>
          <a:bodyPr>
            <a:normAutofit/>
          </a:bodyPr>
          <a:lstStyle/>
          <a:p>
            <a:r>
              <a:rPr lang="en-GB" sz="2800" b="1">
                <a:solidFill>
                  <a:schemeClr val="bg1"/>
                </a:solidFill>
              </a:rPr>
              <a:t>SECTION D: Speaking - Phonics</a:t>
            </a:r>
            <a:endParaRPr lang="en-GB" sz="1600" b="1" dirty="0">
              <a:solidFill>
                <a:schemeClr val="bg1"/>
              </a:solidFill>
            </a:endParaRPr>
          </a:p>
        </p:txBody>
      </p:sp>
      <p:sp>
        <p:nvSpPr>
          <p:cNvPr id="8" name="Rectangle 7"/>
          <p:cNvSpPr/>
          <p:nvPr/>
        </p:nvSpPr>
        <p:spPr>
          <a:xfrm>
            <a:off x="494022" y="2352578"/>
            <a:ext cx="11013440" cy="3299365"/>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The phonics part of the test will take around </a:t>
            </a:r>
            <a:r>
              <a:rPr kumimoji="0" lang="en-GB" sz="2000" b="1"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2 minutes.</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 </a:t>
            </a:r>
            <a:r>
              <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rPr>
              <a:t>T</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Times New Roman" panose="02020603050405020304" pitchFamily="18" charset="0"/>
                <a:cs typeface="Arial" panose="020B0604020202020204" pitchFamily="34" charset="0"/>
              </a:rPr>
              <a:t>hat’s 6 seconds per word – you have time to think about each one carefully. </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Read this list of French words aloud. You won't know the words. Just say them as you think they should sound. You will get marks for pronouncing the </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bold</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 </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underlined</a:t>
            </a: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 parts of each word correctly. If you’re not sure, don’t worry – just have a go and do your best. </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800"/>
              </a:spcAft>
              <a:buClrTx/>
              <a:buSzTx/>
              <a:buFont typeface="+mj-lt"/>
              <a:buAutoNum type="arabicPeriod"/>
              <a:tabLst/>
              <a:defRPr/>
            </a:pPr>
            <a:r>
              <a:rPr kumimoji="0" lang="en-GB"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niv</a:t>
            </a:r>
            <a:r>
              <a:rPr kumimoji="0" lang="en-GB"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eau</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a:p>
            <a:pPr marL="0" marR="0" lvl="0" indent="0" algn="l" defTabSz="914400" rtl="0" eaLnBrk="1" fontAlgn="auto" latinLnBrk="0" hangingPunct="1">
              <a:lnSpc>
                <a:spcPct val="150000"/>
              </a:lnSpc>
              <a:spcBef>
                <a:spcPts val="0"/>
              </a:spcBef>
              <a:spcAft>
                <a:spcPts val="800"/>
              </a:spcAft>
              <a:buClrTx/>
              <a:buSzTx/>
              <a:buFontTx/>
              <a:buNone/>
              <a:tabLst/>
              <a:defRPr/>
            </a:pPr>
            <a:r>
              <a:rPr kumimoji="0" lang="de-DE"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2. </a:t>
            </a:r>
            <a:r>
              <a:rPr kumimoji="0" lang="de-DE" sz="2000" b="1" i="0" u="sng"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qu</a:t>
            </a:r>
            <a:r>
              <a:rPr kumimoji="0" lang="de-DE" sz="2000" b="0" i="0" u="none" strike="noStrike" kern="1200" cap="none" spc="0" normalizeH="0" baseline="0" noProof="0">
                <a:ln>
                  <a:noFill/>
                </a:ln>
                <a:solidFill>
                  <a:srgbClr val="2F5496"/>
                </a:solidFill>
                <a:effectLst/>
                <a:uLnTx/>
                <a:uFillTx/>
                <a:latin typeface="Century Gothic" panose="020B0502020202020204" pitchFamily="34" charset="0"/>
                <a:ea typeface="SimSun" panose="02010600030101010101" pitchFamily="2" charset="-122"/>
                <a:cs typeface="Arial" panose="020B0604020202020204" pitchFamily="34" charset="0"/>
              </a:rPr>
              <a:t>otidien</a:t>
            </a:r>
            <a:endParaRPr kumimoji="0" lang="en-GB" sz="2000" b="0" i="0" u="none" strike="noStrike" kern="1200" cap="none" spc="0" normalizeH="0" baseline="0" noProof="0">
              <a:ln>
                <a:noFill/>
              </a:ln>
              <a:solidFill>
                <a:srgbClr val="1F3864"/>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
        <p:nvSpPr>
          <p:cNvPr id="13" name="Rounded Rectangular Callout 12"/>
          <p:cNvSpPr/>
          <p:nvPr/>
        </p:nvSpPr>
        <p:spPr>
          <a:xfrm>
            <a:off x="5151120" y="4533642"/>
            <a:ext cx="6776720" cy="1616857"/>
          </a:xfrm>
          <a:prstGeom prst="wedgeRoundRectCallout">
            <a:avLst>
              <a:gd name="adj1" fmla="val -25631"/>
              <a:gd name="adj2" fmla="val 58101"/>
              <a:gd name="adj3" fmla="val 16667"/>
            </a:avLst>
          </a:prstGeom>
          <a:solidFill>
            <a:srgbClr val="104F75"/>
          </a:solidFill>
          <a:ln>
            <a:solidFill>
              <a:srgbClr val="104F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0 marks: Incorrect pronunciation based on English SSC.</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1 mark: Correct knowledge of target SSC, but pronunciation with an English accent.</a:t>
            </a:r>
          </a:p>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rPr>
              <a:t>1 mark: Correct pronunciation of target SSC</a:t>
            </a: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21134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ackground rectangle">
            <a:extLs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296864"/>
            <a:ext cx="6457246" cy="867128"/>
          </a:xfrm>
          <a:prstGeom prst="rect">
            <a:avLst/>
          </a:prstGeom>
        </p:spPr>
      </p:pic>
      <p:sp>
        <p:nvSpPr>
          <p:cNvPr id="4" name="Title 3"/>
          <p:cNvSpPr>
            <a:spLocks noGrp="1"/>
          </p:cNvSpPr>
          <p:nvPr>
            <p:ph type="title"/>
          </p:nvPr>
        </p:nvSpPr>
        <p:spPr>
          <a:xfrm>
            <a:off x="-72086" y="280417"/>
            <a:ext cx="6503366" cy="721474"/>
          </a:xfrm>
        </p:spPr>
        <p:txBody>
          <a:bodyPr>
            <a:normAutofit fontScale="90000"/>
          </a:bodyPr>
          <a:lstStyle/>
          <a:p>
            <a:r>
              <a:rPr lang="en-GB" sz="2800" b="1" dirty="0">
                <a:solidFill>
                  <a:schemeClr val="bg1"/>
                </a:solidFill>
              </a:rPr>
              <a:t>Y8 French Applying your </a:t>
            </a:r>
            <a:r>
              <a:rPr lang="en-GB" sz="2800" b="1" dirty="0" err="1">
                <a:solidFill>
                  <a:schemeClr val="bg1"/>
                </a:solidFill>
              </a:rPr>
              <a:t>knoweledge</a:t>
            </a:r>
            <a:endParaRPr lang="en-GB" sz="1600" b="1" dirty="0">
              <a:solidFill>
                <a:schemeClr val="bg1"/>
              </a:solidFill>
            </a:endParaRPr>
          </a:p>
        </p:txBody>
      </p:sp>
      <p:sp>
        <p:nvSpPr>
          <p:cNvPr id="7" name="Rectangle 6">
            <a:extLst>
              <a:ext uri="{FF2B5EF4-FFF2-40B4-BE49-F238E27FC236}">
                <a16:creationId xmlns:a16="http://schemas.microsoft.com/office/drawing/2014/main" id="{0C64B070-FEB9-4B99-A9D8-C94F053DF106}"/>
              </a:ext>
            </a:extLst>
          </p:cNvPr>
          <p:cNvSpPr/>
          <p:nvPr/>
        </p:nvSpPr>
        <p:spPr>
          <a:xfrm>
            <a:off x="150125" y="1163991"/>
            <a:ext cx="11928144" cy="1054648"/>
          </a:xfrm>
          <a:prstGeom prst="rect">
            <a:avLst/>
          </a:prstGeom>
        </p:spPr>
        <p:txBody>
          <a:bodyPr wrap="squar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Read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the following text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aloud</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You won’t know some of the words – don’t worry! Just do  your best to read them aloud as you think they should sound in French. </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You will get marks for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understandable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and </a:t>
            </a:r>
            <a:r>
              <a:rPr kumimoji="0" lang="en-GB" sz="2000" b="1"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fluent </a:t>
            </a:r>
            <a:r>
              <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pronunciation.</a:t>
            </a:r>
          </a:p>
        </p:txBody>
      </p:sp>
      <p:sp>
        <p:nvSpPr>
          <p:cNvPr id="9" name="Text Box 2">
            <a:extLst>
              <a:ext uri="{FF2B5EF4-FFF2-40B4-BE49-F238E27FC236}">
                <a16:creationId xmlns:a16="http://schemas.microsoft.com/office/drawing/2014/main" id="{EB869FCF-7830-4E4F-AD41-988BDE0F051D}"/>
              </a:ext>
            </a:extLst>
          </p:cNvPr>
          <p:cNvSpPr txBox="1">
            <a:spLocks noChangeArrowheads="1"/>
          </p:cNvSpPr>
          <p:nvPr/>
        </p:nvSpPr>
        <p:spPr bwMode="auto">
          <a:xfrm>
            <a:off x="5576868" y="2229388"/>
            <a:ext cx="4904095" cy="3851567"/>
          </a:xfrm>
          <a:prstGeom prst="rect">
            <a:avLst/>
          </a:prstGeom>
          <a:solidFill>
            <a:srgbClr val="FFFFFF"/>
          </a:solidFill>
          <a:ln w="9525">
            <a:solidFill>
              <a:srgbClr val="002060"/>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 Louis Pasteur est un scientifique français très important dans l'histoire.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Il trouve une solution pour conserver des produits périssables.</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Comme résultat, on achète le lait ‘pasteurisé’ au magasin aujourd’hui.</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Il crée aussi le premier vaccin contre une maladie dangereuse.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rPr>
              <a:t>C'est pourquoi on dit qu'il est ‘le père de la médecine moderne’.</a:t>
            </a:r>
            <a:endParaRPr kumimoji="0" lang="en-GB" sz="2000" b="0" i="0" u="none" strike="noStrike" kern="1200" cap="none" spc="0" normalizeH="0" baseline="0" noProof="0" dirty="0">
              <a:ln>
                <a:noFill/>
              </a:ln>
              <a:solidFill>
                <a:srgbClr val="1F4E79"/>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pic>
        <p:nvPicPr>
          <p:cNvPr id="10" name="Picture 9">
            <a:extLst>
              <a:ext uri="{FF2B5EF4-FFF2-40B4-BE49-F238E27FC236}">
                <a16:creationId xmlns:a16="http://schemas.microsoft.com/office/drawing/2014/main" id="{FF270F2C-0109-43D0-94D2-20A698B8B4AB}"/>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0811" y="2342523"/>
            <a:ext cx="3581400" cy="3371850"/>
          </a:xfrm>
          <a:prstGeom prst="rect">
            <a:avLst/>
          </a:prstGeom>
          <a:noFill/>
          <a:ln>
            <a:noFill/>
          </a:ln>
        </p:spPr>
      </p:pic>
      <p:sp>
        <p:nvSpPr>
          <p:cNvPr id="11" name="Rectangle 10">
            <a:extLst>
              <a:ext uri="{FF2B5EF4-FFF2-40B4-BE49-F238E27FC236}">
                <a16:creationId xmlns:a16="http://schemas.microsoft.com/office/drawing/2014/main" id="{AB6F01C7-51B7-44E3-AB08-616B2B464C6C}"/>
              </a:ext>
            </a:extLst>
          </p:cNvPr>
          <p:cNvSpPr/>
          <p:nvPr/>
        </p:nvSpPr>
        <p:spPr>
          <a:xfrm>
            <a:off x="280225" y="5838257"/>
            <a:ext cx="5296643"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GB" sz="1800" b="0" i="0" u="none" strike="noStrike" kern="1200" cap="none" spc="0" normalizeH="0" baseline="0" noProof="0" dirty="0">
                <a:ln>
                  <a:noFill/>
                </a:ln>
                <a:solidFill>
                  <a:srgbClr val="1F3864"/>
                </a:solidFill>
                <a:effectLst/>
                <a:uLnTx/>
                <a:uFillTx/>
                <a:latin typeface="Century Gothic" panose="020B0502020202020204" pitchFamily="34" charset="0"/>
                <a:ea typeface="DengXian" panose="02010600030101010101" pitchFamily="2" charset="-122"/>
                <a:cs typeface="Times New Roman" panose="02020603050405020304" pitchFamily="18" charset="0"/>
              </a:rPr>
              <a:t>Louis Pasteur (1822-1895) dans son </a:t>
            </a:r>
            <a:r>
              <a:rPr kumimoji="0" lang="en-GB" sz="1800" b="0" i="0" u="none" strike="noStrike" kern="1200" cap="none" spc="0" normalizeH="0" baseline="0" noProof="0" dirty="0" err="1">
                <a:ln>
                  <a:noFill/>
                </a:ln>
                <a:solidFill>
                  <a:srgbClr val="1F3864"/>
                </a:solidFill>
                <a:effectLst/>
                <a:uLnTx/>
                <a:uFillTx/>
                <a:latin typeface="Century Gothic" panose="020B0502020202020204" pitchFamily="34" charset="0"/>
                <a:ea typeface="DengXian" panose="02010600030101010101" pitchFamily="2" charset="-122"/>
                <a:cs typeface="Times New Roman" panose="02020603050405020304" pitchFamily="18" charset="0"/>
              </a:rPr>
              <a:t>laboratoire</a:t>
            </a:r>
            <a:endParaRPr kumimoji="0" lang="en-GB" sz="1100" b="0" i="1" u="none" strike="noStrike" kern="1200" cap="none" spc="0" normalizeH="0" baseline="0" noProof="0" dirty="0">
              <a:ln>
                <a:noFill/>
              </a:ln>
              <a:solidFill>
                <a:srgbClr val="44546A"/>
              </a:solidFill>
              <a:effectLst/>
              <a:uLnTx/>
              <a:uFillTx/>
              <a:latin typeface="Century Gothic" panose="020B0502020202020204" pitchFamily="34" charset="0"/>
              <a:ea typeface="DengXia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8457089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4861932" cy="867128"/>
          </a:xfrm>
          <a:prstGeom prst="rect">
            <a:avLst/>
          </a:prstGeom>
        </p:spPr>
      </p:pic>
      <p:sp>
        <p:nvSpPr>
          <p:cNvPr id="2" name="Title 1"/>
          <p:cNvSpPr>
            <a:spLocks noGrp="1"/>
          </p:cNvSpPr>
          <p:nvPr>
            <p:ph type="title"/>
          </p:nvPr>
        </p:nvSpPr>
        <p:spPr>
          <a:xfrm>
            <a:off x="0" y="0"/>
            <a:ext cx="7076797" cy="1325563"/>
          </a:xfrm>
        </p:spPr>
        <p:txBody>
          <a:bodyPr>
            <a:normAutofit/>
          </a:bodyPr>
          <a:lstStyle/>
          <a:p>
            <a:r>
              <a:rPr lang="en-GB" sz="3200" b="1" dirty="0">
                <a:solidFill>
                  <a:schemeClr val="bg1"/>
                </a:solidFill>
              </a:rPr>
              <a:t>Summary key points</a:t>
            </a:r>
          </a:p>
        </p:txBody>
      </p:sp>
      <p:sp>
        <p:nvSpPr>
          <p:cNvPr id="3" name="TextBox 2"/>
          <p:cNvSpPr txBox="1"/>
          <p:nvPr/>
        </p:nvSpPr>
        <p:spPr>
          <a:xfrm>
            <a:off x="370593" y="1460854"/>
            <a:ext cx="10899032" cy="2123658"/>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Plan and teach phonics, as it is a foundation skill which potentially helps a LOT of other aspects of L2 learning!</a:t>
            </a:r>
          </a:p>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Keep going with it (especially French)</a:t>
            </a:r>
          </a:p>
          <a:p>
            <a:pPr marL="571500" marR="0" lvl="0" indent="-57150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28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If it’s worth teaching, it’s worth assessing</a:t>
            </a:r>
          </a:p>
        </p:txBody>
      </p:sp>
    </p:spTree>
    <p:extLst>
      <p:ext uri="{BB962C8B-B14F-4D97-AF65-F5344CB8AC3E}">
        <p14:creationId xmlns:p14="http://schemas.microsoft.com/office/powerpoint/2010/main" val="307730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244770" y="1510333"/>
            <a:ext cx="11702459" cy="4345164"/>
          </a:xfrm>
          <a:prstGeom prst="rect">
            <a:avLst/>
          </a:prstGeom>
          <a:noFill/>
        </p:spPr>
        <p:txBody>
          <a:bodyPr wrap="square" rtlCol="0">
            <a:spAutoFit/>
          </a:bodyPr>
          <a:lstStyle/>
          <a:p>
            <a:pPr lvl="0">
              <a:lnSpc>
                <a:spcPct val="150000"/>
              </a:lnSpc>
              <a:defRPr/>
            </a:pPr>
            <a:r>
              <a:rPr lang="en-GB" sz="2400" b="1" dirty="0">
                <a:solidFill>
                  <a:srgbClr val="002060"/>
                </a:solidFill>
              </a:rPr>
              <a:t>Phonics</a:t>
            </a:r>
            <a:endParaRPr lang="en-GB" sz="2400" dirty="0">
              <a:solidFill>
                <a:srgbClr val="002060"/>
              </a:solidFill>
            </a:endParaRPr>
          </a:p>
          <a:p>
            <a:pPr lvl="1">
              <a:lnSpc>
                <a:spcPct val="150000"/>
              </a:lnSpc>
              <a:defRPr/>
            </a:pPr>
            <a:r>
              <a:rPr lang="en-GB" sz="2200" dirty="0">
                <a:solidFill>
                  <a:srgbClr val="002060"/>
                </a:solidFill>
              </a:rPr>
              <a:t>•   Key definitions, all languages are not the same</a:t>
            </a:r>
          </a:p>
          <a:p>
            <a:pPr lvl="1">
              <a:lnSpc>
                <a:spcPct val="150000"/>
              </a:lnSpc>
              <a:defRPr/>
            </a:pPr>
            <a:r>
              <a:rPr lang="en-GB" sz="2200" dirty="0">
                <a:solidFill>
                  <a:srgbClr val="002060"/>
                </a:solidFill>
              </a:rPr>
              <a:t>•   What we know (from research and practice) about teaching phonics</a:t>
            </a:r>
          </a:p>
          <a:p>
            <a:pPr lvl="1">
              <a:lnSpc>
                <a:spcPct val="150000"/>
              </a:lnSpc>
              <a:defRPr/>
            </a:pPr>
            <a:r>
              <a:rPr lang="en-GB" sz="2200" dirty="0">
                <a:solidFill>
                  <a:srgbClr val="002060"/>
                </a:solidFill>
              </a:rPr>
              <a:t>•   The benefits of teaching explicit phonics</a:t>
            </a:r>
          </a:p>
          <a:p>
            <a:pPr lvl="1">
              <a:lnSpc>
                <a:spcPct val="150000"/>
              </a:lnSpc>
              <a:defRPr/>
            </a:pPr>
            <a:r>
              <a:rPr lang="en-GB" sz="2200" dirty="0">
                <a:solidFill>
                  <a:srgbClr val="002060"/>
                </a:solidFill>
              </a:rPr>
              <a:t>•   What progression in phonics knowledge looks like</a:t>
            </a:r>
          </a:p>
          <a:p>
            <a:pPr lvl="1">
              <a:lnSpc>
                <a:spcPct val="150000"/>
              </a:lnSpc>
              <a:defRPr/>
            </a:pPr>
            <a:r>
              <a:rPr lang="en-GB" sz="2200" dirty="0">
                <a:solidFill>
                  <a:srgbClr val="002060"/>
                </a:solidFill>
              </a:rPr>
              <a:t>•   Some curriculum design ‘takeaways’?</a:t>
            </a:r>
          </a:p>
          <a:p>
            <a:pPr lvl="1">
              <a:defRPr/>
            </a:pPr>
            <a:br>
              <a:rPr lang="en-GB" sz="2200" dirty="0">
                <a:solidFill>
                  <a:srgbClr val="002060"/>
                </a:solidFill>
              </a:rPr>
            </a:br>
            <a:endParaRPr lang="en-GB" sz="2200" dirty="0">
              <a:solidFill>
                <a:srgbClr val="002060"/>
              </a:solidFill>
            </a:endParaRPr>
          </a:p>
          <a:p>
            <a:pPr lvl="0">
              <a:lnSpc>
                <a:spcPct val="150000"/>
              </a:lnSpc>
              <a:defRPr/>
            </a:pPr>
            <a:r>
              <a:rPr lang="en-GB" sz="2400" b="1" dirty="0">
                <a:solidFill>
                  <a:srgbClr val="002060"/>
                </a:solidFill>
              </a:rPr>
              <a:t>Questions, discussion and next steps</a:t>
            </a:r>
          </a:p>
        </p:txBody>
      </p:sp>
    </p:spTree>
    <p:extLst>
      <p:ext uri="{BB962C8B-B14F-4D97-AF65-F5344CB8AC3E}">
        <p14:creationId xmlns:p14="http://schemas.microsoft.com/office/powerpoint/2010/main" val="34519840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Aims for the session</a:t>
            </a:r>
          </a:p>
        </p:txBody>
      </p:sp>
      <p:sp>
        <p:nvSpPr>
          <p:cNvPr id="3" name="TextBox 2"/>
          <p:cNvSpPr txBox="1"/>
          <p:nvPr/>
        </p:nvSpPr>
        <p:spPr>
          <a:xfrm>
            <a:off x="244770" y="1510333"/>
            <a:ext cx="11702459" cy="386259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Phonics</a:t>
            </a:r>
            <a:endPar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Key definitions, all languages are not the same</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we know (from research and practice) about teaching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The benefits of teaching explicit phonics</a:t>
            </a:r>
          </a:p>
          <a:p>
            <a:pPr marL="457200" marR="0" lvl="1" indent="0" algn="l" defTabSz="914400" rtl="0" eaLnBrk="1" fontAlgn="auto" latinLnBrk="0" hangingPunct="1">
              <a:lnSpc>
                <a:spcPct val="15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t>•   What progression in phonics knowledge looks like</a:t>
            </a:r>
          </a:p>
          <a:p>
            <a:pPr lvl="1">
              <a:lnSpc>
                <a:spcPct val="150000"/>
              </a:lnSpc>
              <a:defRPr/>
            </a:pPr>
            <a:endParaRPr lang="en-GB" sz="2200" dirty="0">
              <a:solidFill>
                <a:srgbClr val="002060"/>
              </a:solidFill>
            </a:endParaRPr>
          </a:p>
          <a:p>
            <a:pPr marL="457200" marR="0" lvl="1" indent="0" algn="l" defTabSz="914400" rtl="0" eaLnBrk="1" fontAlgn="auto" latinLnBrk="0" hangingPunct="1">
              <a:lnSpc>
                <a:spcPct val="100000"/>
              </a:lnSpc>
              <a:spcBef>
                <a:spcPts val="0"/>
              </a:spcBef>
              <a:spcAft>
                <a:spcPts val="0"/>
              </a:spcAft>
              <a:buClrTx/>
              <a:buSzTx/>
              <a:buFontTx/>
              <a:buNone/>
              <a:tabLst/>
              <a:defRPr/>
            </a:pPr>
            <a:br>
              <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rPr>
            </a:br>
            <a:endParaRPr kumimoji="0" lang="en-GB" sz="2200" b="0" i="0" u="none" strike="noStrike" kern="1200" cap="none" spc="0" normalizeH="0" baseline="0" noProof="0" dirty="0">
              <a:ln>
                <a:noFill/>
              </a:ln>
              <a:solidFill>
                <a:srgbClr val="002060"/>
              </a:solidFill>
              <a:effectLst/>
              <a:uLnTx/>
              <a:uFillTx/>
              <a:latin typeface="Century Gothic" panose="020F0302020204030204"/>
              <a:ea typeface="+mn-ea"/>
              <a:cs typeface="+mn-cs"/>
            </a:endParaRPr>
          </a:p>
        </p:txBody>
      </p:sp>
      <p:pic>
        <p:nvPicPr>
          <p:cNvPr id="8" name="Picture 7" descr="Shape, arrow&#10;&#10;Description automatically generated">
            <a:extLst>
              <a:ext uri="{FF2B5EF4-FFF2-40B4-BE49-F238E27FC236}">
                <a16:creationId xmlns:a16="http://schemas.microsoft.com/office/drawing/2014/main" id="{770D957C-58B8-4BFF-A3D7-D7BC31207EC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95501" y="2007630"/>
            <a:ext cx="485818" cy="506060"/>
          </a:xfrm>
          <a:prstGeom prst="rect">
            <a:avLst/>
          </a:prstGeom>
        </p:spPr>
      </p:pic>
      <p:pic>
        <p:nvPicPr>
          <p:cNvPr id="6" name="Picture 5" descr="Shape, arrow&#10;&#10;Description automatically generated">
            <a:extLst>
              <a:ext uri="{FF2B5EF4-FFF2-40B4-BE49-F238E27FC236}">
                <a16:creationId xmlns:a16="http://schemas.microsoft.com/office/drawing/2014/main" id="{0C3C962F-3AE6-490E-92BF-DE3235AA7D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4605" y="2451280"/>
            <a:ext cx="485818" cy="506060"/>
          </a:xfrm>
          <a:prstGeom prst="rect">
            <a:avLst/>
          </a:prstGeom>
        </p:spPr>
      </p:pic>
      <p:pic>
        <p:nvPicPr>
          <p:cNvPr id="7" name="Picture 6" descr="Shape, arrow&#10;&#10;Description automatically generated">
            <a:extLst>
              <a:ext uri="{FF2B5EF4-FFF2-40B4-BE49-F238E27FC236}">
                <a16:creationId xmlns:a16="http://schemas.microsoft.com/office/drawing/2014/main" id="{E4226138-3B83-4F9A-9D63-D0F20FCFE2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8010" y="2974965"/>
            <a:ext cx="485818" cy="506060"/>
          </a:xfrm>
          <a:prstGeom prst="rect">
            <a:avLst/>
          </a:prstGeom>
        </p:spPr>
      </p:pic>
      <p:pic>
        <p:nvPicPr>
          <p:cNvPr id="9" name="Picture 8" descr="Shape, arrow&#10;&#10;Description automatically generated">
            <a:extLst>
              <a:ext uri="{FF2B5EF4-FFF2-40B4-BE49-F238E27FC236}">
                <a16:creationId xmlns:a16="http://schemas.microsoft.com/office/drawing/2014/main" id="{5099F2BB-CD9A-4F1A-85EC-ABCF15B358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2410" y="3499560"/>
            <a:ext cx="485818" cy="506060"/>
          </a:xfrm>
          <a:prstGeom prst="rect">
            <a:avLst/>
          </a:prstGeom>
        </p:spPr>
      </p:pic>
    </p:spTree>
    <p:extLst>
      <p:ext uri="{BB962C8B-B14F-4D97-AF65-F5344CB8AC3E}">
        <p14:creationId xmlns:p14="http://schemas.microsoft.com/office/powerpoint/2010/main" val="1091882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5" name="Rectangle 4" descr="background rectangle"/>
          <p:cNvSpPr/>
          <p:nvPr/>
        </p:nvSpPr>
        <p:spPr>
          <a:xfrm>
            <a:off x="-27340"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le 1"/>
          <p:cNvSpPr>
            <a:spLocks noGrp="1"/>
          </p:cNvSpPr>
          <p:nvPr>
            <p:ph type="ctrTitle"/>
          </p:nvPr>
        </p:nvSpPr>
        <p:spPr>
          <a:xfrm>
            <a:off x="95073" y="2009743"/>
            <a:ext cx="11928001" cy="2247138"/>
          </a:xfrm>
          <a:solidFill>
            <a:schemeClr val="bg1"/>
          </a:solidFill>
          <a:ln>
            <a:solidFill>
              <a:srgbClr val="115076"/>
            </a:solidFill>
          </a:ln>
        </p:spPr>
        <p:txBody>
          <a:bodyPr anchor="ctr">
            <a:normAutofit/>
          </a:bodyPr>
          <a:lstStyle/>
          <a:p>
            <a:pPr algn="l"/>
            <a:r>
              <a:rPr lang="en-GB" sz="4800" b="1" dirty="0">
                <a:solidFill>
                  <a:srgbClr val="002060"/>
                </a:solidFill>
              </a:rPr>
              <a:t>Session 1: Phonics</a:t>
            </a:r>
            <a:br>
              <a:rPr lang="en-GB" sz="4800" b="1" dirty="0">
                <a:solidFill>
                  <a:srgbClr val="002060"/>
                </a:solidFill>
              </a:rPr>
            </a:br>
            <a:r>
              <a:rPr lang="en-GB" sz="4800" b="1" dirty="0">
                <a:solidFill>
                  <a:srgbClr val="002060"/>
                </a:solidFill>
              </a:rPr>
              <a:t>QUESTIONS?</a:t>
            </a:r>
            <a:endParaRPr lang="en-GB" sz="4800" i="1" dirty="0">
              <a:solidFill>
                <a:srgbClr val="002060"/>
              </a:solidFill>
            </a:endParaRPr>
          </a:p>
        </p:txBody>
      </p:sp>
      <p:pic>
        <p:nvPicPr>
          <p:cNvPr id="15" name="Picture 14" descr="NCELP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
        <p:nvSpPr>
          <p:cNvPr id="8" name="Text Placeholder 1">
            <a:extLst>
              <a:ext uri="{FF2B5EF4-FFF2-40B4-BE49-F238E27FC236}">
                <a16:creationId xmlns:a16="http://schemas.microsoft.com/office/drawing/2014/main" id="{7FF068DD-38D0-48A2-AECA-E2EFF5B79EE0}"/>
              </a:ext>
            </a:extLst>
          </p:cNvPr>
          <p:cNvSpPr txBox="1">
            <a:spLocks/>
          </p:cNvSpPr>
          <p:nvPr/>
        </p:nvSpPr>
        <p:spPr>
          <a:xfrm>
            <a:off x="0" y="5543684"/>
            <a:ext cx="3425982" cy="144588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Presenter: </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 Hawkes</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@RachelHawkes60</a:t>
            </a:r>
            <a:b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b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hlinkClick r:id="rId4">
                  <a:extLst>
                    <a:ext uri="{A12FA001-AC4F-418D-AE19-62706E023703}">
                      <ahyp:hlinkClr xmlns:ahyp="http://schemas.microsoft.com/office/drawing/2018/hyperlinkcolor" val="tx"/>
                    </a:ext>
                  </a:extLst>
                </a:hlinkClick>
              </a:rPr>
              <a:t>www.rachelhawkes.com</a:t>
            </a:r>
            <a:r>
              <a:rPr kumimoji="0" lang="en-GB" sz="20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 </a:t>
            </a:r>
          </a:p>
        </p:txBody>
      </p:sp>
      <p:pic>
        <p:nvPicPr>
          <p:cNvPr id="10" name="Picture 9" descr="Graphical user interface&#10;&#10;Description automatically generated with low confidence">
            <a:extLst>
              <a:ext uri="{FF2B5EF4-FFF2-40B4-BE49-F238E27FC236}">
                <a16:creationId xmlns:a16="http://schemas.microsoft.com/office/drawing/2014/main" id="{252E5F87-EE0C-4BD8-BF3D-318F8E4355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3010" t="28556" r="24418" b="27901"/>
          <a:stretch/>
        </p:blipFill>
        <p:spPr>
          <a:xfrm rot="621646">
            <a:off x="2552548" y="6049122"/>
            <a:ext cx="451007" cy="435004"/>
          </a:xfrm>
          <a:prstGeom prst="rect">
            <a:avLst/>
          </a:prstGeom>
        </p:spPr>
      </p:pic>
      <p:pic>
        <p:nvPicPr>
          <p:cNvPr id="11" name="Picture 10" descr="Logo&#10;&#10;Description automatically generated">
            <a:extLst>
              <a:ext uri="{FF2B5EF4-FFF2-40B4-BE49-F238E27FC236}">
                <a16:creationId xmlns:a16="http://schemas.microsoft.com/office/drawing/2014/main" id="{81D66EE4-07B1-474C-915A-412E3D4C846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76029" y="5221168"/>
            <a:ext cx="689647" cy="881501"/>
          </a:xfrm>
          <a:prstGeom prst="rect">
            <a:avLst/>
          </a:prstGeom>
        </p:spPr>
      </p:pic>
      <p:pic>
        <p:nvPicPr>
          <p:cNvPr id="4" name="Picture 3" descr="Qr code&#10;&#10;Description automatically generated">
            <a:extLst>
              <a:ext uri="{FF2B5EF4-FFF2-40B4-BE49-F238E27FC236}">
                <a16:creationId xmlns:a16="http://schemas.microsoft.com/office/drawing/2014/main" id="{34A811E0-40F2-4C43-A7E5-335BC982D39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39199" y="1397046"/>
            <a:ext cx="2949953" cy="3824122"/>
          </a:xfrm>
          <a:prstGeom prst="rect">
            <a:avLst/>
          </a:prstGeom>
        </p:spPr>
      </p:pic>
    </p:spTree>
    <p:extLst>
      <p:ext uri="{BB962C8B-B14F-4D97-AF65-F5344CB8AC3E}">
        <p14:creationId xmlns:p14="http://schemas.microsoft.com/office/powerpoint/2010/main" val="11740640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References</a:t>
            </a:r>
          </a:p>
        </p:txBody>
      </p:sp>
      <p:sp>
        <p:nvSpPr>
          <p:cNvPr id="3" name="TextBox 2"/>
          <p:cNvSpPr txBox="1"/>
          <p:nvPr/>
        </p:nvSpPr>
        <p:spPr>
          <a:xfrm>
            <a:off x="82286" y="1179406"/>
            <a:ext cx="11717329" cy="507831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Erler</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(2003) Reading in a Foreign Language – Near-Beginner Adolescents’ Experiences of French in English Secondary Schools.  DPhil Thesis, Oxford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Erler</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(2004) ‘Near-Beginner Learners of French Are Reading at a Disability Level’. Francophonie, vol. 30, pp. 9-15.</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Erler</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L. and </a:t>
            </a: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Macaro</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(2012) ‘Decoding Ability in French as a Foreign Language and Language Learning Motivation’. The Modern Language Journal, 95(4): 496-518.</a:t>
            </a:r>
            <a:b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Hamada, M. and </a:t>
            </a: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Koda</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K.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(2008) ‘Influence of First Language Orthographic Experience on Second Language Decoding and Word Learning’. Language Learning, vol. 58, no. 1, pp.1-31.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Hamada, M. and </a:t>
            </a: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Koda</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K.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(2011) ‘The role of the phonological loop in English word learning: A comparison of Chinese ESL learners and native speakers’. Journal of Psycholinguistic Research, 40(2), pp.75-92.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Macaro</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E</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(2007) ‘Do beginner learners of French have any writing strategies?’ Language Learning Journal, 35, pp. 23–36.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Nassaji</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H.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(2014) ‘The role and importance of lower-level processes in second language reading’.  Language Teaching, 47(1): 1-37.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Porter, A.M.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(2014) An early start to French literacy:  Learning the spoken and written word simultaneously in English primary schools.  PhD thesis, University of Southampton.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(2007) ‘“</a:t>
            </a:r>
            <a:r>
              <a:rPr kumimoji="0" lang="en-GB"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Weisse</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Maus in </a:t>
            </a:r>
            <a:r>
              <a:rPr kumimoji="0" lang="en-GB" sz="12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Meinem</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Haus”: Using Poems and Learner Strategies to Help Learners Decode the Sounds of the L2’. Language Learning Journal, vol. 35, no. 2, pp. 175-188.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(2009) ‘Beginners’ progress in decoding L2 French: some longitudinal evidence from English Modern Foreign Languages classrooms’. Language Learning Journal, vol. 37, no. 1, pp. 3-18.</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(2010) ‘Thinking aloud about L2 decoding: an exploration into the strategies used by beginner learners when pronouncing unfamiliar French words’. Language Learning Journal, vol. 38, no. 1, pp. 3-17.</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(2011) Investigating and developing beginner learners’ decoding proficiency in second language French: an evaluation of two programmes of instruction. Unpublished PhD thesis, University of Oxford.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(2014) ‘Beginner learners’ progress in decoding L2 French: transfer effects in typologically similar L1-L2 writing systems’.  Writing Systems Research, </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volume 4(2): 167-189.</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(2018) ‘Learners’ pronunciations of familiar and unfamiliar French words: what can they tell us about phonological decoding in an L2?’ The Language Learning Journal, 46(4):456-69. </a:t>
            </a:r>
            <a:b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b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Woore, R., Graham, S., Porter, A., Courtney, L. and </a:t>
            </a:r>
            <a:r>
              <a:rPr kumimoji="0" lang="en-GB" sz="1200" b="1"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Savory</a:t>
            </a:r>
            <a:r>
              <a:rPr kumimoji="0" lang="en-GB" sz="1200" b="1"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C. </a:t>
            </a:r>
            <a:r>
              <a:rPr kumimoji="0" lang="en-GB" sz="12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(2018) Foreign Language Education: Unlocking Reading (FLEUR) - A study into the teaching of reading to beginner learners of French in secondary school.  https://ora.ox.ac.uk/objects/uuid:4b0cb239-72f0-49e4-8f32-3672625884f0</a:t>
            </a:r>
          </a:p>
        </p:txBody>
      </p:sp>
    </p:spTree>
    <p:extLst>
      <p:ext uri="{BB962C8B-B14F-4D97-AF65-F5344CB8AC3E}">
        <p14:creationId xmlns:p14="http://schemas.microsoft.com/office/powerpoint/2010/main" val="11831588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3370" y="18255"/>
            <a:ext cx="10515600" cy="1325563"/>
          </a:xfrm>
        </p:spPr>
        <p:txBody>
          <a:bodyPr>
            <a:normAutofit/>
          </a:bodyPr>
          <a:lstStyle/>
          <a:p>
            <a:r>
              <a:rPr lang="en-GB" sz="3200" b="1" dirty="0">
                <a:solidFill>
                  <a:schemeClr val="bg1"/>
                </a:solidFill>
              </a:rPr>
              <a:t>Definitions [1/3]</a:t>
            </a:r>
          </a:p>
        </p:txBody>
      </p:sp>
      <p:sp>
        <p:nvSpPr>
          <p:cNvPr id="4" name="Content Placeholder 3">
            <a:extLst>
              <a:ext uri="{FF2B5EF4-FFF2-40B4-BE49-F238E27FC236}">
                <a16:creationId xmlns:a16="http://schemas.microsoft.com/office/drawing/2014/main" id="{9AE16D44-2059-4265-A457-07DC982B5959}"/>
              </a:ext>
            </a:extLst>
          </p:cNvPr>
          <p:cNvSpPr>
            <a:spLocks noGrp="1"/>
          </p:cNvSpPr>
          <p:nvPr>
            <p:ph idx="1"/>
          </p:nvPr>
        </p:nvSpPr>
        <p:spPr>
          <a:xfrm>
            <a:off x="644770" y="1629813"/>
            <a:ext cx="10515600" cy="4351338"/>
          </a:xfrm>
        </p:spPr>
        <p:txBody>
          <a:bodyPr/>
          <a:lstStyle/>
          <a:p>
            <a:r>
              <a:rPr lang="en-GB" b="1" dirty="0"/>
              <a:t>Phonics teaching</a:t>
            </a:r>
          </a:p>
          <a:p>
            <a:pPr lvl="1"/>
            <a:r>
              <a:rPr lang="en-GB" sz="2400" dirty="0"/>
              <a:t>explicit teaching of the relationships between letters and their sounds in written words</a:t>
            </a:r>
          </a:p>
          <a:p>
            <a:pPr lvl="1"/>
            <a:endParaRPr lang="en-GB" dirty="0"/>
          </a:p>
          <a:p>
            <a:pPr marL="457200" lvl="1" indent="0">
              <a:buNone/>
            </a:pPr>
            <a:endParaRPr lang="en-GB" dirty="0"/>
          </a:p>
          <a:p>
            <a:r>
              <a:rPr lang="en-GB" b="1" dirty="0"/>
              <a:t>Sound-symbol correspondences (SSCs)</a:t>
            </a:r>
          </a:p>
          <a:p>
            <a:pPr lvl="1"/>
            <a:r>
              <a:rPr lang="en-GB" sz="2400" dirty="0"/>
              <a:t>the systematic relationships between the written symbols and sounds (at any unit of size) in a given writing system</a:t>
            </a:r>
          </a:p>
          <a:p>
            <a:pPr marL="457200" lvl="1" indent="0">
              <a:buNone/>
            </a:pPr>
            <a:endParaRPr lang="en-GB" b="1" dirty="0"/>
          </a:p>
        </p:txBody>
      </p:sp>
      <p:sp>
        <p:nvSpPr>
          <p:cNvPr id="3" name="TextBox 2"/>
          <p:cNvSpPr txBox="1"/>
          <p:nvPr/>
        </p:nvSpPr>
        <p:spPr>
          <a:xfrm>
            <a:off x="33370" y="4978400"/>
            <a:ext cx="12044330"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m		a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ch</a:t>
            </a:r>
            <a:r>
              <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tion</a:t>
            </a:r>
            <a:r>
              <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r>
              <a:rPr kumimoji="0" lang="en-GB" sz="3600" b="0" i="0" u="none" strike="noStrike" kern="1200" cap="none" spc="0" normalizeH="0" baseline="0" noProof="0" dirty="0" err="1">
                <a:ln>
                  <a:noFill/>
                </a:ln>
                <a:solidFill>
                  <a:srgbClr val="4472C4">
                    <a:lumMod val="50000"/>
                  </a:srgbClr>
                </a:solidFill>
                <a:effectLst/>
                <a:uLnTx/>
                <a:uFillTx/>
                <a:latin typeface="Century Gothic" panose="020F0302020204030204"/>
                <a:ea typeface="+mn-ea"/>
                <a:cs typeface="+mn-cs"/>
              </a:rPr>
              <a:t>aille</a:t>
            </a:r>
            <a:r>
              <a:rPr kumimoji="0" lang="en-GB" sz="36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rPr>
              <a:t> 	</a:t>
            </a:r>
            <a:endParaRPr kumimoji="0" lang="en-GB" sz="1800" b="0" i="0" u="none" strike="noStrike" kern="1200" cap="none" spc="0" normalizeH="0" baseline="0" noProof="0" dirty="0">
              <a:ln>
                <a:noFill/>
              </a:ln>
              <a:solidFill>
                <a:srgbClr val="4472C4">
                  <a:lumMod val="50000"/>
                </a:srgbClr>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280960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33370" y="18255"/>
            <a:ext cx="10515600" cy="1325563"/>
          </a:xfrm>
        </p:spPr>
        <p:txBody>
          <a:bodyPr>
            <a:normAutofit/>
          </a:bodyPr>
          <a:lstStyle/>
          <a:p>
            <a:r>
              <a:rPr lang="en-GB" sz="3200" b="1" dirty="0">
                <a:solidFill>
                  <a:schemeClr val="bg1"/>
                </a:solidFill>
              </a:rPr>
              <a:t>Definitions [2/4]</a:t>
            </a:r>
          </a:p>
        </p:txBody>
      </p:sp>
      <p:sp>
        <p:nvSpPr>
          <p:cNvPr id="4" name="Content Placeholder 3">
            <a:extLst>
              <a:ext uri="{FF2B5EF4-FFF2-40B4-BE49-F238E27FC236}">
                <a16:creationId xmlns:a16="http://schemas.microsoft.com/office/drawing/2014/main" id="{9AE16D44-2059-4265-A457-07DC982B5959}"/>
              </a:ext>
            </a:extLst>
          </p:cNvPr>
          <p:cNvSpPr>
            <a:spLocks noGrp="1"/>
          </p:cNvSpPr>
          <p:nvPr>
            <p:ph idx="1"/>
          </p:nvPr>
        </p:nvSpPr>
        <p:spPr>
          <a:xfrm>
            <a:off x="609600" y="1442599"/>
            <a:ext cx="11582400" cy="4566335"/>
          </a:xfrm>
        </p:spPr>
        <p:txBody>
          <a:bodyPr>
            <a:normAutofit fontScale="92500" lnSpcReduction="10000"/>
          </a:bodyPr>
          <a:lstStyle/>
          <a:p>
            <a:r>
              <a:rPr lang="en-GB" b="1" dirty="0"/>
              <a:t>Phonological decoding (or ‘recoding’)</a:t>
            </a:r>
          </a:p>
          <a:p>
            <a:pPr lvl="1"/>
            <a:r>
              <a:rPr lang="en-GB" altLang="en-US" sz="2400" dirty="0">
                <a:solidFill>
                  <a:srgbClr val="002060"/>
                </a:solidFill>
                <a:cs typeface="Calibri" panose="020F0502020204030204" pitchFamily="34" charset="0"/>
              </a:rPr>
              <a:t>“the ability to convert the visual print into its corresponding spoken form” </a:t>
            </a:r>
            <a:r>
              <a:rPr lang="en-GB" altLang="en-US" dirty="0">
                <a:solidFill>
                  <a:srgbClr val="002060"/>
                </a:solidFill>
                <a:cs typeface="Calibri" panose="020F0502020204030204" pitchFamily="34" charset="0"/>
              </a:rPr>
              <a:t>	</a:t>
            </a:r>
            <a:r>
              <a:rPr lang="en-GB" altLang="en-US" sz="1600" i="1" dirty="0" err="1">
                <a:solidFill>
                  <a:srgbClr val="002060"/>
                </a:solidFill>
                <a:cs typeface="Calibri" panose="020F0502020204030204" pitchFamily="34" charset="0"/>
              </a:rPr>
              <a:t>Nassaji</a:t>
            </a:r>
            <a:r>
              <a:rPr lang="en-GB" altLang="en-US" sz="1600" i="1" dirty="0">
                <a:solidFill>
                  <a:srgbClr val="002060"/>
                </a:solidFill>
                <a:cs typeface="Calibri" panose="020F0502020204030204" pitchFamily="34" charset="0"/>
              </a:rPr>
              <a:t> (2013)</a:t>
            </a: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pPr lvl="1"/>
            <a:endParaRPr lang="en-GB" sz="1600" b="1" i="1" dirty="0">
              <a:solidFill>
                <a:srgbClr val="002060"/>
              </a:solidFill>
              <a:cs typeface="Calibri" panose="020F0502020204030204" pitchFamily="34" charset="0"/>
            </a:endParaRPr>
          </a:p>
          <a:p>
            <a:r>
              <a:rPr lang="en-GB" b="1" dirty="0">
                <a:solidFill>
                  <a:srgbClr val="002060"/>
                </a:solidFill>
                <a:cs typeface="Calibri" panose="020F0502020204030204" pitchFamily="34" charset="0"/>
              </a:rPr>
              <a:t>Word recognition / identification (or ‘lexical access’)</a:t>
            </a:r>
          </a:p>
          <a:p>
            <a:pPr lvl="1"/>
            <a:r>
              <a:rPr lang="en-GB" altLang="en-US" sz="2400" dirty="0">
                <a:solidFill>
                  <a:srgbClr val="002060"/>
                </a:solidFill>
                <a:cs typeface="Calibri" panose="020F0502020204030204" pitchFamily="34" charset="0"/>
              </a:rPr>
              <a:t>“the skill with which readers process the visual symbols in the print in order to recognize and access its meaning in the mental lexicon” 	</a:t>
            </a:r>
            <a:r>
              <a:rPr lang="en-GB" altLang="en-US" sz="1700" i="1" dirty="0" err="1">
                <a:solidFill>
                  <a:srgbClr val="002060"/>
                </a:solidFill>
                <a:cs typeface="Calibri" panose="020F0502020204030204" pitchFamily="34" charset="0"/>
              </a:rPr>
              <a:t>Nassaji</a:t>
            </a:r>
            <a:r>
              <a:rPr lang="en-GB" altLang="en-US" sz="1700" i="1" dirty="0">
                <a:solidFill>
                  <a:srgbClr val="002060"/>
                </a:solidFill>
                <a:cs typeface="Calibri" panose="020F0502020204030204" pitchFamily="34" charset="0"/>
              </a:rPr>
              <a:t> (2013)</a:t>
            </a:r>
          </a:p>
          <a:p>
            <a:pPr lvl="1"/>
            <a:endParaRPr lang="en-GB" sz="2400" b="1" dirty="0"/>
          </a:p>
          <a:p>
            <a:pPr lvl="1"/>
            <a:endParaRPr lang="en-GB" b="1" dirty="0"/>
          </a:p>
        </p:txBody>
      </p:sp>
      <p:sp>
        <p:nvSpPr>
          <p:cNvPr id="7" name="TextBox 6">
            <a:extLst>
              <a:ext uri="{FF2B5EF4-FFF2-40B4-BE49-F238E27FC236}">
                <a16:creationId xmlns:a16="http://schemas.microsoft.com/office/drawing/2014/main" id="{B093E607-8B3A-4D04-8B15-599F309BBC32}"/>
              </a:ext>
            </a:extLst>
          </p:cNvPr>
          <p:cNvSpPr txBox="1"/>
          <p:nvPr/>
        </p:nvSpPr>
        <p:spPr>
          <a:xfrm>
            <a:off x="4606443" y="2460169"/>
            <a:ext cx="3096344" cy="584775"/>
          </a:xfrm>
          <a:prstGeom prst="rect">
            <a:avLst/>
          </a:prstGeom>
          <a:solidFill>
            <a:srgbClr val="FFFF99"/>
          </a:solidFill>
          <a:ln>
            <a:solidFill>
              <a:srgbClr val="00206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Tw Cen MT" panose="020B0602020104020603"/>
                <a:ea typeface="+mn-ea"/>
                <a:cs typeface="+mn-cs"/>
              </a:rPr>
              <a:t>&lt; c a t &gt;</a:t>
            </a:r>
          </a:p>
        </p:txBody>
      </p:sp>
      <p:cxnSp>
        <p:nvCxnSpPr>
          <p:cNvPr id="8" name="Straight Arrow Connector 7">
            <a:extLst>
              <a:ext uri="{FF2B5EF4-FFF2-40B4-BE49-F238E27FC236}">
                <a16:creationId xmlns:a16="http://schemas.microsoft.com/office/drawing/2014/main" id="{E4464AF8-1E07-46BC-A0D6-92F30E9126D5}"/>
              </a:ext>
            </a:extLst>
          </p:cNvPr>
          <p:cNvCxnSpPr/>
          <p:nvPr/>
        </p:nvCxnSpPr>
        <p:spPr>
          <a:xfrm flipH="1">
            <a:off x="5038491" y="3030108"/>
            <a:ext cx="504056" cy="741622"/>
          </a:xfrm>
          <a:prstGeom prst="straightConnector1">
            <a:avLst/>
          </a:prstGeom>
          <a:noFill/>
          <a:ln w="44450" cap="flat" cmpd="sng" algn="ctr">
            <a:solidFill>
              <a:srgbClr val="002060"/>
            </a:solidFill>
            <a:prstDash val="solid"/>
            <a:miter lim="800000"/>
            <a:tailEnd type="stealth" w="lg" len="lg"/>
          </a:ln>
          <a:effectLst/>
        </p:spPr>
      </p:cxnSp>
      <p:cxnSp>
        <p:nvCxnSpPr>
          <p:cNvPr id="9" name="Straight Arrow Connector 8">
            <a:extLst>
              <a:ext uri="{FF2B5EF4-FFF2-40B4-BE49-F238E27FC236}">
                <a16:creationId xmlns:a16="http://schemas.microsoft.com/office/drawing/2014/main" id="{59695C89-D787-40A9-A054-39C6D6CEC1F1}"/>
              </a:ext>
            </a:extLst>
          </p:cNvPr>
          <p:cNvCxnSpPr/>
          <p:nvPr/>
        </p:nvCxnSpPr>
        <p:spPr>
          <a:xfrm>
            <a:off x="6910699" y="3030108"/>
            <a:ext cx="616260" cy="777525"/>
          </a:xfrm>
          <a:prstGeom prst="straightConnector1">
            <a:avLst/>
          </a:prstGeom>
          <a:noFill/>
          <a:ln w="44450" cap="flat" cmpd="sng" algn="ctr">
            <a:solidFill>
              <a:srgbClr val="002060"/>
            </a:solidFill>
            <a:prstDash val="solid"/>
            <a:miter lim="800000"/>
            <a:tailEnd type="stealth" w="lg" len="lg"/>
          </a:ln>
          <a:effectLst/>
        </p:spPr>
      </p:cxnSp>
      <p:pic>
        <p:nvPicPr>
          <p:cNvPr id="10" name="Picture 9">
            <a:extLst>
              <a:ext uri="{FF2B5EF4-FFF2-40B4-BE49-F238E27FC236}">
                <a16:creationId xmlns:a16="http://schemas.microsoft.com/office/drawing/2014/main" id="{75A44BFB-97ED-4597-B4B1-A58A4FE67F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52225" y="3425663"/>
            <a:ext cx="1798805" cy="1194955"/>
          </a:xfrm>
          <a:prstGeom prst="rect">
            <a:avLst/>
          </a:prstGeom>
          <a:ln>
            <a:solidFill>
              <a:srgbClr val="002060"/>
            </a:solidFill>
          </a:ln>
        </p:spPr>
      </p:pic>
      <p:cxnSp>
        <p:nvCxnSpPr>
          <p:cNvPr id="11" name="Straight Arrow Connector 10">
            <a:extLst>
              <a:ext uri="{FF2B5EF4-FFF2-40B4-BE49-F238E27FC236}">
                <a16:creationId xmlns:a16="http://schemas.microsoft.com/office/drawing/2014/main" id="{4B9D9010-FDAD-41BF-8DC8-2984E9D22DF9}"/>
              </a:ext>
            </a:extLst>
          </p:cNvPr>
          <p:cNvCxnSpPr/>
          <p:nvPr/>
        </p:nvCxnSpPr>
        <p:spPr>
          <a:xfrm flipH="1" flipV="1">
            <a:off x="6822229" y="2940271"/>
            <a:ext cx="621511" cy="763582"/>
          </a:xfrm>
          <a:prstGeom prst="straightConnector1">
            <a:avLst/>
          </a:prstGeom>
          <a:noFill/>
          <a:ln w="44450" cap="flat" cmpd="sng" algn="ctr">
            <a:solidFill>
              <a:srgbClr val="002060"/>
            </a:solidFill>
            <a:prstDash val="solid"/>
            <a:miter lim="800000"/>
            <a:headEnd w="lg" len="lg"/>
            <a:tailEnd type="stealth" w="lg" len="lg"/>
          </a:ln>
          <a:effectLst/>
        </p:spPr>
      </p:cxnSp>
      <p:cxnSp>
        <p:nvCxnSpPr>
          <p:cNvPr id="12" name="Straight Arrow Connector 11">
            <a:extLst>
              <a:ext uri="{FF2B5EF4-FFF2-40B4-BE49-F238E27FC236}">
                <a16:creationId xmlns:a16="http://schemas.microsoft.com/office/drawing/2014/main" id="{F9A245A9-323F-440A-9B47-8CE000CED0BB}"/>
              </a:ext>
            </a:extLst>
          </p:cNvPr>
          <p:cNvCxnSpPr/>
          <p:nvPr/>
        </p:nvCxnSpPr>
        <p:spPr>
          <a:xfrm flipV="1">
            <a:off x="5093633" y="2940271"/>
            <a:ext cx="508868" cy="763582"/>
          </a:xfrm>
          <a:prstGeom prst="straightConnector1">
            <a:avLst/>
          </a:prstGeom>
          <a:noFill/>
          <a:ln w="44450" cap="flat" cmpd="sng" algn="ctr">
            <a:solidFill>
              <a:srgbClr val="002060"/>
            </a:solidFill>
            <a:prstDash val="solid"/>
            <a:miter lim="800000"/>
            <a:headEnd w="lg" len="lg"/>
            <a:tailEnd type="stealth" w="lg" len="lg"/>
          </a:ln>
          <a:effectLst/>
        </p:spPr>
      </p:cxnSp>
      <p:cxnSp>
        <p:nvCxnSpPr>
          <p:cNvPr id="13" name="Straight Arrow Connector 12">
            <a:extLst>
              <a:ext uri="{FF2B5EF4-FFF2-40B4-BE49-F238E27FC236}">
                <a16:creationId xmlns:a16="http://schemas.microsoft.com/office/drawing/2014/main" id="{AEF16E57-4A28-464C-A240-0D2707DAD847}"/>
              </a:ext>
            </a:extLst>
          </p:cNvPr>
          <p:cNvCxnSpPr/>
          <p:nvPr/>
        </p:nvCxnSpPr>
        <p:spPr>
          <a:xfrm>
            <a:off x="5033535" y="4053742"/>
            <a:ext cx="2576938" cy="1"/>
          </a:xfrm>
          <a:prstGeom prst="straightConnector1">
            <a:avLst/>
          </a:prstGeom>
          <a:noFill/>
          <a:ln w="47625" cap="flat" cmpd="sng" algn="ctr">
            <a:solidFill>
              <a:srgbClr val="002060"/>
            </a:solidFill>
            <a:prstDash val="solid"/>
            <a:miter lim="800000"/>
            <a:headEnd type="none" w="lg" len="lg"/>
            <a:tailEnd type="stealth" w="lg" len="lg"/>
          </a:ln>
          <a:effectLst/>
        </p:spPr>
      </p:cxnSp>
      <p:sp>
        <p:nvSpPr>
          <p:cNvPr id="14" name="Oval Callout 13">
            <a:extLst>
              <a:ext uri="{FF2B5EF4-FFF2-40B4-BE49-F238E27FC236}">
                <a16:creationId xmlns:a16="http://schemas.microsoft.com/office/drawing/2014/main" id="{E0CAEBEF-EC99-40C2-B0B8-9FA6EF1E3815}"/>
              </a:ext>
            </a:extLst>
          </p:cNvPr>
          <p:cNvSpPr/>
          <p:nvPr/>
        </p:nvSpPr>
        <p:spPr>
          <a:xfrm>
            <a:off x="2717103" y="3429000"/>
            <a:ext cx="2346666" cy="1042509"/>
          </a:xfrm>
          <a:prstGeom prst="wedgeEllipseCallout">
            <a:avLst>
              <a:gd name="adj1" fmla="val -39246"/>
              <a:gd name="adj2" fmla="val 69247"/>
            </a:avLst>
          </a:prstGeom>
          <a:solidFill>
            <a:srgbClr val="FFFF99"/>
          </a:solidFill>
          <a:ln w="12700" cap="flat" cmpd="sng" algn="ctr">
            <a:solidFill>
              <a:srgbClr val="00206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0" cap="none" spc="0" normalizeH="0" baseline="0" noProof="0" dirty="0">
                <a:ln>
                  <a:noFill/>
                </a:ln>
                <a:solidFill>
                  <a:srgbClr val="002060"/>
                </a:solidFill>
                <a:effectLst/>
                <a:uLnTx/>
                <a:uFillTx/>
                <a:latin typeface="Tw Cen MT" panose="020B0602020104020603"/>
                <a:ea typeface="+mn-ea"/>
                <a:cs typeface="+mn-cs"/>
              </a:rPr>
              <a:t>/ </a:t>
            </a:r>
            <a:r>
              <a:rPr kumimoji="0" lang="en-GB" sz="3200" b="0" i="0" u="none" strike="noStrike" kern="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k a t</a:t>
            </a:r>
            <a:r>
              <a:rPr kumimoji="0" lang="en-GB" sz="3200" b="0" i="0" u="none" strike="noStrike" kern="0" cap="none" spc="0" normalizeH="0" baseline="0" noProof="0" dirty="0">
                <a:ln>
                  <a:noFill/>
                </a:ln>
                <a:solidFill>
                  <a:srgbClr val="002060"/>
                </a:solidFill>
                <a:effectLst/>
                <a:uLnTx/>
                <a:uFillTx/>
                <a:latin typeface="Tw Cen MT" panose="020B0602020104020603"/>
                <a:ea typeface="+mn-ea"/>
                <a:cs typeface="+mn-cs"/>
              </a:rPr>
              <a:t> /</a:t>
            </a:r>
          </a:p>
        </p:txBody>
      </p:sp>
      <p:cxnSp>
        <p:nvCxnSpPr>
          <p:cNvPr id="15" name="Straight Arrow Connector 14">
            <a:extLst>
              <a:ext uri="{FF2B5EF4-FFF2-40B4-BE49-F238E27FC236}">
                <a16:creationId xmlns:a16="http://schemas.microsoft.com/office/drawing/2014/main" id="{BDDE3827-5FE8-4A98-9F4A-E5BB83B5B94E}"/>
              </a:ext>
            </a:extLst>
          </p:cNvPr>
          <p:cNvCxnSpPr/>
          <p:nvPr/>
        </p:nvCxnSpPr>
        <p:spPr>
          <a:xfrm>
            <a:off x="5020145" y="4055417"/>
            <a:ext cx="2576938" cy="1"/>
          </a:xfrm>
          <a:prstGeom prst="straightConnector1">
            <a:avLst/>
          </a:prstGeom>
          <a:noFill/>
          <a:ln w="47625" cap="flat" cmpd="sng" algn="ctr">
            <a:solidFill>
              <a:srgbClr val="002060"/>
            </a:solidFill>
            <a:prstDash val="solid"/>
            <a:miter lim="800000"/>
            <a:headEnd type="stealth" w="lg" len="lg"/>
            <a:tailEnd type="stealth" w="lg" len="lg"/>
          </a:ln>
          <a:effectLst/>
        </p:spPr>
      </p:cxnSp>
    </p:spTree>
    <p:extLst>
      <p:ext uri="{BB962C8B-B14F-4D97-AF65-F5344CB8AC3E}">
        <p14:creationId xmlns:p14="http://schemas.microsoft.com/office/powerpoint/2010/main" val="297712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2" end="1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ckground rectangle">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rPr>
              <a:t>Definitions [3/4]</a:t>
            </a:r>
          </a:p>
        </p:txBody>
      </p:sp>
      <p:sp>
        <p:nvSpPr>
          <p:cNvPr id="3" name="TextBox 2"/>
          <p:cNvSpPr txBox="1"/>
          <p:nvPr/>
        </p:nvSpPr>
        <p:spPr>
          <a:xfrm>
            <a:off x="882000" y="1113545"/>
            <a:ext cx="10899032" cy="615105"/>
          </a:xfrm>
          <a:prstGeom prst="rect">
            <a:avLst/>
          </a:prstGeom>
          <a:noFill/>
        </p:spPr>
        <p:txBody>
          <a:bodyPr wrap="square" rtlCol="0">
            <a:spAutoFit/>
          </a:bodyPr>
          <a:lstStyle/>
          <a:p>
            <a:pPr marL="285750" marR="0" lvl="0"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kumimoji="0" lang="en-GB" sz="2600" b="1" i="0" u="none" strike="noStrike" kern="1200" cap="none" spc="0" normalizeH="0" baseline="0" noProof="0" dirty="0">
                <a:ln>
                  <a:noFill/>
                </a:ln>
                <a:solidFill>
                  <a:srgbClr val="002060"/>
                </a:solidFill>
                <a:effectLst/>
                <a:uLnTx/>
                <a:uFillTx/>
                <a:latin typeface="Century Gothic" panose="020F0302020204030204"/>
                <a:ea typeface="+mn-ea"/>
                <a:cs typeface="+mn-cs"/>
              </a:rPr>
              <a:t>Applying SSC knowledge</a:t>
            </a:r>
          </a:p>
        </p:txBody>
      </p:sp>
      <p:sp>
        <p:nvSpPr>
          <p:cNvPr id="6" name="Text Box 14">
            <a:extLst>
              <a:ext uri="{FF2B5EF4-FFF2-40B4-BE49-F238E27FC236}">
                <a16:creationId xmlns:a16="http://schemas.microsoft.com/office/drawing/2014/main" id="{18BB922F-8814-429D-8732-660F314C76DC}"/>
              </a:ext>
            </a:extLst>
          </p:cNvPr>
          <p:cNvSpPr txBox="1">
            <a:spLocks noChangeArrowheads="1"/>
          </p:cNvSpPr>
          <p:nvPr/>
        </p:nvSpPr>
        <p:spPr bwMode="auto">
          <a:xfrm>
            <a:off x="1156110" y="4017616"/>
            <a:ext cx="39243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10000"/>
              </a:spcBef>
              <a:spcAft>
                <a:spcPts val="0"/>
              </a:spcAft>
              <a:buClrTx/>
              <a:buSzTx/>
              <a:buFontTx/>
              <a:buNone/>
              <a:tabLst/>
              <a:defRPr/>
            </a:pPr>
            <a:r>
              <a:rPr kumimoji="0" lang="en-GB" altLang="en-US" sz="3200" b="1" i="0" u="none" strike="noStrike" kern="1200" cap="none" spc="0" normalizeH="0" baseline="0" noProof="0" dirty="0">
                <a:ln>
                  <a:noFill/>
                </a:ln>
                <a:solidFill>
                  <a:srgbClr val="ED7D31"/>
                </a:solidFill>
                <a:effectLst/>
                <a:uLnTx/>
                <a:uFillTx/>
                <a:latin typeface="Century Gothic" panose="020F0302020204030204"/>
                <a:ea typeface="+mn-ea"/>
                <a:cs typeface="Calibri" panose="020F0502020204030204" pitchFamily="34" charset="0"/>
              </a:rPr>
              <a:t>un </a:t>
            </a:r>
            <a:r>
              <a:rPr kumimoji="0" lang="en-GB" altLang="en-US" sz="3200" b="1" i="0" u="none" strike="noStrike" kern="1200" cap="none" spc="0" normalizeH="0" baseline="0" noProof="0" dirty="0" err="1">
                <a:ln>
                  <a:noFill/>
                </a:ln>
                <a:solidFill>
                  <a:srgbClr val="ED7D31"/>
                </a:solidFill>
                <a:effectLst/>
                <a:uLnTx/>
                <a:uFillTx/>
                <a:latin typeface="Century Gothic" panose="020F0302020204030204"/>
                <a:ea typeface="+mn-ea"/>
                <a:cs typeface="Calibri" panose="020F0502020204030204" pitchFamily="34" charset="0"/>
              </a:rPr>
              <a:t>crinoïde</a:t>
            </a:r>
            <a:endParaRPr kumimoji="0" lang="en-GB" altLang="en-US" sz="2800" b="0" i="0" u="none" strike="noStrike" kern="1200" cap="none" spc="0" normalizeH="0" baseline="0" noProof="0" dirty="0">
              <a:ln>
                <a:noFill/>
              </a:ln>
              <a:solidFill>
                <a:srgbClr val="0066FF"/>
              </a:solidFill>
              <a:effectLst/>
              <a:uLnTx/>
              <a:uFillTx/>
              <a:latin typeface="Century Gothic" panose="020F0302020204030204"/>
              <a:ea typeface="+mn-ea"/>
              <a:cs typeface="Calibri" panose="020F0502020204030204" pitchFamily="34" charset="0"/>
            </a:endParaRPr>
          </a:p>
        </p:txBody>
      </p:sp>
      <p:sp>
        <p:nvSpPr>
          <p:cNvPr id="7" name="Text Box 14">
            <a:extLst>
              <a:ext uri="{FF2B5EF4-FFF2-40B4-BE49-F238E27FC236}">
                <a16:creationId xmlns:a16="http://schemas.microsoft.com/office/drawing/2014/main" id="{14999567-E58B-48B8-946E-A302B46A142E}"/>
              </a:ext>
            </a:extLst>
          </p:cNvPr>
          <p:cNvSpPr txBox="1">
            <a:spLocks noChangeArrowheads="1"/>
          </p:cNvSpPr>
          <p:nvPr/>
        </p:nvSpPr>
        <p:spPr bwMode="auto">
          <a:xfrm>
            <a:off x="5803925" y="4017616"/>
            <a:ext cx="19986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10000"/>
              </a:spcBef>
              <a:spcAft>
                <a:spcPts val="0"/>
              </a:spcAft>
              <a:buClrTx/>
              <a:buSzTx/>
              <a:buFontTx/>
              <a:buNone/>
              <a:tabLst/>
              <a:defRPr/>
            </a:pPr>
            <a:r>
              <a:rPr kumimoji="0" lang="en-GB" altLang="en-US" sz="3200" b="1" i="0" u="none" strike="noStrike" kern="1200" cap="none" spc="0" normalizeH="0" baseline="0" noProof="0" dirty="0" err="1">
                <a:ln>
                  <a:noFill/>
                </a:ln>
                <a:solidFill>
                  <a:srgbClr val="ED7D31"/>
                </a:solidFill>
                <a:effectLst/>
                <a:uLnTx/>
                <a:uFillTx/>
                <a:latin typeface="Century Gothic" panose="020F0302020204030204"/>
                <a:ea typeface="+mn-ea"/>
                <a:cs typeface="Calibri" panose="020F0502020204030204" pitchFamily="34" charset="0"/>
              </a:rPr>
              <a:t>l’ulmaire</a:t>
            </a:r>
            <a:endParaRPr kumimoji="0" lang="en-GB" altLang="en-US" sz="2400" b="0" i="0" u="none" strike="noStrike" kern="1200" cap="none" spc="0" normalizeH="0" baseline="0" noProof="0" dirty="0">
              <a:ln>
                <a:noFill/>
              </a:ln>
              <a:solidFill>
                <a:srgbClr val="0066FF"/>
              </a:solidFill>
              <a:effectLst/>
              <a:uLnTx/>
              <a:uFillTx/>
              <a:latin typeface="Century Gothic" panose="020F0302020204030204"/>
              <a:ea typeface="+mn-ea"/>
              <a:cs typeface="Calibri" panose="020F0502020204030204" pitchFamily="34" charset="0"/>
            </a:endParaRPr>
          </a:p>
        </p:txBody>
      </p:sp>
      <p:pic>
        <p:nvPicPr>
          <p:cNvPr id="8" name="Picture 19" descr="meadowsweet">
            <a:extLst>
              <a:ext uri="{FF2B5EF4-FFF2-40B4-BE49-F238E27FC236}">
                <a16:creationId xmlns:a16="http://schemas.microsoft.com/office/drawing/2014/main" id="{0121D994-DDA2-4D28-81E8-9B406E18C2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3162" r="22212"/>
          <a:stretch>
            <a:fillRect/>
          </a:stretch>
        </p:blipFill>
        <p:spPr bwMode="auto">
          <a:xfrm>
            <a:off x="6083300" y="2005281"/>
            <a:ext cx="1439863" cy="185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1" descr="http://t0.gstatic.com/images?q=tbn:ANd9GcSIj2gYeNwpeDRbpo0kWS4LDanfGnzkCY0bb7Lf_6OeyaAUDBGlcg">
            <a:extLst>
              <a:ext uri="{FF2B5EF4-FFF2-40B4-BE49-F238E27FC236}">
                <a16:creationId xmlns:a16="http://schemas.microsoft.com/office/drawing/2014/main" id="{5F9A2BD5-5538-43D8-B701-6D4508A33FC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18922" t="2948" r="6334"/>
          <a:stretch>
            <a:fillRect/>
          </a:stretch>
        </p:blipFill>
        <p:spPr bwMode="auto">
          <a:xfrm>
            <a:off x="2056074" y="2006868"/>
            <a:ext cx="2147888" cy="185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92100" y="4991100"/>
            <a:ext cx="11277600"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srgbClr val="1F4E79"/>
                </a:solidFill>
                <a:effectLst/>
                <a:uLnTx/>
                <a:uFillTx/>
                <a:latin typeface="Century Gothic" panose="020F0302020204030204"/>
                <a:ea typeface="+mn-ea"/>
                <a:cs typeface="+mn-cs"/>
              </a:rPr>
              <a:t>jerette</a:t>
            </a:r>
            <a:r>
              <a:rPr kumimoji="0" lang="en-GB" sz="4400" b="0" i="0" u="none" strike="noStrike" kern="1200" cap="none" spc="0" normalizeH="0" baseline="0" noProof="0" dirty="0">
                <a:ln>
                  <a:noFill/>
                </a:ln>
                <a:solidFill>
                  <a:srgbClr val="1F4E79"/>
                </a:solidFill>
                <a:effectLst/>
                <a:uLnTx/>
                <a:uFillTx/>
                <a:latin typeface="Century Gothic" panose="020F0302020204030204"/>
                <a:ea typeface="+mn-ea"/>
                <a:cs typeface="+mn-cs"/>
              </a:rPr>
              <a:t> 		</a:t>
            </a:r>
            <a:r>
              <a:rPr kumimoji="0" lang="en-GB" sz="4400" b="0" i="0" u="none" strike="noStrike" kern="1200" cap="none" spc="0" normalizeH="0" baseline="0" noProof="0" dirty="0" err="1">
                <a:ln>
                  <a:noFill/>
                </a:ln>
                <a:solidFill>
                  <a:srgbClr val="1F4E79"/>
                </a:solidFill>
                <a:effectLst/>
                <a:uLnTx/>
                <a:uFillTx/>
                <a:latin typeface="Century Gothic" panose="020F0302020204030204"/>
                <a:ea typeface="+mn-ea"/>
                <a:cs typeface="+mn-cs"/>
              </a:rPr>
              <a:t>tirôt</a:t>
            </a:r>
            <a:endParaRPr kumimoji="0" lang="en-GB" sz="4400" b="0" i="0" u="none" strike="noStrike" kern="1200" cap="none" spc="0" normalizeH="0" baseline="0" noProof="0" dirty="0">
              <a:ln>
                <a:noFill/>
              </a:ln>
              <a:solidFill>
                <a:srgbClr val="1F4E79"/>
              </a:solidFill>
              <a:effectLst/>
              <a:uLnTx/>
              <a:uFillTx/>
              <a:latin typeface="Century Gothic" panose="020F0302020204030204"/>
              <a:ea typeface="+mn-ea"/>
              <a:cs typeface="+mn-cs"/>
            </a:endParaRPr>
          </a:p>
        </p:txBody>
      </p:sp>
    </p:spTree>
    <p:extLst>
      <p:ext uri="{BB962C8B-B14F-4D97-AF65-F5344CB8AC3E}">
        <p14:creationId xmlns:p14="http://schemas.microsoft.com/office/powerpoint/2010/main" val="40368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32631" y="171106"/>
            <a:ext cx="1408914" cy="939276"/>
          </a:xfrm>
          <a:prstGeom prst="rect">
            <a:avLst/>
          </a:prstGeom>
        </p:spPr>
      </p:pic>
      <p:sp>
        <p:nvSpPr>
          <p:cNvPr id="5" name="Text Box 4"/>
          <p:cNvSpPr txBox="1">
            <a:spLocks noChangeArrowheads="1"/>
          </p:cNvSpPr>
          <p:nvPr/>
        </p:nvSpPr>
        <p:spPr bwMode="auto">
          <a:xfrm>
            <a:off x="8058272" y="1218701"/>
            <a:ext cx="3527426" cy="1277273"/>
          </a:xfrm>
          <a:prstGeom prst="rect">
            <a:avLst/>
          </a:prstGeom>
          <a:solidFill>
            <a:srgbClr val="FFF4EF"/>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altLang="en-US" sz="36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m</a:t>
            </a:r>
            <a:r>
              <a:rPr kumimoji="0" lang="en-GB" sz="36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ú</a:t>
            </a:r>
            <a:r>
              <a:rPr kumimoji="0" lang="en-GB" altLang="en-US" sz="36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sica</a:t>
            </a:r>
            <a:endParaRPr kumimoji="0" lang="en-GB" altLang="en-US" sz="36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endParaRP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GB" altLang="en-US" sz="36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&lt;u&gt;	  &lt;</a:t>
            </a:r>
            <a:r>
              <a:rPr kumimoji="0" lang="en-GB" altLang="en-US" sz="3600" b="0" i="0" u="none" strike="noStrike" kern="1200" cap="none" spc="0" normalizeH="0" baseline="0" noProof="0" dirty="0" err="1">
                <a:ln>
                  <a:noFill/>
                </a:ln>
                <a:solidFill>
                  <a:srgbClr val="002060"/>
                </a:solidFill>
                <a:effectLst/>
                <a:uLnTx/>
                <a:uFillTx/>
                <a:latin typeface="Century Gothic" panose="020F0302020204030204"/>
                <a:ea typeface="+mn-ea"/>
                <a:cs typeface="Calibri" panose="020F0502020204030204" pitchFamily="34" charset="0"/>
              </a:rPr>
              <a:t>i</a:t>
            </a:r>
            <a:r>
              <a:rPr kumimoji="0" lang="en-GB" altLang="en-US" sz="3600" b="0" i="0" u="none" strike="noStrike" kern="1200" cap="none" spc="0" normalizeH="0" baseline="0" noProof="0" dirty="0">
                <a:ln>
                  <a:noFill/>
                </a:ln>
                <a:solidFill>
                  <a:srgbClr val="002060"/>
                </a:solidFill>
                <a:effectLst/>
                <a:uLnTx/>
                <a:uFillTx/>
                <a:latin typeface="Century Gothic" panose="020F0302020204030204"/>
                <a:ea typeface="+mn-ea"/>
                <a:cs typeface="Calibri" panose="020F0502020204030204" pitchFamily="34" charset="0"/>
              </a:rPr>
              <a:t>&gt;  &lt;a&gt;</a:t>
            </a:r>
          </a:p>
        </p:txBody>
      </p:sp>
      <p:pic>
        <p:nvPicPr>
          <p:cNvPr id="6" name="Picture 2" descr="http://www.paulsquiz.com/images/stories/traintrav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58272" y="2819876"/>
            <a:ext cx="3527426" cy="2505076"/>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4"/>
          <p:cNvSpPr txBox="1">
            <a:spLocks noChangeArrowheads="1"/>
          </p:cNvSpPr>
          <p:nvPr/>
        </p:nvSpPr>
        <p:spPr bwMode="auto">
          <a:xfrm>
            <a:off x="8058273" y="5525744"/>
            <a:ext cx="3527426" cy="646331"/>
          </a:xfrm>
          <a:prstGeom prst="rect">
            <a:avLst/>
          </a:prstGeom>
          <a:solidFill>
            <a:srgbClr val="FFF4EF"/>
          </a:solidFill>
          <a:ln>
            <a:noFill/>
          </a:ln>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/u/	   /</a:t>
            </a:r>
            <a:r>
              <a:rPr kumimoji="0" lang="en-GB" altLang="en-US" sz="3600" b="0" i="0" u="none" strike="noStrike" kern="1200" cap="none" spc="0" normalizeH="0" baseline="0" noProof="0" dirty="0" err="1">
                <a:ln>
                  <a:noFill/>
                </a:ln>
                <a:solidFill>
                  <a:srgbClr val="002060"/>
                </a:solidFill>
                <a:effectLst/>
                <a:uLnTx/>
                <a:uFillTx/>
                <a:latin typeface="Arial" panose="020B0604020202020204" pitchFamily="34" charset="0"/>
                <a:ea typeface="+mn-ea"/>
                <a:cs typeface="Arial" panose="020B0604020202020204" pitchFamily="34" charset="0"/>
              </a:rPr>
              <a:t>i</a:t>
            </a:r>
            <a:r>
              <a:rPr kumimoji="0" lang="en-GB" altLang="en-US" sz="36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rPr>
              <a:t>/    /a/</a:t>
            </a:r>
          </a:p>
        </p:txBody>
      </p:sp>
      <p:sp>
        <p:nvSpPr>
          <p:cNvPr id="3" name="TextBox 2"/>
          <p:cNvSpPr txBox="1"/>
          <p:nvPr/>
        </p:nvSpPr>
        <p:spPr>
          <a:xfrm>
            <a:off x="117029" y="1485212"/>
            <a:ext cx="7607300" cy="1569660"/>
          </a:xfrm>
          <a:prstGeom prst="rect">
            <a:avLst/>
          </a:prstGeom>
          <a:noFill/>
        </p:spPr>
        <p:txBody>
          <a:bodyPr wrap="square" rtlCol="0">
            <a:spAutoFit/>
          </a:bodyPr>
          <a:lstStyle/>
          <a:p>
            <a:r>
              <a:rPr kumimoji="0" lang="en-GB" sz="2400" b="1" i="0" u="none" strike="noStrike" kern="1200" cap="none" spc="0" normalizeH="0" baseline="0" noProof="0" dirty="0">
                <a:ln>
                  <a:noFill/>
                </a:ln>
                <a:solidFill>
                  <a:srgbClr val="002060"/>
                </a:solidFill>
                <a:effectLst/>
                <a:uLnTx/>
                <a:uFillTx/>
                <a:latin typeface="Century Gothic" panose="020F0302020204030204"/>
                <a:ea typeface="+mn-ea"/>
                <a:cs typeface="+mn-cs"/>
              </a:rPr>
              <a:t>Orthographic depth</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rgbClr val="002060"/>
                </a:solidFill>
                <a:effectLst/>
                <a:uLnTx/>
                <a:uFillTx/>
                <a:latin typeface="Century Gothic" panose="020F0302020204030204"/>
                <a:ea typeface="+mn-ea"/>
                <a:cs typeface="+mn-cs"/>
              </a:rPr>
              <a:t>a measure of how consistent / transparent the mappings are between graphemes and phonemes in a given writing system.  </a:t>
            </a:r>
          </a:p>
        </p:txBody>
      </p:sp>
      <p:pic>
        <p:nvPicPr>
          <p:cNvPr id="8" name="Picture 7" descr="background rectangle">
            <a:extLst>
              <a:ext uri="{FF2B5EF4-FFF2-40B4-BE49-F238E27FC236}">
                <a16:creationId xmlns:a16="http://schemas.microsoft.com/office/drawing/2014/main" id="{2F268D8A-73FD-4CC5-8AD1-67AAEA535653}"/>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txBox="1">
            <a:spLocks/>
          </p:cNvSpPr>
          <p:nvPr/>
        </p:nvSpPr>
        <p:spPr>
          <a:xfrm>
            <a:off x="61153" y="349216"/>
            <a:ext cx="9675935"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F0302020204030204"/>
                <a:ea typeface="+mj-ea"/>
                <a:cs typeface="+mj-cs"/>
              </a:rPr>
              <a:t>Definitions [4/4]</a:t>
            </a:r>
          </a:p>
        </p:txBody>
      </p:sp>
    </p:spTree>
    <p:extLst>
      <p:ext uri="{BB962C8B-B14F-4D97-AF65-F5344CB8AC3E}">
        <p14:creationId xmlns:p14="http://schemas.microsoft.com/office/powerpoint/2010/main" val="392579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31317" y="1646125"/>
            <a:ext cx="1452282" cy="4524315"/>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t</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m</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t</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wo</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thr</a:t>
            </a:r>
            <a:r>
              <a:rPr kumimoji="0" lang="en-GB" sz="2400" b="1" i="0" u="none" strike="noStrike" kern="1200" cap="none" spc="0" normalizeH="0" baseline="0" noProof="0" dirty="0">
                <a:ln>
                  <a:noFill/>
                </a:ln>
                <a:solidFill>
                  <a:srgbClr val="FF552D"/>
                </a:solidFill>
                <a:effectLst/>
                <a:uLnTx/>
                <a:uFillTx/>
                <a:latin typeface="Tw Cen MT" panose="020B0602020104020603" pitchFamily="34" charset="0"/>
                <a:ea typeface="+mn-ea"/>
                <a:cs typeface="+mn-cs"/>
              </a:rPr>
              <a:t>ough</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sh</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oe</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fl</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ew</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fl</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u</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bl</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ue</a:t>
            </a:r>
          </a:p>
        </p:txBody>
      </p:sp>
      <p:sp>
        <p:nvSpPr>
          <p:cNvPr id="4" name="TextBox 3"/>
          <p:cNvSpPr txBox="1"/>
          <p:nvPr/>
        </p:nvSpPr>
        <p:spPr>
          <a:xfrm>
            <a:off x="6645165" y="1994997"/>
            <a:ext cx="2537011" cy="646331"/>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r>
              <a:rPr kumimoji="0" lang="en-GB" sz="2400" b="1" i="0" u="none" strike="noStrike" kern="1200" cap="none" spc="0" normalizeH="0" baseline="0" noProof="0" dirty="0">
                <a:ln>
                  <a:noFill/>
                </a:ln>
                <a:solidFill>
                  <a:srgbClr val="FF552D"/>
                </a:solidFill>
                <a:effectLst/>
                <a:uLnTx/>
                <a:uFillTx/>
                <a:latin typeface="Tw Cen MT" panose="020B0602020104020603" pitchFamily="34" charset="0"/>
                <a:ea typeface="+mn-ea"/>
                <a:cs typeface="+mn-cs"/>
              </a:rPr>
              <a:t>u</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 (thr</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p:txBody>
      </p:sp>
      <p:cxnSp>
        <p:nvCxnSpPr>
          <p:cNvPr id="5" name="Straight Connector 4"/>
          <p:cNvCxnSpPr/>
          <p:nvPr/>
        </p:nvCxnSpPr>
        <p:spPr>
          <a:xfrm flipV="1">
            <a:off x="4883599" y="2349444"/>
            <a:ext cx="1694330" cy="1281953"/>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4883599" y="2914220"/>
            <a:ext cx="1775012" cy="717177"/>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4883599" y="3451387"/>
            <a:ext cx="1797424" cy="180011"/>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883599" y="3631396"/>
            <a:ext cx="1775012" cy="326744"/>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883599" y="3631397"/>
            <a:ext cx="1775012" cy="878541"/>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883600" y="3625733"/>
            <a:ext cx="1810871" cy="1421177"/>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83599" y="3625733"/>
            <a:ext cx="1824318" cy="2005669"/>
          </a:xfrm>
          <a:prstGeom prst="line">
            <a:avLst/>
          </a:prstGeom>
          <a:ln w="31750">
            <a:solidFill>
              <a:srgbClr val="0033C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444329" y="1957363"/>
            <a:ext cx="2133600" cy="392081"/>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4533976" y="2349444"/>
            <a:ext cx="2008094" cy="246063"/>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4498117" y="2349444"/>
            <a:ext cx="2079812" cy="789829"/>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802918" y="2349444"/>
            <a:ext cx="1739153" cy="1276289"/>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4533977" y="2352748"/>
            <a:ext cx="1972235" cy="1832095"/>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4533977" y="2352748"/>
            <a:ext cx="1972235" cy="2387907"/>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4462258" y="2352748"/>
            <a:ext cx="2079812" cy="2947895"/>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4601211" y="2352747"/>
            <a:ext cx="1976718" cy="3530080"/>
          </a:xfrm>
          <a:prstGeom prst="line">
            <a:avLst/>
          </a:prstGeom>
          <a:ln w="31750">
            <a:solidFill>
              <a:srgbClr val="00CC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681024" y="2535212"/>
            <a:ext cx="2537011" cy="3416320"/>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mn-cs"/>
              </a:rPr>
              <a:t>ɒf</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 (c</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mn-cs"/>
              </a:rPr>
              <a:t>əʊ</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 (th</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/ɔː/ (th</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mn-cs"/>
              </a:rPr>
              <a:t>aʊ</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 (b</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/ə/ (thor</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r>
              <a:rPr kumimoji="0" lang="en-GB" sz="2400" b="0" i="0" u="none" strike="noStrike" kern="1200" cap="none" spc="0" normalizeH="0" baseline="0" noProof="0" dirty="0" err="1">
                <a:ln>
                  <a:noFill/>
                </a:ln>
                <a:solidFill>
                  <a:srgbClr val="002060"/>
                </a:solidFill>
                <a:effectLst/>
                <a:uLnTx/>
                <a:uFillTx/>
                <a:latin typeface="Tw Cen MT" panose="020B0602020104020603" pitchFamily="34" charset="0"/>
                <a:ea typeface="+mn-ea"/>
                <a:cs typeface="+mn-cs"/>
              </a:rPr>
              <a:t>ɒx</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 (l</a:t>
            </a:r>
            <a:r>
              <a:rPr kumimoji="0" lang="en-GB" sz="2400" b="1"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ough</a:t>
            </a:r>
            <a:r>
              <a:rPr kumimoji="0" lang="en-GB" sz="2400" b="0" i="0" u="none" strike="noStrike" kern="1200" cap="none" spc="0" normalizeH="0" baseline="0" noProof="0" dirty="0">
                <a:ln>
                  <a:noFill/>
                </a:ln>
                <a:solidFill>
                  <a:srgbClr val="002060"/>
                </a:solidFill>
                <a:effectLst/>
                <a:uLnTx/>
                <a:uFillTx/>
                <a:latin typeface="Tw Cen MT" panose="020B0602020104020603" pitchFamily="34" charset="0"/>
                <a:ea typeface="+mn-ea"/>
                <a:cs typeface="+mn-cs"/>
              </a:rPr>
              <a:t>)</a:t>
            </a:r>
          </a:p>
        </p:txBody>
      </p:sp>
      <p:pic>
        <p:nvPicPr>
          <p:cNvPr id="21" name="Picture 9" descr="http://t3.gstatic.com/images?q=tbn:ANd9GcT_ImHPSFn4NoOsFdBBRW9pGUpr7vVSg9h6XwE0dpAztm9b7J-tq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429413" y="123922"/>
            <a:ext cx="1308679"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2" descr="http://t0.gstatic.com/images?q=tbn:ANd9GcQGia2TQM53bgl5DOkcMvAdMjzCz_lNhZKO9AlCMv5kHQWUJCM&amp;t=1&amp;usg=__gzPzCvUJ1OJbHZTEIo42BKcbTUI="/>
          <p:cNvPicPr>
            <a:picLocks noChangeAspect="1" noChangeArrowheads="1"/>
          </p:cNvPicPr>
          <p:nvPr/>
        </p:nvPicPr>
        <p:blipFill>
          <a:blip r:embed="rId4">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95745" y="424617"/>
            <a:ext cx="3439555" cy="1860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background rectangle">
            <a:extLst>
              <a:ext uri="{FF2B5EF4-FFF2-40B4-BE49-F238E27FC236}">
                <a16:creationId xmlns:a16="http://schemas.microsoft.com/office/drawing/2014/main" id="{3B8D5DFC-E3B6-4755-A80C-29307496CE22}"/>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0" y="296863"/>
            <a:ext cx="6649156" cy="867128"/>
          </a:xfrm>
          <a:prstGeom prst="rect">
            <a:avLst/>
          </a:prstGeom>
        </p:spPr>
      </p:pic>
      <p:sp>
        <p:nvSpPr>
          <p:cNvPr id="2" name="Title 1"/>
          <p:cNvSpPr txBox="1">
            <a:spLocks/>
          </p:cNvSpPr>
          <p:nvPr/>
        </p:nvSpPr>
        <p:spPr>
          <a:xfrm>
            <a:off x="-35050" y="355981"/>
            <a:ext cx="9675935"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F0302020204030204"/>
                <a:ea typeface="+mj-ea"/>
                <a:cs typeface="+mj-cs"/>
              </a:rPr>
              <a:t>Orthographic depth</a:t>
            </a:r>
          </a:p>
        </p:txBody>
      </p:sp>
    </p:spTree>
    <p:extLst>
      <p:ext uri="{BB962C8B-B14F-4D97-AF65-F5344CB8AC3E}">
        <p14:creationId xmlns:p14="http://schemas.microsoft.com/office/powerpoint/2010/main" val="166546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par>
                                <p:cTn id="37" presetID="10" presetClass="entr" presetSubtype="0" fill="hold"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par>
                                <p:cTn id="40" presetID="10" presetClass="entr" presetSubtype="0"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par>
                                <p:cTn id="43" presetID="10"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500"/>
                                        <p:tgtEl>
                                          <p:spTgt spid="10"/>
                                        </p:tgtEl>
                                      </p:cBhvr>
                                    </p:animEffect>
                                  </p:childTnLst>
                                </p:cTn>
                              </p:par>
                              <p:par>
                                <p:cTn id="52" presetID="10" presetClass="entr" presetSubtype="0" fill="hold"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fade">
                                      <p:cBhvr>
                                        <p:cTn id="6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4"/>
          <p:cNvPicPr>
            <a:picLocks noChangeAspect="1" noChangeArrowheads="1"/>
          </p:cNvPicPr>
          <p:nvPr/>
        </p:nvPicPr>
        <p:blipFill>
          <a:blip r:embed="rId3">
            <a:extLst>
              <a:ext uri="{28A0092B-C50C-407E-A947-70E740481C1C}">
                <a14:useLocalDpi xmlns:a14="http://schemas.microsoft.com/office/drawing/2010/main" val="0"/>
              </a:ext>
            </a:extLst>
          </a:blip>
          <a:srcRect l="4153" r="4153" b="32536"/>
          <a:stretch>
            <a:fillRect/>
          </a:stretch>
        </p:blipFill>
        <p:spPr bwMode="auto">
          <a:xfrm>
            <a:off x="2653567" y="1197190"/>
            <a:ext cx="6642834" cy="4855582"/>
          </a:xfrm>
          <a:prstGeom prst="rect">
            <a:avLst/>
          </a:prstGeom>
          <a:solidFill>
            <a:srgbClr val="FFF9F7"/>
          </a:solidFill>
          <a:ln>
            <a:noFill/>
          </a:ln>
        </p:spPr>
      </p:pic>
      <p:sp>
        <p:nvSpPr>
          <p:cNvPr id="6" name="Text Box 3"/>
          <p:cNvSpPr txBox="1">
            <a:spLocks noChangeArrowheads="1"/>
          </p:cNvSpPr>
          <p:nvPr/>
        </p:nvSpPr>
        <p:spPr bwMode="auto">
          <a:xfrm>
            <a:off x="2549404" y="2884122"/>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vert</a:t>
            </a:r>
            <a:endParaRPr kumimoji="0" lang="en-GB" altLang="en-US" sz="18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endParaRPr>
          </a:p>
        </p:txBody>
      </p:sp>
      <p:sp>
        <p:nvSpPr>
          <p:cNvPr id="7" name="Text Box 4"/>
          <p:cNvSpPr txBox="1">
            <a:spLocks noChangeArrowheads="1"/>
          </p:cNvSpPr>
          <p:nvPr/>
        </p:nvSpPr>
        <p:spPr bwMode="auto">
          <a:xfrm>
            <a:off x="4393221" y="1091230"/>
            <a:ext cx="1154112"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err="1">
                <a:ln>
                  <a:noFill/>
                </a:ln>
                <a:solidFill>
                  <a:srgbClr val="002060"/>
                </a:solidFill>
                <a:effectLst/>
                <a:uLnTx/>
                <a:uFillTx/>
                <a:latin typeface="Century Gothic" panose="020F0302020204030204"/>
                <a:ea typeface="+mn-ea"/>
                <a:cs typeface="Arial" panose="020B0604020202020204" pitchFamily="34" charset="0"/>
              </a:rPr>
              <a:t>ver</a:t>
            </a:r>
            <a:endParaRPr kumimoji="0" lang="en-GB" altLang="en-US" sz="18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p:txBody>
      </p:sp>
      <p:sp>
        <p:nvSpPr>
          <p:cNvPr id="8" name="Text Box 5"/>
          <p:cNvSpPr txBox="1">
            <a:spLocks noChangeArrowheads="1"/>
          </p:cNvSpPr>
          <p:nvPr/>
        </p:nvSpPr>
        <p:spPr bwMode="auto">
          <a:xfrm>
            <a:off x="5651496" y="1017165"/>
            <a:ext cx="1103312"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vers</a:t>
            </a:r>
            <a:endParaRPr kumimoji="0" lang="en-GB" altLang="en-US" sz="18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endParaRPr>
          </a:p>
        </p:txBody>
      </p:sp>
      <p:sp>
        <p:nvSpPr>
          <p:cNvPr id="9" name="Text Box 6"/>
          <p:cNvSpPr txBox="1">
            <a:spLocks noChangeArrowheads="1"/>
          </p:cNvSpPr>
          <p:nvPr/>
        </p:nvSpPr>
        <p:spPr bwMode="auto">
          <a:xfrm>
            <a:off x="2838694" y="2154176"/>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verts</a:t>
            </a:r>
            <a:endParaRPr kumimoji="0" lang="en-GB" altLang="en-US" sz="18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endParaRPr>
          </a:p>
        </p:txBody>
      </p:sp>
      <p:sp>
        <p:nvSpPr>
          <p:cNvPr id="10" name="Text Box 7"/>
          <p:cNvSpPr txBox="1">
            <a:spLocks noChangeArrowheads="1"/>
          </p:cNvSpPr>
          <p:nvPr/>
        </p:nvSpPr>
        <p:spPr bwMode="auto">
          <a:xfrm>
            <a:off x="7580803" y="1174841"/>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dirty="0" err="1">
                <a:ln>
                  <a:noFill/>
                </a:ln>
                <a:solidFill>
                  <a:srgbClr val="002060"/>
                </a:solidFill>
                <a:effectLst/>
                <a:uLnTx/>
                <a:uFillTx/>
                <a:latin typeface="Century Gothic" panose="020F0302020204030204"/>
                <a:ea typeface="+mn-ea"/>
                <a:cs typeface="Arial" panose="020B0604020202020204" pitchFamily="34" charset="0"/>
              </a:rPr>
              <a:t>verre</a:t>
            </a:r>
            <a:endParaRPr kumimoji="0" lang="en-GB" altLang="en-US" sz="1800" b="0" i="0" u="none" strike="noStrike" kern="1200" cap="none" spc="0" normalizeH="0" baseline="0" noProof="0" dirty="0">
              <a:ln>
                <a:noFill/>
              </a:ln>
              <a:solidFill>
                <a:srgbClr val="002060"/>
              </a:solidFill>
              <a:effectLst/>
              <a:uLnTx/>
              <a:uFillTx/>
              <a:latin typeface="Century Gothic" panose="020F0302020204030204"/>
              <a:ea typeface="+mn-ea"/>
              <a:cs typeface="Arial" panose="020B0604020202020204" pitchFamily="34" charset="0"/>
            </a:endParaRPr>
          </a:p>
        </p:txBody>
      </p:sp>
      <p:sp>
        <p:nvSpPr>
          <p:cNvPr id="11" name="Text Box 8"/>
          <p:cNvSpPr txBox="1">
            <a:spLocks noChangeArrowheads="1"/>
          </p:cNvSpPr>
          <p:nvPr/>
        </p:nvSpPr>
        <p:spPr bwMode="auto">
          <a:xfrm>
            <a:off x="8416682" y="1877698"/>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verres</a:t>
            </a:r>
            <a:endParaRPr kumimoji="0" lang="en-GB" altLang="en-US" sz="18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endParaRPr>
          </a:p>
        </p:txBody>
      </p:sp>
      <p:sp>
        <p:nvSpPr>
          <p:cNvPr id="12" name="Text Box 9"/>
          <p:cNvSpPr txBox="1">
            <a:spLocks noChangeArrowheads="1"/>
          </p:cNvSpPr>
          <p:nvPr/>
        </p:nvSpPr>
        <p:spPr bwMode="auto">
          <a:xfrm>
            <a:off x="8602847" y="3099064"/>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 vaire</a:t>
            </a:r>
          </a:p>
        </p:txBody>
      </p:sp>
      <p:sp>
        <p:nvSpPr>
          <p:cNvPr id="13" name="Text Box 10"/>
          <p:cNvSpPr txBox="1">
            <a:spLocks noChangeArrowheads="1"/>
          </p:cNvSpPr>
          <p:nvPr/>
        </p:nvSpPr>
        <p:spPr bwMode="auto">
          <a:xfrm>
            <a:off x="8530280" y="3890698"/>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 vaires</a:t>
            </a:r>
          </a:p>
        </p:txBody>
      </p:sp>
      <p:sp>
        <p:nvSpPr>
          <p:cNvPr id="14" name="Text Box 11"/>
          <p:cNvSpPr txBox="1">
            <a:spLocks noChangeArrowheads="1"/>
          </p:cNvSpPr>
          <p:nvPr/>
        </p:nvSpPr>
        <p:spPr bwMode="auto">
          <a:xfrm>
            <a:off x="7593655" y="5104951"/>
            <a:ext cx="1873250" cy="646112"/>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 verd</a:t>
            </a:r>
          </a:p>
        </p:txBody>
      </p:sp>
      <p:pic>
        <p:nvPicPr>
          <p:cNvPr id="15" name="Picture 12" descr="scan001001"/>
          <p:cNvPicPr>
            <a:picLocks noChangeAspect="1" noChangeArrowheads="1"/>
          </p:cNvPicPr>
          <p:nvPr/>
        </p:nvPicPr>
        <p:blipFill>
          <a:blip r:embed="rId4">
            <a:extLst>
              <a:ext uri="{28A0092B-C50C-407E-A947-70E740481C1C}">
                <a14:useLocalDpi xmlns:a14="http://schemas.microsoft.com/office/drawing/2010/main" val="0"/>
              </a:ext>
            </a:extLst>
          </a:blip>
          <a:srcRect l="14078" t="32144" r="62671" b="61243"/>
          <a:stretch>
            <a:fillRect/>
          </a:stretch>
        </p:blipFill>
        <p:spPr bwMode="auto">
          <a:xfrm>
            <a:off x="5335467" y="6052771"/>
            <a:ext cx="1655763"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15"/>
          <p:cNvSpPr txBox="1">
            <a:spLocks noChangeArrowheads="1"/>
          </p:cNvSpPr>
          <p:nvPr/>
        </p:nvSpPr>
        <p:spPr bwMode="auto">
          <a:xfrm>
            <a:off x="1872947" y="4155709"/>
            <a:ext cx="1873250" cy="646113"/>
          </a:xfrm>
          <a:prstGeom prst="rect">
            <a:avLst/>
          </a:prstGeom>
          <a:solidFill>
            <a:srgbClr val="FFF9F7"/>
          </a:solidFill>
          <a:ln>
            <a:noFill/>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36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rPr>
              <a:t>vair</a:t>
            </a:r>
            <a:endParaRPr kumimoji="0" lang="en-GB" altLang="en-US" sz="1800" b="0" i="0" u="none" strike="noStrike" kern="1200" cap="none" spc="0" normalizeH="0" baseline="0" noProof="0">
              <a:ln>
                <a:noFill/>
              </a:ln>
              <a:solidFill>
                <a:srgbClr val="002060"/>
              </a:solidFill>
              <a:effectLst/>
              <a:uLnTx/>
              <a:uFillTx/>
              <a:latin typeface="Century Gothic" panose="020F0302020204030204"/>
              <a:ea typeface="+mn-ea"/>
              <a:cs typeface="Arial" panose="020B0604020202020204" pitchFamily="34" charset="0"/>
            </a:endParaRPr>
          </a:p>
        </p:txBody>
      </p:sp>
      <p:pic>
        <p:nvPicPr>
          <p:cNvPr id="4" name="Picture 3" descr="france_fla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6401" y="141289"/>
            <a:ext cx="1305719" cy="86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background rectangle">
            <a:extLst>
              <a:ext uri="{FF2B5EF4-FFF2-40B4-BE49-F238E27FC236}">
                <a16:creationId xmlns:a16="http://schemas.microsoft.com/office/drawing/2014/main" id="{FF7B89BC-C17E-4447-BCF5-5271EC2B6DEF}"/>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0" y="246229"/>
            <a:ext cx="6649156" cy="867128"/>
          </a:xfrm>
          <a:prstGeom prst="rect">
            <a:avLst/>
          </a:prstGeom>
        </p:spPr>
      </p:pic>
      <p:sp>
        <p:nvSpPr>
          <p:cNvPr id="2" name="Title 1"/>
          <p:cNvSpPr txBox="1">
            <a:spLocks/>
          </p:cNvSpPr>
          <p:nvPr/>
        </p:nvSpPr>
        <p:spPr>
          <a:xfrm>
            <a:off x="0" y="325959"/>
            <a:ext cx="9675935" cy="1325563"/>
          </a:xfrm>
          <a:prstGeom prst="rect">
            <a:avLst/>
          </a:prstGeom>
        </p:spPr>
        <p:txBody>
          <a:bodyPr/>
          <a:lstStyle>
            <a:lvl1pPr algn="l" defTabSz="914400" rtl="0" eaLnBrk="1" latinLnBrk="0" hangingPunct="1">
              <a:lnSpc>
                <a:spcPct val="90000"/>
              </a:lnSpc>
              <a:spcBef>
                <a:spcPct val="0"/>
              </a:spcBef>
              <a:buNone/>
              <a:defRPr sz="4400" kern="1200">
                <a:solidFill>
                  <a:schemeClr val="accent5">
                    <a:lumMod val="50000"/>
                  </a:schemeClr>
                </a:solidFill>
                <a:latin typeface="Tw Cen MT" panose="020B0602020104020603"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prstClr val="white"/>
                </a:solidFill>
                <a:effectLst/>
                <a:uLnTx/>
                <a:uFillTx/>
                <a:latin typeface="Century Gothic" panose="020F0302020204030204"/>
                <a:ea typeface="+mj-ea"/>
                <a:cs typeface="+mj-cs"/>
              </a:rPr>
              <a:t>Orthographic depth</a:t>
            </a:r>
          </a:p>
        </p:txBody>
      </p:sp>
    </p:spTree>
    <p:extLst>
      <p:ext uri="{BB962C8B-B14F-4D97-AF65-F5344CB8AC3E}">
        <p14:creationId xmlns:p14="http://schemas.microsoft.com/office/powerpoint/2010/main" val="2822942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6" grpId="0" animBg="1"/>
    </p:bldLst>
  </p:timing>
</p:sld>
</file>

<file path=ppt/theme/theme1.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w Cen MT">
      <a:maj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a:solidFill>
              <a:srgbClr val="002060"/>
            </a:solidFill>
            <a:latin typeface="Century Gothic" panose="020B0502020202020204" pitchFamily="34" charset="0"/>
          </a:defRPr>
        </a:defPPr>
      </a:lstStyle>
    </a:txDef>
  </a:objectDefaults>
  <a:extraClrSchemeLst/>
  <a:extLst>
    <a:ext uri="{05A4C25C-085E-4340-85A3-A5531E510DB2}">
      <thm15:themeFamily xmlns:thm15="http://schemas.microsoft.com/office/thememl/2012/main" name="NCELP_template.pptx" id="{851E8A6A-D5BB-4C26-B157-3EC16E233918}" vid="{8BFF32F4-6F0A-4FC3-899B-73F2A33C2379}"/>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rman SSCs Presentation" id="{D7EAE5A2-D63E-41EC-90F5-265942C6CAF1}" vid="{1E1D1D12-6C51-42D5-AE20-3CDAAE0CA8D6}"/>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400" dirty="0">
            <a:solidFill>
              <a:schemeClr val="accent5">
                <a:lumMod val="50000"/>
              </a:schemeClr>
            </a:solidFill>
          </a:defRPr>
        </a:defPPr>
      </a:lstStyle>
    </a:txDef>
  </a:objectDefaults>
  <a:extraClrSchemeLst/>
  <a:extLst>
    <a:ext uri="{05A4C25C-085E-4340-85A3-A5531E510DB2}">
      <thm15:themeFamily xmlns:thm15="http://schemas.microsoft.com/office/thememl/2012/main" name="Presentation2" id="{47E36F7B-8A25-CA40-9FA5-8DCBF1A6ECFD}" vid="{914B3A9D-F764-B046-97B8-E880776F946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3140</TotalTime>
  <Words>9058</Words>
  <Application>Microsoft Office PowerPoint</Application>
  <PresentationFormat>Widescreen</PresentationFormat>
  <Paragraphs>434</Paragraphs>
  <Slides>32</Slides>
  <Notes>32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32</vt:i4>
      </vt:variant>
    </vt:vector>
  </HeadingPairs>
  <TitlesOfParts>
    <vt:vector size="39" baseType="lpstr">
      <vt:lpstr>Arial</vt:lpstr>
      <vt:lpstr>Calibri</vt:lpstr>
      <vt:lpstr>Century Gothic</vt:lpstr>
      <vt:lpstr>Tw Cen MT</vt:lpstr>
      <vt:lpstr>6_Office Theme</vt:lpstr>
      <vt:lpstr>1_Office Theme</vt:lpstr>
      <vt:lpstr>2_Office Theme</vt:lpstr>
      <vt:lpstr>Session 1: Phonics</vt:lpstr>
      <vt:lpstr>National Curriculum PoS KS2 and KS3</vt:lpstr>
      <vt:lpstr>Aims for the session</vt:lpstr>
      <vt:lpstr>Definitions [1/3]</vt:lpstr>
      <vt:lpstr>Definitions [2/4]</vt:lpstr>
      <vt:lpstr>Definitions [3/4]</vt:lpstr>
      <vt:lpstr>PowerPoint Presentation</vt:lpstr>
      <vt:lpstr>PowerPoint Presentation</vt:lpstr>
      <vt:lpstr>PowerPoint Presentation</vt:lpstr>
      <vt:lpstr>Orthographic depth</vt:lpstr>
      <vt:lpstr>Aims for the session</vt:lpstr>
      <vt:lpstr>Why teach phonics? [1/3]</vt:lpstr>
      <vt:lpstr>Why teach phonics? [2/3]</vt:lpstr>
      <vt:lpstr>Why teach phonics? [3/3]</vt:lpstr>
      <vt:lpstr>PowerPoint Presentation</vt:lpstr>
      <vt:lpstr>Can we teach phonics? </vt:lpstr>
      <vt:lpstr>Research evidence (1/7)</vt:lpstr>
      <vt:lpstr>Research evidence (2/7)</vt:lpstr>
      <vt:lpstr>Research evidence (3/7)</vt:lpstr>
      <vt:lpstr>Research evidence (4/7)</vt:lpstr>
      <vt:lpstr>Research evidence (5/7)</vt:lpstr>
      <vt:lpstr>Research evidence (6/7)</vt:lpstr>
      <vt:lpstr>Research evidence (7/7)</vt:lpstr>
      <vt:lpstr>Aims for the session</vt:lpstr>
      <vt:lpstr>National Curriculum PoS KS2 and KS3</vt:lpstr>
      <vt:lpstr>Section A: Listening - Phonics</vt:lpstr>
      <vt:lpstr>SECTION D: Speaking - Phonics</vt:lpstr>
      <vt:lpstr>Y8 French Applying your knoweledge</vt:lpstr>
      <vt:lpstr>Summary key points</vt:lpstr>
      <vt:lpstr>Aims for the session</vt:lpstr>
      <vt:lpstr>Session 1: Phonics QUESTIONS?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1: Curriculum Design: intent, implementation and impact in languages</dc:title>
  <dc:creator>Rachel Hawkes</dc:creator>
  <cp:lastModifiedBy>Rachel Hawkes</cp:lastModifiedBy>
  <cp:revision>24</cp:revision>
  <dcterms:created xsi:type="dcterms:W3CDTF">2021-05-29T16:30:18Z</dcterms:created>
  <dcterms:modified xsi:type="dcterms:W3CDTF">2022-11-20T19:40:26Z</dcterms:modified>
</cp:coreProperties>
</file>