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22" r:id="rId4"/>
  </p:sldMasterIdLst>
  <p:notesMasterIdLst>
    <p:notesMasterId r:id="rId64"/>
  </p:notesMasterIdLst>
  <p:sldIdLst>
    <p:sldId id="258" r:id="rId5"/>
    <p:sldId id="644" r:id="rId6"/>
    <p:sldId id="645" r:id="rId7"/>
    <p:sldId id="718" r:id="rId8"/>
    <p:sldId id="748" r:id="rId9"/>
    <p:sldId id="749" r:id="rId10"/>
    <p:sldId id="707" r:id="rId11"/>
    <p:sldId id="755" r:id="rId12"/>
    <p:sldId id="741" r:id="rId13"/>
    <p:sldId id="709" r:id="rId14"/>
    <p:sldId id="710" r:id="rId15"/>
    <p:sldId id="708" r:id="rId16"/>
    <p:sldId id="738" r:id="rId17"/>
    <p:sldId id="753" r:id="rId18"/>
    <p:sldId id="332" r:id="rId19"/>
    <p:sldId id="552" r:id="rId20"/>
    <p:sldId id="333" r:id="rId21"/>
    <p:sldId id="335" r:id="rId22"/>
    <p:sldId id="336" r:id="rId23"/>
    <p:sldId id="338" r:id="rId24"/>
    <p:sldId id="339" r:id="rId25"/>
    <p:sldId id="340" r:id="rId26"/>
    <p:sldId id="341" r:id="rId27"/>
    <p:sldId id="343" r:id="rId28"/>
    <p:sldId id="344" r:id="rId29"/>
    <p:sldId id="346" r:id="rId30"/>
    <p:sldId id="347" r:id="rId31"/>
    <p:sldId id="348" r:id="rId32"/>
    <p:sldId id="350" r:id="rId33"/>
    <p:sldId id="351" r:id="rId34"/>
    <p:sldId id="352" r:id="rId35"/>
    <p:sldId id="354" r:id="rId36"/>
    <p:sldId id="355" r:id="rId37"/>
    <p:sldId id="356" r:id="rId38"/>
    <p:sldId id="358" r:id="rId39"/>
    <p:sldId id="359" r:id="rId40"/>
    <p:sldId id="360" r:id="rId41"/>
    <p:sldId id="362" r:id="rId42"/>
    <p:sldId id="363" r:id="rId43"/>
    <p:sldId id="364" r:id="rId44"/>
    <p:sldId id="365" r:id="rId45"/>
    <p:sldId id="503" r:id="rId46"/>
    <p:sldId id="725" r:id="rId47"/>
    <p:sldId id="726" r:id="rId48"/>
    <p:sldId id="728" r:id="rId49"/>
    <p:sldId id="729" r:id="rId50"/>
    <p:sldId id="727" r:id="rId51"/>
    <p:sldId id="754" r:id="rId52"/>
    <p:sldId id="515" r:id="rId53"/>
    <p:sldId id="743" r:id="rId54"/>
    <p:sldId id="746" r:id="rId55"/>
    <p:sldId id="744" r:id="rId56"/>
    <p:sldId id="745" r:id="rId57"/>
    <p:sldId id="331" r:id="rId58"/>
    <p:sldId id="756" r:id="rId59"/>
    <p:sldId id="750" r:id="rId60"/>
    <p:sldId id="665" r:id="rId61"/>
    <p:sldId id="693" r:id="rId62"/>
    <p:sldId id="757" r:id="rId63"/>
  </p:sldIdLst>
  <p:sldSz cx="12192000" cy="6858000"/>
  <p:notesSz cx="7099300"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F75"/>
    <a:srgbClr val="E87D1E"/>
    <a:srgbClr val="E3EAFD"/>
    <a:srgbClr val="FBF0D5"/>
    <a:srgbClr val="115076"/>
    <a:srgbClr val="5B9BD5"/>
    <a:srgbClr val="FCECE8"/>
    <a:srgbClr val="FCECE9"/>
    <a:srgbClr val="F8D7CD"/>
    <a:srgbClr val="5EBA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757" autoAdjust="0"/>
    <p:restoredTop sz="94737" autoAdjust="0"/>
  </p:normalViewPr>
  <p:slideViewPr>
    <p:cSldViewPr snapToGrid="0">
      <p:cViewPr varScale="1">
        <p:scale>
          <a:sx n="78" d="100"/>
          <a:sy n="78" d="100"/>
        </p:scale>
        <p:origin x="706" y="5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86" d="100"/>
          <a:sy n="86" d="100"/>
        </p:scale>
        <p:origin x="3786" y="78"/>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4" cy="470895"/>
          </a:xfrm>
          <a:prstGeom prst="rect">
            <a:avLst/>
          </a:prstGeom>
        </p:spPr>
        <p:txBody>
          <a:bodyPr vert="horz" lIns="96606" tIns="48303" rIns="96606" bIns="48303" rtlCol="0"/>
          <a:lstStyle>
            <a:lvl1pPr algn="l">
              <a:defRPr sz="1300"/>
            </a:lvl1pPr>
          </a:lstStyle>
          <a:p>
            <a:endParaRPr lang="en-GB" dirty="0"/>
          </a:p>
        </p:txBody>
      </p:sp>
      <p:sp>
        <p:nvSpPr>
          <p:cNvPr id="3" name="Date Placeholder 2"/>
          <p:cNvSpPr>
            <a:spLocks noGrp="1"/>
          </p:cNvSpPr>
          <p:nvPr>
            <p:ph type="dt" idx="1"/>
          </p:nvPr>
        </p:nvSpPr>
        <p:spPr>
          <a:xfrm>
            <a:off x="4021294" y="0"/>
            <a:ext cx="3076364" cy="470895"/>
          </a:xfrm>
          <a:prstGeom prst="rect">
            <a:avLst/>
          </a:prstGeom>
        </p:spPr>
        <p:txBody>
          <a:bodyPr vert="horz" lIns="96606" tIns="48303" rIns="96606" bIns="48303" rtlCol="0"/>
          <a:lstStyle>
            <a:lvl1pPr algn="r">
              <a:defRPr sz="1300"/>
            </a:lvl1pPr>
          </a:lstStyle>
          <a:p>
            <a:fld id="{F79BAE9C-ACF2-4362-814B-1AB50972AD2E}" type="datetimeFigureOut">
              <a:rPr lang="en-GB" smtClean="0"/>
              <a:t>08/08/2022</a:t>
            </a:fld>
            <a:endParaRPr lang="en-GB" dirty="0"/>
          </a:p>
        </p:txBody>
      </p:sp>
      <p:sp>
        <p:nvSpPr>
          <p:cNvPr id="4" name="Slide Image Placeholder 3"/>
          <p:cNvSpPr>
            <a:spLocks noGrp="1" noRot="1" noChangeAspect="1"/>
          </p:cNvSpPr>
          <p:nvPr>
            <p:ph type="sldImg" idx="2"/>
          </p:nvPr>
        </p:nvSpPr>
        <p:spPr>
          <a:xfrm>
            <a:off x="735013" y="1173163"/>
            <a:ext cx="5629275" cy="3167062"/>
          </a:xfrm>
          <a:prstGeom prst="rect">
            <a:avLst/>
          </a:prstGeom>
          <a:noFill/>
          <a:ln w="12700">
            <a:solidFill>
              <a:prstClr val="black"/>
            </a:solidFill>
          </a:ln>
        </p:spPr>
        <p:txBody>
          <a:bodyPr vert="horz" lIns="96606" tIns="48303" rIns="96606" bIns="48303" rtlCol="0" anchor="ctr"/>
          <a:lstStyle/>
          <a:p>
            <a:endParaRPr lang="en-GB" dirty="0"/>
          </a:p>
        </p:txBody>
      </p:sp>
      <p:sp>
        <p:nvSpPr>
          <p:cNvPr id="5" name="Notes Placeholder 4"/>
          <p:cNvSpPr>
            <a:spLocks noGrp="1"/>
          </p:cNvSpPr>
          <p:nvPr>
            <p:ph type="body" sz="quarter" idx="3"/>
          </p:nvPr>
        </p:nvSpPr>
        <p:spPr>
          <a:xfrm>
            <a:off x="709931" y="4516676"/>
            <a:ext cx="5679440" cy="3695462"/>
          </a:xfrm>
          <a:prstGeom prst="rect">
            <a:avLst/>
          </a:prstGeom>
        </p:spPr>
        <p:txBody>
          <a:bodyPr vert="horz" lIns="96606" tIns="48303" rIns="96606" bIns="483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914407"/>
            <a:ext cx="3076364" cy="470893"/>
          </a:xfrm>
          <a:prstGeom prst="rect">
            <a:avLst/>
          </a:prstGeom>
        </p:spPr>
        <p:txBody>
          <a:bodyPr vert="horz" lIns="96606" tIns="48303" rIns="96606" bIns="48303" rtlCol="0" anchor="b"/>
          <a:lstStyle>
            <a:lvl1pPr algn="l">
              <a:defRPr sz="1300"/>
            </a:lvl1pPr>
          </a:lstStyle>
          <a:p>
            <a:endParaRPr lang="en-GB" dirty="0"/>
          </a:p>
        </p:txBody>
      </p:sp>
      <p:sp>
        <p:nvSpPr>
          <p:cNvPr id="7" name="Slide Number Placeholder 6"/>
          <p:cNvSpPr>
            <a:spLocks noGrp="1"/>
          </p:cNvSpPr>
          <p:nvPr>
            <p:ph type="sldNum" sz="quarter" idx="5"/>
          </p:nvPr>
        </p:nvSpPr>
        <p:spPr>
          <a:xfrm>
            <a:off x="4021294" y="8914407"/>
            <a:ext cx="3076364" cy="470893"/>
          </a:xfrm>
          <a:prstGeom prst="rect">
            <a:avLst/>
          </a:prstGeom>
        </p:spPr>
        <p:txBody>
          <a:bodyPr vert="horz" lIns="96606" tIns="48303" rIns="96606" bIns="48303" rtlCol="0" anchor="b"/>
          <a:lstStyle>
            <a:lvl1pPr algn="r">
              <a:defRPr sz="1300"/>
            </a:lvl1pPr>
          </a:lstStyle>
          <a:p>
            <a:fld id="{051212F4-EB5A-464B-92EC-DACFCB1CC2CD}" type="slidenum">
              <a:rPr lang="en-GB" smtClean="0"/>
              <a:t>‹#›</a:t>
            </a:fld>
            <a:endParaRPr lang="en-GB" dirty="0"/>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resources.ncelp.org/concern/resources/4j03d195g?locale=en"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fontAlgn="base">
              <a:defRPr/>
            </a:pPr>
            <a:r>
              <a:rPr lang="en-CA" sz="1300" dirty="0"/>
              <a:t>Artwork by Chloé Motard. All additional pictures selected are available under a Creative Commons license, no attribution required.</a:t>
            </a:r>
          </a:p>
          <a:p>
            <a:pPr defTabSz="966064" fontAlgn="base">
              <a:defRPr/>
            </a:pPr>
            <a:r>
              <a:rPr lang="en-CA" sz="1300" dirty="0"/>
              <a:t>Native speaker feedback provided by </a:t>
            </a:r>
            <a:r>
              <a:rPr lang="fr-FR" b="0" i="0" dirty="0">
                <a:solidFill>
                  <a:srgbClr val="000000"/>
                </a:solidFill>
                <a:effectLst/>
                <a:latin typeface="Calibri" panose="020F0502020204030204" pitchFamily="34" charset="0"/>
              </a:rPr>
              <a:t>Stéphanie Schmitt.</a:t>
            </a:r>
          </a:p>
          <a:p>
            <a:pPr defTabSz="966064" fontAlgn="base">
              <a:defRPr/>
            </a:pPr>
            <a:r>
              <a:rPr lang="en-GB" b="0" dirty="0"/>
              <a:t>With</a:t>
            </a:r>
            <a:r>
              <a:rPr lang="en-GB" b="0" baseline="0" dirty="0"/>
              <a:t> thanks to Rachel Hawkes for her input on the lesson material.</a:t>
            </a:r>
            <a:endParaRPr lang="en-CA" sz="1300" dirty="0"/>
          </a:p>
          <a:p>
            <a:pPr defTabSz="966064" fontAlgn="base">
              <a:defRPr/>
            </a:pPr>
            <a:endParaRPr lang="en-GB" b="1" dirty="0"/>
          </a:p>
          <a:p>
            <a:pPr defTabSz="966064" fontAlgn="base">
              <a:defRPr/>
            </a:pPr>
            <a:r>
              <a:rPr lang="en-GB" b="1" dirty="0"/>
              <a:t>Learning outcomes (lesson 1):</a:t>
            </a:r>
            <a:endParaRPr lang="en-GB" b="0" dirty="0"/>
          </a:p>
          <a:p>
            <a:pPr defTabSz="966064" fontAlgn="base">
              <a:defRPr/>
            </a:pPr>
            <a:r>
              <a:rPr lang="en-GB" b="0" dirty="0"/>
              <a:t>Revision of SSC [r]</a:t>
            </a:r>
            <a:endParaRPr lang="en-GB" b="0" baseline="0" dirty="0"/>
          </a:p>
          <a:p>
            <a:pPr defTabSz="966064" fontAlgn="base">
              <a:defRPr/>
            </a:pPr>
            <a:r>
              <a:rPr lang="en-GB" b="0" baseline="0" dirty="0"/>
              <a:t>Introduction of imperfect vs perfect</a:t>
            </a:r>
          </a:p>
          <a:p>
            <a:pPr defTabSz="966064" fontAlgn="base">
              <a:defRPr/>
            </a:pPr>
            <a:r>
              <a:rPr lang="en-GB" b="0" baseline="0" dirty="0"/>
              <a:t>Introduction of imperfect tense to describe ongoing events with BE + -ing</a:t>
            </a:r>
          </a:p>
          <a:p>
            <a:pPr defTabSz="966064" fontAlgn="base">
              <a:defRPr/>
            </a:pPr>
            <a:r>
              <a:rPr lang="en-GB" b="0" baseline="0" dirty="0"/>
              <a:t>Revision of Est-</a:t>
            </a:r>
            <a:r>
              <a:rPr lang="en-GB" b="0" baseline="0" dirty="0" err="1"/>
              <a:t>ce</a:t>
            </a:r>
            <a:r>
              <a:rPr lang="en-GB" b="0" baseline="0" dirty="0"/>
              <a:t> que questions with and without question words</a:t>
            </a:r>
          </a:p>
          <a:p>
            <a:pPr defTabSz="966064">
              <a:defRPr/>
            </a:pPr>
            <a:br>
              <a:rPr lang="en-GB" baseline="0" dirty="0"/>
            </a:br>
            <a:r>
              <a:rPr lang="en-GB" b="1" dirty="0"/>
              <a:t>Word frequency </a:t>
            </a:r>
            <a:r>
              <a:rPr lang="en-GB" b="1" baseline="0" dirty="0"/>
              <a:t>(1 is the most frequent word in French): </a:t>
            </a:r>
            <a:endParaRPr lang="en-GB" sz="1300" b="1" dirty="0">
              <a:ea typeface="Calibri"/>
              <a:cs typeface="Calibri"/>
              <a:sym typeface="Calibri"/>
            </a:endParaRPr>
          </a:p>
          <a:p>
            <a:pPr defTabSz="966064">
              <a:defRPr/>
            </a:pPr>
            <a:r>
              <a:rPr lang="en-GB" sz="1300" b="1" dirty="0">
                <a:ea typeface="Calibri"/>
                <a:cs typeface="Calibri"/>
                <a:sym typeface="Calibri"/>
              </a:rPr>
              <a:t>9.3.2.6 (introduce): </a:t>
            </a:r>
            <a:r>
              <a:rPr lang="fr-FR" sz="1300" b="0" dirty="0">
                <a:ea typeface="Calibri"/>
                <a:cs typeface="Calibri"/>
                <a:sym typeface="Calibri"/>
              </a:rPr>
              <a:t>dîner [2365], voir, je vois, tu vois, il/elle voit [69], pièce [813], salon [2729], escalier [3705], cave [4870], salle à manger [812, 4, 1338], téléphone [1366], quand(2) [119], pendant que [89/9]</a:t>
            </a:r>
            <a:endParaRPr lang="en-GB" sz="1300" b="0" dirty="0">
              <a:ea typeface="Calibri"/>
              <a:cs typeface="Calibri"/>
              <a:sym typeface="Calibri"/>
            </a:endParaRPr>
          </a:p>
          <a:p>
            <a:pPr defTabSz="966064">
              <a:defRPr/>
            </a:pPr>
            <a:r>
              <a:rPr lang="en-GB" sz="1300" b="1" dirty="0">
                <a:ea typeface="Calibri"/>
                <a:cs typeface="Calibri"/>
                <a:sym typeface="Calibri"/>
              </a:rPr>
              <a:t>9.3.2.2 (revisit): </a:t>
            </a:r>
            <a:r>
              <a:rPr lang="fr-FR" sz="1300" b="0" dirty="0">
                <a:ea typeface="Calibri"/>
                <a:cs typeface="Calibri"/>
                <a:sym typeface="Calibri"/>
              </a:rPr>
              <a:t>défendre [389], obtenir [334], permettre (à…de) [158], promettre (à...de) [854], vendre [710], colonie [3375], indépendance [1651], kilomètre [1435], Métropole [n/a], siècle [603], africain [2289], jusqu'à [n/a], à cause de [n/a]</a:t>
            </a:r>
            <a:endParaRPr lang="en-GB" sz="1300" b="0" dirty="0">
              <a:ea typeface="Calibri"/>
              <a:cs typeface="Calibri"/>
              <a:sym typeface="Calibri"/>
            </a:endParaRPr>
          </a:p>
          <a:p>
            <a:pPr defTabSz="966064">
              <a:defRPr/>
            </a:pPr>
            <a:r>
              <a:rPr lang="en-GB" sz="1300" b="1" dirty="0">
                <a:ea typeface="Calibri"/>
                <a:cs typeface="Calibri"/>
                <a:sym typeface="Calibri"/>
              </a:rPr>
              <a:t>9.2.2.3 (revisit): </a:t>
            </a:r>
            <a:r>
              <a:rPr lang="fr-FR" sz="1300" b="0" dirty="0">
                <a:ea typeface="Calibri"/>
                <a:cs typeface="Calibri"/>
                <a:sym typeface="Calibri"/>
              </a:rPr>
              <a:t>participer à [670], artiste [1797], concours [1375], défi [1728], diversité [2537], émission [1074], genre [556], personnage [1449], sexe [1691], scène [794],  spectacle [1687], annuel [1674], culturel [1495], non-binaire [&gt;5000], transgenre [&gt;5000]</a:t>
            </a:r>
            <a:endParaRPr lang="en-GB" sz="1300" b="0" dirty="0">
              <a:ea typeface="Calibri"/>
              <a:cs typeface="Calibri"/>
              <a:sym typeface="Calibri"/>
            </a:endParaRPr>
          </a:p>
          <a:p>
            <a:pPr defTabSz="966064">
              <a:defRPr/>
            </a:pPr>
            <a:r>
              <a:rPr lang="en-GB" sz="1300" dirty="0">
                <a:ea typeface="Calibri"/>
                <a:cs typeface="Calibri"/>
                <a:sym typeface="Calibri"/>
              </a:rPr>
              <a:t>Source: Lonsdale, D., &amp; Le Bras, Y.  (2009). </a:t>
            </a:r>
            <a:r>
              <a:rPr lang="en-GB" sz="1300" i="1" dirty="0">
                <a:ea typeface="Calibri"/>
                <a:cs typeface="Calibri"/>
                <a:sym typeface="Calibri"/>
              </a:rPr>
              <a:t>A Frequency Dictionary of French: Core vocabulary for learners </a:t>
            </a:r>
            <a:r>
              <a:rPr lang="en-GB" sz="1300" dirty="0">
                <a:ea typeface="Calibri"/>
                <a:cs typeface="Calibri"/>
                <a:sym typeface="Calibri"/>
              </a:rPr>
              <a:t>London: Routledge.</a:t>
            </a:r>
          </a:p>
          <a:p>
            <a:pPr defTabSz="966064">
              <a:defRPr/>
            </a:pPr>
            <a:endParaRPr lang="en-GB" sz="1300" dirty="0">
              <a:ea typeface="Calibri"/>
              <a:cs typeface="Calibri"/>
              <a:sym typeface="Calibri"/>
            </a:endParaRPr>
          </a:p>
          <a:p>
            <a:r>
              <a:rPr lang="en-CA" sz="1300" dirty="0"/>
              <a:t>The frequency rankings for words that occur in this PowerPoint which have been</a:t>
            </a:r>
            <a:r>
              <a:rPr lang="en-CA" sz="1300" i="1" dirty="0"/>
              <a:t> previously</a:t>
            </a:r>
            <a:r>
              <a:rPr lang="en-CA" sz="1300" dirty="0"/>
              <a:t> introduced in NCELP resources are given in the NCELP SOW and in the resources that first introduced and formally re-visited those words. </a:t>
            </a:r>
          </a:p>
          <a:p>
            <a:r>
              <a:rPr lang="en-CA" sz="1300" dirty="0"/>
              <a:t>For any </a:t>
            </a:r>
            <a:r>
              <a:rPr lang="en-CA" sz="1300" i="1" dirty="0"/>
              <a:t>other </a:t>
            </a:r>
            <a:r>
              <a:rPr lang="en-CA" sz="1300" dirty="0"/>
              <a:t>words that occur incidentally in this PowerPoint, frequency rankings will be provided in the notes field wherever possible.</a:t>
            </a:r>
          </a:p>
          <a:p>
            <a:endParaRPr lang="en-CA" sz="1300" dirty="0"/>
          </a:p>
          <a:p>
            <a:r>
              <a:rPr lang="en-US" sz="1400" b="0" i="0" dirty="0">
                <a:solidFill>
                  <a:srgbClr val="000000"/>
                </a:solidFill>
                <a:effectLst/>
                <a:latin typeface="Arial" panose="020B0604020202020204" pitchFamily="34" charset="0"/>
              </a:rPr>
              <a:t>The additional English meanings of the following words have been added to Quizlet since the creation of this resource:</a:t>
            </a:r>
          </a:p>
          <a:p>
            <a:r>
              <a:rPr lang="en-GB" sz="2000" b="0" i="0" u="none" strike="noStrike" dirty="0">
                <a:solidFill>
                  <a:srgbClr val="000000"/>
                </a:solidFill>
                <a:effectLst/>
                <a:latin typeface="Century Gothic" panose="020B0502020202020204" pitchFamily="34" charset="0"/>
              </a:rPr>
              <a:t>escalier – stairs, </a:t>
            </a:r>
            <a:r>
              <a:rPr lang="en-GB" sz="2000" b="0" i="1" u="none" strike="noStrike" dirty="0">
                <a:solidFill>
                  <a:srgbClr val="000000"/>
                </a:solidFill>
                <a:effectLst/>
                <a:latin typeface="Century Gothic" panose="020B0502020202020204" pitchFamily="34" charset="0"/>
              </a:rPr>
              <a:t>staircase</a:t>
            </a:r>
            <a:endParaRPr lang="en-CA" sz="1400" b="0" i="1" u="none" strike="noStrike" kern="1200" dirty="0">
              <a:solidFill>
                <a:schemeClr val="tx1"/>
              </a:solidFill>
              <a:effectLst/>
              <a:latin typeface="+mn-lt"/>
              <a:ea typeface="+mn-ea"/>
              <a:cs typeface="+mn-cs"/>
            </a:endParaRPr>
          </a:p>
          <a:p>
            <a:endParaRPr lang="en-CA" sz="1300" dirty="0"/>
          </a:p>
          <a:p>
            <a:pPr defTabSz="966064">
              <a:defRPr/>
            </a:pPr>
            <a:endParaRPr lang="en-GB" sz="1300" dirty="0">
              <a:solidFill>
                <a:schemeClr val="dk1"/>
              </a:solidFill>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dirty="0">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1 of 3</a:t>
            </a:r>
          </a:p>
          <a:p>
            <a:r>
              <a:rPr lang="en-US" b="1" dirty="0"/>
              <a:t>Timing: 10 minutes</a:t>
            </a:r>
          </a:p>
          <a:p>
            <a:endParaRPr lang="en-US" b="1" dirty="0"/>
          </a:p>
          <a:p>
            <a:r>
              <a:rPr lang="en-US" b="1" dirty="0"/>
              <a:t>Aim: </a:t>
            </a:r>
            <a:r>
              <a:rPr lang="en-US" b="0" dirty="0"/>
              <a:t>To practise talking about two things happening at the same time, using the perfect and imperfect tenses</a:t>
            </a: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Give the printed role cards to pairs of students (partner A and partner B)</a:t>
            </a:r>
          </a:p>
          <a:p>
            <a:pPr marL="228600" indent="-228600">
              <a:buFont typeface="+mj-lt"/>
              <a:buAutoNum type="arabicPeriod"/>
            </a:pPr>
            <a:r>
              <a:rPr lang="en-US" b="0" dirty="0"/>
              <a:t>Click to reveal the information and example, pointing out that the person providing the French words gives the verb infinitives and indicates to their partner whether they should conjugate in the perfect (P) or imperfect (I) tense.</a:t>
            </a:r>
          </a:p>
          <a:p>
            <a:pPr marL="228600" indent="-228600">
              <a:buFont typeface="+mj-lt"/>
              <a:buAutoNum type="arabicPeriod"/>
            </a:pPr>
            <a:r>
              <a:rPr lang="en-US" b="0" dirty="0"/>
              <a:t>Partner A starts by translating their words from English to French, remembering to say which tenses must be used for the verbs. </a:t>
            </a:r>
          </a:p>
          <a:p>
            <a:pPr marL="228600" indent="-228600">
              <a:buFont typeface="+mj-lt"/>
              <a:buAutoNum type="arabicPeriod"/>
            </a:pPr>
            <a:r>
              <a:rPr lang="en-US" b="0" dirty="0"/>
              <a:t>Partner B can write down the words to help create their sentence.</a:t>
            </a:r>
          </a:p>
          <a:p>
            <a:pPr marL="228600" indent="-228600">
              <a:buFont typeface="+mj-lt"/>
              <a:buAutoNum type="arabicPeriod"/>
            </a:pPr>
            <a:r>
              <a:rPr lang="en-US" b="0" dirty="0"/>
              <a:t>Partner B then says their sentence, following the example. </a:t>
            </a:r>
            <a:r>
              <a:rPr lang="en-GB" b="0" dirty="0"/>
              <a:t>They can decide whether to use </a:t>
            </a:r>
            <a:r>
              <a:rPr lang="fr-FR" b="0" noProof="0" dirty="0"/>
              <a:t>je, il, elle </a:t>
            </a:r>
            <a:r>
              <a:rPr lang="en-GB" b="0" dirty="0"/>
              <a:t>or </a:t>
            </a:r>
            <a:r>
              <a:rPr lang="fr-FR" b="0" noProof="0" dirty="0"/>
              <a:t>tu</a:t>
            </a:r>
            <a:r>
              <a:rPr lang="en-GB" b="0" dirty="0"/>
              <a:t> for their sentence.</a:t>
            </a:r>
            <a:endParaRPr lang="fr-FR" b="0" noProof="0" dirty="0"/>
          </a:p>
          <a:p>
            <a:pPr marL="228600" indent="-228600">
              <a:buFont typeface="+mj-lt"/>
              <a:buAutoNum type="arabicPeriod"/>
            </a:pPr>
            <a:r>
              <a:rPr lang="en-US" b="0" dirty="0"/>
              <a:t>Partners take it in turns to translate the words and construct sentences.</a:t>
            </a:r>
          </a:p>
          <a:p>
            <a:pPr marL="228600" indent="-228600">
              <a:buFont typeface="+mj-lt"/>
              <a:buAutoNum type="arabicPeriod"/>
            </a:pPr>
            <a:r>
              <a:rPr lang="en-US" b="0" dirty="0"/>
              <a:t>Go to the following slide to reveal the suggested answers.</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521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[2/3]</a:t>
            </a:r>
          </a:p>
          <a:p>
            <a:r>
              <a:rPr lang="en-US" b="1" dirty="0"/>
              <a:t>Role-cards</a:t>
            </a:r>
            <a:r>
              <a:rPr lang="en-US" b="1" baseline="0" dirty="0"/>
              <a:t> for printing</a:t>
            </a: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11</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966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[3/3]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381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introduce asking </a:t>
            </a:r>
            <a:r>
              <a:rPr lang="fr-FR" b="1" i="1" noProof="0" dirty="0"/>
              <a:t>est-ce que </a:t>
            </a:r>
            <a:r>
              <a:rPr lang="en-US" b="0" dirty="0"/>
              <a:t>questions (with and without question words) about two things happening at the same time in the past</a:t>
            </a:r>
            <a:endParaRPr lang="en-US" b="0" i="0" dirty="0"/>
          </a:p>
          <a:p>
            <a:endParaRPr lang="en-US" b="0" i="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a:t>Click through the information, eliciting answers from selected students if desired.</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0374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revise the meaning of question words in context to complete sentences using imperfect and perfect tenses to talk about two things happening at the same time.</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write the sentences, replacing the English infinitives with the correct form of perfect and imperfect (following colour coding: blue for perfect, orange for imperfect).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then use the information in the questions to determine the correct question word from the six options.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to translate into English if time allows.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to reveal answers.</a:t>
            </a:r>
            <a:br>
              <a:rPr lang="en-GB" b="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douche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1574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1 of 27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u="none" baseline="0" dirty="0"/>
              <a:t>Escape room game to practise understanding of asking est-</a:t>
            </a:r>
            <a:r>
              <a:rPr lang="en-GB" b="0" u="none" baseline="0" dirty="0" err="1"/>
              <a:t>ce</a:t>
            </a:r>
            <a:r>
              <a:rPr lang="en-GB" b="0" u="none" baseline="0" dirty="0"/>
              <a:t> que questions to talk about two things happening at the same time (Perfect and Imperfect)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a:t>Read through the instructions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a:t>Click to continue through the game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a:t>For each challenge, there are multiple choice answers.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a:t>Read the question to the whole class, followed by options 1, 2 and 3.</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a:t>Ask class to put up 1, 2, or 3 fingers to indicate which answer they think is correct.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a:t>Click on the answer which gets the majority of votes.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a:t>When the answer is correct, a key appears with a letter in it. Pupils must write the letter down before moving 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a:t>Once the final key is found, pupils must unscramble the letters to find the occupation of the person who stole the money.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defTabSz="966064">
              <a:defRPr/>
            </a:pPr>
            <a:r>
              <a:rPr lang="en-GB" b="0" baseline="0" dirty="0" err="1"/>
              <a:t>clé</a:t>
            </a:r>
            <a:r>
              <a:rPr lang="en-GB" b="1" baseline="0" dirty="0"/>
              <a:t> </a:t>
            </a:r>
            <a:r>
              <a:rPr lang="fr-FR" baseline="0" noProof="0" dirty="0"/>
              <a:t>[1200], courrier [1935], portefeuille [2836], sol [1491]</a:t>
            </a:r>
          </a:p>
          <a:p>
            <a:pPr marL="0" marR="0" lvl="0" indent="0" algn="l" defTabSz="966064"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defTabSz="966064">
              <a:defRPr/>
            </a:pPr>
            <a:endParaRPr lang="en-GB" b="1" baseline="0" dirty="0"/>
          </a:p>
          <a:p>
            <a:pPr defTabSz="966064">
              <a:defRPr/>
            </a:pPr>
            <a:r>
              <a:rPr lang="en-GB" b="1" baseline="0" dirty="0"/>
              <a:t>Word frequency of cognates used (1 is the most frequent word in French): </a:t>
            </a:r>
            <a:br>
              <a:rPr lang="en-GB" baseline="0" dirty="0"/>
            </a:br>
            <a:r>
              <a:rPr lang="fr-FR" baseline="0" noProof="0" dirty="0"/>
              <a:t>inspecteur [2694], snobinard [&gt;5000], suspect </a:t>
            </a:r>
            <a:r>
              <a:rPr lang="en-GB" baseline="0" dirty="0"/>
              <a:t>[2571]</a:t>
            </a:r>
          </a:p>
          <a:p>
            <a:pPr defTabSz="966064">
              <a:defRPr/>
            </a:pPr>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pPr defTabSz="966064">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08450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2 of 27</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40813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3 of 27</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73586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4 of 27</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00233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5 of 27</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34156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[r]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rue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look </a:t>
            </a:r>
            <a:r>
              <a:rPr lang="en-GB" b="1" baseline="0" dirty="0"/>
              <a:t>left and right and mime crossing a road.</a:t>
            </a:r>
            <a:br>
              <a:rPr lang="en-GB" b="1" baseline="0" dirty="0"/>
            </a:br>
            <a:r>
              <a:rPr lang="en-GB" baseline="0" dirty="0"/>
              <a:t>4. Roll back the animations and work through 1-3 again, but this time, dropping your voice completely to listen carefully to the students saying the </a:t>
            </a:r>
            <a:r>
              <a:rPr lang="en-GB" b="1" dirty="0"/>
              <a:t>[r] </a:t>
            </a:r>
            <a:r>
              <a:rPr lang="en-GB" baseline="0" dirty="0"/>
              <a:t>sound, pronouncing </a:t>
            </a:r>
            <a:r>
              <a:rPr lang="en-GB" b="0" baseline="0" dirty="0"/>
              <a:t>”</a:t>
            </a:r>
            <a:r>
              <a:rPr lang="en-GB" b="1" baseline="0" dirty="0"/>
              <a:t>rue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rue </a:t>
            </a:r>
            <a:r>
              <a:rPr lang="en-GB" b="0" dirty="0"/>
              <a:t>[598]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060603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6 of 27</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19970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Slide 7 of 27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599844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8 of 27</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683291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9 of 27</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521304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10 of 27</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310366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11 of 27</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315353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12 of 27</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313621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13 of 27</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083319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14 of 27</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724853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15 of 27</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54433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[r] </a:t>
            </a:r>
            <a:r>
              <a:rPr lang="en-GB" baseline="0" dirty="0"/>
              <a:t>and then the </a:t>
            </a:r>
            <a:r>
              <a:rPr lang="en-GB" b="1" baseline="0" dirty="0"/>
              <a:t>source</a:t>
            </a:r>
            <a:r>
              <a:rPr lang="en-GB" baseline="0" dirty="0"/>
              <a:t> word again ‘</a:t>
            </a:r>
            <a:r>
              <a:rPr lang="en-GB" b="1" baseline="0" dirty="0"/>
              <a:t>rue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dirty="0"/>
              <a:t>rue </a:t>
            </a:r>
            <a:r>
              <a:rPr lang="en-GB" b="0" dirty="0"/>
              <a:t>[598]; </a:t>
            </a:r>
            <a:r>
              <a:rPr lang="fr-FR" sz="1200" b="1" noProof="0" dirty="0">
                <a:solidFill>
                  <a:srgbClr val="115076"/>
                </a:solidFill>
                <a:latin typeface="Century Gothic" panose="020B0502020202020204" pitchFamily="34" charset="0"/>
                <a:cs typeface="Calibri" panose="020F0502020204030204" pitchFamily="34" charset="0"/>
              </a:rPr>
              <a:t>f</a:t>
            </a:r>
            <a:r>
              <a:rPr lang="fr-FR" sz="1200" b="1" noProof="0" dirty="0">
                <a:solidFill>
                  <a:srgbClr val="E65D00"/>
                </a:solidFill>
                <a:latin typeface="Century Gothic" panose="020B0502020202020204" pitchFamily="34" charset="0"/>
                <a:cs typeface="Calibri" panose="020F0502020204030204" pitchFamily="34" charset="0"/>
              </a:rPr>
              <a:t>r</a:t>
            </a:r>
            <a:r>
              <a:rPr lang="fr-FR" sz="1200" b="1" noProof="0" dirty="0">
                <a:solidFill>
                  <a:srgbClr val="115076"/>
                </a:solidFill>
                <a:latin typeface="Century Gothic" panose="020B0502020202020204" pitchFamily="34" charset="0"/>
                <a:cs typeface="Calibri" panose="020F0502020204030204" pitchFamily="34" charset="0"/>
              </a:rPr>
              <a:t>è</a:t>
            </a:r>
            <a:r>
              <a:rPr lang="fr-FR" sz="1200" b="1" noProof="0" dirty="0">
                <a:solidFill>
                  <a:srgbClr val="E65D00"/>
                </a:solidFill>
                <a:latin typeface="Century Gothic" panose="020B0502020202020204" pitchFamily="34" charset="0"/>
                <a:cs typeface="Calibri" panose="020F0502020204030204" pitchFamily="34" charset="0"/>
              </a:rPr>
              <a:t>r</a:t>
            </a:r>
            <a:r>
              <a:rPr lang="fr-FR" sz="1200" b="1" noProof="0" dirty="0">
                <a:solidFill>
                  <a:srgbClr val="115076"/>
                </a:solidFill>
                <a:latin typeface="Century Gothic" panose="020B0502020202020204" pitchFamily="34" charset="0"/>
                <a:cs typeface="Calibri" panose="020F0502020204030204" pitchFamily="34" charset="0"/>
              </a:rPr>
              <a:t>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[1043], </a:t>
            </a:r>
            <a:r>
              <a:rPr lang="fr-FR" sz="1200" b="1" noProof="0" dirty="0">
                <a:solidFill>
                  <a:srgbClr val="115076"/>
                </a:solidFill>
                <a:latin typeface="Century Gothic" panose="020B0502020202020204" pitchFamily="34" charset="0"/>
                <a:cs typeface="Calibri" panose="020F0502020204030204" pitchFamily="34" charset="0"/>
              </a:rPr>
              <a:t>triste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[1843], </a:t>
            </a:r>
            <a:r>
              <a:rPr lang="fr-FR" sz="1200" b="1" noProof="0" dirty="0">
                <a:solidFill>
                  <a:srgbClr val="115076"/>
                </a:solidFill>
                <a:latin typeface="Century Gothic" panose="020B0502020202020204" pitchFamily="34" charset="0"/>
                <a:cs typeface="Calibri" panose="020F0502020204030204" pitchFamily="34" charset="0"/>
              </a:rPr>
              <a:t>mode</a:t>
            </a:r>
            <a:r>
              <a:rPr lang="fr-FR" sz="1200" b="1" noProof="0" dirty="0">
                <a:solidFill>
                  <a:srgbClr val="E65D00"/>
                </a:solidFill>
                <a:latin typeface="Century Gothic" panose="020B0502020202020204" pitchFamily="34" charset="0"/>
                <a:cs typeface="Calibri" panose="020F0502020204030204" pitchFamily="34" charset="0"/>
              </a:rPr>
              <a:t>r</a:t>
            </a:r>
            <a:r>
              <a:rPr lang="fr-FR" sz="1200" b="1" noProof="0" dirty="0">
                <a:solidFill>
                  <a:srgbClr val="115076"/>
                </a:solidFill>
                <a:latin typeface="Century Gothic" panose="020B0502020202020204" pitchFamily="34" charset="0"/>
                <a:cs typeface="Calibri" panose="020F0502020204030204" pitchFamily="34" charset="0"/>
              </a:rPr>
              <a:t>ne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[1239], </a:t>
            </a:r>
            <a:r>
              <a:rPr lang="fr-FR" sz="1200" b="1" noProof="0" dirty="0">
                <a:solidFill>
                  <a:srgbClr val="115076"/>
                </a:solidFill>
                <a:latin typeface="Century Gothic" panose="020B0502020202020204" pitchFamily="34" charset="0"/>
                <a:cs typeface="Calibri" panose="020F0502020204030204" pitchFamily="34" charset="0"/>
              </a:rPr>
              <a:t>êt</a:t>
            </a:r>
            <a:r>
              <a:rPr lang="fr-FR" sz="1200" b="1" noProof="0" dirty="0">
                <a:solidFill>
                  <a:srgbClr val="E65D00"/>
                </a:solidFill>
                <a:latin typeface="Century Gothic" panose="020B0502020202020204" pitchFamily="34" charset="0"/>
                <a:cs typeface="Calibri" panose="020F0502020204030204" pitchFamily="34" charset="0"/>
              </a:rPr>
              <a:t>r</a:t>
            </a:r>
            <a:r>
              <a:rPr lang="fr-FR" sz="1200" b="1" noProof="0" dirty="0">
                <a:solidFill>
                  <a:srgbClr val="115076"/>
                </a:solidFill>
                <a:latin typeface="Century Gothic" panose="020B0502020202020204" pitchFamily="34" charset="0"/>
                <a:cs typeface="Calibri" panose="020F0502020204030204" pitchFamily="34" charset="0"/>
              </a:rPr>
              <a:t>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[5], </a:t>
            </a:r>
            <a:r>
              <a:rPr lang="fr-FR" sz="1200" b="1" noProof="0" dirty="0">
                <a:solidFill>
                  <a:srgbClr val="115076"/>
                </a:solidFill>
                <a:latin typeface="Century Gothic" panose="020B0502020202020204" pitchFamily="34" charset="0"/>
                <a:cs typeface="Calibri" panose="020F0502020204030204" pitchFamily="34" charset="0"/>
              </a:rPr>
              <a:t>parler</a:t>
            </a:r>
            <a:r>
              <a:rPr lang="en-GB" sz="1200" b="0" dirty="0">
                <a:solidFill>
                  <a:srgbClr val="115076"/>
                </a:solidFill>
                <a:latin typeface="Century Gothic" panose="020B0502020202020204" pitchFamily="34" charset="0"/>
                <a:cs typeface="Calibri" panose="020F0502020204030204" pitchFamily="34" charset="0"/>
              </a:rPr>
              <a:t> [106]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328189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Slide 16 of 27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7329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17 of 27</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479862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18 of 27</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611342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Slide 19 of 27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047282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20 of 27</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2308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21 of 27</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615176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22 of 27</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392070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23 of 27</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116261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24 of 27</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868913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25 of 27</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2207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build familiarity with movement in the mouth and throat when saying SSC [r].</a:t>
            </a:r>
            <a:endParaRPr lang="en-US" b="1" dirty="0"/>
          </a:p>
          <a:p>
            <a:endParaRPr lang="en-US" b="1" dirty="0"/>
          </a:p>
          <a:p>
            <a:r>
              <a:rPr lang="en-US" b="1" dirty="0"/>
              <a:t>Procedure:</a:t>
            </a:r>
          </a:p>
          <a:p>
            <a:r>
              <a:rPr lang="en-US" b="0" dirty="0"/>
              <a:t>1. Click to reveal step by step process of pronouncing [r].</a:t>
            </a:r>
          </a:p>
          <a:p>
            <a:r>
              <a:rPr lang="en-US" b="0" dirty="0"/>
              <a:t>2. Students should practise for a minute.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Slide 26 of 27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854973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27 of 27</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186527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fontAlgn="base">
              <a:defRPr/>
            </a:pPr>
            <a:r>
              <a:rPr lang="en-CA" sz="1300" dirty="0"/>
              <a:t>Artwork by Chloé Motard. All additional pictures selected are available under a Creative Commons license, no attribution required.</a:t>
            </a:r>
          </a:p>
          <a:p>
            <a:pPr defTabSz="966064" fontAlgn="base">
              <a:defRPr/>
            </a:pPr>
            <a:r>
              <a:rPr lang="en-CA" sz="1300" dirty="0"/>
              <a:t>Native speaker feedback provided by </a:t>
            </a:r>
            <a:r>
              <a:rPr lang="fr-FR" b="0" i="0" dirty="0">
                <a:solidFill>
                  <a:srgbClr val="000000"/>
                </a:solidFill>
                <a:effectLst/>
                <a:latin typeface="Calibri" panose="020F0502020204030204" pitchFamily="34" charset="0"/>
              </a:rPr>
              <a:t>Stéphanie Schmitt.</a:t>
            </a:r>
          </a:p>
          <a:p>
            <a:pPr defTabSz="966064" fontAlgn="base">
              <a:defRPr/>
            </a:pPr>
            <a:r>
              <a:rPr lang="en-GB" b="0" dirty="0"/>
              <a:t>With</a:t>
            </a:r>
            <a:r>
              <a:rPr lang="en-GB" b="0" baseline="0" dirty="0"/>
              <a:t> thanks to Rachel Hawkes for her input on the lesson material.</a:t>
            </a:r>
            <a:endParaRPr lang="en-CA" sz="1300" dirty="0"/>
          </a:p>
          <a:p>
            <a:pPr defTabSz="966064" fontAlgn="base">
              <a:defRPr/>
            </a:pPr>
            <a:endParaRPr lang="en-GB" b="1" dirty="0"/>
          </a:p>
          <a:p>
            <a:pPr defTabSz="966064" fontAlgn="base">
              <a:defRPr/>
            </a:pPr>
            <a:r>
              <a:rPr lang="en-GB" b="1" dirty="0"/>
              <a:t>Learning outcomes (lesson 2):</a:t>
            </a:r>
            <a:endParaRPr lang="en-GB" b="0" dirty="0"/>
          </a:p>
          <a:p>
            <a:pPr defTabSz="966064" fontAlgn="base">
              <a:defRPr/>
            </a:pPr>
            <a:r>
              <a:rPr lang="en-GB" b="0" dirty="0"/>
              <a:t>Revision of SSC [r]</a:t>
            </a:r>
            <a:endParaRPr lang="en-GB" b="0" baseline="0" dirty="0"/>
          </a:p>
          <a:p>
            <a:pPr defTabSz="966064" fontAlgn="base">
              <a:defRPr/>
            </a:pPr>
            <a:r>
              <a:rPr lang="en-GB" b="0" baseline="0" dirty="0"/>
              <a:t>Consolidation of imperfect vs perfect</a:t>
            </a:r>
          </a:p>
          <a:p>
            <a:pPr defTabSz="966064" fontAlgn="base">
              <a:defRPr/>
            </a:pPr>
            <a:r>
              <a:rPr lang="en-GB" b="0" baseline="0" dirty="0"/>
              <a:t>Consolidation of ongoing events with BE + -ing</a:t>
            </a:r>
          </a:p>
          <a:p>
            <a:pPr defTabSz="966064">
              <a:defRPr/>
            </a:pPr>
            <a:br>
              <a:rPr lang="en-GB" baseline="0" dirty="0"/>
            </a:br>
            <a:r>
              <a:rPr lang="en-GB" b="1" dirty="0"/>
              <a:t>Word frequency </a:t>
            </a:r>
            <a:r>
              <a:rPr lang="en-GB" b="1" baseline="0" dirty="0"/>
              <a:t>(1 is the most frequent word in French): </a:t>
            </a:r>
            <a:endParaRPr lang="en-GB" sz="1300" b="1" dirty="0">
              <a:ea typeface="Calibri"/>
              <a:cs typeface="Calibri"/>
              <a:sym typeface="Calibri"/>
            </a:endParaRPr>
          </a:p>
          <a:p>
            <a:pPr defTabSz="966064">
              <a:defRPr/>
            </a:pPr>
            <a:r>
              <a:rPr lang="en-GB" sz="1300" b="1" dirty="0">
                <a:ea typeface="Calibri"/>
                <a:cs typeface="Calibri"/>
                <a:sym typeface="Calibri"/>
              </a:rPr>
              <a:t>9.3.2.6 (introduce): </a:t>
            </a:r>
            <a:r>
              <a:rPr lang="fr-FR" sz="1300" b="0" dirty="0">
                <a:ea typeface="Calibri"/>
                <a:cs typeface="Calibri"/>
                <a:sym typeface="Calibri"/>
              </a:rPr>
              <a:t>allais, allait, faisais, faisait, dîner [2365], voir, je vois, tu vois, il/elle voit, pièce [813], téléphone [1366], quand(2) [119], pendant que [89/9]</a:t>
            </a:r>
            <a:endParaRPr lang="en-GB" sz="1300" b="0" dirty="0">
              <a:ea typeface="Calibri"/>
              <a:cs typeface="Calibri"/>
              <a:sym typeface="Calibri"/>
            </a:endParaRPr>
          </a:p>
          <a:p>
            <a:pPr defTabSz="966064">
              <a:defRPr/>
            </a:pPr>
            <a:r>
              <a:rPr lang="en-GB" sz="1300" b="1" dirty="0">
                <a:ea typeface="Calibri"/>
                <a:cs typeface="Calibri"/>
                <a:sym typeface="Calibri"/>
              </a:rPr>
              <a:t>9.3.2.2 (revisit): </a:t>
            </a:r>
            <a:r>
              <a:rPr lang="fr-FR" sz="1300" b="0" dirty="0">
                <a:ea typeface="Calibri"/>
                <a:cs typeface="Calibri"/>
                <a:sym typeface="Calibri"/>
              </a:rPr>
              <a:t>défendre [389], obtenir [334], permettre (à…de) [158], promettre (à...de) [854], vendre [710], colonie [3375], indépendance [1651], kilomètre [1435], Métropole [n/a], siècle [603], africain [2289], jusqu'à [n/a], à cause de [n/a]</a:t>
            </a:r>
            <a:endParaRPr lang="en-GB" sz="1300" b="0" dirty="0">
              <a:ea typeface="Calibri"/>
              <a:cs typeface="Calibri"/>
              <a:sym typeface="Calibri"/>
            </a:endParaRPr>
          </a:p>
          <a:p>
            <a:pPr defTabSz="966064">
              <a:defRPr/>
            </a:pPr>
            <a:r>
              <a:rPr lang="en-GB" sz="1300" b="1" dirty="0">
                <a:ea typeface="Calibri"/>
                <a:cs typeface="Calibri"/>
                <a:sym typeface="Calibri"/>
              </a:rPr>
              <a:t>9.2.2.3 (revisit): </a:t>
            </a:r>
            <a:r>
              <a:rPr lang="fr-FR" sz="1300" b="0" dirty="0">
                <a:ea typeface="Calibri"/>
                <a:cs typeface="Calibri"/>
                <a:sym typeface="Calibri"/>
              </a:rPr>
              <a:t>participer à [670], artiste [1797], concours [1375], défi [1728], diversité [2537], émission [1074], genre [556], personnage [1449], sexe [1691], scène [794],  spectacle [1687], annuel [1674], culturel [1495], non-binaire [&gt;5000], transgenre [&gt;5000]</a:t>
            </a:r>
            <a:endParaRPr lang="en-GB" sz="1300" b="0" dirty="0">
              <a:ea typeface="Calibri"/>
              <a:cs typeface="Calibri"/>
              <a:sym typeface="Calibri"/>
            </a:endParaRPr>
          </a:p>
          <a:p>
            <a:pPr defTabSz="966064">
              <a:defRPr/>
            </a:pPr>
            <a:r>
              <a:rPr lang="en-GB" sz="1300" dirty="0">
                <a:ea typeface="Calibri"/>
                <a:cs typeface="Calibri"/>
                <a:sym typeface="Calibri"/>
              </a:rPr>
              <a:t>Source: Lonsdale, D., &amp; Le Bras, Y.  (2009). </a:t>
            </a:r>
            <a:r>
              <a:rPr lang="en-GB" sz="1300" i="1" dirty="0">
                <a:ea typeface="Calibri"/>
                <a:cs typeface="Calibri"/>
                <a:sym typeface="Calibri"/>
              </a:rPr>
              <a:t>A Frequency Dictionary of French: Core vocabulary for learners </a:t>
            </a:r>
            <a:r>
              <a:rPr lang="en-GB" sz="1300" dirty="0">
                <a:ea typeface="Calibri"/>
                <a:cs typeface="Calibri"/>
                <a:sym typeface="Calibri"/>
              </a:rPr>
              <a:t>London: Routledge.</a:t>
            </a:r>
          </a:p>
          <a:p>
            <a:pPr defTabSz="966064">
              <a:defRPr/>
            </a:pPr>
            <a:endParaRPr lang="en-GB" sz="1300" dirty="0">
              <a:ea typeface="Calibri"/>
              <a:cs typeface="Calibri"/>
              <a:sym typeface="Calibri"/>
            </a:endParaRPr>
          </a:p>
          <a:p>
            <a:r>
              <a:rPr lang="en-CA" sz="1300" dirty="0"/>
              <a:t>The frequency rankings for words that occur in this PowerPoint which have been</a:t>
            </a:r>
            <a:r>
              <a:rPr lang="en-CA" sz="1300" i="1" dirty="0"/>
              <a:t> previously</a:t>
            </a:r>
            <a:r>
              <a:rPr lang="en-CA" sz="1300" dirty="0"/>
              <a:t> introduced in NCELP resources are given in the NCELP SOW and in the resources that first introduced and formally re-visited those words. </a:t>
            </a:r>
          </a:p>
          <a:p>
            <a:r>
              <a:rPr lang="en-CA" sz="1300" dirty="0"/>
              <a:t>For any </a:t>
            </a:r>
            <a:r>
              <a:rPr lang="en-CA" sz="1300" i="1" dirty="0"/>
              <a:t>other </a:t>
            </a:r>
            <a:r>
              <a:rPr lang="en-CA" sz="1300" dirty="0"/>
              <a:t>words that occur incidentally in this PowerPoint, frequency rankings will be provided in the notes field wherever possible.</a:t>
            </a:r>
          </a:p>
          <a:p>
            <a:endParaRPr lang="en-CA" sz="1300" dirty="0"/>
          </a:p>
          <a:p>
            <a:r>
              <a:rPr lang="en-US" sz="1200" b="0" i="0" dirty="0">
                <a:solidFill>
                  <a:srgbClr val="000000"/>
                </a:solidFill>
                <a:effectLst/>
                <a:latin typeface="Arial" panose="020B0604020202020204" pitchFamily="34" charset="0"/>
              </a:rPr>
              <a:t>The additional English meanings of the following words have been added to Quizlet since the creation of this resource:</a:t>
            </a:r>
          </a:p>
          <a:p>
            <a:r>
              <a:rPr lang="en-GB" sz="1800" b="0" i="0" u="none" strike="noStrike" dirty="0">
                <a:solidFill>
                  <a:srgbClr val="000000"/>
                </a:solidFill>
                <a:effectLst/>
                <a:latin typeface="Century Gothic" panose="020B0502020202020204" pitchFamily="34" charset="0"/>
              </a:rPr>
              <a:t>escalier – stairs, </a:t>
            </a:r>
            <a:r>
              <a:rPr lang="en-GB" sz="1800" b="0" i="1" u="none" strike="noStrike" dirty="0">
                <a:solidFill>
                  <a:srgbClr val="000000"/>
                </a:solidFill>
                <a:effectLst/>
                <a:latin typeface="Century Gothic" panose="020B0502020202020204" pitchFamily="34" charset="0"/>
              </a:rPr>
              <a:t>staircase</a:t>
            </a:r>
            <a:endParaRPr lang="en-CA" sz="1200" b="0" i="1" u="none" strike="noStrike" kern="1200" dirty="0">
              <a:solidFill>
                <a:schemeClr val="tx1"/>
              </a:solidFill>
              <a:effectLst/>
              <a:latin typeface="+mn-lt"/>
              <a:ea typeface="+mn-ea"/>
              <a:cs typeface="+mn-cs"/>
            </a:endParaRPr>
          </a:p>
          <a:p>
            <a:endParaRPr lang="en-CA" sz="1300" dirty="0"/>
          </a:p>
        </p:txBody>
      </p:sp>
      <p:sp>
        <p:nvSpPr>
          <p:cNvPr id="4" name="Slide Number Placeholder 3"/>
          <p:cNvSpPr>
            <a:spLocks noGrp="1"/>
          </p:cNvSpPr>
          <p:nvPr>
            <p:ph type="sldNum" sz="quarter" idx="10"/>
          </p:nvPr>
        </p:nvSpPr>
        <p:spPr/>
        <p:txBody>
          <a:bodyPr/>
          <a:lstStyle/>
          <a:p>
            <a:pPr defTabSz="966064">
              <a:defRPr/>
            </a:pPr>
            <a:fld id="{672843D9-4757-4631-B0CD-BAA271821DF5}" type="slidenum">
              <a:rPr lang="en-GB">
                <a:solidFill>
                  <a:prstClr val="black"/>
                </a:solidFill>
                <a:latin typeface="Calibri" panose="020F0502020204030204"/>
              </a:rPr>
              <a:pPr defTabSz="966064">
                <a:defRPr/>
              </a:pPr>
              <a:t>42</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6523454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[r]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rue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look </a:t>
            </a:r>
            <a:r>
              <a:rPr lang="en-GB" b="1" baseline="0" dirty="0"/>
              <a:t>left and right and mime crossing a road.</a:t>
            </a:r>
            <a:br>
              <a:rPr lang="en-GB" b="1" baseline="0" dirty="0"/>
            </a:br>
            <a:r>
              <a:rPr lang="en-GB" baseline="0" dirty="0"/>
              <a:t>4. Roll back the animations and work through 1-3 again, but this time, dropping your voice completely to listen carefully to the students saying the </a:t>
            </a:r>
            <a:r>
              <a:rPr lang="en-GB" b="1" dirty="0"/>
              <a:t>[r] </a:t>
            </a:r>
            <a:r>
              <a:rPr lang="en-GB" baseline="0" dirty="0"/>
              <a:t>sound, pronouncing </a:t>
            </a:r>
            <a:r>
              <a:rPr lang="en-GB" b="0" baseline="0" dirty="0"/>
              <a:t>”</a:t>
            </a:r>
            <a:r>
              <a:rPr lang="en-GB" b="1" baseline="0" dirty="0"/>
              <a:t>rue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rue </a:t>
            </a:r>
            <a:r>
              <a:rPr lang="en-GB" b="0" dirty="0"/>
              <a:t>[598]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161403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[r] </a:t>
            </a:r>
            <a:r>
              <a:rPr lang="en-GB" baseline="0" dirty="0"/>
              <a:t>and then the </a:t>
            </a:r>
            <a:r>
              <a:rPr lang="en-GB" b="1" baseline="0" dirty="0"/>
              <a:t>source</a:t>
            </a:r>
            <a:r>
              <a:rPr lang="en-GB" baseline="0" dirty="0"/>
              <a:t> word again ‘</a:t>
            </a:r>
            <a:r>
              <a:rPr lang="en-GB" b="1" baseline="0" dirty="0"/>
              <a:t>rue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dirty="0"/>
              <a:t>rue </a:t>
            </a:r>
            <a:r>
              <a:rPr lang="en-GB" b="0" dirty="0"/>
              <a:t>[598]; </a:t>
            </a:r>
            <a:r>
              <a:rPr lang="en-GB" sz="1200" b="1" dirty="0">
                <a:solidFill>
                  <a:srgbClr val="115076"/>
                </a:solidFill>
                <a:latin typeface="Century Gothic" panose="020B0502020202020204" pitchFamily="34" charset="0"/>
                <a:cs typeface="Calibri" panose="020F0502020204030204" pitchFamily="34" charset="0"/>
              </a:rPr>
              <a:t>f</a:t>
            </a:r>
            <a:r>
              <a:rPr lang="en-GB" sz="1200" b="1" dirty="0">
                <a:solidFill>
                  <a:srgbClr val="E65D00"/>
                </a:solidFill>
                <a:latin typeface="Century Gothic" panose="020B0502020202020204" pitchFamily="34" charset="0"/>
                <a:cs typeface="Calibri" panose="020F0502020204030204" pitchFamily="34" charset="0"/>
              </a:rPr>
              <a:t>r</a:t>
            </a:r>
            <a:r>
              <a:rPr lang="en-GB" sz="1200" b="1" dirty="0">
                <a:solidFill>
                  <a:srgbClr val="115076"/>
                </a:solidFill>
                <a:latin typeface="Century Gothic" panose="020B0502020202020204" pitchFamily="34" charset="0"/>
                <a:cs typeface="Calibri" panose="020F0502020204030204" pitchFamily="34" charset="0"/>
              </a:rPr>
              <a:t>è</a:t>
            </a:r>
            <a:r>
              <a:rPr lang="en-GB" sz="1200" b="1" dirty="0">
                <a:solidFill>
                  <a:srgbClr val="E65D00"/>
                </a:solidFill>
                <a:latin typeface="Century Gothic" panose="020B0502020202020204" pitchFamily="34" charset="0"/>
                <a:cs typeface="Calibri" panose="020F0502020204030204" pitchFamily="34" charset="0"/>
              </a:rPr>
              <a:t>r</a:t>
            </a:r>
            <a:r>
              <a:rPr lang="en-GB" sz="1200" b="1" dirty="0">
                <a:solidFill>
                  <a:srgbClr val="115076"/>
                </a:solidFill>
                <a:latin typeface="Century Gothic" panose="020B0502020202020204" pitchFamily="34" charset="0"/>
                <a:cs typeface="Calibri" panose="020F0502020204030204" pitchFamily="34" charset="0"/>
              </a:rPr>
              <a:t>e </a:t>
            </a:r>
            <a:r>
              <a:rPr lang="en-GB" sz="1200" b="0" dirty="0">
                <a:solidFill>
                  <a:srgbClr val="115076"/>
                </a:solidFill>
                <a:latin typeface="Century Gothic" panose="020B0502020202020204" pitchFamily="34" charset="0"/>
                <a:cs typeface="Calibri" panose="020F0502020204030204" pitchFamily="34" charset="0"/>
              </a:rPr>
              <a:t>[1043], </a:t>
            </a:r>
            <a:r>
              <a:rPr lang="en-GB" sz="1200" b="1" dirty="0">
                <a:solidFill>
                  <a:srgbClr val="115076"/>
                </a:solidFill>
                <a:latin typeface="Century Gothic" panose="020B0502020202020204" pitchFamily="34" charset="0"/>
                <a:cs typeface="Calibri" panose="020F0502020204030204" pitchFamily="34" charset="0"/>
              </a:rPr>
              <a:t>triste </a:t>
            </a:r>
            <a:r>
              <a:rPr lang="en-GB" sz="1200" b="0" dirty="0">
                <a:solidFill>
                  <a:srgbClr val="115076"/>
                </a:solidFill>
                <a:latin typeface="Century Gothic" panose="020B0502020202020204" pitchFamily="34" charset="0"/>
                <a:cs typeface="Calibri" panose="020F0502020204030204" pitchFamily="34" charset="0"/>
              </a:rPr>
              <a:t>[1843], </a:t>
            </a:r>
            <a:r>
              <a:rPr lang="fr-FR" sz="1200" b="1" noProof="0" dirty="0">
                <a:solidFill>
                  <a:srgbClr val="115076"/>
                </a:solidFill>
                <a:latin typeface="Century Gothic" panose="020B0502020202020204" pitchFamily="34" charset="0"/>
                <a:cs typeface="Calibri" panose="020F0502020204030204" pitchFamily="34" charset="0"/>
              </a:rPr>
              <a:t>mode</a:t>
            </a:r>
            <a:r>
              <a:rPr lang="fr-FR" sz="1200" b="1" noProof="0" dirty="0">
                <a:solidFill>
                  <a:srgbClr val="E65D00"/>
                </a:solidFill>
                <a:latin typeface="Century Gothic" panose="020B0502020202020204" pitchFamily="34" charset="0"/>
                <a:cs typeface="Calibri" panose="020F0502020204030204" pitchFamily="34" charset="0"/>
              </a:rPr>
              <a:t>r</a:t>
            </a:r>
            <a:r>
              <a:rPr lang="fr-FR" sz="1200" b="1" noProof="0" dirty="0">
                <a:solidFill>
                  <a:srgbClr val="115076"/>
                </a:solidFill>
                <a:latin typeface="Century Gothic" panose="020B0502020202020204" pitchFamily="34" charset="0"/>
                <a:cs typeface="Calibri" panose="020F0502020204030204" pitchFamily="34" charset="0"/>
              </a:rPr>
              <a:t>ne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[1239], </a:t>
            </a:r>
            <a:r>
              <a:rPr lang="fr-FR" sz="1200" b="1" noProof="0" dirty="0">
                <a:solidFill>
                  <a:srgbClr val="115076"/>
                </a:solidFill>
                <a:latin typeface="Century Gothic" panose="020B0502020202020204" pitchFamily="34" charset="0"/>
                <a:cs typeface="Calibri" panose="020F0502020204030204" pitchFamily="34" charset="0"/>
              </a:rPr>
              <a:t>êt</a:t>
            </a:r>
            <a:r>
              <a:rPr lang="fr-FR" sz="1200" b="1" noProof="0" dirty="0">
                <a:solidFill>
                  <a:srgbClr val="E65D00"/>
                </a:solidFill>
                <a:latin typeface="Century Gothic" panose="020B0502020202020204" pitchFamily="34" charset="0"/>
                <a:cs typeface="Calibri" panose="020F0502020204030204" pitchFamily="34" charset="0"/>
              </a:rPr>
              <a:t>r</a:t>
            </a:r>
            <a:r>
              <a:rPr lang="fr-FR" sz="1200" b="1" noProof="0" dirty="0">
                <a:solidFill>
                  <a:srgbClr val="115076"/>
                </a:solidFill>
                <a:latin typeface="Century Gothic" panose="020B0502020202020204" pitchFamily="34" charset="0"/>
                <a:cs typeface="Calibri" panose="020F0502020204030204" pitchFamily="34" charset="0"/>
              </a:rPr>
              <a:t>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[5], </a:t>
            </a:r>
            <a:r>
              <a:rPr lang="fr-FR" sz="1200" b="1" noProof="0" dirty="0">
                <a:solidFill>
                  <a:srgbClr val="115076"/>
                </a:solidFill>
                <a:latin typeface="Century Gothic" panose="020B0502020202020204" pitchFamily="34" charset="0"/>
                <a:cs typeface="Calibri" panose="020F0502020204030204" pitchFamily="34" charset="0"/>
              </a:rPr>
              <a:t>parler</a:t>
            </a:r>
            <a:r>
              <a:rPr lang="en-GB" sz="1200" b="0" dirty="0">
                <a:solidFill>
                  <a:srgbClr val="115076"/>
                </a:solidFill>
                <a:latin typeface="Century Gothic" panose="020B0502020202020204" pitchFamily="34" charset="0"/>
                <a:cs typeface="Calibri" panose="020F0502020204030204" pitchFamily="34" charset="0"/>
              </a:rPr>
              <a:t> [106]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082592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 for 3 slides</a:t>
            </a:r>
          </a:p>
          <a:p>
            <a:endParaRPr lang="en-US" b="1" dirty="0"/>
          </a:p>
          <a:p>
            <a:r>
              <a:rPr lang="en-US" b="1" dirty="0"/>
              <a:t>Aim: </a:t>
            </a:r>
            <a:r>
              <a:rPr lang="en-US" b="0" dirty="0"/>
              <a:t>Oral production of SSC [r].</a:t>
            </a:r>
          </a:p>
          <a:p>
            <a:endParaRPr lang="en-US" b="1" dirty="0"/>
          </a:p>
          <a:p>
            <a:r>
              <a:rPr lang="en-US" b="1" dirty="0"/>
              <a:t>Procedure:</a:t>
            </a:r>
          </a:p>
          <a:p>
            <a:r>
              <a:rPr lang="en-US" b="0" dirty="0"/>
              <a:t>1. Read the tongue twister.</a:t>
            </a:r>
          </a:p>
          <a:p>
            <a:r>
              <a:rPr lang="en-US" b="0" dirty="0"/>
              <a:t>2. Click to hear example pronunciation (1 = slow; 2 = medium; 3 = fast).</a:t>
            </a:r>
          </a:p>
          <a:p>
            <a:r>
              <a:rPr lang="en-US" b="0" dirty="0"/>
              <a:t>3. Click to reveal English translations.</a:t>
            </a:r>
          </a:p>
          <a:p>
            <a:r>
              <a:rPr lang="en-US" b="0" dirty="0"/>
              <a:t>4. Repeat on next slides (3 tongue twisters in total).</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Le poiv</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on </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ouge donne de la fièv</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e à la pauv</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e pieuv</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e qui do</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t dans le hav</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e.  </a:t>
            </a:r>
            <a:endParaRPr lang="en-US" b="1" dirty="0"/>
          </a:p>
          <a:p>
            <a:pPr defTabSz="966064">
              <a:defRPr/>
            </a:pPr>
            <a:r>
              <a:rPr lang="en-GB" b="1" baseline="0" dirty="0"/>
              <a:t>Word frequency (1 is the most frequent word in French): </a:t>
            </a:r>
            <a:br>
              <a:rPr lang="en-GB" baseline="0" dirty="0"/>
            </a:br>
            <a:r>
              <a:rPr lang="fr-FR" baseline="0" noProof="0" dirty="0"/>
              <a:t>poivron [&gt;5000], fièvre [4105], pauvre [699], pieuvre [&gt;5000], havre [&gt;5000]</a:t>
            </a:r>
          </a:p>
          <a:p>
            <a:pPr defTabSz="966064">
              <a:defRPr/>
            </a:pPr>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6028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 of 3</a:t>
            </a:r>
            <a:endParaRPr lang="en-US" b="0" dirty="0"/>
          </a:p>
          <a:p>
            <a:endParaRPr lang="en-US" b="1"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104F75"/>
                </a:solidFill>
                <a:latin typeface="Century Gothic" panose="020F0302020204030204"/>
              </a:rPr>
              <a:t>T</a:t>
            </a:r>
            <a:r>
              <a:rPr lang="fr-FR" sz="1200" b="1" dirty="0">
                <a:solidFill>
                  <a:srgbClr val="104F75"/>
                </a:solidFill>
                <a:latin typeface="Century Gothic" panose="020F0302020204030204"/>
              </a:rPr>
              <a:t>r</a:t>
            </a:r>
            <a:r>
              <a:rPr lang="fr-FR" sz="1200" dirty="0">
                <a:solidFill>
                  <a:srgbClr val="104F75"/>
                </a:solidFill>
                <a:latin typeface="Century Gothic" panose="020F0302020204030204"/>
              </a:rPr>
              <a:t>ois g</a:t>
            </a:r>
            <a:r>
              <a:rPr lang="fr-FR" sz="1200" b="1" dirty="0">
                <a:solidFill>
                  <a:srgbClr val="104F75"/>
                </a:solidFill>
                <a:latin typeface="Century Gothic" panose="020F0302020204030204"/>
              </a:rPr>
              <a:t>r</a:t>
            </a:r>
            <a:r>
              <a:rPr lang="fr-FR" sz="1200" dirty="0">
                <a:solidFill>
                  <a:srgbClr val="104F75"/>
                </a:solidFill>
                <a:latin typeface="Century Gothic" panose="020F0302020204030204"/>
              </a:rPr>
              <a:t>os </a:t>
            </a:r>
            <a:r>
              <a:rPr lang="fr-FR" sz="1200" b="1" dirty="0">
                <a:solidFill>
                  <a:srgbClr val="104F75"/>
                </a:solidFill>
                <a:latin typeface="Century Gothic" panose="020F0302020204030204"/>
              </a:rPr>
              <a:t>r</a:t>
            </a:r>
            <a:r>
              <a:rPr lang="fr-FR" sz="1200" dirty="0">
                <a:solidFill>
                  <a:srgbClr val="104F75"/>
                </a:solidFill>
                <a:latin typeface="Century Gothic" panose="020F0302020204030204"/>
              </a:rPr>
              <a:t>ats g</a:t>
            </a:r>
            <a:r>
              <a:rPr lang="fr-FR" sz="1200" b="1" dirty="0">
                <a:solidFill>
                  <a:srgbClr val="104F75"/>
                </a:solidFill>
                <a:latin typeface="Century Gothic" panose="020F0302020204030204"/>
              </a:rPr>
              <a:t>r</a:t>
            </a:r>
            <a:r>
              <a:rPr lang="fr-FR" sz="1200" dirty="0">
                <a:solidFill>
                  <a:srgbClr val="104F75"/>
                </a:solidFill>
                <a:latin typeface="Century Gothic" panose="020F0302020204030204"/>
              </a:rPr>
              <a:t>is dans t</a:t>
            </a:r>
            <a:r>
              <a:rPr lang="fr-FR" sz="1200" b="1" dirty="0">
                <a:solidFill>
                  <a:srgbClr val="104F75"/>
                </a:solidFill>
                <a:latin typeface="Century Gothic" panose="020F0302020204030204"/>
              </a:rPr>
              <a:t>r</a:t>
            </a:r>
            <a:r>
              <a:rPr lang="fr-FR" sz="1200" dirty="0">
                <a:solidFill>
                  <a:srgbClr val="104F75"/>
                </a:solidFill>
                <a:latin typeface="Century Gothic" panose="020F0302020204030204"/>
              </a:rPr>
              <a:t>ois g</a:t>
            </a:r>
            <a:r>
              <a:rPr lang="fr-FR" sz="1200" b="1" dirty="0">
                <a:solidFill>
                  <a:srgbClr val="104F75"/>
                </a:solidFill>
                <a:latin typeface="Century Gothic" panose="020F0302020204030204"/>
              </a:rPr>
              <a:t>r</a:t>
            </a:r>
            <a:r>
              <a:rPr lang="fr-FR" sz="1200" dirty="0">
                <a:solidFill>
                  <a:srgbClr val="104F75"/>
                </a:solidFill>
                <a:latin typeface="Century Gothic" panose="020F0302020204030204"/>
              </a:rPr>
              <a:t>os t</a:t>
            </a:r>
            <a:r>
              <a:rPr lang="fr-FR" sz="1200" b="1" dirty="0">
                <a:solidFill>
                  <a:srgbClr val="104F75"/>
                </a:solidFill>
                <a:latin typeface="Century Gothic" panose="020F0302020204030204"/>
              </a:rPr>
              <a:t>r</a:t>
            </a:r>
            <a:r>
              <a:rPr lang="fr-FR" sz="1200" dirty="0">
                <a:solidFill>
                  <a:srgbClr val="104F75"/>
                </a:solidFill>
                <a:latin typeface="Century Gothic" panose="020F0302020204030204"/>
              </a:rPr>
              <a:t>ous </a:t>
            </a:r>
            <a:r>
              <a:rPr lang="fr-FR" sz="1200" b="1" dirty="0">
                <a:solidFill>
                  <a:srgbClr val="104F75"/>
                </a:solidFill>
                <a:latin typeface="Century Gothic" panose="020F0302020204030204"/>
              </a:rPr>
              <a:t>r</a:t>
            </a:r>
            <a:r>
              <a:rPr lang="fr-FR" sz="1200" dirty="0">
                <a:solidFill>
                  <a:srgbClr val="104F75"/>
                </a:solidFill>
                <a:latin typeface="Century Gothic" panose="020F0302020204030204"/>
              </a:rPr>
              <a:t>onds </a:t>
            </a:r>
            <a:r>
              <a:rPr lang="fr-FR" sz="1200" b="1" dirty="0">
                <a:solidFill>
                  <a:srgbClr val="104F75"/>
                </a:solidFill>
                <a:latin typeface="Century Gothic" panose="020F0302020204030204"/>
              </a:rPr>
              <a:t>r</a:t>
            </a:r>
            <a:r>
              <a:rPr lang="fr-FR" sz="1200" dirty="0">
                <a:solidFill>
                  <a:srgbClr val="104F75"/>
                </a:solidFill>
                <a:latin typeface="Century Gothic" panose="020F0302020204030204"/>
              </a:rPr>
              <a:t>ongent t</a:t>
            </a:r>
            <a:r>
              <a:rPr lang="fr-FR" sz="1200" b="1" dirty="0">
                <a:solidFill>
                  <a:srgbClr val="104F75"/>
                </a:solidFill>
                <a:latin typeface="Century Gothic" panose="020F0302020204030204"/>
              </a:rPr>
              <a:t>r</a:t>
            </a:r>
            <a:r>
              <a:rPr lang="fr-FR" sz="1200" dirty="0">
                <a:solidFill>
                  <a:srgbClr val="104F75"/>
                </a:solidFill>
                <a:latin typeface="Century Gothic" panose="020F0302020204030204"/>
              </a:rPr>
              <a:t>ois g</a:t>
            </a:r>
            <a:r>
              <a:rPr lang="fr-FR" sz="1200" b="1" dirty="0">
                <a:solidFill>
                  <a:srgbClr val="104F75"/>
                </a:solidFill>
                <a:latin typeface="Century Gothic" panose="020F0302020204030204"/>
              </a:rPr>
              <a:t>r</a:t>
            </a:r>
            <a:r>
              <a:rPr lang="fr-FR" sz="1200" dirty="0">
                <a:solidFill>
                  <a:srgbClr val="104F75"/>
                </a:solidFill>
                <a:latin typeface="Century Gothic" panose="020F0302020204030204"/>
              </a:rPr>
              <a:t>os c</a:t>
            </a:r>
            <a:r>
              <a:rPr lang="fr-FR" sz="1200" b="1" dirty="0">
                <a:solidFill>
                  <a:srgbClr val="104F75"/>
                </a:solidFill>
                <a:latin typeface="Century Gothic" panose="020F0302020204030204"/>
              </a:rPr>
              <a:t>r</a:t>
            </a:r>
            <a:r>
              <a:rPr lang="fr-FR" sz="1200" dirty="0">
                <a:solidFill>
                  <a:srgbClr val="104F75"/>
                </a:solidFill>
                <a:latin typeface="Century Gothic" panose="020F0302020204030204"/>
              </a:rPr>
              <a:t>outons </a:t>
            </a:r>
            <a:r>
              <a:rPr lang="fr-FR" sz="1200" b="1" dirty="0">
                <a:solidFill>
                  <a:srgbClr val="104F75"/>
                </a:solidFill>
                <a:latin typeface="Century Gothic" panose="020F0302020204030204"/>
              </a:rPr>
              <a:t>r</a:t>
            </a:r>
            <a:r>
              <a:rPr lang="fr-FR" sz="1200" dirty="0">
                <a:solidFill>
                  <a:srgbClr val="104F75"/>
                </a:solidFill>
                <a:latin typeface="Century Gothic" panose="020F0302020204030204"/>
              </a:rPr>
              <a:t>onds.</a:t>
            </a:r>
            <a:endPar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algn="l"/>
            <a:endParaRPr lang="en-US" b="1" dirty="0"/>
          </a:p>
          <a:p>
            <a:pPr defTabSz="966064">
              <a:defRPr/>
            </a:pPr>
            <a:r>
              <a:rPr lang="en-GB" b="1" baseline="0" dirty="0"/>
              <a:t>Word frequency of cognates used (1 is the most frequent word in French): </a:t>
            </a:r>
            <a:br>
              <a:rPr lang="en-GB" baseline="0" dirty="0"/>
            </a:br>
            <a:r>
              <a:rPr lang="fr-FR" baseline="0" noProof="0" dirty="0"/>
              <a:t>rat [4290], rond [2268], crouton [&gt;5000]</a:t>
            </a:r>
          </a:p>
          <a:p>
            <a:pPr defTabSz="966064">
              <a:defRPr/>
            </a:pPr>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pPr defTabSz="966064">
              <a:defRPr/>
            </a:pPr>
            <a:endParaRPr lang="en-GB" b="1" baseline="0" dirty="0"/>
          </a:p>
          <a:p>
            <a:pPr defTabSz="966064">
              <a:defRPr/>
            </a:pPr>
            <a:r>
              <a:rPr lang="en-GB" b="1" baseline="0" dirty="0"/>
              <a:t>Word frequency (1 is the most frequent word in French): </a:t>
            </a:r>
            <a:br>
              <a:rPr lang="en-GB" baseline="0" dirty="0"/>
            </a:br>
            <a:r>
              <a:rPr lang="fr-FR" baseline="0" noProof="0" dirty="0"/>
              <a:t>gris [2769], trou [2180], ronger [&gt;5000]</a:t>
            </a:r>
          </a:p>
          <a:p>
            <a:pPr defTabSz="966064">
              <a:defRPr/>
            </a:pPr>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8833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3 of 3</a:t>
            </a:r>
            <a:endParaRPr lang="en-US" b="0" dirty="0"/>
          </a:p>
          <a:p>
            <a:endParaRPr lang="en-US" b="1"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Le c</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ic</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i de la c</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ique c</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ie son c</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i c</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u et </a:t>
            </a:r>
            <a:r>
              <a:rPr kumimoji="0" lang="fr-FR" sz="1200" i="0" u="none" strike="noStrike" kern="1200" cap="none" spc="0" normalizeH="0" baseline="0" noProof="0" dirty="0">
                <a:ln>
                  <a:noFill/>
                </a:ln>
                <a:solidFill>
                  <a:srgbClr val="104F75"/>
                </a:solidFill>
                <a:effectLst/>
                <a:uLnTx/>
                <a:uFillTx/>
                <a:latin typeface="Century Gothic" panose="020F0302020204030204"/>
                <a:ea typeface="+mn-ea"/>
                <a:cs typeface="+mn-cs"/>
              </a:rPr>
              <a:t>c</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i="0" u="none" strike="noStrike" kern="1200" cap="none" spc="0" normalizeH="0" baseline="0" noProof="0" dirty="0">
                <a:ln>
                  <a:noFill/>
                </a:ln>
                <a:solidFill>
                  <a:srgbClr val="104F75"/>
                </a:solidFill>
                <a:effectLst/>
                <a:uLnTx/>
                <a:uFillTx/>
                <a:latin typeface="Century Gothic" panose="020F0302020204030204"/>
                <a:ea typeface="+mn-ea"/>
                <a:cs typeface="+mn-cs"/>
              </a:rPr>
              <a:t>itique</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 ca</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 il c</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aint que le c</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ocodile ne le c</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oque et ne le c</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aque.</a:t>
            </a:r>
            <a:endParaRPr kumimoji="0" lang="en-US" sz="12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fr-FR" baseline="0" noProof="0" dirty="0"/>
              <a:t>critique [909], crocodile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baseline="0" noProof="0" dirty="0"/>
              <a:t>cri [2380], crique [&gt;5000], crier [1950], cru [&gt;5000], car [176], craindre [500], croquer [&gt;5000], craquer [4893]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6276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Rapid recall of revisited vocabulary</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The teacher elicits French translations of vocabulary from students, either orally or on mini-whiteboards if time allows.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to reveal the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Alternatively, students work in pairs to translate the terms as quickly as possible.</a:t>
            </a:r>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5224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GB" b="1" noProof="0" dirty="0"/>
          </a:p>
          <a:p>
            <a:r>
              <a:rPr lang="en-GB" b="1" noProof="0" dirty="0"/>
              <a:t>Aim: </a:t>
            </a:r>
            <a:r>
              <a:rPr lang="en-GB" b="0" noProof="0" dirty="0"/>
              <a:t>Written production of new vocabulary</a:t>
            </a:r>
            <a:endParaRPr lang="en-GB" b="1" noProof="0" dirty="0"/>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b="1" noProof="0" dirty="0"/>
          </a:p>
          <a:p>
            <a:r>
              <a:rPr lang="en-GB" b="1" noProof="0" dirty="0"/>
              <a:t>Procedure:</a:t>
            </a:r>
          </a:p>
          <a:p>
            <a:pPr marL="228600" indent="-228600">
              <a:buAutoNum type="arabicPeriod"/>
            </a:pPr>
            <a:r>
              <a:rPr lang="en-GB" b="0" noProof="0" dirty="0"/>
              <a:t>Students write the correct French translations for the English in each sentence, numbering the answers from 1 to 13.</a:t>
            </a:r>
          </a:p>
          <a:p>
            <a:pPr marL="228600" indent="-228600">
              <a:buAutoNum type="arabicPeriod"/>
            </a:pPr>
            <a:r>
              <a:rPr lang="en-GB" b="0" noProof="0" dirty="0"/>
              <a:t>This can be done on mini white-boards.</a:t>
            </a:r>
          </a:p>
          <a:p>
            <a:pPr marL="228600" indent="-228600">
              <a:buAutoNum type="arabicPeriod"/>
            </a:pPr>
            <a:r>
              <a:rPr lang="en-GB" b="0" noProof="0" dirty="0"/>
              <a:t>Point out that forms of verbs, nouns and adjectives may have to be changed to fit the English.</a:t>
            </a:r>
          </a:p>
          <a:p>
            <a:pPr marL="228600" indent="-228600">
              <a:buAutoNum type="arabicPeriod"/>
            </a:pPr>
            <a:r>
              <a:rPr lang="en-GB" b="0" noProof="0" dirty="0"/>
              <a:t>Click to reveal answers.</a:t>
            </a:r>
          </a:p>
          <a:p>
            <a:pPr marL="228600" indent="-228600">
              <a:buAutoNum type="arabicPeriod"/>
            </a:pPr>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baseline="0" noProof="0" dirty="0"/>
              <a:t>bouteille [2979]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228600" indent="-228600">
              <a:buAutoNum type="arabicPeriod"/>
            </a:pPr>
            <a:endParaRPr lang="en-GB" b="0"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6743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b="1" baseline="0" dirty="0"/>
              <a:t>Timing: 4 minutes</a:t>
            </a:r>
          </a:p>
          <a:p>
            <a:pPr defTabSz="966064">
              <a:defRPr/>
            </a:pPr>
            <a:endParaRPr lang="en-GB" b="0" baseline="0" dirty="0"/>
          </a:p>
          <a:p>
            <a:pPr defTabSz="966064">
              <a:defRPr/>
            </a:pPr>
            <a:r>
              <a:rPr lang="en-GB" b="1" baseline="0" dirty="0"/>
              <a:t>Aim: </a:t>
            </a:r>
            <a:r>
              <a:rPr lang="en-GB" b="0" baseline="0" dirty="0"/>
              <a:t>Consolidation of SSC [r]</a:t>
            </a:r>
          </a:p>
          <a:p>
            <a:pPr defTabSz="966064">
              <a:defRPr/>
            </a:pPr>
            <a:endParaRPr lang="en-GB" b="0" baseline="0" dirty="0"/>
          </a:p>
          <a:p>
            <a:pPr defTabSz="966064">
              <a:defRPr/>
            </a:pPr>
            <a:r>
              <a:rPr lang="en-GB" b="1" baseline="0" dirty="0"/>
              <a:t>Procedure:</a:t>
            </a:r>
          </a:p>
          <a:p>
            <a:pPr marL="241516" indent="-241516" defTabSz="966064">
              <a:buFontTx/>
              <a:buAutoNum type="arabicPeriod"/>
              <a:defRPr/>
            </a:pPr>
            <a:r>
              <a:rPr lang="en-GB" b="0" baseline="0" dirty="0"/>
              <a:t>Students read the phrases aloud in pairs and match them to each person.</a:t>
            </a:r>
          </a:p>
          <a:p>
            <a:pPr marL="241516" indent="-241516" defTabSz="966064">
              <a:buFontTx/>
              <a:buAutoNum type="arabicPeriod"/>
              <a:defRPr/>
            </a:pPr>
            <a:r>
              <a:rPr lang="en-GB" b="0" baseline="0" dirty="0"/>
              <a:t>Click on buttons to play the audio.</a:t>
            </a:r>
          </a:p>
          <a:p>
            <a:pPr marL="241516" indent="-241516" defTabSz="966064">
              <a:buFontTx/>
              <a:buAutoNum type="arabicPeriod"/>
              <a:defRPr/>
            </a:pPr>
            <a:r>
              <a:rPr lang="en-GB" b="0" baseline="0" dirty="0"/>
              <a:t>Students listen and check their answers.</a:t>
            </a:r>
          </a:p>
          <a:p>
            <a:pPr marL="241516" indent="-241516" defTabSz="966064">
              <a:buFontTx/>
              <a:buAutoNum type="arabicPeriod"/>
              <a:defRPr/>
            </a:pPr>
            <a:r>
              <a:rPr lang="en-GB" b="0" baseline="0" dirty="0"/>
              <a:t>Click to reveal answers.</a:t>
            </a:r>
          </a:p>
          <a:p>
            <a:pPr marL="0" indent="0" defTabSz="966064">
              <a:buFontTx/>
              <a:buNone/>
              <a:defRPr/>
            </a:pPr>
            <a:endParaRPr lang="en-GB" b="0" baseline="0" dirty="0"/>
          </a:p>
          <a:p>
            <a:pPr marL="0" indent="0" defTabSz="966064">
              <a:buFontTx/>
              <a:buNone/>
              <a:defRPr/>
            </a:pPr>
            <a:r>
              <a:rPr lang="en-GB" b="1" baseline="0" dirty="0"/>
              <a:t>Transcript:</a:t>
            </a:r>
          </a:p>
          <a:p>
            <a:pPr marL="241516" indent="-241516" defTabSz="966064">
              <a:buFontTx/>
              <a:buAutoNum type="arabicPeriod"/>
              <a:defRPr/>
            </a:pPr>
            <a:r>
              <a:rPr lang="fr-FR" b="0" baseline="0" noProof="0" dirty="0"/>
              <a:t>Beat</a:t>
            </a:r>
            <a:r>
              <a:rPr lang="fr-FR" b="1" baseline="0" noProof="0" dirty="0"/>
              <a:t>r</a:t>
            </a:r>
            <a:r>
              <a:rPr lang="fr-FR" b="0" baseline="0" noProof="0" dirty="0"/>
              <a:t>ice veut êt</a:t>
            </a:r>
            <a:r>
              <a:rPr lang="fr-FR" b="1" baseline="0" noProof="0" dirty="0"/>
              <a:t>r</a:t>
            </a:r>
            <a:r>
              <a:rPr lang="fr-FR" b="0" baseline="0" noProof="0" dirty="0"/>
              <a:t>e une v</a:t>
            </a:r>
            <a:r>
              <a:rPr lang="fr-FR" b="1" baseline="0" noProof="0" dirty="0"/>
              <a:t>r</a:t>
            </a:r>
            <a:r>
              <a:rPr lang="fr-FR" b="0" baseline="0" noProof="0" dirty="0"/>
              <a:t>ai act</a:t>
            </a:r>
            <a:r>
              <a:rPr lang="fr-FR" b="1" baseline="0" noProof="0" dirty="0"/>
              <a:t>r</a:t>
            </a:r>
            <a:r>
              <a:rPr lang="fr-FR" b="0" baseline="0" noProof="0" dirty="0"/>
              <a:t>ice.</a:t>
            </a:r>
          </a:p>
          <a:p>
            <a:pPr marL="241516" indent="-241516" defTabSz="966064">
              <a:buFontTx/>
              <a:buAutoNum type="arabicPeriod"/>
              <a:defRPr/>
            </a:pPr>
            <a:r>
              <a:rPr lang="fr-FR" b="0" baseline="0" noProof="0" dirty="0"/>
              <a:t>Cathe</a:t>
            </a:r>
            <a:r>
              <a:rPr lang="fr-FR" b="1" baseline="0" noProof="0" dirty="0"/>
              <a:t>r</a:t>
            </a:r>
            <a:r>
              <a:rPr lang="fr-FR" b="0" baseline="0" noProof="0" dirty="0"/>
              <a:t>ine va t</a:t>
            </a:r>
            <a:r>
              <a:rPr lang="fr-FR" b="1" baseline="0" noProof="0" dirty="0"/>
              <a:t>r</a:t>
            </a:r>
            <a:r>
              <a:rPr lang="fr-FR" b="0" baseline="0" noProof="0" dirty="0"/>
              <a:t>availler du</a:t>
            </a:r>
            <a:r>
              <a:rPr lang="fr-FR" b="1" baseline="0" noProof="0" dirty="0"/>
              <a:t>r</a:t>
            </a:r>
            <a:r>
              <a:rPr lang="fr-FR" b="0" baseline="0" noProof="0" dirty="0"/>
              <a:t> dans l’usine.</a:t>
            </a:r>
          </a:p>
          <a:p>
            <a:pPr marL="241516" indent="-241516" defTabSz="966064">
              <a:buFontTx/>
              <a:buAutoNum type="arabicPeriod"/>
              <a:defRPr/>
            </a:pPr>
            <a:r>
              <a:rPr lang="fr-FR" b="0" baseline="0" noProof="0" dirty="0"/>
              <a:t>Lau</a:t>
            </a:r>
            <a:r>
              <a:rPr lang="fr-FR" b="1" baseline="0" noProof="0" dirty="0"/>
              <a:t>r</a:t>
            </a:r>
            <a:r>
              <a:rPr lang="fr-FR" b="0" baseline="0" noProof="0" dirty="0"/>
              <a:t>ent </a:t>
            </a:r>
            <a:r>
              <a:rPr lang="fr-FR" b="1" baseline="0" noProof="0" dirty="0"/>
              <a:t>r</a:t>
            </a:r>
            <a:r>
              <a:rPr lang="fr-FR" b="0" baseline="0" noProof="0" dirty="0"/>
              <a:t>oule en </a:t>
            </a:r>
            <a:r>
              <a:rPr lang="fr-FR" b="1" baseline="0" noProof="0" dirty="0"/>
              <a:t>r</a:t>
            </a:r>
            <a:r>
              <a:rPr lang="fr-FR" b="0" baseline="0" noProof="0" dirty="0"/>
              <a:t>ond dans le vent.</a:t>
            </a:r>
          </a:p>
          <a:p>
            <a:pPr marL="241516" indent="-241516" defTabSz="966064">
              <a:buFontTx/>
              <a:buAutoNum type="arabicPeriod"/>
              <a:defRPr/>
            </a:pPr>
            <a:r>
              <a:rPr lang="fr-FR" b="1" baseline="0" noProof="0" dirty="0"/>
              <a:t>R</a:t>
            </a:r>
            <a:r>
              <a:rPr lang="fr-FR" b="0" baseline="0" noProof="0" dirty="0"/>
              <a:t>osalie a nou</a:t>
            </a:r>
            <a:r>
              <a:rPr lang="fr-FR" b="1" baseline="0" noProof="0" dirty="0"/>
              <a:t>rr</a:t>
            </a:r>
            <a:r>
              <a:rPr lang="fr-FR" b="0" baseline="0" noProof="0" dirty="0"/>
              <a:t>i un wallaby en Aust</a:t>
            </a:r>
            <a:r>
              <a:rPr lang="fr-FR" b="1" baseline="0" noProof="0" dirty="0"/>
              <a:t>r</a:t>
            </a:r>
            <a:r>
              <a:rPr lang="fr-FR" b="0" baseline="0" noProof="0" dirty="0"/>
              <a:t>alie.</a:t>
            </a:r>
          </a:p>
          <a:p>
            <a:pPr marL="241516" indent="-241516" defTabSz="966064">
              <a:buFontTx/>
              <a:buAutoNum type="arabicPeriod"/>
              <a:defRPr/>
            </a:pPr>
            <a:r>
              <a:rPr lang="fr-FR" b="1" baseline="0" noProof="0" dirty="0"/>
              <a:t>R</a:t>
            </a:r>
            <a:r>
              <a:rPr lang="fr-FR" b="0" baseline="0" noProof="0" dirty="0"/>
              <a:t>achid est spo</a:t>
            </a:r>
            <a:r>
              <a:rPr lang="fr-FR" b="1" baseline="0" noProof="0" dirty="0"/>
              <a:t>r</a:t>
            </a:r>
            <a:r>
              <a:rPr lang="fr-FR" b="0" baseline="0" noProof="0" dirty="0"/>
              <a:t>tif et t</a:t>
            </a:r>
            <a:r>
              <a:rPr lang="fr-FR" b="1" baseline="0" noProof="0" dirty="0"/>
              <a:t>r</a:t>
            </a:r>
            <a:r>
              <a:rPr lang="fr-FR" b="0" baseline="0" noProof="0" dirty="0"/>
              <a:t>ès </a:t>
            </a:r>
            <a:r>
              <a:rPr lang="fr-FR" b="1" baseline="0" noProof="0" dirty="0"/>
              <a:t>r</a:t>
            </a:r>
            <a:r>
              <a:rPr lang="fr-FR" b="0" baseline="0" noProof="0" dirty="0"/>
              <a:t>apide. </a:t>
            </a:r>
          </a:p>
          <a:p>
            <a:pPr marL="241516" indent="-241516" defTabSz="966064">
              <a:buFontTx/>
              <a:buAutoNum type="arabicPeriod"/>
              <a:defRPr/>
            </a:pPr>
            <a:r>
              <a:rPr lang="fr-FR" b="0" baseline="0" noProof="0" dirty="0"/>
              <a:t>A</a:t>
            </a:r>
            <a:r>
              <a:rPr lang="fr-FR" b="1" baseline="0" noProof="0" dirty="0"/>
              <a:t>r</a:t>
            </a:r>
            <a:r>
              <a:rPr lang="fr-FR" b="0" baseline="0" noProof="0" dirty="0"/>
              <a:t>thu</a:t>
            </a:r>
            <a:r>
              <a:rPr lang="fr-FR" b="1" baseline="0" noProof="0" dirty="0"/>
              <a:t>r</a:t>
            </a:r>
            <a:r>
              <a:rPr lang="fr-FR" b="0" baseline="0" noProof="0" dirty="0"/>
              <a:t> fait un dessin pu</a:t>
            </a:r>
            <a:r>
              <a:rPr lang="fr-FR" b="1" baseline="0" noProof="0" dirty="0"/>
              <a:t>r</a:t>
            </a:r>
            <a:r>
              <a:rPr lang="fr-FR" b="0" baseline="0" noProof="0" dirty="0"/>
              <a:t> su</a:t>
            </a:r>
            <a:r>
              <a:rPr lang="fr-FR" b="1" baseline="0" noProof="0" dirty="0"/>
              <a:t>r</a:t>
            </a:r>
            <a:r>
              <a:rPr lang="fr-FR" b="0" baseline="0" noProof="0" dirty="0"/>
              <a:t> le mu</a:t>
            </a:r>
            <a:r>
              <a:rPr lang="fr-FR" b="1" baseline="0" noProof="0" dirty="0"/>
              <a:t>r</a:t>
            </a:r>
            <a:r>
              <a:rPr lang="fr-FR" b="0" baseline="0" noProof="0" dirty="0"/>
              <a:t>.</a:t>
            </a:r>
          </a:p>
          <a:p>
            <a:pPr defTabSz="966064">
              <a:defRPr/>
            </a:pPr>
            <a:endParaRPr lang="en-GB" b="1" baseline="0" dirty="0"/>
          </a:p>
          <a:p>
            <a:pPr defTabSz="966064">
              <a:defRPr/>
            </a:pPr>
            <a:r>
              <a:rPr lang="en-GB" b="1" baseline="0" dirty="0"/>
              <a:t>Word frequency of cognates used (1 is the most frequent word in French): </a:t>
            </a:r>
            <a:br>
              <a:rPr lang="en-GB" baseline="0" dirty="0"/>
            </a:br>
            <a:r>
              <a:rPr lang="fr-FR" baseline="0" noProof="0" dirty="0"/>
              <a:t>wallaby [&gt;5000], solide [1414], pur [1643] </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defTabSz="966064">
              <a:defRPr/>
            </a:pPr>
            <a:endParaRPr lang="en-GB" b="1" baseline="0" dirty="0"/>
          </a:p>
          <a:p>
            <a:pPr defTabSz="966064">
              <a:defRPr/>
            </a:pPr>
            <a:r>
              <a:rPr lang="en-GB" b="1" baseline="0" dirty="0"/>
              <a:t>Word frequency (1 is the most frequent word in French): </a:t>
            </a:r>
            <a:br>
              <a:rPr lang="en-GB" baseline="0" dirty="0"/>
            </a:br>
            <a:r>
              <a:rPr lang="fr-FR" baseline="0" noProof="0" dirty="0"/>
              <a:t>usine [1482], rouler [2599], rond [2268], dessin [2624], mur [1335]</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defTabSz="966064">
              <a:defRPr/>
            </a:pPr>
            <a:endParaRPr lang="en-GB" sz="13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045156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1 of 4</a:t>
            </a:r>
          </a:p>
          <a:p>
            <a:r>
              <a:rPr lang="en-US" b="1" dirty="0"/>
              <a:t>Timing: 12 minutes</a:t>
            </a:r>
          </a:p>
          <a:p>
            <a:endParaRPr lang="en-US" b="1" dirty="0"/>
          </a:p>
          <a:p>
            <a:r>
              <a:rPr lang="en-US" b="1" dirty="0"/>
              <a:t>Aim: </a:t>
            </a:r>
            <a:r>
              <a:rPr lang="en-US" b="0" dirty="0"/>
              <a:t>To practise asking questions about two things happening at the same time, using the perfect and imperfect tenses</a:t>
            </a:r>
          </a:p>
          <a:p>
            <a:endParaRPr lang="en-US" b="1" dirty="0"/>
          </a:p>
          <a:p>
            <a:r>
              <a:rPr lang="en-US" b="1" dirty="0"/>
              <a:t>Procedure:</a:t>
            </a:r>
          </a:p>
          <a:p>
            <a:pPr marL="228600" indent="-228600">
              <a:buFont typeface="+mj-lt"/>
              <a:buAutoNum type="arabicPeriod"/>
            </a:pPr>
            <a:r>
              <a:rPr lang="en-US" b="0" dirty="0"/>
              <a:t>Students work in teams of five (if possible, but smaller groups could be created, with fewer characters). </a:t>
            </a:r>
          </a:p>
          <a:p>
            <a:pPr marL="228600" indent="-228600">
              <a:buFont typeface="+mj-lt"/>
              <a:buAutoNum type="arabicPeriod"/>
            </a:pPr>
            <a:r>
              <a:rPr lang="en-US" b="0" dirty="0"/>
              <a:t>Print the role cards and put them face down on the table. Students pick a card. One person is </a:t>
            </a:r>
            <a:r>
              <a:rPr lang="fr-FR" b="0" noProof="0" dirty="0"/>
              <a:t>Inspecteur Jevoistout</a:t>
            </a:r>
            <a:r>
              <a:rPr lang="en-US" b="0" dirty="0"/>
              <a:t>, and the others are Monsieur Assiette, Madame Repassage, Monsieur </a:t>
            </a:r>
            <a:r>
              <a:rPr lang="fr-FR" b="0" noProof="0" dirty="0"/>
              <a:t>Cerisier</a:t>
            </a:r>
            <a:r>
              <a:rPr lang="en-US" b="0" dirty="0"/>
              <a:t> and Madame Croissant.</a:t>
            </a:r>
          </a:p>
          <a:p>
            <a:pPr marL="228600" indent="-228600">
              <a:buFont typeface="+mj-lt"/>
              <a:buAutoNum type="arabicPeriod"/>
            </a:pPr>
            <a:r>
              <a:rPr lang="en-US" b="0" dirty="0"/>
              <a:t>The person who is the inspector turns their back and the others decide which of them is the thief.</a:t>
            </a:r>
          </a:p>
          <a:p>
            <a:pPr marL="228600" indent="-228600">
              <a:buFont typeface="+mj-lt"/>
              <a:buAutoNum type="arabicPeriod"/>
            </a:pPr>
            <a:r>
              <a:rPr lang="en-US" b="0" dirty="0"/>
              <a:t>The inspector then asks each person Question One using the prompts on the role cards, using the imperfect or perfect tenses where appropriate.</a:t>
            </a:r>
          </a:p>
          <a:p>
            <a:pPr marL="228600" indent="-228600">
              <a:buFont typeface="+mj-lt"/>
              <a:buAutoNum type="arabicPeriod"/>
            </a:pPr>
            <a:r>
              <a:rPr lang="en-US" b="0" dirty="0"/>
              <a:t>Each person answers Question One using their prompts, giving a full sentence answer.</a:t>
            </a:r>
          </a:p>
          <a:p>
            <a:pPr marL="228600" indent="-228600">
              <a:buFont typeface="+mj-lt"/>
              <a:buAutoNum type="arabicPeriod"/>
            </a:pPr>
            <a:r>
              <a:rPr lang="en-US" b="0" dirty="0"/>
              <a:t>Once each person has answered Question One, the inspector tries to guess which suspect is the thief.</a:t>
            </a:r>
          </a:p>
          <a:p>
            <a:pPr marL="228600" indent="-228600">
              <a:buFont typeface="+mj-lt"/>
              <a:buAutoNum type="arabicPeriod"/>
            </a:pPr>
            <a:r>
              <a:rPr lang="en-US" b="0" dirty="0"/>
              <a:t>NOTE: the clue to who is the culprit is not in the actual answers given, but the inspector needs to guess who the thief if by looking at the body language and facial expressions of the culprit and the other students.</a:t>
            </a:r>
          </a:p>
          <a:p>
            <a:pPr marL="228600" indent="-228600">
              <a:buFont typeface="+mj-lt"/>
              <a:buAutoNum type="arabicPeriod"/>
            </a:pPr>
            <a:r>
              <a:rPr lang="en-US" b="0" dirty="0"/>
              <a:t>The cards are put down again and another student is the inspector, who asks each person Question 2.</a:t>
            </a:r>
          </a:p>
          <a:p>
            <a:pPr marL="228600" indent="-228600">
              <a:buFont typeface="+mj-lt"/>
              <a:buAutoNum type="arabicPeriod"/>
            </a:pPr>
            <a:r>
              <a:rPr lang="en-US" b="0" dirty="0"/>
              <a:t>The process is repeated for all five questions, giving all students the opportunity to ask and answer questions.</a:t>
            </a:r>
          </a:p>
          <a:p>
            <a:pPr marL="0" indent="0">
              <a:buFont typeface="+mj-lt"/>
              <a:buNone/>
            </a:pPr>
            <a:endParaRPr lang="en-US" b="0" dirty="0"/>
          </a:p>
          <a:p>
            <a:pPr defTabSz="966064">
              <a:defRPr/>
            </a:pPr>
            <a:r>
              <a:rPr lang="en-GB" b="1" baseline="0" dirty="0"/>
              <a:t>Word frequency of cognates used (1 is the most frequent word in French): </a:t>
            </a:r>
            <a:br>
              <a:rPr lang="en-GB" baseline="0" dirty="0"/>
            </a:br>
            <a:r>
              <a:rPr lang="fr-FR" baseline="0" noProof="0" dirty="0"/>
              <a:t>mystère</a:t>
            </a:r>
            <a:r>
              <a:rPr lang="en-GB" baseline="0" dirty="0"/>
              <a:t> [2777]</a:t>
            </a:r>
            <a:endParaRPr lang="fr-FR" baseline="0" noProof="0" dirty="0"/>
          </a:p>
          <a:p>
            <a:pPr defTabSz="966064">
              <a:defRPr/>
            </a:pPr>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baseline="0" noProof="0" dirty="0"/>
              <a:t>trésor [3097], serveur [4377], ménage [2326], jardinier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228600" indent="-228600">
              <a:buFont typeface="+mj-lt"/>
              <a:buAutoNum type="arabicPeriod"/>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9481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[2/4]</a:t>
            </a:r>
          </a:p>
          <a:p>
            <a:r>
              <a:rPr lang="en-US" b="1" dirty="0"/>
              <a:t>Role-cards</a:t>
            </a:r>
            <a:r>
              <a:rPr lang="en-US" b="1" baseline="0" dirty="0"/>
              <a:t> for printing</a:t>
            </a: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51</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146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[3/4]</a:t>
            </a:r>
          </a:p>
          <a:p>
            <a:r>
              <a:rPr lang="en-US" b="1" dirty="0"/>
              <a:t>Role-cards</a:t>
            </a:r>
            <a:r>
              <a:rPr lang="en-US" b="1" baseline="0" dirty="0"/>
              <a:t> for printing</a:t>
            </a: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52</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4190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[4/4]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2915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 </a:t>
            </a:r>
            <a:r>
              <a:rPr lang="en-US" b="0" dirty="0"/>
              <a:t>To read and understand the new grammar and new/revisited vocabulary in context </a:t>
            </a:r>
          </a:p>
          <a:p>
            <a:endParaRPr lang="en-US" b="1" dirty="0"/>
          </a:p>
          <a:p>
            <a:r>
              <a:rPr lang="en-US" b="1" dirty="0"/>
              <a:t>Procedure:</a:t>
            </a:r>
          </a:p>
          <a:p>
            <a:pPr marL="228600" indent="-228600">
              <a:buAutoNum type="arabicPeriod"/>
            </a:pPr>
            <a:r>
              <a:rPr lang="en-US" b="0" dirty="0"/>
              <a:t>Ask students to read the text.</a:t>
            </a:r>
          </a:p>
          <a:p>
            <a:pPr marL="228600" indent="-228600">
              <a:buAutoNum type="arabicPeriod"/>
            </a:pPr>
            <a:r>
              <a:rPr lang="en-US" b="0" dirty="0"/>
              <a:t>Click to reveal the five questions and elicit answers in English from the students.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Word frequency of cognates used (1 is the most frequent word in French): </a:t>
            </a:r>
            <a:br>
              <a:rPr lang="en-GB" sz="1200" baseline="0" dirty="0"/>
            </a:br>
            <a:r>
              <a:rPr lang="fr-FR" baseline="0" noProof="0" dirty="0"/>
              <a:t>ambulance [&gt;5000], audience [2071], danser [2934]</a:t>
            </a: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54</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Lower challenge version: more difficult version with English translation is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6 minutes</a:t>
            </a:r>
          </a:p>
          <a:p>
            <a:endParaRPr lang="en-US" b="1" dirty="0"/>
          </a:p>
          <a:p>
            <a:r>
              <a:rPr lang="en-US" b="1" dirty="0"/>
              <a:t>Aim: </a:t>
            </a:r>
            <a:r>
              <a:rPr lang="en-US" b="0" dirty="0"/>
              <a:t>To identify whether statements are talking about completed or ongoing events in the past</a:t>
            </a:r>
          </a:p>
          <a:p>
            <a:endParaRPr lang="en-US" b="1" dirty="0"/>
          </a:p>
          <a:p>
            <a:r>
              <a:rPr lang="en-US" b="1" dirty="0"/>
              <a:t>Procedure:</a:t>
            </a:r>
          </a:p>
          <a:p>
            <a:pPr marL="228600" indent="-228600">
              <a:buAutoNum type="arabicPeriod"/>
            </a:pPr>
            <a:r>
              <a:rPr lang="en-US" b="0" dirty="0"/>
              <a:t>Click on the numbers on the left to hear the sentences, each containing two verbs.</a:t>
            </a:r>
          </a:p>
          <a:p>
            <a:pPr marL="228600" indent="-228600">
              <a:buAutoNum type="arabicPeriod"/>
            </a:pPr>
            <a:r>
              <a:rPr lang="en-US" b="0" dirty="0"/>
              <a:t>Students need to pay attention to the verb tense being used to decide which events are ongoing and which are completed.</a:t>
            </a:r>
          </a:p>
          <a:p>
            <a:pPr marL="228600" indent="-228600">
              <a:buAutoNum type="arabicPeriod"/>
            </a:pPr>
            <a:r>
              <a:rPr lang="en-US" b="0" dirty="0"/>
              <a:t>Students identify which verbs (in their infinitive form) are ongoing (i.e., imperfect), and which are completed (i.e., perfect).</a:t>
            </a:r>
          </a:p>
          <a:p>
            <a:pPr marL="228600" indent="-228600">
              <a:buAutoNum type="arabicPeriod"/>
            </a:pPr>
            <a:r>
              <a:rPr lang="en-US" b="0" dirty="0"/>
              <a:t>Point out that some sentences may not include both tenses. </a:t>
            </a:r>
          </a:p>
          <a:p>
            <a:pPr marL="228600" indent="-228600">
              <a:buAutoNum type="arabicPeriod"/>
            </a:pPr>
            <a:r>
              <a:rPr lang="en-US" b="0" dirty="0"/>
              <a:t>Click to reveal the verbs, followed by the transcript of the sentences.</a:t>
            </a:r>
          </a:p>
          <a:p>
            <a:endParaRPr lang="en-US" b="1" dirty="0"/>
          </a:p>
          <a:p>
            <a:r>
              <a:rPr lang="en-US" b="1" dirty="0"/>
              <a:t>Transcript:</a:t>
            </a:r>
          </a:p>
          <a:p>
            <a:pPr marL="228600" indent="-228600" algn="l">
              <a:buFont typeface="+mj-lt"/>
              <a:buAutoNum type="arabicPeriod"/>
            </a:pPr>
            <a:r>
              <a:rPr lang="fr-FR" sz="1200" b="0" noProof="0" dirty="0">
                <a:solidFill>
                  <a:srgbClr val="104F75"/>
                </a:solidFill>
              </a:rPr>
              <a:t>Est-ce qu’elle </a:t>
            </a:r>
            <a:r>
              <a:rPr lang="fr-FR" sz="1200" b="1" noProof="0" dirty="0">
                <a:solidFill>
                  <a:srgbClr val="104F75"/>
                </a:solidFill>
              </a:rPr>
              <a:t>dînait </a:t>
            </a:r>
            <a:r>
              <a:rPr lang="fr-FR" sz="1200" b="0" noProof="0" dirty="0">
                <a:solidFill>
                  <a:srgbClr val="104F75"/>
                </a:solidFill>
              </a:rPr>
              <a:t>dans la salle à manger quand je </a:t>
            </a:r>
            <a:r>
              <a:rPr lang="fr-FR" sz="1200" b="1" noProof="0" dirty="0">
                <a:solidFill>
                  <a:srgbClr val="104F75"/>
                </a:solidFill>
              </a:rPr>
              <a:t>suis arrivé </a:t>
            </a:r>
            <a:r>
              <a:rPr lang="fr-FR" sz="1200" b="0" noProof="0" dirty="0">
                <a:solidFill>
                  <a:srgbClr val="104F75"/>
                </a:solidFill>
              </a:rPr>
              <a:t>?</a:t>
            </a:r>
          </a:p>
          <a:p>
            <a:pPr marL="228600" indent="-228600" algn="l">
              <a:buFont typeface="+mj-lt"/>
              <a:buAutoNum type="arabicPeriod"/>
            </a:pPr>
            <a:r>
              <a:rPr lang="fr-FR" sz="1200" b="0" noProof="0" dirty="0">
                <a:solidFill>
                  <a:srgbClr val="104F75"/>
                </a:solidFill>
              </a:rPr>
              <a:t>Il </a:t>
            </a:r>
            <a:r>
              <a:rPr lang="fr-FR" sz="1200" b="1" noProof="0" dirty="0">
                <a:solidFill>
                  <a:srgbClr val="104F75"/>
                </a:solidFill>
              </a:rPr>
              <a:t>a promis à</a:t>
            </a:r>
            <a:r>
              <a:rPr lang="fr-FR" sz="1200" b="0" noProof="0" dirty="0">
                <a:solidFill>
                  <a:srgbClr val="104F75"/>
                </a:solidFill>
              </a:rPr>
              <a:t> son ami deux choses pendant qu’il </a:t>
            </a:r>
            <a:r>
              <a:rPr lang="fr-FR" sz="1200" b="1" noProof="0" dirty="0">
                <a:solidFill>
                  <a:srgbClr val="104F75"/>
                </a:solidFill>
              </a:rPr>
              <a:t>conduisait </a:t>
            </a:r>
            <a:r>
              <a:rPr lang="fr-FR" sz="1200" b="0" noProof="0" dirty="0">
                <a:solidFill>
                  <a:srgbClr val="104F75"/>
                </a:solidFill>
              </a:rPr>
              <a:t>au spectacle.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noProof="0" dirty="0">
                <a:solidFill>
                  <a:srgbClr val="104F75"/>
                </a:solidFill>
              </a:rPr>
              <a:t>Quand elle </a:t>
            </a:r>
            <a:r>
              <a:rPr lang="fr-FR" sz="1200" b="1" noProof="0" dirty="0">
                <a:solidFill>
                  <a:srgbClr val="104F75"/>
                </a:solidFill>
              </a:rPr>
              <a:t>est</a:t>
            </a:r>
            <a:r>
              <a:rPr lang="fr-FR" sz="1200" b="0" noProof="0" dirty="0">
                <a:solidFill>
                  <a:srgbClr val="104F75"/>
                </a:solidFill>
              </a:rPr>
              <a:t> </a:t>
            </a:r>
            <a:r>
              <a:rPr lang="fr-FR" sz="1200" b="1" noProof="0" dirty="0">
                <a:solidFill>
                  <a:srgbClr val="104F75"/>
                </a:solidFill>
              </a:rPr>
              <a:t>entrée </a:t>
            </a:r>
            <a:r>
              <a:rPr lang="fr-FR" sz="1200" b="0" noProof="0" dirty="0">
                <a:solidFill>
                  <a:srgbClr val="104F75"/>
                </a:solidFill>
              </a:rPr>
              <a:t>dans la cave, elle </a:t>
            </a:r>
            <a:r>
              <a:rPr lang="fr-FR" sz="1200" b="1" noProof="0" dirty="0">
                <a:solidFill>
                  <a:srgbClr val="104F75"/>
                </a:solidFill>
              </a:rPr>
              <a:t>est tombée </a:t>
            </a:r>
            <a:r>
              <a:rPr lang="fr-FR" sz="1200" b="0" noProof="0" dirty="0">
                <a:solidFill>
                  <a:srgbClr val="104F75"/>
                </a:solidFill>
              </a:rPr>
              <a:t>dans l’escalier.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noProof="0" dirty="0">
                <a:solidFill>
                  <a:srgbClr val="104F75"/>
                </a:solidFill>
              </a:rPr>
              <a:t>Pendant que tu </a:t>
            </a:r>
            <a:r>
              <a:rPr lang="fr-FR" sz="1200" b="1" noProof="0" dirty="0">
                <a:solidFill>
                  <a:srgbClr val="104F75"/>
                </a:solidFill>
              </a:rPr>
              <a:t>parlais</a:t>
            </a:r>
            <a:r>
              <a:rPr lang="fr-FR" sz="1200" b="0" noProof="0" dirty="0">
                <a:solidFill>
                  <a:srgbClr val="104F75"/>
                </a:solidFill>
              </a:rPr>
              <a:t> à ton frère, il </a:t>
            </a:r>
            <a:r>
              <a:rPr lang="fr-FR" sz="1200" b="1" noProof="0" dirty="0">
                <a:solidFill>
                  <a:srgbClr val="104F75"/>
                </a:solidFill>
              </a:rPr>
              <a:t>regardait </a:t>
            </a:r>
            <a:r>
              <a:rPr lang="fr-FR" sz="1200" b="0" noProof="0" dirty="0">
                <a:solidFill>
                  <a:srgbClr val="104F75"/>
                </a:solidFill>
              </a:rPr>
              <a:t>la télévision.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noProof="0" dirty="0">
                <a:solidFill>
                  <a:srgbClr val="104F75"/>
                </a:solidFill>
              </a:rPr>
              <a:t>J’</a:t>
            </a:r>
            <a:r>
              <a:rPr lang="fr-FR" sz="1200" b="1" noProof="0" dirty="0">
                <a:solidFill>
                  <a:srgbClr val="104F75"/>
                </a:solidFill>
              </a:rPr>
              <a:t>ai acheté</a:t>
            </a:r>
            <a:r>
              <a:rPr lang="fr-FR" sz="1200" b="0" noProof="0" dirty="0">
                <a:solidFill>
                  <a:srgbClr val="104F75"/>
                </a:solidFill>
              </a:rPr>
              <a:t> un nouveau téléphone pendant que je </a:t>
            </a:r>
            <a:r>
              <a:rPr lang="fr-FR" sz="1200" b="1" noProof="0" dirty="0">
                <a:solidFill>
                  <a:srgbClr val="104F75"/>
                </a:solidFill>
              </a:rPr>
              <a:t>faisais</a:t>
            </a:r>
            <a:r>
              <a:rPr lang="fr-FR" sz="1200" b="0" noProof="0" dirty="0">
                <a:solidFill>
                  <a:srgbClr val="104F75"/>
                </a:solidFill>
              </a:rPr>
              <a:t> les courses.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noProof="0" dirty="0">
                <a:solidFill>
                  <a:srgbClr val="104F75"/>
                </a:solidFill>
              </a:rPr>
              <a:t>Elle </a:t>
            </a:r>
            <a:r>
              <a:rPr lang="fr-FR" sz="1200" b="1" noProof="0" dirty="0">
                <a:solidFill>
                  <a:srgbClr val="104F75"/>
                </a:solidFill>
              </a:rPr>
              <a:t>était</a:t>
            </a:r>
            <a:r>
              <a:rPr lang="fr-FR" sz="1200" b="0" noProof="0" dirty="0">
                <a:solidFill>
                  <a:srgbClr val="104F75"/>
                </a:solidFill>
              </a:rPr>
              <a:t> dans le salon quand sa sœur </a:t>
            </a:r>
            <a:r>
              <a:rPr lang="fr-FR" sz="1200" b="1" noProof="0" dirty="0">
                <a:solidFill>
                  <a:srgbClr val="104F75"/>
                </a:solidFill>
              </a:rPr>
              <a:t>a</a:t>
            </a:r>
            <a:r>
              <a:rPr lang="fr-FR" sz="1200" b="0" noProof="0" dirty="0">
                <a:solidFill>
                  <a:srgbClr val="104F75"/>
                </a:solidFill>
              </a:rPr>
              <a:t> </a:t>
            </a:r>
            <a:r>
              <a:rPr lang="fr-FR" sz="1200" b="1" noProof="0" dirty="0">
                <a:solidFill>
                  <a:srgbClr val="104F75"/>
                </a:solidFill>
              </a:rPr>
              <a:t>appelé</a:t>
            </a:r>
            <a:r>
              <a:rPr lang="fr-FR" sz="1200" b="0" noProof="0" dirty="0">
                <a:solidFill>
                  <a:srgbClr val="104F75"/>
                </a:solidFill>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noProof="0" dirty="0">
                <a:solidFill>
                  <a:srgbClr val="104F75"/>
                </a:solidFill>
              </a:rPr>
              <a:t>Qu’est-ce que tu </a:t>
            </a:r>
            <a:r>
              <a:rPr lang="fr-FR" sz="1200" b="1" noProof="0" dirty="0">
                <a:solidFill>
                  <a:srgbClr val="104F75"/>
                </a:solidFill>
              </a:rPr>
              <a:t>faisais</a:t>
            </a:r>
            <a:r>
              <a:rPr lang="fr-FR" sz="1200" b="0" noProof="0" dirty="0">
                <a:solidFill>
                  <a:srgbClr val="104F75"/>
                </a:solidFill>
              </a:rPr>
              <a:t> pendant que je </a:t>
            </a:r>
            <a:r>
              <a:rPr lang="fr-FR" sz="1200" b="1" noProof="0" dirty="0">
                <a:solidFill>
                  <a:srgbClr val="104F75"/>
                </a:solidFill>
              </a:rPr>
              <a:t>chantais</a:t>
            </a:r>
            <a:r>
              <a:rPr lang="fr-FR" sz="1200" b="0" noProof="0" dirty="0">
                <a:solidFill>
                  <a:srgbClr val="104F75"/>
                </a:solidFill>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noProof="0" dirty="0">
                <a:solidFill>
                  <a:srgbClr val="104F75"/>
                </a:solidFill>
              </a:rPr>
              <a:t>Où est-ce que tu </a:t>
            </a:r>
            <a:r>
              <a:rPr lang="fr-FR" sz="1200" b="1" noProof="0" dirty="0">
                <a:solidFill>
                  <a:srgbClr val="104F75"/>
                </a:solidFill>
              </a:rPr>
              <a:t>étais</a:t>
            </a:r>
            <a:r>
              <a:rPr lang="fr-FR" sz="1200" b="0" noProof="0" dirty="0">
                <a:solidFill>
                  <a:srgbClr val="104F75"/>
                </a:solidFill>
              </a:rPr>
              <a:t> quand l’émission </a:t>
            </a:r>
            <a:r>
              <a:rPr lang="fr-FR" sz="1200" b="1" noProof="0" dirty="0">
                <a:solidFill>
                  <a:srgbClr val="104F75"/>
                </a:solidFill>
              </a:rPr>
              <a:t>a commencé </a:t>
            </a:r>
            <a:r>
              <a:rPr lang="fr-FR" sz="1200" b="0" noProof="0" dirty="0">
                <a:solidFill>
                  <a:srgbClr val="104F75"/>
                </a:solidFill>
              </a:rPr>
              <a:t>?</a:t>
            </a:r>
          </a:p>
          <a:p>
            <a:pPr algn="l"/>
            <a:endParaRPr lang="fr-FR" sz="1200" b="0" baseline="0" noProof="0" dirty="0">
              <a:solidFill>
                <a:srgbClr val="104F75"/>
              </a:solidFill>
            </a:endParaRP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55</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7848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Higher challenge version: alternative to previous slide, with translation into English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6 minutes</a:t>
            </a:r>
          </a:p>
          <a:p>
            <a:endParaRPr lang="en-US" b="1" dirty="0"/>
          </a:p>
          <a:p>
            <a:r>
              <a:rPr lang="en-US" b="1" dirty="0"/>
              <a:t>Aim: </a:t>
            </a:r>
            <a:r>
              <a:rPr lang="en-US" b="0" dirty="0"/>
              <a:t>To identify whether statements are talking about completed or ongoing events in the past</a:t>
            </a:r>
          </a:p>
          <a:p>
            <a:endParaRPr lang="en-US" b="1" dirty="0"/>
          </a:p>
          <a:p>
            <a:r>
              <a:rPr lang="en-US" b="1" dirty="0"/>
              <a:t>Procedure:</a:t>
            </a:r>
          </a:p>
          <a:p>
            <a:pPr marL="228600" indent="-228600">
              <a:buAutoNum type="arabicPeriod"/>
            </a:pPr>
            <a:r>
              <a:rPr lang="en-US" b="0" dirty="0"/>
              <a:t>Click on the numbers on the left to hear the sentences, each containing two verbs.</a:t>
            </a:r>
          </a:p>
          <a:p>
            <a:pPr marL="228600" indent="-228600">
              <a:buAutoNum type="arabicPeriod"/>
            </a:pPr>
            <a:r>
              <a:rPr lang="en-US" b="0" dirty="0"/>
              <a:t>Students need to pay attention to the verb tense being used to decide which events are ongoing and which are completed.</a:t>
            </a:r>
          </a:p>
          <a:p>
            <a:pPr marL="228600" indent="-228600">
              <a:buAutoNum type="arabicPeriod"/>
            </a:pPr>
            <a:r>
              <a:rPr lang="en-US" b="0" dirty="0"/>
              <a:t>Students identify which verbs (in their infinitive form) are ongoing (i.e., imperfect), and which are completed (i.e., perfect).</a:t>
            </a:r>
          </a:p>
          <a:p>
            <a:pPr marL="228600" indent="-228600">
              <a:buAutoNum type="arabicPeriod"/>
            </a:pPr>
            <a:r>
              <a:rPr lang="en-US" b="0" dirty="0"/>
              <a:t>Point out that some sentences may not include both tenses. </a:t>
            </a:r>
          </a:p>
          <a:p>
            <a:pPr marL="228600" indent="-228600">
              <a:buAutoNum type="arabicPeriod"/>
            </a:pPr>
            <a:r>
              <a:rPr lang="en-US" b="0" dirty="0"/>
              <a:t>As an additional challenge, students need to translate the sentences they have heard into English.</a:t>
            </a:r>
          </a:p>
          <a:p>
            <a:pPr marL="228600" indent="-228600">
              <a:buAutoNum type="arabicPeriod"/>
            </a:pPr>
            <a:r>
              <a:rPr lang="en-US" b="0" dirty="0"/>
              <a:t>Click to reveal the verbs, followed by the English translations of the sentences.</a:t>
            </a:r>
          </a:p>
          <a:p>
            <a:endParaRPr lang="en-US" b="1" dirty="0"/>
          </a:p>
          <a:p>
            <a:r>
              <a:rPr lang="en-US" b="1" dirty="0"/>
              <a:t>Transcript:</a:t>
            </a:r>
          </a:p>
          <a:p>
            <a:pPr marL="228600" indent="-228600" algn="l">
              <a:buFont typeface="+mj-lt"/>
              <a:buAutoNum type="arabicPeriod"/>
            </a:pPr>
            <a:r>
              <a:rPr lang="fr-FR" sz="1200" b="0" noProof="0" dirty="0">
                <a:solidFill>
                  <a:srgbClr val="104F75"/>
                </a:solidFill>
              </a:rPr>
              <a:t>Est-ce qu’elle </a:t>
            </a:r>
            <a:r>
              <a:rPr lang="fr-FR" sz="1200" b="1" noProof="0" dirty="0">
                <a:solidFill>
                  <a:srgbClr val="104F75"/>
                </a:solidFill>
              </a:rPr>
              <a:t>dînait </a:t>
            </a:r>
            <a:r>
              <a:rPr lang="fr-FR" sz="1200" b="0" noProof="0" dirty="0">
                <a:solidFill>
                  <a:srgbClr val="104F75"/>
                </a:solidFill>
              </a:rPr>
              <a:t>dans la salle à manger quand je </a:t>
            </a:r>
            <a:r>
              <a:rPr lang="fr-FR" sz="1200" b="1" noProof="0" dirty="0">
                <a:solidFill>
                  <a:srgbClr val="104F75"/>
                </a:solidFill>
              </a:rPr>
              <a:t>suis arrivé </a:t>
            </a:r>
            <a:r>
              <a:rPr lang="fr-FR" sz="1200" b="0" noProof="0" dirty="0">
                <a:solidFill>
                  <a:srgbClr val="104F75"/>
                </a:solidFill>
              </a:rPr>
              <a:t>?</a:t>
            </a:r>
          </a:p>
          <a:p>
            <a:pPr marL="228600" indent="-228600" algn="l">
              <a:buFont typeface="+mj-lt"/>
              <a:buAutoNum type="arabicPeriod"/>
            </a:pPr>
            <a:r>
              <a:rPr lang="fr-FR" sz="1200" b="0" noProof="0" dirty="0">
                <a:solidFill>
                  <a:srgbClr val="104F75"/>
                </a:solidFill>
              </a:rPr>
              <a:t>Il </a:t>
            </a:r>
            <a:r>
              <a:rPr lang="fr-FR" sz="1200" b="1" noProof="0" dirty="0">
                <a:solidFill>
                  <a:srgbClr val="104F75"/>
                </a:solidFill>
              </a:rPr>
              <a:t>a promis à</a:t>
            </a:r>
            <a:r>
              <a:rPr lang="fr-FR" sz="1200" b="0" noProof="0" dirty="0">
                <a:solidFill>
                  <a:srgbClr val="104F75"/>
                </a:solidFill>
              </a:rPr>
              <a:t> son ami deux choses pendant qu’il </a:t>
            </a:r>
            <a:r>
              <a:rPr lang="fr-FR" sz="1200" b="1" noProof="0" dirty="0">
                <a:solidFill>
                  <a:srgbClr val="104F75"/>
                </a:solidFill>
              </a:rPr>
              <a:t>conduisait </a:t>
            </a:r>
            <a:r>
              <a:rPr lang="fr-FR" sz="1200" b="0" noProof="0" dirty="0">
                <a:solidFill>
                  <a:srgbClr val="104F75"/>
                </a:solidFill>
              </a:rPr>
              <a:t>au spectacle.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noProof="0" dirty="0">
                <a:solidFill>
                  <a:srgbClr val="104F75"/>
                </a:solidFill>
              </a:rPr>
              <a:t>Quand elle </a:t>
            </a:r>
            <a:r>
              <a:rPr lang="fr-FR" sz="1200" b="1" noProof="0" dirty="0">
                <a:solidFill>
                  <a:srgbClr val="104F75"/>
                </a:solidFill>
              </a:rPr>
              <a:t>est</a:t>
            </a:r>
            <a:r>
              <a:rPr lang="fr-FR" sz="1200" b="0" noProof="0" dirty="0">
                <a:solidFill>
                  <a:srgbClr val="104F75"/>
                </a:solidFill>
              </a:rPr>
              <a:t> </a:t>
            </a:r>
            <a:r>
              <a:rPr lang="fr-FR" sz="1200" b="1" noProof="0" dirty="0">
                <a:solidFill>
                  <a:srgbClr val="104F75"/>
                </a:solidFill>
              </a:rPr>
              <a:t>entrée </a:t>
            </a:r>
            <a:r>
              <a:rPr lang="fr-FR" sz="1200" b="0" noProof="0" dirty="0">
                <a:solidFill>
                  <a:srgbClr val="104F75"/>
                </a:solidFill>
              </a:rPr>
              <a:t>dans la cave, elle </a:t>
            </a:r>
            <a:r>
              <a:rPr lang="fr-FR" sz="1200" b="1" noProof="0" dirty="0">
                <a:solidFill>
                  <a:srgbClr val="104F75"/>
                </a:solidFill>
              </a:rPr>
              <a:t>est tombée </a:t>
            </a:r>
            <a:r>
              <a:rPr lang="fr-FR" sz="1200" b="0" noProof="0" dirty="0">
                <a:solidFill>
                  <a:srgbClr val="104F75"/>
                </a:solidFill>
              </a:rPr>
              <a:t>dans l’escalier.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noProof="0" dirty="0">
                <a:solidFill>
                  <a:srgbClr val="104F75"/>
                </a:solidFill>
              </a:rPr>
              <a:t>Pendant que tu </a:t>
            </a:r>
            <a:r>
              <a:rPr lang="fr-FR" sz="1200" b="1" noProof="0" dirty="0">
                <a:solidFill>
                  <a:srgbClr val="104F75"/>
                </a:solidFill>
              </a:rPr>
              <a:t>parlais</a:t>
            </a:r>
            <a:r>
              <a:rPr lang="fr-FR" sz="1200" b="0" noProof="0" dirty="0">
                <a:solidFill>
                  <a:srgbClr val="104F75"/>
                </a:solidFill>
              </a:rPr>
              <a:t> à ton frère, il </a:t>
            </a:r>
            <a:r>
              <a:rPr lang="fr-FR" sz="1200" b="1" noProof="0" dirty="0">
                <a:solidFill>
                  <a:srgbClr val="104F75"/>
                </a:solidFill>
              </a:rPr>
              <a:t>regardait </a:t>
            </a:r>
            <a:r>
              <a:rPr lang="fr-FR" sz="1200" b="0" noProof="0" dirty="0">
                <a:solidFill>
                  <a:srgbClr val="104F75"/>
                </a:solidFill>
              </a:rPr>
              <a:t>la télévision.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noProof="0" dirty="0">
                <a:solidFill>
                  <a:srgbClr val="104F75"/>
                </a:solidFill>
              </a:rPr>
              <a:t>J’</a:t>
            </a:r>
            <a:r>
              <a:rPr lang="fr-FR" sz="1200" b="1" noProof="0" dirty="0">
                <a:solidFill>
                  <a:srgbClr val="104F75"/>
                </a:solidFill>
              </a:rPr>
              <a:t>ai acheté</a:t>
            </a:r>
            <a:r>
              <a:rPr lang="fr-FR" sz="1200" b="0" noProof="0" dirty="0">
                <a:solidFill>
                  <a:srgbClr val="104F75"/>
                </a:solidFill>
              </a:rPr>
              <a:t> un nouveau téléphone pendant que je </a:t>
            </a:r>
            <a:r>
              <a:rPr lang="fr-FR" sz="1200" b="1" noProof="0" dirty="0">
                <a:solidFill>
                  <a:srgbClr val="104F75"/>
                </a:solidFill>
              </a:rPr>
              <a:t>faisais</a:t>
            </a:r>
            <a:r>
              <a:rPr lang="fr-FR" sz="1200" b="0" noProof="0" dirty="0">
                <a:solidFill>
                  <a:srgbClr val="104F75"/>
                </a:solidFill>
              </a:rPr>
              <a:t> les courses.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noProof="0" dirty="0">
                <a:solidFill>
                  <a:srgbClr val="104F75"/>
                </a:solidFill>
              </a:rPr>
              <a:t>Elle </a:t>
            </a:r>
            <a:r>
              <a:rPr lang="fr-FR" sz="1200" b="1" noProof="0" dirty="0">
                <a:solidFill>
                  <a:srgbClr val="104F75"/>
                </a:solidFill>
              </a:rPr>
              <a:t>était</a:t>
            </a:r>
            <a:r>
              <a:rPr lang="fr-FR" sz="1200" b="0" noProof="0" dirty="0">
                <a:solidFill>
                  <a:srgbClr val="104F75"/>
                </a:solidFill>
              </a:rPr>
              <a:t> dans le salon quand sa sœur </a:t>
            </a:r>
            <a:r>
              <a:rPr lang="fr-FR" sz="1200" b="1" noProof="0" dirty="0">
                <a:solidFill>
                  <a:srgbClr val="104F75"/>
                </a:solidFill>
              </a:rPr>
              <a:t>a</a:t>
            </a:r>
            <a:r>
              <a:rPr lang="fr-FR" sz="1200" b="0" noProof="0" dirty="0">
                <a:solidFill>
                  <a:srgbClr val="104F75"/>
                </a:solidFill>
              </a:rPr>
              <a:t> </a:t>
            </a:r>
            <a:r>
              <a:rPr lang="fr-FR" sz="1200" b="1" noProof="0" dirty="0">
                <a:solidFill>
                  <a:srgbClr val="104F75"/>
                </a:solidFill>
              </a:rPr>
              <a:t>appelé</a:t>
            </a:r>
            <a:r>
              <a:rPr lang="fr-FR" sz="1200" b="0" noProof="0" dirty="0">
                <a:solidFill>
                  <a:srgbClr val="104F75"/>
                </a:solidFill>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noProof="0" dirty="0">
                <a:solidFill>
                  <a:srgbClr val="104F75"/>
                </a:solidFill>
              </a:rPr>
              <a:t>Qu’est-ce que tu </a:t>
            </a:r>
            <a:r>
              <a:rPr lang="fr-FR" sz="1200" b="1" noProof="0" dirty="0">
                <a:solidFill>
                  <a:srgbClr val="104F75"/>
                </a:solidFill>
              </a:rPr>
              <a:t>faisais</a:t>
            </a:r>
            <a:r>
              <a:rPr lang="fr-FR" sz="1200" b="0" noProof="0" dirty="0">
                <a:solidFill>
                  <a:srgbClr val="104F75"/>
                </a:solidFill>
              </a:rPr>
              <a:t> pendant que je </a:t>
            </a:r>
            <a:r>
              <a:rPr lang="fr-FR" sz="1200" b="1" noProof="0" dirty="0">
                <a:solidFill>
                  <a:srgbClr val="104F75"/>
                </a:solidFill>
              </a:rPr>
              <a:t>chantais</a:t>
            </a:r>
            <a:r>
              <a:rPr lang="fr-FR" sz="1200" b="0" noProof="0" dirty="0">
                <a:solidFill>
                  <a:srgbClr val="104F75"/>
                </a:solidFill>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noProof="0" dirty="0">
                <a:solidFill>
                  <a:srgbClr val="104F75"/>
                </a:solidFill>
              </a:rPr>
              <a:t>Où est-ce que tu </a:t>
            </a:r>
            <a:r>
              <a:rPr lang="fr-FR" sz="1200" b="1" noProof="0" dirty="0">
                <a:solidFill>
                  <a:srgbClr val="104F75"/>
                </a:solidFill>
              </a:rPr>
              <a:t>étais</a:t>
            </a:r>
            <a:r>
              <a:rPr lang="fr-FR" sz="1200" b="0" noProof="0" dirty="0">
                <a:solidFill>
                  <a:srgbClr val="104F75"/>
                </a:solidFill>
              </a:rPr>
              <a:t> quand l’émission </a:t>
            </a:r>
            <a:r>
              <a:rPr lang="fr-FR" sz="1200" b="1" noProof="0" dirty="0">
                <a:solidFill>
                  <a:srgbClr val="104F75"/>
                </a:solidFill>
              </a:rPr>
              <a:t>a commencé </a:t>
            </a:r>
            <a:r>
              <a:rPr lang="fr-FR" sz="1200" b="0" noProof="0" dirty="0">
                <a:solidFill>
                  <a:srgbClr val="104F75"/>
                </a:solidFill>
              </a:rPr>
              <a:t>?</a:t>
            </a:r>
          </a:p>
          <a:p>
            <a:pPr algn="l"/>
            <a:endParaRPr lang="fr-FR" sz="1200" b="0" baseline="0" noProof="0" dirty="0">
              <a:solidFill>
                <a:srgbClr val="104F75"/>
              </a:solidFill>
            </a:endParaRP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56</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13443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2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 </a:t>
            </a:r>
            <a:r>
              <a:rPr lang="en-GB" b="0" i="0" dirty="0"/>
              <a:t>To introduce the je, </a:t>
            </a:r>
            <a:r>
              <a:rPr lang="fr-FR" b="0" i="0" noProof="0" dirty="0"/>
              <a:t>tu</a:t>
            </a:r>
            <a:r>
              <a:rPr lang="en-GB" b="0" i="0" dirty="0"/>
              <a:t>, il and </a:t>
            </a:r>
            <a:r>
              <a:rPr lang="fr-FR" b="0" i="0" noProof="0" dirty="0"/>
              <a:t>elle</a:t>
            </a:r>
            <a:r>
              <a:rPr lang="en-GB" b="0" i="0" dirty="0"/>
              <a:t> forms of the verb </a:t>
            </a:r>
            <a:r>
              <a:rPr lang="fr-FR" b="0" i="0" noProof="0" dirty="0"/>
              <a:t>voir</a:t>
            </a:r>
            <a:r>
              <a:rPr lang="en-GB" b="0" i="0" dirty="0"/>
              <a:t> and to give examples of the use of the verb</a:t>
            </a:r>
            <a:endParaRPr lang="en-GB" b="0" i="1"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1"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GB" b="0" i="0" baseline="0" dirty="0"/>
              <a:t>Click to reveal the information on conjugating the je, </a:t>
            </a:r>
            <a:r>
              <a:rPr lang="fr-FR" b="0" i="0" baseline="0" noProof="0" dirty="0"/>
              <a:t>tu</a:t>
            </a:r>
            <a:r>
              <a:rPr lang="en-GB" b="0" i="0" baseline="0" dirty="0"/>
              <a:t>, </a:t>
            </a:r>
            <a:r>
              <a:rPr lang="fr-FR" b="0" i="0" baseline="0" noProof="0" dirty="0"/>
              <a:t>il</a:t>
            </a:r>
            <a:r>
              <a:rPr lang="en-GB" b="0" i="0" baseline="0" dirty="0"/>
              <a:t>/</a:t>
            </a:r>
            <a:r>
              <a:rPr lang="fr-FR" b="0" i="0" baseline="0" noProof="0" dirty="0"/>
              <a:t>elle</a:t>
            </a:r>
            <a:r>
              <a:rPr lang="en-GB" b="0" i="0" baseline="0" dirty="0"/>
              <a:t> forms of </a:t>
            </a:r>
            <a:r>
              <a:rPr lang="fr-FR" b="0" i="0" baseline="0" noProof="0" dirty="0"/>
              <a:t>voir</a:t>
            </a:r>
            <a:r>
              <a:rPr lang="en-GB" b="0" i="0" baseline="0" dirty="0"/>
              <a:t>.</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GB" b="0" i="0" baseline="0" dirty="0"/>
              <a:t>Highlight that all singular forms sound the same due to the SFC. </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GB" b="0" i="0" baseline="0" dirty="0"/>
              <a:t>Draw attention to the sentence spoken by the man, as this is the focus of the following slide: a sentence using the present, past continuous and simple past.</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GB" b="0" i="0" baseline="0" dirty="0"/>
              <a:t>Explain that the verb </a:t>
            </a:r>
            <a:r>
              <a:rPr lang="en-GB" b="0" i="0" baseline="0" dirty="0" err="1"/>
              <a:t>voir</a:t>
            </a:r>
            <a:r>
              <a:rPr lang="en-GB" b="0" i="0" baseline="0" dirty="0"/>
              <a:t> is used in many expressions in French, and may not already translate directly as ‘to see’ in English.</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endParaRPr lang="en-GB" b="0" i="0" baseline="0" dirty="0"/>
          </a:p>
          <a:p>
            <a:pPr marL="228600" marR="0" lvl="0"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endParaRPr lang="en-GB" b="0" i="0" baseline="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598866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Written recognition and comprehension of present forms of </a:t>
            </a:r>
            <a:r>
              <a:rPr lang="en-GB" b="0" baseline="0" dirty="0" err="1"/>
              <a:t>voir</a:t>
            </a:r>
            <a:r>
              <a:rPr lang="en-GB" b="0" baseline="0" dirty="0"/>
              <a:t>, and to correctly write perfect and imperfect forms, using sentence context to identify the correct location of each tense</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read the sentences and decide which verbs fit in the gaps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write the sentences in full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to reveal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Oral or written translation of sentences if time allows.</a:t>
            </a:r>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32027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dirty="0">
                <a:solidFill>
                  <a:srgbClr val="222222"/>
                </a:solidFill>
                <a:effectLst/>
                <a:latin typeface="Arial" panose="020B0604020202020204" pitchFamily="34" charset="0"/>
              </a:rPr>
              <a:t>The answer sheet for the 9.3.2.7 vocabulary learning homework is here: </a:t>
            </a:r>
            <a:r>
              <a:rPr lang="en-US" sz="2000" dirty="0">
                <a:hlinkClick r:id="rId3"/>
              </a:rPr>
              <a:t>Resource | French SOW Y9 Term 3.2 Week 7 - vocabulary learning homework answers | ID: 4j03d195g | NCELP</a:t>
            </a:r>
            <a:r>
              <a:rPr lang="en-US" sz="2000" dirty="0"/>
              <a:t> </a:t>
            </a:r>
            <a:endParaRPr lang="en-GB" sz="13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59</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GB" b="1" noProof="0" dirty="0"/>
          </a:p>
          <a:p>
            <a:r>
              <a:rPr lang="en-GB" b="1" noProof="0" dirty="0"/>
              <a:t>Aim: </a:t>
            </a:r>
            <a:r>
              <a:rPr lang="en-GB" b="0" noProof="0" dirty="0"/>
              <a:t>Aural recognition of new vocabulary</a:t>
            </a:r>
            <a:endParaRPr lang="en-GB" b="1" noProof="0" dirty="0"/>
          </a:p>
          <a:p>
            <a:endParaRPr lang="en-GB" b="1" noProof="0" dirty="0"/>
          </a:p>
          <a:p>
            <a:r>
              <a:rPr lang="en-GB" b="1" noProof="0" dirty="0"/>
              <a:t>Procedure:</a:t>
            </a:r>
          </a:p>
          <a:p>
            <a:pPr marL="228600" indent="-228600">
              <a:buAutoNum type="arabicPeriod"/>
            </a:pPr>
            <a:r>
              <a:rPr lang="en-GB" b="0" noProof="0" dirty="0"/>
              <a:t>Click on the numbers to hear the French vocabulary</a:t>
            </a:r>
          </a:p>
          <a:p>
            <a:pPr marL="228600" indent="-228600">
              <a:buAutoNum type="arabicPeriod"/>
            </a:pPr>
            <a:r>
              <a:rPr lang="en-GB" b="0" noProof="0" dirty="0"/>
              <a:t>Students identify the English translation and write the letter of the corresponding English words.</a:t>
            </a:r>
          </a:p>
          <a:p>
            <a:pPr marL="228600" indent="-228600">
              <a:buAutoNum type="arabicPeriod"/>
            </a:pPr>
            <a:r>
              <a:rPr lang="en-GB" b="0" noProof="0" dirty="0"/>
              <a:t>For extra transcription practise, students write the French words they hear.</a:t>
            </a:r>
          </a:p>
          <a:p>
            <a:pPr marL="228600" indent="-228600">
              <a:buAutoNum type="arabicPeriod"/>
            </a:pPr>
            <a:r>
              <a:rPr lang="en-GB" b="0" noProof="0" dirty="0"/>
              <a:t>Click to reveal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la salle à manger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il/elle voit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l’escalier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dîner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je vois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pendant que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tu vois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le téléphone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voir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le salon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la pièce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la cave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quand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Revision of the difference between the perfect and imperfect tenses, and introduction to the imperfect tense to express the English past continuous tense.</a:t>
            </a:r>
          </a:p>
          <a:p>
            <a:endParaRPr lang="en-US" b="0" dirty="0"/>
          </a:p>
          <a:p>
            <a:r>
              <a:rPr lang="en-US" b="1" dirty="0"/>
              <a:t>Procedure:</a:t>
            </a:r>
          </a:p>
          <a:p>
            <a:pPr marL="228600" indent="-228600">
              <a:buFont typeface="+mj-lt"/>
              <a:buAutoNum type="arabicPeriod"/>
            </a:pPr>
            <a:r>
              <a:rPr lang="en-US" b="0" dirty="0"/>
              <a:t>Click to bring up information step by step.</a:t>
            </a:r>
          </a:p>
          <a:p>
            <a:pPr marL="228600" indent="-228600">
              <a:buFont typeface="+mj-lt"/>
              <a:buAutoNum type="arabicPeriod"/>
            </a:pPr>
            <a:r>
              <a:rPr lang="en-US" b="0" dirty="0"/>
              <a:t>Check comprehension at each step.</a:t>
            </a:r>
          </a:p>
          <a:p>
            <a:pPr marL="228600" indent="-228600">
              <a:buFont typeface="+mj-lt"/>
              <a:buAutoNum type="arabicPeriod"/>
            </a:pPr>
            <a:r>
              <a:rPr lang="en-US" b="0" dirty="0"/>
              <a:t>For the three examples of the past continuous tense, elicit answers from students.</a:t>
            </a:r>
          </a:p>
          <a:p>
            <a:pPr marL="228600" indent="-228600">
              <a:buFont typeface="+mj-lt"/>
              <a:buAutoNum type="arabicPeriod"/>
            </a:pPr>
            <a:r>
              <a:rPr lang="en-US" b="0" dirty="0"/>
              <a:t>Bring up the last pop-up box to remind students of the use of </a:t>
            </a:r>
            <a:r>
              <a:rPr lang="fr-FR" b="0" noProof="0" dirty="0"/>
              <a:t>étais/était </a:t>
            </a:r>
            <a:r>
              <a:rPr lang="en-US" b="0" dirty="0"/>
              <a:t>as ‘was’ and ‘were’ in this context.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err="1"/>
              <a:t>danser</a:t>
            </a:r>
            <a:r>
              <a:rPr lang="en-GB" baseline="0" dirty="0"/>
              <a:t> [2934]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3271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Timing: 3 minutes</a:t>
            </a:r>
          </a:p>
          <a:p>
            <a:endParaRPr lang="en-US" b="1" u="none" dirty="0"/>
          </a:p>
          <a:p>
            <a:r>
              <a:rPr lang="en-US" b="1" u="none" dirty="0"/>
              <a:t>Aim: </a:t>
            </a:r>
            <a:r>
              <a:rPr lang="en-US" b="0" u="none" dirty="0"/>
              <a:t>To identify whether statements are talking about completed (perfect) or ongoing events (imperfect) in the past</a:t>
            </a:r>
          </a:p>
          <a:p>
            <a:endParaRPr lang="en-US" b="1" u="sng" dirty="0"/>
          </a:p>
          <a:p>
            <a:r>
              <a:rPr lang="en-US" b="1" u="none" dirty="0"/>
              <a:t>Procedure:</a:t>
            </a:r>
          </a:p>
          <a:p>
            <a:pPr marL="228600" indent="-228600">
              <a:buAutoNum type="arabicPeriod"/>
            </a:pPr>
            <a:r>
              <a:rPr lang="en-US" b="0" u="none" dirty="0"/>
              <a:t>Click on the numbers on the left to hear the statements.</a:t>
            </a:r>
          </a:p>
          <a:p>
            <a:pPr marL="228600" indent="-228600">
              <a:buAutoNum type="arabicPeriod"/>
            </a:pPr>
            <a:r>
              <a:rPr lang="en-US" b="0" u="none" dirty="0"/>
              <a:t>Students need to pay attention to the verb tense being used to decide which events are ongoing (imperfect) and which are completed (perfect).</a:t>
            </a:r>
          </a:p>
          <a:p>
            <a:pPr marL="228600" indent="-228600">
              <a:buAutoNum type="arabicPeriod"/>
            </a:pPr>
            <a:r>
              <a:rPr lang="en-US" b="0" u="none" dirty="0"/>
              <a:t>Click to reveal the answers, followed by the transcript and translation of the sentences.</a:t>
            </a:r>
          </a:p>
          <a:p>
            <a:endParaRPr lang="en-US" b="1"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noProof="0" dirty="0">
                <a:solidFill>
                  <a:srgbClr val="104F75"/>
                </a:solidFill>
              </a:rPr>
              <a:t>Elle a parlé avec son amie. </a:t>
            </a:r>
          </a:p>
          <a:p>
            <a:pPr marL="228600" indent="-228600" algn="l">
              <a:buFont typeface="+mj-lt"/>
              <a:buAutoNum type="arabicPeriod"/>
            </a:pPr>
            <a:r>
              <a:rPr lang="fr-FR" sz="1200" b="0" noProof="0" dirty="0">
                <a:solidFill>
                  <a:srgbClr val="104F75"/>
                </a:solidFill>
              </a:rPr>
              <a:t>Il écoutait de la musique.</a:t>
            </a:r>
          </a:p>
          <a:p>
            <a:pPr marL="228600" indent="-228600" algn="l">
              <a:buFont typeface="+mj-lt"/>
              <a:buAutoNum type="arabicPeriod"/>
            </a:pPr>
            <a:r>
              <a:rPr lang="fr-FR" sz="1200" b="0" noProof="0" dirty="0">
                <a:solidFill>
                  <a:srgbClr val="104F75"/>
                </a:solidFill>
              </a:rPr>
              <a:t>Tu es allé au parc. </a:t>
            </a:r>
          </a:p>
          <a:p>
            <a:pPr marL="228600" indent="-228600" algn="l">
              <a:buFont typeface="+mj-lt"/>
              <a:buAutoNum type="arabicPeriod"/>
            </a:pPr>
            <a:r>
              <a:rPr lang="fr-FR" sz="1200" b="0" noProof="0" dirty="0">
                <a:solidFill>
                  <a:srgbClr val="104F75"/>
                </a:solidFill>
              </a:rPr>
              <a:t>Je faisais mes devoirs. </a:t>
            </a:r>
          </a:p>
          <a:p>
            <a:pPr marL="228600" indent="-228600" algn="l">
              <a:buFont typeface="+mj-lt"/>
              <a:buAutoNum type="arabicPeriod"/>
            </a:pPr>
            <a:r>
              <a:rPr lang="fr-FR" sz="1200" b="0" noProof="0" dirty="0">
                <a:solidFill>
                  <a:srgbClr val="104F75"/>
                </a:solidFill>
              </a:rPr>
              <a:t>Mon frère jouait de la guitare. </a:t>
            </a:r>
          </a:p>
          <a:p>
            <a:pPr marL="228600" indent="-228600" algn="l">
              <a:buFont typeface="+mj-lt"/>
              <a:buAutoNum type="arabicPeriod"/>
            </a:pPr>
            <a:r>
              <a:rPr lang="fr-FR" sz="1200" b="0" noProof="0" dirty="0">
                <a:solidFill>
                  <a:srgbClr val="104F75"/>
                </a:solidFill>
              </a:rPr>
              <a:t>Ma mère a appelé son ami. </a:t>
            </a:r>
          </a:p>
          <a:p>
            <a:pPr marL="228600" indent="-228600" algn="l">
              <a:buFont typeface="+mj-lt"/>
              <a:buAutoNum type="arabicPeriod"/>
            </a:pPr>
            <a:r>
              <a:rPr lang="fr-FR" sz="1200" b="0" noProof="0" dirty="0">
                <a:solidFill>
                  <a:srgbClr val="104F75"/>
                </a:solidFill>
              </a:rPr>
              <a:t>Il a donné le livre à sa sœur. </a:t>
            </a:r>
          </a:p>
          <a:p>
            <a:pPr marL="228600" indent="-228600" algn="l">
              <a:buFont typeface="+mj-lt"/>
              <a:buAutoNum type="arabicPeriod"/>
            </a:pPr>
            <a:r>
              <a:rPr lang="fr-FR" sz="1200" b="0" noProof="0" dirty="0">
                <a:solidFill>
                  <a:srgbClr val="104F75"/>
                </a:solidFill>
              </a:rPr>
              <a:t>Tu lisais un livre. </a:t>
            </a:r>
          </a:p>
          <a:p>
            <a:pPr algn="l"/>
            <a:endParaRPr lang="fr-FR" sz="1200" b="0" baseline="0" noProof="0" dirty="0">
              <a:solidFill>
                <a:srgbClr val="104F75"/>
              </a:solidFill>
            </a:endParaRP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8</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4895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introduce the use of the perfect tense and past continuous function of the imperfect tense to talk about two things happening at the same time, including the use of conjunctions </a:t>
            </a:r>
            <a:r>
              <a:rPr lang="fr-FR" b="0" noProof="0" dirty="0"/>
              <a:t>quand</a:t>
            </a:r>
            <a:r>
              <a:rPr lang="en-US" b="0" dirty="0"/>
              <a:t> and </a:t>
            </a:r>
            <a:r>
              <a:rPr lang="fr-FR" b="0" noProof="0" dirty="0"/>
              <a:t>pendant</a:t>
            </a:r>
            <a:r>
              <a:rPr lang="en-US" b="0" dirty="0"/>
              <a:t> </a:t>
            </a:r>
            <a:r>
              <a:rPr lang="fr-FR" b="0" noProof="0" dirty="0"/>
              <a:t>que.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228600" indent="-228600">
              <a:buFont typeface="+mj-lt"/>
              <a:buAutoNum type="arabicPeriod"/>
            </a:pPr>
            <a:r>
              <a:rPr lang="en-US" b="0" dirty="0"/>
              <a:t>Click to bring up information step by step.</a:t>
            </a:r>
          </a:p>
          <a:p>
            <a:pPr marL="228600" indent="-228600">
              <a:buFont typeface="+mj-lt"/>
              <a:buAutoNum type="arabicPeriod"/>
            </a:pPr>
            <a:r>
              <a:rPr lang="en-US" b="0" dirty="0"/>
              <a:t>Check comprehension at each step.</a:t>
            </a:r>
          </a:p>
          <a:p>
            <a:pPr marL="228600" indent="-228600">
              <a:buFont typeface="+mj-lt"/>
              <a:buAutoNum type="arabicPeriod"/>
            </a:pPr>
            <a:r>
              <a:rPr lang="en-US" b="0" dirty="0"/>
              <a:t>Elicit translations into French from students for the final example to check comprehension (this could be done on mini white-boards)</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5061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12099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73798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059800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540185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00441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03954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835394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091666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095609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674608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91763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57820878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slide" Target="slide21.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43.png"/><Relationship Id="rId5" Type="http://schemas.openxmlformats.org/officeDocument/2006/relationships/slide" Target="slide21.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4.jpg"/><Relationship Id="rId7" Type="http://schemas.openxmlformats.org/officeDocument/2006/relationships/audio" Target="../media/audio35.wav"/><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43.png"/><Relationship Id="rId5" Type="http://schemas.openxmlformats.org/officeDocument/2006/relationships/image" Target="../media/image45.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7.png"/><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slide" Target="slide18.xml"/><Relationship Id="rId5" Type="http://schemas.openxmlformats.org/officeDocument/2006/relationships/slide" Target="slide19.xml"/><Relationship Id="rId4" Type="http://schemas.openxmlformats.org/officeDocument/2006/relationships/image" Target="../media/image9.png"/><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43.png"/><Relationship Id="rId5" Type="http://schemas.openxmlformats.org/officeDocument/2006/relationships/slide" Target="slide17.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52.png"/><Relationship Id="rId5" Type="http://schemas.openxmlformats.org/officeDocument/2006/relationships/slide" Target="slide20.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43.png"/><Relationship Id="rId5" Type="http://schemas.openxmlformats.org/officeDocument/2006/relationships/slide" Target="slide21.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43.png"/><Relationship Id="rId5" Type="http://schemas.openxmlformats.org/officeDocument/2006/relationships/slide" Target="slide20.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52.png"/><Relationship Id="rId5" Type="http://schemas.openxmlformats.org/officeDocument/2006/relationships/slide" Target="slide23.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6.jpg"/><Relationship Id="rId7"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slide" Target="slide25.xml"/><Relationship Id="rId5" Type="http://schemas.openxmlformats.org/officeDocument/2006/relationships/slide" Target="slide24.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43.png"/><Relationship Id="rId5" Type="http://schemas.openxmlformats.org/officeDocument/2006/relationships/slide" Target="slide23.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52.png"/><Relationship Id="rId5" Type="http://schemas.openxmlformats.org/officeDocument/2006/relationships/slide" Target="slide26.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8.png"/><Relationship Id="rId7"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17.xml"/><Relationship Id="rId6" Type="http://schemas.openxmlformats.org/officeDocument/2006/relationships/slide" Target="slide27.xml"/><Relationship Id="rId5" Type="http://schemas.openxmlformats.org/officeDocument/2006/relationships/slide" Target="slide28.xml"/><Relationship Id="rId4" Type="http://schemas.openxmlformats.org/officeDocument/2006/relationships/image" Target="../media/image9.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image" Target="../media/image43.png"/><Relationship Id="rId5" Type="http://schemas.openxmlformats.org/officeDocument/2006/relationships/slide" Target="slide26.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image" Target="../media/image52.png"/><Relationship Id="rId5" Type="http://schemas.openxmlformats.org/officeDocument/2006/relationships/slide" Target="slide29.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1.jpg"/><Relationship Id="rId7"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slide" Target="slide31.xml"/><Relationship Id="rId5" Type="http://schemas.openxmlformats.org/officeDocument/2006/relationships/slide" Target="slide30.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s>
</file>

<file path=ppt/slides/_rels/slide3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image" Target="../media/image43.png"/><Relationship Id="rId5" Type="http://schemas.openxmlformats.org/officeDocument/2006/relationships/slide" Target="slide29.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image" Target="../media/image52.png"/><Relationship Id="rId5" Type="http://schemas.openxmlformats.org/officeDocument/2006/relationships/slide" Target="slide32.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3.jpg"/><Relationship Id="rId7"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slide" Target="slide34.xml"/><Relationship Id="rId5" Type="http://schemas.openxmlformats.org/officeDocument/2006/relationships/slide" Target="slide33.xml"/><Relationship Id="rId4" Type="http://schemas.openxmlformats.org/officeDocument/2006/relationships/image" Target="../media/image9.png"/><Relationship Id="rId9" Type="http://schemas.openxmlformats.org/officeDocument/2006/relationships/slide" Target="slide21.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openxmlformats.org/officeDocument/2006/relationships/image" Target="../media/image43.png"/><Relationship Id="rId5" Type="http://schemas.openxmlformats.org/officeDocument/2006/relationships/slide" Target="slide32.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17.xml"/><Relationship Id="rId6" Type="http://schemas.openxmlformats.org/officeDocument/2006/relationships/image" Target="../media/image52.png"/><Relationship Id="rId5" Type="http://schemas.openxmlformats.org/officeDocument/2006/relationships/slide" Target="slide35.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5.jpg"/><Relationship Id="rId7"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17.xml"/><Relationship Id="rId6" Type="http://schemas.openxmlformats.org/officeDocument/2006/relationships/slide" Target="slide37.xml"/><Relationship Id="rId5" Type="http://schemas.openxmlformats.org/officeDocument/2006/relationships/slide" Target="slide36.xml"/><Relationship Id="rId4" Type="http://schemas.openxmlformats.org/officeDocument/2006/relationships/image" Target="../media/image9.png"/><Relationship Id="rId9" Type="http://schemas.openxmlformats.org/officeDocument/2006/relationships/slide" Target="slide21.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6.xml"/><Relationship Id="rId1" Type="http://schemas.openxmlformats.org/officeDocument/2006/relationships/slideLayout" Target="../slideLayouts/slideLayout17.xml"/><Relationship Id="rId6" Type="http://schemas.openxmlformats.org/officeDocument/2006/relationships/image" Target="../media/image43.png"/><Relationship Id="rId5" Type="http://schemas.openxmlformats.org/officeDocument/2006/relationships/slide" Target="slide35.xml"/><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17.xml"/><Relationship Id="rId6" Type="http://schemas.openxmlformats.org/officeDocument/2006/relationships/image" Target="../media/image52.png"/><Relationship Id="rId5" Type="http://schemas.openxmlformats.org/officeDocument/2006/relationships/slide" Target="slide38.xml"/><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7.jpg"/><Relationship Id="rId7"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slide" Target="slide39.xml"/><Relationship Id="rId5" Type="http://schemas.openxmlformats.org/officeDocument/2006/relationships/slide" Target="slide40.xml"/><Relationship Id="rId4" Type="http://schemas.openxmlformats.org/officeDocument/2006/relationships/image" Target="../media/image9.png"/><Relationship Id="rId9" Type="http://schemas.openxmlformats.org/officeDocument/2006/relationships/slide" Target="slide21.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openxmlformats.org/officeDocument/2006/relationships/image" Target="../media/image43.png"/><Relationship Id="rId5" Type="http://schemas.openxmlformats.org/officeDocument/2006/relationships/slide" Target="slide38.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17.xml"/><Relationship Id="rId6" Type="http://schemas.openxmlformats.org/officeDocument/2006/relationships/image" Target="../media/image52.png"/><Relationship Id="rId5" Type="http://schemas.openxmlformats.org/officeDocument/2006/relationships/slide" Target="slide41.xml"/><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75.png"/><Relationship Id="rId3" Type="http://schemas.openxmlformats.org/officeDocument/2006/relationships/image" Target="../media/image42.jpg"/><Relationship Id="rId7" Type="http://schemas.openxmlformats.org/officeDocument/2006/relationships/image" Target="../media/image70.png"/><Relationship Id="rId12"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17.xml"/><Relationship Id="rId6" Type="http://schemas.openxmlformats.org/officeDocument/2006/relationships/image" Target="../media/image69.png"/><Relationship Id="rId11" Type="http://schemas.openxmlformats.org/officeDocument/2006/relationships/image" Target="../media/image73.png"/><Relationship Id="rId5" Type="http://schemas.openxmlformats.org/officeDocument/2006/relationships/image" Target="../media/image43.png"/><Relationship Id="rId10" Type="http://schemas.openxmlformats.org/officeDocument/2006/relationships/image" Target="../media/image72.png"/><Relationship Id="rId4" Type="http://schemas.openxmlformats.org/officeDocument/2006/relationships/image" Target="../media/image9.png"/><Relationship Id="rId9"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audio" Target="../media/audio2.wav"/></Relationships>
</file>

<file path=ppt/slides/_rels/slide44.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s>
</file>

<file path=ppt/slides/_rels/slide4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9.png"/><Relationship Id="rId7" Type="http://schemas.openxmlformats.org/officeDocument/2006/relationships/image" Target="../media/image76.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audio" Target="../media/audio38.wav"/><Relationship Id="rId5" Type="http://schemas.openxmlformats.org/officeDocument/2006/relationships/audio" Target="../media/audio37.wav"/><Relationship Id="rId10" Type="http://schemas.openxmlformats.org/officeDocument/2006/relationships/image" Target="../media/image79.png"/><Relationship Id="rId4" Type="http://schemas.openxmlformats.org/officeDocument/2006/relationships/audio" Target="../media/audio36.wav"/><Relationship Id="rId9" Type="http://schemas.openxmlformats.org/officeDocument/2006/relationships/image" Target="../media/image78.png"/></Relationships>
</file>

<file path=ppt/slides/_rels/slide4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9.png"/><Relationship Id="rId7" Type="http://schemas.openxmlformats.org/officeDocument/2006/relationships/image" Target="../media/image80.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audio" Target="../media/audio41.wav"/><Relationship Id="rId5" Type="http://schemas.openxmlformats.org/officeDocument/2006/relationships/audio" Target="../media/audio40.wav"/><Relationship Id="rId10" Type="http://schemas.openxmlformats.org/officeDocument/2006/relationships/image" Target="../media/image83.png"/><Relationship Id="rId4" Type="http://schemas.openxmlformats.org/officeDocument/2006/relationships/audio" Target="../media/audio39.wav"/><Relationship Id="rId9" Type="http://schemas.openxmlformats.org/officeDocument/2006/relationships/image" Target="../media/image82.png"/></Relationships>
</file>

<file path=ppt/slides/_rels/slide4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9.png"/><Relationship Id="rId7" Type="http://schemas.openxmlformats.org/officeDocument/2006/relationships/image" Target="../media/image84.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audio" Target="../media/audio44.wav"/><Relationship Id="rId5" Type="http://schemas.openxmlformats.org/officeDocument/2006/relationships/audio" Target="../media/audio43.wav"/><Relationship Id="rId4" Type="http://schemas.openxmlformats.org/officeDocument/2006/relationships/audio" Target="../media/audio42.wav"/></Relationships>
</file>

<file path=ppt/slides/_rels/slide48.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3" Type="http://schemas.openxmlformats.org/officeDocument/2006/relationships/image" Target="../media/image9.pn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5" Type="http://schemas.openxmlformats.org/officeDocument/2006/relationships/image" Target="../media/image9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jpeg"/><Relationship Id="rId14" Type="http://schemas.openxmlformats.org/officeDocument/2006/relationships/image" Target="../media/image96.png"/></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9.png"/><Relationship Id="rId21" Type="http://schemas.openxmlformats.org/officeDocument/2006/relationships/image" Target="../media/image21.png"/><Relationship Id="rId7" Type="http://schemas.openxmlformats.org/officeDocument/2006/relationships/audio" Target="../media/audio11.wav"/><Relationship Id="rId12" Type="http://schemas.openxmlformats.org/officeDocument/2006/relationships/image" Target="../media/image13.png"/><Relationship Id="rId17" Type="http://schemas.openxmlformats.org/officeDocument/2006/relationships/image" Target="../media/image18.jpeg"/><Relationship Id="rId25" Type="http://schemas.openxmlformats.org/officeDocument/2006/relationships/image" Target="../media/image25.png"/><Relationship Id="rId2" Type="http://schemas.openxmlformats.org/officeDocument/2006/relationships/notesSlide" Target="../notesSlides/notesSlide5.xml"/><Relationship Id="rId16" Type="http://schemas.openxmlformats.org/officeDocument/2006/relationships/image" Target="../media/image17.png"/><Relationship Id="rId20" Type="http://schemas.microsoft.com/office/2007/relationships/hdphoto" Target="../media/hdphoto1.wdp"/><Relationship Id="rId1" Type="http://schemas.openxmlformats.org/officeDocument/2006/relationships/slideLayout" Target="../slideLayouts/slideLayout6.xml"/><Relationship Id="rId6" Type="http://schemas.openxmlformats.org/officeDocument/2006/relationships/audio" Target="../media/audio10.wav"/><Relationship Id="rId11" Type="http://schemas.openxmlformats.org/officeDocument/2006/relationships/image" Target="../media/image12.png"/><Relationship Id="rId24" Type="http://schemas.openxmlformats.org/officeDocument/2006/relationships/image" Target="../media/image24.png"/><Relationship Id="rId5" Type="http://schemas.openxmlformats.org/officeDocument/2006/relationships/audio" Target="../media/audio9.wav"/><Relationship Id="rId15" Type="http://schemas.openxmlformats.org/officeDocument/2006/relationships/image" Target="../media/image16.png"/><Relationship Id="rId23" Type="http://schemas.openxmlformats.org/officeDocument/2006/relationships/image" Target="../media/image23.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audio" Target="../media/audio8.wav"/><Relationship Id="rId9" Type="http://schemas.openxmlformats.org/officeDocument/2006/relationships/audio" Target="../media/audio13.wav"/><Relationship Id="rId14" Type="http://schemas.openxmlformats.org/officeDocument/2006/relationships/image" Target="../media/image15.png"/><Relationship Id="rId22" Type="http://schemas.openxmlformats.org/officeDocument/2006/relationships/image" Target="../media/image22.png"/></Relationships>
</file>

<file path=ppt/slides/_rels/slide50.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png"/><Relationship Id="rId7" Type="http://schemas.openxmlformats.org/officeDocument/2006/relationships/image" Target="../media/image101.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slide" Target="slide21.xml"/><Relationship Id="rId10" Type="http://schemas.openxmlformats.org/officeDocument/2006/relationships/image" Target="../media/image104.png"/><Relationship Id="rId4" Type="http://schemas.openxmlformats.org/officeDocument/2006/relationships/image" Target="../media/image99.png"/><Relationship Id="rId9" Type="http://schemas.openxmlformats.org/officeDocument/2006/relationships/image" Target="../media/image103.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09.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jpg"/></Relationships>
</file>

<file path=ppt/slides/_rels/slide55.xml.rels><?xml version="1.0" encoding="UTF-8" standalone="yes"?>
<Relationships xmlns="http://schemas.openxmlformats.org/package/2006/relationships"><Relationship Id="rId8" Type="http://schemas.openxmlformats.org/officeDocument/2006/relationships/audio" Target="../media/audio49.wav"/><Relationship Id="rId3" Type="http://schemas.openxmlformats.org/officeDocument/2006/relationships/image" Target="../media/image9.png"/><Relationship Id="rId7" Type="http://schemas.openxmlformats.org/officeDocument/2006/relationships/audio" Target="../media/audio48.wav"/><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audio" Target="../media/audio47.wav"/><Relationship Id="rId11" Type="http://schemas.openxmlformats.org/officeDocument/2006/relationships/audio" Target="../media/audio52.wav"/><Relationship Id="rId5" Type="http://schemas.openxmlformats.org/officeDocument/2006/relationships/audio" Target="../media/audio46.wav"/><Relationship Id="rId10" Type="http://schemas.openxmlformats.org/officeDocument/2006/relationships/audio" Target="../media/audio51.wav"/><Relationship Id="rId4" Type="http://schemas.openxmlformats.org/officeDocument/2006/relationships/audio" Target="../media/audio45.wav"/><Relationship Id="rId9" Type="http://schemas.openxmlformats.org/officeDocument/2006/relationships/audio" Target="../media/audio50.wav"/></Relationships>
</file>

<file path=ppt/slides/_rels/slide56.xml.rels><?xml version="1.0" encoding="UTF-8" standalone="yes"?>
<Relationships xmlns="http://schemas.openxmlformats.org/package/2006/relationships"><Relationship Id="rId8" Type="http://schemas.openxmlformats.org/officeDocument/2006/relationships/audio" Target="../media/audio49.wav"/><Relationship Id="rId3" Type="http://schemas.openxmlformats.org/officeDocument/2006/relationships/image" Target="../media/image9.png"/><Relationship Id="rId7" Type="http://schemas.openxmlformats.org/officeDocument/2006/relationships/audio" Target="../media/audio48.wav"/><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audio" Target="../media/audio47.wav"/><Relationship Id="rId11" Type="http://schemas.openxmlformats.org/officeDocument/2006/relationships/audio" Target="../media/audio52.wav"/><Relationship Id="rId5" Type="http://schemas.openxmlformats.org/officeDocument/2006/relationships/audio" Target="../media/audio46.wav"/><Relationship Id="rId10" Type="http://schemas.openxmlformats.org/officeDocument/2006/relationships/audio" Target="../media/audio51.wav"/><Relationship Id="rId4" Type="http://schemas.openxmlformats.org/officeDocument/2006/relationships/audio" Target="../media/audio45.wav"/><Relationship Id="rId9" Type="http://schemas.openxmlformats.org/officeDocument/2006/relationships/audio" Target="../media/audio50.wav"/></Relationships>
</file>

<file path=ppt/slides/_rels/slide57.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9.png"/><Relationship Id="rId7" Type="http://schemas.openxmlformats.org/officeDocument/2006/relationships/image" Target="../media/image113.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58.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9.png"/><Relationship Id="rId7" Type="http://schemas.openxmlformats.org/officeDocument/2006/relationships/image" Target="../media/image103.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10" Type="http://schemas.openxmlformats.org/officeDocument/2006/relationships/image" Target="../media/image117.png"/><Relationship Id="rId4" Type="http://schemas.openxmlformats.org/officeDocument/2006/relationships/image" Target="../media/image115.png"/><Relationship Id="rId9" Type="http://schemas.openxmlformats.org/officeDocument/2006/relationships/image" Target="../media/image108.png"/></Relationships>
</file>

<file path=ppt/slides/_rels/slide59.xml.rels><?xml version="1.0" encoding="UTF-8" standalone="yes"?>
<Relationships xmlns="http://schemas.openxmlformats.org/package/2006/relationships"><Relationship Id="rId8" Type="http://schemas.openxmlformats.org/officeDocument/2006/relationships/hyperlink" Target="https://quizlet.com/gb/700051074/year-9-french-term-32-week-3-flash-cards/" TargetMode="External"/><Relationship Id="rId3" Type="http://schemas.openxmlformats.org/officeDocument/2006/relationships/image" Target="../media/image9.png"/><Relationship Id="rId7" Type="http://schemas.openxmlformats.org/officeDocument/2006/relationships/hyperlink" Target="https://quizlet.com/gb/681934351/year-9-french-term-31-week-2-flash-cards/" TargetMode="External"/><Relationship Id="rId12" Type="http://schemas.openxmlformats.org/officeDocument/2006/relationships/hyperlink" Target="https://resources.ncelp.org/concern/resources/rn301368t?locale=en"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19.png"/><Relationship Id="rId11" Type="http://schemas.openxmlformats.org/officeDocument/2006/relationships/image" Target="../media/image121.png"/><Relationship Id="rId5" Type="http://schemas.openxmlformats.org/officeDocument/2006/relationships/hyperlink" Target="https://quizlet.com/gb/709660735/year-9-french-term-32-week-7-flash-cards/" TargetMode="External"/><Relationship Id="rId10" Type="http://schemas.openxmlformats.org/officeDocument/2006/relationships/hyperlink" Target="https://drive.google.com/file/d/1rU8ei0tVBIoeFxAXAxLc2JCfa_CED_Eo/view?usp=sharing" TargetMode="External"/><Relationship Id="rId4" Type="http://schemas.openxmlformats.org/officeDocument/2006/relationships/image" Target="../media/image118.png"/><Relationship Id="rId9" Type="http://schemas.openxmlformats.org/officeDocument/2006/relationships/image" Target="../media/image120.png"/></Relationships>
</file>

<file path=ppt/slides/_rels/slide6.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23.wav"/><Relationship Id="rId18" Type="http://schemas.openxmlformats.org/officeDocument/2006/relationships/image" Target="../media/image27.png"/><Relationship Id="rId3" Type="http://schemas.openxmlformats.org/officeDocument/2006/relationships/image" Target="../media/image9.png"/><Relationship Id="rId7" Type="http://schemas.openxmlformats.org/officeDocument/2006/relationships/audio" Target="../media/audio17.wav"/><Relationship Id="rId12" Type="http://schemas.openxmlformats.org/officeDocument/2006/relationships/audio" Target="../media/audio22.wav"/><Relationship Id="rId17" Type="http://schemas.openxmlformats.org/officeDocument/2006/relationships/image" Target="../media/image26.png"/><Relationship Id="rId2" Type="http://schemas.openxmlformats.org/officeDocument/2006/relationships/notesSlide" Target="../notesSlides/notesSlide6.xml"/><Relationship Id="rId16" Type="http://schemas.openxmlformats.org/officeDocument/2006/relationships/audio" Target="../media/audio26.wav"/><Relationship Id="rId1" Type="http://schemas.openxmlformats.org/officeDocument/2006/relationships/slideLayout" Target="../slideLayouts/slideLayout2.xml"/><Relationship Id="rId6" Type="http://schemas.openxmlformats.org/officeDocument/2006/relationships/audio" Target="../media/audio16.wav"/><Relationship Id="rId11" Type="http://schemas.openxmlformats.org/officeDocument/2006/relationships/audio" Target="../media/audio21.wav"/><Relationship Id="rId5" Type="http://schemas.openxmlformats.org/officeDocument/2006/relationships/audio" Target="../media/audio15.wav"/><Relationship Id="rId15" Type="http://schemas.openxmlformats.org/officeDocument/2006/relationships/audio" Target="../media/audio25.wav"/><Relationship Id="rId10" Type="http://schemas.openxmlformats.org/officeDocument/2006/relationships/audio" Target="../media/audio20.wav"/><Relationship Id="rId19" Type="http://schemas.openxmlformats.org/officeDocument/2006/relationships/image" Target="../media/image28.png"/><Relationship Id="rId4" Type="http://schemas.openxmlformats.org/officeDocument/2006/relationships/audio" Target="../media/audio14.wav"/><Relationship Id="rId9" Type="http://schemas.openxmlformats.org/officeDocument/2006/relationships/audio" Target="../media/audio19.wav"/><Relationship Id="rId14" Type="http://schemas.openxmlformats.org/officeDocument/2006/relationships/audio" Target="../media/audio24.wav"/></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audio" Target="../media/audio31.wav"/><Relationship Id="rId3" Type="http://schemas.openxmlformats.org/officeDocument/2006/relationships/image" Target="../media/image9.png"/><Relationship Id="rId7" Type="http://schemas.openxmlformats.org/officeDocument/2006/relationships/audio" Target="../media/audio30.wav"/><Relationship Id="rId12"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audio" Target="../media/audio29.wav"/><Relationship Id="rId11" Type="http://schemas.openxmlformats.org/officeDocument/2006/relationships/audio" Target="../media/audio34.wav"/><Relationship Id="rId5" Type="http://schemas.openxmlformats.org/officeDocument/2006/relationships/audio" Target="../media/audio28.wav"/><Relationship Id="rId10" Type="http://schemas.openxmlformats.org/officeDocument/2006/relationships/audio" Target="../media/audio33.wav"/><Relationship Id="rId4" Type="http://schemas.openxmlformats.org/officeDocument/2006/relationships/audio" Target="../media/audio27.wav"/><Relationship Id="rId9" Type="http://schemas.openxmlformats.org/officeDocument/2006/relationships/audio" Target="../media/audio32.wav"/></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300038" y="826060"/>
            <a:ext cx="8645523" cy="1074414"/>
          </a:xfrm>
        </p:spPr>
        <p:txBody>
          <a:bodyPr>
            <a:noAutofit/>
          </a:bodyPr>
          <a:lstStyle/>
          <a:p>
            <a:pPr algn="l"/>
            <a:r>
              <a:rPr lang="en-US" sz="3400" b="1" dirty="0">
                <a:solidFill>
                  <a:prstClr val="white"/>
                </a:solidFill>
              </a:rPr>
              <a:t>Talking about things that happened at the same time</a:t>
            </a:r>
            <a:endParaRPr lang="en-US" sz="36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300037" y="2261778"/>
            <a:ext cx="7150245" cy="2117459"/>
          </a:xfrm>
        </p:spPr>
        <p:txBody>
          <a:bodyPr>
            <a:noAutofit/>
          </a:bodyPr>
          <a:lstStyle/>
          <a:p>
            <a:pPr algn="l"/>
            <a:r>
              <a:rPr lang="en-US" sz="3200" dirty="0">
                <a:solidFill>
                  <a:prstClr val="white"/>
                </a:solidFill>
              </a:rPr>
              <a:t>Imperfect vs perfect </a:t>
            </a:r>
          </a:p>
          <a:p>
            <a:pPr algn="l"/>
            <a:r>
              <a:rPr lang="en-US" sz="3200" dirty="0">
                <a:solidFill>
                  <a:prstClr val="white"/>
                </a:solidFill>
              </a:rPr>
              <a:t>Ongoing events with 'BE + -ing’</a:t>
            </a:r>
          </a:p>
          <a:p>
            <a:pPr algn="l"/>
            <a:r>
              <a:rPr lang="fr-FR" sz="3200" dirty="0">
                <a:solidFill>
                  <a:prstClr val="white"/>
                </a:solidFill>
              </a:rPr>
              <a:t>Est-ce que </a:t>
            </a:r>
            <a:r>
              <a:rPr lang="en-US" sz="3200" dirty="0">
                <a:solidFill>
                  <a:prstClr val="white"/>
                </a:solidFill>
              </a:rPr>
              <a:t>questions</a:t>
            </a:r>
          </a:p>
          <a:p>
            <a:pPr algn="l"/>
            <a:r>
              <a:rPr lang="en-US" sz="3200" dirty="0">
                <a:solidFill>
                  <a:prstClr val="white"/>
                </a:solidFill>
              </a:rPr>
              <a:t>SSC</a:t>
            </a:r>
            <a:r>
              <a:rPr lang="en-GB" sz="3200" dirty="0">
                <a:solidFill>
                  <a:prstClr val="white"/>
                </a:solidFill>
              </a:rPr>
              <a:t> [r]</a:t>
            </a:r>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3.2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6 - Lesson 69</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Louise Bibbey </a:t>
            </a:r>
          </a:p>
          <a:p>
            <a:pPr>
              <a:defRPr/>
            </a:pPr>
            <a:r>
              <a:rPr lang="en-GB" sz="1400" dirty="0">
                <a:solidFill>
                  <a:prstClr val="white"/>
                </a:solidFill>
                <a:latin typeface="Century Gothic" panose="020B0502020202020204" pitchFamily="34" charset="0"/>
              </a:rPr>
              <a:t>Artwork by: Chloé </a:t>
            </a:r>
            <a:r>
              <a:rPr lang="fr-FR" sz="1400" dirty="0">
                <a:solidFill>
                  <a:prstClr val="white"/>
                </a:solidFill>
                <a:latin typeface="Century Gothic" panose="020B0502020202020204" pitchFamily="34" charset="0"/>
              </a:rPr>
              <a:t>Motard</a:t>
            </a: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08/08/2022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7246375" cy="867128"/>
          </a:xfrm>
          <a:prstGeom prst="rect">
            <a:avLst/>
          </a:prstGeom>
        </p:spPr>
      </p:pic>
      <p:sp>
        <p:nvSpPr>
          <p:cNvPr id="4" name="Title 3"/>
          <p:cNvSpPr>
            <a:spLocks noGrp="1"/>
          </p:cNvSpPr>
          <p:nvPr>
            <p:ph type="title"/>
          </p:nvPr>
        </p:nvSpPr>
        <p:spPr>
          <a:xfrm>
            <a:off x="0" y="296864"/>
            <a:ext cx="6902245" cy="707849"/>
          </a:xfrm>
        </p:spPr>
        <p:txBody>
          <a:bodyPr>
            <a:normAutofit/>
          </a:bodyPr>
          <a:lstStyle/>
          <a:p>
            <a:r>
              <a:rPr lang="fr-FR" sz="3200" b="1" dirty="0">
                <a:solidFill>
                  <a:schemeClr val="bg1"/>
                </a:solidFill>
              </a:rPr>
              <a:t>On parle de deux choses…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964882" y="249870"/>
            <a:ext cx="194503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écrire/parler</a:t>
            </a:r>
          </a:p>
        </p:txBody>
      </p:sp>
      <p:sp>
        <p:nvSpPr>
          <p:cNvPr id="31" name="Rounded Rectangular Callout 10">
            <a:extLst>
              <a:ext uri="{FF2B5EF4-FFF2-40B4-BE49-F238E27FC236}">
                <a16:creationId xmlns:a16="http://schemas.microsoft.com/office/drawing/2014/main" id="{5CA66FB6-9657-377B-B1EB-8A5DC671EF26}"/>
              </a:ext>
            </a:extLst>
          </p:cNvPr>
          <p:cNvSpPr/>
          <p:nvPr/>
        </p:nvSpPr>
        <p:spPr>
          <a:xfrm>
            <a:off x="6271547" y="4369656"/>
            <a:ext cx="4311580" cy="1160187"/>
          </a:xfrm>
          <a:prstGeom prst="wedgeRoundRectCallout">
            <a:avLst>
              <a:gd name="adj1" fmla="val 55139"/>
              <a:gd name="adj2" fmla="val 16897"/>
              <a:gd name="adj3" fmla="val 16667"/>
            </a:avLst>
          </a:prstGeom>
          <a:solidFill>
            <a:srgbClr val="E87D1E"/>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fr-FR" sz="2400" b="1" dirty="0">
                <a:solidFill>
                  <a:schemeClr val="bg1"/>
                </a:solidFill>
              </a:rPr>
              <a:t>J’écoutais</a:t>
            </a:r>
            <a:r>
              <a:rPr lang="fr-FR" sz="2400" dirty="0">
                <a:solidFill>
                  <a:schemeClr val="bg1"/>
                </a:solidFill>
              </a:rPr>
              <a:t> de la musique </a:t>
            </a:r>
            <a:r>
              <a:rPr lang="fr-FR" sz="2400" i="1" dirty="0">
                <a:solidFill>
                  <a:schemeClr val="bg1"/>
                </a:solidFill>
              </a:rPr>
              <a:t>quand</a:t>
            </a:r>
            <a:r>
              <a:rPr lang="fr-FR" sz="2400" dirty="0">
                <a:solidFill>
                  <a:schemeClr val="bg1"/>
                </a:solidFill>
              </a:rPr>
              <a:t> </a:t>
            </a:r>
            <a:r>
              <a:rPr lang="fr-FR" sz="2400" b="1" dirty="0">
                <a:solidFill>
                  <a:schemeClr val="bg1"/>
                </a:solidFill>
              </a:rPr>
              <a:t>j’ai mangé </a:t>
            </a:r>
            <a:r>
              <a:rPr lang="fr-FR" sz="2400" dirty="0">
                <a:solidFill>
                  <a:schemeClr val="bg1"/>
                </a:solidFill>
              </a:rPr>
              <a:t>le pain.</a:t>
            </a:r>
            <a:endParaRPr kumimoji="0" lang="fr-FR" sz="2400" b="0" i="0" u="none" strike="noStrike" kern="1200" cap="none" spc="0" normalizeH="0" baseline="0" noProof="0" dirty="0">
              <a:ln>
                <a:noFill/>
              </a:ln>
              <a:solidFill>
                <a:schemeClr val="bg1"/>
              </a:solidFill>
              <a:effectLst/>
              <a:uLnTx/>
              <a:uFillTx/>
              <a:latin typeface="Century Gothic" panose="020F0302020204030204"/>
            </a:endParaRPr>
          </a:p>
        </p:txBody>
      </p:sp>
      <p:sp>
        <p:nvSpPr>
          <p:cNvPr id="37" name="Rounded Rectangular Callout 9">
            <a:extLst>
              <a:ext uri="{FF2B5EF4-FFF2-40B4-BE49-F238E27FC236}">
                <a16:creationId xmlns:a16="http://schemas.microsoft.com/office/drawing/2014/main" id="{5735547B-28BB-F69E-7173-4B3F4E0F5A80}"/>
              </a:ext>
            </a:extLst>
          </p:cNvPr>
          <p:cNvSpPr/>
          <p:nvPr/>
        </p:nvSpPr>
        <p:spPr>
          <a:xfrm>
            <a:off x="1792267" y="4369655"/>
            <a:ext cx="4303733" cy="1160188"/>
          </a:xfrm>
          <a:prstGeom prst="wedgeRoundRectCallout">
            <a:avLst>
              <a:gd name="adj1" fmla="val -55745"/>
              <a:gd name="adj2" fmla="val 22780"/>
              <a:gd name="adj3" fmla="val 16667"/>
            </a:avLst>
          </a:prstGeom>
          <a:solidFill>
            <a:srgbClr val="E3EAFD"/>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2400" dirty="0">
                <a:solidFill>
                  <a:srgbClr val="104F75"/>
                </a:solidFill>
              </a:rPr>
              <a:t>écouter (I) / musique / quand / manger (P) / pain</a:t>
            </a:r>
          </a:p>
        </p:txBody>
      </p:sp>
      <p:sp>
        <p:nvSpPr>
          <p:cNvPr id="3" name="TextBox 2">
            <a:extLst>
              <a:ext uri="{FF2B5EF4-FFF2-40B4-BE49-F238E27FC236}">
                <a16:creationId xmlns:a16="http://schemas.microsoft.com/office/drawing/2014/main" id="{ED3D6652-B262-1C96-EE3C-16EB0B0A7A51}"/>
              </a:ext>
            </a:extLst>
          </p:cNvPr>
          <p:cNvSpPr txBox="1"/>
          <p:nvPr/>
        </p:nvSpPr>
        <p:spPr>
          <a:xfrm>
            <a:off x="124808" y="1224789"/>
            <a:ext cx="105143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04F75"/>
                </a:solidFill>
                <a:latin typeface="Century Gothic" panose="020F0302020204030204"/>
              </a:rPr>
              <a:t>Parle</a:t>
            </a:r>
            <a:r>
              <a:rPr lang="fr-FR" sz="2400" noProof="0" dirty="0">
                <a:solidFill>
                  <a:srgbClr val="104F75"/>
                </a:solidFill>
                <a:latin typeface="Century Gothic" panose="020F0302020204030204"/>
              </a:rPr>
              <a:t> avec ton partenaire de deux </a:t>
            </a:r>
            <a:r>
              <a:rPr lang="fr-FR" sz="2400" dirty="0">
                <a:solidFill>
                  <a:srgbClr val="104F75"/>
                </a:solidFill>
                <a:latin typeface="Century Gothic" panose="020F0302020204030204"/>
              </a:rPr>
              <a:t>évènements*</a:t>
            </a:r>
            <a:r>
              <a:rPr lang="fr-FR" sz="2400" noProof="0" dirty="0">
                <a:solidFill>
                  <a:srgbClr val="104F75"/>
                </a:solidFill>
                <a:latin typeface="Century Gothic" panose="020F0302020204030204"/>
              </a:rPr>
              <a:t> dans le passé.</a:t>
            </a:r>
            <a:endPar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BD5F5707-B448-2DA7-0FBF-B92376365852}"/>
              </a:ext>
            </a:extLst>
          </p:cNvPr>
          <p:cNvSpPr txBox="1"/>
          <p:nvPr/>
        </p:nvSpPr>
        <p:spPr>
          <a:xfrm>
            <a:off x="120556" y="3377167"/>
            <a:ext cx="1153067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i="0" u="none" strike="noStrike" kern="1200" cap="none" spc="0" normalizeH="0" baseline="0" dirty="0">
                <a:ln>
                  <a:noFill/>
                </a:ln>
                <a:solidFill>
                  <a:srgbClr val="104F75"/>
                </a:solidFill>
                <a:effectLst/>
                <a:uLnTx/>
                <a:uFillTx/>
                <a:latin typeface="Century Gothic" panose="020F0302020204030204"/>
                <a:ea typeface="+mn-ea"/>
                <a:cs typeface="+mn-cs"/>
              </a:rPr>
              <a:t>Partenaire</a:t>
            </a:r>
            <a:r>
              <a:rPr kumimoji="0" lang="en-GB" sz="2200" i="0" u="none" strike="noStrike" kern="1200" cap="none" spc="0" normalizeH="0" baseline="0" dirty="0">
                <a:ln>
                  <a:noFill/>
                </a:ln>
                <a:solidFill>
                  <a:srgbClr val="104F75"/>
                </a:solidFill>
                <a:effectLst/>
                <a:uLnTx/>
                <a:uFillTx/>
                <a:latin typeface="Century Gothic" panose="020F0302020204030204"/>
                <a:ea typeface="+mn-ea"/>
                <a:cs typeface="+mn-cs"/>
              </a:rPr>
              <a:t> A: </a:t>
            </a:r>
            <a:r>
              <a:rPr kumimoji="0" lang="en-GB" sz="2200" b="0" i="0" u="none" strike="noStrike" kern="1200" cap="none" spc="0" normalizeH="0" baseline="0" dirty="0">
                <a:ln>
                  <a:noFill/>
                </a:ln>
                <a:solidFill>
                  <a:srgbClr val="104F75"/>
                </a:solidFill>
                <a:effectLst/>
                <a:uLnTx/>
                <a:uFillTx/>
                <a:latin typeface="Century Gothic" panose="020F0302020204030204"/>
                <a:ea typeface="+mn-ea"/>
                <a:cs typeface="+mn-cs"/>
              </a:rPr>
              <a:t>to listen (I) / music / when / to eat (P) / bread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dirty="0">
                <a:ln>
                  <a:noFill/>
                </a:ln>
                <a:solidFill>
                  <a:srgbClr val="104F75"/>
                </a:solidFill>
                <a:effectLst/>
                <a:uLnTx/>
                <a:uFillTx/>
                <a:latin typeface="Century Gothic" panose="020F0302020204030204"/>
                <a:ea typeface="+mn-ea"/>
                <a:cs typeface="+mn-cs"/>
              </a:rPr>
              <a:t>Partenaire</a:t>
            </a:r>
            <a:r>
              <a:rPr kumimoji="0" lang="en-GB" sz="2200" b="0" i="0" u="none" strike="noStrike" kern="1200" cap="none" spc="0" normalizeH="0" baseline="0" dirty="0">
                <a:ln>
                  <a:noFill/>
                </a:ln>
                <a:solidFill>
                  <a:srgbClr val="104F75"/>
                </a:solidFill>
                <a:effectLst/>
                <a:uLnTx/>
                <a:uFillTx/>
                <a:latin typeface="Century Gothic" panose="020F0302020204030204"/>
                <a:ea typeface="+mn-ea"/>
                <a:cs typeface="+mn-cs"/>
              </a:rPr>
              <a:t> B: </a:t>
            </a:r>
            <a:r>
              <a:rPr kumimoji="0" lang="en-GB" sz="2200" b="1" i="0" u="none" strike="noStrike" kern="1200" cap="none" spc="0" normalizeH="0" baseline="0" dirty="0">
                <a:ln>
                  <a:noFill/>
                </a:ln>
                <a:solidFill>
                  <a:srgbClr val="104F75"/>
                </a:solidFill>
                <a:effectLst/>
                <a:uLnTx/>
                <a:uFillTx/>
                <a:latin typeface="Century Gothic" panose="020F0302020204030204"/>
                <a:ea typeface="+mn-ea"/>
                <a:cs typeface="+mn-cs"/>
              </a:rPr>
              <a:t>__________________________________________</a:t>
            </a:r>
            <a:r>
              <a:rPr kumimoji="0" lang="en-GB" sz="2200" b="0" i="0" u="none" strike="noStrike" kern="1200" cap="none" spc="0" normalizeH="0" dirty="0">
                <a:ln>
                  <a:noFill/>
                </a:ln>
                <a:solidFill>
                  <a:srgbClr val="104F75"/>
                </a:solidFill>
                <a:effectLst/>
                <a:uLnTx/>
                <a:uFillTx/>
                <a:latin typeface="Century Gothic" panose="020F0302020204030204"/>
                <a:ea typeface="+mn-ea"/>
                <a:cs typeface="+mn-cs"/>
              </a:rPr>
              <a:t>.</a:t>
            </a:r>
            <a:endParaRPr kumimoji="0" lang="en-GB" sz="2200" b="0" i="0" u="none" strike="noStrike" kern="1200" cap="none" spc="0" normalizeH="0" baseline="0" dirty="0">
              <a:ln>
                <a:noFill/>
              </a:ln>
              <a:solidFill>
                <a:srgbClr val="104F75"/>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31F89CE1-91CA-30A0-0429-9558AB1DA5B8}"/>
              </a:ext>
            </a:extLst>
          </p:cNvPr>
          <p:cNvSpPr txBox="1"/>
          <p:nvPr/>
        </p:nvSpPr>
        <p:spPr>
          <a:xfrm>
            <a:off x="120556" y="2979681"/>
            <a:ext cx="17531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rPr>
              <a:t>Exemple:</a:t>
            </a:r>
          </a:p>
        </p:txBody>
      </p:sp>
      <p:sp>
        <p:nvSpPr>
          <p:cNvPr id="26" name="TextBox 25">
            <a:extLst>
              <a:ext uri="{FF2B5EF4-FFF2-40B4-BE49-F238E27FC236}">
                <a16:creationId xmlns:a16="http://schemas.microsoft.com/office/drawing/2014/main" id="{B1F22A13-4876-06FA-CD3F-E403DFFBF81B}"/>
              </a:ext>
            </a:extLst>
          </p:cNvPr>
          <p:cNvSpPr txBox="1"/>
          <p:nvPr/>
        </p:nvSpPr>
        <p:spPr>
          <a:xfrm>
            <a:off x="2552392" y="5566023"/>
            <a:ext cx="295118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Partenaire </a:t>
            </a:r>
            <a:r>
              <a:rPr lang="fr-FR" sz="2400" dirty="0">
                <a:solidFill>
                  <a:srgbClr val="104F75"/>
                </a:solidFill>
                <a:latin typeface="Century Gothic" panose="020F0302020204030204"/>
              </a:rPr>
              <a:t>A</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2E453A2E-8FEE-51F6-6BDA-38725C91DFA8}"/>
              </a:ext>
            </a:extLst>
          </p:cNvPr>
          <p:cNvSpPr txBox="1"/>
          <p:nvPr/>
        </p:nvSpPr>
        <p:spPr>
          <a:xfrm>
            <a:off x="6541861" y="5566023"/>
            <a:ext cx="295118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Partenaire B</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6F657201-B73F-5C96-BEFC-C926D1ED121E}"/>
              </a:ext>
            </a:extLst>
          </p:cNvPr>
          <p:cNvSpPr txBox="1"/>
          <p:nvPr/>
        </p:nvSpPr>
        <p:spPr>
          <a:xfrm>
            <a:off x="119215" y="1630142"/>
            <a:ext cx="1134195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noProof="0" dirty="0">
                <a:solidFill>
                  <a:srgbClr val="104F75"/>
                </a:solidFill>
                <a:latin typeface="Century Gothic" panose="020F0302020204030204"/>
              </a:rPr>
              <a:t>Partenaire A: traduis </a:t>
            </a:r>
            <a:r>
              <a:rPr lang="fr-FR" sz="2400" dirty="0">
                <a:solidFill>
                  <a:srgbClr val="104F75"/>
                </a:solidFill>
                <a:latin typeface="Century Gothic" panose="020F0302020204030204"/>
              </a:rPr>
              <a:t>les</a:t>
            </a:r>
            <a:r>
              <a:rPr lang="fr-FR" sz="2400" noProof="0" dirty="0">
                <a:solidFill>
                  <a:srgbClr val="104F75"/>
                </a:solidFill>
                <a:latin typeface="Century Gothic" panose="020F0302020204030204"/>
              </a:rPr>
              <a:t> mots anglais en français pour ton partenaire.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noProof="0" dirty="0">
                <a:solidFill>
                  <a:srgbClr val="104F75"/>
                </a:solidFill>
                <a:latin typeface="Century Gothic" panose="020F0302020204030204"/>
              </a:rPr>
              <a:t>Partenaire B: écris les mots que tu entends et construis une phrase complète avec le </a:t>
            </a:r>
            <a:r>
              <a:rPr lang="fr-FR" sz="2400" b="1" noProof="0" dirty="0">
                <a:solidFill>
                  <a:srgbClr val="104F75"/>
                </a:solidFill>
                <a:latin typeface="Century Gothic" panose="020F0302020204030204"/>
              </a:rPr>
              <a:t>parfait (P) </a:t>
            </a:r>
            <a:r>
              <a:rPr lang="fr-FR" sz="2400" noProof="0" dirty="0">
                <a:solidFill>
                  <a:srgbClr val="104F75"/>
                </a:solidFill>
                <a:latin typeface="Century Gothic" panose="020F0302020204030204"/>
              </a:rPr>
              <a:t>et </a:t>
            </a:r>
            <a:r>
              <a:rPr lang="fr-FR" sz="2400" b="1" noProof="0" dirty="0">
                <a:solidFill>
                  <a:srgbClr val="E87D1E"/>
                </a:solidFill>
                <a:latin typeface="Century Gothic" panose="020F0302020204030204"/>
              </a:rPr>
              <a:t>l’imparfait (I).</a:t>
            </a:r>
            <a:endParaRPr kumimoji="0" lang="fr-FR" sz="2400" b="1" i="0" u="none" strike="noStrike" kern="1200" cap="none" spc="0" normalizeH="0" baseline="0" noProof="0" dirty="0">
              <a:ln>
                <a:noFill/>
              </a:ln>
              <a:solidFill>
                <a:srgbClr val="E87D1E"/>
              </a:solidFill>
              <a:effectLst/>
              <a:uLnTx/>
              <a:uFillTx/>
              <a:latin typeface="Century Gothic" panose="020F0302020204030204"/>
            </a:endParaRPr>
          </a:p>
        </p:txBody>
      </p:sp>
      <p:pic>
        <p:nvPicPr>
          <p:cNvPr id="11" name="Picture 10" descr="A picture containing toy, vector graphics&#10;&#10;Description automatically generated">
            <a:extLst>
              <a:ext uri="{FF2B5EF4-FFF2-40B4-BE49-F238E27FC236}">
                <a16:creationId xmlns:a16="http://schemas.microsoft.com/office/drawing/2014/main" id="{EC2C5345-B6E0-5495-6B14-8EA89F71E5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605" t="22429" r="16253"/>
          <a:stretch/>
        </p:blipFill>
        <p:spPr>
          <a:xfrm>
            <a:off x="10501685" y="4144985"/>
            <a:ext cx="1806021" cy="2241173"/>
          </a:xfrm>
          <a:prstGeom prst="rect">
            <a:avLst/>
          </a:prstGeom>
        </p:spPr>
      </p:pic>
      <p:pic>
        <p:nvPicPr>
          <p:cNvPr id="13" name="Picture 12">
            <a:extLst>
              <a:ext uri="{FF2B5EF4-FFF2-40B4-BE49-F238E27FC236}">
                <a16:creationId xmlns:a16="http://schemas.microsoft.com/office/drawing/2014/main" id="{598D42A9-5588-E45B-8B5A-984B2E7C1F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408" t="21629" r="18015" b="-734"/>
          <a:stretch/>
        </p:blipFill>
        <p:spPr>
          <a:xfrm>
            <a:off x="-56228" y="4116493"/>
            <a:ext cx="1922090" cy="2298158"/>
          </a:xfrm>
          <a:prstGeom prst="rect">
            <a:avLst/>
          </a:prstGeom>
        </p:spPr>
      </p:pic>
      <p:sp>
        <p:nvSpPr>
          <p:cNvPr id="15" name="Google Shape;480;p13">
            <a:hlinkClick r:id="rId6" action="ppaction://hlinksldjump"/>
            <a:extLst>
              <a:ext uri="{FF2B5EF4-FFF2-40B4-BE49-F238E27FC236}">
                <a16:creationId xmlns:a16="http://schemas.microsoft.com/office/drawing/2014/main" id="{FADBF6A9-C0D7-1E3F-704C-00E6751CEF38}"/>
              </a:ext>
            </a:extLst>
          </p:cNvPr>
          <p:cNvSpPr/>
          <p:nvPr/>
        </p:nvSpPr>
        <p:spPr>
          <a:xfrm>
            <a:off x="7548005" y="322214"/>
            <a:ext cx="1945039" cy="654511"/>
          </a:xfrm>
          <a:prstGeom prst="wedgeRoundRectCallout">
            <a:avLst>
              <a:gd name="adj1" fmla="val -31245"/>
              <a:gd name="adj2" fmla="val 45220"/>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algn="ctr">
              <a:defRPr/>
            </a:pPr>
            <a:r>
              <a:rPr lang="fr-FR" sz="2000" b="1" dirty="0">
                <a:solidFill>
                  <a:prstClr val="white"/>
                </a:solidFill>
                <a:latin typeface="Century Gothic" panose="020B0502020202020204" pitchFamily="34" charset="0"/>
                <a:ea typeface="Trebuchet MS"/>
                <a:cs typeface="Trebuchet MS"/>
                <a:sym typeface="Trebuchet MS"/>
              </a:rPr>
              <a:t>*évènement </a:t>
            </a:r>
            <a:r>
              <a:rPr lang="en-GB" sz="2000" dirty="0">
                <a:solidFill>
                  <a:prstClr val="white"/>
                </a:solidFill>
                <a:latin typeface="Century Gothic" panose="020B0502020202020204" pitchFamily="34" charset="0"/>
                <a:ea typeface="Trebuchet MS"/>
                <a:cs typeface="Trebuchet MS"/>
                <a:sym typeface="Trebuchet MS"/>
              </a:rPr>
              <a:t>= event</a:t>
            </a:r>
            <a:endParaRPr kumimoji="0" lang="en-GB" sz="2000" b="0" i="0" u="none" strike="noStrike" kern="1200" cap="none" spc="0" normalizeH="0" baseline="0" dirty="0">
              <a:ln>
                <a:noFill/>
              </a:ln>
              <a:solidFill>
                <a:prstClr val="white"/>
              </a:solidFill>
              <a:effectLst/>
              <a:uLnTx/>
              <a:uFillTx/>
              <a:latin typeface="Century Gothic" panose="020B0502020202020204" pitchFamily="34" charset="0"/>
              <a:ea typeface="Trebuchet MS"/>
              <a:cs typeface="Trebuchet MS"/>
              <a:sym typeface="Trebuchet MS"/>
            </a:endParaRPr>
          </a:p>
        </p:txBody>
      </p:sp>
    </p:spTree>
    <p:extLst>
      <p:ext uri="{BB962C8B-B14F-4D97-AF65-F5344CB8AC3E}">
        <p14:creationId xmlns:p14="http://schemas.microsoft.com/office/powerpoint/2010/main" val="4003428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7553"/>
            <a:ext cx="6823587" cy="707849"/>
          </a:xfrm>
          <a:prstGeom prst="rect">
            <a:avLst/>
          </a:prstGeom>
        </p:spPr>
      </p:pic>
      <p:sp>
        <p:nvSpPr>
          <p:cNvPr id="4" name="Title 3"/>
          <p:cNvSpPr>
            <a:spLocks noGrp="1"/>
          </p:cNvSpPr>
          <p:nvPr>
            <p:ph type="title"/>
          </p:nvPr>
        </p:nvSpPr>
        <p:spPr>
          <a:xfrm>
            <a:off x="0" y="94749"/>
            <a:ext cx="5840361" cy="707849"/>
          </a:xfrm>
        </p:spPr>
        <p:txBody>
          <a:bodyPr>
            <a:normAutofit/>
          </a:bodyPr>
          <a:lstStyle/>
          <a:p>
            <a:r>
              <a:rPr lang="fr-FR" sz="2800" b="1" dirty="0">
                <a:solidFill>
                  <a:schemeClr val="bg1"/>
                </a:solidFill>
              </a:rPr>
              <a:t>On parle de deux choses…</a:t>
            </a:r>
            <a:endParaRPr lang="fr-FR" sz="30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0600" y="248874"/>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48" name="Title 3"/>
          <p:cNvSpPr txBox="1">
            <a:spLocks/>
          </p:cNvSpPr>
          <p:nvPr/>
        </p:nvSpPr>
        <p:spPr>
          <a:xfrm>
            <a:off x="0" y="176333"/>
            <a:ext cx="5698067"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3623DED3-A361-8BF9-63DF-EB8806F7512F}"/>
              </a:ext>
            </a:extLst>
          </p:cNvPr>
          <p:cNvSpPr txBox="1"/>
          <p:nvPr/>
        </p:nvSpPr>
        <p:spPr>
          <a:xfrm>
            <a:off x="206482" y="948206"/>
            <a:ext cx="5889518" cy="1323439"/>
          </a:xfrm>
          <a:prstGeom prst="rect">
            <a:avLst/>
          </a:prstGeom>
          <a:noFill/>
          <a:ln w="38100">
            <a:solidFill>
              <a:schemeClr val="accent5">
                <a:lumMod val="50000"/>
              </a:schemeClr>
            </a:solidFill>
            <a:prstDash val="dash"/>
          </a:ln>
        </p:spPr>
        <p:txBody>
          <a:bodyPr wrap="square" rtlCol="0">
            <a:spAutoFit/>
          </a:bodyPr>
          <a:lstStyle/>
          <a:p>
            <a:pPr algn="l"/>
            <a:r>
              <a:rPr lang="fr-FR" sz="1600" b="1" dirty="0">
                <a:solidFill>
                  <a:schemeClr val="accent5">
                    <a:lumMod val="50000"/>
                  </a:schemeClr>
                </a:solidFill>
              </a:rPr>
              <a:t>Partenaire</a:t>
            </a:r>
            <a:r>
              <a:rPr lang="en-GB" sz="1600" b="1" dirty="0">
                <a:solidFill>
                  <a:schemeClr val="accent5">
                    <a:lumMod val="50000"/>
                  </a:schemeClr>
                </a:solidFill>
              </a:rPr>
              <a:t> A:</a:t>
            </a:r>
          </a:p>
          <a:p>
            <a:pPr algn="l"/>
            <a:r>
              <a:rPr lang="en-GB" sz="1600" b="1" dirty="0">
                <a:solidFill>
                  <a:schemeClr val="accent5">
                    <a:lumMod val="50000"/>
                  </a:schemeClr>
                </a:solidFill>
              </a:rPr>
              <a:t>1. </a:t>
            </a:r>
            <a:r>
              <a:rPr lang="en-GB" sz="1600" dirty="0">
                <a:solidFill>
                  <a:schemeClr val="accent5">
                    <a:lumMod val="50000"/>
                  </a:schemeClr>
                </a:solidFill>
              </a:rPr>
              <a:t>to do (I) / homework / when / friend / to call (P)</a:t>
            </a:r>
          </a:p>
          <a:p>
            <a:pPr algn="l"/>
            <a:r>
              <a:rPr lang="en-GB" sz="1600" b="1" dirty="0">
                <a:solidFill>
                  <a:schemeClr val="accent5">
                    <a:lumMod val="50000"/>
                  </a:schemeClr>
                </a:solidFill>
              </a:rPr>
              <a:t>2. </a:t>
            </a:r>
            <a:r>
              <a:rPr lang="en-GB" sz="1600" dirty="0">
                <a:solidFill>
                  <a:schemeClr val="accent5">
                    <a:lumMod val="50000"/>
                  </a:schemeClr>
                </a:solidFill>
              </a:rPr>
              <a:t>to dine (P) / father / while / to visit (I) / France</a:t>
            </a:r>
          </a:p>
          <a:p>
            <a:pPr algn="l"/>
            <a:r>
              <a:rPr lang="en-GB" sz="1600" b="1" dirty="0">
                <a:solidFill>
                  <a:schemeClr val="accent5">
                    <a:lumMod val="50000"/>
                  </a:schemeClr>
                </a:solidFill>
              </a:rPr>
              <a:t>3. </a:t>
            </a:r>
            <a:r>
              <a:rPr lang="en-GB" sz="1600" dirty="0">
                <a:solidFill>
                  <a:schemeClr val="accent5">
                    <a:lumMod val="50000"/>
                  </a:schemeClr>
                </a:solidFill>
              </a:rPr>
              <a:t>to sing (P) / song / while / to make (I) / meal</a:t>
            </a:r>
          </a:p>
          <a:p>
            <a:pPr algn="l"/>
            <a:r>
              <a:rPr lang="en-GB" sz="1600" b="1" dirty="0">
                <a:solidFill>
                  <a:schemeClr val="accent5">
                    <a:lumMod val="50000"/>
                  </a:schemeClr>
                </a:solidFill>
              </a:rPr>
              <a:t>4. </a:t>
            </a:r>
            <a:r>
              <a:rPr lang="en-GB" sz="1600" dirty="0">
                <a:solidFill>
                  <a:srgbClr val="104F75"/>
                </a:solidFill>
              </a:rPr>
              <a:t>to go (I) / to the cinema / when / to fall (P)</a:t>
            </a:r>
            <a:endParaRPr lang="en-GB" sz="1600" dirty="0">
              <a:solidFill>
                <a:schemeClr val="accent5">
                  <a:lumMod val="50000"/>
                </a:schemeClr>
              </a:solidFill>
            </a:endParaRPr>
          </a:p>
        </p:txBody>
      </p:sp>
      <p:sp>
        <p:nvSpPr>
          <p:cNvPr id="19" name="TextBox 18">
            <a:extLst>
              <a:ext uri="{FF2B5EF4-FFF2-40B4-BE49-F238E27FC236}">
                <a16:creationId xmlns:a16="http://schemas.microsoft.com/office/drawing/2014/main" id="{37FE62EA-F6F0-EBBB-5A6D-85AD4EE64606}"/>
              </a:ext>
            </a:extLst>
          </p:cNvPr>
          <p:cNvSpPr txBox="1"/>
          <p:nvPr/>
        </p:nvSpPr>
        <p:spPr>
          <a:xfrm>
            <a:off x="6096000" y="948206"/>
            <a:ext cx="5889518" cy="1323439"/>
          </a:xfrm>
          <a:prstGeom prst="rect">
            <a:avLst/>
          </a:prstGeom>
          <a:noFill/>
          <a:ln w="38100">
            <a:solidFill>
              <a:schemeClr val="accent5">
                <a:lumMod val="50000"/>
              </a:schemeClr>
            </a:solidFill>
            <a:prstDash val="dash"/>
          </a:ln>
        </p:spPr>
        <p:txBody>
          <a:bodyPr wrap="square" rtlCol="0">
            <a:spAutoFit/>
          </a:bodyPr>
          <a:lstStyle/>
          <a:p>
            <a:pPr algn="l"/>
            <a:r>
              <a:rPr lang="fr-FR" sz="1600" b="1" dirty="0">
                <a:solidFill>
                  <a:schemeClr val="accent5">
                    <a:lumMod val="50000"/>
                  </a:schemeClr>
                </a:solidFill>
              </a:rPr>
              <a:t>Partenaire</a:t>
            </a:r>
            <a:r>
              <a:rPr lang="en-GB" sz="1600" b="1" dirty="0">
                <a:solidFill>
                  <a:schemeClr val="accent5">
                    <a:lumMod val="50000"/>
                  </a:schemeClr>
                </a:solidFill>
              </a:rPr>
              <a:t> B:</a:t>
            </a:r>
          </a:p>
          <a:p>
            <a:pPr algn="l"/>
            <a:r>
              <a:rPr lang="en-GB" sz="1600" b="1" dirty="0">
                <a:solidFill>
                  <a:schemeClr val="accent5">
                    <a:lumMod val="50000"/>
                  </a:schemeClr>
                </a:solidFill>
              </a:rPr>
              <a:t>1. </a:t>
            </a:r>
            <a:r>
              <a:rPr lang="en-GB" sz="1600" dirty="0">
                <a:solidFill>
                  <a:schemeClr val="accent5">
                    <a:lumMod val="50000"/>
                  </a:schemeClr>
                </a:solidFill>
              </a:rPr>
              <a:t>to dine (I) / when / sister / to steal (P) / money</a:t>
            </a:r>
          </a:p>
          <a:p>
            <a:pPr algn="l"/>
            <a:r>
              <a:rPr lang="en-GB" sz="1600" b="1" dirty="0">
                <a:solidFill>
                  <a:schemeClr val="accent5">
                    <a:lumMod val="50000"/>
                  </a:schemeClr>
                </a:solidFill>
              </a:rPr>
              <a:t>2. </a:t>
            </a:r>
            <a:r>
              <a:rPr lang="en-GB" sz="1600" dirty="0">
                <a:solidFill>
                  <a:schemeClr val="accent5">
                    <a:lumMod val="50000"/>
                  </a:schemeClr>
                </a:solidFill>
              </a:rPr>
              <a:t>to go (P) / to the show / while / to visit (I) / Montreal </a:t>
            </a:r>
          </a:p>
          <a:p>
            <a:pPr algn="l"/>
            <a:r>
              <a:rPr lang="en-GB" sz="1600" b="1" dirty="0">
                <a:solidFill>
                  <a:schemeClr val="accent5">
                    <a:lumMod val="50000"/>
                  </a:schemeClr>
                </a:solidFill>
              </a:rPr>
              <a:t>3. </a:t>
            </a:r>
            <a:r>
              <a:rPr lang="en-GB" sz="1600" dirty="0">
                <a:solidFill>
                  <a:schemeClr val="accent5">
                    <a:lumMod val="50000"/>
                  </a:schemeClr>
                </a:solidFill>
              </a:rPr>
              <a:t>to play (I) / in the garden / when / brother / to arrive (P)</a:t>
            </a:r>
          </a:p>
          <a:p>
            <a:pPr algn="l"/>
            <a:r>
              <a:rPr lang="en-GB" sz="1600" b="1" dirty="0">
                <a:solidFill>
                  <a:schemeClr val="accent5">
                    <a:lumMod val="50000"/>
                  </a:schemeClr>
                </a:solidFill>
              </a:rPr>
              <a:t>4. </a:t>
            </a:r>
            <a:r>
              <a:rPr lang="en-GB" sz="1600" dirty="0">
                <a:solidFill>
                  <a:schemeClr val="accent5">
                    <a:lumMod val="50000"/>
                  </a:schemeClr>
                </a:solidFill>
              </a:rPr>
              <a:t>to send (P) / letter / while / to be (I) / in the town </a:t>
            </a:r>
          </a:p>
        </p:txBody>
      </p:sp>
      <p:sp>
        <p:nvSpPr>
          <p:cNvPr id="16" name="TextBox 15">
            <a:extLst>
              <a:ext uri="{FF2B5EF4-FFF2-40B4-BE49-F238E27FC236}">
                <a16:creationId xmlns:a16="http://schemas.microsoft.com/office/drawing/2014/main" id="{93CD8B65-C8A9-6D76-783A-C77B67F4256E}"/>
              </a:ext>
            </a:extLst>
          </p:cNvPr>
          <p:cNvSpPr txBox="1"/>
          <p:nvPr/>
        </p:nvSpPr>
        <p:spPr>
          <a:xfrm>
            <a:off x="206482" y="2277375"/>
            <a:ext cx="5889518" cy="1323439"/>
          </a:xfrm>
          <a:prstGeom prst="rect">
            <a:avLst/>
          </a:prstGeom>
          <a:noFill/>
          <a:ln w="38100">
            <a:solidFill>
              <a:schemeClr val="accent5">
                <a:lumMod val="50000"/>
              </a:schemeClr>
            </a:solidFill>
            <a:prstDash val="dash"/>
          </a:ln>
        </p:spPr>
        <p:txBody>
          <a:bodyPr wrap="square" rtlCol="0">
            <a:spAutoFit/>
          </a:bodyPr>
          <a:lstStyle/>
          <a:p>
            <a:pPr algn="l"/>
            <a:r>
              <a:rPr lang="fr-FR" sz="1600" b="1" dirty="0">
                <a:solidFill>
                  <a:schemeClr val="accent5">
                    <a:lumMod val="50000"/>
                  </a:schemeClr>
                </a:solidFill>
              </a:rPr>
              <a:t>Partenaire</a:t>
            </a:r>
            <a:r>
              <a:rPr lang="en-GB" sz="1600" b="1" dirty="0">
                <a:solidFill>
                  <a:schemeClr val="accent5">
                    <a:lumMod val="50000"/>
                  </a:schemeClr>
                </a:solidFill>
              </a:rPr>
              <a:t> A:</a:t>
            </a:r>
          </a:p>
          <a:p>
            <a:pPr algn="l"/>
            <a:r>
              <a:rPr lang="en-GB" sz="1600" b="1" dirty="0">
                <a:solidFill>
                  <a:schemeClr val="accent5">
                    <a:lumMod val="50000"/>
                  </a:schemeClr>
                </a:solidFill>
              </a:rPr>
              <a:t>1. </a:t>
            </a:r>
            <a:r>
              <a:rPr lang="en-GB" sz="1600" dirty="0">
                <a:solidFill>
                  <a:schemeClr val="accent5">
                    <a:lumMod val="50000"/>
                  </a:schemeClr>
                </a:solidFill>
              </a:rPr>
              <a:t>to do (I) / homework / when / friend / to call (P)</a:t>
            </a:r>
          </a:p>
          <a:p>
            <a:pPr algn="l"/>
            <a:r>
              <a:rPr lang="en-GB" sz="1600" b="1" dirty="0">
                <a:solidFill>
                  <a:schemeClr val="accent5">
                    <a:lumMod val="50000"/>
                  </a:schemeClr>
                </a:solidFill>
              </a:rPr>
              <a:t>2. </a:t>
            </a:r>
            <a:r>
              <a:rPr lang="en-GB" sz="1600" dirty="0">
                <a:solidFill>
                  <a:schemeClr val="accent5">
                    <a:lumMod val="50000"/>
                  </a:schemeClr>
                </a:solidFill>
              </a:rPr>
              <a:t>to dine (P) / father / while / to visit (I) / France</a:t>
            </a:r>
          </a:p>
          <a:p>
            <a:pPr algn="l"/>
            <a:r>
              <a:rPr lang="en-GB" sz="1600" b="1" dirty="0">
                <a:solidFill>
                  <a:schemeClr val="accent5">
                    <a:lumMod val="50000"/>
                  </a:schemeClr>
                </a:solidFill>
              </a:rPr>
              <a:t>3. </a:t>
            </a:r>
            <a:r>
              <a:rPr lang="en-GB" sz="1600" dirty="0">
                <a:solidFill>
                  <a:schemeClr val="accent5">
                    <a:lumMod val="50000"/>
                  </a:schemeClr>
                </a:solidFill>
              </a:rPr>
              <a:t>to sing (P) / song / while / to make (I) / meal</a:t>
            </a:r>
          </a:p>
          <a:p>
            <a:pPr algn="l"/>
            <a:r>
              <a:rPr lang="en-GB" sz="1600" b="1" dirty="0">
                <a:solidFill>
                  <a:schemeClr val="accent5">
                    <a:lumMod val="50000"/>
                  </a:schemeClr>
                </a:solidFill>
              </a:rPr>
              <a:t>4. </a:t>
            </a:r>
            <a:r>
              <a:rPr lang="en-GB" sz="1600" dirty="0">
                <a:solidFill>
                  <a:srgbClr val="104F75"/>
                </a:solidFill>
              </a:rPr>
              <a:t>to go (I) / to the cinema / when / to fall (P)</a:t>
            </a:r>
            <a:endParaRPr lang="en-GB" sz="1600" dirty="0">
              <a:solidFill>
                <a:schemeClr val="accent5">
                  <a:lumMod val="50000"/>
                </a:schemeClr>
              </a:solidFill>
            </a:endParaRPr>
          </a:p>
        </p:txBody>
      </p:sp>
      <p:sp>
        <p:nvSpPr>
          <p:cNvPr id="17" name="TextBox 16">
            <a:extLst>
              <a:ext uri="{FF2B5EF4-FFF2-40B4-BE49-F238E27FC236}">
                <a16:creationId xmlns:a16="http://schemas.microsoft.com/office/drawing/2014/main" id="{0F4BBADF-BE4F-4DD2-C11C-D1CA58B62C56}"/>
              </a:ext>
            </a:extLst>
          </p:cNvPr>
          <p:cNvSpPr txBox="1"/>
          <p:nvPr/>
        </p:nvSpPr>
        <p:spPr>
          <a:xfrm>
            <a:off x="6096000" y="2277375"/>
            <a:ext cx="5889518" cy="1323439"/>
          </a:xfrm>
          <a:prstGeom prst="rect">
            <a:avLst/>
          </a:prstGeom>
          <a:noFill/>
          <a:ln w="38100">
            <a:solidFill>
              <a:schemeClr val="accent5">
                <a:lumMod val="50000"/>
              </a:schemeClr>
            </a:solidFill>
            <a:prstDash val="dash"/>
          </a:ln>
        </p:spPr>
        <p:txBody>
          <a:bodyPr wrap="square" rtlCol="0">
            <a:spAutoFit/>
          </a:bodyPr>
          <a:lstStyle/>
          <a:p>
            <a:pPr algn="l"/>
            <a:r>
              <a:rPr lang="fr-FR" sz="1600" b="1" dirty="0">
                <a:solidFill>
                  <a:schemeClr val="accent5">
                    <a:lumMod val="50000"/>
                  </a:schemeClr>
                </a:solidFill>
              </a:rPr>
              <a:t>Partenaire</a:t>
            </a:r>
            <a:r>
              <a:rPr lang="en-GB" sz="1600" b="1" dirty="0">
                <a:solidFill>
                  <a:schemeClr val="accent5">
                    <a:lumMod val="50000"/>
                  </a:schemeClr>
                </a:solidFill>
              </a:rPr>
              <a:t> B:</a:t>
            </a:r>
          </a:p>
          <a:p>
            <a:pPr algn="l"/>
            <a:r>
              <a:rPr lang="en-GB" sz="1600" b="1" dirty="0">
                <a:solidFill>
                  <a:schemeClr val="accent5">
                    <a:lumMod val="50000"/>
                  </a:schemeClr>
                </a:solidFill>
              </a:rPr>
              <a:t>1. </a:t>
            </a:r>
            <a:r>
              <a:rPr lang="en-GB" sz="1600" dirty="0">
                <a:solidFill>
                  <a:schemeClr val="accent5">
                    <a:lumMod val="50000"/>
                  </a:schemeClr>
                </a:solidFill>
              </a:rPr>
              <a:t>to dine (I) / when / sister / to steal (P) / money</a:t>
            </a:r>
          </a:p>
          <a:p>
            <a:pPr algn="l"/>
            <a:r>
              <a:rPr lang="en-GB" sz="1600" b="1" dirty="0">
                <a:solidFill>
                  <a:schemeClr val="accent5">
                    <a:lumMod val="50000"/>
                  </a:schemeClr>
                </a:solidFill>
              </a:rPr>
              <a:t>2. </a:t>
            </a:r>
            <a:r>
              <a:rPr lang="en-GB" sz="1600" dirty="0">
                <a:solidFill>
                  <a:schemeClr val="accent5">
                    <a:lumMod val="50000"/>
                  </a:schemeClr>
                </a:solidFill>
              </a:rPr>
              <a:t>to go (P) / to the show / while / to visit (I) / Montreal </a:t>
            </a:r>
          </a:p>
          <a:p>
            <a:pPr algn="l"/>
            <a:r>
              <a:rPr lang="en-GB" sz="1600" b="1" dirty="0">
                <a:solidFill>
                  <a:schemeClr val="accent5">
                    <a:lumMod val="50000"/>
                  </a:schemeClr>
                </a:solidFill>
              </a:rPr>
              <a:t>3. </a:t>
            </a:r>
            <a:r>
              <a:rPr lang="en-GB" sz="1600" dirty="0">
                <a:solidFill>
                  <a:schemeClr val="accent5">
                    <a:lumMod val="50000"/>
                  </a:schemeClr>
                </a:solidFill>
              </a:rPr>
              <a:t>to play (I) / in the garden / when / brother / to arrive (P)</a:t>
            </a:r>
          </a:p>
          <a:p>
            <a:pPr algn="l"/>
            <a:r>
              <a:rPr lang="en-GB" sz="1600" b="1" dirty="0">
                <a:solidFill>
                  <a:schemeClr val="accent5">
                    <a:lumMod val="50000"/>
                  </a:schemeClr>
                </a:solidFill>
              </a:rPr>
              <a:t>4. </a:t>
            </a:r>
            <a:r>
              <a:rPr lang="en-GB" sz="1600" dirty="0">
                <a:solidFill>
                  <a:schemeClr val="accent5">
                    <a:lumMod val="50000"/>
                  </a:schemeClr>
                </a:solidFill>
              </a:rPr>
              <a:t>to send (P) / letter / while / to be (I) / in the town </a:t>
            </a:r>
          </a:p>
        </p:txBody>
      </p:sp>
      <p:sp>
        <p:nvSpPr>
          <p:cNvPr id="20" name="TextBox 19">
            <a:extLst>
              <a:ext uri="{FF2B5EF4-FFF2-40B4-BE49-F238E27FC236}">
                <a16:creationId xmlns:a16="http://schemas.microsoft.com/office/drawing/2014/main" id="{FBBEC984-1D02-E798-BF0F-2F5AFC6F1839}"/>
              </a:ext>
            </a:extLst>
          </p:cNvPr>
          <p:cNvSpPr txBox="1"/>
          <p:nvPr/>
        </p:nvSpPr>
        <p:spPr>
          <a:xfrm>
            <a:off x="196646" y="4930022"/>
            <a:ext cx="5889518" cy="1323439"/>
          </a:xfrm>
          <a:prstGeom prst="rect">
            <a:avLst/>
          </a:prstGeom>
          <a:noFill/>
          <a:ln w="38100">
            <a:solidFill>
              <a:schemeClr val="accent5">
                <a:lumMod val="50000"/>
              </a:schemeClr>
            </a:solidFill>
            <a:prstDash val="dash"/>
          </a:ln>
        </p:spPr>
        <p:txBody>
          <a:bodyPr wrap="square" rtlCol="0">
            <a:spAutoFit/>
          </a:bodyPr>
          <a:lstStyle/>
          <a:p>
            <a:pPr algn="l"/>
            <a:r>
              <a:rPr lang="fr-FR" sz="1600" b="1" dirty="0">
                <a:solidFill>
                  <a:schemeClr val="accent5">
                    <a:lumMod val="50000"/>
                  </a:schemeClr>
                </a:solidFill>
              </a:rPr>
              <a:t>Partenaire</a:t>
            </a:r>
            <a:r>
              <a:rPr lang="en-GB" sz="1600" b="1" dirty="0">
                <a:solidFill>
                  <a:schemeClr val="accent5">
                    <a:lumMod val="50000"/>
                  </a:schemeClr>
                </a:solidFill>
              </a:rPr>
              <a:t> A:</a:t>
            </a:r>
          </a:p>
          <a:p>
            <a:pPr algn="l"/>
            <a:r>
              <a:rPr lang="en-GB" sz="1600" b="1" dirty="0">
                <a:solidFill>
                  <a:schemeClr val="accent5">
                    <a:lumMod val="50000"/>
                  </a:schemeClr>
                </a:solidFill>
              </a:rPr>
              <a:t>1. </a:t>
            </a:r>
            <a:r>
              <a:rPr lang="en-GB" sz="1600" dirty="0">
                <a:solidFill>
                  <a:schemeClr val="accent5">
                    <a:lumMod val="50000"/>
                  </a:schemeClr>
                </a:solidFill>
              </a:rPr>
              <a:t>to do (I) / homework / when / friend / to call (P)</a:t>
            </a:r>
          </a:p>
          <a:p>
            <a:pPr algn="l"/>
            <a:r>
              <a:rPr lang="en-GB" sz="1600" b="1" dirty="0">
                <a:solidFill>
                  <a:schemeClr val="accent5">
                    <a:lumMod val="50000"/>
                  </a:schemeClr>
                </a:solidFill>
              </a:rPr>
              <a:t>2. </a:t>
            </a:r>
            <a:r>
              <a:rPr lang="en-GB" sz="1600" dirty="0">
                <a:solidFill>
                  <a:schemeClr val="accent5">
                    <a:lumMod val="50000"/>
                  </a:schemeClr>
                </a:solidFill>
              </a:rPr>
              <a:t>to dine (P) / father / while / to visit (I) / France</a:t>
            </a:r>
          </a:p>
          <a:p>
            <a:pPr algn="l"/>
            <a:r>
              <a:rPr lang="en-GB" sz="1600" b="1" dirty="0">
                <a:solidFill>
                  <a:schemeClr val="accent5">
                    <a:lumMod val="50000"/>
                  </a:schemeClr>
                </a:solidFill>
              </a:rPr>
              <a:t>3. </a:t>
            </a:r>
            <a:r>
              <a:rPr lang="en-GB" sz="1600" dirty="0">
                <a:solidFill>
                  <a:schemeClr val="accent5">
                    <a:lumMod val="50000"/>
                  </a:schemeClr>
                </a:solidFill>
              </a:rPr>
              <a:t>to sing (P) / song / while / to make (I) / meal</a:t>
            </a:r>
          </a:p>
          <a:p>
            <a:pPr algn="l"/>
            <a:r>
              <a:rPr lang="en-GB" sz="1600" b="1" dirty="0">
                <a:solidFill>
                  <a:schemeClr val="accent5">
                    <a:lumMod val="50000"/>
                  </a:schemeClr>
                </a:solidFill>
              </a:rPr>
              <a:t>4. </a:t>
            </a:r>
            <a:r>
              <a:rPr lang="en-GB" sz="1600" dirty="0">
                <a:solidFill>
                  <a:srgbClr val="104F75"/>
                </a:solidFill>
              </a:rPr>
              <a:t>to go (I) / to the cinema / when / to fall (P)</a:t>
            </a:r>
            <a:endParaRPr lang="en-GB" sz="1600" dirty="0">
              <a:solidFill>
                <a:schemeClr val="accent5">
                  <a:lumMod val="50000"/>
                </a:schemeClr>
              </a:solidFill>
            </a:endParaRPr>
          </a:p>
        </p:txBody>
      </p:sp>
      <p:sp>
        <p:nvSpPr>
          <p:cNvPr id="21" name="TextBox 20">
            <a:extLst>
              <a:ext uri="{FF2B5EF4-FFF2-40B4-BE49-F238E27FC236}">
                <a16:creationId xmlns:a16="http://schemas.microsoft.com/office/drawing/2014/main" id="{7D487CE9-8046-7337-5158-F444E37D2E63}"/>
              </a:ext>
            </a:extLst>
          </p:cNvPr>
          <p:cNvSpPr txBox="1"/>
          <p:nvPr/>
        </p:nvSpPr>
        <p:spPr>
          <a:xfrm>
            <a:off x="6086164" y="4930022"/>
            <a:ext cx="5889518" cy="1323439"/>
          </a:xfrm>
          <a:prstGeom prst="rect">
            <a:avLst/>
          </a:prstGeom>
          <a:noFill/>
          <a:ln w="38100">
            <a:solidFill>
              <a:schemeClr val="accent5">
                <a:lumMod val="50000"/>
              </a:schemeClr>
            </a:solidFill>
            <a:prstDash val="dash"/>
          </a:ln>
        </p:spPr>
        <p:txBody>
          <a:bodyPr wrap="square" rtlCol="0">
            <a:spAutoFit/>
          </a:bodyPr>
          <a:lstStyle/>
          <a:p>
            <a:pPr algn="l"/>
            <a:r>
              <a:rPr lang="fr-FR" sz="1600" b="1" dirty="0">
                <a:solidFill>
                  <a:schemeClr val="accent5">
                    <a:lumMod val="50000"/>
                  </a:schemeClr>
                </a:solidFill>
              </a:rPr>
              <a:t>Partenaire</a:t>
            </a:r>
            <a:r>
              <a:rPr lang="en-GB" sz="1600" b="1" dirty="0">
                <a:solidFill>
                  <a:schemeClr val="accent5">
                    <a:lumMod val="50000"/>
                  </a:schemeClr>
                </a:solidFill>
              </a:rPr>
              <a:t> B:</a:t>
            </a:r>
          </a:p>
          <a:p>
            <a:pPr algn="l"/>
            <a:r>
              <a:rPr lang="en-GB" sz="1600" b="1" dirty="0">
                <a:solidFill>
                  <a:schemeClr val="accent5">
                    <a:lumMod val="50000"/>
                  </a:schemeClr>
                </a:solidFill>
              </a:rPr>
              <a:t>1. </a:t>
            </a:r>
            <a:r>
              <a:rPr lang="en-GB" sz="1600" dirty="0">
                <a:solidFill>
                  <a:schemeClr val="accent5">
                    <a:lumMod val="50000"/>
                  </a:schemeClr>
                </a:solidFill>
              </a:rPr>
              <a:t>to dine (I) / when / sister / to steal (P) / money</a:t>
            </a:r>
          </a:p>
          <a:p>
            <a:pPr algn="l"/>
            <a:r>
              <a:rPr lang="en-GB" sz="1600" b="1" dirty="0">
                <a:solidFill>
                  <a:schemeClr val="accent5">
                    <a:lumMod val="50000"/>
                  </a:schemeClr>
                </a:solidFill>
              </a:rPr>
              <a:t>2. </a:t>
            </a:r>
            <a:r>
              <a:rPr lang="en-GB" sz="1600" dirty="0">
                <a:solidFill>
                  <a:schemeClr val="accent5">
                    <a:lumMod val="50000"/>
                  </a:schemeClr>
                </a:solidFill>
              </a:rPr>
              <a:t>to go (P) / to the show / while / to visit (I) / Montreal </a:t>
            </a:r>
          </a:p>
          <a:p>
            <a:pPr algn="l"/>
            <a:r>
              <a:rPr lang="en-GB" sz="1600" b="1" dirty="0">
                <a:solidFill>
                  <a:schemeClr val="accent5">
                    <a:lumMod val="50000"/>
                  </a:schemeClr>
                </a:solidFill>
              </a:rPr>
              <a:t>3. </a:t>
            </a:r>
            <a:r>
              <a:rPr lang="en-GB" sz="1600" dirty="0">
                <a:solidFill>
                  <a:schemeClr val="accent5">
                    <a:lumMod val="50000"/>
                  </a:schemeClr>
                </a:solidFill>
              </a:rPr>
              <a:t>to play (I) / in the garden / when / brother / to arrive (P)</a:t>
            </a:r>
          </a:p>
          <a:p>
            <a:pPr algn="l"/>
            <a:r>
              <a:rPr lang="en-GB" sz="1600" b="1" dirty="0">
                <a:solidFill>
                  <a:schemeClr val="accent5">
                    <a:lumMod val="50000"/>
                  </a:schemeClr>
                </a:solidFill>
              </a:rPr>
              <a:t>4. </a:t>
            </a:r>
            <a:r>
              <a:rPr lang="en-GB" sz="1600" dirty="0">
                <a:solidFill>
                  <a:schemeClr val="accent5">
                    <a:lumMod val="50000"/>
                  </a:schemeClr>
                </a:solidFill>
              </a:rPr>
              <a:t>to send (P) / letter / while / to be (I) / in the town </a:t>
            </a:r>
          </a:p>
        </p:txBody>
      </p:sp>
      <p:sp>
        <p:nvSpPr>
          <p:cNvPr id="22" name="TextBox 21">
            <a:extLst>
              <a:ext uri="{FF2B5EF4-FFF2-40B4-BE49-F238E27FC236}">
                <a16:creationId xmlns:a16="http://schemas.microsoft.com/office/drawing/2014/main" id="{3FBD09B8-477B-1122-201E-C0E0A07B517D}"/>
              </a:ext>
            </a:extLst>
          </p:cNvPr>
          <p:cNvSpPr txBox="1"/>
          <p:nvPr/>
        </p:nvSpPr>
        <p:spPr>
          <a:xfrm>
            <a:off x="196646" y="3606583"/>
            <a:ext cx="5889518" cy="1323439"/>
          </a:xfrm>
          <a:prstGeom prst="rect">
            <a:avLst/>
          </a:prstGeom>
          <a:noFill/>
          <a:ln w="38100">
            <a:solidFill>
              <a:schemeClr val="accent5">
                <a:lumMod val="50000"/>
              </a:schemeClr>
            </a:solidFill>
            <a:prstDash val="dash"/>
          </a:ln>
        </p:spPr>
        <p:txBody>
          <a:bodyPr wrap="square" rtlCol="0">
            <a:spAutoFit/>
          </a:bodyPr>
          <a:lstStyle/>
          <a:p>
            <a:pPr algn="l"/>
            <a:r>
              <a:rPr lang="fr-FR" sz="1600" b="1" dirty="0">
                <a:solidFill>
                  <a:schemeClr val="accent5">
                    <a:lumMod val="50000"/>
                  </a:schemeClr>
                </a:solidFill>
              </a:rPr>
              <a:t>Partenaire</a:t>
            </a:r>
            <a:r>
              <a:rPr lang="en-GB" sz="1600" b="1" dirty="0">
                <a:solidFill>
                  <a:schemeClr val="accent5">
                    <a:lumMod val="50000"/>
                  </a:schemeClr>
                </a:solidFill>
              </a:rPr>
              <a:t> A:</a:t>
            </a:r>
          </a:p>
          <a:p>
            <a:pPr algn="l"/>
            <a:r>
              <a:rPr lang="en-GB" sz="1600" b="1" dirty="0">
                <a:solidFill>
                  <a:schemeClr val="accent5">
                    <a:lumMod val="50000"/>
                  </a:schemeClr>
                </a:solidFill>
              </a:rPr>
              <a:t>1. </a:t>
            </a:r>
            <a:r>
              <a:rPr lang="en-GB" sz="1600" dirty="0">
                <a:solidFill>
                  <a:schemeClr val="accent5">
                    <a:lumMod val="50000"/>
                  </a:schemeClr>
                </a:solidFill>
              </a:rPr>
              <a:t>to do (I) / homework / when / friend / to call (P)</a:t>
            </a:r>
          </a:p>
          <a:p>
            <a:pPr algn="l"/>
            <a:r>
              <a:rPr lang="en-GB" sz="1600" b="1" dirty="0">
                <a:solidFill>
                  <a:schemeClr val="accent5">
                    <a:lumMod val="50000"/>
                  </a:schemeClr>
                </a:solidFill>
              </a:rPr>
              <a:t>2. </a:t>
            </a:r>
            <a:r>
              <a:rPr lang="en-GB" sz="1600" dirty="0">
                <a:solidFill>
                  <a:schemeClr val="accent5">
                    <a:lumMod val="50000"/>
                  </a:schemeClr>
                </a:solidFill>
              </a:rPr>
              <a:t>to dine (P) / father / while / to visit (I) / France</a:t>
            </a:r>
          </a:p>
          <a:p>
            <a:pPr algn="l"/>
            <a:r>
              <a:rPr lang="en-GB" sz="1600" b="1" dirty="0">
                <a:solidFill>
                  <a:schemeClr val="accent5">
                    <a:lumMod val="50000"/>
                  </a:schemeClr>
                </a:solidFill>
              </a:rPr>
              <a:t>3. </a:t>
            </a:r>
            <a:r>
              <a:rPr lang="en-GB" sz="1600" dirty="0">
                <a:solidFill>
                  <a:schemeClr val="accent5">
                    <a:lumMod val="50000"/>
                  </a:schemeClr>
                </a:solidFill>
              </a:rPr>
              <a:t>to sing (P) / song / while / to make (I) / meal</a:t>
            </a:r>
          </a:p>
          <a:p>
            <a:pPr algn="l"/>
            <a:r>
              <a:rPr lang="en-GB" sz="1600" b="1" dirty="0">
                <a:solidFill>
                  <a:schemeClr val="accent5">
                    <a:lumMod val="50000"/>
                  </a:schemeClr>
                </a:solidFill>
              </a:rPr>
              <a:t>4. </a:t>
            </a:r>
            <a:r>
              <a:rPr lang="en-GB" sz="1600" dirty="0">
                <a:solidFill>
                  <a:srgbClr val="104F75"/>
                </a:solidFill>
              </a:rPr>
              <a:t>to go (I) / to the cinema / when / to fall (P)</a:t>
            </a:r>
            <a:endParaRPr lang="en-GB" sz="1600" dirty="0">
              <a:solidFill>
                <a:schemeClr val="accent5">
                  <a:lumMod val="50000"/>
                </a:schemeClr>
              </a:solidFill>
            </a:endParaRPr>
          </a:p>
        </p:txBody>
      </p:sp>
      <p:sp>
        <p:nvSpPr>
          <p:cNvPr id="23" name="TextBox 22">
            <a:extLst>
              <a:ext uri="{FF2B5EF4-FFF2-40B4-BE49-F238E27FC236}">
                <a16:creationId xmlns:a16="http://schemas.microsoft.com/office/drawing/2014/main" id="{7F0BAD25-11E5-347B-F535-D83B20659563}"/>
              </a:ext>
            </a:extLst>
          </p:cNvPr>
          <p:cNvSpPr txBox="1"/>
          <p:nvPr/>
        </p:nvSpPr>
        <p:spPr>
          <a:xfrm>
            <a:off x="6086164" y="3606583"/>
            <a:ext cx="5889518" cy="1323439"/>
          </a:xfrm>
          <a:prstGeom prst="rect">
            <a:avLst/>
          </a:prstGeom>
          <a:noFill/>
          <a:ln w="38100">
            <a:solidFill>
              <a:schemeClr val="accent5">
                <a:lumMod val="50000"/>
              </a:schemeClr>
            </a:solidFill>
            <a:prstDash val="dash"/>
          </a:ln>
        </p:spPr>
        <p:txBody>
          <a:bodyPr wrap="square" rtlCol="0">
            <a:spAutoFit/>
          </a:bodyPr>
          <a:lstStyle/>
          <a:p>
            <a:pPr algn="l"/>
            <a:r>
              <a:rPr lang="fr-FR" sz="1600" b="1" dirty="0">
                <a:solidFill>
                  <a:schemeClr val="accent5">
                    <a:lumMod val="50000"/>
                  </a:schemeClr>
                </a:solidFill>
              </a:rPr>
              <a:t>Partenaire</a:t>
            </a:r>
            <a:r>
              <a:rPr lang="en-GB" sz="1600" b="1" dirty="0">
                <a:solidFill>
                  <a:schemeClr val="accent5">
                    <a:lumMod val="50000"/>
                  </a:schemeClr>
                </a:solidFill>
              </a:rPr>
              <a:t> B:</a:t>
            </a:r>
          </a:p>
          <a:p>
            <a:pPr algn="l"/>
            <a:r>
              <a:rPr lang="en-GB" sz="1600" b="1" dirty="0">
                <a:solidFill>
                  <a:schemeClr val="accent5">
                    <a:lumMod val="50000"/>
                  </a:schemeClr>
                </a:solidFill>
              </a:rPr>
              <a:t>1. </a:t>
            </a:r>
            <a:r>
              <a:rPr lang="en-GB" sz="1600" dirty="0">
                <a:solidFill>
                  <a:schemeClr val="accent5">
                    <a:lumMod val="50000"/>
                  </a:schemeClr>
                </a:solidFill>
              </a:rPr>
              <a:t>to dine (I) / when / sister / to steal (P) / money</a:t>
            </a:r>
          </a:p>
          <a:p>
            <a:pPr algn="l"/>
            <a:r>
              <a:rPr lang="en-GB" sz="1600" b="1" dirty="0">
                <a:solidFill>
                  <a:schemeClr val="accent5">
                    <a:lumMod val="50000"/>
                  </a:schemeClr>
                </a:solidFill>
              </a:rPr>
              <a:t>2. </a:t>
            </a:r>
            <a:r>
              <a:rPr lang="en-GB" sz="1600" dirty="0">
                <a:solidFill>
                  <a:schemeClr val="accent5">
                    <a:lumMod val="50000"/>
                  </a:schemeClr>
                </a:solidFill>
              </a:rPr>
              <a:t>to go (P) / to the show / while / to visit (I) / Montreal </a:t>
            </a:r>
          </a:p>
          <a:p>
            <a:pPr algn="l"/>
            <a:r>
              <a:rPr lang="en-GB" sz="1600" b="1" dirty="0">
                <a:solidFill>
                  <a:schemeClr val="accent5">
                    <a:lumMod val="50000"/>
                  </a:schemeClr>
                </a:solidFill>
              </a:rPr>
              <a:t>3. </a:t>
            </a:r>
            <a:r>
              <a:rPr lang="en-GB" sz="1600" dirty="0">
                <a:solidFill>
                  <a:schemeClr val="accent5">
                    <a:lumMod val="50000"/>
                  </a:schemeClr>
                </a:solidFill>
              </a:rPr>
              <a:t>to play (I) / in the garden / when / brother / to arrive (P)</a:t>
            </a:r>
          </a:p>
          <a:p>
            <a:pPr algn="l"/>
            <a:r>
              <a:rPr lang="en-GB" sz="1600" b="1" dirty="0">
                <a:solidFill>
                  <a:schemeClr val="accent5">
                    <a:lumMod val="50000"/>
                  </a:schemeClr>
                </a:solidFill>
              </a:rPr>
              <a:t>4. </a:t>
            </a:r>
            <a:r>
              <a:rPr lang="en-GB" sz="1600" dirty="0">
                <a:solidFill>
                  <a:schemeClr val="accent5">
                    <a:lumMod val="50000"/>
                  </a:schemeClr>
                </a:solidFill>
              </a:rPr>
              <a:t>to send (P) / letter / while / to be (I) / in the town </a:t>
            </a:r>
          </a:p>
        </p:txBody>
      </p:sp>
    </p:spTree>
    <p:extLst>
      <p:ext uri="{BB962C8B-B14F-4D97-AF65-F5344CB8AC3E}">
        <p14:creationId xmlns:p14="http://schemas.microsoft.com/office/powerpoint/2010/main" val="2912839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599"/>
            <a:ext cx="6476563" cy="738686"/>
          </a:xfrm>
          <a:prstGeom prst="rect">
            <a:avLst/>
          </a:prstGeom>
        </p:spPr>
      </p:pic>
      <p:sp>
        <p:nvSpPr>
          <p:cNvPr id="4" name="Title 3"/>
          <p:cNvSpPr>
            <a:spLocks noGrp="1"/>
          </p:cNvSpPr>
          <p:nvPr>
            <p:ph type="title"/>
          </p:nvPr>
        </p:nvSpPr>
        <p:spPr>
          <a:xfrm>
            <a:off x="1767" y="193999"/>
            <a:ext cx="6760029" cy="707849"/>
          </a:xfrm>
        </p:spPr>
        <p:txBody>
          <a:bodyPr>
            <a:normAutofit/>
          </a:bodyPr>
          <a:lstStyle/>
          <a:p>
            <a:r>
              <a:rPr lang="fr-FR" sz="3200" b="1" dirty="0">
                <a:solidFill>
                  <a:schemeClr val="bg1"/>
                </a:solidFill>
              </a:rPr>
              <a:t>On parle de deux choses…</a:t>
            </a:r>
            <a:endParaRPr lang="fr-FR"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pic>
        <p:nvPicPr>
          <p:cNvPr id="18" name="Picture 17" descr="A picture containing toy, vector graphics&#10;&#10;Description automatically generated">
            <a:extLst>
              <a:ext uri="{FF2B5EF4-FFF2-40B4-BE49-F238E27FC236}">
                <a16:creationId xmlns:a16="http://schemas.microsoft.com/office/drawing/2014/main" id="{755259EA-6E30-627A-EEF1-8EFFDF4F57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605" t="22429" r="16253"/>
          <a:stretch/>
        </p:blipFill>
        <p:spPr>
          <a:xfrm>
            <a:off x="9297675" y="112474"/>
            <a:ext cx="829629" cy="1029524"/>
          </a:xfrm>
          <a:prstGeom prst="rect">
            <a:avLst/>
          </a:prstGeom>
        </p:spPr>
      </p:pic>
      <p:pic>
        <p:nvPicPr>
          <p:cNvPr id="19" name="Picture 18">
            <a:extLst>
              <a:ext uri="{FF2B5EF4-FFF2-40B4-BE49-F238E27FC236}">
                <a16:creationId xmlns:a16="http://schemas.microsoft.com/office/drawing/2014/main" id="{99758CA9-FCF4-218F-6361-B780833C87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408" t="21629" r="18015" b="-734"/>
          <a:stretch/>
        </p:blipFill>
        <p:spPr>
          <a:xfrm>
            <a:off x="6432286" y="59461"/>
            <a:ext cx="905392" cy="1082537"/>
          </a:xfrm>
          <a:prstGeom prst="rect">
            <a:avLst/>
          </a:prstGeom>
        </p:spPr>
      </p:pic>
      <p:sp>
        <p:nvSpPr>
          <p:cNvPr id="10" name="TextBox 9">
            <a:extLst>
              <a:ext uri="{FF2B5EF4-FFF2-40B4-BE49-F238E27FC236}">
                <a16:creationId xmlns:a16="http://schemas.microsoft.com/office/drawing/2014/main" id="{50688F81-2CEB-2220-F2ED-68512D558264}"/>
              </a:ext>
            </a:extLst>
          </p:cNvPr>
          <p:cNvSpPr txBox="1"/>
          <p:nvPr/>
        </p:nvSpPr>
        <p:spPr>
          <a:xfrm>
            <a:off x="5939511" y="1138573"/>
            <a:ext cx="6213223" cy="2554545"/>
          </a:xfrm>
          <a:prstGeom prst="rect">
            <a:avLst/>
          </a:prstGeom>
          <a:noFill/>
          <a:ln w="38100">
            <a:noFill/>
            <a:prstDash val="dash"/>
          </a:ln>
        </p:spPr>
        <p:txBody>
          <a:bodyPr wrap="square" rtlCol="0">
            <a:spAutoFit/>
          </a:bodyPr>
          <a:lstStyle/>
          <a:p>
            <a:pPr algn="l"/>
            <a:r>
              <a:rPr lang="fr-FR" sz="2000" b="1" dirty="0">
                <a:solidFill>
                  <a:srgbClr val="104F75"/>
                </a:solidFill>
              </a:rPr>
              <a:t>Partenaire B:</a:t>
            </a:r>
          </a:p>
          <a:p>
            <a:pPr algn="l"/>
            <a:r>
              <a:rPr lang="fr-FR" sz="2000" b="1" dirty="0">
                <a:solidFill>
                  <a:srgbClr val="104F75"/>
                </a:solidFill>
              </a:rPr>
              <a:t>1. </a:t>
            </a:r>
            <a:r>
              <a:rPr lang="fr-FR" sz="2000" dirty="0">
                <a:solidFill>
                  <a:srgbClr val="104F75"/>
                </a:solidFill>
              </a:rPr>
              <a:t>Je faisais mes devoirs quand mon ami a appelé.</a:t>
            </a:r>
          </a:p>
          <a:p>
            <a:pPr algn="l"/>
            <a:r>
              <a:rPr lang="fr-FR" sz="2000" b="1" dirty="0">
                <a:solidFill>
                  <a:srgbClr val="104F75"/>
                </a:solidFill>
              </a:rPr>
              <a:t>2. </a:t>
            </a:r>
            <a:r>
              <a:rPr lang="fr-FR" sz="2000" dirty="0">
                <a:solidFill>
                  <a:srgbClr val="104F75"/>
                </a:solidFill>
              </a:rPr>
              <a:t>Elle a dîné avec son père pendant qu’elle visitait la France.</a:t>
            </a:r>
          </a:p>
          <a:p>
            <a:pPr algn="l"/>
            <a:r>
              <a:rPr lang="fr-FR" sz="2000" b="1" dirty="0">
                <a:solidFill>
                  <a:srgbClr val="104F75"/>
                </a:solidFill>
              </a:rPr>
              <a:t>3. </a:t>
            </a:r>
            <a:r>
              <a:rPr lang="fr-FR" sz="2000" dirty="0">
                <a:solidFill>
                  <a:srgbClr val="104F75"/>
                </a:solidFill>
              </a:rPr>
              <a:t>Il a chanté un chanson pendant qu’il faisait </a:t>
            </a:r>
          </a:p>
          <a:p>
            <a:pPr algn="l"/>
            <a:r>
              <a:rPr lang="fr-FR" sz="2000" dirty="0">
                <a:solidFill>
                  <a:srgbClr val="104F75"/>
                </a:solidFill>
              </a:rPr>
              <a:t>un repas.</a:t>
            </a:r>
          </a:p>
          <a:p>
            <a:r>
              <a:rPr lang="fr-FR" sz="2000" b="1" dirty="0">
                <a:solidFill>
                  <a:srgbClr val="104F75"/>
                </a:solidFill>
              </a:rPr>
              <a:t>4. </a:t>
            </a:r>
            <a:r>
              <a:rPr lang="fr-FR" sz="2000" dirty="0">
                <a:solidFill>
                  <a:srgbClr val="104F75"/>
                </a:solidFill>
              </a:rPr>
              <a:t>Tu allais au cinéma quand tu es tombé.</a:t>
            </a:r>
          </a:p>
        </p:txBody>
      </p:sp>
      <p:sp>
        <p:nvSpPr>
          <p:cNvPr id="15" name="TextBox 14">
            <a:extLst>
              <a:ext uri="{FF2B5EF4-FFF2-40B4-BE49-F238E27FC236}">
                <a16:creationId xmlns:a16="http://schemas.microsoft.com/office/drawing/2014/main" id="{82D25662-9431-AFA4-37C9-BD00E0252125}"/>
              </a:ext>
            </a:extLst>
          </p:cNvPr>
          <p:cNvSpPr txBox="1"/>
          <p:nvPr/>
        </p:nvSpPr>
        <p:spPr>
          <a:xfrm>
            <a:off x="5939512" y="3840444"/>
            <a:ext cx="6078499" cy="2554545"/>
          </a:xfrm>
          <a:prstGeom prst="rect">
            <a:avLst/>
          </a:prstGeom>
          <a:noFill/>
          <a:ln w="38100">
            <a:noFill/>
            <a:prstDash val="dash"/>
          </a:ln>
        </p:spPr>
        <p:txBody>
          <a:bodyPr wrap="square" rtlCol="0">
            <a:spAutoFit/>
          </a:bodyPr>
          <a:lstStyle/>
          <a:p>
            <a:pPr algn="l"/>
            <a:r>
              <a:rPr lang="fr-FR" sz="2000" b="1" dirty="0">
                <a:solidFill>
                  <a:srgbClr val="104F75"/>
                </a:solidFill>
              </a:rPr>
              <a:t>Partenaire A: </a:t>
            </a:r>
          </a:p>
          <a:p>
            <a:pPr algn="l"/>
            <a:r>
              <a:rPr lang="fr-FR" sz="2000" b="1" dirty="0">
                <a:solidFill>
                  <a:srgbClr val="104F75"/>
                </a:solidFill>
              </a:rPr>
              <a:t>1. </a:t>
            </a:r>
            <a:r>
              <a:rPr lang="fr-FR" sz="2000" dirty="0">
                <a:solidFill>
                  <a:srgbClr val="104F75"/>
                </a:solidFill>
              </a:rPr>
              <a:t>Je dînais quand ma sœur a volé mon argent. </a:t>
            </a:r>
          </a:p>
          <a:p>
            <a:pPr algn="l"/>
            <a:r>
              <a:rPr lang="fr-FR" sz="2000" b="1" dirty="0">
                <a:solidFill>
                  <a:srgbClr val="104F75"/>
                </a:solidFill>
              </a:rPr>
              <a:t>2. </a:t>
            </a:r>
            <a:r>
              <a:rPr lang="fr-FR" sz="2000" dirty="0">
                <a:solidFill>
                  <a:srgbClr val="104F75"/>
                </a:solidFill>
              </a:rPr>
              <a:t>Elle est allée au spectacle pendant qu’elle visitait Montréal.</a:t>
            </a:r>
          </a:p>
          <a:p>
            <a:pPr algn="l"/>
            <a:r>
              <a:rPr lang="fr-FR" sz="2000" b="1" dirty="0">
                <a:solidFill>
                  <a:srgbClr val="104F75"/>
                </a:solidFill>
              </a:rPr>
              <a:t>3. </a:t>
            </a:r>
            <a:r>
              <a:rPr lang="fr-FR" sz="2000" dirty="0">
                <a:solidFill>
                  <a:srgbClr val="104F75"/>
                </a:solidFill>
              </a:rPr>
              <a:t>Je jouais dans le jardin quand mon frère </a:t>
            </a:r>
          </a:p>
          <a:p>
            <a:pPr algn="l"/>
            <a:r>
              <a:rPr lang="fr-FR" sz="2000" dirty="0">
                <a:solidFill>
                  <a:srgbClr val="104F75"/>
                </a:solidFill>
              </a:rPr>
              <a:t>est arrivé.</a:t>
            </a:r>
          </a:p>
          <a:p>
            <a:r>
              <a:rPr lang="fr-FR" sz="2000" b="1" dirty="0">
                <a:solidFill>
                  <a:srgbClr val="104F75"/>
                </a:solidFill>
              </a:rPr>
              <a:t>4. </a:t>
            </a:r>
            <a:r>
              <a:rPr lang="fr-FR" sz="2000" dirty="0">
                <a:solidFill>
                  <a:srgbClr val="104F75"/>
                </a:solidFill>
              </a:rPr>
              <a:t>J’ai envoyé la lettre pendant que j’étais </a:t>
            </a:r>
          </a:p>
          <a:p>
            <a:pPr algn="l"/>
            <a:r>
              <a:rPr lang="fr-FR" sz="2000" dirty="0">
                <a:solidFill>
                  <a:srgbClr val="104F75"/>
                </a:solidFill>
              </a:rPr>
              <a:t>en ville.</a:t>
            </a:r>
          </a:p>
        </p:txBody>
      </p:sp>
      <p:sp>
        <p:nvSpPr>
          <p:cNvPr id="17" name="TextBox 16">
            <a:extLst>
              <a:ext uri="{FF2B5EF4-FFF2-40B4-BE49-F238E27FC236}">
                <a16:creationId xmlns:a16="http://schemas.microsoft.com/office/drawing/2014/main" id="{69FF987A-6E72-24A8-A01A-C6B8C9414AD7}"/>
              </a:ext>
            </a:extLst>
          </p:cNvPr>
          <p:cNvSpPr txBox="1"/>
          <p:nvPr/>
        </p:nvSpPr>
        <p:spPr>
          <a:xfrm>
            <a:off x="39265" y="1146598"/>
            <a:ext cx="5970408" cy="2554545"/>
          </a:xfrm>
          <a:prstGeom prst="rect">
            <a:avLst/>
          </a:prstGeom>
          <a:noFill/>
          <a:ln w="38100">
            <a:noFill/>
            <a:prstDash val="dash"/>
          </a:ln>
        </p:spPr>
        <p:txBody>
          <a:bodyPr wrap="square" rtlCol="0">
            <a:spAutoFit/>
          </a:bodyPr>
          <a:lstStyle/>
          <a:p>
            <a:pPr algn="l"/>
            <a:r>
              <a:rPr lang="fr-FR" sz="2000" b="1" dirty="0">
                <a:solidFill>
                  <a:srgbClr val="104F75"/>
                </a:solidFill>
              </a:rPr>
              <a:t>Partenaire A:</a:t>
            </a:r>
          </a:p>
          <a:p>
            <a:pPr algn="l"/>
            <a:r>
              <a:rPr lang="fr-FR" sz="2000" b="1" dirty="0">
                <a:solidFill>
                  <a:srgbClr val="104F75"/>
                </a:solidFill>
              </a:rPr>
              <a:t>1. </a:t>
            </a:r>
            <a:r>
              <a:rPr lang="fr-FR" sz="2000" dirty="0">
                <a:solidFill>
                  <a:srgbClr val="104F75"/>
                </a:solidFill>
              </a:rPr>
              <a:t>faire (I) / devoirs / quand / ami / </a:t>
            </a:r>
          </a:p>
          <a:p>
            <a:pPr algn="l"/>
            <a:r>
              <a:rPr lang="fr-FR" sz="2000" dirty="0">
                <a:solidFill>
                  <a:srgbClr val="104F75"/>
                </a:solidFill>
              </a:rPr>
              <a:t>appeler (P)</a:t>
            </a:r>
          </a:p>
          <a:p>
            <a:pPr algn="l"/>
            <a:r>
              <a:rPr lang="fr-FR" sz="2000" b="1" dirty="0">
                <a:solidFill>
                  <a:srgbClr val="104F75"/>
                </a:solidFill>
              </a:rPr>
              <a:t>2. </a:t>
            </a:r>
            <a:r>
              <a:rPr lang="fr-FR" sz="2000" dirty="0">
                <a:solidFill>
                  <a:srgbClr val="104F75"/>
                </a:solidFill>
              </a:rPr>
              <a:t>dîner (P) / père / pendant que / visiter (I) / France</a:t>
            </a:r>
          </a:p>
          <a:p>
            <a:pPr algn="l"/>
            <a:r>
              <a:rPr lang="fr-FR" sz="2000" b="1" dirty="0">
                <a:solidFill>
                  <a:srgbClr val="104F75"/>
                </a:solidFill>
              </a:rPr>
              <a:t>3. </a:t>
            </a:r>
            <a:r>
              <a:rPr lang="fr-FR" sz="2000" dirty="0">
                <a:solidFill>
                  <a:srgbClr val="104F75"/>
                </a:solidFill>
              </a:rPr>
              <a:t>chanter (P) / chanson/ pendant que / </a:t>
            </a:r>
          </a:p>
          <a:p>
            <a:pPr algn="l"/>
            <a:r>
              <a:rPr lang="fr-FR" sz="2000" dirty="0">
                <a:solidFill>
                  <a:srgbClr val="104F75"/>
                </a:solidFill>
              </a:rPr>
              <a:t>faire (I) / repas</a:t>
            </a:r>
          </a:p>
          <a:p>
            <a:pPr algn="l"/>
            <a:r>
              <a:rPr lang="fr-FR" sz="2000" b="1" dirty="0">
                <a:solidFill>
                  <a:srgbClr val="104F75"/>
                </a:solidFill>
              </a:rPr>
              <a:t>4. </a:t>
            </a:r>
            <a:r>
              <a:rPr lang="fr-FR" sz="2000" dirty="0">
                <a:solidFill>
                  <a:srgbClr val="104F75"/>
                </a:solidFill>
              </a:rPr>
              <a:t>aller (I) / au cinéma / quand / tomber (P)</a:t>
            </a:r>
          </a:p>
        </p:txBody>
      </p:sp>
      <p:sp>
        <p:nvSpPr>
          <p:cNvPr id="20" name="TextBox 19">
            <a:extLst>
              <a:ext uri="{FF2B5EF4-FFF2-40B4-BE49-F238E27FC236}">
                <a16:creationId xmlns:a16="http://schemas.microsoft.com/office/drawing/2014/main" id="{B07CDF79-BAB1-7D70-F384-CAE8CA726AEB}"/>
              </a:ext>
            </a:extLst>
          </p:cNvPr>
          <p:cNvSpPr txBox="1"/>
          <p:nvPr/>
        </p:nvSpPr>
        <p:spPr>
          <a:xfrm>
            <a:off x="39266" y="3848469"/>
            <a:ext cx="5900246" cy="2554545"/>
          </a:xfrm>
          <a:prstGeom prst="rect">
            <a:avLst/>
          </a:prstGeom>
          <a:noFill/>
          <a:ln w="38100">
            <a:noFill/>
            <a:prstDash val="dash"/>
          </a:ln>
        </p:spPr>
        <p:txBody>
          <a:bodyPr wrap="square" rtlCol="0">
            <a:spAutoFit/>
          </a:bodyPr>
          <a:lstStyle/>
          <a:p>
            <a:pPr algn="l"/>
            <a:r>
              <a:rPr lang="fr-FR" sz="2000" b="1" dirty="0">
                <a:solidFill>
                  <a:srgbClr val="104F75"/>
                </a:solidFill>
              </a:rPr>
              <a:t>Partenaire B:</a:t>
            </a:r>
          </a:p>
          <a:p>
            <a:pPr algn="l"/>
            <a:r>
              <a:rPr lang="fr-FR" sz="2000" b="1" dirty="0">
                <a:solidFill>
                  <a:srgbClr val="104F75"/>
                </a:solidFill>
              </a:rPr>
              <a:t>1. </a:t>
            </a:r>
            <a:r>
              <a:rPr lang="fr-FR" sz="2000" dirty="0">
                <a:solidFill>
                  <a:srgbClr val="104F75"/>
                </a:solidFill>
              </a:rPr>
              <a:t>dîner (I) / quand / sœur / voler (P) / argent</a:t>
            </a:r>
          </a:p>
          <a:p>
            <a:pPr algn="l"/>
            <a:r>
              <a:rPr lang="fr-FR" sz="2000" b="1" dirty="0">
                <a:solidFill>
                  <a:srgbClr val="104F75"/>
                </a:solidFill>
              </a:rPr>
              <a:t>2. </a:t>
            </a:r>
            <a:r>
              <a:rPr lang="fr-FR" sz="2000" dirty="0">
                <a:solidFill>
                  <a:srgbClr val="104F75"/>
                </a:solidFill>
              </a:rPr>
              <a:t>aller / spectacle / pendant que / visiter (I) </a:t>
            </a:r>
          </a:p>
          <a:p>
            <a:pPr algn="l"/>
            <a:r>
              <a:rPr lang="fr-FR" sz="2000" dirty="0">
                <a:solidFill>
                  <a:srgbClr val="104F75"/>
                </a:solidFill>
              </a:rPr>
              <a:t>/ Montréal </a:t>
            </a:r>
          </a:p>
          <a:p>
            <a:pPr algn="l"/>
            <a:r>
              <a:rPr lang="fr-FR" sz="2000" b="1" dirty="0">
                <a:solidFill>
                  <a:srgbClr val="104F75"/>
                </a:solidFill>
              </a:rPr>
              <a:t>3. </a:t>
            </a:r>
            <a:r>
              <a:rPr lang="fr-FR" sz="2000" dirty="0">
                <a:solidFill>
                  <a:srgbClr val="104F75"/>
                </a:solidFill>
              </a:rPr>
              <a:t>jouer (I) / dans le jardin / quand / frère / </a:t>
            </a:r>
          </a:p>
          <a:p>
            <a:pPr algn="l"/>
            <a:r>
              <a:rPr lang="fr-FR" sz="2000" dirty="0">
                <a:solidFill>
                  <a:srgbClr val="104F75"/>
                </a:solidFill>
              </a:rPr>
              <a:t>arriver (P)</a:t>
            </a:r>
          </a:p>
          <a:p>
            <a:pPr algn="l"/>
            <a:r>
              <a:rPr lang="fr-FR" sz="2000" b="1" dirty="0">
                <a:solidFill>
                  <a:srgbClr val="104F75"/>
                </a:solidFill>
              </a:rPr>
              <a:t>4. </a:t>
            </a:r>
            <a:r>
              <a:rPr lang="fr-FR" sz="2000" dirty="0">
                <a:solidFill>
                  <a:srgbClr val="104F75"/>
                </a:solidFill>
              </a:rPr>
              <a:t>envoyer (P) / lettre / pendant que / être (I) / </a:t>
            </a:r>
          </a:p>
          <a:p>
            <a:pPr algn="l"/>
            <a:r>
              <a:rPr lang="fr-FR" sz="2000" dirty="0">
                <a:solidFill>
                  <a:srgbClr val="104F75"/>
                </a:solidFill>
              </a:rPr>
              <a:t>en ville</a:t>
            </a:r>
          </a:p>
        </p:txBody>
      </p:sp>
      <p:sp>
        <p:nvSpPr>
          <p:cNvPr id="23" name="TextBox 22">
            <a:extLst>
              <a:ext uri="{FF2B5EF4-FFF2-40B4-BE49-F238E27FC236}">
                <a16:creationId xmlns:a16="http://schemas.microsoft.com/office/drawing/2014/main" id="{30F64720-1ABA-84DE-E08D-677D7AF6AB95}"/>
              </a:ext>
            </a:extLst>
          </p:cNvPr>
          <p:cNvSpPr txBox="1"/>
          <p:nvPr/>
        </p:nvSpPr>
        <p:spPr>
          <a:xfrm>
            <a:off x="7008167" y="260749"/>
            <a:ext cx="2457952" cy="830997"/>
          </a:xfrm>
          <a:prstGeom prst="rect">
            <a:avLst/>
          </a:prstGeom>
          <a:noFill/>
          <a:ln w="38100">
            <a:noFill/>
            <a:prstDash val="dash"/>
          </a:ln>
        </p:spPr>
        <p:txBody>
          <a:bodyPr wrap="square" rtlCol="0">
            <a:spAutoFit/>
          </a:bodyPr>
          <a:lstStyle/>
          <a:p>
            <a:pPr algn="ctr"/>
            <a:r>
              <a:rPr lang="en-GB" sz="2400" dirty="0">
                <a:solidFill>
                  <a:srgbClr val="104F75"/>
                </a:solidFill>
              </a:rPr>
              <a:t>Suggested answers</a:t>
            </a:r>
          </a:p>
        </p:txBody>
      </p:sp>
    </p:spTree>
    <p:extLst>
      <p:ext uri="{BB962C8B-B14F-4D97-AF65-F5344CB8AC3E}">
        <p14:creationId xmlns:p14="http://schemas.microsoft.com/office/powerpoint/2010/main" val="87804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7"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8" y="296864"/>
            <a:ext cx="7030065" cy="867128"/>
          </a:xfrm>
          <a:prstGeom prst="rect">
            <a:avLst/>
          </a:prstGeom>
        </p:spPr>
      </p:pic>
      <p:sp>
        <p:nvSpPr>
          <p:cNvPr id="4" name="Title 3"/>
          <p:cNvSpPr>
            <a:spLocks noGrp="1"/>
          </p:cNvSpPr>
          <p:nvPr>
            <p:ph type="title"/>
          </p:nvPr>
        </p:nvSpPr>
        <p:spPr>
          <a:xfrm>
            <a:off x="104785" y="310460"/>
            <a:ext cx="5813946" cy="707849"/>
          </a:xfrm>
        </p:spPr>
        <p:txBody>
          <a:bodyPr>
            <a:noAutofit/>
          </a:bodyPr>
          <a:lstStyle/>
          <a:p>
            <a:r>
              <a:rPr lang="fr-FR" sz="3200" b="1" dirty="0">
                <a:solidFill>
                  <a:schemeClr val="bg1"/>
                </a:solidFill>
              </a:rPr>
              <a:t>Est-ce que questions</a:t>
            </a:r>
            <a:r>
              <a:rPr lang="en-GB" sz="32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16" name="TextBox 15">
            <a:extLst>
              <a:ext uri="{FF2B5EF4-FFF2-40B4-BE49-F238E27FC236}">
                <a16:creationId xmlns:a16="http://schemas.microsoft.com/office/drawing/2014/main" id="{ACE9B6D1-1C30-0167-A837-0897EA655596}"/>
              </a:ext>
            </a:extLst>
          </p:cNvPr>
          <p:cNvSpPr txBox="1"/>
          <p:nvPr/>
        </p:nvSpPr>
        <p:spPr>
          <a:xfrm>
            <a:off x="104785" y="1219192"/>
            <a:ext cx="111459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04F75"/>
                </a:solidFill>
                <a:latin typeface="Century Gothic" panose="020F0302020204030204"/>
              </a:rPr>
              <a:t>You already know how t</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o ask </a:t>
            </a:r>
            <a:r>
              <a:rPr kumimoji="0" lang="fr-FR" sz="2400" b="1" i="1" u="none" strike="noStrike" kern="1200" cap="none" spc="0" normalizeH="0" dirty="0">
                <a:ln>
                  <a:noFill/>
                </a:ln>
                <a:solidFill>
                  <a:srgbClr val="104F75"/>
                </a:solidFill>
                <a:effectLst/>
                <a:uLnTx/>
                <a:uFillTx/>
                <a:latin typeface="Century Gothic" panose="020F0302020204030204"/>
                <a:ea typeface="+mn-ea"/>
                <a:cs typeface="+mn-cs"/>
              </a:rPr>
              <a:t>est-ce que </a:t>
            </a:r>
            <a:r>
              <a:rPr kumimoji="0" lang="en-GB" sz="2400" b="0" i="0" u="none" strike="noStrike" kern="1200" cap="none" spc="0" normalizeH="0" noProof="0" dirty="0">
                <a:ln>
                  <a:noFill/>
                </a:ln>
                <a:solidFill>
                  <a:srgbClr val="104F75"/>
                </a:solidFill>
                <a:effectLst/>
                <a:uLnTx/>
                <a:uFillTx/>
                <a:latin typeface="Century Gothic" panose="020F0302020204030204"/>
                <a:ea typeface="+mn-ea"/>
                <a:cs typeface="+mn-cs"/>
              </a:rPr>
              <a:t>questions in the </a:t>
            </a:r>
            <a:r>
              <a:rPr kumimoji="0" lang="en-GB" sz="2400" b="1" i="0" u="none" strike="noStrike" kern="1200" cap="none" spc="0" normalizeH="0" noProof="0" dirty="0">
                <a:ln>
                  <a:noFill/>
                </a:ln>
                <a:solidFill>
                  <a:srgbClr val="104F75"/>
                </a:solidFill>
                <a:effectLst/>
                <a:uLnTx/>
                <a:uFillTx/>
                <a:latin typeface="Century Gothic" panose="020F0302020204030204"/>
                <a:ea typeface="+mn-ea"/>
                <a:cs typeface="+mn-cs"/>
              </a:rPr>
              <a:t>perfect </a:t>
            </a:r>
            <a:r>
              <a:rPr lang="en-GB" sz="2400" dirty="0">
                <a:solidFill>
                  <a:srgbClr val="104F75"/>
                </a:solidFill>
                <a:latin typeface="Century Gothic" panose="020F0302020204030204"/>
              </a:rPr>
              <a:t>tense:</a:t>
            </a:r>
            <a:endParaRPr kumimoji="0" lang="en-US" sz="2400" i="0" u="none" strike="noStrike" kern="1200" cap="none" spc="0" normalizeH="0" baseline="0" noProof="0" dirty="0">
              <a:ln>
                <a:noFill/>
              </a:ln>
              <a:solidFill>
                <a:srgbClr val="104F75"/>
              </a:solidFill>
              <a:effectLst/>
              <a:uLnTx/>
              <a:uFillTx/>
              <a:latin typeface="Century Gothic" panose="020F0302020204030204"/>
            </a:endParaRPr>
          </a:p>
        </p:txBody>
      </p:sp>
      <p:sp>
        <p:nvSpPr>
          <p:cNvPr id="17" name="TextBox 16">
            <a:extLst>
              <a:ext uri="{FF2B5EF4-FFF2-40B4-BE49-F238E27FC236}">
                <a16:creationId xmlns:a16="http://schemas.microsoft.com/office/drawing/2014/main" id="{DB324597-E2DB-6579-75BD-96C84887BAAB}"/>
              </a:ext>
            </a:extLst>
          </p:cNvPr>
          <p:cNvSpPr txBox="1"/>
          <p:nvPr/>
        </p:nvSpPr>
        <p:spPr>
          <a:xfrm>
            <a:off x="147171" y="1741190"/>
            <a:ext cx="63227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dirty="0">
                <a:ln>
                  <a:noFill/>
                </a:ln>
                <a:solidFill>
                  <a:srgbClr val="104F75"/>
                </a:solidFill>
                <a:effectLst/>
                <a:uLnTx/>
                <a:uFillTx/>
                <a:latin typeface="Century Gothic" panose="020F0302020204030204"/>
                <a:ea typeface="+mn-ea"/>
                <a:cs typeface="+mn-cs"/>
              </a:rPr>
              <a:t>Qu’est-ce qu’</a:t>
            </a:r>
            <a:r>
              <a:rPr lang="fr-FR" sz="2400" b="1" dirty="0">
                <a:solidFill>
                  <a:srgbClr val="104F75"/>
                </a:solidFill>
                <a:latin typeface="Century Gothic" panose="020F0302020204030204"/>
              </a:rPr>
              <a:t>il</a:t>
            </a:r>
            <a:r>
              <a:rPr kumimoji="0" lang="fr-FR" sz="2400" b="1" i="0" u="none" strike="noStrike" kern="1200" cap="none" spc="0" normalizeH="0" baseline="0" dirty="0">
                <a:ln>
                  <a:noFill/>
                </a:ln>
                <a:solidFill>
                  <a:srgbClr val="104F75"/>
                </a:solidFill>
                <a:effectLst/>
                <a:uLnTx/>
                <a:uFillTx/>
                <a:latin typeface="Century Gothic" panose="020F0302020204030204"/>
                <a:ea typeface="+mn-ea"/>
                <a:cs typeface="+mn-cs"/>
              </a:rPr>
              <a:t> a acheté</a:t>
            </a:r>
            <a:r>
              <a:rPr kumimoji="0" lang="fr-FR" sz="2400" b="1" i="0" u="none" strike="noStrike" kern="1200" cap="none" spc="0" normalizeH="0" dirty="0">
                <a:ln>
                  <a:noFill/>
                </a:ln>
                <a:solidFill>
                  <a:srgbClr val="104F75"/>
                </a:solidFill>
                <a:effectLst/>
                <a:uLnTx/>
                <a:uFillTx/>
                <a:latin typeface="Century Gothic" panose="020F0302020204030204"/>
                <a:ea typeface="+mn-ea"/>
                <a:cs typeface="+mn-cs"/>
              </a:rPr>
              <a:t> </a:t>
            </a:r>
            <a:r>
              <a:rPr lang="fr-FR" sz="2400" dirty="0">
                <a:solidFill>
                  <a:srgbClr val="104F75"/>
                </a:solidFill>
                <a:latin typeface="Century Gothic" panose="020F0302020204030204"/>
              </a:rPr>
              <a:t>?</a:t>
            </a:r>
            <a:endParaRPr kumimoji="0" lang="fr-FR" sz="2400" i="0" u="none" strike="noStrike" kern="1200" cap="none" spc="0" normalizeH="0" baseline="0" dirty="0">
              <a:ln>
                <a:noFill/>
              </a:ln>
              <a:solidFill>
                <a:srgbClr val="104F75"/>
              </a:solidFill>
              <a:effectLst/>
              <a:uLnTx/>
              <a:uFillTx/>
              <a:latin typeface="Century Gothic" panose="020F0302020204030204"/>
            </a:endParaRPr>
          </a:p>
        </p:txBody>
      </p:sp>
      <p:sp>
        <p:nvSpPr>
          <p:cNvPr id="18" name="TextBox 17">
            <a:extLst>
              <a:ext uri="{FF2B5EF4-FFF2-40B4-BE49-F238E27FC236}">
                <a16:creationId xmlns:a16="http://schemas.microsoft.com/office/drawing/2014/main" id="{A0188DC3-50B9-A6C4-BB08-BEE960D02B08}"/>
              </a:ext>
            </a:extLst>
          </p:cNvPr>
          <p:cNvSpPr txBox="1"/>
          <p:nvPr/>
        </p:nvSpPr>
        <p:spPr>
          <a:xfrm>
            <a:off x="6987732" y="1741190"/>
            <a:ext cx="29354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04F75"/>
                </a:solidFill>
                <a:latin typeface="Century Gothic" panose="020F0302020204030204"/>
              </a:rPr>
              <a:t>What </a:t>
            </a:r>
            <a:r>
              <a:rPr lang="en-GB" sz="2400" b="1" dirty="0">
                <a:solidFill>
                  <a:srgbClr val="104F75"/>
                </a:solidFill>
                <a:latin typeface="Century Gothic" panose="020F0302020204030204"/>
              </a:rPr>
              <a:t>did he buy</a:t>
            </a:r>
            <a:r>
              <a:rPr lang="en-GB" sz="2400" dirty="0">
                <a:solidFill>
                  <a:srgbClr val="104F75"/>
                </a:solidFill>
                <a:latin typeface="Century Gothic" panose="020F0302020204030204"/>
              </a:rPr>
              <a:t>?</a:t>
            </a:r>
            <a:endParaRPr kumimoji="0" lang="en-GB" sz="2400" b="0" u="none" strike="noStrike" kern="1200" cap="none" spc="0" normalizeH="0" baseline="0" noProof="0" dirty="0">
              <a:ln>
                <a:noFill/>
              </a:ln>
              <a:solidFill>
                <a:srgbClr val="104F75"/>
              </a:solidFill>
              <a:effectLst/>
              <a:uLnTx/>
              <a:uFillTx/>
              <a:latin typeface="Century Gothic" panose="020F0302020204030204"/>
            </a:endParaRPr>
          </a:p>
        </p:txBody>
      </p:sp>
      <p:sp>
        <p:nvSpPr>
          <p:cNvPr id="38" name="TextBox 37">
            <a:extLst>
              <a:ext uri="{FF2B5EF4-FFF2-40B4-BE49-F238E27FC236}">
                <a16:creationId xmlns:a16="http://schemas.microsoft.com/office/drawing/2014/main" id="{07E10844-3BDA-C5E6-04E3-213B8ABA8D9A}"/>
              </a:ext>
            </a:extLst>
          </p:cNvPr>
          <p:cNvSpPr txBox="1"/>
          <p:nvPr/>
        </p:nvSpPr>
        <p:spPr>
          <a:xfrm>
            <a:off x="6980928" y="3848172"/>
            <a:ext cx="50639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04F75"/>
                </a:solidFill>
                <a:latin typeface="Century Gothic" panose="020F0302020204030204"/>
              </a:rPr>
              <a:t>What </a:t>
            </a:r>
            <a:r>
              <a:rPr lang="en-GB" sz="2400" b="1" dirty="0">
                <a:solidFill>
                  <a:srgbClr val="E87D1E"/>
                </a:solidFill>
                <a:latin typeface="Century Gothic" panose="020F0302020204030204"/>
              </a:rPr>
              <a:t>was</a:t>
            </a:r>
            <a:r>
              <a:rPr lang="en-GB" sz="2400" dirty="0">
                <a:solidFill>
                  <a:srgbClr val="104F75"/>
                </a:solidFill>
                <a:latin typeface="Century Gothic" panose="020F0302020204030204"/>
              </a:rPr>
              <a:t> </a:t>
            </a:r>
            <a:r>
              <a:rPr lang="en-GB" sz="2400" b="1" dirty="0">
                <a:solidFill>
                  <a:srgbClr val="E87D1E"/>
                </a:solidFill>
                <a:latin typeface="Century Gothic" panose="020F0302020204030204"/>
              </a:rPr>
              <a:t>she doing</a:t>
            </a:r>
            <a:r>
              <a:rPr lang="en-GB" sz="2400" dirty="0">
                <a:solidFill>
                  <a:srgbClr val="104F75"/>
                </a:solidFill>
                <a:latin typeface="Century Gothic" panose="020F0302020204030204"/>
              </a:rPr>
              <a:t>…</a:t>
            </a:r>
            <a:endParaRPr kumimoji="0" lang="en-GB" sz="2400" b="0" u="none" strike="noStrike" kern="1200" cap="none" spc="0" normalizeH="0" baseline="0" noProof="0" dirty="0">
              <a:ln>
                <a:noFill/>
              </a:ln>
              <a:solidFill>
                <a:srgbClr val="104F75"/>
              </a:solidFill>
              <a:effectLst/>
              <a:uLnTx/>
              <a:uFillTx/>
              <a:latin typeface="Century Gothic" panose="020F0302020204030204"/>
            </a:endParaRPr>
          </a:p>
        </p:txBody>
      </p:sp>
      <p:sp>
        <p:nvSpPr>
          <p:cNvPr id="39" name="TextBox 38">
            <a:extLst>
              <a:ext uri="{FF2B5EF4-FFF2-40B4-BE49-F238E27FC236}">
                <a16:creationId xmlns:a16="http://schemas.microsoft.com/office/drawing/2014/main" id="{6D57EB88-0C92-8BF0-F36B-A7AC02C4E092}"/>
              </a:ext>
            </a:extLst>
          </p:cNvPr>
          <p:cNvSpPr txBox="1"/>
          <p:nvPr/>
        </p:nvSpPr>
        <p:spPr>
          <a:xfrm>
            <a:off x="147171" y="3848172"/>
            <a:ext cx="4514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dirty="0">
                <a:ln>
                  <a:noFill/>
                </a:ln>
                <a:solidFill>
                  <a:srgbClr val="104F75"/>
                </a:solidFill>
                <a:effectLst/>
                <a:uLnTx/>
                <a:uFillTx/>
                <a:latin typeface="Century Gothic" panose="020F0302020204030204"/>
                <a:ea typeface="+mn-ea"/>
                <a:cs typeface="+mn-cs"/>
              </a:rPr>
              <a:t>Qu’est-ce qu’</a:t>
            </a:r>
            <a:r>
              <a:rPr kumimoji="0" lang="fr-FR" sz="2400" b="1" i="0" u="none" strike="noStrike" kern="1200" cap="none" spc="0" normalizeH="0" baseline="0" dirty="0">
                <a:ln>
                  <a:noFill/>
                </a:ln>
                <a:solidFill>
                  <a:srgbClr val="E87D1E"/>
                </a:solidFill>
                <a:effectLst/>
                <a:uLnTx/>
                <a:uFillTx/>
                <a:latin typeface="Century Gothic" panose="020F0302020204030204"/>
                <a:ea typeface="+mn-ea"/>
                <a:cs typeface="+mn-cs"/>
              </a:rPr>
              <a:t>elle</a:t>
            </a:r>
            <a:r>
              <a:rPr kumimoji="0" lang="fr-FR" sz="2400" i="0" u="none" strike="noStrike" kern="1200" cap="none" spc="0" normalizeH="0" baseline="0" dirty="0">
                <a:ln>
                  <a:noFill/>
                </a:ln>
                <a:solidFill>
                  <a:srgbClr val="104F75"/>
                </a:solidFill>
                <a:effectLst/>
                <a:uLnTx/>
                <a:uFillTx/>
                <a:latin typeface="Century Gothic" panose="020F0302020204030204"/>
                <a:ea typeface="+mn-ea"/>
                <a:cs typeface="+mn-cs"/>
              </a:rPr>
              <a:t> </a:t>
            </a:r>
            <a:r>
              <a:rPr kumimoji="0" lang="fr-FR" sz="2400" b="1" i="0" u="none" strike="noStrike" kern="1200" cap="none" spc="0" normalizeH="0" baseline="0" dirty="0">
                <a:ln>
                  <a:noFill/>
                </a:ln>
                <a:solidFill>
                  <a:srgbClr val="E87D1E"/>
                </a:solidFill>
                <a:effectLst/>
                <a:uLnTx/>
                <a:uFillTx/>
                <a:latin typeface="Century Gothic" panose="020F0302020204030204"/>
                <a:ea typeface="+mn-ea"/>
                <a:cs typeface="+mn-cs"/>
              </a:rPr>
              <a:t>faisait…</a:t>
            </a:r>
            <a:endParaRPr kumimoji="0" lang="fr-FR" sz="2400" b="1" i="0" u="none" strike="noStrike" kern="1200" cap="none" spc="0" normalizeH="0" baseline="0" dirty="0">
              <a:ln>
                <a:noFill/>
              </a:ln>
              <a:solidFill>
                <a:srgbClr val="104F75"/>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D6C92719-5CA9-C882-8B4E-A36E98826D6A}"/>
              </a:ext>
            </a:extLst>
          </p:cNvPr>
          <p:cNvSpPr txBox="1"/>
          <p:nvPr/>
        </p:nvSpPr>
        <p:spPr>
          <a:xfrm>
            <a:off x="147171" y="3349316"/>
            <a:ext cx="1189085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We can ask about two things happening at the same time using </a:t>
            </a:r>
            <a:r>
              <a:rPr kumimoji="0" lang="en-US" sz="2400" b="1" i="1" u="none" strike="noStrike" kern="1200" cap="none" spc="0" normalizeH="0" baseline="0" noProof="0" dirty="0">
                <a:ln>
                  <a:noFill/>
                </a:ln>
                <a:solidFill>
                  <a:srgbClr val="104F75"/>
                </a:solidFill>
                <a:effectLst/>
                <a:uLnTx/>
                <a:uFillTx/>
                <a:latin typeface="Century Gothic" panose="020F0302020204030204"/>
                <a:ea typeface="+mn-ea"/>
                <a:cs typeface="+mn-cs"/>
              </a:rPr>
              <a:t>est-ce</a:t>
            </a:r>
            <a:r>
              <a:rPr kumimoji="0" lang="en-US" sz="2400" b="1" i="1" u="none" strike="noStrike" kern="1200" cap="none" spc="0" normalizeH="0" noProof="0" dirty="0">
                <a:ln>
                  <a:noFill/>
                </a:ln>
                <a:solidFill>
                  <a:srgbClr val="104F75"/>
                </a:solidFill>
                <a:effectLst/>
                <a:uLnTx/>
                <a:uFillTx/>
                <a:latin typeface="Century Gothic" panose="020F0302020204030204"/>
                <a:ea typeface="+mn-ea"/>
                <a:cs typeface="+mn-cs"/>
              </a:rPr>
              <a:t> que</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104F75"/>
              </a:solidFill>
              <a:effectLst/>
              <a:uLnTx/>
              <a:uFillTx/>
              <a:latin typeface="Century Gothic" panose="020F0302020204030204"/>
            </a:endParaRPr>
          </a:p>
        </p:txBody>
      </p:sp>
      <p:sp>
        <p:nvSpPr>
          <p:cNvPr id="41" name="TextBox 40">
            <a:extLst>
              <a:ext uri="{FF2B5EF4-FFF2-40B4-BE49-F238E27FC236}">
                <a16:creationId xmlns:a16="http://schemas.microsoft.com/office/drawing/2014/main" id="{925287CD-FDB9-5673-7241-8F4AFAEE23BD}"/>
              </a:ext>
            </a:extLst>
          </p:cNvPr>
          <p:cNvSpPr txBox="1"/>
          <p:nvPr/>
        </p:nvSpPr>
        <p:spPr>
          <a:xfrm>
            <a:off x="147171" y="2796581"/>
            <a:ext cx="58550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dirty="0">
                <a:ln>
                  <a:noFill/>
                </a:ln>
                <a:solidFill>
                  <a:srgbClr val="104F75"/>
                </a:solidFill>
                <a:effectLst/>
                <a:uLnTx/>
                <a:uFillTx/>
                <a:latin typeface="Century Gothic" panose="020F0302020204030204"/>
                <a:ea typeface="+mn-ea"/>
                <a:cs typeface="+mn-cs"/>
              </a:rPr>
              <a:t>Qu’est-ce qu’</a:t>
            </a:r>
            <a:r>
              <a:rPr kumimoji="0" lang="fr-FR" sz="2400" b="1" i="0" u="none" strike="noStrike" kern="1200" cap="none" spc="0" normalizeH="0" baseline="0" dirty="0">
                <a:ln>
                  <a:noFill/>
                </a:ln>
                <a:solidFill>
                  <a:srgbClr val="E87D1E"/>
                </a:solidFill>
                <a:effectLst/>
                <a:uLnTx/>
                <a:uFillTx/>
                <a:latin typeface="Century Gothic" panose="020F0302020204030204"/>
                <a:ea typeface="+mn-ea"/>
                <a:cs typeface="+mn-cs"/>
              </a:rPr>
              <a:t>elle</a:t>
            </a:r>
            <a:r>
              <a:rPr kumimoji="0" lang="fr-FR" sz="2400" i="0" u="none" strike="noStrike" kern="1200" cap="none" spc="0" normalizeH="0" baseline="0" dirty="0">
                <a:ln>
                  <a:noFill/>
                </a:ln>
                <a:solidFill>
                  <a:srgbClr val="104F75"/>
                </a:solidFill>
                <a:effectLst/>
                <a:uLnTx/>
                <a:uFillTx/>
                <a:latin typeface="Century Gothic" panose="020F0302020204030204"/>
                <a:ea typeface="+mn-ea"/>
                <a:cs typeface="+mn-cs"/>
              </a:rPr>
              <a:t> </a:t>
            </a:r>
            <a:r>
              <a:rPr kumimoji="0" lang="fr-FR" sz="2400" b="1" i="0" u="none" strike="noStrike" kern="1200" cap="none" spc="0" normalizeH="0" baseline="0" dirty="0">
                <a:ln>
                  <a:noFill/>
                </a:ln>
                <a:solidFill>
                  <a:srgbClr val="E87D1E"/>
                </a:solidFill>
                <a:effectLst/>
                <a:uLnTx/>
                <a:uFillTx/>
                <a:latin typeface="Century Gothic" panose="020F0302020204030204"/>
                <a:ea typeface="+mn-ea"/>
                <a:cs typeface="+mn-cs"/>
              </a:rPr>
              <a:t>faisait </a:t>
            </a:r>
            <a:r>
              <a:rPr kumimoji="0" lang="fr-FR" sz="2400" i="1" u="none" strike="noStrike" kern="1200" cap="none" spc="0" normalizeH="0" baseline="0" dirty="0">
                <a:ln>
                  <a:noFill/>
                </a:ln>
                <a:solidFill>
                  <a:srgbClr val="104F75"/>
                </a:solidFill>
                <a:effectLst/>
                <a:uLnTx/>
                <a:uFillTx/>
                <a:latin typeface="Century Gothic" panose="020F0302020204030204"/>
                <a:ea typeface="+mn-ea"/>
                <a:cs typeface="+mn-cs"/>
              </a:rPr>
              <a:t>?</a:t>
            </a:r>
          </a:p>
        </p:txBody>
      </p:sp>
      <p:sp>
        <p:nvSpPr>
          <p:cNvPr id="42" name="TextBox 41">
            <a:extLst>
              <a:ext uri="{FF2B5EF4-FFF2-40B4-BE49-F238E27FC236}">
                <a16:creationId xmlns:a16="http://schemas.microsoft.com/office/drawing/2014/main" id="{476D7476-C27B-B2DD-F0A6-966D70AD121D}"/>
              </a:ext>
            </a:extLst>
          </p:cNvPr>
          <p:cNvSpPr txBox="1"/>
          <p:nvPr/>
        </p:nvSpPr>
        <p:spPr>
          <a:xfrm>
            <a:off x="6980928" y="2796581"/>
            <a:ext cx="34708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04F75"/>
                </a:solidFill>
                <a:latin typeface="Century Gothic" panose="020F0302020204030204"/>
              </a:rPr>
              <a:t>What </a:t>
            </a:r>
            <a:r>
              <a:rPr lang="en-GB" sz="2400" b="1" dirty="0">
                <a:solidFill>
                  <a:srgbClr val="E87D1E"/>
                </a:solidFill>
                <a:latin typeface="Century Gothic" panose="020F0302020204030204"/>
              </a:rPr>
              <a:t>was she doing</a:t>
            </a:r>
            <a:r>
              <a:rPr lang="en-GB" sz="2400" dirty="0">
                <a:solidFill>
                  <a:srgbClr val="104F75"/>
                </a:solidFill>
                <a:latin typeface="Century Gothic" panose="020F0302020204030204"/>
              </a:rPr>
              <a:t>?</a:t>
            </a:r>
            <a:endParaRPr kumimoji="0" lang="en-GB" sz="2400" b="0" u="none" strike="noStrike" kern="1200" cap="none" spc="0" normalizeH="0" baseline="0" noProof="0" dirty="0">
              <a:ln>
                <a:noFill/>
              </a:ln>
              <a:solidFill>
                <a:srgbClr val="104F75"/>
              </a:solidFill>
              <a:effectLst/>
              <a:uLnTx/>
              <a:uFillTx/>
              <a:latin typeface="Century Gothic" panose="020F0302020204030204"/>
            </a:endParaRPr>
          </a:p>
        </p:txBody>
      </p:sp>
      <p:sp>
        <p:nvSpPr>
          <p:cNvPr id="45" name="TextBox 44">
            <a:extLst>
              <a:ext uri="{FF2B5EF4-FFF2-40B4-BE49-F238E27FC236}">
                <a16:creationId xmlns:a16="http://schemas.microsoft.com/office/drawing/2014/main" id="{763EB422-F713-FD48-DB23-4321275BC886}"/>
              </a:ext>
            </a:extLst>
          </p:cNvPr>
          <p:cNvSpPr txBox="1"/>
          <p:nvPr/>
        </p:nvSpPr>
        <p:spPr>
          <a:xfrm>
            <a:off x="140368" y="2284254"/>
            <a:ext cx="117695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Asking </a:t>
            </a:r>
            <a:r>
              <a:rPr kumimoji="0" lang="fr-FR" sz="2400" b="1" i="1" u="none" strike="noStrike" kern="1200" cap="none" spc="0" normalizeH="0" dirty="0">
                <a:ln>
                  <a:noFill/>
                </a:ln>
                <a:solidFill>
                  <a:srgbClr val="104F75"/>
                </a:solidFill>
                <a:effectLst/>
                <a:uLnTx/>
                <a:uFillTx/>
                <a:latin typeface="Century Gothic" panose="020F0302020204030204"/>
                <a:ea typeface="+mn-ea"/>
                <a:cs typeface="+mn-cs"/>
              </a:rPr>
              <a:t>est-ce que </a:t>
            </a:r>
            <a:r>
              <a:rPr kumimoji="0" lang="en-GB" sz="2400" b="0" i="0" u="none" strike="noStrike" kern="1200" cap="none" spc="0" normalizeH="0" noProof="0" dirty="0">
                <a:ln>
                  <a:noFill/>
                </a:ln>
                <a:solidFill>
                  <a:srgbClr val="104F75"/>
                </a:solidFill>
                <a:effectLst/>
                <a:uLnTx/>
                <a:uFillTx/>
                <a:latin typeface="Century Gothic" panose="020F0302020204030204"/>
                <a:ea typeface="+mn-ea"/>
                <a:cs typeface="+mn-cs"/>
              </a:rPr>
              <a:t>questions in the </a:t>
            </a:r>
            <a:r>
              <a:rPr lang="en-GB" sz="2400" b="1" dirty="0">
                <a:solidFill>
                  <a:srgbClr val="E87D1E"/>
                </a:solidFill>
                <a:latin typeface="Century Gothic" panose="020F0302020204030204"/>
              </a:rPr>
              <a:t>imperfect </a:t>
            </a:r>
            <a:r>
              <a:rPr lang="en-GB" sz="2400" dirty="0">
                <a:solidFill>
                  <a:srgbClr val="104F75"/>
                </a:solidFill>
                <a:latin typeface="Century Gothic" panose="020F0302020204030204"/>
              </a:rPr>
              <a:t>tense follows the same structure: </a:t>
            </a:r>
            <a:endParaRPr kumimoji="0" lang="en-US" sz="2400" i="0" u="none" strike="noStrike" kern="1200" cap="none" spc="0" normalizeH="0" baseline="0" noProof="0" dirty="0">
              <a:ln>
                <a:noFill/>
              </a:ln>
              <a:solidFill>
                <a:srgbClr val="104F75"/>
              </a:solidFill>
              <a:effectLst/>
              <a:uLnTx/>
              <a:uFillTx/>
              <a:latin typeface="Century Gothic" panose="020F0302020204030204"/>
            </a:endParaRPr>
          </a:p>
        </p:txBody>
      </p:sp>
      <p:sp>
        <p:nvSpPr>
          <p:cNvPr id="46" name="TextBox 45">
            <a:extLst>
              <a:ext uri="{FF2B5EF4-FFF2-40B4-BE49-F238E27FC236}">
                <a16:creationId xmlns:a16="http://schemas.microsoft.com/office/drawing/2014/main" id="{773F0EFA-EB11-F58B-37A2-1202DAF975E2}"/>
              </a:ext>
            </a:extLst>
          </p:cNvPr>
          <p:cNvSpPr txBox="1"/>
          <p:nvPr/>
        </p:nvSpPr>
        <p:spPr>
          <a:xfrm>
            <a:off x="140367" y="4354045"/>
            <a:ext cx="4514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dirty="0">
                <a:ln>
                  <a:noFill/>
                </a:ln>
                <a:solidFill>
                  <a:srgbClr val="104F75"/>
                </a:solidFill>
                <a:effectLst/>
                <a:uLnTx/>
                <a:uFillTx/>
                <a:latin typeface="Century Gothic" panose="020F0302020204030204"/>
                <a:ea typeface="+mn-ea"/>
                <a:cs typeface="+mn-cs"/>
              </a:rPr>
              <a:t>…</a:t>
            </a:r>
            <a:r>
              <a:rPr kumimoji="0" lang="fr-FR" sz="2400" i="1" u="none" strike="noStrike" kern="1200" cap="none" spc="0" normalizeH="0" baseline="0" dirty="0">
                <a:ln>
                  <a:noFill/>
                </a:ln>
                <a:solidFill>
                  <a:srgbClr val="104F75"/>
                </a:solidFill>
                <a:effectLst/>
                <a:uLnTx/>
                <a:uFillTx/>
                <a:latin typeface="Century Gothic" panose="020F0302020204030204"/>
                <a:ea typeface="+mn-ea"/>
                <a:cs typeface="+mn-cs"/>
              </a:rPr>
              <a:t>quand</a:t>
            </a:r>
            <a:r>
              <a:rPr kumimoji="0" lang="fr-FR" sz="2400" i="0" u="none" strike="noStrike" kern="1200" cap="none" spc="0" normalizeH="0" dirty="0">
                <a:ln>
                  <a:noFill/>
                </a:ln>
                <a:solidFill>
                  <a:srgbClr val="104F75"/>
                </a:solidFill>
                <a:effectLst/>
                <a:uLnTx/>
                <a:uFillTx/>
                <a:latin typeface="Century Gothic" panose="020F0302020204030204"/>
                <a:ea typeface="+mn-ea"/>
                <a:cs typeface="+mn-cs"/>
              </a:rPr>
              <a:t> </a:t>
            </a:r>
            <a:r>
              <a:rPr kumimoji="0" lang="fr-FR" sz="2400" b="1" i="0" u="none" strike="noStrike" kern="1200" cap="none" spc="0" normalizeH="0" dirty="0">
                <a:ln>
                  <a:noFill/>
                </a:ln>
                <a:solidFill>
                  <a:srgbClr val="104F75"/>
                </a:solidFill>
                <a:effectLst/>
                <a:uLnTx/>
                <a:uFillTx/>
                <a:latin typeface="Century Gothic" panose="020F0302020204030204"/>
                <a:ea typeface="+mn-ea"/>
                <a:cs typeface="+mn-cs"/>
              </a:rPr>
              <a:t>il a acheté </a:t>
            </a:r>
            <a:r>
              <a:rPr kumimoji="0" lang="fr-FR" sz="2400" i="0" u="none" strike="noStrike" kern="1200" cap="none" spc="0" normalizeH="0" dirty="0">
                <a:ln>
                  <a:noFill/>
                </a:ln>
                <a:solidFill>
                  <a:srgbClr val="104F75"/>
                </a:solidFill>
                <a:effectLst/>
                <a:uLnTx/>
                <a:uFillTx/>
                <a:latin typeface="Century Gothic" panose="020F0302020204030204"/>
                <a:ea typeface="+mn-ea"/>
                <a:cs typeface="+mn-cs"/>
              </a:rPr>
              <a:t>le livre?</a:t>
            </a:r>
            <a:endParaRPr kumimoji="0" lang="fr-FR" sz="2400" i="0" u="none" strike="noStrike" kern="1200" cap="none" spc="0" normalizeH="0" baseline="0" dirty="0">
              <a:ln>
                <a:noFill/>
              </a:ln>
              <a:solidFill>
                <a:srgbClr val="104F75"/>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51AA5A56-0612-4140-FCDD-720893DFBF93}"/>
              </a:ext>
            </a:extLst>
          </p:cNvPr>
          <p:cNvSpPr txBox="1"/>
          <p:nvPr/>
        </p:nvSpPr>
        <p:spPr>
          <a:xfrm>
            <a:off x="6974124" y="4354045"/>
            <a:ext cx="50639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a:solidFill>
                  <a:srgbClr val="104F75"/>
                </a:solidFill>
                <a:latin typeface="Century Gothic" panose="020F0302020204030204"/>
              </a:rPr>
              <a:t>…when </a:t>
            </a:r>
            <a:r>
              <a:rPr lang="en-GB" sz="2400" b="1" dirty="0">
                <a:solidFill>
                  <a:srgbClr val="104F75"/>
                </a:solidFill>
                <a:latin typeface="Century Gothic" panose="020F0302020204030204"/>
              </a:rPr>
              <a:t>he bought </a:t>
            </a:r>
            <a:r>
              <a:rPr lang="en-GB" sz="2400" dirty="0">
                <a:solidFill>
                  <a:srgbClr val="104F75"/>
                </a:solidFill>
                <a:latin typeface="Century Gothic" panose="020F0302020204030204"/>
              </a:rPr>
              <a:t>the book?</a:t>
            </a:r>
            <a:endParaRPr kumimoji="0" lang="en-GB" sz="2400" b="0" u="none" strike="noStrike" kern="1200" cap="none" spc="0" normalizeH="0" baseline="0" noProof="0" dirty="0">
              <a:ln>
                <a:noFill/>
              </a:ln>
              <a:solidFill>
                <a:srgbClr val="104F75"/>
              </a:solidFill>
              <a:effectLst/>
              <a:uLnTx/>
              <a:uFillTx/>
              <a:latin typeface="Century Gothic" panose="020F0302020204030204"/>
            </a:endParaRPr>
          </a:p>
        </p:txBody>
      </p:sp>
      <p:sp>
        <p:nvSpPr>
          <p:cNvPr id="48" name="TextBox 47">
            <a:extLst>
              <a:ext uri="{FF2B5EF4-FFF2-40B4-BE49-F238E27FC236}">
                <a16:creationId xmlns:a16="http://schemas.microsoft.com/office/drawing/2014/main" id="{DD2E8EE5-9959-5435-4E0D-706B80FCFE33}"/>
              </a:ext>
            </a:extLst>
          </p:cNvPr>
          <p:cNvSpPr txBox="1"/>
          <p:nvPr/>
        </p:nvSpPr>
        <p:spPr>
          <a:xfrm>
            <a:off x="6980928" y="4946909"/>
            <a:ext cx="50639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04F75"/>
                </a:solidFill>
                <a:latin typeface="Century Gothic" panose="020F0302020204030204"/>
              </a:rPr>
              <a:t>Did </a:t>
            </a:r>
            <a:r>
              <a:rPr lang="en-GB" sz="2400" b="1" dirty="0">
                <a:solidFill>
                  <a:srgbClr val="104F75"/>
                </a:solidFill>
                <a:latin typeface="Century Gothic" panose="020F0302020204030204"/>
              </a:rPr>
              <a:t>you drink</a:t>
            </a:r>
            <a:r>
              <a:rPr lang="en-GB" sz="2400" dirty="0">
                <a:solidFill>
                  <a:srgbClr val="104F75"/>
                </a:solidFill>
                <a:latin typeface="Century Gothic" panose="020F0302020204030204"/>
              </a:rPr>
              <a:t> your coffee…</a:t>
            </a:r>
            <a:endParaRPr kumimoji="0" lang="en-GB" sz="2400" b="0" u="none" strike="noStrike" kern="1200" cap="none" spc="0" normalizeH="0" baseline="0" noProof="0" dirty="0">
              <a:ln>
                <a:noFill/>
              </a:ln>
              <a:solidFill>
                <a:srgbClr val="104F75"/>
              </a:solidFill>
              <a:effectLst/>
              <a:uLnTx/>
              <a:uFillTx/>
              <a:latin typeface="Century Gothic" panose="020F0302020204030204"/>
            </a:endParaRPr>
          </a:p>
        </p:txBody>
      </p:sp>
      <p:sp>
        <p:nvSpPr>
          <p:cNvPr id="49" name="TextBox 48">
            <a:extLst>
              <a:ext uri="{FF2B5EF4-FFF2-40B4-BE49-F238E27FC236}">
                <a16:creationId xmlns:a16="http://schemas.microsoft.com/office/drawing/2014/main" id="{F56030A7-1768-1441-D7EC-7C0136731222}"/>
              </a:ext>
            </a:extLst>
          </p:cNvPr>
          <p:cNvSpPr txBox="1"/>
          <p:nvPr/>
        </p:nvSpPr>
        <p:spPr>
          <a:xfrm>
            <a:off x="104785" y="4946909"/>
            <a:ext cx="60397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04F75"/>
                </a:solidFill>
                <a:latin typeface="Century Gothic" panose="020F0302020204030204"/>
              </a:rPr>
              <a:t>E</a:t>
            </a:r>
            <a:r>
              <a:rPr kumimoji="0" lang="fr-FR" sz="2400" i="0" u="none" strike="noStrike" kern="1200" cap="none" spc="0" normalizeH="0" baseline="0" dirty="0">
                <a:ln>
                  <a:noFill/>
                </a:ln>
                <a:solidFill>
                  <a:srgbClr val="104F75"/>
                </a:solidFill>
                <a:effectLst/>
                <a:uLnTx/>
                <a:uFillTx/>
                <a:latin typeface="Century Gothic" panose="020F0302020204030204"/>
                <a:ea typeface="+mn-ea"/>
                <a:cs typeface="+mn-cs"/>
              </a:rPr>
              <a:t>st-ce que </a:t>
            </a:r>
            <a:r>
              <a:rPr kumimoji="0" lang="fr-FR" sz="2400" b="1" i="0" u="none" strike="noStrike" kern="1200" cap="none" spc="0" normalizeH="0" baseline="0" dirty="0">
                <a:ln>
                  <a:noFill/>
                </a:ln>
                <a:solidFill>
                  <a:srgbClr val="104F75"/>
                </a:solidFill>
                <a:effectLst/>
                <a:uLnTx/>
                <a:uFillTx/>
                <a:latin typeface="Century Gothic" panose="020F0302020204030204"/>
                <a:ea typeface="+mn-ea"/>
                <a:cs typeface="+mn-cs"/>
              </a:rPr>
              <a:t>tu as bu </a:t>
            </a:r>
            <a:r>
              <a:rPr kumimoji="0" lang="fr-FR" sz="2400" i="0" u="none" strike="noStrike" kern="1200" cap="none" spc="0" normalizeH="0" baseline="0" dirty="0">
                <a:ln>
                  <a:noFill/>
                </a:ln>
                <a:solidFill>
                  <a:srgbClr val="104F75"/>
                </a:solidFill>
                <a:effectLst/>
                <a:uLnTx/>
                <a:uFillTx/>
                <a:latin typeface="Century Gothic" panose="020F0302020204030204"/>
                <a:ea typeface="+mn-ea"/>
                <a:cs typeface="+mn-cs"/>
              </a:rPr>
              <a:t>ton café…</a:t>
            </a:r>
            <a:endParaRPr kumimoji="0" lang="fr-FR" sz="2400" b="1" i="0" u="none" strike="noStrike" kern="1200" cap="none" spc="0" normalizeH="0" baseline="0" dirty="0">
              <a:ln>
                <a:noFill/>
              </a:ln>
              <a:solidFill>
                <a:srgbClr val="104F75"/>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D0F59E85-F7AA-89BD-9240-F687D832B289}"/>
              </a:ext>
            </a:extLst>
          </p:cNvPr>
          <p:cNvSpPr txBox="1"/>
          <p:nvPr/>
        </p:nvSpPr>
        <p:spPr>
          <a:xfrm>
            <a:off x="104785" y="5470401"/>
            <a:ext cx="485067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dirty="0">
                <a:ln>
                  <a:noFill/>
                </a:ln>
                <a:solidFill>
                  <a:srgbClr val="104F75"/>
                </a:solidFill>
                <a:effectLst/>
                <a:uLnTx/>
                <a:uFillTx/>
                <a:latin typeface="Century Gothic" panose="020F0302020204030204"/>
                <a:ea typeface="+mn-ea"/>
                <a:cs typeface="+mn-cs"/>
              </a:rPr>
              <a:t>…</a:t>
            </a:r>
            <a:r>
              <a:rPr kumimoji="0" lang="fr-FR" sz="2400" i="1" u="none" strike="noStrike" kern="1200" cap="none" spc="0" normalizeH="0" baseline="0" dirty="0">
                <a:ln>
                  <a:noFill/>
                </a:ln>
                <a:solidFill>
                  <a:srgbClr val="104F75"/>
                </a:solidFill>
                <a:effectLst/>
                <a:uLnTx/>
                <a:uFillTx/>
                <a:latin typeface="Century Gothic" panose="020F0302020204030204"/>
                <a:ea typeface="+mn-ea"/>
                <a:cs typeface="+mn-cs"/>
              </a:rPr>
              <a:t>pendant que</a:t>
            </a:r>
            <a:r>
              <a:rPr kumimoji="0" lang="fr-FR" sz="2400" i="0" u="none" strike="noStrike" kern="1200" cap="none" spc="0" normalizeH="0" dirty="0">
                <a:ln>
                  <a:noFill/>
                </a:ln>
                <a:solidFill>
                  <a:srgbClr val="104F75"/>
                </a:solidFill>
                <a:effectLst/>
                <a:uLnTx/>
                <a:uFillTx/>
                <a:latin typeface="Century Gothic" panose="020F0302020204030204"/>
                <a:ea typeface="+mn-ea"/>
                <a:cs typeface="+mn-cs"/>
              </a:rPr>
              <a:t> </a:t>
            </a:r>
            <a:r>
              <a:rPr lang="fr-FR" sz="2400" b="1" dirty="0">
                <a:solidFill>
                  <a:srgbClr val="E87D1E"/>
                </a:solidFill>
                <a:latin typeface="Century Gothic" panose="020F0302020204030204"/>
              </a:rPr>
              <a:t>tu écoutais</a:t>
            </a:r>
            <a:r>
              <a:rPr kumimoji="0" lang="fr-FR" sz="2400" b="1" i="0" u="none" strike="noStrike" kern="1200" cap="none" spc="0" normalizeH="0" dirty="0">
                <a:ln>
                  <a:noFill/>
                </a:ln>
                <a:solidFill>
                  <a:srgbClr val="E87D1E"/>
                </a:solidFill>
                <a:effectLst/>
                <a:uLnTx/>
                <a:uFillTx/>
                <a:latin typeface="Century Gothic" panose="020F0302020204030204"/>
                <a:ea typeface="+mn-ea"/>
                <a:cs typeface="+mn-cs"/>
              </a:rPr>
              <a:t> </a:t>
            </a:r>
            <a:r>
              <a:rPr kumimoji="0" lang="fr-FR" sz="2400" i="0" u="none" strike="noStrike" kern="1200" cap="none" spc="0" normalizeH="0" dirty="0">
                <a:ln>
                  <a:noFill/>
                </a:ln>
                <a:solidFill>
                  <a:srgbClr val="104F75"/>
                </a:solidFill>
                <a:effectLst/>
                <a:uLnTx/>
                <a:uFillTx/>
                <a:latin typeface="Century Gothic" panose="020F0302020204030204"/>
                <a:ea typeface="+mn-ea"/>
                <a:cs typeface="+mn-cs"/>
              </a:rPr>
              <a:t>de la musique ?</a:t>
            </a:r>
            <a:endParaRPr kumimoji="0" lang="fr-FR" sz="2400" i="0" u="none" strike="noStrike" kern="1200" cap="none" spc="0" normalizeH="0" baseline="0" dirty="0">
              <a:ln>
                <a:noFill/>
              </a:ln>
              <a:solidFill>
                <a:srgbClr val="104F75"/>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BACCB973-94CD-A11E-F9DE-B85007867997}"/>
              </a:ext>
            </a:extLst>
          </p:cNvPr>
          <p:cNvSpPr txBox="1"/>
          <p:nvPr/>
        </p:nvSpPr>
        <p:spPr>
          <a:xfrm>
            <a:off x="6980929" y="5470401"/>
            <a:ext cx="426985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a:solidFill>
                  <a:srgbClr val="104F75"/>
                </a:solidFill>
                <a:latin typeface="Century Gothic" panose="020F0302020204030204"/>
              </a:rPr>
              <a:t>…while </a:t>
            </a:r>
            <a:r>
              <a:rPr lang="en-GB" sz="2400" b="1" dirty="0">
                <a:solidFill>
                  <a:srgbClr val="E87D1E"/>
                </a:solidFill>
                <a:latin typeface="Century Gothic" panose="020F0302020204030204"/>
              </a:rPr>
              <a:t>you were listening </a:t>
            </a:r>
            <a:r>
              <a:rPr lang="en-GB" sz="2400" dirty="0">
                <a:solidFill>
                  <a:srgbClr val="104F75"/>
                </a:solidFill>
                <a:latin typeface="Century Gothic" panose="020F0302020204030204"/>
              </a:rPr>
              <a:t>to music?</a:t>
            </a:r>
            <a:endParaRPr kumimoji="0" lang="en-GB" sz="2400" b="0" u="none" strike="noStrike" kern="1200" cap="none" spc="0" normalizeH="0" baseline="0" noProof="0" dirty="0">
              <a:ln>
                <a:noFill/>
              </a:ln>
              <a:solidFill>
                <a:srgbClr val="104F75"/>
              </a:solidFill>
              <a:effectLst/>
              <a:uLnTx/>
              <a:uFillTx/>
              <a:latin typeface="Century Gothic" panose="020F0302020204030204"/>
            </a:endParaRPr>
          </a:p>
        </p:txBody>
      </p:sp>
      <p:pic>
        <p:nvPicPr>
          <p:cNvPr id="6" name="Picture 5" descr="A person in a garment&#10;&#10;Description automatically generated with low confidence">
            <a:extLst>
              <a:ext uri="{FF2B5EF4-FFF2-40B4-BE49-F238E27FC236}">
                <a16:creationId xmlns:a16="http://schemas.microsoft.com/office/drawing/2014/main" id="{A40B3CFC-C921-6C83-73E9-B16CB68FAA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4703" y="3966133"/>
            <a:ext cx="2203554" cy="2203554"/>
          </a:xfrm>
          <a:prstGeom prst="rect">
            <a:avLst/>
          </a:prstGeom>
        </p:spPr>
      </p:pic>
    </p:spTree>
    <p:extLst>
      <p:ext uri="{BB962C8B-B14F-4D97-AF65-F5344CB8AC3E}">
        <p14:creationId xmlns:p14="http://schemas.microsoft.com/office/powerpoint/2010/main" val="297235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38" grpId="0"/>
      <p:bldP spid="39" grpId="0"/>
      <p:bldP spid="40" grpId="0"/>
      <p:bldP spid="41" grpId="0"/>
      <p:bldP spid="42" grpId="0"/>
      <p:bldP spid="45" grpId="0"/>
      <p:bldP spid="46" grpId="0"/>
      <p:bldP spid="47" grpId="0"/>
      <p:bldP spid="48" grpId="0"/>
      <p:bldP spid="49" grpId="0"/>
      <p:bldP spid="50" grpId="0"/>
      <p:bldP spid="5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5769432" cy="867128"/>
          </a:xfrm>
          <a:prstGeom prst="rect">
            <a:avLst/>
          </a:prstGeom>
        </p:spPr>
      </p:pic>
      <p:sp>
        <p:nvSpPr>
          <p:cNvPr id="4" name="Title 3"/>
          <p:cNvSpPr>
            <a:spLocks noGrp="1"/>
          </p:cNvSpPr>
          <p:nvPr>
            <p:ph type="title"/>
          </p:nvPr>
        </p:nvSpPr>
        <p:spPr>
          <a:xfrm>
            <a:off x="65134" y="319911"/>
            <a:ext cx="4463323" cy="707849"/>
          </a:xfrm>
        </p:spPr>
        <p:txBody>
          <a:bodyPr>
            <a:normAutofit/>
          </a:bodyPr>
          <a:lstStyle/>
          <a:p>
            <a:r>
              <a:rPr lang="fr-FR" sz="3200" b="1" dirty="0">
                <a:solidFill>
                  <a:schemeClr val="bg1"/>
                </a:solidFill>
              </a:rPr>
              <a:t>Est-ce que </a:t>
            </a:r>
            <a:r>
              <a:rPr lang="en-GB" sz="3200" b="1" dirty="0">
                <a:solidFill>
                  <a:schemeClr val="bg1"/>
                </a:solidFill>
              </a:rPr>
              <a:t>questions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450917" y="165204"/>
            <a:ext cx="1459003"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écrire</a:t>
            </a:r>
          </a:p>
        </p:txBody>
      </p:sp>
      <p:sp>
        <p:nvSpPr>
          <p:cNvPr id="5" name="TextBox 4">
            <a:extLst>
              <a:ext uri="{FF2B5EF4-FFF2-40B4-BE49-F238E27FC236}">
                <a16:creationId xmlns:a16="http://schemas.microsoft.com/office/drawing/2014/main" id="{2E56E9C0-C26B-4B2D-BB66-C7491E639C9D}"/>
              </a:ext>
            </a:extLst>
          </p:cNvPr>
          <p:cNvSpPr txBox="1"/>
          <p:nvPr/>
        </p:nvSpPr>
        <p:spPr>
          <a:xfrm>
            <a:off x="85516" y="2030608"/>
            <a:ext cx="116108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1. </a:t>
            </a:r>
            <a:r>
              <a:rPr kumimoji="0" lang="fr-FR"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Qu’      </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est-ce qu’il </a:t>
            </a:r>
            <a:r>
              <a:rPr kumimoji="0" lang="fr-FR"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 vendu </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pendant qu’il </a:t>
            </a:r>
            <a:r>
              <a:rPr kumimoji="0" lang="fr-FR"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travaillait</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au magasin ? </a:t>
            </a:r>
            <a:endParaRPr kumimoji="0" lang="fr-FR"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89BA8739-CFA5-8F72-0D3B-C1D296FAE814}"/>
              </a:ext>
            </a:extLst>
          </p:cNvPr>
          <p:cNvSpPr txBox="1"/>
          <p:nvPr/>
        </p:nvSpPr>
        <p:spPr>
          <a:xfrm>
            <a:off x="85516" y="2689555"/>
            <a:ext cx="1129040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2. </a:t>
            </a:r>
            <a:r>
              <a:rPr kumimoji="0" lang="fr-FR"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Pourquoi </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est-ce que tu   </a:t>
            </a:r>
            <a:r>
              <a:rPr kumimoji="0" lang="fr-FR"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portais</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un chapeau pendant que tu  </a:t>
            </a:r>
            <a:r>
              <a:rPr kumimoji="0" lang="fr-FR"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prenais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une douche* ?</a:t>
            </a:r>
            <a:endParaRPr kumimoji="0" lang="fr-FR"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0DB1FB96-1C1E-DDB7-E046-B8E75B878B4A}"/>
              </a:ext>
            </a:extLst>
          </p:cNvPr>
          <p:cNvSpPr txBox="1"/>
          <p:nvPr/>
        </p:nvSpPr>
        <p:spPr>
          <a:xfrm>
            <a:off x="85516" y="3717834"/>
            <a:ext cx="11502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3. Avec   </a:t>
            </a:r>
            <a:r>
              <a:rPr kumimoji="0" lang="fr-FR"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qui</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est-ce qu’elle   </a:t>
            </a:r>
            <a:r>
              <a:rPr kumimoji="0" lang="fr-FR"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 parlé   </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pendant qu’elle   </a:t>
            </a:r>
            <a:r>
              <a:rPr kumimoji="0" lang="fr-FR"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était</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en France ?</a:t>
            </a:r>
            <a:endParaRPr kumimoji="0" lang="fr-FR"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E364DFAB-2F27-51D9-2E08-3547BC1E52DA}"/>
              </a:ext>
            </a:extLst>
          </p:cNvPr>
          <p:cNvSpPr txBox="1"/>
          <p:nvPr/>
        </p:nvSpPr>
        <p:spPr>
          <a:xfrm>
            <a:off x="85516" y="4376781"/>
            <a:ext cx="118244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4. </a:t>
            </a:r>
            <a:r>
              <a:rPr kumimoji="0" lang="fr-FR"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Où</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est-ce que tu   </a:t>
            </a:r>
            <a:r>
              <a:rPr kumimoji="0" lang="fr-FR"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étais</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quand j’</a:t>
            </a:r>
            <a:r>
              <a:rPr kumimoji="0" lang="fr-FR"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ai</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appelé</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la police au téléphone ?</a:t>
            </a:r>
            <a:endParaRPr kumimoji="0" lang="fr-FR"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E93CD8FC-E320-F6CF-41C0-20C79C23AE6E}"/>
              </a:ext>
            </a:extLst>
          </p:cNvPr>
          <p:cNvSpPr txBox="1"/>
          <p:nvPr/>
        </p:nvSpPr>
        <p:spPr>
          <a:xfrm>
            <a:off x="85516" y="5035728"/>
            <a:ext cx="119540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5. </a:t>
            </a:r>
            <a:r>
              <a:rPr kumimoji="0" lang="fr-FR"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Comment</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est-ce qu’il   </a:t>
            </a:r>
            <a:r>
              <a:rPr kumimoji="0" lang="fr-FR"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 volé   </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l’argent pendant qu’il   </a:t>
            </a:r>
            <a:r>
              <a:rPr kumimoji="0" lang="fr-FR"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dînait</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au château ?</a:t>
            </a:r>
            <a:endParaRPr kumimoji="0" lang="fr-FR"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37" name="Google Shape;480;p13">
            <a:hlinkClick r:id="rId4" action="ppaction://hlinksldjump"/>
            <a:extLst>
              <a:ext uri="{FF2B5EF4-FFF2-40B4-BE49-F238E27FC236}">
                <a16:creationId xmlns:a16="http://schemas.microsoft.com/office/drawing/2014/main" id="{AF8682BE-1B8F-F70A-6D70-02C2F486AF00}"/>
              </a:ext>
            </a:extLst>
          </p:cNvPr>
          <p:cNvSpPr/>
          <p:nvPr/>
        </p:nvSpPr>
        <p:spPr>
          <a:xfrm>
            <a:off x="10450918" y="628699"/>
            <a:ext cx="1479848" cy="835972"/>
          </a:xfrm>
          <a:prstGeom prst="wedgeRoundRectCallout">
            <a:avLst>
              <a:gd name="adj1" fmla="val -31245"/>
              <a:gd name="adj2" fmla="val 45220"/>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*douche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 shower</a:t>
            </a:r>
          </a:p>
        </p:txBody>
      </p:sp>
      <p:sp>
        <p:nvSpPr>
          <p:cNvPr id="38" name="TextBox 37">
            <a:extLst>
              <a:ext uri="{FF2B5EF4-FFF2-40B4-BE49-F238E27FC236}">
                <a16:creationId xmlns:a16="http://schemas.microsoft.com/office/drawing/2014/main" id="{977532BC-D749-03A1-571A-76B42FF6B587}"/>
              </a:ext>
            </a:extLst>
          </p:cNvPr>
          <p:cNvSpPr txBox="1"/>
          <p:nvPr/>
        </p:nvSpPr>
        <p:spPr>
          <a:xfrm>
            <a:off x="85516" y="5694675"/>
            <a:ext cx="121064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6. Dans </a:t>
            </a:r>
            <a:r>
              <a:rPr kumimoji="0" lang="fr-FR"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quelle</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pièce du château </a:t>
            </a:r>
            <a:r>
              <a:rPr kumimoji="0" lang="fr-FR"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a-t-il mis </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l’argent quand la police </a:t>
            </a:r>
            <a:r>
              <a:rPr kumimoji="0" lang="fr-FR"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est arrivée </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endParaRPr kumimoji="0" lang="fr-FR"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52" name="Rectangle 51">
            <a:extLst>
              <a:ext uri="{FF2B5EF4-FFF2-40B4-BE49-F238E27FC236}">
                <a16:creationId xmlns:a16="http://schemas.microsoft.com/office/drawing/2014/main" id="{191EC49A-C940-344E-D741-6A84D6FC0F61}"/>
              </a:ext>
            </a:extLst>
          </p:cNvPr>
          <p:cNvSpPr/>
          <p:nvPr/>
        </p:nvSpPr>
        <p:spPr>
          <a:xfrm>
            <a:off x="3245674" y="2067414"/>
            <a:ext cx="1263070" cy="388051"/>
          </a:xfrm>
          <a:prstGeom prst="rect">
            <a:avLst/>
          </a:prstGeom>
          <a:solidFill>
            <a:srgbClr val="104F75"/>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to sell</a:t>
            </a:r>
          </a:p>
        </p:txBody>
      </p:sp>
      <p:sp>
        <p:nvSpPr>
          <p:cNvPr id="53" name="Rectangle 52">
            <a:extLst>
              <a:ext uri="{FF2B5EF4-FFF2-40B4-BE49-F238E27FC236}">
                <a16:creationId xmlns:a16="http://schemas.microsoft.com/office/drawing/2014/main" id="{AB3AFC94-308A-85AA-3BE7-B3ECE0215AEA}"/>
              </a:ext>
            </a:extLst>
          </p:cNvPr>
          <p:cNvSpPr/>
          <p:nvPr/>
        </p:nvSpPr>
        <p:spPr>
          <a:xfrm>
            <a:off x="8301450" y="3754640"/>
            <a:ext cx="1052299" cy="388051"/>
          </a:xfrm>
          <a:prstGeom prst="rect">
            <a:avLst/>
          </a:prstGeom>
          <a:solidFill>
            <a:srgbClr val="E87D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to be</a:t>
            </a:r>
          </a:p>
        </p:txBody>
      </p:sp>
      <p:sp>
        <p:nvSpPr>
          <p:cNvPr id="59" name="Rectangle 58">
            <a:extLst>
              <a:ext uri="{FF2B5EF4-FFF2-40B4-BE49-F238E27FC236}">
                <a16:creationId xmlns:a16="http://schemas.microsoft.com/office/drawing/2014/main" id="{2D8BA130-0706-7501-4230-5557096FC17C}"/>
              </a:ext>
            </a:extLst>
          </p:cNvPr>
          <p:cNvSpPr/>
          <p:nvPr/>
        </p:nvSpPr>
        <p:spPr>
          <a:xfrm>
            <a:off x="3776041" y="5072534"/>
            <a:ext cx="1308913" cy="388051"/>
          </a:xfrm>
          <a:prstGeom prst="rect">
            <a:avLst/>
          </a:prstGeom>
          <a:solidFill>
            <a:srgbClr val="104F75"/>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to steal</a:t>
            </a:r>
          </a:p>
        </p:txBody>
      </p:sp>
      <p:sp>
        <p:nvSpPr>
          <p:cNvPr id="61" name="Rectangle 60">
            <a:extLst>
              <a:ext uri="{FF2B5EF4-FFF2-40B4-BE49-F238E27FC236}">
                <a16:creationId xmlns:a16="http://schemas.microsoft.com/office/drawing/2014/main" id="{E12F045E-5674-E3B6-B99A-4BFB4EB45F05}"/>
              </a:ext>
            </a:extLst>
          </p:cNvPr>
          <p:cNvSpPr/>
          <p:nvPr/>
        </p:nvSpPr>
        <p:spPr>
          <a:xfrm>
            <a:off x="6138758" y="4404228"/>
            <a:ext cx="1470601" cy="382459"/>
          </a:xfrm>
          <a:prstGeom prst="rect">
            <a:avLst/>
          </a:prstGeom>
          <a:solidFill>
            <a:srgbClr val="104F75"/>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to call</a:t>
            </a:r>
          </a:p>
        </p:txBody>
      </p:sp>
      <p:sp>
        <p:nvSpPr>
          <p:cNvPr id="62" name="Rectangle 61">
            <a:extLst>
              <a:ext uri="{FF2B5EF4-FFF2-40B4-BE49-F238E27FC236}">
                <a16:creationId xmlns:a16="http://schemas.microsoft.com/office/drawing/2014/main" id="{D25F00AA-15C3-A0A7-0762-DD273901B24F}"/>
              </a:ext>
            </a:extLst>
          </p:cNvPr>
          <p:cNvSpPr/>
          <p:nvPr/>
        </p:nvSpPr>
        <p:spPr>
          <a:xfrm>
            <a:off x="5207768" y="5739436"/>
            <a:ext cx="1291356" cy="388051"/>
          </a:xfrm>
          <a:prstGeom prst="rect">
            <a:avLst/>
          </a:prstGeom>
          <a:solidFill>
            <a:srgbClr val="104F75"/>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to put</a:t>
            </a:r>
          </a:p>
        </p:txBody>
      </p:sp>
      <p:sp>
        <p:nvSpPr>
          <p:cNvPr id="63" name="Rectangle 62">
            <a:extLst>
              <a:ext uri="{FF2B5EF4-FFF2-40B4-BE49-F238E27FC236}">
                <a16:creationId xmlns:a16="http://schemas.microsoft.com/office/drawing/2014/main" id="{E4417BB6-8AFF-F8E3-FEC0-677CBD6CBEAD}"/>
              </a:ext>
            </a:extLst>
          </p:cNvPr>
          <p:cNvSpPr/>
          <p:nvPr/>
        </p:nvSpPr>
        <p:spPr>
          <a:xfrm>
            <a:off x="4332473" y="3754640"/>
            <a:ext cx="1490101" cy="388051"/>
          </a:xfrm>
          <a:prstGeom prst="rect">
            <a:avLst/>
          </a:prstGeom>
          <a:solidFill>
            <a:srgbClr val="104F75"/>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to speak</a:t>
            </a:r>
          </a:p>
        </p:txBody>
      </p:sp>
      <p:sp>
        <p:nvSpPr>
          <p:cNvPr id="64" name="Rectangle 63">
            <a:extLst>
              <a:ext uri="{FF2B5EF4-FFF2-40B4-BE49-F238E27FC236}">
                <a16:creationId xmlns:a16="http://schemas.microsoft.com/office/drawing/2014/main" id="{D39E82AF-1B59-DE56-42C9-71993346A7D0}"/>
              </a:ext>
            </a:extLst>
          </p:cNvPr>
          <p:cNvSpPr/>
          <p:nvPr/>
        </p:nvSpPr>
        <p:spPr>
          <a:xfrm>
            <a:off x="3908963" y="2717002"/>
            <a:ext cx="1335367" cy="388051"/>
          </a:xfrm>
          <a:prstGeom prst="rect">
            <a:avLst/>
          </a:prstGeom>
          <a:solidFill>
            <a:srgbClr val="E87D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to wear</a:t>
            </a:r>
          </a:p>
        </p:txBody>
      </p:sp>
      <p:sp>
        <p:nvSpPr>
          <p:cNvPr id="65" name="Rectangle 64">
            <a:extLst>
              <a:ext uri="{FF2B5EF4-FFF2-40B4-BE49-F238E27FC236}">
                <a16:creationId xmlns:a16="http://schemas.microsoft.com/office/drawing/2014/main" id="{292DA603-5B17-FEC3-3094-710B51A5B854}"/>
              </a:ext>
            </a:extLst>
          </p:cNvPr>
          <p:cNvSpPr/>
          <p:nvPr/>
        </p:nvSpPr>
        <p:spPr>
          <a:xfrm>
            <a:off x="6635124" y="2067414"/>
            <a:ext cx="1388579" cy="388051"/>
          </a:xfrm>
          <a:prstGeom prst="rect">
            <a:avLst/>
          </a:prstGeom>
          <a:solidFill>
            <a:srgbClr val="E87D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to work</a:t>
            </a:r>
          </a:p>
        </p:txBody>
      </p:sp>
      <p:sp>
        <p:nvSpPr>
          <p:cNvPr id="67" name="Rectangle 66">
            <a:extLst>
              <a:ext uri="{FF2B5EF4-FFF2-40B4-BE49-F238E27FC236}">
                <a16:creationId xmlns:a16="http://schemas.microsoft.com/office/drawing/2014/main" id="{00D723F7-F571-39E6-B80C-449A547394FC}"/>
              </a:ext>
            </a:extLst>
          </p:cNvPr>
          <p:cNvSpPr/>
          <p:nvPr/>
        </p:nvSpPr>
        <p:spPr>
          <a:xfrm>
            <a:off x="8451335" y="5072534"/>
            <a:ext cx="1298310" cy="388051"/>
          </a:xfrm>
          <a:prstGeom prst="rect">
            <a:avLst/>
          </a:prstGeom>
          <a:solidFill>
            <a:srgbClr val="E87D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to dine</a:t>
            </a:r>
          </a:p>
        </p:txBody>
      </p:sp>
      <p:sp>
        <p:nvSpPr>
          <p:cNvPr id="68" name="Rectangle 67">
            <a:extLst>
              <a:ext uri="{FF2B5EF4-FFF2-40B4-BE49-F238E27FC236}">
                <a16:creationId xmlns:a16="http://schemas.microsoft.com/office/drawing/2014/main" id="{FD07F70D-B4E5-07A4-247D-5B120940EA79}"/>
              </a:ext>
            </a:extLst>
          </p:cNvPr>
          <p:cNvSpPr/>
          <p:nvPr/>
        </p:nvSpPr>
        <p:spPr>
          <a:xfrm>
            <a:off x="3776041" y="4404228"/>
            <a:ext cx="1053538" cy="385765"/>
          </a:xfrm>
          <a:prstGeom prst="rect">
            <a:avLst/>
          </a:prstGeom>
          <a:solidFill>
            <a:srgbClr val="E87D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to be</a:t>
            </a:r>
          </a:p>
        </p:txBody>
      </p:sp>
      <p:sp>
        <p:nvSpPr>
          <p:cNvPr id="70" name="Rectangle 69">
            <a:extLst>
              <a:ext uri="{FF2B5EF4-FFF2-40B4-BE49-F238E27FC236}">
                <a16:creationId xmlns:a16="http://schemas.microsoft.com/office/drawing/2014/main" id="{DA733AFF-960D-6DF7-26BC-AD8EE52ED79B}"/>
              </a:ext>
            </a:extLst>
          </p:cNvPr>
          <p:cNvSpPr/>
          <p:nvPr/>
        </p:nvSpPr>
        <p:spPr>
          <a:xfrm>
            <a:off x="9749645" y="2717002"/>
            <a:ext cx="1375477" cy="388051"/>
          </a:xfrm>
          <a:prstGeom prst="rect">
            <a:avLst/>
          </a:prstGeom>
          <a:solidFill>
            <a:srgbClr val="E87D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to take</a:t>
            </a:r>
          </a:p>
        </p:txBody>
      </p:sp>
      <p:sp>
        <p:nvSpPr>
          <p:cNvPr id="72" name="Rectangle 71">
            <a:extLst>
              <a:ext uri="{FF2B5EF4-FFF2-40B4-BE49-F238E27FC236}">
                <a16:creationId xmlns:a16="http://schemas.microsoft.com/office/drawing/2014/main" id="{B4D6BE4A-5F67-9EBB-75A4-C2674FB46E0C}"/>
              </a:ext>
            </a:extLst>
          </p:cNvPr>
          <p:cNvSpPr/>
          <p:nvPr/>
        </p:nvSpPr>
        <p:spPr>
          <a:xfrm>
            <a:off x="10205884" y="5739436"/>
            <a:ext cx="1638719" cy="388051"/>
          </a:xfrm>
          <a:prstGeom prst="rect">
            <a:avLst/>
          </a:prstGeom>
          <a:solidFill>
            <a:srgbClr val="104F75"/>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to arrive</a:t>
            </a:r>
          </a:p>
        </p:txBody>
      </p:sp>
      <p:pic>
        <p:nvPicPr>
          <p:cNvPr id="9" name="Picture 8" descr="A picture containing text&#10;&#10;Description automatically generated">
            <a:extLst>
              <a:ext uri="{FF2B5EF4-FFF2-40B4-BE49-F238E27FC236}">
                <a16:creationId xmlns:a16="http://schemas.microsoft.com/office/drawing/2014/main" id="{AD22C172-3474-0077-83BD-1382E74923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758312" y="2280903"/>
            <a:ext cx="1235224" cy="1495943"/>
          </a:xfrm>
          <a:prstGeom prst="rect">
            <a:avLst/>
          </a:prstGeom>
        </p:spPr>
      </p:pic>
      <p:sp>
        <p:nvSpPr>
          <p:cNvPr id="73" name="TextBox 72">
            <a:extLst>
              <a:ext uri="{FF2B5EF4-FFF2-40B4-BE49-F238E27FC236}">
                <a16:creationId xmlns:a16="http://schemas.microsoft.com/office/drawing/2014/main" id="{E73D459D-CF3B-F1AC-69FB-CAB98240C64B}"/>
              </a:ext>
            </a:extLst>
          </p:cNvPr>
          <p:cNvSpPr txBox="1"/>
          <p:nvPr/>
        </p:nvSpPr>
        <p:spPr>
          <a:xfrm>
            <a:off x="5394683" y="115090"/>
            <a:ext cx="49631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Complète 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questions en français: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rPr>
              <a:t>bleu: parfait </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orange: imparfait</a:t>
            </a:r>
          </a:p>
        </p:txBody>
      </p:sp>
      <p:sp>
        <p:nvSpPr>
          <p:cNvPr id="40" name="Rectangle 39">
            <a:extLst>
              <a:ext uri="{FF2B5EF4-FFF2-40B4-BE49-F238E27FC236}">
                <a16:creationId xmlns:a16="http://schemas.microsoft.com/office/drawing/2014/main" id="{F94C90B9-4B0F-A86E-7B70-F8AEBBEF5FF6}"/>
              </a:ext>
            </a:extLst>
          </p:cNvPr>
          <p:cNvSpPr/>
          <p:nvPr/>
        </p:nvSpPr>
        <p:spPr>
          <a:xfrm>
            <a:off x="495605" y="2067414"/>
            <a:ext cx="949738" cy="388051"/>
          </a:xfrm>
          <a:prstGeom prst="rect">
            <a:avLst/>
          </a:prstGeom>
          <a:solidFill>
            <a:srgbClr val="FBF0D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54" name="Rectangle 53">
            <a:extLst>
              <a:ext uri="{FF2B5EF4-FFF2-40B4-BE49-F238E27FC236}">
                <a16:creationId xmlns:a16="http://schemas.microsoft.com/office/drawing/2014/main" id="{62BDDD06-3514-9E78-9FFA-EA8DC7D0229E}"/>
              </a:ext>
            </a:extLst>
          </p:cNvPr>
          <p:cNvSpPr/>
          <p:nvPr/>
        </p:nvSpPr>
        <p:spPr>
          <a:xfrm>
            <a:off x="520492" y="2717002"/>
            <a:ext cx="1335367" cy="388051"/>
          </a:xfrm>
          <a:prstGeom prst="rect">
            <a:avLst/>
          </a:prstGeom>
          <a:solidFill>
            <a:srgbClr val="FBF0D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55" name="Rectangle 54">
            <a:extLst>
              <a:ext uri="{FF2B5EF4-FFF2-40B4-BE49-F238E27FC236}">
                <a16:creationId xmlns:a16="http://schemas.microsoft.com/office/drawing/2014/main" id="{9B62B912-C29D-FAEE-2B87-D94EEDA32AAA}"/>
              </a:ext>
            </a:extLst>
          </p:cNvPr>
          <p:cNvSpPr/>
          <p:nvPr/>
        </p:nvSpPr>
        <p:spPr>
          <a:xfrm>
            <a:off x="1348586" y="3754640"/>
            <a:ext cx="861246" cy="388051"/>
          </a:xfrm>
          <a:prstGeom prst="rect">
            <a:avLst/>
          </a:prstGeom>
          <a:solidFill>
            <a:srgbClr val="FBF0D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56" name="Rectangle 55">
            <a:extLst>
              <a:ext uri="{FF2B5EF4-FFF2-40B4-BE49-F238E27FC236}">
                <a16:creationId xmlns:a16="http://schemas.microsoft.com/office/drawing/2014/main" id="{C98A9881-CEC7-E615-8009-7593ED18D08D}"/>
              </a:ext>
            </a:extLst>
          </p:cNvPr>
          <p:cNvSpPr/>
          <p:nvPr/>
        </p:nvSpPr>
        <p:spPr>
          <a:xfrm>
            <a:off x="464129" y="4404228"/>
            <a:ext cx="1138529" cy="388051"/>
          </a:xfrm>
          <a:prstGeom prst="rect">
            <a:avLst/>
          </a:prstGeom>
          <a:solidFill>
            <a:srgbClr val="FBF0D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57" name="Rectangle 56">
            <a:extLst>
              <a:ext uri="{FF2B5EF4-FFF2-40B4-BE49-F238E27FC236}">
                <a16:creationId xmlns:a16="http://schemas.microsoft.com/office/drawing/2014/main" id="{BF210073-8C9F-5A88-0CF6-DCC73ADA275E}"/>
              </a:ext>
            </a:extLst>
          </p:cNvPr>
          <p:cNvSpPr/>
          <p:nvPr/>
        </p:nvSpPr>
        <p:spPr>
          <a:xfrm>
            <a:off x="520491" y="5072534"/>
            <a:ext cx="1485289" cy="388051"/>
          </a:xfrm>
          <a:prstGeom prst="rect">
            <a:avLst/>
          </a:prstGeom>
          <a:solidFill>
            <a:srgbClr val="FBF0D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58" name="Rectangle 57">
            <a:extLst>
              <a:ext uri="{FF2B5EF4-FFF2-40B4-BE49-F238E27FC236}">
                <a16:creationId xmlns:a16="http://schemas.microsoft.com/office/drawing/2014/main" id="{18FD35C0-20C4-ADEA-80A0-3714E8D93007}"/>
              </a:ext>
            </a:extLst>
          </p:cNvPr>
          <p:cNvSpPr/>
          <p:nvPr/>
        </p:nvSpPr>
        <p:spPr>
          <a:xfrm>
            <a:off x="1317388" y="5739436"/>
            <a:ext cx="1076942" cy="388051"/>
          </a:xfrm>
          <a:prstGeom prst="rect">
            <a:avLst/>
          </a:prstGeom>
          <a:solidFill>
            <a:srgbClr val="FBF0D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60" name="Rectangle 59">
            <a:extLst>
              <a:ext uri="{FF2B5EF4-FFF2-40B4-BE49-F238E27FC236}">
                <a16:creationId xmlns:a16="http://schemas.microsoft.com/office/drawing/2014/main" id="{B7CEE3CE-63C0-EFD0-E5B6-F636BA983D28}"/>
              </a:ext>
            </a:extLst>
          </p:cNvPr>
          <p:cNvSpPr/>
          <p:nvPr/>
        </p:nvSpPr>
        <p:spPr>
          <a:xfrm>
            <a:off x="4672805" y="1365248"/>
            <a:ext cx="1143050" cy="388051"/>
          </a:xfrm>
          <a:prstGeom prst="rect">
            <a:avLst/>
          </a:prstGeom>
          <a:solidFill>
            <a:srgbClr val="FBF0D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what</a:t>
            </a:r>
          </a:p>
        </p:txBody>
      </p:sp>
      <p:sp>
        <p:nvSpPr>
          <p:cNvPr id="66" name="Rectangle 65">
            <a:extLst>
              <a:ext uri="{FF2B5EF4-FFF2-40B4-BE49-F238E27FC236}">
                <a16:creationId xmlns:a16="http://schemas.microsoft.com/office/drawing/2014/main" id="{8C769DE1-F926-0059-E1CE-69EC6B163090}"/>
              </a:ext>
            </a:extLst>
          </p:cNvPr>
          <p:cNvSpPr/>
          <p:nvPr/>
        </p:nvSpPr>
        <p:spPr>
          <a:xfrm>
            <a:off x="8827600" y="1365248"/>
            <a:ext cx="1155359" cy="388051"/>
          </a:xfrm>
          <a:prstGeom prst="rect">
            <a:avLst/>
          </a:prstGeom>
          <a:solidFill>
            <a:srgbClr val="FBF0D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why</a:t>
            </a:r>
          </a:p>
        </p:txBody>
      </p:sp>
      <p:sp>
        <p:nvSpPr>
          <p:cNvPr id="69" name="Rectangle 68">
            <a:extLst>
              <a:ext uri="{FF2B5EF4-FFF2-40B4-BE49-F238E27FC236}">
                <a16:creationId xmlns:a16="http://schemas.microsoft.com/office/drawing/2014/main" id="{009430DF-283B-7174-A2BA-C748B16CC8F6}"/>
              </a:ext>
            </a:extLst>
          </p:cNvPr>
          <p:cNvSpPr/>
          <p:nvPr/>
        </p:nvSpPr>
        <p:spPr>
          <a:xfrm>
            <a:off x="1855859" y="1365248"/>
            <a:ext cx="1143049" cy="388051"/>
          </a:xfrm>
          <a:prstGeom prst="rect">
            <a:avLst/>
          </a:prstGeom>
          <a:solidFill>
            <a:srgbClr val="FBF0D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who</a:t>
            </a:r>
          </a:p>
        </p:txBody>
      </p:sp>
      <p:sp>
        <p:nvSpPr>
          <p:cNvPr id="71" name="Rectangle 70">
            <a:extLst>
              <a:ext uri="{FF2B5EF4-FFF2-40B4-BE49-F238E27FC236}">
                <a16:creationId xmlns:a16="http://schemas.microsoft.com/office/drawing/2014/main" id="{EAFCABCD-7EEF-5D78-9618-3C581D05A08A}"/>
              </a:ext>
            </a:extLst>
          </p:cNvPr>
          <p:cNvSpPr/>
          <p:nvPr/>
        </p:nvSpPr>
        <p:spPr>
          <a:xfrm>
            <a:off x="6081279" y="1365248"/>
            <a:ext cx="1138529" cy="388051"/>
          </a:xfrm>
          <a:prstGeom prst="rect">
            <a:avLst/>
          </a:prstGeom>
          <a:solidFill>
            <a:srgbClr val="FBF0D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where</a:t>
            </a:r>
          </a:p>
        </p:txBody>
      </p:sp>
      <p:sp>
        <p:nvSpPr>
          <p:cNvPr id="74" name="Rectangle 73">
            <a:extLst>
              <a:ext uri="{FF2B5EF4-FFF2-40B4-BE49-F238E27FC236}">
                <a16:creationId xmlns:a16="http://schemas.microsoft.com/office/drawing/2014/main" id="{9916C94B-94F8-16DD-ACAB-43A974628BEF}"/>
              </a:ext>
            </a:extLst>
          </p:cNvPr>
          <p:cNvSpPr/>
          <p:nvPr/>
        </p:nvSpPr>
        <p:spPr>
          <a:xfrm>
            <a:off x="3264332" y="1365248"/>
            <a:ext cx="1143049" cy="388051"/>
          </a:xfrm>
          <a:prstGeom prst="rect">
            <a:avLst/>
          </a:prstGeom>
          <a:solidFill>
            <a:srgbClr val="FBF0D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how</a:t>
            </a:r>
          </a:p>
        </p:txBody>
      </p:sp>
      <p:sp>
        <p:nvSpPr>
          <p:cNvPr id="75" name="Rectangle 74">
            <a:extLst>
              <a:ext uri="{FF2B5EF4-FFF2-40B4-BE49-F238E27FC236}">
                <a16:creationId xmlns:a16="http://schemas.microsoft.com/office/drawing/2014/main" id="{6D7F6A1B-1D19-FF3B-18AB-60E749FFF653}"/>
              </a:ext>
            </a:extLst>
          </p:cNvPr>
          <p:cNvSpPr/>
          <p:nvPr/>
        </p:nvSpPr>
        <p:spPr>
          <a:xfrm>
            <a:off x="7485232" y="1365248"/>
            <a:ext cx="1076942" cy="388051"/>
          </a:xfrm>
          <a:prstGeom prst="rect">
            <a:avLst/>
          </a:prstGeom>
          <a:solidFill>
            <a:srgbClr val="FBF0D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which</a:t>
            </a:r>
          </a:p>
        </p:txBody>
      </p:sp>
      <p:sp>
        <p:nvSpPr>
          <p:cNvPr id="76" name="TextBox 75">
            <a:extLst>
              <a:ext uri="{FF2B5EF4-FFF2-40B4-BE49-F238E27FC236}">
                <a16:creationId xmlns:a16="http://schemas.microsoft.com/office/drawing/2014/main" id="{2E70BB0B-F00E-A967-5DE2-C54DF98170C1}"/>
              </a:ext>
            </a:extLst>
          </p:cNvPr>
          <p:cNvSpPr txBox="1"/>
          <p:nvPr/>
        </p:nvSpPr>
        <p:spPr>
          <a:xfrm>
            <a:off x="86288" y="1326819"/>
            <a:ext cx="178132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Questions:</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95576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hidden"/>
                                      </p:to>
                                    </p:set>
                                  </p:childTnLst>
                                </p:cTn>
                              </p:par>
                              <p:par>
                                <p:cTn id="7" presetID="9" presetClass="emph" presetSubtype="0" grpId="0" nodeType="withEffect">
                                  <p:stCondLst>
                                    <p:cond delay="0"/>
                                  </p:stCondLst>
                                  <p:childTnLst>
                                    <p:set>
                                      <p:cBhvr>
                                        <p:cTn id="8" dur="indefinite"/>
                                        <p:tgtEl>
                                          <p:spTgt spid="60"/>
                                        </p:tgtEl>
                                        <p:attrNameLst>
                                          <p:attrName>style.opacity</p:attrName>
                                        </p:attrNameLst>
                                      </p:cBhvr>
                                      <p:to>
                                        <p:strVal val="0.5"/>
                                      </p:to>
                                    </p:set>
                                    <p:animEffect filter="image" prLst="opacity: 0.5">
                                      <p:cBhvr rctx="IE">
                                        <p:cTn id="9" dur="indefinite"/>
                                        <p:tgtEl>
                                          <p:spTgt spid="6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5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0" nodeType="clickEffect">
                                  <p:stCondLst>
                                    <p:cond delay="0"/>
                                  </p:stCondLst>
                                  <p:childTnLst>
                                    <p:set>
                                      <p:cBhvr>
                                        <p:cTn id="17" dur="1" fill="hold">
                                          <p:stCondLst>
                                            <p:cond delay="0"/>
                                          </p:stCondLst>
                                        </p:cTn>
                                        <p:tgtEl>
                                          <p:spTgt spid="6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54"/>
                                        </p:tgtEl>
                                        <p:attrNameLst>
                                          <p:attrName>style.visibility</p:attrName>
                                        </p:attrNameLst>
                                      </p:cBhvr>
                                      <p:to>
                                        <p:strVal val="hidden"/>
                                      </p:to>
                                    </p:set>
                                  </p:childTnLst>
                                </p:cTn>
                              </p:par>
                              <p:par>
                                <p:cTn id="22" presetID="9" presetClass="emph" presetSubtype="0" grpId="0" nodeType="withEffect">
                                  <p:stCondLst>
                                    <p:cond delay="0"/>
                                  </p:stCondLst>
                                  <p:childTnLst>
                                    <p:set>
                                      <p:cBhvr>
                                        <p:cTn id="23" dur="indefinite"/>
                                        <p:tgtEl>
                                          <p:spTgt spid="66"/>
                                        </p:tgtEl>
                                        <p:attrNameLst>
                                          <p:attrName>style.opacity</p:attrName>
                                        </p:attrNameLst>
                                      </p:cBhvr>
                                      <p:to>
                                        <p:strVal val="0.5"/>
                                      </p:to>
                                    </p:set>
                                    <p:animEffect filter="image" prLst="opacity: 0.5">
                                      <p:cBhvr rctx="IE">
                                        <p:cTn id="24" dur="indefinite"/>
                                        <p:tgtEl>
                                          <p:spTgt spid="6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6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7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55"/>
                                        </p:tgtEl>
                                        <p:attrNameLst>
                                          <p:attrName>style.visibility</p:attrName>
                                        </p:attrNameLst>
                                      </p:cBhvr>
                                      <p:to>
                                        <p:strVal val="hidden"/>
                                      </p:to>
                                    </p:set>
                                  </p:childTnLst>
                                </p:cTn>
                              </p:par>
                              <p:par>
                                <p:cTn id="37" presetID="9" presetClass="emph" presetSubtype="0" grpId="0" nodeType="withEffect">
                                  <p:stCondLst>
                                    <p:cond delay="0"/>
                                  </p:stCondLst>
                                  <p:childTnLst>
                                    <p:set>
                                      <p:cBhvr>
                                        <p:cTn id="38" dur="indefinite"/>
                                        <p:tgtEl>
                                          <p:spTgt spid="69"/>
                                        </p:tgtEl>
                                        <p:attrNameLst>
                                          <p:attrName>style.opacity</p:attrName>
                                        </p:attrNameLst>
                                      </p:cBhvr>
                                      <p:to>
                                        <p:strVal val="0.5"/>
                                      </p:to>
                                    </p:set>
                                    <p:animEffect filter="image" prLst="opacity: 0.5">
                                      <p:cBhvr rctx="IE">
                                        <p:cTn id="39" dur="indefinite"/>
                                        <p:tgtEl>
                                          <p:spTgt spid="69"/>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63"/>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0" nodeType="clickEffect">
                                  <p:stCondLst>
                                    <p:cond delay="0"/>
                                  </p:stCondLst>
                                  <p:childTnLst>
                                    <p:set>
                                      <p:cBhvr>
                                        <p:cTn id="47" dur="1" fill="hold">
                                          <p:stCondLst>
                                            <p:cond delay="0"/>
                                          </p:stCondLst>
                                        </p:cTn>
                                        <p:tgtEl>
                                          <p:spTgt spid="5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56"/>
                                        </p:tgtEl>
                                        <p:attrNameLst>
                                          <p:attrName>style.visibility</p:attrName>
                                        </p:attrNameLst>
                                      </p:cBhvr>
                                      <p:to>
                                        <p:strVal val="hidden"/>
                                      </p:to>
                                    </p:set>
                                  </p:childTnLst>
                                </p:cTn>
                              </p:par>
                              <p:par>
                                <p:cTn id="52" presetID="9" presetClass="emph" presetSubtype="0" grpId="0" nodeType="withEffect">
                                  <p:stCondLst>
                                    <p:cond delay="0"/>
                                  </p:stCondLst>
                                  <p:childTnLst>
                                    <p:set>
                                      <p:cBhvr>
                                        <p:cTn id="53" dur="indefinite"/>
                                        <p:tgtEl>
                                          <p:spTgt spid="71"/>
                                        </p:tgtEl>
                                        <p:attrNameLst>
                                          <p:attrName>style.opacity</p:attrName>
                                        </p:attrNameLst>
                                      </p:cBhvr>
                                      <p:to>
                                        <p:strVal val="0.5"/>
                                      </p:to>
                                    </p:set>
                                    <p:animEffect filter="image" prLst="opacity: 0.5">
                                      <p:cBhvr rctx="IE">
                                        <p:cTn id="54" dur="indefinite"/>
                                        <p:tgtEl>
                                          <p:spTgt spid="71"/>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6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7"/>
                                        </p:tgtEl>
                                        <p:attrNameLst>
                                          <p:attrName>style.visibility</p:attrName>
                                        </p:attrNameLst>
                                      </p:cBhvr>
                                      <p:to>
                                        <p:strVal val="hidden"/>
                                      </p:to>
                                    </p:set>
                                  </p:childTnLst>
                                </p:cTn>
                              </p:par>
                              <p:par>
                                <p:cTn id="67" presetID="9" presetClass="emph" presetSubtype="0" grpId="0" nodeType="withEffect">
                                  <p:stCondLst>
                                    <p:cond delay="0"/>
                                  </p:stCondLst>
                                  <p:childTnLst>
                                    <p:set>
                                      <p:cBhvr>
                                        <p:cTn id="68" dur="indefinite"/>
                                        <p:tgtEl>
                                          <p:spTgt spid="74"/>
                                        </p:tgtEl>
                                        <p:attrNameLst>
                                          <p:attrName>style.opacity</p:attrName>
                                        </p:attrNameLst>
                                      </p:cBhvr>
                                      <p:to>
                                        <p:strVal val="0.5"/>
                                      </p:to>
                                    </p:set>
                                    <p:animEffect filter="image" prLst="opacity: 0.5">
                                      <p:cBhvr rctx="IE">
                                        <p:cTn id="69" dur="indefinite"/>
                                        <p:tgtEl>
                                          <p:spTgt spid="74"/>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grpId="0" nodeType="clickEffect">
                                  <p:stCondLst>
                                    <p:cond delay="0"/>
                                  </p:stCondLst>
                                  <p:childTnLst>
                                    <p:set>
                                      <p:cBhvr>
                                        <p:cTn id="73" dur="1" fill="hold">
                                          <p:stCondLst>
                                            <p:cond delay="0"/>
                                          </p:stCondLst>
                                        </p:cTn>
                                        <p:tgtEl>
                                          <p:spTgt spid="59"/>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0" nodeType="clickEffect">
                                  <p:stCondLst>
                                    <p:cond delay="0"/>
                                  </p:stCondLst>
                                  <p:childTnLst>
                                    <p:set>
                                      <p:cBhvr>
                                        <p:cTn id="77" dur="1" fill="hold">
                                          <p:stCondLst>
                                            <p:cond delay="0"/>
                                          </p:stCondLst>
                                        </p:cTn>
                                        <p:tgtEl>
                                          <p:spTgt spid="67"/>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58"/>
                                        </p:tgtEl>
                                        <p:attrNameLst>
                                          <p:attrName>style.visibility</p:attrName>
                                        </p:attrNameLst>
                                      </p:cBhvr>
                                      <p:to>
                                        <p:strVal val="hidden"/>
                                      </p:to>
                                    </p:set>
                                  </p:childTnLst>
                                </p:cTn>
                              </p:par>
                              <p:par>
                                <p:cTn id="82" presetID="9" presetClass="emph" presetSubtype="0" grpId="0" nodeType="withEffect">
                                  <p:stCondLst>
                                    <p:cond delay="0"/>
                                  </p:stCondLst>
                                  <p:childTnLst>
                                    <p:set>
                                      <p:cBhvr>
                                        <p:cTn id="83" dur="indefinite"/>
                                        <p:tgtEl>
                                          <p:spTgt spid="75"/>
                                        </p:tgtEl>
                                        <p:attrNameLst>
                                          <p:attrName>style.opacity</p:attrName>
                                        </p:attrNameLst>
                                      </p:cBhvr>
                                      <p:to>
                                        <p:strVal val="0.5"/>
                                      </p:to>
                                    </p:set>
                                    <p:animEffect filter="image" prLst="opacity: 0.5">
                                      <p:cBhvr rctx="IE">
                                        <p:cTn id="84" dur="indefinite"/>
                                        <p:tgtEl>
                                          <p:spTgt spid="75"/>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62"/>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0" nodeType="clickEffect">
                                  <p:stCondLst>
                                    <p:cond delay="0"/>
                                  </p:stCondLst>
                                  <p:childTnLst>
                                    <p:set>
                                      <p:cBhvr>
                                        <p:cTn id="92" dur="1" fill="hold">
                                          <p:stCondLst>
                                            <p:cond delay="0"/>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9" grpId="0" animBg="1"/>
      <p:bldP spid="61" grpId="0" animBg="1"/>
      <p:bldP spid="62" grpId="0" animBg="1"/>
      <p:bldP spid="63" grpId="0" animBg="1"/>
      <p:bldP spid="64" grpId="0" animBg="1"/>
      <p:bldP spid="65" grpId="0" animBg="1"/>
      <p:bldP spid="67" grpId="0" animBg="1"/>
      <p:bldP spid="68" grpId="0" animBg="1"/>
      <p:bldP spid="70" grpId="0" animBg="1"/>
      <p:bldP spid="72" grpId="0" animBg="1"/>
      <p:bldP spid="40" grpId="0" animBg="1"/>
      <p:bldP spid="54" grpId="0" animBg="1"/>
      <p:bldP spid="55" grpId="0" animBg="1"/>
      <p:bldP spid="56" grpId="0" animBg="1"/>
      <p:bldP spid="57" grpId="0" animBg="1"/>
      <p:bldP spid="58" grpId="0" animBg="1"/>
      <p:bldP spid="60" grpId="0" animBg="1"/>
      <p:bldP spid="66" grpId="0" animBg="1"/>
      <p:bldP spid="69" grpId="0" animBg="1"/>
      <p:bldP spid="71" grpId="0" animBg="1"/>
      <p:bldP spid="74" grpId="0" animBg="1"/>
      <p:bldP spid="7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grass, tree&#10;&#10;Description automatically generated">
            <a:extLst>
              <a:ext uri="{FF2B5EF4-FFF2-40B4-BE49-F238E27FC236}">
                <a16:creationId xmlns:a16="http://schemas.microsoft.com/office/drawing/2014/main" id="{A6B6CDA6-D496-889A-0C57-74CF9B452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2"/>
            <a:ext cx="12192000" cy="6391660"/>
          </a:xfrm>
          <a:prstGeom prst="rect">
            <a:avLst/>
          </a:prstGeom>
        </p:spPr>
      </p:pic>
      <p:pic>
        <p:nvPicPr>
          <p:cNvPr id="12" name="Picture 11" descr="background rectangle">
            <a:extLst>
              <a:ext uri="{FF2B5EF4-FFF2-40B4-BE49-F238E27FC236}">
                <a16:creationId xmlns:a16="http://schemas.microsoft.com/office/drawing/2014/main" id="{86B2A93F-C5B5-4222-A59D-42F579CF0FF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214"/>
            <a:ext cx="6096000" cy="707849"/>
          </a:xfrm>
          <a:prstGeom prst="rect">
            <a:avLst/>
          </a:prstGeom>
        </p:spPr>
      </p:pic>
      <p:sp>
        <p:nvSpPr>
          <p:cNvPr id="13" name="Title 3">
            <a:extLst>
              <a:ext uri="{FF2B5EF4-FFF2-40B4-BE49-F238E27FC236}">
                <a16:creationId xmlns:a16="http://schemas.microsoft.com/office/drawing/2014/main" id="{7A196346-44D4-446F-94AD-82A0AD34F44E}"/>
              </a:ext>
            </a:extLst>
          </p:cNvPr>
          <p:cNvSpPr txBox="1">
            <a:spLocks/>
          </p:cNvSpPr>
          <p:nvPr/>
        </p:nvSpPr>
        <p:spPr>
          <a:xfrm>
            <a:off x="111967" y="231772"/>
            <a:ext cx="6064897" cy="7078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t>Escape game</a:t>
            </a:r>
          </a:p>
        </p:txBody>
      </p:sp>
      <p:sp>
        <p:nvSpPr>
          <p:cNvPr id="65" name="Google Shape;480;p13">
            <a:extLst>
              <a:ext uri="{FF2B5EF4-FFF2-40B4-BE49-F238E27FC236}">
                <a16:creationId xmlns:a16="http://schemas.microsoft.com/office/drawing/2014/main" id="{57E690E3-F149-4AC1-AE8F-3E287417E14B}"/>
              </a:ext>
            </a:extLst>
          </p:cNvPr>
          <p:cNvSpPr/>
          <p:nvPr/>
        </p:nvSpPr>
        <p:spPr>
          <a:xfrm>
            <a:off x="3917051" y="4111542"/>
            <a:ext cx="4815800" cy="2091967"/>
          </a:xfrm>
          <a:prstGeom prst="wedgeRoundRectCallout">
            <a:avLst>
              <a:gd name="adj1" fmla="val 59462"/>
              <a:gd name="adj2" fmla="val -31938"/>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prstClr val="white"/>
                </a:solidFill>
                <a:latin typeface="Century Gothic" panose="020B0502020202020204" pitchFamily="34" charset="0"/>
                <a:ea typeface="Trebuchet MS"/>
                <a:cs typeface="Trebuchet MS"/>
                <a:sym typeface="Trebuchet MS"/>
              </a:rPr>
              <a:t>Une personne a volé de l’argent, et je dois trouver cette personne.</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Pour quitter </a:t>
            </a:r>
            <a:r>
              <a:rPr lang="fr-FR" sz="2000" dirty="0">
                <a:solidFill>
                  <a:prstClr val="white"/>
                </a:solidFill>
                <a:latin typeface="Century Gothic" panose="020B0502020202020204" pitchFamily="34" charset="0"/>
                <a:ea typeface="Trebuchet MS"/>
                <a:cs typeface="Trebuchet MS"/>
                <a:sym typeface="Trebuchet MS"/>
              </a:rPr>
              <a:t>la</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 maison, j'ai besoin de toi pour poser des questions aux suspects pour trouver des clés… </a:t>
            </a:r>
          </a:p>
        </p:txBody>
      </p:sp>
      <p:sp>
        <p:nvSpPr>
          <p:cNvPr id="8" name="Google Shape;480;p13">
            <a:hlinkClick r:id="rId5" action="ppaction://hlinksldjump"/>
            <a:extLst>
              <a:ext uri="{FF2B5EF4-FFF2-40B4-BE49-F238E27FC236}">
                <a16:creationId xmlns:a16="http://schemas.microsoft.com/office/drawing/2014/main" id="{CA1F5663-37C8-4542-91D4-0E4B164FEB92}"/>
              </a:ext>
            </a:extLst>
          </p:cNvPr>
          <p:cNvSpPr/>
          <p:nvPr/>
        </p:nvSpPr>
        <p:spPr>
          <a:xfrm>
            <a:off x="111967" y="5821680"/>
            <a:ext cx="3693117" cy="435710"/>
          </a:xfrm>
          <a:prstGeom prst="wedgeRoundRectCallout">
            <a:avLst>
              <a:gd name="adj1" fmla="val -31245"/>
              <a:gd name="adj2" fmla="val 45220"/>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snobinard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 </a:t>
            </a:r>
            <a:r>
              <a:rPr kumimoji="0" lang="en-GB" sz="2000" b="0" i="0" u="none" strike="noStrike" kern="1200" cap="none" spc="0" normalizeH="0" baseline="0" dirty="0">
                <a:ln>
                  <a:noFill/>
                </a:ln>
                <a:solidFill>
                  <a:prstClr val="white"/>
                </a:solidFill>
                <a:effectLst/>
                <a:uLnTx/>
                <a:uFillTx/>
                <a:latin typeface="Century Gothic" panose="020B0502020202020204" pitchFamily="34" charset="0"/>
                <a:ea typeface="Trebuchet MS"/>
                <a:cs typeface="Trebuchet MS"/>
                <a:sym typeface="Trebuchet MS"/>
              </a:rPr>
              <a:t>snobby person</a:t>
            </a:r>
          </a:p>
        </p:txBody>
      </p:sp>
      <p:sp>
        <p:nvSpPr>
          <p:cNvPr id="2" name="Speech Bubble: Rectangle with Corners Rounded 1">
            <a:extLst>
              <a:ext uri="{FF2B5EF4-FFF2-40B4-BE49-F238E27FC236}">
                <a16:creationId xmlns:a16="http://schemas.microsoft.com/office/drawing/2014/main" id="{1060E6D8-20DB-4FC2-AA4C-6561177EADA1}"/>
              </a:ext>
            </a:extLst>
          </p:cNvPr>
          <p:cNvSpPr/>
          <p:nvPr/>
        </p:nvSpPr>
        <p:spPr>
          <a:xfrm>
            <a:off x="8732851" y="921778"/>
            <a:ext cx="3222822" cy="1974462"/>
          </a:xfrm>
          <a:prstGeom prst="wedgeRoundRectCallout">
            <a:avLst>
              <a:gd name="adj1" fmla="val -23406"/>
              <a:gd name="adj2" fmla="val 73137"/>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French for ‘Escape room’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would be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Salle d’évasion</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but an English phrase is used instead!</a:t>
            </a:r>
          </a:p>
        </p:txBody>
      </p:sp>
      <p:pic>
        <p:nvPicPr>
          <p:cNvPr id="7" name="Picture 6" descr="A person wearing a garment&#10;&#10;Description automatically generated with low confidence">
            <a:extLst>
              <a:ext uri="{FF2B5EF4-FFF2-40B4-BE49-F238E27FC236}">
                <a16:creationId xmlns:a16="http://schemas.microsoft.com/office/drawing/2014/main" id="{ED8DFF5A-FC49-148A-2410-7822E411B0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302790" y="3441523"/>
            <a:ext cx="1949905" cy="2815867"/>
          </a:xfrm>
          <a:prstGeom prst="rect">
            <a:avLst/>
          </a:prstGeom>
        </p:spPr>
      </p:pic>
      <p:sp>
        <p:nvSpPr>
          <p:cNvPr id="10" name="Google Shape;480;p13">
            <a:extLst>
              <a:ext uri="{FF2B5EF4-FFF2-40B4-BE49-F238E27FC236}">
                <a16:creationId xmlns:a16="http://schemas.microsoft.com/office/drawing/2014/main" id="{D20E39D1-C9E2-6964-859B-008FB9130B2D}"/>
              </a:ext>
            </a:extLst>
          </p:cNvPr>
          <p:cNvSpPr/>
          <p:nvPr/>
        </p:nvSpPr>
        <p:spPr>
          <a:xfrm>
            <a:off x="3327853" y="1700474"/>
            <a:ext cx="5252843" cy="2091967"/>
          </a:xfrm>
          <a:prstGeom prst="wedgeRoundRectCallout">
            <a:avLst>
              <a:gd name="adj1" fmla="val 61585"/>
              <a:gd name="adj2" fmla="val 48197"/>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Bonjour ! Je suis l’</a:t>
            </a:r>
            <a:r>
              <a:rPr lang="fr-FR" sz="2000" dirty="0">
                <a:solidFill>
                  <a:prstClr val="white"/>
                </a:solidFill>
                <a:latin typeface="Century Gothic" panose="020B0502020202020204" pitchFamily="34" charset="0"/>
                <a:ea typeface="Trebuchet MS"/>
                <a:cs typeface="Trebuchet MS"/>
                <a:sym typeface="Trebuchet MS"/>
              </a:rPr>
              <a:t>Inspecteur Jevoistout.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prstClr val="white"/>
                </a:solidFill>
                <a:latin typeface="Century Gothic" panose="020B0502020202020204" pitchFamily="34" charset="0"/>
                <a:ea typeface="Trebuchet MS"/>
                <a:cs typeface="Trebuchet MS"/>
                <a:sym typeface="Trebuchet MS"/>
              </a:rPr>
              <a:t>Je suis arrivé au Château de Monsieur et Madame Snobinard*</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Maintenant, tu vas entrer dans la maison avec moi.</a:t>
            </a:r>
          </a:p>
        </p:txBody>
      </p:sp>
      <p:sp>
        <p:nvSpPr>
          <p:cNvPr id="11" name="Rounded Rectangle 46">
            <a:extLst>
              <a:ext uri="{FF2B5EF4-FFF2-40B4-BE49-F238E27FC236}">
                <a16:creationId xmlns:a16="http://schemas.microsoft.com/office/drawing/2014/main" id="{1ECB30A8-BFE4-B02A-098A-599337F5101E}"/>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94813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5" grpId="1" animBg="1"/>
      <p:bldP spid="2" grpId="0" animBg="1"/>
      <p:bldP spid="10" grpId="0" animBg="1"/>
      <p:bldP spid="1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10;&#10;Description automatically generated">
            <a:extLst>
              <a:ext uri="{FF2B5EF4-FFF2-40B4-BE49-F238E27FC236}">
                <a16:creationId xmlns:a16="http://schemas.microsoft.com/office/drawing/2014/main" id="{1AD1B118-E8EC-025C-AE66-B72830ED21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816"/>
            <a:ext cx="12191999" cy="6392826"/>
          </a:xfrm>
          <a:prstGeom prst="rect">
            <a:avLst/>
          </a:prstGeom>
        </p:spPr>
      </p:pic>
      <p:pic>
        <p:nvPicPr>
          <p:cNvPr id="12" name="Picture 11" descr="background rectangle">
            <a:extLst>
              <a:ext uri="{FF2B5EF4-FFF2-40B4-BE49-F238E27FC236}">
                <a16:creationId xmlns:a16="http://schemas.microsoft.com/office/drawing/2014/main" id="{86B2A93F-C5B5-4222-A59D-42F579CF0FF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214"/>
            <a:ext cx="7315200" cy="738039"/>
          </a:xfrm>
          <a:prstGeom prst="rect">
            <a:avLst/>
          </a:prstGeom>
        </p:spPr>
      </p:pic>
      <p:sp>
        <p:nvSpPr>
          <p:cNvPr id="13" name="Title 3">
            <a:extLst>
              <a:ext uri="{FF2B5EF4-FFF2-40B4-BE49-F238E27FC236}">
                <a16:creationId xmlns:a16="http://schemas.microsoft.com/office/drawing/2014/main" id="{7A196346-44D4-446F-94AD-82A0AD34F44E}"/>
              </a:ext>
            </a:extLst>
          </p:cNvPr>
          <p:cNvSpPr txBox="1">
            <a:spLocks/>
          </p:cNvSpPr>
          <p:nvPr/>
        </p:nvSpPr>
        <p:spPr>
          <a:xfrm>
            <a:off x="111967" y="247760"/>
            <a:ext cx="6064897" cy="7078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j-ea"/>
                <a:cs typeface="+mj-cs"/>
              </a:rPr>
              <a:t>Escape game</a:t>
            </a:r>
          </a:p>
        </p:txBody>
      </p:sp>
      <p:pic>
        <p:nvPicPr>
          <p:cNvPr id="3" name="Picture 2" descr="A picture containing building, decorated, colorful&#10;&#10;Description automatically generated">
            <a:extLst>
              <a:ext uri="{FF2B5EF4-FFF2-40B4-BE49-F238E27FC236}">
                <a16:creationId xmlns:a16="http://schemas.microsoft.com/office/drawing/2014/main" id="{932368E9-8AB3-5407-CF39-9ABE0E3769C5}"/>
              </a:ext>
            </a:extLst>
          </p:cNvPr>
          <p:cNvPicPr>
            <a:picLocks noChangeAspect="1"/>
          </p:cNvPicPr>
          <p:nvPr/>
        </p:nvPicPr>
        <p:blipFill rotWithShape="1">
          <a:blip r:embed="rId5">
            <a:extLst>
              <a:ext uri="{28A0092B-C50C-407E-A947-70E740481C1C}">
                <a14:useLocalDpi xmlns:a14="http://schemas.microsoft.com/office/drawing/2010/main" val="0"/>
              </a:ext>
            </a:extLst>
          </a:blip>
          <a:srcRect b="1377"/>
          <a:stretch/>
        </p:blipFill>
        <p:spPr>
          <a:xfrm>
            <a:off x="111967" y="898253"/>
            <a:ext cx="10817857" cy="5631223"/>
          </a:xfrm>
          <a:prstGeom prst="rect">
            <a:avLst/>
          </a:prstGeom>
        </p:spPr>
      </p:pic>
      <p:pic>
        <p:nvPicPr>
          <p:cNvPr id="17" name="Picture 16" descr="A person wearing a garment&#10;&#10;Description automatically generated with low confidence">
            <a:extLst>
              <a:ext uri="{FF2B5EF4-FFF2-40B4-BE49-F238E27FC236}">
                <a16:creationId xmlns:a16="http://schemas.microsoft.com/office/drawing/2014/main" id="{9F515B25-CDA4-388C-86CC-B9CBA3FB6A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130128" y="3543143"/>
            <a:ext cx="1949905" cy="2815867"/>
          </a:xfrm>
          <a:prstGeom prst="rect">
            <a:avLst/>
          </a:prstGeom>
        </p:spPr>
      </p:pic>
      <p:sp>
        <p:nvSpPr>
          <p:cNvPr id="65" name="Google Shape;480;p13">
            <a:extLst>
              <a:ext uri="{FF2B5EF4-FFF2-40B4-BE49-F238E27FC236}">
                <a16:creationId xmlns:a16="http://schemas.microsoft.com/office/drawing/2014/main" id="{57E690E3-F149-4AC1-AE8F-3E287417E14B}"/>
              </a:ext>
            </a:extLst>
          </p:cNvPr>
          <p:cNvSpPr/>
          <p:nvPr/>
        </p:nvSpPr>
        <p:spPr>
          <a:xfrm>
            <a:off x="8329297" y="816587"/>
            <a:ext cx="3601662" cy="1876153"/>
          </a:xfrm>
          <a:prstGeom prst="wedgeRoundRectCallout">
            <a:avLst>
              <a:gd name="adj1" fmla="val 22349"/>
              <a:gd name="adj2" fmla="val 83471"/>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prstClr val="white"/>
                </a:solidFill>
                <a:latin typeface="Century Gothic" panose="020B0502020202020204" pitchFamily="34" charset="0"/>
                <a:ea typeface="Trebuchet MS"/>
                <a:cs typeface="Trebuchet MS"/>
                <a:sym typeface="Trebuchet MS"/>
              </a:rPr>
              <a:t>Je vois qu’il faut frapper</a:t>
            </a:r>
            <a:r>
              <a:rPr kumimoji="0" lang="fr-FR" sz="28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 à la porte pour entrer…</a:t>
            </a: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5" name="Picture 14" descr="A picture containing knocker&#10;&#10;Description automatically generated">
            <a:hlinkClick r:id="" action="ppaction://noaction">
              <a:snd r:embed="rId7" name="knock-on-door.wav"/>
            </a:hlinkClick>
            <a:extLst>
              <a:ext uri="{FF2B5EF4-FFF2-40B4-BE49-F238E27FC236}">
                <a16:creationId xmlns:a16="http://schemas.microsoft.com/office/drawing/2014/main" id="{366D5779-564C-4B49-A70D-551F5A109C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05426" y="3154298"/>
            <a:ext cx="807048" cy="1111572"/>
          </a:xfrm>
          <a:prstGeom prst="rect">
            <a:avLst/>
          </a:prstGeom>
        </p:spPr>
      </p:pic>
      <p:sp>
        <p:nvSpPr>
          <p:cNvPr id="16" name="Arrow: Right 15">
            <a:extLst>
              <a:ext uri="{FF2B5EF4-FFF2-40B4-BE49-F238E27FC236}">
                <a16:creationId xmlns:a16="http://schemas.microsoft.com/office/drawing/2014/main" id="{890F6468-A3B0-4F95-8C0B-E596A137BA09}"/>
              </a:ext>
            </a:extLst>
          </p:cNvPr>
          <p:cNvSpPr/>
          <p:nvPr/>
        </p:nvSpPr>
        <p:spPr>
          <a:xfrm>
            <a:off x="4054437" y="3211654"/>
            <a:ext cx="950989" cy="578416"/>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ounded Rectangle 46">
            <a:extLst>
              <a:ext uri="{FF2B5EF4-FFF2-40B4-BE49-F238E27FC236}">
                <a16:creationId xmlns:a16="http://schemas.microsoft.com/office/drawing/2014/main" id="{95F046B1-1FB2-CBFA-DB55-81EAF04DBAC9}"/>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021224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tep, colonnade&#10;&#10;Description automatically generated">
            <a:extLst>
              <a:ext uri="{FF2B5EF4-FFF2-40B4-BE49-F238E27FC236}">
                <a16:creationId xmlns:a16="http://schemas.microsoft.com/office/drawing/2014/main" id="{CEE75B35-F5B2-101E-C776-E0F4927D19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904"/>
            <a:ext cx="12192000" cy="6390968"/>
          </a:xfrm>
          <a:prstGeom prst="rect">
            <a:avLst/>
          </a:prstGeom>
        </p:spPr>
      </p:pic>
      <p:pic>
        <p:nvPicPr>
          <p:cNvPr id="12" name="Picture 11" descr="background rectangle">
            <a:extLst>
              <a:ext uri="{FF2B5EF4-FFF2-40B4-BE49-F238E27FC236}">
                <a16:creationId xmlns:a16="http://schemas.microsoft.com/office/drawing/2014/main" id="{86B2A93F-C5B5-4222-A59D-42F579CF0FF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214"/>
            <a:ext cx="7315200" cy="867128"/>
          </a:xfrm>
          <a:prstGeom prst="rect">
            <a:avLst/>
          </a:prstGeom>
        </p:spPr>
      </p:pic>
      <p:sp>
        <p:nvSpPr>
          <p:cNvPr id="13" name="Title 3">
            <a:extLst>
              <a:ext uri="{FF2B5EF4-FFF2-40B4-BE49-F238E27FC236}">
                <a16:creationId xmlns:a16="http://schemas.microsoft.com/office/drawing/2014/main" id="{7A196346-44D4-446F-94AD-82A0AD34F44E}"/>
              </a:ext>
            </a:extLst>
          </p:cNvPr>
          <p:cNvSpPr txBox="1">
            <a:spLocks/>
          </p:cNvSpPr>
          <p:nvPr/>
        </p:nvSpPr>
        <p:spPr>
          <a:xfrm>
            <a:off x="111967" y="296863"/>
            <a:ext cx="6064897" cy="7078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j-ea"/>
                <a:cs typeface="+mj-cs"/>
              </a:rPr>
              <a:t>Escape game</a:t>
            </a:r>
          </a:p>
        </p:txBody>
      </p:sp>
      <p:sp>
        <p:nvSpPr>
          <p:cNvPr id="15" name="Google Shape;480;p13">
            <a:hlinkClick r:id="rId5" action="ppaction://hlinksldjump"/>
            <a:extLst>
              <a:ext uri="{FF2B5EF4-FFF2-40B4-BE49-F238E27FC236}">
                <a16:creationId xmlns:a16="http://schemas.microsoft.com/office/drawing/2014/main" id="{C1DCB8A9-1485-43DD-BDCD-B10576AA09C2}"/>
              </a:ext>
            </a:extLst>
          </p:cNvPr>
          <p:cNvSpPr/>
          <p:nvPr/>
        </p:nvSpPr>
        <p:spPr>
          <a:xfrm>
            <a:off x="7575519" y="899340"/>
            <a:ext cx="4408297" cy="1621045"/>
          </a:xfrm>
          <a:prstGeom prst="wedgeRoundRectCallout">
            <a:avLst>
              <a:gd name="adj1" fmla="val -31245"/>
              <a:gd name="adj2" fmla="val 45220"/>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1. </a:t>
            </a:r>
            <a:r>
              <a:rPr kumimoji="0" lang="en-GB" sz="240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Oscar Snobinard</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 qu’est</a:t>
            </a:r>
            <a:r>
              <a:rPr lang="fr-FR" sz="2400" dirty="0">
                <a:solidFill>
                  <a:prstClr val="white"/>
                </a:solidFill>
                <a:latin typeface="Century Gothic" panose="020B0502020202020204" pitchFamily="34" charset="0"/>
                <a:ea typeface="Trebuchet MS"/>
                <a:cs typeface="Trebuchet MS"/>
                <a:sym typeface="Trebuchet MS"/>
              </a:rPr>
              <a:t>-ce que tu faisais dans l’escalier quand tu as entendu le téléphone ?</a:t>
            </a:r>
            <a:endPar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endParaRPr>
          </a:p>
        </p:txBody>
      </p:sp>
      <p:sp>
        <p:nvSpPr>
          <p:cNvPr id="16" name="Google Shape;480;p13">
            <a:hlinkClick r:id="rId6" action="ppaction://hlinksldjump"/>
            <a:extLst>
              <a:ext uri="{FF2B5EF4-FFF2-40B4-BE49-F238E27FC236}">
                <a16:creationId xmlns:a16="http://schemas.microsoft.com/office/drawing/2014/main" id="{A24FD381-3EFD-40FF-930F-17A68B25F922}"/>
              </a:ext>
            </a:extLst>
          </p:cNvPr>
          <p:cNvSpPr/>
          <p:nvPr/>
        </p:nvSpPr>
        <p:spPr>
          <a:xfrm>
            <a:off x="7573680" y="2708801"/>
            <a:ext cx="4430694" cy="1621045"/>
          </a:xfrm>
          <a:prstGeom prst="wedgeRoundRectCallout">
            <a:avLst>
              <a:gd name="adj1" fmla="val -31245"/>
              <a:gd name="adj2" fmla="val 45220"/>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2. </a:t>
            </a:r>
            <a:r>
              <a:rPr kumimoji="0" lang="en-GB" sz="240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Oscar Snobinard</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 qu’est</a:t>
            </a:r>
            <a:r>
              <a:rPr lang="fr-FR" sz="2400" dirty="0">
                <a:solidFill>
                  <a:prstClr val="white"/>
                </a:solidFill>
                <a:latin typeface="Century Gothic" panose="020B0502020202020204" pitchFamily="34" charset="0"/>
                <a:ea typeface="Trebuchet MS"/>
                <a:cs typeface="Trebuchet MS"/>
                <a:sym typeface="Trebuchet MS"/>
              </a:rPr>
              <a:t>-ce que tu as fait dans l’escalier quand tu entendais le téléphone ?</a:t>
            </a:r>
            <a:endPar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endParaRPr>
          </a:p>
        </p:txBody>
      </p:sp>
      <p:sp>
        <p:nvSpPr>
          <p:cNvPr id="17" name="Google Shape;480;p13">
            <a:hlinkClick r:id="rId6" action="ppaction://hlinksldjump"/>
            <a:extLst>
              <a:ext uri="{FF2B5EF4-FFF2-40B4-BE49-F238E27FC236}">
                <a16:creationId xmlns:a16="http://schemas.microsoft.com/office/drawing/2014/main" id="{3332CC22-60E6-4361-930C-04158F689DF8}"/>
              </a:ext>
            </a:extLst>
          </p:cNvPr>
          <p:cNvSpPr/>
          <p:nvPr/>
        </p:nvSpPr>
        <p:spPr>
          <a:xfrm>
            <a:off x="7573680" y="4518262"/>
            <a:ext cx="4430694" cy="1621045"/>
          </a:xfrm>
          <a:prstGeom prst="wedgeRoundRectCallout">
            <a:avLst>
              <a:gd name="adj1" fmla="val -31245"/>
              <a:gd name="adj2" fmla="val 45220"/>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3. </a:t>
            </a:r>
            <a:r>
              <a:rPr kumimoji="0" lang="en-GB" sz="240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Oscar Snobinard</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 qu’est</a:t>
            </a:r>
            <a:r>
              <a:rPr lang="fr-FR" sz="2400" dirty="0">
                <a:solidFill>
                  <a:prstClr val="white"/>
                </a:solidFill>
                <a:latin typeface="Century Gothic" panose="020B0502020202020204" pitchFamily="34" charset="0"/>
                <a:ea typeface="Trebuchet MS"/>
                <a:cs typeface="Trebuchet MS"/>
                <a:sym typeface="Trebuchet MS"/>
              </a:rPr>
              <a:t>-ce que tu faisais dans l’escalier quand tu entendais le téléphone ?</a:t>
            </a:r>
            <a:endPar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endParaRPr>
          </a:p>
        </p:txBody>
      </p:sp>
      <p:pic>
        <p:nvPicPr>
          <p:cNvPr id="8" name="Picture 7" descr="A person wearing a garment&#10;&#10;Description automatically generated with low confidence">
            <a:extLst>
              <a:ext uri="{FF2B5EF4-FFF2-40B4-BE49-F238E27FC236}">
                <a16:creationId xmlns:a16="http://schemas.microsoft.com/office/drawing/2014/main" id="{86121560-8353-8EE2-7BE0-9BC5B41B38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4031" y="3429000"/>
            <a:ext cx="2093568" cy="2815867"/>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E71B58EE-4A9E-C541-4885-4D7AFEC18E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47599" y="2739603"/>
            <a:ext cx="694783" cy="1378794"/>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A37E9167-62AB-B0F1-6DE5-AE074D10E9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64492" y="5106309"/>
            <a:ext cx="1955780" cy="1243755"/>
          </a:xfrm>
          <a:prstGeom prst="rect">
            <a:avLst/>
          </a:prstGeom>
        </p:spPr>
      </p:pic>
      <p:sp>
        <p:nvSpPr>
          <p:cNvPr id="4" name="Speech Bubble: Oval 3">
            <a:extLst>
              <a:ext uri="{FF2B5EF4-FFF2-40B4-BE49-F238E27FC236}">
                <a16:creationId xmlns:a16="http://schemas.microsoft.com/office/drawing/2014/main" id="{BB0694FA-7CDF-0EE7-0136-7791FA3F5987}"/>
              </a:ext>
            </a:extLst>
          </p:cNvPr>
          <p:cNvSpPr/>
          <p:nvPr/>
        </p:nvSpPr>
        <p:spPr>
          <a:xfrm>
            <a:off x="3605530" y="1075219"/>
            <a:ext cx="2460270" cy="1616507"/>
          </a:xfrm>
          <a:prstGeom prst="wedgeEllipseCallout">
            <a:avLst>
              <a:gd name="adj1" fmla="val 27929"/>
              <a:gd name="adj2" fmla="val 61531"/>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104F75"/>
                </a:solidFill>
              </a:rPr>
              <a:t>Je jouais avec mon argent ! J’aime bien l’argent.</a:t>
            </a:r>
          </a:p>
        </p:txBody>
      </p:sp>
      <p:sp>
        <p:nvSpPr>
          <p:cNvPr id="14" name="Rounded Rectangle 46">
            <a:extLst>
              <a:ext uri="{FF2B5EF4-FFF2-40B4-BE49-F238E27FC236}">
                <a16:creationId xmlns:a16="http://schemas.microsoft.com/office/drawing/2014/main" id="{95A02BF6-767C-95DF-A922-12D20AEC6F42}"/>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9" name="Google Shape;480;p13">
            <a:extLst>
              <a:ext uri="{FF2B5EF4-FFF2-40B4-BE49-F238E27FC236}">
                <a16:creationId xmlns:a16="http://schemas.microsoft.com/office/drawing/2014/main" id="{71C5B58F-1480-4F14-F86C-F0855678C762}"/>
              </a:ext>
            </a:extLst>
          </p:cNvPr>
          <p:cNvSpPr/>
          <p:nvPr/>
        </p:nvSpPr>
        <p:spPr>
          <a:xfrm>
            <a:off x="423752" y="1244076"/>
            <a:ext cx="2921457" cy="1278792"/>
          </a:xfrm>
          <a:prstGeom prst="wedgeRoundRectCallout">
            <a:avLst>
              <a:gd name="adj1" fmla="val 4443"/>
              <a:gd name="adj2" fmla="val 48991"/>
              <a:gd name="adj3" fmla="val 16667"/>
            </a:avLst>
          </a:prstGeom>
          <a:solidFill>
            <a:srgbClr val="E3EAFD"/>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04F75"/>
                </a:solidFill>
                <a:effectLst/>
                <a:uLnTx/>
                <a:uFillTx/>
                <a:latin typeface="Century Gothic" panose="020B0502020202020204" pitchFamily="34" charset="0"/>
                <a:ea typeface="Trebuchet MS"/>
                <a:cs typeface="Trebuchet MS"/>
                <a:sym typeface="Trebuchet MS"/>
              </a:rPr>
              <a:t>How do you translate into French…</a:t>
            </a:r>
            <a:endParaRPr kumimoji="0" lang="en-US" sz="2400" i="0" u="none" strike="noStrike" kern="1200" cap="none" spc="0" normalizeH="0" baseline="0" noProof="0" dirty="0">
              <a:ln>
                <a:noFill/>
              </a:ln>
              <a:solidFill>
                <a:srgbClr val="104F75"/>
              </a:solidFill>
              <a:effectLst/>
              <a:uLnTx/>
              <a:uFillTx/>
              <a:latin typeface="Century Gothic" panose="020B0502020202020204" pitchFamily="34" charset="0"/>
              <a:ea typeface="Trebuchet MS"/>
              <a:cs typeface="Trebuchet MS"/>
              <a:sym typeface="Trebuchet MS"/>
            </a:endParaRPr>
          </a:p>
        </p:txBody>
      </p:sp>
      <p:sp>
        <p:nvSpPr>
          <p:cNvPr id="65" name="Google Shape;480;p13">
            <a:extLst>
              <a:ext uri="{FF2B5EF4-FFF2-40B4-BE49-F238E27FC236}">
                <a16:creationId xmlns:a16="http://schemas.microsoft.com/office/drawing/2014/main" id="{57E690E3-F149-4AC1-AE8F-3E287417E14B}"/>
              </a:ext>
            </a:extLst>
          </p:cNvPr>
          <p:cNvSpPr/>
          <p:nvPr/>
        </p:nvSpPr>
        <p:spPr>
          <a:xfrm>
            <a:off x="423753" y="2520384"/>
            <a:ext cx="2921458" cy="2368607"/>
          </a:xfrm>
          <a:prstGeom prst="wedgeRoundRectCallout">
            <a:avLst>
              <a:gd name="adj1" fmla="val 70158"/>
              <a:gd name="adj2" fmla="val 22296"/>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Oscar Snobinard, what </a:t>
            </a:r>
            <a:r>
              <a:rPr kumimoji="0" lang="en-GB" sz="2400" b="1" i="0"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were you doing </a:t>
            </a:r>
            <a:r>
              <a:rPr kumimoji="0" lang="en-GB" sz="240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on the stairs when </a:t>
            </a:r>
            <a:r>
              <a:rPr kumimoji="0" lang="en-GB" sz="2400" b="1" i="0"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you heard </a:t>
            </a:r>
            <a:r>
              <a:rPr kumimoji="0" lang="en-GB" sz="240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the telephone?</a:t>
            </a:r>
            <a:endParaRPr kumimoji="0" lang="en-US" sz="240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endParaRPr>
          </a:p>
        </p:txBody>
      </p:sp>
    </p:spTree>
    <p:extLst>
      <p:ext uri="{BB962C8B-B14F-4D97-AF65-F5344CB8AC3E}">
        <p14:creationId xmlns:p14="http://schemas.microsoft.com/office/powerpoint/2010/main" val="2277078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rick wall&#10;&#10;Description automatically generated">
            <a:extLst>
              <a:ext uri="{FF2B5EF4-FFF2-40B4-BE49-F238E27FC236}">
                <a16:creationId xmlns:a16="http://schemas.microsoft.com/office/drawing/2014/main" id="{D8F6C44E-120C-3178-2A2E-FD972DBB9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1" cy="6330426"/>
          </a:xfrm>
          <a:prstGeom prst="rect">
            <a:avLst/>
          </a:prstGeom>
        </p:spPr>
      </p:pic>
      <p:pic>
        <p:nvPicPr>
          <p:cNvPr id="12" name="Picture 11" descr="background rectangle">
            <a:extLst>
              <a:ext uri="{FF2B5EF4-FFF2-40B4-BE49-F238E27FC236}">
                <a16:creationId xmlns:a16="http://schemas.microsoft.com/office/drawing/2014/main" id="{86B2A93F-C5B5-4222-A59D-42F579CF0FF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214"/>
            <a:ext cx="7315200" cy="867128"/>
          </a:xfrm>
          <a:prstGeom prst="rect">
            <a:avLst/>
          </a:prstGeom>
        </p:spPr>
      </p:pic>
      <p:sp>
        <p:nvSpPr>
          <p:cNvPr id="13" name="Title 3">
            <a:extLst>
              <a:ext uri="{FF2B5EF4-FFF2-40B4-BE49-F238E27FC236}">
                <a16:creationId xmlns:a16="http://schemas.microsoft.com/office/drawing/2014/main" id="{7A196346-44D4-446F-94AD-82A0AD34F44E}"/>
              </a:ext>
            </a:extLst>
          </p:cNvPr>
          <p:cNvSpPr txBox="1">
            <a:spLocks/>
          </p:cNvSpPr>
          <p:nvPr/>
        </p:nvSpPr>
        <p:spPr>
          <a:xfrm>
            <a:off x="111967" y="296863"/>
            <a:ext cx="6064897" cy="7078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j-ea"/>
                <a:cs typeface="+mj-cs"/>
              </a:rPr>
              <a:t>Escape game</a:t>
            </a:r>
          </a:p>
        </p:txBody>
      </p:sp>
      <p:sp>
        <p:nvSpPr>
          <p:cNvPr id="65" name="Google Shape;480;p13">
            <a:extLst>
              <a:ext uri="{FF2B5EF4-FFF2-40B4-BE49-F238E27FC236}">
                <a16:creationId xmlns:a16="http://schemas.microsoft.com/office/drawing/2014/main" id="{57E690E3-F149-4AC1-AE8F-3E287417E14B}"/>
              </a:ext>
            </a:extLst>
          </p:cNvPr>
          <p:cNvSpPr/>
          <p:nvPr/>
        </p:nvSpPr>
        <p:spPr>
          <a:xfrm>
            <a:off x="5551714" y="1484227"/>
            <a:ext cx="4413378" cy="2147087"/>
          </a:xfrm>
          <a:prstGeom prst="wedgeRoundRectCallout">
            <a:avLst>
              <a:gd name="adj1" fmla="val -78157"/>
              <a:gd name="adj2" fmla="val 34354"/>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Non, désolé.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Trebuchet MS"/>
              </a:rPr>
              <a:t>Essaye encore!</a:t>
            </a:r>
            <a:endParaRPr kumimoji="0" lang="en-GB"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Google Shape;480;p13">
            <a:hlinkClick r:id="rId5" action="ppaction://hlinksldjump"/>
            <a:extLst>
              <a:ext uri="{FF2B5EF4-FFF2-40B4-BE49-F238E27FC236}">
                <a16:creationId xmlns:a16="http://schemas.microsoft.com/office/drawing/2014/main" id="{01612206-0C37-4D7E-8A2D-C89B293C5B15}"/>
              </a:ext>
            </a:extLst>
          </p:cNvPr>
          <p:cNvSpPr/>
          <p:nvPr/>
        </p:nvSpPr>
        <p:spPr>
          <a:xfrm>
            <a:off x="9965092" y="4935794"/>
            <a:ext cx="2019473" cy="1179462"/>
          </a:xfrm>
          <a:prstGeom prst="wedgeRoundRectCallout">
            <a:avLst>
              <a:gd name="adj1" fmla="val -48527"/>
              <a:gd name="adj2" fmla="val 17410"/>
              <a:gd name="adj3" fmla="val 16667"/>
            </a:avLst>
          </a:prstGeom>
          <a:solidFill>
            <a:srgbClr val="E87D1E"/>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Retour</a:t>
            </a:r>
            <a:endPar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descr="A person wearing a garment&#10;&#10;Description automatically generated with low confidence">
            <a:extLst>
              <a:ext uri="{FF2B5EF4-FFF2-40B4-BE49-F238E27FC236}">
                <a16:creationId xmlns:a16="http://schemas.microsoft.com/office/drawing/2014/main" id="{F5AE51BA-908E-0F1A-7C51-1D31C21953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5151" y="2095210"/>
            <a:ext cx="3148839" cy="4235216"/>
          </a:xfrm>
          <a:prstGeom prst="rect">
            <a:avLst/>
          </a:prstGeom>
        </p:spPr>
      </p:pic>
      <p:sp>
        <p:nvSpPr>
          <p:cNvPr id="8" name="Rounded Rectangle 46">
            <a:extLst>
              <a:ext uri="{FF2B5EF4-FFF2-40B4-BE49-F238E27FC236}">
                <a16:creationId xmlns:a16="http://schemas.microsoft.com/office/drawing/2014/main" id="{EDAADB05-86E5-E40E-C472-ABAFED926737}"/>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3538463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white brick wall&#10;&#10;Description automatically generated">
            <a:extLst>
              <a:ext uri="{FF2B5EF4-FFF2-40B4-BE49-F238E27FC236}">
                <a16:creationId xmlns:a16="http://schemas.microsoft.com/office/drawing/2014/main" id="{71CF582A-1E49-7CE1-3C04-BEB5F89F43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1" cy="6330426"/>
          </a:xfrm>
          <a:prstGeom prst="rect">
            <a:avLst/>
          </a:prstGeom>
        </p:spPr>
      </p:pic>
      <p:pic>
        <p:nvPicPr>
          <p:cNvPr id="12" name="Picture 11" descr="background rectangle">
            <a:extLst>
              <a:ext uri="{FF2B5EF4-FFF2-40B4-BE49-F238E27FC236}">
                <a16:creationId xmlns:a16="http://schemas.microsoft.com/office/drawing/2014/main" id="{86B2A93F-C5B5-4222-A59D-42F579CF0FF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214"/>
            <a:ext cx="7315200" cy="867128"/>
          </a:xfrm>
          <a:prstGeom prst="rect">
            <a:avLst/>
          </a:prstGeom>
        </p:spPr>
      </p:pic>
      <p:sp>
        <p:nvSpPr>
          <p:cNvPr id="13" name="Title 3">
            <a:extLst>
              <a:ext uri="{FF2B5EF4-FFF2-40B4-BE49-F238E27FC236}">
                <a16:creationId xmlns:a16="http://schemas.microsoft.com/office/drawing/2014/main" id="{7A196346-44D4-446F-94AD-82A0AD34F44E}"/>
              </a:ext>
            </a:extLst>
          </p:cNvPr>
          <p:cNvSpPr txBox="1">
            <a:spLocks/>
          </p:cNvSpPr>
          <p:nvPr/>
        </p:nvSpPr>
        <p:spPr>
          <a:xfrm>
            <a:off x="111967" y="296863"/>
            <a:ext cx="6064897" cy="7078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j-ea"/>
                <a:cs typeface="+mj-cs"/>
              </a:rPr>
              <a:t>Escape game</a:t>
            </a:r>
          </a:p>
        </p:txBody>
      </p:sp>
      <p:sp>
        <p:nvSpPr>
          <p:cNvPr id="11" name="Google Shape;169;p25">
            <a:extLst>
              <a:ext uri="{FF2B5EF4-FFF2-40B4-BE49-F238E27FC236}">
                <a16:creationId xmlns:a16="http://schemas.microsoft.com/office/drawing/2014/main" id="{C08E90D8-6721-4F74-B349-BBC83AAB287D}"/>
              </a:ext>
            </a:extLst>
          </p:cNvPr>
          <p:cNvSpPr txBox="1"/>
          <p:nvPr/>
        </p:nvSpPr>
        <p:spPr>
          <a:xfrm>
            <a:off x="8173177" y="5074425"/>
            <a:ext cx="864155" cy="800165"/>
          </a:xfrm>
          <a:prstGeom prst="rect">
            <a:avLst/>
          </a:prstGeom>
          <a:noFill/>
          <a:ln>
            <a:noFill/>
          </a:ln>
        </p:spPr>
        <p:txBody>
          <a:bodyPr spcFirstLastPara="1" wrap="square" lIns="121900" tIns="60933" rIns="121900" bIns="60933"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104F75"/>
                </a:solidFill>
                <a:effectLst/>
                <a:uLnTx/>
                <a:uFillTx/>
                <a:latin typeface="Arial Rounded"/>
                <a:ea typeface="Arial Rounded"/>
                <a:cs typeface="Arial Rounded"/>
                <a:sym typeface="Arial Rounded"/>
              </a:rPr>
              <a:t>R</a:t>
            </a:r>
            <a:endParaRPr kumimoji="0" sz="18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5" name="Picture 4" descr="A picture containing arrow&#10;&#10;Description automatically generated">
            <a:hlinkClick r:id="rId5" action="ppaction://hlinksldjump"/>
            <a:extLst>
              <a:ext uri="{FF2B5EF4-FFF2-40B4-BE49-F238E27FC236}">
                <a16:creationId xmlns:a16="http://schemas.microsoft.com/office/drawing/2014/main" id="{53ACE269-14C5-400B-B48B-4F6D7428147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179" t="32545" r="15467" b="46119"/>
          <a:stretch/>
        </p:blipFill>
        <p:spPr>
          <a:xfrm>
            <a:off x="7992577" y="4825066"/>
            <a:ext cx="3917605" cy="1298882"/>
          </a:xfrm>
          <a:prstGeom prst="rect">
            <a:avLst/>
          </a:prstGeom>
        </p:spPr>
      </p:pic>
      <p:pic>
        <p:nvPicPr>
          <p:cNvPr id="15" name="Picture 14" descr="A person wearing a garment&#10;&#10;Description automatically generated with low confidence">
            <a:extLst>
              <a:ext uri="{FF2B5EF4-FFF2-40B4-BE49-F238E27FC236}">
                <a16:creationId xmlns:a16="http://schemas.microsoft.com/office/drawing/2014/main" id="{EE97B9E2-A5C0-7BEF-580F-1B462AD46F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302" y="2005083"/>
            <a:ext cx="3143413" cy="4227918"/>
          </a:xfrm>
          <a:prstGeom prst="rect">
            <a:avLst/>
          </a:prstGeom>
        </p:spPr>
      </p:pic>
      <p:sp>
        <p:nvSpPr>
          <p:cNvPr id="17" name="Google Shape;480;p13">
            <a:extLst>
              <a:ext uri="{FF2B5EF4-FFF2-40B4-BE49-F238E27FC236}">
                <a16:creationId xmlns:a16="http://schemas.microsoft.com/office/drawing/2014/main" id="{4F871644-15B1-DDF0-40D9-DDCF69538AE7}"/>
              </a:ext>
            </a:extLst>
          </p:cNvPr>
          <p:cNvSpPr/>
          <p:nvPr/>
        </p:nvSpPr>
        <p:spPr>
          <a:xfrm>
            <a:off x="4774899" y="1354093"/>
            <a:ext cx="6953250" cy="2598384"/>
          </a:xfrm>
          <a:prstGeom prst="wedgeRoundRectCallout">
            <a:avLst>
              <a:gd name="adj1" fmla="val -63500"/>
              <a:gd name="adj2" fmla="val -9099"/>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chemeClr val="bg1"/>
                </a:solidFill>
                <a:effectLst/>
                <a:uLnTx/>
                <a:uFillTx/>
                <a:latin typeface="Century Gothic" panose="020B0502020202020204" pitchFamily="34" charset="0"/>
                <a:ea typeface="Trebuchet MS"/>
                <a:cs typeface="Trebuchet MS"/>
                <a:sym typeface="Trebuchet MS"/>
              </a:rPr>
              <a:t>Oui, bravo!</a:t>
            </a:r>
            <a:r>
              <a:rPr kumimoji="0" lang="fr-FR" sz="3200" b="0" i="0" u="none" strike="noStrike" kern="1200" cap="none" spc="0" normalizeH="0" baseline="0" noProof="0" dirty="0">
                <a:ln>
                  <a:noFill/>
                </a:ln>
                <a:solidFill>
                  <a:schemeClr val="bg1"/>
                </a:solidFill>
                <a:effectLst/>
                <a:uLnTx/>
                <a:uFillTx/>
                <a:latin typeface="Century Gothic" panose="020F0302020204030204"/>
                <a:ea typeface="Trebuchet MS"/>
                <a:cs typeface="Trebuchet MS"/>
                <a:sym typeface="Trebuchet M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chemeClr val="bg1"/>
                </a:solidFill>
                <a:effectLst/>
                <a:uLnTx/>
                <a:uFillTx/>
                <a:latin typeface="Century Gothic" panose="020F0302020204030204"/>
                <a:ea typeface="Trebuchet MS"/>
                <a:cs typeface="Trebuchet MS"/>
                <a:sym typeface="Trebuchet MS"/>
              </a:rPr>
              <a:t>Tu as trouvé la première clé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chemeClr val="bg1"/>
                </a:solidFill>
                <a:effectLst/>
                <a:uLnTx/>
                <a:uFillTx/>
                <a:latin typeface="Century Gothic" panose="020F0302020204030204"/>
                <a:ea typeface="Trebuchet MS"/>
                <a:cs typeface="Trebuchet MS"/>
                <a:sym typeface="Trebuchet MS"/>
              </a:rPr>
              <a:t>Inscris la lettre, puis clique sur la clé pour continuer...</a:t>
            </a:r>
            <a:endParaRPr kumimoji="0" lang="fr-FR" sz="32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9" name="Rounded Rectangle 46">
            <a:extLst>
              <a:ext uri="{FF2B5EF4-FFF2-40B4-BE49-F238E27FC236}">
                <a16:creationId xmlns:a16="http://schemas.microsoft.com/office/drawing/2014/main" id="{F7F5F2AB-C4E0-0FE9-7BF0-ED6C4F55051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4030041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560983" y="-389321"/>
            <a:ext cx="10515600" cy="1325563"/>
          </a:xfrm>
        </p:spPr>
        <p:txBody>
          <a:bodyPr/>
          <a:lstStyle/>
          <a:p>
            <a:pPr lvl="0">
              <a:lnSpc>
                <a:spcPct val="100000"/>
              </a:lnSpc>
              <a:spcBef>
                <a:spcPts val="0"/>
              </a:spcBef>
            </a:pPr>
            <a:r>
              <a:rPr lang="en-GB" sz="20000" b="1" dirty="0">
                <a:solidFill>
                  <a:srgbClr val="1F4E79"/>
                </a:solidFill>
                <a:latin typeface="Century Gothic" panose="020B0502020202020204" pitchFamily="34" charset="0"/>
                <a:ea typeface="+mn-ea"/>
                <a:cs typeface="Calibri" panose="020F0502020204030204" pitchFamily="34" charset="0"/>
              </a:rPr>
              <a:t>r</a:t>
            </a:r>
            <a:endParaRPr lang="en-US" dirty="0"/>
          </a:p>
        </p:txBody>
      </p:sp>
      <p:sp>
        <p:nvSpPr>
          <p:cNvPr id="4" name="TextBox 3"/>
          <p:cNvSpPr txBox="1"/>
          <p:nvPr/>
        </p:nvSpPr>
        <p:spPr>
          <a:xfrm>
            <a:off x="4512175" y="4410175"/>
            <a:ext cx="2613216"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r</a:t>
            </a: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ue</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grpSp>
        <p:nvGrpSpPr>
          <p:cNvPr id="5" name="Group 4" descr="arrow pointing to street in front of house">
            <a:extLst>
              <a:ext uri="{FF2B5EF4-FFF2-40B4-BE49-F238E27FC236}">
                <a16:creationId xmlns:a16="http://schemas.microsoft.com/office/drawing/2014/main" id="{D4F534BE-345F-4B75-9665-9F2F541D3D4D}"/>
              </a:ext>
            </a:extLst>
          </p:cNvPr>
          <p:cNvGrpSpPr/>
          <p:nvPr/>
        </p:nvGrpSpPr>
        <p:grpSpPr>
          <a:xfrm>
            <a:off x="3663055" y="1524644"/>
            <a:ext cx="4311456" cy="2721606"/>
            <a:chOff x="3663055" y="1524644"/>
            <a:chExt cx="4311456" cy="2721606"/>
          </a:xfrm>
        </p:grpSpPr>
        <p:pic>
          <p:nvPicPr>
            <p:cNvPr id="10242" name="Picture 2" descr="arrow pointing to street in front of hous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3663055" y="1524644"/>
              <a:ext cx="4311456" cy="2721606"/>
            </a:xfrm>
            <a:prstGeom prst="rect">
              <a:avLst/>
            </a:prstGeom>
            <a:noFill/>
            <a:extLst>
              <a:ext uri="{909E8E84-426E-40DD-AFC4-6F175D3DCCD1}">
                <a14:hiddenFill xmlns:a14="http://schemas.microsoft.com/office/drawing/2010/main">
                  <a:solidFill>
                    <a:srgbClr val="FFFFFF"/>
                  </a:solidFill>
                </a14:hiddenFill>
              </a:ext>
            </a:extLst>
          </p:spPr>
        </p:pic>
        <p:sp>
          <p:nvSpPr>
            <p:cNvPr id="3" name="Arrow: Down 2">
              <a:extLst>
                <a:ext uri="{FF2B5EF4-FFF2-40B4-BE49-F238E27FC236}">
                  <a16:creationId xmlns:a16="http://schemas.microsoft.com/office/drawing/2014/main" id="{48B72158-B4C8-4B95-9B4D-429969943D91}"/>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296360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r ru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r ru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tone, basement&#10;&#10;Description automatically generated">
            <a:extLst>
              <a:ext uri="{FF2B5EF4-FFF2-40B4-BE49-F238E27FC236}">
                <a16:creationId xmlns:a16="http://schemas.microsoft.com/office/drawing/2014/main" id="{68A03285-2B0D-16EF-5A59-EF6AD17B46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391275"/>
          </a:xfrm>
          <a:prstGeom prst="rect">
            <a:avLst/>
          </a:prstGeom>
        </p:spPr>
      </p:pic>
      <p:pic>
        <p:nvPicPr>
          <p:cNvPr id="12" name="Picture 11" descr="background rectangle">
            <a:extLst>
              <a:ext uri="{FF2B5EF4-FFF2-40B4-BE49-F238E27FC236}">
                <a16:creationId xmlns:a16="http://schemas.microsoft.com/office/drawing/2014/main" id="{86B2A93F-C5B5-4222-A59D-42F579CF0FF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214"/>
            <a:ext cx="7315200" cy="867128"/>
          </a:xfrm>
          <a:prstGeom prst="rect">
            <a:avLst/>
          </a:prstGeom>
        </p:spPr>
      </p:pic>
      <p:sp>
        <p:nvSpPr>
          <p:cNvPr id="13" name="Title 3">
            <a:extLst>
              <a:ext uri="{FF2B5EF4-FFF2-40B4-BE49-F238E27FC236}">
                <a16:creationId xmlns:a16="http://schemas.microsoft.com/office/drawing/2014/main" id="{7A196346-44D4-446F-94AD-82A0AD34F44E}"/>
              </a:ext>
            </a:extLst>
          </p:cNvPr>
          <p:cNvSpPr txBox="1">
            <a:spLocks/>
          </p:cNvSpPr>
          <p:nvPr/>
        </p:nvSpPr>
        <p:spPr>
          <a:xfrm>
            <a:off x="111967" y="296863"/>
            <a:ext cx="6064897" cy="7078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j-ea"/>
                <a:cs typeface="+mj-cs"/>
              </a:rPr>
              <a:t>Escape game</a:t>
            </a:r>
          </a:p>
        </p:txBody>
      </p:sp>
      <p:sp>
        <p:nvSpPr>
          <p:cNvPr id="15" name="Google Shape;480;p13">
            <a:hlinkClick r:id="rId5" action="ppaction://hlinksldjump"/>
            <a:extLst>
              <a:ext uri="{FF2B5EF4-FFF2-40B4-BE49-F238E27FC236}">
                <a16:creationId xmlns:a16="http://schemas.microsoft.com/office/drawing/2014/main" id="{C1DCB8A9-1485-43DD-BDCD-B10576AA09C2}"/>
              </a:ext>
            </a:extLst>
          </p:cNvPr>
          <p:cNvSpPr/>
          <p:nvPr/>
        </p:nvSpPr>
        <p:spPr>
          <a:xfrm>
            <a:off x="7158909" y="726563"/>
            <a:ext cx="4921123" cy="1857770"/>
          </a:xfrm>
          <a:prstGeom prst="wedgeRoundRectCallout">
            <a:avLst>
              <a:gd name="adj1" fmla="val -31245"/>
              <a:gd name="adj2" fmla="val 45220"/>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1. Madame Snobinard, est-ce que tu entendais le téléphone pendant que tu as dîné dans la salle à manger ? </a:t>
            </a:r>
          </a:p>
        </p:txBody>
      </p:sp>
      <p:sp>
        <p:nvSpPr>
          <p:cNvPr id="16" name="Google Shape;480;p13">
            <a:hlinkClick r:id="rId5" action="ppaction://hlinksldjump"/>
            <a:extLst>
              <a:ext uri="{FF2B5EF4-FFF2-40B4-BE49-F238E27FC236}">
                <a16:creationId xmlns:a16="http://schemas.microsoft.com/office/drawing/2014/main" id="{A24FD381-3EFD-40FF-930F-17A68B25F922}"/>
              </a:ext>
            </a:extLst>
          </p:cNvPr>
          <p:cNvSpPr/>
          <p:nvPr/>
        </p:nvSpPr>
        <p:spPr>
          <a:xfrm>
            <a:off x="7148053" y="2661427"/>
            <a:ext cx="4921122" cy="1788734"/>
          </a:xfrm>
          <a:prstGeom prst="wedgeRoundRectCallout">
            <a:avLst>
              <a:gd name="adj1" fmla="val -31245"/>
              <a:gd name="adj2" fmla="val 45220"/>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2. Madame Snobinard, est-ce que tu entendais le téléphone pendant que tu dînais dans la salle à manger ? </a:t>
            </a:r>
          </a:p>
        </p:txBody>
      </p:sp>
      <p:pic>
        <p:nvPicPr>
          <p:cNvPr id="19" name="Picture 18" descr="A person wearing a garment&#10;&#10;Description automatically generated with low confidence">
            <a:extLst>
              <a:ext uri="{FF2B5EF4-FFF2-40B4-BE49-F238E27FC236}">
                <a16:creationId xmlns:a16="http://schemas.microsoft.com/office/drawing/2014/main" id="{3781BD55-FAD9-E896-2BFE-D988275847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8598" y="3429000"/>
            <a:ext cx="2030729" cy="2815867"/>
          </a:xfrm>
          <a:prstGeom prst="rect">
            <a:avLst/>
          </a:prstGeom>
        </p:spPr>
      </p:pic>
      <p:pic>
        <p:nvPicPr>
          <p:cNvPr id="24" name="Picture 23" descr="A person in a dress&#10;&#10;Description automatically generated with low confidence">
            <a:extLst>
              <a:ext uri="{FF2B5EF4-FFF2-40B4-BE49-F238E27FC236}">
                <a16:creationId xmlns:a16="http://schemas.microsoft.com/office/drawing/2014/main" id="{1FB98E4D-B103-A9A1-09DA-8A9B306194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94275" y="1999705"/>
            <a:ext cx="2928207" cy="4186269"/>
          </a:xfrm>
          <a:prstGeom prst="rect">
            <a:avLst/>
          </a:prstGeom>
        </p:spPr>
      </p:pic>
      <p:sp>
        <p:nvSpPr>
          <p:cNvPr id="20" name="Speech Bubble: Oval 19">
            <a:extLst>
              <a:ext uri="{FF2B5EF4-FFF2-40B4-BE49-F238E27FC236}">
                <a16:creationId xmlns:a16="http://schemas.microsoft.com/office/drawing/2014/main" id="{77DE792B-B8D3-0434-3287-1E69B080409F}"/>
              </a:ext>
            </a:extLst>
          </p:cNvPr>
          <p:cNvSpPr/>
          <p:nvPr/>
        </p:nvSpPr>
        <p:spPr>
          <a:xfrm>
            <a:off x="3302223" y="1304306"/>
            <a:ext cx="2356285" cy="980807"/>
          </a:xfrm>
          <a:prstGeom prst="wedgeEllipseCallout">
            <a:avLst>
              <a:gd name="adj1" fmla="val 47064"/>
              <a:gd name="adj2" fmla="val 44396"/>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104F75"/>
                </a:solidFill>
              </a:rPr>
              <a:t>Mais non, Inspecteur !</a:t>
            </a:r>
          </a:p>
        </p:txBody>
      </p:sp>
      <p:sp>
        <p:nvSpPr>
          <p:cNvPr id="14" name="Rounded Rectangle 46">
            <a:extLst>
              <a:ext uri="{FF2B5EF4-FFF2-40B4-BE49-F238E27FC236}">
                <a16:creationId xmlns:a16="http://schemas.microsoft.com/office/drawing/2014/main" id="{7978485E-1C95-DDAB-AFF7-5715A2BE5C3E}"/>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7" name="Google Shape;480;p13">
            <a:hlinkClick r:id="rId8" action="ppaction://hlinksldjump"/>
            <a:extLst>
              <a:ext uri="{FF2B5EF4-FFF2-40B4-BE49-F238E27FC236}">
                <a16:creationId xmlns:a16="http://schemas.microsoft.com/office/drawing/2014/main" id="{3332CC22-60E6-4361-930C-04158F689DF8}"/>
              </a:ext>
            </a:extLst>
          </p:cNvPr>
          <p:cNvSpPr/>
          <p:nvPr/>
        </p:nvSpPr>
        <p:spPr>
          <a:xfrm>
            <a:off x="7158911" y="4579174"/>
            <a:ext cx="4910264" cy="1683894"/>
          </a:xfrm>
          <a:prstGeom prst="wedgeRoundRectCallout">
            <a:avLst>
              <a:gd name="adj1" fmla="val -31245"/>
              <a:gd name="adj2" fmla="val 45220"/>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3. Madame Snobinard, est-ce que tu as entendu le téléphone pendant que tu dînais dans la salle à manger ? </a:t>
            </a:r>
          </a:p>
        </p:txBody>
      </p:sp>
      <p:sp>
        <p:nvSpPr>
          <p:cNvPr id="18" name="Google Shape;480;p13">
            <a:extLst>
              <a:ext uri="{FF2B5EF4-FFF2-40B4-BE49-F238E27FC236}">
                <a16:creationId xmlns:a16="http://schemas.microsoft.com/office/drawing/2014/main" id="{9B5B189D-C6DC-E161-F113-009E677DEFB9}"/>
              </a:ext>
            </a:extLst>
          </p:cNvPr>
          <p:cNvSpPr/>
          <p:nvPr/>
        </p:nvSpPr>
        <p:spPr>
          <a:xfrm>
            <a:off x="124217" y="1244076"/>
            <a:ext cx="2768758" cy="1278792"/>
          </a:xfrm>
          <a:prstGeom prst="wedgeRoundRectCallout">
            <a:avLst>
              <a:gd name="adj1" fmla="val -2483"/>
              <a:gd name="adj2" fmla="val 49944"/>
              <a:gd name="adj3" fmla="val 16667"/>
            </a:avLst>
          </a:prstGeom>
          <a:solidFill>
            <a:srgbClr val="E3EAFD"/>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04F75"/>
                </a:solidFill>
                <a:effectLst/>
                <a:uLnTx/>
                <a:uFillTx/>
                <a:latin typeface="Century Gothic" panose="020B0502020202020204" pitchFamily="34" charset="0"/>
                <a:ea typeface="Trebuchet MS"/>
                <a:cs typeface="Trebuchet MS"/>
                <a:sym typeface="Trebuchet MS"/>
              </a:rPr>
              <a:t>How do you translate into French…</a:t>
            </a:r>
            <a:endParaRPr kumimoji="0" lang="en-US" sz="2400" i="0" u="none" strike="noStrike" kern="1200" cap="none" spc="0" normalizeH="0" baseline="0" noProof="0" dirty="0">
              <a:ln>
                <a:noFill/>
              </a:ln>
              <a:solidFill>
                <a:srgbClr val="104F75"/>
              </a:solidFill>
              <a:effectLst/>
              <a:uLnTx/>
              <a:uFillTx/>
              <a:latin typeface="Century Gothic" panose="020B0502020202020204" pitchFamily="34" charset="0"/>
              <a:ea typeface="Trebuchet MS"/>
              <a:cs typeface="Trebuchet MS"/>
              <a:sym typeface="Trebuchet MS"/>
            </a:endParaRPr>
          </a:p>
        </p:txBody>
      </p:sp>
      <p:sp>
        <p:nvSpPr>
          <p:cNvPr id="65" name="Google Shape;480;p13">
            <a:extLst>
              <a:ext uri="{FF2B5EF4-FFF2-40B4-BE49-F238E27FC236}">
                <a16:creationId xmlns:a16="http://schemas.microsoft.com/office/drawing/2014/main" id="{57E690E3-F149-4AC1-AE8F-3E287417E14B}"/>
              </a:ext>
            </a:extLst>
          </p:cNvPr>
          <p:cNvSpPr/>
          <p:nvPr/>
        </p:nvSpPr>
        <p:spPr>
          <a:xfrm>
            <a:off x="111967" y="2522868"/>
            <a:ext cx="2768758" cy="2914764"/>
          </a:xfrm>
          <a:prstGeom prst="wedgeRoundRectCallout">
            <a:avLst>
              <a:gd name="adj1" fmla="val 62725"/>
              <a:gd name="adj2" fmla="val -1514"/>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entury Gothic" panose="020B0502020202020204" pitchFamily="34" charset="0"/>
                <a:ea typeface="Trebuchet MS"/>
                <a:cs typeface="Trebuchet MS"/>
                <a:sym typeface="Trebuchet MS"/>
              </a:rPr>
              <a:t>Madame </a:t>
            </a:r>
            <a:r>
              <a:rPr lang="fr-FR" sz="2400" dirty="0">
                <a:solidFill>
                  <a:prstClr val="white"/>
                </a:solidFill>
                <a:latin typeface="Century Gothic" panose="020B0502020202020204" pitchFamily="34" charset="0"/>
                <a:ea typeface="Trebuchet MS"/>
                <a:cs typeface="Trebuchet MS"/>
                <a:sym typeface="Trebuchet MS"/>
              </a:rPr>
              <a:t>Snobinard</a:t>
            </a:r>
            <a:r>
              <a:rPr lang="en-US" sz="2400" dirty="0">
                <a:solidFill>
                  <a:prstClr val="white"/>
                </a:solidFill>
                <a:latin typeface="Century Gothic" panose="020B0502020202020204" pitchFamily="34" charset="0"/>
                <a:ea typeface="Trebuchet MS"/>
                <a:cs typeface="Trebuchet MS"/>
                <a:sym typeface="Trebuchet MS"/>
              </a:rPr>
              <a:t>, </a:t>
            </a:r>
            <a:r>
              <a:rPr lang="en-US" sz="2400" b="1" dirty="0">
                <a:solidFill>
                  <a:prstClr val="white"/>
                </a:solidFill>
                <a:latin typeface="Century Gothic" panose="020B0502020202020204" pitchFamily="34" charset="0"/>
                <a:ea typeface="Trebuchet MS"/>
                <a:cs typeface="Trebuchet MS"/>
                <a:sym typeface="Trebuchet MS"/>
              </a:rPr>
              <a:t>did you hear </a:t>
            </a:r>
            <a:r>
              <a:rPr lang="en-US" sz="2400" dirty="0">
                <a:solidFill>
                  <a:prstClr val="white"/>
                </a:solidFill>
                <a:latin typeface="Century Gothic" panose="020B0502020202020204" pitchFamily="34" charset="0"/>
                <a:ea typeface="Trebuchet MS"/>
                <a:cs typeface="Trebuchet MS"/>
                <a:sym typeface="Trebuchet MS"/>
              </a:rPr>
              <a:t>the telephone while </a:t>
            </a:r>
            <a:r>
              <a:rPr lang="en-US" sz="2400" b="1" dirty="0">
                <a:solidFill>
                  <a:prstClr val="white"/>
                </a:solidFill>
                <a:latin typeface="Century Gothic" panose="020B0502020202020204" pitchFamily="34" charset="0"/>
                <a:ea typeface="Trebuchet MS"/>
                <a:cs typeface="Trebuchet MS"/>
                <a:sym typeface="Trebuchet MS"/>
              </a:rPr>
              <a:t>you were dining </a:t>
            </a:r>
            <a:r>
              <a:rPr lang="en-US" sz="2400" dirty="0">
                <a:solidFill>
                  <a:prstClr val="white"/>
                </a:solidFill>
                <a:latin typeface="Century Gothic" panose="020B0502020202020204" pitchFamily="34" charset="0"/>
                <a:ea typeface="Trebuchet MS"/>
                <a:cs typeface="Trebuchet MS"/>
                <a:sym typeface="Trebuchet MS"/>
              </a:rPr>
              <a:t>in the dining room?</a:t>
            </a:r>
            <a:endParaRPr kumimoji="0" lang="en-US" sz="240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endParaRPr>
          </a:p>
        </p:txBody>
      </p:sp>
    </p:spTree>
    <p:extLst>
      <p:ext uri="{BB962C8B-B14F-4D97-AF65-F5344CB8AC3E}">
        <p14:creationId xmlns:p14="http://schemas.microsoft.com/office/powerpoint/2010/main" val="1807606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brick wall&#10;&#10;Description automatically generated">
            <a:extLst>
              <a:ext uri="{FF2B5EF4-FFF2-40B4-BE49-F238E27FC236}">
                <a16:creationId xmlns:a16="http://schemas.microsoft.com/office/drawing/2014/main" id="{F7DC2D37-B790-75ED-B747-6A5A785E2C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1" cy="6330426"/>
          </a:xfrm>
          <a:prstGeom prst="rect">
            <a:avLst/>
          </a:prstGeom>
        </p:spPr>
      </p:pic>
      <p:pic>
        <p:nvPicPr>
          <p:cNvPr id="12" name="Picture 11" descr="background rectangle">
            <a:extLst>
              <a:ext uri="{FF2B5EF4-FFF2-40B4-BE49-F238E27FC236}">
                <a16:creationId xmlns:a16="http://schemas.microsoft.com/office/drawing/2014/main" id="{86B2A93F-C5B5-4222-A59D-42F579CF0FF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214"/>
            <a:ext cx="7315200" cy="867128"/>
          </a:xfrm>
          <a:prstGeom prst="rect">
            <a:avLst/>
          </a:prstGeom>
        </p:spPr>
      </p:pic>
      <p:sp>
        <p:nvSpPr>
          <p:cNvPr id="13" name="Title 3">
            <a:extLst>
              <a:ext uri="{FF2B5EF4-FFF2-40B4-BE49-F238E27FC236}">
                <a16:creationId xmlns:a16="http://schemas.microsoft.com/office/drawing/2014/main" id="{7A196346-44D4-446F-94AD-82A0AD34F44E}"/>
              </a:ext>
            </a:extLst>
          </p:cNvPr>
          <p:cNvSpPr txBox="1">
            <a:spLocks/>
          </p:cNvSpPr>
          <p:nvPr/>
        </p:nvSpPr>
        <p:spPr>
          <a:xfrm>
            <a:off x="111967" y="296863"/>
            <a:ext cx="6064897" cy="7078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j-ea"/>
                <a:cs typeface="+mj-cs"/>
              </a:rPr>
              <a:t>Escape game</a:t>
            </a:r>
          </a:p>
        </p:txBody>
      </p:sp>
      <p:sp>
        <p:nvSpPr>
          <p:cNvPr id="65" name="Google Shape;480;p13">
            <a:extLst>
              <a:ext uri="{FF2B5EF4-FFF2-40B4-BE49-F238E27FC236}">
                <a16:creationId xmlns:a16="http://schemas.microsoft.com/office/drawing/2014/main" id="{57E690E3-F149-4AC1-AE8F-3E287417E14B}"/>
              </a:ext>
            </a:extLst>
          </p:cNvPr>
          <p:cNvSpPr/>
          <p:nvPr/>
        </p:nvSpPr>
        <p:spPr>
          <a:xfrm>
            <a:off x="5477069" y="1267917"/>
            <a:ext cx="4413378" cy="2147087"/>
          </a:xfrm>
          <a:prstGeom prst="wedgeRoundRectCallout">
            <a:avLst>
              <a:gd name="adj1" fmla="val -78157"/>
              <a:gd name="adj2" fmla="val 34354"/>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Non, désolé.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Trebuchet MS"/>
              </a:rPr>
              <a:t>Essaye encore!</a:t>
            </a:r>
            <a:endParaRPr kumimoji="0" lang="en-GB"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Google Shape;480;p13">
            <a:hlinkClick r:id="rId5" action="ppaction://hlinksldjump"/>
            <a:extLst>
              <a:ext uri="{FF2B5EF4-FFF2-40B4-BE49-F238E27FC236}">
                <a16:creationId xmlns:a16="http://schemas.microsoft.com/office/drawing/2014/main" id="{01612206-0C37-4D7E-8A2D-C89B293C5B15}"/>
              </a:ext>
            </a:extLst>
          </p:cNvPr>
          <p:cNvSpPr/>
          <p:nvPr/>
        </p:nvSpPr>
        <p:spPr>
          <a:xfrm>
            <a:off x="9965092" y="4935794"/>
            <a:ext cx="2019473" cy="1179462"/>
          </a:xfrm>
          <a:prstGeom prst="wedgeRoundRectCallout">
            <a:avLst>
              <a:gd name="adj1" fmla="val -48527"/>
              <a:gd name="adj2" fmla="val 17410"/>
              <a:gd name="adj3" fmla="val 16667"/>
            </a:avLst>
          </a:prstGeom>
          <a:solidFill>
            <a:srgbClr val="E87D1E"/>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Retour</a:t>
            </a:r>
            <a:endPar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descr="A person wearing a garment&#10;&#10;Description automatically generated with low confidence">
            <a:extLst>
              <a:ext uri="{FF2B5EF4-FFF2-40B4-BE49-F238E27FC236}">
                <a16:creationId xmlns:a16="http://schemas.microsoft.com/office/drawing/2014/main" id="{3F8920DC-A1A4-538E-DFFD-743884693A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5151" y="2095210"/>
            <a:ext cx="3148839" cy="4235216"/>
          </a:xfrm>
          <a:prstGeom prst="rect">
            <a:avLst/>
          </a:prstGeom>
        </p:spPr>
      </p:pic>
      <p:sp>
        <p:nvSpPr>
          <p:cNvPr id="8" name="Rounded Rectangle 46">
            <a:extLst>
              <a:ext uri="{FF2B5EF4-FFF2-40B4-BE49-F238E27FC236}">
                <a16:creationId xmlns:a16="http://schemas.microsoft.com/office/drawing/2014/main" id="{C2AA4120-8E0B-A870-ABBD-7AF48F458366}"/>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4355578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white brick wall&#10;&#10;Description automatically generated">
            <a:extLst>
              <a:ext uri="{FF2B5EF4-FFF2-40B4-BE49-F238E27FC236}">
                <a16:creationId xmlns:a16="http://schemas.microsoft.com/office/drawing/2014/main" id="{FCBA13F8-2BA8-0917-347E-2519C29D72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1" cy="6330426"/>
          </a:xfrm>
          <a:prstGeom prst="rect">
            <a:avLst/>
          </a:prstGeom>
        </p:spPr>
      </p:pic>
      <p:pic>
        <p:nvPicPr>
          <p:cNvPr id="12" name="Picture 11" descr="background rectangle">
            <a:extLst>
              <a:ext uri="{FF2B5EF4-FFF2-40B4-BE49-F238E27FC236}">
                <a16:creationId xmlns:a16="http://schemas.microsoft.com/office/drawing/2014/main" id="{86B2A93F-C5B5-4222-A59D-42F579CF0FF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214"/>
            <a:ext cx="7315200" cy="867128"/>
          </a:xfrm>
          <a:prstGeom prst="rect">
            <a:avLst/>
          </a:prstGeom>
        </p:spPr>
      </p:pic>
      <p:sp>
        <p:nvSpPr>
          <p:cNvPr id="13" name="Title 3">
            <a:extLst>
              <a:ext uri="{FF2B5EF4-FFF2-40B4-BE49-F238E27FC236}">
                <a16:creationId xmlns:a16="http://schemas.microsoft.com/office/drawing/2014/main" id="{7A196346-44D4-446F-94AD-82A0AD34F44E}"/>
              </a:ext>
            </a:extLst>
          </p:cNvPr>
          <p:cNvSpPr txBox="1">
            <a:spLocks/>
          </p:cNvSpPr>
          <p:nvPr/>
        </p:nvSpPr>
        <p:spPr>
          <a:xfrm>
            <a:off x="111967" y="296863"/>
            <a:ext cx="6064897" cy="7078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j-ea"/>
                <a:cs typeface="+mj-cs"/>
              </a:rPr>
              <a:t>Escape game</a:t>
            </a:r>
          </a:p>
        </p:txBody>
      </p:sp>
      <p:sp>
        <p:nvSpPr>
          <p:cNvPr id="11" name="Google Shape;169;p25">
            <a:extLst>
              <a:ext uri="{FF2B5EF4-FFF2-40B4-BE49-F238E27FC236}">
                <a16:creationId xmlns:a16="http://schemas.microsoft.com/office/drawing/2014/main" id="{C08E90D8-6721-4F74-B349-BBC83AAB287D}"/>
              </a:ext>
            </a:extLst>
          </p:cNvPr>
          <p:cNvSpPr txBox="1"/>
          <p:nvPr/>
        </p:nvSpPr>
        <p:spPr>
          <a:xfrm>
            <a:off x="8251524" y="5104954"/>
            <a:ext cx="864155" cy="800165"/>
          </a:xfrm>
          <a:prstGeom prst="rect">
            <a:avLst/>
          </a:prstGeom>
          <a:noFill/>
          <a:ln>
            <a:noFill/>
          </a:ln>
        </p:spPr>
        <p:txBody>
          <a:bodyPr spcFirstLastPara="1" wrap="square" lIns="121900" tIns="60933" rIns="121900" bIns="60933"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104F75"/>
                </a:solidFill>
                <a:effectLst/>
                <a:uLnTx/>
                <a:uFillTx/>
                <a:latin typeface="Arial Rounded"/>
                <a:ea typeface="Arial Rounded"/>
                <a:cs typeface="Arial Rounded"/>
                <a:sym typeface="Arial Rounded"/>
              </a:rPr>
              <a:t>E</a:t>
            </a:r>
            <a:endParaRPr kumimoji="0" sz="18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5" name="Picture 4" descr="A picture containing arrow&#10;&#10;Description automatically generated">
            <a:hlinkClick r:id="rId5" action="ppaction://hlinksldjump"/>
            <a:extLst>
              <a:ext uri="{FF2B5EF4-FFF2-40B4-BE49-F238E27FC236}">
                <a16:creationId xmlns:a16="http://schemas.microsoft.com/office/drawing/2014/main" id="{53ACE269-14C5-400B-B48B-4F6D7428147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179" t="32545" r="15467" b="46119"/>
          <a:stretch/>
        </p:blipFill>
        <p:spPr>
          <a:xfrm>
            <a:off x="8080936" y="4855595"/>
            <a:ext cx="3917605" cy="1298882"/>
          </a:xfrm>
          <a:prstGeom prst="rect">
            <a:avLst/>
          </a:prstGeom>
        </p:spPr>
      </p:pic>
      <p:pic>
        <p:nvPicPr>
          <p:cNvPr id="16" name="Picture 15" descr="A person wearing a garment&#10;&#10;Description automatically generated with low confidence">
            <a:extLst>
              <a:ext uri="{FF2B5EF4-FFF2-40B4-BE49-F238E27FC236}">
                <a16:creationId xmlns:a16="http://schemas.microsoft.com/office/drawing/2014/main" id="{9114615E-3730-90AB-B00A-DE87AA10E7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302" y="2005083"/>
            <a:ext cx="3143413" cy="4227918"/>
          </a:xfrm>
          <a:prstGeom prst="rect">
            <a:avLst/>
          </a:prstGeom>
        </p:spPr>
      </p:pic>
      <p:sp>
        <p:nvSpPr>
          <p:cNvPr id="15" name="Google Shape;480;p13">
            <a:extLst>
              <a:ext uri="{FF2B5EF4-FFF2-40B4-BE49-F238E27FC236}">
                <a16:creationId xmlns:a16="http://schemas.microsoft.com/office/drawing/2014/main" id="{91698F53-B2A8-327B-DF3E-85AFE6CE20DB}"/>
              </a:ext>
            </a:extLst>
          </p:cNvPr>
          <p:cNvSpPr/>
          <p:nvPr/>
        </p:nvSpPr>
        <p:spPr>
          <a:xfrm>
            <a:off x="4774899" y="1354093"/>
            <a:ext cx="6953250" cy="2598384"/>
          </a:xfrm>
          <a:prstGeom prst="wedgeRoundRectCallout">
            <a:avLst>
              <a:gd name="adj1" fmla="val -63500"/>
              <a:gd name="adj2" fmla="val -9099"/>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chemeClr val="bg1"/>
                </a:solidFill>
                <a:effectLst/>
                <a:uLnTx/>
                <a:uFillTx/>
                <a:latin typeface="Century Gothic" panose="020B0502020202020204" pitchFamily="34" charset="0"/>
                <a:ea typeface="Trebuchet MS"/>
                <a:cs typeface="Trebuchet MS"/>
                <a:sym typeface="Trebuchet MS"/>
              </a:rPr>
              <a:t>Oui, bravo!</a:t>
            </a:r>
            <a:r>
              <a:rPr kumimoji="0" lang="fr-FR" sz="3200" b="0" i="0" u="none" strike="noStrike" kern="1200" cap="none" spc="0" normalizeH="0" baseline="0" noProof="0" dirty="0">
                <a:ln>
                  <a:noFill/>
                </a:ln>
                <a:solidFill>
                  <a:schemeClr val="bg1"/>
                </a:solidFill>
                <a:effectLst/>
                <a:uLnTx/>
                <a:uFillTx/>
                <a:latin typeface="Century Gothic" panose="020F0302020204030204"/>
                <a:ea typeface="Trebuchet MS"/>
                <a:cs typeface="Trebuchet MS"/>
                <a:sym typeface="Trebuchet M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chemeClr val="bg1"/>
                </a:solidFill>
                <a:effectLst/>
                <a:uLnTx/>
                <a:uFillTx/>
                <a:latin typeface="Century Gothic" panose="020F0302020204030204"/>
                <a:ea typeface="Trebuchet MS"/>
                <a:cs typeface="Trebuchet MS"/>
                <a:sym typeface="Trebuchet MS"/>
              </a:rPr>
              <a:t>Tu as trouvé la deuxième clé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chemeClr val="bg1"/>
                </a:solidFill>
                <a:effectLst/>
                <a:uLnTx/>
                <a:uFillTx/>
                <a:latin typeface="Century Gothic" panose="020F0302020204030204"/>
                <a:ea typeface="Trebuchet MS"/>
                <a:cs typeface="Trebuchet MS"/>
                <a:sym typeface="Trebuchet MS"/>
              </a:rPr>
              <a:t>Inscris la lettre, puis clique sur la clé pour continuer...</a:t>
            </a:r>
            <a:endParaRPr kumimoji="0" lang="fr-FR" sz="32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9" name="Rounded Rectangle 46">
            <a:extLst>
              <a:ext uri="{FF2B5EF4-FFF2-40B4-BE49-F238E27FC236}">
                <a16:creationId xmlns:a16="http://schemas.microsoft.com/office/drawing/2014/main" id="{E2879035-361C-42CF-8F65-7AD8DB92EDF4}"/>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9352116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tree, outdoor, sky&#10;&#10;Description automatically generated">
            <a:extLst>
              <a:ext uri="{FF2B5EF4-FFF2-40B4-BE49-F238E27FC236}">
                <a16:creationId xmlns:a16="http://schemas.microsoft.com/office/drawing/2014/main" id="{D958807E-9AE3-ECEC-29B3-75FEA3401D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444"/>
            <a:ext cx="12192000" cy="6420244"/>
          </a:xfrm>
          <a:prstGeom prst="rect">
            <a:avLst/>
          </a:prstGeom>
        </p:spPr>
      </p:pic>
      <p:pic>
        <p:nvPicPr>
          <p:cNvPr id="12" name="Picture 11" descr="background rectangle">
            <a:extLst>
              <a:ext uri="{FF2B5EF4-FFF2-40B4-BE49-F238E27FC236}">
                <a16:creationId xmlns:a16="http://schemas.microsoft.com/office/drawing/2014/main" id="{86B2A93F-C5B5-4222-A59D-42F579CF0FF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214"/>
            <a:ext cx="7315200" cy="867128"/>
          </a:xfrm>
          <a:prstGeom prst="rect">
            <a:avLst/>
          </a:prstGeom>
        </p:spPr>
      </p:pic>
      <p:sp>
        <p:nvSpPr>
          <p:cNvPr id="13" name="Title 3">
            <a:extLst>
              <a:ext uri="{FF2B5EF4-FFF2-40B4-BE49-F238E27FC236}">
                <a16:creationId xmlns:a16="http://schemas.microsoft.com/office/drawing/2014/main" id="{7A196346-44D4-446F-94AD-82A0AD34F44E}"/>
              </a:ext>
            </a:extLst>
          </p:cNvPr>
          <p:cNvSpPr txBox="1">
            <a:spLocks/>
          </p:cNvSpPr>
          <p:nvPr/>
        </p:nvSpPr>
        <p:spPr>
          <a:xfrm>
            <a:off x="111967" y="296863"/>
            <a:ext cx="6064897" cy="7078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j-ea"/>
                <a:cs typeface="+mj-cs"/>
              </a:rPr>
              <a:t>Escape game</a:t>
            </a:r>
          </a:p>
        </p:txBody>
      </p:sp>
      <p:sp>
        <p:nvSpPr>
          <p:cNvPr id="15" name="Google Shape;480;p13">
            <a:hlinkClick r:id="rId5" action="ppaction://hlinksldjump"/>
            <a:extLst>
              <a:ext uri="{FF2B5EF4-FFF2-40B4-BE49-F238E27FC236}">
                <a16:creationId xmlns:a16="http://schemas.microsoft.com/office/drawing/2014/main" id="{C1DCB8A9-1485-43DD-BDCD-B10576AA09C2}"/>
              </a:ext>
            </a:extLst>
          </p:cNvPr>
          <p:cNvSpPr/>
          <p:nvPr/>
        </p:nvSpPr>
        <p:spPr>
          <a:xfrm>
            <a:off x="7886872" y="824808"/>
            <a:ext cx="4046204" cy="1712815"/>
          </a:xfrm>
          <a:prstGeom prst="wedgeRoundRectCallout">
            <a:avLst>
              <a:gd name="adj1" fmla="val -31245"/>
              <a:gd name="adj2" fmla="val 45220"/>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1. Monsieur Cerisier, où est-ce que tu as été pendant que Madame Snobinard a dîné ? </a:t>
            </a:r>
          </a:p>
        </p:txBody>
      </p:sp>
      <p:sp>
        <p:nvSpPr>
          <p:cNvPr id="16" name="Google Shape;480;p13">
            <a:hlinkClick r:id="rId6" action="ppaction://hlinksldjump"/>
            <a:extLst>
              <a:ext uri="{FF2B5EF4-FFF2-40B4-BE49-F238E27FC236}">
                <a16:creationId xmlns:a16="http://schemas.microsoft.com/office/drawing/2014/main" id="{A24FD381-3EFD-40FF-930F-17A68B25F922}"/>
              </a:ext>
            </a:extLst>
          </p:cNvPr>
          <p:cNvSpPr/>
          <p:nvPr/>
        </p:nvSpPr>
        <p:spPr>
          <a:xfrm>
            <a:off x="7897406" y="2662151"/>
            <a:ext cx="4066761" cy="1712815"/>
          </a:xfrm>
          <a:prstGeom prst="wedgeRoundRectCallout">
            <a:avLst>
              <a:gd name="adj1" fmla="val -31245"/>
              <a:gd name="adj2" fmla="val 45220"/>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2. Monsieur Cerisier, où est-ce que tu étais pendant que Madame Snobinard dînait ?  </a:t>
            </a:r>
          </a:p>
        </p:txBody>
      </p:sp>
      <p:sp>
        <p:nvSpPr>
          <p:cNvPr id="17" name="Google Shape;480;p13">
            <a:hlinkClick r:id="rId5" action="ppaction://hlinksldjump"/>
            <a:extLst>
              <a:ext uri="{FF2B5EF4-FFF2-40B4-BE49-F238E27FC236}">
                <a16:creationId xmlns:a16="http://schemas.microsoft.com/office/drawing/2014/main" id="{3332CC22-60E6-4361-930C-04158F689DF8}"/>
              </a:ext>
            </a:extLst>
          </p:cNvPr>
          <p:cNvSpPr/>
          <p:nvPr/>
        </p:nvSpPr>
        <p:spPr>
          <a:xfrm>
            <a:off x="7919565" y="4512646"/>
            <a:ext cx="4066761" cy="1712815"/>
          </a:xfrm>
          <a:prstGeom prst="wedgeRoundRectCallout">
            <a:avLst>
              <a:gd name="adj1" fmla="val -31245"/>
              <a:gd name="adj2" fmla="val 45220"/>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3. Monsieur Cerisier, où est-ce que tu étais pendant que Madame Snobinard a dîné ? </a:t>
            </a:r>
          </a:p>
        </p:txBody>
      </p:sp>
      <p:pic>
        <p:nvPicPr>
          <p:cNvPr id="19" name="Picture 18" descr="A person wearing a garment&#10;&#10;Description automatically generated with low confidence">
            <a:extLst>
              <a:ext uri="{FF2B5EF4-FFF2-40B4-BE49-F238E27FC236}">
                <a16:creationId xmlns:a16="http://schemas.microsoft.com/office/drawing/2014/main" id="{11932F03-EA7D-1169-1C8F-70D5D2FC38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53670" y="3518558"/>
            <a:ext cx="2030729" cy="2815867"/>
          </a:xfrm>
          <a:prstGeom prst="rect">
            <a:avLst/>
          </a:prstGeom>
        </p:spPr>
      </p:pic>
      <p:pic>
        <p:nvPicPr>
          <p:cNvPr id="18" name="Picture 17" descr="A picture containing text, vector graphics&#10;&#10;Description automatically generated">
            <a:extLst>
              <a:ext uri="{FF2B5EF4-FFF2-40B4-BE49-F238E27FC236}">
                <a16:creationId xmlns:a16="http://schemas.microsoft.com/office/drawing/2014/main" id="{37B1AA2C-10C9-B2AE-8928-46AF957774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45094" y="2516089"/>
            <a:ext cx="2466814" cy="2585308"/>
          </a:xfrm>
          <a:prstGeom prst="rect">
            <a:avLst/>
          </a:prstGeom>
        </p:spPr>
      </p:pic>
      <p:sp>
        <p:nvSpPr>
          <p:cNvPr id="20" name="Speech Bubble: Oval 19">
            <a:extLst>
              <a:ext uri="{FF2B5EF4-FFF2-40B4-BE49-F238E27FC236}">
                <a16:creationId xmlns:a16="http://schemas.microsoft.com/office/drawing/2014/main" id="{5FB1BCF7-3633-C1DA-6E5C-3A910099C9C9}"/>
              </a:ext>
            </a:extLst>
          </p:cNvPr>
          <p:cNvSpPr/>
          <p:nvPr/>
        </p:nvSpPr>
        <p:spPr>
          <a:xfrm>
            <a:off x="3505075" y="1304306"/>
            <a:ext cx="2812598" cy="1189153"/>
          </a:xfrm>
          <a:prstGeom prst="wedgeEllipseCallout">
            <a:avLst>
              <a:gd name="adj1" fmla="val 16400"/>
              <a:gd name="adj2" fmla="val 64494"/>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104F75"/>
                </a:solidFill>
              </a:rPr>
              <a:t>Dans le jardin, Inspecteur !</a:t>
            </a:r>
          </a:p>
        </p:txBody>
      </p:sp>
      <p:sp>
        <p:nvSpPr>
          <p:cNvPr id="14" name="Rounded Rectangle 46">
            <a:extLst>
              <a:ext uri="{FF2B5EF4-FFF2-40B4-BE49-F238E27FC236}">
                <a16:creationId xmlns:a16="http://schemas.microsoft.com/office/drawing/2014/main" id="{F3271809-B1E3-C15A-C849-85BEDA6F8DCC}"/>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1" name="Google Shape;480;p13">
            <a:extLst>
              <a:ext uri="{FF2B5EF4-FFF2-40B4-BE49-F238E27FC236}">
                <a16:creationId xmlns:a16="http://schemas.microsoft.com/office/drawing/2014/main" id="{9BADA43C-F36D-A908-8C22-A00818716494}"/>
              </a:ext>
            </a:extLst>
          </p:cNvPr>
          <p:cNvSpPr/>
          <p:nvPr/>
        </p:nvSpPr>
        <p:spPr>
          <a:xfrm>
            <a:off x="162033" y="1244076"/>
            <a:ext cx="2693126" cy="1278792"/>
          </a:xfrm>
          <a:prstGeom prst="wedgeRoundRectCallout">
            <a:avLst>
              <a:gd name="adj1" fmla="val 17696"/>
              <a:gd name="adj2" fmla="val 50898"/>
              <a:gd name="adj3" fmla="val 16667"/>
            </a:avLst>
          </a:prstGeom>
          <a:solidFill>
            <a:srgbClr val="E3EAFD"/>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04F75"/>
                </a:solidFill>
                <a:effectLst/>
                <a:uLnTx/>
                <a:uFillTx/>
                <a:latin typeface="Century Gothic" panose="020B0502020202020204" pitchFamily="34" charset="0"/>
                <a:ea typeface="Trebuchet MS"/>
                <a:cs typeface="Trebuchet MS"/>
                <a:sym typeface="Trebuchet MS"/>
              </a:rPr>
              <a:t>How do you translate into French…</a:t>
            </a:r>
            <a:endParaRPr kumimoji="0" lang="en-US" sz="2400" i="0" u="none" strike="noStrike" kern="1200" cap="none" spc="0" normalizeH="0" baseline="0" noProof="0" dirty="0">
              <a:ln>
                <a:noFill/>
              </a:ln>
              <a:solidFill>
                <a:srgbClr val="104F75"/>
              </a:solidFill>
              <a:effectLst/>
              <a:uLnTx/>
              <a:uFillTx/>
              <a:latin typeface="Century Gothic" panose="020B0502020202020204" pitchFamily="34" charset="0"/>
              <a:ea typeface="Trebuchet MS"/>
              <a:cs typeface="Trebuchet MS"/>
              <a:sym typeface="Trebuchet MS"/>
            </a:endParaRPr>
          </a:p>
        </p:txBody>
      </p:sp>
      <p:sp>
        <p:nvSpPr>
          <p:cNvPr id="65" name="Google Shape;480;p13">
            <a:extLst>
              <a:ext uri="{FF2B5EF4-FFF2-40B4-BE49-F238E27FC236}">
                <a16:creationId xmlns:a16="http://schemas.microsoft.com/office/drawing/2014/main" id="{57E690E3-F149-4AC1-AE8F-3E287417E14B}"/>
              </a:ext>
            </a:extLst>
          </p:cNvPr>
          <p:cNvSpPr/>
          <p:nvPr/>
        </p:nvSpPr>
        <p:spPr>
          <a:xfrm>
            <a:off x="162033" y="2537623"/>
            <a:ext cx="2693126" cy="2326985"/>
          </a:xfrm>
          <a:prstGeom prst="wedgeRoundRectCallout">
            <a:avLst>
              <a:gd name="adj1" fmla="val 60249"/>
              <a:gd name="adj2" fmla="val 21999"/>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dirty="0">
                <a:ln>
                  <a:noFill/>
                </a:ln>
                <a:solidFill>
                  <a:prstClr val="white"/>
                </a:solidFill>
                <a:effectLst/>
                <a:uLnTx/>
                <a:uFillTx/>
                <a:latin typeface="Century Gothic" panose="020B0502020202020204" pitchFamily="34" charset="0"/>
                <a:ea typeface="Trebuchet MS"/>
                <a:cs typeface="Trebuchet MS"/>
                <a:sym typeface="Trebuchet MS"/>
              </a:rPr>
              <a:t>Monsieur Cerisier</a:t>
            </a:r>
            <a:r>
              <a:rPr kumimoji="0" lang="en-GB" sz="2400" i="0" u="none" strike="noStrike" kern="1200" cap="none" spc="0" normalizeH="0" baseline="0" dirty="0">
                <a:ln>
                  <a:noFill/>
                </a:ln>
                <a:solidFill>
                  <a:prstClr val="white"/>
                </a:solidFill>
                <a:effectLst/>
                <a:uLnTx/>
                <a:uFillTx/>
                <a:latin typeface="Century Gothic" panose="020B0502020202020204" pitchFamily="34" charset="0"/>
                <a:ea typeface="Trebuchet MS"/>
                <a:cs typeface="Trebuchet MS"/>
                <a:sym typeface="Trebuchet MS"/>
              </a:rPr>
              <a:t>, where </a:t>
            </a:r>
            <a:r>
              <a:rPr kumimoji="0" lang="en-GB" sz="2400" b="1" i="0" strike="noStrike" kern="1200" cap="none" spc="0" normalizeH="0" baseline="0" dirty="0">
                <a:ln>
                  <a:noFill/>
                </a:ln>
                <a:solidFill>
                  <a:prstClr val="white"/>
                </a:solidFill>
                <a:effectLst/>
                <a:uLnTx/>
                <a:uFillTx/>
                <a:latin typeface="Century Gothic" panose="020B0502020202020204" pitchFamily="34" charset="0"/>
                <a:ea typeface="Trebuchet MS"/>
                <a:cs typeface="Trebuchet MS"/>
                <a:sym typeface="Trebuchet MS"/>
              </a:rPr>
              <a:t>were you </a:t>
            </a:r>
            <a:r>
              <a:rPr kumimoji="0" lang="en-GB" sz="2400" i="0" u="none" strike="noStrike" kern="1200" cap="none" spc="0" normalizeH="0" baseline="0" dirty="0">
                <a:ln>
                  <a:noFill/>
                </a:ln>
                <a:solidFill>
                  <a:prstClr val="white"/>
                </a:solidFill>
                <a:effectLst/>
                <a:uLnTx/>
                <a:uFillTx/>
                <a:latin typeface="Century Gothic" panose="020B0502020202020204" pitchFamily="34" charset="0"/>
                <a:ea typeface="Trebuchet MS"/>
                <a:cs typeface="Trebuchet MS"/>
                <a:sym typeface="Trebuchet MS"/>
              </a:rPr>
              <a:t>while Madame Snobinard </a:t>
            </a:r>
            <a:r>
              <a:rPr kumimoji="0" lang="en-GB" sz="2400" b="1" i="0" strike="noStrike" kern="1200" cap="none" spc="0" normalizeH="0" baseline="0" dirty="0">
                <a:ln>
                  <a:noFill/>
                </a:ln>
                <a:solidFill>
                  <a:prstClr val="white"/>
                </a:solidFill>
                <a:effectLst/>
                <a:uLnTx/>
                <a:uFillTx/>
                <a:latin typeface="Century Gothic" panose="020B0502020202020204" pitchFamily="34" charset="0"/>
                <a:ea typeface="Trebuchet MS"/>
                <a:cs typeface="Trebuchet MS"/>
                <a:sym typeface="Trebuchet MS"/>
              </a:rPr>
              <a:t>was dining</a:t>
            </a:r>
            <a:r>
              <a:rPr kumimoji="0" lang="en-GB" sz="2400" i="0" u="none" strike="noStrike" kern="1200" cap="none" spc="0" normalizeH="0" baseline="0" dirty="0">
                <a:ln>
                  <a:noFill/>
                </a:ln>
                <a:solidFill>
                  <a:prstClr val="white"/>
                </a:solidFill>
                <a:effectLst/>
                <a:uLnTx/>
                <a:uFillTx/>
                <a:latin typeface="Century Gothic" panose="020B0502020202020204" pitchFamily="34" charset="0"/>
                <a:ea typeface="Trebuchet MS"/>
                <a:cs typeface="Trebuchet MS"/>
                <a:sym typeface="Trebuchet MS"/>
              </a:rPr>
              <a:t>?</a:t>
            </a:r>
          </a:p>
        </p:txBody>
      </p:sp>
    </p:spTree>
    <p:extLst>
      <p:ext uri="{BB962C8B-B14F-4D97-AF65-F5344CB8AC3E}">
        <p14:creationId xmlns:p14="http://schemas.microsoft.com/office/powerpoint/2010/main" val="3069299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brick wall&#10;&#10;Description automatically generated">
            <a:extLst>
              <a:ext uri="{FF2B5EF4-FFF2-40B4-BE49-F238E27FC236}">
                <a16:creationId xmlns:a16="http://schemas.microsoft.com/office/drawing/2014/main" id="{4F03478D-3916-85D0-0700-9BFCA1D97C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1" cy="6330426"/>
          </a:xfrm>
          <a:prstGeom prst="rect">
            <a:avLst/>
          </a:prstGeom>
        </p:spPr>
      </p:pic>
      <p:pic>
        <p:nvPicPr>
          <p:cNvPr id="12" name="Picture 11" descr="background rectangle">
            <a:extLst>
              <a:ext uri="{FF2B5EF4-FFF2-40B4-BE49-F238E27FC236}">
                <a16:creationId xmlns:a16="http://schemas.microsoft.com/office/drawing/2014/main" id="{86B2A93F-C5B5-4222-A59D-42F579CF0FF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214"/>
            <a:ext cx="7315200" cy="867128"/>
          </a:xfrm>
          <a:prstGeom prst="rect">
            <a:avLst/>
          </a:prstGeom>
        </p:spPr>
      </p:pic>
      <p:sp>
        <p:nvSpPr>
          <p:cNvPr id="13" name="Title 3">
            <a:extLst>
              <a:ext uri="{FF2B5EF4-FFF2-40B4-BE49-F238E27FC236}">
                <a16:creationId xmlns:a16="http://schemas.microsoft.com/office/drawing/2014/main" id="{7A196346-44D4-446F-94AD-82A0AD34F44E}"/>
              </a:ext>
            </a:extLst>
          </p:cNvPr>
          <p:cNvSpPr txBox="1">
            <a:spLocks/>
          </p:cNvSpPr>
          <p:nvPr/>
        </p:nvSpPr>
        <p:spPr>
          <a:xfrm>
            <a:off x="111967" y="296863"/>
            <a:ext cx="6064897" cy="7078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j-ea"/>
                <a:cs typeface="+mj-cs"/>
              </a:rPr>
              <a:t>Escape game</a:t>
            </a:r>
          </a:p>
        </p:txBody>
      </p:sp>
      <p:sp>
        <p:nvSpPr>
          <p:cNvPr id="65" name="Google Shape;480;p13">
            <a:extLst>
              <a:ext uri="{FF2B5EF4-FFF2-40B4-BE49-F238E27FC236}">
                <a16:creationId xmlns:a16="http://schemas.microsoft.com/office/drawing/2014/main" id="{57E690E3-F149-4AC1-AE8F-3E287417E14B}"/>
              </a:ext>
            </a:extLst>
          </p:cNvPr>
          <p:cNvSpPr/>
          <p:nvPr/>
        </p:nvSpPr>
        <p:spPr>
          <a:xfrm>
            <a:off x="5477069" y="1267917"/>
            <a:ext cx="4413378" cy="2147087"/>
          </a:xfrm>
          <a:prstGeom prst="wedgeRoundRectCallout">
            <a:avLst>
              <a:gd name="adj1" fmla="val -78157"/>
              <a:gd name="adj2" fmla="val 34354"/>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Non, désolé.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Trebuchet MS"/>
              </a:rPr>
              <a:t>Essaye encore!</a:t>
            </a:r>
            <a:endParaRPr kumimoji="0" lang="en-GB"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Google Shape;480;p13">
            <a:hlinkClick r:id="rId5" action="ppaction://hlinksldjump"/>
            <a:extLst>
              <a:ext uri="{FF2B5EF4-FFF2-40B4-BE49-F238E27FC236}">
                <a16:creationId xmlns:a16="http://schemas.microsoft.com/office/drawing/2014/main" id="{01612206-0C37-4D7E-8A2D-C89B293C5B15}"/>
              </a:ext>
            </a:extLst>
          </p:cNvPr>
          <p:cNvSpPr/>
          <p:nvPr/>
        </p:nvSpPr>
        <p:spPr>
          <a:xfrm>
            <a:off x="9965092" y="4935794"/>
            <a:ext cx="2019473" cy="1179462"/>
          </a:xfrm>
          <a:prstGeom prst="wedgeRoundRectCallout">
            <a:avLst>
              <a:gd name="adj1" fmla="val -48527"/>
              <a:gd name="adj2" fmla="val 17410"/>
              <a:gd name="adj3" fmla="val 16667"/>
            </a:avLst>
          </a:prstGeom>
          <a:solidFill>
            <a:srgbClr val="E87D1E"/>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Retour</a:t>
            </a:r>
            <a:endPar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descr="A person wearing a garment&#10;&#10;Description automatically generated with low confidence">
            <a:extLst>
              <a:ext uri="{FF2B5EF4-FFF2-40B4-BE49-F238E27FC236}">
                <a16:creationId xmlns:a16="http://schemas.microsoft.com/office/drawing/2014/main" id="{8499F840-704C-546C-FFBD-D41A58A3F4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5151" y="2095210"/>
            <a:ext cx="3148839" cy="4235216"/>
          </a:xfrm>
          <a:prstGeom prst="rect">
            <a:avLst/>
          </a:prstGeom>
        </p:spPr>
      </p:pic>
      <p:sp>
        <p:nvSpPr>
          <p:cNvPr id="8" name="Rounded Rectangle 46">
            <a:extLst>
              <a:ext uri="{FF2B5EF4-FFF2-40B4-BE49-F238E27FC236}">
                <a16:creationId xmlns:a16="http://schemas.microsoft.com/office/drawing/2014/main" id="{936AB999-90F5-67F8-DE6D-3842B05E2CA0}"/>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3926733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white brick wall&#10;&#10;Description automatically generated">
            <a:extLst>
              <a:ext uri="{FF2B5EF4-FFF2-40B4-BE49-F238E27FC236}">
                <a16:creationId xmlns:a16="http://schemas.microsoft.com/office/drawing/2014/main" id="{A9D08FD4-765D-DBB0-2048-F20749A192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1" cy="6330426"/>
          </a:xfrm>
          <a:prstGeom prst="rect">
            <a:avLst/>
          </a:prstGeom>
        </p:spPr>
      </p:pic>
      <p:pic>
        <p:nvPicPr>
          <p:cNvPr id="12" name="Picture 11" descr="background rectangle">
            <a:extLst>
              <a:ext uri="{FF2B5EF4-FFF2-40B4-BE49-F238E27FC236}">
                <a16:creationId xmlns:a16="http://schemas.microsoft.com/office/drawing/2014/main" id="{86B2A93F-C5B5-4222-A59D-42F579CF0FF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214"/>
            <a:ext cx="7315200" cy="867128"/>
          </a:xfrm>
          <a:prstGeom prst="rect">
            <a:avLst/>
          </a:prstGeom>
        </p:spPr>
      </p:pic>
      <p:sp>
        <p:nvSpPr>
          <p:cNvPr id="13" name="Title 3">
            <a:extLst>
              <a:ext uri="{FF2B5EF4-FFF2-40B4-BE49-F238E27FC236}">
                <a16:creationId xmlns:a16="http://schemas.microsoft.com/office/drawing/2014/main" id="{7A196346-44D4-446F-94AD-82A0AD34F44E}"/>
              </a:ext>
            </a:extLst>
          </p:cNvPr>
          <p:cNvSpPr txBox="1">
            <a:spLocks/>
          </p:cNvSpPr>
          <p:nvPr/>
        </p:nvSpPr>
        <p:spPr>
          <a:xfrm>
            <a:off x="111967" y="296863"/>
            <a:ext cx="6064897" cy="7078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j-ea"/>
                <a:cs typeface="+mj-cs"/>
              </a:rPr>
              <a:t>Escape game</a:t>
            </a:r>
          </a:p>
        </p:txBody>
      </p:sp>
      <p:sp>
        <p:nvSpPr>
          <p:cNvPr id="11" name="Google Shape;169;p25">
            <a:extLst>
              <a:ext uri="{FF2B5EF4-FFF2-40B4-BE49-F238E27FC236}">
                <a16:creationId xmlns:a16="http://schemas.microsoft.com/office/drawing/2014/main" id="{C08E90D8-6721-4F74-B349-BBC83AAB287D}"/>
              </a:ext>
            </a:extLst>
          </p:cNvPr>
          <p:cNvSpPr txBox="1"/>
          <p:nvPr/>
        </p:nvSpPr>
        <p:spPr>
          <a:xfrm>
            <a:off x="8251524" y="5104954"/>
            <a:ext cx="864155" cy="800165"/>
          </a:xfrm>
          <a:prstGeom prst="rect">
            <a:avLst/>
          </a:prstGeom>
          <a:noFill/>
          <a:ln>
            <a:noFill/>
          </a:ln>
        </p:spPr>
        <p:txBody>
          <a:bodyPr spcFirstLastPara="1" wrap="square" lIns="121900" tIns="60933" rIns="121900" bIns="60933"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104F75"/>
                </a:solidFill>
                <a:effectLst/>
                <a:uLnTx/>
                <a:uFillTx/>
                <a:latin typeface="Arial Rounded"/>
                <a:ea typeface="+mn-ea"/>
                <a:cs typeface="+mn-cs"/>
                <a:sym typeface="Arial Rounded"/>
              </a:rPr>
              <a:t>A</a:t>
            </a:r>
            <a:endParaRPr kumimoji="0" sz="18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5" name="Picture 4" descr="A picture containing arrow&#10;&#10;Description automatically generated">
            <a:hlinkClick r:id="rId5" action="ppaction://hlinksldjump"/>
            <a:extLst>
              <a:ext uri="{FF2B5EF4-FFF2-40B4-BE49-F238E27FC236}">
                <a16:creationId xmlns:a16="http://schemas.microsoft.com/office/drawing/2014/main" id="{53ACE269-14C5-400B-B48B-4F6D7428147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179" t="32545" r="15467" b="46119"/>
          <a:stretch/>
        </p:blipFill>
        <p:spPr>
          <a:xfrm>
            <a:off x="8080936" y="4855595"/>
            <a:ext cx="3917605" cy="1298882"/>
          </a:xfrm>
          <a:prstGeom prst="rect">
            <a:avLst/>
          </a:prstGeom>
        </p:spPr>
      </p:pic>
      <p:pic>
        <p:nvPicPr>
          <p:cNvPr id="16" name="Picture 15" descr="A person wearing a garment&#10;&#10;Description automatically generated with low confidence">
            <a:extLst>
              <a:ext uri="{FF2B5EF4-FFF2-40B4-BE49-F238E27FC236}">
                <a16:creationId xmlns:a16="http://schemas.microsoft.com/office/drawing/2014/main" id="{49492B2B-1503-C452-706C-24394EF53E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302" y="2005083"/>
            <a:ext cx="3143413" cy="4227918"/>
          </a:xfrm>
          <a:prstGeom prst="rect">
            <a:avLst/>
          </a:prstGeom>
        </p:spPr>
      </p:pic>
      <p:sp>
        <p:nvSpPr>
          <p:cNvPr id="15" name="Google Shape;480;p13">
            <a:extLst>
              <a:ext uri="{FF2B5EF4-FFF2-40B4-BE49-F238E27FC236}">
                <a16:creationId xmlns:a16="http://schemas.microsoft.com/office/drawing/2014/main" id="{E0DE6708-2219-7622-B625-689277D23F5B}"/>
              </a:ext>
            </a:extLst>
          </p:cNvPr>
          <p:cNvSpPr/>
          <p:nvPr/>
        </p:nvSpPr>
        <p:spPr>
          <a:xfrm>
            <a:off x="4774899" y="1354093"/>
            <a:ext cx="6953250" cy="2598384"/>
          </a:xfrm>
          <a:prstGeom prst="wedgeRoundRectCallout">
            <a:avLst>
              <a:gd name="adj1" fmla="val -63500"/>
              <a:gd name="adj2" fmla="val -9099"/>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chemeClr val="bg1"/>
                </a:solidFill>
                <a:effectLst/>
                <a:uLnTx/>
                <a:uFillTx/>
                <a:latin typeface="Century Gothic" panose="020B0502020202020204" pitchFamily="34" charset="0"/>
                <a:ea typeface="Trebuchet MS"/>
                <a:cs typeface="Trebuchet MS"/>
                <a:sym typeface="Trebuchet MS"/>
              </a:rPr>
              <a:t>Oui, bravo!</a:t>
            </a:r>
            <a:r>
              <a:rPr kumimoji="0" lang="fr-FR" sz="3200" b="0" i="0" u="none" strike="noStrike" kern="1200" cap="none" spc="0" normalizeH="0" baseline="0" noProof="0" dirty="0">
                <a:ln>
                  <a:noFill/>
                </a:ln>
                <a:solidFill>
                  <a:schemeClr val="bg1"/>
                </a:solidFill>
                <a:effectLst/>
                <a:uLnTx/>
                <a:uFillTx/>
                <a:latin typeface="Century Gothic" panose="020F0302020204030204"/>
                <a:ea typeface="Trebuchet MS"/>
                <a:cs typeface="Trebuchet MS"/>
                <a:sym typeface="Trebuchet M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chemeClr val="bg1"/>
                </a:solidFill>
                <a:effectLst/>
                <a:uLnTx/>
                <a:uFillTx/>
                <a:latin typeface="Century Gothic" panose="020F0302020204030204"/>
                <a:ea typeface="Trebuchet MS"/>
                <a:cs typeface="Trebuchet MS"/>
                <a:sym typeface="Trebuchet MS"/>
              </a:rPr>
              <a:t>Tu as trouvé la troisième clé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chemeClr val="bg1"/>
                </a:solidFill>
                <a:effectLst/>
                <a:uLnTx/>
                <a:uFillTx/>
                <a:latin typeface="Century Gothic" panose="020F0302020204030204"/>
                <a:ea typeface="Trebuchet MS"/>
                <a:cs typeface="Trebuchet MS"/>
                <a:sym typeface="Trebuchet MS"/>
              </a:rPr>
              <a:t>Inscris la lettre, puis clique sur la clé pour continuer...</a:t>
            </a:r>
            <a:endParaRPr kumimoji="0" lang="fr-FR" sz="32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9" name="Rounded Rectangle 46">
            <a:extLst>
              <a:ext uri="{FF2B5EF4-FFF2-40B4-BE49-F238E27FC236}">
                <a16:creationId xmlns:a16="http://schemas.microsoft.com/office/drawing/2014/main" id="{34D6436B-0EB9-64A1-85A3-19E6A22FF03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38142959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bed in a room&#10;&#10;Description automatically generated with low confidence">
            <a:extLst>
              <a:ext uri="{FF2B5EF4-FFF2-40B4-BE49-F238E27FC236}">
                <a16:creationId xmlns:a16="http://schemas.microsoft.com/office/drawing/2014/main" id="{8337B12D-6046-6D2B-148E-E3A1B3B298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384137"/>
          </a:xfrm>
          <a:prstGeom prst="rect">
            <a:avLst/>
          </a:prstGeom>
        </p:spPr>
      </p:pic>
      <p:pic>
        <p:nvPicPr>
          <p:cNvPr id="12" name="Picture 11" descr="background rectangle">
            <a:extLst>
              <a:ext uri="{FF2B5EF4-FFF2-40B4-BE49-F238E27FC236}">
                <a16:creationId xmlns:a16="http://schemas.microsoft.com/office/drawing/2014/main" id="{86B2A93F-C5B5-4222-A59D-42F579CF0FF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214"/>
            <a:ext cx="7315200" cy="867128"/>
          </a:xfrm>
          <a:prstGeom prst="rect">
            <a:avLst/>
          </a:prstGeom>
        </p:spPr>
      </p:pic>
      <p:sp>
        <p:nvSpPr>
          <p:cNvPr id="13" name="Title 3">
            <a:extLst>
              <a:ext uri="{FF2B5EF4-FFF2-40B4-BE49-F238E27FC236}">
                <a16:creationId xmlns:a16="http://schemas.microsoft.com/office/drawing/2014/main" id="{7A196346-44D4-446F-94AD-82A0AD34F44E}"/>
              </a:ext>
            </a:extLst>
          </p:cNvPr>
          <p:cNvSpPr txBox="1">
            <a:spLocks/>
          </p:cNvSpPr>
          <p:nvPr/>
        </p:nvSpPr>
        <p:spPr>
          <a:xfrm>
            <a:off x="111967" y="296863"/>
            <a:ext cx="6064897" cy="7078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j-ea"/>
                <a:cs typeface="+mj-cs"/>
              </a:rPr>
              <a:t>Escape game</a:t>
            </a:r>
          </a:p>
        </p:txBody>
      </p:sp>
      <p:sp>
        <p:nvSpPr>
          <p:cNvPr id="15" name="Google Shape;480;p13">
            <a:hlinkClick r:id="rId5" action="ppaction://hlinksldjump"/>
            <a:extLst>
              <a:ext uri="{FF2B5EF4-FFF2-40B4-BE49-F238E27FC236}">
                <a16:creationId xmlns:a16="http://schemas.microsoft.com/office/drawing/2014/main" id="{C1DCB8A9-1485-43DD-BDCD-B10576AA09C2}"/>
              </a:ext>
            </a:extLst>
          </p:cNvPr>
          <p:cNvSpPr/>
          <p:nvPr/>
        </p:nvSpPr>
        <p:spPr>
          <a:xfrm>
            <a:off x="7919358" y="930707"/>
            <a:ext cx="4046204" cy="1616800"/>
          </a:xfrm>
          <a:prstGeom prst="wedgeRoundRectCallout">
            <a:avLst>
              <a:gd name="adj1" fmla="val -31245"/>
              <a:gd name="adj2" fmla="val 45220"/>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1. Monsieur Snobinard, o</a:t>
            </a:r>
            <a:r>
              <a:rPr lang="fr-FR" sz="2400" dirty="0">
                <a:solidFill>
                  <a:prstClr val="white"/>
                </a:solidFill>
                <a:latin typeface="Century Gothic" panose="020B0502020202020204" pitchFamily="34" charset="0"/>
                <a:ea typeface="Trebuchet MS"/>
                <a:cs typeface="Trebuchet MS"/>
                <a:sym typeface="Trebuchet MS"/>
              </a:rPr>
              <a:t>ù est-ce que tu allais quand le chef a servi le repas ?   </a:t>
            </a:r>
            <a:endPar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endParaRPr>
          </a:p>
        </p:txBody>
      </p:sp>
      <p:sp>
        <p:nvSpPr>
          <p:cNvPr id="16" name="Google Shape;480;p13">
            <a:hlinkClick r:id="rId6" action="ppaction://hlinksldjump"/>
            <a:extLst>
              <a:ext uri="{FF2B5EF4-FFF2-40B4-BE49-F238E27FC236}">
                <a16:creationId xmlns:a16="http://schemas.microsoft.com/office/drawing/2014/main" id="{A24FD381-3EFD-40FF-930F-17A68B25F922}"/>
              </a:ext>
            </a:extLst>
          </p:cNvPr>
          <p:cNvSpPr/>
          <p:nvPr/>
        </p:nvSpPr>
        <p:spPr>
          <a:xfrm>
            <a:off x="7919358" y="2747445"/>
            <a:ext cx="4066761" cy="1616800"/>
          </a:xfrm>
          <a:prstGeom prst="wedgeRoundRectCallout">
            <a:avLst>
              <a:gd name="adj1" fmla="val -31245"/>
              <a:gd name="adj2" fmla="val 45220"/>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2. Monsieur Snobinard, </a:t>
            </a:r>
            <a:r>
              <a:rPr lang="fr-FR" sz="2400" dirty="0">
                <a:solidFill>
                  <a:prstClr val="white"/>
                </a:solidFill>
                <a:latin typeface="Century Gothic" panose="020B0502020202020204" pitchFamily="34" charset="0"/>
                <a:ea typeface="Trebuchet MS"/>
                <a:cs typeface="Trebuchet MS"/>
                <a:sym typeface="Trebuchet MS"/>
              </a:rPr>
              <a:t>où est-ce que tu es allé quand le chef servait le repas ? </a:t>
            </a:r>
            <a:endPar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endParaRPr>
          </a:p>
        </p:txBody>
      </p:sp>
      <p:sp>
        <p:nvSpPr>
          <p:cNvPr id="17" name="Google Shape;480;p13">
            <a:hlinkClick r:id="rId6" action="ppaction://hlinksldjump"/>
            <a:extLst>
              <a:ext uri="{FF2B5EF4-FFF2-40B4-BE49-F238E27FC236}">
                <a16:creationId xmlns:a16="http://schemas.microsoft.com/office/drawing/2014/main" id="{3332CC22-60E6-4361-930C-04158F689DF8}"/>
              </a:ext>
            </a:extLst>
          </p:cNvPr>
          <p:cNvSpPr/>
          <p:nvPr/>
        </p:nvSpPr>
        <p:spPr>
          <a:xfrm>
            <a:off x="7919358" y="4564182"/>
            <a:ext cx="4066761" cy="1616800"/>
          </a:xfrm>
          <a:prstGeom prst="wedgeRoundRectCallout">
            <a:avLst>
              <a:gd name="adj1" fmla="val -31245"/>
              <a:gd name="adj2" fmla="val 45220"/>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3. Monsieur Snobinard, </a:t>
            </a:r>
            <a:r>
              <a:rPr lang="fr-FR" sz="2400" dirty="0">
                <a:solidFill>
                  <a:prstClr val="white"/>
                </a:solidFill>
                <a:latin typeface="Century Gothic" panose="020B0502020202020204" pitchFamily="34" charset="0"/>
                <a:ea typeface="Trebuchet MS"/>
                <a:cs typeface="Trebuchet MS"/>
                <a:sym typeface="Trebuchet MS"/>
              </a:rPr>
              <a:t>où est-ce que tu allais quand le chef servait le repas ? </a:t>
            </a:r>
            <a:endPar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endParaRPr>
          </a:p>
        </p:txBody>
      </p:sp>
      <p:pic>
        <p:nvPicPr>
          <p:cNvPr id="3" name="Picture 2" descr="A picture containing chair, indoor, seat, feet&#10;&#10;Description automatically generated">
            <a:extLst>
              <a:ext uri="{FF2B5EF4-FFF2-40B4-BE49-F238E27FC236}">
                <a16:creationId xmlns:a16="http://schemas.microsoft.com/office/drawing/2014/main" id="{5376D82A-6B39-C6BB-A094-97419A56519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0945" b="16548"/>
          <a:stretch/>
        </p:blipFill>
        <p:spPr>
          <a:xfrm>
            <a:off x="2878909" y="3066771"/>
            <a:ext cx="4608722" cy="2880758"/>
          </a:xfrm>
          <a:prstGeom prst="rect">
            <a:avLst/>
          </a:prstGeom>
        </p:spPr>
      </p:pic>
      <p:pic>
        <p:nvPicPr>
          <p:cNvPr id="19" name="Picture 18" descr="A person in a suit&#10;&#10;Description automatically generated with low confidence">
            <a:extLst>
              <a:ext uri="{FF2B5EF4-FFF2-40B4-BE49-F238E27FC236}">
                <a16:creationId xmlns:a16="http://schemas.microsoft.com/office/drawing/2014/main" id="{F8131F33-ED15-7C70-86E8-0152C7E172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71345" y="1514325"/>
            <a:ext cx="2461058" cy="4711098"/>
          </a:xfrm>
          <a:prstGeom prst="rect">
            <a:avLst/>
          </a:prstGeom>
        </p:spPr>
      </p:pic>
      <p:pic>
        <p:nvPicPr>
          <p:cNvPr id="18" name="Picture 17" descr="A person wearing a garment&#10;&#10;Description automatically generated with low confidence">
            <a:extLst>
              <a:ext uri="{FF2B5EF4-FFF2-40B4-BE49-F238E27FC236}">
                <a16:creationId xmlns:a16="http://schemas.microsoft.com/office/drawing/2014/main" id="{30B9EB27-E7D9-0FFC-2563-F9CEBB05FED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40616" y="3548503"/>
            <a:ext cx="2030729" cy="2815867"/>
          </a:xfrm>
          <a:prstGeom prst="rect">
            <a:avLst/>
          </a:prstGeom>
        </p:spPr>
      </p:pic>
      <p:sp>
        <p:nvSpPr>
          <p:cNvPr id="22" name="Speech Bubble: Oval 21">
            <a:extLst>
              <a:ext uri="{FF2B5EF4-FFF2-40B4-BE49-F238E27FC236}">
                <a16:creationId xmlns:a16="http://schemas.microsoft.com/office/drawing/2014/main" id="{38AD07A7-20FE-D27F-C441-B7652AC56FF8}"/>
              </a:ext>
            </a:extLst>
          </p:cNvPr>
          <p:cNvSpPr/>
          <p:nvPr/>
        </p:nvSpPr>
        <p:spPr>
          <a:xfrm>
            <a:off x="3106061" y="1049972"/>
            <a:ext cx="2357344" cy="1165667"/>
          </a:xfrm>
          <a:prstGeom prst="wedgeEllipseCallout">
            <a:avLst>
              <a:gd name="adj1" fmla="val 47064"/>
              <a:gd name="adj2" fmla="val 44396"/>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104F75"/>
                </a:solidFill>
              </a:rPr>
              <a:t>À la banque, Inspecteur !</a:t>
            </a:r>
          </a:p>
        </p:txBody>
      </p:sp>
      <p:sp>
        <p:nvSpPr>
          <p:cNvPr id="14" name="Rounded Rectangle 46">
            <a:extLst>
              <a:ext uri="{FF2B5EF4-FFF2-40B4-BE49-F238E27FC236}">
                <a16:creationId xmlns:a16="http://schemas.microsoft.com/office/drawing/2014/main" id="{3C4D01C1-5A75-4F70-5F35-1DDCCF36E1C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1" name="Google Shape;480;p13">
            <a:extLst>
              <a:ext uri="{FF2B5EF4-FFF2-40B4-BE49-F238E27FC236}">
                <a16:creationId xmlns:a16="http://schemas.microsoft.com/office/drawing/2014/main" id="{3EB297A9-8F3C-A4F8-EFD1-8A1AD7537F04}"/>
              </a:ext>
            </a:extLst>
          </p:cNvPr>
          <p:cNvSpPr/>
          <p:nvPr/>
        </p:nvSpPr>
        <p:spPr>
          <a:xfrm>
            <a:off x="110856" y="1412428"/>
            <a:ext cx="2461058" cy="1278792"/>
          </a:xfrm>
          <a:prstGeom prst="wedgeRoundRectCallout">
            <a:avLst>
              <a:gd name="adj1" fmla="val 12377"/>
              <a:gd name="adj2" fmla="val 49944"/>
              <a:gd name="adj3" fmla="val 16667"/>
            </a:avLst>
          </a:prstGeom>
          <a:solidFill>
            <a:srgbClr val="E3EAFD"/>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04F75"/>
                </a:solidFill>
                <a:effectLst/>
                <a:uLnTx/>
                <a:uFillTx/>
                <a:latin typeface="Century Gothic" panose="020B0502020202020204" pitchFamily="34" charset="0"/>
                <a:ea typeface="Trebuchet MS"/>
                <a:cs typeface="Trebuchet MS"/>
                <a:sym typeface="Trebuchet MS"/>
              </a:rPr>
              <a:t>How do you translate into French…</a:t>
            </a:r>
            <a:endParaRPr kumimoji="0" lang="en-US" sz="2400" i="0" u="none" strike="noStrike" kern="1200" cap="none" spc="0" normalizeH="0" baseline="0" noProof="0" dirty="0">
              <a:ln>
                <a:noFill/>
              </a:ln>
              <a:solidFill>
                <a:srgbClr val="104F75"/>
              </a:solidFill>
              <a:effectLst/>
              <a:uLnTx/>
              <a:uFillTx/>
              <a:latin typeface="Century Gothic" panose="020B0502020202020204" pitchFamily="34" charset="0"/>
              <a:ea typeface="Trebuchet MS"/>
              <a:cs typeface="Trebuchet MS"/>
              <a:sym typeface="Trebuchet MS"/>
            </a:endParaRPr>
          </a:p>
        </p:txBody>
      </p:sp>
      <p:sp>
        <p:nvSpPr>
          <p:cNvPr id="65" name="Google Shape;480;p13">
            <a:extLst>
              <a:ext uri="{FF2B5EF4-FFF2-40B4-BE49-F238E27FC236}">
                <a16:creationId xmlns:a16="http://schemas.microsoft.com/office/drawing/2014/main" id="{57E690E3-F149-4AC1-AE8F-3E287417E14B}"/>
              </a:ext>
            </a:extLst>
          </p:cNvPr>
          <p:cNvSpPr/>
          <p:nvPr/>
        </p:nvSpPr>
        <p:spPr>
          <a:xfrm>
            <a:off x="111967" y="2701166"/>
            <a:ext cx="2461058" cy="2638930"/>
          </a:xfrm>
          <a:prstGeom prst="wedgeRoundRectCallout">
            <a:avLst>
              <a:gd name="adj1" fmla="val 68882"/>
              <a:gd name="adj2" fmla="val -5697"/>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Century Gothic" panose="020B0502020202020204" pitchFamily="34" charset="0"/>
                <a:ea typeface="Trebuchet MS"/>
                <a:cs typeface="Trebuchet MS"/>
                <a:sym typeface="Trebuchet MS"/>
              </a:rPr>
              <a:t>Monsieur </a:t>
            </a:r>
            <a:r>
              <a:rPr lang="fr-FR" sz="2400" dirty="0">
                <a:solidFill>
                  <a:prstClr val="white"/>
                </a:solidFill>
                <a:latin typeface="Century Gothic" panose="020B0502020202020204" pitchFamily="34" charset="0"/>
                <a:ea typeface="Trebuchet MS"/>
                <a:cs typeface="Trebuchet MS"/>
                <a:sym typeface="Trebuchet MS"/>
              </a:rPr>
              <a:t>Snobinard</a:t>
            </a:r>
            <a:r>
              <a:rPr lang="en-GB" sz="2400" dirty="0">
                <a:solidFill>
                  <a:prstClr val="white"/>
                </a:solidFill>
                <a:latin typeface="Century Gothic" panose="020B0502020202020204" pitchFamily="34" charset="0"/>
                <a:ea typeface="Trebuchet MS"/>
                <a:cs typeface="Trebuchet MS"/>
                <a:sym typeface="Trebuchet MS"/>
              </a:rPr>
              <a:t>, where </a:t>
            </a:r>
            <a:r>
              <a:rPr lang="en-GB" sz="2400" b="1" dirty="0">
                <a:solidFill>
                  <a:prstClr val="white"/>
                </a:solidFill>
                <a:latin typeface="Century Gothic" panose="020B0502020202020204" pitchFamily="34" charset="0"/>
                <a:ea typeface="Trebuchet MS"/>
                <a:cs typeface="Trebuchet MS"/>
                <a:sym typeface="Trebuchet MS"/>
              </a:rPr>
              <a:t>were you going </a:t>
            </a:r>
            <a:r>
              <a:rPr lang="en-GB" sz="2400" dirty="0">
                <a:solidFill>
                  <a:prstClr val="white"/>
                </a:solidFill>
                <a:latin typeface="Century Gothic" panose="020B0502020202020204" pitchFamily="34" charset="0"/>
                <a:ea typeface="Trebuchet MS"/>
                <a:cs typeface="Trebuchet MS"/>
                <a:sym typeface="Trebuchet MS"/>
              </a:rPr>
              <a:t>when the chef </a:t>
            </a:r>
            <a:r>
              <a:rPr lang="en-GB" sz="2400" b="1" dirty="0">
                <a:solidFill>
                  <a:prstClr val="white"/>
                </a:solidFill>
                <a:latin typeface="Century Gothic" panose="020B0502020202020204" pitchFamily="34" charset="0"/>
                <a:ea typeface="Trebuchet MS"/>
                <a:cs typeface="Trebuchet MS"/>
                <a:sym typeface="Trebuchet MS"/>
              </a:rPr>
              <a:t>served</a:t>
            </a:r>
            <a:r>
              <a:rPr lang="en-GB" sz="2400" dirty="0">
                <a:solidFill>
                  <a:prstClr val="white"/>
                </a:solidFill>
                <a:latin typeface="Century Gothic" panose="020B0502020202020204" pitchFamily="34" charset="0"/>
                <a:ea typeface="Trebuchet MS"/>
                <a:cs typeface="Trebuchet MS"/>
                <a:sym typeface="Trebuchet MS"/>
              </a:rPr>
              <a:t> the meal? </a:t>
            </a:r>
            <a:endParaRPr kumimoji="0" lang="en-GB" sz="2400" i="0" u="none" strike="noStrike" kern="1200" cap="none" spc="0" normalizeH="0" baseline="0" dirty="0">
              <a:ln>
                <a:noFill/>
              </a:ln>
              <a:solidFill>
                <a:prstClr val="white"/>
              </a:solidFill>
              <a:effectLst/>
              <a:uLnTx/>
              <a:uFillTx/>
              <a:latin typeface="Century Gothic" panose="020B0502020202020204" pitchFamily="34" charset="0"/>
              <a:ea typeface="Trebuchet MS"/>
              <a:cs typeface="Trebuchet MS"/>
              <a:sym typeface="Trebuchet MS"/>
            </a:endParaRPr>
          </a:p>
        </p:txBody>
      </p:sp>
    </p:spTree>
    <p:extLst>
      <p:ext uri="{BB962C8B-B14F-4D97-AF65-F5344CB8AC3E}">
        <p14:creationId xmlns:p14="http://schemas.microsoft.com/office/powerpoint/2010/main" val="40761597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brick wall&#10;&#10;Description automatically generated">
            <a:extLst>
              <a:ext uri="{FF2B5EF4-FFF2-40B4-BE49-F238E27FC236}">
                <a16:creationId xmlns:a16="http://schemas.microsoft.com/office/drawing/2014/main" id="{8DA9FD29-52D9-380C-A49B-7603DA2F5B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1" cy="6330426"/>
          </a:xfrm>
          <a:prstGeom prst="rect">
            <a:avLst/>
          </a:prstGeom>
        </p:spPr>
      </p:pic>
      <p:pic>
        <p:nvPicPr>
          <p:cNvPr id="12" name="Picture 11" descr="background rectangle">
            <a:extLst>
              <a:ext uri="{FF2B5EF4-FFF2-40B4-BE49-F238E27FC236}">
                <a16:creationId xmlns:a16="http://schemas.microsoft.com/office/drawing/2014/main" id="{86B2A93F-C5B5-4222-A59D-42F579CF0FF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214"/>
            <a:ext cx="7315200" cy="867128"/>
          </a:xfrm>
          <a:prstGeom prst="rect">
            <a:avLst/>
          </a:prstGeom>
        </p:spPr>
      </p:pic>
      <p:sp>
        <p:nvSpPr>
          <p:cNvPr id="13" name="Title 3">
            <a:extLst>
              <a:ext uri="{FF2B5EF4-FFF2-40B4-BE49-F238E27FC236}">
                <a16:creationId xmlns:a16="http://schemas.microsoft.com/office/drawing/2014/main" id="{7A196346-44D4-446F-94AD-82A0AD34F44E}"/>
              </a:ext>
            </a:extLst>
          </p:cNvPr>
          <p:cNvSpPr txBox="1">
            <a:spLocks/>
          </p:cNvSpPr>
          <p:nvPr/>
        </p:nvSpPr>
        <p:spPr>
          <a:xfrm>
            <a:off x="111967" y="296863"/>
            <a:ext cx="6064897" cy="7078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j-ea"/>
                <a:cs typeface="+mj-cs"/>
              </a:rPr>
              <a:t>Escape game</a:t>
            </a:r>
          </a:p>
        </p:txBody>
      </p:sp>
      <p:sp>
        <p:nvSpPr>
          <p:cNvPr id="65" name="Google Shape;480;p13">
            <a:extLst>
              <a:ext uri="{FF2B5EF4-FFF2-40B4-BE49-F238E27FC236}">
                <a16:creationId xmlns:a16="http://schemas.microsoft.com/office/drawing/2014/main" id="{57E690E3-F149-4AC1-AE8F-3E287417E14B}"/>
              </a:ext>
            </a:extLst>
          </p:cNvPr>
          <p:cNvSpPr/>
          <p:nvPr/>
        </p:nvSpPr>
        <p:spPr>
          <a:xfrm>
            <a:off x="5477069" y="1267917"/>
            <a:ext cx="4413378" cy="2147087"/>
          </a:xfrm>
          <a:prstGeom prst="wedgeRoundRectCallout">
            <a:avLst>
              <a:gd name="adj1" fmla="val -78157"/>
              <a:gd name="adj2" fmla="val 34354"/>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Non, désolé.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Trebuchet MS"/>
              </a:rPr>
              <a:t>Essaye encore!</a:t>
            </a:r>
            <a:endParaRPr kumimoji="0" lang="en-GB"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Google Shape;480;p13">
            <a:hlinkClick r:id="rId5" action="ppaction://hlinksldjump"/>
            <a:extLst>
              <a:ext uri="{FF2B5EF4-FFF2-40B4-BE49-F238E27FC236}">
                <a16:creationId xmlns:a16="http://schemas.microsoft.com/office/drawing/2014/main" id="{01612206-0C37-4D7E-8A2D-C89B293C5B15}"/>
              </a:ext>
            </a:extLst>
          </p:cNvPr>
          <p:cNvSpPr/>
          <p:nvPr/>
        </p:nvSpPr>
        <p:spPr>
          <a:xfrm>
            <a:off x="9965092" y="4935794"/>
            <a:ext cx="2019473" cy="1179462"/>
          </a:xfrm>
          <a:prstGeom prst="wedgeRoundRectCallout">
            <a:avLst>
              <a:gd name="adj1" fmla="val -48527"/>
              <a:gd name="adj2" fmla="val 17410"/>
              <a:gd name="adj3" fmla="val 16667"/>
            </a:avLst>
          </a:prstGeom>
          <a:solidFill>
            <a:srgbClr val="E87D1E"/>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Retour</a:t>
            </a:r>
            <a:endPar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descr="A person wearing a garment&#10;&#10;Description automatically generated with low confidence">
            <a:extLst>
              <a:ext uri="{FF2B5EF4-FFF2-40B4-BE49-F238E27FC236}">
                <a16:creationId xmlns:a16="http://schemas.microsoft.com/office/drawing/2014/main" id="{F9D14654-99FA-59BC-90B7-57348458A7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5151" y="2095210"/>
            <a:ext cx="3148839" cy="4235216"/>
          </a:xfrm>
          <a:prstGeom prst="rect">
            <a:avLst/>
          </a:prstGeom>
        </p:spPr>
      </p:pic>
      <p:sp>
        <p:nvSpPr>
          <p:cNvPr id="8" name="Rounded Rectangle 46">
            <a:extLst>
              <a:ext uri="{FF2B5EF4-FFF2-40B4-BE49-F238E27FC236}">
                <a16:creationId xmlns:a16="http://schemas.microsoft.com/office/drawing/2014/main" id="{D4DCF80F-A980-1B17-2AE2-80CB3BF3581F}"/>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0125660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white brick wall&#10;&#10;Description automatically generated">
            <a:extLst>
              <a:ext uri="{FF2B5EF4-FFF2-40B4-BE49-F238E27FC236}">
                <a16:creationId xmlns:a16="http://schemas.microsoft.com/office/drawing/2014/main" id="{4C979051-7AE0-C5BE-97B7-59FF30110C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1" cy="6330426"/>
          </a:xfrm>
          <a:prstGeom prst="rect">
            <a:avLst/>
          </a:prstGeom>
        </p:spPr>
      </p:pic>
      <p:pic>
        <p:nvPicPr>
          <p:cNvPr id="12" name="Picture 11" descr="background rectangle">
            <a:extLst>
              <a:ext uri="{FF2B5EF4-FFF2-40B4-BE49-F238E27FC236}">
                <a16:creationId xmlns:a16="http://schemas.microsoft.com/office/drawing/2014/main" id="{86B2A93F-C5B5-4222-A59D-42F579CF0FF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214"/>
            <a:ext cx="7315200" cy="867128"/>
          </a:xfrm>
          <a:prstGeom prst="rect">
            <a:avLst/>
          </a:prstGeom>
        </p:spPr>
      </p:pic>
      <p:sp>
        <p:nvSpPr>
          <p:cNvPr id="13" name="Title 3">
            <a:extLst>
              <a:ext uri="{FF2B5EF4-FFF2-40B4-BE49-F238E27FC236}">
                <a16:creationId xmlns:a16="http://schemas.microsoft.com/office/drawing/2014/main" id="{7A196346-44D4-446F-94AD-82A0AD34F44E}"/>
              </a:ext>
            </a:extLst>
          </p:cNvPr>
          <p:cNvSpPr txBox="1">
            <a:spLocks/>
          </p:cNvSpPr>
          <p:nvPr/>
        </p:nvSpPr>
        <p:spPr>
          <a:xfrm>
            <a:off x="111967" y="296863"/>
            <a:ext cx="6064897" cy="7078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j-ea"/>
                <a:cs typeface="+mj-cs"/>
              </a:rPr>
              <a:t>Escape game</a:t>
            </a:r>
          </a:p>
        </p:txBody>
      </p:sp>
      <p:sp>
        <p:nvSpPr>
          <p:cNvPr id="65" name="Google Shape;480;p13">
            <a:extLst>
              <a:ext uri="{FF2B5EF4-FFF2-40B4-BE49-F238E27FC236}">
                <a16:creationId xmlns:a16="http://schemas.microsoft.com/office/drawing/2014/main" id="{57E690E3-F149-4AC1-AE8F-3E287417E14B}"/>
              </a:ext>
            </a:extLst>
          </p:cNvPr>
          <p:cNvSpPr/>
          <p:nvPr/>
        </p:nvSpPr>
        <p:spPr>
          <a:xfrm>
            <a:off x="4774899" y="1354093"/>
            <a:ext cx="6953250" cy="2598384"/>
          </a:xfrm>
          <a:prstGeom prst="wedgeRoundRectCallout">
            <a:avLst>
              <a:gd name="adj1" fmla="val -63500"/>
              <a:gd name="adj2" fmla="val -9099"/>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chemeClr val="bg1"/>
                </a:solidFill>
                <a:effectLst/>
                <a:uLnTx/>
                <a:uFillTx/>
                <a:latin typeface="Century Gothic" panose="020B0502020202020204" pitchFamily="34" charset="0"/>
                <a:ea typeface="Trebuchet MS"/>
                <a:cs typeface="Trebuchet MS"/>
                <a:sym typeface="Trebuchet MS"/>
              </a:rPr>
              <a:t>Oui, bravo!</a:t>
            </a:r>
            <a:r>
              <a:rPr kumimoji="0" lang="fr-FR" sz="3200" b="0" i="0" u="none" strike="noStrike" kern="1200" cap="none" spc="0" normalizeH="0" baseline="0" noProof="0" dirty="0">
                <a:ln>
                  <a:noFill/>
                </a:ln>
                <a:solidFill>
                  <a:schemeClr val="bg1"/>
                </a:solidFill>
                <a:effectLst/>
                <a:uLnTx/>
                <a:uFillTx/>
                <a:latin typeface="Century Gothic" panose="020F0302020204030204"/>
                <a:ea typeface="Trebuchet MS"/>
                <a:cs typeface="Trebuchet MS"/>
                <a:sym typeface="Trebuchet M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chemeClr val="bg1"/>
                </a:solidFill>
                <a:effectLst/>
                <a:uLnTx/>
                <a:uFillTx/>
                <a:latin typeface="Century Gothic" panose="020F0302020204030204"/>
                <a:ea typeface="Trebuchet MS"/>
                <a:cs typeface="Trebuchet MS"/>
                <a:sym typeface="Trebuchet MS"/>
              </a:rPr>
              <a:t>Tu as trouvé la quatrième clé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chemeClr val="bg1"/>
                </a:solidFill>
                <a:effectLst/>
                <a:uLnTx/>
                <a:uFillTx/>
                <a:latin typeface="Century Gothic" panose="020F0302020204030204"/>
                <a:ea typeface="Trebuchet MS"/>
                <a:cs typeface="Trebuchet MS"/>
                <a:sym typeface="Trebuchet MS"/>
              </a:rPr>
              <a:t>Inscris la lettre, puis clique sur la clé pour continuer...</a:t>
            </a:r>
            <a:endParaRPr kumimoji="0" lang="fr-FR" sz="32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11" name="Google Shape;169;p25">
            <a:extLst>
              <a:ext uri="{FF2B5EF4-FFF2-40B4-BE49-F238E27FC236}">
                <a16:creationId xmlns:a16="http://schemas.microsoft.com/office/drawing/2014/main" id="{C08E90D8-6721-4F74-B349-BBC83AAB287D}"/>
              </a:ext>
            </a:extLst>
          </p:cNvPr>
          <p:cNvSpPr txBox="1"/>
          <p:nvPr/>
        </p:nvSpPr>
        <p:spPr>
          <a:xfrm>
            <a:off x="8251524" y="5104954"/>
            <a:ext cx="864155" cy="800165"/>
          </a:xfrm>
          <a:prstGeom prst="rect">
            <a:avLst/>
          </a:prstGeom>
          <a:noFill/>
          <a:ln>
            <a:noFill/>
          </a:ln>
        </p:spPr>
        <p:txBody>
          <a:bodyPr spcFirstLastPara="1" wrap="square" lIns="121900" tIns="60933" rIns="121900" bIns="60933"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104F75"/>
                </a:solidFill>
                <a:effectLst/>
                <a:uLnTx/>
                <a:uFillTx/>
                <a:latin typeface="Arial Rounded"/>
                <a:ea typeface="+mn-ea"/>
                <a:cs typeface="+mn-cs"/>
                <a:sym typeface="Arial Rounded"/>
              </a:rPr>
              <a:t>C</a:t>
            </a:r>
            <a:endParaRPr kumimoji="0" sz="18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5" name="Picture 4" descr="A picture containing arrow&#10;&#10;Description automatically generated">
            <a:hlinkClick r:id="rId5" action="ppaction://hlinksldjump"/>
            <a:extLst>
              <a:ext uri="{FF2B5EF4-FFF2-40B4-BE49-F238E27FC236}">
                <a16:creationId xmlns:a16="http://schemas.microsoft.com/office/drawing/2014/main" id="{53ACE269-14C5-400B-B48B-4F6D7428147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179" t="32545" r="15467" b="46119"/>
          <a:stretch/>
        </p:blipFill>
        <p:spPr>
          <a:xfrm>
            <a:off x="8080936" y="4778203"/>
            <a:ext cx="3917605" cy="1298882"/>
          </a:xfrm>
          <a:prstGeom prst="rect">
            <a:avLst/>
          </a:prstGeom>
        </p:spPr>
      </p:pic>
      <p:pic>
        <p:nvPicPr>
          <p:cNvPr id="16" name="Picture 15" descr="A person wearing a garment&#10;&#10;Description automatically generated with low confidence">
            <a:extLst>
              <a:ext uri="{FF2B5EF4-FFF2-40B4-BE49-F238E27FC236}">
                <a16:creationId xmlns:a16="http://schemas.microsoft.com/office/drawing/2014/main" id="{C2C6BA7A-0425-3240-01FF-449DE2DC7A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302" y="2005083"/>
            <a:ext cx="3143413" cy="4227918"/>
          </a:xfrm>
          <a:prstGeom prst="rect">
            <a:avLst/>
          </a:prstGeom>
        </p:spPr>
      </p:pic>
      <p:sp>
        <p:nvSpPr>
          <p:cNvPr id="9" name="Rounded Rectangle 46">
            <a:extLst>
              <a:ext uri="{FF2B5EF4-FFF2-40B4-BE49-F238E27FC236}">
                <a16:creationId xmlns:a16="http://schemas.microsoft.com/office/drawing/2014/main" id="{8FD8ADEF-09D8-1F62-87E9-193F7EDC180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869732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wall, ceiling, floor&#10;&#10;Description automatically generated">
            <a:extLst>
              <a:ext uri="{FF2B5EF4-FFF2-40B4-BE49-F238E27FC236}">
                <a16:creationId xmlns:a16="http://schemas.microsoft.com/office/drawing/2014/main" id="{B3B744FB-2467-AEFF-2B16-ECD0B69274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390968"/>
          </a:xfrm>
          <a:prstGeom prst="rect">
            <a:avLst/>
          </a:prstGeom>
        </p:spPr>
      </p:pic>
      <p:pic>
        <p:nvPicPr>
          <p:cNvPr id="12" name="Picture 11" descr="background rectangle">
            <a:extLst>
              <a:ext uri="{FF2B5EF4-FFF2-40B4-BE49-F238E27FC236}">
                <a16:creationId xmlns:a16="http://schemas.microsoft.com/office/drawing/2014/main" id="{86B2A93F-C5B5-4222-A59D-42F579CF0FF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214"/>
            <a:ext cx="7315200" cy="867128"/>
          </a:xfrm>
          <a:prstGeom prst="rect">
            <a:avLst/>
          </a:prstGeom>
        </p:spPr>
      </p:pic>
      <p:sp>
        <p:nvSpPr>
          <p:cNvPr id="13" name="Title 3">
            <a:extLst>
              <a:ext uri="{FF2B5EF4-FFF2-40B4-BE49-F238E27FC236}">
                <a16:creationId xmlns:a16="http://schemas.microsoft.com/office/drawing/2014/main" id="{7A196346-44D4-446F-94AD-82A0AD34F44E}"/>
              </a:ext>
            </a:extLst>
          </p:cNvPr>
          <p:cNvSpPr txBox="1">
            <a:spLocks/>
          </p:cNvSpPr>
          <p:nvPr/>
        </p:nvSpPr>
        <p:spPr>
          <a:xfrm>
            <a:off x="111967" y="296863"/>
            <a:ext cx="6064897" cy="7078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j-ea"/>
                <a:cs typeface="+mj-cs"/>
              </a:rPr>
              <a:t>Escape game</a:t>
            </a:r>
          </a:p>
        </p:txBody>
      </p:sp>
      <p:sp>
        <p:nvSpPr>
          <p:cNvPr id="65" name="Google Shape;480;p13">
            <a:extLst>
              <a:ext uri="{FF2B5EF4-FFF2-40B4-BE49-F238E27FC236}">
                <a16:creationId xmlns:a16="http://schemas.microsoft.com/office/drawing/2014/main" id="{57E690E3-F149-4AC1-AE8F-3E287417E14B}"/>
              </a:ext>
            </a:extLst>
          </p:cNvPr>
          <p:cNvSpPr/>
          <p:nvPr/>
        </p:nvSpPr>
        <p:spPr>
          <a:xfrm>
            <a:off x="8117130" y="1923777"/>
            <a:ext cx="3962903" cy="1605629"/>
          </a:xfrm>
          <a:prstGeom prst="wedgeRoundRectCallout">
            <a:avLst>
              <a:gd name="adj1" fmla="val -1971"/>
              <a:gd name="adj2" fmla="val 73684"/>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dirty="0">
                <a:ln>
                  <a:noFill/>
                </a:ln>
                <a:solidFill>
                  <a:prstClr val="white"/>
                </a:solidFill>
                <a:effectLst/>
                <a:uLnTx/>
                <a:uFillTx/>
                <a:latin typeface="Century Gothic" panose="020B0502020202020204" pitchFamily="34" charset="0"/>
                <a:ea typeface="Trebuchet MS"/>
                <a:cs typeface="Trebuchet MS"/>
                <a:sym typeface="Trebuchet MS"/>
              </a:rPr>
              <a:t>Madame Croissant, </a:t>
            </a:r>
            <a:r>
              <a:rPr kumimoji="0" lang="en-GB" sz="2400" b="1" i="0" strike="noStrike" kern="1200" cap="none" spc="0" normalizeH="0" baseline="0" dirty="0">
                <a:ln>
                  <a:noFill/>
                </a:ln>
                <a:solidFill>
                  <a:prstClr val="white"/>
                </a:solidFill>
                <a:effectLst/>
                <a:uLnTx/>
                <a:uFillTx/>
                <a:latin typeface="Century Gothic" panose="020B0502020202020204" pitchFamily="34" charset="0"/>
                <a:ea typeface="Trebuchet MS"/>
                <a:cs typeface="Trebuchet MS"/>
                <a:sym typeface="Trebuchet MS"/>
              </a:rPr>
              <a:t>did you go out </a:t>
            </a:r>
            <a:r>
              <a:rPr kumimoji="0" lang="en-GB" sz="2400" i="0" u="none" strike="noStrike" kern="1200" cap="none" spc="0" normalizeH="0" baseline="0" dirty="0">
                <a:ln>
                  <a:noFill/>
                </a:ln>
                <a:solidFill>
                  <a:prstClr val="white"/>
                </a:solidFill>
                <a:effectLst/>
                <a:uLnTx/>
                <a:uFillTx/>
                <a:latin typeface="Century Gothic" panose="020B0502020202020204" pitchFamily="34" charset="0"/>
                <a:ea typeface="Trebuchet MS"/>
                <a:cs typeface="Trebuchet MS"/>
                <a:sym typeface="Trebuchet MS"/>
              </a:rPr>
              <a:t>of the kitchen while you </a:t>
            </a:r>
            <a:r>
              <a:rPr kumimoji="0" lang="en-GB" sz="2400" b="1" i="0" strike="noStrike" kern="1200" cap="none" spc="0" normalizeH="0" baseline="0" dirty="0">
                <a:ln>
                  <a:noFill/>
                </a:ln>
                <a:solidFill>
                  <a:prstClr val="white"/>
                </a:solidFill>
                <a:effectLst/>
                <a:uLnTx/>
                <a:uFillTx/>
                <a:latin typeface="Century Gothic" panose="020B0502020202020204" pitchFamily="34" charset="0"/>
                <a:ea typeface="Trebuchet MS"/>
                <a:cs typeface="Trebuchet MS"/>
                <a:sym typeface="Trebuchet MS"/>
              </a:rPr>
              <a:t>were making </a:t>
            </a:r>
            <a:r>
              <a:rPr kumimoji="0" lang="en-GB" sz="2400" i="0" u="none" strike="noStrike" kern="1200" cap="none" spc="0" normalizeH="0" baseline="0" dirty="0">
                <a:ln>
                  <a:noFill/>
                </a:ln>
                <a:solidFill>
                  <a:prstClr val="white"/>
                </a:solidFill>
                <a:effectLst/>
                <a:uLnTx/>
                <a:uFillTx/>
                <a:latin typeface="Century Gothic" panose="020B0502020202020204" pitchFamily="34" charset="0"/>
                <a:ea typeface="Trebuchet MS"/>
                <a:cs typeface="Trebuchet MS"/>
                <a:sym typeface="Trebuchet MS"/>
              </a:rPr>
              <a:t>the meal? </a:t>
            </a:r>
          </a:p>
        </p:txBody>
      </p:sp>
      <p:sp>
        <p:nvSpPr>
          <p:cNvPr id="15" name="Google Shape;480;p13">
            <a:hlinkClick r:id="rId5" action="ppaction://hlinksldjump"/>
            <a:extLst>
              <a:ext uri="{FF2B5EF4-FFF2-40B4-BE49-F238E27FC236}">
                <a16:creationId xmlns:a16="http://schemas.microsoft.com/office/drawing/2014/main" id="{C1DCB8A9-1485-43DD-BDCD-B10576AA09C2}"/>
              </a:ext>
            </a:extLst>
          </p:cNvPr>
          <p:cNvSpPr/>
          <p:nvPr/>
        </p:nvSpPr>
        <p:spPr>
          <a:xfrm>
            <a:off x="119165" y="1141361"/>
            <a:ext cx="4683751" cy="1586050"/>
          </a:xfrm>
          <a:prstGeom prst="wedgeRoundRectCallout">
            <a:avLst>
              <a:gd name="adj1" fmla="val -31245"/>
              <a:gd name="adj2" fmla="val 45220"/>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1. Madame Croissant, est-ce que tu es sortie de la cuisine pendant que tu as fait le repas ?</a:t>
            </a:r>
          </a:p>
        </p:txBody>
      </p:sp>
      <p:sp>
        <p:nvSpPr>
          <p:cNvPr id="16" name="Google Shape;480;p13">
            <a:hlinkClick r:id="rId6" action="ppaction://hlinksldjump"/>
            <a:extLst>
              <a:ext uri="{FF2B5EF4-FFF2-40B4-BE49-F238E27FC236}">
                <a16:creationId xmlns:a16="http://schemas.microsoft.com/office/drawing/2014/main" id="{A24FD381-3EFD-40FF-930F-17A68B25F922}"/>
              </a:ext>
            </a:extLst>
          </p:cNvPr>
          <p:cNvSpPr/>
          <p:nvPr/>
        </p:nvSpPr>
        <p:spPr>
          <a:xfrm>
            <a:off x="119165" y="4634555"/>
            <a:ext cx="4675028" cy="1586051"/>
          </a:xfrm>
          <a:prstGeom prst="wedgeRoundRectCallout">
            <a:avLst>
              <a:gd name="adj1" fmla="val -31245"/>
              <a:gd name="adj2" fmla="val 45220"/>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3. Madame Croissant, est-ce que tu es sortie de la cuisine pendant que tu faisais le repas ?</a:t>
            </a:r>
          </a:p>
        </p:txBody>
      </p:sp>
      <p:sp>
        <p:nvSpPr>
          <p:cNvPr id="17" name="Google Shape;480;p13">
            <a:hlinkClick r:id="rId5" action="ppaction://hlinksldjump"/>
            <a:extLst>
              <a:ext uri="{FF2B5EF4-FFF2-40B4-BE49-F238E27FC236}">
                <a16:creationId xmlns:a16="http://schemas.microsoft.com/office/drawing/2014/main" id="{3332CC22-60E6-4361-930C-04158F689DF8}"/>
              </a:ext>
            </a:extLst>
          </p:cNvPr>
          <p:cNvSpPr/>
          <p:nvPr/>
        </p:nvSpPr>
        <p:spPr>
          <a:xfrm>
            <a:off x="119165" y="2887958"/>
            <a:ext cx="4683750" cy="1586050"/>
          </a:xfrm>
          <a:prstGeom prst="wedgeRoundRectCallout">
            <a:avLst>
              <a:gd name="adj1" fmla="val -31245"/>
              <a:gd name="adj2" fmla="val 45220"/>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2. Madame Croissant, est-ce que tu sortais de la cuisine pendant que tu faisais le repas ? </a:t>
            </a:r>
          </a:p>
        </p:txBody>
      </p:sp>
      <p:pic>
        <p:nvPicPr>
          <p:cNvPr id="18" name="Picture 17" descr="A person wearing a garment&#10;&#10;Description automatically generated with low confidence">
            <a:extLst>
              <a:ext uri="{FF2B5EF4-FFF2-40B4-BE49-F238E27FC236}">
                <a16:creationId xmlns:a16="http://schemas.microsoft.com/office/drawing/2014/main" id="{86B5DDD6-5BB0-09AE-8B33-CF16E4217C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283915" y="3552254"/>
            <a:ext cx="1762188" cy="2815867"/>
          </a:xfrm>
          <a:prstGeom prst="rect">
            <a:avLst/>
          </a:prstGeom>
        </p:spPr>
      </p:pic>
      <p:pic>
        <p:nvPicPr>
          <p:cNvPr id="19" name="Picture 18" descr="A group of toy figurines&#10;&#10;Description automatically generated with medium confidence">
            <a:extLst>
              <a:ext uri="{FF2B5EF4-FFF2-40B4-BE49-F238E27FC236}">
                <a16:creationId xmlns:a16="http://schemas.microsoft.com/office/drawing/2014/main" id="{8CAEBE25-65CF-BB4B-AC79-FE5B9DCE27B1}"/>
              </a:ext>
            </a:extLst>
          </p:cNvPr>
          <p:cNvPicPr>
            <a:picLocks noChangeAspect="1"/>
          </p:cNvPicPr>
          <p:nvPr/>
        </p:nvPicPr>
        <p:blipFill rotWithShape="1">
          <a:blip r:embed="rId8">
            <a:extLst>
              <a:ext uri="{28A0092B-C50C-407E-A947-70E740481C1C}">
                <a14:useLocalDpi xmlns:a14="http://schemas.microsoft.com/office/drawing/2010/main" val="0"/>
              </a:ext>
            </a:extLst>
          </a:blip>
          <a:srcRect l="75121" t="26074" r="-2061"/>
          <a:stretch/>
        </p:blipFill>
        <p:spPr>
          <a:xfrm flipH="1">
            <a:off x="7113675" y="3552254"/>
            <a:ext cx="2023817" cy="3145532"/>
          </a:xfrm>
          <a:prstGeom prst="rect">
            <a:avLst/>
          </a:prstGeom>
        </p:spPr>
      </p:pic>
      <p:sp>
        <p:nvSpPr>
          <p:cNvPr id="20" name="Speech Bubble: Oval 19">
            <a:extLst>
              <a:ext uri="{FF2B5EF4-FFF2-40B4-BE49-F238E27FC236}">
                <a16:creationId xmlns:a16="http://schemas.microsoft.com/office/drawing/2014/main" id="{52C77558-AA6D-8FE1-1EED-15F51776DC92}"/>
              </a:ext>
            </a:extLst>
          </p:cNvPr>
          <p:cNvSpPr/>
          <p:nvPr/>
        </p:nvSpPr>
        <p:spPr>
          <a:xfrm flipH="1">
            <a:off x="5272141" y="2028134"/>
            <a:ext cx="2579087" cy="1605628"/>
          </a:xfrm>
          <a:prstGeom prst="wedgeEllipseCallout">
            <a:avLst>
              <a:gd name="adj1" fmla="val -29768"/>
              <a:gd name="adj2" fmla="val 64063"/>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104F75"/>
                </a:solidFill>
              </a:rPr>
              <a:t>Non, je suis toujours dans la cuisine, Inspecteur !</a:t>
            </a:r>
          </a:p>
        </p:txBody>
      </p:sp>
      <p:sp>
        <p:nvSpPr>
          <p:cNvPr id="14" name="Rounded Rectangle 46">
            <a:extLst>
              <a:ext uri="{FF2B5EF4-FFF2-40B4-BE49-F238E27FC236}">
                <a16:creationId xmlns:a16="http://schemas.microsoft.com/office/drawing/2014/main" id="{3CCF4566-34B1-E9C2-CDB8-1143B62F9F36}"/>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1" name="Google Shape;480;p13">
            <a:extLst>
              <a:ext uri="{FF2B5EF4-FFF2-40B4-BE49-F238E27FC236}">
                <a16:creationId xmlns:a16="http://schemas.microsoft.com/office/drawing/2014/main" id="{7533A1BB-67D5-36A0-3947-39C13BFF51B1}"/>
              </a:ext>
            </a:extLst>
          </p:cNvPr>
          <p:cNvSpPr/>
          <p:nvPr/>
        </p:nvSpPr>
        <p:spPr>
          <a:xfrm>
            <a:off x="8117129" y="905714"/>
            <a:ext cx="3962904" cy="1018063"/>
          </a:xfrm>
          <a:prstGeom prst="wedgeRoundRectCallout">
            <a:avLst>
              <a:gd name="adj1" fmla="val 12377"/>
              <a:gd name="adj2" fmla="val 49944"/>
              <a:gd name="adj3" fmla="val 16667"/>
            </a:avLst>
          </a:prstGeom>
          <a:solidFill>
            <a:srgbClr val="E3EAFD"/>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04F75"/>
                </a:solidFill>
                <a:effectLst/>
                <a:uLnTx/>
                <a:uFillTx/>
                <a:latin typeface="Century Gothic" panose="020B0502020202020204" pitchFamily="34" charset="0"/>
                <a:ea typeface="Trebuchet MS"/>
                <a:cs typeface="Trebuchet MS"/>
                <a:sym typeface="Trebuchet MS"/>
              </a:rPr>
              <a:t>How do you translate into French…</a:t>
            </a:r>
            <a:endParaRPr kumimoji="0" lang="en-US" sz="2400" i="0" u="none" strike="noStrike" kern="1200" cap="none" spc="0" normalizeH="0" baseline="0" noProof="0" dirty="0">
              <a:ln>
                <a:noFill/>
              </a:ln>
              <a:solidFill>
                <a:srgbClr val="104F75"/>
              </a:solidFill>
              <a:effectLst/>
              <a:uLnTx/>
              <a:uFillTx/>
              <a:latin typeface="Century Gothic" panose="020B0502020202020204" pitchFamily="34" charset="0"/>
              <a:ea typeface="Trebuchet MS"/>
              <a:cs typeface="Trebuchet MS"/>
              <a:sym typeface="Trebuchet MS"/>
            </a:endParaRPr>
          </a:p>
        </p:txBody>
      </p:sp>
    </p:spTree>
    <p:extLst>
      <p:ext uri="{BB962C8B-B14F-4D97-AF65-F5344CB8AC3E}">
        <p14:creationId xmlns:p14="http://schemas.microsoft.com/office/powerpoint/2010/main" val="4237880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cs typeface="Calibri" panose="020F0502020204030204" pitchFamily="34" charset="0"/>
              </a:rPr>
              <a:t>r</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404141" y="3574584"/>
            <a:ext cx="138371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ue</a:t>
            </a:r>
            <a:endPar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1150606" y="584479"/>
            <a:ext cx="188865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è</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224778" y="3651954"/>
            <a:ext cx="41026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mode</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ne</a:t>
            </a:r>
            <a:endPar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88429" y="4753889"/>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êt</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
        <p:nvSpPr>
          <p:cNvPr id="8" name="TextBox 7"/>
          <p:cNvSpPr txBox="1"/>
          <p:nvPr/>
        </p:nvSpPr>
        <p:spPr>
          <a:xfrm>
            <a:off x="8010393" y="45948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iste</a:t>
            </a:r>
            <a:endPar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679297" y="3651954"/>
            <a:ext cx="235032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pa</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ler</a:t>
            </a:r>
            <a:endParaRPr kumimoji="0" lang="fr-FR" sz="6000" b="0" i="0" u="none" strike="noStrike" kern="1200" cap="none" spc="0" normalizeH="0" baseline="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3" name="Picture 12" descr="sad face">
            <a:extLst>
              <a:ext uri="{FF2B5EF4-FFF2-40B4-BE49-F238E27FC236}">
                <a16:creationId xmlns:a16="http://schemas.microsoft.com/office/drawing/2014/main" id="{02A378D0-9B85-1A4A-A33B-F4D36D03320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72527" y="1567476"/>
            <a:ext cx="1977584" cy="1977584"/>
          </a:xfrm>
          <a:prstGeom prst="rect">
            <a:avLst/>
          </a:prstGeom>
        </p:spPr>
      </p:pic>
      <p:sp>
        <p:nvSpPr>
          <p:cNvPr id="17" name="Rectangle 16">
            <a:extLst>
              <a:ext uri="{FF2B5EF4-FFF2-40B4-BE49-F238E27FC236}">
                <a16:creationId xmlns:a16="http://schemas.microsoft.com/office/drawing/2014/main" id="{6C70D5E9-D171-FB4C-B44F-3112BADFC250}"/>
              </a:ext>
            </a:extLst>
          </p:cNvPr>
          <p:cNvSpPr/>
          <p:nvPr/>
        </p:nvSpPr>
        <p:spPr>
          <a:xfrm>
            <a:off x="5240636" y="5611180"/>
            <a:ext cx="171072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be]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two people talki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47791" y="4451532"/>
            <a:ext cx="2222466" cy="1842196"/>
          </a:xfrm>
          <a:prstGeom prst="rect">
            <a:avLst/>
          </a:prstGeom>
        </p:spPr>
      </p:pic>
      <p:sp>
        <p:nvSpPr>
          <p:cNvPr id="18" name="Rectangle 17">
            <a:extLst>
              <a:ext uri="{FF2B5EF4-FFF2-40B4-BE49-F238E27FC236}">
                <a16:creationId xmlns:a16="http://schemas.microsoft.com/office/drawing/2014/main" id="{7A8886D0-3076-47F0-8D05-BF45782EAD91}"/>
              </a:ext>
            </a:extLst>
          </p:cNvPr>
          <p:cNvSpPr/>
          <p:nvPr/>
        </p:nvSpPr>
        <p:spPr>
          <a:xfrm>
            <a:off x="1023167" y="1458611"/>
            <a:ext cx="21435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[brother]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9" name="Rectangle 18">
            <a:extLst>
              <a:ext uri="{FF2B5EF4-FFF2-40B4-BE49-F238E27FC236}">
                <a16:creationId xmlns:a16="http://schemas.microsoft.com/office/drawing/2014/main" id="{C6E71458-3BD6-6E4C-A62F-08EA61B236F7}"/>
              </a:ext>
            </a:extLst>
          </p:cNvPr>
          <p:cNvSpPr/>
          <p:nvPr/>
        </p:nvSpPr>
        <p:spPr>
          <a:xfrm>
            <a:off x="1086870" y="4498026"/>
            <a:ext cx="228139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[modern]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nvGrpSpPr>
          <p:cNvPr id="16" name="Group 15" descr="arrow pointing to street in front of house">
            <a:extLst>
              <a:ext uri="{FF2B5EF4-FFF2-40B4-BE49-F238E27FC236}">
                <a16:creationId xmlns:a16="http://schemas.microsoft.com/office/drawing/2014/main" id="{7A4C6B93-7567-4E35-A595-CBAD953D6D66}"/>
              </a:ext>
            </a:extLst>
          </p:cNvPr>
          <p:cNvGrpSpPr/>
          <p:nvPr/>
        </p:nvGrpSpPr>
        <p:grpSpPr>
          <a:xfrm>
            <a:off x="5031924" y="2341450"/>
            <a:ext cx="2128145" cy="1490350"/>
            <a:chOff x="3663055" y="1524644"/>
            <a:chExt cx="4311456" cy="2721606"/>
          </a:xfrm>
        </p:grpSpPr>
        <p:pic>
          <p:nvPicPr>
            <p:cNvPr id="20" name="Picture 2">
              <a:extLst>
                <a:ext uri="{FF2B5EF4-FFF2-40B4-BE49-F238E27FC236}">
                  <a16:creationId xmlns:a16="http://schemas.microsoft.com/office/drawing/2014/main" id="{2D3EDCD6-339F-4711-AEF7-61272CACDE4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p:blipFill>
          <p:spPr bwMode="auto">
            <a:xfrm>
              <a:off x="3663055" y="1524644"/>
              <a:ext cx="4311456" cy="2721606"/>
            </a:xfrm>
            <a:prstGeom prst="rect">
              <a:avLst/>
            </a:prstGeom>
            <a:noFill/>
            <a:extLst>
              <a:ext uri="{909E8E84-426E-40DD-AFC4-6F175D3DCCD1}">
                <a14:hiddenFill xmlns:a14="http://schemas.microsoft.com/office/drawing/2010/main">
                  <a:solidFill>
                    <a:srgbClr val="FFFFFF"/>
                  </a:solidFill>
                </a14:hiddenFill>
              </a:ext>
            </a:extLst>
          </p:spPr>
        </p:pic>
        <p:sp>
          <p:nvSpPr>
            <p:cNvPr id="21" name="Arrow: Down 20">
              <a:extLst>
                <a:ext uri="{FF2B5EF4-FFF2-40B4-BE49-F238E27FC236}">
                  <a16:creationId xmlns:a16="http://schemas.microsoft.com/office/drawing/2014/main" id="{B860B6A7-8A9B-4FCA-8197-ECE6203B2F70}"/>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grpSp>
    </p:spTree>
    <p:extLst>
      <p:ext uri="{BB962C8B-B14F-4D97-AF65-F5344CB8AC3E}">
        <p14:creationId xmlns:p14="http://schemas.microsoft.com/office/powerpoint/2010/main" val="37283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r ru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r fre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subTnLst>
                                    <p:audio>
                                      <p:cMediaNode>
                                        <p:cTn display="0" masterRel="sameClick">
                                          <p:stCondLst>
                                            <p:cond evt="begin" delay="0">
                                              <p:tn val="26"/>
                                            </p:cond>
                                          </p:stCondLst>
                                          <p:endCondLst>
                                            <p:cond evt="onStopAudio" delay="0">
                                              <p:tgtEl>
                                                <p:sldTgt/>
                                              </p:tgtEl>
                                            </p:cond>
                                          </p:endCondLst>
                                        </p:cTn>
                                        <p:tgtEl>
                                          <p:sndTgt r:embed="rId5" name="r fre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r trist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6" name="r trist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7" name="r modern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7" name="r modern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r etr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8" name="r etr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r parl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9" name="r parl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7" grpId="0"/>
      <p:bldP spid="18"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brick wall&#10;&#10;Description automatically generated">
            <a:extLst>
              <a:ext uri="{FF2B5EF4-FFF2-40B4-BE49-F238E27FC236}">
                <a16:creationId xmlns:a16="http://schemas.microsoft.com/office/drawing/2014/main" id="{19CE0C02-12E0-6449-50D9-8599EBB94E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1" cy="6330426"/>
          </a:xfrm>
          <a:prstGeom prst="rect">
            <a:avLst/>
          </a:prstGeom>
        </p:spPr>
      </p:pic>
      <p:pic>
        <p:nvPicPr>
          <p:cNvPr id="12" name="Picture 11" descr="background rectangle">
            <a:extLst>
              <a:ext uri="{FF2B5EF4-FFF2-40B4-BE49-F238E27FC236}">
                <a16:creationId xmlns:a16="http://schemas.microsoft.com/office/drawing/2014/main" id="{86B2A93F-C5B5-4222-A59D-42F579CF0FF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214"/>
            <a:ext cx="7315200" cy="867128"/>
          </a:xfrm>
          <a:prstGeom prst="rect">
            <a:avLst/>
          </a:prstGeom>
        </p:spPr>
      </p:pic>
      <p:sp>
        <p:nvSpPr>
          <p:cNvPr id="13" name="Title 3">
            <a:extLst>
              <a:ext uri="{FF2B5EF4-FFF2-40B4-BE49-F238E27FC236}">
                <a16:creationId xmlns:a16="http://schemas.microsoft.com/office/drawing/2014/main" id="{7A196346-44D4-446F-94AD-82A0AD34F44E}"/>
              </a:ext>
            </a:extLst>
          </p:cNvPr>
          <p:cNvSpPr txBox="1">
            <a:spLocks/>
          </p:cNvSpPr>
          <p:nvPr/>
        </p:nvSpPr>
        <p:spPr>
          <a:xfrm>
            <a:off x="111967" y="296863"/>
            <a:ext cx="6064897" cy="7078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j-ea"/>
                <a:cs typeface="+mj-cs"/>
              </a:rPr>
              <a:t>Escape game</a:t>
            </a:r>
          </a:p>
        </p:txBody>
      </p:sp>
      <p:sp>
        <p:nvSpPr>
          <p:cNvPr id="65" name="Google Shape;480;p13">
            <a:extLst>
              <a:ext uri="{FF2B5EF4-FFF2-40B4-BE49-F238E27FC236}">
                <a16:creationId xmlns:a16="http://schemas.microsoft.com/office/drawing/2014/main" id="{57E690E3-F149-4AC1-AE8F-3E287417E14B}"/>
              </a:ext>
            </a:extLst>
          </p:cNvPr>
          <p:cNvSpPr/>
          <p:nvPr/>
        </p:nvSpPr>
        <p:spPr>
          <a:xfrm>
            <a:off x="5477069" y="1267917"/>
            <a:ext cx="4413378" cy="2147087"/>
          </a:xfrm>
          <a:prstGeom prst="wedgeRoundRectCallout">
            <a:avLst>
              <a:gd name="adj1" fmla="val -78157"/>
              <a:gd name="adj2" fmla="val 34354"/>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Non, désolé.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Trebuchet MS"/>
              </a:rPr>
              <a:t>Essaye encore!</a:t>
            </a:r>
            <a:endParaRPr kumimoji="0" lang="en-GB"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Google Shape;480;p13">
            <a:hlinkClick r:id="rId5" action="ppaction://hlinksldjump"/>
            <a:extLst>
              <a:ext uri="{FF2B5EF4-FFF2-40B4-BE49-F238E27FC236}">
                <a16:creationId xmlns:a16="http://schemas.microsoft.com/office/drawing/2014/main" id="{01612206-0C37-4D7E-8A2D-C89B293C5B15}"/>
              </a:ext>
            </a:extLst>
          </p:cNvPr>
          <p:cNvSpPr/>
          <p:nvPr/>
        </p:nvSpPr>
        <p:spPr>
          <a:xfrm>
            <a:off x="9965092" y="4935794"/>
            <a:ext cx="2019473" cy="1179462"/>
          </a:xfrm>
          <a:prstGeom prst="wedgeRoundRectCallout">
            <a:avLst>
              <a:gd name="adj1" fmla="val -48527"/>
              <a:gd name="adj2" fmla="val 17410"/>
              <a:gd name="adj3" fmla="val 16667"/>
            </a:avLst>
          </a:prstGeom>
          <a:solidFill>
            <a:srgbClr val="E87D1E"/>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Retour</a:t>
            </a:r>
            <a:endPar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descr="A person wearing a garment&#10;&#10;Description automatically generated with low confidence">
            <a:extLst>
              <a:ext uri="{FF2B5EF4-FFF2-40B4-BE49-F238E27FC236}">
                <a16:creationId xmlns:a16="http://schemas.microsoft.com/office/drawing/2014/main" id="{ED1A89A3-3FAB-E20A-208A-C18489C34B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5151" y="2095210"/>
            <a:ext cx="3148839" cy="4235216"/>
          </a:xfrm>
          <a:prstGeom prst="rect">
            <a:avLst/>
          </a:prstGeom>
        </p:spPr>
      </p:pic>
      <p:sp>
        <p:nvSpPr>
          <p:cNvPr id="8" name="Rounded Rectangle 46">
            <a:extLst>
              <a:ext uri="{FF2B5EF4-FFF2-40B4-BE49-F238E27FC236}">
                <a16:creationId xmlns:a16="http://schemas.microsoft.com/office/drawing/2014/main" id="{A07A8F7C-3932-B328-72BF-5E35524190D8}"/>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9988885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white brick wall&#10;&#10;Description automatically generated">
            <a:extLst>
              <a:ext uri="{FF2B5EF4-FFF2-40B4-BE49-F238E27FC236}">
                <a16:creationId xmlns:a16="http://schemas.microsoft.com/office/drawing/2014/main" id="{B09FD76C-FFC5-4916-91DA-CE31CE5669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1" cy="6330426"/>
          </a:xfrm>
          <a:prstGeom prst="rect">
            <a:avLst/>
          </a:prstGeom>
        </p:spPr>
      </p:pic>
      <p:pic>
        <p:nvPicPr>
          <p:cNvPr id="12" name="Picture 11" descr="background rectangle">
            <a:extLst>
              <a:ext uri="{FF2B5EF4-FFF2-40B4-BE49-F238E27FC236}">
                <a16:creationId xmlns:a16="http://schemas.microsoft.com/office/drawing/2014/main" id="{86B2A93F-C5B5-4222-A59D-42F579CF0FF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214"/>
            <a:ext cx="7315200" cy="867128"/>
          </a:xfrm>
          <a:prstGeom prst="rect">
            <a:avLst/>
          </a:prstGeom>
        </p:spPr>
      </p:pic>
      <p:sp>
        <p:nvSpPr>
          <p:cNvPr id="13" name="Title 3">
            <a:extLst>
              <a:ext uri="{FF2B5EF4-FFF2-40B4-BE49-F238E27FC236}">
                <a16:creationId xmlns:a16="http://schemas.microsoft.com/office/drawing/2014/main" id="{7A196346-44D4-446F-94AD-82A0AD34F44E}"/>
              </a:ext>
            </a:extLst>
          </p:cNvPr>
          <p:cNvSpPr txBox="1">
            <a:spLocks/>
          </p:cNvSpPr>
          <p:nvPr/>
        </p:nvSpPr>
        <p:spPr>
          <a:xfrm>
            <a:off x="111967" y="296863"/>
            <a:ext cx="6064897" cy="7078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j-ea"/>
                <a:cs typeface="+mj-cs"/>
              </a:rPr>
              <a:t>Escape game</a:t>
            </a:r>
          </a:p>
        </p:txBody>
      </p:sp>
      <p:sp>
        <p:nvSpPr>
          <p:cNvPr id="11" name="Google Shape;169;p25">
            <a:extLst>
              <a:ext uri="{FF2B5EF4-FFF2-40B4-BE49-F238E27FC236}">
                <a16:creationId xmlns:a16="http://schemas.microsoft.com/office/drawing/2014/main" id="{C08E90D8-6721-4F74-B349-BBC83AAB287D}"/>
              </a:ext>
            </a:extLst>
          </p:cNvPr>
          <p:cNvSpPr txBox="1"/>
          <p:nvPr/>
        </p:nvSpPr>
        <p:spPr>
          <a:xfrm>
            <a:off x="8251524" y="5104954"/>
            <a:ext cx="864155" cy="800165"/>
          </a:xfrm>
          <a:prstGeom prst="rect">
            <a:avLst/>
          </a:prstGeom>
          <a:noFill/>
          <a:ln>
            <a:noFill/>
          </a:ln>
        </p:spPr>
        <p:txBody>
          <a:bodyPr spcFirstLastPara="1" wrap="square" lIns="121900" tIns="60933" rIns="121900" bIns="60933"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104F75"/>
                </a:solidFill>
                <a:effectLst/>
                <a:uLnTx/>
                <a:uFillTx/>
                <a:latin typeface="Arial Rounded"/>
                <a:ea typeface="+mn-ea"/>
                <a:cs typeface="+mn-cs"/>
                <a:sym typeface="Arial Rounded"/>
              </a:rPr>
              <a:t>I</a:t>
            </a:r>
            <a:endParaRPr kumimoji="0" sz="18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5" name="Picture 4" descr="A picture containing arrow&#10;&#10;Description automatically generated">
            <a:hlinkClick r:id="rId5" action="ppaction://hlinksldjump"/>
            <a:extLst>
              <a:ext uri="{FF2B5EF4-FFF2-40B4-BE49-F238E27FC236}">
                <a16:creationId xmlns:a16="http://schemas.microsoft.com/office/drawing/2014/main" id="{53ACE269-14C5-400B-B48B-4F6D7428147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179" t="32545" r="15467" b="46119"/>
          <a:stretch/>
        </p:blipFill>
        <p:spPr>
          <a:xfrm>
            <a:off x="8080936" y="4854466"/>
            <a:ext cx="3917605" cy="1298882"/>
          </a:xfrm>
          <a:prstGeom prst="rect">
            <a:avLst/>
          </a:prstGeom>
        </p:spPr>
      </p:pic>
      <p:pic>
        <p:nvPicPr>
          <p:cNvPr id="16" name="Picture 15" descr="A person wearing a garment&#10;&#10;Description automatically generated with low confidence">
            <a:extLst>
              <a:ext uri="{FF2B5EF4-FFF2-40B4-BE49-F238E27FC236}">
                <a16:creationId xmlns:a16="http://schemas.microsoft.com/office/drawing/2014/main" id="{80A43E16-5586-427B-F6AA-05ACDAD0AD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302" y="2005083"/>
            <a:ext cx="3143413" cy="4227918"/>
          </a:xfrm>
          <a:prstGeom prst="rect">
            <a:avLst/>
          </a:prstGeom>
        </p:spPr>
      </p:pic>
      <p:sp>
        <p:nvSpPr>
          <p:cNvPr id="15" name="Google Shape;480;p13">
            <a:extLst>
              <a:ext uri="{FF2B5EF4-FFF2-40B4-BE49-F238E27FC236}">
                <a16:creationId xmlns:a16="http://schemas.microsoft.com/office/drawing/2014/main" id="{B4E45B17-E160-8872-B693-B90815B3BCCF}"/>
              </a:ext>
            </a:extLst>
          </p:cNvPr>
          <p:cNvSpPr/>
          <p:nvPr/>
        </p:nvSpPr>
        <p:spPr>
          <a:xfrm>
            <a:off x="4774899" y="1354093"/>
            <a:ext cx="6953250" cy="2598384"/>
          </a:xfrm>
          <a:prstGeom prst="wedgeRoundRectCallout">
            <a:avLst>
              <a:gd name="adj1" fmla="val -63500"/>
              <a:gd name="adj2" fmla="val -9099"/>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chemeClr val="bg1"/>
                </a:solidFill>
                <a:effectLst/>
                <a:uLnTx/>
                <a:uFillTx/>
                <a:latin typeface="Century Gothic" panose="020B0502020202020204" pitchFamily="34" charset="0"/>
                <a:ea typeface="Trebuchet MS"/>
                <a:cs typeface="Trebuchet MS"/>
                <a:sym typeface="Trebuchet MS"/>
              </a:rPr>
              <a:t>Oui, bravo!</a:t>
            </a:r>
            <a:r>
              <a:rPr kumimoji="0" lang="fr-FR" sz="3200" b="0" i="0" u="none" strike="noStrike" kern="1200" cap="none" spc="0" normalizeH="0" baseline="0" noProof="0" dirty="0">
                <a:ln>
                  <a:noFill/>
                </a:ln>
                <a:solidFill>
                  <a:schemeClr val="bg1"/>
                </a:solidFill>
                <a:effectLst/>
                <a:uLnTx/>
                <a:uFillTx/>
                <a:latin typeface="Century Gothic" panose="020F0302020204030204"/>
                <a:ea typeface="Trebuchet MS"/>
                <a:cs typeface="Trebuchet MS"/>
                <a:sym typeface="Trebuchet M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chemeClr val="bg1"/>
                </a:solidFill>
                <a:effectLst/>
                <a:uLnTx/>
                <a:uFillTx/>
                <a:latin typeface="Century Gothic" panose="020F0302020204030204"/>
                <a:ea typeface="Trebuchet MS"/>
                <a:cs typeface="Trebuchet MS"/>
                <a:sym typeface="Trebuchet MS"/>
              </a:rPr>
              <a:t>Tu as trouvé la cinquième clé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chemeClr val="bg1"/>
                </a:solidFill>
                <a:effectLst/>
                <a:uLnTx/>
                <a:uFillTx/>
                <a:latin typeface="Century Gothic" panose="020F0302020204030204"/>
                <a:ea typeface="Trebuchet MS"/>
                <a:cs typeface="Trebuchet MS"/>
                <a:sym typeface="Trebuchet MS"/>
              </a:rPr>
              <a:t>Inscris la lettre, puis clique sur la clé pour continuer...</a:t>
            </a:r>
            <a:endParaRPr kumimoji="0" lang="fr-FR" sz="32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9" name="Rounded Rectangle 46">
            <a:extLst>
              <a:ext uri="{FF2B5EF4-FFF2-40B4-BE49-F238E27FC236}">
                <a16:creationId xmlns:a16="http://schemas.microsoft.com/office/drawing/2014/main" id="{EAD84DA1-A0C6-2F78-EC33-7754B8AFD20B}"/>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35206298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oorway in a stone building&#10;&#10;Description automatically generated with low confidence">
            <a:extLst>
              <a:ext uri="{FF2B5EF4-FFF2-40B4-BE49-F238E27FC236}">
                <a16:creationId xmlns:a16="http://schemas.microsoft.com/office/drawing/2014/main" id="{C376B9D9-EC1C-1E5D-D4E9-E7C6481893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381750"/>
          </a:xfrm>
          <a:prstGeom prst="rect">
            <a:avLst/>
          </a:prstGeom>
        </p:spPr>
      </p:pic>
      <p:pic>
        <p:nvPicPr>
          <p:cNvPr id="12" name="Picture 11" descr="background rectangle">
            <a:extLst>
              <a:ext uri="{FF2B5EF4-FFF2-40B4-BE49-F238E27FC236}">
                <a16:creationId xmlns:a16="http://schemas.microsoft.com/office/drawing/2014/main" id="{86B2A93F-C5B5-4222-A59D-42F579CF0FF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214"/>
            <a:ext cx="7315200" cy="867128"/>
          </a:xfrm>
          <a:prstGeom prst="rect">
            <a:avLst/>
          </a:prstGeom>
        </p:spPr>
      </p:pic>
      <p:sp>
        <p:nvSpPr>
          <p:cNvPr id="13" name="Title 3">
            <a:extLst>
              <a:ext uri="{FF2B5EF4-FFF2-40B4-BE49-F238E27FC236}">
                <a16:creationId xmlns:a16="http://schemas.microsoft.com/office/drawing/2014/main" id="{7A196346-44D4-446F-94AD-82A0AD34F44E}"/>
              </a:ext>
            </a:extLst>
          </p:cNvPr>
          <p:cNvSpPr txBox="1">
            <a:spLocks/>
          </p:cNvSpPr>
          <p:nvPr/>
        </p:nvSpPr>
        <p:spPr>
          <a:xfrm>
            <a:off x="111967" y="296863"/>
            <a:ext cx="6064897" cy="7078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j-ea"/>
                <a:cs typeface="+mj-cs"/>
              </a:rPr>
              <a:t>Escape game</a:t>
            </a:r>
          </a:p>
        </p:txBody>
      </p:sp>
      <p:sp>
        <p:nvSpPr>
          <p:cNvPr id="15" name="Google Shape;480;p13">
            <a:hlinkClick r:id="rId5" action="ppaction://hlinksldjump"/>
            <a:extLst>
              <a:ext uri="{FF2B5EF4-FFF2-40B4-BE49-F238E27FC236}">
                <a16:creationId xmlns:a16="http://schemas.microsoft.com/office/drawing/2014/main" id="{C1DCB8A9-1485-43DD-BDCD-B10576AA09C2}"/>
              </a:ext>
            </a:extLst>
          </p:cNvPr>
          <p:cNvSpPr/>
          <p:nvPr/>
        </p:nvSpPr>
        <p:spPr>
          <a:xfrm>
            <a:off x="7219507" y="846210"/>
            <a:ext cx="4845259" cy="1678077"/>
          </a:xfrm>
          <a:prstGeom prst="wedgeRoundRectCallout">
            <a:avLst>
              <a:gd name="adj1" fmla="val -31245"/>
              <a:gd name="adj2" fmla="val 45220"/>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1. Madame Courrier, est-ce que tu as volé l’argent pendant que tu as donné le courrier* à Monsieur Assiette ? </a:t>
            </a:r>
          </a:p>
        </p:txBody>
      </p:sp>
      <p:sp>
        <p:nvSpPr>
          <p:cNvPr id="16" name="Google Shape;480;p13">
            <a:hlinkClick r:id="rId6" action="ppaction://hlinksldjump"/>
            <a:extLst>
              <a:ext uri="{FF2B5EF4-FFF2-40B4-BE49-F238E27FC236}">
                <a16:creationId xmlns:a16="http://schemas.microsoft.com/office/drawing/2014/main" id="{A24FD381-3EFD-40FF-930F-17A68B25F922}"/>
              </a:ext>
            </a:extLst>
          </p:cNvPr>
          <p:cNvSpPr/>
          <p:nvPr/>
        </p:nvSpPr>
        <p:spPr>
          <a:xfrm>
            <a:off x="7219507" y="2634100"/>
            <a:ext cx="4845259" cy="1678077"/>
          </a:xfrm>
          <a:prstGeom prst="wedgeRoundRectCallout">
            <a:avLst>
              <a:gd name="adj1" fmla="val -31245"/>
              <a:gd name="adj2" fmla="val 45220"/>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2. Madame Courrier, est-ce que tu as volé l’argent pendant que tu donnais le courrier* à Monsieur Assiette ? </a:t>
            </a:r>
          </a:p>
        </p:txBody>
      </p:sp>
      <p:sp>
        <p:nvSpPr>
          <p:cNvPr id="17" name="Google Shape;480;p13">
            <a:hlinkClick r:id="rId5" action="ppaction://hlinksldjump"/>
            <a:extLst>
              <a:ext uri="{FF2B5EF4-FFF2-40B4-BE49-F238E27FC236}">
                <a16:creationId xmlns:a16="http://schemas.microsoft.com/office/drawing/2014/main" id="{3332CC22-60E6-4361-930C-04158F689DF8}"/>
              </a:ext>
            </a:extLst>
          </p:cNvPr>
          <p:cNvSpPr/>
          <p:nvPr/>
        </p:nvSpPr>
        <p:spPr>
          <a:xfrm>
            <a:off x="7219507" y="4421991"/>
            <a:ext cx="4845259" cy="1678077"/>
          </a:xfrm>
          <a:prstGeom prst="wedgeRoundRectCallout">
            <a:avLst>
              <a:gd name="adj1" fmla="val -31245"/>
              <a:gd name="adj2" fmla="val 45220"/>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3. Madame Courrier, est-ce que tu volais l’argent pendant que tu donnais le courrier* à Monsieur Assiette ? </a:t>
            </a:r>
          </a:p>
        </p:txBody>
      </p:sp>
      <p:sp>
        <p:nvSpPr>
          <p:cNvPr id="18" name="Google Shape;480;p13">
            <a:extLst>
              <a:ext uri="{FF2B5EF4-FFF2-40B4-BE49-F238E27FC236}">
                <a16:creationId xmlns:a16="http://schemas.microsoft.com/office/drawing/2014/main" id="{6B3750E4-4B21-45D2-B396-256F67D93018}"/>
              </a:ext>
            </a:extLst>
          </p:cNvPr>
          <p:cNvSpPr/>
          <p:nvPr/>
        </p:nvSpPr>
        <p:spPr>
          <a:xfrm>
            <a:off x="157070" y="2364936"/>
            <a:ext cx="2756817" cy="3097080"/>
          </a:xfrm>
          <a:prstGeom prst="wedgeRoundRectCallout">
            <a:avLst>
              <a:gd name="adj1" fmla="val 66180"/>
              <a:gd name="adj2" fmla="val -5645"/>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Madame </a:t>
            </a:r>
            <a:r>
              <a:rPr kumimoji="0" lang="fr-FR" sz="2400" i="0" u="none" strike="noStrike" kern="1200" cap="none" spc="0" normalizeH="0" baseline="0" dirty="0">
                <a:ln>
                  <a:noFill/>
                </a:ln>
                <a:solidFill>
                  <a:prstClr val="white"/>
                </a:solidFill>
                <a:effectLst/>
                <a:uLnTx/>
                <a:uFillTx/>
                <a:latin typeface="Century Gothic" panose="020B0502020202020204" pitchFamily="34" charset="0"/>
                <a:ea typeface="Trebuchet MS"/>
                <a:cs typeface="Trebuchet MS"/>
                <a:sym typeface="Trebuchet MS"/>
              </a:rPr>
              <a:t>Courrier</a:t>
            </a:r>
            <a:r>
              <a:rPr kumimoji="0" lang="en-US" sz="240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 </a:t>
            </a:r>
            <a:r>
              <a:rPr kumimoji="0" lang="en-US" sz="2400" b="1" i="0"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did you steal </a:t>
            </a:r>
            <a:r>
              <a:rPr kumimoji="0" lang="en-US" sz="240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the money while you </a:t>
            </a:r>
            <a:r>
              <a:rPr kumimoji="0" lang="en-US" sz="2400" b="1" i="0"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were giving </a:t>
            </a:r>
            <a:r>
              <a:rPr kumimoji="0" lang="en-US" sz="240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the post to Monsieur Assiette?</a:t>
            </a:r>
          </a:p>
        </p:txBody>
      </p:sp>
      <p:pic>
        <p:nvPicPr>
          <p:cNvPr id="11" name="Picture 10" descr="A person wearing a garment&#10;&#10;Description automatically generated with low confidence">
            <a:extLst>
              <a:ext uri="{FF2B5EF4-FFF2-40B4-BE49-F238E27FC236}">
                <a16:creationId xmlns:a16="http://schemas.microsoft.com/office/drawing/2014/main" id="{F2B0132F-CFEC-B4CF-F284-C30A24F8B6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8348" y="3473138"/>
            <a:ext cx="2030729" cy="2815867"/>
          </a:xfrm>
          <a:prstGeom prst="rect">
            <a:avLst/>
          </a:prstGeom>
        </p:spPr>
      </p:pic>
      <p:pic>
        <p:nvPicPr>
          <p:cNvPr id="19" name="Picture 18" descr="A picture containing text, vector graphics&#10;&#10;Description automatically generated">
            <a:extLst>
              <a:ext uri="{FF2B5EF4-FFF2-40B4-BE49-F238E27FC236}">
                <a16:creationId xmlns:a16="http://schemas.microsoft.com/office/drawing/2014/main" id="{0EF89A5E-3940-E05E-C620-22B357B2B55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54756" y="2272192"/>
            <a:ext cx="2232572" cy="3673126"/>
          </a:xfrm>
          <a:prstGeom prst="rect">
            <a:avLst/>
          </a:prstGeom>
        </p:spPr>
      </p:pic>
      <p:sp>
        <p:nvSpPr>
          <p:cNvPr id="21" name="Speech Bubble: Oval 20">
            <a:extLst>
              <a:ext uri="{FF2B5EF4-FFF2-40B4-BE49-F238E27FC236}">
                <a16:creationId xmlns:a16="http://schemas.microsoft.com/office/drawing/2014/main" id="{B6A9ADA2-7499-1BC5-BCEE-6E71CF3D9B99}"/>
              </a:ext>
            </a:extLst>
          </p:cNvPr>
          <p:cNvSpPr/>
          <p:nvPr/>
        </p:nvSpPr>
        <p:spPr>
          <a:xfrm flipH="1">
            <a:off x="4381499" y="1260903"/>
            <a:ext cx="2579087" cy="1011289"/>
          </a:xfrm>
          <a:prstGeom prst="wedgeEllipseCallout">
            <a:avLst>
              <a:gd name="adj1" fmla="val -29768"/>
              <a:gd name="adj2" fmla="val 64063"/>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104F75"/>
                </a:solidFill>
              </a:rPr>
              <a:t>Quel argent, Inspecteur ?</a:t>
            </a:r>
          </a:p>
        </p:txBody>
      </p:sp>
      <p:sp>
        <p:nvSpPr>
          <p:cNvPr id="14" name="Rounded Rectangle 46">
            <a:extLst>
              <a:ext uri="{FF2B5EF4-FFF2-40B4-BE49-F238E27FC236}">
                <a16:creationId xmlns:a16="http://schemas.microsoft.com/office/drawing/2014/main" id="{D5A54F2B-AC21-D05A-7AB5-E9F713A882E9}"/>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0" name="Google Shape;480;p13">
            <a:hlinkClick r:id="rId9" action="ppaction://hlinksldjump"/>
            <a:extLst>
              <a:ext uri="{FF2B5EF4-FFF2-40B4-BE49-F238E27FC236}">
                <a16:creationId xmlns:a16="http://schemas.microsoft.com/office/drawing/2014/main" id="{9625F13A-F5E8-2061-5554-6766B392E7D5}"/>
              </a:ext>
            </a:extLst>
          </p:cNvPr>
          <p:cNvSpPr/>
          <p:nvPr/>
        </p:nvSpPr>
        <p:spPr>
          <a:xfrm>
            <a:off x="7496703" y="245700"/>
            <a:ext cx="2726436" cy="485614"/>
          </a:xfrm>
          <a:prstGeom prst="wedgeRoundRectCallout">
            <a:avLst>
              <a:gd name="adj1" fmla="val -31245"/>
              <a:gd name="adj2" fmla="val 45220"/>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*le courrier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 </a:t>
            </a:r>
            <a:r>
              <a:rPr lang="en-GB" sz="2000" noProof="0" dirty="0">
                <a:solidFill>
                  <a:prstClr val="white"/>
                </a:solidFill>
                <a:latin typeface="Century Gothic" panose="020B0502020202020204" pitchFamily="34" charset="0"/>
                <a:ea typeface="Trebuchet MS"/>
                <a:cs typeface="Trebuchet MS"/>
                <a:sym typeface="Trebuchet MS"/>
              </a:rPr>
              <a:t>post</a:t>
            </a:r>
            <a:endParaRPr kumimoji="0" lang="en-GB" sz="2000" b="0" i="0" u="none" strike="noStrike" kern="1200" cap="none" spc="0" normalizeH="0" baseline="0" dirty="0">
              <a:ln>
                <a:noFill/>
              </a:ln>
              <a:solidFill>
                <a:prstClr val="white"/>
              </a:solidFill>
              <a:effectLst/>
              <a:uLnTx/>
              <a:uFillTx/>
              <a:latin typeface="Century Gothic" panose="020B0502020202020204" pitchFamily="34" charset="0"/>
              <a:ea typeface="Trebuchet MS"/>
              <a:cs typeface="Trebuchet MS"/>
              <a:sym typeface="Trebuchet MS"/>
            </a:endParaRPr>
          </a:p>
        </p:txBody>
      </p:sp>
      <p:sp>
        <p:nvSpPr>
          <p:cNvPr id="22" name="Google Shape;480;p13">
            <a:extLst>
              <a:ext uri="{FF2B5EF4-FFF2-40B4-BE49-F238E27FC236}">
                <a16:creationId xmlns:a16="http://schemas.microsoft.com/office/drawing/2014/main" id="{C840D7D5-2B37-85B5-62B1-2860B6AF4944}"/>
              </a:ext>
            </a:extLst>
          </p:cNvPr>
          <p:cNvSpPr/>
          <p:nvPr/>
        </p:nvSpPr>
        <p:spPr>
          <a:xfrm>
            <a:off x="192426" y="1163991"/>
            <a:ext cx="2756817" cy="1192419"/>
          </a:xfrm>
          <a:prstGeom prst="wedgeRoundRectCallout">
            <a:avLst>
              <a:gd name="adj1" fmla="val 12377"/>
              <a:gd name="adj2" fmla="val 49944"/>
              <a:gd name="adj3" fmla="val 16667"/>
            </a:avLst>
          </a:prstGeom>
          <a:solidFill>
            <a:srgbClr val="E3EAFD"/>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04F75"/>
                </a:solidFill>
                <a:effectLst/>
                <a:uLnTx/>
                <a:uFillTx/>
                <a:latin typeface="Century Gothic" panose="020B0502020202020204" pitchFamily="34" charset="0"/>
                <a:ea typeface="Trebuchet MS"/>
                <a:cs typeface="Trebuchet MS"/>
                <a:sym typeface="Trebuchet MS"/>
              </a:rPr>
              <a:t>How do you translate into French…</a:t>
            </a:r>
            <a:endParaRPr kumimoji="0" lang="en-US" sz="2400" i="0" u="none" strike="noStrike" kern="1200" cap="none" spc="0" normalizeH="0" baseline="0" noProof="0" dirty="0">
              <a:ln>
                <a:noFill/>
              </a:ln>
              <a:solidFill>
                <a:srgbClr val="104F75"/>
              </a:solidFill>
              <a:effectLst/>
              <a:uLnTx/>
              <a:uFillTx/>
              <a:latin typeface="Century Gothic" panose="020B0502020202020204" pitchFamily="34" charset="0"/>
              <a:ea typeface="Trebuchet MS"/>
              <a:cs typeface="Trebuchet MS"/>
              <a:sym typeface="Trebuchet MS"/>
            </a:endParaRPr>
          </a:p>
        </p:txBody>
      </p:sp>
    </p:spTree>
    <p:extLst>
      <p:ext uri="{BB962C8B-B14F-4D97-AF65-F5344CB8AC3E}">
        <p14:creationId xmlns:p14="http://schemas.microsoft.com/office/powerpoint/2010/main" val="30691242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brick wall&#10;&#10;Description automatically generated">
            <a:extLst>
              <a:ext uri="{FF2B5EF4-FFF2-40B4-BE49-F238E27FC236}">
                <a16:creationId xmlns:a16="http://schemas.microsoft.com/office/drawing/2014/main" id="{427F6810-6DDC-EE69-3DAC-961F72272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1" cy="6330426"/>
          </a:xfrm>
          <a:prstGeom prst="rect">
            <a:avLst/>
          </a:prstGeom>
        </p:spPr>
      </p:pic>
      <p:pic>
        <p:nvPicPr>
          <p:cNvPr id="12" name="Picture 11" descr="background rectangle">
            <a:extLst>
              <a:ext uri="{FF2B5EF4-FFF2-40B4-BE49-F238E27FC236}">
                <a16:creationId xmlns:a16="http://schemas.microsoft.com/office/drawing/2014/main" id="{86B2A93F-C5B5-4222-A59D-42F579CF0FF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214"/>
            <a:ext cx="7315200" cy="867128"/>
          </a:xfrm>
          <a:prstGeom prst="rect">
            <a:avLst/>
          </a:prstGeom>
        </p:spPr>
      </p:pic>
      <p:sp>
        <p:nvSpPr>
          <p:cNvPr id="13" name="Title 3">
            <a:extLst>
              <a:ext uri="{FF2B5EF4-FFF2-40B4-BE49-F238E27FC236}">
                <a16:creationId xmlns:a16="http://schemas.microsoft.com/office/drawing/2014/main" id="{7A196346-44D4-446F-94AD-82A0AD34F44E}"/>
              </a:ext>
            </a:extLst>
          </p:cNvPr>
          <p:cNvSpPr txBox="1">
            <a:spLocks/>
          </p:cNvSpPr>
          <p:nvPr/>
        </p:nvSpPr>
        <p:spPr>
          <a:xfrm>
            <a:off x="111967" y="296863"/>
            <a:ext cx="6064897" cy="7078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j-ea"/>
                <a:cs typeface="+mj-cs"/>
              </a:rPr>
              <a:t>Escape game</a:t>
            </a:r>
          </a:p>
        </p:txBody>
      </p:sp>
      <p:sp>
        <p:nvSpPr>
          <p:cNvPr id="65" name="Google Shape;480;p13">
            <a:extLst>
              <a:ext uri="{FF2B5EF4-FFF2-40B4-BE49-F238E27FC236}">
                <a16:creationId xmlns:a16="http://schemas.microsoft.com/office/drawing/2014/main" id="{57E690E3-F149-4AC1-AE8F-3E287417E14B}"/>
              </a:ext>
            </a:extLst>
          </p:cNvPr>
          <p:cNvSpPr/>
          <p:nvPr/>
        </p:nvSpPr>
        <p:spPr>
          <a:xfrm>
            <a:off x="5477069" y="1267917"/>
            <a:ext cx="4413378" cy="2147087"/>
          </a:xfrm>
          <a:prstGeom prst="wedgeRoundRectCallout">
            <a:avLst>
              <a:gd name="adj1" fmla="val -78157"/>
              <a:gd name="adj2" fmla="val 34354"/>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Non, désolé.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Trebuchet MS"/>
              </a:rPr>
              <a:t>Essaye encore!</a:t>
            </a:r>
            <a:endParaRPr kumimoji="0" lang="en-GB"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Google Shape;480;p13">
            <a:hlinkClick r:id="rId5" action="ppaction://hlinksldjump"/>
            <a:extLst>
              <a:ext uri="{FF2B5EF4-FFF2-40B4-BE49-F238E27FC236}">
                <a16:creationId xmlns:a16="http://schemas.microsoft.com/office/drawing/2014/main" id="{01612206-0C37-4D7E-8A2D-C89B293C5B15}"/>
              </a:ext>
            </a:extLst>
          </p:cNvPr>
          <p:cNvSpPr/>
          <p:nvPr/>
        </p:nvSpPr>
        <p:spPr>
          <a:xfrm>
            <a:off x="9965092" y="4935794"/>
            <a:ext cx="2019473" cy="1179462"/>
          </a:xfrm>
          <a:prstGeom prst="wedgeRoundRectCallout">
            <a:avLst>
              <a:gd name="adj1" fmla="val -48527"/>
              <a:gd name="adj2" fmla="val 17410"/>
              <a:gd name="adj3" fmla="val 16667"/>
            </a:avLst>
          </a:prstGeom>
          <a:solidFill>
            <a:srgbClr val="E87D1E"/>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Retour</a:t>
            </a:r>
            <a:endPar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descr="A person wearing a garment&#10;&#10;Description automatically generated with low confidence">
            <a:extLst>
              <a:ext uri="{FF2B5EF4-FFF2-40B4-BE49-F238E27FC236}">
                <a16:creationId xmlns:a16="http://schemas.microsoft.com/office/drawing/2014/main" id="{F65FE1E6-14E6-E774-DBD1-EA8935EFFD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5151" y="2095210"/>
            <a:ext cx="3148839" cy="4235216"/>
          </a:xfrm>
          <a:prstGeom prst="rect">
            <a:avLst/>
          </a:prstGeom>
        </p:spPr>
      </p:pic>
      <p:sp>
        <p:nvSpPr>
          <p:cNvPr id="8" name="Rounded Rectangle 46">
            <a:extLst>
              <a:ext uri="{FF2B5EF4-FFF2-40B4-BE49-F238E27FC236}">
                <a16:creationId xmlns:a16="http://schemas.microsoft.com/office/drawing/2014/main" id="{B1CC1C50-AB4E-9A15-0A48-126A2A1EB650}"/>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538951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white brick wall&#10;&#10;Description automatically generated">
            <a:extLst>
              <a:ext uri="{FF2B5EF4-FFF2-40B4-BE49-F238E27FC236}">
                <a16:creationId xmlns:a16="http://schemas.microsoft.com/office/drawing/2014/main" id="{68267A4D-A79E-CB6D-3E31-031E94C20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1" cy="6330426"/>
          </a:xfrm>
          <a:prstGeom prst="rect">
            <a:avLst/>
          </a:prstGeom>
        </p:spPr>
      </p:pic>
      <p:pic>
        <p:nvPicPr>
          <p:cNvPr id="12" name="Picture 11" descr="background rectangle">
            <a:extLst>
              <a:ext uri="{FF2B5EF4-FFF2-40B4-BE49-F238E27FC236}">
                <a16:creationId xmlns:a16="http://schemas.microsoft.com/office/drawing/2014/main" id="{86B2A93F-C5B5-4222-A59D-42F579CF0FF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214"/>
            <a:ext cx="7315200" cy="867128"/>
          </a:xfrm>
          <a:prstGeom prst="rect">
            <a:avLst/>
          </a:prstGeom>
        </p:spPr>
      </p:pic>
      <p:sp>
        <p:nvSpPr>
          <p:cNvPr id="13" name="Title 3">
            <a:extLst>
              <a:ext uri="{FF2B5EF4-FFF2-40B4-BE49-F238E27FC236}">
                <a16:creationId xmlns:a16="http://schemas.microsoft.com/office/drawing/2014/main" id="{7A196346-44D4-446F-94AD-82A0AD34F44E}"/>
              </a:ext>
            </a:extLst>
          </p:cNvPr>
          <p:cNvSpPr txBox="1">
            <a:spLocks/>
          </p:cNvSpPr>
          <p:nvPr/>
        </p:nvSpPr>
        <p:spPr>
          <a:xfrm>
            <a:off x="111967" y="296863"/>
            <a:ext cx="6064897" cy="7078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j-ea"/>
                <a:cs typeface="+mj-cs"/>
              </a:rPr>
              <a:t>Escape game</a:t>
            </a:r>
          </a:p>
        </p:txBody>
      </p:sp>
      <p:sp>
        <p:nvSpPr>
          <p:cNvPr id="11" name="Google Shape;169;p25">
            <a:extLst>
              <a:ext uri="{FF2B5EF4-FFF2-40B4-BE49-F238E27FC236}">
                <a16:creationId xmlns:a16="http://schemas.microsoft.com/office/drawing/2014/main" id="{C08E90D8-6721-4F74-B349-BBC83AAB287D}"/>
              </a:ext>
            </a:extLst>
          </p:cNvPr>
          <p:cNvSpPr txBox="1"/>
          <p:nvPr/>
        </p:nvSpPr>
        <p:spPr>
          <a:xfrm>
            <a:off x="8251524" y="5104954"/>
            <a:ext cx="864155" cy="800165"/>
          </a:xfrm>
          <a:prstGeom prst="rect">
            <a:avLst/>
          </a:prstGeom>
          <a:noFill/>
          <a:ln>
            <a:noFill/>
          </a:ln>
        </p:spPr>
        <p:txBody>
          <a:bodyPr spcFirstLastPara="1" wrap="square" lIns="121900" tIns="60933" rIns="121900" bIns="60933"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104F75"/>
                </a:solidFill>
                <a:effectLst/>
                <a:uLnTx/>
                <a:uFillTx/>
                <a:latin typeface="Arial Rounded"/>
                <a:ea typeface="+mn-ea"/>
                <a:cs typeface="+mn-cs"/>
                <a:sym typeface="Arial Rounded"/>
              </a:rPr>
              <a:t>T</a:t>
            </a:r>
            <a:endParaRPr kumimoji="0" sz="18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5" name="Picture 4" descr="A picture containing arrow&#10;&#10;Description automatically generated">
            <a:hlinkClick r:id="rId5" action="ppaction://hlinksldjump"/>
            <a:extLst>
              <a:ext uri="{FF2B5EF4-FFF2-40B4-BE49-F238E27FC236}">
                <a16:creationId xmlns:a16="http://schemas.microsoft.com/office/drawing/2014/main" id="{53ACE269-14C5-400B-B48B-4F6D7428147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179" t="32545" r="15467" b="46119"/>
          <a:stretch/>
        </p:blipFill>
        <p:spPr>
          <a:xfrm>
            <a:off x="8080936" y="4854466"/>
            <a:ext cx="3917605" cy="1298882"/>
          </a:xfrm>
          <a:prstGeom prst="rect">
            <a:avLst/>
          </a:prstGeom>
        </p:spPr>
      </p:pic>
      <p:pic>
        <p:nvPicPr>
          <p:cNvPr id="16" name="Picture 15" descr="A person wearing a garment&#10;&#10;Description automatically generated with low confidence">
            <a:extLst>
              <a:ext uri="{FF2B5EF4-FFF2-40B4-BE49-F238E27FC236}">
                <a16:creationId xmlns:a16="http://schemas.microsoft.com/office/drawing/2014/main" id="{4D08B9DC-39EF-0BA1-1D0C-EB7008389A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302" y="2005083"/>
            <a:ext cx="3143413" cy="4227918"/>
          </a:xfrm>
          <a:prstGeom prst="rect">
            <a:avLst/>
          </a:prstGeom>
        </p:spPr>
      </p:pic>
      <p:sp>
        <p:nvSpPr>
          <p:cNvPr id="15" name="Google Shape;480;p13">
            <a:extLst>
              <a:ext uri="{FF2B5EF4-FFF2-40B4-BE49-F238E27FC236}">
                <a16:creationId xmlns:a16="http://schemas.microsoft.com/office/drawing/2014/main" id="{5910D480-1FE8-1198-8C4D-33ABD36E3FBA}"/>
              </a:ext>
            </a:extLst>
          </p:cNvPr>
          <p:cNvSpPr/>
          <p:nvPr/>
        </p:nvSpPr>
        <p:spPr>
          <a:xfrm>
            <a:off x="4774899" y="1354093"/>
            <a:ext cx="6953250" cy="2598384"/>
          </a:xfrm>
          <a:prstGeom prst="wedgeRoundRectCallout">
            <a:avLst>
              <a:gd name="adj1" fmla="val -63500"/>
              <a:gd name="adj2" fmla="val -9099"/>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chemeClr val="bg1"/>
                </a:solidFill>
                <a:effectLst/>
                <a:uLnTx/>
                <a:uFillTx/>
                <a:latin typeface="Century Gothic" panose="020B0502020202020204" pitchFamily="34" charset="0"/>
                <a:ea typeface="Trebuchet MS"/>
                <a:cs typeface="Trebuchet MS"/>
                <a:sym typeface="Trebuchet MS"/>
              </a:rPr>
              <a:t>Oui, bravo!</a:t>
            </a:r>
            <a:r>
              <a:rPr kumimoji="0" lang="fr-FR" sz="3200" b="0" i="0" u="none" strike="noStrike" kern="1200" cap="none" spc="0" normalizeH="0" baseline="0" noProof="0" dirty="0">
                <a:ln>
                  <a:noFill/>
                </a:ln>
                <a:solidFill>
                  <a:schemeClr val="bg1"/>
                </a:solidFill>
                <a:effectLst/>
                <a:uLnTx/>
                <a:uFillTx/>
                <a:latin typeface="Century Gothic" panose="020F0302020204030204"/>
                <a:ea typeface="Trebuchet MS"/>
                <a:cs typeface="Trebuchet MS"/>
                <a:sym typeface="Trebuchet M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chemeClr val="bg1"/>
                </a:solidFill>
                <a:effectLst/>
                <a:uLnTx/>
                <a:uFillTx/>
                <a:latin typeface="Century Gothic" panose="020F0302020204030204"/>
                <a:ea typeface="Trebuchet MS"/>
                <a:cs typeface="Trebuchet MS"/>
                <a:sym typeface="Trebuchet MS"/>
              </a:rPr>
              <a:t>Tu as trouvé la sixième clé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chemeClr val="bg1"/>
                </a:solidFill>
                <a:effectLst/>
                <a:uLnTx/>
                <a:uFillTx/>
                <a:latin typeface="Century Gothic" panose="020F0302020204030204"/>
                <a:ea typeface="Trebuchet MS"/>
                <a:cs typeface="Trebuchet MS"/>
                <a:sym typeface="Trebuchet MS"/>
              </a:rPr>
              <a:t>Inscris la lettre, puis clique sur la clé pour continuer...</a:t>
            </a:r>
            <a:endParaRPr kumimoji="0" lang="fr-FR" sz="32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9" name="Rounded Rectangle 46">
            <a:extLst>
              <a:ext uri="{FF2B5EF4-FFF2-40B4-BE49-F238E27FC236}">
                <a16:creationId xmlns:a16="http://schemas.microsoft.com/office/drawing/2014/main" id="{E0C6229E-0B0A-D4AD-A103-D894A12EC506}"/>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9642060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stone, arch, wood&#10;&#10;Description automatically generated">
            <a:extLst>
              <a:ext uri="{FF2B5EF4-FFF2-40B4-BE49-F238E27FC236}">
                <a16:creationId xmlns:a16="http://schemas.microsoft.com/office/drawing/2014/main" id="{2D8ADF82-8792-3AB4-2789-FE52D5E3B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381135"/>
          </a:xfrm>
          <a:prstGeom prst="rect">
            <a:avLst/>
          </a:prstGeom>
        </p:spPr>
      </p:pic>
      <p:pic>
        <p:nvPicPr>
          <p:cNvPr id="12" name="Picture 11" descr="background rectangle">
            <a:extLst>
              <a:ext uri="{FF2B5EF4-FFF2-40B4-BE49-F238E27FC236}">
                <a16:creationId xmlns:a16="http://schemas.microsoft.com/office/drawing/2014/main" id="{86B2A93F-C5B5-4222-A59D-42F579CF0FF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214"/>
            <a:ext cx="6556664" cy="867128"/>
          </a:xfrm>
          <a:prstGeom prst="rect">
            <a:avLst/>
          </a:prstGeom>
        </p:spPr>
      </p:pic>
      <p:sp>
        <p:nvSpPr>
          <p:cNvPr id="13" name="Title 3">
            <a:extLst>
              <a:ext uri="{FF2B5EF4-FFF2-40B4-BE49-F238E27FC236}">
                <a16:creationId xmlns:a16="http://schemas.microsoft.com/office/drawing/2014/main" id="{7A196346-44D4-446F-94AD-82A0AD34F44E}"/>
              </a:ext>
            </a:extLst>
          </p:cNvPr>
          <p:cNvSpPr txBox="1">
            <a:spLocks/>
          </p:cNvSpPr>
          <p:nvPr/>
        </p:nvSpPr>
        <p:spPr>
          <a:xfrm>
            <a:off x="111967" y="296863"/>
            <a:ext cx="6064897" cy="7078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j-ea"/>
                <a:cs typeface="+mj-cs"/>
              </a:rPr>
              <a:t>Escape game</a:t>
            </a:r>
          </a:p>
        </p:txBody>
      </p:sp>
      <p:sp>
        <p:nvSpPr>
          <p:cNvPr id="65" name="Google Shape;480;p13">
            <a:extLst>
              <a:ext uri="{FF2B5EF4-FFF2-40B4-BE49-F238E27FC236}">
                <a16:creationId xmlns:a16="http://schemas.microsoft.com/office/drawing/2014/main" id="{57E690E3-F149-4AC1-AE8F-3E287417E14B}"/>
              </a:ext>
            </a:extLst>
          </p:cNvPr>
          <p:cNvSpPr/>
          <p:nvPr/>
        </p:nvSpPr>
        <p:spPr>
          <a:xfrm>
            <a:off x="134535" y="2348487"/>
            <a:ext cx="2735185" cy="3116648"/>
          </a:xfrm>
          <a:prstGeom prst="wedgeRoundRectCallout">
            <a:avLst>
              <a:gd name="adj1" fmla="val 64304"/>
              <a:gd name="adj2" fmla="val -1755"/>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Monsieur Assiette, what </a:t>
            </a:r>
            <a:r>
              <a:rPr kumimoji="0" lang="en-GB" sz="2400" b="1" i="0"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were you looking for </a:t>
            </a:r>
            <a:r>
              <a:rPr kumimoji="0" lang="en-GB" sz="240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in the cellar when the person </a:t>
            </a:r>
            <a:r>
              <a:rPr kumimoji="0" lang="en-GB" sz="2400" b="1" i="0"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stole</a:t>
            </a:r>
            <a:r>
              <a:rPr kumimoji="0" lang="en-GB" sz="2400" i="0" u="sng"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 </a:t>
            </a:r>
            <a:r>
              <a:rPr kumimoji="0" lang="en-GB" sz="240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the money?</a:t>
            </a:r>
          </a:p>
        </p:txBody>
      </p:sp>
      <p:sp>
        <p:nvSpPr>
          <p:cNvPr id="18" name="Google Shape;480;p13">
            <a:hlinkClick r:id="rId5" action="ppaction://hlinksldjump"/>
            <a:extLst>
              <a:ext uri="{FF2B5EF4-FFF2-40B4-BE49-F238E27FC236}">
                <a16:creationId xmlns:a16="http://schemas.microsoft.com/office/drawing/2014/main" id="{24115033-5EA8-4BCF-9D6C-A109686F7386}"/>
              </a:ext>
            </a:extLst>
          </p:cNvPr>
          <p:cNvSpPr/>
          <p:nvPr/>
        </p:nvSpPr>
        <p:spPr>
          <a:xfrm>
            <a:off x="7437239" y="1190932"/>
            <a:ext cx="4594720" cy="1556033"/>
          </a:xfrm>
          <a:prstGeom prst="wedgeRoundRectCallout">
            <a:avLst>
              <a:gd name="adj1" fmla="val -31245"/>
              <a:gd name="adj2" fmla="val 45220"/>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1. Monsieur Assiette, qu’est-ce que tu as cherché dans la cave </a:t>
            </a:r>
            <a:r>
              <a:rPr lang="fr-FR" sz="2400" dirty="0">
                <a:solidFill>
                  <a:prstClr val="white"/>
                </a:solidFill>
                <a:latin typeface="Century Gothic" panose="020B0502020202020204" pitchFamily="34" charset="0"/>
                <a:ea typeface="Trebuchet MS"/>
                <a:cs typeface="Trebuchet MS"/>
                <a:sym typeface="Trebuchet MS"/>
              </a:rPr>
              <a:t>quand</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 la personne a volé l’argent ? </a:t>
            </a:r>
          </a:p>
        </p:txBody>
      </p:sp>
      <p:sp>
        <p:nvSpPr>
          <p:cNvPr id="19" name="Google Shape;480;p13">
            <a:hlinkClick r:id="rId5" action="ppaction://hlinksldjump"/>
            <a:extLst>
              <a:ext uri="{FF2B5EF4-FFF2-40B4-BE49-F238E27FC236}">
                <a16:creationId xmlns:a16="http://schemas.microsoft.com/office/drawing/2014/main" id="{2A58BDA9-F6C5-45B1-A15F-05EB1D5DD649}"/>
              </a:ext>
            </a:extLst>
          </p:cNvPr>
          <p:cNvSpPr/>
          <p:nvPr/>
        </p:nvSpPr>
        <p:spPr>
          <a:xfrm>
            <a:off x="7437239" y="2875487"/>
            <a:ext cx="4594719" cy="1556033"/>
          </a:xfrm>
          <a:prstGeom prst="wedgeRoundRectCallout">
            <a:avLst>
              <a:gd name="adj1" fmla="val -31245"/>
              <a:gd name="adj2" fmla="val 45220"/>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2. Monsieur Assiette, qu’est-ce que tu cherchais dans la cave quand la personne volait l’argent ? </a:t>
            </a:r>
          </a:p>
        </p:txBody>
      </p:sp>
      <p:sp>
        <p:nvSpPr>
          <p:cNvPr id="20" name="Google Shape;480;p13">
            <a:hlinkClick r:id="rId6" action="ppaction://hlinksldjump"/>
            <a:extLst>
              <a:ext uri="{FF2B5EF4-FFF2-40B4-BE49-F238E27FC236}">
                <a16:creationId xmlns:a16="http://schemas.microsoft.com/office/drawing/2014/main" id="{6BCAAAF5-9ACB-411F-A6A8-A986DC12D65A}"/>
              </a:ext>
            </a:extLst>
          </p:cNvPr>
          <p:cNvSpPr/>
          <p:nvPr/>
        </p:nvSpPr>
        <p:spPr>
          <a:xfrm>
            <a:off x="7437239" y="4560042"/>
            <a:ext cx="4594719" cy="1556033"/>
          </a:xfrm>
          <a:prstGeom prst="wedgeRoundRectCallout">
            <a:avLst>
              <a:gd name="adj1" fmla="val -31245"/>
              <a:gd name="adj2" fmla="val 45220"/>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3. Monsieur Assiette, qu’est-ce que tu cherchais dans la cave </a:t>
            </a:r>
            <a:r>
              <a:rPr lang="fr-FR" sz="2400" dirty="0">
                <a:solidFill>
                  <a:prstClr val="white"/>
                </a:solidFill>
                <a:latin typeface="Century Gothic" panose="020B0502020202020204" pitchFamily="34" charset="0"/>
                <a:ea typeface="Trebuchet MS"/>
                <a:cs typeface="Trebuchet MS"/>
                <a:sym typeface="Trebuchet MS"/>
              </a:rPr>
              <a:t>quand </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la personne a volé l’argent ? </a:t>
            </a:r>
          </a:p>
        </p:txBody>
      </p:sp>
      <p:pic>
        <p:nvPicPr>
          <p:cNvPr id="16" name="Picture 15" descr="A person wearing a garment&#10;&#10;Description automatically generated with low confidence">
            <a:extLst>
              <a:ext uri="{FF2B5EF4-FFF2-40B4-BE49-F238E27FC236}">
                <a16:creationId xmlns:a16="http://schemas.microsoft.com/office/drawing/2014/main" id="{69DFAA1A-F290-C0FC-D710-0C6681E2DA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99360" y="3513336"/>
            <a:ext cx="2030729" cy="2815867"/>
          </a:xfrm>
          <a:prstGeom prst="rect">
            <a:avLst/>
          </a:prstGeom>
        </p:spPr>
      </p:pic>
      <p:pic>
        <p:nvPicPr>
          <p:cNvPr id="15" name="Picture 14" descr="A picture containing text, queen, vector graphics, sign&#10;&#10;Description automatically generated">
            <a:extLst>
              <a:ext uri="{FF2B5EF4-FFF2-40B4-BE49-F238E27FC236}">
                <a16:creationId xmlns:a16="http://schemas.microsoft.com/office/drawing/2014/main" id="{81069E46-B84E-DDED-BDAE-66ABAE8CA2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018267" y="3532346"/>
            <a:ext cx="2258932" cy="2502383"/>
          </a:xfrm>
          <a:prstGeom prst="rect">
            <a:avLst/>
          </a:prstGeom>
        </p:spPr>
      </p:pic>
      <p:sp>
        <p:nvSpPr>
          <p:cNvPr id="17" name="Speech Bubble: Oval 16">
            <a:extLst>
              <a:ext uri="{FF2B5EF4-FFF2-40B4-BE49-F238E27FC236}">
                <a16:creationId xmlns:a16="http://schemas.microsoft.com/office/drawing/2014/main" id="{9B7C63CC-49D2-25E0-390A-7C1B2D169199}"/>
              </a:ext>
            </a:extLst>
          </p:cNvPr>
          <p:cNvSpPr/>
          <p:nvPr/>
        </p:nvSpPr>
        <p:spPr>
          <a:xfrm flipH="1">
            <a:off x="3750296" y="1257300"/>
            <a:ext cx="2806368" cy="2068355"/>
          </a:xfrm>
          <a:prstGeom prst="wedgeEllipseCallout">
            <a:avLst>
              <a:gd name="adj1" fmla="val -27176"/>
              <a:gd name="adj2" fmla="val 57030"/>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104F75"/>
                </a:solidFill>
              </a:rPr>
              <a:t>Le portefeuille* de Monsieur Snobinard, Inspecteur !</a:t>
            </a:r>
          </a:p>
        </p:txBody>
      </p:sp>
      <p:sp>
        <p:nvSpPr>
          <p:cNvPr id="14" name="Google Shape;480;p13">
            <a:hlinkClick r:id="rId9" action="ppaction://hlinksldjump"/>
            <a:extLst>
              <a:ext uri="{FF2B5EF4-FFF2-40B4-BE49-F238E27FC236}">
                <a16:creationId xmlns:a16="http://schemas.microsoft.com/office/drawing/2014/main" id="{5ADBA9CF-7450-A8D9-6619-5393163BC2BD}"/>
              </a:ext>
            </a:extLst>
          </p:cNvPr>
          <p:cNvSpPr/>
          <p:nvPr/>
        </p:nvSpPr>
        <p:spPr>
          <a:xfrm>
            <a:off x="6687083" y="230837"/>
            <a:ext cx="3694177" cy="492055"/>
          </a:xfrm>
          <a:prstGeom prst="wedgeRoundRectCallout">
            <a:avLst>
              <a:gd name="adj1" fmla="val -31245"/>
              <a:gd name="adj2" fmla="val 45220"/>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*le portefeuille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 </a:t>
            </a:r>
            <a:r>
              <a:rPr kumimoji="0" lang="en-GB" sz="2000" b="0" i="0" u="none" strike="noStrike" kern="1200" cap="none" spc="0" normalizeH="0" baseline="0" dirty="0">
                <a:ln>
                  <a:noFill/>
                </a:ln>
                <a:solidFill>
                  <a:prstClr val="white"/>
                </a:solidFill>
                <a:effectLst/>
                <a:uLnTx/>
                <a:uFillTx/>
                <a:latin typeface="Century Gothic" panose="020B0502020202020204" pitchFamily="34" charset="0"/>
                <a:ea typeface="Trebuchet MS"/>
                <a:cs typeface="Trebuchet MS"/>
                <a:sym typeface="Trebuchet MS"/>
              </a:rPr>
              <a:t>wallet</a:t>
            </a:r>
          </a:p>
        </p:txBody>
      </p:sp>
      <p:sp>
        <p:nvSpPr>
          <p:cNvPr id="21" name="Rounded Rectangle 46">
            <a:extLst>
              <a:ext uri="{FF2B5EF4-FFF2-40B4-BE49-F238E27FC236}">
                <a16:creationId xmlns:a16="http://schemas.microsoft.com/office/drawing/2014/main" id="{3E6D8D7F-8C48-6086-6FC8-7551D8D00FC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2" name="Google Shape;480;p13">
            <a:extLst>
              <a:ext uri="{FF2B5EF4-FFF2-40B4-BE49-F238E27FC236}">
                <a16:creationId xmlns:a16="http://schemas.microsoft.com/office/drawing/2014/main" id="{F035B599-1ECD-42F5-3091-A7A3D5F00990}"/>
              </a:ext>
            </a:extLst>
          </p:cNvPr>
          <p:cNvSpPr/>
          <p:nvPr/>
        </p:nvSpPr>
        <p:spPr>
          <a:xfrm>
            <a:off x="134537" y="1163992"/>
            <a:ext cx="2364824" cy="1184496"/>
          </a:xfrm>
          <a:prstGeom prst="wedgeRoundRectCallout">
            <a:avLst>
              <a:gd name="adj1" fmla="val 12377"/>
              <a:gd name="adj2" fmla="val 49944"/>
              <a:gd name="adj3" fmla="val 16667"/>
            </a:avLst>
          </a:prstGeom>
          <a:solidFill>
            <a:srgbClr val="E3EAFD"/>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04F75"/>
                </a:solidFill>
                <a:effectLst/>
                <a:uLnTx/>
                <a:uFillTx/>
                <a:latin typeface="Century Gothic" panose="020B0502020202020204" pitchFamily="34" charset="0"/>
                <a:ea typeface="Trebuchet MS"/>
                <a:cs typeface="Trebuchet MS"/>
                <a:sym typeface="Trebuchet MS"/>
              </a:rPr>
              <a:t>How do you translate into French…</a:t>
            </a:r>
            <a:endParaRPr kumimoji="0" lang="en-US" sz="2400" i="0" u="none" strike="noStrike" kern="1200" cap="none" spc="0" normalizeH="0" baseline="0" noProof="0" dirty="0">
              <a:ln>
                <a:noFill/>
              </a:ln>
              <a:solidFill>
                <a:srgbClr val="104F75"/>
              </a:solidFill>
              <a:effectLst/>
              <a:uLnTx/>
              <a:uFillTx/>
              <a:latin typeface="Century Gothic" panose="020B0502020202020204" pitchFamily="34" charset="0"/>
              <a:ea typeface="Trebuchet MS"/>
              <a:cs typeface="Trebuchet MS"/>
              <a:sym typeface="Trebuchet MS"/>
            </a:endParaRPr>
          </a:p>
        </p:txBody>
      </p:sp>
    </p:spTree>
    <p:extLst>
      <p:ext uri="{BB962C8B-B14F-4D97-AF65-F5344CB8AC3E}">
        <p14:creationId xmlns:p14="http://schemas.microsoft.com/office/powerpoint/2010/main" val="14173938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brick wall&#10;&#10;Description automatically generated">
            <a:extLst>
              <a:ext uri="{FF2B5EF4-FFF2-40B4-BE49-F238E27FC236}">
                <a16:creationId xmlns:a16="http://schemas.microsoft.com/office/drawing/2014/main" id="{9B5D91D2-6506-D806-C857-3D8C3AD4F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1" cy="6330426"/>
          </a:xfrm>
          <a:prstGeom prst="rect">
            <a:avLst/>
          </a:prstGeom>
        </p:spPr>
      </p:pic>
      <p:pic>
        <p:nvPicPr>
          <p:cNvPr id="12" name="Picture 11" descr="background rectangle">
            <a:extLst>
              <a:ext uri="{FF2B5EF4-FFF2-40B4-BE49-F238E27FC236}">
                <a16:creationId xmlns:a16="http://schemas.microsoft.com/office/drawing/2014/main" id="{86B2A93F-C5B5-4222-A59D-42F579CF0FF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214"/>
            <a:ext cx="7315200" cy="867128"/>
          </a:xfrm>
          <a:prstGeom prst="rect">
            <a:avLst/>
          </a:prstGeom>
        </p:spPr>
      </p:pic>
      <p:sp>
        <p:nvSpPr>
          <p:cNvPr id="13" name="Title 3">
            <a:extLst>
              <a:ext uri="{FF2B5EF4-FFF2-40B4-BE49-F238E27FC236}">
                <a16:creationId xmlns:a16="http://schemas.microsoft.com/office/drawing/2014/main" id="{7A196346-44D4-446F-94AD-82A0AD34F44E}"/>
              </a:ext>
            </a:extLst>
          </p:cNvPr>
          <p:cNvSpPr txBox="1">
            <a:spLocks/>
          </p:cNvSpPr>
          <p:nvPr/>
        </p:nvSpPr>
        <p:spPr>
          <a:xfrm>
            <a:off x="111967" y="296863"/>
            <a:ext cx="6064897" cy="7078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j-ea"/>
                <a:cs typeface="+mj-cs"/>
              </a:rPr>
              <a:t>Escape game</a:t>
            </a:r>
          </a:p>
        </p:txBody>
      </p:sp>
      <p:sp>
        <p:nvSpPr>
          <p:cNvPr id="65" name="Google Shape;480;p13">
            <a:extLst>
              <a:ext uri="{FF2B5EF4-FFF2-40B4-BE49-F238E27FC236}">
                <a16:creationId xmlns:a16="http://schemas.microsoft.com/office/drawing/2014/main" id="{57E690E3-F149-4AC1-AE8F-3E287417E14B}"/>
              </a:ext>
            </a:extLst>
          </p:cNvPr>
          <p:cNvSpPr/>
          <p:nvPr/>
        </p:nvSpPr>
        <p:spPr>
          <a:xfrm>
            <a:off x="5477069" y="1267917"/>
            <a:ext cx="4413378" cy="2147087"/>
          </a:xfrm>
          <a:prstGeom prst="wedgeRoundRectCallout">
            <a:avLst>
              <a:gd name="adj1" fmla="val -78157"/>
              <a:gd name="adj2" fmla="val 34354"/>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Non, désolé.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Trebuchet MS"/>
              </a:rPr>
              <a:t>Essaye encore!</a:t>
            </a:r>
            <a:endParaRPr kumimoji="0" lang="en-GB"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Google Shape;480;p13">
            <a:hlinkClick r:id="rId5" action="ppaction://hlinksldjump"/>
            <a:extLst>
              <a:ext uri="{FF2B5EF4-FFF2-40B4-BE49-F238E27FC236}">
                <a16:creationId xmlns:a16="http://schemas.microsoft.com/office/drawing/2014/main" id="{01612206-0C37-4D7E-8A2D-C89B293C5B15}"/>
              </a:ext>
            </a:extLst>
          </p:cNvPr>
          <p:cNvSpPr/>
          <p:nvPr/>
        </p:nvSpPr>
        <p:spPr>
          <a:xfrm>
            <a:off x="9965092" y="4935794"/>
            <a:ext cx="2019473" cy="1179462"/>
          </a:xfrm>
          <a:prstGeom prst="wedgeRoundRectCallout">
            <a:avLst>
              <a:gd name="adj1" fmla="val -48527"/>
              <a:gd name="adj2" fmla="val 17410"/>
              <a:gd name="adj3" fmla="val 16667"/>
            </a:avLst>
          </a:prstGeom>
          <a:solidFill>
            <a:srgbClr val="E87D1E"/>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Retour</a:t>
            </a:r>
            <a:endPar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descr="A person wearing a garment&#10;&#10;Description automatically generated with low confidence">
            <a:extLst>
              <a:ext uri="{FF2B5EF4-FFF2-40B4-BE49-F238E27FC236}">
                <a16:creationId xmlns:a16="http://schemas.microsoft.com/office/drawing/2014/main" id="{6F789E73-596B-F9E2-A918-17D11A841A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5151" y="2095210"/>
            <a:ext cx="3148839" cy="4235216"/>
          </a:xfrm>
          <a:prstGeom prst="rect">
            <a:avLst/>
          </a:prstGeom>
        </p:spPr>
      </p:pic>
      <p:sp>
        <p:nvSpPr>
          <p:cNvPr id="8" name="Rounded Rectangle 46">
            <a:extLst>
              <a:ext uri="{FF2B5EF4-FFF2-40B4-BE49-F238E27FC236}">
                <a16:creationId xmlns:a16="http://schemas.microsoft.com/office/drawing/2014/main" id="{159E99C4-FE07-E967-3E5E-40775C77C4F9}"/>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2462053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white brick wall&#10;&#10;Description automatically generated">
            <a:extLst>
              <a:ext uri="{FF2B5EF4-FFF2-40B4-BE49-F238E27FC236}">
                <a16:creationId xmlns:a16="http://schemas.microsoft.com/office/drawing/2014/main" id="{EE934155-60D4-29F4-4D31-8D9487947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1" cy="6330426"/>
          </a:xfrm>
          <a:prstGeom prst="rect">
            <a:avLst/>
          </a:prstGeom>
        </p:spPr>
      </p:pic>
      <p:pic>
        <p:nvPicPr>
          <p:cNvPr id="12" name="Picture 11" descr="background rectangle">
            <a:extLst>
              <a:ext uri="{FF2B5EF4-FFF2-40B4-BE49-F238E27FC236}">
                <a16:creationId xmlns:a16="http://schemas.microsoft.com/office/drawing/2014/main" id="{86B2A93F-C5B5-4222-A59D-42F579CF0FF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214"/>
            <a:ext cx="7315200" cy="867128"/>
          </a:xfrm>
          <a:prstGeom prst="rect">
            <a:avLst/>
          </a:prstGeom>
        </p:spPr>
      </p:pic>
      <p:sp>
        <p:nvSpPr>
          <p:cNvPr id="13" name="Title 3">
            <a:extLst>
              <a:ext uri="{FF2B5EF4-FFF2-40B4-BE49-F238E27FC236}">
                <a16:creationId xmlns:a16="http://schemas.microsoft.com/office/drawing/2014/main" id="{7A196346-44D4-446F-94AD-82A0AD34F44E}"/>
              </a:ext>
            </a:extLst>
          </p:cNvPr>
          <p:cNvSpPr txBox="1">
            <a:spLocks/>
          </p:cNvSpPr>
          <p:nvPr/>
        </p:nvSpPr>
        <p:spPr>
          <a:xfrm>
            <a:off x="111967" y="296863"/>
            <a:ext cx="6064897" cy="7078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j-ea"/>
                <a:cs typeface="+mj-cs"/>
              </a:rPr>
              <a:t>Escape game</a:t>
            </a:r>
          </a:p>
        </p:txBody>
      </p:sp>
      <p:sp>
        <p:nvSpPr>
          <p:cNvPr id="11" name="Google Shape;169;p25">
            <a:extLst>
              <a:ext uri="{FF2B5EF4-FFF2-40B4-BE49-F238E27FC236}">
                <a16:creationId xmlns:a16="http://schemas.microsoft.com/office/drawing/2014/main" id="{C08E90D8-6721-4F74-B349-BBC83AAB287D}"/>
              </a:ext>
            </a:extLst>
          </p:cNvPr>
          <p:cNvSpPr txBox="1"/>
          <p:nvPr/>
        </p:nvSpPr>
        <p:spPr>
          <a:xfrm>
            <a:off x="8251524" y="5104954"/>
            <a:ext cx="864155" cy="800165"/>
          </a:xfrm>
          <a:prstGeom prst="rect">
            <a:avLst/>
          </a:prstGeom>
          <a:noFill/>
          <a:ln>
            <a:noFill/>
          </a:ln>
        </p:spPr>
        <p:txBody>
          <a:bodyPr spcFirstLastPara="1" wrap="square" lIns="121900" tIns="60933" rIns="121900" bIns="60933"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104F75"/>
                </a:solidFill>
                <a:effectLst/>
                <a:uLnTx/>
                <a:uFillTx/>
                <a:latin typeface="Arial Rounded"/>
                <a:ea typeface="+mn-ea"/>
                <a:cs typeface="+mn-cs"/>
                <a:sym typeface="Arial Rounded"/>
              </a:rPr>
              <a:t>C</a:t>
            </a:r>
            <a:endParaRPr kumimoji="0" sz="18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5" name="Picture 4" descr="A picture containing arrow&#10;&#10;Description automatically generated">
            <a:hlinkClick r:id="rId5" action="ppaction://hlinksldjump"/>
            <a:extLst>
              <a:ext uri="{FF2B5EF4-FFF2-40B4-BE49-F238E27FC236}">
                <a16:creationId xmlns:a16="http://schemas.microsoft.com/office/drawing/2014/main" id="{53ACE269-14C5-400B-B48B-4F6D7428147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179" t="32545" r="15467" b="46119"/>
          <a:stretch/>
        </p:blipFill>
        <p:spPr>
          <a:xfrm>
            <a:off x="8080936" y="4854466"/>
            <a:ext cx="3917605" cy="1298882"/>
          </a:xfrm>
          <a:prstGeom prst="rect">
            <a:avLst/>
          </a:prstGeom>
        </p:spPr>
      </p:pic>
      <p:pic>
        <p:nvPicPr>
          <p:cNvPr id="16" name="Picture 15" descr="A person wearing a garment&#10;&#10;Description automatically generated with low confidence">
            <a:extLst>
              <a:ext uri="{FF2B5EF4-FFF2-40B4-BE49-F238E27FC236}">
                <a16:creationId xmlns:a16="http://schemas.microsoft.com/office/drawing/2014/main" id="{79FAC6B2-B521-A1E8-97A9-A9E862B426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302" y="2005083"/>
            <a:ext cx="3143413" cy="4227918"/>
          </a:xfrm>
          <a:prstGeom prst="rect">
            <a:avLst/>
          </a:prstGeom>
        </p:spPr>
      </p:pic>
      <p:sp>
        <p:nvSpPr>
          <p:cNvPr id="15" name="Google Shape;480;p13">
            <a:extLst>
              <a:ext uri="{FF2B5EF4-FFF2-40B4-BE49-F238E27FC236}">
                <a16:creationId xmlns:a16="http://schemas.microsoft.com/office/drawing/2014/main" id="{C39B097F-23C2-10C7-B768-D4E064DCCCB4}"/>
              </a:ext>
            </a:extLst>
          </p:cNvPr>
          <p:cNvSpPr/>
          <p:nvPr/>
        </p:nvSpPr>
        <p:spPr>
          <a:xfrm>
            <a:off x="4774899" y="1354093"/>
            <a:ext cx="6953250" cy="2598384"/>
          </a:xfrm>
          <a:prstGeom prst="wedgeRoundRectCallout">
            <a:avLst>
              <a:gd name="adj1" fmla="val -63500"/>
              <a:gd name="adj2" fmla="val -9099"/>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chemeClr val="bg1"/>
                </a:solidFill>
                <a:effectLst/>
                <a:uLnTx/>
                <a:uFillTx/>
                <a:latin typeface="Century Gothic" panose="020B0502020202020204" pitchFamily="34" charset="0"/>
                <a:ea typeface="Trebuchet MS"/>
                <a:cs typeface="Trebuchet MS"/>
                <a:sym typeface="Trebuchet MS"/>
              </a:rPr>
              <a:t>Oui, bravo!</a:t>
            </a:r>
            <a:r>
              <a:rPr kumimoji="0" lang="fr-FR" sz="3200" b="0" i="0" u="none" strike="noStrike" kern="1200" cap="none" spc="0" normalizeH="0" baseline="0" noProof="0" dirty="0">
                <a:ln>
                  <a:noFill/>
                </a:ln>
                <a:solidFill>
                  <a:schemeClr val="bg1"/>
                </a:solidFill>
                <a:effectLst/>
                <a:uLnTx/>
                <a:uFillTx/>
                <a:latin typeface="Century Gothic" panose="020F0302020204030204"/>
                <a:ea typeface="Trebuchet MS"/>
                <a:cs typeface="Trebuchet MS"/>
                <a:sym typeface="Trebuchet M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chemeClr val="bg1"/>
                </a:solidFill>
                <a:effectLst/>
                <a:uLnTx/>
                <a:uFillTx/>
                <a:latin typeface="Century Gothic" panose="020F0302020204030204"/>
                <a:ea typeface="Trebuchet MS"/>
                <a:cs typeface="Trebuchet MS"/>
                <a:sym typeface="Trebuchet MS"/>
              </a:rPr>
              <a:t>Tu as trouvé la septième clé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chemeClr val="bg1"/>
                </a:solidFill>
                <a:effectLst/>
                <a:uLnTx/>
                <a:uFillTx/>
                <a:latin typeface="Century Gothic" panose="020F0302020204030204"/>
                <a:ea typeface="Trebuchet MS"/>
                <a:cs typeface="Trebuchet MS"/>
                <a:sym typeface="Trebuchet MS"/>
              </a:rPr>
              <a:t>Inscris la lettre, puis clique sur la clé pour continuer...</a:t>
            </a:r>
            <a:endParaRPr kumimoji="0" lang="fr-FR" sz="32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9" name="Rounded Rectangle 46">
            <a:extLst>
              <a:ext uri="{FF2B5EF4-FFF2-40B4-BE49-F238E27FC236}">
                <a16:creationId xmlns:a16="http://schemas.microsoft.com/office/drawing/2014/main" id="{D1C5B8E7-508E-304B-D16F-20A0CC9396B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38885594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bedroom with a bed and lamps&#10;&#10;Description automatically generated with low confidence">
            <a:extLst>
              <a:ext uri="{FF2B5EF4-FFF2-40B4-BE49-F238E27FC236}">
                <a16:creationId xmlns:a16="http://schemas.microsoft.com/office/drawing/2014/main" id="{0BC67F35-DB32-A87E-2D73-A64294E702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2001" cy="6393215"/>
          </a:xfrm>
          <a:prstGeom prst="rect">
            <a:avLst/>
          </a:prstGeom>
        </p:spPr>
      </p:pic>
      <p:pic>
        <p:nvPicPr>
          <p:cNvPr id="12" name="Picture 11" descr="background rectangle">
            <a:extLst>
              <a:ext uri="{FF2B5EF4-FFF2-40B4-BE49-F238E27FC236}">
                <a16:creationId xmlns:a16="http://schemas.microsoft.com/office/drawing/2014/main" id="{86B2A93F-C5B5-4222-A59D-42F579CF0FF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214"/>
            <a:ext cx="6687083" cy="867128"/>
          </a:xfrm>
          <a:prstGeom prst="rect">
            <a:avLst/>
          </a:prstGeom>
        </p:spPr>
      </p:pic>
      <p:sp>
        <p:nvSpPr>
          <p:cNvPr id="13" name="Title 3">
            <a:extLst>
              <a:ext uri="{FF2B5EF4-FFF2-40B4-BE49-F238E27FC236}">
                <a16:creationId xmlns:a16="http://schemas.microsoft.com/office/drawing/2014/main" id="{7A196346-44D4-446F-94AD-82A0AD34F44E}"/>
              </a:ext>
            </a:extLst>
          </p:cNvPr>
          <p:cNvSpPr txBox="1">
            <a:spLocks/>
          </p:cNvSpPr>
          <p:nvPr/>
        </p:nvSpPr>
        <p:spPr>
          <a:xfrm>
            <a:off x="111967" y="296863"/>
            <a:ext cx="6064897" cy="7078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j-ea"/>
                <a:cs typeface="+mj-cs"/>
              </a:rPr>
              <a:t>Escape game</a:t>
            </a:r>
          </a:p>
        </p:txBody>
      </p:sp>
      <p:sp>
        <p:nvSpPr>
          <p:cNvPr id="65" name="Google Shape;480;p13">
            <a:extLst>
              <a:ext uri="{FF2B5EF4-FFF2-40B4-BE49-F238E27FC236}">
                <a16:creationId xmlns:a16="http://schemas.microsoft.com/office/drawing/2014/main" id="{57E690E3-F149-4AC1-AE8F-3E287417E14B}"/>
              </a:ext>
            </a:extLst>
          </p:cNvPr>
          <p:cNvSpPr/>
          <p:nvPr/>
        </p:nvSpPr>
        <p:spPr>
          <a:xfrm>
            <a:off x="134537" y="2348488"/>
            <a:ext cx="2608663" cy="3235448"/>
          </a:xfrm>
          <a:prstGeom prst="wedgeRoundRectCallout">
            <a:avLst>
              <a:gd name="adj1" fmla="val 58017"/>
              <a:gd name="adj2" fmla="val -6691"/>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Century Gothic" panose="020B0502020202020204" pitchFamily="34" charset="0"/>
                <a:ea typeface="Trebuchet MS"/>
                <a:cs typeface="Trebuchet MS"/>
                <a:sym typeface="Trebuchet MS"/>
              </a:rPr>
              <a:t>Madame Repassage, why </a:t>
            </a:r>
            <a:r>
              <a:rPr lang="en-GB" sz="2400" b="1" dirty="0">
                <a:solidFill>
                  <a:prstClr val="white"/>
                </a:solidFill>
                <a:latin typeface="Century Gothic" panose="020B0502020202020204" pitchFamily="34" charset="0"/>
                <a:ea typeface="Trebuchet MS"/>
                <a:cs typeface="Trebuchet MS"/>
                <a:sym typeface="Trebuchet MS"/>
              </a:rPr>
              <a:t>did you wash </a:t>
            </a:r>
            <a:r>
              <a:rPr lang="en-GB" sz="2400" dirty="0">
                <a:solidFill>
                  <a:prstClr val="white"/>
                </a:solidFill>
                <a:latin typeface="Century Gothic" panose="020B0502020202020204" pitchFamily="34" charset="0"/>
                <a:ea typeface="Trebuchet MS"/>
                <a:cs typeface="Trebuchet MS"/>
                <a:sym typeface="Trebuchet MS"/>
              </a:rPr>
              <a:t>the bedroom floor while the chef </a:t>
            </a:r>
            <a:r>
              <a:rPr lang="en-GB" sz="2400" b="1" dirty="0">
                <a:solidFill>
                  <a:prstClr val="white"/>
                </a:solidFill>
                <a:latin typeface="Century Gothic" panose="020B0502020202020204" pitchFamily="34" charset="0"/>
                <a:ea typeface="Trebuchet MS"/>
                <a:cs typeface="Trebuchet MS"/>
                <a:sym typeface="Trebuchet MS"/>
              </a:rPr>
              <a:t>was serving </a:t>
            </a:r>
            <a:r>
              <a:rPr lang="en-GB" sz="2400" dirty="0">
                <a:solidFill>
                  <a:prstClr val="white"/>
                </a:solidFill>
                <a:latin typeface="Century Gothic" panose="020B0502020202020204" pitchFamily="34" charset="0"/>
                <a:ea typeface="Trebuchet MS"/>
                <a:cs typeface="Trebuchet MS"/>
                <a:sym typeface="Trebuchet MS"/>
              </a:rPr>
              <a:t>the meal?</a:t>
            </a:r>
            <a:endParaRPr kumimoji="0" lang="en-GB" sz="2400" i="0" u="none" strike="noStrike" kern="1200" cap="none" spc="0" normalizeH="0" baseline="0" dirty="0">
              <a:ln>
                <a:noFill/>
              </a:ln>
              <a:solidFill>
                <a:prstClr val="white"/>
              </a:solidFill>
              <a:effectLst/>
              <a:uLnTx/>
              <a:uFillTx/>
              <a:latin typeface="Century Gothic" panose="020B0502020202020204" pitchFamily="34" charset="0"/>
              <a:ea typeface="Trebuchet MS"/>
              <a:cs typeface="Trebuchet MS"/>
              <a:sym typeface="Trebuchet MS"/>
            </a:endParaRPr>
          </a:p>
        </p:txBody>
      </p:sp>
      <p:sp>
        <p:nvSpPr>
          <p:cNvPr id="18" name="Google Shape;480;p13">
            <a:hlinkClick r:id="rId5" action="ppaction://hlinksldjump"/>
            <a:extLst>
              <a:ext uri="{FF2B5EF4-FFF2-40B4-BE49-F238E27FC236}">
                <a16:creationId xmlns:a16="http://schemas.microsoft.com/office/drawing/2014/main" id="{24115033-5EA8-4BCF-9D6C-A109686F7386}"/>
              </a:ext>
            </a:extLst>
          </p:cNvPr>
          <p:cNvSpPr/>
          <p:nvPr/>
        </p:nvSpPr>
        <p:spPr>
          <a:xfrm>
            <a:off x="7101993" y="739404"/>
            <a:ext cx="4982213" cy="1867076"/>
          </a:xfrm>
          <a:prstGeom prst="wedgeRoundRectCallout">
            <a:avLst>
              <a:gd name="adj1" fmla="val -31245"/>
              <a:gd name="adj2" fmla="val 45220"/>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1. Madame Repassage, pourquoi est-ce que tu as lavé le sol de la chambre pendant que le chef servait le repas?</a:t>
            </a:r>
          </a:p>
        </p:txBody>
      </p:sp>
      <p:sp>
        <p:nvSpPr>
          <p:cNvPr id="19" name="Google Shape;480;p13">
            <a:hlinkClick r:id="rId6" action="ppaction://hlinksldjump"/>
            <a:extLst>
              <a:ext uri="{FF2B5EF4-FFF2-40B4-BE49-F238E27FC236}">
                <a16:creationId xmlns:a16="http://schemas.microsoft.com/office/drawing/2014/main" id="{2A58BDA9-F6C5-45B1-A15F-05EB1D5DD649}"/>
              </a:ext>
            </a:extLst>
          </p:cNvPr>
          <p:cNvSpPr/>
          <p:nvPr/>
        </p:nvSpPr>
        <p:spPr>
          <a:xfrm>
            <a:off x="7101993" y="2651745"/>
            <a:ext cx="4978040" cy="1867076"/>
          </a:xfrm>
          <a:prstGeom prst="wedgeRoundRectCallout">
            <a:avLst>
              <a:gd name="adj1" fmla="val -31245"/>
              <a:gd name="adj2" fmla="val 45220"/>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2. Madame Repassage, pourquoi est-ce que tu as lavé le sol de la chambre pendant que le chef a servi le repas?</a:t>
            </a:r>
          </a:p>
        </p:txBody>
      </p:sp>
      <p:sp>
        <p:nvSpPr>
          <p:cNvPr id="20" name="Google Shape;480;p13">
            <a:hlinkClick r:id="rId6" action="ppaction://hlinksldjump"/>
            <a:extLst>
              <a:ext uri="{FF2B5EF4-FFF2-40B4-BE49-F238E27FC236}">
                <a16:creationId xmlns:a16="http://schemas.microsoft.com/office/drawing/2014/main" id="{6BCAAAF5-9ACB-411F-A6A8-A986DC12D65A}"/>
              </a:ext>
            </a:extLst>
          </p:cNvPr>
          <p:cNvSpPr/>
          <p:nvPr/>
        </p:nvSpPr>
        <p:spPr>
          <a:xfrm>
            <a:off x="7101993" y="4564086"/>
            <a:ext cx="4978040" cy="1731787"/>
          </a:xfrm>
          <a:prstGeom prst="wedgeRoundRectCallout">
            <a:avLst>
              <a:gd name="adj1" fmla="val -31245"/>
              <a:gd name="adj2" fmla="val 45220"/>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3. Madame Repassage, pourquoi est-ce que tu lavais le sol de la chambre pendant que le chef servait le repas?</a:t>
            </a:r>
          </a:p>
        </p:txBody>
      </p:sp>
      <p:pic>
        <p:nvPicPr>
          <p:cNvPr id="17" name="Picture 16" descr="A person wearing a garment&#10;&#10;Description automatically generated with low confidence">
            <a:extLst>
              <a:ext uri="{FF2B5EF4-FFF2-40B4-BE49-F238E27FC236}">
                <a16:creationId xmlns:a16="http://schemas.microsoft.com/office/drawing/2014/main" id="{7694E1EE-C033-1466-0C1C-D1EED22271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58426" y="3506044"/>
            <a:ext cx="2030729" cy="2815867"/>
          </a:xfrm>
          <a:prstGeom prst="rect">
            <a:avLst/>
          </a:prstGeom>
        </p:spPr>
      </p:pic>
      <p:pic>
        <p:nvPicPr>
          <p:cNvPr id="21" name="Picture 20" descr="A picture containing text, vector graphics&#10;&#10;Description automatically generated">
            <a:extLst>
              <a:ext uri="{FF2B5EF4-FFF2-40B4-BE49-F238E27FC236}">
                <a16:creationId xmlns:a16="http://schemas.microsoft.com/office/drawing/2014/main" id="{7E3A7BA9-13AB-BFB5-00AB-56DEB9AF0E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89155" y="3929741"/>
            <a:ext cx="2671033" cy="2392170"/>
          </a:xfrm>
          <a:prstGeom prst="rect">
            <a:avLst/>
          </a:prstGeom>
        </p:spPr>
      </p:pic>
      <p:sp>
        <p:nvSpPr>
          <p:cNvPr id="22" name="Speech Bubble: Oval 21">
            <a:extLst>
              <a:ext uri="{FF2B5EF4-FFF2-40B4-BE49-F238E27FC236}">
                <a16:creationId xmlns:a16="http://schemas.microsoft.com/office/drawing/2014/main" id="{43D950FD-18E4-86D2-9581-50819A7C1F7C}"/>
              </a:ext>
            </a:extLst>
          </p:cNvPr>
          <p:cNvSpPr/>
          <p:nvPr/>
        </p:nvSpPr>
        <p:spPr>
          <a:xfrm>
            <a:off x="4389155" y="2224592"/>
            <a:ext cx="2302717" cy="1445867"/>
          </a:xfrm>
          <a:prstGeom prst="wedgeEllipseCallout">
            <a:avLst>
              <a:gd name="adj1" fmla="val 19762"/>
              <a:gd name="adj2" fmla="val 76983"/>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104F75"/>
                </a:solidFill>
              </a:rPr>
              <a:t>C’est mon travail Inspecteur !</a:t>
            </a:r>
          </a:p>
        </p:txBody>
      </p:sp>
      <p:sp>
        <p:nvSpPr>
          <p:cNvPr id="14" name="Rounded Rectangle 46">
            <a:extLst>
              <a:ext uri="{FF2B5EF4-FFF2-40B4-BE49-F238E27FC236}">
                <a16:creationId xmlns:a16="http://schemas.microsoft.com/office/drawing/2014/main" id="{64C814E4-E6EB-785A-9E91-B2D979508E3B}"/>
              </a:ext>
            </a:extLst>
          </p:cNvPr>
          <p:cNvSpPr/>
          <p:nvPr/>
        </p:nvSpPr>
        <p:spPr>
          <a:xfrm>
            <a:off x="10737353" y="151936"/>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5" name="Google Shape;480;p13">
            <a:extLst>
              <a:ext uri="{FF2B5EF4-FFF2-40B4-BE49-F238E27FC236}">
                <a16:creationId xmlns:a16="http://schemas.microsoft.com/office/drawing/2014/main" id="{612E895F-923F-8210-66F3-02B855D01A80}"/>
              </a:ext>
            </a:extLst>
          </p:cNvPr>
          <p:cNvSpPr/>
          <p:nvPr/>
        </p:nvSpPr>
        <p:spPr>
          <a:xfrm>
            <a:off x="182258" y="1163991"/>
            <a:ext cx="2560941" cy="1184496"/>
          </a:xfrm>
          <a:prstGeom prst="wedgeRoundRectCallout">
            <a:avLst>
              <a:gd name="adj1" fmla="val 12377"/>
              <a:gd name="adj2" fmla="val 49944"/>
              <a:gd name="adj3" fmla="val 16667"/>
            </a:avLst>
          </a:prstGeom>
          <a:solidFill>
            <a:srgbClr val="E3EAFD"/>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04F75"/>
                </a:solidFill>
                <a:effectLst/>
                <a:uLnTx/>
                <a:uFillTx/>
                <a:latin typeface="Century Gothic" panose="020B0502020202020204" pitchFamily="34" charset="0"/>
                <a:ea typeface="Trebuchet MS"/>
                <a:cs typeface="Trebuchet MS"/>
                <a:sym typeface="Trebuchet MS"/>
              </a:rPr>
              <a:t>How do you translate into French…</a:t>
            </a:r>
            <a:endParaRPr kumimoji="0" lang="en-US" sz="2400" i="0" u="none" strike="noStrike" kern="1200" cap="none" spc="0" normalizeH="0" baseline="0" noProof="0" dirty="0">
              <a:ln>
                <a:noFill/>
              </a:ln>
              <a:solidFill>
                <a:srgbClr val="104F75"/>
              </a:solidFill>
              <a:effectLst/>
              <a:uLnTx/>
              <a:uFillTx/>
              <a:latin typeface="Century Gothic" panose="020B0502020202020204" pitchFamily="34" charset="0"/>
              <a:ea typeface="Trebuchet MS"/>
              <a:cs typeface="Trebuchet MS"/>
              <a:sym typeface="Trebuchet MS"/>
            </a:endParaRPr>
          </a:p>
        </p:txBody>
      </p:sp>
      <p:sp>
        <p:nvSpPr>
          <p:cNvPr id="23" name="Google Shape;480;p13">
            <a:hlinkClick r:id="rId9" action="ppaction://hlinksldjump"/>
            <a:extLst>
              <a:ext uri="{FF2B5EF4-FFF2-40B4-BE49-F238E27FC236}">
                <a16:creationId xmlns:a16="http://schemas.microsoft.com/office/drawing/2014/main" id="{0C73FF76-8849-B8D3-A726-368F07455DB0}"/>
              </a:ext>
            </a:extLst>
          </p:cNvPr>
          <p:cNvSpPr/>
          <p:nvPr/>
        </p:nvSpPr>
        <p:spPr>
          <a:xfrm>
            <a:off x="7984255" y="130783"/>
            <a:ext cx="2382489" cy="492055"/>
          </a:xfrm>
          <a:prstGeom prst="wedgeRoundRectCallout">
            <a:avLst>
              <a:gd name="adj1" fmla="val -31245"/>
              <a:gd name="adj2" fmla="val 45220"/>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*le sol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 </a:t>
            </a:r>
            <a:r>
              <a:rPr kumimoji="0" lang="en-GB" sz="2000" b="0" i="0" u="none" strike="noStrike" kern="1200" cap="none" spc="0" normalizeH="0" baseline="0" dirty="0">
                <a:ln>
                  <a:noFill/>
                </a:ln>
                <a:solidFill>
                  <a:prstClr val="white"/>
                </a:solidFill>
                <a:effectLst/>
                <a:uLnTx/>
                <a:uFillTx/>
                <a:latin typeface="Century Gothic" panose="020B0502020202020204" pitchFamily="34" charset="0"/>
                <a:ea typeface="Trebuchet MS"/>
                <a:cs typeface="Trebuchet MS"/>
                <a:sym typeface="Trebuchet MS"/>
              </a:rPr>
              <a:t>floor</a:t>
            </a:r>
          </a:p>
        </p:txBody>
      </p:sp>
    </p:spTree>
    <p:extLst>
      <p:ext uri="{BB962C8B-B14F-4D97-AF65-F5344CB8AC3E}">
        <p14:creationId xmlns:p14="http://schemas.microsoft.com/office/powerpoint/2010/main" val="26697629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brick wall&#10;&#10;Description automatically generated">
            <a:extLst>
              <a:ext uri="{FF2B5EF4-FFF2-40B4-BE49-F238E27FC236}">
                <a16:creationId xmlns:a16="http://schemas.microsoft.com/office/drawing/2014/main" id="{41CAEAD2-1CCF-F1B3-247F-3364882652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1" cy="6330426"/>
          </a:xfrm>
          <a:prstGeom prst="rect">
            <a:avLst/>
          </a:prstGeom>
        </p:spPr>
      </p:pic>
      <p:pic>
        <p:nvPicPr>
          <p:cNvPr id="12" name="Picture 11" descr="background rectangle">
            <a:extLst>
              <a:ext uri="{FF2B5EF4-FFF2-40B4-BE49-F238E27FC236}">
                <a16:creationId xmlns:a16="http://schemas.microsoft.com/office/drawing/2014/main" id="{86B2A93F-C5B5-4222-A59D-42F579CF0FF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214"/>
            <a:ext cx="7315200" cy="867128"/>
          </a:xfrm>
          <a:prstGeom prst="rect">
            <a:avLst/>
          </a:prstGeom>
        </p:spPr>
      </p:pic>
      <p:sp>
        <p:nvSpPr>
          <p:cNvPr id="13" name="Title 3">
            <a:extLst>
              <a:ext uri="{FF2B5EF4-FFF2-40B4-BE49-F238E27FC236}">
                <a16:creationId xmlns:a16="http://schemas.microsoft.com/office/drawing/2014/main" id="{7A196346-44D4-446F-94AD-82A0AD34F44E}"/>
              </a:ext>
            </a:extLst>
          </p:cNvPr>
          <p:cNvSpPr txBox="1">
            <a:spLocks/>
          </p:cNvSpPr>
          <p:nvPr/>
        </p:nvSpPr>
        <p:spPr>
          <a:xfrm>
            <a:off x="111967" y="296863"/>
            <a:ext cx="6064897" cy="7078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j-ea"/>
                <a:cs typeface="+mj-cs"/>
              </a:rPr>
              <a:t>Escape game</a:t>
            </a:r>
          </a:p>
        </p:txBody>
      </p:sp>
      <p:sp>
        <p:nvSpPr>
          <p:cNvPr id="65" name="Google Shape;480;p13">
            <a:extLst>
              <a:ext uri="{FF2B5EF4-FFF2-40B4-BE49-F238E27FC236}">
                <a16:creationId xmlns:a16="http://schemas.microsoft.com/office/drawing/2014/main" id="{57E690E3-F149-4AC1-AE8F-3E287417E14B}"/>
              </a:ext>
            </a:extLst>
          </p:cNvPr>
          <p:cNvSpPr/>
          <p:nvPr/>
        </p:nvSpPr>
        <p:spPr>
          <a:xfrm>
            <a:off x="5477069" y="1267917"/>
            <a:ext cx="4413378" cy="2147087"/>
          </a:xfrm>
          <a:prstGeom prst="wedgeRoundRectCallout">
            <a:avLst>
              <a:gd name="adj1" fmla="val -78157"/>
              <a:gd name="adj2" fmla="val 34354"/>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Non, désolé.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Trebuchet MS"/>
              </a:rPr>
              <a:t>Essaye encore!</a:t>
            </a:r>
            <a:endParaRPr kumimoji="0" lang="en-GB"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Google Shape;480;p13">
            <a:hlinkClick r:id="rId5" action="ppaction://hlinksldjump"/>
            <a:extLst>
              <a:ext uri="{FF2B5EF4-FFF2-40B4-BE49-F238E27FC236}">
                <a16:creationId xmlns:a16="http://schemas.microsoft.com/office/drawing/2014/main" id="{01612206-0C37-4D7E-8A2D-C89B293C5B15}"/>
              </a:ext>
            </a:extLst>
          </p:cNvPr>
          <p:cNvSpPr/>
          <p:nvPr/>
        </p:nvSpPr>
        <p:spPr>
          <a:xfrm>
            <a:off x="9965092" y="4935794"/>
            <a:ext cx="2019473" cy="1179462"/>
          </a:xfrm>
          <a:prstGeom prst="wedgeRoundRectCallout">
            <a:avLst>
              <a:gd name="adj1" fmla="val -48527"/>
              <a:gd name="adj2" fmla="val 17410"/>
              <a:gd name="adj3" fmla="val 16667"/>
            </a:avLst>
          </a:prstGeom>
          <a:solidFill>
            <a:srgbClr val="E87D1E"/>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Retour</a:t>
            </a:r>
            <a:endPar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descr="A person wearing a garment&#10;&#10;Description automatically generated with low confidence">
            <a:extLst>
              <a:ext uri="{FF2B5EF4-FFF2-40B4-BE49-F238E27FC236}">
                <a16:creationId xmlns:a16="http://schemas.microsoft.com/office/drawing/2014/main" id="{49D417FB-4D25-E30C-333A-E76876C7E6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5151" y="2095210"/>
            <a:ext cx="3148839" cy="4235216"/>
          </a:xfrm>
          <a:prstGeom prst="rect">
            <a:avLst/>
          </a:prstGeom>
        </p:spPr>
      </p:pic>
      <p:sp>
        <p:nvSpPr>
          <p:cNvPr id="8" name="Rounded Rectangle 46">
            <a:extLst>
              <a:ext uri="{FF2B5EF4-FFF2-40B4-BE49-F238E27FC236}">
                <a16:creationId xmlns:a16="http://schemas.microsoft.com/office/drawing/2014/main" id="{3EFEF161-172B-142D-C5A9-D172CAC7F11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427863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Phonétique [r]</a:t>
            </a:r>
          </a:p>
        </p:txBody>
      </p:sp>
      <p:sp>
        <p:nvSpPr>
          <p:cNvPr id="9" name="TextBox 8">
            <a:extLst>
              <a:ext uri="{FF2B5EF4-FFF2-40B4-BE49-F238E27FC236}">
                <a16:creationId xmlns:a16="http://schemas.microsoft.com/office/drawing/2014/main" id="{65B4AF3A-1D51-4CB7-90B0-76CA9150967A}"/>
              </a:ext>
            </a:extLst>
          </p:cNvPr>
          <p:cNvSpPr txBox="1"/>
          <p:nvPr/>
        </p:nvSpPr>
        <p:spPr>
          <a:xfrm>
            <a:off x="85800" y="1202715"/>
            <a:ext cx="1172992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Remember that it is a raspy sound pronounced in the back of the throat,</a:t>
            </a:r>
            <a:r>
              <a:rPr kumimoji="0" lang="en-GB" sz="2800" b="0" i="0" u="none" strike="noStrike" kern="1200" cap="none" spc="0" normalizeH="0" dirty="0">
                <a:ln>
                  <a:noFill/>
                </a:ln>
                <a:solidFill>
                  <a:srgbClr val="4472C4">
                    <a:lumMod val="50000"/>
                  </a:srgbClr>
                </a:solidFill>
                <a:effectLst/>
                <a:uLnTx/>
                <a:uFillTx/>
                <a:latin typeface="Century Gothic" panose="020F0302020204030204"/>
                <a:ea typeface="+mn-ea"/>
                <a:cs typeface="+mn-cs"/>
              </a:rPr>
              <a:t> and is not like the </a:t>
            </a:r>
            <a:r>
              <a:rPr kumimoji="0" lang="en-GB" sz="28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English ‘r’!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There is no equivalent sound in English.</a:t>
            </a:r>
          </a:p>
        </p:txBody>
      </p:sp>
      <p:sp>
        <p:nvSpPr>
          <p:cNvPr id="10" name="TextBox 9">
            <a:extLst>
              <a:ext uri="{FF2B5EF4-FFF2-40B4-BE49-F238E27FC236}">
                <a16:creationId xmlns:a16="http://schemas.microsoft.com/office/drawing/2014/main" id="{4B074F21-BED0-4CBE-B9E1-BA3C08F8A27D}"/>
              </a:ext>
            </a:extLst>
          </p:cNvPr>
          <p:cNvSpPr txBox="1"/>
          <p:nvPr/>
        </p:nvSpPr>
        <p:spPr>
          <a:xfrm>
            <a:off x="85800" y="2633514"/>
            <a:ext cx="88840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Follow these steps to revise pronunciation of [r]:</a:t>
            </a:r>
          </a:p>
        </p:txBody>
      </p:sp>
      <p:sp>
        <p:nvSpPr>
          <p:cNvPr id="11" name="TextBox 10">
            <a:extLst>
              <a:ext uri="{FF2B5EF4-FFF2-40B4-BE49-F238E27FC236}">
                <a16:creationId xmlns:a16="http://schemas.microsoft.com/office/drawing/2014/main" id="{5765B5F2-DB76-4722-A48B-EBB979B122BA}"/>
              </a:ext>
            </a:extLst>
          </p:cNvPr>
          <p:cNvSpPr txBox="1"/>
          <p:nvPr/>
        </p:nvSpPr>
        <p:spPr>
          <a:xfrm>
            <a:off x="575014" y="3210265"/>
            <a:ext cx="3952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1. Open your mouth.</a:t>
            </a:r>
          </a:p>
        </p:txBody>
      </p:sp>
      <p:sp>
        <p:nvSpPr>
          <p:cNvPr id="12" name="TextBox 11">
            <a:extLst>
              <a:ext uri="{FF2B5EF4-FFF2-40B4-BE49-F238E27FC236}">
                <a16:creationId xmlns:a16="http://schemas.microsoft.com/office/drawing/2014/main" id="{CE3CF4AD-B087-4D7A-9B60-9D10990D3585}"/>
              </a:ext>
            </a:extLst>
          </p:cNvPr>
          <p:cNvSpPr txBox="1"/>
          <p:nvPr/>
        </p:nvSpPr>
        <p:spPr>
          <a:xfrm>
            <a:off x="575014" y="3842559"/>
            <a:ext cx="782875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2. Close your throat as if you’re about to gargle and say ‘k’ several times.</a:t>
            </a:r>
          </a:p>
        </p:txBody>
      </p:sp>
      <p:sp>
        <p:nvSpPr>
          <p:cNvPr id="13" name="TextBox 12">
            <a:extLst>
              <a:ext uri="{FF2B5EF4-FFF2-40B4-BE49-F238E27FC236}">
                <a16:creationId xmlns:a16="http://schemas.microsoft.com/office/drawing/2014/main" id="{BC98930C-1C3D-47CA-9F75-7DE8A71AAAC6}"/>
              </a:ext>
            </a:extLst>
          </p:cNvPr>
          <p:cNvSpPr txBox="1"/>
          <p:nvPr/>
        </p:nvSpPr>
        <p:spPr>
          <a:xfrm>
            <a:off x="575014" y="4905740"/>
            <a:ext cx="95844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3. Start again but don’t close your throat completely.</a:t>
            </a:r>
          </a:p>
        </p:txBody>
      </p:sp>
      <p:sp>
        <p:nvSpPr>
          <p:cNvPr id="17" name="TextBox 16">
            <a:extLst>
              <a:ext uri="{FF2B5EF4-FFF2-40B4-BE49-F238E27FC236}">
                <a16:creationId xmlns:a16="http://schemas.microsoft.com/office/drawing/2014/main" id="{2C972086-FE23-42CE-A67B-166E33954D8B}"/>
              </a:ext>
            </a:extLst>
          </p:cNvPr>
          <p:cNvSpPr txBox="1"/>
          <p:nvPr/>
        </p:nvSpPr>
        <p:spPr>
          <a:xfrm>
            <a:off x="575014" y="5538035"/>
            <a:ext cx="92252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4. Instead of ‘k’, practise saying “ra-ra-ra”.</a:t>
            </a:r>
          </a:p>
        </p:txBody>
      </p:sp>
      <p:sp>
        <p:nvSpPr>
          <p:cNvPr id="14" name="Rounded Rectangle 46">
            <a:extLst>
              <a:ext uri="{FF2B5EF4-FFF2-40B4-BE49-F238E27FC236}">
                <a16:creationId xmlns:a16="http://schemas.microsoft.com/office/drawing/2014/main" id="{E01D7BD2-BFB7-483D-A35E-FF3FCA81CC6C}"/>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info</a:t>
            </a:r>
          </a:p>
        </p:txBody>
      </p:sp>
      <p:pic>
        <p:nvPicPr>
          <p:cNvPr id="6" name="Picture 5" descr="A picture containing black, doll, toy, colorful&#10;&#10;Description automatically generated">
            <a:extLst>
              <a:ext uri="{FF2B5EF4-FFF2-40B4-BE49-F238E27FC236}">
                <a16:creationId xmlns:a16="http://schemas.microsoft.com/office/drawing/2014/main" id="{CAEE70EE-F0B8-481F-8112-6B321450451E}"/>
              </a:ext>
            </a:extLst>
          </p:cNvPr>
          <p:cNvPicPr>
            <a:picLocks noChangeAspect="1"/>
          </p:cNvPicPr>
          <p:nvPr/>
        </p:nvPicPr>
        <p:blipFill rotWithShape="1">
          <a:blip r:embed="rId4">
            <a:extLst>
              <a:ext uri="{28A0092B-C50C-407E-A947-70E740481C1C}">
                <a14:useLocalDpi xmlns:a14="http://schemas.microsoft.com/office/drawing/2010/main" val="0"/>
              </a:ext>
            </a:extLst>
          </a:blip>
          <a:srcRect l="64086" r="5193" b="51340"/>
          <a:stretch/>
        </p:blipFill>
        <p:spPr>
          <a:xfrm>
            <a:off x="8657914" y="1760437"/>
            <a:ext cx="3157806" cy="3337125"/>
          </a:xfrm>
          <a:prstGeom prst="rect">
            <a:avLst/>
          </a:prstGeom>
        </p:spPr>
      </p:pic>
    </p:spTree>
    <p:extLst>
      <p:ext uri="{BB962C8B-B14F-4D97-AF65-F5344CB8AC3E}">
        <p14:creationId xmlns:p14="http://schemas.microsoft.com/office/powerpoint/2010/main" val="401220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white brick wall&#10;&#10;Description automatically generated">
            <a:extLst>
              <a:ext uri="{FF2B5EF4-FFF2-40B4-BE49-F238E27FC236}">
                <a16:creationId xmlns:a16="http://schemas.microsoft.com/office/drawing/2014/main" id="{F021720B-DF91-B1F0-A7E2-FB065E7573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1" cy="6330426"/>
          </a:xfrm>
          <a:prstGeom prst="rect">
            <a:avLst/>
          </a:prstGeom>
        </p:spPr>
      </p:pic>
      <p:pic>
        <p:nvPicPr>
          <p:cNvPr id="12" name="Picture 11" descr="background rectangle">
            <a:extLst>
              <a:ext uri="{FF2B5EF4-FFF2-40B4-BE49-F238E27FC236}">
                <a16:creationId xmlns:a16="http://schemas.microsoft.com/office/drawing/2014/main" id="{86B2A93F-C5B5-4222-A59D-42F579CF0FF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214"/>
            <a:ext cx="7315200" cy="867128"/>
          </a:xfrm>
          <a:prstGeom prst="rect">
            <a:avLst/>
          </a:prstGeom>
        </p:spPr>
      </p:pic>
      <p:sp>
        <p:nvSpPr>
          <p:cNvPr id="13" name="Title 3">
            <a:extLst>
              <a:ext uri="{FF2B5EF4-FFF2-40B4-BE49-F238E27FC236}">
                <a16:creationId xmlns:a16="http://schemas.microsoft.com/office/drawing/2014/main" id="{7A196346-44D4-446F-94AD-82A0AD34F44E}"/>
              </a:ext>
            </a:extLst>
          </p:cNvPr>
          <p:cNvSpPr txBox="1">
            <a:spLocks/>
          </p:cNvSpPr>
          <p:nvPr/>
        </p:nvSpPr>
        <p:spPr>
          <a:xfrm>
            <a:off x="111967" y="296863"/>
            <a:ext cx="6064897" cy="7078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j-ea"/>
                <a:cs typeface="+mj-cs"/>
              </a:rPr>
              <a:t>Escape game</a:t>
            </a:r>
          </a:p>
        </p:txBody>
      </p:sp>
      <p:sp>
        <p:nvSpPr>
          <p:cNvPr id="11" name="Google Shape;169;p25">
            <a:extLst>
              <a:ext uri="{FF2B5EF4-FFF2-40B4-BE49-F238E27FC236}">
                <a16:creationId xmlns:a16="http://schemas.microsoft.com/office/drawing/2014/main" id="{C08E90D8-6721-4F74-B349-BBC83AAB287D}"/>
              </a:ext>
            </a:extLst>
          </p:cNvPr>
          <p:cNvSpPr txBox="1"/>
          <p:nvPr/>
        </p:nvSpPr>
        <p:spPr>
          <a:xfrm>
            <a:off x="8251524" y="5104954"/>
            <a:ext cx="864155" cy="800165"/>
          </a:xfrm>
          <a:prstGeom prst="rect">
            <a:avLst/>
          </a:prstGeom>
          <a:noFill/>
          <a:ln>
            <a:noFill/>
          </a:ln>
        </p:spPr>
        <p:txBody>
          <a:bodyPr spcFirstLastPara="1" wrap="square" lIns="121900" tIns="60933" rIns="121900" bIns="60933"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104F75"/>
                </a:solidFill>
                <a:effectLst/>
                <a:uLnTx/>
                <a:uFillTx/>
                <a:latin typeface="Arial Rounded"/>
                <a:ea typeface="+mn-ea"/>
                <a:cs typeface="+mn-cs"/>
                <a:sym typeface="Arial Rounded"/>
              </a:rPr>
              <a:t>F</a:t>
            </a:r>
            <a:endParaRPr kumimoji="0" sz="18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5" name="Picture 4" descr="A picture containing arrow&#10;&#10;Description automatically generated">
            <a:hlinkClick r:id="rId5" action="ppaction://hlinksldjump"/>
            <a:extLst>
              <a:ext uri="{FF2B5EF4-FFF2-40B4-BE49-F238E27FC236}">
                <a16:creationId xmlns:a16="http://schemas.microsoft.com/office/drawing/2014/main" id="{53ACE269-14C5-400B-B48B-4F6D7428147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179" t="32545" r="15467" b="46119"/>
          <a:stretch/>
        </p:blipFill>
        <p:spPr>
          <a:xfrm>
            <a:off x="8080936" y="4854466"/>
            <a:ext cx="3917605" cy="1298882"/>
          </a:xfrm>
          <a:prstGeom prst="rect">
            <a:avLst/>
          </a:prstGeom>
        </p:spPr>
      </p:pic>
      <p:pic>
        <p:nvPicPr>
          <p:cNvPr id="16" name="Picture 15" descr="A person wearing a garment&#10;&#10;Description automatically generated with low confidence">
            <a:extLst>
              <a:ext uri="{FF2B5EF4-FFF2-40B4-BE49-F238E27FC236}">
                <a16:creationId xmlns:a16="http://schemas.microsoft.com/office/drawing/2014/main" id="{B3B84605-344E-5C92-3B85-21A5D50A57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302" y="2005083"/>
            <a:ext cx="3143413" cy="4227918"/>
          </a:xfrm>
          <a:prstGeom prst="rect">
            <a:avLst/>
          </a:prstGeom>
        </p:spPr>
      </p:pic>
      <p:sp>
        <p:nvSpPr>
          <p:cNvPr id="15" name="Google Shape;480;p13">
            <a:extLst>
              <a:ext uri="{FF2B5EF4-FFF2-40B4-BE49-F238E27FC236}">
                <a16:creationId xmlns:a16="http://schemas.microsoft.com/office/drawing/2014/main" id="{3E4E0438-5DD9-0BC0-8AFE-8FE9312FCA81}"/>
              </a:ext>
            </a:extLst>
          </p:cNvPr>
          <p:cNvSpPr/>
          <p:nvPr/>
        </p:nvSpPr>
        <p:spPr>
          <a:xfrm>
            <a:off x="4774899" y="1354093"/>
            <a:ext cx="6953250" cy="2598384"/>
          </a:xfrm>
          <a:prstGeom prst="wedgeRoundRectCallout">
            <a:avLst>
              <a:gd name="adj1" fmla="val -63500"/>
              <a:gd name="adj2" fmla="val -9099"/>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chemeClr val="bg1"/>
                </a:solidFill>
                <a:effectLst/>
                <a:uLnTx/>
                <a:uFillTx/>
                <a:latin typeface="Century Gothic" panose="020B0502020202020204" pitchFamily="34" charset="0"/>
                <a:ea typeface="Trebuchet MS"/>
                <a:cs typeface="Trebuchet MS"/>
                <a:sym typeface="Trebuchet MS"/>
              </a:rPr>
              <a:t>Oui, bravo!</a:t>
            </a:r>
            <a:r>
              <a:rPr kumimoji="0" lang="fr-FR" sz="3200" b="0" i="0" u="none" strike="noStrike" kern="1200" cap="none" spc="0" normalizeH="0" baseline="0" noProof="0" dirty="0">
                <a:ln>
                  <a:noFill/>
                </a:ln>
                <a:solidFill>
                  <a:schemeClr val="bg1"/>
                </a:solidFill>
                <a:effectLst/>
                <a:uLnTx/>
                <a:uFillTx/>
                <a:latin typeface="Century Gothic" panose="020F0302020204030204"/>
                <a:ea typeface="Trebuchet MS"/>
                <a:cs typeface="Trebuchet MS"/>
                <a:sym typeface="Trebuchet M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chemeClr val="bg1"/>
                </a:solidFill>
                <a:effectLst/>
                <a:uLnTx/>
                <a:uFillTx/>
                <a:latin typeface="Century Gothic" panose="020F0302020204030204"/>
                <a:ea typeface="Trebuchet MS"/>
                <a:cs typeface="Trebuchet MS"/>
                <a:sym typeface="Trebuchet MS"/>
              </a:rPr>
              <a:t>Tu as trouvé la huitième clé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chemeClr val="bg1"/>
                </a:solidFill>
                <a:effectLst/>
                <a:uLnTx/>
                <a:uFillTx/>
                <a:latin typeface="Century Gothic" panose="020F0302020204030204"/>
                <a:ea typeface="Trebuchet MS"/>
                <a:cs typeface="Trebuchet MS"/>
                <a:sym typeface="Trebuchet MS"/>
              </a:rPr>
              <a:t>Inscris la lettre, puis clique sur la clé pour continuer...</a:t>
            </a:r>
            <a:endParaRPr kumimoji="0" lang="fr-FR" sz="32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9" name="Rounded Rectangle 46">
            <a:extLst>
              <a:ext uri="{FF2B5EF4-FFF2-40B4-BE49-F238E27FC236}">
                <a16:creationId xmlns:a16="http://schemas.microsoft.com/office/drawing/2014/main" id="{3AE6D621-5445-8C32-A75C-8F285DDE8713}"/>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1770660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text, grass, tree&#10;&#10;Description automatically generated">
            <a:extLst>
              <a:ext uri="{FF2B5EF4-FFF2-40B4-BE49-F238E27FC236}">
                <a16:creationId xmlns:a16="http://schemas.microsoft.com/office/drawing/2014/main" id="{48536BDF-EB72-86C5-FA87-477FECA73C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381135"/>
          </a:xfrm>
          <a:prstGeom prst="rect">
            <a:avLst/>
          </a:prstGeom>
        </p:spPr>
      </p:pic>
      <p:pic>
        <p:nvPicPr>
          <p:cNvPr id="12" name="Picture 11" descr="background rectangle">
            <a:extLst>
              <a:ext uri="{FF2B5EF4-FFF2-40B4-BE49-F238E27FC236}">
                <a16:creationId xmlns:a16="http://schemas.microsoft.com/office/drawing/2014/main" id="{86B2A93F-C5B5-4222-A59D-42F579CF0FF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214"/>
            <a:ext cx="7315200" cy="867128"/>
          </a:xfrm>
          <a:prstGeom prst="rect">
            <a:avLst/>
          </a:prstGeom>
        </p:spPr>
      </p:pic>
      <p:sp>
        <p:nvSpPr>
          <p:cNvPr id="13" name="Title 3">
            <a:extLst>
              <a:ext uri="{FF2B5EF4-FFF2-40B4-BE49-F238E27FC236}">
                <a16:creationId xmlns:a16="http://schemas.microsoft.com/office/drawing/2014/main" id="{7A196346-44D4-446F-94AD-82A0AD34F44E}"/>
              </a:ext>
            </a:extLst>
          </p:cNvPr>
          <p:cNvSpPr txBox="1">
            <a:spLocks/>
          </p:cNvSpPr>
          <p:nvPr/>
        </p:nvSpPr>
        <p:spPr>
          <a:xfrm>
            <a:off x="111967" y="296863"/>
            <a:ext cx="6064897" cy="7078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j-ea"/>
                <a:cs typeface="+mj-cs"/>
              </a:rPr>
              <a:t>Escape game</a:t>
            </a:r>
          </a:p>
        </p:txBody>
      </p:sp>
      <p:sp>
        <p:nvSpPr>
          <p:cNvPr id="65" name="Google Shape;480;p13">
            <a:extLst>
              <a:ext uri="{FF2B5EF4-FFF2-40B4-BE49-F238E27FC236}">
                <a16:creationId xmlns:a16="http://schemas.microsoft.com/office/drawing/2014/main" id="{57E690E3-F149-4AC1-AE8F-3E287417E14B}"/>
              </a:ext>
            </a:extLst>
          </p:cNvPr>
          <p:cNvSpPr/>
          <p:nvPr/>
        </p:nvSpPr>
        <p:spPr>
          <a:xfrm>
            <a:off x="190499" y="1104683"/>
            <a:ext cx="9455790" cy="2435618"/>
          </a:xfrm>
          <a:prstGeom prst="wedgeRoundRectCallout">
            <a:avLst>
              <a:gd name="adj1" fmla="val -34541"/>
              <a:gd name="adj2" fmla="val 61424"/>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Bravo! Tu as trouvé toutes les clés!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You have escaped from the house of Monsieur and Madame Snobinard!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Your last task is to unscramble the letters </a:t>
            </a:r>
            <a:r>
              <a:rPr lang="en-GB" sz="2400" dirty="0">
                <a:solidFill>
                  <a:prstClr val="white"/>
                </a:solidFill>
                <a:latin typeface="Century Gothic" panose="020B0502020202020204" pitchFamily="34" charset="0"/>
                <a:ea typeface="Trebuchet MS"/>
                <a:cs typeface="Trebuchet MS"/>
                <a:sym typeface="Trebuchet MS"/>
              </a:rPr>
              <a:t>to reveal a job which involves delivering things to people’s houses, then you will know who stole the money!</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endParaRPr>
          </a:p>
        </p:txBody>
      </p:sp>
      <p:pic>
        <p:nvPicPr>
          <p:cNvPr id="8" name="Picture 7" descr="A person wearing a garment&#10;&#10;Description automatically generated with low confidence">
            <a:extLst>
              <a:ext uri="{FF2B5EF4-FFF2-40B4-BE49-F238E27FC236}">
                <a16:creationId xmlns:a16="http://schemas.microsoft.com/office/drawing/2014/main" id="{20F4EE34-9F90-DEB8-5BAC-63BBFC419B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08" y="3703363"/>
            <a:ext cx="1895067" cy="2548882"/>
          </a:xfrm>
          <a:prstGeom prst="rect">
            <a:avLst/>
          </a:prstGeom>
        </p:spPr>
      </p:pic>
      <p:pic>
        <p:nvPicPr>
          <p:cNvPr id="9" name="Picture 8" descr="A person in a suit&#10;&#10;Description automatically generated with low confidence">
            <a:extLst>
              <a:ext uri="{FF2B5EF4-FFF2-40B4-BE49-F238E27FC236}">
                <a16:creationId xmlns:a16="http://schemas.microsoft.com/office/drawing/2014/main" id="{3D5ED033-1968-9E18-E153-149B2AB813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42993" y="3206508"/>
            <a:ext cx="1527004" cy="2923077"/>
          </a:xfrm>
          <a:prstGeom prst="rect">
            <a:avLst/>
          </a:prstGeom>
        </p:spPr>
      </p:pic>
      <p:pic>
        <p:nvPicPr>
          <p:cNvPr id="10" name="Picture 9" descr="A picture containing text, vector graphics&#10;&#10;Description automatically generated">
            <a:extLst>
              <a:ext uri="{FF2B5EF4-FFF2-40B4-BE49-F238E27FC236}">
                <a16:creationId xmlns:a16="http://schemas.microsoft.com/office/drawing/2014/main" id="{0171C284-F699-59CE-8FC1-96BACD80FA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78108" y="4344703"/>
            <a:ext cx="1133979" cy="1865672"/>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9D1EE17B-641E-D819-83DC-DE375A7294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99817" y="4977804"/>
            <a:ext cx="616301" cy="1223045"/>
          </a:xfrm>
          <a:prstGeom prst="rect">
            <a:avLst/>
          </a:prstGeom>
        </p:spPr>
      </p:pic>
      <p:pic>
        <p:nvPicPr>
          <p:cNvPr id="15" name="Picture 14" descr="A picture containing text, vector graphics&#10;&#10;Description automatically generated">
            <a:extLst>
              <a:ext uri="{FF2B5EF4-FFF2-40B4-BE49-F238E27FC236}">
                <a16:creationId xmlns:a16="http://schemas.microsoft.com/office/drawing/2014/main" id="{11DAC8F9-8359-7A3B-DA05-49DA56EE492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16118" y="4557568"/>
            <a:ext cx="1566023" cy="1641247"/>
          </a:xfrm>
          <a:prstGeom prst="rect">
            <a:avLst/>
          </a:prstGeom>
        </p:spPr>
      </p:pic>
      <p:pic>
        <p:nvPicPr>
          <p:cNvPr id="16" name="Picture 15" descr="A group of toy figurines&#10;&#10;Description automatically generated with medium confidence">
            <a:extLst>
              <a:ext uri="{FF2B5EF4-FFF2-40B4-BE49-F238E27FC236}">
                <a16:creationId xmlns:a16="http://schemas.microsoft.com/office/drawing/2014/main" id="{3488EEF1-63EF-5E26-E5E9-BACB45D13D7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5121" t="26074" r="-2061"/>
          <a:stretch/>
        </p:blipFill>
        <p:spPr>
          <a:xfrm>
            <a:off x="4028968" y="4557568"/>
            <a:ext cx="1319621" cy="1810612"/>
          </a:xfrm>
          <a:prstGeom prst="rect">
            <a:avLst/>
          </a:prstGeom>
        </p:spPr>
      </p:pic>
      <p:pic>
        <p:nvPicPr>
          <p:cNvPr id="17" name="Picture 16" descr="A picture containing text, queen, vector graphics, sign&#10;&#10;Description automatically generated">
            <a:extLst>
              <a:ext uri="{FF2B5EF4-FFF2-40B4-BE49-F238E27FC236}">
                <a16:creationId xmlns:a16="http://schemas.microsoft.com/office/drawing/2014/main" id="{F178C244-C4DB-303A-6A66-2233413340D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54488" y="4770142"/>
            <a:ext cx="1438274" cy="1385463"/>
          </a:xfrm>
          <a:prstGeom prst="rect">
            <a:avLst/>
          </a:prstGeom>
        </p:spPr>
      </p:pic>
      <p:pic>
        <p:nvPicPr>
          <p:cNvPr id="18" name="Picture 17" descr="A picture containing text, vector graphics&#10;&#10;Description automatically generated">
            <a:extLst>
              <a:ext uri="{FF2B5EF4-FFF2-40B4-BE49-F238E27FC236}">
                <a16:creationId xmlns:a16="http://schemas.microsoft.com/office/drawing/2014/main" id="{BBF8F58D-8D86-A801-D347-5F8BB65E9B8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25043" y="4977804"/>
            <a:ext cx="1527004" cy="1171498"/>
          </a:xfrm>
          <a:prstGeom prst="rect">
            <a:avLst/>
          </a:prstGeom>
        </p:spPr>
      </p:pic>
      <p:pic>
        <p:nvPicPr>
          <p:cNvPr id="7" name="Picture 6" descr="A person in a dress&#10;&#10;Description automatically generated with low confidence">
            <a:extLst>
              <a:ext uri="{FF2B5EF4-FFF2-40B4-BE49-F238E27FC236}">
                <a16:creationId xmlns:a16="http://schemas.microsoft.com/office/drawing/2014/main" id="{28911B64-377B-EB51-D49F-5995AF8B0FC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13492" y="3302257"/>
            <a:ext cx="1977656" cy="2827328"/>
          </a:xfrm>
          <a:prstGeom prst="rect">
            <a:avLst/>
          </a:prstGeom>
        </p:spPr>
      </p:pic>
      <p:sp>
        <p:nvSpPr>
          <p:cNvPr id="20" name="Google Shape;480;p13">
            <a:extLst>
              <a:ext uri="{FF2B5EF4-FFF2-40B4-BE49-F238E27FC236}">
                <a16:creationId xmlns:a16="http://schemas.microsoft.com/office/drawing/2014/main" id="{58D69114-8F90-343E-B12D-847584E91E1D}"/>
              </a:ext>
            </a:extLst>
          </p:cNvPr>
          <p:cNvSpPr/>
          <p:nvPr/>
        </p:nvSpPr>
        <p:spPr>
          <a:xfrm>
            <a:off x="121636" y="1098380"/>
            <a:ext cx="9473645" cy="2435618"/>
          </a:xfrm>
          <a:prstGeom prst="wedgeRoundRectCallout">
            <a:avLst>
              <a:gd name="adj1" fmla="val -33731"/>
              <a:gd name="adj2" fmla="val 61104"/>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dirty="0">
                <a:solidFill>
                  <a:prstClr val="white"/>
                </a:solidFill>
                <a:latin typeface="Century Gothic" panose="020B0502020202020204" pitchFamily="34" charset="0"/>
                <a:ea typeface="Trebuchet MS"/>
                <a:cs typeface="Trebuchet MS"/>
                <a:sym typeface="Trebuchet MS"/>
              </a:rPr>
              <a:t>Tu as trouvé l</a:t>
            </a:r>
            <a:r>
              <a:rPr kumimoji="0" lang="fr-FR" sz="32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es lettres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R, E, A, C, I, T, C, F</a:t>
            </a:r>
          </a:p>
          <a:p>
            <a:pPr lvl="0" algn="ctr">
              <a:defRPr/>
            </a:pPr>
            <a:r>
              <a:rPr lang="fr-FR" sz="3200" dirty="0">
                <a:solidFill>
                  <a:prstClr val="white"/>
                </a:solidFill>
                <a:latin typeface="Century Gothic" panose="020B0502020202020204" pitchFamily="34" charset="0"/>
                <a:ea typeface="Trebuchet MS"/>
                <a:cs typeface="Trebuchet MS"/>
                <a:sym typeface="Trebuchet MS"/>
              </a:rPr>
              <a:t>C’était la</a:t>
            </a:r>
            <a:r>
              <a:rPr lang="fr-FR" sz="3200" b="1" dirty="0">
                <a:solidFill>
                  <a:prstClr val="white"/>
                </a:solidFill>
                <a:latin typeface="Century Gothic" panose="020B0502020202020204" pitchFamily="34" charset="0"/>
                <a:ea typeface="Trebuchet MS"/>
                <a:cs typeface="Trebuchet MS"/>
                <a:sym typeface="Trebuchet MS"/>
              </a:rPr>
              <a:t> FACTRICE, </a:t>
            </a:r>
            <a:r>
              <a:rPr lang="fr-FR" sz="3200" dirty="0">
                <a:solidFill>
                  <a:prstClr val="white"/>
                </a:solidFill>
                <a:latin typeface="Century Gothic" panose="020B0502020202020204" pitchFamily="34" charset="0"/>
                <a:ea typeface="Trebuchet MS"/>
                <a:cs typeface="Trebuchet MS"/>
                <a:sym typeface="Trebuchet MS"/>
              </a:rPr>
              <a:t>Madame Courrier, </a:t>
            </a:r>
            <a:endParaRPr lang="fr-FR" sz="3200" b="1" dirty="0">
              <a:solidFill>
                <a:prstClr val="white"/>
              </a:solidFill>
              <a:latin typeface="Century Gothic" panose="020B0502020202020204" pitchFamily="34" charset="0"/>
              <a:ea typeface="Trebuchet MS"/>
              <a:cs typeface="Trebuchet MS"/>
              <a:sym typeface="Trebuchet M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dirty="0">
                <a:solidFill>
                  <a:prstClr val="white"/>
                </a:solidFill>
                <a:latin typeface="Century Gothic" panose="020B0502020202020204" pitchFamily="34" charset="0"/>
                <a:ea typeface="Trebuchet MS"/>
                <a:cs typeface="Trebuchet MS"/>
                <a:sym typeface="Trebuchet MS"/>
              </a:rPr>
              <a:t>qui a volé l’argent!</a:t>
            </a:r>
            <a:r>
              <a:rPr kumimoji="0" lang="fr-FR" sz="32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 </a:t>
            </a:r>
          </a:p>
        </p:txBody>
      </p:sp>
      <p:pic>
        <p:nvPicPr>
          <p:cNvPr id="21" name="Picture 20" descr="A picture containing text, vector graphics&#10;&#10;Description automatically generated">
            <a:extLst>
              <a:ext uri="{FF2B5EF4-FFF2-40B4-BE49-F238E27FC236}">
                <a16:creationId xmlns:a16="http://schemas.microsoft.com/office/drawing/2014/main" id="{5488A500-34AF-FCDB-8806-B36C506A4D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61302" y="1461004"/>
            <a:ext cx="1133979" cy="1865672"/>
          </a:xfrm>
          <a:prstGeom prst="rect">
            <a:avLst/>
          </a:prstGeom>
        </p:spPr>
      </p:pic>
      <p:sp>
        <p:nvSpPr>
          <p:cNvPr id="22" name="Rounded Rectangle 46">
            <a:extLst>
              <a:ext uri="{FF2B5EF4-FFF2-40B4-BE49-F238E27FC236}">
                <a16:creationId xmlns:a16="http://schemas.microsoft.com/office/drawing/2014/main" id="{49DD5444-645A-0D15-310E-EED685057E09}"/>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85370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5" grpId="1" animBg="1"/>
      <p:bldP spid="20"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20"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129667"/>
            <a:ext cx="8091164" cy="1062010"/>
          </a:xfrm>
        </p:spPr>
        <p:txBody>
          <a:bodyPr>
            <a:noAutofit/>
          </a:bodyPr>
          <a:lstStyle/>
          <a:p>
            <a:pPr algn="l"/>
            <a:r>
              <a:rPr lang="en-US" sz="3400" b="1" dirty="0">
                <a:solidFill>
                  <a:prstClr val="white"/>
                </a:solidFill>
              </a:rPr>
              <a:t>Talking about things that happened at the same time</a:t>
            </a:r>
            <a:endParaRPr lang="en-US" sz="3600" dirty="0"/>
          </a:p>
        </p:txBody>
      </p:sp>
      <p:sp>
        <p:nvSpPr>
          <p:cNvPr id="21"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8268630" cy="2321042"/>
          </a:xfrm>
        </p:spPr>
        <p:txBody>
          <a:bodyPr>
            <a:noAutofit/>
          </a:bodyPr>
          <a:lstStyle/>
          <a:p>
            <a:pPr algn="l"/>
            <a:r>
              <a:rPr lang="en-US" sz="3200" dirty="0">
                <a:solidFill>
                  <a:prstClr val="white"/>
                </a:solidFill>
              </a:rPr>
              <a:t>Imperfect vs perfect </a:t>
            </a:r>
          </a:p>
          <a:p>
            <a:pPr algn="l"/>
            <a:r>
              <a:rPr lang="en-US" sz="3200" dirty="0">
                <a:solidFill>
                  <a:prstClr val="white"/>
                </a:solidFill>
              </a:rPr>
              <a:t>Ongoing events with 'BE + -ing’</a:t>
            </a:r>
          </a:p>
          <a:p>
            <a:pPr algn="l"/>
            <a:r>
              <a:rPr lang="fr-FR" sz="3200" dirty="0">
                <a:solidFill>
                  <a:prstClr val="white"/>
                </a:solidFill>
              </a:rPr>
              <a:t>Est-ce que </a:t>
            </a:r>
            <a:r>
              <a:rPr lang="en-US" sz="3200" dirty="0">
                <a:solidFill>
                  <a:prstClr val="white"/>
                </a:solidFill>
              </a:rPr>
              <a:t>questions</a:t>
            </a:r>
          </a:p>
          <a:p>
            <a:pPr algn="l"/>
            <a:r>
              <a:rPr lang="en-US" sz="3200" dirty="0">
                <a:solidFill>
                  <a:prstClr val="white"/>
                </a:solidFill>
              </a:rPr>
              <a:t>SSC</a:t>
            </a:r>
            <a:r>
              <a:rPr lang="en-GB" sz="3200" dirty="0">
                <a:solidFill>
                  <a:prstClr val="white"/>
                </a:solidFill>
              </a:rPr>
              <a:t> [r]</a:t>
            </a:r>
            <a:endParaRPr lang="en-US" sz="2400" dirty="0"/>
          </a:p>
        </p:txBody>
      </p:sp>
      <p:sp>
        <p:nvSpPr>
          <p:cNvPr id="22"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3.2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6 - Lesson 70</a:t>
            </a:r>
          </a:p>
        </p:txBody>
      </p:sp>
      <p:sp>
        <p:nvSpPr>
          <p:cNvPr id="2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a:t>
            </a:r>
            <a:r>
              <a:rPr lang="en-GB" sz="1400" dirty="0">
                <a:solidFill>
                  <a:prstClr val="white"/>
                </a:solidFill>
                <a:latin typeface="Century Gothic" panose="020B0502020202020204" pitchFamily="34" charset="0"/>
              </a:rPr>
              <a:t>Louise Bibbey  </a:t>
            </a:r>
          </a:p>
          <a:p>
            <a:pPr>
              <a:defRPr/>
            </a:pPr>
            <a:r>
              <a:rPr lang="en-GB" sz="1400" dirty="0">
                <a:solidFill>
                  <a:prstClr val="white"/>
                </a:solidFill>
                <a:latin typeface="Century Gothic" panose="020B0502020202020204" pitchFamily="34" charset="0"/>
              </a:rPr>
              <a:t>Artwork by: Chloé </a:t>
            </a:r>
            <a:r>
              <a:rPr lang="fr-FR" sz="1400" dirty="0">
                <a:solidFill>
                  <a:prstClr val="white"/>
                </a:solidFill>
                <a:latin typeface="Century Gothic" panose="020B0502020202020204" pitchFamily="34" charset="0"/>
              </a:rPr>
              <a:t>Motard</a:t>
            </a:r>
            <a:endParaRPr kumimoji="0" lang="fr-FR" sz="1600" b="0" i="0" u="none" strike="noStrike" kern="1200" cap="none" spc="0" normalizeH="0" baseline="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08/08/2022</a:t>
            </a:r>
          </a:p>
        </p:txBody>
      </p:sp>
    </p:spTree>
    <p:extLst>
      <p:ext uri="{BB962C8B-B14F-4D97-AF65-F5344CB8AC3E}">
        <p14:creationId xmlns:p14="http://schemas.microsoft.com/office/powerpoint/2010/main" val="40759450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295512" y="269440"/>
            <a:ext cx="10515600" cy="1325563"/>
          </a:xfrm>
        </p:spPr>
        <p:txBody>
          <a:bodyPr>
            <a:normAutofit fontScale="90000"/>
          </a:bodyPr>
          <a:lstStyle/>
          <a:p>
            <a:pPr lvl="0">
              <a:lnSpc>
                <a:spcPct val="100000"/>
              </a:lnSpc>
              <a:spcBef>
                <a:spcPts val="0"/>
              </a:spcBef>
            </a:pPr>
            <a:r>
              <a:rPr lang="en-GB" sz="20000" b="1" dirty="0">
                <a:solidFill>
                  <a:srgbClr val="1F4E79"/>
                </a:solidFill>
                <a:latin typeface="Century Gothic" panose="020B0502020202020204" pitchFamily="34" charset="0"/>
                <a:ea typeface="+mn-ea"/>
                <a:cs typeface="Calibri" panose="020F0502020204030204" pitchFamily="34" charset="0"/>
              </a:rPr>
              <a:t>r</a:t>
            </a:r>
            <a:endParaRPr lang="en-US" dirty="0"/>
          </a:p>
        </p:txBody>
      </p:sp>
      <p:sp>
        <p:nvSpPr>
          <p:cNvPr id="4" name="TextBox 3"/>
          <p:cNvSpPr txBox="1"/>
          <p:nvPr/>
        </p:nvSpPr>
        <p:spPr>
          <a:xfrm>
            <a:off x="4512175" y="4410175"/>
            <a:ext cx="2613216"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r</a:t>
            </a: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ue</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grpSp>
        <p:nvGrpSpPr>
          <p:cNvPr id="5" name="Group 4" descr="arrow pointing to street in front of house">
            <a:extLst>
              <a:ext uri="{FF2B5EF4-FFF2-40B4-BE49-F238E27FC236}">
                <a16:creationId xmlns:a16="http://schemas.microsoft.com/office/drawing/2014/main" id="{D4F534BE-345F-4B75-9665-9F2F541D3D4D}"/>
              </a:ext>
            </a:extLst>
          </p:cNvPr>
          <p:cNvGrpSpPr/>
          <p:nvPr/>
        </p:nvGrpSpPr>
        <p:grpSpPr>
          <a:xfrm>
            <a:off x="3663055" y="1524644"/>
            <a:ext cx="4311456" cy="2721606"/>
            <a:chOff x="3663055" y="1524644"/>
            <a:chExt cx="4311456" cy="2721606"/>
          </a:xfrm>
        </p:grpSpPr>
        <p:pic>
          <p:nvPicPr>
            <p:cNvPr id="10242" name="Picture 2" descr="arrow pointing to street in front of hous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3663055" y="1524644"/>
              <a:ext cx="4311456" cy="2721606"/>
            </a:xfrm>
            <a:prstGeom prst="rect">
              <a:avLst/>
            </a:prstGeom>
            <a:noFill/>
            <a:extLst>
              <a:ext uri="{909E8E84-426E-40DD-AFC4-6F175D3DCCD1}">
                <a14:hiddenFill xmlns:a14="http://schemas.microsoft.com/office/drawing/2010/main">
                  <a:solidFill>
                    <a:srgbClr val="FFFFFF"/>
                  </a:solidFill>
                </a14:hiddenFill>
              </a:ext>
            </a:extLst>
          </p:spPr>
        </p:pic>
        <p:sp>
          <p:nvSpPr>
            <p:cNvPr id="3" name="Arrow: Down 2">
              <a:extLst>
                <a:ext uri="{FF2B5EF4-FFF2-40B4-BE49-F238E27FC236}">
                  <a16:creationId xmlns:a16="http://schemas.microsoft.com/office/drawing/2014/main" id="{48B72158-B4C8-4B95-9B4D-429969943D91}"/>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412675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r ru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r ru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cs typeface="Calibri" panose="020F0502020204030204" pitchFamily="34" charset="0"/>
              </a:rPr>
              <a:t>r</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404141" y="3574584"/>
            <a:ext cx="138371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1150606" y="584479"/>
            <a:ext cx="188865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è</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224778" y="3651954"/>
            <a:ext cx="41026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mode</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ne</a:t>
            </a:r>
            <a:endPar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88429" y="4753889"/>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êt</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
        <p:nvSpPr>
          <p:cNvPr id="8" name="TextBox 7"/>
          <p:cNvSpPr txBox="1"/>
          <p:nvPr/>
        </p:nvSpPr>
        <p:spPr>
          <a:xfrm>
            <a:off x="8010393" y="45948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iste</a:t>
            </a:r>
            <a:endPar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679297" y="3651954"/>
            <a:ext cx="235032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pa</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ler</a:t>
            </a:r>
            <a:endParaRPr kumimoji="0" lang="fr-FR" sz="6000" b="0" i="0" u="none" strike="noStrike" kern="1200" cap="none" spc="0" normalizeH="0" baseline="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3" name="Picture 12" descr="sad face">
            <a:extLst>
              <a:ext uri="{FF2B5EF4-FFF2-40B4-BE49-F238E27FC236}">
                <a16:creationId xmlns:a16="http://schemas.microsoft.com/office/drawing/2014/main" id="{02A378D0-9B85-1A4A-A33B-F4D36D03320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72527" y="1567476"/>
            <a:ext cx="1977584" cy="1977584"/>
          </a:xfrm>
          <a:prstGeom prst="rect">
            <a:avLst/>
          </a:prstGeom>
        </p:spPr>
      </p:pic>
      <p:sp>
        <p:nvSpPr>
          <p:cNvPr id="17" name="Rectangle 16">
            <a:extLst>
              <a:ext uri="{FF2B5EF4-FFF2-40B4-BE49-F238E27FC236}">
                <a16:creationId xmlns:a16="http://schemas.microsoft.com/office/drawing/2014/main" id="{6C70D5E9-D171-FB4C-B44F-3112BADFC250}"/>
              </a:ext>
            </a:extLst>
          </p:cNvPr>
          <p:cNvSpPr/>
          <p:nvPr/>
        </p:nvSpPr>
        <p:spPr>
          <a:xfrm>
            <a:off x="5240636" y="5611180"/>
            <a:ext cx="171072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be]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two people talki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47791" y="4451532"/>
            <a:ext cx="2222466" cy="1842196"/>
          </a:xfrm>
          <a:prstGeom prst="rect">
            <a:avLst/>
          </a:prstGeom>
        </p:spPr>
      </p:pic>
      <p:sp>
        <p:nvSpPr>
          <p:cNvPr id="18" name="Rectangle 17">
            <a:extLst>
              <a:ext uri="{FF2B5EF4-FFF2-40B4-BE49-F238E27FC236}">
                <a16:creationId xmlns:a16="http://schemas.microsoft.com/office/drawing/2014/main" id="{7A8886D0-3076-47F0-8D05-BF45782EAD91}"/>
              </a:ext>
            </a:extLst>
          </p:cNvPr>
          <p:cNvSpPr/>
          <p:nvPr/>
        </p:nvSpPr>
        <p:spPr>
          <a:xfrm>
            <a:off x="1023167" y="1458611"/>
            <a:ext cx="21435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[brother]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9" name="Rectangle 18">
            <a:extLst>
              <a:ext uri="{FF2B5EF4-FFF2-40B4-BE49-F238E27FC236}">
                <a16:creationId xmlns:a16="http://schemas.microsoft.com/office/drawing/2014/main" id="{C6E71458-3BD6-6E4C-A62F-08EA61B236F7}"/>
              </a:ext>
            </a:extLst>
          </p:cNvPr>
          <p:cNvSpPr/>
          <p:nvPr/>
        </p:nvSpPr>
        <p:spPr>
          <a:xfrm>
            <a:off x="1086870" y="4498026"/>
            <a:ext cx="228139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[modern]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nvGrpSpPr>
          <p:cNvPr id="16" name="Group 15" descr="arrow pointing to street in front of house">
            <a:extLst>
              <a:ext uri="{FF2B5EF4-FFF2-40B4-BE49-F238E27FC236}">
                <a16:creationId xmlns:a16="http://schemas.microsoft.com/office/drawing/2014/main" id="{7A4C6B93-7567-4E35-A595-CBAD953D6D66}"/>
              </a:ext>
            </a:extLst>
          </p:cNvPr>
          <p:cNvGrpSpPr/>
          <p:nvPr/>
        </p:nvGrpSpPr>
        <p:grpSpPr>
          <a:xfrm>
            <a:off x="5031924" y="2341450"/>
            <a:ext cx="2128145" cy="1490350"/>
            <a:chOff x="3663055" y="1524644"/>
            <a:chExt cx="4311456" cy="2721606"/>
          </a:xfrm>
        </p:grpSpPr>
        <p:pic>
          <p:nvPicPr>
            <p:cNvPr id="20" name="Picture 2">
              <a:extLst>
                <a:ext uri="{FF2B5EF4-FFF2-40B4-BE49-F238E27FC236}">
                  <a16:creationId xmlns:a16="http://schemas.microsoft.com/office/drawing/2014/main" id="{2D3EDCD6-339F-4711-AEF7-61272CACDE4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p:blipFill>
          <p:spPr bwMode="auto">
            <a:xfrm>
              <a:off x="3663055" y="1524644"/>
              <a:ext cx="4311456" cy="2721606"/>
            </a:xfrm>
            <a:prstGeom prst="rect">
              <a:avLst/>
            </a:prstGeom>
            <a:noFill/>
            <a:extLst>
              <a:ext uri="{909E8E84-426E-40DD-AFC4-6F175D3DCCD1}">
                <a14:hiddenFill xmlns:a14="http://schemas.microsoft.com/office/drawing/2010/main">
                  <a:solidFill>
                    <a:srgbClr val="FFFFFF"/>
                  </a:solidFill>
                </a14:hiddenFill>
              </a:ext>
            </a:extLst>
          </p:spPr>
        </p:pic>
        <p:sp>
          <p:nvSpPr>
            <p:cNvPr id="21" name="Arrow: Down 20">
              <a:extLst>
                <a:ext uri="{FF2B5EF4-FFF2-40B4-BE49-F238E27FC236}">
                  <a16:creationId xmlns:a16="http://schemas.microsoft.com/office/drawing/2014/main" id="{B860B6A7-8A9B-4FCA-8197-ECE6203B2F70}"/>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grpSp>
    </p:spTree>
    <p:extLst>
      <p:ext uri="{BB962C8B-B14F-4D97-AF65-F5344CB8AC3E}">
        <p14:creationId xmlns:p14="http://schemas.microsoft.com/office/powerpoint/2010/main" val="8932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r ru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r fre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subTnLst>
                                    <p:audio>
                                      <p:cMediaNode>
                                        <p:cTn display="0" masterRel="sameClick">
                                          <p:stCondLst>
                                            <p:cond evt="begin" delay="0">
                                              <p:tn val="26"/>
                                            </p:cond>
                                          </p:stCondLst>
                                          <p:endCondLst>
                                            <p:cond evt="onStopAudio" delay="0">
                                              <p:tgtEl>
                                                <p:sldTgt/>
                                              </p:tgtEl>
                                            </p:cond>
                                          </p:endCondLst>
                                        </p:cTn>
                                        <p:tgtEl>
                                          <p:sndTgt r:embed="rId5" name="r fre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r trist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6" name="r trist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7" name="r modern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7" name="r modern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r etr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8" name="r etr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r parl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9" name="r parl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7" grpId="0"/>
      <p:bldP spid="18" grpId="0"/>
      <p:bldP spid="1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Des virelangues !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17" name="TextBox 16">
            <a:extLst>
              <a:ext uri="{FF2B5EF4-FFF2-40B4-BE49-F238E27FC236}">
                <a16:creationId xmlns:a16="http://schemas.microsoft.com/office/drawing/2014/main" id="{55F76293-F036-D943-9EC1-F5857D9662CB}"/>
              </a:ext>
            </a:extLst>
          </p:cNvPr>
          <p:cNvSpPr txBox="1"/>
          <p:nvPr/>
        </p:nvSpPr>
        <p:spPr>
          <a:xfrm>
            <a:off x="512064" y="1473070"/>
            <a:ext cx="1088745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104F75"/>
                </a:solidFill>
                <a:effectLst/>
                <a:uLnTx/>
                <a:uFillTx/>
                <a:latin typeface="Century Gothic" panose="020F0302020204030204"/>
                <a:ea typeface="+mn-ea"/>
                <a:cs typeface="+mn-cs"/>
              </a:rPr>
              <a:t>Le poiv</a:t>
            </a:r>
            <a:r>
              <a:rPr kumimoji="0" lang="fr-FR" sz="40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4000" b="0" i="0" u="none" strike="noStrike" kern="1200" cap="none" spc="0" normalizeH="0" baseline="0" noProof="0" dirty="0">
                <a:ln>
                  <a:noFill/>
                </a:ln>
                <a:solidFill>
                  <a:srgbClr val="104F75"/>
                </a:solidFill>
                <a:effectLst/>
                <a:uLnTx/>
                <a:uFillTx/>
                <a:latin typeface="Century Gothic" panose="020F0302020204030204"/>
                <a:ea typeface="+mn-ea"/>
                <a:cs typeface="+mn-cs"/>
              </a:rPr>
              <a:t>on </a:t>
            </a:r>
            <a:r>
              <a:rPr kumimoji="0" lang="fr-FR" sz="40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4000" b="0" i="0" u="none" strike="noStrike" kern="1200" cap="none" spc="0" normalizeH="0" baseline="0" noProof="0" dirty="0">
                <a:ln>
                  <a:noFill/>
                </a:ln>
                <a:solidFill>
                  <a:srgbClr val="104F75"/>
                </a:solidFill>
                <a:effectLst/>
                <a:uLnTx/>
                <a:uFillTx/>
                <a:latin typeface="Century Gothic" panose="020F0302020204030204"/>
                <a:ea typeface="+mn-ea"/>
                <a:cs typeface="+mn-cs"/>
              </a:rPr>
              <a:t>ouge </a:t>
            </a:r>
            <a:r>
              <a:rPr lang="fr-FR" sz="4000" dirty="0">
                <a:solidFill>
                  <a:srgbClr val="104F75"/>
                </a:solidFill>
                <a:latin typeface="Century Gothic" panose="020F0302020204030204"/>
              </a:rPr>
              <a:t>donne de la</a:t>
            </a:r>
            <a:r>
              <a:rPr kumimoji="0" lang="fr-FR" sz="4000" b="0" i="0" u="none" strike="noStrike" kern="1200" cap="none" spc="0" normalizeH="0" baseline="0" noProof="0" dirty="0">
                <a:ln>
                  <a:noFill/>
                </a:ln>
                <a:solidFill>
                  <a:srgbClr val="104F75"/>
                </a:solidFill>
                <a:effectLst/>
                <a:uLnTx/>
                <a:uFillTx/>
                <a:latin typeface="Century Gothic" panose="020F0302020204030204"/>
                <a:ea typeface="+mn-ea"/>
                <a:cs typeface="+mn-cs"/>
              </a:rPr>
              <a:t> fièv</a:t>
            </a:r>
            <a:r>
              <a:rPr kumimoji="0" lang="fr-FR" sz="40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4000" b="0" i="0" u="none" strike="noStrike" kern="1200" cap="none" spc="0" normalizeH="0" baseline="0" noProof="0" dirty="0">
                <a:ln>
                  <a:noFill/>
                </a:ln>
                <a:solidFill>
                  <a:srgbClr val="104F75"/>
                </a:solidFill>
                <a:effectLst/>
                <a:uLnTx/>
                <a:uFillTx/>
                <a:latin typeface="Century Gothic" panose="020F0302020204030204"/>
                <a:ea typeface="+mn-ea"/>
                <a:cs typeface="+mn-cs"/>
              </a:rPr>
              <a:t>e à la pauv</a:t>
            </a:r>
            <a:r>
              <a:rPr kumimoji="0" lang="fr-FR" sz="40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4000" b="0" i="0" u="none" strike="noStrike" kern="1200" cap="none" spc="0" normalizeH="0" baseline="0" noProof="0" dirty="0">
                <a:ln>
                  <a:noFill/>
                </a:ln>
                <a:solidFill>
                  <a:srgbClr val="104F75"/>
                </a:solidFill>
                <a:effectLst/>
                <a:uLnTx/>
                <a:uFillTx/>
                <a:latin typeface="Century Gothic" panose="020F0302020204030204"/>
                <a:ea typeface="+mn-ea"/>
                <a:cs typeface="+mn-cs"/>
              </a:rPr>
              <a:t>e pieuv</a:t>
            </a:r>
            <a:r>
              <a:rPr kumimoji="0" lang="fr-FR" sz="40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4000" b="0" i="0" u="none" strike="noStrike" kern="1200" cap="none" spc="0" normalizeH="0" baseline="0" noProof="0" dirty="0">
                <a:ln>
                  <a:noFill/>
                </a:ln>
                <a:solidFill>
                  <a:srgbClr val="104F75"/>
                </a:solidFill>
                <a:effectLst/>
                <a:uLnTx/>
                <a:uFillTx/>
                <a:latin typeface="Century Gothic" panose="020F0302020204030204"/>
                <a:ea typeface="+mn-ea"/>
                <a:cs typeface="+mn-cs"/>
              </a:rPr>
              <a:t>e qui do</a:t>
            </a:r>
            <a:r>
              <a:rPr kumimoji="0" lang="fr-FR" sz="40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4000" b="0" i="0" u="none" strike="noStrike" kern="1200" cap="none" spc="0" normalizeH="0" baseline="0" noProof="0" dirty="0">
                <a:ln>
                  <a:noFill/>
                </a:ln>
                <a:solidFill>
                  <a:srgbClr val="104F75"/>
                </a:solidFill>
                <a:effectLst/>
                <a:uLnTx/>
                <a:uFillTx/>
                <a:latin typeface="Century Gothic" panose="020F0302020204030204"/>
                <a:ea typeface="+mn-ea"/>
                <a:cs typeface="+mn-cs"/>
              </a:rPr>
              <a:t>t dans le hav</a:t>
            </a:r>
            <a:r>
              <a:rPr kumimoji="0" lang="fr-FR" sz="40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4000" b="0" i="0" u="none" strike="noStrike" kern="1200" cap="none" spc="0" normalizeH="0" baseline="0" noProof="0" dirty="0">
                <a:ln>
                  <a:noFill/>
                </a:ln>
                <a:solidFill>
                  <a:srgbClr val="104F75"/>
                </a:solidFill>
                <a:effectLst/>
                <a:uLnTx/>
                <a:uFillTx/>
                <a:latin typeface="Century Gothic" panose="020F0302020204030204"/>
                <a:ea typeface="+mn-ea"/>
                <a:cs typeface="+mn-cs"/>
              </a:rPr>
              <a:t>e. </a:t>
            </a:r>
          </a:p>
        </p:txBody>
      </p:sp>
      <p:sp>
        <p:nvSpPr>
          <p:cNvPr id="3" name="TextBox 2">
            <a:extLst>
              <a:ext uri="{FF2B5EF4-FFF2-40B4-BE49-F238E27FC236}">
                <a16:creationId xmlns:a16="http://schemas.microsoft.com/office/drawing/2014/main" id="{7C1D4262-324D-4A16-8C4D-6B67192BE6F9}"/>
              </a:ext>
            </a:extLst>
          </p:cNvPr>
          <p:cNvSpPr txBox="1"/>
          <p:nvPr/>
        </p:nvSpPr>
        <p:spPr>
          <a:xfrm>
            <a:off x="1142331" y="3033360"/>
            <a:ext cx="9263475" cy="1077218"/>
          </a:xfrm>
          <a:prstGeom prst="rect">
            <a:avLst/>
          </a:prstGeom>
          <a:noFill/>
        </p:spPr>
        <p:txBody>
          <a:bodyPr wrap="square" rtlCol="0">
            <a:spAutoFit/>
          </a:bodyPr>
          <a:lstStyle/>
          <a:p>
            <a:pPr lvl="0" algn="ctr">
              <a:defRPr/>
            </a:pPr>
            <a:r>
              <a:rPr lang="en-GB" sz="3200" dirty="0">
                <a:solidFill>
                  <a:srgbClr val="104F75"/>
                </a:solidFill>
              </a:rPr>
              <a:t>[The red pepper gives a fever to the poor octopus that sleeps in the harbour.</a:t>
            </a:r>
            <a:r>
              <a:rPr kumimoji="0" lang="en-GB" sz="3200" b="0" i="0" u="none" strike="noStrike" kern="1200" cap="none" spc="0" normalizeH="0" baseline="0" noProof="0" dirty="0">
                <a:ln>
                  <a:noFill/>
                </a:ln>
                <a:solidFill>
                  <a:srgbClr val="104F75"/>
                </a:solidFill>
                <a:effectLst/>
                <a:uLnTx/>
                <a:uFillTx/>
                <a:latin typeface="Century Gothic" panose="020F0302020204030204"/>
              </a:rPr>
              <a:t>]</a:t>
            </a:r>
          </a:p>
        </p:txBody>
      </p:sp>
      <p:sp>
        <p:nvSpPr>
          <p:cNvPr id="2" name="Rectangle 1">
            <a:hlinkClick r:id="" action="ppaction://noaction">
              <a:snd r:embed="rId4" name="pauvre pieuvre SLOW.wav"/>
            </a:hlinkClick>
            <a:extLst>
              <a:ext uri="{FF2B5EF4-FFF2-40B4-BE49-F238E27FC236}">
                <a16:creationId xmlns:a16="http://schemas.microsoft.com/office/drawing/2014/main" id="{6B0487FB-42A2-4F15-B87F-96673348C95C}"/>
              </a:ext>
            </a:extLst>
          </p:cNvPr>
          <p:cNvSpPr/>
          <p:nvPr/>
        </p:nvSpPr>
        <p:spPr>
          <a:xfrm>
            <a:off x="3885406" y="4902791"/>
            <a:ext cx="681926" cy="639508"/>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Rectangle 8">
            <a:hlinkClick r:id="" action="ppaction://noaction">
              <a:snd r:embed="rId5" name="pauvre pieuvre MEDIUM.wav"/>
            </a:hlinkClick>
            <a:extLst>
              <a:ext uri="{FF2B5EF4-FFF2-40B4-BE49-F238E27FC236}">
                <a16:creationId xmlns:a16="http://schemas.microsoft.com/office/drawing/2014/main" id="{9D70BD84-07C9-467D-A78B-6EA33D4DD6BB}"/>
              </a:ext>
            </a:extLst>
          </p:cNvPr>
          <p:cNvSpPr/>
          <p:nvPr/>
        </p:nvSpPr>
        <p:spPr>
          <a:xfrm>
            <a:off x="5774069" y="4917584"/>
            <a:ext cx="681926" cy="639508"/>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a:hlinkClick r:id="" action="ppaction://noaction">
              <a:snd r:embed="rId6" name="pauvre pieuvre FAST.wav"/>
            </a:hlinkClick>
            <a:extLst>
              <a:ext uri="{FF2B5EF4-FFF2-40B4-BE49-F238E27FC236}">
                <a16:creationId xmlns:a16="http://schemas.microsoft.com/office/drawing/2014/main" id="{092CDA81-1DA6-4806-8EE2-B81720299A49}"/>
              </a:ext>
            </a:extLst>
          </p:cNvPr>
          <p:cNvSpPr/>
          <p:nvPr/>
        </p:nvSpPr>
        <p:spPr>
          <a:xfrm>
            <a:off x="7662731" y="4902791"/>
            <a:ext cx="681926" cy="639508"/>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1" name="Picture 10" descr="A picture containing text&#10;&#10;Description automatically generated">
            <a:extLst>
              <a:ext uri="{FF2B5EF4-FFF2-40B4-BE49-F238E27FC236}">
                <a16:creationId xmlns:a16="http://schemas.microsoft.com/office/drawing/2014/main" id="{DE3A9C89-6C6F-F0F0-076B-5522D1B36D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6257" y="4049534"/>
            <a:ext cx="2204096" cy="2204096"/>
          </a:xfrm>
          <a:prstGeom prst="rect">
            <a:avLst/>
          </a:prstGeom>
        </p:spPr>
      </p:pic>
      <p:pic>
        <p:nvPicPr>
          <p:cNvPr id="13" name="Picture 12" descr="Shape&#10;&#10;Description automatically generated">
            <a:extLst>
              <a:ext uri="{FF2B5EF4-FFF2-40B4-BE49-F238E27FC236}">
                <a16:creationId xmlns:a16="http://schemas.microsoft.com/office/drawing/2014/main" id="{551DE953-FD22-2021-CAE6-AA773A978CF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8844" y="4201886"/>
            <a:ext cx="2816892" cy="2112669"/>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7F7A9BD4-2938-E498-F7E0-6BB9A1C248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8843" y="5029200"/>
            <a:ext cx="984521" cy="1213854"/>
          </a:xfrm>
          <a:prstGeom prst="rect">
            <a:avLst/>
          </a:prstGeom>
        </p:spPr>
      </p:pic>
      <p:pic>
        <p:nvPicPr>
          <p:cNvPr id="14" name="Picture 13" descr="A red pen with a black background&#10;&#10;Description automatically generated with low confidence">
            <a:extLst>
              <a:ext uri="{FF2B5EF4-FFF2-40B4-BE49-F238E27FC236}">
                <a16:creationId xmlns:a16="http://schemas.microsoft.com/office/drawing/2014/main" id="{06234458-9F6E-BE5F-190B-70BA39A07A5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3627" t="15028" r="16679" b="15269"/>
          <a:stretch/>
        </p:blipFill>
        <p:spPr>
          <a:xfrm rot="18972574">
            <a:off x="2403990" y="4390456"/>
            <a:ext cx="1015018" cy="1015129"/>
          </a:xfrm>
          <a:prstGeom prst="rect">
            <a:avLst/>
          </a:prstGeom>
        </p:spPr>
      </p:pic>
    </p:spTree>
    <p:extLst>
      <p:ext uri="{BB962C8B-B14F-4D97-AF65-F5344CB8AC3E}">
        <p14:creationId xmlns:p14="http://schemas.microsoft.com/office/powerpoint/2010/main" val="211957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Des virelangues !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17" name="TextBox 16">
            <a:extLst>
              <a:ext uri="{FF2B5EF4-FFF2-40B4-BE49-F238E27FC236}">
                <a16:creationId xmlns:a16="http://schemas.microsoft.com/office/drawing/2014/main" id="{55F76293-F036-D943-9EC1-F5857D9662CB}"/>
              </a:ext>
            </a:extLst>
          </p:cNvPr>
          <p:cNvSpPr txBox="1"/>
          <p:nvPr/>
        </p:nvSpPr>
        <p:spPr>
          <a:xfrm>
            <a:off x="1190694" y="1416710"/>
            <a:ext cx="992870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4000" dirty="0">
                <a:solidFill>
                  <a:srgbClr val="104F75"/>
                </a:solidFill>
                <a:latin typeface="Century Gothic" panose="020F0302020204030204"/>
              </a:rPr>
              <a:t>T</a:t>
            </a:r>
            <a:r>
              <a:rPr lang="fr-FR" sz="4000" b="1" dirty="0">
                <a:solidFill>
                  <a:srgbClr val="E87D1E"/>
                </a:solidFill>
                <a:latin typeface="Century Gothic" panose="020F0302020204030204"/>
              </a:rPr>
              <a:t>r</a:t>
            </a:r>
            <a:r>
              <a:rPr lang="fr-FR" sz="4000" dirty="0">
                <a:solidFill>
                  <a:srgbClr val="104F75"/>
                </a:solidFill>
                <a:latin typeface="Century Gothic" panose="020F0302020204030204"/>
              </a:rPr>
              <a:t>ois g</a:t>
            </a:r>
            <a:r>
              <a:rPr lang="fr-FR" sz="4000" b="1" dirty="0">
                <a:solidFill>
                  <a:srgbClr val="E87D1E"/>
                </a:solidFill>
                <a:latin typeface="Century Gothic" panose="020F0302020204030204"/>
              </a:rPr>
              <a:t>r</a:t>
            </a:r>
            <a:r>
              <a:rPr lang="fr-FR" sz="4000" dirty="0">
                <a:solidFill>
                  <a:srgbClr val="104F75"/>
                </a:solidFill>
                <a:latin typeface="Century Gothic" panose="020F0302020204030204"/>
              </a:rPr>
              <a:t>os </a:t>
            </a:r>
            <a:r>
              <a:rPr lang="fr-FR" sz="4000" b="1" dirty="0">
                <a:solidFill>
                  <a:srgbClr val="E87D1E"/>
                </a:solidFill>
                <a:latin typeface="Century Gothic" panose="020F0302020204030204"/>
              </a:rPr>
              <a:t>r</a:t>
            </a:r>
            <a:r>
              <a:rPr lang="fr-FR" sz="4000" dirty="0">
                <a:solidFill>
                  <a:srgbClr val="104F75"/>
                </a:solidFill>
                <a:latin typeface="Century Gothic" panose="020F0302020204030204"/>
              </a:rPr>
              <a:t>ats g</a:t>
            </a:r>
            <a:r>
              <a:rPr lang="fr-FR" sz="4000" b="1" dirty="0">
                <a:solidFill>
                  <a:srgbClr val="E87D1E"/>
                </a:solidFill>
                <a:latin typeface="Century Gothic" panose="020F0302020204030204"/>
              </a:rPr>
              <a:t>r</a:t>
            </a:r>
            <a:r>
              <a:rPr lang="fr-FR" sz="4000" dirty="0">
                <a:solidFill>
                  <a:srgbClr val="104F75"/>
                </a:solidFill>
                <a:latin typeface="Century Gothic" panose="020F0302020204030204"/>
              </a:rPr>
              <a:t>is dans t</a:t>
            </a:r>
            <a:r>
              <a:rPr lang="fr-FR" sz="4000" b="1" dirty="0">
                <a:solidFill>
                  <a:srgbClr val="E87D1E"/>
                </a:solidFill>
                <a:latin typeface="Century Gothic" panose="020F0302020204030204"/>
              </a:rPr>
              <a:t>r</a:t>
            </a:r>
            <a:r>
              <a:rPr lang="fr-FR" sz="4000" dirty="0">
                <a:solidFill>
                  <a:srgbClr val="104F75"/>
                </a:solidFill>
                <a:latin typeface="Century Gothic" panose="020F0302020204030204"/>
              </a:rPr>
              <a:t>ois g</a:t>
            </a:r>
            <a:r>
              <a:rPr lang="fr-FR" sz="4000" b="1" dirty="0">
                <a:solidFill>
                  <a:srgbClr val="E87D1E"/>
                </a:solidFill>
                <a:latin typeface="Century Gothic" panose="020F0302020204030204"/>
              </a:rPr>
              <a:t>r</a:t>
            </a:r>
            <a:r>
              <a:rPr lang="fr-FR" sz="4000" dirty="0">
                <a:solidFill>
                  <a:srgbClr val="104F75"/>
                </a:solidFill>
                <a:latin typeface="Century Gothic" panose="020F0302020204030204"/>
              </a:rPr>
              <a:t>os t</a:t>
            </a:r>
            <a:r>
              <a:rPr lang="fr-FR" sz="4000" b="1" dirty="0">
                <a:solidFill>
                  <a:srgbClr val="E87D1E"/>
                </a:solidFill>
                <a:latin typeface="Century Gothic" panose="020F0302020204030204"/>
              </a:rPr>
              <a:t>r</a:t>
            </a:r>
            <a:r>
              <a:rPr lang="fr-FR" sz="4000" dirty="0">
                <a:solidFill>
                  <a:srgbClr val="104F75"/>
                </a:solidFill>
                <a:latin typeface="Century Gothic" panose="020F0302020204030204"/>
              </a:rPr>
              <a:t>ous </a:t>
            </a:r>
            <a:r>
              <a:rPr lang="fr-FR" sz="4000" b="1" dirty="0">
                <a:solidFill>
                  <a:srgbClr val="E87D1E"/>
                </a:solidFill>
                <a:latin typeface="Century Gothic" panose="020F0302020204030204"/>
              </a:rPr>
              <a:t>r</a:t>
            </a:r>
            <a:r>
              <a:rPr lang="fr-FR" sz="4000" dirty="0">
                <a:solidFill>
                  <a:srgbClr val="104F75"/>
                </a:solidFill>
                <a:latin typeface="Century Gothic" panose="020F0302020204030204"/>
              </a:rPr>
              <a:t>onds </a:t>
            </a:r>
            <a:r>
              <a:rPr lang="fr-FR" sz="4000" b="1" dirty="0">
                <a:solidFill>
                  <a:srgbClr val="E87D1E"/>
                </a:solidFill>
                <a:latin typeface="Century Gothic" panose="020F0302020204030204"/>
              </a:rPr>
              <a:t>r</a:t>
            </a:r>
            <a:r>
              <a:rPr lang="fr-FR" sz="4000" dirty="0">
                <a:solidFill>
                  <a:srgbClr val="104F75"/>
                </a:solidFill>
                <a:latin typeface="Century Gothic" panose="020F0302020204030204"/>
              </a:rPr>
              <a:t>ongent t</a:t>
            </a:r>
            <a:r>
              <a:rPr lang="fr-FR" sz="4000" b="1" dirty="0">
                <a:solidFill>
                  <a:srgbClr val="E87D1E"/>
                </a:solidFill>
                <a:latin typeface="Century Gothic" panose="020F0302020204030204"/>
              </a:rPr>
              <a:t>r</a:t>
            </a:r>
            <a:r>
              <a:rPr lang="fr-FR" sz="4000" dirty="0">
                <a:solidFill>
                  <a:srgbClr val="104F75"/>
                </a:solidFill>
                <a:latin typeface="Century Gothic" panose="020F0302020204030204"/>
              </a:rPr>
              <a:t>ois g</a:t>
            </a:r>
            <a:r>
              <a:rPr lang="fr-FR" sz="4000" b="1" dirty="0">
                <a:solidFill>
                  <a:srgbClr val="E87D1E"/>
                </a:solidFill>
                <a:latin typeface="Century Gothic" panose="020F0302020204030204"/>
              </a:rPr>
              <a:t>r</a:t>
            </a:r>
            <a:r>
              <a:rPr lang="fr-FR" sz="4000" dirty="0">
                <a:solidFill>
                  <a:srgbClr val="104F75"/>
                </a:solidFill>
                <a:latin typeface="Century Gothic" panose="020F0302020204030204"/>
              </a:rPr>
              <a:t>os c</a:t>
            </a:r>
            <a:r>
              <a:rPr lang="fr-FR" sz="4000" b="1" dirty="0">
                <a:solidFill>
                  <a:srgbClr val="E87D1E"/>
                </a:solidFill>
                <a:latin typeface="Century Gothic" panose="020F0302020204030204"/>
              </a:rPr>
              <a:t>r</a:t>
            </a:r>
            <a:r>
              <a:rPr lang="fr-FR" sz="4000" dirty="0">
                <a:solidFill>
                  <a:srgbClr val="104F75"/>
                </a:solidFill>
                <a:latin typeface="Century Gothic" panose="020F0302020204030204"/>
              </a:rPr>
              <a:t>outons </a:t>
            </a:r>
            <a:r>
              <a:rPr lang="fr-FR" sz="4000" b="1" dirty="0">
                <a:solidFill>
                  <a:srgbClr val="E87D1E"/>
                </a:solidFill>
                <a:latin typeface="Century Gothic" panose="020F0302020204030204"/>
              </a:rPr>
              <a:t>r</a:t>
            </a:r>
            <a:r>
              <a:rPr lang="fr-FR" sz="4000" dirty="0">
                <a:solidFill>
                  <a:srgbClr val="104F75"/>
                </a:solidFill>
                <a:latin typeface="Century Gothic" panose="020F0302020204030204"/>
              </a:rPr>
              <a:t>onds.</a:t>
            </a:r>
            <a:endParaRPr kumimoji="0" lang="fr-FR" sz="40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7C1D4262-324D-4A16-8C4D-6B67192BE6F9}"/>
              </a:ext>
            </a:extLst>
          </p:cNvPr>
          <p:cNvSpPr txBox="1"/>
          <p:nvPr/>
        </p:nvSpPr>
        <p:spPr>
          <a:xfrm>
            <a:off x="1483294" y="2837638"/>
            <a:ext cx="9263475" cy="1077218"/>
          </a:xfrm>
          <a:prstGeom prst="rect">
            <a:avLst/>
          </a:prstGeom>
          <a:noFill/>
        </p:spPr>
        <p:txBody>
          <a:bodyPr wrap="square" rtlCol="0">
            <a:spAutoFit/>
          </a:bodyPr>
          <a:lstStyle/>
          <a:p>
            <a:pPr lvl="0" algn="ctr">
              <a:defRPr/>
            </a:pPr>
            <a:r>
              <a:rPr lang="en-GB" sz="3200" dirty="0">
                <a:solidFill>
                  <a:srgbClr val="104F75"/>
                </a:solidFill>
              </a:rPr>
              <a:t>[</a:t>
            </a:r>
            <a:r>
              <a:rPr lang="en-US" sz="3200" dirty="0">
                <a:solidFill>
                  <a:srgbClr val="104F75"/>
                </a:solidFill>
              </a:rPr>
              <a:t>Three big grey rats in three big round holes gnaw on three big round croutons.</a:t>
            </a:r>
            <a:r>
              <a:rPr kumimoji="0" lang="en-GB" sz="3200" b="0" i="0" u="none" strike="noStrike" kern="1200" cap="none" spc="0" normalizeH="0" baseline="0" noProof="0" dirty="0">
                <a:ln>
                  <a:noFill/>
                </a:ln>
                <a:solidFill>
                  <a:srgbClr val="104F75"/>
                </a:solidFill>
                <a:effectLst/>
                <a:uLnTx/>
                <a:uFillTx/>
                <a:latin typeface="Century Gothic" panose="020F0302020204030204"/>
              </a:rPr>
              <a:t>]</a:t>
            </a:r>
          </a:p>
        </p:txBody>
      </p:sp>
      <p:sp>
        <p:nvSpPr>
          <p:cNvPr id="2" name="Rectangle 1">
            <a:hlinkClick r:id="" action="ppaction://noaction">
              <a:snd r:embed="rId4" name="trois gros rats SLOW.wav"/>
            </a:hlinkClick>
            <a:extLst>
              <a:ext uri="{FF2B5EF4-FFF2-40B4-BE49-F238E27FC236}">
                <a16:creationId xmlns:a16="http://schemas.microsoft.com/office/drawing/2014/main" id="{6B0487FB-42A2-4F15-B87F-96673348C95C}"/>
              </a:ext>
            </a:extLst>
          </p:cNvPr>
          <p:cNvSpPr/>
          <p:nvPr/>
        </p:nvSpPr>
        <p:spPr>
          <a:xfrm>
            <a:off x="3885406" y="4902791"/>
            <a:ext cx="681926" cy="639508"/>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Rectangle 8">
            <a:hlinkClick r:id="" action="ppaction://noaction">
              <a:snd r:embed="rId5" name="trois gros rats MEDIUM.wav"/>
            </a:hlinkClick>
            <a:extLst>
              <a:ext uri="{FF2B5EF4-FFF2-40B4-BE49-F238E27FC236}">
                <a16:creationId xmlns:a16="http://schemas.microsoft.com/office/drawing/2014/main" id="{9D70BD84-07C9-467D-A78B-6EA33D4DD6BB}"/>
              </a:ext>
            </a:extLst>
          </p:cNvPr>
          <p:cNvSpPr/>
          <p:nvPr/>
        </p:nvSpPr>
        <p:spPr>
          <a:xfrm>
            <a:off x="5774069" y="4917584"/>
            <a:ext cx="681926" cy="639508"/>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a:hlinkClick r:id="" action="ppaction://noaction">
              <a:snd r:embed="rId6" name="trois gros rats FAST.wav"/>
            </a:hlinkClick>
            <a:extLst>
              <a:ext uri="{FF2B5EF4-FFF2-40B4-BE49-F238E27FC236}">
                <a16:creationId xmlns:a16="http://schemas.microsoft.com/office/drawing/2014/main" id="{092CDA81-1DA6-4806-8EE2-B81720299A49}"/>
              </a:ext>
            </a:extLst>
          </p:cNvPr>
          <p:cNvSpPr/>
          <p:nvPr/>
        </p:nvSpPr>
        <p:spPr>
          <a:xfrm>
            <a:off x="7662731" y="4902791"/>
            <a:ext cx="681926" cy="639508"/>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4" name="Oval 23">
            <a:extLst>
              <a:ext uri="{FF2B5EF4-FFF2-40B4-BE49-F238E27FC236}">
                <a16:creationId xmlns:a16="http://schemas.microsoft.com/office/drawing/2014/main" id="{A5FE72D9-71C6-8018-C235-32FD0817ACBA}"/>
              </a:ext>
            </a:extLst>
          </p:cNvPr>
          <p:cNvSpPr/>
          <p:nvPr/>
        </p:nvSpPr>
        <p:spPr>
          <a:xfrm>
            <a:off x="91966" y="5530934"/>
            <a:ext cx="2100943" cy="6957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5" name="Oval 24">
            <a:extLst>
              <a:ext uri="{FF2B5EF4-FFF2-40B4-BE49-F238E27FC236}">
                <a16:creationId xmlns:a16="http://schemas.microsoft.com/office/drawing/2014/main" id="{1B2CC051-C554-C9E6-F81F-C855DB2BB698}"/>
              </a:ext>
            </a:extLst>
          </p:cNvPr>
          <p:cNvSpPr/>
          <p:nvPr/>
        </p:nvSpPr>
        <p:spPr>
          <a:xfrm>
            <a:off x="1639665" y="5509947"/>
            <a:ext cx="2100943" cy="69575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6" name="Oval 25">
            <a:extLst>
              <a:ext uri="{FF2B5EF4-FFF2-40B4-BE49-F238E27FC236}">
                <a16:creationId xmlns:a16="http://schemas.microsoft.com/office/drawing/2014/main" id="{31A84A1E-26DF-4FD6-04C4-74DFA9EEA90F}"/>
              </a:ext>
            </a:extLst>
          </p:cNvPr>
          <p:cNvSpPr/>
          <p:nvPr/>
        </p:nvSpPr>
        <p:spPr>
          <a:xfrm>
            <a:off x="8645826" y="5376009"/>
            <a:ext cx="3372003" cy="9159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6" name="Picture 5" descr="A picture containing shape&#10;&#10;Description automatically generated">
            <a:extLst>
              <a:ext uri="{FF2B5EF4-FFF2-40B4-BE49-F238E27FC236}">
                <a16:creationId xmlns:a16="http://schemas.microsoft.com/office/drawing/2014/main" id="{09200AC0-8A37-1532-4B40-FFC6819EEE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5582" y="4276900"/>
            <a:ext cx="2416878" cy="1723914"/>
          </a:xfrm>
          <a:prstGeom prst="rect">
            <a:avLst/>
          </a:prstGeom>
        </p:spPr>
      </p:pic>
      <p:pic>
        <p:nvPicPr>
          <p:cNvPr id="23" name="Picture 22" descr="Shape&#10;&#10;Description automatically generated">
            <a:extLst>
              <a:ext uri="{FF2B5EF4-FFF2-40B4-BE49-F238E27FC236}">
                <a16:creationId xmlns:a16="http://schemas.microsoft.com/office/drawing/2014/main" id="{52EA4D53-6476-E911-E4D1-18B39B9ACA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2770" y="3899778"/>
            <a:ext cx="1686528" cy="2645534"/>
          </a:xfrm>
          <a:prstGeom prst="rect">
            <a:avLst/>
          </a:prstGeom>
        </p:spPr>
      </p:pic>
      <p:pic>
        <p:nvPicPr>
          <p:cNvPr id="19" name="Picture 18" descr="Logo&#10;&#10;Description automatically generated">
            <a:extLst>
              <a:ext uri="{FF2B5EF4-FFF2-40B4-BE49-F238E27FC236}">
                <a16:creationId xmlns:a16="http://schemas.microsoft.com/office/drawing/2014/main" id="{E72716D4-5EF3-BE5C-4D0A-873B5FFD8E2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9551" y="4027101"/>
            <a:ext cx="2489041" cy="2156556"/>
          </a:xfrm>
          <a:prstGeom prst="rect">
            <a:avLst/>
          </a:prstGeom>
        </p:spPr>
      </p:pic>
      <p:pic>
        <p:nvPicPr>
          <p:cNvPr id="11" name="Picture 10" descr="A lit up jack-o-lantern&#10;&#10;Description automatically generated with low confidence">
            <a:extLst>
              <a:ext uri="{FF2B5EF4-FFF2-40B4-BE49-F238E27FC236}">
                <a16:creationId xmlns:a16="http://schemas.microsoft.com/office/drawing/2014/main" id="{1B50C427-C01E-EC7A-A378-A2BB1CCEA12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7053" t="9833" r="16832" b="12499"/>
          <a:stretch/>
        </p:blipFill>
        <p:spPr>
          <a:xfrm>
            <a:off x="2532680" y="4917584"/>
            <a:ext cx="836141" cy="695757"/>
          </a:xfrm>
          <a:prstGeom prst="rect">
            <a:avLst/>
          </a:prstGeom>
        </p:spPr>
      </p:pic>
      <p:pic>
        <p:nvPicPr>
          <p:cNvPr id="18" name="Picture 17" descr="A lit up jack-o-lantern&#10;&#10;Description automatically generated with low confidence">
            <a:extLst>
              <a:ext uri="{FF2B5EF4-FFF2-40B4-BE49-F238E27FC236}">
                <a16:creationId xmlns:a16="http://schemas.microsoft.com/office/drawing/2014/main" id="{929157CC-6252-9131-56F4-843EBEF061C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7053" t="9833" r="16832" b="12499"/>
          <a:stretch/>
        </p:blipFill>
        <p:spPr>
          <a:xfrm>
            <a:off x="388648" y="5023776"/>
            <a:ext cx="836141" cy="695757"/>
          </a:xfrm>
          <a:prstGeom prst="rect">
            <a:avLst/>
          </a:prstGeom>
        </p:spPr>
      </p:pic>
      <p:pic>
        <p:nvPicPr>
          <p:cNvPr id="20" name="Picture 19" descr="A lit up jack-o-lantern&#10;&#10;Description automatically generated with low confidence">
            <a:extLst>
              <a:ext uri="{FF2B5EF4-FFF2-40B4-BE49-F238E27FC236}">
                <a16:creationId xmlns:a16="http://schemas.microsoft.com/office/drawing/2014/main" id="{3B4199F9-3DFC-DBF9-4E44-1DAB2D70B8B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7053" t="9833" r="16832" b="12499"/>
          <a:stretch/>
        </p:blipFill>
        <p:spPr>
          <a:xfrm>
            <a:off x="8564263" y="5540687"/>
            <a:ext cx="836141" cy="695757"/>
          </a:xfrm>
          <a:prstGeom prst="rect">
            <a:avLst/>
          </a:prstGeom>
        </p:spPr>
      </p:pic>
    </p:spTree>
    <p:extLst>
      <p:ext uri="{BB962C8B-B14F-4D97-AF65-F5344CB8AC3E}">
        <p14:creationId xmlns:p14="http://schemas.microsoft.com/office/powerpoint/2010/main" val="212417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Des virelangues !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17" name="TextBox 16">
            <a:extLst>
              <a:ext uri="{FF2B5EF4-FFF2-40B4-BE49-F238E27FC236}">
                <a16:creationId xmlns:a16="http://schemas.microsoft.com/office/drawing/2014/main" id="{55F76293-F036-D943-9EC1-F5857D9662CB}"/>
              </a:ext>
            </a:extLst>
          </p:cNvPr>
          <p:cNvSpPr txBox="1"/>
          <p:nvPr/>
        </p:nvSpPr>
        <p:spPr>
          <a:xfrm>
            <a:off x="84097" y="1362395"/>
            <a:ext cx="1202380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Le c</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ic</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i de la c</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ique c</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ie son c</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i c</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u et </a:t>
            </a:r>
            <a:r>
              <a:rPr kumimoji="0" lang="fr-FR" sz="3600" i="0" u="none" strike="noStrike" kern="1200" cap="none" spc="0" normalizeH="0" baseline="0" noProof="0" dirty="0">
                <a:ln>
                  <a:noFill/>
                </a:ln>
                <a:solidFill>
                  <a:srgbClr val="104F75"/>
                </a:solidFill>
                <a:effectLst/>
                <a:uLnTx/>
                <a:uFillTx/>
                <a:latin typeface="Century Gothic" panose="020F0302020204030204"/>
                <a:ea typeface="+mn-ea"/>
                <a:cs typeface="+mn-cs"/>
              </a:rPr>
              <a:t>c</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3600" i="0" u="none" strike="noStrike" kern="1200" cap="none" spc="0" normalizeH="0" baseline="0" noProof="0" dirty="0">
                <a:ln>
                  <a:noFill/>
                </a:ln>
                <a:solidFill>
                  <a:srgbClr val="104F75"/>
                </a:solidFill>
                <a:effectLst/>
                <a:uLnTx/>
                <a:uFillTx/>
                <a:latin typeface="Century Gothic" panose="020F0302020204030204"/>
                <a:ea typeface="+mn-ea"/>
                <a:cs typeface="+mn-cs"/>
              </a:rPr>
              <a:t>itique</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 ca</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 il c</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aint que le c</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ocodile ne le c</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oque et ne le c</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aque.</a:t>
            </a:r>
            <a:endParaRPr kumimoji="0" lang="en-US" sz="36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7C1D4262-324D-4A16-8C4D-6B67192BE6F9}"/>
              </a:ext>
            </a:extLst>
          </p:cNvPr>
          <p:cNvSpPr txBox="1"/>
          <p:nvPr/>
        </p:nvSpPr>
        <p:spPr>
          <a:xfrm>
            <a:off x="1918339" y="2709423"/>
            <a:ext cx="8523515" cy="1569660"/>
          </a:xfrm>
          <a:prstGeom prst="rect">
            <a:avLst/>
          </a:prstGeom>
          <a:noFill/>
        </p:spPr>
        <p:txBody>
          <a:bodyPr wrap="square" rtlCol="0">
            <a:spAutoFit/>
          </a:bodyPr>
          <a:lstStyle/>
          <a:p>
            <a:pPr lvl="0" algn="ctr">
              <a:defRPr/>
            </a:pPr>
            <a:r>
              <a:rPr lang="en-US" sz="3200" dirty="0">
                <a:solidFill>
                  <a:srgbClr val="104F75"/>
                </a:solidFill>
              </a:rPr>
              <a:t>[The cricket in the creek cries its raw and critical cry because it fears that the crocodile will crunch and crack it.</a:t>
            </a:r>
            <a:r>
              <a:rPr kumimoji="0" lang="en-GB" sz="3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endParaRPr kumimoji="0" lang="en-US" sz="32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2" name="Rectangle 1">
            <a:hlinkClick r:id="" action="ppaction://noaction">
              <a:snd r:embed="rId4" name="le cricri SLOW.wav"/>
            </a:hlinkClick>
            <a:extLst>
              <a:ext uri="{FF2B5EF4-FFF2-40B4-BE49-F238E27FC236}">
                <a16:creationId xmlns:a16="http://schemas.microsoft.com/office/drawing/2014/main" id="{6B0487FB-42A2-4F15-B87F-96673348C95C}"/>
              </a:ext>
            </a:extLst>
          </p:cNvPr>
          <p:cNvSpPr/>
          <p:nvPr/>
        </p:nvSpPr>
        <p:spPr>
          <a:xfrm>
            <a:off x="3885406" y="4902791"/>
            <a:ext cx="681926" cy="639508"/>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Rectangle 8">
            <a:hlinkClick r:id="" action="ppaction://noaction">
              <a:snd r:embed="rId5" name="le cricri MEDIUM.wav"/>
            </a:hlinkClick>
            <a:extLst>
              <a:ext uri="{FF2B5EF4-FFF2-40B4-BE49-F238E27FC236}">
                <a16:creationId xmlns:a16="http://schemas.microsoft.com/office/drawing/2014/main" id="{9D70BD84-07C9-467D-A78B-6EA33D4DD6BB}"/>
              </a:ext>
            </a:extLst>
          </p:cNvPr>
          <p:cNvSpPr/>
          <p:nvPr/>
        </p:nvSpPr>
        <p:spPr>
          <a:xfrm>
            <a:off x="5774069" y="4917584"/>
            <a:ext cx="681926" cy="639508"/>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a:hlinkClick r:id="" action="ppaction://noaction">
              <a:snd r:embed="rId6" name="le cricri FAST.wav"/>
            </a:hlinkClick>
            <a:extLst>
              <a:ext uri="{FF2B5EF4-FFF2-40B4-BE49-F238E27FC236}">
                <a16:creationId xmlns:a16="http://schemas.microsoft.com/office/drawing/2014/main" id="{092CDA81-1DA6-4806-8EE2-B81720299A49}"/>
              </a:ext>
            </a:extLst>
          </p:cNvPr>
          <p:cNvSpPr/>
          <p:nvPr/>
        </p:nvSpPr>
        <p:spPr>
          <a:xfrm>
            <a:off x="7662731" y="4902791"/>
            <a:ext cx="681926" cy="639508"/>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6" name="Picture 5" descr="A picture containing vector graphics, clipart&#10;&#10;Description automatically generated">
            <a:extLst>
              <a:ext uri="{FF2B5EF4-FFF2-40B4-BE49-F238E27FC236}">
                <a16:creationId xmlns:a16="http://schemas.microsoft.com/office/drawing/2014/main" id="{D4C2D0ED-BEC2-A4A3-F006-BACC79AB44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807" y="4203150"/>
            <a:ext cx="2933828" cy="2225583"/>
          </a:xfrm>
          <a:prstGeom prst="rect">
            <a:avLst/>
          </a:prstGeom>
        </p:spPr>
      </p:pic>
      <p:pic>
        <p:nvPicPr>
          <p:cNvPr id="11" name="Picture 10" descr="A picture containing clipart&#10;&#10;Description automatically generated">
            <a:extLst>
              <a:ext uri="{FF2B5EF4-FFF2-40B4-BE49-F238E27FC236}">
                <a16:creationId xmlns:a16="http://schemas.microsoft.com/office/drawing/2014/main" id="{CC277209-9AC6-88B4-865A-ADC79317DF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5143" y="4364272"/>
            <a:ext cx="3100766" cy="1934564"/>
          </a:xfrm>
          <a:prstGeom prst="rect">
            <a:avLst/>
          </a:prstGeom>
        </p:spPr>
      </p:pic>
    </p:spTree>
    <p:extLst>
      <p:ext uri="{BB962C8B-B14F-4D97-AF65-F5344CB8AC3E}">
        <p14:creationId xmlns:p14="http://schemas.microsoft.com/office/powerpoint/2010/main" val="282561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7178570" cy="867128"/>
          </a:xfrm>
          <a:prstGeom prst="rect">
            <a:avLst/>
          </a:prstGeom>
        </p:spPr>
      </p:pic>
      <p:sp>
        <p:nvSpPr>
          <p:cNvPr id="4" name="Title 3"/>
          <p:cNvSpPr>
            <a:spLocks noGrp="1"/>
          </p:cNvSpPr>
          <p:nvPr>
            <p:ph type="title"/>
          </p:nvPr>
        </p:nvSpPr>
        <p:spPr>
          <a:xfrm>
            <a:off x="-1" y="296864"/>
            <a:ext cx="6437355" cy="707849"/>
          </a:xfrm>
        </p:spPr>
        <p:txBody>
          <a:bodyPr>
            <a:normAutofit fontScale="90000"/>
          </a:bodyPr>
          <a:lstStyle/>
          <a:p>
            <a:r>
              <a:rPr lang="fr-FR" sz="3200" b="1" dirty="0">
                <a:solidFill>
                  <a:schemeClr val="bg1"/>
                </a:solidFill>
              </a:rPr>
              <a:t>Un quiz rapide sur deux thèmes!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450917" y="165204"/>
            <a:ext cx="1459003"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40" name="TextBox 39">
            <a:extLst>
              <a:ext uri="{FF2B5EF4-FFF2-40B4-BE49-F238E27FC236}">
                <a16:creationId xmlns:a16="http://schemas.microsoft.com/office/drawing/2014/main" id="{05898592-60AC-ACA8-5F8C-495FEC5BF8D2}"/>
              </a:ext>
            </a:extLst>
          </p:cNvPr>
          <p:cNvSpPr txBox="1"/>
          <p:nvPr/>
        </p:nvSpPr>
        <p:spPr>
          <a:xfrm>
            <a:off x="7062637" y="241959"/>
            <a:ext cx="3256152" cy="769441"/>
          </a:xfrm>
          <a:prstGeom prst="rect">
            <a:avLst/>
          </a:prstGeom>
          <a:noFill/>
        </p:spPr>
        <p:txBody>
          <a:bodyPr wrap="square" rtlCol="0">
            <a:spAutoFit/>
          </a:bodyPr>
          <a:lstStyle/>
          <a:p>
            <a:pPr algn="ctr"/>
            <a:r>
              <a:rPr lang="fr-FR" sz="2200" dirty="0">
                <a:solidFill>
                  <a:srgbClr val="104F75"/>
                </a:solidFill>
              </a:rPr>
              <a:t>Est-ce que tu connais tous ces mots?</a:t>
            </a:r>
          </a:p>
        </p:txBody>
      </p:sp>
      <p:sp>
        <p:nvSpPr>
          <p:cNvPr id="32" name="Speech Bubble: Rectangle with Corners Rounded 31">
            <a:extLst>
              <a:ext uri="{FF2B5EF4-FFF2-40B4-BE49-F238E27FC236}">
                <a16:creationId xmlns:a16="http://schemas.microsoft.com/office/drawing/2014/main" id="{B386B10B-57B5-2AD8-9AE4-C7DF1CB0D845}"/>
              </a:ext>
            </a:extLst>
          </p:cNvPr>
          <p:cNvSpPr/>
          <p:nvPr/>
        </p:nvSpPr>
        <p:spPr>
          <a:xfrm>
            <a:off x="3613943" y="1245035"/>
            <a:ext cx="1521191" cy="867128"/>
          </a:xfrm>
          <a:prstGeom prst="wedgeRoundRectCallout">
            <a:avLst>
              <a:gd name="adj1" fmla="val -26903"/>
              <a:gd name="adj2" fmla="val -15735"/>
              <a:gd name="adj3" fmla="val 16667"/>
            </a:avLst>
          </a:prstGeom>
          <a:solidFill>
            <a:srgbClr val="E3EAFD"/>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permettre à…de</a:t>
            </a:r>
          </a:p>
        </p:txBody>
      </p:sp>
      <p:sp>
        <p:nvSpPr>
          <p:cNvPr id="33" name="Speech Bubble: Rectangle with Corners Rounded 32">
            <a:extLst>
              <a:ext uri="{FF2B5EF4-FFF2-40B4-BE49-F238E27FC236}">
                <a16:creationId xmlns:a16="http://schemas.microsoft.com/office/drawing/2014/main" id="{0FEA76FB-3D27-B60C-780E-00036BF38CA2}"/>
              </a:ext>
            </a:extLst>
          </p:cNvPr>
          <p:cNvSpPr/>
          <p:nvPr/>
        </p:nvSpPr>
        <p:spPr>
          <a:xfrm>
            <a:off x="7858848" y="1245035"/>
            <a:ext cx="2345074" cy="867128"/>
          </a:xfrm>
          <a:prstGeom prst="wedgeRoundRectCallout">
            <a:avLst>
              <a:gd name="adj1" fmla="val -49868"/>
              <a:gd name="adj2" fmla="val -15735"/>
              <a:gd name="adj3" fmla="val 16667"/>
            </a:avLst>
          </a:prstGeom>
          <a:solidFill>
            <a:srgbClr val="FBF0D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04F75"/>
                </a:solidFill>
                <a:latin typeface="Century Gothic" panose="020F0302020204030204"/>
              </a:rPr>
              <a:t>l</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’indépendance</a:t>
            </a:r>
          </a:p>
        </p:txBody>
      </p:sp>
      <p:sp>
        <p:nvSpPr>
          <p:cNvPr id="34" name="Speech Bubble: Rectangle with Corners Rounded 33">
            <a:extLst>
              <a:ext uri="{FF2B5EF4-FFF2-40B4-BE49-F238E27FC236}">
                <a16:creationId xmlns:a16="http://schemas.microsoft.com/office/drawing/2014/main" id="{2D58BA5E-9F42-54C2-20D8-57325D542D8F}"/>
              </a:ext>
            </a:extLst>
          </p:cNvPr>
          <p:cNvSpPr/>
          <p:nvPr/>
        </p:nvSpPr>
        <p:spPr>
          <a:xfrm>
            <a:off x="10244493" y="3229831"/>
            <a:ext cx="1633331" cy="867128"/>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prstClr val="white"/>
                </a:solidFill>
                <a:latin typeface="Century Gothic" panose="020F0302020204030204"/>
              </a:rPr>
              <a:t>la Métropole</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Speech Bubble: Rectangle with Corners Rounded 34">
            <a:extLst>
              <a:ext uri="{FF2B5EF4-FFF2-40B4-BE49-F238E27FC236}">
                <a16:creationId xmlns:a16="http://schemas.microsoft.com/office/drawing/2014/main" id="{9CB9F2AD-8991-800B-0EA5-B177F73C4F98}"/>
              </a:ext>
            </a:extLst>
          </p:cNvPr>
          <p:cNvSpPr/>
          <p:nvPr/>
        </p:nvSpPr>
        <p:spPr>
          <a:xfrm>
            <a:off x="5221104" y="1245035"/>
            <a:ext cx="1216250" cy="867128"/>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prstClr val="white"/>
                </a:solidFill>
                <a:latin typeface="Century Gothic" panose="020F0302020204030204"/>
              </a:rPr>
              <a:t>l</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 colonie</a:t>
            </a:r>
          </a:p>
        </p:txBody>
      </p:sp>
      <p:sp>
        <p:nvSpPr>
          <p:cNvPr id="38" name="Speech Bubble: Rectangle with Corners Rounded 37">
            <a:extLst>
              <a:ext uri="{FF2B5EF4-FFF2-40B4-BE49-F238E27FC236}">
                <a16:creationId xmlns:a16="http://schemas.microsoft.com/office/drawing/2014/main" id="{577AA6CE-6940-DE24-6627-C68E55201A32}"/>
              </a:ext>
            </a:extLst>
          </p:cNvPr>
          <p:cNvSpPr/>
          <p:nvPr/>
        </p:nvSpPr>
        <p:spPr>
          <a:xfrm>
            <a:off x="6523324" y="1245035"/>
            <a:ext cx="1249554" cy="867128"/>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prstClr val="white"/>
                </a:solidFill>
                <a:latin typeface="Century Gothic" panose="020F0302020204030204"/>
              </a:rPr>
              <a:t>africain</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8" name="Speech Bubble: Rectangle with Corners Rounded 57">
            <a:extLst>
              <a:ext uri="{FF2B5EF4-FFF2-40B4-BE49-F238E27FC236}">
                <a16:creationId xmlns:a16="http://schemas.microsoft.com/office/drawing/2014/main" id="{67345CBF-DF15-CB12-7733-0CC915452B09}"/>
              </a:ext>
            </a:extLst>
          </p:cNvPr>
          <p:cNvSpPr/>
          <p:nvPr/>
        </p:nvSpPr>
        <p:spPr>
          <a:xfrm>
            <a:off x="10289890" y="1245035"/>
            <a:ext cx="1587934" cy="867128"/>
          </a:xfrm>
          <a:prstGeom prst="wedgeRoundRectCallout">
            <a:avLst>
              <a:gd name="adj1" fmla="val -49868"/>
              <a:gd name="adj2" fmla="val -15735"/>
              <a:gd name="adj3" fmla="val 16667"/>
            </a:avLst>
          </a:prstGeom>
          <a:solidFill>
            <a:srgbClr val="E3EAFD"/>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le siècle</a:t>
            </a:r>
          </a:p>
        </p:txBody>
      </p:sp>
      <p:sp>
        <p:nvSpPr>
          <p:cNvPr id="61" name="Speech Bubble: Rectangle with Corners Rounded 60">
            <a:extLst>
              <a:ext uri="{FF2B5EF4-FFF2-40B4-BE49-F238E27FC236}">
                <a16:creationId xmlns:a16="http://schemas.microsoft.com/office/drawing/2014/main" id="{A607BF1B-5508-6DD8-5321-076139EDACAC}"/>
              </a:ext>
            </a:extLst>
          </p:cNvPr>
          <p:cNvSpPr/>
          <p:nvPr/>
        </p:nvSpPr>
        <p:spPr>
          <a:xfrm>
            <a:off x="793154" y="1245035"/>
            <a:ext cx="1459003" cy="867128"/>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défendre</a:t>
            </a:r>
          </a:p>
        </p:txBody>
      </p:sp>
      <p:pic>
        <p:nvPicPr>
          <p:cNvPr id="77" name="Picture 76" descr="Diagram&#10;&#10;Description automatically generated">
            <a:extLst>
              <a:ext uri="{FF2B5EF4-FFF2-40B4-BE49-F238E27FC236}">
                <a16:creationId xmlns:a16="http://schemas.microsoft.com/office/drawing/2014/main" id="{3A48D14C-AE62-78BF-DF25-3C167BB07E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2460" y="2162434"/>
            <a:ext cx="1440840" cy="1006337"/>
          </a:xfrm>
          <a:prstGeom prst="rect">
            <a:avLst/>
          </a:prstGeom>
        </p:spPr>
      </p:pic>
      <p:pic>
        <p:nvPicPr>
          <p:cNvPr id="80" name="Picture 79" descr="Diagram&#10;&#10;Description automatically generated">
            <a:extLst>
              <a:ext uri="{FF2B5EF4-FFF2-40B4-BE49-F238E27FC236}">
                <a16:creationId xmlns:a16="http://schemas.microsoft.com/office/drawing/2014/main" id="{E3CC7469-0AF4-40F7-6FF8-391F307E3C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243440" y="2274077"/>
            <a:ext cx="1465411" cy="1069917"/>
          </a:xfrm>
          <a:prstGeom prst="rect">
            <a:avLst/>
          </a:prstGeom>
        </p:spPr>
      </p:pic>
      <p:pic>
        <p:nvPicPr>
          <p:cNvPr id="84" name="Picture 83" descr="Map&#10;&#10;Description automatically generated">
            <a:extLst>
              <a:ext uri="{FF2B5EF4-FFF2-40B4-BE49-F238E27FC236}">
                <a16:creationId xmlns:a16="http://schemas.microsoft.com/office/drawing/2014/main" id="{13DB340F-BBDD-FA55-174D-C994A11288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96644" y="2364990"/>
            <a:ext cx="1113452" cy="1136537"/>
          </a:xfrm>
          <a:prstGeom prst="rect">
            <a:avLst/>
          </a:prstGeom>
        </p:spPr>
      </p:pic>
      <p:sp>
        <p:nvSpPr>
          <p:cNvPr id="87" name="Speech Bubble: Rectangle with Corners Rounded 86">
            <a:extLst>
              <a:ext uri="{FF2B5EF4-FFF2-40B4-BE49-F238E27FC236}">
                <a16:creationId xmlns:a16="http://schemas.microsoft.com/office/drawing/2014/main" id="{DB623052-1117-0304-C47C-C6D021E4E8DE}"/>
              </a:ext>
            </a:extLst>
          </p:cNvPr>
          <p:cNvSpPr/>
          <p:nvPr/>
        </p:nvSpPr>
        <p:spPr>
          <a:xfrm>
            <a:off x="2338127" y="1245035"/>
            <a:ext cx="1189847" cy="867128"/>
          </a:xfrm>
          <a:prstGeom prst="wedgeRoundRectCallout">
            <a:avLst>
              <a:gd name="adj1" fmla="val -49868"/>
              <a:gd name="adj2" fmla="val -15735"/>
              <a:gd name="adj3" fmla="val 16667"/>
            </a:avLst>
          </a:prstGeom>
          <a:solidFill>
            <a:srgbClr val="FBF0D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obtenir</a:t>
            </a:r>
          </a:p>
        </p:txBody>
      </p:sp>
      <p:pic>
        <p:nvPicPr>
          <p:cNvPr id="91" name="Picture 90" descr="A picture containing map&#10;&#10;Description automatically generated">
            <a:extLst>
              <a:ext uri="{FF2B5EF4-FFF2-40B4-BE49-F238E27FC236}">
                <a16:creationId xmlns:a16="http://schemas.microsoft.com/office/drawing/2014/main" id="{A1079742-4A7E-CBC1-C4AE-A6E5E54639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04244" y="2318141"/>
            <a:ext cx="1372127" cy="947625"/>
          </a:xfrm>
          <a:prstGeom prst="rect">
            <a:avLst/>
          </a:prstGeom>
        </p:spPr>
      </p:pic>
      <p:pic>
        <p:nvPicPr>
          <p:cNvPr id="95" name="Picture 94" descr="A picture containing text, weapon&#10;&#10;Description automatically generated">
            <a:extLst>
              <a:ext uri="{FF2B5EF4-FFF2-40B4-BE49-F238E27FC236}">
                <a16:creationId xmlns:a16="http://schemas.microsoft.com/office/drawing/2014/main" id="{7FD2BF42-F405-6AF9-5889-4C296C3D34E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204855" y="2382287"/>
            <a:ext cx="1423016" cy="751418"/>
          </a:xfrm>
          <a:prstGeom prst="rect">
            <a:avLst/>
          </a:prstGeom>
        </p:spPr>
      </p:pic>
      <p:sp>
        <p:nvSpPr>
          <p:cNvPr id="96" name="Speech Bubble: Rectangle with Corners Rounded 95">
            <a:extLst>
              <a:ext uri="{FF2B5EF4-FFF2-40B4-BE49-F238E27FC236}">
                <a16:creationId xmlns:a16="http://schemas.microsoft.com/office/drawing/2014/main" id="{2B2CC75C-C129-2593-6C28-9B040BAAFEC1}"/>
              </a:ext>
            </a:extLst>
          </p:cNvPr>
          <p:cNvSpPr/>
          <p:nvPr/>
        </p:nvSpPr>
        <p:spPr>
          <a:xfrm>
            <a:off x="10244494" y="4239773"/>
            <a:ext cx="1633330" cy="867128"/>
          </a:xfrm>
          <a:prstGeom prst="wedgeRoundRectCallout">
            <a:avLst>
              <a:gd name="adj1" fmla="val -49868"/>
              <a:gd name="adj2" fmla="val -15735"/>
              <a:gd name="adj3" fmla="val 16667"/>
            </a:avLst>
          </a:prstGeom>
          <a:solidFill>
            <a:srgbClr val="FBF0D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le défi</a:t>
            </a:r>
          </a:p>
        </p:txBody>
      </p:sp>
      <p:sp>
        <p:nvSpPr>
          <p:cNvPr id="97" name="Speech Bubble: Rectangle with Corners Rounded 96">
            <a:extLst>
              <a:ext uri="{FF2B5EF4-FFF2-40B4-BE49-F238E27FC236}">
                <a16:creationId xmlns:a16="http://schemas.microsoft.com/office/drawing/2014/main" id="{DCDE2F58-53F3-3B36-EF53-E253CBE0DDF1}"/>
              </a:ext>
            </a:extLst>
          </p:cNvPr>
          <p:cNvSpPr/>
          <p:nvPr/>
        </p:nvSpPr>
        <p:spPr>
          <a:xfrm>
            <a:off x="10244494" y="2219889"/>
            <a:ext cx="1633330" cy="867128"/>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prstClr val="white"/>
                </a:solidFill>
                <a:latin typeface="Century Gothic" panose="020F0302020204030204"/>
              </a:rPr>
              <a:t>le kilomètre</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8" name="Speech Bubble: Rectangle with Corners Rounded 97">
            <a:extLst>
              <a:ext uri="{FF2B5EF4-FFF2-40B4-BE49-F238E27FC236}">
                <a16:creationId xmlns:a16="http://schemas.microsoft.com/office/drawing/2014/main" id="{661C52D1-A7AE-8153-D843-0103B353F92C}"/>
              </a:ext>
            </a:extLst>
          </p:cNvPr>
          <p:cNvSpPr/>
          <p:nvPr/>
        </p:nvSpPr>
        <p:spPr>
          <a:xfrm>
            <a:off x="10244494" y="5283892"/>
            <a:ext cx="1633330" cy="867128"/>
          </a:xfrm>
          <a:prstGeom prst="wedgeRoundRectCallout">
            <a:avLst>
              <a:gd name="adj1" fmla="val -49868"/>
              <a:gd name="adj2" fmla="val -15735"/>
              <a:gd name="adj3" fmla="val 16667"/>
            </a:avLst>
          </a:prstGeom>
          <a:solidFill>
            <a:srgbClr val="E3EAFD"/>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la diversité</a:t>
            </a:r>
          </a:p>
        </p:txBody>
      </p:sp>
      <p:sp>
        <p:nvSpPr>
          <p:cNvPr id="99" name="Speech Bubble: Rectangle with Corners Rounded 98">
            <a:extLst>
              <a:ext uri="{FF2B5EF4-FFF2-40B4-BE49-F238E27FC236}">
                <a16:creationId xmlns:a16="http://schemas.microsoft.com/office/drawing/2014/main" id="{98A22524-6FA3-5C0A-A904-B2352CBC3AF2}"/>
              </a:ext>
            </a:extLst>
          </p:cNvPr>
          <p:cNvSpPr/>
          <p:nvPr/>
        </p:nvSpPr>
        <p:spPr>
          <a:xfrm>
            <a:off x="8858333" y="5283892"/>
            <a:ext cx="1183822" cy="867128"/>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le genre</a:t>
            </a:r>
          </a:p>
        </p:txBody>
      </p:sp>
      <p:sp>
        <p:nvSpPr>
          <p:cNvPr id="100" name="Speech Bubble: Rectangle with Corners Rounded 99">
            <a:extLst>
              <a:ext uri="{FF2B5EF4-FFF2-40B4-BE49-F238E27FC236}">
                <a16:creationId xmlns:a16="http://schemas.microsoft.com/office/drawing/2014/main" id="{15B40B29-BC53-0172-5F57-BE8DA0D551E5}"/>
              </a:ext>
            </a:extLst>
          </p:cNvPr>
          <p:cNvSpPr/>
          <p:nvPr/>
        </p:nvSpPr>
        <p:spPr>
          <a:xfrm>
            <a:off x="6851443" y="5283892"/>
            <a:ext cx="1804551" cy="867128"/>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le personnage</a:t>
            </a:r>
          </a:p>
        </p:txBody>
      </p:sp>
      <p:sp>
        <p:nvSpPr>
          <p:cNvPr id="101" name="Speech Bubble: Rectangle with Corners Rounded 100">
            <a:extLst>
              <a:ext uri="{FF2B5EF4-FFF2-40B4-BE49-F238E27FC236}">
                <a16:creationId xmlns:a16="http://schemas.microsoft.com/office/drawing/2014/main" id="{8D4939F7-D5BE-1357-CEA2-3836961133B6}"/>
              </a:ext>
            </a:extLst>
          </p:cNvPr>
          <p:cNvSpPr/>
          <p:nvPr/>
        </p:nvSpPr>
        <p:spPr>
          <a:xfrm>
            <a:off x="5343944" y="5283892"/>
            <a:ext cx="1305160" cy="867128"/>
          </a:xfrm>
          <a:prstGeom prst="wedgeRoundRectCallout">
            <a:avLst>
              <a:gd name="adj1" fmla="val -49868"/>
              <a:gd name="adj2" fmla="val -15735"/>
              <a:gd name="adj3" fmla="val 16667"/>
            </a:avLst>
          </a:prstGeom>
          <a:solidFill>
            <a:srgbClr val="FBF0D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le sexe</a:t>
            </a:r>
          </a:p>
        </p:txBody>
      </p:sp>
      <p:sp>
        <p:nvSpPr>
          <p:cNvPr id="102" name="Speech Bubble: Rectangle with Corners Rounded 101">
            <a:extLst>
              <a:ext uri="{FF2B5EF4-FFF2-40B4-BE49-F238E27FC236}">
                <a16:creationId xmlns:a16="http://schemas.microsoft.com/office/drawing/2014/main" id="{A24A6111-E593-5F33-6AD9-D106ECA5E1CF}"/>
              </a:ext>
            </a:extLst>
          </p:cNvPr>
          <p:cNvSpPr/>
          <p:nvPr/>
        </p:nvSpPr>
        <p:spPr>
          <a:xfrm>
            <a:off x="3942588" y="5283892"/>
            <a:ext cx="1199018" cy="867128"/>
          </a:xfrm>
          <a:prstGeom prst="wedgeRoundRectCallout">
            <a:avLst>
              <a:gd name="adj1" fmla="val -49868"/>
              <a:gd name="adj2" fmla="val -15735"/>
              <a:gd name="adj3" fmla="val 16667"/>
            </a:avLst>
          </a:prstGeom>
          <a:solidFill>
            <a:srgbClr val="E3EAFD"/>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annuel</a:t>
            </a:r>
          </a:p>
        </p:txBody>
      </p:sp>
      <p:sp>
        <p:nvSpPr>
          <p:cNvPr id="103" name="Speech Bubble: Rectangle with Corners Rounded 102">
            <a:extLst>
              <a:ext uri="{FF2B5EF4-FFF2-40B4-BE49-F238E27FC236}">
                <a16:creationId xmlns:a16="http://schemas.microsoft.com/office/drawing/2014/main" id="{844E0B15-5F52-5715-3C2B-C86DE38E3365}"/>
              </a:ext>
            </a:extLst>
          </p:cNvPr>
          <p:cNvSpPr/>
          <p:nvPr/>
        </p:nvSpPr>
        <p:spPr>
          <a:xfrm>
            <a:off x="416673" y="5283892"/>
            <a:ext cx="1835484" cy="867128"/>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non-binaire</a:t>
            </a:r>
          </a:p>
        </p:txBody>
      </p:sp>
      <p:sp>
        <p:nvSpPr>
          <p:cNvPr id="104" name="Speech Bubble: Rectangle with Corners Rounded 103">
            <a:extLst>
              <a:ext uri="{FF2B5EF4-FFF2-40B4-BE49-F238E27FC236}">
                <a16:creationId xmlns:a16="http://schemas.microsoft.com/office/drawing/2014/main" id="{F0DFF4BB-2D69-C121-3F86-15B1576F7A0F}"/>
              </a:ext>
            </a:extLst>
          </p:cNvPr>
          <p:cNvSpPr/>
          <p:nvPr/>
        </p:nvSpPr>
        <p:spPr>
          <a:xfrm>
            <a:off x="2438310" y="5283892"/>
            <a:ext cx="1305160" cy="867128"/>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culturel</a:t>
            </a:r>
          </a:p>
        </p:txBody>
      </p:sp>
      <p:sp>
        <p:nvSpPr>
          <p:cNvPr id="105" name="Speech Bubble: Rectangle with Corners Rounded 104">
            <a:extLst>
              <a:ext uri="{FF2B5EF4-FFF2-40B4-BE49-F238E27FC236}">
                <a16:creationId xmlns:a16="http://schemas.microsoft.com/office/drawing/2014/main" id="{AFA224E1-57C1-829A-0130-96277BA5F687}"/>
              </a:ext>
            </a:extLst>
          </p:cNvPr>
          <p:cNvSpPr/>
          <p:nvPr/>
        </p:nvSpPr>
        <p:spPr>
          <a:xfrm>
            <a:off x="402515" y="4253711"/>
            <a:ext cx="1780938" cy="867128"/>
          </a:xfrm>
          <a:prstGeom prst="wedgeRoundRectCallout">
            <a:avLst>
              <a:gd name="adj1" fmla="val -49868"/>
              <a:gd name="adj2" fmla="val -15735"/>
              <a:gd name="adj3" fmla="val 16667"/>
            </a:avLst>
          </a:prstGeom>
          <a:solidFill>
            <a:srgbClr val="FBF0D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transgenre</a:t>
            </a:r>
          </a:p>
        </p:txBody>
      </p:sp>
      <p:pic>
        <p:nvPicPr>
          <p:cNvPr id="9" name="Picture 8" descr="A person running on a track&#10;&#10;Description automatically generated with medium confidence">
            <a:extLst>
              <a:ext uri="{FF2B5EF4-FFF2-40B4-BE49-F238E27FC236}">
                <a16:creationId xmlns:a16="http://schemas.microsoft.com/office/drawing/2014/main" id="{E3D421CE-35F2-87CF-7249-B0772921475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9244" y="3462148"/>
            <a:ext cx="1043502" cy="697842"/>
          </a:xfrm>
          <a:prstGeom prst="rect">
            <a:avLst/>
          </a:prstGeom>
        </p:spPr>
      </p:pic>
      <p:pic>
        <p:nvPicPr>
          <p:cNvPr id="11" name="Picture 10" descr="A picture containing text, vector graphics&#10;&#10;Description automatically generated">
            <a:extLst>
              <a:ext uri="{FF2B5EF4-FFF2-40B4-BE49-F238E27FC236}">
                <a16:creationId xmlns:a16="http://schemas.microsoft.com/office/drawing/2014/main" id="{E442FEA0-2373-6E43-D83A-186B2F22166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 y="1205944"/>
            <a:ext cx="782825" cy="930377"/>
          </a:xfrm>
          <a:prstGeom prst="rect">
            <a:avLst/>
          </a:prstGeom>
        </p:spPr>
      </p:pic>
      <p:pic>
        <p:nvPicPr>
          <p:cNvPr id="106" name="Picture 105" descr="A picture containing aircraft, transport, accessory&#10;&#10;Description automatically generated">
            <a:extLst>
              <a:ext uri="{FF2B5EF4-FFF2-40B4-BE49-F238E27FC236}">
                <a16:creationId xmlns:a16="http://schemas.microsoft.com/office/drawing/2014/main" id="{0F1A8663-4133-0D3D-9187-1C37D77DF49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087901" flipH="1">
            <a:off x="2368141" y="3462075"/>
            <a:ext cx="1122687" cy="1575701"/>
          </a:xfrm>
          <a:prstGeom prst="rect">
            <a:avLst/>
          </a:prstGeom>
        </p:spPr>
      </p:pic>
      <p:pic>
        <p:nvPicPr>
          <p:cNvPr id="107" name="Picture 106">
            <a:extLst>
              <a:ext uri="{FF2B5EF4-FFF2-40B4-BE49-F238E27FC236}">
                <a16:creationId xmlns:a16="http://schemas.microsoft.com/office/drawing/2014/main" id="{42EB4905-D946-8236-9482-1D2078830E7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8808158" y="3597504"/>
            <a:ext cx="1044360" cy="1503741"/>
          </a:xfrm>
          <a:prstGeom prst="rect">
            <a:avLst/>
          </a:prstGeom>
        </p:spPr>
      </p:pic>
      <p:pic>
        <p:nvPicPr>
          <p:cNvPr id="108" name="Picture 107" descr="Background pattern&#10;&#10;Description automatically generated">
            <a:extLst>
              <a:ext uri="{FF2B5EF4-FFF2-40B4-BE49-F238E27FC236}">
                <a16:creationId xmlns:a16="http://schemas.microsoft.com/office/drawing/2014/main" id="{245C1EE0-59A2-3C89-8129-02788F853CF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63917" y="4116545"/>
            <a:ext cx="1044361" cy="950792"/>
          </a:xfrm>
          <a:prstGeom prst="rect">
            <a:avLst/>
          </a:prstGeom>
        </p:spPr>
      </p:pic>
      <p:pic>
        <p:nvPicPr>
          <p:cNvPr id="109" name="Picture 2" descr="Fireworks, Rockets, Sylvester, Fire">
            <a:extLst>
              <a:ext uri="{FF2B5EF4-FFF2-40B4-BE49-F238E27FC236}">
                <a16:creationId xmlns:a16="http://schemas.microsoft.com/office/drawing/2014/main" id="{CA775D78-3834-B677-C9C2-7C11FBBA336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13580" y="3880712"/>
            <a:ext cx="1356887" cy="1352909"/>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09" descr="A group of people in clothing&#10;&#10;Description automatically generated with low confidence">
            <a:extLst>
              <a:ext uri="{FF2B5EF4-FFF2-40B4-BE49-F238E27FC236}">
                <a16:creationId xmlns:a16="http://schemas.microsoft.com/office/drawing/2014/main" id="{F818E65B-0AD4-7028-D1DE-D1564BF05B1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7715" t="14160" r="61525" b="15529"/>
          <a:stretch/>
        </p:blipFill>
        <p:spPr>
          <a:xfrm>
            <a:off x="5792708" y="3745713"/>
            <a:ext cx="896331" cy="1351585"/>
          </a:xfrm>
          <a:prstGeom prst="rect">
            <a:avLst/>
          </a:prstGeom>
        </p:spPr>
      </p:pic>
      <p:sp>
        <p:nvSpPr>
          <p:cNvPr id="12" name="TextBox 11">
            <a:extLst>
              <a:ext uri="{FF2B5EF4-FFF2-40B4-BE49-F238E27FC236}">
                <a16:creationId xmlns:a16="http://schemas.microsoft.com/office/drawing/2014/main" id="{7FD1D331-ADF9-9ABD-3854-65FF0E16B6B9}"/>
              </a:ext>
            </a:extLst>
          </p:cNvPr>
          <p:cNvSpPr txBox="1"/>
          <p:nvPr/>
        </p:nvSpPr>
        <p:spPr>
          <a:xfrm>
            <a:off x="45956" y="2178853"/>
            <a:ext cx="1144759" cy="400110"/>
          </a:xfrm>
          <a:prstGeom prst="rect">
            <a:avLst/>
          </a:prstGeom>
          <a:noFill/>
        </p:spPr>
        <p:txBody>
          <a:bodyPr wrap="square" rtlCol="0">
            <a:spAutoFit/>
          </a:bodyPr>
          <a:lstStyle/>
          <a:p>
            <a:pPr algn="ctr"/>
            <a:r>
              <a:rPr lang="fr-FR" sz="2000" b="1" dirty="0">
                <a:solidFill>
                  <a:srgbClr val="104F75"/>
                </a:solidFill>
              </a:rPr>
              <a:t>début</a:t>
            </a:r>
          </a:p>
        </p:txBody>
      </p:sp>
      <p:sp>
        <p:nvSpPr>
          <p:cNvPr id="112" name="TextBox 111">
            <a:extLst>
              <a:ext uri="{FF2B5EF4-FFF2-40B4-BE49-F238E27FC236}">
                <a16:creationId xmlns:a16="http://schemas.microsoft.com/office/drawing/2014/main" id="{74AA6477-3BD2-C7DD-EBA0-D0088598297A}"/>
              </a:ext>
            </a:extLst>
          </p:cNvPr>
          <p:cNvSpPr txBox="1"/>
          <p:nvPr/>
        </p:nvSpPr>
        <p:spPr>
          <a:xfrm>
            <a:off x="157140" y="3716435"/>
            <a:ext cx="709330" cy="400110"/>
          </a:xfrm>
          <a:prstGeom prst="rect">
            <a:avLst/>
          </a:prstGeom>
          <a:noFill/>
        </p:spPr>
        <p:txBody>
          <a:bodyPr wrap="square" rtlCol="0">
            <a:spAutoFit/>
          </a:bodyPr>
          <a:lstStyle/>
          <a:p>
            <a:pPr algn="ctr"/>
            <a:r>
              <a:rPr lang="fr-FR" sz="2000" b="1" dirty="0">
                <a:solidFill>
                  <a:srgbClr val="104F75"/>
                </a:solidFill>
              </a:rPr>
              <a:t>fin</a:t>
            </a:r>
          </a:p>
        </p:txBody>
      </p:sp>
      <p:sp>
        <p:nvSpPr>
          <p:cNvPr id="113" name="Speech Bubble: Rectangle with Corners Rounded 112">
            <a:extLst>
              <a:ext uri="{FF2B5EF4-FFF2-40B4-BE49-F238E27FC236}">
                <a16:creationId xmlns:a16="http://schemas.microsoft.com/office/drawing/2014/main" id="{D05EF728-8C48-80B2-ACBC-87875114CF76}"/>
              </a:ext>
            </a:extLst>
          </p:cNvPr>
          <p:cNvSpPr/>
          <p:nvPr/>
        </p:nvSpPr>
        <p:spPr>
          <a:xfrm>
            <a:off x="804988" y="1254631"/>
            <a:ext cx="1459003" cy="867128"/>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prstClr val="white"/>
                </a:solidFill>
                <a:effectLst/>
                <a:uLnTx/>
                <a:uFillTx/>
                <a:latin typeface="Century Gothic" panose="020F0302020204030204"/>
                <a:ea typeface="+mn-ea"/>
                <a:cs typeface="+mn-cs"/>
              </a:rPr>
              <a:t>to defend</a:t>
            </a:r>
          </a:p>
        </p:txBody>
      </p:sp>
      <p:sp>
        <p:nvSpPr>
          <p:cNvPr id="114" name="Speech Bubble: Rectangle with Corners Rounded 113">
            <a:extLst>
              <a:ext uri="{FF2B5EF4-FFF2-40B4-BE49-F238E27FC236}">
                <a16:creationId xmlns:a16="http://schemas.microsoft.com/office/drawing/2014/main" id="{04B3FD12-E304-73B5-B096-96B65B69BD2B}"/>
              </a:ext>
            </a:extLst>
          </p:cNvPr>
          <p:cNvSpPr/>
          <p:nvPr/>
        </p:nvSpPr>
        <p:spPr>
          <a:xfrm>
            <a:off x="3625776" y="1235439"/>
            <a:ext cx="1521191" cy="867128"/>
          </a:xfrm>
          <a:prstGeom prst="wedgeRoundRectCallout">
            <a:avLst>
              <a:gd name="adj1" fmla="val -26903"/>
              <a:gd name="adj2" fmla="val -15735"/>
              <a:gd name="adj3" fmla="val 16667"/>
            </a:avLst>
          </a:prstGeom>
          <a:solidFill>
            <a:srgbClr val="E3EAFD"/>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srgbClr val="104F75"/>
                </a:solidFill>
                <a:effectLst/>
                <a:uLnTx/>
                <a:uFillTx/>
                <a:latin typeface="Century Gothic" panose="020F0302020204030204"/>
                <a:ea typeface="+mn-ea"/>
                <a:cs typeface="+mn-cs"/>
              </a:rPr>
              <a:t>to allow someone…to</a:t>
            </a:r>
          </a:p>
        </p:txBody>
      </p:sp>
      <p:sp>
        <p:nvSpPr>
          <p:cNvPr id="115" name="Speech Bubble: Rectangle with Corners Rounded 114">
            <a:extLst>
              <a:ext uri="{FF2B5EF4-FFF2-40B4-BE49-F238E27FC236}">
                <a16:creationId xmlns:a16="http://schemas.microsoft.com/office/drawing/2014/main" id="{C516758B-5456-7AA8-B7D3-AF78FD6740BB}"/>
              </a:ext>
            </a:extLst>
          </p:cNvPr>
          <p:cNvSpPr/>
          <p:nvPr/>
        </p:nvSpPr>
        <p:spPr>
          <a:xfrm>
            <a:off x="7870682" y="1254631"/>
            <a:ext cx="2345074" cy="867128"/>
          </a:xfrm>
          <a:prstGeom prst="wedgeRoundRectCallout">
            <a:avLst>
              <a:gd name="adj1" fmla="val -49868"/>
              <a:gd name="adj2" fmla="val -15735"/>
              <a:gd name="adj3" fmla="val 16667"/>
            </a:avLst>
          </a:prstGeom>
          <a:solidFill>
            <a:srgbClr val="FBF0D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104F75"/>
                </a:solidFill>
                <a:latin typeface="Century Gothic" panose="020F0302020204030204"/>
              </a:rPr>
              <a:t>independence</a:t>
            </a:r>
            <a:endParaRPr kumimoji="0" lang="en-GB" sz="2000" b="0" i="0" u="none" strike="noStrike" kern="1200" cap="none" spc="0" normalizeH="0" baseline="0" dirty="0">
              <a:ln>
                <a:noFill/>
              </a:ln>
              <a:solidFill>
                <a:srgbClr val="104F75"/>
              </a:solidFill>
              <a:effectLst/>
              <a:uLnTx/>
              <a:uFillTx/>
              <a:latin typeface="Century Gothic" panose="020F0302020204030204"/>
              <a:ea typeface="+mn-ea"/>
              <a:cs typeface="+mn-cs"/>
            </a:endParaRPr>
          </a:p>
        </p:txBody>
      </p:sp>
      <p:sp>
        <p:nvSpPr>
          <p:cNvPr id="116" name="Speech Bubble: Rectangle with Corners Rounded 115">
            <a:extLst>
              <a:ext uri="{FF2B5EF4-FFF2-40B4-BE49-F238E27FC236}">
                <a16:creationId xmlns:a16="http://schemas.microsoft.com/office/drawing/2014/main" id="{6005D327-27CA-190B-8100-7B0A3B0EE7AF}"/>
              </a:ext>
            </a:extLst>
          </p:cNvPr>
          <p:cNvSpPr/>
          <p:nvPr/>
        </p:nvSpPr>
        <p:spPr>
          <a:xfrm>
            <a:off x="5232938" y="1254631"/>
            <a:ext cx="1216250" cy="867128"/>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prstClr val="white"/>
                </a:solidFill>
                <a:latin typeface="Century Gothic" panose="020F0302020204030204"/>
              </a:rPr>
              <a:t>colony</a:t>
            </a:r>
            <a:endParaRPr kumimoji="0" lang="en-GB" sz="2000" b="0" i="0" u="none" strike="noStrike" kern="1200" cap="none" spc="0" normalizeH="0" baseline="0">
              <a:ln>
                <a:noFill/>
              </a:ln>
              <a:solidFill>
                <a:prstClr val="white"/>
              </a:solidFill>
              <a:effectLst/>
              <a:uLnTx/>
              <a:uFillTx/>
              <a:latin typeface="Century Gothic" panose="020F0302020204030204"/>
              <a:ea typeface="+mn-ea"/>
              <a:cs typeface="+mn-cs"/>
            </a:endParaRPr>
          </a:p>
        </p:txBody>
      </p:sp>
      <p:sp>
        <p:nvSpPr>
          <p:cNvPr id="117" name="Speech Bubble: Rectangle with Corners Rounded 116">
            <a:extLst>
              <a:ext uri="{FF2B5EF4-FFF2-40B4-BE49-F238E27FC236}">
                <a16:creationId xmlns:a16="http://schemas.microsoft.com/office/drawing/2014/main" id="{8DFD1ADB-4F21-973A-1A98-41D6A2E33472}"/>
              </a:ext>
            </a:extLst>
          </p:cNvPr>
          <p:cNvSpPr/>
          <p:nvPr/>
        </p:nvSpPr>
        <p:spPr>
          <a:xfrm>
            <a:off x="6535158" y="1254631"/>
            <a:ext cx="1249554" cy="867128"/>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prstClr val="white"/>
                </a:solidFill>
                <a:latin typeface="Century Gothic" panose="020F0302020204030204"/>
              </a:rPr>
              <a:t>African</a:t>
            </a:r>
            <a:endParaRPr kumimoji="0" lang="en-GB" sz="2000" b="0" i="0" u="none" strike="noStrike" kern="1200" cap="none" spc="0" normalizeH="0" baseline="0">
              <a:ln>
                <a:noFill/>
              </a:ln>
              <a:solidFill>
                <a:prstClr val="white"/>
              </a:solidFill>
              <a:effectLst/>
              <a:uLnTx/>
              <a:uFillTx/>
              <a:latin typeface="Century Gothic" panose="020F0302020204030204"/>
              <a:ea typeface="+mn-ea"/>
              <a:cs typeface="+mn-cs"/>
            </a:endParaRPr>
          </a:p>
        </p:txBody>
      </p:sp>
      <p:sp>
        <p:nvSpPr>
          <p:cNvPr id="118" name="Speech Bubble: Rectangle with Corners Rounded 117">
            <a:extLst>
              <a:ext uri="{FF2B5EF4-FFF2-40B4-BE49-F238E27FC236}">
                <a16:creationId xmlns:a16="http://schemas.microsoft.com/office/drawing/2014/main" id="{289BB8F6-2A41-F177-B7E2-E5D546108E50}"/>
              </a:ext>
            </a:extLst>
          </p:cNvPr>
          <p:cNvSpPr/>
          <p:nvPr/>
        </p:nvSpPr>
        <p:spPr>
          <a:xfrm>
            <a:off x="10301724" y="1254631"/>
            <a:ext cx="1587934" cy="867128"/>
          </a:xfrm>
          <a:prstGeom prst="wedgeRoundRectCallout">
            <a:avLst>
              <a:gd name="adj1" fmla="val -49868"/>
              <a:gd name="adj2" fmla="val -15735"/>
              <a:gd name="adj3" fmla="val 16667"/>
            </a:avLst>
          </a:prstGeom>
          <a:solidFill>
            <a:srgbClr val="E3EAFD"/>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srgbClr val="104F75"/>
                </a:solidFill>
                <a:effectLst/>
                <a:uLnTx/>
                <a:uFillTx/>
                <a:latin typeface="Century Gothic" panose="020F0302020204030204"/>
                <a:ea typeface="+mn-ea"/>
                <a:cs typeface="+mn-cs"/>
              </a:rPr>
              <a:t>century</a:t>
            </a:r>
          </a:p>
        </p:txBody>
      </p:sp>
      <p:sp>
        <p:nvSpPr>
          <p:cNvPr id="119" name="Speech Bubble: Rectangle with Corners Rounded 118">
            <a:extLst>
              <a:ext uri="{FF2B5EF4-FFF2-40B4-BE49-F238E27FC236}">
                <a16:creationId xmlns:a16="http://schemas.microsoft.com/office/drawing/2014/main" id="{45CBB5D6-263D-7A06-DC88-95420EAB6DF6}"/>
              </a:ext>
            </a:extLst>
          </p:cNvPr>
          <p:cNvSpPr/>
          <p:nvPr/>
        </p:nvSpPr>
        <p:spPr>
          <a:xfrm>
            <a:off x="2349961" y="1254631"/>
            <a:ext cx="1189847" cy="867128"/>
          </a:xfrm>
          <a:prstGeom prst="wedgeRoundRectCallout">
            <a:avLst>
              <a:gd name="adj1" fmla="val -49868"/>
              <a:gd name="adj2" fmla="val -15735"/>
              <a:gd name="adj3" fmla="val 16667"/>
            </a:avLst>
          </a:prstGeom>
          <a:solidFill>
            <a:srgbClr val="FBF0D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a:ln>
                  <a:noFill/>
                </a:ln>
                <a:solidFill>
                  <a:srgbClr val="104F75"/>
                </a:solidFill>
                <a:effectLst/>
                <a:uLnTx/>
                <a:uFillTx/>
                <a:latin typeface="Century Gothic" panose="020F0302020204030204"/>
                <a:ea typeface="+mn-ea"/>
                <a:cs typeface="+mn-cs"/>
              </a:rPr>
              <a:t>to obtain</a:t>
            </a:r>
          </a:p>
        </p:txBody>
      </p:sp>
      <p:sp>
        <p:nvSpPr>
          <p:cNvPr id="120" name="Speech Bubble: Rectangle with Corners Rounded 119">
            <a:extLst>
              <a:ext uri="{FF2B5EF4-FFF2-40B4-BE49-F238E27FC236}">
                <a16:creationId xmlns:a16="http://schemas.microsoft.com/office/drawing/2014/main" id="{FDC00FEB-46A0-52B5-55C9-04E0A8A255E9}"/>
              </a:ext>
            </a:extLst>
          </p:cNvPr>
          <p:cNvSpPr/>
          <p:nvPr/>
        </p:nvSpPr>
        <p:spPr>
          <a:xfrm>
            <a:off x="10256327" y="3239427"/>
            <a:ext cx="1633331" cy="867128"/>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mainland France</a:t>
            </a:r>
            <a:endParaRPr kumimoji="0" lang="en-GB" sz="2000" b="0" i="0" u="none" strike="noStrike" kern="1200" cap="none" spc="0" normalizeH="0" baseline="0" dirty="0">
              <a:ln>
                <a:noFill/>
              </a:ln>
              <a:solidFill>
                <a:prstClr val="white"/>
              </a:solidFill>
              <a:effectLst/>
              <a:uLnTx/>
              <a:uFillTx/>
              <a:latin typeface="Century Gothic" panose="020F0302020204030204"/>
              <a:ea typeface="+mn-ea"/>
              <a:cs typeface="+mn-cs"/>
            </a:endParaRPr>
          </a:p>
        </p:txBody>
      </p:sp>
      <p:sp>
        <p:nvSpPr>
          <p:cNvPr id="121" name="Speech Bubble: Rectangle with Corners Rounded 120">
            <a:extLst>
              <a:ext uri="{FF2B5EF4-FFF2-40B4-BE49-F238E27FC236}">
                <a16:creationId xmlns:a16="http://schemas.microsoft.com/office/drawing/2014/main" id="{1C3EAB71-CA64-A87B-520F-BD19BA5F68A0}"/>
              </a:ext>
            </a:extLst>
          </p:cNvPr>
          <p:cNvSpPr/>
          <p:nvPr/>
        </p:nvSpPr>
        <p:spPr>
          <a:xfrm>
            <a:off x="10256328" y="4249369"/>
            <a:ext cx="1633330" cy="867128"/>
          </a:xfrm>
          <a:prstGeom prst="wedgeRoundRectCallout">
            <a:avLst>
              <a:gd name="adj1" fmla="val -49868"/>
              <a:gd name="adj2" fmla="val -15735"/>
              <a:gd name="adj3" fmla="val 16667"/>
            </a:avLst>
          </a:prstGeom>
          <a:solidFill>
            <a:srgbClr val="FBF0D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srgbClr val="104F75"/>
                </a:solidFill>
                <a:effectLst/>
                <a:uLnTx/>
                <a:uFillTx/>
                <a:latin typeface="Century Gothic" panose="020F0302020204030204"/>
                <a:ea typeface="+mn-ea"/>
                <a:cs typeface="+mn-cs"/>
              </a:rPr>
              <a:t>challenge</a:t>
            </a:r>
          </a:p>
        </p:txBody>
      </p:sp>
      <p:sp>
        <p:nvSpPr>
          <p:cNvPr id="122" name="Speech Bubble: Rectangle with Corners Rounded 121">
            <a:extLst>
              <a:ext uri="{FF2B5EF4-FFF2-40B4-BE49-F238E27FC236}">
                <a16:creationId xmlns:a16="http://schemas.microsoft.com/office/drawing/2014/main" id="{5659EE75-79D7-87A6-CE06-8F438EA0B19E}"/>
              </a:ext>
            </a:extLst>
          </p:cNvPr>
          <p:cNvSpPr/>
          <p:nvPr/>
        </p:nvSpPr>
        <p:spPr>
          <a:xfrm>
            <a:off x="10256328" y="2229485"/>
            <a:ext cx="1633330" cy="867128"/>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kilometre</a:t>
            </a:r>
            <a:endParaRPr kumimoji="0" lang="en-GB" sz="2000" b="0" i="0" u="none" strike="noStrike" kern="1200" cap="none" spc="0" normalizeH="0" baseline="0" dirty="0">
              <a:ln>
                <a:noFill/>
              </a:ln>
              <a:solidFill>
                <a:prstClr val="white"/>
              </a:solidFill>
              <a:effectLst/>
              <a:uLnTx/>
              <a:uFillTx/>
              <a:latin typeface="Century Gothic" panose="020F0302020204030204"/>
              <a:ea typeface="+mn-ea"/>
              <a:cs typeface="+mn-cs"/>
            </a:endParaRPr>
          </a:p>
        </p:txBody>
      </p:sp>
      <p:sp>
        <p:nvSpPr>
          <p:cNvPr id="123" name="Speech Bubble: Rectangle with Corners Rounded 122">
            <a:extLst>
              <a:ext uri="{FF2B5EF4-FFF2-40B4-BE49-F238E27FC236}">
                <a16:creationId xmlns:a16="http://schemas.microsoft.com/office/drawing/2014/main" id="{763A12B1-797F-DC07-E8BE-4E369DF8311C}"/>
              </a:ext>
            </a:extLst>
          </p:cNvPr>
          <p:cNvSpPr/>
          <p:nvPr/>
        </p:nvSpPr>
        <p:spPr>
          <a:xfrm>
            <a:off x="10256328" y="5293488"/>
            <a:ext cx="1633330" cy="867128"/>
          </a:xfrm>
          <a:prstGeom prst="wedgeRoundRectCallout">
            <a:avLst>
              <a:gd name="adj1" fmla="val -49868"/>
              <a:gd name="adj2" fmla="val -15735"/>
              <a:gd name="adj3" fmla="val 16667"/>
            </a:avLst>
          </a:prstGeom>
          <a:solidFill>
            <a:srgbClr val="E3EAFD"/>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srgbClr val="104F75"/>
                </a:solidFill>
                <a:effectLst/>
                <a:uLnTx/>
                <a:uFillTx/>
                <a:latin typeface="Century Gothic" panose="020F0302020204030204"/>
                <a:ea typeface="+mn-ea"/>
                <a:cs typeface="+mn-cs"/>
              </a:rPr>
              <a:t>diversity</a:t>
            </a:r>
          </a:p>
        </p:txBody>
      </p:sp>
      <p:sp>
        <p:nvSpPr>
          <p:cNvPr id="124" name="Speech Bubble: Rectangle with Corners Rounded 123">
            <a:extLst>
              <a:ext uri="{FF2B5EF4-FFF2-40B4-BE49-F238E27FC236}">
                <a16:creationId xmlns:a16="http://schemas.microsoft.com/office/drawing/2014/main" id="{F70A0D9C-B330-B214-FDA6-EB0817465E94}"/>
              </a:ext>
            </a:extLst>
          </p:cNvPr>
          <p:cNvSpPr/>
          <p:nvPr/>
        </p:nvSpPr>
        <p:spPr>
          <a:xfrm>
            <a:off x="8870167" y="5293488"/>
            <a:ext cx="1183822" cy="867128"/>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prstClr val="white"/>
                </a:solidFill>
                <a:effectLst/>
                <a:uLnTx/>
                <a:uFillTx/>
                <a:latin typeface="Century Gothic" panose="020F0302020204030204"/>
                <a:ea typeface="+mn-ea"/>
                <a:cs typeface="+mn-cs"/>
              </a:rPr>
              <a:t>gender</a:t>
            </a:r>
          </a:p>
        </p:txBody>
      </p:sp>
      <p:sp>
        <p:nvSpPr>
          <p:cNvPr id="125" name="Speech Bubble: Rectangle with Corners Rounded 124">
            <a:extLst>
              <a:ext uri="{FF2B5EF4-FFF2-40B4-BE49-F238E27FC236}">
                <a16:creationId xmlns:a16="http://schemas.microsoft.com/office/drawing/2014/main" id="{557A9357-847F-CC63-FE96-7D610EF846EE}"/>
              </a:ext>
            </a:extLst>
          </p:cNvPr>
          <p:cNvSpPr/>
          <p:nvPr/>
        </p:nvSpPr>
        <p:spPr>
          <a:xfrm>
            <a:off x="6863277" y="5293488"/>
            <a:ext cx="1804551" cy="867128"/>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prstClr val="white"/>
                </a:solidFill>
                <a:effectLst/>
                <a:uLnTx/>
                <a:uFillTx/>
                <a:latin typeface="Century Gothic" panose="020F0302020204030204"/>
                <a:ea typeface="+mn-ea"/>
                <a:cs typeface="+mn-cs"/>
              </a:rPr>
              <a:t>character</a:t>
            </a:r>
          </a:p>
        </p:txBody>
      </p:sp>
      <p:sp>
        <p:nvSpPr>
          <p:cNvPr id="126" name="Speech Bubble: Rectangle with Corners Rounded 125">
            <a:extLst>
              <a:ext uri="{FF2B5EF4-FFF2-40B4-BE49-F238E27FC236}">
                <a16:creationId xmlns:a16="http://schemas.microsoft.com/office/drawing/2014/main" id="{43E05CA0-5012-F703-1B9A-7E5C5AD4E577}"/>
              </a:ext>
            </a:extLst>
          </p:cNvPr>
          <p:cNvSpPr/>
          <p:nvPr/>
        </p:nvSpPr>
        <p:spPr>
          <a:xfrm>
            <a:off x="5355778" y="5293488"/>
            <a:ext cx="1305160" cy="867128"/>
          </a:xfrm>
          <a:prstGeom prst="wedgeRoundRectCallout">
            <a:avLst>
              <a:gd name="adj1" fmla="val -49868"/>
              <a:gd name="adj2" fmla="val -15735"/>
              <a:gd name="adj3" fmla="val 16667"/>
            </a:avLst>
          </a:prstGeom>
          <a:solidFill>
            <a:srgbClr val="FBF0D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srgbClr val="104F75"/>
                </a:solidFill>
                <a:effectLst/>
                <a:uLnTx/>
                <a:uFillTx/>
                <a:latin typeface="Century Gothic" panose="020F0302020204030204"/>
                <a:ea typeface="+mn-ea"/>
                <a:cs typeface="+mn-cs"/>
              </a:rPr>
              <a:t>sex</a:t>
            </a:r>
          </a:p>
        </p:txBody>
      </p:sp>
      <p:sp>
        <p:nvSpPr>
          <p:cNvPr id="127" name="Speech Bubble: Rectangle with Corners Rounded 126">
            <a:extLst>
              <a:ext uri="{FF2B5EF4-FFF2-40B4-BE49-F238E27FC236}">
                <a16:creationId xmlns:a16="http://schemas.microsoft.com/office/drawing/2014/main" id="{F83104BD-593F-DB2A-E0CB-BCDCC34D36CA}"/>
              </a:ext>
            </a:extLst>
          </p:cNvPr>
          <p:cNvSpPr/>
          <p:nvPr/>
        </p:nvSpPr>
        <p:spPr>
          <a:xfrm>
            <a:off x="3954422" y="5293488"/>
            <a:ext cx="1199018" cy="867128"/>
          </a:xfrm>
          <a:prstGeom prst="wedgeRoundRectCallout">
            <a:avLst>
              <a:gd name="adj1" fmla="val -49868"/>
              <a:gd name="adj2" fmla="val -15735"/>
              <a:gd name="adj3" fmla="val 16667"/>
            </a:avLst>
          </a:prstGeom>
          <a:solidFill>
            <a:srgbClr val="E3EAFD"/>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srgbClr val="104F75"/>
                </a:solidFill>
                <a:effectLst/>
                <a:uLnTx/>
                <a:uFillTx/>
                <a:latin typeface="Century Gothic" panose="020F0302020204030204"/>
                <a:ea typeface="+mn-ea"/>
                <a:cs typeface="+mn-cs"/>
              </a:rPr>
              <a:t>annual</a:t>
            </a:r>
          </a:p>
        </p:txBody>
      </p:sp>
      <p:sp>
        <p:nvSpPr>
          <p:cNvPr id="128" name="Speech Bubble: Rectangle with Corners Rounded 127">
            <a:extLst>
              <a:ext uri="{FF2B5EF4-FFF2-40B4-BE49-F238E27FC236}">
                <a16:creationId xmlns:a16="http://schemas.microsoft.com/office/drawing/2014/main" id="{043D22E0-A690-206C-9902-13F6EC0AABB0}"/>
              </a:ext>
            </a:extLst>
          </p:cNvPr>
          <p:cNvSpPr/>
          <p:nvPr/>
        </p:nvSpPr>
        <p:spPr>
          <a:xfrm>
            <a:off x="428507" y="5293488"/>
            <a:ext cx="1835484" cy="867128"/>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prstClr val="white"/>
                </a:solidFill>
                <a:effectLst/>
                <a:uLnTx/>
                <a:uFillTx/>
                <a:latin typeface="Century Gothic" panose="020F0302020204030204"/>
                <a:ea typeface="+mn-ea"/>
                <a:cs typeface="+mn-cs"/>
              </a:rPr>
              <a:t>non-binary</a:t>
            </a:r>
          </a:p>
        </p:txBody>
      </p:sp>
      <p:sp>
        <p:nvSpPr>
          <p:cNvPr id="129" name="Speech Bubble: Rectangle with Corners Rounded 128">
            <a:extLst>
              <a:ext uri="{FF2B5EF4-FFF2-40B4-BE49-F238E27FC236}">
                <a16:creationId xmlns:a16="http://schemas.microsoft.com/office/drawing/2014/main" id="{1E1AEFED-DE41-FDEC-2502-D44A4C20D05B}"/>
              </a:ext>
            </a:extLst>
          </p:cNvPr>
          <p:cNvSpPr/>
          <p:nvPr/>
        </p:nvSpPr>
        <p:spPr>
          <a:xfrm>
            <a:off x="2450144" y="5293488"/>
            <a:ext cx="1305160" cy="867128"/>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prstClr val="white"/>
                </a:solidFill>
                <a:effectLst/>
                <a:uLnTx/>
                <a:uFillTx/>
                <a:latin typeface="Century Gothic" panose="020F0302020204030204"/>
                <a:ea typeface="+mn-ea"/>
                <a:cs typeface="+mn-cs"/>
              </a:rPr>
              <a:t>cultural</a:t>
            </a:r>
          </a:p>
        </p:txBody>
      </p:sp>
      <p:sp>
        <p:nvSpPr>
          <p:cNvPr id="130" name="Speech Bubble: Rectangle with Corners Rounded 129">
            <a:extLst>
              <a:ext uri="{FF2B5EF4-FFF2-40B4-BE49-F238E27FC236}">
                <a16:creationId xmlns:a16="http://schemas.microsoft.com/office/drawing/2014/main" id="{031901EB-7B4F-CFC2-ECEA-1BDE695F0CD3}"/>
              </a:ext>
            </a:extLst>
          </p:cNvPr>
          <p:cNvSpPr/>
          <p:nvPr/>
        </p:nvSpPr>
        <p:spPr>
          <a:xfrm>
            <a:off x="414348" y="4263307"/>
            <a:ext cx="1780939" cy="867128"/>
          </a:xfrm>
          <a:prstGeom prst="wedgeRoundRectCallout">
            <a:avLst>
              <a:gd name="adj1" fmla="val -49868"/>
              <a:gd name="adj2" fmla="val -15735"/>
              <a:gd name="adj3" fmla="val 16667"/>
            </a:avLst>
          </a:prstGeom>
          <a:solidFill>
            <a:srgbClr val="FBF0D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srgbClr val="104F75"/>
                </a:solidFill>
                <a:effectLst/>
                <a:uLnTx/>
                <a:uFillTx/>
                <a:latin typeface="Century Gothic" panose="020F0302020204030204"/>
                <a:ea typeface="+mn-ea"/>
                <a:cs typeface="+mn-cs"/>
              </a:rPr>
              <a:t>transgender</a:t>
            </a:r>
          </a:p>
        </p:txBody>
      </p:sp>
    </p:spTree>
    <p:extLst>
      <p:ext uri="{BB962C8B-B14F-4D97-AF65-F5344CB8AC3E}">
        <p14:creationId xmlns:p14="http://schemas.microsoft.com/office/powerpoint/2010/main" val="250544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2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2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2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2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2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2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12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5" y="134470"/>
            <a:ext cx="5358414" cy="867128"/>
          </a:xfrm>
          <a:prstGeom prst="rect">
            <a:avLst/>
          </a:prstGeom>
        </p:spPr>
      </p:pic>
      <p:sp>
        <p:nvSpPr>
          <p:cNvPr id="4" name="Title 3"/>
          <p:cNvSpPr>
            <a:spLocks noGrp="1"/>
          </p:cNvSpPr>
          <p:nvPr>
            <p:ph type="title"/>
          </p:nvPr>
        </p:nvSpPr>
        <p:spPr>
          <a:xfrm>
            <a:off x="1565" y="163319"/>
            <a:ext cx="5265384" cy="707849"/>
          </a:xfrm>
        </p:spPr>
        <p:txBody>
          <a:bodyPr>
            <a:normAutofit/>
          </a:bodyPr>
          <a:lstStyle/>
          <a:p>
            <a:r>
              <a:rPr lang="fr-FR" sz="3200" b="1" dirty="0">
                <a:solidFill>
                  <a:schemeClr val="bg1"/>
                </a:solidFill>
              </a:rPr>
              <a:t>Un repas chez nous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406742" y="249870"/>
            <a:ext cx="150317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écrire</a:t>
            </a:r>
          </a:p>
        </p:txBody>
      </p:sp>
      <p:sp>
        <p:nvSpPr>
          <p:cNvPr id="10" name="Speech Bubble: Rectangle with Corners Rounded 9">
            <a:extLst>
              <a:ext uri="{FF2B5EF4-FFF2-40B4-BE49-F238E27FC236}">
                <a16:creationId xmlns:a16="http://schemas.microsoft.com/office/drawing/2014/main" id="{A1EEB128-1954-4BF3-8FD1-8E0F6A598E59}"/>
              </a:ext>
            </a:extLst>
          </p:cNvPr>
          <p:cNvSpPr/>
          <p:nvPr/>
        </p:nvSpPr>
        <p:spPr>
          <a:xfrm>
            <a:off x="8308299" y="4840696"/>
            <a:ext cx="1739113" cy="565030"/>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voir</a:t>
            </a:r>
          </a:p>
        </p:txBody>
      </p:sp>
      <p:sp>
        <p:nvSpPr>
          <p:cNvPr id="11" name="Speech Bubble: Rectangle with Corners Rounded 10">
            <a:extLst>
              <a:ext uri="{FF2B5EF4-FFF2-40B4-BE49-F238E27FC236}">
                <a16:creationId xmlns:a16="http://schemas.microsoft.com/office/drawing/2014/main" id="{F3FC733F-83F4-40C3-87CC-2470FC76AB39}"/>
              </a:ext>
            </a:extLst>
          </p:cNvPr>
          <p:cNvSpPr/>
          <p:nvPr/>
        </p:nvSpPr>
        <p:spPr>
          <a:xfrm>
            <a:off x="10153286" y="1005204"/>
            <a:ext cx="1730599" cy="565030"/>
          </a:xfrm>
          <a:prstGeom prst="wedgeRoundRectCallout">
            <a:avLst>
              <a:gd name="adj1" fmla="val -26903"/>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l’escalier</a:t>
            </a:r>
          </a:p>
        </p:txBody>
      </p:sp>
      <p:sp>
        <p:nvSpPr>
          <p:cNvPr id="12" name="Speech Bubble: Rectangle with Corners Rounded 11">
            <a:extLst>
              <a:ext uri="{FF2B5EF4-FFF2-40B4-BE49-F238E27FC236}">
                <a16:creationId xmlns:a16="http://schemas.microsoft.com/office/drawing/2014/main" id="{60626F7D-E579-4A16-A9E8-7BB5C9F78F65}"/>
              </a:ext>
            </a:extLst>
          </p:cNvPr>
          <p:cNvSpPr/>
          <p:nvPr/>
        </p:nvSpPr>
        <p:spPr>
          <a:xfrm>
            <a:off x="10183721" y="5311694"/>
            <a:ext cx="1730599" cy="810179"/>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la salle à manger</a:t>
            </a:r>
          </a:p>
        </p:txBody>
      </p:sp>
      <p:sp>
        <p:nvSpPr>
          <p:cNvPr id="13" name="Speech Bubble: Rectangle with Corners Rounded 12">
            <a:extLst>
              <a:ext uri="{FF2B5EF4-FFF2-40B4-BE49-F238E27FC236}">
                <a16:creationId xmlns:a16="http://schemas.microsoft.com/office/drawing/2014/main" id="{707C6DA9-54A0-4A5D-B1B5-E09E8062A43A}"/>
              </a:ext>
            </a:extLst>
          </p:cNvPr>
          <p:cNvSpPr/>
          <p:nvPr/>
        </p:nvSpPr>
        <p:spPr>
          <a:xfrm>
            <a:off x="10150998" y="1810707"/>
            <a:ext cx="1735173" cy="844003"/>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le téléphone</a:t>
            </a:r>
          </a:p>
        </p:txBody>
      </p:sp>
      <p:sp>
        <p:nvSpPr>
          <p:cNvPr id="14" name="Speech Bubble: Rectangle with Corners Rounded 13">
            <a:extLst>
              <a:ext uri="{FF2B5EF4-FFF2-40B4-BE49-F238E27FC236}">
                <a16:creationId xmlns:a16="http://schemas.microsoft.com/office/drawing/2014/main" id="{619EE41E-838F-4324-ACD2-1CEC0694DEF7}"/>
              </a:ext>
            </a:extLst>
          </p:cNvPr>
          <p:cNvSpPr/>
          <p:nvPr/>
        </p:nvSpPr>
        <p:spPr>
          <a:xfrm>
            <a:off x="8312239" y="3408402"/>
            <a:ext cx="1739113" cy="565030"/>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la pièce</a:t>
            </a:r>
          </a:p>
        </p:txBody>
      </p:sp>
      <p:sp>
        <p:nvSpPr>
          <p:cNvPr id="15" name="Speech Bubble: Rectangle with Corners Rounded 14">
            <a:extLst>
              <a:ext uri="{FF2B5EF4-FFF2-40B4-BE49-F238E27FC236}">
                <a16:creationId xmlns:a16="http://schemas.microsoft.com/office/drawing/2014/main" id="{F2A85216-0A4F-4496-BF62-AED46E2A64A1}"/>
              </a:ext>
            </a:extLst>
          </p:cNvPr>
          <p:cNvSpPr/>
          <p:nvPr/>
        </p:nvSpPr>
        <p:spPr>
          <a:xfrm>
            <a:off x="8312239" y="5556843"/>
            <a:ext cx="1735173" cy="565030"/>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la cave</a:t>
            </a:r>
          </a:p>
        </p:txBody>
      </p:sp>
      <p:sp>
        <p:nvSpPr>
          <p:cNvPr id="18" name="Speech Bubble: Rectangle with Corners Rounded 17">
            <a:extLst>
              <a:ext uri="{FF2B5EF4-FFF2-40B4-BE49-F238E27FC236}">
                <a16:creationId xmlns:a16="http://schemas.microsoft.com/office/drawing/2014/main" id="{72FADA15-3B32-4317-B631-7E9B53A4B09C}"/>
              </a:ext>
            </a:extLst>
          </p:cNvPr>
          <p:cNvSpPr/>
          <p:nvPr/>
        </p:nvSpPr>
        <p:spPr>
          <a:xfrm>
            <a:off x="8312239" y="2437498"/>
            <a:ext cx="1739113" cy="819787"/>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pendant</a:t>
            </a:r>
            <a:r>
              <a:rPr kumimoji="0" lang="fr-FR" sz="2000" b="0" i="0" u="none" strike="noStrike" kern="1200" cap="none" spc="0" normalizeH="0" noProof="0" dirty="0">
                <a:ln>
                  <a:noFill/>
                </a:ln>
                <a:solidFill>
                  <a:prstClr val="white"/>
                </a:solidFill>
                <a:effectLst/>
                <a:uLnTx/>
                <a:uFillTx/>
                <a:latin typeface="Century Gothic" panose="020F0302020204030204"/>
                <a:ea typeface="+mn-ea"/>
                <a:cs typeface="+mn-cs"/>
              </a:rPr>
              <a:t> que</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Speech Bubble: Rectangle with Corners Rounded 18">
            <a:extLst>
              <a:ext uri="{FF2B5EF4-FFF2-40B4-BE49-F238E27FC236}">
                <a16:creationId xmlns:a16="http://schemas.microsoft.com/office/drawing/2014/main" id="{2C0D94E3-FC64-4EAC-9350-F4FBB01AF2C3}"/>
              </a:ext>
            </a:extLst>
          </p:cNvPr>
          <p:cNvSpPr/>
          <p:nvPr/>
        </p:nvSpPr>
        <p:spPr>
          <a:xfrm>
            <a:off x="10153285" y="3700686"/>
            <a:ext cx="1730600" cy="565030"/>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quand</a:t>
            </a:r>
          </a:p>
        </p:txBody>
      </p:sp>
      <p:sp>
        <p:nvSpPr>
          <p:cNvPr id="20" name="Speech Bubble: Rectangle with Corners Rounded 19">
            <a:extLst>
              <a:ext uri="{FF2B5EF4-FFF2-40B4-BE49-F238E27FC236}">
                <a16:creationId xmlns:a16="http://schemas.microsoft.com/office/drawing/2014/main" id="{0806805A-0E77-41EB-8034-A587DF77112A}"/>
              </a:ext>
            </a:extLst>
          </p:cNvPr>
          <p:cNvSpPr/>
          <p:nvPr/>
        </p:nvSpPr>
        <p:spPr>
          <a:xfrm>
            <a:off x="8312557" y="1005204"/>
            <a:ext cx="1738476" cy="565030"/>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dîner</a:t>
            </a:r>
          </a:p>
        </p:txBody>
      </p:sp>
      <p:sp>
        <p:nvSpPr>
          <p:cNvPr id="21" name="Speech Bubble: Rectangle with Corners Rounded 20">
            <a:extLst>
              <a:ext uri="{FF2B5EF4-FFF2-40B4-BE49-F238E27FC236}">
                <a16:creationId xmlns:a16="http://schemas.microsoft.com/office/drawing/2014/main" id="{44EC19FE-5EA8-41E9-8D77-7CCE2E871229}"/>
              </a:ext>
            </a:extLst>
          </p:cNvPr>
          <p:cNvSpPr/>
          <p:nvPr/>
        </p:nvSpPr>
        <p:spPr>
          <a:xfrm>
            <a:off x="8312239" y="4124549"/>
            <a:ext cx="1735173" cy="565030"/>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tu vois</a:t>
            </a:r>
          </a:p>
        </p:txBody>
      </p:sp>
      <p:sp>
        <p:nvSpPr>
          <p:cNvPr id="64" name="Speech Bubble: Rectangle with Corners Rounded 63">
            <a:extLst>
              <a:ext uri="{FF2B5EF4-FFF2-40B4-BE49-F238E27FC236}">
                <a16:creationId xmlns:a16="http://schemas.microsoft.com/office/drawing/2014/main" id="{0685F9A9-565F-4878-A26E-CBF3DCED78D2}"/>
              </a:ext>
            </a:extLst>
          </p:cNvPr>
          <p:cNvSpPr/>
          <p:nvPr/>
        </p:nvSpPr>
        <p:spPr>
          <a:xfrm>
            <a:off x="10145893" y="2895183"/>
            <a:ext cx="1731233" cy="565030"/>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je vois</a:t>
            </a:r>
          </a:p>
        </p:txBody>
      </p:sp>
      <p:sp>
        <p:nvSpPr>
          <p:cNvPr id="66" name="Speech Bubble: Rectangle with Corners Rounded 65">
            <a:extLst>
              <a:ext uri="{FF2B5EF4-FFF2-40B4-BE49-F238E27FC236}">
                <a16:creationId xmlns:a16="http://schemas.microsoft.com/office/drawing/2014/main" id="{76F3E6D7-D3D5-47F0-A698-845533658046}"/>
              </a:ext>
            </a:extLst>
          </p:cNvPr>
          <p:cNvSpPr/>
          <p:nvPr/>
        </p:nvSpPr>
        <p:spPr>
          <a:xfrm>
            <a:off x="8314209" y="1721351"/>
            <a:ext cx="1735173" cy="565030"/>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il/elle voit</a:t>
            </a:r>
          </a:p>
        </p:txBody>
      </p:sp>
      <p:sp>
        <p:nvSpPr>
          <p:cNvPr id="60" name="Speech Bubble: Rectangle with Corners Rounded 59">
            <a:extLst>
              <a:ext uri="{FF2B5EF4-FFF2-40B4-BE49-F238E27FC236}">
                <a16:creationId xmlns:a16="http://schemas.microsoft.com/office/drawing/2014/main" id="{7DE7B518-743D-F8E1-8462-32249E4423DD}"/>
              </a:ext>
            </a:extLst>
          </p:cNvPr>
          <p:cNvSpPr/>
          <p:nvPr/>
        </p:nvSpPr>
        <p:spPr>
          <a:xfrm>
            <a:off x="10149347" y="4506189"/>
            <a:ext cx="1738476" cy="565030"/>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le salon</a:t>
            </a:r>
          </a:p>
        </p:txBody>
      </p:sp>
      <p:sp>
        <p:nvSpPr>
          <p:cNvPr id="61" name="TextBox 60">
            <a:extLst>
              <a:ext uri="{FF2B5EF4-FFF2-40B4-BE49-F238E27FC236}">
                <a16:creationId xmlns:a16="http://schemas.microsoft.com/office/drawing/2014/main" id="{789E4904-4B8C-7D9D-D6FD-5FAFA043AA1E}"/>
              </a:ext>
            </a:extLst>
          </p:cNvPr>
          <p:cNvSpPr txBox="1"/>
          <p:nvPr/>
        </p:nvSpPr>
        <p:spPr>
          <a:xfrm>
            <a:off x="136205" y="1173400"/>
            <a:ext cx="687419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Bonjour, est-ce que tu veux    </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voir</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ma maison?</a:t>
            </a:r>
          </a:p>
        </p:txBody>
      </p:sp>
      <p:sp>
        <p:nvSpPr>
          <p:cNvPr id="47" name="Speech Bubble: Rectangle with Corners Rounded 46">
            <a:extLst>
              <a:ext uri="{FF2B5EF4-FFF2-40B4-BE49-F238E27FC236}">
                <a16:creationId xmlns:a16="http://schemas.microsoft.com/office/drawing/2014/main" id="{4B91C55C-8F94-4538-8E02-82D7B872FBB7}"/>
              </a:ext>
            </a:extLst>
          </p:cNvPr>
          <p:cNvSpPr/>
          <p:nvPr/>
        </p:nvSpPr>
        <p:spPr>
          <a:xfrm>
            <a:off x="3973041" y="1208731"/>
            <a:ext cx="976437" cy="360000"/>
          </a:xfrm>
          <a:prstGeom prst="wedgeRoundRectCallout">
            <a:avLst>
              <a:gd name="adj1" fmla="val -47609"/>
              <a:gd name="adj2" fmla="val -9896"/>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to see</a:t>
            </a:r>
          </a:p>
        </p:txBody>
      </p:sp>
      <p:sp>
        <p:nvSpPr>
          <p:cNvPr id="16" name="TextBox 15">
            <a:extLst>
              <a:ext uri="{FF2B5EF4-FFF2-40B4-BE49-F238E27FC236}">
                <a16:creationId xmlns:a16="http://schemas.microsoft.com/office/drawing/2014/main" id="{849103FE-3AA5-85F8-9EB3-63475E9AAAEE}"/>
              </a:ext>
            </a:extLst>
          </p:cNvPr>
          <p:cNvSpPr txBox="1"/>
          <p:nvPr/>
        </p:nvSpPr>
        <p:spPr>
          <a:xfrm>
            <a:off x="5191125" y="152945"/>
            <a:ext cx="254249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Traduis l’anglais en français</a:t>
            </a:r>
          </a:p>
        </p:txBody>
      </p:sp>
      <p:sp>
        <p:nvSpPr>
          <p:cNvPr id="37" name="TextBox 36">
            <a:extLst>
              <a:ext uri="{FF2B5EF4-FFF2-40B4-BE49-F238E27FC236}">
                <a16:creationId xmlns:a16="http://schemas.microsoft.com/office/drawing/2014/main" id="{D5450D19-7A28-FD63-0BA9-3413800DA587}"/>
              </a:ext>
            </a:extLst>
          </p:cNvPr>
          <p:cNvSpPr txBox="1"/>
          <p:nvPr/>
        </p:nvSpPr>
        <p:spPr>
          <a:xfrm>
            <a:off x="136205" y="1747808"/>
            <a:ext cx="808932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Ma maison a beaucoup de </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pièces</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et un grand </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escalier</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38" name="TextBox 37">
            <a:extLst>
              <a:ext uri="{FF2B5EF4-FFF2-40B4-BE49-F238E27FC236}">
                <a16:creationId xmlns:a16="http://schemas.microsoft.com/office/drawing/2014/main" id="{BB0DB582-F78E-46E8-6C27-B47313511D9F}"/>
              </a:ext>
            </a:extLst>
          </p:cNvPr>
          <p:cNvSpPr txBox="1"/>
          <p:nvPr/>
        </p:nvSpPr>
        <p:spPr>
          <a:xfrm>
            <a:off x="136205" y="2322216"/>
            <a:ext cx="808932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Ici, c’est   </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le salon</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et à côté   </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tu vois   la salle à manger</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39" name="TextBox 38">
            <a:extLst>
              <a:ext uri="{FF2B5EF4-FFF2-40B4-BE49-F238E27FC236}">
                <a16:creationId xmlns:a16="http://schemas.microsoft.com/office/drawing/2014/main" id="{B0C6318D-225E-8404-AD90-F37C15D5FA48}"/>
              </a:ext>
            </a:extLst>
          </p:cNvPr>
          <p:cNvSpPr txBox="1"/>
          <p:nvPr/>
        </p:nvSpPr>
        <p:spPr>
          <a:xfrm>
            <a:off x="136205" y="2896624"/>
            <a:ext cx="808932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Ici, c’est    </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la </a:t>
            </a:r>
            <a:r>
              <a:rPr lang="fr-FR" sz="2200" b="1" dirty="0">
                <a:solidFill>
                  <a:srgbClr val="104F75"/>
                </a:solidFill>
                <a:latin typeface="Century Gothic" panose="020F0302020204030204"/>
              </a:rPr>
              <a:t>cave</a:t>
            </a:r>
            <a:r>
              <a:rPr lang="fr-FR" sz="2200" dirty="0">
                <a:solidFill>
                  <a:srgbClr val="104F75"/>
                </a:solidFill>
                <a:latin typeface="Century Gothic" panose="020F0302020204030204"/>
              </a:rPr>
              <a:t>,   où j’ai des bouteilles* de jus de fruits.</a:t>
            </a:r>
            <a:endPar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A1011306-456F-4BCD-8F3C-0702327B2884}"/>
              </a:ext>
            </a:extLst>
          </p:cNvPr>
          <p:cNvSpPr txBox="1"/>
          <p:nvPr/>
        </p:nvSpPr>
        <p:spPr>
          <a:xfrm>
            <a:off x="136205" y="3471032"/>
            <a:ext cx="51458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Je vois </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que tu aimes bien</a:t>
            </a:r>
            <a:r>
              <a:rPr kumimoji="0" lang="fr-FR" sz="2200" b="0" i="0" u="none" strike="noStrike" kern="1200" cap="none" spc="0" normalizeH="0" noProof="0" dirty="0">
                <a:ln>
                  <a:noFill/>
                </a:ln>
                <a:solidFill>
                  <a:srgbClr val="104F75"/>
                </a:solidFill>
                <a:effectLst/>
                <a:uLnTx/>
                <a:uFillTx/>
                <a:latin typeface="Century Gothic" panose="020F0302020204030204"/>
                <a:ea typeface="+mn-ea"/>
                <a:cs typeface="+mn-cs"/>
              </a:rPr>
              <a:t> mang</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er. </a:t>
            </a:r>
          </a:p>
        </p:txBody>
      </p:sp>
      <p:sp>
        <p:nvSpPr>
          <p:cNvPr id="41" name="TextBox 40">
            <a:extLst>
              <a:ext uri="{FF2B5EF4-FFF2-40B4-BE49-F238E27FC236}">
                <a16:creationId xmlns:a16="http://schemas.microsoft.com/office/drawing/2014/main" id="{2CBA79C2-A1C0-0719-2F50-7ECDCD96AD4B}"/>
              </a:ext>
            </a:extLst>
          </p:cNvPr>
          <p:cNvSpPr txBox="1"/>
          <p:nvPr/>
        </p:nvSpPr>
        <p:spPr>
          <a:xfrm>
            <a:off x="136205" y="4045440"/>
            <a:ext cx="571214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i="0" u="none" strike="noStrike" kern="1200" cap="none" spc="0" normalizeH="0" baseline="0" noProof="0" dirty="0">
                <a:ln>
                  <a:noFill/>
                </a:ln>
                <a:solidFill>
                  <a:srgbClr val="104F75"/>
                </a:solidFill>
                <a:effectLst/>
                <a:uLnTx/>
                <a:uFillTx/>
                <a:latin typeface="Century Gothic" panose="020F0302020204030204"/>
                <a:ea typeface="+mn-ea"/>
                <a:cs typeface="+mn-cs"/>
              </a:rPr>
              <a:t>Est-ce que tu veux   </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dîner </a:t>
            </a:r>
            <a:r>
              <a:rPr kumimoji="0" lang="fr-FR" sz="2200" i="0" u="none" strike="noStrike" kern="1200" cap="none" spc="0" normalizeH="0" baseline="0" noProof="0" dirty="0">
                <a:ln>
                  <a:noFill/>
                </a:ln>
                <a:solidFill>
                  <a:srgbClr val="104F75"/>
                </a:solidFill>
                <a:effectLst/>
                <a:uLnTx/>
                <a:uFillTx/>
                <a:latin typeface="Century Gothic" panose="020F0302020204030204"/>
                <a:ea typeface="+mn-ea"/>
                <a:cs typeface="+mn-cs"/>
              </a:rPr>
              <a:t>   avec nous?</a:t>
            </a:r>
          </a:p>
        </p:txBody>
      </p:sp>
      <p:sp>
        <p:nvSpPr>
          <p:cNvPr id="49" name="TextBox 48">
            <a:extLst>
              <a:ext uri="{FF2B5EF4-FFF2-40B4-BE49-F238E27FC236}">
                <a16:creationId xmlns:a16="http://schemas.microsoft.com/office/drawing/2014/main" id="{8B02FB1E-AF92-4596-C30B-D818A171F61E}"/>
              </a:ext>
            </a:extLst>
          </p:cNvPr>
          <p:cNvSpPr txBox="1"/>
          <p:nvPr/>
        </p:nvSpPr>
        <p:spPr>
          <a:xfrm>
            <a:off x="136206" y="4619848"/>
            <a:ext cx="743617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i="0" u="none" strike="noStrike" kern="1200" cap="none" spc="0" normalizeH="0" baseline="0" noProof="0" dirty="0">
                <a:ln>
                  <a:noFill/>
                </a:ln>
                <a:solidFill>
                  <a:srgbClr val="104F75"/>
                </a:solidFill>
                <a:effectLst/>
                <a:uLnTx/>
                <a:uFillTx/>
                <a:latin typeface="Century Gothic" panose="020F0302020204030204"/>
                <a:ea typeface="+mn-ea"/>
                <a:cs typeface="+mn-cs"/>
              </a:rPr>
              <a:t>Je faisais le repas </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quand</a:t>
            </a:r>
            <a:r>
              <a:rPr kumimoji="0" lang="fr-FR" sz="2200" i="0" u="none" strike="noStrike" kern="1200" cap="none" spc="0" normalizeH="0" baseline="0" noProof="0" dirty="0">
                <a:ln>
                  <a:noFill/>
                </a:ln>
                <a:solidFill>
                  <a:srgbClr val="104F75"/>
                </a:solidFill>
                <a:effectLst/>
                <a:uLnTx/>
                <a:uFillTx/>
                <a:latin typeface="Century Gothic" panose="020F0302020204030204"/>
                <a:ea typeface="+mn-ea"/>
                <a:cs typeface="+mn-cs"/>
              </a:rPr>
              <a:t> j’ai entendu </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le téléphone.</a:t>
            </a:r>
            <a:endParaRPr kumimoji="0" lang="fr-FR" sz="220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16084FAE-5A04-1E75-5CED-1984829513AE}"/>
              </a:ext>
            </a:extLst>
          </p:cNvPr>
          <p:cNvSpPr txBox="1"/>
          <p:nvPr/>
        </p:nvSpPr>
        <p:spPr>
          <a:xfrm>
            <a:off x="136205" y="5194256"/>
            <a:ext cx="698849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i="0" u="none" strike="noStrike" kern="1200" cap="none" spc="0" normalizeH="0" baseline="0" noProof="0" dirty="0">
                <a:ln>
                  <a:noFill/>
                </a:ln>
                <a:solidFill>
                  <a:srgbClr val="104F75"/>
                </a:solidFill>
                <a:effectLst/>
                <a:uLnTx/>
                <a:uFillTx/>
                <a:latin typeface="Century Gothic" panose="020F0302020204030204"/>
                <a:ea typeface="+mn-ea"/>
                <a:cs typeface="+mn-cs"/>
              </a:rPr>
              <a:t>Tu peux attendre ici </a:t>
            </a:r>
            <a:r>
              <a:rPr lang="fr-FR" sz="2200" b="1" dirty="0">
                <a:solidFill>
                  <a:srgbClr val="104F75"/>
                </a:solidFill>
                <a:latin typeface="Century Gothic" panose="020F0302020204030204"/>
              </a:rPr>
              <a:t>pendant que </a:t>
            </a:r>
            <a:r>
              <a:rPr lang="fr-FR" sz="2200" dirty="0">
                <a:solidFill>
                  <a:srgbClr val="104F75"/>
                </a:solidFill>
                <a:latin typeface="Century Gothic" panose="020F0302020204030204"/>
              </a:rPr>
              <a:t>je finis le repas.</a:t>
            </a:r>
            <a:endParaRPr kumimoji="0" lang="fr-FR" sz="220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62" name="TextBox 61">
            <a:extLst>
              <a:ext uri="{FF2B5EF4-FFF2-40B4-BE49-F238E27FC236}">
                <a16:creationId xmlns:a16="http://schemas.microsoft.com/office/drawing/2014/main" id="{5BB8E51A-F2EE-8956-0FF7-2AED819F3F11}"/>
              </a:ext>
            </a:extLst>
          </p:cNvPr>
          <p:cNvSpPr txBox="1"/>
          <p:nvPr/>
        </p:nvSpPr>
        <p:spPr>
          <a:xfrm>
            <a:off x="136205" y="5768667"/>
            <a:ext cx="760566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200" dirty="0">
                <a:solidFill>
                  <a:srgbClr val="104F75"/>
                </a:solidFill>
                <a:latin typeface="Century Gothic" panose="020F0302020204030204"/>
              </a:rPr>
              <a:t>Ah! Voici mon amie, Émilie.    </a:t>
            </a:r>
            <a:r>
              <a:rPr lang="fr-FR" sz="2200" b="1" dirty="0">
                <a:solidFill>
                  <a:srgbClr val="104F75"/>
                </a:solidFill>
                <a:latin typeface="Century Gothic" panose="020F0302020204030204"/>
              </a:rPr>
              <a:t>Elle voit   </a:t>
            </a:r>
            <a:r>
              <a:rPr lang="fr-FR" sz="2200" dirty="0">
                <a:solidFill>
                  <a:srgbClr val="104F75"/>
                </a:solidFill>
                <a:latin typeface="Century Gothic" panose="020F0302020204030204"/>
              </a:rPr>
              <a:t>que tu as faim! </a:t>
            </a:r>
            <a:endParaRPr kumimoji="0" lang="fr-FR" sz="220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42" name="Speech Bubble: Rectangle with Corners Rounded 41">
            <a:extLst>
              <a:ext uri="{FF2B5EF4-FFF2-40B4-BE49-F238E27FC236}">
                <a16:creationId xmlns:a16="http://schemas.microsoft.com/office/drawing/2014/main" id="{AC8FF6A3-7A88-4BB3-856E-1D6FE604C5E6}"/>
              </a:ext>
            </a:extLst>
          </p:cNvPr>
          <p:cNvSpPr/>
          <p:nvPr/>
        </p:nvSpPr>
        <p:spPr>
          <a:xfrm>
            <a:off x="4042242" y="1758492"/>
            <a:ext cx="970022" cy="360000"/>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rooms</a:t>
            </a:r>
          </a:p>
        </p:txBody>
      </p:sp>
      <p:sp>
        <p:nvSpPr>
          <p:cNvPr id="43" name="Speech Bubble: Rectangle with Corners Rounded 42">
            <a:extLst>
              <a:ext uri="{FF2B5EF4-FFF2-40B4-BE49-F238E27FC236}">
                <a16:creationId xmlns:a16="http://schemas.microsoft.com/office/drawing/2014/main" id="{68844A70-6DD2-4F5D-B2AB-AEFE687A226A}"/>
              </a:ext>
            </a:extLst>
          </p:cNvPr>
          <p:cNvSpPr/>
          <p:nvPr/>
        </p:nvSpPr>
        <p:spPr>
          <a:xfrm>
            <a:off x="6716178" y="1758492"/>
            <a:ext cx="1337188" cy="360000"/>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staircase</a:t>
            </a:r>
          </a:p>
        </p:txBody>
      </p:sp>
      <p:sp>
        <p:nvSpPr>
          <p:cNvPr id="48" name="Speech Bubble: Rectangle with Corners Rounded 47">
            <a:extLst>
              <a:ext uri="{FF2B5EF4-FFF2-40B4-BE49-F238E27FC236}">
                <a16:creationId xmlns:a16="http://schemas.microsoft.com/office/drawing/2014/main" id="{E0A8A273-AEA8-4E79-A57A-5EBC05B19BCB}"/>
              </a:ext>
            </a:extLst>
          </p:cNvPr>
          <p:cNvSpPr/>
          <p:nvPr/>
        </p:nvSpPr>
        <p:spPr>
          <a:xfrm>
            <a:off x="1421324" y="2331337"/>
            <a:ext cx="1567408" cy="360000"/>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lounge</a:t>
            </a:r>
          </a:p>
        </p:txBody>
      </p:sp>
      <p:sp>
        <p:nvSpPr>
          <p:cNvPr id="46" name="Speech Bubble: Rectangle with Corners Rounded 45">
            <a:extLst>
              <a:ext uri="{FF2B5EF4-FFF2-40B4-BE49-F238E27FC236}">
                <a16:creationId xmlns:a16="http://schemas.microsoft.com/office/drawing/2014/main" id="{6F9D00B4-896E-406E-90AE-7B24CF3D615A}"/>
              </a:ext>
            </a:extLst>
          </p:cNvPr>
          <p:cNvSpPr/>
          <p:nvPr/>
        </p:nvSpPr>
        <p:spPr>
          <a:xfrm>
            <a:off x="4292172" y="2331337"/>
            <a:ext cx="1181347" cy="360000"/>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you see</a:t>
            </a:r>
          </a:p>
        </p:txBody>
      </p:sp>
      <p:sp>
        <p:nvSpPr>
          <p:cNvPr id="44" name="Speech Bubble: Rectangle with Corners Rounded 43">
            <a:extLst>
              <a:ext uri="{FF2B5EF4-FFF2-40B4-BE49-F238E27FC236}">
                <a16:creationId xmlns:a16="http://schemas.microsoft.com/office/drawing/2014/main" id="{1996A170-79FF-4F3F-BCD8-405663151BA6}"/>
              </a:ext>
            </a:extLst>
          </p:cNvPr>
          <p:cNvSpPr/>
          <p:nvPr/>
        </p:nvSpPr>
        <p:spPr>
          <a:xfrm>
            <a:off x="5524327" y="2331337"/>
            <a:ext cx="2493132" cy="360000"/>
          </a:xfrm>
          <a:prstGeom prst="wedgeRoundRectCallout">
            <a:avLst>
              <a:gd name="adj1" fmla="val -26903"/>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dining room</a:t>
            </a:r>
          </a:p>
        </p:txBody>
      </p:sp>
      <p:sp>
        <p:nvSpPr>
          <p:cNvPr id="52" name="Speech Bubble: Rectangle with Corners Rounded 51">
            <a:extLst>
              <a:ext uri="{FF2B5EF4-FFF2-40B4-BE49-F238E27FC236}">
                <a16:creationId xmlns:a16="http://schemas.microsoft.com/office/drawing/2014/main" id="{E7FC45FE-3A1E-4BB3-9D1E-05A5E4EAD68A}"/>
              </a:ext>
            </a:extLst>
          </p:cNvPr>
          <p:cNvSpPr/>
          <p:nvPr/>
        </p:nvSpPr>
        <p:spPr>
          <a:xfrm>
            <a:off x="1421324" y="2912882"/>
            <a:ext cx="1483801" cy="360000"/>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he cellar</a:t>
            </a:r>
          </a:p>
        </p:txBody>
      </p:sp>
      <p:sp>
        <p:nvSpPr>
          <p:cNvPr id="54" name="Speech Bubble: Rectangle with Corners Rounded 53">
            <a:extLst>
              <a:ext uri="{FF2B5EF4-FFF2-40B4-BE49-F238E27FC236}">
                <a16:creationId xmlns:a16="http://schemas.microsoft.com/office/drawing/2014/main" id="{DE5C2CD6-38BD-434C-B062-46401EC69C10}"/>
              </a:ext>
            </a:extLst>
          </p:cNvPr>
          <p:cNvSpPr/>
          <p:nvPr/>
        </p:nvSpPr>
        <p:spPr>
          <a:xfrm>
            <a:off x="161294" y="3526729"/>
            <a:ext cx="1029075" cy="360000"/>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 see</a:t>
            </a:r>
          </a:p>
        </p:txBody>
      </p:sp>
      <p:sp>
        <p:nvSpPr>
          <p:cNvPr id="63" name="Speech Bubble: Rectangle with Corners Rounded 62">
            <a:extLst>
              <a:ext uri="{FF2B5EF4-FFF2-40B4-BE49-F238E27FC236}">
                <a16:creationId xmlns:a16="http://schemas.microsoft.com/office/drawing/2014/main" id="{A286E625-EF48-46A9-B4EA-6F996FBCE000}"/>
              </a:ext>
            </a:extLst>
          </p:cNvPr>
          <p:cNvSpPr/>
          <p:nvPr/>
        </p:nvSpPr>
        <p:spPr>
          <a:xfrm>
            <a:off x="2741824" y="4090415"/>
            <a:ext cx="1152494" cy="360000"/>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to dine</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7" name="Speech Bubble: Rectangle with Corners Rounded 56">
            <a:extLst>
              <a:ext uri="{FF2B5EF4-FFF2-40B4-BE49-F238E27FC236}">
                <a16:creationId xmlns:a16="http://schemas.microsoft.com/office/drawing/2014/main" id="{ECF799C2-07DD-76F3-1F31-EAE4EDB15BF6}"/>
              </a:ext>
            </a:extLst>
          </p:cNvPr>
          <p:cNvSpPr/>
          <p:nvPr/>
        </p:nvSpPr>
        <p:spPr>
          <a:xfrm>
            <a:off x="2623955" y="4645331"/>
            <a:ext cx="913174" cy="360000"/>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when</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1" name="Speech Bubble: Rectangle with Corners Rounded 50">
            <a:extLst>
              <a:ext uri="{FF2B5EF4-FFF2-40B4-BE49-F238E27FC236}">
                <a16:creationId xmlns:a16="http://schemas.microsoft.com/office/drawing/2014/main" id="{2AC08F8A-9940-4CDB-ADEC-B2631F1CE1CA}"/>
              </a:ext>
            </a:extLst>
          </p:cNvPr>
          <p:cNvSpPr/>
          <p:nvPr/>
        </p:nvSpPr>
        <p:spPr>
          <a:xfrm>
            <a:off x="5282010" y="4645331"/>
            <a:ext cx="2137792" cy="360000"/>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the telephone</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3" name="Speech Bubble: Rectangle with Corners Rounded 52">
            <a:extLst>
              <a:ext uri="{FF2B5EF4-FFF2-40B4-BE49-F238E27FC236}">
                <a16:creationId xmlns:a16="http://schemas.microsoft.com/office/drawing/2014/main" id="{8FD37BBA-2448-426F-97BC-41A6CA64EC26}"/>
              </a:ext>
            </a:extLst>
          </p:cNvPr>
          <p:cNvSpPr/>
          <p:nvPr/>
        </p:nvSpPr>
        <p:spPr>
          <a:xfrm>
            <a:off x="2988732" y="5229699"/>
            <a:ext cx="1761067" cy="360000"/>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while</a:t>
            </a:r>
          </a:p>
        </p:txBody>
      </p:sp>
      <p:sp>
        <p:nvSpPr>
          <p:cNvPr id="45" name="Speech Bubble: Rectangle with Corners Rounded 44">
            <a:extLst>
              <a:ext uri="{FF2B5EF4-FFF2-40B4-BE49-F238E27FC236}">
                <a16:creationId xmlns:a16="http://schemas.microsoft.com/office/drawing/2014/main" id="{7A32BC83-B34E-4368-97B9-64CB5F294519}"/>
              </a:ext>
            </a:extLst>
          </p:cNvPr>
          <p:cNvSpPr/>
          <p:nvPr/>
        </p:nvSpPr>
        <p:spPr>
          <a:xfrm>
            <a:off x="3894318" y="5798500"/>
            <a:ext cx="1469011" cy="360000"/>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She sees</a:t>
            </a:r>
          </a:p>
        </p:txBody>
      </p:sp>
      <p:sp>
        <p:nvSpPr>
          <p:cNvPr id="67" name="Google Shape;480;p13">
            <a:extLst>
              <a:ext uri="{FF2B5EF4-FFF2-40B4-BE49-F238E27FC236}">
                <a16:creationId xmlns:a16="http://schemas.microsoft.com/office/drawing/2014/main" id="{DBE1D34D-C28E-C908-B15A-0A6C420915A3}"/>
              </a:ext>
            </a:extLst>
          </p:cNvPr>
          <p:cNvSpPr/>
          <p:nvPr/>
        </p:nvSpPr>
        <p:spPr>
          <a:xfrm>
            <a:off x="7741874" y="249870"/>
            <a:ext cx="2500411" cy="414963"/>
          </a:xfrm>
          <a:prstGeom prst="wedgeRoundRectCallout">
            <a:avLst>
              <a:gd name="adj1" fmla="val 19107"/>
              <a:gd name="adj2" fmla="val 47189"/>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*bouteille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 </a:t>
            </a:r>
            <a:r>
              <a:rPr kumimoji="0" lang="en-GB" sz="2000" b="0" i="0" u="none" strike="noStrike" kern="1200" cap="none" spc="0" normalizeH="0" baseline="0" dirty="0">
                <a:ln>
                  <a:noFill/>
                </a:ln>
                <a:solidFill>
                  <a:prstClr val="white"/>
                </a:solidFill>
                <a:effectLst/>
                <a:uLnTx/>
                <a:uFillTx/>
                <a:latin typeface="Century Gothic" panose="020B0502020202020204" pitchFamily="34" charset="0"/>
                <a:ea typeface="Trebuchet MS"/>
                <a:cs typeface="Trebuchet MS"/>
                <a:sym typeface="Trebuchet MS"/>
              </a:rPr>
              <a:t>bottle</a:t>
            </a:r>
          </a:p>
        </p:txBody>
      </p:sp>
      <p:pic>
        <p:nvPicPr>
          <p:cNvPr id="24" name="Picture 23" descr="A black and white photo of a person holding a sign&#10;&#10;Description automatically generated with low confidence">
            <a:extLst>
              <a:ext uri="{FF2B5EF4-FFF2-40B4-BE49-F238E27FC236}">
                <a16:creationId xmlns:a16="http://schemas.microsoft.com/office/drawing/2014/main" id="{956F0381-7878-9487-2DDA-E5BFC9E375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8768" y="3356923"/>
            <a:ext cx="1739113" cy="1148086"/>
          </a:xfrm>
          <a:prstGeom prst="rect">
            <a:avLst/>
          </a:prstGeom>
        </p:spPr>
      </p:pic>
    </p:spTree>
    <p:extLst>
      <p:ext uri="{BB962C8B-B14F-4D97-AF65-F5344CB8AC3E}">
        <p14:creationId xmlns:p14="http://schemas.microsoft.com/office/powerpoint/2010/main" val="62496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hidden"/>
                                      </p:to>
                                    </p:set>
                                  </p:childTnLst>
                                </p:cTn>
                              </p:par>
                            </p:childTnLst>
                          </p:cTn>
                        </p:par>
                        <p:par>
                          <p:cTn id="7" fill="hold">
                            <p:stCondLst>
                              <p:cond delay="0"/>
                            </p:stCondLst>
                            <p:childTnLst>
                              <p:par>
                                <p:cTn id="8" presetID="30" presetClass="emph" presetSubtype="0" fill="hold" grpId="0" nodeType="afterEffect">
                                  <p:stCondLst>
                                    <p:cond delay="0"/>
                                  </p:stCondLst>
                                  <p:childTnLst>
                                    <p:animClr clrSpc="hsl" dir="cw">
                                      <p:cBhvr override="childStyle">
                                        <p:cTn id="9" dur="500" fill="hold"/>
                                        <p:tgtEl>
                                          <p:spTgt spid="10"/>
                                        </p:tgtEl>
                                        <p:attrNameLst>
                                          <p:attrName>style.color</p:attrName>
                                        </p:attrNameLst>
                                      </p:cBhvr>
                                      <p:by>
                                        <p:hsl h="0" s="12549" l="25098"/>
                                      </p:by>
                                    </p:animClr>
                                    <p:animClr clrSpc="hsl" dir="cw">
                                      <p:cBhvr>
                                        <p:cTn id="10" dur="500" fill="hold"/>
                                        <p:tgtEl>
                                          <p:spTgt spid="10"/>
                                        </p:tgtEl>
                                        <p:attrNameLst>
                                          <p:attrName>fillcolor</p:attrName>
                                        </p:attrNameLst>
                                      </p:cBhvr>
                                      <p:by>
                                        <p:hsl h="0" s="12549" l="25098"/>
                                      </p:by>
                                    </p:animClr>
                                    <p:animClr clrSpc="hsl" dir="cw">
                                      <p:cBhvr>
                                        <p:cTn id="11" dur="500" fill="hold"/>
                                        <p:tgtEl>
                                          <p:spTgt spid="10"/>
                                        </p:tgtEl>
                                        <p:attrNameLst>
                                          <p:attrName>stroke.color</p:attrName>
                                        </p:attrNameLst>
                                      </p:cBhvr>
                                      <p:by>
                                        <p:hsl h="0" s="12549" l="25098"/>
                                      </p:by>
                                    </p:animClr>
                                    <p:set>
                                      <p:cBhvr>
                                        <p:cTn id="12" dur="500" fill="hold"/>
                                        <p:tgtEl>
                                          <p:spTgt spid="10"/>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hidden"/>
                                      </p:to>
                                    </p:set>
                                  </p:childTnLst>
                                </p:cTn>
                              </p:par>
                            </p:childTnLst>
                          </p:cTn>
                        </p:par>
                        <p:par>
                          <p:cTn id="17" fill="hold">
                            <p:stCondLst>
                              <p:cond delay="0"/>
                            </p:stCondLst>
                            <p:childTnLst>
                              <p:par>
                                <p:cTn id="18" presetID="30" presetClass="emph" presetSubtype="0" fill="hold" grpId="0" nodeType="afterEffect">
                                  <p:stCondLst>
                                    <p:cond delay="0"/>
                                  </p:stCondLst>
                                  <p:childTnLst>
                                    <p:animClr clrSpc="hsl" dir="cw">
                                      <p:cBhvr override="childStyle">
                                        <p:cTn id="19" dur="500" fill="hold"/>
                                        <p:tgtEl>
                                          <p:spTgt spid="14"/>
                                        </p:tgtEl>
                                        <p:attrNameLst>
                                          <p:attrName>style.color</p:attrName>
                                        </p:attrNameLst>
                                      </p:cBhvr>
                                      <p:by>
                                        <p:hsl h="0" s="12549" l="25098"/>
                                      </p:by>
                                    </p:animClr>
                                    <p:animClr clrSpc="hsl" dir="cw">
                                      <p:cBhvr>
                                        <p:cTn id="20" dur="500" fill="hold"/>
                                        <p:tgtEl>
                                          <p:spTgt spid="14"/>
                                        </p:tgtEl>
                                        <p:attrNameLst>
                                          <p:attrName>fillcolor</p:attrName>
                                        </p:attrNameLst>
                                      </p:cBhvr>
                                      <p:by>
                                        <p:hsl h="0" s="12549" l="25098"/>
                                      </p:by>
                                    </p:animClr>
                                    <p:animClr clrSpc="hsl" dir="cw">
                                      <p:cBhvr>
                                        <p:cTn id="21" dur="500" fill="hold"/>
                                        <p:tgtEl>
                                          <p:spTgt spid="14"/>
                                        </p:tgtEl>
                                        <p:attrNameLst>
                                          <p:attrName>stroke.color</p:attrName>
                                        </p:attrNameLst>
                                      </p:cBhvr>
                                      <p:by>
                                        <p:hsl h="0" s="12549" l="25098"/>
                                      </p:by>
                                    </p:animClr>
                                    <p:set>
                                      <p:cBhvr>
                                        <p:cTn id="22" dur="500" fill="hold"/>
                                        <p:tgtEl>
                                          <p:spTgt spid="14"/>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hidden"/>
                                      </p:to>
                                    </p:set>
                                  </p:childTnLst>
                                </p:cTn>
                              </p:par>
                            </p:childTnLst>
                          </p:cTn>
                        </p:par>
                        <p:par>
                          <p:cTn id="27" fill="hold">
                            <p:stCondLst>
                              <p:cond delay="0"/>
                            </p:stCondLst>
                            <p:childTnLst>
                              <p:par>
                                <p:cTn id="28" presetID="30" presetClass="emph" presetSubtype="0" fill="hold" grpId="0" nodeType="afterEffect">
                                  <p:stCondLst>
                                    <p:cond delay="0"/>
                                  </p:stCondLst>
                                  <p:childTnLst>
                                    <p:animClr clrSpc="hsl" dir="cw">
                                      <p:cBhvr override="childStyle">
                                        <p:cTn id="29" dur="500" fill="hold"/>
                                        <p:tgtEl>
                                          <p:spTgt spid="11"/>
                                        </p:tgtEl>
                                        <p:attrNameLst>
                                          <p:attrName>style.color</p:attrName>
                                        </p:attrNameLst>
                                      </p:cBhvr>
                                      <p:by>
                                        <p:hsl h="0" s="12549" l="25098"/>
                                      </p:by>
                                    </p:animClr>
                                    <p:animClr clrSpc="hsl" dir="cw">
                                      <p:cBhvr>
                                        <p:cTn id="30" dur="500" fill="hold"/>
                                        <p:tgtEl>
                                          <p:spTgt spid="11"/>
                                        </p:tgtEl>
                                        <p:attrNameLst>
                                          <p:attrName>fillcolor</p:attrName>
                                        </p:attrNameLst>
                                      </p:cBhvr>
                                      <p:by>
                                        <p:hsl h="0" s="12549" l="25098"/>
                                      </p:by>
                                    </p:animClr>
                                    <p:animClr clrSpc="hsl" dir="cw">
                                      <p:cBhvr>
                                        <p:cTn id="31" dur="500" fill="hold"/>
                                        <p:tgtEl>
                                          <p:spTgt spid="11"/>
                                        </p:tgtEl>
                                        <p:attrNameLst>
                                          <p:attrName>stroke.color</p:attrName>
                                        </p:attrNameLst>
                                      </p:cBhvr>
                                      <p:by>
                                        <p:hsl h="0" s="12549" l="25098"/>
                                      </p:by>
                                    </p:animClr>
                                    <p:set>
                                      <p:cBhvr>
                                        <p:cTn id="32" dur="500" fill="hold"/>
                                        <p:tgtEl>
                                          <p:spTgt spid="11"/>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8"/>
                                        </p:tgtEl>
                                        <p:attrNameLst>
                                          <p:attrName>style.visibility</p:attrName>
                                        </p:attrNameLst>
                                      </p:cBhvr>
                                      <p:to>
                                        <p:strVal val="hidden"/>
                                      </p:to>
                                    </p:set>
                                  </p:childTnLst>
                                </p:cTn>
                              </p:par>
                            </p:childTnLst>
                          </p:cTn>
                        </p:par>
                        <p:par>
                          <p:cTn id="37" fill="hold">
                            <p:stCondLst>
                              <p:cond delay="0"/>
                            </p:stCondLst>
                            <p:childTnLst>
                              <p:par>
                                <p:cTn id="38" presetID="30" presetClass="emph" presetSubtype="0" fill="hold" grpId="0" nodeType="afterEffect">
                                  <p:stCondLst>
                                    <p:cond delay="0"/>
                                  </p:stCondLst>
                                  <p:childTnLst>
                                    <p:animClr clrSpc="hsl" dir="cw">
                                      <p:cBhvr override="childStyle">
                                        <p:cTn id="39" dur="500" fill="hold"/>
                                        <p:tgtEl>
                                          <p:spTgt spid="60"/>
                                        </p:tgtEl>
                                        <p:attrNameLst>
                                          <p:attrName>style.color</p:attrName>
                                        </p:attrNameLst>
                                      </p:cBhvr>
                                      <p:by>
                                        <p:hsl h="0" s="12549" l="25098"/>
                                      </p:by>
                                    </p:animClr>
                                    <p:animClr clrSpc="hsl" dir="cw">
                                      <p:cBhvr>
                                        <p:cTn id="40" dur="500" fill="hold"/>
                                        <p:tgtEl>
                                          <p:spTgt spid="60"/>
                                        </p:tgtEl>
                                        <p:attrNameLst>
                                          <p:attrName>fillcolor</p:attrName>
                                        </p:attrNameLst>
                                      </p:cBhvr>
                                      <p:by>
                                        <p:hsl h="0" s="12549" l="25098"/>
                                      </p:by>
                                    </p:animClr>
                                    <p:animClr clrSpc="hsl" dir="cw">
                                      <p:cBhvr>
                                        <p:cTn id="41" dur="500" fill="hold"/>
                                        <p:tgtEl>
                                          <p:spTgt spid="60"/>
                                        </p:tgtEl>
                                        <p:attrNameLst>
                                          <p:attrName>stroke.color</p:attrName>
                                        </p:attrNameLst>
                                      </p:cBhvr>
                                      <p:by>
                                        <p:hsl h="0" s="12549" l="25098"/>
                                      </p:by>
                                    </p:animClr>
                                    <p:set>
                                      <p:cBhvr>
                                        <p:cTn id="42" dur="500" fill="hold"/>
                                        <p:tgtEl>
                                          <p:spTgt spid="60"/>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hidden"/>
                                      </p:to>
                                    </p:set>
                                  </p:childTnLst>
                                </p:cTn>
                              </p:par>
                            </p:childTnLst>
                          </p:cTn>
                        </p:par>
                        <p:par>
                          <p:cTn id="47" fill="hold">
                            <p:stCondLst>
                              <p:cond delay="0"/>
                            </p:stCondLst>
                            <p:childTnLst>
                              <p:par>
                                <p:cTn id="48" presetID="30" presetClass="emph" presetSubtype="0" fill="hold" grpId="0" nodeType="afterEffect">
                                  <p:stCondLst>
                                    <p:cond delay="0"/>
                                  </p:stCondLst>
                                  <p:childTnLst>
                                    <p:animClr clrSpc="hsl" dir="cw">
                                      <p:cBhvr override="childStyle">
                                        <p:cTn id="49" dur="500" fill="hold"/>
                                        <p:tgtEl>
                                          <p:spTgt spid="21"/>
                                        </p:tgtEl>
                                        <p:attrNameLst>
                                          <p:attrName>style.color</p:attrName>
                                        </p:attrNameLst>
                                      </p:cBhvr>
                                      <p:by>
                                        <p:hsl h="0" s="12549" l="25098"/>
                                      </p:by>
                                    </p:animClr>
                                    <p:animClr clrSpc="hsl" dir="cw">
                                      <p:cBhvr>
                                        <p:cTn id="50" dur="500" fill="hold"/>
                                        <p:tgtEl>
                                          <p:spTgt spid="21"/>
                                        </p:tgtEl>
                                        <p:attrNameLst>
                                          <p:attrName>fillcolor</p:attrName>
                                        </p:attrNameLst>
                                      </p:cBhvr>
                                      <p:by>
                                        <p:hsl h="0" s="12549" l="25098"/>
                                      </p:by>
                                    </p:animClr>
                                    <p:animClr clrSpc="hsl" dir="cw">
                                      <p:cBhvr>
                                        <p:cTn id="51" dur="500" fill="hold"/>
                                        <p:tgtEl>
                                          <p:spTgt spid="21"/>
                                        </p:tgtEl>
                                        <p:attrNameLst>
                                          <p:attrName>stroke.color</p:attrName>
                                        </p:attrNameLst>
                                      </p:cBhvr>
                                      <p:by>
                                        <p:hsl h="0" s="12549" l="25098"/>
                                      </p:by>
                                    </p:animClr>
                                    <p:set>
                                      <p:cBhvr>
                                        <p:cTn id="52" dur="500" fill="hold"/>
                                        <p:tgtEl>
                                          <p:spTgt spid="21"/>
                                        </p:tgtEl>
                                        <p:attrNameLst>
                                          <p:attrName>fill.type</p:attrName>
                                        </p:attrNameLst>
                                      </p:cBhvr>
                                      <p:to>
                                        <p:strVal val="solid"/>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hidden"/>
                                      </p:to>
                                    </p:set>
                                  </p:childTnLst>
                                </p:cTn>
                              </p:par>
                            </p:childTnLst>
                          </p:cTn>
                        </p:par>
                        <p:par>
                          <p:cTn id="57" fill="hold">
                            <p:stCondLst>
                              <p:cond delay="0"/>
                            </p:stCondLst>
                            <p:childTnLst>
                              <p:par>
                                <p:cTn id="58" presetID="30" presetClass="emph" presetSubtype="0" fill="hold" grpId="0" nodeType="afterEffect">
                                  <p:stCondLst>
                                    <p:cond delay="0"/>
                                  </p:stCondLst>
                                  <p:childTnLst>
                                    <p:animClr clrSpc="hsl" dir="cw">
                                      <p:cBhvr override="childStyle">
                                        <p:cTn id="59" dur="500" fill="hold"/>
                                        <p:tgtEl>
                                          <p:spTgt spid="12"/>
                                        </p:tgtEl>
                                        <p:attrNameLst>
                                          <p:attrName>style.color</p:attrName>
                                        </p:attrNameLst>
                                      </p:cBhvr>
                                      <p:by>
                                        <p:hsl h="0" s="12549" l="25098"/>
                                      </p:by>
                                    </p:animClr>
                                    <p:animClr clrSpc="hsl" dir="cw">
                                      <p:cBhvr>
                                        <p:cTn id="60" dur="500" fill="hold"/>
                                        <p:tgtEl>
                                          <p:spTgt spid="12"/>
                                        </p:tgtEl>
                                        <p:attrNameLst>
                                          <p:attrName>fillcolor</p:attrName>
                                        </p:attrNameLst>
                                      </p:cBhvr>
                                      <p:by>
                                        <p:hsl h="0" s="12549" l="25098"/>
                                      </p:by>
                                    </p:animClr>
                                    <p:animClr clrSpc="hsl" dir="cw">
                                      <p:cBhvr>
                                        <p:cTn id="61" dur="500" fill="hold"/>
                                        <p:tgtEl>
                                          <p:spTgt spid="12"/>
                                        </p:tgtEl>
                                        <p:attrNameLst>
                                          <p:attrName>stroke.color</p:attrName>
                                        </p:attrNameLst>
                                      </p:cBhvr>
                                      <p:by>
                                        <p:hsl h="0" s="12549" l="25098"/>
                                      </p:by>
                                    </p:animClr>
                                    <p:set>
                                      <p:cBhvr>
                                        <p:cTn id="62" dur="500" fill="hold"/>
                                        <p:tgtEl>
                                          <p:spTgt spid="12"/>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2"/>
                                        </p:tgtEl>
                                        <p:attrNameLst>
                                          <p:attrName>style.visibility</p:attrName>
                                        </p:attrNameLst>
                                      </p:cBhvr>
                                      <p:to>
                                        <p:strVal val="hidden"/>
                                      </p:to>
                                    </p:set>
                                  </p:childTnLst>
                                </p:cTn>
                              </p:par>
                            </p:childTnLst>
                          </p:cTn>
                        </p:par>
                        <p:par>
                          <p:cTn id="67" fill="hold">
                            <p:stCondLst>
                              <p:cond delay="0"/>
                            </p:stCondLst>
                            <p:childTnLst>
                              <p:par>
                                <p:cTn id="68" presetID="30" presetClass="emph" presetSubtype="0" fill="hold" grpId="0" nodeType="afterEffect">
                                  <p:stCondLst>
                                    <p:cond delay="0"/>
                                  </p:stCondLst>
                                  <p:childTnLst>
                                    <p:animClr clrSpc="hsl" dir="cw">
                                      <p:cBhvr override="childStyle">
                                        <p:cTn id="69" dur="500" fill="hold"/>
                                        <p:tgtEl>
                                          <p:spTgt spid="15"/>
                                        </p:tgtEl>
                                        <p:attrNameLst>
                                          <p:attrName>style.color</p:attrName>
                                        </p:attrNameLst>
                                      </p:cBhvr>
                                      <p:by>
                                        <p:hsl h="0" s="12549" l="25098"/>
                                      </p:by>
                                    </p:animClr>
                                    <p:animClr clrSpc="hsl" dir="cw">
                                      <p:cBhvr>
                                        <p:cTn id="70" dur="500" fill="hold"/>
                                        <p:tgtEl>
                                          <p:spTgt spid="15"/>
                                        </p:tgtEl>
                                        <p:attrNameLst>
                                          <p:attrName>fillcolor</p:attrName>
                                        </p:attrNameLst>
                                      </p:cBhvr>
                                      <p:by>
                                        <p:hsl h="0" s="12549" l="25098"/>
                                      </p:by>
                                    </p:animClr>
                                    <p:animClr clrSpc="hsl" dir="cw">
                                      <p:cBhvr>
                                        <p:cTn id="71" dur="500" fill="hold"/>
                                        <p:tgtEl>
                                          <p:spTgt spid="15"/>
                                        </p:tgtEl>
                                        <p:attrNameLst>
                                          <p:attrName>stroke.color</p:attrName>
                                        </p:attrNameLst>
                                      </p:cBhvr>
                                      <p:by>
                                        <p:hsl h="0" s="12549" l="25098"/>
                                      </p:by>
                                    </p:animClr>
                                    <p:set>
                                      <p:cBhvr>
                                        <p:cTn id="72" dur="500" fill="hold"/>
                                        <p:tgtEl>
                                          <p:spTgt spid="15"/>
                                        </p:tgtEl>
                                        <p:attrNameLst>
                                          <p:attrName>fill.type</p:attrName>
                                        </p:attrNameLst>
                                      </p:cBhvr>
                                      <p:to>
                                        <p:strVal val="solid"/>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54"/>
                                        </p:tgtEl>
                                        <p:attrNameLst>
                                          <p:attrName>style.visibility</p:attrName>
                                        </p:attrNameLst>
                                      </p:cBhvr>
                                      <p:to>
                                        <p:strVal val="hidden"/>
                                      </p:to>
                                    </p:set>
                                  </p:childTnLst>
                                </p:cTn>
                              </p:par>
                            </p:childTnLst>
                          </p:cTn>
                        </p:par>
                        <p:par>
                          <p:cTn id="77" fill="hold">
                            <p:stCondLst>
                              <p:cond delay="0"/>
                            </p:stCondLst>
                            <p:childTnLst>
                              <p:par>
                                <p:cTn id="78" presetID="30" presetClass="emph" presetSubtype="0" fill="hold" grpId="0" nodeType="afterEffect">
                                  <p:stCondLst>
                                    <p:cond delay="0"/>
                                  </p:stCondLst>
                                  <p:childTnLst>
                                    <p:animClr clrSpc="hsl" dir="cw">
                                      <p:cBhvr override="childStyle">
                                        <p:cTn id="79" dur="500" fill="hold"/>
                                        <p:tgtEl>
                                          <p:spTgt spid="64"/>
                                        </p:tgtEl>
                                        <p:attrNameLst>
                                          <p:attrName>style.color</p:attrName>
                                        </p:attrNameLst>
                                      </p:cBhvr>
                                      <p:by>
                                        <p:hsl h="0" s="12549" l="25098"/>
                                      </p:by>
                                    </p:animClr>
                                    <p:animClr clrSpc="hsl" dir="cw">
                                      <p:cBhvr>
                                        <p:cTn id="80" dur="500" fill="hold"/>
                                        <p:tgtEl>
                                          <p:spTgt spid="64"/>
                                        </p:tgtEl>
                                        <p:attrNameLst>
                                          <p:attrName>fillcolor</p:attrName>
                                        </p:attrNameLst>
                                      </p:cBhvr>
                                      <p:by>
                                        <p:hsl h="0" s="12549" l="25098"/>
                                      </p:by>
                                    </p:animClr>
                                    <p:animClr clrSpc="hsl" dir="cw">
                                      <p:cBhvr>
                                        <p:cTn id="81" dur="500" fill="hold"/>
                                        <p:tgtEl>
                                          <p:spTgt spid="64"/>
                                        </p:tgtEl>
                                        <p:attrNameLst>
                                          <p:attrName>stroke.color</p:attrName>
                                        </p:attrNameLst>
                                      </p:cBhvr>
                                      <p:by>
                                        <p:hsl h="0" s="12549" l="25098"/>
                                      </p:by>
                                    </p:animClr>
                                    <p:set>
                                      <p:cBhvr>
                                        <p:cTn id="82" dur="500" fill="hold"/>
                                        <p:tgtEl>
                                          <p:spTgt spid="64"/>
                                        </p:tgtEl>
                                        <p:attrNameLst>
                                          <p:attrName>fill.type</p:attrName>
                                        </p:attrNameLst>
                                      </p:cBhvr>
                                      <p:to>
                                        <p:strVal val="solid"/>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63"/>
                                        </p:tgtEl>
                                        <p:attrNameLst>
                                          <p:attrName>style.visibility</p:attrName>
                                        </p:attrNameLst>
                                      </p:cBhvr>
                                      <p:to>
                                        <p:strVal val="hidden"/>
                                      </p:to>
                                    </p:set>
                                  </p:childTnLst>
                                </p:cTn>
                              </p:par>
                            </p:childTnLst>
                          </p:cTn>
                        </p:par>
                        <p:par>
                          <p:cTn id="87" fill="hold">
                            <p:stCondLst>
                              <p:cond delay="0"/>
                            </p:stCondLst>
                            <p:childTnLst>
                              <p:par>
                                <p:cTn id="88" presetID="30" presetClass="emph" presetSubtype="0" fill="hold" grpId="0" nodeType="afterEffect">
                                  <p:stCondLst>
                                    <p:cond delay="0"/>
                                  </p:stCondLst>
                                  <p:childTnLst>
                                    <p:animClr clrSpc="hsl" dir="cw">
                                      <p:cBhvr override="childStyle">
                                        <p:cTn id="89" dur="500" fill="hold"/>
                                        <p:tgtEl>
                                          <p:spTgt spid="20"/>
                                        </p:tgtEl>
                                        <p:attrNameLst>
                                          <p:attrName>style.color</p:attrName>
                                        </p:attrNameLst>
                                      </p:cBhvr>
                                      <p:by>
                                        <p:hsl h="0" s="12549" l="25098"/>
                                      </p:by>
                                    </p:animClr>
                                    <p:animClr clrSpc="hsl" dir="cw">
                                      <p:cBhvr>
                                        <p:cTn id="90" dur="500" fill="hold"/>
                                        <p:tgtEl>
                                          <p:spTgt spid="20"/>
                                        </p:tgtEl>
                                        <p:attrNameLst>
                                          <p:attrName>fillcolor</p:attrName>
                                        </p:attrNameLst>
                                      </p:cBhvr>
                                      <p:by>
                                        <p:hsl h="0" s="12549" l="25098"/>
                                      </p:by>
                                    </p:animClr>
                                    <p:animClr clrSpc="hsl" dir="cw">
                                      <p:cBhvr>
                                        <p:cTn id="91" dur="500" fill="hold"/>
                                        <p:tgtEl>
                                          <p:spTgt spid="20"/>
                                        </p:tgtEl>
                                        <p:attrNameLst>
                                          <p:attrName>stroke.color</p:attrName>
                                        </p:attrNameLst>
                                      </p:cBhvr>
                                      <p:by>
                                        <p:hsl h="0" s="12549" l="25098"/>
                                      </p:by>
                                    </p:animClr>
                                    <p:set>
                                      <p:cBhvr>
                                        <p:cTn id="92" dur="500" fill="hold"/>
                                        <p:tgtEl>
                                          <p:spTgt spid="20"/>
                                        </p:tgtEl>
                                        <p:attrNameLst>
                                          <p:attrName>fill.type</p:attrName>
                                        </p:attrNameLst>
                                      </p:cBhvr>
                                      <p:to>
                                        <p:strVal val="solid"/>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0" nodeType="clickEffect">
                                  <p:stCondLst>
                                    <p:cond delay="0"/>
                                  </p:stCondLst>
                                  <p:childTnLst>
                                    <p:set>
                                      <p:cBhvr>
                                        <p:cTn id="96" dur="1" fill="hold">
                                          <p:stCondLst>
                                            <p:cond delay="0"/>
                                          </p:stCondLst>
                                        </p:cTn>
                                        <p:tgtEl>
                                          <p:spTgt spid="57"/>
                                        </p:tgtEl>
                                        <p:attrNameLst>
                                          <p:attrName>style.visibility</p:attrName>
                                        </p:attrNameLst>
                                      </p:cBhvr>
                                      <p:to>
                                        <p:strVal val="hidden"/>
                                      </p:to>
                                    </p:set>
                                  </p:childTnLst>
                                </p:cTn>
                              </p:par>
                            </p:childTnLst>
                          </p:cTn>
                        </p:par>
                        <p:par>
                          <p:cTn id="97" fill="hold">
                            <p:stCondLst>
                              <p:cond delay="0"/>
                            </p:stCondLst>
                            <p:childTnLst>
                              <p:par>
                                <p:cTn id="98" presetID="30" presetClass="emph" presetSubtype="0" fill="hold" grpId="0" nodeType="afterEffect">
                                  <p:stCondLst>
                                    <p:cond delay="0"/>
                                  </p:stCondLst>
                                  <p:childTnLst>
                                    <p:animClr clrSpc="hsl" dir="cw">
                                      <p:cBhvr override="childStyle">
                                        <p:cTn id="99" dur="500" fill="hold"/>
                                        <p:tgtEl>
                                          <p:spTgt spid="19"/>
                                        </p:tgtEl>
                                        <p:attrNameLst>
                                          <p:attrName>style.color</p:attrName>
                                        </p:attrNameLst>
                                      </p:cBhvr>
                                      <p:by>
                                        <p:hsl h="0" s="12549" l="25098"/>
                                      </p:by>
                                    </p:animClr>
                                    <p:animClr clrSpc="hsl" dir="cw">
                                      <p:cBhvr>
                                        <p:cTn id="100" dur="500" fill="hold"/>
                                        <p:tgtEl>
                                          <p:spTgt spid="19"/>
                                        </p:tgtEl>
                                        <p:attrNameLst>
                                          <p:attrName>fillcolor</p:attrName>
                                        </p:attrNameLst>
                                      </p:cBhvr>
                                      <p:by>
                                        <p:hsl h="0" s="12549" l="25098"/>
                                      </p:by>
                                    </p:animClr>
                                    <p:animClr clrSpc="hsl" dir="cw">
                                      <p:cBhvr>
                                        <p:cTn id="101" dur="500" fill="hold"/>
                                        <p:tgtEl>
                                          <p:spTgt spid="19"/>
                                        </p:tgtEl>
                                        <p:attrNameLst>
                                          <p:attrName>stroke.color</p:attrName>
                                        </p:attrNameLst>
                                      </p:cBhvr>
                                      <p:by>
                                        <p:hsl h="0" s="12549" l="25098"/>
                                      </p:by>
                                    </p:animClr>
                                    <p:set>
                                      <p:cBhvr>
                                        <p:cTn id="102" dur="500" fill="hold"/>
                                        <p:tgtEl>
                                          <p:spTgt spid="19"/>
                                        </p:tgtEl>
                                        <p:attrNameLst>
                                          <p:attrName>fill.type</p:attrName>
                                        </p:attrNameLst>
                                      </p:cBhvr>
                                      <p:to>
                                        <p:strVal val="solid"/>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51"/>
                                        </p:tgtEl>
                                        <p:attrNameLst>
                                          <p:attrName>style.visibility</p:attrName>
                                        </p:attrNameLst>
                                      </p:cBhvr>
                                      <p:to>
                                        <p:strVal val="hidden"/>
                                      </p:to>
                                    </p:set>
                                  </p:childTnLst>
                                </p:cTn>
                              </p:par>
                            </p:childTnLst>
                          </p:cTn>
                        </p:par>
                        <p:par>
                          <p:cTn id="107" fill="hold">
                            <p:stCondLst>
                              <p:cond delay="0"/>
                            </p:stCondLst>
                            <p:childTnLst>
                              <p:par>
                                <p:cTn id="108" presetID="30" presetClass="emph" presetSubtype="0" fill="hold" grpId="0" nodeType="afterEffect">
                                  <p:stCondLst>
                                    <p:cond delay="0"/>
                                  </p:stCondLst>
                                  <p:childTnLst>
                                    <p:animClr clrSpc="hsl" dir="cw">
                                      <p:cBhvr override="childStyle">
                                        <p:cTn id="109" dur="500" fill="hold"/>
                                        <p:tgtEl>
                                          <p:spTgt spid="13"/>
                                        </p:tgtEl>
                                        <p:attrNameLst>
                                          <p:attrName>style.color</p:attrName>
                                        </p:attrNameLst>
                                      </p:cBhvr>
                                      <p:by>
                                        <p:hsl h="0" s="12549" l="25098"/>
                                      </p:by>
                                    </p:animClr>
                                    <p:animClr clrSpc="hsl" dir="cw">
                                      <p:cBhvr>
                                        <p:cTn id="110" dur="500" fill="hold"/>
                                        <p:tgtEl>
                                          <p:spTgt spid="13"/>
                                        </p:tgtEl>
                                        <p:attrNameLst>
                                          <p:attrName>fillcolor</p:attrName>
                                        </p:attrNameLst>
                                      </p:cBhvr>
                                      <p:by>
                                        <p:hsl h="0" s="12549" l="25098"/>
                                      </p:by>
                                    </p:animClr>
                                    <p:animClr clrSpc="hsl" dir="cw">
                                      <p:cBhvr>
                                        <p:cTn id="111" dur="500" fill="hold"/>
                                        <p:tgtEl>
                                          <p:spTgt spid="13"/>
                                        </p:tgtEl>
                                        <p:attrNameLst>
                                          <p:attrName>stroke.color</p:attrName>
                                        </p:attrNameLst>
                                      </p:cBhvr>
                                      <p:by>
                                        <p:hsl h="0" s="12549" l="25098"/>
                                      </p:by>
                                    </p:animClr>
                                    <p:set>
                                      <p:cBhvr>
                                        <p:cTn id="112" dur="500" fill="hold"/>
                                        <p:tgtEl>
                                          <p:spTgt spid="13"/>
                                        </p:tgtEl>
                                        <p:attrNameLst>
                                          <p:attrName>fill.type</p:attrName>
                                        </p:attrNameLst>
                                      </p:cBhvr>
                                      <p:to>
                                        <p:strVal val="solid"/>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53"/>
                                        </p:tgtEl>
                                        <p:attrNameLst>
                                          <p:attrName>style.visibility</p:attrName>
                                        </p:attrNameLst>
                                      </p:cBhvr>
                                      <p:to>
                                        <p:strVal val="hidden"/>
                                      </p:to>
                                    </p:set>
                                  </p:childTnLst>
                                </p:cTn>
                              </p:par>
                            </p:childTnLst>
                          </p:cTn>
                        </p:par>
                        <p:par>
                          <p:cTn id="117" fill="hold">
                            <p:stCondLst>
                              <p:cond delay="0"/>
                            </p:stCondLst>
                            <p:childTnLst>
                              <p:par>
                                <p:cTn id="118" presetID="30" presetClass="emph" presetSubtype="0" fill="hold" grpId="0" nodeType="afterEffect">
                                  <p:stCondLst>
                                    <p:cond delay="0"/>
                                  </p:stCondLst>
                                  <p:childTnLst>
                                    <p:animClr clrSpc="hsl" dir="cw">
                                      <p:cBhvr override="childStyle">
                                        <p:cTn id="119" dur="500" fill="hold"/>
                                        <p:tgtEl>
                                          <p:spTgt spid="18"/>
                                        </p:tgtEl>
                                        <p:attrNameLst>
                                          <p:attrName>style.color</p:attrName>
                                        </p:attrNameLst>
                                      </p:cBhvr>
                                      <p:by>
                                        <p:hsl h="0" s="12549" l="25098"/>
                                      </p:by>
                                    </p:animClr>
                                    <p:animClr clrSpc="hsl" dir="cw">
                                      <p:cBhvr>
                                        <p:cTn id="120" dur="500" fill="hold"/>
                                        <p:tgtEl>
                                          <p:spTgt spid="18"/>
                                        </p:tgtEl>
                                        <p:attrNameLst>
                                          <p:attrName>fillcolor</p:attrName>
                                        </p:attrNameLst>
                                      </p:cBhvr>
                                      <p:by>
                                        <p:hsl h="0" s="12549" l="25098"/>
                                      </p:by>
                                    </p:animClr>
                                    <p:animClr clrSpc="hsl" dir="cw">
                                      <p:cBhvr>
                                        <p:cTn id="121" dur="500" fill="hold"/>
                                        <p:tgtEl>
                                          <p:spTgt spid="18"/>
                                        </p:tgtEl>
                                        <p:attrNameLst>
                                          <p:attrName>stroke.color</p:attrName>
                                        </p:attrNameLst>
                                      </p:cBhvr>
                                      <p:by>
                                        <p:hsl h="0" s="12549" l="25098"/>
                                      </p:by>
                                    </p:animClr>
                                    <p:set>
                                      <p:cBhvr>
                                        <p:cTn id="122" dur="500" fill="hold"/>
                                        <p:tgtEl>
                                          <p:spTgt spid="18"/>
                                        </p:tgtEl>
                                        <p:attrNameLst>
                                          <p:attrName>fill.type</p:attrName>
                                        </p:attrNameLst>
                                      </p:cBhvr>
                                      <p:to>
                                        <p:strVal val="solid"/>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45"/>
                                        </p:tgtEl>
                                        <p:attrNameLst>
                                          <p:attrName>style.visibility</p:attrName>
                                        </p:attrNameLst>
                                      </p:cBhvr>
                                      <p:to>
                                        <p:strVal val="hidden"/>
                                      </p:to>
                                    </p:set>
                                  </p:childTnLst>
                                </p:cTn>
                              </p:par>
                            </p:childTnLst>
                          </p:cTn>
                        </p:par>
                        <p:par>
                          <p:cTn id="127" fill="hold">
                            <p:stCondLst>
                              <p:cond delay="0"/>
                            </p:stCondLst>
                            <p:childTnLst>
                              <p:par>
                                <p:cTn id="128" presetID="30" presetClass="emph" presetSubtype="0" fill="hold" grpId="0" nodeType="afterEffect">
                                  <p:stCondLst>
                                    <p:cond delay="0"/>
                                  </p:stCondLst>
                                  <p:childTnLst>
                                    <p:animClr clrSpc="hsl" dir="cw">
                                      <p:cBhvr override="childStyle">
                                        <p:cTn id="129" dur="500" fill="hold"/>
                                        <p:tgtEl>
                                          <p:spTgt spid="66"/>
                                        </p:tgtEl>
                                        <p:attrNameLst>
                                          <p:attrName>style.color</p:attrName>
                                        </p:attrNameLst>
                                      </p:cBhvr>
                                      <p:by>
                                        <p:hsl h="0" s="12549" l="25098"/>
                                      </p:by>
                                    </p:animClr>
                                    <p:animClr clrSpc="hsl" dir="cw">
                                      <p:cBhvr>
                                        <p:cTn id="130" dur="500" fill="hold"/>
                                        <p:tgtEl>
                                          <p:spTgt spid="66"/>
                                        </p:tgtEl>
                                        <p:attrNameLst>
                                          <p:attrName>fillcolor</p:attrName>
                                        </p:attrNameLst>
                                      </p:cBhvr>
                                      <p:by>
                                        <p:hsl h="0" s="12549" l="25098"/>
                                      </p:by>
                                    </p:animClr>
                                    <p:animClr clrSpc="hsl" dir="cw">
                                      <p:cBhvr>
                                        <p:cTn id="131" dur="500" fill="hold"/>
                                        <p:tgtEl>
                                          <p:spTgt spid="66"/>
                                        </p:tgtEl>
                                        <p:attrNameLst>
                                          <p:attrName>stroke.color</p:attrName>
                                        </p:attrNameLst>
                                      </p:cBhvr>
                                      <p:by>
                                        <p:hsl h="0" s="12549" l="25098"/>
                                      </p:by>
                                    </p:animClr>
                                    <p:set>
                                      <p:cBhvr>
                                        <p:cTn id="132" dur="500" fill="hold"/>
                                        <p:tgtEl>
                                          <p:spTgt spid="6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8" grpId="0" animBg="1"/>
      <p:bldP spid="19" grpId="0" animBg="1"/>
      <p:bldP spid="20" grpId="0" animBg="1"/>
      <p:bldP spid="21" grpId="0" animBg="1"/>
      <p:bldP spid="64" grpId="0" animBg="1"/>
      <p:bldP spid="66" grpId="0" animBg="1"/>
      <p:bldP spid="60" grpId="0" animBg="1"/>
      <p:bldP spid="47" grpId="0" animBg="1"/>
      <p:bldP spid="42" grpId="0" animBg="1"/>
      <p:bldP spid="43" grpId="0" animBg="1"/>
      <p:bldP spid="48" grpId="0" animBg="1"/>
      <p:bldP spid="46" grpId="0" animBg="1"/>
      <p:bldP spid="44" grpId="0" animBg="1"/>
      <p:bldP spid="52" grpId="0" animBg="1"/>
      <p:bldP spid="54" grpId="0" animBg="1"/>
      <p:bldP spid="63" grpId="0" animBg="1"/>
      <p:bldP spid="57" grpId="0" animBg="1"/>
      <p:bldP spid="51" grpId="0" animBg="1"/>
      <p:bldP spid="53" grpId="0" animBg="1"/>
      <p:bldP spid="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D34AAE85-D8C5-BE92-D810-54CCEDDE84FC}"/>
              </a:ext>
            </a:extLst>
          </p:cNvPr>
          <p:cNvSpPr/>
          <p:nvPr/>
        </p:nvSpPr>
        <p:spPr>
          <a:xfrm>
            <a:off x="10867946" y="1324191"/>
            <a:ext cx="1080000" cy="1080000"/>
          </a:xfrm>
          <a:prstGeom prst="rect">
            <a:avLst/>
          </a:prstGeom>
          <a:solidFill>
            <a:schemeClr val="bg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3" name="Rectangle 72">
            <a:extLst>
              <a:ext uri="{FF2B5EF4-FFF2-40B4-BE49-F238E27FC236}">
                <a16:creationId xmlns:a16="http://schemas.microsoft.com/office/drawing/2014/main" id="{3B5D78EF-D252-55F8-DA0C-6C1FEB3EEEB7}"/>
              </a:ext>
            </a:extLst>
          </p:cNvPr>
          <p:cNvSpPr/>
          <p:nvPr/>
        </p:nvSpPr>
        <p:spPr>
          <a:xfrm>
            <a:off x="4848165" y="1386319"/>
            <a:ext cx="1080000" cy="1080000"/>
          </a:xfrm>
          <a:prstGeom prst="rect">
            <a:avLst/>
          </a:prstGeom>
          <a:solidFill>
            <a:schemeClr val="bg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2" name="Rectangle 71">
            <a:extLst>
              <a:ext uri="{FF2B5EF4-FFF2-40B4-BE49-F238E27FC236}">
                <a16:creationId xmlns:a16="http://schemas.microsoft.com/office/drawing/2014/main" id="{91FD4AC0-05C4-2C95-88B4-7EBC6007CF6D}"/>
              </a:ext>
            </a:extLst>
          </p:cNvPr>
          <p:cNvSpPr/>
          <p:nvPr/>
        </p:nvSpPr>
        <p:spPr>
          <a:xfrm>
            <a:off x="8877722" y="1373609"/>
            <a:ext cx="1080000" cy="1080000"/>
          </a:xfrm>
          <a:prstGeom prst="rect">
            <a:avLst/>
          </a:prstGeom>
          <a:solidFill>
            <a:schemeClr val="bg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9" name="Picture 18" descr="background rectangle">
            <a:extLst>
              <a:ext uri="{FF2B5EF4-FFF2-40B4-BE49-F238E27FC236}">
                <a16:creationId xmlns:a16="http://schemas.microsoft.com/office/drawing/2014/main" id="{0D8D4AE4-4ECC-4741-8E24-2FED7510939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5912295" cy="867128"/>
          </a:xfrm>
          <a:prstGeom prst="rect">
            <a:avLst/>
          </a:prstGeom>
        </p:spPr>
      </p:pic>
      <p:sp>
        <p:nvSpPr>
          <p:cNvPr id="20" name="Title 3">
            <a:extLst>
              <a:ext uri="{FF2B5EF4-FFF2-40B4-BE49-F238E27FC236}">
                <a16:creationId xmlns:a16="http://schemas.microsoft.com/office/drawing/2014/main" id="{7F4387C7-1415-4680-AABB-82D26DB325E8}"/>
              </a:ext>
            </a:extLst>
          </p:cNvPr>
          <p:cNvSpPr txBox="1">
            <a:spLocks/>
          </p:cNvSpPr>
          <p:nvPr/>
        </p:nvSpPr>
        <p:spPr>
          <a:xfrm>
            <a:off x="0" y="246120"/>
            <a:ext cx="6096000" cy="7585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Phonétique: SSC [r]</a:t>
            </a:r>
          </a:p>
        </p:txBody>
      </p:sp>
      <p:sp>
        <p:nvSpPr>
          <p:cNvPr id="21" name="Rounded Rectangle 46">
            <a:extLst>
              <a:ext uri="{FF2B5EF4-FFF2-40B4-BE49-F238E27FC236}">
                <a16:creationId xmlns:a16="http://schemas.microsoft.com/office/drawing/2014/main" id="{7831E268-38BD-427A-8296-70F00A5240E6}"/>
              </a:ext>
            </a:extLst>
          </p:cNvPr>
          <p:cNvSpPr/>
          <p:nvPr/>
        </p:nvSpPr>
        <p:spPr>
          <a:xfrm>
            <a:off x="10045825" y="249869"/>
            <a:ext cx="186409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lire/parler</a:t>
            </a:r>
          </a:p>
        </p:txBody>
      </p:sp>
      <p:sp>
        <p:nvSpPr>
          <p:cNvPr id="13" name="TextBox 12">
            <a:extLst>
              <a:ext uri="{FF2B5EF4-FFF2-40B4-BE49-F238E27FC236}">
                <a16:creationId xmlns:a16="http://schemas.microsoft.com/office/drawing/2014/main" id="{E1DCA211-0879-49BC-9BA9-3D69435FBEB7}"/>
              </a:ext>
            </a:extLst>
          </p:cNvPr>
          <p:cNvSpPr txBox="1"/>
          <p:nvPr/>
        </p:nvSpPr>
        <p:spPr>
          <a:xfrm>
            <a:off x="142300" y="2576358"/>
            <a:ext cx="19912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Cathe</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ine</a:t>
            </a:r>
          </a:p>
        </p:txBody>
      </p:sp>
      <p:sp>
        <p:nvSpPr>
          <p:cNvPr id="23" name="TextBox 22">
            <a:extLst>
              <a:ext uri="{FF2B5EF4-FFF2-40B4-BE49-F238E27FC236}">
                <a16:creationId xmlns:a16="http://schemas.microsoft.com/office/drawing/2014/main" id="{EDD5934E-2A80-410C-9A82-7DC4061F4894}"/>
              </a:ext>
            </a:extLst>
          </p:cNvPr>
          <p:cNvSpPr txBox="1"/>
          <p:nvPr/>
        </p:nvSpPr>
        <p:spPr>
          <a:xfrm>
            <a:off x="8159121" y="2576358"/>
            <a:ext cx="18591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Beat</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ice</a:t>
            </a:r>
            <a:endPar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endParaRPr>
          </a:p>
        </p:txBody>
      </p:sp>
      <p:sp>
        <p:nvSpPr>
          <p:cNvPr id="25" name="TextBox 24">
            <a:extLst>
              <a:ext uri="{FF2B5EF4-FFF2-40B4-BE49-F238E27FC236}">
                <a16:creationId xmlns:a16="http://schemas.microsoft.com/office/drawing/2014/main" id="{494B2943-07D8-4452-88E5-E4FE8B990E7B}"/>
              </a:ext>
            </a:extLst>
          </p:cNvPr>
          <p:cNvSpPr txBox="1"/>
          <p:nvPr/>
        </p:nvSpPr>
        <p:spPr>
          <a:xfrm>
            <a:off x="2085490" y="2576358"/>
            <a:ext cx="203449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thu</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p>
        </p:txBody>
      </p:sp>
      <p:sp>
        <p:nvSpPr>
          <p:cNvPr id="26" name="TextBox 25">
            <a:extLst>
              <a:ext uri="{FF2B5EF4-FFF2-40B4-BE49-F238E27FC236}">
                <a16:creationId xmlns:a16="http://schemas.microsoft.com/office/drawing/2014/main" id="{03F33294-4C85-4147-B67E-491E2E57B67D}"/>
              </a:ext>
            </a:extLst>
          </p:cNvPr>
          <p:cNvSpPr txBox="1"/>
          <p:nvPr/>
        </p:nvSpPr>
        <p:spPr>
          <a:xfrm>
            <a:off x="4134027" y="2576358"/>
            <a:ext cx="18091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osalie</a:t>
            </a:r>
          </a:p>
        </p:txBody>
      </p:sp>
      <p:sp>
        <p:nvSpPr>
          <p:cNvPr id="27" name="TextBox 26">
            <a:extLst>
              <a:ext uri="{FF2B5EF4-FFF2-40B4-BE49-F238E27FC236}">
                <a16:creationId xmlns:a16="http://schemas.microsoft.com/office/drawing/2014/main" id="{51BB5968-E40C-4B8E-BE59-0236D7FB833B}"/>
              </a:ext>
            </a:extLst>
          </p:cNvPr>
          <p:cNvSpPr txBox="1"/>
          <p:nvPr/>
        </p:nvSpPr>
        <p:spPr>
          <a:xfrm>
            <a:off x="10206697" y="2576358"/>
            <a:ext cx="16207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achid</a:t>
            </a:r>
          </a:p>
        </p:txBody>
      </p:sp>
      <p:sp>
        <p:nvSpPr>
          <p:cNvPr id="29" name="TextBox 28">
            <a:extLst>
              <a:ext uri="{FF2B5EF4-FFF2-40B4-BE49-F238E27FC236}">
                <a16:creationId xmlns:a16="http://schemas.microsoft.com/office/drawing/2014/main" id="{102F0988-0E87-48E2-B98A-D679AC5BD4F5}"/>
              </a:ext>
            </a:extLst>
          </p:cNvPr>
          <p:cNvSpPr txBox="1"/>
          <p:nvPr/>
        </p:nvSpPr>
        <p:spPr>
          <a:xfrm>
            <a:off x="6192813" y="2576358"/>
            <a:ext cx="18578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Lau</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ent</a:t>
            </a:r>
          </a:p>
        </p:txBody>
      </p:sp>
      <p:sp>
        <p:nvSpPr>
          <p:cNvPr id="39" name="Rectangle 38">
            <a:extLst>
              <a:ext uri="{FF2B5EF4-FFF2-40B4-BE49-F238E27FC236}">
                <a16:creationId xmlns:a16="http://schemas.microsoft.com/office/drawing/2014/main" id="{0CE449A3-CE6F-4F58-A4C8-8E994E2EE222}"/>
              </a:ext>
            </a:extLst>
          </p:cNvPr>
          <p:cNvSpPr/>
          <p:nvPr/>
        </p:nvSpPr>
        <p:spPr>
          <a:xfrm>
            <a:off x="899972" y="1398093"/>
            <a:ext cx="1080000" cy="1080000"/>
          </a:xfrm>
          <a:prstGeom prst="rect">
            <a:avLst/>
          </a:prstGeom>
          <a:solidFill>
            <a:schemeClr val="bg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Rounded Rectangle 46">
            <a:extLst>
              <a:ext uri="{FF2B5EF4-FFF2-40B4-BE49-F238E27FC236}">
                <a16:creationId xmlns:a16="http://schemas.microsoft.com/office/drawing/2014/main" id="{F348F016-8533-4615-904E-C8DC90A89776}"/>
              </a:ext>
            </a:extLst>
          </p:cNvPr>
          <p:cNvSpPr/>
          <p:nvPr/>
        </p:nvSpPr>
        <p:spPr>
          <a:xfrm>
            <a:off x="8261246" y="3268745"/>
            <a:ext cx="3792417" cy="119924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oule en </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ond*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dans le vent.</a:t>
            </a:r>
          </a:p>
        </p:txBody>
      </p:sp>
      <p:sp>
        <p:nvSpPr>
          <p:cNvPr id="51" name="Rounded Rectangle 46">
            <a:extLst>
              <a:ext uri="{FF2B5EF4-FFF2-40B4-BE49-F238E27FC236}">
                <a16:creationId xmlns:a16="http://schemas.microsoft.com/office/drawing/2014/main" id="{3A0FDAC6-D50C-4EAA-B95F-BB06FE3EBBD8}"/>
              </a:ext>
            </a:extLst>
          </p:cNvPr>
          <p:cNvSpPr/>
          <p:nvPr/>
        </p:nvSpPr>
        <p:spPr>
          <a:xfrm>
            <a:off x="142300" y="4596630"/>
            <a:ext cx="3792419"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 nou</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i un wallaby en Aust</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alie.</a:t>
            </a:r>
          </a:p>
        </p:txBody>
      </p:sp>
      <p:sp>
        <p:nvSpPr>
          <p:cNvPr id="52" name="Rounded Rectangle 46">
            <a:extLst>
              <a:ext uri="{FF2B5EF4-FFF2-40B4-BE49-F238E27FC236}">
                <a16:creationId xmlns:a16="http://schemas.microsoft.com/office/drawing/2014/main" id="{218E9DD3-E62E-4E81-B8DD-948DF9E536D1}"/>
              </a:ext>
            </a:extLst>
          </p:cNvPr>
          <p:cNvSpPr/>
          <p:nvPr/>
        </p:nvSpPr>
        <p:spPr>
          <a:xfrm>
            <a:off x="4203975" y="4596630"/>
            <a:ext cx="3792419"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…est spo</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tif 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t</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ès </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apide.</a:t>
            </a:r>
          </a:p>
        </p:txBody>
      </p:sp>
      <p:sp>
        <p:nvSpPr>
          <p:cNvPr id="53" name="Rounded Rectangle 46">
            <a:extLst>
              <a:ext uri="{FF2B5EF4-FFF2-40B4-BE49-F238E27FC236}">
                <a16:creationId xmlns:a16="http://schemas.microsoft.com/office/drawing/2014/main" id="{EDBD5CCF-FEB4-4FD4-8621-15BD66FF2777}"/>
              </a:ext>
            </a:extLst>
          </p:cNvPr>
          <p:cNvSpPr/>
          <p:nvPr/>
        </p:nvSpPr>
        <p:spPr>
          <a:xfrm>
            <a:off x="142301" y="3238365"/>
            <a:ext cx="3792418"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…veut êt</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une v</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aie act</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ice.</a:t>
            </a:r>
          </a:p>
        </p:txBody>
      </p:sp>
      <p:sp>
        <p:nvSpPr>
          <p:cNvPr id="54" name="Rounded Rectangle 46">
            <a:extLst>
              <a:ext uri="{FF2B5EF4-FFF2-40B4-BE49-F238E27FC236}">
                <a16:creationId xmlns:a16="http://schemas.microsoft.com/office/drawing/2014/main" id="{1CCFCD5E-AE2B-4F19-AC49-B8CA56B74FD8}"/>
              </a:ext>
            </a:extLst>
          </p:cNvPr>
          <p:cNvSpPr/>
          <p:nvPr/>
        </p:nvSpPr>
        <p:spPr>
          <a:xfrm>
            <a:off x="8267602" y="4580263"/>
            <a:ext cx="3792418"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…fait un dessin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pu</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 su</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 le mu</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t>
            </a:r>
          </a:p>
        </p:txBody>
      </p:sp>
      <p:sp>
        <p:nvSpPr>
          <p:cNvPr id="47" name="Rounded Rectangle 46">
            <a:extLst>
              <a:ext uri="{FF2B5EF4-FFF2-40B4-BE49-F238E27FC236}">
                <a16:creationId xmlns:a16="http://schemas.microsoft.com/office/drawing/2014/main" id="{86534D38-F035-4784-8545-075F091DE4FC}"/>
              </a:ext>
            </a:extLst>
          </p:cNvPr>
          <p:cNvSpPr/>
          <p:nvPr/>
        </p:nvSpPr>
        <p:spPr>
          <a:xfrm>
            <a:off x="4203974" y="3238365"/>
            <a:ext cx="3792418"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…va t</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availler du</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dans l’usine*.</a:t>
            </a:r>
          </a:p>
        </p:txBody>
      </p:sp>
      <p:sp>
        <p:nvSpPr>
          <p:cNvPr id="42" name="TextBox 41">
            <a:extLst>
              <a:ext uri="{FF2B5EF4-FFF2-40B4-BE49-F238E27FC236}">
                <a16:creationId xmlns:a16="http://schemas.microsoft.com/office/drawing/2014/main" id="{49F50967-1DF6-4B0C-89D1-6F62C593CF10}"/>
              </a:ext>
            </a:extLst>
          </p:cNvPr>
          <p:cNvSpPr txBox="1"/>
          <p:nvPr/>
        </p:nvSpPr>
        <p:spPr>
          <a:xfrm>
            <a:off x="6184140" y="252855"/>
            <a:ext cx="32189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Qui va avec chaque phrase?</a:t>
            </a:r>
          </a:p>
        </p:txBody>
      </p:sp>
      <p:sp>
        <p:nvSpPr>
          <p:cNvPr id="55" name="TextBox 54">
            <a:extLst>
              <a:ext uri="{FF2B5EF4-FFF2-40B4-BE49-F238E27FC236}">
                <a16:creationId xmlns:a16="http://schemas.microsoft.com/office/drawing/2014/main" id="{9AE57206-DC4B-4F9D-9DAB-BBD9401E1C22}"/>
              </a:ext>
            </a:extLst>
          </p:cNvPr>
          <p:cNvSpPr txBox="1"/>
          <p:nvPr/>
        </p:nvSpPr>
        <p:spPr>
          <a:xfrm>
            <a:off x="5141917" y="3212511"/>
            <a:ext cx="19912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Cathe</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ine</a:t>
            </a:r>
          </a:p>
        </p:txBody>
      </p:sp>
      <p:sp>
        <p:nvSpPr>
          <p:cNvPr id="56" name="TextBox 55">
            <a:extLst>
              <a:ext uri="{FF2B5EF4-FFF2-40B4-BE49-F238E27FC236}">
                <a16:creationId xmlns:a16="http://schemas.microsoft.com/office/drawing/2014/main" id="{9F52C1F8-6324-452F-BBD4-9D76B4A36997}"/>
              </a:ext>
            </a:extLst>
          </p:cNvPr>
          <p:cNvSpPr txBox="1"/>
          <p:nvPr/>
        </p:nvSpPr>
        <p:spPr>
          <a:xfrm>
            <a:off x="9359624" y="4537763"/>
            <a:ext cx="16083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thu</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p>
        </p:txBody>
      </p:sp>
      <p:sp>
        <p:nvSpPr>
          <p:cNvPr id="57" name="TextBox 56">
            <a:extLst>
              <a:ext uri="{FF2B5EF4-FFF2-40B4-BE49-F238E27FC236}">
                <a16:creationId xmlns:a16="http://schemas.microsoft.com/office/drawing/2014/main" id="{E681A060-6E16-4D7C-B21C-4BBEA5E58FBD}"/>
              </a:ext>
            </a:extLst>
          </p:cNvPr>
          <p:cNvSpPr txBox="1"/>
          <p:nvPr/>
        </p:nvSpPr>
        <p:spPr>
          <a:xfrm>
            <a:off x="1142538" y="4537763"/>
            <a:ext cx="18091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osalie</a:t>
            </a:r>
          </a:p>
        </p:txBody>
      </p:sp>
      <p:sp>
        <p:nvSpPr>
          <p:cNvPr id="58" name="TextBox 57">
            <a:extLst>
              <a:ext uri="{FF2B5EF4-FFF2-40B4-BE49-F238E27FC236}">
                <a16:creationId xmlns:a16="http://schemas.microsoft.com/office/drawing/2014/main" id="{299C55A0-FE5D-44B0-B812-35C68C5A9987}"/>
              </a:ext>
            </a:extLst>
          </p:cNvPr>
          <p:cNvSpPr txBox="1"/>
          <p:nvPr/>
        </p:nvSpPr>
        <p:spPr>
          <a:xfrm>
            <a:off x="9234902" y="3212511"/>
            <a:ext cx="18578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Lau</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ent</a:t>
            </a:r>
          </a:p>
        </p:txBody>
      </p:sp>
      <p:sp>
        <p:nvSpPr>
          <p:cNvPr id="59" name="TextBox 58">
            <a:extLst>
              <a:ext uri="{FF2B5EF4-FFF2-40B4-BE49-F238E27FC236}">
                <a16:creationId xmlns:a16="http://schemas.microsoft.com/office/drawing/2014/main" id="{6CD381A0-00C0-44B8-91F0-95625FD26961}"/>
              </a:ext>
            </a:extLst>
          </p:cNvPr>
          <p:cNvSpPr txBox="1"/>
          <p:nvPr/>
        </p:nvSpPr>
        <p:spPr>
          <a:xfrm>
            <a:off x="1090782" y="3212511"/>
            <a:ext cx="18591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Béat</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ice</a:t>
            </a:r>
            <a:endPar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endParaRPr>
          </a:p>
        </p:txBody>
      </p:sp>
      <p:sp>
        <p:nvSpPr>
          <p:cNvPr id="60" name="TextBox 59">
            <a:extLst>
              <a:ext uri="{FF2B5EF4-FFF2-40B4-BE49-F238E27FC236}">
                <a16:creationId xmlns:a16="http://schemas.microsoft.com/office/drawing/2014/main" id="{BBD9FAE4-36E1-425A-8C14-24D99134DEE0}"/>
              </a:ext>
            </a:extLst>
          </p:cNvPr>
          <p:cNvSpPr txBox="1"/>
          <p:nvPr/>
        </p:nvSpPr>
        <p:spPr>
          <a:xfrm>
            <a:off x="5327197" y="4537763"/>
            <a:ext cx="16207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achid</a:t>
            </a:r>
          </a:p>
        </p:txBody>
      </p:sp>
      <p:sp>
        <p:nvSpPr>
          <p:cNvPr id="61" name="Action Button: Custom 16">
            <a:hlinkClick r:id="" action="ppaction://noaction" highlightClick="1">
              <a:snd r:embed="rId4" name="beatrice veut etre une vraie actrice.wav"/>
            </a:hlinkClick>
            <a:extLst>
              <a:ext uri="{FF2B5EF4-FFF2-40B4-BE49-F238E27FC236}">
                <a16:creationId xmlns:a16="http://schemas.microsoft.com/office/drawing/2014/main" id="{1ECEAA2A-904E-42A3-B502-AEEA6A9AE62F}"/>
              </a:ext>
            </a:extLst>
          </p:cNvPr>
          <p:cNvSpPr/>
          <p:nvPr/>
        </p:nvSpPr>
        <p:spPr>
          <a:xfrm>
            <a:off x="3570158" y="319896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2" name="Action Button: Custom 16">
            <a:hlinkClick r:id="" action="ppaction://noaction" highlightClick="1">
              <a:snd r:embed="rId5" name="catherine va travailler dur dans lusine.wav"/>
            </a:hlinkClick>
            <a:extLst>
              <a:ext uri="{FF2B5EF4-FFF2-40B4-BE49-F238E27FC236}">
                <a16:creationId xmlns:a16="http://schemas.microsoft.com/office/drawing/2014/main" id="{611D5FB6-FA97-4F00-86CC-7D167F0C118B}"/>
              </a:ext>
            </a:extLst>
          </p:cNvPr>
          <p:cNvSpPr/>
          <p:nvPr/>
        </p:nvSpPr>
        <p:spPr>
          <a:xfrm>
            <a:off x="7632609" y="319896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3" name="Action Button: Custom 16">
            <a:hlinkClick r:id="" action="ppaction://noaction" highlightClick="1">
              <a:snd r:embed="rId6" name="laurent roule en rond dans le vent.wav"/>
            </a:hlinkClick>
            <a:extLst>
              <a:ext uri="{FF2B5EF4-FFF2-40B4-BE49-F238E27FC236}">
                <a16:creationId xmlns:a16="http://schemas.microsoft.com/office/drawing/2014/main" id="{26E25D46-6807-409E-A3F7-7509A4F53086}"/>
              </a:ext>
            </a:extLst>
          </p:cNvPr>
          <p:cNvSpPr/>
          <p:nvPr/>
        </p:nvSpPr>
        <p:spPr>
          <a:xfrm>
            <a:off x="11694386" y="319896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4" name="Action Button: Custom 16">
            <a:hlinkClick r:id="" action="ppaction://noaction" highlightClick="1">
              <a:snd r:embed="rId7" name="rosalie a nourri un wallaby en australie.wav"/>
            </a:hlinkClick>
            <a:extLst>
              <a:ext uri="{FF2B5EF4-FFF2-40B4-BE49-F238E27FC236}">
                <a16:creationId xmlns:a16="http://schemas.microsoft.com/office/drawing/2014/main" id="{743A77C8-92E8-46D7-B36F-8B224B8BABC5}"/>
              </a:ext>
            </a:extLst>
          </p:cNvPr>
          <p:cNvSpPr/>
          <p:nvPr/>
        </p:nvSpPr>
        <p:spPr>
          <a:xfrm>
            <a:off x="3570158" y="45473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5" name="Action Button: Custom 16">
            <a:hlinkClick r:id="" action="ppaction://noaction" highlightClick="1">
              <a:snd r:embed="rId8" name="rachid est sportif et tres rapide.wav"/>
            </a:hlinkClick>
            <a:extLst>
              <a:ext uri="{FF2B5EF4-FFF2-40B4-BE49-F238E27FC236}">
                <a16:creationId xmlns:a16="http://schemas.microsoft.com/office/drawing/2014/main" id="{CC223A4F-5D39-4993-84B4-A8AECEA1E999}"/>
              </a:ext>
            </a:extLst>
          </p:cNvPr>
          <p:cNvSpPr/>
          <p:nvPr/>
        </p:nvSpPr>
        <p:spPr>
          <a:xfrm>
            <a:off x="7632609" y="45473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6" name="Action Button: Custom 16">
            <a:hlinkClick r:id="" action="ppaction://noaction" highlightClick="1">
              <a:snd r:embed="rId9" name="arthur fait un dessin pur sur le mur.wav"/>
            </a:hlinkClick>
            <a:extLst>
              <a:ext uri="{FF2B5EF4-FFF2-40B4-BE49-F238E27FC236}">
                <a16:creationId xmlns:a16="http://schemas.microsoft.com/office/drawing/2014/main" id="{318284E6-8DF6-484D-8D9B-74ADC5106BC4}"/>
              </a:ext>
            </a:extLst>
          </p:cNvPr>
          <p:cNvSpPr/>
          <p:nvPr/>
        </p:nvSpPr>
        <p:spPr>
          <a:xfrm>
            <a:off x="11694386" y="45473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grpSp>
        <p:nvGrpSpPr>
          <p:cNvPr id="12" name="Group 11">
            <a:extLst>
              <a:ext uri="{FF2B5EF4-FFF2-40B4-BE49-F238E27FC236}">
                <a16:creationId xmlns:a16="http://schemas.microsoft.com/office/drawing/2014/main" id="{FCEC0FA4-E563-03FF-EF8C-7E0EB9F91B04}"/>
              </a:ext>
            </a:extLst>
          </p:cNvPr>
          <p:cNvGrpSpPr/>
          <p:nvPr/>
        </p:nvGrpSpPr>
        <p:grpSpPr>
          <a:xfrm>
            <a:off x="6808973" y="1365728"/>
            <a:ext cx="1080000" cy="1087881"/>
            <a:chOff x="-1607545" y="2864339"/>
            <a:chExt cx="1080000" cy="1087881"/>
          </a:xfrm>
        </p:grpSpPr>
        <p:sp>
          <p:nvSpPr>
            <p:cNvPr id="70" name="Rectangle 69">
              <a:extLst>
                <a:ext uri="{FF2B5EF4-FFF2-40B4-BE49-F238E27FC236}">
                  <a16:creationId xmlns:a16="http://schemas.microsoft.com/office/drawing/2014/main" id="{97AFD915-85CC-3CDD-432C-150B91826302}"/>
                </a:ext>
              </a:extLst>
            </p:cNvPr>
            <p:cNvSpPr/>
            <p:nvPr/>
          </p:nvSpPr>
          <p:spPr>
            <a:xfrm>
              <a:off x="-1607545" y="2864522"/>
              <a:ext cx="1080000" cy="1080000"/>
            </a:xfrm>
            <a:prstGeom prst="rect">
              <a:avLst/>
            </a:prstGeom>
            <a:solidFill>
              <a:schemeClr val="bg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0" name="Picture 9" descr="Icon&#10;&#10;Description automatically generated">
              <a:extLst>
                <a:ext uri="{FF2B5EF4-FFF2-40B4-BE49-F238E27FC236}">
                  <a16:creationId xmlns:a16="http://schemas.microsoft.com/office/drawing/2014/main" id="{9C662A5E-4C1C-6603-F9D5-ED7E91BEAAE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551326" y="2864339"/>
              <a:ext cx="993326" cy="947117"/>
            </a:xfrm>
            <a:prstGeom prst="rect">
              <a:avLst/>
            </a:prstGeom>
          </p:spPr>
        </p:pic>
        <p:pic>
          <p:nvPicPr>
            <p:cNvPr id="6" name="Picture 5" descr="A picture containing transport, bicycle, wheel&#10;&#10;Description automatically generated">
              <a:extLst>
                <a:ext uri="{FF2B5EF4-FFF2-40B4-BE49-F238E27FC236}">
                  <a16:creationId xmlns:a16="http://schemas.microsoft.com/office/drawing/2014/main" id="{15E93801-02EC-2ADA-C370-7A2769FA02E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97528" y="3359727"/>
              <a:ext cx="766052" cy="592493"/>
            </a:xfrm>
            <a:prstGeom prst="rect">
              <a:avLst/>
            </a:prstGeom>
          </p:spPr>
        </p:pic>
      </p:grpSp>
      <p:pic>
        <p:nvPicPr>
          <p:cNvPr id="17" name="Picture 16">
            <a:extLst>
              <a:ext uri="{FF2B5EF4-FFF2-40B4-BE49-F238E27FC236}">
                <a16:creationId xmlns:a16="http://schemas.microsoft.com/office/drawing/2014/main" id="{E3CEC5AD-EE06-D278-15F6-F0D13F4A15F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833344" y="1435420"/>
            <a:ext cx="1211809" cy="1056067"/>
          </a:xfrm>
          <a:prstGeom prst="rect">
            <a:avLst/>
          </a:prstGeom>
        </p:spPr>
      </p:pic>
      <p:pic>
        <p:nvPicPr>
          <p:cNvPr id="71" name="Picture 70" descr="Background pattern&#10;&#10;Description automatically generated">
            <a:extLst>
              <a:ext uri="{FF2B5EF4-FFF2-40B4-BE49-F238E27FC236}">
                <a16:creationId xmlns:a16="http://schemas.microsoft.com/office/drawing/2014/main" id="{EBC06A3F-2DC8-DA45-47AA-9A48BD84F4D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5064" r="24795" b="47239"/>
          <a:stretch/>
        </p:blipFill>
        <p:spPr>
          <a:xfrm>
            <a:off x="9106791" y="1373609"/>
            <a:ext cx="718273" cy="995419"/>
          </a:xfrm>
          <a:prstGeom prst="rect">
            <a:avLst/>
          </a:prstGeom>
        </p:spPr>
      </p:pic>
      <p:pic>
        <p:nvPicPr>
          <p:cNvPr id="28" name="Picture 27" descr="A picture containing text, toy&#10;&#10;Description automatically generated">
            <a:extLst>
              <a:ext uri="{FF2B5EF4-FFF2-40B4-BE49-F238E27FC236}">
                <a16:creationId xmlns:a16="http://schemas.microsoft.com/office/drawing/2014/main" id="{CDF56027-E0FF-B436-989E-25A3A2AD905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85901" y="1415864"/>
            <a:ext cx="895658" cy="1030047"/>
          </a:xfrm>
          <a:prstGeom prst="rect">
            <a:avLst/>
          </a:prstGeom>
        </p:spPr>
      </p:pic>
      <p:pic>
        <p:nvPicPr>
          <p:cNvPr id="33" name="Picture 32">
            <a:extLst>
              <a:ext uri="{FF2B5EF4-FFF2-40B4-BE49-F238E27FC236}">
                <a16:creationId xmlns:a16="http://schemas.microsoft.com/office/drawing/2014/main" id="{77067D45-4192-BB48-9569-DDE58F5D6AA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824836" y="1394039"/>
            <a:ext cx="1065114" cy="1064559"/>
          </a:xfrm>
          <a:prstGeom prst="rect">
            <a:avLst/>
          </a:prstGeom>
        </p:spPr>
      </p:pic>
      <p:pic>
        <p:nvPicPr>
          <p:cNvPr id="37" name="Picture 36" descr="Shape&#10;&#10;Description automatically generated with low confidence">
            <a:extLst>
              <a:ext uri="{FF2B5EF4-FFF2-40B4-BE49-F238E27FC236}">
                <a16:creationId xmlns:a16="http://schemas.microsoft.com/office/drawing/2014/main" id="{93EF3E8A-2BCB-9BA5-6D6A-E83091A36FD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878129" y="1416145"/>
            <a:ext cx="1069817" cy="966178"/>
          </a:xfrm>
          <a:prstGeom prst="rect">
            <a:avLst/>
          </a:prstGeom>
        </p:spPr>
      </p:pic>
      <p:pic>
        <p:nvPicPr>
          <p:cNvPr id="76" name="Picture 75" descr="A white brick wall&#10;&#10;Description automatically generated">
            <a:extLst>
              <a:ext uri="{FF2B5EF4-FFF2-40B4-BE49-F238E27FC236}">
                <a16:creationId xmlns:a16="http://schemas.microsoft.com/office/drawing/2014/main" id="{A3022200-95D5-9661-9639-D422DBF9176A}"/>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32279"/>
          <a:stretch/>
        </p:blipFill>
        <p:spPr>
          <a:xfrm>
            <a:off x="2933346" y="1420414"/>
            <a:ext cx="1080001" cy="1065604"/>
          </a:xfrm>
          <a:prstGeom prst="rect">
            <a:avLst/>
          </a:prstGeom>
        </p:spPr>
      </p:pic>
      <p:pic>
        <p:nvPicPr>
          <p:cNvPr id="43" name="Picture 42" descr="A picture containing building, window&#10;&#10;Description automatically generated">
            <a:extLst>
              <a:ext uri="{FF2B5EF4-FFF2-40B4-BE49-F238E27FC236}">
                <a16:creationId xmlns:a16="http://schemas.microsoft.com/office/drawing/2014/main" id="{8CEBEE1A-C9A6-E869-CDA5-81E4B11BB26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174377" y="1740652"/>
            <a:ext cx="557121" cy="480952"/>
          </a:xfrm>
          <a:prstGeom prst="rect">
            <a:avLst/>
          </a:prstGeom>
        </p:spPr>
      </p:pic>
      <p:sp>
        <p:nvSpPr>
          <p:cNvPr id="77" name="Speech Bubble: Rectangle with Corners Rounded 76">
            <a:extLst>
              <a:ext uri="{FF2B5EF4-FFF2-40B4-BE49-F238E27FC236}">
                <a16:creationId xmlns:a16="http://schemas.microsoft.com/office/drawing/2014/main" id="{3AF4B11C-8346-6BF4-5589-507FBEFC36B3}"/>
              </a:ext>
            </a:extLst>
          </p:cNvPr>
          <p:cNvSpPr/>
          <p:nvPr/>
        </p:nvSpPr>
        <p:spPr>
          <a:xfrm>
            <a:off x="177541" y="5915497"/>
            <a:ext cx="11876122" cy="389658"/>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usine</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factory,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rouler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rond</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ride in circles,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dessin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drawing,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pur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pure,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mur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wall</a:t>
            </a:r>
          </a:p>
        </p:txBody>
      </p:sp>
      <p:pic>
        <p:nvPicPr>
          <p:cNvPr id="50" name="Picture 49">
            <a:extLst>
              <a:ext uri="{FF2B5EF4-FFF2-40B4-BE49-F238E27FC236}">
                <a16:creationId xmlns:a16="http://schemas.microsoft.com/office/drawing/2014/main" id="{987445CE-5AC3-44C1-85DE-7946A2538459}"/>
              </a:ext>
            </a:extLst>
          </p:cNvPr>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24521" b="86849" l="38196" r="60653">
                        <a14:foregroundMark x1="41363" y1="26575" x2="41363" y2="26575"/>
                        <a14:foregroundMark x1="41363" y1="26575" x2="41363" y2="26575"/>
                        <a14:foregroundMark x1="43090" y1="36849" x2="50000" y2="29452"/>
                        <a14:foregroundMark x1="50000" y1="29452" x2="50288" y2="29452"/>
                        <a14:foregroundMark x1="44530" y1="86164" x2="47985" y2="86575"/>
                        <a14:foregroundMark x1="41075" y1="41370" x2="42610" y2="27945"/>
                        <a14:foregroundMark x1="42610" y1="27945" x2="47121" y2="25342"/>
                        <a14:foregroundMark x1="39635" y1="42192" x2="44242" y2="44658"/>
                        <a14:foregroundMark x1="54894" y1="84932" x2="54319" y2="84521"/>
                        <a14:foregroundMark x1="52303" y1="24521" x2="56046" y2="26164"/>
                        <a14:foregroundMark x1="55758" y1="24932" x2="60269" y2="36712"/>
                        <a14:foregroundMark x1="60269" y1="36712" x2="55374" y2="45753"/>
                        <a14:foregroundMark x1="55374" y1="45753" x2="55182" y2="45890"/>
                        <a14:foregroundMark x1="54894" y1="86986" x2="57198" y2="86575"/>
                        <a14:foregroundMark x1="43666" y1="26164" x2="38196" y2="35342"/>
                        <a14:foregroundMark x1="38196" y1="35342" x2="40787" y2="40959"/>
                      </a14:backgroundRemoval>
                    </a14:imgEffect>
                  </a14:imgLayer>
                </a14:imgProps>
              </a:ext>
              <a:ext uri="{28A0092B-C50C-407E-A947-70E740481C1C}">
                <a14:useLocalDpi xmlns:a14="http://schemas.microsoft.com/office/drawing/2010/main" val="0"/>
              </a:ext>
            </a:extLst>
          </a:blip>
          <a:srcRect l="37448" t="19074" r="36757" b="9444"/>
          <a:stretch/>
        </p:blipFill>
        <p:spPr>
          <a:xfrm>
            <a:off x="142300" y="1218093"/>
            <a:ext cx="720988" cy="1260000"/>
          </a:xfrm>
          <a:prstGeom prst="rect">
            <a:avLst/>
          </a:prstGeom>
        </p:spPr>
      </p:pic>
      <p:pic>
        <p:nvPicPr>
          <p:cNvPr id="49" name="Picture 48" descr="A picture containing text, clipart&#10;&#10;Description automatically generated">
            <a:extLst>
              <a:ext uri="{FF2B5EF4-FFF2-40B4-BE49-F238E27FC236}">
                <a16:creationId xmlns:a16="http://schemas.microsoft.com/office/drawing/2014/main" id="{0950458D-BEA9-4CEB-801F-E546245C856B}"/>
              </a:ext>
            </a:extLst>
          </p:cNvPr>
          <p:cNvPicPr>
            <a:picLocks noChangeAspect="1"/>
          </p:cNvPicPr>
          <p:nvPr/>
        </p:nvPicPr>
        <p:blipFill rotWithShape="1">
          <a:blip r:embed="rId21" cstate="print">
            <a:clrChange>
              <a:clrFrom>
                <a:srgbClr val="FFFFFE"/>
              </a:clrFrom>
              <a:clrTo>
                <a:srgbClr val="FFFFFE">
                  <a:alpha val="0"/>
                </a:srgbClr>
              </a:clrTo>
            </a:clrChange>
            <a:extLst>
              <a:ext uri="{28A0092B-C50C-407E-A947-70E740481C1C}">
                <a14:useLocalDpi xmlns:a14="http://schemas.microsoft.com/office/drawing/2010/main" val="0"/>
              </a:ext>
            </a:extLst>
          </a:blip>
          <a:srcRect l="37637" t="15836" r="32704" b="4975"/>
          <a:stretch/>
        </p:blipFill>
        <p:spPr>
          <a:xfrm>
            <a:off x="2085490" y="1316358"/>
            <a:ext cx="807390" cy="1260000"/>
          </a:xfrm>
          <a:prstGeom prst="rect">
            <a:avLst/>
          </a:prstGeom>
        </p:spPr>
      </p:pic>
      <p:pic>
        <p:nvPicPr>
          <p:cNvPr id="38" name="Picture 37" descr="group of children">
            <a:extLst>
              <a:ext uri="{FF2B5EF4-FFF2-40B4-BE49-F238E27FC236}">
                <a16:creationId xmlns:a16="http://schemas.microsoft.com/office/drawing/2014/main" id="{7B7256EF-00CA-40B4-A82B-431B8808B01F}"/>
              </a:ext>
            </a:extLst>
          </p:cNvPr>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72501"/>
          <a:stretch/>
        </p:blipFill>
        <p:spPr bwMode="auto">
          <a:xfrm>
            <a:off x="4172999" y="1320375"/>
            <a:ext cx="616449" cy="115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descr="Background pattern&#10;&#10;Description automatically generated">
            <a:extLst>
              <a:ext uri="{FF2B5EF4-FFF2-40B4-BE49-F238E27FC236}">
                <a16:creationId xmlns:a16="http://schemas.microsoft.com/office/drawing/2014/main" id="{606C5BDB-D1DD-4FAA-B902-D593560F8E96}"/>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1" t="51876" r="65924"/>
          <a:stretch/>
        </p:blipFill>
        <p:spPr>
          <a:xfrm>
            <a:off x="6007630" y="1218093"/>
            <a:ext cx="785774" cy="1260000"/>
          </a:xfrm>
          <a:prstGeom prst="rect">
            <a:avLst/>
          </a:prstGeom>
        </p:spPr>
      </p:pic>
      <p:pic>
        <p:nvPicPr>
          <p:cNvPr id="45" name="Picture 44" descr="Background pattern&#10;&#10;Description automatically generated">
            <a:extLst>
              <a:ext uri="{FF2B5EF4-FFF2-40B4-BE49-F238E27FC236}">
                <a16:creationId xmlns:a16="http://schemas.microsoft.com/office/drawing/2014/main" id="{C054864E-6850-443F-846E-1BB254309D47}"/>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35064" r="24795" b="47239"/>
          <a:stretch/>
        </p:blipFill>
        <p:spPr>
          <a:xfrm>
            <a:off x="8011586" y="1243177"/>
            <a:ext cx="909189" cy="1260000"/>
          </a:xfrm>
          <a:prstGeom prst="rect">
            <a:avLst/>
          </a:prstGeom>
        </p:spPr>
      </p:pic>
      <p:pic>
        <p:nvPicPr>
          <p:cNvPr id="44" name="Picture 43" descr="Background pattern&#10;&#10;Description automatically generated">
            <a:extLst>
              <a:ext uri="{FF2B5EF4-FFF2-40B4-BE49-F238E27FC236}">
                <a16:creationId xmlns:a16="http://schemas.microsoft.com/office/drawing/2014/main" id="{747FE97E-9BCF-4595-AB64-A8F060B57D89}"/>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74637" b="47710"/>
          <a:stretch/>
        </p:blipFill>
        <p:spPr>
          <a:xfrm>
            <a:off x="10141162" y="1218093"/>
            <a:ext cx="679900" cy="1260000"/>
          </a:xfrm>
          <a:prstGeom prst="rect">
            <a:avLst/>
          </a:prstGeom>
        </p:spPr>
      </p:pic>
    </p:spTree>
    <p:extLst>
      <p:ext uri="{BB962C8B-B14F-4D97-AF65-F5344CB8AC3E}">
        <p14:creationId xmlns:p14="http://schemas.microsoft.com/office/powerpoint/2010/main" val="376314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0.00912 0.00972 L -0.65 0.2912 " pathEditMode="relative" rAng="0" ptsTypes="AA">
                                      <p:cBhvr>
                                        <p:cTn id="6" dur="2000" fill="hold"/>
                                        <p:tgtEl>
                                          <p:spTgt spid="45"/>
                                        </p:tgtEl>
                                        <p:attrNameLst>
                                          <p:attrName>ppt_x</p:attrName>
                                          <p:attrName>ppt_y</p:attrName>
                                        </p:attrNameLst>
                                      </p:cBhvr>
                                      <p:rCtr x="-32956" y="14074"/>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5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9" presetClass="path" presetSubtype="0" accel="50000" decel="50000" fill="hold" nodeType="clickEffect">
                                  <p:stCondLst>
                                    <p:cond delay="0"/>
                                  </p:stCondLst>
                                  <p:childTnLst>
                                    <p:animMotion origin="layout" path="M 3.95833E-6 0.01922 L 0.32955 0.29375 " pathEditMode="relative" rAng="0" ptsTypes="AA">
                                      <p:cBhvr>
                                        <p:cTn id="13" dur="2000" fill="hold"/>
                                        <p:tgtEl>
                                          <p:spTgt spid="50"/>
                                        </p:tgtEl>
                                        <p:attrNameLst>
                                          <p:attrName>ppt_x</p:attrName>
                                          <p:attrName>ppt_y</p:attrName>
                                        </p:attrNameLst>
                                      </p:cBhvr>
                                      <p:rCtr x="16471" y="13727"/>
                                    </p:animMotion>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9" presetClass="path" presetSubtype="0" accel="50000" decel="50000" fill="hold" nodeType="clickEffect">
                                  <p:stCondLst>
                                    <p:cond delay="0"/>
                                  </p:stCondLst>
                                  <p:childTnLst>
                                    <p:animMotion origin="layout" path="M 2.08333E-7 -4.44444E-6 L 0.18477 0.2838 " pathEditMode="relative" rAng="0" ptsTypes="AA">
                                      <p:cBhvr>
                                        <p:cTn id="20" dur="2000" fill="hold"/>
                                        <p:tgtEl>
                                          <p:spTgt spid="46"/>
                                        </p:tgtEl>
                                        <p:attrNameLst>
                                          <p:attrName>ppt_x</p:attrName>
                                          <p:attrName>ppt_y</p:attrName>
                                        </p:attrNameLst>
                                      </p:cBhvr>
                                      <p:rCtr x="9232" y="14190"/>
                                    </p:animMotion>
                                  </p:child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5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9" presetClass="path" presetSubtype="0" accel="50000" decel="50000" fill="hold" nodeType="clickEffect">
                                  <p:stCondLst>
                                    <p:cond delay="0"/>
                                  </p:stCondLst>
                                  <p:childTnLst>
                                    <p:animMotion origin="layout" path="M 1.875E-6 -1.85185E-6 L -0.32591 0.48009 " pathEditMode="relative" rAng="0" ptsTypes="AA">
                                      <p:cBhvr>
                                        <p:cTn id="27" dur="2000" fill="hold"/>
                                        <p:tgtEl>
                                          <p:spTgt spid="38"/>
                                        </p:tgtEl>
                                        <p:attrNameLst>
                                          <p:attrName>ppt_x</p:attrName>
                                          <p:attrName>ppt_y</p:attrName>
                                        </p:attrNameLst>
                                      </p:cBhvr>
                                      <p:rCtr x="-16302" y="24005"/>
                                    </p:animMotion>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9" presetClass="path" presetSubtype="0" accel="50000" decel="50000" fill="hold" nodeType="clickEffect">
                                  <p:stCondLst>
                                    <p:cond delay="0"/>
                                  </p:stCondLst>
                                  <p:childTnLst>
                                    <p:animMotion origin="layout" path="M 0.00052 -0.00879 L -0.48503 0.48982 " pathEditMode="relative" rAng="0" ptsTypes="AA">
                                      <p:cBhvr>
                                        <p:cTn id="34" dur="2000" fill="hold"/>
                                        <p:tgtEl>
                                          <p:spTgt spid="44"/>
                                        </p:tgtEl>
                                        <p:attrNameLst>
                                          <p:attrName>ppt_x</p:attrName>
                                          <p:attrName>ppt_y</p:attrName>
                                        </p:attrNameLst>
                                      </p:cBhvr>
                                      <p:rCtr x="-24284" y="24931"/>
                                    </p:animMotion>
                                  </p:childTnLst>
                                </p:cTn>
                              </p:par>
                            </p:childTnLst>
                          </p:cTn>
                        </p:par>
                        <p:par>
                          <p:cTn id="35" fill="hold">
                            <p:stCondLst>
                              <p:cond delay="2000"/>
                            </p:stCondLst>
                            <p:childTnLst>
                              <p:par>
                                <p:cTn id="36" presetID="1" presetClass="entr" presetSubtype="0" fill="hold" grpId="0" nodeType="afterEffect">
                                  <p:stCondLst>
                                    <p:cond delay="0"/>
                                  </p:stCondLst>
                                  <p:childTnLst>
                                    <p:set>
                                      <p:cBhvr>
                                        <p:cTn id="37" dur="1" fill="hold">
                                          <p:stCondLst>
                                            <p:cond delay="0"/>
                                          </p:stCondLst>
                                        </p:cTn>
                                        <p:tgtEl>
                                          <p:spTgt spid="6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49" presetClass="path" presetSubtype="0" accel="50000" decel="50000" fill="hold" nodeType="clickEffect">
                                  <p:stCondLst>
                                    <p:cond delay="0"/>
                                  </p:stCondLst>
                                  <p:childTnLst>
                                    <p:animMotion origin="layout" path="M 0.00299 0.00902 L 0.50494 0.47476 " pathEditMode="relative" rAng="0" ptsTypes="AA">
                                      <p:cBhvr>
                                        <p:cTn id="41" dur="2000" fill="hold"/>
                                        <p:tgtEl>
                                          <p:spTgt spid="49"/>
                                        </p:tgtEl>
                                        <p:attrNameLst>
                                          <p:attrName>ppt_x</p:attrName>
                                          <p:attrName>ppt_y</p:attrName>
                                        </p:attrNameLst>
                                      </p:cBhvr>
                                      <p:rCtr x="25091" y="23287"/>
                                    </p:animMotion>
                                  </p:childTnLst>
                                </p:cTn>
                              </p:par>
                            </p:childTnLst>
                          </p:cTn>
                        </p:par>
                        <p:par>
                          <p:cTn id="42" fill="hold">
                            <p:stCondLst>
                              <p:cond delay="2000"/>
                            </p:stCondLst>
                            <p:childTnLst>
                              <p:par>
                                <p:cTn id="43" presetID="1" presetClass="entr" presetSubtype="0" fill="hold" grpId="0" nodeType="after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7098193" cy="867128"/>
          </a:xfrm>
          <a:prstGeom prst="rect">
            <a:avLst/>
          </a:prstGeom>
        </p:spPr>
      </p:pic>
      <p:sp>
        <p:nvSpPr>
          <p:cNvPr id="4" name="Title 3"/>
          <p:cNvSpPr>
            <a:spLocks noGrp="1"/>
          </p:cNvSpPr>
          <p:nvPr>
            <p:ph type="title"/>
          </p:nvPr>
        </p:nvSpPr>
        <p:spPr>
          <a:xfrm>
            <a:off x="0" y="296864"/>
            <a:ext cx="5447071" cy="707849"/>
          </a:xfrm>
        </p:spPr>
        <p:txBody>
          <a:bodyPr>
            <a:normAutofit/>
          </a:bodyPr>
          <a:lstStyle/>
          <a:p>
            <a:r>
              <a:rPr lang="fr-FR" sz="3000" b="1" dirty="0">
                <a:solidFill>
                  <a:schemeClr val="bg1"/>
                </a:solidFill>
              </a:rPr>
              <a:t>Un mystère* au château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31" name="Rounded Rectangular Callout 10">
            <a:extLst>
              <a:ext uri="{FF2B5EF4-FFF2-40B4-BE49-F238E27FC236}">
                <a16:creationId xmlns:a16="http://schemas.microsoft.com/office/drawing/2014/main" id="{5CA66FB6-9657-377B-B1EB-8A5DC671EF26}"/>
              </a:ext>
            </a:extLst>
          </p:cNvPr>
          <p:cNvSpPr/>
          <p:nvPr/>
        </p:nvSpPr>
        <p:spPr>
          <a:xfrm>
            <a:off x="7326028" y="2770934"/>
            <a:ext cx="3461459" cy="1702454"/>
          </a:xfrm>
          <a:prstGeom prst="wedgeRoundRectCallout">
            <a:avLst>
              <a:gd name="adj1" fmla="val 59935"/>
              <a:gd name="adj2" fmla="val -10904"/>
              <a:gd name="adj3" fmla="val 16667"/>
            </a:avLst>
          </a:prstGeom>
          <a:solidFill>
            <a:srgbClr val="E87D1E"/>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fr-FR" sz="2200" b="0" i="0" u="none" strike="noStrike" kern="1200" cap="none" spc="0" normalizeH="0" baseline="0" dirty="0">
                <a:ln>
                  <a:noFill/>
                </a:ln>
                <a:solidFill>
                  <a:schemeClr val="bg1"/>
                </a:solidFill>
                <a:effectLst/>
                <a:uLnTx/>
                <a:uFillTx/>
                <a:latin typeface="Century Gothic" panose="020F0302020204030204"/>
                <a:ea typeface="+mn-ea"/>
                <a:cs typeface="+mn-cs"/>
              </a:rPr>
              <a:t>Je servais la famille dans la salle à manger quand une personne a </a:t>
            </a:r>
            <a:r>
              <a:rPr lang="fr-FR" sz="2200" dirty="0">
                <a:solidFill>
                  <a:schemeClr val="bg1"/>
                </a:solidFill>
              </a:rPr>
              <a:t>volé </a:t>
            </a:r>
            <a:r>
              <a:rPr kumimoji="0" lang="fr-FR" sz="2200" b="0" i="0" u="none" strike="noStrike" kern="1200" cap="none" spc="0" normalizeH="0" baseline="0" dirty="0">
                <a:ln>
                  <a:noFill/>
                </a:ln>
                <a:solidFill>
                  <a:schemeClr val="bg1"/>
                </a:solidFill>
                <a:effectLst/>
                <a:uLnTx/>
                <a:uFillTx/>
                <a:latin typeface="Century Gothic" panose="020F0302020204030204"/>
                <a:ea typeface="+mn-ea"/>
                <a:cs typeface="+mn-cs"/>
              </a:rPr>
              <a:t>le trésor !</a:t>
            </a:r>
            <a:endParaRPr kumimoji="0" lang="fr-FR" sz="22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37" name="Rounded Rectangular Callout 9">
            <a:extLst>
              <a:ext uri="{FF2B5EF4-FFF2-40B4-BE49-F238E27FC236}">
                <a16:creationId xmlns:a16="http://schemas.microsoft.com/office/drawing/2014/main" id="{5735547B-28BB-F69E-7173-4B3F4E0F5A80}"/>
              </a:ext>
            </a:extLst>
          </p:cNvPr>
          <p:cNvSpPr/>
          <p:nvPr/>
        </p:nvSpPr>
        <p:spPr>
          <a:xfrm>
            <a:off x="4413603" y="2777227"/>
            <a:ext cx="2684588" cy="1352853"/>
          </a:xfrm>
          <a:prstGeom prst="wedgeRoundRectCallout">
            <a:avLst>
              <a:gd name="adj1" fmla="val -60777"/>
              <a:gd name="adj2" fmla="val 12610"/>
              <a:gd name="adj3" fmla="val 16667"/>
            </a:avLst>
          </a:prstGeom>
          <a:solidFill>
            <a:srgbClr val="E3EAFD"/>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Qu’est-ce que tu faisais quand une personne </a:t>
            </a:r>
            <a:r>
              <a:rPr lang="fr-FR" sz="2200" dirty="0">
                <a:solidFill>
                  <a:srgbClr val="104F75"/>
                </a:solidFill>
              </a:rPr>
              <a:t>a volé </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le trésor ?</a:t>
            </a:r>
          </a:p>
        </p:txBody>
      </p:sp>
      <p:sp>
        <p:nvSpPr>
          <p:cNvPr id="22" name="TextBox 21">
            <a:extLst>
              <a:ext uri="{FF2B5EF4-FFF2-40B4-BE49-F238E27FC236}">
                <a16:creationId xmlns:a16="http://schemas.microsoft.com/office/drawing/2014/main" id="{BD5F5707-B448-2DA7-0FBF-B92376365852}"/>
              </a:ext>
            </a:extLst>
          </p:cNvPr>
          <p:cNvSpPr txBox="1"/>
          <p:nvPr/>
        </p:nvSpPr>
        <p:spPr>
          <a:xfrm>
            <a:off x="3271728" y="1919457"/>
            <a:ext cx="866070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200" b="1" dirty="0">
                <a:solidFill>
                  <a:srgbClr val="104F75"/>
                </a:solidFill>
                <a:latin typeface="Century Gothic" panose="020F0302020204030204"/>
              </a:rPr>
              <a:t>L’</a:t>
            </a:r>
            <a:r>
              <a:rPr kumimoji="0" lang="fr-FR" sz="2200" b="1" i="0" u="none" strike="noStrike" kern="1200" cap="none" spc="0" normalizeH="0" baseline="0" dirty="0">
                <a:ln>
                  <a:noFill/>
                </a:ln>
                <a:solidFill>
                  <a:srgbClr val="104F75"/>
                </a:solidFill>
                <a:effectLst/>
                <a:uLnTx/>
                <a:uFillTx/>
                <a:latin typeface="Century Gothic" panose="020F0302020204030204"/>
              </a:rPr>
              <a:t>Inspecteur</a:t>
            </a:r>
            <a:r>
              <a:rPr kumimoji="0" lang="en-GB" sz="2200" b="1" i="0" u="none" strike="noStrike" kern="1200" cap="none" spc="0" normalizeH="0" baseline="0" noProof="0" dirty="0">
                <a:ln>
                  <a:noFill/>
                </a:ln>
                <a:solidFill>
                  <a:srgbClr val="104F75"/>
                </a:solidFill>
                <a:effectLst/>
                <a:uLnTx/>
                <a:uFillTx/>
                <a:latin typeface="Century Gothic" panose="020F0302020204030204"/>
              </a:rPr>
              <a:t>: </a:t>
            </a:r>
            <a:r>
              <a:rPr lang="en-GB" sz="2200" dirty="0">
                <a:solidFill>
                  <a:srgbClr val="104F75"/>
                </a:solidFill>
                <a:latin typeface="Century Gothic" panose="020F0302020204030204"/>
              </a:rPr>
              <a:t>what / doing / when / person / stole / treasure</a:t>
            </a:r>
            <a:r>
              <a:rPr kumimoji="0" lang="en-GB" sz="2200" b="0" i="0" u="none" strike="noStrike" kern="1200" cap="none" spc="0" normalizeH="0" baseline="0" noProof="0" dirty="0">
                <a:ln>
                  <a:noFill/>
                </a:ln>
                <a:solidFill>
                  <a:srgbClr val="104F75"/>
                </a:solidFill>
                <a:effectLst/>
                <a:uLnTx/>
                <a:uFillTx/>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104F75"/>
                </a:solidFill>
                <a:effectLst/>
                <a:uLnTx/>
                <a:uFillTx/>
                <a:latin typeface="Century Gothic" panose="020F0302020204030204"/>
              </a:rPr>
              <a:t>Monsieur Assiette: </a:t>
            </a:r>
            <a:r>
              <a:rPr kumimoji="0" lang="en-GB" sz="2200" i="0" u="none" strike="noStrike" kern="1200" cap="none" spc="0" normalizeH="0" noProof="0" dirty="0">
                <a:ln>
                  <a:noFill/>
                </a:ln>
                <a:solidFill>
                  <a:srgbClr val="104F75"/>
                </a:solidFill>
                <a:effectLst/>
                <a:uLnTx/>
                <a:uFillTx/>
                <a:latin typeface="Century Gothic" panose="020F0302020204030204"/>
              </a:rPr>
              <a:t>serving</a:t>
            </a:r>
            <a:r>
              <a:rPr kumimoji="0" lang="en-GB" sz="2200" i="0" u="none" strike="noStrike" kern="1200" cap="none" spc="0" normalizeH="0" baseline="0" noProof="0" dirty="0">
                <a:ln>
                  <a:noFill/>
                </a:ln>
                <a:solidFill>
                  <a:srgbClr val="104F75"/>
                </a:solidFill>
                <a:effectLst/>
                <a:uLnTx/>
                <a:uFillTx/>
                <a:latin typeface="Century Gothic" panose="020F0302020204030204"/>
              </a:rPr>
              <a:t> / the family / i</a:t>
            </a:r>
            <a:r>
              <a:rPr lang="en-GB" sz="2200" dirty="0">
                <a:solidFill>
                  <a:srgbClr val="104F75"/>
                </a:solidFill>
                <a:latin typeface="Century Gothic" panose="020F0302020204030204"/>
              </a:rPr>
              <a:t>n the dining room</a:t>
            </a:r>
            <a:r>
              <a:rPr kumimoji="0" lang="fr-FR" sz="2200" i="0" u="none" strike="noStrike" kern="1200" cap="none" spc="0" normalizeH="0" baseline="0" dirty="0">
                <a:ln>
                  <a:noFill/>
                </a:ln>
                <a:solidFill>
                  <a:srgbClr val="104F75"/>
                </a:solidFill>
                <a:effectLst/>
                <a:uLnTx/>
                <a:uFillTx/>
                <a:latin typeface="Century Gothic" panose="020F0302020204030204"/>
              </a:rPr>
              <a:t>.</a:t>
            </a:r>
          </a:p>
        </p:txBody>
      </p:sp>
      <p:sp>
        <p:nvSpPr>
          <p:cNvPr id="23" name="TextBox 22">
            <a:extLst>
              <a:ext uri="{FF2B5EF4-FFF2-40B4-BE49-F238E27FC236}">
                <a16:creationId xmlns:a16="http://schemas.microsoft.com/office/drawing/2014/main" id="{31F89CE1-91CA-30A0-0429-9558AB1DA5B8}"/>
              </a:ext>
            </a:extLst>
          </p:cNvPr>
          <p:cNvSpPr txBox="1"/>
          <p:nvPr/>
        </p:nvSpPr>
        <p:spPr>
          <a:xfrm>
            <a:off x="3227049" y="1495979"/>
            <a:ext cx="175315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Exemple:</a:t>
            </a:r>
          </a:p>
        </p:txBody>
      </p:sp>
      <p:pic>
        <p:nvPicPr>
          <p:cNvPr id="16" name="Picture 15" descr="A person wearing a garment&#10;&#10;Description automatically generated with low confidence">
            <a:extLst>
              <a:ext uri="{FF2B5EF4-FFF2-40B4-BE49-F238E27FC236}">
                <a16:creationId xmlns:a16="http://schemas.microsoft.com/office/drawing/2014/main" id="{DC376C0A-56DE-DD0F-5676-3228AE4B49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5" y="4537611"/>
            <a:ext cx="1346412" cy="1810936"/>
          </a:xfrm>
          <a:prstGeom prst="rect">
            <a:avLst/>
          </a:prstGeom>
        </p:spPr>
      </p:pic>
      <p:sp>
        <p:nvSpPr>
          <p:cNvPr id="25" name="Google Shape;480;p13">
            <a:extLst>
              <a:ext uri="{FF2B5EF4-FFF2-40B4-BE49-F238E27FC236}">
                <a16:creationId xmlns:a16="http://schemas.microsoft.com/office/drawing/2014/main" id="{71824A52-851A-C367-18C8-255F8E05B38D}"/>
              </a:ext>
            </a:extLst>
          </p:cNvPr>
          <p:cNvSpPr/>
          <p:nvPr/>
        </p:nvSpPr>
        <p:spPr>
          <a:xfrm>
            <a:off x="140321" y="1207737"/>
            <a:ext cx="2939774" cy="2827561"/>
          </a:xfrm>
          <a:prstGeom prst="wedgeRoundRectCallout">
            <a:avLst>
              <a:gd name="adj1" fmla="val -25372"/>
              <a:gd name="adj2" fmla="val 63402"/>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prstClr val="white"/>
                </a:solidFill>
                <a:latin typeface="Century Gothic" panose="020B0502020202020204" pitchFamily="34" charset="0"/>
                <a:ea typeface="Trebuchet MS"/>
                <a:cs typeface="Trebuchet MS"/>
                <a:sym typeface="Trebuchet MS"/>
              </a:rPr>
              <a:t>Une personne </a:t>
            </a:r>
            <a:r>
              <a:rPr kumimoji="0" lang="fr-FR" sz="28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a volé le trésor* du château Snobinard</a:t>
            </a:r>
            <a:r>
              <a:rPr kumimoji="0" lang="fr-FR" sz="2800" b="0" i="0" u="none" strike="noStrike" kern="1200" cap="none" spc="0" normalizeH="0" noProof="0" dirty="0">
                <a:ln>
                  <a:noFill/>
                </a:ln>
                <a:solidFill>
                  <a:prstClr val="white"/>
                </a:solidFill>
                <a:effectLst/>
                <a:uLnTx/>
                <a:uFillTx/>
                <a:latin typeface="Century Gothic" panose="020B0502020202020204" pitchFamily="34" charset="0"/>
                <a:ea typeface="Trebuchet MS"/>
                <a:cs typeface="Trebuchet MS"/>
                <a:sym typeface="Trebuchet MS"/>
              </a:rPr>
              <a:t>!</a:t>
            </a:r>
            <a:endParaRPr kumimoji="0" lang="fr-FR" sz="28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endParaRPr>
          </a:p>
        </p:txBody>
      </p:sp>
      <p:sp>
        <p:nvSpPr>
          <p:cNvPr id="28" name="Google Shape;480;p13">
            <a:hlinkClick r:id="rId5" action="ppaction://hlinksldjump"/>
            <a:extLst>
              <a:ext uri="{FF2B5EF4-FFF2-40B4-BE49-F238E27FC236}">
                <a16:creationId xmlns:a16="http://schemas.microsoft.com/office/drawing/2014/main" id="{81E36E55-8361-31BA-12CE-61CC4118E8EB}"/>
              </a:ext>
            </a:extLst>
          </p:cNvPr>
          <p:cNvSpPr/>
          <p:nvPr/>
        </p:nvSpPr>
        <p:spPr>
          <a:xfrm>
            <a:off x="7098191" y="786513"/>
            <a:ext cx="4834239" cy="1044615"/>
          </a:xfrm>
          <a:prstGeom prst="wedgeRoundRectCallout">
            <a:avLst>
              <a:gd name="adj1" fmla="val -31245"/>
              <a:gd name="adj2" fmla="val 45220"/>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algn="ctr">
              <a:defRPr/>
            </a:pPr>
            <a:r>
              <a:rPr lang="fr-FR" sz="2000" b="1" dirty="0">
                <a:solidFill>
                  <a:prstClr val="white"/>
                </a:solidFill>
                <a:latin typeface="Century Gothic" panose="020B0502020202020204" pitchFamily="34" charset="0"/>
                <a:ea typeface="Trebuchet MS"/>
                <a:cs typeface="Trebuchet MS"/>
                <a:sym typeface="Trebuchet MS"/>
              </a:rPr>
              <a:t>*mystère </a:t>
            </a:r>
            <a:r>
              <a:rPr lang="en-GB" sz="2000" dirty="0">
                <a:solidFill>
                  <a:prstClr val="white"/>
                </a:solidFill>
                <a:latin typeface="Century Gothic" panose="020B0502020202020204" pitchFamily="34" charset="0"/>
                <a:ea typeface="Trebuchet MS"/>
                <a:cs typeface="Trebuchet MS"/>
                <a:sym typeface="Trebuchet MS"/>
              </a:rPr>
              <a:t>= mystery</a:t>
            </a:r>
            <a:r>
              <a:rPr lang="fr-FR" sz="2000" b="1" dirty="0">
                <a:solidFill>
                  <a:prstClr val="white"/>
                </a:solidFill>
                <a:latin typeface="Century Gothic" panose="020B0502020202020204" pitchFamily="34" charset="0"/>
                <a:ea typeface="Trebuchet MS"/>
                <a:cs typeface="Trebuchet MS"/>
                <a:sym typeface="Trebuchet MS"/>
              </a:rPr>
              <a:t>, trésor</a:t>
            </a:r>
            <a:r>
              <a:rPr lang="en-GB" sz="2000" b="1" dirty="0">
                <a:solidFill>
                  <a:prstClr val="white"/>
                </a:solidFill>
                <a:latin typeface="Century Gothic" panose="020B0502020202020204" pitchFamily="34" charset="0"/>
                <a:ea typeface="Trebuchet MS"/>
                <a:cs typeface="Trebuchet MS"/>
                <a:sym typeface="Trebuchet MS"/>
              </a:rPr>
              <a:t> </a:t>
            </a:r>
            <a:r>
              <a:rPr lang="en-GB" sz="2000" dirty="0">
                <a:solidFill>
                  <a:prstClr val="white"/>
                </a:solidFill>
                <a:latin typeface="Century Gothic" panose="020B0502020202020204" pitchFamily="34" charset="0"/>
                <a:ea typeface="Trebuchet MS"/>
                <a:cs typeface="Trebuchet MS"/>
                <a:sym typeface="Trebuchet MS"/>
              </a:rPr>
              <a:t>= treasure,</a:t>
            </a:r>
            <a:r>
              <a:rPr kumimoji="0" lang="en-GB" sz="2000" b="0" i="0" u="none" strike="noStrike" kern="1200" cap="none" spc="0" normalizeH="0" baseline="0" dirty="0">
                <a:ln>
                  <a:noFill/>
                </a:ln>
                <a:solidFill>
                  <a:prstClr val="white"/>
                </a:solidFill>
                <a:effectLst/>
                <a:uLnTx/>
                <a:uFillTx/>
                <a:latin typeface="Century Gothic" panose="020B0502020202020204" pitchFamily="34" charset="0"/>
                <a:ea typeface="Trebuchet MS"/>
                <a:cs typeface="Trebuchet MS"/>
                <a:sym typeface="Trebuchet MS"/>
              </a:rPr>
              <a:t> </a:t>
            </a: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Trebuchet MS"/>
                <a:cs typeface="Trebuchet MS"/>
                <a:sym typeface="Trebuchet MS"/>
              </a:rPr>
              <a:t>serveur</a:t>
            </a:r>
            <a:r>
              <a:rPr kumimoji="0" lang="en-GB" sz="2000" b="1" i="0" u="none" strike="noStrike" kern="1200" cap="none" spc="0" normalizeH="0" baseline="0" dirty="0">
                <a:ln>
                  <a:noFill/>
                </a:ln>
                <a:solidFill>
                  <a:prstClr val="white"/>
                </a:solidFill>
                <a:effectLst/>
                <a:uLnTx/>
                <a:uFillTx/>
                <a:latin typeface="Century Gothic" panose="020B0502020202020204" pitchFamily="34" charset="0"/>
                <a:ea typeface="Trebuchet MS"/>
                <a:cs typeface="Trebuchet MS"/>
                <a:sym typeface="Trebuchet MS"/>
              </a:rPr>
              <a:t> </a:t>
            </a:r>
            <a:r>
              <a:rPr kumimoji="0" lang="en-GB" sz="2000" b="0" i="0" u="none" strike="noStrike" kern="1200" cap="none" spc="0" normalizeH="0" baseline="0" dirty="0">
                <a:ln>
                  <a:noFill/>
                </a:ln>
                <a:solidFill>
                  <a:prstClr val="white"/>
                </a:solidFill>
                <a:effectLst/>
                <a:uLnTx/>
                <a:uFillTx/>
                <a:latin typeface="Century Gothic" panose="020B0502020202020204" pitchFamily="34" charset="0"/>
                <a:ea typeface="Trebuchet MS"/>
                <a:cs typeface="Trebuchet MS"/>
                <a:sym typeface="Trebuchet MS"/>
              </a:rPr>
              <a:t>= waiter, </a:t>
            </a: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Trebuchet MS"/>
                <a:cs typeface="Trebuchet MS"/>
                <a:sym typeface="Trebuchet MS"/>
              </a:rPr>
              <a:t>femme</a:t>
            </a:r>
            <a:r>
              <a:rPr kumimoji="0" lang="en-GB" sz="2000" b="1" i="0" u="none" strike="noStrike" kern="1200" cap="none" spc="0" normalizeH="0" baseline="0" dirty="0">
                <a:ln>
                  <a:noFill/>
                </a:ln>
                <a:solidFill>
                  <a:prstClr val="white"/>
                </a:solidFill>
                <a:effectLst/>
                <a:uLnTx/>
                <a:uFillTx/>
                <a:latin typeface="Century Gothic" panose="020B0502020202020204" pitchFamily="34" charset="0"/>
                <a:ea typeface="Trebuchet MS"/>
                <a:cs typeface="Trebuchet MS"/>
                <a:sym typeface="Trebuchet MS"/>
              </a:rPr>
              <a:t> de </a:t>
            </a: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Trebuchet MS"/>
                <a:cs typeface="Trebuchet MS"/>
                <a:sym typeface="Trebuchet MS"/>
              </a:rPr>
              <a:t>ménage</a:t>
            </a:r>
            <a:r>
              <a:rPr kumimoji="0" lang="en-GB" sz="2000" b="1" i="0" u="none" strike="noStrike" kern="1200" cap="none" spc="0" normalizeH="0" baseline="0" dirty="0">
                <a:ln>
                  <a:noFill/>
                </a:ln>
                <a:solidFill>
                  <a:prstClr val="white"/>
                </a:solidFill>
                <a:effectLst/>
                <a:uLnTx/>
                <a:uFillTx/>
                <a:latin typeface="Century Gothic" panose="020B0502020202020204" pitchFamily="34" charset="0"/>
                <a:ea typeface="Trebuchet MS"/>
                <a:cs typeface="Trebuchet MS"/>
                <a:sym typeface="Trebuchet MS"/>
              </a:rPr>
              <a:t> </a:t>
            </a:r>
            <a:r>
              <a:rPr kumimoji="0" lang="en-GB" sz="2000" b="0" i="0" u="none" strike="noStrike" kern="1200" cap="none" spc="0" normalizeH="0" baseline="0" dirty="0">
                <a:ln>
                  <a:noFill/>
                </a:ln>
                <a:solidFill>
                  <a:prstClr val="white"/>
                </a:solidFill>
                <a:effectLst/>
                <a:uLnTx/>
                <a:uFillTx/>
                <a:latin typeface="Century Gothic" panose="020B0502020202020204" pitchFamily="34" charset="0"/>
                <a:ea typeface="Trebuchet MS"/>
                <a:cs typeface="Trebuchet MS"/>
                <a:sym typeface="Trebuchet MS"/>
              </a:rPr>
              <a:t>= housekeeper, </a:t>
            </a: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Trebuchet MS"/>
                <a:cs typeface="Trebuchet MS"/>
                <a:sym typeface="Trebuchet MS"/>
              </a:rPr>
              <a:t>jardinier</a:t>
            </a:r>
            <a:r>
              <a:rPr kumimoji="0" lang="en-GB" sz="2000" b="1" i="0" u="none" strike="noStrike" kern="1200" cap="none" spc="0" normalizeH="0" baseline="0" dirty="0">
                <a:ln>
                  <a:noFill/>
                </a:ln>
                <a:solidFill>
                  <a:prstClr val="white"/>
                </a:solidFill>
                <a:effectLst/>
                <a:uLnTx/>
                <a:uFillTx/>
                <a:latin typeface="Century Gothic" panose="020B0502020202020204" pitchFamily="34" charset="0"/>
                <a:ea typeface="Trebuchet MS"/>
                <a:cs typeface="Trebuchet MS"/>
                <a:sym typeface="Trebuchet MS"/>
              </a:rPr>
              <a:t> </a:t>
            </a:r>
            <a:r>
              <a:rPr lang="en-GB" sz="2000" dirty="0">
                <a:solidFill>
                  <a:prstClr val="white"/>
                </a:solidFill>
                <a:latin typeface="Century Gothic" panose="020B0502020202020204" pitchFamily="34" charset="0"/>
                <a:ea typeface="Trebuchet MS"/>
                <a:cs typeface="Trebuchet MS"/>
                <a:sym typeface="Trebuchet MS"/>
              </a:rPr>
              <a:t>=</a:t>
            </a:r>
            <a:r>
              <a:rPr kumimoji="0" lang="en-GB" sz="2000" b="0" i="0" u="none" strike="noStrike" kern="1200" cap="none" spc="0" normalizeH="0" baseline="0" dirty="0">
                <a:ln>
                  <a:noFill/>
                </a:ln>
                <a:solidFill>
                  <a:prstClr val="white"/>
                </a:solidFill>
                <a:effectLst/>
                <a:uLnTx/>
                <a:uFillTx/>
                <a:latin typeface="Century Gothic" panose="020B0502020202020204" pitchFamily="34" charset="0"/>
                <a:ea typeface="Trebuchet MS"/>
                <a:cs typeface="Trebuchet MS"/>
                <a:sym typeface="Trebuchet MS"/>
              </a:rPr>
              <a:t> gardener </a:t>
            </a:r>
          </a:p>
        </p:txBody>
      </p:sp>
      <p:sp>
        <p:nvSpPr>
          <p:cNvPr id="29" name="Google Shape;480;p13">
            <a:extLst>
              <a:ext uri="{FF2B5EF4-FFF2-40B4-BE49-F238E27FC236}">
                <a16:creationId xmlns:a16="http://schemas.microsoft.com/office/drawing/2014/main" id="{8E89F005-EEB9-4B50-1716-76F5A9BE2A4E}"/>
              </a:ext>
            </a:extLst>
          </p:cNvPr>
          <p:cNvSpPr/>
          <p:nvPr/>
        </p:nvSpPr>
        <p:spPr>
          <a:xfrm>
            <a:off x="1566585" y="4243774"/>
            <a:ext cx="4351975" cy="587675"/>
          </a:xfrm>
          <a:prstGeom prst="wedgeRoundRectCallout">
            <a:avLst>
              <a:gd name="adj1" fmla="val -59975"/>
              <a:gd name="adj2" fmla="val 21870"/>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Il y a quatre suspects...</a:t>
            </a:r>
          </a:p>
        </p:txBody>
      </p:sp>
      <p:sp>
        <p:nvSpPr>
          <p:cNvPr id="30" name="Google Shape;480;p13">
            <a:extLst>
              <a:ext uri="{FF2B5EF4-FFF2-40B4-BE49-F238E27FC236}">
                <a16:creationId xmlns:a16="http://schemas.microsoft.com/office/drawing/2014/main" id="{D4322B77-239C-37AF-DD48-42A88A67DEAB}"/>
              </a:ext>
            </a:extLst>
          </p:cNvPr>
          <p:cNvSpPr/>
          <p:nvPr/>
        </p:nvSpPr>
        <p:spPr>
          <a:xfrm>
            <a:off x="1337840" y="5039924"/>
            <a:ext cx="1616457" cy="1229587"/>
          </a:xfrm>
          <a:prstGeom prst="wedgeRoundRectCallout">
            <a:avLst>
              <a:gd name="adj1" fmla="val -49037"/>
              <a:gd name="adj2" fmla="val -21560"/>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Monsieur Assiette, le serveur*</a:t>
            </a:r>
          </a:p>
        </p:txBody>
      </p:sp>
      <p:sp>
        <p:nvSpPr>
          <p:cNvPr id="33" name="Google Shape;480;p13">
            <a:extLst>
              <a:ext uri="{FF2B5EF4-FFF2-40B4-BE49-F238E27FC236}">
                <a16:creationId xmlns:a16="http://schemas.microsoft.com/office/drawing/2014/main" id="{9A66B81A-F3BE-C4EA-A3E7-C5ADEC4F16C9}"/>
              </a:ext>
            </a:extLst>
          </p:cNvPr>
          <p:cNvSpPr/>
          <p:nvPr/>
        </p:nvSpPr>
        <p:spPr>
          <a:xfrm>
            <a:off x="3941229" y="5016061"/>
            <a:ext cx="1977331" cy="1253450"/>
          </a:xfrm>
          <a:prstGeom prst="wedgeRoundRectCallout">
            <a:avLst>
              <a:gd name="adj1" fmla="val -49037"/>
              <a:gd name="adj2" fmla="val -21560"/>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prstClr val="white"/>
                </a:solidFill>
                <a:latin typeface="Century Gothic" panose="020B0502020202020204" pitchFamily="34" charset="0"/>
                <a:ea typeface="Trebuchet MS"/>
                <a:cs typeface="Trebuchet MS"/>
                <a:sym typeface="Trebuchet MS"/>
              </a:rPr>
              <a:t>Madame Repassage, la femme de ménage*</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endParaRPr>
          </a:p>
        </p:txBody>
      </p:sp>
      <p:sp>
        <p:nvSpPr>
          <p:cNvPr id="34" name="Google Shape;480;p13">
            <a:extLst>
              <a:ext uri="{FF2B5EF4-FFF2-40B4-BE49-F238E27FC236}">
                <a16:creationId xmlns:a16="http://schemas.microsoft.com/office/drawing/2014/main" id="{816F516D-7788-9A51-26A7-0901BEF69561}"/>
              </a:ext>
            </a:extLst>
          </p:cNvPr>
          <p:cNvSpPr/>
          <p:nvPr/>
        </p:nvSpPr>
        <p:spPr>
          <a:xfrm>
            <a:off x="7017432" y="5016062"/>
            <a:ext cx="1762878" cy="1253449"/>
          </a:xfrm>
          <a:prstGeom prst="wedgeRoundRectCallout">
            <a:avLst>
              <a:gd name="adj1" fmla="val -49037"/>
              <a:gd name="adj2" fmla="val -21560"/>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Monsieur Cerisier,</a:t>
            </a:r>
            <a:r>
              <a:rPr kumimoji="0" lang="fr-FR" sz="2000" b="0" i="0" u="none" strike="noStrike" kern="1200" cap="none" spc="0" normalizeH="0" noProof="0" dirty="0">
                <a:ln>
                  <a:noFill/>
                </a:ln>
                <a:solidFill>
                  <a:prstClr val="white"/>
                </a:solidFill>
                <a:effectLst/>
                <a:uLnTx/>
                <a:uFillTx/>
                <a:latin typeface="Century Gothic" panose="020B0502020202020204" pitchFamily="34" charset="0"/>
                <a:ea typeface="Trebuchet MS"/>
                <a:cs typeface="Trebuchet MS"/>
                <a:sym typeface="Trebuchet M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noProof="0" dirty="0">
                <a:ln>
                  <a:noFill/>
                </a:ln>
                <a:solidFill>
                  <a:prstClr val="white"/>
                </a:solidFill>
                <a:effectLst/>
                <a:uLnTx/>
                <a:uFillTx/>
                <a:latin typeface="Century Gothic" panose="020B0502020202020204" pitchFamily="34" charset="0"/>
                <a:ea typeface="Trebuchet MS"/>
                <a:cs typeface="Trebuchet MS"/>
                <a:sym typeface="Trebuchet MS"/>
              </a:rPr>
              <a:t>le jardinier*</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endParaRPr>
          </a:p>
        </p:txBody>
      </p:sp>
      <p:sp>
        <p:nvSpPr>
          <p:cNvPr id="35" name="Google Shape;480;p13">
            <a:extLst>
              <a:ext uri="{FF2B5EF4-FFF2-40B4-BE49-F238E27FC236}">
                <a16:creationId xmlns:a16="http://schemas.microsoft.com/office/drawing/2014/main" id="{82F730EA-22B4-2813-C6CD-CFE0F478E82A}"/>
              </a:ext>
            </a:extLst>
          </p:cNvPr>
          <p:cNvSpPr/>
          <p:nvPr/>
        </p:nvSpPr>
        <p:spPr>
          <a:xfrm>
            <a:off x="9734667" y="5005813"/>
            <a:ext cx="1636418" cy="1273945"/>
          </a:xfrm>
          <a:prstGeom prst="wedgeRoundRectCallout">
            <a:avLst>
              <a:gd name="adj1" fmla="val -49037"/>
              <a:gd name="adj2" fmla="val -21560"/>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prstClr val="white"/>
                </a:solidFill>
                <a:latin typeface="Century Gothic" panose="020B0502020202020204" pitchFamily="34" charset="0"/>
                <a:ea typeface="Trebuchet MS"/>
                <a:cs typeface="Trebuchet MS"/>
                <a:sym typeface="Trebuchet MS"/>
              </a:rPr>
              <a:t>Madame Croissant, le chef</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endParaRPr>
          </a:p>
        </p:txBody>
      </p:sp>
      <p:pic>
        <p:nvPicPr>
          <p:cNvPr id="19" name="Picture 18" descr="A picture containing text, queen, vector graphics, sign&#10;&#10;Description automatically generated">
            <a:extLst>
              <a:ext uri="{FF2B5EF4-FFF2-40B4-BE49-F238E27FC236}">
                <a16:creationId xmlns:a16="http://schemas.microsoft.com/office/drawing/2014/main" id="{91709788-E8F2-A623-040E-2F3E19F634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10846" y="5073819"/>
            <a:ext cx="1216153" cy="1171498"/>
          </a:xfrm>
          <a:prstGeom prst="rect">
            <a:avLst/>
          </a:prstGeom>
        </p:spPr>
      </p:pic>
      <p:pic>
        <p:nvPicPr>
          <p:cNvPr id="20" name="Picture 19" descr="A picture containing text, vector graphics&#10;&#10;Description automatically generated">
            <a:extLst>
              <a:ext uri="{FF2B5EF4-FFF2-40B4-BE49-F238E27FC236}">
                <a16:creationId xmlns:a16="http://schemas.microsoft.com/office/drawing/2014/main" id="{36A9EBE6-E2D0-49FC-2B7D-C1FFA5EE73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00050" y="5204898"/>
            <a:ext cx="1330248" cy="1020549"/>
          </a:xfrm>
          <a:prstGeom prst="rect">
            <a:avLst/>
          </a:prstGeom>
        </p:spPr>
      </p:pic>
      <p:pic>
        <p:nvPicPr>
          <p:cNvPr id="17" name="Picture 16" descr="A picture containing text, vector graphics&#10;&#10;Description automatically generated">
            <a:extLst>
              <a:ext uri="{FF2B5EF4-FFF2-40B4-BE49-F238E27FC236}">
                <a16:creationId xmlns:a16="http://schemas.microsoft.com/office/drawing/2014/main" id="{9B9F497B-AD27-F8AE-1233-6FEE52C57FE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21949" y="4948388"/>
            <a:ext cx="1253376" cy="1313582"/>
          </a:xfrm>
          <a:prstGeom prst="rect">
            <a:avLst/>
          </a:prstGeom>
        </p:spPr>
      </p:pic>
      <p:pic>
        <p:nvPicPr>
          <p:cNvPr id="18" name="Picture 17" descr="A group of toy figurines&#10;&#10;Description automatically generated with medium confidence">
            <a:extLst>
              <a:ext uri="{FF2B5EF4-FFF2-40B4-BE49-F238E27FC236}">
                <a16:creationId xmlns:a16="http://schemas.microsoft.com/office/drawing/2014/main" id="{C2E4DBA5-12AA-0AFC-E0BB-F99BF5681F4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5121" t="26074" r="-2061"/>
          <a:stretch/>
        </p:blipFill>
        <p:spPr>
          <a:xfrm>
            <a:off x="11109104" y="4889633"/>
            <a:ext cx="1082896" cy="1485809"/>
          </a:xfrm>
          <a:prstGeom prst="rect">
            <a:avLst/>
          </a:prstGeom>
        </p:spPr>
      </p:pic>
      <p:pic>
        <p:nvPicPr>
          <p:cNvPr id="36" name="Picture 35" descr="A person wearing a garment&#10;&#10;Description automatically generated with low confidence">
            <a:extLst>
              <a:ext uri="{FF2B5EF4-FFF2-40B4-BE49-F238E27FC236}">
                <a16:creationId xmlns:a16="http://schemas.microsoft.com/office/drawing/2014/main" id="{E741C8A2-26BD-0425-7364-8B385D21AFF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97449" y="2723033"/>
            <a:ext cx="1046125" cy="1407048"/>
          </a:xfrm>
          <a:prstGeom prst="rect">
            <a:avLst/>
          </a:prstGeom>
        </p:spPr>
      </p:pic>
      <p:pic>
        <p:nvPicPr>
          <p:cNvPr id="38" name="Picture 37" descr="A picture containing text, queen, vector graphics, sign&#10;&#10;Description automatically generated">
            <a:extLst>
              <a:ext uri="{FF2B5EF4-FFF2-40B4-BE49-F238E27FC236}">
                <a16:creationId xmlns:a16="http://schemas.microsoft.com/office/drawing/2014/main" id="{702B668B-5D1D-BF97-D540-58C280D740B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947057" y="3219854"/>
            <a:ext cx="1063945" cy="1171498"/>
          </a:xfrm>
          <a:prstGeom prst="rect">
            <a:avLst/>
          </a:prstGeom>
        </p:spPr>
      </p:pic>
    </p:spTree>
    <p:extLst>
      <p:ext uri="{BB962C8B-B14F-4D97-AF65-F5344CB8AC3E}">
        <p14:creationId xmlns:p14="http://schemas.microsoft.com/office/powerpoint/2010/main" val="252585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7" grpId="0" animBg="1"/>
      <p:bldP spid="22" grpId="0"/>
      <p:bldP spid="23" grpId="0"/>
      <p:bldP spid="25" grpId="0" animBg="1"/>
      <p:bldP spid="29" grpId="0" animBg="1"/>
      <p:bldP spid="30" grpId="0" animBg="1"/>
      <p:bldP spid="33" grpId="0" animBg="1"/>
      <p:bldP spid="34" grpId="0" animBg="1"/>
      <p:bldP spid="3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4581"/>
            <a:ext cx="7649497" cy="810925"/>
          </a:xfrm>
          <a:prstGeom prst="rect">
            <a:avLst/>
          </a:prstGeom>
        </p:spPr>
      </p:pic>
      <p:sp>
        <p:nvSpPr>
          <p:cNvPr id="4" name="Title 3"/>
          <p:cNvSpPr>
            <a:spLocks noGrp="1"/>
          </p:cNvSpPr>
          <p:nvPr>
            <p:ph type="title"/>
          </p:nvPr>
        </p:nvSpPr>
        <p:spPr>
          <a:xfrm>
            <a:off x="0" y="214581"/>
            <a:ext cx="6705600" cy="707849"/>
          </a:xfrm>
        </p:spPr>
        <p:txBody>
          <a:bodyPr>
            <a:noAutofit/>
          </a:bodyPr>
          <a:lstStyle/>
          <a:p>
            <a:r>
              <a:rPr lang="fr-FR" sz="3000" b="1" dirty="0">
                <a:solidFill>
                  <a:schemeClr val="bg1"/>
                </a:solidFill>
              </a:rPr>
              <a:t>Un vol au château</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0600" y="248874"/>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48" name="Title 3"/>
          <p:cNvSpPr txBox="1">
            <a:spLocks/>
          </p:cNvSpPr>
          <p:nvPr/>
        </p:nvSpPr>
        <p:spPr>
          <a:xfrm>
            <a:off x="0" y="176333"/>
            <a:ext cx="5698067"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3623DED3-A361-8BF9-63DF-EB8806F7512F}"/>
              </a:ext>
            </a:extLst>
          </p:cNvPr>
          <p:cNvSpPr txBox="1"/>
          <p:nvPr/>
        </p:nvSpPr>
        <p:spPr>
          <a:xfrm>
            <a:off x="6184490" y="2865211"/>
            <a:ext cx="5831277" cy="1569660"/>
          </a:xfrm>
          <a:prstGeom prst="rect">
            <a:avLst/>
          </a:prstGeom>
          <a:noFill/>
          <a:ln w="38100">
            <a:solidFill>
              <a:schemeClr val="accent5">
                <a:lumMod val="50000"/>
              </a:schemeClr>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104F75"/>
                </a:solidFill>
                <a:effectLst/>
                <a:uLnTx/>
                <a:uFillTx/>
                <a:ea typeface="+mn-ea"/>
                <a:cs typeface="+mn-cs"/>
              </a:rPr>
              <a:t>Madame Repassage, la femme de ménage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600" i="0" u="none" strike="noStrike" kern="1200" cap="none" spc="0" normalizeH="0" baseline="0" noProof="0" dirty="0">
                <a:ln>
                  <a:noFill/>
                </a:ln>
                <a:solidFill>
                  <a:srgbClr val="104F75"/>
                </a:solidFill>
                <a:effectLst/>
                <a:uLnTx/>
                <a:uFillTx/>
                <a:ea typeface="+mn-ea"/>
                <a:cs typeface="+mn-cs"/>
              </a:rPr>
              <a:t>my brother</a:t>
            </a:r>
          </a:p>
          <a:p>
            <a:pPr marL="342900" indent="-342900">
              <a:buFontTx/>
              <a:buAutoNum type="arabicPeriod"/>
              <a:defRPr/>
            </a:pPr>
            <a:r>
              <a:rPr lang="en-GB" sz="1600" dirty="0">
                <a:solidFill>
                  <a:srgbClr val="104F75"/>
                </a:solidFill>
              </a:rPr>
              <a:t>cleaning the lounge </a:t>
            </a:r>
            <a:endParaRPr lang="en-GB" sz="1600" b="0" dirty="0">
              <a:solidFill>
                <a:srgbClr val="104F75"/>
              </a:solidFill>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600" i="0" u="none" strike="noStrike" kern="1200" cap="none" spc="0" normalizeH="0" baseline="0" noProof="0" dirty="0">
                <a:ln>
                  <a:noFill/>
                </a:ln>
                <a:solidFill>
                  <a:srgbClr val="104F75"/>
                </a:solidFill>
                <a:effectLst/>
                <a:uLnTx/>
                <a:uFillTx/>
                <a:ea typeface="+mn-ea"/>
                <a:cs typeface="+mn-cs"/>
              </a:rPr>
              <a:t>no / his hat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600" dirty="0">
                <a:solidFill>
                  <a:srgbClr val="104F75"/>
                </a:solidFill>
              </a:rPr>
              <a:t>in the bedroom</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600" i="0" u="none" strike="noStrike" kern="1200" cap="none" spc="0" normalizeH="0" baseline="0" noProof="0" dirty="0">
                <a:ln>
                  <a:noFill/>
                </a:ln>
                <a:solidFill>
                  <a:srgbClr val="104F75"/>
                </a:solidFill>
                <a:effectLst/>
                <a:uLnTx/>
                <a:uFillTx/>
                <a:ea typeface="+mn-ea"/>
                <a:cs typeface="+mn-cs"/>
              </a:rPr>
              <a:t>no / Monsieur Cerisier stole</a:t>
            </a:r>
            <a:endParaRPr kumimoji="0" lang="en-GB" sz="1600" b="0" i="0" u="none" strike="noStrike" kern="1200" cap="none" spc="0" normalizeH="0" baseline="0" noProof="0" dirty="0">
              <a:ln>
                <a:noFill/>
              </a:ln>
              <a:solidFill>
                <a:srgbClr val="104F75"/>
              </a:solidFill>
              <a:effectLst/>
              <a:uLnTx/>
              <a:uFillTx/>
              <a:ea typeface="+mn-ea"/>
              <a:cs typeface="+mn-cs"/>
            </a:endParaRPr>
          </a:p>
        </p:txBody>
      </p:sp>
      <p:sp>
        <p:nvSpPr>
          <p:cNvPr id="19" name="TextBox 18">
            <a:extLst>
              <a:ext uri="{FF2B5EF4-FFF2-40B4-BE49-F238E27FC236}">
                <a16:creationId xmlns:a16="http://schemas.microsoft.com/office/drawing/2014/main" id="{37FE62EA-F6F0-EBBB-5A6D-85AD4EE64606}"/>
              </a:ext>
            </a:extLst>
          </p:cNvPr>
          <p:cNvSpPr txBox="1"/>
          <p:nvPr/>
        </p:nvSpPr>
        <p:spPr>
          <a:xfrm>
            <a:off x="191183" y="2865211"/>
            <a:ext cx="5831277" cy="1569660"/>
          </a:xfrm>
          <a:prstGeom prst="rect">
            <a:avLst/>
          </a:prstGeom>
          <a:noFill/>
          <a:ln w="38100">
            <a:solidFill>
              <a:schemeClr val="accent5">
                <a:lumMod val="50000"/>
              </a:schemeClr>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104F75"/>
                </a:solidFill>
                <a:effectLst/>
                <a:uLnTx/>
                <a:uFillTx/>
                <a:ea typeface="+mn-ea"/>
                <a:cs typeface="+mn-cs"/>
              </a:rPr>
              <a:t>Monsieur Cerisier, le jardinier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600" dirty="0">
                <a:solidFill>
                  <a:srgbClr val="104F75"/>
                </a:solidFill>
              </a:rPr>
              <a:t>my mother</a:t>
            </a:r>
            <a:endParaRPr kumimoji="0" lang="en-GB" sz="1600" i="0" u="none" strike="noStrike" kern="1200" cap="none" spc="0" normalizeH="0" baseline="0" noProof="0" dirty="0">
              <a:ln>
                <a:noFill/>
              </a:ln>
              <a:solidFill>
                <a:srgbClr val="104F75"/>
              </a:solidFill>
              <a:effectLst/>
              <a:uLnTx/>
              <a:uFillTx/>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600" dirty="0">
                <a:solidFill>
                  <a:srgbClr val="104F75"/>
                </a:solidFill>
              </a:rPr>
              <a:t>working in the garden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600" i="0" u="none" strike="noStrike" kern="1200" cap="none" spc="0" normalizeH="0" baseline="0" noProof="0" dirty="0">
                <a:ln>
                  <a:noFill/>
                </a:ln>
                <a:solidFill>
                  <a:srgbClr val="104F75"/>
                </a:solidFill>
                <a:effectLst/>
                <a:uLnTx/>
                <a:uFillTx/>
                <a:ea typeface="+mn-ea"/>
                <a:cs typeface="+mn-cs"/>
              </a:rPr>
              <a:t>no / a tree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600" dirty="0">
                <a:solidFill>
                  <a:srgbClr val="104F75"/>
                </a:solidFill>
              </a:rPr>
              <a:t>in the garden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600" i="0" u="none" strike="noStrike" kern="1200" cap="none" spc="0" normalizeH="0" baseline="0" noProof="0" dirty="0">
                <a:ln>
                  <a:noFill/>
                </a:ln>
                <a:solidFill>
                  <a:srgbClr val="104F75"/>
                </a:solidFill>
                <a:effectLst/>
                <a:uLnTx/>
                <a:uFillTx/>
                <a:ea typeface="+mn-ea"/>
                <a:cs typeface="+mn-cs"/>
              </a:rPr>
              <a:t>no / Madame Repassage stole</a:t>
            </a:r>
          </a:p>
        </p:txBody>
      </p:sp>
      <p:sp>
        <p:nvSpPr>
          <p:cNvPr id="14" name="TextBox 13">
            <a:extLst>
              <a:ext uri="{FF2B5EF4-FFF2-40B4-BE49-F238E27FC236}">
                <a16:creationId xmlns:a16="http://schemas.microsoft.com/office/drawing/2014/main" id="{76CD69C9-7011-2321-F3C2-89DE0FF6D257}"/>
              </a:ext>
            </a:extLst>
          </p:cNvPr>
          <p:cNvSpPr txBox="1"/>
          <p:nvPr/>
        </p:nvSpPr>
        <p:spPr>
          <a:xfrm>
            <a:off x="6184491" y="4557982"/>
            <a:ext cx="5831276" cy="1569660"/>
          </a:xfrm>
          <a:prstGeom prst="rect">
            <a:avLst/>
          </a:prstGeom>
          <a:noFill/>
          <a:ln w="38100">
            <a:solidFill>
              <a:schemeClr val="accent5">
                <a:lumMod val="50000"/>
              </a:schemeClr>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solidFill>
                  <a:srgbClr val="104F75"/>
                </a:solidFill>
              </a:rPr>
              <a:t>Monsieur Assiette, le serveur</a:t>
            </a:r>
            <a:endParaRPr kumimoji="0" lang="fr-FR" sz="1600" b="1" i="0" u="none" strike="noStrike" kern="1200" cap="none" spc="0" normalizeH="0" baseline="0" noProof="0" dirty="0">
              <a:ln>
                <a:noFill/>
              </a:ln>
              <a:solidFill>
                <a:srgbClr val="104F75"/>
              </a:solidFill>
              <a:effectLst/>
              <a:uLnTx/>
              <a:uFillTx/>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600" i="0" u="none" strike="noStrike" kern="1200" cap="none" spc="0" normalizeH="0" baseline="0" noProof="0" dirty="0">
                <a:ln>
                  <a:noFill/>
                </a:ln>
                <a:solidFill>
                  <a:srgbClr val="104F75"/>
                </a:solidFill>
                <a:effectLst/>
                <a:uLnTx/>
                <a:uFillTx/>
                <a:ea typeface="+mn-ea"/>
                <a:cs typeface="+mn-cs"/>
              </a:rPr>
              <a:t>my daughter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600" dirty="0">
                <a:solidFill>
                  <a:srgbClr val="104F75"/>
                </a:solidFill>
              </a:rPr>
              <a:t>singing in the cellar</a:t>
            </a:r>
          </a:p>
          <a:p>
            <a:pPr marL="342900" indent="-342900">
              <a:buFontTx/>
              <a:buAutoNum type="arabicPeriod"/>
              <a:defRPr/>
            </a:pPr>
            <a:r>
              <a:rPr kumimoji="0" lang="en-GB" sz="1600" i="0" u="none" strike="noStrike" kern="1200" cap="none" spc="0" normalizeH="0" baseline="0" noProof="0" dirty="0">
                <a:ln>
                  <a:noFill/>
                </a:ln>
                <a:solidFill>
                  <a:srgbClr val="104F75"/>
                </a:solidFill>
                <a:effectLst/>
                <a:uLnTx/>
                <a:uFillTx/>
                <a:ea typeface="+mn-ea"/>
                <a:cs typeface="+mn-cs"/>
              </a:rPr>
              <a:t>no / a glass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600" b="0" dirty="0">
                <a:solidFill>
                  <a:srgbClr val="104F75"/>
                </a:solidFill>
              </a:rPr>
              <a:t>in the dining room</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600" i="0" u="none" strike="noStrike" kern="1200" cap="none" spc="0" normalizeH="0" baseline="0" noProof="0" dirty="0">
                <a:ln>
                  <a:noFill/>
                </a:ln>
                <a:solidFill>
                  <a:srgbClr val="104F75"/>
                </a:solidFill>
                <a:effectLst/>
                <a:uLnTx/>
                <a:uFillTx/>
                <a:ea typeface="+mn-ea"/>
                <a:cs typeface="+mn-cs"/>
              </a:rPr>
              <a:t>no / Madame Croissant stole</a:t>
            </a:r>
            <a:endParaRPr kumimoji="0" lang="en-GB" sz="1600" b="0" i="0" u="none" strike="noStrike" kern="1200" cap="none" spc="0" normalizeH="0" baseline="0" noProof="0" dirty="0">
              <a:ln>
                <a:noFill/>
              </a:ln>
              <a:solidFill>
                <a:srgbClr val="104F75"/>
              </a:solidFill>
              <a:effectLst/>
              <a:uLnTx/>
              <a:uFillTx/>
              <a:ea typeface="+mn-ea"/>
              <a:cs typeface="+mn-cs"/>
            </a:endParaRPr>
          </a:p>
        </p:txBody>
      </p:sp>
      <p:sp>
        <p:nvSpPr>
          <p:cNvPr id="15" name="TextBox 14">
            <a:extLst>
              <a:ext uri="{FF2B5EF4-FFF2-40B4-BE49-F238E27FC236}">
                <a16:creationId xmlns:a16="http://schemas.microsoft.com/office/drawing/2014/main" id="{2467FC58-B3B1-29DB-6189-D33049C0A3B4}"/>
              </a:ext>
            </a:extLst>
          </p:cNvPr>
          <p:cNvSpPr txBox="1"/>
          <p:nvPr/>
        </p:nvSpPr>
        <p:spPr>
          <a:xfrm>
            <a:off x="191183" y="4557982"/>
            <a:ext cx="5831277" cy="1569660"/>
          </a:xfrm>
          <a:prstGeom prst="rect">
            <a:avLst/>
          </a:prstGeom>
          <a:noFill/>
          <a:ln w="38100">
            <a:solidFill>
              <a:schemeClr val="accent5">
                <a:lumMod val="50000"/>
              </a:schemeClr>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104F75"/>
                </a:solidFill>
                <a:effectLst/>
                <a:uLnTx/>
                <a:uFillTx/>
                <a:ea typeface="+mn-ea"/>
                <a:cs typeface="+mn-cs"/>
              </a:rPr>
              <a:t>Madame Croissant, le chef</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600" i="0" u="none" strike="noStrike" kern="1200" cap="none" spc="0" normalizeH="0" baseline="0" noProof="0" dirty="0">
                <a:ln>
                  <a:noFill/>
                </a:ln>
                <a:solidFill>
                  <a:srgbClr val="104F75"/>
                </a:solidFill>
                <a:effectLst/>
                <a:uLnTx/>
                <a:uFillTx/>
                <a:ea typeface="+mn-ea"/>
                <a:cs typeface="+mn-cs"/>
              </a:rPr>
              <a:t>my friend</a:t>
            </a:r>
          </a:p>
          <a:p>
            <a:pPr marL="342900" indent="-342900">
              <a:buFontTx/>
              <a:buAutoNum type="arabicPeriod"/>
              <a:defRPr/>
            </a:pPr>
            <a:r>
              <a:rPr lang="en-GB" sz="1600" dirty="0">
                <a:solidFill>
                  <a:srgbClr val="104F75"/>
                </a:solidFill>
              </a:rPr>
              <a:t>dancing in the kitchen </a:t>
            </a:r>
            <a:endParaRPr lang="en-GB" sz="1600" b="0" dirty="0">
              <a:solidFill>
                <a:srgbClr val="104F75"/>
              </a:solidFill>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600" i="0" u="none" strike="noStrike" kern="1200" cap="none" spc="0" normalizeH="0" baseline="0" noProof="0" dirty="0">
                <a:ln>
                  <a:noFill/>
                </a:ln>
                <a:solidFill>
                  <a:srgbClr val="104F75"/>
                </a:solidFill>
                <a:effectLst/>
                <a:uLnTx/>
                <a:uFillTx/>
                <a:ea typeface="+mn-ea"/>
                <a:cs typeface="+mn-cs"/>
              </a:rPr>
              <a:t>no / the bread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600" i="0" u="none" strike="noStrike" kern="1200" cap="none" spc="0" normalizeH="0" baseline="0" noProof="0" dirty="0">
                <a:ln>
                  <a:noFill/>
                </a:ln>
                <a:solidFill>
                  <a:srgbClr val="104F75"/>
                </a:solidFill>
                <a:effectLst/>
                <a:uLnTx/>
                <a:uFillTx/>
                <a:ea typeface="+mn-ea"/>
                <a:cs typeface="+mn-cs"/>
              </a:rPr>
              <a:t>in the kitchen</a:t>
            </a:r>
            <a:endParaRPr lang="en-GB" sz="1600" dirty="0">
              <a:solidFill>
                <a:srgbClr val="104F75"/>
              </a:solidFill>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600" i="0" u="none" strike="noStrike" kern="1200" cap="none" spc="0" normalizeH="0" baseline="0" noProof="0" dirty="0">
                <a:ln>
                  <a:noFill/>
                </a:ln>
                <a:solidFill>
                  <a:srgbClr val="104F75"/>
                </a:solidFill>
                <a:effectLst/>
                <a:uLnTx/>
                <a:uFillTx/>
                <a:ea typeface="+mn-ea"/>
                <a:cs typeface="+mn-cs"/>
              </a:rPr>
              <a:t>no / Monsieur Assiette stole</a:t>
            </a:r>
            <a:endParaRPr kumimoji="0" lang="en-GB" sz="1600" b="0" i="0" u="none" strike="noStrike" kern="1200" cap="none" spc="0" normalizeH="0" baseline="0" noProof="0" dirty="0">
              <a:ln>
                <a:noFill/>
              </a:ln>
              <a:solidFill>
                <a:srgbClr val="104F75"/>
              </a:solidFill>
              <a:effectLst/>
              <a:uLnTx/>
              <a:uFillTx/>
              <a:ea typeface="+mn-ea"/>
              <a:cs typeface="+mn-cs"/>
            </a:endParaRPr>
          </a:p>
        </p:txBody>
      </p:sp>
      <p:sp>
        <p:nvSpPr>
          <p:cNvPr id="23" name="TextBox 22">
            <a:extLst>
              <a:ext uri="{FF2B5EF4-FFF2-40B4-BE49-F238E27FC236}">
                <a16:creationId xmlns:a16="http://schemas.microsoft.com/office/drawing/2014/main" id="{22569BBA-48C5-8641-6CF5-4361B7A34C32}"/>
              </a:ext>
            </a:extLst>
          </p:cNvPr>
          <p:cNvSpPr txBox="1"/>
          <p:nvPr/>
        </p:nvSpPr>
        <p:spPr>
          <a:xfrm>
            <a:off x="191184" y="1172440"/>
            <a:ext cx="11824583" cy="1569660"/>
          </a:xfrm>
          <a:prstGeom prst="rect">
            <a:avLst/>
          </a:prstGeom>
          <a:noFill/>
          <a:ln w="38100">
            <a:solidFill>
              <a:schemeClr val="accent5">
                <a:lumMod val="50000"/>
              </a:schemeClr>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solidFill>
                  <a:srgbClr val="104F75"/>
                </a:solidFill>
              </a:rPr>
              <a:t>Inspecteur Jevoistout</a:t>
            </a:r>
            <a:endParaRPr kumimoji="0" lang="fr-FR" sz="1600" b="1" i="0" u="none" strike="noStrike" kern="1200" cap="none" spc="0" normalizeH="0" baseline="0" noProof="0" dirty="0">
              <a:ln>
                <a:noFill/>
              </a:ln>
              <a:solidFill>
                <a:srgbClr val="104F75"/>
              </a:solidFill>
              <a:effectLst/>
              <a:uLnTx/>
              <a:uFillTx/>
              <a:ea typeface="+mn-ea"/>
              <a:cs typeface="+mn-cs"/>
            </a:endParaRPr>
          </a:p>
          <a:p>
            <a:pPr marL="342900" indent="-342900">
              <a:buFont typeface="+mj-lt"/>
              <a:buAutoNum type="arabicPeriod"/>
            </a:pPr>
            <a:r>
              <a:rPr lang="en-GB" sz="1600" dirty="0">
                <a:solidFill>
                  <a:srgbClr val="104F75"/>
                </a:solidFill>
              </a:rPr>
              <a:t>Who / to call / while / Oscar Snobinard / playing / in the garden</a:t>
            </a:r>
            <a:endParaRPr lang="fr-FR" sz="1600" b="1" dirty="0">
              <a:solidFill>
                <a:srgbClr val="104F75"/>
              </a:solidFill>
            </a:endParaRPr>
          </a:p>
          <a:p>
            <a:pPr marL="342900" indent="-342900">
              <a:buFont typeface="+mj-lt"/>
              <a:buAutoNum type="arabicPeriod"/>
            </a:pPr>
            <a:r>
              <a:rPr lang="en-GB" sz="1600" dirty="0">
                <a:solidFill>
                  <a:srgbClr val="104F75"/>
                </a:solidFill>
              </a:rPr>
              <a:t>What / doing / when / Madame Snobinard / to enter / kitchen</a:t>
            </a:r>
            <a:endParaRPr lang="en-GB" sz="1600" b="1" dirty="0">
              <a:solidFill>
                <a:srgbClr val="104F75"/>
              </a:solidFill>
            </a:endParaRPr>
          </a:p>
          <a:p>
            <a:pPr marL="342900" indent="-342900">
              <a:buFont typeface="+mj-lt"/>
              <a:buAutoNum type="arabicPeriod"/>
            </a:pPr>
            <a:r>
              <a:rPr lang="en-GB" sz="1600" dirty="0">
                <a:solidFill>
                  <a:srgbClr val="104F75"/>
                </a:solidFill>
              </a:rPr>
              <a:t>Did / to put / telephone / in the cellar / while / Monsieur Snobinard / going up / stairs</a:t>
            </a:r>
            <a:endParaRPr lang="fr-FR" sz="1600" b="1" dirty="0">
              <a:solidFill>
                <a:srgbClr val="104F75"/>
              </a:solidFill>
            </a:endParaRPr>
          </a:p>
          <a:p>
            <a:pPr marL="342900" indent="-342900">
              <a:buFont typeface="+mj-lt"/>
              <a:buAutoNum type="arabicPeriod"/>
            </a:pPr>
            <a:r>
              <a:rPr lang="en-GB" sz="1600" dirty="0">
                <a:solidFill>
                  <a:srgbClr val="104F75"/>
                </a:solidFill>
              </a:rPr>
              <a:t>Where / being / when / Madame Snobinard / talking / with the police</a:t>
            </a:r>
            <a:endParaRPr lang="fr-FR" sz="1600" b="1" dirty="0">
              <a:solidFill>
                <a:srgbClr val="104F75"/>
              </a:solidFill>
            </a:endParaRPr>
          </a:p>
          <a:p>
            <a:pPr marL="342900" indent="-342900">
              <a:buFont typeface="+mj-lt"/>
              <a:buAutoNum type="arabicPeriod"/>
            </a:pPr>
            <a:r>
              <a:rPr lang="en-GB" sz="1600" dirty="0">
                <a:solidFill>
                  <a:srgbClr val="104F75"/>
                </a:solidFill>
              </a:rPr>
              <a:t>Did / to steal / treasure / while / family / dining</a:t>
            </a:r>
            <a:endParaRPr lang="fr-FR" sz="1600" b="1" dirty="0">
              <a:solidFill>
                <a:srgbClr val="104F75"/>
              </a:solidFill>
            </a:endParaRPr>
          </a:p>
        </p:txBody>
      </p:sp>
      <p:sp>
        <p:nvSpPr>
          <p:cNvPr id="11" name="TextBox 10">
            <a:extLst>
              <a:ext uri="{FF2B5EF4-FFF2-40B4-BE49-F238E27FC236}">
                <a16:creationId xmlns:a16="http://schemas.microsoft.com/office/drawing/2014/main" id="{830B3567-E81D-E3C0-67BC-804713C009A8}"/>
              </a:ext>
            </a:extLst>
          </p:cNvPr>
          <p:cNvSpPr txBox="1"/>
          <p:nvPr/>
        </p:nvSpPr>
        <p:spPr>
          <a:xfrm>
            <a:off x="7806813" y="266100"/>
            <a:ext cx="2684206" cy="707886"/>
          </a:xfrm>
          <a:prstGeom prst="rect">
            <a:avLst/>
          </a:prstGeom>
          <a:noFill/>
        </p:spPr>
        <p:txBody>
          <a:bodyPr wrap="square" rtlCol="0">
            <a:spAutoFit/>
          </a:bodyPr>
          <a:lstStyle/>
          <a:p>
            <a:pPr algn="ctr"/>
            <a:r>
              <a:rPr lang="en-GB" sz="2000" dirty="0">
                <a:solidFill>
                  <a:srgbClr val="104F75"/>
                </a:solidFill>
              </a:rPr>
              <a:t>Higher challenge version</a:t>
            </a:r>
          </a:p>
        </p:txBody>
      </p:sp>
    </p:spTree>
    <p:extLst>
      <p:ext uri="{BB962C8B-B14F-4D97-AF65-F5344CB8AC3E}">
        <p14:creationId xmlns:p14="http://schemas.microsoft.com/office/powerpoint/2010/main" val="31926871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4581"/>
            <a:ext cx="7649497" cy="810925"/>
          </a:xfrm>
          <a:prstGeom prst="rect">
            <a:avLst/>
          </a:prstGeom>
        </p:spPr>
      </p:pic>
      <p:sp>
        <p:nvSpPr>
          <p:cNvPr id="4" name="Title 3"/>
          <p:cNvSpPr>
            <a:spLocks noGrp="1"/>
          </p:cNvSpPr>
          <p:nvPr>
            <p:ph type="title"/>
          </p:nvPr>
        </p:nvSpPr>
        <p:spPr>
          <a:xfrm>
            <a:off x="0" y="214581"/>
            <a:ext cx="6705600" cy="707849"/>
          </a:xfrm>
        </p:spPr>
        <p:txBody>
          <a:bodyPr>
            <a:noAutofit/>
          </a:bodyPr>
          <a:lstStyle/>
          <a:p>
            <a:r>
              <a:rPr lang="fr-FR" sz="3000" b="1" dirty="0">
                <a:solidFill>
                  <a:schemeClr val="bg1"/>
                </a:solidFill>
              </a:rPr>
              <a:t>Un vol au château</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0600" y="248874"/>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48" name="Title 3"/>
          <p:cNvSpPr txBox="1">
            <a:spLocks/>
          </p:cNvSpPr>
          <p:nvPr/>
        </p:nvSpPr>
        <p:spPr>
          <a:xfrm>
            <a:off x="0" y="176333"/>
            <a:ext cx="5698067"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3623DED3-A361-8BF9-63DF-EB8806F7512F}"/>
              </a:ext>
            </a:extLst>
          </p:cNvPr>
          <p:cNvSpPr txBox="1"/>
          <p:nvPr/>
        </p:nvSpPr>
        <p:spPr>
          <a:xfrm>
            <a:off x="6204155" y="2742100"/>
            <a:ext cx="5831277" cy="1600438"/>
          </a:xfrm>
          <a:prstGeom prst="rect">
            <a:avLst/>
          </a:prstGeom>
          <a:noFill/>
          <a:ln w="38100">
            <a:solidFill>
              <a:schemeClr val="accent5">
                <a:lumMod val="50000"/>
              </a:schemeClr>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104F75"/>
                </a:solidFill>
                <a:effectLst/>
                <a:uLnTx/>
                <a:uFillTx/>
                <a:ea typeface="+mn-ea"/>
                <a:cs typeface="+mn-cs"/>
              </a:rPr>
              <a:t>Madame Repassage, la femme de ménage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400" i="0" u="none" strike="noStrike" kern="1200" cap="none" spc="0" normalizeH="0" baseline="0" noProof="0" dirty="0">
                <a:ln>
                  <a:noFill/>
                </a:ln>
                <a:solidFill>
                  <a:srgbClr val="104F75"/>
                </a:solidFill>
                <a:effectLst/>
                <a:uLnTx/>
                <a:uFillTx/>
                <a:ea typeface="+mn-ea"/>
                <a:cs typeface="+mn-cs"/>
              </a:rPr>
              <a:t>I called </a:t>
            </a:r>
            <a:r>
              <a:rPr kumimoji="0" lang="en-GB" sz="1400" b="1" i="0" u="none" strike="noStrike" kern="1200" cap="none" spc="0" normalizeH="0" baseline="0" noProof="0" dirty="0">
                <a:ln>
                  <a:noFill/>
                </a:ln>
                <a:solidFill>
                  <a:srgbClr val="104F75"/>
                </a:solidFill>
                <a:effectLst/>
                <a:uLnTx/>
                <a:uFillTx/>
                <a:ea typeface="+mn-ea"/>
                <a:cs typeface="+mn-cs"/>
              </a:rPr>
              <a:t>my brother </a:t>
            </a:r>
            <a:r>
              <a:rPr kumimoji="0" lang="en-GB" sz="1400" i="0" u="none" strike="noStrike" kern="1200" cap="none" spc="0" normalizeH="0" baseline="0" noProof="0" dirty="0">
                <a:ln>
                  <a:noFill/>
                </a:ln>
                <a:solidFill>
                  <a:srgbClr val="104F75"/>
                </a:solidFill>
                <a:effectLst/>
                <a:uLnTx/>
                <a:uFillTx/>
                <a:ea typeface="+mn-ea"/>
                <a:cs typeface="+mn-cs"/>
              </a:rPr>
              <a:t>while he was playing in the garden.</a:t>
            </a:r>
          </a:p>
          <a:p>
            <a:pPr marL="342900" indent="-342900">
              <a:buFontTx/>
              <a:buAutoNum type="arabicPeriod"/>
              <a:defRPr/>
            </a:pPr>
            <a:r>
              <a:rPr lang="en-GB" sz="1400" dirty="0">
                <a:solidFill>
                  <a:srgbClr val="104F75"/>
                </a:solidFill>
              </a:rPr>
              <a:t>I was </a:t>
            </a:r>
            <a:r>
              <a:rPr lang="en-GB" sz="1400" b="1" dirty="0">
                <a:solidFill>
                  <a:srgbClr val="104F75"/>
                </a:solidFill>
              </a:rPr>
              <a:t>cleaning* the lounge </a:t>
            </a:r>
            <a:r>
              <a:rPr lang="en-GB" sz="1400" dirty="0">
                <a:solidFill>
                  <a:srgbClr val="104F75"/>
                </a:solidFill>
              </a:rPr>
              <a:t>when she entered the kitchen. </a:t>
            </a:r>
            <a:endParaRPr lang="en-GB" sz="1400" b="0" dirty="0">
              <a:solidFill>
                <a:srgbClr val="104F75"/>
              </a:solidFill>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400" i="0" u="none" strike="noStrike" kern="1200" cap="none" spc="0" normalizeH="0" baseline="0" noProof="0" dirty="0">
                <a:ln>
                  <a:noFill/>
                </a:ln>
                <a:solidFill>
                  <a:srgbClr val="104F75"/>
                </a:solidFill>
                <a:effectLst/>
                <a:uLnTx/>
                <a:uFillTx/>
                <a:ea typeface="+mn-ea"/>
                <a:cs typeface="+mn-cs"/>
              </a:rPr>
              <a:t>No! I put </a:t>
            </a:r>
            <a:r>
              <a:rPr kumimoji="0" lang="en-GB" sz="1400" b="1" i="0" u="none" strike="noStrike" kern="1200" cap="none" spc="0" normalizeH="0" baseline="0" noProof="0" dirty="0">
                <a:ln>
                  <a:noFill/>
                </a:ln>
                <a:solidFill>
                  <a:srgbClr val="104F75"/>
                </a:solidFill>
                <a:effectLst/>
                <a:uLnTx/>
                <a:uFillTx/>
                <a:ea typeface="+mn-ea"/>
                <a:cs typeface="+mn-cs"/>
              </a:rPr>
              <a:t>his hat </a:t>
            </a:r>
            <a:r>
              <a:rPr kumimoji="0" lang="en-GB" sz="1400" i="0" u="none" strike="noStrike" kern="1200" cap="none" spc="0" normalizeH="0" baseline="0" noProof="0" dirty="0">
                <a:ln>
                  <a:noFill/>
                </a:ln>
                <a:solidFill>
                  <a:srgbClr val="104F75"/>
                </a:solidFill>
                <a:effectLst/>
                <a:uLnTx/>
                <a:uFillTx/>
                <a:ea typeface="+mn-ea"/>
                <a:cs typeface="+mn-cs"/>
              </a:rPr>
              <a:t>in the cellar while he was going up the stairs.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400" dirty="0">
                <a:solidFill>
                  <a:srgbClr val="104F75"/>
                </a:solidFill>
              </a:rPr>
              <a:t>I was </a:t>
            </a:r>
            <a:r>
              <a:rPr lang="en-GB" sz="1400" b="1" dirty="0">
                <a:solidFill>
                  <a:srgbClr val="104F75"/>
                </a:solidFill>
              </a:rPr>
              <a:t>in the bedroom </a:t>
            </a:r>
            <a:r>
              <a:rPr lang="en-GB" sz="1400" dirty="0">
                <a:solidFill>
                  <a:srgbClr val="104F75"/>
                </a:solidFill>
              </a:rPr>
              <a:t>when she was talking with the police.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400" b="1" i="0" u="none" strike="noStrike" kern="1200" cap="none" spc="0" normalizeH="0" baseline="0" noProof="0" dirty="0">
                <a:ln>
                  <a:noFill/>
                </a:ln>
                <a:solidFill>
                  <a:srgbClr val="104F75"/>
                </a:solidFill>
                <a:effectLst/>
                <a:uLnTx/>
                <a:uFillTx/>
                <a:ea typeface="+mn-ea"/>
                <a:cs typeface="+mn-cs"/>
              </a:rPr>
              <a:t>No! Monsieur Cerisier </a:t>
            </a:r>
            <a:r>
              <a:rPr kumimoji="0" lang="en-GB" sz="1400" i="0" u="none" strike="noStrike" kern="1200" cap="none" spc="0" normalizeH="0" baseline="0" noProof="0" dirty="0">
                <a:ln>
                  <a:noFill/>
                </a:ln>
                <a:solidFill>
                  <a:srgbClr val="104F75"/>
                </a:solidFill>
                <a:effectLst/>
                <a:uLnTx/>
                <a:uFillTx/>
                <a:ea typeface="+mn-ea"/>
                <a:cs typeface="+mn-cs"/>
              </a:rPr>
              <a:t>stole the treasure while the family was dining!				     </a:t>
            </a:r>
            <a:r>
              <a:rPr kumimoji="0" lang="en-GB" sz="1400" b="1" i="0" u="none" strike="noStrike" kern="1200" cap="none" spc="0" normalizeH="0" baseline="0" noProof="0" dirty="0">
                <a:ln>
                  <a:noFill/>
                </a:ln>
                <a:solidFill>
                  <a:srgbClr val="104F75"/>
                </a:solidFill>
                <a:effectLst/>
                <a:uLnTx/>
                <a:uFillTx/>
                <a:ea typeface="+mn-ea"/>
                <a:cs typeface="+mn-cs"/>
              </a:rPr>
              <a:t>*</a:t>
            </a:r>
            <a:r>
              <a:rPr kumimoji="0" lang="fr-FR" sz="1400" b="1" i="0" u="none" strike="noStrike" kern="1200" cap="none" spc="0" normalizeH="0" baseline="0" dirty="0">
                <a:ln>
                  <a:noFill/>
                </a:ln>
                <a:solidFill>
                  <a:srgbClr val="104F75"/>
                </a:solidFill>
                <a:effectLst/>
                <a:uLnTx/>
                <a:uFillTx/>
                <a:ea typeface="+mn-ea"/>
                <a:cs typeface="+mn-cs"/>
              </a:rPr>
              <a:t>nettoyer</a:t>
            </a:r>
          </a:p>
        </p:txBody>
      </p:sp>
      <p:sp>
        <p:nvSpPr>
          <p:cNvPr id="19" name="TextBox 18">
            <a:extLst>
              <a:ext uri="{FF2B5EF4-FFF2-40B4-BE49-F238E27FC236}">
                <a16:creationId xmlns:a16="http://schemas.microsoft.com/office/drawing/2014/main" id="{37FE62EA-F6F0-EBBB-5A6D-85AD4EE64606}"/>
              </a:ext>
            </a:extLst>
          </p:cNvPr>
          <p:cNvSpPr txBox="1"/>
          <p:nvPr/>
        </p:nvSpPr>
        <p:spPr>
          <a:xfrm>
            <a:off x="122357" y="2742100"/>
            <a:ext cx="6081798" cy="1600438"/>
          </a:xfrm>
          <a:prstGeom prst="rect">
            <a:avLst/>
          </a:prstGeom>
          <a:noFill/>
          <a:ln w="38100">
            <a:solidFill>
              <a:schemeClr val="accent5">
                <a:lumMod val="50000"/>
              </a:schemeClr>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104F75"/>
                </a:solidFill>
                <a:effectLst/>
                <a:uLnTx/>
                <a:uFillTx/>
                <a:ea typeface="+mn-ea"/>
                <a:cs typeface="+mn-cs"/>
              </a:rPr>
              <a:t>Monsieur Cerisier, le jardinier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400" dirty="0">
                <a:solidFill>
                  <a:srgbClr val="104F75"/>
                </a:solidFill>
              </a:rPr>
              <a:t>I called </a:t>
            </a:r>
            <a:r>
              <a:rPr lang="en-GB" sz="1400" b="1" dirty="0">
                <a:solidFill>
                  <a:srgbClr val="104F75"/>
                </a:solidFill>
              </a:rPr>
              <a:t>my mother </a:t>
            </a:r>
            <a:r>
              <a:rPr lang="en-GB" sz="1400" dirty="0">
                <a:solidFill>
                  <a:srgbClr val="104F75"/>
                </a:solidFill>
              </a:rPr>
              <a:t>while he was playing in the garden.</a:t>
            </a:r>
            <a:endParaRPr kumimoji="0" lang="en-GB" sz="1400" i="0" u="none" strike="noStrike" kern="1200" cap="none" spc="0" normalizeH="0" baseline="0" noProof="0" dirty="0">
              <a:ln>
                <a:noFill/>
              </a:ln>
              <a:solidFill>
                <a:srgbClr val="104F75"/>
              </a:solidFill>
              <a:effectLst/>
              <a:uLnTx/>
              <a:uFillTx/>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400" dirty="0">
                <a:solidFill>
                  <a:srgbClr val="104F75"/>
                </a:solidFill>
              </a:rPr>
              <a:t>I was </a:t>
            </a:r>
            <a:r>
              <a:rPr lang="en-GB" sz="1400" b="1" dirty="0">
                <a:solidFill>
                  <a:srgbClr val="104F75"/>
                </a:solidFill>
              </a:rPr>
              <a:t>working* in the garden </a:t>
            </a:r>
            <a:r>
              <a:rPr lang="en-GB" sz="1400" dirty="0">
                <a:solidFill>
                  <a:srgbClr val="104F75"/>
                </a:solidFill>
              </a:rPr>
              <a:t>when she entered the kitchen.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400" i="0" u="none" strike="noStrike" kern="1200" cap="none" spc="0" normalizeH="0" baseline="0" noProof="0" dirty="0">
                <a:ln>
                  <a:noFill/>
                </a:ln>
                <a:solidFill>
                  <a:srgbClr val="104F75"/>
                </a:solidFill>
                <a:effectLst/>
                <a:uLnTx/>
                <a:uFillTx/>
                <a:ea typeface="+mn-ea"/>
                <a:cs typeface="+mn-cs"/>
              </a:rPr>
              <a:t>No! I put </a:t>
            </a:r>
            <a:r>
              <a:rPr kumimoji="0" lang="en-GB" sz="1400" b="1" i="0" u="none" strike="noStrike" kern="1200" cap="none" spc="0" normalizeH="0" baseline="0" noProof="0" dirty="0">
                <a:ln>
                  <a:noFill/>
                </a:ln>
                <a:solidFill>
                  <a:srgbClr val="104F75"/>
                </a:solidFill>
                <a:effectLst/>
                <a:uLnTx/>
                <a:uFillTx/>
                <a:ea typeface="+mn-ea"/>
                <a:cs typeface="+mn-cs"/>
              </a:rPr>
              <a:t>a tree </a:t>
            </a:r>
            <a:r>
              <a:rPr kumimoji="0" lang="en-GB" sz="1400" i="0" u="none" strike="noStrike" kern="1200" cap="none" spc="0" normalizeH="0" baseline="0" noProof="0" dirty="0">
                <a:ln>
                  <a:noFill/>
                </a:ln>
                <a:solidFill>
                  <a:srgbClr val="104F75"/>
                </a:solidFill>
                <a:effectLst/>
                <a:uLnTx/>
                <a:uFillTx/>
                <a:ea typeface="+mn-ea"/>
                <a:cs typeface="+mn-cs"/>
              </a:rPr>
              <a:t>in the cellar while he was going up the stairs.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400" dirty="0">
                <a:solidFill>
                  <a:srgbClr val="104F75"/>
                </a:solidFill>
              </a:rPr>
              <a:t>I was </a:t>
            </a:r>
            <a:r>
              <a:rPr lang="en-GB" sz="1400" b="1" dirty="0">
                <a:solidFill>
                  <a:srgbClr val="104F75"/>
                </a:solidFill>
              </a:rPr>
              <a:t>in the garden </a:t>
            </a:r>
            <a:r>
              <a:rPr lang="en-GB" sz="1400" dirty="0">
                <a:solidFill>
                  <a:srgbClr val="104F75"/>
                </a:solidFill>
              </a:rPr>
              <a:t>when she was talking with the police.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400" b="1" i="0" u="none" strike="noStrike" kern="1200" cap="none" spc="0" normalizeH="0" baseline="0" noProof="0" dirty="0">
                <a:ln>
                  <a:noFill/>
                </a:ln>
                <a:solidFill>
                  <a:srgbClr val="104F75"/>
                </a:solidFill>
                <a:effectLst/>
                <a:uLnTx/>
                <a:uFillTx/>
                <a:ea typeface="+mn-ea"/>
                <a:cs typeface="+mn-cs"/>
              </a:rPr>
              <a:t>No! Madame Repassage </a:t>
            </a:r>
            <a:r>
              <a:rPr kumimoji="0" lang="en-GB" sz="1400" i="0" u="none" strike="noStrike" kern="1200" cap="none" spc="0" normalizeH="0" baseline="0" noProof="0" dirty="0">
                <a:ln>
                  <a:noFill/>
                </a:ln>
                <a:solidFill>
                  <a:srgbClr val="104F75"/>
                </a:solidFill>
                <a:effectLst/>
                <a:uLnTx/>
                <a:uFillTx/>
                <a:ea typeface="+mn-ea"/>
                <a:cs typeface="+mn-cs"/>
              </a:rPr>
              <a:t>stole the treasure while the family was dining!				          </a:t>
            </a:r>
            <a:r>
              <a:rPr kumimoji="0" lang="en-GB" sz="1400" b="1" i="0" u="none" strike="noStrike" kern="1200" cap="none" spc="0" normalizeH="0" baseline="0" noProof="0" dirty="0">
                <a:ln>
                  <a:noFill/>
                </a:ln>
                <a:solidFill>
                  <a:srgbClr val="104F75"/>
                </a:solidFill>
                <a:effectLst/>
                <a:uLnTx/>
                <a:uFillTx/>
                <a:ea typeface="+mn-ea"/>
                <a:cs typeface="+mn-cs"/>
              </a:rPr>
              <a:t>*</a:t>
            </a:r>
            <a:r>
              <a:rPr kumimoji="0" lang="fr-FR" sz="1400" b="1" i="0" u="none" strike="noStrike" kern="1200" cap="none" spc="0" normalizeH="0" baseline="0" dirty="0">
                <a:ln>
                  <a:noFill/>
                </a:ln>
                <a:solidFill>
                  <a:srgbClr val="104F75"/>
                </a:solidFill>
                <a:effectLst/>
                <a:uLnTx/>
                <a:uFillTx/>
                <a:ea typeface="+mn-ea"/>
                <a:cs typeface="+mn-cs"/>
              </a:rPr>
              <a:t>travailler</a:t>
            </a:r>
          </a:p>
        </p:txBody>
      </p:sp>
      <p:sp>
        <p:nvSpPr>
          <p:cNvPr id="14" name="TextBox 13">
            <a:extLst>
              <a:ext uri="{FF2B5EF4-FFF2-40B4-BE49-F238E27FC236}">
                <a16:creationId xmlns:a16="http://schemas.microsoft.com/office/drawing/2014/main" id="{76CD69C9-7011-2321-F3C2-89DE0FF6D257}"/>
              </a:ext>
            </a:extLst>
          </p:cNvPr>
          <p:cNvSpPr txBox="1"/>
          <p:nvPr/>
        </p:nvSpPr>
        <p:spPr>
          <a:xfrm>
            <a:off x="6204156" y="4553796"/>
            <a:ext cx="5831276" cy="1600438"/>
          </a:xfrm>
          <a:prstGeom prst="rect">
            <a:avLst/>
          </a:prstGeom>
          <a:noFill/>
          <a:ln w="38100">
            <a:solidFill>
              <a:schemeClr val="accent5">
                <a:lumMod val="50000"/>
              </a:schemeClr>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srgbClr val="104F75"/>
                </a:solidFill>
              </a:rPr>
              <a:t>Monsieur Assiette, le serveur</a:t>
            </a:r>
            <a:endParaRPr kumimoji="0" lang="fr-FR" sz="1400" b="1" i="0" u="none" strike="noStrike" kern="1200" cap="none" spc="0" normalizeH="0" baseline="0" noProof="0" dirty="0">
              <a:ln>
                <a:noFill/>
              </a:ln>
              <a:solidFill>
                <a:srgbClr val="104F75"/>
              </a:solidFill>
              <a:effectLst/>
              <a:uLnTx/>
              <a:uFillTx/>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400" i="0" u="none" strike="noStrike" kern="1200" cap="none" spc="0" normalizeH="0" baseline="0" noProof="0" dirty="0">
                <a:ln>
                  <a:noFill/>
                </a:ln>
                <a:solidFill>
                  <a:srgbClr val="104F75"/>
                </a:solidFill>
                <a:effectLst/>
                <a:uLnTx/>
                <a:uFillTx/>
                <a:ea typeface="+mn-ea"/>
                <a:cs typeface="+mn-cs"/>
              </a:rPr>
              <a:t>I called </a:t>
            </a:r>
            <a:r>
              <a:rPr kumimoji="0" lang="en-GB" sz="1400" b="1" i="0" u="none" strike="noStrike" kern="1200" cap="none" spc="0" normalizeH="0" baseline="0" noProof="0" dirty="0">
                <a:ln>
                  <a:noFill/>
                </a:ln>
                <a:solidFill>
                  <a:srgbClr val="104F75"/>
                </a:solidFill>
                <a:effectLst/>
                <a:uLnTx/>
                <a:uFillTx/>
                <a:ea typeface="+mn-ea"/>
                <a:cs typeface="+mn-cs"/>
              </a:rPr>
              <a:t>my daughter </a:t>
            </a:r>
            <a:r>
              <a:rPr kumimoji="0" lang="en-GB" sz="1400" i="0" u="none" strike="noStrike" kern="1200" cap="none" spc="0" normalizeH="0" baseline="0" noProof="0" dirty="0">
                <a:ln>
                  <a:noFill/>
                </a:ln>
                <a:solidFill>
                  <a:srgbClr val="104F75"/>
                </a:solidFill>
                <a:effectLst/>
                <a:uLnTx/>
                <a:uFillTx/>
                <a:ea typeface="+mn-ea"/>
                <a:cs typeface="+mn-cs"/>
              </a:rPr>
              <a:t>while he was playing in the garden.</a:t>
            </a:r>
          </a:p>
          <a:p>
            <a:pPr marL="342900" indent="-342900">
              <a:buFontTx/>
              <a:buAutoNum type="arabicPeriod"/>
              <a:defRPr/>
            </a:pPr>
            <a:r>
              <a:rPr lang="en-GB" sz="1400" dirty="0">
                <a:solidFill>
                  <a:srgbClr val="104F75"/>
                </a:solidFill>
              </a:rPr>
              <a:t>I was </a:t>
            </a:r>
            <a:r>
              <a:rPr lang="en-GB" sz="1400" b="1" dirty="0">
                <a:solidFill>
                  <a:srgbClr val="104F75"/>
                </a:solidFill>
              </a:rPr>
              <a:t>singing* in the cellar </a:t>
            </a:r>
            <a:r>
              <a:rPr lang="en-GB" sz="1400" dirty="0">
                <a:solidFill>
                  <a:srgbClr val="104F75"/>
                </a:solidFill>
              </a:rPr>
              <a:t>when she entered the kitchen. </a:t>
            </a:r>
          </a:p>
          <a:p>
            <a:pPr marL="342900" indent="-342900">
              <a:buFontTx/>
              <a:buAutoNum type="arabicPeriod"/>
              <a:defRPr/>
            </a:pPr>
            <a:r>
              <a:rPr kumimoji="0" lang="en-GB" sz="1400" i="0" u="none" strike="noStrike" kern="1200" cap="none" spc="0" normalizeH="0" baseline="0" noProof="0" dirty="0">
                <a:ln>
                  <a:noFill/>
                </a:ln>
                <a:solidFill>
                  <a:srgbClr val="104F75"/>
                </a:solidFill>
                <a:effectLst/>
                <a:uLnTx/>
                <a:uFillTx/>
                <a:ea typeface="+mn-ea"/>
                <a:cs typeface="+mn-cs"/>
              </a:rPr>
              <a:t>No! I put </a:t>
            </a:r>
            <a:r>
              <a:rPr kumimoji="0" lang="en-GB" sz="1400" b="1" i="0" u="none" strike="noStrike" kern="1200" cap="none" spc="0" normalizeH="0" baseline="0" noProof="0" dirty="0">
                <a:ln>
                  <a:noFill/>
                </a:ln>
                <a:solidFill>
                  <a:srgbClr val="104F75"/>
                </a:solidFill>
                <a:effectLst/>
                <a:uLnTx/>
                <a:uFillTx/>
                <a:ea typeface="+mn-ea"/>
                <a:cs typeface="+mn-cs"/>
              </a:rPr>
              <a:t>a glass </a:t>
            </a:r>
            <a:r>
              <a:rPr kumimoji="0" lang="en-GB" sz="1400" i="0" u="none" strike="noStrike" kern="1200" cap="none" spc="0" normalizeH="0" baseline="0" noProof="0" dirty="0">
                <a:ln>
                  <a:noFill/>
                </a:ln>
                <a:solidFill>
                  <a:srgbClr val="104F75"/>
                </a:solidFill>
                <a:effectLst/>
                <a:uLnTx/>
                <a:uFillTx/>
                <a:ea typeface="+mn-ea"/>
                <a:cs typeface="+mn-cs"/>
              </a:rPr>
              <a:t>in the cellar while he was going up the stairs.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400" b="0" dirty="0">
                <a:solidFill>
                  <a:srgbClr val="104F75"/>
                </a:solidFill>
              </a:rPr>
              <a:t>I was </a:t>
            </a:r>
            <a:r>
              <a:rPr lang="en-GB" sz="1400" b="1" dirty="0">
                <a:solidFill>
                  <a:srgbClr val="104F75"/>
                </a:solidFill>
              </a:rPr>
              <a:t>in the dining room </a:t>
            </a:r>
            <a:r>
              <a:rPr lang="en-GB" sz="1400" dirty="0">
                <a:solidFill>
                  <a:srgbClr val="104F75"/>
                </a:solidFill>
              </a:rPr>
              <a:t>when she was talking with the police.</a:t>
            </a:r>
            <a:endParaRPr lang="en-GB" sz="1400" b="0" dirty="0">
              <a:solidFill>
                <a:srgbClr val="104F75"/>
              </a:solidFill>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400" b="1" i="0" u="none" strike="noStrike" kern="1200" cap="none" spc="0" normalizeH="0" baseline="0" noProof="0" dirty="0">
                <a:ln>
                  <a:noFill/>
                </a:ln>
                <a:solidFill>
                  <a:srgbClr val="104F75"/>
                </a:solidFill>
                <a:effectLst/>
                <a:uLnTx/>
                <a:uFillTx/>
                <a:ea typeface="+mn-ea"/>
                <a:cs typeface="+mn-cs"/>
              </a:rPr>
              <a:t>No! Madame Croissant </a:t>
            </a:r>
            <a:r>
              <a:rPr kumimoji="0" lang="en-GB" sz="1400" i="0" u="none" strike="noStrike" kern="1200" cap="none" spc="0" normalizeH="0" baseline="0" noProof="0" dirty="0">
                <a:ln>
                  <a:noFill/>
                </a:ln>
                <a:solidFill>
                  <a:srgbClr val="104F75"/>
                </a:solidFill>
                <a:effectLst/>
                <a:uLnTx/>
                <a:uFillTx/>
                <a:ea typeface="+mn-ea"/>
                <a:cs typeface="+mn-cs"/>
              </a:rPr>
              <a:t>stole the treasure while the family was dining!				      </a:t>
            </a:r>
            <a:r>
              <a:rPr kumimoji="0" lang="en-GB" sz="1400" b="1" i="0" u="none" strike="noStrike" kern="1200" cap="none" spc="0" normalizeH="0" baseline="0" noProof="0" dirty="0">
                <a:ln>
                  <a:noFill/>
                </a:ln>
                <a:solidFill>
                  <a:srgbClr val="104F75"/>
                </a:solidFill>
                <a:effectLst/>
                <a:uLnTx/>
                <a:uFillTx/>
                <a:ea typeface="+mn-ea"/>
                <a:cs typeface="+mn-cs"/>
              </a:rPr>
              <a:t>*</a:t>
            </a:r>
            <a:r>
              <a:rPr kumimoji="0" lang="fr-FR" sz="1400" b="1" i="0" u="none" strike="noStrike" kern="1200" cap="none" spc="0" normalizeH="0" baseline="0" dirty="0">
                <a:ln>
                  <a:noFill/>
                </a:ln>
                <a:solidFill>
                  <a:srgbClr val="104F75"/>
                </a:solidFill>
                <a:effectLst/>
                <a:uLnTx/>
                <a:uFillTx/>
                <a:ea typeface="+mn-ea"/>
                <a:cs typeface="+mn-cs"/>
              </a:rPr>
              <a:t>chanter</a:t>
            </a:r>
          </a:p>
        </p:txBody>
      </p:sp>
      <p:sp>
        <p:nvSpPr>
          <p:cNvPr id="15" name="TextBox 14">
            <a:extLst>
              <a:ext uri="{FF2B5EF4-FFF2-40B4-BE49-F238E27FC236}">
                <a16:creationId xmlns:a16="http://schemas.microsoft.com/office/drawing/2014/main" id="{2467FC58-B3B1-29DB-6189-D33049C0A3B4}"/>
              </a:ext>
            </a:extLst>
          </p:cNvPr>
          <p:cNvSpPr txBox="1"/>
          <p:nvPr/>
        </p:nvSpPr>
        <p:spPr>
          <a:xfrm>
            <a:off x="122357" y="4557982"/>
            <a:ext cx="6081798" cy="1600438"/>
          </a:xfrm>
          <a:prstGeom prst="rect">
            <a:avLst/>
          </a:prstGeom>
          <a:noFill/>
          <a:ln w="38100">
            <a:solidFill>
              <a:schemeClr val="accent5">
                <a:lumMod val="50000"/>
              </a:schemeClr>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104F75"/>
                </a:solidFill>
                <a:effectLst/>
                <a:uLnTx/>
                <a:uFillTx/>
                <a:ea typeface="+mn-ea"/>
                <a:cs typeface="+mn-cs"/>
              </a:rPr>
              <a:t>Madame Croissant, le chef</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400" i="0" u="none" strike="noStrike" kern="1200" cap="none" spc="0" normalizeH="0" baseline="0" noProof="0" dirty="0">
                <a:ln>
                  <a:noFill/>
                </a:ln>
                <a:solidFill>
                  <a:srgbClr val="104F75"/>
                </a:solidFill>
                <a:effectLst/>
                <a:uLnTx/>
                <a:uFillTx/>
                <a:ea typeface="+mn-ea"/>
                <a:cs typeface="+mn-cs"/>
              </a:rPr>
              <a:t>I called </a:t>
            </a:r>
            <a:r>
              <a:rPr kumimoji="0" lang="en-GB" sz="1400" b="1" i="0" u="none" strike="noStrike" kern="1200" cap="none" spc="0" normalizeH="0" baseline="0" noProof="0" dirty="0">
                <a:ln>
                  <a:noFill/>
                </a:ln>
                <a:solidFill>
                  <a:srgbClr val="104F75"/>
                </a:solidFill>
                <a:effectLst/>
                <a:uLnTx/>
                <a:uFillTx/>
                <a:ea typeface="+mn-ea"/>
                <a:cs typeface="+mn-cs"/>
              </a:rPr>
              <a:t>my friend </a:t>
            </a:r>
            <a:r>
              <a:rPr kumimoji="0" lang="en-GB" sz="1400" i="0" u="none" strike="noStrike" kern="1200" cap="none" spc="0" normalizeH="0" baseline="0" noProof="0" dirty="0">
                <a:ln>
                  <a:noFill/>
                </a:ln>
                <a:solidFill>
                  <a:srgbClr val="104F75"/>
                </a:solidFill>
                <a:effectLst/>
                <a:uLnTx/>
                <a:uFillTx/>
                <a:ea typeface="+mn-ea"/>
                <a:cs typeface="+mn-cs"/>
              </a:rPr>
              <a:t>while he was playing in the garden.</a:t>
            </a:r>
          </a:p>
          <a:p>
            <a:pPr marL="342900" indent="-342900">
              <a:buFontTx/>
              <a:buAutoNum type="arabicPeriod"/>
              <a:defRPr/>
            </a:pPr>
            <a:r>
              <a:rPr lang="en-GB" sz="1400" dirty="0">
                <a:solidFill>
                  <a:srgbClr val="104F75"/>
                </a:solidFill>
              </a:rPr>
              <a:t>I was </a:t>
            </a:r>
            <a:r>
              <a:rPr lang="en-GB" sz="1400" b="1" dirty="0">
                <a:solidFill>
                  <a:srgbClr val="104F75"/>
                </a:solidFill>
              </a:rPr>
              <a:t>dancing* in the kitchen </a:t>
            </a:r>
            <a:r>
              <a:rPr lang="en-GB" sz="1400" dirty="0">
                <a:solidFill>
                  <a:srgbClr val="104F75"/>
                </a:solidFill>
              </a:rPr>
              <a:t>when she entered the kitchen. </a:t>
            </a:r>
            <a:endParaRPr lang="en-GB" sz="1400" b="0" dirty="0">
              <a:solidFill>
                <a:srgbClr val="104F75"/>
              </a:solidFill>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400" i="0" u="none" strike="noStrike" kern="1200" cap="none" spc="0" normalizeH="0" baseline="0" noProof="0" dirty="0">
                <a:ln>
                  <a:noFill/>
                </a:ln>
                <a:solidFill>
                  <a:srgbClr val="104F75"/>
                </a:solidFill>
                <a:effectLst/>
                <a:uLnTx/>
                <a:uFillTx/>
                <a:ea typeface="+mn-ea"/>
                <a:cs typeface="+mn-cs"/>
              </a:rPr>
              <a:t>No! I put </a:t>
            </a:r>
            <a:r>
              <a:rPr kumimoji="0" lang="en-GB" sz="1400" b="1" i="0" u="none" strike="noStrike" kern="1200" cap="none" spc="0" normalizeH="0" baseline="0" noProof="0" dirty="0">
                <a:ln>
                  <a:noFill/>
                </a:ln>
                <a:solidFill>
                  <a:srgbClr val="104F75"/>
                </a:solidFill>
                <a:effectLst/>
                <a:uLnTx/>
                <a:uFillTx/>
                <a:ea typeface="+mn-ea"/>
                <a:cs typeface="+mn-cs"/>
              </a:rPr>
              <a:t>the bread </a:t>
            </a:r>
            <a:r>
              <a:rPr kumimoji="0" lang="en-GB" sz="1400" i="0" u="none" strike="noStrike" kern="1200" cap="none" spc="0" normalizeH="0" baseline="0" noProof="0" dirty="0">
                <a:ln>
                  <a:noFill/>
                </a:ln>
                <a:solidFill>
                  <a:srgbClr val="104F75"/>
                </a:solidFill>
                <a:effectLst/>
                <a:uLnTx/>
                <a:uFillTx/>
                <a:ea typeface="+mn-ea"/>
                <a:cs typeface="+mn-cs"/>
              </a:rPr>
              <a:t>in the cellar while he was going up the stairs.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400" b="0" dirty="0">
                <a:solidFill>
                  <a:srgbClr val="104F75"/>
                </a:solidFill>
              </a:rPr>
              <a:t>I was </a:t>
            </a:r>
            <a:r>
              <a:rPr lang="en-GB" sz="1400" b="1" dirty="0">
                <a:solidFill>
                  <a:srgbClr val="104F75"/>
                </a:solidFill>
              </a:rPr>
              <a:t>in the kitchen </a:t>
            </a:r>
            <a:r>
              <a:rPr lang="en-GB" sz="1400" dirty="0">
                <a:solidFill>
                  <a:srgbClr val="104F75"/>
                </a:solidFill>
              </a:rPr>
              <a:t>when she was talking with the police.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400" b="1" i="0" u="none" strike="noStrike" kern="1200" cap="none" spc="0" normalizeH="0" baseline="0" noProof="0" dirty="0">
                <a:ln>
                  <a:noFill/>
                </a:ln>
                <a:solidFill>
                  <a:srgbClr val="104F75"/>
                </a:solidFill>
                <a:effectLst/>
                <a:uLnTx/>
                <a:uFillTx/>
                <a:ea typeface="+mn-ea"/>
                <a:cs typeface="+mn-cs"/>
              </a:rPr>
              <a:t>No! Monsieur Assiette </a:t>
            </a:r>
            <a:r>
              <a:rPr kumimoji="0" lang="en-GB" sz="1400" i="0" u="none" strike="noStrike" kern="1200" cap="none" spc="0" normalizeH="0" baseline="0" noProof="0" dirty="0">
                <a:ln>
                  <a:noFill/>
                </a:ln>
                <a:solidFill>
                  <a:srgbClr val="104F75"/>
                </a:solidFill>
                <a:effectLst/>
                <a:uLnTx/>
                <a:uFillTx/>
                <a:ea typeface="+mn-ea"/>
                <a:cs typeface="+mn-cs"/>
              </a:rPr>
              <a:t>stole the treasure while the family was dining!				             </a:t>
            </a:r>
            <a:r>
              <a:rPr kumimoji="0" lang="en-GB" sz="1400" b="1" i="0" u="none" strike="noStrike" kern="1200" cap="none" spc="0" normalizeH="0" baseline="0" noProof="0" dirty="0">
                <a:ln>
                  <a:noFill/>
                </a:ln>
                <a:solidFill>
                  <a:srgbClr val="104F75"/>
                </a:solidFill>
                <a:effectLst/>
                <a:uLnTx/>
                <a:uFillTx/>
                <a:ea typeface="+mn-ea"/>
                <a:cs typeface="+mn-cs"/>
              </a:rPr>
              <a:t>*</a:t>
            </a:r>
            <a:r>
              <a:rPr kumimoji="0" lang="fr-FR" sz="1400" b="1" i="0" u="none" strike="noStrike" kern="1200" cap="none" spc="0" normalizeH="0" baseline="0" dirty="0">
                <a:ln>
                  <a:noFill/>
                </a:ln>
                <a:solidFill>
                  <a:srgbClr val="104F75"/>
                </a:solidFill>
                <a:effectLst/>
                <a:uLnTx/>
                <a:uFillTx/>
                <a:ea typeface="+mn-ea"/>
                <a:cs typeface="+mn-cs"/>
              </a:rPr>
              <a:t>danser</a:t>
            </a:r>
          </a:p>
        </p:txBody>
      </p:sp>
      <p:sp>
        <p:nvSpPr>
          <p:cNvPr id="23" name="TextBox 22">
            <a:extLst>
              <a:ext uri="{FF2B5EF4-FFF2-40B4-BE49-F238E27FC236}">
                <a16:creationId xmlns:a16="http://schemas.microsoft.com/office/drawing/2014/main" id="{22569BBA-48C5-8641-6CF5-4361B7A34C32}"/>
              </a:ext>
            </a:extLst>
          </p:cNvPr>
          <p:cNvSpPr txBox="1"/>
          <p:nvPr/>
        </p:nvSpPr>
        <p:spPr>
          <a:xfrm>
            <a:off x="122357" y="1177779"/>
            <a:ext cx="11913075" cy="1384995"/>
          </a:xfrm>
          <a:prstGeom prst="rect">
            <a:avLst/>
          </a:prstGeom>
          <a:noFill/>
          <a:ln w="38100">
            <a:solidFill>
              <a:schemeClr val="accent5">
                <a:lumMod val="50000"/>
              </a:schemeClr>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srgbClr val="104F75"/>
                </a:solidFill>
              </a:rPr>
              <a:t>Inspecteur Jevoistout</a:t>
            </a:r>
            <a:endParaRPr kumimoji="0" lang="fr-FR" sz="1400" b="1" i="0" u="none" strike="noStrike" kern="1200" cap="none" spc="0" normalizeH="0" baseline="0" noProof="0" dirty="0">
              <a:ln>
                <a:noFill/>
              </a:ln>
              <a:solidFill>
                <a:srgbClr val="104F75"/>
              </a:solidFill>
              <a:effectLst/>
              <a:uLnTx/>
              <a:uFillTx/>
              <a:ea typeface="+mn-ea"/>
              <a:cs typeface="+mn-cs"/>
            </a:endParaRPr>
          </a:p>
          <a:p>
            <a:pPr marL="342900" indent="-342900">
              <a:buFont typeface="+mj-lt"/>
              <a:buAutoNum type="arabicPeriod"/>
            </a:pPr>
            <a:r>
              <a:rPr lang="en-GB" sz="1400" dirty="0">
                <a:solidFill>
                  <a:srgbClr val="104F75"/>
                </a:solidFill>
              </a:rPr>
              <a:t>Who did you call while Oscar Snobinard was playing in the garden? </a:t>
            </a:r>
            <a:r>
              <a:rPr lang="en-GB" sz="1400" b="1" dirty="0">
                <a:solidFill>
                  <a:srgbClr val="104F75"/>
                </a:solidFill>
              </a:rPr>
              <a:t>(</a:t>
            </a:r>
            <a:r>
              <a:rPr lang="fr-FR" sz="1400" b="1" dirty="0">
                <a:solidFill>
                  <a:srgbClr val="104F75"/>
                </a:solidFill>
              </a:rPr>
              <a:t>appeler, jouer)</a:t>
            </a:r>
          </a:p>
          <a:p>
            <a:pPr marL="342900" indent="-342900">
              <a:buFont typeface="+mj-lt"/>
              <a:buAutoNum type="arabicPeriod"/>
            </a:pPr>
            <a:r>
              <a:rPr lang="en-GB" sz="1400" dirty="0">
                <a:solidFill>
                  <a:srgbClr val="104F75"/>
                </a:solidFill>
              </a:rPr>
              <a:t>What were you doing when Madame Snobinard entered the kitchen? </a:t>
            </a:r>
            <a:r>
              <a:rPr lang="en-GB" sz="1400" b="1" dirty="0">
                <a:solidFill>
                  <a:srgbClr val="104F75"/>
                </a:solidFill>
              </a:rPr>
              <a:t>(</a:t>
            </a:r>
            <a:r>
              <a:rPr lang="fr-FR" sz="1400" b="1" dirty="0">
                <a:solidFill>
                  <a:srgbClr val="104F75"/>
                </a:solidFill>
              </a:rPr>
              <a:t>faire, entrer</a:t>
            </a:r>
            <a:r>
              <a:rPr lang="en-GB" sz="1400" b="1" dirty="0">
                <a:solidFill>
                  <a:srgbClr val="104F75"/>
                </a:solidFill>
              </a:rPr>
              <a:t>)</a:t>
            </a:r>
          </a:p>
          <a:p>
            <a:pPr marL="342900" indent="-342900">
              <a:buFont typeface="+mj-lt"/>
              <a:buAutoNum type="arabicPeriod"/>
            </a:pPr>
            <a:r>
              <a:rPr lang="en-GB" sz="1400" dirty="0">
                <a:solidFill>
                  <a:srgbClr val="104F75"/>
                </a:solidFill>
              </a:rPr>
              <a:t>Did you put the telephone in the cellar while Monsieur Snobinard was going up the stairs? </a:t>
            </a:r>
            <a:r>
              <a:rPr lang="en-GB" sz="1400" b="1" dirty="0">
                <a:solidFill>
                  <a:srgbClr val="104F75"/>
                </a:solidFill>
              </a:rPr>
              <a:t>(</a:t>
            </a:r>
            <a:r>
              <a:rPr lang="fr-FR" sz="1400" b="1" dirty="0">
                <a:solidFill>
                  <a:srgbClr val="104F75"/>
                </a:solidFill>
              </a:rPr>
              <a:t>mettre, monter)</a:t>
            </a:r>
          </a:p>
          <a:p>
            <a:pPr marL="342900" indent="-342900">
              <a:buFont typeface="+mj-lt"/>
              <a:buAutoNum type="arabicPeriod"/>
            </a:pPr>
            <a:r>
              <a:rPr lang="en-GB" sz="1400" dirty="0">
                <a:solidFill>
                  <a:srgbClr val="104F75"/>
                </a:solidFill>
              </a:rPr>
              <a:t>Where were you when Madame Snobinard was talking with the police? </a:t>
            </a:r>
            <a:r>
              <a:rPr lang="en-GB" sz="1400" b="1" dirty="0">
                <a:solidFill>
                  <a:srgbClr val="104F75"/>
                </a:solidFill>
              </a:rPr>
              <a:t>(</a:t>
            </a:r>
            <a:r>
              <a:rPr lang="fr-FR" sz="1400" b="1" dirty="0">
                <a:solidFill>
                  <a:srgbClr val="104F75"/>
                </a:solidFill>
              </a:rPr>
              <a:t>être, parler)</a:t>
            </a:r>
          </a:p>
          <a:p>
            <a:pPr marL="342900" indent="-342900">
              <a:buFont typeface="+mj-lt"/>
              <a:buAutoNum type="arabicPeriod"/>
            </a:pPr>
            <a:r>
              <a:rPr lang="en-GB" sz="1400" dirty="0">
                <a:solidFill>
                  <a:srgbClr val="104F75"/>
                </a:solidFill>
              </a:rPr>
              <a:t>Did you steal the treasure while the family was dining? </a:t>
            </a:r>
            <a:r>
              <a:rPr lang="en-GB" sz="1400" b="1" dirty="0">
                <a:solidFill>
                  <a:srgbClr val="104F75"/>
                </a:solidFill>
              </a:rPr>
              <a:t>(</a:t>
            </a:r>
            <a:r>
              <a:rPr lang="fr-FR" sz="1400" b="1" dirty="0">
                <a:solidFill>
                  <a:srgbClr val="104F75"/>
                </a:solidFill>
              </a:rPr>
              <a:t>voler, dîner)</a:t>
            </a:r>
          </a:p>
        </p:txBody>
      </p:sp>
      <p:sp>
        <p:nvSpPr>
          <p:cNvPr id="3" name="TextBox 2">
            <a:extLst>
              <a:ext uri="{FF2B5EF4-FFF2-40B4-BE49-F238E27FC236}">
                <a16:creationId xmlns:a16="http://schemas.microsoft.com/office/drawing/2014/main" id="{4459FCCF-CA36-D601-F44A-B85FFD6D40ED}"/>
              </a:ext>
            </a:extLst>
          </p:cNvPr>
          <p:cNvSpPr txBox="1"/>
          <p:nvPr/>
        </p:nvSpPr>
        <p:spPr>
          <a:xfrm>
            <a:off x="7806813" y="266100"/>
            <a:ext cx="2684206" cy="707886"/>
          </a:xfrm>
          <a:prstGeom prst="rect">
            <a:avLst/>
          </a:prstGeom>
          <a:noFill/>
        </p:spPr>
        <p:txBody>
          <a:bodyPr wrap="square" rtlCol="0">
            <a:spAutoFit/>
          </a:bodyPr>
          <a:lstStyle/>
          <a:p>
            <a:pPr algn="ctr"/>
            <a:r>
              <a:rPr lang="en-GB" sz="2000" dirty="0">
                <a:solidFill>
                  <a:srgbClr val="104F75"/>
                </a:solidFill>
              </a:rPr>
              <a:t>Scaffolded / translation version</a:t>
            </a:r>
          </a:p>
        </p:txBody>
      </p:sp>
    </p:spTree>
    <p:extLst>
      <p:ext uri="{BB962C8B-B14F-4D97-AF65-F5344CB8AC3E}">
        <p14:creationId xmlns:p14="http://schemas.microsoft.com/office/powerpoint/2010/main" val="5342821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98599"/>
            <a:ext cx="7639665" cy="738686"/>
          </a:xfrm>
          <a:prstGeom prst="rect">
            <a:avLst/>
          </a:prstGeom>
        </p:spPr>
      </p:pic>
      <p:sp>
        <p:nvSpPr>
          <p:cNvPr id="4" name="Title 3"/>
          <p:cNvSpPr>
            <a:spLocks noGrp="1"/>
          </p:cNvSpPr>
          <p:nvPr>
            <p:ph type="title"/>
          </p:nvPr>
        </p:nvSpPr>
        <p:spPr>
          <a:xfrm>
            <a:off x="1767" y="193999"/>
            <a:ext cx="6760029" cy="707849"/>
          </a:xfrm>
        </p:spPr>
        <p:txBody>
          <a:bodyPr>
            <a:normAutofit/>
          </a:bodyPr>
          <a:lstStyle/>
          <a:p>
            <a:r>
              <a:rPr lang="fr-FR" sz="3000" b="1" dirty="0">
                <a:solidFill>
                  <a:schemeClr val="bg1"/>
                </a:solidFill>
              </a:rPr>
              <a:t>Un vol au château</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23" name="TextBox 22">
            <a:extLst>
              <a:ext uri="{FF2B5EF4-FFF2-40B4-BE49-F238E27FC236}">
                <a16:creationId xmlns:a16="http://schemas.microsoft.com/office/drawing/2014/main" id="{30F64720-1ABA-84DE-E08D-677D7AF6AB95}"/>
              </a:ext>
            </a:extLst>
          </p:cNvPr>
          <p:cNvSpPr txBox="1"/>
          <p:nvPr/>
        </p:nvSpPr>
        <p:spPr>
          <a:xfrm>
            <a:off x="7758740" y="106288"/>
            <a:ext cx="2457952" cy="830997"/>
          </a:xfrm>
          <a:prstGeom prst="rect">
            <a:avLst/>
          </a:prstGeom>
          <a:noFill/>
          <a:ln w="38100">
            <a:no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104F75"/>
                </a:solidFill>
                <a:effectLst/>
                <a:uLnTx/>
                <a:uFillTx/>
                <a:latin typeface="Century Gothic" panose="020F0302020204030204"/>
                <a:ea typeface="+mn-ea"/>
                <a:cs typeface="+mn-cs"/>
              </a:rPr>
              <a:t>Les</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 questions et réponses</a:t>
            </a:r>
          </a:p>
        </p:txBody>
      </p:sp>
      <p:sp>
        <p:nvSpPr>
          <p:cNvPr id="12" name="TextBox 11">
            <a:extLst>
              <a:ext uri="{FF2B5EF4-FFF2-40B4-BE49-F238E27FC236}">
                <a16:creationId xmlns:a16="http://schemas.microsoft.com/office/drawing/2014/main" id="{B4F7B11C-54B0-E86E-0388-B8F01B05C4D9}"/>
              </a:ext>
            </a:extLst>
          </p:cNvPr>
          <p:cNvSpPr txBox="1"/>
          <p:nvPr/>
        </p:nvSpPr>
        <p:spPr>
          <a:xfrm>
            <a:off x="22720" y="3337856"/>
            <a:ext cx="12169280" cy="1938992"/>
          </a:xfrm>
          <a:prstGeom prst="rect">
            <a:avLst/>
          </a:prstGeom>
          <a:noFill/>
          <a:ln w="38100">
            <a:solidFill>
              <a:schemeClr val="accent5">
                <a:lumMod val="50000"/>
              </a:schemeClr>
            </a:solidFill>
            <a:prstDash val="soli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04F75"/>
                </a:solidFill>
                <a:effectLst/>
                <a:uLnTx/>
                <a:uFillTx/>
                <a:ea typeface="+mn-ea"/>
                <a:cs typeface="+mn-cs"/>
              </a:rPr>
              <a:t>Monsieur Cerisier, le jardinier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fr-FR" sz="2000" dirty="0">
                <a:solidFill>
                  <a:srgbClr val="104F75"/>
                </a:solidFill>
              </a:rPr>
              <a:t>J’ai appelé </a:t>
            </a:r>
            <a:r>
              <a:rPr lang="fr-FR" sz="2000" b="1" dirty="0">
                <a:solidFill>
                  <a:srgbClr val="104F75"/>
                </a:solidFill>
              </a:rPr>
              <a:t>[ma mère] </a:t>
            </a:r>
            <a:r>
              <a:rPr lang="fr-FR" sz="2000" dirty="0">
                <a:solidFill>
                  <a:srgbClr val="104F75"/>
                </a:solidFill>
              </a:rPr>
              <a:t>pendant qu’Oscar jouait dans le jardin.</a:t>
            </a:r>
            <a:endParaRPr kumimoji="0" lang="fr-FR" sz="2000" i="0" u="none" strike="noStrike" kern="1200" cap="none" spc="0" normalizeH="0" baseline="0" noProof="0" dirty="0">
              <a:ln>
                <a:noFill/>
              </a:ln>
              <a:solidFill>
                <a:srgbClr val="104F75"/>
              </a:solidFill>
              <a:effectLst/>
              <a:uLnTx/>
              <a:uFillTx/>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fr-FR" sz="2000" dirty="0">
                <a:solidFill>
                  <a:srgbClr val="104F75"/>
                </a:solidFill>
              </a:rPr>
              <a:t>Je </a:t>
            </a:r>
            <a:r>
              <a:rPr lang="fr-FR" sz="2000" b="1" dirty="0">
                <a:solidFill>
                  <a:srgbClr val="104F75"/>
                </a:solidFill>
              </a:rPr>
              <a:t>[travaillais dans le jardin] </a:t>
            </a:r>
            <a:r>
              <a:rPr lang="fr-FR" sz="2000" dirty="0">
                <a:solidFill>
                  <a:srgbClr val="104F75"/>
                </a:solidFill>
              </a:rPr>
              <a:t>quand elle est entrée dans la cuisine.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i="0" u="none" strike="noStrike" kern="1200" cap="none" spc="0" normalizeH="0" baseline="0" noProof="0" dirty="0">
                <a:ln>
                  <a:noFill/>
                </a:ln>
                <a:solidFill>
                  <a:srgbClr val="104F75"/>
                </a:solidFill>
                <a:effectLst/>
                <a:uLnTx/>
                <a:uFillTx/>
                <a:ea typeface="+mn-ea"/>
                <a:cs typeface="+mn-cs"/>
              </a:rPr>
              <a:t>J’ai mis </a:t>
            </a:r>
            <a:r>
              <a:rPr kumimoji="0" lang="fr-FR" sz="2000" b="1" i="0" u="none" strike="noStrike" kern="1200" cap="none" spc="0" normalizeH="0" baseline="0" noProof="0" dirty="0">
                <a:ln>
                  <a:noFill/>
                </a:ln>
                <a:solidFill>
                  <a:srgbClr val="104F75"/>
                </a:solidFill>
                <a:effectLst/>
                <a:uLnTx/>
                <a:uFillTx/>
                <a:ea typeface="+mn-ea"/>
                <a:cs typeface="+mn-cs"/>
              </a:rPr>
              <a:t>[un arbre] </a:t>
            </a:r>
            <a:r>
              <a:rPr kumimoji="0" lang="fr-FR" sz="2000" i="0" u="none" strike="noStrike" kern="1200" cap="none" spc="0" normalizeH="0" baseline="0" noProof="0" dirty="0">
                <a:ln>
                  <a:noFill/>
                </a:ln>
                <a:solidFill>
                  <a:srgbClr val="104F75"/>
                </a:solidFill>
                <a:effectLst/>
                <a:uLnTx/>
                <a:uFillTx/>
                <a:ea typeface="+mn-ea"/>
                <a:cs typeface="+mn-cs"/>
              </a:rPr>
              <a:t>dans </a:t>
            </a:r>
            <a:r>
              <a:rPr lang="fr-FR" sz="2000" dirty="0">
                <a:solidFill>
                  <a:srgbClr val="104F75"/>
                </a:solidFill>
              </a:rPr>
              <a:t>la cave pendant qu’il montait l’escalier.</a:t>
            </a:r>
            <a:endParaRPr kumimoji="0" lang="fr-FR" sz="2000" i="0" u="none" strike="noStrike" kern="1200" cap="none" spc="0" normalizeH="0" baseline="0" noProof="0" dirty="0">
              <a:ln>
                <a:noFill/>
              </a:ln>
              <a:solidFill>
                <a:srgbClr val="104F75"/>
              </a:solidFill>
              <a:effectLst/>
              <a:uLnTx/>
              <a:uFillTx/>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fr-FR" sz="2000" dirty="0">
                <a:solidFill>
                  <a:srgbClr val="104F75"/>
                </a:solidFill>
              </a:rPr>
              <a:t>J’étais dans </a:t>
            </a:r>
            <a:r>
              <a:rPr lang="fr-FR" sz="2000" b="1" dirty="0">
                <a:solidFill>
                  <a:srgbClr val="104F75"/>
                </a:solidFill>
              </a:rPr>
              <a:t>[le jardin] </a:t>
            </a:r>
            <a:r>
              <a:rPr lang="fr-FR" sz="2000" dirty="0">
                <a:solidFill>
                  <a:srgbClr val="104F75"/>
                </a:solidFill>
              </a:rPr>
              <a:t>quand Madame Snobinard parlait avec la police.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i="0" u="none" strike="noStrike" kern="1200" cap="none" spc="0" normalizeH="0" baseline="0" noProof="0" dirty="0">
                <a:ln>
                  <a:noFill/>
                </a:ln>
                <a:solidFill>
                  <a:srgbClr val="104F75"/>
                </a:solidFill>
                <a:effectLst/>
                <a:uLnTx/>
                <a:uFillTx/>
                <a:ea typeface="+mn-ea"/>
                <a:cs typeface="+mn-cs"/>
              </a:rPr>
              <a:t>Non ! </a:t>
            </a:r>
            <a:r>
              <a:rPr kumimoji="0" lang="fr-FR" sz="2000" b="1" i="0" u="none" strike="noStrike" kern="1200" cap="none" spc="0" normalizeH="0" baseline="0" noProof="0" dirty="0">
                <a:ln>
                  <a:noFill/>
                </a:ln>
                <a:solidFill>
                  <a:srgbClr val="104F75"/>
                </a:solidFill>
                <a:effectLst/>
                <a:uLnTx/>
                <a:uFillTx/>
                <a:ea typeface="+mn-ea"/>
                <a:cs typeface="+mn-cs"/>
              </a:rPr>
              <a:t>[Madame Repassage] </a:t>
            </a:r>
            <a:r>
              <a:rPr kumimoji="0" lang="fr-FR" sz="2000" i="0" u="none" strike="noStrike" kern="1200" cap="none" spc="0" normalizeH="0" baseline="0" noProof="0" dirty="0">
                <a:ln>
                  <a:noFill/>
                </a:ln>
                <a:solidFill>
                  <a:srgbClr val="104F75"/>
                </a:solidFill>
                <a:effectLst/>
                <a:uLnTx/>
                <a:uFillTx/>
                <a:ea typeface="+mn-ea"/>
                <a:cs typeface="+mn-cs"/>
              </a:rPr>
              <a:t>a vol</a:t>
            </a:r>
            <a:r>
              <a:rPr lang="fr-FR" sz="2000" dirty="0">
                <a:solidFill>
                  <a:srgbClr val="104F75"/>
                </a:solidFill>
              </a:rPr>
              <a:t>é</a:t>
            </a:r>
            <a:r>
              <a:rPr kumimoji="0" lang="fr-FR" sz="2000" i="0" u="none" strike="noStrike" kern="1200" cap="none" spc="0" normalizeH="0" baseline="0" noProof="0" dirty="0">
                <a:ln>
                  <a:noFill/>
                </a:ln>
                <a:solidFill>
                  <a:srgbClr val="104F75"/>
                </a:solidFill>
                <a:effectLst/>
                <a:uLnTx/>
                <a:uFillTx/>
                <a:ea typeface="+mn-ea"/>
                <a:cs typeface="+mn-cs"/>
              </a:rPr>
              <a:t> le </a:t>
            </a:r>
            <a:r>
              <a:rPr lang="fr-FR" sz="2000" dirty="0">
                <a:solidFill>
                  <a:srgbClr val="104F75"/>
                </a:solidFill>
              </a:rPr>
              <a:t>trésor pendant que la famille dînait !</a:t>
            </a:r>
            <a:endParaRPr kumimoji="0" lang="fr-FR" sz="2000" i="0" u="none" strike="noStrike" kern="1200" cap="none" spc="0" normalizeH="0" baseline="0" noProof="0" dirty="0">
              <a:ln>
                <a:noFill/>
              </a:ln>
              <a:solidFill>
                <a:srgbClr val="104F75"/>
              </a:solidFill>
              <a:effectLst/>
              <a:uLnTx/>
              <a:uFillTx/>
              <a:ea typeface="+mn-ea"/>
              <a:cs typeface="+mn-cs"/>
            </a:endParaRPr>
          </a:p>
        </p:txBody>
      </p:sp>
      <p:sp>
        <p:nvSpPr>
          <p:cNvPr id="14" name="TextBox 13">
            <a:extLst>
              <a:ext uri="{FF2B5EF4-FFF2-40B4-BE49-F238E27FC236}">
                <a16:creationId xmlns:a16="http://schemas.microsoft.com/office/drawing/2014/main" id="{2EF12DE4-4B18-12CC-612D-B6FDF817076D}"/>
              </a:ext>
            </a:extLst>
          </p:cNvPr>
          <p:cNvSpPr txBox="1"/>
          <p:nvPr/>
        </p:nvSpPr>
        <p:spPr>
          <a:xfrm>
            <a:off x="22719" y="5372126"/>
            <a:ext cx="12169281" cy="923330"/>
          </a:xfrm>
          <a:prstGeom prst="rect">
            <a:avLst/>
          </a:prstGeom>
          <a:noFill/>
          <a:ln w="38100">
            <a:solidFill>
              <a:schemeClr val="accent5">
                <a:lumMod val="50000"/>
              </a:schemeClr>
            </a:solidFill>
            <a:prstDash val="soli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104F75"/>
                </a:solidFill>
                <a:effectLst/>
                <a:uLnTx/>
                <a:uFillTx/>
                <a:ea typeface="+mn-ea"/>
                <a:cs typeface="+mn-cs"/>
              </a:rPr>
              <a:t>Madame Repassage: </a:t>
            </a:r>
            <a:r>
              <a:rPr kumimoji="0" lang="fr-FR" i="0" u="none" strike="noStrike" kern="1200" cap="none" spc="0" normalizeH="0" baseline="0" noProof="0" dirty="0">
                <a:ln>
                  <a:noFill/>
                </a:ln>
                <a:solidFill>
                  <a:srgbClr val="104F75"/>
                </a:solidFill>
                <a:effectLst/>
                <a:uLnTx/>
                <a:uFillTx/>
                <a:ea typeface="+mn-ea"/>
                <a:cs typeface="+mn-cs"/>
              </a:rPr>
              <a:t>1. </a:t>
            </a:r>
            <a:r>
              <a:rPr lang="fr-FR" dirty="0">
                <a:solidFill>
                  <a:srgbClr val="104F75"/>
                </a:solidFill>
              </a:rPr>
              <a:t>mon frère, 2. nettoyais le salon, 3. son chapeau, 4. la chambre, 5. Monsieur Cerisier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rgbClr val="104F75"/>
                </a:solidFill>
              </a:rPr>
              <a:t>Madame Croissant: </a:t>
            </a:r>
            <a:r>
              <a:rPr kumimoji="0" lang="fr-FR" i="0" u="none" strike="noStrike" kern="1200" cap="none" spc="0" normalizeH="0" baseline="0" noProof="0" dirty="0">
                <a:ln>
                  <a:noFill/>
                </a:ln>
                <a:solidFill>
                  <a:srgbClr val="104F75"/>
                </a:solidFill>
                <a:effectLst/>
                <a:uLnTx/>
                <a:uFillTx/>
                <a:ea typeface="+mn-ea"/>
                <a:cs typeface="+mn-cs"/>
              </a:rPr>
              <a:t>1. </a:t>
            </a:r>
            <a:r>
              <a:rPr lang="fr-FR" dirty="0">
                <a:solidFill>
                  <a:srgbClr val="104F75"/>
                </a:solidFill>
              </a:rPr>
              <a:t>mon ami, 2. dansais dans la cuisine, 3. le pain, 4. la cuisine, 5. Monsieur Assiette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104F75"/>
                </a:solidFill>
                <a:effectLst/>
                <a:uLnTx/>
                <a:uFillTx/>
                <a:ea typeface="+mn-ea"/>
                <a:cs typeface="+mn-cs"/>
              </a:rPr>
              <a:t>Monsieur Assiette: </a:t>
            </a:r>
            <a:r>
              <a:rPr kumimoji="0" lang="fr-FR" i="0" u="none" strike="noStrike" kern="1200" cap="none" spc="0" normalizeH="0" baseline="0" noProof="0" dirty="0">
                <a:ln>
                  <a:noFill/>
                </a:ln>
                <a:solidFill>
                  <a:srgbClr val="104F75"/>
                </a:solidFill>
                <a:effectLst/>
                <a:uLnTx/>
                <a:uFillTx/>
                <a:ea typeface="+mn-ea"/>
                <a:cs typeface="+mn-cs"/>
              </a:rPr>
              <a:t>1. </a:t>
            </a:r>
            <a:r>
              <a:rPr lang="fr-FR" dirty="0">
                <a:solidFill>
                  <a:srgbClr val="104F75"/>
                </a:solidFill>
              </a:rPr>
              <a:t>ma fille, 2. chantais dans la cave, 3. un verre, 4. la salle à manger, 5. Monsieur Croissant</a:t>
            </a:r>
            <a:endParaRPr kumimoji="0" lang="fr-FR" b="0" i="0" u="none" strike="noStrike" kern="1200" cap="none" spc="0" normalizeH="0" baseline="0" noProof="0" dirty="0">
              <a:ln>
                <a:noFill/>
              </a:ln>
              <a:solidFill>
                <a:srgbClr val="104F75"/>
              </a:solidFill>
              <a:effectLst/>
              <a:uLnTx/>
              <a:uFillTx/>
              <a:ea typeface="+mn-ea"/>
              <a:cs typeface="+mn-cs"/>
            </a:endParaRPr>
          </a:p>
        </p:txBody>
      </p:sp>
      <p:sp>
        <p:nvSpPr>
          <p:cNvPr id="16" name="TextBox 15">
            <a:extLst>
              <a:ext uri="{FF2B5EF4-FFF2-40B4-BE49-F238E27FC236}">
                <a16:creationId xmlns:a16="http://schemas.microsoft.com/office/drawing/2014/main" id="{DE8004AC-7EC6-4CC0-CD64-B7A2DA715D12}"/>
              </a:ext>
            </a:extLst>
          </p:cNvPr>
          <p:cNvSpPr txBox="1"/>
          <p:nvPr/>
        </p:nvSpPr>
        <p:spPr>
          <a:xfrm>
            <a:off x="22719" y="995810"/>
            <a:ext cx="12169280" cy="2246769"/>
          </a:xfrm>
          <a:prstGeom prst="rect">
            <a:avLst/>
          </a:prstGeom>
          <a:noFill/>
          <a:ln w="38100">
            <a:solidFill>
              <a:schemeClr val="accent5">
                <a:lumMod val="50000"/>
              </a:schemeClr>
            </a:solidFill>
            <a:prstDash val="soli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dirty="0">
                <a:solidFill>
                  <a:srgbClr val="104F75"/>
                </a:solidFill>
              </a:rPr>
              <a:t>Inspecteur Jevoistout</a:t>
            </a:r>
            <a:endParaRPr kumimoji="0" lang="fr-FR" sz="2000" b="1" i="0" u="none" strike="noStrike" kern="1200" cap="none" spc="0" normalizeH="0" baseline="0" noProof="0" dirty="0">
              <a:ln>
                <a:noFill/>
              </a:ln>
              <a:solidFill>
                <a:srgbClr val="104F75"/>
              </a:solidFill>
              <a:effectLst/>
              <a:uLnTx/>
              <a:uFillTx/>
              <a:ea typeface="+mn-ea"/>
              <a:cs typeface="+mn-cs"/>
            </a:endParaRPr>
          </a:p>
          <a:p>
            <a:pPr marL="342900" indent="-342900">
              <a:buFont typeface="+mj-lt"/>
              <a:buAutoNum type="arabicPeriod"/>
            </a:pPr>
            <a:r>
              <a:rPr lang="fr-FR" sz="2000" dirty="0">
                <a:solidFill>
                  <a:srgbClr val="104F75"/>
                </a:solidFill>
              </a:rPr>
              <a:t>Qui est-ce que tu as appelé pendant qu’Oscar Snobinard jouait dans le jardin ? </a:t>
            </a:r>
            <a:endParaRPr lang="fr-FR" sz="2000" b="1" dirty="0">
              <a:solidFill>
                <a:srgbClr val="104F75"/>
              </a:solidFill>
            </a:endParaRPr>
          </a:p>
          <a:p>
            <a:pPr marL="342900" indent="-342900">
              <a:buFont typeface="+mj-lt"/>
              <a:buAutoNum type="arabicPeriod"/>
            </a:pPr>
            <a:r>
              <a:rPr lang="fr-FR" sz="2000" dirty="0">
                <a:solidFill>
                  <a:srgbClr val="104F75"/>
                </a:solidFill>
              </a:rPr>
              <a:t>Qu’est-ce que tu faisais quand Madame Snobinard est entrée dans la cuisine ?</a:t>
            </a:r>
            <a:endParaRPr lang="fr-FR" sz="2000" b="1" dirty="0">
              <a:solidFill>
                <a:srgbClr val="104F75"/>
              </a:solidFill>
            </a:endParaRPr>
          </a:p>
          <a:p>
            <a:pPr marL="342900" indent="-342900">
              <a:buFont typeface="+mj-lt"/>
              <a:buAutoNum type="arabicPeriod"/>
            </a:pPr>
            <a:r>
              <a:rPr lang="fr-FR" sz="2000" dirty="0">
                <a:solidFill>
                  <a:srgbClr val="104F75"/>
                </a:solidFill>
              </a:rPr>
              <a:t>Est-ce que tu as mis le téléphone dans la cave pendant que Monsieur Snobinard montait l’escalier ?</a:t>
            </a:r>
            <a:endParaRPr lang="fr-FR" sz="2000" b="1" dirty="0">
              <a:solidFill>
                <a:srgbClr val="104F75"/>
              </a:solidFill>
            </a:endParaRPr>
          </a:p>
          <a:p>
            <a:pPr marL="342900" indent="-342900">
              <a:buFont typeface="+mj-lt"/>
              <a:buAutoNum type="arabicPeriod"/>
            </a:pPr>
            <a:r>
              <a:rPr lang="fr-FR" sz="2000" dirty="0">
                <a:solidFill>
                  <a:srgbClr val="104F75"/>
                </a:solidFill>
              </a:rPr>
              <a:t>Où est-ce que tu étais quand Madame Snobinard parlait avec la police ?</a:t>
            </a:r>
            <a:endParaRPr lang="fr-FR" sz="2000" b="1" dirty="0">
              <a:solidFill>
                <a:srgbClr val="104F75"/>
              </a:solidFill>
            </a:endParaRPr>
          </a:p>
          <a:p>
            <a:pPr marL="342900" indent="-342900">
              <a:buFont typeface="+mj-lt"/>
              <a:buAutoNum type="arabicPeriod"/>
            </a:pPr>
            <a:r>
              <a:rPr lang="fr-FR" sz="2000" dirty="0">
                <a:solidFill>
                  <a:srgbClr val="104F75"/>
                </a:solidFill>
              </a:rPr>
              <a:t>Est-ce que tu as volé le trésor pendant que la famille dînait ?</a:t>
            </a:r>
            <a:endParaRPr lang="fr-FR" sz="2000" b="1" dirty="0">
              <a:solidFill>
                <a:srgbClr val="104F75"/>
              </a:solidFill>
            </a:endParaRPr>
          </a:p>
        </p:txBody>
      </p:sp>
    </p:spTree>
    <p:extLst>
      <p:ext uri="{BB962C8B-B14F-4D97-AF65-F5344CB8AC3E}">
        <p14:creationId xmlns:p14="http://schemas.microsoft.com/office/powerpoint/2010/main" val="38388581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6177778" cy="867128"/>
          </a:xfrm>
          <a:prstGeom prst="rect">
            <a:avLst/>
          </a:prstGeom>
        </p:spPr>
      </p:pic>
      <p:sp>
        <p:nvSpPr>
          <p:cNvPr id="4" name="Title 3"/>
          <p:cNvSpPr>
            <a:spLocks noGrp="1"/>
          </p:cNvSpPr>
          <p:nvPr>
            <p:ph type="title"/>
          </p:nvPr>
        </p:nvSpPr>
        <p:spPr>
          <a:xfrm>
            <a:off x="-1" y="296864"/>
            <a:ext cx="7686676" cy="707849"/>
          </a:xfrm>
        </p:spPr>
        <p:txBody>
          <a:bodyPr>
            <a:noAutofit/>
          </a:bodyPr>
          <a:lstStyle/>
          <a:p>
            <a:r>
              <a:rPr lang="fr-FR" sz="3200" b="1" dirty="0">
                <a:solidFill>
                  <a:schemeClr val="bg1"/>
                </a:solidFill>
              </a:rPr>
              <a:t>Un mystère au théâtre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453255" y="249870"/>
            <a:ext cx="1456665"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9" name="TextBox 8">
            <a:extLst>
              <a:ext uri="{FF2B5EF4-FFF2-40B4-BE49-F238E27FC236}">
                <a16:creationId xmlns:a16="http://schemas.microsoft.com/office/drawing/2014/main" id="{A65FB247-6CB9-44F2-869A-81BA5DF44C88}"/>
              </a:ext>
            </a:extLst>
          </p:cNvPr>
          <p:cNvSpPr txBox="1"/>
          <p:nvPr/>
        </p:nvSpPr>
        <p:spPr>
          <a:xfrm>
            <a:off x="84118" y="1298157"/>
            <a:ext cx="7881511" cy="5016758"/>
          </a:xfrm>
          <a:prstGeom prst="rect">
            <a:avLst/>
          </a:prstGeom>
          <a:solidFill>
            <a:srgbClr val="E3EAFD"/>
          </a:solid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04F75"/>
                </a:solidFill>
                <a:effectLst/>
                <a:uLnTx/>
                <a:uFillTx/>
              </a:rPr>
              <a:t>Médecin: </a:t>
            </a:r>
            <a:r>
              <a:rPr kumimoji="0" lang="fr-FR" sz="2000" b="0" i="0" u="none" strike="noStrike" kern="1200" cap="none" spc="0" normalizeH="0" baseline="0" noProof="0" dirty="0">
                <a:ln>
                  <a:noFill/>
                </a:ln>
                <a:solidFill>
                  <a:srgbClr val="104F75"/>
                </a:solidFill>
                <a:effectLst/>
                <a:uLnTx/>
                <a:uFillTx/>
              </a:rPr>
              <a:t>Qu’est-ce que</a:t>
            </a:r>
            <a:r>
              <a:rPr kumimoji="0" lang="fr-FR" sz="2000" b="0" i="0" u="none" strike="noStrike" kern="1200" cap="none" spc="0" normalizeH="0" noProof="0" dirty="0">
                <a:ln>
                  <a:noFill/>
                </a:ln>
                <a:solidFill>
                  <a:srgbClr val="104F75"/>
                </a:solidFill>
                <a:effectLst/>
                <a:uLnTx/>
                <a:uFillTx/>
              </a:rPr>
              <a:t> tu faisais quand tu as eu l’accident ?</a:t>
            </a:r>
            <a:endParaRPr kumimoji="0" lang="fr-FR" sz="2000" b="0" i="0" u="none" strike="noStrike" kern="1200" cap="none" spc="0" normalizeH="0" baseline="0" noProof="0" dirty="0">
              <a:ln>
                <a:noFill/>
              </a:ln>
              <a:solidFill>
                <a:srgbClr val="104F75"/>
              </a:solidFill>
              <a:effectLst/>
              <a:uLnTx/>
              <a:uFillTx/>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04F75"/>
                </a:solidFill>
                <a:effectLst/>
                <a:uLnTx/>
                <a:uFillTx/>
              </a:rPr>
              <a:t>Eric: </a:t>
            </a:r>
            <a:r>
              <a:rPr kumimoji="0" lang="fr-FR" sz="2000" b="0" i="0" u="none" strike="noStrike" kern="1200" cap="none" spc="0" normalizeH="0" baseline="0" noProof="0" dirty="0">
                <a:ln>
                  <a:noFill/>
                </a:ln>
                <a:solidFill>
                  <a:srgbClr val="104F75"/>
                </a:solidFill>
                <a:effectLst/>
                <a:uLnTx/>
                <a:uFillTx/>
              </a:rPr>
              <a:t>Je participais à un spectacle au théâtre quand je suis tombé </a:t>
            </a:r>
            <a:r>
              <a:rPr lang="fr-FR" sz="2000" dirty="0">
                <a:solidFill>
                  <a:srgbClr val="104F75"/>
                </a:solidFill>
              </a:rPr>
              <a:t>dans</a:t>
            </a:r>
            <a:r>
              <a:rPr kumimoji="0" lang="fr-FR" sz="2000" b="0" i="0" u="none" strike="noStrike" kern="1200" cap="none" spc="0" normalizeH="0" baseline="0" noProof="0" dirty="0">
                <a:ln>
                  <a:noFill/>
                </a:ln>
                <a:solidFill>
                  <a:srgbClr val="104F75"/>
                </a:solidFill>
                <a:effectLst/>
                <a:uLnTx/>
                <a:uFillTx/>
              </a:rPr>
              <a:t> l’escalier.</a:t>
            </a:r>
          </a:p>
          <a:p>
            <a:pPr lvl="0" fontAlgn="t">
              <a:defRPr/>
            </a:pPr>
            <a:r>
              <a:rPr lang="fr-FR" sz="2000" b="1" dirty="0">
                <a:solidFill>
                  <a:srgbClr val="104F75"/>
                </a:solidFill>
              </a:rPr>
              <a:t>Médecin : </a:t>
            </a:r>
            <a:r>
              <a:rPr lang="fr-FR" sz="2000" dirty="0">
                <a:solidFill>
                  <a:srgbClr val="104F75"/>
                </a:solidFill>
              </a:rPr>
              <a:t>Est-ce qu’une autre personne était proche de toi quand tu es tombé ?</a:t>
            </a:r>
            <a:endParaRPr kumimoji="0" lang="fr-FR" sz="2000" b="0" i="0" u="none" strike="noStrike" kern="1200" cap="none" spc="0" normalizeH="0" baseline="0" noProof="0" dirty="0">
              <a:ln>
                <a:noFill/>
              </a:ln>
              <a:solidFill>
                <a:srgbClr val="104F75"/>
              </a:solidFill>
              <a:effectLst/>
              <a:uLnTx/>
              <a:uFillTx/>
            </a:endParaRPr>
          </a:p>
          <a:p>
            <a:pPr lvl="0" fontAlgn="t">
              <a:defRPr/>
            </a:pPr>
            <a:r>
              <a:rPr lang="fr-FR" sz="2000" b="1" dirty="0">
                <a:solidFill>
                  <a:srgbClr val="104F75"/>
                </a:solidFill>
              </a:rPr>
              <a:t>Eric : </a:t>
            </a:r>
            <a:r>
              <a:rPr kumimoji="0" lang="fr-FR" sz="2000" b="0" i="0" u="none" strike="noStrike" kern="1200" cap="none" spc="0" normalizeH="0" baseline="0" noProof="0" dirty="0">
                <a:ln>
                  <a:noFill/>
                </a:ln>
                <a:solidFill>
                  <a:srgbClr val="104F75"/>
                </a:solidFill>
                <a:effectLst/>
                <a:uLnTx/>
                <a:uFillTx/>
              </a:rPr>
              <a:t>Oui,</a:t>
            </a:r>
            <a:r>
              <a:rPr kumimoji="0" lang="fr-FR" sz="2000" b="0" i="0" u="none" strike="noStrike" kern="1200" cap="none" spc="0" normalizeH="0" noProof="0" dirty="0">
                <a:ln>
                  <a:noFill/>
                </a:ln>
                <a:solidFill>
                  <a:srgbClr val="104F75"/>
                </a:solidFill>
                <a:effectLst/>
                <a:uLnTx/>
                <a:uFillTx/>
              </a:rPr>
              <a:t> un autre artiste est arrivé à côté de moi</a:t>
            </a:r>
            <a:r>
              <a:rPr lang="fr-FR" sz="2000" dirty="0">
                <a:solidFill>
                  <a:srgbClr val="104F75"/>
                </a:solidFill>
              </a:rPr>
              <a:t> pendant que je dansais.</a:t>
            </a:r>
            <a:endParaRPr kumimoji="0" lang="fr-FR" sz="2000" b="0" i="0" u="none" strike="noStrike" kern="1200" cap="none" spc="0" normalizeH="0" baseline="0" noProof="0" dirty="0">
              <a:ln>
                <a:noFill/>
              </a:ln>
              <a:solidFill>
                <a:srgbClr val="104F75"/>
              </a:solidFill>
              <a:effectLst/>
              <a:uLnTx/>
              <a:uFillTx/>
            </a:endParaRPr>
          </a:p>
          <a:p>
            <a:pPr fontAlgn="t">
              <a:defRPr/>
            </a:pPr>
            <a:r>
              <a:rPr lang="fr-FR" sz="2000" b="1" dirty="0">
                <a:solidFill>
                  <a:srgbClr val="104F75"/>
                </a:solidFill>
              </a:rPr>
              <a:t>Médecin : </a:t>
            </a:r>
            <a:r>
              <a:rPr lang="fr-FR" sz="2000" dirty="0">
                <a:solidFill>
                  <a:srgbClr val="104F75"/>
                </a:solidFill>
              </a:rPr>
              <a:t>Est-ce qu’il a appelé l’ambulance pendant que le spectacle continuait ?  </a:t>
            </a:r>
          </a:p>
          <a:p>
            <a:pPr lvl="0" fontAlgn="t">
              <a:defRPr/>
            </a:pPr>
            <a:r>
              <a:rPr lang="fr-FR" sz="2000" b="1" dirty="0">
                <a:solidFill>
                  <a:srgbClr val="104F75"/>
                </a:solidFill>
              </a:rPr>
              <a:t>Eric : </a:t>
            </a:r>
            <a:r>
              <a:rPr lang="fr-FR" sz="2000" dirty="0">
                <a:solidFill>
                  <a:srgbClr val="104F75"/>
                </a:solidFill>
              </a:rPr>
              <a:t>Non, il a continué à danser pendant que je tombais.</a:t>
            </a:r>
            <a:r>
              <a:rPr kumimoji="0" lang="fr-FR" sz="2000" b="0" i="0" u="none" strike="noStrike" kern="1200" cap="none" spc="0" normalizeH="0" noProof="0" dirty="0">
                <a:ln>
                  <a:noFill/>
                </a:ln>
                <a:solidFill>
                  <a:srgbClr val="104F75"/>
                </a:solidFill>
                <a:effectLst/>
                <a:uLnTx/>
                <a:uFillTx/>
              </a:rPr>
              <a:t> Il </a:t>
            </a:r>
            <a:r>
              <a:rPr kumimoji="0" lang="fr-FR" sz="2000" b="0" i="0" u="none" strike="noStrike" kern="1200" cap="none" spc="0" normalizeH="0" baseline="0" noProof="0" dirty="0">
                <a:ln>
                  <a:noFill/>
                </a:ln>
                <a:solidFill>
                  <a:srgbClr val="104F75"/>
                </a:solidFill>
                <a:effectLst/>
                <a:uLnTx/>
                <a:uFillTx/>
              </a:rPr>
              <a:t>a </a:t>
            </a:r>
            <a:r>
              <a:rPr lang="fr-FR" sz="2000" dirty="0">
                <a:solidFill>
                  <a:srgbClr val="104F75"/>
                </a:solidFill>
              </a:rPr>
              <a:t>trouvé </a:t>
            </a:r>
            <a:r>
              <a:rPr lang="fr-FR" sz="2000" noProof="0" dirty="0">
                <a:solidFill>
                  <a:srgbClr val="104F75"/>
                </a:solidFill>
              </a:rPr>
              <a:t>un téléphone </a:t>
            </a:r>
            <a:r>
              <a:rPr lang="fr-FR" sz="2000" dirty="0">
                <a:solidFill>
                  <a:srgbClr val="104F75"/>
                </a:solidFill>
              </a:rPr>
              <a:t>pendant que l’audience dînait après le spectacle.</a:t>
            </a:r>
            <a:r>
              <a:rPr lang="fr-FR" sz="2000" noProof="0" dirty="0">
                <a:solidFill>
                  <a:srgbClr val="104F75"/>
                </a:solidFill>
              </a:rPr>
              <a:t> </a:t>
            </a:r>
            <a:endParaRPr kumimoji="0" lang="fr-FR" sz="2000" b="0" i="0" u="none" strike="noStrike" kern="1200" cap="none" spc="0" normalizeH="0" baseline="0" noProof="0" dirty="0">
              <a:ln>
                <a:noFill/>
              </a:ln>
              <a:solidFill>
                <a:srgbClr val="104F75"/>
              </a:solidFill>
              <a:effectLst/>
              <a:uLnTx/>
              <a:uFillTx/>
            </a:endParaRPr>
          </a:p>
          <a:p>
            <a:pPr lvl="0" fontAlgn="t">
              <a:defRPr/>
            </a:pPr>
            <a:r>
              <a:rPr lang="fr-FR" sz="2000" b="1" dirty="0">
                <a:solidFill>
                  <a:srgbClr val="104F75"/>
                </a:solidFill>
              </a:rPr>
              <a:t>Médecin : </a:t>
            </a:r>
            <a:r>
              <a:rPr lang="fr-FR" sz="2000" dirty="0">
                <a:solidFill>
                  <a:srgbClr val="104F75"/>
                </a:solidFill>
              </a:rPr>
              <a:t>Pourquoi est-ce qu’il a attendu jusqu’à la fin pour appeler l’ambulance quand tu étais en bas ?</a:t>
            </a:r>
          </a:p>
          <a:p>
            <a:pPr lvl="0" fontAlgn="t">
              <a:defRPr/>
            </a:pPr>
            <a:r>
              <a:rPr lang="fr-FR" sz="2000" b="1" dirty="0">
                <a:solidFill>
                  <a:srgbClr val="104F75"/>
                </a:solidFill>
              </a:rPr>
              <a:t>Eric : </a:t>
            </a:r>
            <a:r>
              <a:rPr lang="fr-FR" sz="2000" dirty="0">
                <a:solidFill>
                  <a:srgbClr val="104F75"/>
                </a:solidFill>
              </a:rPr>
              <a:t>Euh, je me demandais si peut-être ce n’était pas un vrai accident ! Est-ce que je suis tombé à cause de l’autre artiste?</a:t>
            </a:r>
          </a:p>
        </p:txBody>
      </p:sp>
      <p:sp>
        <p:nvSpPr>
          <p:cNvPr id="21" name="TextBox 20">
            <a:extLst>
              <a:ext uri="{FF2B5EF4-FFF2-40B4-BE49-F238E27FC236}">
                <a16:creationId xmlns:a16="http://schemas.microsoft.com/office/drawing/2014/main" id="{AF37CB02-9565-44DF-84EB-5454FC706CB1}"/>
              </a:ext>
            </a:extLst>
          </p:cNvPr>
          <p:cNvSpPr txBox="1"/>
          <p:nvPr/>
        </p:nvSpPr>
        <p:spPr>
          <a:xfrm>
            <a:off x="8074835" y="4034783"/>
            <a:ext cx="4016367" cy="1200329"/>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ea typeface="+mn-ea"/>
                <a:cs typeface="+mn-cs"/>
              </a:rPr>
              <a:t>1. What was Eric </a:t>
            </a:r>
            <a:r>
              <a:rPr kumimoji="0" lang="en-GB" sz="2400" b="0" i="0" u="none" strike="noStrike" kern="1200" cap="none" spc="0" normalizeH="0" noProof="0" dirty="0">
                <a:ln>
                  <a:noFill/>
                </a:ln>
                <a:solidFill>
                  <a:srgbClr val="115076"/>
                </a:solidFill>
                <a:effectLst/>
                <a:uLnTx/>
                <a:uFillTx/>
                <a:ea typeface="+mn-ea"/>
                <a:cs typeface="+mn-cs"/>
              </a:rPr>
              <a:t>doing when the accident happened?</a:t>
            </a:r>
            <a:endParaRPr kumimoji="0" lang="en-GB" sz="2400" b="0" i="0" u="none" strike="noStrike" kern="1200" cap="none" spc="0" normalizeH="0" baseline="0" noProof="0" dirty="0">
              <a:ln>
                <a:noFill/>
              </a:ln>
              <a:solidFill>
                <a:srgbClr val="115076"/>
              </a:solidFill>
              <a:effectLst/>
              <a:uLnTx/>
              <a:uFillTx/>
              <a:ea typeface="+mn-ea"/>
              <a:cs typeface="+mn-cs"/>
            </a:endParaRPr>
          </a:p>
        </p:txBody>
      </p:sp>
      <p:sp>
        <p:nvSpPr>
          <p:cNvPr id="34" name="TextBox 33">
            <a:extLst>
              <a:ext uri="{FF2B5EF4-FFF2-40B4-BE49-F238E27FC236}">
                <a16:creationId xmlns:a16="http://schemas.microsoft.com/office/drawing/2014/main" id="{77A82B78-C9C3-436E-AA11-62A36414E3F3}"/>
              </a:ext>
            </a:extLst>
          </p:cNvPr>
          <p:cNvSpPr txBox="1"/>
          <p:nvPr/>
        </p:nvSpPr>
        <p:spPr>
          <a:xfrm>
            <a:off x="6039398" y="179203"/>
            <a:ext cx="4368470" cy="830997"/>
          </a:xfrm>
          <a:prstGeom prst="rect">
            <a:avLst/>
          </a:prstGeom>
          <a:noFill/>
        </p:spPr>
        <p:txBody>
          <a:bodyPr wrap="square">
            <a:spAutoFit/>
          </a:bodyPr>
          <a:lstStyle/>
          <a:p>
            <a:pPr algn="ctr"/>
            <a:r>
              <a:rPr lang="fr-FR" sz="2400" dirty="0">
                <a:solidFill>
                  <a:srgbClr val="1F4E79"/>
                </a:solidFill>
              </a:rPr>
              <a:t>Lis le texte et </a:t>
            </a:r>
          </a:p>
          <a:p>
            <a:pPr algn="ctr"/>
            <a:r>
              <a:rPr lang="fr-FR" sz="2400" dirty="0">
                <a:solidFill>
                  <a:srgbClr val="1F4E79"/>
                </a:solidFill>
              </a:rPr>
              <a:t>réponds aux questions.</a:t>
            </a:r>
            <a:endParaRPr lang="en-GB" sz="2400" dirty="0"/>
          </a:p>
        </p:txBody>
      </p:sp>
      <p:grpSp>
        <p:nvGrpSpPr>
          <p:cNvPr id="20" name="Group 19">
            <a:extLst>
              <a:ext uri="{FF2B5EF4-FFF2-40B4-BE49-F238E27FC236}">
                <a16:creationId xmlns:a16="http://schemas.microsoft.com/office/drawing/2014/main" id="{A8887E40-427E-85FF-3F8A-FA4141AE1347}"/>
              </a:ext>
            </a:extLst>
          </p:cNvPr>
          <p:cNvGrpSpPr/>
          <p:nvPr/>
        </p:nvGrpSpPr>
        <p:grpSpPr>
          <a:xfrm>
            <a:off x="8223633" y="1212342"/>
            <a:ext cx="3484207" cy="2435585"/>
            <a:chOff x="8111637" y="1052878"/>
            <a:chExt cx="3996245" cy="2793518"/>
          </a:xfrm>
        </p:grpSpPr>
        <p:pic>
          <p:nvPicPr>
            <p:cNvPr id="11" name="Picture 10" descr="A red curtain with a white background&#10;&#10;Description automatically generated with medium confidence">
              <a:extLst>
                <a:ext uri="{FF2B5EF4-FFF2-40B4-BE49-F238E27FC236}">
                  <a16:creationId xmlns:a16="http://schemas.microsoft.com/office/drawing/2014/main" id="{67F01090-7C6B-9356-5EB4-CE9EED6372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1637" y="1052878"/>
              <a:ext cx="3996245" cy="2793518"/>
            </a:xfrm>
            <a:prstGeom prst="rect">
              <a:avLst/>
            </a:prstGeom>
          </p:spPr>
        </p:pic>
        <p:pic>
          <p:nvPicPr>
            <p:cNvPr id="14" name="Picture 13" descr="A picture containing outdoor, building, colonnade&#10;&#10;Description automatically generated">
              <a:extLst>
                <a:ext uri="{FF2B5EF4-FFF2-40B4-BE49-F238E27FC236}">
                  <a16:creationId xmlns:a16="http://schemas.microsoft.com/office/drawing/2014/main" id="{5E91A9DE-A44B-B4F5-A44D-6EEEADA316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1827" y="2078912"/>
              <a:ext cx="2869228" cy="1685998"/>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EE74FB81-30AC-E575-E60F-3A4D2F3AC4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77518" y="2981973"/>
              <a:ext cx="1074341" cy="749521"/>
            </a:xfrm>
            <a:prstGeom prst="rect">
              <a:avLst/>
            </a:prstGeom>
          </p:spPr>
        </p:pic>
        <p:pic>
          <p:nvPicPr>
            <p:cNvPr id="17" name="Picture 16" descr="A picture containing person, dressed, suit&#10;&#10;Description automatically generated">
              <a:extLst>
                <a:ext uri="{FF2B5EF4-FFF2-40B4-BE49-F238E27FC236}">
                  <a16:creationId xmlns:a16="http://schemas.microsoft.com/office/drawing/2014/main" id="{99131682-1EEB-C5EC-8485-963D28B3842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4715" y="2008636"/>
              <a:ext cx="652384" cy="1107495"/>
            </a:xfrm>
            <a:prstGeom prst="rect">
              <a:avLst/>
            </a:prstGeom>
          </p:spPr>
        </p:pic>
      </p:grpSp>
      <p:sp>
        <p:nvSpPr>
          <p:cNvPr id="43" name="Rectangle 42">
            <a:extLst>
              <a:ext uri="{FF2B5EF4-FFF2-40B4-BE49-F238E27FC236}">
                <a16:creationId xmlns:a16="http://schemas.microsoft.com/office/drawing/2014/main" id="{B239D16D-9C7C-01EA-8A56-7CA3A039A6FB}"/>
              </a:ext>
            </a:extLst>
          </p:cNvPr>
          <p:cNvSpPr/>
          <p:nvPr/>
        </p:nvSpPr>
        <p:spPr>
          <a:xfrm>
            <a:off x="8077379" y="5235112"/>
            <a:ext cx="4016367" cy="468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i="1" dirty="0">
                <a:solidFill>
                  <a:srgbClr val="115076"/>
                </a:solidFill>
              </a:rPr>
              <a:t>Taking part in a show</a:t>
            </a:r>
            <a:endParaRPr lang="en-GB" sz="2400" dirty="0">
              <a:solidFill>
                <a:srgbClr val="115076"/>
              </a:solidFill>
            </a:endParaRPr>
          </a:p>
        </p:txBody>
      </p:sp>
      <p:sp>
        <p:nvSpPr>
          <p:cNvPr id="46" name="Rectangle 45">
            <a:extLst>
              <a:ext uri="{FF2B5EF4-FFF2-40B4-BE49-F238E27FC236}">
                <a16:creationId xmlns:a16="http://schemas.microsoft.com/office/drawing/2014/main" id="{1CD147BA-4339-7DA4-C408-B75B45817DAD}"/>
              </a:ext>
            </a:extLst>
          </p:cNvPr>
          <p:cNvSpPr/>
          <p:nvPr/>
        </p:nvSpPr>
        <p:spPr>
          <a:xfrm>
            <a:off x="8072291" y="3927764"/>
            <a:ext cx="3837629" cy="2202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501A085C-1E28-4F56-85AF-ECAF0857DB76}"/>
              </a:ext>
            </a:extLst>
          </p:cNvPr>
          <p:cNvSpPr/>
          <p:nvPr/>
        </p:nvSpPr>
        <p:spPr>
          <a:xfrm>
            <a:off x="8069747" y="4936534"/>
            <a:ext cx="3979057" cy="854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i="1" dirty="0">
                <a:solidFill>
                  <a:srgbClr val="115076"/>
                </a:solidFill>
              </a:rPr>
              <a:t>Another artist arrived next to him.</a:t>
            </a:r>
            <a:endParaRPr lang="en-GB" sz="2400" dirty="0">
              <a:solidFill>
                <a:srgbClr val="115076"/>
              </a:solidFill>
            </a:endParaRPr>
          </a:p>
        </p:txBody>
      </p:sp>
      <p:sp>
        <p:nvSpPr>
          <p:cNvPr id="23" name="TextBox 22">
            <a:extLst>
              <a:ext uri="{FF2B5EF4-FFF2-40B4-BE49-F238E27FC236}">
                <a16:creationId xmlns:a16="http://schemas.microsoft.com/office/drawing/2014/main" id="{E94353A9-41F8-42F5-9A7D-1CA0505D3540}"/>
              </a:ext>
            </a:extLst>
          </p:cNvPr>
          <p:cNvSpPr txBox="1"/>
          <p:nvPr/>
        </p:nvSpPr>
        <p:spPr>
          <a:xfrm>
            <a:off x="8084391" y="4126996"/>
            <a:ext cx="3979057" cy="830997"/>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ea typeface="+mn-ea"/>
                <a:cs typeface="+mn-cs"/>
              </a:rPr>
              <a:t>2. What happened</a:t>
            </a:r>
            <a:r>
              <a:rPr kumimoji="0" lang="en-GB" sz="2400" b="0" i="0" u="none" strike="noStrike" kern="1200" cap="none" spc="0" normalizeH="0" noProof="0" dirty="0">
                <a:ln>
                  <a:noFill/>
                </a:ln>
                <a:solidFill>
                  <a:srgbClr val="115076"/>
                </a:solidFill>
                <a:effectLst/>
                <a:uLnTx/>
                <a:uFillTx/>
                <a:ea typeface="+mn-ea"/>
                <a:cs typeface="+mn-cs"/>
              </a:rPr>
              <a:t> while Eric was dancing?</a:t>
            </a:r>
            <a:endParaRPr kumimoji="0" lang="en-GB" sz="2400" b="0" i="0" u="none" strike="noStrike" kern="1200" cap="none" spc="0" normalizeH="0" baseline="0" noProof="0" dirty="0">
              <a:ln>
                <a:noFill/>
              </a:ln>
              <a:solidFill>
                <a:srgbClr val="115076"/>
              </a:solidFill>
              <a:effectLst/>
              <a:uLnTx/>
              <a:uFillTx/>
              <a:ea typeface="+mn-ea"/>
              <a:cs typeface="+mn-cs"/>
            </a:endParaRPr>
          </a:p>
        </p:txBody>
      </p:sp>
      <p:sp>
        <p:nvSpPr>
          <p:cNvPr id="47" name="Rectangle 46">
            <a:extLst>
              <a:ext uri="{FF2B5EF4-FFF2-40B4-BE49-F238E27FC236}">
                <a16:creationId xmlns:a16="http://schemas.microsoft.com/office/drawing/2014/main" id="{B2DE5613-FDEA-1C13-E669-31DFA3ADDDDE}"/>
              </a:ext>
            </a:extLst>
          </p:cNvPr>
          <p:cNvSpPr/>
          <p:nvPr/>
        </p:nvSpPr>
        <p:spPr>
          <a:xfrm>
            <a:off x="8069747" y="3782291"/>
            <a:ext cx="3979057" cy="23483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01E62209-A9A9-4799-934A-69E79D15D0BD}"/>
              </a:ext>
            </a:extLst>
          </p:cNvPr>
          <p:cNvSpPr txBox="1"/>
          <p:nvPr/>
        </p:nvSpPr>
        <p:spPr>
          <a:xfrm>
            <a:off x="8095013" y="4069915"/>
            <a:ext cx="4002229" cy="1200329"/>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ea typeface="+mn-ea"/>
                <a:cs typeface="+mn-cs"/>
              </a:rPr>
              <a:t>3. Did the other artist</a:t>
            </a:r>
            <a:r>
              <a:rPr kumimoji="0" lang="en-GB" sz="2400" b="0" i="0" u="none" strike="noStrike" kern="1200" cap="none" spc="0" normalizeH="0" noProof="0" dirty="0">
                <a:ln>
                  <a:noFill/>
                </a:ln>
                <a:solidFill>
                  <a:srgbClr val="115076"/>
                </a:solidFill>
                <a:effectLst/>
                <a:uLnTx/>
                <a:uFillTx/>
                <a:ea typeface="+mn-ea"/>
                <a:cs typeface="+mn-cs"/>
              </a:rPr>
              <a:t> call an ambulance immediately?</a:t>
            </a:r>
          </a:p>
        </p:txBody>
      </p:sp>
      <p:sp>
        <p:nvSpPr>
          <p:cNvPr id="22" name="Rectangle 21">
            <a:extLst>
              <a:ext uri="{FF2B5EF4-FFF2-40B4-BE49-F238E27FC236}">
                <a16:creationId xmlns:a16="http://schemas.microsoft.com/office/drawing/2014/main" id="{9F01E763-0A3C-4105-B6D0-3D2D5AF158BB}"/>
              </a:ext>
            </a:extLst>
          </p:cNvPr>
          <p:cNvSpPr/>
          <p:nvPr/>
        </p:nvSpPr>
        <p:spPr>
          <a:xfrm>
            <a:off x="8068271" y="5250442"/>
            <a:ext cx="4020443" cy="830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i="1" dirty="0">
                <a:solidFill>
                  <a:srgbClr val="115076"/>
                </a:solidFill>
              </a:rPr>
              <a:t>No, he carried on dancing.</a:t>
            </a:r>
            <a:endParaRPr lang="en-GB" sz="2400" dirty="0">
              <a:solidFill>
                <a:srgbClr val="115076"/>
              </a:solidFill>
            </a:endParaRPr>
          </a:p>
        </p:txBody>
      </p:sp>
      <p:sp>
        <p:nvSpPr>
          <p:cNvPr id="48" name="Rectangle 47">
            <a:extLst>
              <a:ext uri="{FF2B5EF4-FFF2-40B4-BE49-F238E27FC236}">
                <a16:creationId xmlns:a16="http://schemas.microsoft.com/office/drawing/2014/main" id="{D794DBE8-27DA-8844-7CC9-4E37E1D078FA}"/>
              </a:ext>
            </a:extLst>
          </p:cNvPr>
          <p:cNvSpPr/>
          <p:nvPr/>
        </p:nvSpPr>
        <p:spPr>
          <a:xfrm>
            <a:off x="8069747" y="3793400"/>
            <a:ext cx="4021455" cy="24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2881BA08-2BFC-470D-876F-C10C2E29A554}"/>
              </a:ext>
            </a:extLst>
          </p:cNvPr>
          <p:cNvSpPr txBox="1"/>
          <p:nvPr/>
        </p:nvSpPr>
        <p:spPr>
          <a:xfrm>
            <a:off x="8043005" y="4019780"/>
            <a:ext cx="4020443" cy="830997"/>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ea typeface="+mn-ea"/>
                <a:cs typeface="+mn-cs"/>
              </a:rPr>
              <a:t>4. When did the</a:t>
            </a:r>
            <a:r>
              <a:rPr kumimoji="0" lang="en-GB" sz="2400" b="0" i="0" u="none" strike="noStrike" kern="1200" cap="none" spc="0" normalizeH="0" noProof="0" dirty="0">
                <a:ln>
                  <a:noFill/>
                </a:ln>
                <a:solidFill>
                  <a:srgbClr val="115076"/>
                </a:solidFill>
                <a:effectLst/>
                <a:uLnTx/>
                <a:uFillTx/>
                <a:ea typeface="+mn-ea"/>
                <a:cs typeface="+mn-cs"/>
              </a:rPr>
              <a:t> artist call the ambulance?</a:t>
            </a:r>
            <a:endParaRPr kumimoji="0" lang="en-GB" sz="2400" b="0" i="0" u="none" strike="noStrike" kern="1200" cap="none" spc="0" normalizeH="0" baseline="0" noProof="0" dirty="0">
              <a:ln>
                <a:noFill/>
              </a:ln>
              <a:solidFill>
                <a:srgbClr val="115076"/>
              </a:solidFill>
              <a:effectLst/>
              <a:uLnTx/>
              <a:uFillTx/>
              <a:ea typeface="+mn-ea"/>
              <a:cs typeface="+mn-cs"/>
            </a:endParaRPr>
          </a:p>
        </p:txBody>
      </p:sp>
      <p:sp>
        <p:nvSpPr>
          <p:cNvPr id="29" name="Rectangle 28">
            <a:extLst>
              <a:ext uri="{FF2B5EF4-FFF2-40B4-BE49-F238E27FC236}">
                <a16:creationId xmlns:a16="http://schemas.microsoft.com/office/drawing/2014/main" id="{28CCC6EF-D0F9-4651-9115-06898FD81024}"/>
              </a:ext>
            </a:extLst>
          </p:cNvPr>
          <p:cNvSpPr/>
          <p:nvPr/>
        </p:nvSpPr>
        <p:spPr>
          <a:xfrm>
            <a:off x="8035878" y="4848685"/>
            <a:ext cx="4002865" cy="1326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i="1" dirty="0">
                <a:solidFill>
                  <a:srgbClr val="115076"/>
                </a:solidFill>
              </a:rPr>
              <a:t>When the audience were dining after the show.</a:t>
            </a:r>
          </a:p>
        </p:txBody>
      </p:sp>
      <p:sp>
        <p:nvSpPr>
          <p:cNvPr id="49" name="Rectangle 48">
            <a:extLst>
              <a:ext uri="{FF2B5EF4-FFF2-40B4-BE49-F238E27FC236}">
                <a16:creationId xmlns:a16="http://schemas.microsoft.com/office/drawing/2014/main" id="{F8B1E1FF-6EDA-6478-5E7D-694ADA35B4B7}"/>
              </a:ext>
            </a:extLst>
          </p:cNvPr>
          <p:cNvSpPr/>
          <p:nvPr/>
        </p:nvSpPr>
        <p:spPr>
          <a:xfrm>
            <a:off x="8035878" y="3782291"/>
            <a:ext cx="4002865" cy="23924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6E723324-50BF-465E-85EA-D74665C52798}"/>
              </a:ext>
            </a:extLst>
          </p:cNvPr>
          <p:cNvSpPr txBox="1"/>
          <p:nvPr/>
        </p:nvSpPr>
        <p:spPr>
          <a:xfrm>
            <a:off x="8042107" y="3668370"/>
            <a:ext cx="4033047" cy="1569660"/>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ea typeface="+mn-ea"/>
                <a:cs typeface="+mn-cs"/>
              </a:rPr>
              <a:t>5. Why</a:t>
            </a:r>
            <a:r>
              <a:rPr kumimoji="0" lang="en-GB" sz="2400" b="0" i="0" u="none" strike="noStrike" kern="1200" cap="none" spc="0" normalizeH="0" noProof="0" dirty="0">
                <a:ln>
                  <a:noFill/>
                </a:ln>
                <a:solidFill>
                  <a:srgbClr val="115076"/>
                </a:solidFill>
                <a:effectLst/>
                <a:uLnTx/>
                <a:uFillTx/>
                <a:ea typeface="+mn-ea"/>
                <a:cs typeface="+mn-cs"/>
              </a:rPr>
              <a:t> does Eric think it took a long time for the other artist to call the ambulance?</a:t>
            </a:r>
            <a:endParaRPr kumimoji="0" lang="en-GB" sz="2400" b="0" i="0" u="none" strike="noStrike" kern="1200" cap="none" spc="0" normalizeH="0" baseline="0" noProof="0" dirty="0">
              <a:ln>
                <a:noFill/>
              </a:ln>
              <a:solidFill>
                <a:srgbClr val="115076"/>
              </a:solidFill>
              <a:effectLst/>
              <a:uLnTx/>
              <a:uFillTx/>
              <a:ea typeface="+mn-ea"/>
              <a:cs typeface="+mn-cs"/>
            </a:endParaRPr>
          </a:p>
        </p:txBody>
      </p:sp>
      <p:sp>
        <p:nvSpPr>
          <p:cNvPr id="24" name="Rectangle 23">
            <a:extLst>
              <a:ext uri="{FF2B5EF4-FFF2-40B4-BE49-F238E27FC236}">
                <a16:creationId xmlns:a16="http://schemas.microsoft.com/office/drawing/2014/main" id="{09CF0AA2-493C-4821-946E-89C3C328CD4F}"/>
              </a:ext>
            </a:extLst>
          </p:cNvPr>
          <p:cNvSpPr/>
          <p:nvPr/>
        </p:nvSpPr>
        <p:spPr>
          <a:xfrm>
            <a:off x="8053179" y="5235421"/>
            <a:ext cx="3895274" cy="1028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i="1" dirty="0">
                <a:solidFill>
                  <a:srgbClr val="115076"/>
                </a:solidFill>
              </a:rPr>
              <a:t>He was wondering if it was a real accident!</a:t>
            </a:r>
          </a:p>
        </p:txBody>
      </p:sp>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3" grpId="0" animBg="1"/>
      <p:bldP spid="46" grpId="0" animBg="1"/>
      <p:bldP spid="26" grpId="0" animBg="1"/>
      <p:bldP spid="23" grpId="0" animBg="1"/>
      <p:bldP spid="47" grpId="0" animBg="1"/>
      <p:bldP spid="25" grpId="0" animBg="1"/>
      <p:bldP spid="22" grpId="0" animBg="1"/>
      <p:bldP spid="48" grpId="0" animBg="1"/>
      <p:bldP spid="27" grpId="0" animBg="1"/>
      <p:bldP spid="29" grpId="0" animBg="1"/>
      <p:bldP spid="49" grpId="0" animBg="1"/>
      <p:bldP spid="28" grpId="0" animBg="1"/>
      <p:bldP spid="2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le 4">
            <a:extLst>
              <a:ext uri="{FF2B5EF4-FFF2-40B4-BE49-F238E27FC236}">
                <a16:creationId xmlns:a16="http://schemas.microsoft.com/office/drawing/2014/main" id="{C61F63B5-00CC-2986-3A1D-EED57F4AD4A0}"/>
              </a:ext>
            </a:extLst>
          </p:cNvPr>
          <p:cNvGraphicFramePr>
            <a:graphicFrameLocks noGrp="1"/>
          </p:cNvGraphicFramePr>
          <p:nvPr>
            <p:extLst>
              <p:ext uri="{D42A27DB-BD31-4B8C-83A1-F6EECF244321}">
                <p14:modId xmlns:p14="http://schemas.microsoft.com/office/powerpoint/2010/main" val="4280430334"/>
              </p:ext>
            </p:extLst>
          </p:nvPr>
        </p:nvGraphicFramePr>
        <p:xfrm>
          <a:off x="0" y="872690"/>
          <a:ext cx="12192000" cy="5402358"/>
        </p:xfrm>
        <a:graphic>
          <a:graphicData uri="http://schemas.openxmlformats.org/drawingml/2006/table">
            <a:tbl>
              <a:tblPr firstRow="1" bandRow="1">
                <a:tableStyleId>{21E4AEA4-8DFA-4A89-87EB-49C32662AFE0}</a:tableStyleId>
              </a:tblPr>
              <a:tblGrid>
                <a:gridCol w="555685">
                  <a:extLst>
                    <a:ext uri="{9D8B030D-6E8A-4147-A177-3AD203B41FA5}">
                      <a16:colId xmlns:a16="http://schemas.microsoft.com/office/drawing/2014/main" val="4063752121"/>
                    </a:ext>
                  </a:extLst>
                </a:gridCol>
                <a:gridCol w="1428205">
                  <a:extLst>
                    <a:ext uri="{9D8B030D-6E8A-4147-A177-3AD203B41FA5}">
                      <a16:colId xmlns:a16="http://schemas.microsoft.com/office/drawing/2014/main" val="3969869755"/>
                    </a:ext>
                  </a:extLst>
                </a:gridCol>
                <a:gridCol w="1736440">
                  <a:extLst>
                    <a:ext uri="{9D8B030D-6E8A-4147-A177-3AD203B41FA5}">
                      <a16:colId xmlns:a16="http://schemas.microsoft.com/office/drawing/2014/main" val="543374578"/>
                    </a:ext>
                  </a:extLst>
                </a:gridCol>
                <a:gridCol w="8471670">
                  <a:extLst>
                    <a:ext uri="{9D8B030D-6E8A-4147-A177-3AD203B41FA5}">
                      <a16:colId xmlns:a16="http://schemas.microsoft.com/office/drawing/2014/main" val="2704536439"/>
                    </a:ext>
                  </a:extLst>
                </a:gridCol>
              </a:tblGrid>
              <a:tr h="500306">
                <a:tc>
                  <a:txBody>
                    <a:bodyPr/>
                    <a:lstStyle/>
                    <a:p>
                      <a:pPr algn="ctr">
                        <a:lnSpc>
                          <a:spcPts val="2200"/>
                        </a:lnSpc>
                      </a:pPr>
                      <a:endParaRPr lang="fr-FR" sz="2000" b="0" dirty="0"/>
                    </a:p>
                  </a:txBody>
                  <a:tcPr/>
                </a:tc>
                <a:tc>
                  <a:txBody>
                    <a:bodyPr/>
                    <a:lstStyle/>
                    <a:p>
                      <a:pPr algn="ctr">
                        <a:lnSpc>
                          <a:spcPts val="2200"/>
                        </a:lnSpc>
                      </a:pPr>
                      <a:r>
                        <a:rPr lang="en-GB" sz="2000" b="0" noProof="0" dirty="0"/>
                        <a:t>Verbs ongoing?</a:t>
                      </a:r>
                    </a:p>
                  </a:txBody>
                  <a:tcPr/>
                </a:tc>
                <a:tc>
                  <a:txBody>
                    <a:bodyPr/>
                    <a:lstStyle/>
                    <a:p>
                      <a:pPr algn="ctr">
                        <a:lnSpc>
                          <a:spcPts val="2200"/>
                        </a:lnSpc>
                      </a:pPr>
                      <a:r>
                        <a:rPr lang="en-GB" sz="2000" b="0" noProof="0" dirty="0"/>
                        <a:t>Verbs completed?</a:t>
                      </a:r>
                    </a:p>
                  </a:txBody>
                  <a:tcPr/>
                </a:tc>
                <a:tc>
                  <a:txBody>
                    <a:bodyPr/>
                    <a:lstStyle/>
                    <a:p>
                      <a:pPr algn="ctr">
                        <a:lnSpc>
                          <a:spcPts val="2200"/>
                        </a:lnSpc>
                      </a:pPr>
                      <a:endParaRPr lang="fr-FR" sz="2000" b="0" dirty="0"/>
                    </a:p>
                  </a:txBody>
                  <a:tcPr/>
                </a:tc>
                <a:extLst>
                  <a:ext uri="{0D108BD9-81ED-4DB2-BD59-A6C34878D82A}">
                    <a16:rowId xmlns:a16="http://schemas.microsoft.com/office/drawing/2014/main" val="1179479919"/>
                  </a:ext>
                </a:extLst>
              </a:tr>
              <a:tr h="500306">
                <a:tc>
                  <a:txBody>
                    <a:bodyPr/>
                    <a:lstStyle/>
                    <a:p>
                      <a:pPr algn="ctr">
                        <a:lnSpc>
                          <a:spcPts val="2200"/>
                        </a:lnSpc>
                      </a:pPr>
                      <a:endParaRPr lang="fr-FR" sz="2000" b="0" dirty="0">
                        <a:solidFill>
                          <a:srgbClr val="104F75"/>
                        </a:solidFill>
                      </a:endParaRPr>
                    </a:p>
                  </a:txBody>
                  <a:tcPr/>
                </a:tc>
                <a:tc>
                  <a:txBody>
                    <a:bodyPr/>
                    <a:lstStyle/>
                    <a:p>
                      <a:pPr algn="ctr">
                        <a:lnSpc>
                          <a:spcPts val="2200"/>
                        </a:lnSpc>
                      </a:pPr>
                      <a:r>
                        <a:rPr lang="fr-FR" sz="2000" b="0" dirty="0">
                          <a:solidFill>
                            <a:srgbClr val="104F75"/>
                          </a:solidFill>
                        </a:rPr>
                        <a:t>dîner</a:t>
                      </a:r>
                    </a:p>
                  </a:txBody>
                  <a:tcPr/>
                </a:tc>
                <a:tc>
                  <a:txBody>
                    <a:bodyPr/>
                    <a:lstStyle/>
                    <a:p>
                      <a:pPr algn="ctr">
                        <a:lnSpc>
                          <a:spcPts val="2200"/>
                        </a:lnSpc>
                      </a:pPr>
                      <a:r>
                        <a:rPr lang="fr-FR" sz="2000" b="0" dirty="0">
                          <a:solidFill>
                            <a:srgbClr val="104F75"/>
                          </a:solidFill>
                        </a:rPr>
                        <a:t>arriver</a:t>
                      </a:r>
                    </a:p>
                  </a:txBody>
                  <a:tcPr/>
                </a:tc>
                <a:tc>
                  <a:txBody>
                    <a:bodyPr/>
                    <a:lstStyle/>
                    <a:p>
                      <a:pPr algn="ctr">
                        <a:lnSpc>
                          <a:spcPts val="2200"/>
                        </a:lnSpc>
                      </a:pPr>
                      <a:r>
                        <a:rPr lang="fr-FR" sz="2000" b="0" noProof="0" dirty="0">
                          <a:solidFill>
                            <a:srgbClr val="104F75"/>
                          </a:solidFill>
                        </a:rPr>
                        <a:t>Est-ce qu’elle </a:t>
                      </a:r>
                      <a:r>
                        <a:rPr lang="fr-FR" sz="2000" b="1" noProof="0" dirty="0">
                          <a:solidFill>
                            <a:srgbClr val="104F75"/>
                          </a:solidFill>
                        </a:rPr>
                        <a:t>dînait </a:t>
                      </a:r>
                      <a:r>
                        <a:rPr lang="fr-FR" sz="2000" b="0" noProof="0" dirty="0">
                          <a:solidFill>
                            <a:srgbClr val="104F75"/>
                          </a:solidFill>
                        </a:rPr>
                        <a:t>dans la salle à manger quand je </a:t>
                      </a:r>
                      <a:r>
                        <a:rPr lang="fr-FR" sz="2000" b="1" noProof="0" dirty="0">
                          <a:solidFill>
                            <a:srgbClr val="104F75"/>
                          </a:solidFill>
                        </a:rPr>
                        <a:t>suis arrivé </a:t>
                      </a:r>
                      <a:r>
                        <a:rPr lang="fr-FR" sz="2000" b="0" noProof="0" dirty="0">
                          <a:solidFill>
                            <a:srgbClr val="104F75"/>
                          </a:solidFill>
                        </a:rPr>
                        <a:t>?</a:t>
                      </a:r>
                    </a:p>
                  </a:txBody>
                  <a:tcPr/>
                </a:tc>
                <a:extLst>
                  <a:ext uri="{0D108BD9-81ED-4DB2-BD59-A6C34878D82A}">
                    <a16:rowId xmlns:a16="http://schemas.microsoft.com/office/drawing/2014/main" val="392362077"/>
                  </a:ext>
                </a:extLst>
              </a:tr>
              <a:tr h="500306">
                <a:tc>
                  <a:txBody>
                    <a:bodyPr/>
                    <a:lstStyle/>
                    <a:p>
                      <a:pPr algn="ctr">
                        <a:lnSpc>
                          <a:spcPts val="2200"/>
                        </a:lnSpc>
                      </a:pPr>
                      <a:endParaRPr lang="fr-FR" sz="2000" b="0" dirty="0">
                        <a:solidFill>
                          <a:srgbClr val="104F75"/>
                        </a:solidFill>
                      </a:endParaRPr>
                    </a:p>
                  </a:txBody>
                  <a:tcPr/>
                </a:tc>
                <a:tc>
                  <a:txBody>
                    <a:bodyPr/>
                    <a:lstStyle/>
                    <a:p>
                      <a:pPr algn="ctr">
                        <a:lnSpc>
                          <a:spcPts val="2200"/>
                        </a:lnSpc>
                      </a:pPr>
                      <a:r>
                        <a:rPr lang="fr-FR" sz="2000" b="0" dirty="0">
                          <a:solidFill>
                            <a:srgbClr val="104F75"/>
                          </a:solidFill>
                        </a:rPr>
                        <a:t>conduire</a:t>
                      </a:r>
                    </a:p>
                  </a:txBody>
                  <a:tcPr/>
                </a:tc>
                <a:tc>
                  <a:txBody>
                    <a:bodyPr/>
                    <a:lstStyle/>
                    <a:p>
                      <a:pPr algn="ctr">
                        <a:lnSpc>
                          <a:spcPts val="2200"/>
                        </a:lnSpc>
                      </a:pPr>
                      <a:r>
                        <a:rPr lang="fr-FR" sz="2000" b="0" dirty="0">
                          <a:solidFill>
                            <a:srgbClr val="104F75"/>
                          </a:solidFill>
                        </a:rPr>
                        <a:t>promettre à</a:t>
                      </a:r>
                    </a:p>
                  </a:txBody>
                  <a:tcPr/>
                </a:tc>
                <a:tc>
                  <a:txBody>
                    <a:bodyPr/>
                    <a:lstStyle/>
                    <a:p>
                      <a:pPr algn="ctr">
                        <a:lnSpc>
                          <a:spcPts val="2200"/>
                        </a:lnSpc>
                      </a:pPr>
                      <a:r>
                        <a:rPr lang="fr-FR" sz="2000" b="0" noProof="0" dirty="0">
                          <a:solidFill>
                            <a:srgbClr val="104F75"/>
                          </a:solidFill>
                        </a:rPr>
                        <a:t>Il </a:t>
                      </a:r>
                      <a:r>
                        <a:rPr lang="fr-FR" sz="2000" b="1" noProof="0" dirty="0">
                          <a:solidFill>
                            <a:srgbClr val="104F75"/>
                          </a:solidFill>
                        </a:rPr>
                        <a:t>a promis à</a:t>
                      </a:r>
                      <a:r>
                        <a:rPr lang="fr-FR" sz="2000" b="0" noProof="0" dirty="0">
                          <a:solidFill>
                            <a:srgbClr val="104F75"/>
                          </a:solidFill>
                        </a:rPr>
                        <a:t> son ami deux choses pendant qu’il </a:t>
                      </a:r>
                    </a:p>
                    <a:p>
                      <a:pPr algn="ctr">
                        <a:lnSpc>
                          <a:spcPts val="2200"/>
                        </a:lnSpc>
                      </a:pPr>
                      <a:r>
                        <a:rPr lang="fr-FR" sz="2000" b="1" noProof="0" dirty="0">
                          <a:solidFill>
                            <a:srgbClr val="104F75"/>
                          </a:solidFill>
                        </a:rPr>
                        <a:t>conduisait </a:t>
                      </a:r>
                      <a:r>
                        <a:rPr lang="fr-FR" sz="2000" b="0" noProof="0" dirty="0">
                          <a:solidFill>
                            <a:srgbClr val="104F75"/>
                          </a:solidFill>
                        </a:rPr>
                        <a:t>au spectacle.</a:t>
                      </a:r>
                    </a:p>
                  </a:txBody>
                  <a:tcPr>
                    <a:solidFill>
                      <a:srgbClr val="FCECE8"/>
                    </a:solidFill>
                  </a:tcPr>
                </a:tc>
                <a:extLst>
                  <a:ext uri="{0D108BD9-81ED-4DB2-BD59-A6C34878D82A}">
                    <a16:rowId xmlns:a16="http://schemas.microsoft.com/office/drawing/2014/main" val="4056056349"/>
                  </a:ext>
                </a:extLst>
              </a:tr>
              <a:tr h="500306">
                <a:tc>
                  <a:txBody>
                    <a:bodyPr/>
                    <a:lstStyle/>
                    <a:p>
                      <a:pPr algn="ctr">
                        <a:lnSpc>
                          <a:spcPts val="2200"/>
                        </a:lnSpc>
                      </a:pPr>
                      <a:endParaRPr lang="fr-FR" sz="2000" b="0" dirty="0">
                        <a:solidFill>
                          <a:srgbClr val="104F75"/>
                        </a:solidFill>
                      </a:endParaRPr>
                    </a:p>
                  </a:txBody>
                  <a:tcPr/>
                </a:tc>
                <a:tc>
                  <a:txBody>
                    <a:bodyPr/>
                    <a:lstStyle/>
                    <a:p>
                      <a:pPr algn="ctr">
                        <a:lnSpc>
                          <a:spcPts val="2200"/>
                        </a:lnSpc>
                      </a:pPr>
                      <a:endParaRPr lang="fr-FR" sz="2000" b="0" dirty="0">
                        <a:solidFill>
                          <a:srgbClr val="104F75"/>
                        </a:solidFill>
                      </a:endParaRPr>
                    </a:p>
                  </a:txBody>
                  <a:tcPr>
                    <a:solidFill>
                      <a:srgbClr val="F8D7CD"/>
                    </a:solidFill>
                  </a:tcPr>
                </a:tc>
                <a:tc>
                  <a:txBody>
                    <a:bodyPr/>
                    <a:lstStyle/>
                    <a:p>
                      <a:pPr algn="ctr">
                        <a:lnSpc>
                          <a:spcPts val="2200"/>
                        </a:lnSpc>
                      </a:pPr>
                      <a:r>
                        <a:rPr lang="fr-FR" sz="2000" b="0" dirty="0">
                          <a:solidFill>
                            <a:srgbClr val="104F75"/>
                          </a:solidFill>
                        </a:rPr>
                        <a:t>entrer tomber</a:t>
                      </a:r>
                    </a:p>
                  </a:txBody>
                  <a:tcPr>
                    <a:solidFill>
                      <a:srgbClr val="F8D7CD"/>
                    </a:solidFill>
                  </a:tcPr>
                </a:tc>
                <a:tc>
                  <a:txBody>
                    <a:bodyPr/>
                    <a:lstStyle/>
                    <a:p>
                      <a:pPr algn="ctr">
                        <a:lnSpc>
                          <a:spcPts val="2200"/>
                        </a:lnSpc>
                      </a:pPr>
                      <a:r>
                        <a:rPr lang="fr-FR" sz="2000" b="0" noProof="0" dirty="0">
                          <a:solidFill>
                            <a:srgbClr val="104F75"/>
                          </a:solidFill>
                        </a:rPr>
                        <a:t>Quand elle est </a:t>
                      </a:r>
                      <a:r>
                        <a:rPr lang="fr-FR" sz="2000" b="1" noProof="0" dirty="0">
                          <a:solidFill>
                            <a:srgbClr val="104F75"/>
                          </a:solidFill>
                        </a:rPr>
                        <a:t>entrée </a:t>
                      </a:r>
                      <a:r>
                        <a:rPr lang="fr-FR" sz="2000" b="0" noProof="0" dirty="0">
                          <a:solidFill>
                            <a:srgbClr val="104F75"/>
                          </a:solidFill>
                        </a:rPr>
                        <a:t>dans la cave, elle </a:t>
                      </a:r>
                      <a:r>
                        <a:rPr lang="fr-FR" sz="2000" b="1" noProof="0" dirty="0">
                          <a:solidFill>
                            <a:srgbClr val="104F75"/>
                          </a:solidFill>
                        </a:rPr>
                        <a:t>est tombée </a:t>
                      </a:r>
                      <a:r>
                        <a:rPr lang="fr-FR" sz="2000" b="0" noProof="0" dirty="0">
                          <a:solidFill>
                            <a:srgbClr val="104F75"/>
                          </a:solidFill>
                        </a:rPr>
                        <a:t>dans l’escalier.</a:t>
                      </a:r>
                    </a:p>
                  </a:txBody>
                  <a:tcPr/>
                </a:tc>
                <a:extLst>
                  <a:ext uri="{0D108BD9-81ED-4DB2-BD59-A6C34878D82A}">
                    <a16:rowId xmlns:a16="http://schemas.microsoft.com/office/drawing/2014/main" val="2395132670"/>
                  </a:ext>
                </a:extLst>
              </a:tr>
              <a:tr h="500306">
                <a:tc>
                  <a:txBody>
                    <a:bodyPr/>
                    <a:lstStyle/>
                    <a:p>
                      <a:pPr algn="ctr">
                        <a:lnSpc>
                          <a:spcPts val="2200"/>
                        </a:lnSpc>
                      </a:pPr>
                      <a:endParaRPr lang="fr-FR" sz="2000" b="0" dirty="0">
                        <a:solidFill>
                          <a:srgbClr val="104F75"/>
                        </a:solidFill>
                      </a:endParaRPr>
                    </a:p>
                  </a:txBody>
                  <a:tcPr/>
                </a:tc>
                <a:tc>
                  <a:txBody>
                    <a:bodyPr/>
                    <a:lstStyle/>
                    <a:p>
                      <a:pPr algn="ctr">
                        <a:lnSpc>
                          <a:spcPts val="2200"/>
                        </a:lnSpc>
                      </a:pPr>
                      <a:r>
                        <a:rPr lang="fr-FR" sz="2000" b="0" dirty="0">
                          <a:solidFill>
                            <a:srgbClr val="104F75"/>
                          </a:solidFill>
                        </a:rPr>
                        <a:t>parler</a:t>
                      </a:r>
                    </a:p>
                    <a:p>
                      <a:pPr algn="ctr">
                        <a:lnSpc>
                          <a:spcPts val="2200"/>
                        </a:lnSpc>
                      </a:pPr>
                      <a:r>
                        <a:rPr lang="fr-FR" sz="2000" b="0" dirty="0">
                          <a:solidFill>
                            <a:srgbClr val="104F75"/>
                          </a:solidFill>
                        </a:rPr>
                        <a:t>regarder</a:t>
                      </a:r>
                    </a:p>
                  </a:txBody>
                  <a:tcPr/>
                </a:tc>
                <a:tc>
                  <a:txBody>
                    <a:bodyPr/>
                    <a:lstStyle/>
                    <a:p>
                      <a:pPr algn="ctr">
                        <a:lnSpc>
                          <a:spcPts val="2200"/>
                        </a:lnSpc>
                      </a:pPr>
                      <a:endParaRPr lang="fr-FR" sz="2000" b="0" dirty="0">
                        <a:solidFill>
                          <a:srgbClr val="104F75"/>
                        </a:solidFill>
                      </a:endParaRPr>
                    </a:p>
                  </a:txBody>
                  <a:tcPr/>
                </a:tc>
                <a:tc>
                  <a:txBody>
                    <a:bodyPr/>
                    <a:lstStyle/>
                    <a:p>
                      <a:pPr algn="ctr">
                        <a:lnSpc>
                          <a:spcPts val="2200"/>
                        </a:lnSpc>
                      </a:pPr>
                      <a:r>
                        <a:rPr lang="fr-FR" sz="2000" b="0" noProof="0" dirty="0">
                          <a:solidFill>
                            <a:srgbClr val="104F75"/>
                          </a:solidFill>
                        </a:rPr>
                        <a:t>Pendant que tu </a:t>
                      </a:r>
                      <a:r>
                        <a:rPr lang="fr-FR" sz="2000" b="1" noProof="0" dirty="0">
                          <a:solidFill>
                            <a:srgbClr val="104F75"/>
                          </a:solidFill>
                        </a:rPr>
                        <a:t>parlais</a:t>
                      </a:r>
                      <a:r>
                        <a:rPr lang="fr-FR" sz="2000" b="0" noProof="0" dirty="0">
                          <a:solidFill>
                            <a:srgbClr val="104F75"/>
                          </a:solidFill>
                        </a:rPr>
                        <a:t> à ton frère, il </a:t>
                      </a:r>
                      <a:r>
                        <a:rPr lang="fr-FR" sz="2000" b="1" noProof="0" dirty="0">
                          <a:solidFill>
                            <a:srgbClr val="104F75"/>
                          </a:solidFill>
                        </a:rPr>
                        <a:t>regardait </a:t>
                      </a:r>
                      <a:r>
                        <a:rPr lang="fr-FR" sz="2000" b="0" noProof="0" dirty="0">
                          <a:solidFill>
                            <a:srgbClr val="104F75"/>
                          </a:solidFill>
                        </a:rPr>
                        <a:t>la télévision.</a:t>
                      </a:r>
                    </a:p>
                  </a:txBody>
                  <a:tcPr/>
                </a:tc>
                <a:extLst>
                  <a:ext uri="{0D108BD9-81ED-4DB2-BD59-A6C34878D82A}">
                    <a16:rowId xmlns:a16="http://schemas.microsoft.com/office/drawing/2014/main" val="2360118819"/>
                  </a:ext>
                </a:extLst>
              </a:tr>
              <a:tr h="500306">
                <a:tc>
                  <a:txBody>
                    <a:bodyPr/>
                    <a:lstStyle/>
                    <a:p>
                      <a:pPr algn="ctr">
                        <a:lnSpc>
                          <a:spcPts val="2200"/>
                        </a:lnSpc>
                      </a:pPr>
                      <a:endParaRPr lang="fr-FR" sz="2000" b="0" dirty="0">
                        <a:solidFill>
                          <a:srgbClr val="104F75"/>
                        </a:solidFill>
                      </a:endParaRPr>
                    </a:p>
                  </a:txBody>
                  <a:tcPr/>
                </a:tc>
                <a:tc>
                  <a:txBody>
                    <a:bodyPr/>
                    <a:lstStyle/>
                    <a:p>
                      <a:pPr algn="ctr">
                        <a:lnSpc>
                          <a:spcPts val="2200"/>
                        </a:lnSpc>
                      </a:pPr>
                      <a:r>
                        <a:rPr lang="fr-FR" sz="2000" b="0" dirty="0">
                          <a:solidFill>
                            <a:srgbClr val="104F75"/>
                          </a:solidFill>
                        </a:rPr>
                        <a:t>faire</a:t>
                      </a:r>
                    </a:p>
                  </a:txBody>
                  <a:tcPr>
                    <a:solidFill>
                      <a:srgbClr val="F8D7CD"/>
                    </a:solidFill>
                  </a:tcPr>
                </a:tc>
                <a:tc>
                  <a:txBody>
                    <a:bodyPr/>
                    <a:lstStyle/>
                    <a:p>
                      <a:pPr algn="ctr">
                        <a:lnSpc>
                          <a:spcPts val="2200"/>
                        </a:lnSpc>
                      </a:pPr>
                      <a:r>
                        <a:rPr lang="fr-FR" sz="2000" b="0" dirty="0">
                          <a:solidFill>
                            <a:srgbClr val="104F75"/>
                          </a:solidFill>
                        </a:rPr>
                        <a:t>acheter</a:t>
                      </a:r>
                    </a:p>
                  </a:txBody>
                  <a:tcPr>
                    <a:solidFill>
                      <a:srgbClr val="F8D7CD"/>
                    </a:solidFill>
                  </a:tcPr>
                </a:tc>
                <a:tc>
                  <a:txBody>
                    <a:bodyPr/>
                    <a:lstStyle/>
                    <a:p>
                      <a:pPr algn="ctr">
                        <a:lnSpc>
                          <a:spcPts val="2200"/>
                        </a:lnSpc>
                      </a:pPr>
                      <a:r>
                        <a:rPr lang="fr-FR" sz="2000" b="0" noProof="0" dirty="0">
                          <a:solidFill>
                            <a:srgbClr val="104F75"/>
                          </a:solidFill>
                        </a:rPr>
                        <a:t>J’</a:t>
                      </a:r>
                      <a:r>
                        <a:rPr lang="fr-FR" sz="2000" b="1" noProof="0" dirty="0">
                          <a:solidFill>
                            <a:srgbClr val="104F75"/>
                          </a:solidFill>
                        </a:rPr>
                        <a:t>ai acheté</a:t>
                      </a:r>
                      <a:r>
                        <a:rPr lang="fr-FR" sz="2000" b="0" noProof="0" dirty="0">
                          <a:solidFill>
                            <a:srgbClr val="104F75"/>
                          </a:solidFill>
                        </a:rPr>
                        <a:t> un nouveau téléphone pendant que je </a:t>
                      </a:r>
                      <a:r>
                        <a:rPr lang="fr-FR" sz="2000" b="1" noProof="0" dirty="0">
                          <a:solidFill>
                            <a:srgbClr val="104F75"/>
                          </a:solidFill>
                        </a:rPr>
                        <a:t>faisais</a:t>
                      </a:r>
                      <a:r>
                        <a:rPr lang="fr-FR" sz="2000" b="0" noProof="0" dirty="0">
                          <a:solidFill>
                            <a:srgbClr val="104F75"/>
                          </a:solidFill>
                        </a:rPr>
                        <a:t> les courses.</a:t>
                      </a:r>
                    </a:p>
                  </a:txBody>
                  <a:tcPr/>
                </a:tc>
                <a:extLst>
                  <a:ext uri="{0D108BD9-81ED-4DB2-BD59-A6C34878D82A}">
                    <a16:rowId xmlns:a16="http://schemas.microsoft.com/office/drawing/2014/main" val="1460780325"/>
                  </a:ext>
                </a:extLst>
              </a:tr>
              <a:tr h="500306">
                <a:tc>
                  <a:txBody>
                    <a:bodyPr/>
                    <a:lstStyle/>
                    <a:p>
                      <a:pPr algn="ctr">
                        <a:lnSpc>
                          <a:spcPts val="2200"/>
                        </a:lnSpc>
                      </a:pPr>
                      <a:endParaRPr lang="fr-FR" sz="2000" b="0" dirty="0">
                        <a:solidFill>
                          <a:srgbClr val="104F75"/>
                        </a:solidFill>
                      </a:endParaRPr>
                    </a:p>
                  </a:txBody>
                  <a:tcPr/>
                </a:tc>
                <a:tc>
                  <a:txBody>
                    <a:bodyPr/>
                    <a:lstStyle/>
                    <a:p>
                      <a:pPr algn="ctr">
                        <a:lnSpc>
                          <a:spcPts val="2200"/>
                        </a:lnSpc>
                      </a:pPr>
                      <a:r>
                        <a:rPr lang="fr-FR" sz="2000" b="0" dirty="0">
                          <a:solidFill>
                            <a:srgbClr val="104F75"/>
                          </a:solidFill>
                        </a:rPr>
                        <a:t>être</a:t>
                      </a:r>
                    </a:p>
                  </a:txBody>
                  <a:tcPr/>
                </a:tc>
                <a:tc>
                  <a:txBody>
                    <a:bodyPr/>
                    <a:lstStyle/>
                    <a:p>
                      <a:pPr algn="ctr">
                        <a:lnSpc>
                          <a:spcPts val="2200"/>
                        </a:lnSpc>
                      </a:pPr>
                      <a:r>
                        <a:rPr lang="fr-FR" sz="2000" b="0" dirty="0">
                          <a:solidFill>
                            <a:srgbClr val="104F75"/>
                          </a:solidFill>
                        </a:rPr>
                        <a:t>appeler</a:t>
                      </a:r>
                    </a:p>
                  </a:txBody>
                  <a:tcPr/>
                </a:tc>
                <a:tc>
                  <a:txBody>
                    <a:bodyPr/>
                    <a:lstStyle/>
                    <a:p>
                      <a:pPr algn="ctr">
                        <a:lnSpc>
                          <a:spcPts val="2200"/>
                        </a:lnSpc>
                      </a:pPr>
                      <a:r>
                        <a:rPr lang="fr-FR" sz="2000" b="0" noProof="0" dirty="0">
                          <a:solidFill>
                            <a:srgbClr val="104F75"/>
                          </a:solidFill>
                        </a:rPr>
                        <a:t>Elle </a:t>
                      </a:r>
                      <a:r>
                        <a:rPr lang="fr-FR" sz="2000" b="1" noProof="0" dirty="0">
                          <a:solidFill>
                            <a:srgbClr val="104F75"/>
                          </a:solidFill>
                        </a:rPr>
                        <a:t>était</a:t>
                      </a:r>
                      <a:r>
                        <a:rPr lang="fr-FR" sz="2000" b="0" noProof="0" dirty="0">
                          <a:solidFill>
                            <a:srgbClr val="104F75"/>
                          </a:solidFill>
                        </a:rPr>
                        <a:t> dans le salon quand sa sœur </a:t>
                      </a:r>
                      <a:r>
                        <a:rPr lang="fr-FR" sz="2000" b="1" noProof="0" dirty="0">
                          <a:solidFill>
                            <a:srgbClr val="104F75"/>
                          </a:solidFill>
                        </a:rPr>
                        <a:t>a</a:t>
                      </a:r>
                      <a:r>
                        <a:rPr lang="fr-FR" sz="2000" b="0" noProof="0" dirty="0">
                          <a:solidFill>
                            <a:srgbClr val="104F75"/>
                          </a:solidFill>
                        </a:rPr>
                        <a:t> </a:t>
                      </a:r>
                      <a:r>
                        <a:rPr lang="fr-FR" sz="2000" b="1" noProof="0" dirty="0">
                          <a:solidFill>
                            <a:srgbClr val="104F75"/>
                          </a:solidFill>
                        </a:rPr>
                        <a:t>appelé</a:t>
                      </a:r>
                      <a:r>
                        <a:rPr lang="fr-FR" sz="2000" b="0" noProof="0" dirty="0">
                          <a:solidFill>
                            <a:srgbClr val="104F75"/>
                          </a:solidFill>
                        </a:rPr>
                        <a:t>. </a:t>
                      </a:r>
                    </a:p>
                  </a:txBody>
                  <a:tcPr/>
                </a:tc>
                <a:extLst>
                  <a:ext uri="{0D108BD9-81ED-4DB2-BD59-A6C34878D82A}">
                    <a16:rowId xmlns:a16="http://schemas.microsoft.com/office/drawing/2014/main" val="3880372274"/>
                  </a:ext>
                </a:extLst>
              </a:tr>
              <a:tr h="500306">
                <a:tc>
                  <a:txBody>
                    <a:bodyPr/>
                    <a:lstStyle/>
                    <a:p>
                      <a:pPr algn="ctr">
                        <a:lnSpc>
                          <a:spcPts val="2200"/>
                        </a:lnSpc>
                      </a:pPr>
                      <a:endParaRPr lang="fr-FR" sz="2000" b="0" dirty="0">
                        <a:solidFill>
                          <a:srgbClr val="104F75"/>
                        </a:solidFill>
                      </a:endParaRPr>
                    </a:p>
                  </a:txBody>
                  <a:tcPr/>
                </a:tc>
                <a:tc>
                  <a:txBody>
                    <a:bodyPr/>
                    <a:lstStyle/>
                    <a:p>
                      <a:pPr algn="ctr">
                        <a:lnSpc>
                          <a:spcPts val="2200"/>
                        </a:lnSpc>
                      </a:pPr>
                      <a:r>
                        <a:rPr lang="fr-FR" sz="2000" b="0" dirty="0">
                          <a:solidFill>
                            <a:srgbClr val="104F75"/>
                          </a:solidFill>
                        </a:rPr>
                        <a:t>faire</a:t>
                      </a:r>
                    </a:p>
                    <a:p>
                      <a:pPr algn="ctr">
                        <a:lnSpc>
                          <a:spcPts val="2200"/>
                        </a:lnSpc>
                      </a:pPr>
                      <a:r>
                        <a:rPr lang="fr-FR" sz="2000" b="0" dirty="0">
                          <a:solidFill>
                            <a:srgbClr val="104F75"/>
                          </a:solidFill>
                        </a:rPr>
                        <a:t>chanter</a:t>
                      </a:r>
                    </a:p>
                  </a:txBody>
                  <a:tcPr>
                    <a:solidFill>
                      <a:srgbClr val="F8D7CD"/>
                    </a:solidFill>
                  </a:tcPr>
                </a:tc>
                <a:tc>
                  <a:txBody>
                    <a:bodyPr/>
                    <a:lstStyle/>
                    <a:p>
                      <a:pPr algn="ctr">
                        <a:lnSpc>
                          <a:spcPts val="2200"/>
                        </a:lnSpc>
                      </a:pPr>
                      <a:endParaRPr lang="fr-FR" sz="2000" b="0" dirty="0">
                        <a:solidFill>
                          <a:srgbClr val="104F75"/>
                        </a:solidFill>
                      </a:endParaRPr>
                    </a:p>
                  </a:txBody>
                  <a:tcPr>
                    <a:solidFill>
                      <a:srgbClr val="F8D7CD"/>
                    </a:solidFill>
                  </a:tcPr>
                </a:tc>
                <a:tc>
                  <a:txBody>
                    <a:bodyPr/>
                    <a:lstStyle/>
                    <a:p>
                      <a:pPr algn="ctr">
                        <a:lnSpc>
                          <a:spcPts val="2200"/>
                        </a:lnSpc>
                      </a:pPr>
                      <a:r>
                        <a:rPr lang="fr-FR" sz="2000" b="0" noProof="0" dirty="0">
                          <a:solidFill>
                            <a:srgbClr val="104F75"/>
                          </a:solidFill>
                        </a:rPr>
                        <a:t>Qu’est-ce que tu </a:t>
                      </a:r>
                      <a:r>
                        <a:rPr lang="fr-FR" sz="2000" b="1" noProof="0" dirty="0">
                          <a:solidFill>
                            <a:srgbClr val="104F75"/>
                          </a:solidFill>
                        </a:rPr>
                        <a:t>faisais</a:t>
                      </a:r>
                      <a:r>
                        <a:rPr lang="fr-FR" sz="2000" b="0" noProof="0" dirty="0">
                          <a:solidFill>
                            <a:srgbClr val="104F75"/>
                          </a:solidFill>
                        </a:rPr>
                        <a:t> pendant que je </a:t>
                      </a:r>
                      <a:r>
                        <a:rPr lang="fr-FR" sz="2000" b="1" noProof="0" dirty="0">
                          <a:solidFill>
                            <a:srgbClr val="104F75"/>
                          </a:solidFill>
                        </a:rPr>
                        <a:t>chantais</a:t>
                      </a:r>
                      <a:r>
                        <a:rPr lang="fr-FR" sz="2000" b="0" noProof="0" dirty="0">
                          <a:solidFill>
                            <a:srgbClr val="104F75"/>
                          </a:solidFill>
                        </a:rPr>
                        <a:t> ?</a:t>
                      </a:r>
                    </a:p>
                  </a:txBody>
                  <a:tcPr/>
                </a:tc>
                <a:extLst>
                  <a:ext uri="{0D108BD9-81ED-4DB2-BD59-A6C34878D82A}">
                    <a16:rowId xmlns:a16="http://schemas.microsoft.com/office/drawing/2014/main" val="1846851286"/>
                  </a:ext>
                </a:extLst>
              </a:tr>
              <a:tr h="500306">
                <a:tc>
                  <a:txBody>
                    <a:bodyPr/>
                    <a:lstStyle/>
                    <a:p>
                      <a:pPr algn="ctr">
                        <a:lnSpc>
                          <a:spcPts val="2200"/>
                        </a:lnSpc>
                      </a:pPr>
                      <a:endParaRPr lang="fr-FR" sz="2000" b="0" dirty="0">
                        <a:solidFill>
                          <a:srgbClr val="104F75"/>
                        </a:solidFill>
                      </a:endParaRPr>
                    </a:p>
                  </a:txBody>
                  <a:tcPr/>
                </a:tc>
                <a:tc>
                  <a:txBody>
                    <a:bodyPr/>
                    <a:lstStyle/>
                    <a:p>
                      <a:pPr algn="ctr">
                        <a:lnSpc>
                          <a:spcPts val="2200"/>
                        </a:lnSpc>
                      </a:pPr>
                      <a:r>
                        <a:rPr lang="fr-FR" sz="2000" b="0" dirty="0">
                          <a:solidFill>
                            <a:srgbClr val="104F75"/>
                          </a:solidFill>
                        </a:rPr>
                        <a:t>être</a:t>
                      </a:r>
                    </a:p>
                  </a:txBody>
                  <a:tcPr/>
                </a:tc>
                <a:tc>
                  <a:txBody>
                    <a:bodyPr/>
                    <a:lstStyle/>
                    <a:p>
                      <a:pPr algn="ctr">
                        <a:lnSpc>
                          <a:spcPts val="2200"/>
                        </a:lnSpc>
                      </a:pPr>
                      <a:r>
                        <a:rPr lang="fr-FR" sz="2000" b="0" dirty="0">
                          <a:solidFill>
                            <a:srgbClr val="104F75"/>
                          </a:solidFill>
                        </a:rPr>
                        <a:t>commencer</a:t>
                      </a:r>
                    </a:p>
                  </a:txBody>
                  <a:tcPr/>
                </a:tc>
                <a:tc>
                  <a:txBody>
                    <a:bodyPr/>
                    <a:lstStyle/>
                    <a:p>
                      <a:pPr algn="ctr">
                        <a:lnSpc>
                          <a:spcPts val="2200"/>
                        </a:lnSpc>
                      </a:pPr>
                      <a:r>
                        <a:rPr lang="fr-FR" sz="2000" b="0" noProof="0" dirty="0">
                          <a:solidFill>
                            <a:srgbClr val="104F75"/>
                          </a:solidFill>
                        </a:rPr>
                        <a:t>Où est-ce que tu </a:t>
                      </a:r>
                      <a:r>
                        <a:rPr lang="fr-FR" sz="2000" b="1" noProof="0" dirty="0">
                          <a:solidFill>
                            <a:srgbClr val="104F75"/>
                          </a:solidFill>
                        </a:rPr>
                        <a:t>étais</a:t>
                      </a:r>
                      <a:r>
                        <a:rPr lang="fr-FR" sz="2000" b="0" noProof="0" dirty="0">
                          <a:solidFill>
                            <a:srgbClr val="104F75"/>
                          </a:solidFill>
                        </a:rPr>
                        <a:t> quand l’émission </a:t>
                      </a:r>
                      <a:r>
                        <a:rPr lang="fr-FR" sz="2000" b="1" noProof="0" dirty="0">
                          <a:solidFill>
                            <a:srgbClr val="104F75"/>
                          </a:solidFill>
                        </a:rPr>
                        <a:t>a commencé </a:t>
                      </a:r>
                      <a:r>
                        <a:rPr lang="fr-FR" sz="2000" b="0" noProof="0" dirty="0">
                          <a:solidFill>
                            <a:srgbClr val="104F75"/>
                          </a:solidFill>
                        </a:rPr>
                        <a:t>?</a:t>
                      </a:r>
                    </a:p>
                  </a:txBody>
                  <a:tcPr/>
                </a:tc>
                <a:extLst>
                  <a:ext uri="{0D108BD9-81ED-4DB2-BD59-A6C34878D82A}">
                    <a16:rowId xmlns:a16="http://schemas.microsoft.com/office/drawing/2014/main" val="1135124735"/>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3894"/>
            <a:ext cx="6656438" cy="707849"/>
          </a:xfrm>
          <a:prstGeom prst="rect">
            <a:avLst/>
          </a:prstGeom>
        </p:spPr>
      </p:pic>
      <p:sp>
        <p:nvSpPr>
          <p:cNvPr id="4" name="Title 3"/>
          <p:cNvSpPr>
            <a:spLocks noGrp="1"/>
          </p:cNvSpPr>
          <p:nvPr>
            <p:ph type="title"/>
          </p:nvPr>
        </p:nvSpPr>
        <p:spPr>
          <a:xfrm>
            <a:off x="-1" y="96403"/>
            <a:ext cx="6656439" cy="707849"/>
          </a:xfrm>
        </p:spPr>
        <p:txBody>
          <a:bodyPr>
            <a:normAutofit/>
          </a:bodyPr>
          <a:lstStyle/>
          <a:p>
            <a:r>
              <a:rPr lang="fr-FR" sz="3200" b="1" dirty="0">
                <a:solidFill>
                  <a:schemeClr val="bg1"/>
                </a:solidFill>
              </a:rPr>
              <a:t>Le parfait ou l’imparfait?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9" name="Action Button: Custom 16">
            <a:hlinkClick r:id="" action="ppaction://noaction" highlightClick="1">
              <a:snd r:embed="rId4" name="Slide 53_2.wav"/>
            </a:hlinkClick>
            <a:extLst>
              <a:ext uri="{FF2B5EF4-FFF2-40B4-BE49-F238E27FC236}">
                <a16:creationId xmlns:a16="http://schemas.microsoft.com/office/drawing/2014/main" id="{005525E2-3A5B-44F2-9A55-146F80121A9D}"/>
              </a:ext>
            </a:extLst>
          </p:cNvPr>
          <p:cNvSpPr/>
          <p:nvPr/>
        </p:nvSpPr>
        <p:spPr>
          <a:xfrm>
            <a:off x="51950" y="21568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0" name="Action Button: Custom 16">
            <a:hlinkClick r:id="" action="ppaction://noaction" highlightClick="1">
              <a:snd r:embed="rId5" name="Slide 53_1.wav"/>
            </a:hlinkClick>
            <a:extLst>
              <a:ext uri="{FF2B5EF4-FFF2-40B4-BE49-F238E27FC236}">
                <a16:creationId xmlns:a16="http://schemas.microsoft.com/office/drawing/2014/main" id="{140F0EC1-9BF6-4D98-BA49-C9FC83704D98}"/>
              </a:ext>
            </a:extLst>
          </p:cNvPr>
          <p:cNvSpPr/>
          <p:nvPr/>
        </p:nvSpPr>
        <p:spPr>
          <a:xfrm>
            <a:off x="51950" y="158128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6" name="quand elle est entree dans la cave.wav"/>
            </a:hlinkClick>
            <a:extLst>
              <a:ext uri="{FF2B5EF4-FFF2-40B4-BE49-F238E27FC236}">
                <a16:creationId xmlns:a16="http://schemas.microsoft.com/office/drawing/2014/main" id="{F2448CC3-F725-4A25-9EB3-C255DB7E433F}"/>
              </a:ext>
            </a:extLst>
          </p:cNvPr>
          <p:cNvSpPr/>
          <p:nvPr/>
        </p:nvSpPr>
        <p:spPr>
          <a:xfrm>
            <a:off x="51950" y="278564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2" name="Action Button: Custom 16">
            <a:hlinkClick r:id="" action="ppaction://noaction" highlightClick="1">
              <a:snd r:embed="rId7" name="Slide 53_4.wav"/>
            </a:hlinkClick>
            <a:extLst>
              <a:ext uri="{FF2B5EF4-FFF2-40B4-BE49-F238E27FC236}">
                <a16:creationId xmlns:a16="http://schemas.microsoft.com/office/drawing/2014/main" id="{2632000C-38C7-453A-A534-F80C115BFA89}"/>
              </a:ext>
            </a:extLst>
          </p:cNvPr>
          <p:cNvSpPr/>
          <p:nvPr/>
        </p:nvSpPr>
        <p:spPr>
          <a:xfrm>
            <a:off x="51950" y="344075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3" name="Action Button: Custom 16">
            <a:hlinkClick r:id="" action="ppaction://noaction" highlightClick="1">
              <a:snd r:embed="rId8" name="jai achete un nouveau telephone.wav"/>
            </a:hlinkClick>
            <a:extLst>
              <a:ext uri="{FF2B5EF4-FFF2-40B4-BE49-F238E27FC236}">
                <a16:creationId xmlns:a16="http://schemas.microsoft.com/office/drawing/2014/main" id="{A7F2B248-F520-4955-BFF7-22606FF56573}"/>
              </a:ext>
            </a:extLst>
          </p:cNvPr>
          <p:cNvSpPr/>
          <p:nvPr/>
        </p:nvSpPr>
        <p:spPr>
          <a:xfrm>
            <a:off x="51950" y="409586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4" name="Action Button: Custom 16">
            <a:hlinkClick r:id="" action="ppaction://noaction" highlightClick="1">
              <a:snd r:embed="rId9" name="Slide 53_6.wav"/>
            </a:hlinkClick>
            <a:extLst>
              <a:ext uri="{FF2B5EF4-FFF2-40B4-BE49-F238E27FC236}">
                <a16:creationId xmlns:a16="http://schemas.microsoft.com/office/drawing/2014/main" id="{5468F416-F317-45D8-BF9A-076483EEC89A}"/>
              </a:ext>
            </a:extLst>
          </p:cNvPr>
          <p:cNvSpPr/>
          <p:nvPr/>
        </p:nvSpPr>
        <p:spPr>
          <a:xfrm>
            <a:off x="51950" y="467651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5" name="Action Button: Custom 16">
            <a:hlinkClick r:id="" action="ppaction://noaction" highlightClick="1">
              <a:snd r:embed="rId10" name="Slide 53_7.wav"/>
            </a:hlinkClick>
            <a:extLst>
              <a:ext uri="{FF2B5EF4-FFF2-40B4-BE49-F238E27FC236}">
                <a16:creationId xmlns:a16="http://schemas.microsoft.com/office/drawing/2014/main" id="{7C23D448-D8E7-474F-BA01-9C024BC280F4}"/>
              </a:ext>
            </a:extLst>
          </p:cNvPr>
          <p:cNvSpPr/>
          <p:nvPr/>
        </p:nvSpPr>
        <p:spPr>
          <a:xfrm>
            <a:off x="51950" y="521498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6" name="Action Button: Custom 16">
            <a:hlinkClick r:id="" action="ppaction://noaction" highlightClick="1">
              <a:snd r:embed="rId11" name="Slide 53_8.wav"/>
            </a:hlinkClick>
            <a:extLst>
              <a:ext uri="{FF2B5EF4-FFF2-40B4-BE49-F238E27FC236}">
                <a16:creationId xmlns:a16="http://schemas.microsoft.com/office/drawing/2014/main" id="{0F72E4D7-FAEF-45FC-B3F9-362493D5C7C2}"/>
              </a:ext>
            </a:extLst>
          </p:cNvPr>
          <p:cNvSpPr/>
          <p:nvPr/>
        </p:nvSpPr>
        <p:spPr>
          <a:xfrm>
            <a:off x="51950" y="581060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5" name="Rectangle 4">
            <a:extLst>
              <a:ext uri="{FF2B5EF4-FFF2-40B4-BE49-F238E27FC236}">
                <a16:creationId xmlns:a16="http://schemas.microsoft.com/office/drawing/2014/main" id="{E9660EC0-0118-6F0E-6D82-1BBF39840F4C}"/>
              </a:ext>
            </a:extLst>
          </p:cNvPr>
          <p:cNvSpPr/>
          <p:nvPr/>
        </p:nvSpPr>
        <p:spPr>
          <a:xfrm>
            <a:off x="3898025" y="1547728"/>
            <a:ext cx="8212151" cy="465328"/>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49153D45-3B5B-9C94-8E51-353CA6DC167A}"/>
              </a:ext>
            </a:extLst>
          </p:cNvPr>
          <p:cNvSpPr/>
          <p:nvPr/>
        </p:nvSpPr>
        <p:spPr>
          <a:xfrm>
            <a:off x="4028154" y="2033288"/>
            <a:ext cx="7951891" cy="627207"/>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573FEE77-1FDF-DC5F-FA93-16A4A5CD3D24}"/>
              </a:ext>
            </a:extLst>
          </p:cNvPr>
          <p:cNvSpPr/>
          <p:nvPr/>
        </p:nvSpPr>
        <p:spPr>
          <a:xfrm>
            <a:off x="4065761" y="3327032"/>
            <a:ext cx="7951891" cy="62720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C76F2C9C-8B4D-AE7A-1C8F-8B84E84C232D}"/>
              </a:ext>
            </a:extLst>
          </p:cNvPr>
          <p:cNvSpPr/>
          <p:nvPr/>
        </p:nvSpPr>
        <p:spPr>
          <a:xfrm>
            <a:off x="4028154" y="4627732"/>
            <a:ext cx="7951891" cy="466029"/>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2" name="Rectangle 51">
            <a:extLst>
              <a:ext uri="{FF2B5EF4-FFF2-40B4-BE49-F238E27FC236}">
                <a16:creationId xmlns:a16="http://schemas.microsoft.com/office/drawing/2014/main" id="{6E3CF372-05BE-3770-4B05-B48E62836D56}"/>
              </a:ext>
            </a:extLst>
          </p:cNvPr>
          <p:cNvSpPr/>
          <p:nvPr/>
        </p:nvSpPr>
        <p:spPr>
          <a:xfrm>
            <a:off x="3987989" y="5835256"/>
            <a:ext cx="7951891"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3" name="Rectangle 52">
            <a:extLst>
              <a:ext uri="{FF2B5EF4-FFF2-40B4-BE49-F238E27FC236}">
                <a16:creationId xmlns:a16="http://schemas.microsoft.com/office/drawing/2014/main" id="{3846764F-61CB-EC77-0053-6006184CC7D7}"/>
              </a:ext>
            </a:extLst>
          </p:cNvPr>
          <p:cNvSpPr/>
          <p:nvPr/>
        </p:nvSpPr>
        <p:spPr>
          <a:xfrm>
            <a:off x="3764053" y="2698407"/>
            <a:ext cx="8346123" cy="607758"/>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4" name="Rectangle 53">
            <a:extLst>
              <a:ext uri="{FF2B5EF4-FFF2-40B4-BE49-F238E27FC236}">
                <a16:creationId xmlns:a16="http://schemas.microsoft.com/office/drawing/2014/main" id="{8C41F757-3985-2F12-1632-9C76DF97E521}"/>
              </a:ext>
            </a:extLst>
          </p:cNvPr>
          <p:cNvSpPr/>
          <p:nvPr/>
        </p:nvSpPr>
        <p:spPr>
          <a:xfrm>
            <a:off x="3970493" y="3992149"/>
            <a:ext cx="8047159" cy="597672"/>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5" name="Rectangle 54">
            <a:extLst>
              <a:ext uri="{FF2B5EF4-FFF2-40B4-BE49-F238E27FC236}">
                <a16:creationId xmlns:a16="http://schemas.microsoft.com/office/drawing/2014/main" id="{8D3C0493-DC35-2102-FC3A-D4C690C2376E}"/>
              </a:ext>
            </a:extLst>
          </p:cNvPr>
          <p:cNvSpPr/>
          <p:nvPr/>
        </p:nvSpPr>
        <p:spPr>
          <a:xfrm>
            <a:off x="3940356" y="5152921"/>
            <a:ext cx="8047159" cy="493501"/>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6" name="Rectangle 55">
            <a:extLst>
              <a:ext uri="{FF2B5EF4-FFF2-40B4-BE49-F238E27FC236}">
                <a16:creationId xmlns:a16="http://schemas.microsoft.com/office/drawing/2014/main" id="{1073324E-2325-B1B9-47DC-C5E3E2BD83F5}"/>
              </a:ext>
            </a:extLst>
          </p:cNvPr>
          <p:cNvSpPr/>
          <p:nvPr/>
        </p:nvSpPr>
        <p:spPr>
          <a:xfrm>
            <a:off x="577380" y="1583624"/>
            <a:ext cx="1330617" cy="405061"/>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7" name="Rectangle 56">
            <a:extLst>
              <a:ext uri="{FF2B5EF4-FFF2-40B4-BE49-F238E27FC236}">
                <a16:creationId xmlns:a16="http://schemas.microsoft.com/office/drawing/2014/main" id="{E96078A4-F976-A83C-1C0A-A256DFD518F2}"/>
              </a:ext>
            </a:extLst>
          </p:cNvPr>
          <p:cNvSpPr/>
          <p:nvPr/>
        </p:nvSpPr>
        <p:spPr>
          <a:xfrm>
            <a:off x="2212436" y="1601594"/>
            <a:ext cx="1330617" cy="405061"/>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Rectangle 58">
            <a:extLst>
              <a:ext uri="{FF2B5EF4-FFF2-40B4-BE49-F238E27FC236}">
                <a16:creationId xmlns:a16="http://schemas.microsoft.com/office/drawing/2014/main" id="{8B644A18-5C96-CDFE-9D99-50FC35BFC362}"/>
              </a:ext>
            </a:extLst>
          </p:cNvPr>
          <p:cNvSpPr/>
          <p:nvPr/>
        </p:nvSpPr>
        <p:spPr>
          <a:xfrm>
            <a:off x="2211044" y="2736897"/>
            <a:ext cx="1330617" cy="557913"/>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0" name="Rectangle 59">
            <a:extLst>
              <a:ext uri="{FF2B5EF4-FFF2-40B4-BE49-F238E27FC236}">
                <a16:creationId xmlns:a16="http://schemas.microsoft.com/office/drawing/2014/main" id="{8D415AA2-2F42-2444-64BD-47D2ECB71DEF}"/>
              </a:ext>
            </a:extLst>
          </p:cNvPr>
          <p:cNvSpPr/>
          <p:nvPr/>
        </p:nvSpPr>
        <p:spPr>
          <a:xfrm>
            <a:off x="615794" y="4012169"/>
            <a:ext cx="1330617" cy="405061"/>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1" name="Rectangle 60">
            <a:extLst>
              <a:ext uri="{FF2B5EF4-FFF2-40B4-BE49-F238E27FC236}">
                <a16:creationId xmlns:a16="http://schemas.microsoft.com/office/drawing/2014/main" id="{DB1C626E-56A5-2022-CB88-7DCE6DB024D0}"/>
              </a:ext>
            </a:extLst>
          </p:cNvPr>
          <p:cNvSpPr/>
          <p:nvPr/>
        </p:nvSpPr>
        <p:spPr>
          <a:xfrm>
            <a:off x="2134059" y="4017811"/>
            <a:ext cx="1330617" cy="405061"/>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2" name="Rectangle 61">
            <a:extLst>
              <a:ext uri="{FF2B5EF4-FFF2-40B4-BE49-F238E27FC236}">
                <a16:creationId xmlns:a16="http://schemas.microsoft.com/office/drawing/2014/main" id="{8C4BF940-2851-5CA6-BE79-03437A8BA0A1}"/>
              </a:ext>
            </a:extLst>
          </p:cNvPr>
          <p:cNvSpPr/>
          <p:nvPr/>
        </p:nvSpPr>
        <p:spPr>
          <a:xfrm>
            <a:off x="671490" y="5139620"/>
            <a:ext cx="1219223" cy="591002"/>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4" name="Rectangle 63">
            <a:extLst>
              <a:ext uri="{FF2B5EF4-FFF2-40B4-BE49-F238E27FC236}">
                <a16:creationId xmlns:a16="http://schemas.microsoft.com/office/drawing/2014/main" id="{007B4E63-8D53-0532-A78F-51FF184370A3}"/>
              </a:ext>
            </a:extLst>
          </p:cNvPr>
          <p:cNvSpPr/>
          <p:nvPr/>
        </p:nvSpPr>
        <p:spPr>
          <a:xfrm>
            <a:off x="624125" y="2025636"/>
            <a:ext cx="1330618" cy="62720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5" name="Rectangle 64">
            <a:extLst>
              <a:ext uri="{FF2B5EF4-FFF2-40B4-BE49-F238E27FC236}">
                <a16:creationId xmlns:a16="http://schemas.microsoft.com/office/drawing/2014/main" id="{D089071E-1994-BFD5-88C0-BDDC4ACD446E}"/>
              </a:ext>
            </a:extLst>
          </p:cNvPr>
          <p:cNvSpPr/>
          <p:nvPr/>
        </p:nvSpPr>
        <p:spPr>
          <a:xfrm>
            <a:off x="2073658" y="2041253"/>
            <a:ext cx="1579399" cy="62720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6" name="Rectangle 65">
            <a:extLst>
              <a:ext uri="{FF2B5EF4-FFF2-40B4-BE49-F238E27FC236}">
                <a16:creationId xmlns:a16="http://schemas.microsoft.com/office/drawing/2014/main" id="{ABC7C978-042B-E23C-C897-2450DF653059}"/>
              </a:ext>
            </a:extLst>
          </p:cNvPr>
          <p:cNvSpPr/>
          <p:nvPr/>
        </p:nvSpPr>
        <p:spPr>
          <a:xfrm>
            <a:off x="615794" y="3348012"/>
            <a:ext cx="1330618" cy="62720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7" name="Rectangle 66">
            <a:extLst>
              <a:ext uri="{FF2B5EF4-FFF2-40B4-BE49-F238E27FC236}">
                <a16:creationId xmlns:a16="http://schemas.microsoft.com/office/drawing/2014/main" id="{ADA644CD-4B69-E3C0-AF26-E455716BF4B2}"/>
              </a:ext>
            </a:extLst>
          </p:cNvPr>
          <p:cNvSpPr/>
          <p:nvPr/>
        </p:nvSpPr>
        <p:spPr>
          <a:xfrm>
            <a:off x="624125" y="4646587"/>
            <a:ext cx="1330618"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8" name="Rectangle 67">
            <a:extLst>
              <a:ext uri="{FF2B5EF4-FFF2-40B4-BE49-F238E27FC236}">
                <a16:creationId xmlns:a16="http://schemas.microsoft.com/office/drawing/2014/main" id="{861247B3-C138-7E8F-7EF9-75F38694308C}"/>
              </a:ext>
            </a:extLst>
          </p:cNvPr>
          <p:cNvSpPr/>
          <p:nvPr/>
        </p:nvSpPr>
        <p:spPr>
          <a:xfrm>
            <a:off x="2200753" y="4676513"/>
            <a:ext cx="1330618"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9" name="Rectangle 68">
            <a:extLst>
              <a:ext uri="{FF2B5EF4-FFF2-40B4-BE49-F238E27FC236}">
                <a16:creationId xmlns:a16="http://schemas.microsoft.com/office/drawing/2014/main" id="{1629103C-47A3-7016-573D-463E647892B8}"/>
              </a:ext>
            </a:extLst>
          </p:cNvPr>
          <p:cNvSpPr/>
          <p:nvPr/>
        </p:nvSpPr>
        <p:spPr>
          <a:xfrm>
            <a:off x="671490" y="5827655"/>
            <a:ext cx="1330618" cy="342431"/>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0" name="Rectangle 69">
            <a:extLst>
              <a:ext uri="{FF2B5EF4-FFF2-40B4-BE49-F238E27FC236}">
                <a16:creationId xmlns:a16="http://schemas.microsoft.com/office/drawing/2014/main" id="{B60C9EA8-913B-F5A8-D536-DFFF8AD06D63}"/>
              </a:ext>
            </a:extLst>
          </p:cNvPr>
          <p:cNvSpPr/>
          <p:nvPr/>
        </p:nvSpPr>
        <p:spPr>
          <a:xfrm>
            <a:off x="2075369" y="5856877"/>
            <a:ext cx="1601966" cy="352758"/>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1" name="TextBox 70">
            <a:extLst>
              <a:ext uri="{FF2B5EF4-FFF2-40B4-BE49-F238E27FC236}">
                <a16:creationId xmlns:a16="http://schemas.microsoft.com/office/drawing/2014/main" id="{235492AA-8FCA-1464-31A8-6FFFBBC792B0}"/>
              </a:ext>
            </a:extLst>
          </p:cNvPr>
          <p:cNvSpPr txBox="1"/>
          <p:nvPr/>
        </p:nvSpPr>
        <p:spPr>
          <a:xfrm>
            <a:off x="6580239" y="161517"/>
            <a:ext cx="328766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F4E79"/>
                </a:solidFill>
                <a:effectLst/>
                <a:uLnTx/>
                <a:uFillTx/>
                <a:latin typeface="Century Gothic" panose="020F0302020204030204"/>
                <a:ea typeface="+mn-ea"/>
                <a:cs typeface="+mn-cs"/>
              </a:rPr>
              <a:t>Quels verbes sont au parfait ou à l’imparfait ?</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00094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6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6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5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69"/>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7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5" grpId="0" animBg="1"/>
      <p:bldP spid="49" grpId="0" animBg="1"/>
      <p:bldP spid="51" grpId="0" animBg="1"/>
      <p:bldP spid="52" grpId="0" animBg="1"/>
      <p:bldP spid="53" grpId="0" animBg="1"/>
      <p:bldP spid="54" grpId="0" animBg="1"/>
      <p:bldP spid="55" grpId="0" animBg="1"/>
      <p:bldP spid="56" grpId="0" animBg="1"/>
      <p:bldP spid="57" grpId="0" animBg="1"/>
      <p:bldP spid="59" grpId="0" animBg="1"/>
      <p:bldP spid="60" grpId="0" animBg="1"/>
      <p:bldP spid="61" grpId="0" animBg="1"/>
      <p:bldP spid="62" grpId="0" animBg="1"/>
      <p:bldP spid="64" grpId="0" animBg="1"/>
      <p:bldP spid="65" grpId="0" animBg="1"/>
      <p:bldP spid="66" grpId="0" animBg="1"/>
      <p:bldP spid="67" grpId="0" animBg="1"/>
      <p:bldP spid="68" grpId="0" animBg="1"/>
      <p:bldP spid="69" grpId="0" animBg="1"/>
      <p:bldP spid="70"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6" name="Table 4">
            <a:extLst>
              <a:ext uri="{FF2B5EF4-FFF2-40B4-BE49-F238E27FC236}">
                <a16:creationId xmlns:a16="http://schemas.microsoft.com/office/drawing/2014/main" id="{C61F63B5-00CC-2986-3A1D-EED57F4AD4A0}"/>
              </a:ext>
            </a:extLst>
          </p:cNvPr>
          <p:cNvGraphicFramePr>
            <a:graphicFrameLocks noGrp="1"/>
          </p:cNvGraphicFramePr>
          <p:nvPr>
            <p:extLst>
              <p:ext uri="{D42A27DB-BD31-4B8C-83A1-F6EECF244321}">
                <p14:modId xmlns:p14="http://schemas.microsoft.com/office/powerpoint/2010/main" val="3974428559"/>
              </p:ext>
            </p:extLst>
          </p:nvPr>
        </p:nvGraphicFramePr>
        <p:xfrm>
          <a:off x="239" y="861656"/>
          <a:ext cx="12192000" cy="5305690"/>
        </p:xfrm>
        <a:graphic>
          <a:graphicData uri="http://schemas.openxmlformats.org/drawingml/2006/table">
            <a:tbl>
              <a:tblPr firstRow="1" bandRow="1">
                <a:tableStyleId>{21E4AEA4-8DFA-4A89-87EB-49C32662AFE0}</a:tableStyleId>
              </a:tblPr>
              <a:tblGrid>
                <a:gridCol w="555685">
                  <a:extLst>
                    <a:ext uri="{9D8B030D-6E8A-4147-A177-3AD203B41FA5}">
                      <a16:colId xmlns:a16="http://schemas.microsoft.com/office/drawing/2014/main" val="4063752121"/>
                    </a:ext>
                  </a:extLst>
                </a:gridCol>
                <a:gridCol w="1428205">
                  <a:extLst>
                    <a:ext uri="{9D8B030D-6E8A-4147-A177-3AD203B41FA5}">
                      <a16:colId xmlns:a16="http://schemas.microsoft.com/office/drawing/2014/main" val="3969869755"/>
                    </a:ext>
                  </a:extLst>
                </a:gridCol>
                <a:gridCol w="1736440">
                  <a:extLst>
                    <a:ext uri="{9D8B030D-6E8A-4147-A177-3AD203B41FA5}">
                      <a16:colId xmlns:a16="http://schemas.microsoft.com/office/drawing/2014/main" val="543374578"/>
                    </a:ext>
                  </a:extLst>
                </a:gridCol>
                <a:gridCol w="8471670">
                  <a:extLst>
                    <a:ext uri="{9D8B030D-6E8A-4147-A177-3AD203B41FA5}">
                      <a16:colId xmlns:a16="http://schemas.microsoft.com/office/drawing/2014/main" val="2704536439"/>
                    </a:ext>
                  </a:extLst>
                </a:gridCol>
              </a:tblGrid>
              <a:tr h="500306">
                <a:tc>
                  <a:txBody>
                    <a:bodyPr/>
                    <a:lstStyle/>
                    <a:p>
                      <a:pPr algn="ctr"/>
                      <a:endParaRPr lang="fr-FR" sz="2000" b="0" dirty="0"/>
                    </a:p>
                  </a:txBody>
                  <a:tcPr/>
                </a:tc>
                <a:tc>
                  <a:txBody>
                    <a:bodyPr/>
                    <a:lstStyle/>
                    <a:p>
                      <a:pPr algn="ctr"/>
                      <a:r>
                        <a:rPr lang="en-GB" sz="2000" b="0" noProof="0" dirty="0"/>
                        <a:t>Verbs ongoing?</a:t>
                      </a:r>
                    </a:p>
                  </a:txBody>
                  <a:tcPr/>
                </a:tc>
                <a:tc>
                  <a:txBody>
                    <a:bodyPr/>
                    <a:lstStyle/>
                    <a:p>
                      <a:pPr algn="ctr"/>
                      <a:r>
                        <a:rPr lang="en-GB" sz="2000" b="0" noProof="0" dirty="0"/>
                        <a:t>Verbs completed?</a:t>
                      </a:r>
                    </a:p>
                  </a:txBody>
                  <a:tcPr/>
                </a:tc>
                <a:tc>
                  <a:txBody>
                    <a:bodyPr/>
                    <a:lstStyle/>
                    <a:p>
                      <a:pPr algn="ctr"/>
                      <a:endParaRPr lang="fr-FR" sz="2000" b="0" dirty="0"/>
                    </a:p>
                  </a:txBody>
                  <a:tcPr/>
                </a:tc>
                <a:extLst>
                  <a:ext uri="{0D108BD9-81ED-4DB2-BD59-A6C34878D82A}">
                    <a16:rowId xmlns:a16="http://schemas.microsoft.com/office/drawing/2014/main" val="1179479919"/>
                  </a:ext>
                </a:extLst>
              </a:tr>
              <a:tr h="500306">
                <a:tc>
                  <a:txBody>
                    <a:bodyPr/>
                    <a:lstStyle/>
                    <a:p>
                      <a:pPr algn="ctr"/>
                      <a:endParaRPr lang="fr-FR" sz="2000" b="0" dirty="0">
                        <a:solidFill>
                          <a:srgbClr val="104F75"/>
                        </a:solidFill>
                      </a:endParaRPr>
                    </a:p>
                  </a:txBody>
                  <a:tcPr/>
                </a:tc>
                <a:tc>
                  <a:txBody>
                    <a:bodyPr/>
                    <a:lstStyle/>
                    <a:p>
                      <a:pPr algn="ctr"/>
                      <a:r>
                        <a:rPr lang="fr-FR" sz="2000" b="0" dirty="0">
                          <a:solidFill>
                            <a:srgbClr val="104F75"/>
                          </a:solidFill>
                        </a:rPr>
                        <a:t>dîner</a:t>
                      </a:r>
                    </a:p>
                  </a:txBody>
                  <a:tcPr/>
                </a:tc>
                <a:tc>
                  <a:txBody>
                    <a:bodyPr/>
                    <a:lstStyle/>
                    <a:p>
                      <a:pPr algn="ctr"/>
                      <a:r>
                        <a:rPr lang="fr-FR" sz="2000" b="0" dirty="0">
                          <a:solidFill>
                            <a:srgbClr val="104F75"/>
                          </a:solidFill>
                        </a:rPr>
                        <a:t>arriver</a:t>
                      </a:r>
                    </a:p>
                  </a:txBody>
                  <a:tcPr/>
                </a:tc>
                <a:tc>
                  <a:txBody>
                    <a:bodyPr/>
                    <a:lstStyle/>
                    <a:p>
                      <a:pPr algn="ctr"/>
                      <a:r>
                        <a:rPr lang="en-GB" sz="2000" b="0" noProof="0">
                          <a:solidFill>
                            <a:srgbClr val="104F75"/>
                          </a:solidFill>
                        </a:rPr>
                        <a:t>Was she dining in the dining room when I arrived?</a:t>
                      </a:r>
                    </a:p>
                  </a:txBody>
                  <a:tcPr/>
                </a:tc>
                <a:extLst>
                  <a:ext uri="{0D108BD9-81ED-4DB2-BD59-A6C34878D82A}">
                    <a16:rowId xmlns:a16="http://schemas.microsoft.com/office/drawing/2014/main" val="392362077"/>
                  </a:ext>
                </a:extLst>
              </a:tr>
              <a:tr h="500306">
                <a:tc>
                  <a:txBody>
                    <a:bodyPr/>
                    <a:lstStyle/>
                    <a:p>
                      <a:pPr algn="ctr"/>
                      <a:endParaRPr lang="fr-FR" sz="2000" b="0" dirty="0">
                        <a:solidFill>
                          <a:srgbClr val="104F75"/>
                        </a:solidFill>
                      </a:endParaRPr>
                    </a:p>
                  </a:txBody>
                  <a:tcPr/>
                </a:tc>
                <a:tc>
                  <a:txBody>
                    <a:bodyPr/>
                    <a:lstStyle/>
                    <a:p>
                      <a:pPr algn="ctr"/>
                      <a:r>
                        <a:rPr lang="fr-FR" sz="2000" b="0" dirty="0">
                          <a:solidFill>
                            <a:srgbClr val="104F75"/>
                          </a:solidFill>
                        </a:rPr>
                        <a:t>conduire</a:t>
                      </a:r>
                    </a:p>
                  </a:txBody>
                  <a:tcPr/>
                </a:tc>
                <a:tc>
                  <a:txBody>
                    <a:bodyPr/>
                    <a:lstStyle/>
                    <a:p>
                      <a:pPr algn="ctr"/>
                      <a:r>
                        <a:rPr lang="fr-FR" sz="2000" b="0" dirty="0">
                          <a:solidFill>
                            <a:srgbClr val="104F75"/>
                          </a:solidFill>
                        </a:rPr>
                        <a:t>promettre à</a:t>
                      </a:r>
                    </a:p>
                  </a:txBody>
                  <a:tcPr/>
                </a:tc>
                <a:tc>
                  <a:txBody>
                    <a:bodyPr/>
                    <a:lstStyle/>
                    <a:p>
                      <a:pPr algn="ctr"/>
                      <a:r>
                        <a:rPr lang="en-GB" sz="2000" b="0" noProof="0" dirty="0">
                          <a:solidFill>
                            <a:srgbClr val="104F75"/>
                          </a:solidFill>
                        </a:rPr>
                        <a:t>He promised his friend two things while he was driving to the show.</a:t>
                      </a:r>
                    </a:p>
                  </a:txBody>
                  <a:tcPr>
                    <a:solidFill>
                      <a:srgbClr val="FCECE8"/>
                    </a:solidFill>
                  </a:tcPr>
                </a:tc>
                <a:extLst>
                  <a:ext uri="{0D108BD9-81ED-4DB2-BD59-A6C34878D82A}">
                    <a16:rowId xmlns:a16="http://schemas.microsoft.com/office/drawing/2014/main" val="4056056349"/>
                  </a:ext>
                </a:extLst>
              </a:tr>
              <a:tr h="500306">
                <a:tc>
                  <a:txBody>
                    <a:bodyPr/>
                    <a:lstStyle/>
                    <a:p>
                      <a:pPr algn="ctr"/>
                      <a:endParaRPr lang="fr-FR" sz="2000" b="0" dirty="0">
                        <a:solidFill>
                          <a:srgbClr val="104F75"/>
                        </a:solidFill>
                      </a:endParaRPr>
                    </a:p>
                  </a:txBody>
                  <a:tcPr/>
                </a:tc>
                <a:tc>
                  <a:txBody>
                    <a:bodyPr/>
                    <a:lstStyle/>
                    <a:p>
                      <a:pPr algn="ctr"/>
                      <a:endParaRPr lang="fr-FR" sz="2000" b="0" dirty="0">
                        <a:solidFill>
                          <a:srgbClr val="104F75"/>
                        </a:solidFill>
                      </a:endParaRPr>
                    </a:p>
                  </a:txBody>
                  <a:tcPr>
                    <a:solidFill>
                      <a:srgbClr val="F8D7CD"/>
                    </a:solidFill>
                  </a:tcPr>
                </a:tc>
                <a:tc>
                  <a:txBody>
                    <a:bodyPr/>
                    <a:lstStyle/>
                    <a:p>
                      <a:pPr algn="ctr"/>
                      <a:r>
                        <a:rPr lang="fr-FR" sz="2000" b="0" dirty="0">
                          <a:solidFill>
                            <a:srgbClr val="104F75"/>
                          </a:solidFill>
                        </a:rPr>
                        <a:t>entrer tomber</a:t>
                      </a:r>
                    </a:p>
                  </a:txBody>
                  <a:tcPr>
                    <a:solidFill>
                      <a:srgbClr val="F8D7CD"/>
                    </a:solidFill>
                  </a:tcPr>
                </a:tc>
                <a:tc>
                  <a:txBody>
                    <a:bodyPr/>
                    <a:lstStyle/>
                    <a:p>
                      <a:pPr algn="ctr"/>
                      <a:r>
                        <a:rPr lang="en-GB" sz="2000" b="0" noProof="0" dirty="0">
                          <a:solidFill>
                            <a:srgbClr val="104F75"/>
                          </a:solidFill>
                        </a:rPr>
                        <a:t>When she entered the cellar, she fell on the stairs.</a:t>
                      </a:r>
                    </a:p>
                  </a:txBody>
                  <a:tcPr/>
                </a:tc>
                <a:extLst>
                  <a:ext uri="{0D108BD9-81ED-4DB2-BD59-A6C34878D82A}">
                    <a16:rowId xmlns:a16="http://schemas.microsoft.com/office/drawing/2014/main" val="2395132670"/>
                  </a:ext>
                </a:extLst>
              </a:tr>
              <a:tr h="500306">
                <a:tc>
                  <a:txBody>
                    <a:bodyPr/>
                    <a:lstStyle/>
                    <a:p>
                      <a:pPr algn="ctr"/>
                      <a:endParaRPr lang="fr-FR" sz="2000" b="0" dirty="0">
                        <a:solidFill>
                          <a:srgbClr val="104F75"/>
                        </a:solidFill>
                      </a:endParaRPr>
                    </a:p>
                  </a:txBody>
                  <a:tcPr/>
                </a:tc>
                <a:tc>
                  <a:txBody>
                    <a:bodyPr/>
                    <a:lstStyle/>
                    <a:p>
                      <a:pPr algn="ctr"/>
                      <a:r>
                        <a:rPr lang="fr-FR" sz="2000" b="0" dirty="0">
                          <a:solidFill>
                            <a:srgbClr val="104F75"/>
                          </a:solidFill>
                        </a:rPr>
                        <a:t>parler</a:t>
                      </a:r>
                    </a:p>
                    <a:p>
                      <a:pPr algn="ctr"/>
                      <a:r>
                        <a:rPr lang="fr-FR" sz="2000" b="0" dirty="0">
                          <a:solidFill>
                            <a:srgbClr val="104F75"/>
                          </a:solidFill>
                        </a:rPr>
                        <a:t>regarder</a:t>
                      </a:r>
                    </a:p>
                  </a:txBody>
                  <a:tcPr/>
                </a:tc>
                <a:tc>
                  <a:txBody>
                    <a:bodyPr/>
                    <a:lstStyle/>
                    <a:p>
                      <a:pPr algn="ctr"/>
                      <a:endParaRPr lang="fr-FR" sz="2000" b="0" dirty="0">
                        <a:solidFill>
                          <a:srgbClr val="104F75"/>
                        </a:solidFill>
                      </a:endParaRPr>
                    </a:p>
                  </a:txBody>
                  <a:tcPr/>
                </a:tc>
                <a:tc>
                  <a:txBody>
                    <a:bodyPr/>
                    <a:lstStyle/>
                    <a:p>
                      <a:pPr algn="ctr"/>
                      <a:r>
                        <a:rPr lang="en-GB" sz="2000" b="0" noProof="0" dirty="0">
                          <a:solidFill>
                            <a:srgbClr val="104F75"/>
                          </a:solidFill>
                        </a:rPr>
                        <a:t>While you were talking to your brother, he was watching the television.</a:t>
                      </a:r>
                    </a:p>
                  </a:txBody>
                  <a:tcPr/>
                </a:tc>
                <a:extLst>
                  <a:ext uri="{0D108BD9-81ED-4DB2-BD59-A6C34878D82A}">
                    <a16:rowId xmlns:a16="http://schemas.microsoft.com/office/drawing/2014/main" val="2360118819"/>
                  </a:ext>
                </a:extLst>
              </a:tr>
              <a:tr h="500306">
                <a:tc>
                  <a:txBody>
                    <a:bodyPr/>
                    <a:lstStyle/>
                    <a:p>
                      <a:pPr algn="ctr"/>
                      <a:endParaRPr lang="fr-FR" sz="2000" b="0" dirty="0">
                        <a:solidFill>
                          <a:srgbClr val="104F75"/>
                        </a:solidFill>
                      </a:endParaRPr>
                    </a:p>
                  </a:txBody>
                  <a:tcPr/>
                </a:tc>
                <a:tc>
                  <a:txBody>
                    <a:bodyPr/>
                    <a:lstStyle/>
                    <a:p>
                      <a:pPr algn="ctr"/>
                      <a:r>
                        <a:rPr lang="fr-FR" sz="2000" b="0" dirty="0">
                          <a:solidFill>
                            <a:srgbClr val="104F75"/>
                          </a:solidFill>
                        </a:rPr>
                        <a:t>faire</a:t>
                      </a:r>
                    </a:p>
                  </a:txBody>
                  <a:tcPr>
                    <a:solidFill>
                      <a:srgbClr val="F8D7CD"/>
                    </a:solidFill>
                  </a:tcPr>
                </a:tc>
                <a:tc>
                  <a:txBody>
                    <a:bodyPr/>
                    <a:lstStyle/>
                    <a:p>
                      <a:pPr algn="ctr"/>
                      <a:r>
                        <a:rPr lang="fr-FR" sz="2000" b="0" dirty="0">
                          <a:solidFill>
                            <a:srgbClr val="104F75"/>
                          </a:solidFill>
                        </a:rPr>
                        <a:t>acheter</a:t>
                      </a:r>
                    </a:p>
                  </a:txBody>
                  <a:tcPr>
                    <a:solidFill>
                      <a:srgbClr val="F8D7CD"/>
                    </a:solidFill>
                  </a:tcPr>
                </a:tc>
                <a:tc>
                  <a:txBody>
                    <a:bodyPr/>
                    <a:lstStyle/>
                    <a:p>
                      <a:pPr algn="ctr"/>
                      <a:r>
                        <a:rPr lang="en-GB" sz="2000" b="0" noProof="0" dirty="0">
                          <a:solidFill>
                            <a:srgbClr val="104F75"/>
                          </a:solidFill>
                        </a:rPr>
                        <a:t>I bought a new telephone while I was doing the shopping.</a:t>
                      </a:r>
                    </a:p>
                  </a:txBody>
                  <a:tcPr/>
                </a:tc>
                <a:extLst>
                  <a:ext uri="{0D108BD9-81ED-4DB2-BD59-A6C34878D82A}">
                    <a16:rowId xmlns:a16="http://schemas.microsoft.com/office/drawing/2014/main" val="1460780325"/>
                  </a:ext>
                </a:extLst>
              </a:tr>
              <a:tr h="500306">
                <a:tc>
                  <a:txBody>
                    <a:bodyPr/>
                    <a:lstStyle/>
                    <a:p>
                      <a:pPr algn="ctr"/>
                      <a:endParaRPr lang="fr-FR" sz="2000" b="0" dirty="0">
                        <a:solidFill>
                          <a:srgbClr val="104F75"/>
                        </a:solidFill>
                      </a:endParaRPr>
                    </a:p>
                  </a:txBody>
                  <a:tcPr/>
                </a:tc>
                <a:tc>
                  <a:txBody>
                    <a:bodyPr/>
                    <a:lstStyle/>
                    <a:p>
                      <a:pPr algn="ctr"/>
                      <a:r>
                        <a:rPr lang="fr-FR" sz="2000" b="0" dirty="0">
                          <a:solidFill>
                            <a:srgbClr val="104F75"/>
                          </a:solidFill>
                        </a:rPr>
                        <a:t>être</a:t>
                      </a:r>
                    </a:p>
                  </a:txBody>
                  <a:tcPr/>
                </a:tc>
                <a:tc>
                  <a:txBody>
                    <a:bodyPr/>
                    <a:lstStyle/>
                    <a:p>
                      <a:pPr algn="ctr"/>
                      <a:r>
                        <a:rPr lang="fr-FR" sz="2000" b="0" dirty="0">
                          <a:solidFill>
                            <a:srgbClr val="104F75"/>
                          </a:solidFill>
                        </a:rPr>
                        <a:t>appeler</a:t>
                      </a:r>
                    </a:p>
                  </a:txBody>
                  <a:tcPr/>
                </a:tc>
                <a:tc>
                  <a:txBody>
                    <a:bodyPr/>
                    <a:lstStyle/>
                    <a:p>
                      <a:pPr algn="ctr"/>
                      <a:r>
                        <a:rPr lang="en-GB" sz="2000" b="0" noProof="0" dirty="0">
                          <a:solidFill>
                            <a:srgbClr val="104F75"/>
                          </a:solidFill>
                        </a:rPr>
                        <a:t>She was in the lounge when her sister called.</a:t>
                      </a:r>
                    </a:p>
                  </a:txBody>
                  <a:tcPr/>
                </a:tc>
                <a:extLst>
                  <a:ext uri="{0D108BD9-81ED-4DB2-BD59-A6C34878D82A}">
                    <a16:rowId xmlns:a16="http://schemas.microsoft.com/office/drawing/2014/main" val="3880372274"/>
                  </a:ext>
                </a:extLst>
              </a:tr>
              <a:tr h="500306">
                <a:tc>
                  <a:txBody>
                    <a:bodyPr/>
                    <a:lstStyle/>
                    <a:p>
                      <a:pPr algn="ctr"/>
                      <a:endParaRPr lang="fr-FR" sz="2000" b="0" dirty="0">
                        <a:solidFill>
                          <a:srgbClr val="104F75"/>
                        </a:solidFill>
                      </a:endParaRPr>
                    </a:p>
                  </a:txBody>
                  <a:tcPr/>
                </a:tc>
                <a:tc>
                  <a:txBody>
                    <a:bodyPr/>
                    <a:lstStyle/>
                    <a:p>
                      <a:pPr algn="ctr"/>
                      <a:r>
                        <a:rPr lang="fr-FR" sz="2000" b="0" dirty="0">
                          <a:solidFill>
                            <a:srgbClr val="104F75"/>
                          </a:solidFill>
                        </a:rPr>
                        <a:t>faire</a:t>
                      </a:r>
                    </a:p>
                    <a:p>
                      <a:pPr algn="ctr"/>
                      <a:r>
                        <a:rPr lang="fr-FR" sz="2000" b="0" dirty="0">
                          <a:solidFill>
                            <a:srgbClr val="104F75"/>
                          </a:solidFill>
                        </a:rPr>
                        <a:t>chanter</a:t>
                      </a:r>
                    </a:p>
                  </a:txBody>
                  <a:tcPr>
                    <a:solidFill>
                      <a:srgbClr val="F8D7CD"/>
                    </a:solidFill>
                  </a:tcPr>
                </a:tc>
                <a:tc>
                  <a:txBody>
                    <a:bodyPr/>
                    <a:lstStyle/>
                    <a:p>
                      <a:pPr algn="ctr"/>
                      <a:endParaRPr lang="fr-FR" sz="2000" b="0" dirty="0">
                        <a:solidFill>
                          <a:srgbClr val="104F75"/>
                        </a:solidFill>
                      </a:endParaRPr>
                    </a:p>
                  </a:txBody>
                  <a:tcPr>
                    <a:solidFill>
                      <a:srgbClr val="F8D7CD"/>
                    </a:solidFill>
                  </a:tcPr>
                </a:tc>
                <a:tc>
                  <a:txBody>
                    <a:bodyPr/>
                    <a:lstStyle/>
                    <a:p>
                      <a:pPr algn="ctr"/>
                      <a:r>
                        <a:rPr lang="en-GB" sz="2000" b="0" noProof="0" dirty="0">
                          <a:solidFill>
                            <a:srgbClr val="104F75"/>
                          </a:solidFill>
                        </a:rPr>
                        <a:t>What were you doing while I was singing?</a:t>
                      </a:r>
                    </a:p>
                  </a:txBody>
                  <a:tcPr/>
                </a:tc>
                <a:extLst>
                  <a:ext uri="{0D108BD9-81ED-4DB2-BD59-A6C34878D82A}">
                    <a16:rowId xmlns:a16="http://schemas.microsoft.com/office/drawing/2014/main" val="1846851286"/>
                  </a:ext>
                </a:extLst>
              </a:tr>
              <a:tr h="500306">
                <a:tc>
                  <a:txBody>
                    <a:bodyPr/>
                    <a:lstStyle/>
                    <a:p>
                      <a:pPr algn="ctr"/>
                      <a:endParaRPr lang="fr-FR" sz="2000" b="0" dirty="0">
                        <a:solidFill>
                          <a:srgbClr val="104F75"/>
                        </a:solidFill>
                      </a:endParaRPr>
                    </a:p>
                  </a:txBody>
                  <a:tcPr/>
                </a:tc>
                <a:tc>
                  <a:txBody>
                    <a:bodyPr/>
                    <a:lstStyle/>
                    <a:p>
                      <a:pPr algn="ctr"/>
                      <a:r>
                        <a:rPr lang="fr-FR" sz="2000" b="0" dirty="0">
                          <a:solidFill>
                            <a:srgbClr val="104F75"/>
                          </a:solidFill>
                        </a:rPr>
                        <a:t>être</a:t>
                      </a:r>
                    </a:p>
                  </a:txBody>
                  <a:tcPr/>
                </a:tc>
                <a:tc>
                  <a:txBody>
                    <a:bodyPr/>
                    <a:lstStyle/>
                    <a:p>
                      <a:pPr algn="ctr"/>
                      <a:r>
                        <a:rPr lang="fr-FR" sz="2000" b="0" dirty="0">
                          <a:solidFill>
                            <a:srgbClr val="104F75"/>
                          </a:solidFill>
                        </a:rPr>
                        <a:t>commencer</a:t>
                      </a:r>
                    </a:p>
                  </a:txBody>
                  <a:tcPr/>
                </a:tc>
                <a:tc>
                  <a:txBody>
                    <a:bodyPr/>
                    <a:lstStyle/>
                    <a:p>
                      <a:pPr algn="ctr"/>
                      <a:r>
                        <a:rPr lang="en-GB" sz="2000" b="0" noProof="0" dirty="0">
                          <a:solidFill>
                            <a:srgbClr val="104F75"/>
                          </a:solidFill>
                        </a:rPr>
                        <a:t>Where were you when the programme started?</a:t>
                      </a:r>
                    </a:p>
                  </a:txBody>
                  <a:tcPr/>
                </a:tc>
                <a:extLst>
                  <a:ext uri="{0D108BD9-81ED-4DB2-BD59-A6C34878D82A}">
                    <a16:rowId xmlns:a16="http://schemas.microsoft.com/office/drawing/2014/main" val="1135124735"/>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3894"/>
            <a:ext cx="6656438" cy="707849"/>
          </a:xfrm>
          <a:prstGeom prst="rect">
            <a:avLst/>
          </a:prstGeom>
        </p:spPr>
      </p:pic>
      <p:sp>
        <p:nvSpPr>
          <p:cNvPr id="4" name="Title 3"/>
          <p:cNvSpPr>
            <a:spLocks noGrp="1"/>
          </p:cNvSpPr>
          <p:nvPr>
            <p:ph type="title"/>
          </p:nvPr>
        </p:nvSpPr>
        <p:spPr>
          <a:xfrm>
            <a:off x="-1" y="96403"/>
            <a:ext cx="6656439" cy="707849"/>
          </a:xfrm>
        </p:spPr>
        <p:txBody>
          <a:bodyPr>
            <a:normAutofit/>
          </a:bodyPr>
          <a:lstStyle/>
          <a:p>
            <a:r>
              <a:rPr lang="fr-FR" sz="3200" b="1" dirty="0">
                <a:solidFill>
                  <a:schemeClr val="bg1"/>
                </a:solidFill>
              </a:rPr>
              <a:t>Le parfait ou l’imparfait?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9" name="Action Button: Custom 16">
            <a:hlinkClick r:id="" action="ppaction://noaction" highlightClick="1">
              <a:snd r:embed="rId4" name="Slide 53_2.wav"/>
            </a:hlinkClick>
            <a:extLst>
              <a:ext uri="{FF2B5EF4-FFF2-40B4-BE49-F238E27FC236}">
                <a16:creationId xmlns:a16="http://schemas.microsoft.com/office/drawing/2014/main" id="{005525E2-3A5B-44F2-9A55-146F80121A9D}"/>
              </a:ext>
            </a:extLst>
          </p:cNvPr>
          <p:cNvSpPr/>
          <p:nvPr/>
        </p:nvSpPr>
        <p:spPr>
          <a:xfrm>
            <a:off x="73283" y="213332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0" name="Action Button: Custom 16">
            <a:hlinkClick r:id="" action="ppaction://noaction" highlightClick="1">
              <a:snd r:embed="rId5" name="Slide 53_1.wav"/>
            </a:hlinkClick>
            <a:extLst>
              <a:ext uri="{FF2B5EF4-FFF2-40B4-BE49-F238E27FC236}">
                <a16:creationId xmlns:a16="http://schemas.microsoft.com/office/drawing/2014/main" id="{140F0EC1-9BF6-4D98-BA49-C9FC83704D98}"/>
              </a:ext>
            </a:extLst>
          </p:cNvPr>
          <p:cNvSpPr/>
          <p:nvPr/>
        </p:nvSpPr>
        <p:spPr>
          <a:xfrm>
            <a:off x="73283" y="159268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6" name="quand elle est entree dans la cave.wav"/>
            </a:hlinkClick>
            <a:extLst>
              <a:ext uri="{FF2B5EF4-FFF2-40B4-BE49-F238E27FC236}">
                <a16:creationId xmlns:a16="http://schemas.microsoft.com/office/drawing/2014/main" id="{F2448CC3-F725-4A25-9EB3-C255DB7E433F}"/>
              </a:ext>
            </a:extLst>
          </p:cNvPr>
          <p:cNvSpPr/>
          <p:nvPr/>
        </p:nvSpPr>
        <p:spPr>
          <a:xfrm>
            <a:off x="73283" y="267397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2" name="Action Button: Custom 16">
            <a:hlinkClick r:id="" action="ppaction://noaction" highlightClick="1">
              <a:snd r:embed="rId7" name="Slide 53_4.wav"/>
            </a:hlinkClick>
            <a:extLst>
              <a:ext uri="{FF2B5EF4-FFF2-40B4-BE49-F238E27FC236}">
                <a16:creationId xmlns:a16="http://schemas.microsoft.com/office/drawing/2014/main" id="{2632000C-38C7-453A-A534-F80C115BFA89}"/>
              </a:ext>
            </a:extLst>
          </p:cNvPr>
          <p:cNvSpPr/>
          <p:nvPr/>
        </p:nvSpPr>
        <p:spPr>
          <a:xfrm>
            <a:off x="73283" y="341680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3" name="Action Button: Custom 16">
            <a:hlinkClick r:id="" action="ppaction://noaction" highlightClick="1">
              <a:snd r:embed="rId8" name="jai achete un nouveau telephone.wav"/>
            </a:hlinkClick>
            <a:extLst>
              <a:ext uri="{FF2B5EF4-FFF2-40B4-BE49-F238E27FC236}">
                <a16:creationId xmlns:a16="http://schemas.microsoft.com/office/drawing/2014/main" id="{A7F2B248-F520-4955-BFF7-22606FF56573}"/>
              </a:ext>
            </a:extLst>
          </p:cNvPr>
          <p:cNvSpPr/>
          <p:nvPr/>
        </p:nvSpPr>
        <p:spPr>
          <a:xfrm>
            <a:off x="73283" y="399005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4" name="Action Button: Custom 16">
            <a:hlinkClick r:id="" action="ppaction://noaction" highlightClick="1">
              <a:snd r:embed="rId9" name="Slide 53_6.wav"/>
            </a:hlinkClick>
            <a:extLst>
              <a:ext uri="{FF2B5EF4-FFF2-40B4-BE49-F238E27FC236}">
                <a16:creationId xmlns:a16="http://schemas.microsoft.com/office/drawing/2014/main" id="{5468F416-F317-45D8-BF9A-076483EEC89A}"/>
              </a:ext>
            </a:extLst>
          </p:cNvPr>
          <p:cNvSpPr/>
          <p:nvPr/>
        </p:nvSpPr>
        <p:spPr>
          <a:xfrm>
            <a:off x="73283" y="449627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5" name="Action Button: Custom 16">
            <a:hlinkClick r:id="" action="ppaction://noaction" highlightClick="1">
              <a:snd r:embed="rId10" name="Slide 53_7.wav"/>
            </a:hlinkClick>
            <a:extLst>
              <a:ext uri="{FF2B5EF4-FFF2-40B4-BE49-F238E27FC236}">
                <a16:creationId xmlns:a16="http://schemas.microsoft.com/office/drawing/2014/main" id="{7C23D448-D8E7-474F-BA01-9C024BC280F4}"/>
              </a:ext>
            </a:extLst>
          </p:cNvPr>
          <p:cNvSpPr/>
          <p:nvPr/>
        </p:nvSpPr>
        <p:spPr>
          <a:xfrm>
            <a:off x="73283" y="508619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6" name="Action Button: Custom 16">
            <a:hlinkClick r:id="" action="ppaction://noaction" highlightClick="1">
              <a:snd r:embed="rId11" name="Slide 53_8.wav"/>
            </a:hlinkClick>
            <a:extLst>
              <a:ext uri="{FF2B5EF4-FFF2-40B4-BE49-F238E27FC236}">
                <a16:creationId xmlns:a16="http://schemas.microsoft.com/office/drawing/2014/main" id="{0F72E4D7-FAEF-45FC-B3F9-362493D5C7C2}"/>
              </a:ext>
            </a:extLst>
          </p:cNvPr>
          <p:cNvSpPr/>
          <p:nvPr/>
        </p:nvSpPr>
        <p:spPr>
          <a:xfrm>
            <a:off x="73283" y="572127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5" name="Rectangle 4">
            <a:extLst>
              <a:ext uri="{FF2B5EF4-FFF2-40B4-BE49-F238E27FC236}">
                <a16:creationId xmlns:a16="http://schemas.microsoft.com/office/drawing/2014/main" id="{E9660EC0-0118-6F0E-6D82-1BBF39840F4C}"/>
              </a:ext>
            </a:extLst>
          </p:cNvPr>
          <p:cNvSpPr/>
          <p:nvPr/>
        </p:nvSpPr>
        <p:spPr>
          <a:xfrm>
            <a:off x="3904208" y="1602777"/>
            <a:ext cx="8212151" cy="405061"/>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49153D45-3B5B-9C94-8E51-353CA6DC167A}"/>
              </a:ext>
            </a:extLst>
          </p:cNvPr>
          <p:cNvSpPr/>
          <p:nvPr/>
        </p:nvSpPr>
        <p:spPr>
          <a:xfrm>
            <a:off x="3796812" y="2071609"/>
            <a:ext cx="8212151" cy="405061"/>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573FEE77-1FDF-DC5F-FA93-16A4A5CD3D24}"/>
              </a:ext>
            </a:extLst>
          </p:cNvPr>
          <p:cNvSpPr/>
          <p:nvPr/>
        </p:nvSpPr>
        <p:spPr>
          <a:xfrm>
            <a:off x="3910394" y="3290605"/>
            <a:ext cx="7951891" cy="62720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C76F2C9C-8B4D-AE7A-1C8F-8B84E84C232D}"/>
              </a:ext>
            </a:extLst>
          </p:cNvPr>
          <p:cNvSpPr/>
          <p:nvPr/>
        </p:nvSpPr>
        <p:spPr>
          <a:xfrm>
            <a:off x="3986702" y="4496273"/>
            <a:ext cx="7951891"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2" name="Rectangle 51">
            <a:extLst>
              <a:ext uri="{FF2B5EF4-FFF2-40B4-BE49-F238E27FC236}">
                <a16:creationId xmlns:a16="http://schemas.microsoft.com/office/drawing/2014/main" id="{6E3CF372-05BE-3770-4B05-B48E62836D56}"/>
              </a:ext>
            </a:extLst>
          </p:cNvPr>
          <p:cNvSpPr/>
          <p:nvPr/>
        </p:nvSpPr>
        <p:spPr>
          <a:xfrm>
            <a:off x="4158285" y="5756650"/>
            <a:ext cx="7951891"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3" name="Rectangle 52">
            <a:extLst>
              <a:ext uri="{FF2B5EF4-FFF2-40B4-BE49-F238E27FC236}">
                <a16:creationId xmlns:a16="http://schemas.microsoft.com/office/drawing/2014/main" id="{3846764F-61CB-EC77-0053-6006184CC7D7}"/>
              </a:ext>
            </a:extLst>
          </p:cNvPr>
          <p:cNvSpPr/>
          <p:nvPr/>
        </p:nvSpPr>
        <p:spPr>
          <a:xfrm>
            <a:off x="3818658" y="2632140"/>
            <a:ext cx="8295050" cy="54253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4" name="Rectangle 53">
            <a:extLst>
              <a:ext uri="{FF2B5EF4-FFF2-40B4-BE49-F238E27FC236}">
                <a16:creationId xmlns:a16="http://schemas.microsoft.com/office/drawing/2014/main" id="{8C41F757-3985-2F12-1632-9C76DF97E521}"/>
              </a:ext>
            </a:extLst>
          </p:cNvPr>
          <p:cNvSpPr/>
          <p:nvPr/>
        </p:nvSpPr>
        <p:spPr>
          <a:xfrm>
            <a:off x="3796812" y="3996269"/>
            <a:ext cx="8047159" cy="405061"/>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5" name="Rectangle 54">
            <a:extLst>
              <a:ext uri="{FF2B5EF4-FFF2-40B4-BE49-F238E27FC236}">
                <a16:creationId xmlns:a16="http://schemas.microsoft.com/office/drawing/2014/main" id="{8D3C0493-DC35-2102-FC3A-D4C690C2376E}"/>
              </a:ext>
            </a:extLst>
          </p:cNvPr>
          <p:cNvSpPr/>
          <p:nvPr/>
        </p:nvSpPr>
        <p:spPr>
          <a:xfrm>
            <a:off x="3879307" y="5052281"/>
            <a:ext cx="8047159" cy="493501"/>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6" name="Rectangle 55">
            <a:extLst>
              <a:ext uri="{FF2B5EF4-FFF2-40B4-BE49-F238E27FC236}">
                <a16:creationId xmlns:a16="http://schemas.microsoft.com/office/drawing/2014/main" id="{1073324E-2325-B1B9-47DC-C5E3E2BD83F5}"/>
              </a:ext>
            </a:extLst>
          </p:cNvPr>
          <p:cNvSpPr/>
          <p:nvPr/>
        </p:nvSpPr>
        <p:spPr>
          <a:xfrm>
            <a:off x="614122" y="1583624"/>
            <a:ext cx="1330617" cy="405061"/>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7" name="Rectangle 56">
            <a:extLst>
              <a:ext uri="{FF2B5EF4-FFF2-40B4-BE49-F238E27FC236}">
                <a16:creationId xmlns:a16="http://schemas.microsoft.com/office/drawing/2014/main" id="{E96078A4-F976-A83C-1C0A-A256DFD518F2}"/>
              </a:ext>
            </a:extLst>
          </p:cNvPr>
          <p:cNvSpPr/>
          <p:nvPr/>
        </p:nvSpPr>
        <p:spPr>
          <a:xfrm>
            <a:off x="2205035" y="1647955"/>
            <a:ext cx="1330617" cy="405061"/>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Rectangle 58">
            <a:extLst>
              <a:ext uri="{FF2B5EF4-FFF2-40B4-BE49-F238E27FC236}">
                <a16:creationId xmlns:a16="http://schemas.microsoft.com/office/drawing/2014/main" id="{8B644A18-5C96-CDFE-9D99-50FC35BFC362}"/>
              </a:ext>
            </a:extLst>
          </p:cNvPr>
          <p:cNvSpPr/>
          <p:nvPr/>
        </p:nvSpPr>
        <p:spPr>
          <a:xfrm>
            <a:off x="2185356" y="2609283"/>
            <a:ext cx="1330617" cy="557913"/>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0" name="Rectangle 59">
            <a:extLst>
              <a:ext uri="{FF2B5EF4-FFF2-40B4-BE49-F238E27FC236}">
                <a16:creationId xmlns:a16="http://schemas.microsoft.com/office/drawing/2014/main" id="{8D415AA2-2F42-2444-64BD-47D2ECB71DEF}"/>
              </a:ext>
            </a:extLst>
          </p:cNvPr>
          <p:cNvSpPr/>
          <p:nvPr/>
        </p:nvSpPr>
        <p:spPr>
          <a:xfrm>
            <a:off x="627483" y="3999541"/>
            <a:ext cx="1330617" cy="405061"/>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1" name="Rectangle 60">
            <a:extLst>
              <a:ext uri="{FF2B5EF4-FFF2-40B4-BE49-F238E27FC236}">
                <a16:creationId xmlns:a16="http://schemas.microsoft.com/office/drawing/2014/main" id="{DB1C626E-56A5-2022-CB88-7DCE6DB024D0}"/>
              </a:ext>
            </a:extLst>
          </p:cNvPr>
          <p:cNvSpPr/>
          <p:nvPr/>
        </p:nvSpPr>
        <p:spPr>
          <a:xfrm>
            <a:off x="2143091" y="4006330"/>
            <a:ext cx="1330617" cy="405061"/>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2" name="Rectangle 61">
            <a:extLst>
              <a:ext uri="{FF2B5EF4-FFF2-40B4-BE49-F238E27FC236}">
                <a16:creationId xmlns:a16="http://schemas.microsoft.com/office/drawing/2014/main" id="{8C4BF940-2851-5CA6-BE79-03437A8BA0A1}"/>
              </a:ext>
            </a:extLst>
          </p:cNvPr>
          <p:cNvSpPr/>
          <p:nvPr/>
        </p:nvSpPr>
        <p:spPr>
          <a:xfrm>
            <a:off x="720550" y="5021276"/>
            <a:ext cx="1219223" cy="591002"/>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4" name="Rectangle 63">
            <a:extLst>
              <a:ext uri="{FF2B5EF4-FFF2-40B4-BE49-F238E27FC236}">
                <a16:creationId xmlns:a16="http://schemas.microsoft.com/office/drawing/2014/main" id="{007B4E63-8D53-0532-A78F-51FF184370A3}"/>
              </a:ext>
            </a:extLst>
          </p:cNvPr>
          <p:cNvSpPr/>
          <p:nvPr/>
        </p:nvSpPr>
        <p:spPr>
          <a:xfrm>
            <a:off x="623667" y="2137789"/>
            <a:ext cx="1330618"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5" name="Rectangle 64">
            <a:extLst>
              <a:ext uri="{FF2B5EF4-FFF2-40B4-BE49-F238E27FC236}">
                <a16:creationId xmlns:a16="http://schemas.microsoft.com/office/drawing/2014/main" id="{D089071E-1994-BFD5-88C0-BDDC4ACD446E}"/>
              </a:ext>
            </a:extLst>
          </p:cNvPr>
          <p:cNvSpPr/>
          <p:nvPr/>
        </p:nvSpPr>
        <p:spPr>
          <a:xfrm>
            <a:off x="2060966" y="2071610"/>
            <a:ext cx="1579399" cy="40506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6" name="Rectangle 65">
            <a:extLst>
              <a:ext uri="{FF2B5EF4-FFF2-40B4-BE49-F238E27FC236}">
                <a16:creationId xmlns:a16="http://schemas.microsoft.com/office/drawing/2014/main" id="{ABC7C978-042B-E23C-C897-2450DF653059}"/>
              </a:ext>
            </a:extLst>
          </p:cNvPr>
          <p:cNvSpPr/>
          <p:nvPr/>
        </p:nvSpPr>
        <p:spPr>
          <a:xfrm>
            <a:off x="623667" y="3301198"/>
            <a:ext cx="1330618" cy="62720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7" name="Rectangle 66">
            <a:extLst>
              <a:ext uri="{FF2B5EF4-FFF2-40B4-BE49-F238E27FC236}">
                <a16:creationId xmlns:a16="http://schemas.microsoft.com/office/drawing/2014/main" id="{ADA644CD-4B69-E3C0-AF26-E455716BF4B2}"/>
              </a:ext>
            </a:extLst>
          </p:cNvPr>
          <p:cNvSpPr/>
          <p:nvPr/>
        </p:nvSpPr>
        <p:spPr>
          <a:xfrm>
            <a:off x="614121" y="4545078"/>
            <a:ext cx="1330618"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8" name="Rectangle 67">
            <a:extLst>
              <a:ext uri="{FF2B5EF4-FFF2-40B4-BE49-F238E27FC236}">
                <a16:creationId xmlns:a16="http://schemas.microsoft.com/office/drawing/2014/main" id="{861247B3-C138-7E8F-7EF9-75F38694308C}"/>
              </a:ext>
            </a:extLst>
          </p:cNvPr>
          <p:cNvSpPr/>
          <p:nvPr/>
        </p:nvSpPr>
        <p:spPr>
          <a:xfrm>
            <a:off x="2185355" y="4545078"/>
            <a:ext cx="1330618"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9" name="Rectangle 68">
            <a:extLst>
              <a:ext uri="{FF2B5EF4-FFF2-40B4-BE49-F238E27FC236}">
                <a16:creationId xmlns:a16="http://schemas.microsoft.com/office/drawing/2014/main" id="{1629103C-47A3-7016-573D-463E647892B8}"/>
              </a:ext>
            </a:extLst>
          </p:cNvPr>
          <p:cNvSpPr/>
          <p:nvPr/>
        </p:nvSpPr>
        <p:spPr>
          <a:xfrm>
            <a:off x="623667" y="5735452"/>
            <a:ext cx="1330618" cy="342431"/>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0" name="Rectangle 69">
            <a:extLst>
              <a:ext uri="{FF2B5EF4-FFF2-40B4-BE49-F238E27FC236}">
                <a16:creationId xmlns:a16="http://schemas.microsoft.com/office/drawing/2014/main" id="{B60C9EA8-913B-F5A8-D536-DFFF8AD06D63}"/>
              </a:ext>
            </a:extLst>
          </p:cNvPr>
          <p:cNvSpPr/>
          <p:nvPr/>
        </p:nvSpPr>
        <p:spPr>
          <a:xfrm>
            <a:off x="2049681" y="5764514"/>
            <a:ext cx="1601966" cy="352758"/>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1" name="TextBox 70">
            <a:extLst>
              <a:ext uri="{FF2B5EF4-FFF2-40B4-BE49-F238E27FC236}">
                <a16:creationId xmlns:a16="http://schemas.microsoft.com/office/drawing/2014/main" id="{235492AA-8FCA-1464-31A8-6FFFBBC792B0}"/>
              </a:ext>
            </a:extLst>
          </p:cNvPr>
          <p:cNvSpPr txBox="1"/>
          <p:nvPr/>
        </p:nvSpPr>
        <p:spPr>
          <a:xfrm>
            <a:off x="6656438" y="150683"/>
            <a:ext cx="328766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F4E79"/>
                </a:solidFill>
                <a:effectLst/>
                <a:uLnTx/>
                <a:uFillTx/>
                <a:latin typeface="Century Gothic" panose="020F0302020204030204"/>
                <a:ea typeface="+mn-ea"/>
                <a:cs typeface="+mn-cs"/>
              </a:rPr>
              <a:t>Quels verbes sont au parfait ou à l’imparfait ?</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5625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6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6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5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69"/>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7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5" grpId="0" animBg="1"/>
      <p:bldP spid="49" grpId="0" animBg="1"/>
      <p:bldP spid="51" grpId="0" animBg="1"/>
      <p:bldP spid="52" grpId="0" animBg="1"/>
      <p:bldP spid="53" grpId="0" animBg="1"/>
      <p:bldP spid="54" grpId="0" animBg="1"/>
      <p:bldP spid="55" grpId="0" animBg="1"/>
      <p:bldP spid="56" grpId="0" animBg="1"/>
      <p:bldP spid="57" grpId="0" animBg="1"/>
      <p:bldP spid="59" grpId="0" animBg="1"/>
      <p:bldP spid="60" grpId="0" animBg="1"/>
      <p:bldP spid="61" grpId="0" animBg="1"/>
      <p:bldP spid="62" grpId="0" animBg="1"/>
      <p:bldP spid="64" grpId="0" animBg="1"/>
      <p:bldP spid="65" grpId="0" animBg="1"/>
      <p:bldP spid="66" grpId="0" animBg="1"/>
      <p:bldP spid="67" grpId="0" animBg="1"/>
      <p:bldP spid="68" grpId="0" animBg="1"/>
      <p:bldP spid="69" grpId="0" animBg="1"/>
      <p:bldP spid="7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TextBox 17">
            <a:extLst>
              <a:ext uri="{FF2B5EF4-FFF2-40B4-BE49-F238E27FC236}">
                <a16:creationId xmlns:a16="http://schemas.microsoft.com/office/drawing/2014/main" id="{3ED4CBA5-84EB-423D-B8F3-11A29EB89880}"/>
              </a:ext>
            </a:extLst>
          </p:cNvPr>
          <p:cNvSpPr txBox="1"/>
          <p:nvPr/>
        </p:nvSpPr>
        <p:spPr>
          <a:xfrm>
            <a:off x="0" y="2202713"/>
            <a:ext cx="74406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The ‘s’ and ‘t’ are silent final consonants (SFC).</a:t>
            </a:r>
          </a:p>
        </p:txBody>
      </p:sp>
      <p:sp>
        <p:nvSpPr>
          <p:cNvPr id="9" name="TextBox 8">
            <a:extLst>
              <a:ext uri="{FF2B5EF4-FFF2-40B4-BE49-F238E27FC236}">
                <a16:creationId xmlns:a16="http://schemas.microsoft.com/office/drawing/2014/main" id="{877AE412-E859-4B58-9311-A8F4A4DC56FC}"/>
              </a:ext>
            </a:extLst>
          </p:cNvPr>
          <p:cNvSpPr txBox="1"/>
          <p:nvPr/>
        </p:nvSpPr>
        <p:spPr>
          <a:xfrm>
            <a:off x="2384215" y="3716608"/>
            <a:ext cx="37117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he/she sees, is seeing</a:t>
            </a:r>
          </a:p>
        </p:txBody>
      </p:sp>
      <p:sp>
        <p:nvSpPr>
          <p:cNvPr id="3" name="Oval Callout 2" hidden="1"/>
          <p:cNvSpPr/>
          <p:nvPr/>
        </p:nvSpPr>
        <p:spPr>
          <a:xfrm>
            <a:off x="4491788" y="4423556"/>
            <a:ext cx="6712299" cy="1749344"/>
          </a:xfrm>
          <a:prstGeom prst="wedgeEllipseCallout">
            <a:avLst>
              <a:gd name="adj1" fmla="val -51592"/>
              <a:gd name="adj2" fmla="val -47466"/>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TextBox 19" hidden="1"/>
          <p:cNvSpPr txBox="1"/>
          <p:nvPr/>
        </p:nvSpPr>
        <p:spPr>
          <a:xfrm>
            <a:off x="5036463" y="4734057"/>
            <a:ext cx="58782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These verb forms all sound the same!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–s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on the </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je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2400" b="0" i="1" u="none" strike="noStrike" kern="1200" cap="none" spc="0" normalizeH="0" baseline="0" noProof="0" dirty="0" err="1">
                <a:ln>
                  <a:noFill/>
                </a:ln>
                <a:solidFill>
                  <a:prstClr val="white"/>
                </a:solidFill>
                <a:effectLst/>
                <a:uLnTx/>
                <a:uFillTx/>
                <a:latin typeface="Century Gothic" panose="020F0302020204030204"/>
                <a:ea typeface="+mn-ea"/>
                <a:cs typeface="+mn-cs"/>
              </a:rPr>
              <a:t>tu</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forms is a </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silent final consonant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(SFC)</a:t>
            </a:r>
          </a:p>
        </p:txBody>
      </p:sp>
      <p:sp>
        <p:nvSpPr>
          <p:cNvPr id="5" name="TextBox 4">
            <a:extLst>
              <a:ext uri="{FF2B5EF4-FFF2-40B4-BE49-F238E27FC236}">
                <a16:creationId xmlns:a16="http://schemas.microsoft.com/office/drawing/2014/main" id="{829ABE20-583E-4FFA-A34C-A512B8D2D5E2}"/>
              </a:ext>
            </a:extLst>
          </p:cNvPr>
          <p:cNvSpPr txBox="1"/>
          <p:nvPr/>
        </p:nvSpPr>
        <p:spPr>
          <a:xfrm>
            <a:off x="323054" y="2766729"/>
            <a:ext cx="18679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rPr>
              <a:t>je vois</a:t>
            </a:r>
          </a:p>
        </p:txBody>
      </p:sp>
      <p:sp>
        <p:nvSpPr>
          <p:cNvPr id="6" name="TextBox 5">
            <a:extLst>
              <a:ext uri="{FF2B5EF4-FFF2-40B4-BE49-F238E27FC236}">
                <a16:creationId xmlns:a16="http://schemas.microsoft.com/office/drawing/2014/main" id="{9E0B19B6-3AF3-4C6B-BF9A-BFD1157B71F1}"/>
              </a:ext>
            </a:extLst>
          </p:cNvPr>
          <p:cNvSpPr txBox="1"/>
          <p:nvPr/>
        </p:nvSpPr>
        <p:spPr>
          <a:xfrm>
            <a:off x="2384215" y="2766729"/>
            <a:ext cx="37117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I see, am seeing</a:t>
            </a:r>
          </a:p>
        </p:txBody>
      </p:sp>
      <p:sp>
        <p:nvSpPr>
          <p:cNvPr id="7" name="TextBox 6">
            <a:extLst>
              <a:ext uri="{FF2B5EF4-FFF2-40B4-BE49-F238E27FC236}">
                <a16:creationId xmlns:a16="http://schemas.microsoft.com/office/drawing/2014/main" id="{CBD7264A-35DF-4C40-9411-9E88464091E4}"/>
              </a:ext>
            </a:extLst>
          </p:cNvPr>
          <p:cNvSpPr txBox="1"/>
          <p:nvPr/>
        </p:nvSpPr>
        <p:spPr>
          <a:xfrm>
            <a:off x="323054" y="3716608"/>
            <a:ext cx="18679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rPr>
              <a:t>il/elle voit </a:t>
            </a:r>
          </a:p>
        </p:txBody>
      </p:sp>
      <p:sp>
        <p:nvSpPr>
          <p:cNvPr id="11" name="TextBox 10">
            <a:extLst>
              <a:ext uri="{FF2B5EF4-FFF2-40B4-BE49-F238E27FC236}">
                <a16:creationId xmlns:a16="http://schemas.microsoft.com/office/drawing/2014/main" id="{51785505-E840-45D2-8EFC-A07818020BB4}"/>
              </a:ext>
            </a:extLst>
          </p:cNvPr>
          <p:cNvSpPr txBox="1"/>
          <p:nvPr/>
        </p:nvSpPr>
        <p:spPr>
          <a:xfrm>
            <a:off x="323054" y="3241669"/>
            <a:ext cx="18679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rPr>
              <a:t>tu vois</a:t>
            </a:r>
          </a:p>
        </p:txBody>
      </p:sp>
      <p:sp>
        <p:nvSpPr>
          <p:cNvPr id="12" name="TextBox 11">
            <a:extLst>
              <a:ext uri="{FF2B5EF4-FFF2-40B4-BE49-F238E27FC236}">
                <a16:creationId xmlns:a16="http://schemas.microsoft.com/office/drawing/2014/main" id="{5C2CD311-430F-47DC-AB63-9F70C17F3870}"/>
              </a:ext>
            </a:extLst>
          </p:cNvPr>
          <p:cNvSpPr txBox="1"/>
          <p:nvPr/>
        </p:nvSpPr>
        <p:spPr>
          <a:xfrm>
            <a:off x="2384215" y="3241669"/>
            <a:ext cx="37117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you see, are seeing</a:t>
            </a:r>
          </a:p>
        </p:txBody>
      </p:sp>
      <p:sp>
        <p:nvSpPr>
          <p:cNvPr id="16" name="Title 15"/>
          <p:cNvSpPr>
            <a:spLocks noGrp="1"/>
          </p:cNvSpPr>
          <p:nvPr>
            <p:ph type="title"/>
          </p:nvPr>
        </p:nvSpPr>
        <p:spPr>
          <a:xfrm>
            <a:off x="-1" y="-24885"/>
            <a:ext cx="5705915" cy="1325563"/>
          </a:xfrm>
        </p:spPr>
        <p:txBody>
          <a:bodyPr>
            <a:normAutofit/>
          </a:bodyPr>
          <a:lstStyle/>
          <a:p>
            <a:pPr rtl="0" eaLnBrk="1" fontAlgn="auto" latinLnBrk="0" hangingPunct="1"/>
            <a:r>
              <a:rPr lang="en-GB" sz="3600" b="1" i="0" spc="0" baseline="0" dirty="0">
                <a:ln>
                  <a:noFill/>
                </a:ln>
                <a:solidFill>
                  <a:srgbClr val="FFFFFF"/>
                </a:solidFill>
                <a:effectLst/>
                <a:latin typeface="Century Gothic" panose="020B0502020202020204" pitchFamily="34" charset="0"/>
                <a:ea typeface="+mn-ea"/>
                <a:cs typeface="+mn-cs"/>
              </a:rPr>
              <a:t>Using the verb ‘</a:t>
            </a:r>
            <a:r>
              <a:rPr lang="en-GB" sz="3600" b="1" dirty="0">
                <a:solidFill>
                  <a:srgbClr val="FFFFFF"/>
                </a:solidFill>
                <a:ea typeface="+mn-ea"/>
                <a:cs typeface="+mn-cs"/>
              </a:rPr>
              <a:t>savoir</a:t>
            </a:r>
            <a:r>
              <a:rPr lang="en-GB" sz="3600" b="1" i="0" spc="0" baseline="0" dirty="0">
                <a:ln>
                  <a:noFill/>
                </a:ln>
                <a:solidFill>
                  <a:srgbClr val="FFFFFF"/>
                </a:solidFill>
                <a:effectLst/>
                <a:latin typeface="Century Gothic" panose="020B0502020202020204" pitchFamily="34" charset="0"/>
                <a:ea typeface="+mn-ea"/>
                <a:cs typeface="+mn-cs"/>
              </a:rPr>
              <a:t>’</a:t>
            </a:r>
            <a:endParaRPr lang="en-GB" dirty="0">
              <a:effectLst/>
            </a:endParaRPr>
          </a:p>
        </p:txBody>
      </p:sp>
      <p:pic>
        <p:nvPicPr>
          <p:cNvPr id="19" name="Picture 18" descr="background rectangle">
            <a:extLst>
              <a:ext uri="{FF2B5EF4-FFF2-40B4-BE49-F238E27FC236}">
                <a16:creationId xmlns:a16="http://schemas.microsoft.com/office/drawing/2014/main" id="{CCAE1B83-08E4-4FA4-BC86-4746815BEF9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1" name="Title 3">
            <a:extLst>
              <a:ext uri="{FF2B5EF4-FFF2-40B4-BE49-F238E27FC236}">
                <a16:creationId xmlns:a16="http://schemas.microsoft.com/office/drawing/2014/main" id="{520C40B3-1D35-40AC-ABC2-4986F2B41CEE}"/>
              </a:ext>
            </a:extLst>
          </p:cNvPr>
          <p:cNvSpPr txBox="1">
            <a:spLocks/>
          </p:cNvSpPr>
          <p:nvPr/>
        </p:nvSpPr>
        <p:spPr>
          <a:xfrm>
            <a:off x="0" y="296864"/>
            <a:ext cx="3637936"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3000" b="1" i="0" u="none" strike="noStrike" kern="1200" cap="none" spc="0" normalizeH="0" baseline="0" dirty="0">
                <a:ln>
                  <a:noFill/>
                </a:ln>
                <a:solidFill>
                  <a:prstClr val="white"/>
                </a:solidFill>
                <a:effectLst/>
                <a:uLnTx/>
                <a:uFillTx/>
                <a:latin typeface="Century Gothic" panose="020B0502020202020204" pitchFamily="34" charset="0"/>
                <a:ea typeface="+mj-ea"/>
                <a:cs typeface="+mj-cs"/>
              </a:rPr>
              <a:t>Voir</a:t>
            </a:r>
            <a:r>
              <a:rPr lang="en-GB" sz="3000" b="1" dirty="0">
                <a:solidFill>
                  <a:prstClr val="white"/>
                </a:solidFill>
              </a:rPr>
              <a:t>: to see</a:t>
            </a:r>
            <a:r>
              <a:rPr kumimoji="0" lang="en-GB" sz="3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p>
        </p:txBody>
      </p:sp>
      <p:sp>
        <p:nvSpPr>
          <p:cNvPr id="22" name="Rounded Rectangle 46">
            <a:extLst>
              <a:ext uri="{FF2B5EF4-FFF2-40B4-BE49-F238E27FC236}">
                <a16:creationId xmlns:a16="http://schemas.microsoft.com/office/drawing/2014/main" id="{5DF2CD5F-6069-4050-8A4E-4BC4F44B8A91}"/>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pic>
        <p:nvPicPr>
          <p:cNvPr id="8" name="Picture 7">
            <a:extLst>
              <a:ext uri="{FF2B5EF4-FFF2-40B4-BE49-F238E27FC236}">
                <a16:creationId xmlns:a16="http://schemas.microsoft.com/office/drawing/2014/main" id="{215490F2-87AB-B164-23C8-58072ECFFF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325145" y="3177594"/>
            <a:ext cx="1463941" cy="2996205"/>
          </a:xfrm>
          <a:prstGeom prst="rect">
            <a:avLst/>
          </a:prstGeom>
        </p:spPr>
      </p:pic>
      <p:sp>
        <p:nvSpPr>
          <p:cNvPr id="25" name="Google Shape;480;p13">
            <a:extLst>
              <a:ext uri="{FF2B5EF4-FFF2-40B4-BE49-F238E27FC236}">
                <a16:creationId xmlns:a16="http://schemas.microsoft.com/office/drawing/2014/main" id="{AD34950D-70B5-4326-8765-FD40EAD80409}"/>
              </a:ext>
            </a:extLst>
          </p:cNvPr>
          <p:cNvSpPr/>
          <p:nvPr/>
        </p:nvSpPr>
        <p:spPr>
          <a:xfrm>
            <a:off x="9415993" y="861208"/>
            <a:ext cx="2373093" cy="1978550"/>
          </a:xfrm>
          <a:prstGeom prst="wedgeRoundRectCallout">
            <a:avLst>
              <a:gd name="adj1" fmla="val 26191"/>
              <a:gd name="adj2" fmla="val 62161"/>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rPr>
              <a:t>Je vois qu’elle dînait quand la police est arrivée</a:t>
            </a:r>
            <a:r>
              <a:rPr kumimoji="0" lang="fr-FR" sz="2200" b="0" i="0" u="none" strike="noStrike" kern="1200" cap="none" spc="0" normalizeH="0" noProof="0" dirty="0">
                <a:ln>
                  <a:noFill/>
                </a:ln>
                <a:solidFill>
                  <a:prstClr val="white"/>
                </a:solidFill>
                <a:effectLst/>
                <a:uLnTx/>
                <a:uFillTx/>
                <a:latin typeface="Century Gothic" panose="020B0502020202020204" pitchFamily="34" charset="0"/>
                <a:ea typeface="Trebuchet MS"/>
                <a:cs typeface="Trebuchet MS"/>
                <a:sym typeface="Trebuchet MS"/>
              </a:rPr>
              <a:t> au château.</a:t>
            </a:r>
            <a:endPar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Trebuchet MS"/>
              <a:cs typeface="Trebuchet MS"/>
              <a:sym typeface="Trebuchet MS"/>
            </a:endParaRPr>
          </a:p>
        </p:txBody>
      </p:sp>
      <p:sp>
        <p:nvSpPr>
          <p:cNvPr id="26" name="TextBox 25">
            <a:extLst>
              <a:ext uri="{FF2B5EF4-FFF2-40B4-BE49-F238E27FC236}">
                <a16:creationId xmlns:a16="http://schemas.microsoft.com/office/drawing/2014/main" id="{0FA734A6-883D-E18F-1734-23690F06AE39}"/>
              </a:ext>
            </a:extLst>
          </p:cNvPr>
          <p:cNvSpPr txBox="1"/>
          <p:nvPr/>
        </p:nvSpPr>
        <p:spPr>
          <a:xfrm>
            <a:off x="0" y="1239594"/>
            <a:ext cx="97013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In the </a:t>
            </a:r>
            <a:r>
              <a:rPr kumimoji="0" lang="fr-FR" sz="2400" b="1" i="1" u="none" strike="noStrike" kern="1200" cap="none" spc="0" normalizeH="0" baseline="0" noProof="0" dirty="0">
                <a:ln>
                  <a:noFill/>
                </a:ln>
                <a:solidFill>
                  <a:srgbClr val="104F75"/>
                </a:solidFill>
                <a:effectLst/>
                <a:uLnTx/>
                <a:uFillTx/>
                <a:latin typeface="Century Gothic" panose="020F0302020204030204"/>
                <a:ea typeface="+mn-ea"/>
                <a:cs typeface="+mn-cs"/>
              </a:rPr>
              <a:t>je</a:t>
            </a:r>
            <a:r>
              <a:rPr kumimoji="0" lang="en-US" sz="2400" b="0" i="1" u="none" strike="noStrike" kern="1200" cap="none" spc="0" normalizeH="0" baseline="0" noProof="0" dirty="0">
                <a:ln>
                  <a:noFill/>
                </a:ln>
                <a:solidFill>
                  <a:srgbClr val="104F75"/>
                </a:solidFill>
                <a:effectLst/>
                <a:uLnTx/>
                <a:uFillTx/>
                <a:latin typeface="Century Gothic" panose="020F0302020204030204"/>
                <a:ea typeface="+mn-ea"/>
                <a:cs typeface="+mn-cs"/>
              </a:rPr>
              <a:t> and </a:t>
            </a:r>
            <a:r>
              <a:rPr kumimoji="0" lang="fr-FR" sz="2400" b="1" i="1" u="none" strike="noStrike" kern="1200" cap="none" spc="0" normalizeH="0" baseline="0" noProof="0" dirty="0">
                <a:ln>
                  <a:noFill/>
                </a:ln>
                <a:solidFill>
                  <a:srgbClr val="104F75"/>
                </a:solidFill>
                <a:effectLst/>
                <a:uLnTx/>
                <a:uFillTx/>
                <a:latin typeface="Century Gothic" panose="020F0302020204030204"/>
                <a:ea typeface="+mn-ea"/>
                <a:cs typeface="+mn-cs"/>
              </a:rPr>
              <a:t>tu</a:t>
            </a:r>
            <a:r>
              <a:rPr kumimoji="0" lang="en-US" sz="2400" b="0" i="1"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forms </a:t>
            </a:r>
            <a:r>
              <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rPr>
              <a:t>voir</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loses the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‘r’</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which is replaced by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‘s’</a:t>
            </a:r>
          </a:p>
        </p:txBody>
      </p:sp>
      <p:sp>
        <p:nvSpPr>
          <p:cNvPr id="27" name="TextBox 26">
            <a:extLst>
              <a:ext uri="{FF2B5EF4-FFF2-40B4-BE49-F238E27FC236}">
                <a16:creationId xmlns:a16="http://schemas.microsoft.com/office/drawing/2014/main" id="{B3839F17-BD10-9B64-894B-6942339AAFB6}"/>
              </a:ext>
            </a:extLst>
          </p:cNvPr>
          <p:cNvSpPr txBox="1"/>
          <p:nvPr/>
        </p:nvSpPr>
        <p:spPr>
          <a:xfrm>
            <a:off x="0" y="1721153"/>
            <a:ext cx="66744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In the </a:t>
            </a:r>
            <a:r>
              <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rPr>
              <a:t>il</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rPr>
              <a:t>elle</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forms, the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‘r’</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is replaced by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‘t’. </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p>
        </p:txBody>
      </p:sp>
      <p:sp>
        <p:nvSpPr>
          <p:cNvPr id="28" name="TextBox 27">
            <a:extLst>
              <a:ext uri="{FF2B5EF4-FFF2-40B4-BE49-F238E27FC236}">
                <a16:creationId xmlns:a16="http://schemas.microsoft.com/office/drawing/2014/main" id="{9C423C3E-2851-CC9B-275C-9AED693F6083}"/>
              </a:ext>
            </a:extLst>
          </p:cNvPr>
          <p:cNvSpPr txBox="1"/>
          <p:nvPr/>
        </p:nvSpPr>
        <p:spPr>
          <a:xfrm>
            <a:off x="29098" y="4413334"/>
            <a:ext cx="97013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The verb </a:t>
            </a:r>
            <a:r>
              <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rPr>
              <a:t>voir</a:t>
            </a: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is used in many </a:t>
            </a: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expressions</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 in French, such as:</a:t>
            </a:r>
            <a:endPar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9F6C2B1F-4D3E-1F70-1AEA-9B9585432038}"/>
              </a:ext>
            </a:extLst>
          </p:cNvPr>
          <p:cNvSpPr txBox="1"/>
          <p:nvPr/>
        </p:nvSpPr>
        <p:spPr>
          <a:xfrm>
            <a:off x="29098" y="4899072"/>
            <a:ext cx="52376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rPr>
              <a:t>voir </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grand </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 think big [‘see big’]</a:t>
            </a:r>
            <a:endPar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9C3AE511-B2EB-B2E5-4677-C7F1850E3E03}"/>
              </a:ext>
            </a:extLst>
          </p:cNvPr>
          <p:cNvSpPr txBox="1"/>
          <p:nvPr/>
        </p:nvSpPr>
        <p:spPr>
          <a:xfrm>
            <a:off x="29098" y="5384810"/>
            <a:ext cx="101028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rien à </a:t>
            </a:r>
            <a:r>
              <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rPr>
              <a:t>voir </a:t>
            </a:r>
            <a:r>
              <a:rPr kumimoji="0" lang="fr-FR" sz="2400" i="0" u="none" strike="noStrike" kern="1200" cap="none" spc="0" normalizeH="0" baseline="0" noProof="0" dirty="0">
                <a:ln>
                  <a:noFill/>
                </a:ln>
                <a:solidFill>
                  <a:srgbClr val="104F75"/>
                </a:solidFill>
                <a:effectLst/>
                <a:uLnTx/>
                <a:uFillTx/>
                <a:latin typeface="Century Gothic" panose="020F0302020204030204"/>
                <a:ea typeface="+mn-ea"/>
                <a:cs typeface="+mn-cs"/>
              </a:rPr>
              <a:t>avec</a:t>
            </a:r>
            <a:r>
              <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 nothing to do with [‘nothing to see’]</a:t>
            </a:r>
            <a:endPar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FB03ABE5-A56C-75B6-AFEB-4492DFF71EEA}"/>
              </a:ext>
            </a:extLst>
          </p:cNvPr>
          <p:cNvSpPr txBox="1"/>
          <p:nvPr/>
        </p:nvSpPr>
        <p:spPr>
          <a:xfrm>
            <a:off x="29098" y="5870548"/>
            <a:ext cx="99039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rPr>
              <a:t>voir </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la vie en rose </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 to see life through rose-coloured glasses</a:t>
            </a:r>
            <a:endPar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13" name="Picture 12" descr="A picture containing text, clipart, vector graphics&#10;&#10;Description automatically generated">
            <a:extLst>
              <a:ext uri="{FF2B5EF4-FFF2-40B4-BE49-F238E27FC236}">
                <a16:creationId xmlns:a16="http://schemas.microsoft.com/office/drawing/2014/main" id="{84E701B3-94F6-8596-E666-2506BA5DDA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22675" y="4845133"/>
            <a:ext cx="1838880" cy="1326414"/>
          </a:xfrm>
          <a:prstGeom prst="rect">
            <a:avLst/>
          </a:prstGeom>
        </p:spPr>
      </p:pic>
      <p:pic>
        <p:nvPicPr>
          <p:cNvPr id="32" name="Picture 31" descr="A person in a dress&#10;&#10;Description automatically generated with low confidence">
            <a:extLst>
              <a:ext uri="{FF2B5EF4-FFF2-40B4-BE49-F238E27FC236}">
                <a16:creationId xmlns:a16="http://schemas.microsoft.com/office/drawing/2014/main" id="{099990D5-EB7B-600C-B3E9-EB9B0AD1FD0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800" t="-1401" r="-2372" b="-4620"/>
          <a:stretch/>
        </p:blipFill>
        <p:spPr>
          <a:xfrm>
            <a:off x="7296002" y="1897317"/>
            <a:ext cx="1621856" cy="2211234"/>
          </a:xfrm>
          <a:prstGeom prst="rect">
            <a:avLst/>
          </a:prstGeom>
        </p:spPr>
      </p:pic>
      <p:pic>
        <p:nvPicPr>
          <p:cNvPr id="4" name="Picture 3" descr="A picture containing weapon&#10;&#10;Description automatically generated">
            <a:extLst>
              <a:ext uri="{FF2B5EF4-FFF2-40B4-BE49-F238E27FC236}">
                <a16:creationId xmlns:a16="http://schemas.microsoft.com/office/drawing/2014/main" id="{C49F3A90-D787-FBC7-8660-0C005E81C4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49774" y="2988550"/>
            <a:ext cx="2346946" cy="117347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FEFF72D6-8E1A-AE2A-8F0E-F80BF2462E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06930" y="2767344"/>
            <a:ext cx="875815" cy="437908"/>
          </a:xfrm>
          <a:prstGeom prst="rect">
            <a:avLst/>
          </a:prstGeom>
        </p:spPr>
      </p:pic>
    </p:spTree>
    <p:extLst>
      <p:ext uri="{BB962C8B-B14F-4D97-AF65-F5344CB8AC3E}">
        <p14:creationId xmlns:p14="http://schemas.microsoft.com/office/powerpoint/2010/main" val="294173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P spid="5" grpId="0"/>
      <p:bldP spid="6" grpId="0"/>
      <p:bldP spid="7" grpId="0"/>
      <p:bldP spid="11" grpId="0"/>
      <p:bldP spid="12" grpId="0"/>
      <p:bldP spid="25" grpId="0" animBg="1"/>
      <p:bldP spid="26" grpId="0"/>
      <p:bldP spid="27" grpId="0"/>
      <p:bldP spid="28" grpId="0"/>
      <p:bldP spid="29" grpId="0"/>
      <p:bldP spid="30" grpId="0"/>
      <p:bldP spid="3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5761704" cy="867128"/>
          </a:xfrm>
          <a:prstGeom prst="rect">
            <a:avLst/>
          </a:prstGeom>
        </p:spPr>
      </p:pic>
      <p:sp>
        <p:nvSpPr>
          <p:cNvPr id="4" name="Title 3"/>
          <p:cNvSpPr>
            <a:spLocks noGrp="1"/>
          </p:cNvSpPr>
          <p:nvPr>
            <p:ph type="title"/>
          </p:nvPr>
        </p:nvSpPr>
        <p:spPr>
          <a:xfrm>
            <a:off x="-1" y="296864"/>
            <a:ext cx="6096001" cy="707849"/>
          </a:xfrm>
        </p:spPr>
        <p:txBody>
          <a:bodyPr>
            <a:normAutofit/>
          </a:bodyPr>
          <a:lstStyle/>
          <a:p>
            <a:r>
              <a:rPr lang="fr-FR" sz="3200" b="1" dirty="0">
                <a:solidFill>
                  <a:schemeClr val="bg1"/>
                </a:solidFill>
              </a:rPr>
              <a:t>Qu’est-ce que tu vois?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450917" y="165204"/>
            <a:ext cx="1459003"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écrire</a:t>
            </a:r>
          </a:p>
        </p:txBody>
      </p:sp>
      <p:sp>
        <p:nvSpPr>
          <p:cNvPr id="5" name="TextBox 4">
            <a:extLst>
              <a:ext uri="{FF2B5EF4-FFF2-40B4-BE49-F238E27FC236}">
                <a16:creationId xmlns:a16="http://schemas.microsoft.com/office/drawing/2014/main" id="{2E56E9C0-C26B-4B2D-BB66-C7491E639C9D}"/>
              </a:ext>
            </a:extLst>
          </p:cNvPr>
          <p:cNvSpPr txBox="1"/>
          <p:nvPr/>
        </p:nvSpPr>
        <p:spPr>
          <a:xfrm>
            <a:off x="113268" y="1430572"/>
            <a:ext cx="11067150" cy="830997"/>
          </a:xfrm>
          <a:prstGeom prst="rect">
            <a:avLst/>
          </a:prstGeom>
          <a:noFill/>
        </p:spPr>
        <p:txBody>
          <a:bodyPr wrap="square" rtlCol="0">
            <a:spAutoFit/>
          </a:bodyPr>
          <a:lstStyle/>
          <a:p>
            <a:pPr lvl="0">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1. Je _______ que le jardinier _____   son travail pendant que le chef __________  le repas. </a:t>
            </a:r>
            <a:r>
              <a:rPr lang="fr-FR" sz="2400" b="1" dirty="0">
                <a:solidFill>
                  <a:srgbClr val="104F75"/>
                </a:solidFill>
                <a:latin typeface="Century Gothic" panose="020B0502020202020204" pitchFamily="34" charset="0"/>
              </a:rPr>
              <a:t>(voir, finir, préparer</a:t>
            </a:r>
            <a:r>
              <a:rPr kumimoji="0" lang="fr-FR"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p>
        </p:txBody>
      </p:sp>
      <p:sp>
        <p:nvSpPr>
          <p:cNvPr id="40" name="TextBox 39">
            <a:extLst>
              <a:ext uri="{FF2B5EF4-FFF2-40B4-BE49-F238E27FC236}">
                <a16:creationId xmlns:a16="http://schemas.microsoft.com/office/drawing/2014/main" id="{05898592-60AC-ACA8-5F8C-495FEC5BF8D2}"/>
              </a:ext>
            </a:extLst>
          </p:cNvPr>
          <p:cNvSpPr txBox="1"/>
          <p:nvPr/>
        </p:nvSpPr>
        <p:spPr>
          <a:xfrm>
            <a:off x="5761703" y="155691"/>
            <a:ext cx="4277691" cy="1107996"/>
          </a:xfrm>
          <a:prstGeom prst="rect">
            <a:avLst/>
          </a:prstGeom>
          <a:noFill/>
        </p:spPr>
        <p:txBody>
          <a:bodyPr wrap="square" rtlCol="0">
            <a:spAutoFit/>
          </a:bodyPr>
          <a:lstStyle/>
          <a:p>
            <a:pPr algn="ctr"/>
            <a:r>
              <a:rPr lang="fr-FR" sz="2200" dirty="0">
                <a:solidFill>
                  <a:srgbClr val="104F75"/>
                </a:solidFill>
              </a:rPr>
              <a:t>Écris les phrases avec bons verbes dans la bonne forme (présent, parfait ou imparfait).</a:t>
            </a:r>
          </a:p>
        </p:txBody>
      </p:sp>
      <p:sp>
        <p:nvSpPr>
          <p:cNvPr id="20" name="TextBox 19">
            <a:extLst>
              <a:ext uri="{FF2B5EF4-FFF2-40B4-BE49-F238E27FC236}">
                <a16:creationId xmlns:a16="http://schemas.microsoft.com/office/drawing/2014/main" id="{DC053C5D-8E88-D006-D2AC-5560BBBFA8A4}"/>
              </a:ext>
            </a:extLst>
          </p:cNvPr>
          <p:cNvSpPr txBox="1"/>
          <p:nvPr/>
        </p:nvSpPr>
        <p:spPr>
          <a:xfrm>
            <a:off x="161289" y="2510295"/>
            <a:ext cx="10034763" cy="830997"/>
          </a:xfrm>
          <a:prstGeom prst="rect">
            <a:avLst/>
          </a:prstGeom>
          <a:noFill/>
        </p:spPr>
        <p:txBody>
          <a:bodyPr wrap="square" rtlCol="0">
            <a:spAutoFit/>
          </a:bodyPr>
          <a:lstStyle/>
          <a:p>
            <a:pPr lvl="0">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2. Il </a:t>
            </a:r>
            <a:r>
              <a:rPr lang="fr-FR" sz="2400" dirty="0">
                <a:solidFill>
                  <a:srgbClr val="104F75"/>
                </a:solidFill>
                <a:latin typeface="Century Gothic" panose="020B0502020202020204" pitchFamily="34" charset="0"/>
              </a:rPr>
              <a:t>________ que la femme de ménage __________ la télévision quand la factrice _______ le trésor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(voir</a:t>
            </a:r>
            <a:r>
              <a:rPr lang="fr-FR" sz="2400" b="1" dirty="0">
                <a:solidFill>
                  <a:srgbClr val="104F75"/>
                </a:solidFill>
                <a:latin typeface="Century Gothic" panose="020B0502020202020204" pitchFamily="34" charset="0"/>
              </a:rPr>
              <a:t>, regarder, voler) </a:t>
            </a:r>
            <a:endParaRPr kumimoji="0" lang="fr-FR"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6BE3EF17-00AA-426C-7286-C4908E6B16EA}"/>
              </a:ext>
            </a:extLst>
          </p:cNvPr>
          <p:cNvSpPr txBox="1"/>
          <p:nvPr/>
        </p:nvSpPr>
        <p:spPr>
          <a:xfrm>
            <a:off x="161289" y="3734892"/>
            <a:ext cx="10438938" cy="830997"/>
          </a:xfrm>
          <a:prstGeom prst="rect">
            <a:avLst/>
          </a:prstGeom>
          <a:noFill/>
        </p:spPr>
        <p:txBody>
          <a:bodyPr wrap="square" rtlCol="0">
            <a:spAutoFit/>
          </a:bodyPr>
          <a:lstStyle/>
          <a:p>
            <a:pPr lvl="0">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3. Tu </a:t>
            </a:r>
            <a:r>
              <a:rPr lang="fr-FR" sz="2400" dirty="0">
                <a:solidFill>
                  <a:srgbClr val="104F75"/>
                </a:solidFill>
                <a:latin typeface="Century Gothic" panose="020B0502020202020204" pitchFamily="34" charset="0"/>
              </a:rPr>
              <a:t>______  que l’artiste __________ pendant qu’il _________ spectacle</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lang="fr-FR" sz="2400" b="1" dirty="0">
                <a:solidFill>
                  <a:srgbClr val="104F75"/>
                </a:solidFill>
                <a:latin typeface="Century Gothic" panose="020B0502020202020204" pitchFamily="34" charset="0"/>
              </a:rPr>
              <a:t>(voir, tomber, participer à)</a:t>
            </a:r>
            <a:endParaRPr kumimoji="0" lang="fr-FR"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572A5419-3BD2-3AC5-0EBB-79684C24A8E3}"/>
              </a:ext>
            </a:extLst>
          </p:cNvPr>
          <p:cNvSpPr txBox="1"/>
          <p:nvPr/>
        </p:nvSpPr>
        <p:spPr>
          <a:xfrm>
            <a:off x="161289" y="4789777"/>
            <a:ext cx="11322788" cy="120032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4. </a:t>
            </a:r>
            <a:r>
              <a:rPr lang="fr-FR" sz="2400" dirty="0">
                <a:solidFill>
                  <a:srgbClr val="104F75"/>
                </a:solidFill>
                <a:latin typeface="Century Gothic" panose="020B0502020202020204" pitchFamily="34" charset="0"/>
              </a:rPr>
              <a:t>Elle</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lang="fr-FR" sz="2400" dirty="0">
                <a:solidFill>
                  <a:srgbClr val="104F75"/>
                </a:solidFill>
                <a:latin typeface="Century Gothic" panose="020B0502020202020204" pitchFamily="34" charset="0"/>
              </a:rPr>
              <a:t>_______ que le serveur _________ de l’argent dans toutes les pièces du château pendant que Madame Snobinard __________ la police</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p>
          <a:p>
            <a:pPr lvl="0">
              <a:defRPr/>
            </a:pPr>
            <a:r>
              <a:rPr kumimoji="0" lang="fr-FR"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r>
              <a:rPr lang="fr-FR" sz="2400" b="1" dirty="0">
                <a:solidFill>
                  <a:srgbClr val="104F75"/>
                </a:solidFill>
                <a:latin typeface="Century Gothic" panose="020B0502020202020204" pitchFamily="34" charset="0"/>
              </a:rPr>
              <a:t>voir, </a:t>
            </a:r>
            <a:r>
              <a:rPr kumimoji="0" lang="fr-FR"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trouver</a:t>
            </a:r>
            <a:r>
              <a:rPr lang="fr-FR" sz="2400" b="1" dirty="0">
                <a:solidFill>
                  <a:srgbClr val="104F75"/>
                </a:solidFill>
                <a:latin typeface="Century Gothic" panose="020B0502020202020204" pitchFamily="34" charset="0"/>
              </a:rPr>
              <a:t>, appeler)</a:t>
            </a:r>
            <a:endParaRPr kumimoji="0" lang="fr-FR"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pic>
        <p:nvPicPr>
          <p:cNvPr id="37" name="Picture 36" descr="A picture containing text, queen, vector graphics, sign&#10;&#10;Description automatically generated">
            <a:extLst>
              <a:ext uri="{FF2B5EF4-FFF2-40B4-BE49-F238E27FC236}">
                <a16:creationId xmlns:a16="http://schemas.microsoft.com/office/drawing/2014/main" id="{A72E97E2-942C-3099-5BC3-B9A51F087D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377784" y="5444752"/>
            <a:ext cx="831784" cy="798888"/>
          </a:xfrm>
          <a:prstGeom prst="rect">
            <a:avLst/>
          </a:prstGeom>
        </p:spPr>
      </p:pic>
      <p:pic>
        <p:nvPicPr>
          <p:cNvPr id="41" name="Picture 40" descr="A picture containing text, vector graphics&#10;&#10;Description automatically generated">
            <a:extLst>
              <a:ext uri="{FF2B5EF4-FFF2-40B4-BE49-F238E27FC236}">
                <a16:creationId xmlns:a16="http://schemas.microsoft.com/office/drawing/2014/main" id="{7138C6AA-F078-D5CB-290B-EB45AF7280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1096" y="2702226"/>
            <a:ext cx="1253376" cy="1075030"/>
          </a:xfrm>
          <a:prstGeom prst="rect">
            <a:avLst/>
          </a:prstGeom>
        </p:spPr>
      </p:pic>
      <p:pic>
        <p:nvPicPr>
          <p:cNvPr id="42" name="Picture 41" descr="A picture containing text, vector graphics&#10;&#10;Description automatically generated">
            <a:extLst>
              <a:ext uri="{FF2B5EF4-FFF2-40B4-BE49-F238E27FC236}">
                <a16:creationId xmlns:a16="http://schemas.microsoft.com/office/drawing/2014/main" id="{7AAA74FD-A199-4983-009D-551FAC8A38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3841" y="1194111"/>
            <a:ext cx="1253376" cy="1313582"/>
          </a:xfrm>
          <a:prstGeom prst="rect">
            <a:avLst/>
          </a:prstGeom>
        </p:spPr>
      </p:pic>
      <p:pic>
        <p:nvPicPr>
          <p:cNvPr id="43" name="Picture 42" descr="A group of toy figurines&#10;&#10;Description automatically generated with medium confidence">
            <a:extLst>
              <a:ext uri="{FF2B5EF4-FFF2-40B4-BE49-F238E27FC236}">
                <a16:creationId xmlns:a16="http://schemas.microsoft.com/office/drawing/2014/main" id="{8CFBF830-857F-2B05-45AB-95302EC5DA9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5121" t="26074" r="-2061"/>
          <a:stretch/>
        </p:blipFill>
        <p:spPr>
          <a:xfrm>
            <a:off x="11004472" y="1472122"/>
            <a:ext cx="1082896" cy="1485809"/>
          </a:xfrm>
          <a:prstGeom prst="rect">
            <a:avLst/>
          </a:prstGeom>
        </p:spPr>
      </p:pic>
      <p:pic>
        <p:nvPicPr>
          <p:cNvPr id="44" name="Picture 43" descr="A picture containing text, vector graphics&#10;&#10;Description automatically generated">
            <a:extLst>
              <a:ext uri="{FF2B5EF4-FFF2-40B4-BE49-F238E27FC236}">
                <a16:creationId xmlns:a16="http://schemas.microsoft.com/office/drawing/2014/main" id="{247EF672-69CD-6FE2-4265-44F2E9578F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61129" y="2929663"/>
            <a:ext cx="848791" cy="1396469"/>
          </a:xfrm>
          <a:prstGeom prst="rect">
            <a:avLst/>
          </a:prstGeom>
        </p:spPr>
      </p:pic>
      <p:pic>
        <p:nvPicPr>
          <p:cNvPr id="45" name="Picture 44" descr="Icon&#10;&#10;Description automatically generated with medium confidence">
            <a:extLst>
              <a:ext uri="{FF2B5EF4-FFF2-40B4-BE49-F238E27FC236}">
                <a16:creationId xmlns:a16="http://schemas.microsoft.com/office/drawing/2014/main" id="{6CB57BB1-BDB0-E6B0-26DD-4DC9FDB7C87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42831" y="3854095"/>
            <a:ext cx="1253035" cy="874188"/>
          </a:xfrm>
          <a:prstGeom prst="rect">
            <a:avLst/>
          </a:prstGeom>
        </p:spPr>
      </p:pic>
      <p:pic>
        <p:nvPicPr>
          <p:cNvPr id="46" name="Picture 45" descr="A person in a dress&#10;&#10;Description automatically generated with low confidence">
            <a:extLst>
              <a:ext uri="{FF2B5EF4-FFF2-40B4-BE49-F238E27FC236}">
                <a16:creationId xmlns:a16="http://schemas.microsoft.com/office/drawing/2014/main" id="{551B1C0B-98CC-D3C6-4887-AFD5264A92C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800" t="-1401" r="-2372" b="-4620"/>
          <a:stretch/>
        </p:blipFill>
        <p:spPr>
          <a:xfrm>
            <a:off x="11163866" y="4992547"/>
            <a:ext cx="978576" cy="1334188"/>
          </a:xfrm>
          <a:prstGeom prst="rect">
            <a:avLst/>
          </a:prstGeom>
        </p:spPr>
      </p:pic>
      <p:sp>
        <p:nvSpPr>
          <p:cNvPr id="2" name="Rectangle 1">
            <a:extLst>
              <a:ext uri="{FF2B5EF4-FFF2-40B4-BE49-F238E27FC236}">
                <a16:creationId xmlns:a16="http://schemas.microsoft.com/office/drawing/2014/main" id="{43AE72BC-4841-0D40-8305-D7FAED19BB54}"/>
              </a:ext>
            </a:extLst>
          </p:cNvPr>
          <p:cNvSpPr/>
          <p:nvPr/>
        </p:nvSpPr>
        <p:spPr>
          <a:xfrm>
            <a:off x="908227" y="1464474"/>
            <a:ext cx="1160206" cy="379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E87D1E"/>
                </a:solidFill>
              </a:rPr>
              <a:t>vois</a:t>
            </a:r>
          </a:p>
        </p:txBody>
      </p:sp>
      <p:sp>
        <p:nvSpPr>
          <p:cNvPr id="47" name="Rectangle 46">
            <a:extLst>
              <a:ext uri="{FF2B5EF4-FFF2-40B4-BE49-F238E27FC236}">
                <a16:creationId xmlns:a16="http://schemas.microsoft.com/office/drawing/2014/main" id="{33CB09AE-FA88-FE7A-831B-2DAD795C6CAD}"/>
              </a:ext>
            </a:extLst>
          </p:cNvPr>
          <p:cNvSpPr/>
          <p:nvPr/>
        </p:nvSpPr>
        <p:spPr>
          <a:xfrm>
            <a:off x="4360877" y="1468358"/>
            <a:ext cx="997704" cy="379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E87D1E"/>
                </a:solidFill>
              </a:rPr>
              <a:t>a fini</a:t>
            </a:r>
          </a:p>
        </p:txBody>
      </p:sp>
      <p:sp>
        <p:nvSpPr>
          <p:cNvPr id="48" name="Rectangle 47">
            <a:extLst>
              <a:ext uri="{FF2B5EF4-FFF2-40B4-BE49-F238E27FC236}">
                <a16:creationId xmlns:a16="http://schemas.microsoft.com/office/drawing/2014/main" id="{77267B59-15E4-07EC-1DE3-4E256C056152}"/>
              </a:ext>
            </a:extLst>
          </p:cNvPr>
          <p:cNvSpPr/>
          <p:nvPr/>
        </p:nvSpPr>
        <p:spPr>
          <a:xfrm>
            <a:off x="104632" y="1850284"/>
            <a:ext cx="1801822" cy="379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E87D1E"/>
                </a:solidFill>
              </a:rPr>
              <a:t>préparait</a:t>
            </a:r>
          </a:p>
        </p:txBody>
      </p:sp>
      <p:sp>
        <p:nvSpPr>
          <p:cNvPr id="49" name="Rectangle 48">
            <a:extLst>
              <a:ext uri="{FF2B5EF4-FFF2-40B4-BE49-F238E27FC236}">
                <a16:creationId xmlns:a16="http://schemas.microsoft.com/office/drawing/2014/main" id="{4F99035A-0FB9-715E-48E0-BDE6E68E2480}"/>
              </a:ext>
            </a:extLst>
          </p:cNvPr>
          <p:cNvSpPr/>
          <p:nvPr/>
        </p:nvSpPr>
        <p:spPr>
          <a:xfrm>
            <a:off x="759488" y="2544473"/>
            <a:ext cx="1301617" cy="379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E87D1E"/>
                </a:solidFill>
              </a:rPr>
              <a:t>voit</a:t>
            </a:r>
          </a:p>
        </p:txBody>
      </p:sp>
      <p:sp>
        <p:nvSpPr>
          <p:cNvPr id="50" name="Rectangle 49">
            <a:extLst>
              <a:ext uri="{FF2B5EF4-FFF2-40B4-BE49-F238E27FC236}">
                <a16:creationId xmlns:a16="http://schemas.microsoft.com/office/drawing/2014/main" id="{9FD94E89-06A2-1DF2-A317-1A62BFCE706C}"/>
              </a:ext>
            </a:extLst>
          </p:cNvPr>
          <p:cNvSpPr/>
          <p:nvPr/>
        </p:nvSpPr>
        <p:spPr>
          <a:xfrm>
            <a:off x="6096000" y="2544473"/>
            <a:ext cx="1592826" cy="379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E87D1E"/>
                </a:solidFill>
              </a:rPr>
              <a:t>regardait</a:t>
            </a:r>
          </a:p>
        </p:txBody>
      </p:sp>
      <p:sp>
        <p:nvSpPr>
          <p:cNvPr id="51" name="Rectangle 50">
            <a:extLst>
              <a:ext uri="{FF2B5EF4-FFF2-40B4-BE49-F238E27FC236}">
                <a16:creationId xmlns:a16="http://schemas.microsoft.com/office/drawing/2014/main" id="{41289D1E-BAA9-4E05-27F9-58B3150A2CB8}"/>
              </a:ext>
            </a:extLst>
          </p:cNvPr>
          <p:cNvSpPr/>
          <p:nvPr/>
        </p:nvSpPr>
        <p:spPr>
          <a:xfrm>
            <a:off x="2880851" y="2923706"/>
            <a:ext cx="1152879" cy="379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E87D1E"/>
                </a:solidFill>
              </a:rPr>
              <a:t>a volé</a:t>
            </a:r>
          </a:p>
        </p:txBody>
      </p:sp>
      <p:sp>
        <p:nvSpPr>
          <p:cNvPr id="52" name="Rectangle 51">
            <a:extLst>
              <a:ext uri="{FF2B5EF4-FFF2-40B4-BE49-F238E27FC236}">
                <a16:creationId xmlns:a16="http://schemas.microsoft.com/office/drawing/2014/main" id="{A3A97FDC-041E-831B-4817-369345C3675C}"/>
              </a:ext>
            </a:extLst>
          </p:cNvPr>
          <p:cNvSpPr/>
          <p:nvPr/>
        </p:nvSpPr>
        <p:spPr>
          <a:xfrm>
            <a:off x="908227" y="3784077"/>
            <a:ext cx="1152879" cy="379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E87D1E"/>
                </a:solidFill>
              </a:rPr>
              <a:t>vois</a:t>
            </a:r>
          </a:p>
        </p:txBody>
      </p:sp>
      <p:sp>
        <p:nvSpPr>
          <p:cNvPr id="53" name="Rectangle 52">
            <a:extLst>
              <a:ext uri="{FF2B5EF4-FFF2-40B4-BE49-F238E27FC236}">
                <a16:creationId xmlns:a16="http://schemas.microsoft.com/office/drawing/2014/main" id="{D10F33BB-752E-C26F-0785-A1DDFA40B2CF}"/>
              </a:ext>
            </a:extLst>
          </p:cNvPr>
          <p:cNvSpPr/>
          <p:nvPr/>
        </p:nvSpPr>
        <p:spPr>
          <a:xfrm>
            <a:off x="3784607" y="3784077"/>
            <a:ext cx="1684875" cy="379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E87D1E"/>
                </a:solidFill>
              </a:rPr>
              <a:t>est tombé</a:t>
            </a:r>
          </a:p>
        </p:txBody>
      </p:sp>
      <p:sp>
        <p:nvSpPr>
          <p:cNvPr id="54" name="Rectangle 53">
            <a:extLst>
              <a:ext uri="{FF2B5EF4-FFF2-40B4-BE49-F238E27FC236}">
                <a16:creationId xmlns:a16="http://schemas.microsoft.com/office/drawing/2014/main" id="{01E861BA-690E-C034-8B8F-BBDC649327B3}"/>
              </a:ext>
            </a:extLst>
          </p:cNvPr>
          <p:cNvSpPr/>
          <p:nvPr/>
        </p:nvSpPr>
        <p:spPr>
          <a:xfrm>
            <a:off x="7510481" y="3784077"/>
            <a:ext cx="2159244" cy="379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E87D1E"/>
                </a:solidFill>
              </a:rPr>
              <a:t>participait au</a:t>
            </a:r>
          </a:p>
        </p:txBody>
      </p:sp>
      <p:sp>
        <p:nvSpPr>
          <p:cNvPr id="55" name="Rectangle 54">
            <a:extLst>
              <a:ext uri="{FF2B5EF4-FFF2-40B4-BE49-F238E27FC236}">
                <a16:creationId xmlns:a16="http://schemas.microsoft.com/office/drawing/2014/main" id="{9F10D7AB-0225-BF2B-8976-8720DB49E6A3}"/>
              </a:ext>
            </a:extLst>
          </p:cNvPr>
          <p:cNvSpPr/>
          <p:nvPr/>
        </p:nvSpPr>
        <p:spPr>
          <a:xfrm>
            <a:off x="1108632" y="4802931"/>
            <a:ext cx="1152785" cy="379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E87D1E"/>
                </a:solidFill>
              </a:rPr>
              <a:t>voit</a:t>
            </a:r>
          </a:p>
        </p:txBody>
      </p:sp>
      <p:sp>
        <p:nvSpPr>
          <p:cNvPr id="56" name="Rectangle 55">
            <a:extLst>
              <a:ext uri="{FF2B5EF4-FFF2-40B4-BE49-F238E27FC236}">
                <a16:creationId xmlns:a16="http://schemas.microsoft.com/office/drawing/2014/main" id="{8E5B4486-DEBE-3174-84B5-58F0DDF38EE7}"/>
              </a:ext>
            </a:extLst>
          </p:cNvPr>
          <p:cNvSpPr/>
          <p:nvPr/>
        </p:nvSpPr>
        <p:spPr>
          <a:xfrm>
            <a:off x="4379100" y="4802930"/>
            <a:ext cx="1520256" cy="379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E87D1E"/>
                </a:solidFill>
              </a:rPr>
              <a:t>a trouvé</a:t>
            </a:r>
          </a:p>
        </p:txBody>
      </p:sp>
      <p:sp>
        <p:nvSpPr>
          <p:cNvPr id="57" name="Rectangle 56">
            <a:extLst>
              <a:ext uri="{FF2B5EF4-FFF2-40B4-BE49-F238E27FC236}">
                <a16:creationId xmlns:a16="http://schemas.microsoft.com/office/drawing/2014/main" id="{310D9E2C-3DFC-17C4-21D0-46E2A2FF84A5}"/>
              </a:ext>
            </a:extLst>
          </p:cNvPr>
          <p:cNvSpPr/>
          <p:nvPr/>
        </p:nvSpPr>
        <p:spPr>
          <a:xfrm>
            <a:off x="6738216" y="5200324"/>
            <a:ext cx="1544529" cy="379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E87D1E"/>
                </a:solidFill>
              </a:rPr>
              <a:t>appelait</a:t>
            </a:r>
          </a:p>
        </p:txBody>
      </p:sp>
    </p:spTree>
    <p:extLst>
      <p:ext uri="{BB962C8B-B14F-4D97-AF65-F5344CB8AC3E}">
        <p14:creationId xmlns:p14="http://schemas.microsoft.com/office/powerpoint/2010/main" val="380381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217307"/>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3.2, Week 7)</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ECBCDF9C-3E24-43C0-A55C-F313022367E8}"/>
              </a:ext>
            </a:extLst>
          </p:cNvPr>
          <p:cNvSpPr txBox="1"/>
          <p:nvPr/>
        </p:nvSpPr>
        <p:spPr>
          <a:xfrm>
            <a:off x="153248" y="3392059"/>
            <a:ext cx="2101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hlinkClick r:id="rId5">
                  <a:extLst>
                    <a:ext uri="{A12FA001-AC4F-418D-AE19-62706E023703}">
                      <ahyp:hlinkClr xmlns:ahyp="http://schemas.microsoft.com/office/drawing/2018/hyperlinkcolor" val="tx"/>
                    </a:ext>
                  </a:extLst>
                </a:hlinkClick>
              </a:rPr>
              <a:t>Quizlet link</a:t>
            </a:r>
            <a:endPar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B5F4DD5F-BCAC-48AC-8659-98E137141A7D}"/>
              </a:ext>
            </a:extLst>
          </p:cNvPr>
          <p:cNvSpPr txBox="1"/>
          <p:nvPr/>
        </p:nvSpPr>
        <p:spPr>
          <a:xfrm>
            <a:off x="3983973" y="339205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Quizlet QR code:</a:t>
            </a:r>
          </a:p>
        </p:txBody>
      </p:sp>
      <p:pic>
        <p:nvPicPr>
          <p:cNvPr id="4" name="Picture 3">
            <a:extLst>
              <a:ext uri="{FF2B5EF4-FFF2-40B4-BE49-F238E27FC236}">
                <a16:creationId xmlns:a16="http://schemas.microsoft.com/office/drawing/2014/main" id="{B8A8AD88-1016-4875-BD27-D439B7D2DEBB}"/>
              </a:ext>
            </a:extLst>
          </p:cNvPr>
          <p:cNvPicPr/>
          <p:nvPr/>
        </p:nvPicPr>
        <p:blipFill>
          <a:blip r:embed="rId6">
            <a:extLst>
              <a:ext uri="{28A0092B-C50C-407E-A947-70E740481C1C}">
                <a14:useLocalDpi xmlns:a14="http://schemas.microsoft.com/office/drawing/2010/main" val="0"/>
              </a:ext>
            </a:extLst>
          </a:blip>
          <a:srcRect/>
          <a:stretch/>
        </p:blipFill>
        <p:spPr>
          <a:xfrm>
            <a:off x="6809174" y="3428423"/>
            <a:ext cx="1720885" cy="1720885"/>
          </a:xfrm>
          <a:prstGeom prst="rect">
            <a:avLst/>
          </a:prstGeom>
        </p:spPr>
      </p:pic>
      <p:sp>
        <p:nvSpPr>
          <p:cNvPr id="9" name="TextBox 8">
            <a:extLst>
              <a:ext uri="{FF2B5EF4-FFF2-40B4-BE49-F238E27FC236}">
                <a16:creationId xmlns:a16="http://schemas.microsoft.com/office/drawing/2014/main" id="{3E3F97F6-5B16-A8A5-FC2D-E1C403390F69}"/>
              </a:ext>
            </a:extLst>
          </p:cNvPr>
          <p:cNvSpPr txBox="1"/>
          <p:nvPr/>
        </p:nvSpPr>
        <p:spPr>
          <a:xfrm>
            <a:off x="168923" y="511456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In addition, revisit:</a:t>
            </a:r>
          </a:p>
        </p:txBody>
      </p:sp>
      <p:sp>
        <p:nvSpPr>
          <p:cNvPr id="10" name="TextBox 9">
            <a:extLst>
              <a:ext uri="{FF2B5EF4-FFF2-40B4-BE49-F238E27FC236}">
                <a16:creationId xmlns:a16="http://schemas.microsoft.com/office/drawing/2014/main" id="{D76459C6-3041-3E5C-C230-B82E0350BEE2}"/>
              </a:ext>
            </a:extLst>
          </p:cNvPr>
          <p:cNvSpPr txBox="1"/>
          <p:nvPr/>
        </p:nvSpPr>
        <p:spPr>
          <a:xfrm>
            <a:off x="3171561" y="5114568"/>
            <a:ext cx="38091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Y9, </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Term 3.1, Week 2</a:t>
            </a:r>
            <a:endPar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6E629751-B108-234F-DE66-AE397A473F66}"/>
              </a:ext>
            </a:extLst>
          </p:cNvPr>
          <p:cNvSpPr txBox="1"/>
          <p:nvPr/>
        </p:nvSpPr>
        <p:spPr>
          <a:xfrm>
            <a:off x="3171561" y="5576233"/>
            <a:ext cx="36532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Y9, </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Term 3.2, Week 3</a:t>
            </a:r>
            <a:endPar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pic>
        <p:nvPicPr>
          <p:cNvPr id="12" name="Picture 11" descr="the letter Q">
            <a:extLst>
              <a:ext uri="{FF2B5EF4-FFF2-40B4-BE49-F238E27FC236}">
                <a16:creationId xmlns:a16="http://schemas.microsoft.com/office/drawing/2014/main" id="{79FAEC78-2826-D96E-E123-CBD32655B3C6}"/>
              </a:ext>
            </a:extLst>
          </p:cNvPr>
          <p:cNvPicPr>
            <a:picLocks noChangeAspect="1"/>
          </p:cNvPicPr>
          <p:nvPr/>
        </p:nvPicPr>
        <p:blipFill>
          <a:blip r:embed="rId9"/>
          <a:stretch>
            <a:fillRect/>
          </a:stretch>
        </p:blipFill>
        <p:spPr>
          <a:xfrm>
            <a:off x="10665377" y="4801720"/>
            <a:ext cx="1300638" cy="1300638"/>
          </a:xfrm>
          <a:prstGeom prst="rect">
            <a:avLst/>
          </a:prstGeom>
        </p:spPr>
      </p:pic>
      <p:sp>
        <p:nvSpPr>
          <p:cNvPr id="13" name="TextBox 12">
            <a:extLst>
              <a:ext uri="{FF2B5EF4-FFF2-40B4-BE49-F238E27FC236}">
                <a16:creationId xmlns:a16="http://schemas.microsoft.com/office/drawing/2014/main" id="{3CB3ABD7-9BD6-FBAF-6713-744AAF3ED1C4}"/>
              </a:ext>
            </a:extLst>
          </p:cNvPr>
          <p:cNvSpPr txBox="1"/>
          <p:nvPr/>
        </p:nvSpPr>
        <p:spPr>
          <a:xfrm>
            <a:off x="153248" y="2094384"/>
            <a:ext cx="36186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hlinkClick r:id="rId10">
                  <a:extLst>
                    <a:ext uri="{A12FA001-AC4F-418D-AE19-62706E023703}">
                      <ahyp:hlinkClr xmlns:ahyp="http://schemas.microsoft.com/office/drawing/2018/hyperlinkcolor" val="tx"/>
                    </a:ext>
                  </a:extLst>
                </a:hlinkClick>
              </a:rPr>
              <a:t>Audio Homework link</a:t>
            </a:r>
            <a:endPar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DDB5C613-62AA-98FD-2389-BB9876ACD7BF}"/>
              </a:ext>
            </a:extLst>
          </p:cNvPr>
          <p:cNvSpPr txBox="1"/>
          <p:nvPr/>
        </p:nvSpPr>
        <p:spPr>
          <a:xfrm>
            <a:off x="3983973" y="2094384"/>
            <a:ext cx="44361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Audio Homework QR code:</a:t>
            </a:r>
          </a:p>
        </p:txBody>
      </p:sp>
      <p:pic>
        <p:nvPicPr>
          <p:cNvPr id="7" name="Picture 6">
            <a:extLst>
              <a:ext uri="{FF2B5EF4-FFF2-40B4-BE49-F238E27FC236}">
                <a16:creationId xmlns:a16="http://schemas.microsoft.com/office/drawing/2014/main" id="{8528DD28-57F3-C1C6-26FF-8CD4B5B5460C}"/>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8530060" y="2158031"/>
            <a:ext cx="1300638" cy="1300638"/>
          </a:xfrm>
          <a:prstGeom prst="rect">
            <a:avLst/>
          </a:prstGeom>
        </p:spPr>
      </p:pic>
      <p:sp>
        <p:nvSpPr>
          <p:cNvPr id="8" name="TextBox 7">
            <a:extLst>
              <a:ext uri="{FF2B5EF4-FFF2-40B4-BE49-F238E27FC236}">
                <a16:creationId xmlns:a16="http://schemas.microsoft.com/office/drawing/2014/main" id="{252E0B0F-1EF5-708B-0353-ACCCB8799C41}"/>
              </a:ext>
            </a:extLst>
          </p:cNvPr>
          <p:cNvSpPr txBox="1"/>
          <p:nvPr/>
        </p:nvSpPr>
        <p:spPr>
          <a:xfrm>
            <a:off x="168923" y="4192745"/>
            <a:ext cx="48136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hlinkClick r:id="rId12">
                  <a:extLst>
                    <a:ext uri="{A12FA001-AC4F-418D-AE19-62706E023703}">
                      <ahyp:hlinkClr xmlns:ahyp="http://schemas.microsoft.com/office/drawing/2018/hyperlinkcolor" val="tx"/>
                    </a:ext>
                  </a:extLst>
                </a:hlinkClick>
              </a:rPr>
              <a:t>Student worksheet</a:t>
            </a:r>
            <a:endPar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295846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Speech Bubble: Rectangle with Corners Rounded 9">
            <a:extLst>
              <a:ext uri="{FF2B5EF4-FFF2-40B4-BE49-F238E27FC236}">
                <a16:creationId xmlns:a16="http://schemas.microsoft.com/office/drawing/2014/main" id="{A1EEB128-1954-4BF3-8FD1-8E0F6A598E59}"/>
              </a:ext>
            </a:extLst>
          </p:cNvPr>
          <p:cNvSpPr/>
          <p:nvPr/>
        </p:nvSpPr>
        <p:spPr>
          <a:xfrm>
            <a:off x="6394788" y="1009614"/>
            <a:ext cx="1147097" cy="829018"/>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e. when</a:t>
            </a:r>
          </a:p>
        </p:txBody>
      </p:sp>
      <p:sp>
        <p:nvSpPr>
          <p:cNvPr id="11" name="Speech Bubble: Rectangle with Corners Rounded 10">
            <a:extLst>
              <a:ext uri="{FF2B5EF4-FFF2-40B4-BE49-F238E27FC236}">
                <a16:creationId xmlns:a16="http://schemas.microsoft.com/office/drawing/2014/main" id="{F3FC733F-83F4-40C3-87CC-2470FC76AB39}"/>
              </a:ext>
            </a:extLst>
          </p:cNvPr>
          <p:cNvSpPr/>
          <p:nvPr/>
        </p:nvSpPr>
        <p:spPr>
          <a:xfrm>
            <a:off x="8778240" y="908856"/>
            <a:ext cx="1214709" cy="1051662"/>
          </a:xfrm>
          <a:prstGeom prst="wedgeRoundRectCallout">
            <a:avLst>
              <a:gd name="adj1" fmla="val -26903"/>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l. to see, seeing</a:t>
            </a:r>
          </a:p>
        </p:txBody>
      </p:sp>
      <p:sp>
        <p:nvSpPr>
          <p:cNvPr id="12" name="Speech Bubble: Rectangle with Corners Rounded 11">
            <a:extLst>
              <a:ext uri="{FF2B5EF4-FFF2-40B4-BE49-F238E27FC236}">
                <a16:creationId xmlns:a16="http://schemas.microsoft.com/office/drawing/2014/main" id="{60626F7D-E579-4A16-A9E8-7BB5C9F78F65}"/>
              </a:ext>
            </a:extLst>
          </p:cNvPr>
          <p:cNvSpPr/>
          <p:nvPr/>
        </p:nvSpPr>
        <p:spPr>
          <a:xfrm>
            <a:off x="5968439" y="4195425"/>
            <a:ext cx="1171711" cy="665461"/>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h. room</a:t>
            </a:r>
          </a:p>
        </p:txBody>
      </p:sp>
      <p:sp>
        <p:nvSpPr>
          <p:cNvPr id="13" name="Speech Bubble: Rectangle with Corners Rounded 12">
            <a:extLst>
              <a:ext uri="{FF2B5EF4-FFF2-40B4-BE49-F238E27FC236}">
                <a16:creationId xmlns:a16="http://schemas.microsoft.com/office/drawing/2014/main" id="{707C6DA9-54A0-4A5D-B1B5-E09E8062A43A}"/>
              </a:ext>
            </a:extLst>
          </p:cNvPr>
          <p:cNvSpPr/>
          <p:nvPr/>
        </p:nvSpPr>
        <p:spPr>
          <a:xfrm>
            <a:off x="10471227" y="5530189"/>
            <a:ext cx="1584673" cy="698546"/>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f. telephone</a:t>
            </a:r>
          </a:p>
        </p:txBody>
      </p:sp>
      <p:sp>
        <p:nvSpPr>
          <p:cNvPr id="14" name="Speech Bubble: Rectangle with Corners Rounded 13">
            <a:extLst>
              <a:ext uri="{FF2B5EF4-FFF2-40B4-BE49-F238E27FC236}">
                <a16:creationId xmlns:a16="http://schemas.microsoft.com/office/drawing/2014/main" id="{619EE41E-838F-4324-ACD2-1CEC0694DEF7}"/>
              </a:ext>
            </a:extLst>
          </p:cNvPr>
          <p:cNvSpPr/>
          <p:nvPr/>
        </p:nvSpPr>
        <p:spPr>
          <a:xfrm>
            <a:off x="6167602" y="2998543"/>
            <a:ext cx="1601470" cy="1013013"/>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k. lounge</a:t>
            </a:r>
          </a:p>
        </p:txBody>
      </p:sp>
      <p:sp>
        <p:nvSpPr>
          <p:cNvPr id="15" name="Speech Bubble: Rectangle with Corners Rounded 14">
            <a:extLst>
              <a:ext uri="{FF2B5EF4-FFF2-40B4-BE49-F238E27FC236}">
                <a16:creationId xmlns:a16="http://schemas.microsoft.com/office/drawing/2014/main" id="{F2A85216-0A4F-4496-BF62-AED46E2A64A1}"/>
              </a:ext>
            </a:extLst>
          </p:cNvPr>
          <p:cNvSpPr/>
          <p:nvPr/>
        </p:nvSpPr>
        <p:spPr>
          <a:xfrm>
            <a:off x="8188873" y="4506006"/>
            <a:ext cx="2282354" cy="665461"/>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b.</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to dine, dining</a:t>
            </a:r>
          </a:p>
        </p:txBody>
      </p:sp>
      <p:sp>
        <p:nvSpPr>
          <p:cNvPr id="18" name="Speech Bubble: Rectangle with Corners Rounded 17">
            <a:extLst>
              <a:ext uri="{FF2B5EF4-FFF2-40B4-BE49-F238E27FC236}">
                <a16:creationId xmlns:a16="http://schemas.microsoft.com/office/drawing/2014/main" id="{72FADA15-3B32-4317-B631-7E9B53A4B09C}"/>
              </a:ext>
            </a:extLst>
          </p:cNvPr>
          <p:cNvSpPr/>
          <p:nvPr/>
        </p:nvSpPr>
        <p:spPr>
          <a:xfrm>
            <a:off x="7752962" y="5399715"/>
            <a:ext cx="2517425" cy="829019"/>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m. I see,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am seeing</a:t>
            </a:r>
          </a:p>
        </p:txBody>
      </p:sp>
      <p:sp>
        <p:nvSpPr>
          <p:cNvPr id="20" name="Speech Bubble: Rectangle with Corners Rounded 19">
            <a:extLst>
              <a:ext uri="{FF2B5EF4-FFF2-40B4-BE49-F238E27FC236}">
                <a16:creationId xmlns:a16="http://schemas.microsoft.com/office/drawing/2014/main" id="{0806805A-0E77-41EB-8034-A587DF77112A}"/>
              </a:ext>
            </a:extLst>
          </p:cNvPr>
          <p:cNvSpPr/>
          <p:nvPr/>
        </p:nvSpPr>
        <p:spPr>
          <a:xfrm>
            <a:off x="8930088" y="2260025"/>
            <a:ext cx="2907693" cy="644437"/>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 you see, are seeing</a:t>
            </a:r>
          </a:p>
        </p:txBody>
      </p:sp>
      <p:sp>
        <p:nvSpPr>
          <p:cNvPr id="21" name="Speech Bubble: Rectangle with Corners Rounded 20">
            <a:extLst>
              <a:ext uri="{FF2B5EF4-FFF2-40B4-BE49-F238E27FC236}">
                <a16:creationId xmlns:a16="http://schemas.microsoft.com/office/drawing/2014/main" id="{44EC19FE-5EA8-41E9-8D77-7CCE2E871229}"/>
              </a:ext>
            </a:extLst>
          </p:cNvPr>
          <p:cNvSpPr/>
          <p:nvPr/>
        </p:nvSpPr>
        <p:spPr>
          <a:xfrm>
            <a:off x="8175902" y="3173950"/>
            <a:ext cx="2282354" cy="982238"/>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j. he / she sees,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is seeing</a:t>
            </a:r>
          </a:p>
        </p:txBody>
      </p:sp>
      <p:sp>
        <p:nvSpPr>
          <p:cNvPr id="22" name="Speech Bubble: Rectangle with Corners Rounded 21">
            <a:extLst>
              <a:ext uri="{FF2B5EF4-FFF2-40B4-BE49-F238E27FC236}">
                <a16:creationId xmlns:a16="http://schemas.microsoft.com/office/drawing/2014/main" id="{43F20B22-138A-410C-A9CF-5C19D5F194EA}"/>
              </a:ext>
            </a:extLst>
          </p:cNvPr>
          <p:cNvSpPr/>
          <p:nvPr/>
        </p:nvSpPr>
        <p:spPr>
          <a:xfrm>
            <a:off x="6345262" y="2053075"/>
            <a:ext cx="2393246" cy="790177"/>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 stairs/staircase</a:t>
            </a:r>
          </a:p>
        </p:txBody>
      </p:sp>
      <p:sp>
        <p:nvSpPr>
          <p:cNvPr id="64" name="Speech Bubble: Rectangle with Corners Rounded 63">
            <a:extLst>
              <a:ext uri="{FF2B5EF4-FFF2-40B4-BE49-F238E27FC236}">
                <a16:creationId xmlns:a16="http://schemas.microsoft.com/office/drawing/2014/main" id="{0685F9A9-565F-4878-A26E-CBF3DCED78D2}"/>
              </a:ext>
            </a:extLst>
          </p:cNvPr>
          <p:cNvSpPr/>
          <p:nvPr/>
        </p:nvSpPr>
        <p:spPr>
          <a:xfrm>
            <a:off x="6179312" y="5171467"/>
            <a:ext cx="1406492" cy="1013013"/>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c. dining room</a:t>
            </a:r>
          </a:p>
        </p:txBody>
      </p:sp>
      <p:sp>
        <p:nvSpPr>
          <p:cNvPr id="66" name="Speech Bubble: Rectangle with Corners Rounded 65">
            <a:extLst>
              <a:ext uri="{FF2B5EF4-FFF2-40B4-BE49-F238E27FC236}">
                <a16:creationId xmlns:a16="http://schemas.microsoft.com/office/drawing/2014/main" id="{76F3E6D7-D3D5-47F0-A698-845533658046}"/>
              </a:ext>
            </a:extLst>
          </p:cNvPr>
          <p:cNvSpPr/>
          <p:nvPr/>
        </p:nvSpPr>
        <p:spPr>
          <a:xfrm>
            <a:off x="10192468" y="1327812"/>
            <a:ext cx="1642162" cy="627692"/>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 cellar</a:t>
            </a:r>
          </a:p>
        </p:txBody>
      </p:sp>
      <p:sp>
        <p:nvSpPr>
          <p:cNvPr id="60" name="Speech Bubble: Rectangle with Corners Rounded 59">
            <a:extLst>
              <a:ext uri="{FF2B5EF4-FFF2-40B4-BE49-F238E27FC236}">
                <a16:creationId xmlns:a16="http://schemas.microsoft.com/office/drawing/2014/main" id="{7DE7B518-743D-F8E1-8462-32249E4423DD}"/>
              </a:ext>
            </a:extLst>
          </p:cNvPr>
          <p:cNvSpPr/>
          <p:nvPr/>
        </p:nvSpPr>
        <p:spPr>
          <a:xfrm>
            <a:off x="10617209" y="3122760"/>
            <a:ext cx="1292711" cy="1229970"/>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g. while / whilst</a:t>
            </a:r>
          </a:p>
        </p:txBody>
      </p:sp>
      <p:sp>
        <p:nvSpPr>
          <p:cNvPr id="42" name="Speech Bubble: Rectangle with Corners Rounded 41">
            <a:extLst>
              <a:ext uri="{FF2B5EF4-FFF2-40B4-BE49-F238E27FC236}">
                <a16:creationId xmlns:a16="http://schemas.microsoft.com/office/drawing/2014/main" id="{AC8FF6A3-7A88-4BB3-856E-1D6FE604C5E6}"/>
              </a:ext>
            </a:extLst>
          </p:cNvPr>
          <p:cNvSpPr/>
          <p:nvPr/>
        </p:nvSpPr>
        <p:spPr>
          <a:xfrm>
            <a:off x="3808539" y="5650982"/>
            <a:ext cx="1943770" cy="475621"/>
          </a:xfrm>
          <a:prstGeom prst="wedgeRoundRectCallout">
            <a:avLst>
              <a:gd name="adj1" fmla="val -49868"/>
              <a:gd name="adj2" fmla="val -15735"/>
              <a:gd name="adj3" fmla="val 16667"/>
            </a:avLst>
          </a:prstGeom>
          <a:solidFill>
            <a:srgbClr val="E3EAFD"/>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quand</a:t>
            </a:r>
          </a:p>
        </p:txBody>
      </p:sp>
      <p:sp>
        <p:nvSpPr>
          <p:cNvPr id="44" name="Speech Bubble: Rectangle with Corners Rounded 43">
            <a:extLst>
              <a:ext uri="{FF2B5EF4-FFF2-40B4-BE49-F238E27FC236}">
                <a16:creationId xmlns:a16="http://schemas.microsoft.com/office/drawing/2014/main" id="{1996A170-79FF-4F3F-BCD8-405663151BA6}"/>
              </a:ext>
            </a:extLst>
          </p:cNvPr>
          <p:cNvSpPr/>
          <p:nvPr/>
        </p:nvSpPr>
        <p:spPr>
          <a:xfrm>
            <a:off x="3795027" y="2106623"/>
            <a:ext cx="1943770" cy="475620"/>
          </a:xfrm>
          <a:prstGeom prst="wedgeRoundRectCallout">
            <a:avLst>
              <a:gd name="adj1" fmla="val -26903"/>
              <a:gd name="adj2" fmla="val -15735"/>
              <a:gd name="adj3" fmla="val 16667"/>
            </a:avLst>
          </a:prstGeom>
          <a:solidFill>
            <a:srgbClr val="E3EAFD"/>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voir</a:t>
            </a:r>
          </a:p>
        </p:txBody>
      </p:sp>
      <p:sp>
        <p:nvSpPr>
          <p:cNvPr id="45" name="Speech Bubble: Rectangle with Corners Rounded 44">
            <a:extLst>
              <a:ext uri="{FF2B5EF4-FFF2-40B4-BE49-F238E27FC236}">
                <a16:creationId xmlns:a16="http://schemas.microsoft.com/office/drawing/2014/main" id="{7A32BC83-B34E-4368-97B9-64CB5F294519}"/>
              </a:ext>
            </a:extLst>
          </p:cNvPr>
          <p:cNvSpPr/>
          <p:nvPr/>
        </p:nvSpPr>
        <p:spPr>
          <a:xfrm>
            <a:off x="3795027" y="3889663"/>
            <a:ext cx="1943770" cy="475620"/>
          </a:xfrm>
          <a:prstGeom prst="wedgeRoundRectCallout">
            <a:avLst>
              <a:gd name="adj1" fmla="val -49868"/>
              <a:gd name="adj2" fmla="val -15735"/>
              <a:gd name="adj3" fmla="val 16667"/>
            </a:avLst>
          </a:prstGeom>
          <a:solidFill>
            <a:srgbClr val="E3EAFD"/>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la pièce</a:t>
            </a:r>
          </a:p>
        </p:txBody>
      </p:sp>
      <p:sp>
        <p:nvSpPr>
          <p:cNvPr id="46" name="Speech Bubble: Rectangle with Corners Rounded 45">
            <a:extLst>
              <a:ext uri="{FF2B5EF4-FFF2-40B4-BE49-F238E27FC236}">
                <a16:creationId xmlns:a16="http://schemas.microsoft.com/office/drawing/2014/main" id="{6F9D00B4-896E-406E-90AE-7B24CF3D615A}"/>
              </a:ext>
            </a:extLst>
          </p:cNvPr>
          <p:cNvSpPr/>
          <p:nvPr/>
        </p:nvSpPr>
        <p:spPr>
          <a:xfrm>
            <a:off x="3808539" y="1240013"/>
            <a:ext cx="1900892" cy="479097"/>
          </a:xfrm>
          <a:prstGeom prst="wedgeRoundRectCallout">
            <a:avLst>
              <a:gd name="adj1" fmla="val -49868"/>
              <a:gd name="adj2" fmla="val -15735"/>
              <a:gd name="adj3" fmla="val 16667"/>
            </a:avLst>
          </a:prstGeom>
          <a:solidFill>
            <a:srgbClr val="E3EAFD"/>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le téléphone</a:t>
            </a:r>
          </a:p>
        </p:txBody>
      </p:sp>
      <p:sp>
        <p:nvSpPr>
          <p:cNvPr id="47" name="Speech Bubble: Rectangle with Corners Rounded 46">
            <a:extLst>
              <a:ext uri="{FF2B5EF4-FFF2-40B4-BE49-F238E27FC236}">
                <a16:creationId xmlns:a16="http://schemas.microsoft.com/office/drawing/2014/main" id="{4B91C55C-8F94-4538-8E02-82D7B872FBB7}"/>
              </a:ext>
            </a:extLst>
          </p:cNvPr>
          <p:cNvSpPr/>
          <p:nvPr/>
        </p:nvSpPr>
        <p:spPr>
          <a:xfrm>
            <a:off x="3795027" y="3000143"/>
            <a:ext cx="1943770" cy="475621"/>
          </a:xfrm>
          <a:prstGeom prst="wedgeRoundRectCallout">
            <a:avLst>
              <a:gd name="adj1" fmla="val -49868"/>
              <a:gd name="adj2" fmla="val -15735"/>
              <a:gd name="adj3" fmla="val 16667"/>
            </a:avLst>
          </a:prstGeom>
          <a:solidFill>
            <a:srgbClr val="E3EAFD"/>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le salon</a:t>
            </a:r>
          </a:p>
        </p:txBody>
      </p:sp>
      <p:sp>
        <p:nvSpPr>
          <p:cNvPr id="48" name="Speech Bubble: Rectangle with Corners Rounded 47">
            <a:extLst>
              <a:ext uri="{FF2B5EF4-FFF2-40B4-BE49-F238E27FC236}">
                <a16:creationId xmlns:a16="http://schemas.microsoft.com/office/drawing/2014/main" id="{E0A8A273-AEA8-4E79-A57A-5EBC05B19BCB}"/>
              </a:ext>
            </a:extLst>
          </p:cNvPr>
          <p:cNvSpPr/>
          <p:nvPr/>
        </p:nvSpPr>
        <p:spPr>
          <a:xfrm>
            <a:off x="678681" y="3459784"/>
            <a:ext cx="2393246" cy="479097"/>
          </a:xfrm>
          <a:prstGeom prst="wedgeRoundRectCallout">
            <a:avLst>
              <a:gd name="adj1" fmla="val -49868"/>
              <a:gd name="adj2" fmla="val -15735"/>
              <a:gd name="adj3" fmla="val 16667"/>
            </a:avLst>
          </a:prstGeom>
          <a:solidFill>
            <a:srgbClr val="E3EAFD"/>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dîner</a:t>
            </a:r>
          </a:p>
        </p:txBody>
      </p:sp>
      <p:sp>
        <p:nvSpPr>
          <p:cNvPr id="50" name="Speech Bubble: Rectangle with Corners Rounded 49">
            <a:extLst>
              <a:ext uri="{FF2B5EF4-FFF2-40B4-BE49-F238E27FC236}">
                <a16:creationId xmlns:a16="http://schemas.microsoft.com/office/drawing/2014/main" id="{83712488-F530-4590-B5B1-141CB803A570}"/>
              </a:ext>
            </a:extLst>
          </p:cNvPr>
          <p:cNvSpPr/>
          <p:nvPr/>
        </p:nvSpPr>
        <p:spPr>
          <a:xfrm>
            <a:off x="670144" y="4221743"/>
            <a:ext cx="2393245" cy="432000"/>
          </a:xfrm>
          <a:prstGeom prst="wedgeRoundRectCallout">
            <a:avLst>
              <a:gd name="adj1" fmla="val -49868"/>
              <a:gd name="adj2" fmla="val -15735"/>
              <a:gd name="adj3" fmla="val 16667"/>
            </a:avLst>
          </a:prstGeom>
          <a:solidFill>
            <a:srgbClr val="E3EAFD"/>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je vois</a:t>
            </a:r>
          </a:p>
        </p:txBody>
      </p:sp>
      <p:sp>
        <p:nvSpPr>
          <p:cNvPr id="52" name="Speech Bubble: Rectangle with Corners Rounded 51">
            <a:extLst>
              <a:ext uri="{FF2B5EF4-FFF2-40B4-BE49-F238E27FC236}">
                <a16:creationId xmlns:a16="http://schemas.microsoft.com/office/drawing/2014/main" id="{E7FC45FE-3A1E-4BB3-9D1E-05A5E4EAD68A}"/>
              </a:ext>
            </a:extLst>
          </p:cNvPr>
          <p:cNvSpPr/>
          <p:nvPr/>
        </p:nvSpPr>
        <p:spPr>
          <a:xfrm>
            <a:off x="678682" y="5678747"/>
            <a:ext cx="2393244" cy="432000"/>
          </a:xfrm>
          <a:prstGeom prst="wedgeRoundRectCallout">
            <a:avLst>
              <a:gd name="adj1" fmla="val -49868"/>
              <a:gd name="adj2" fmla="val -15735"/>
              <a:gd name="adj3" fmla="val 16667"/>
            </a:avLst>
          </a:prstGeom>
          <a:solidFill>
            <a:srgbClr val="E3EAFD"/>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tu vois</a:t>
            </a:r>
          </a:p>
        </p:txBody>
      </p:sp>
      <p:sp>
        <p:nvSpPr>
          <p:cNvPr id="53" name="Speech Bubble: Rectangle with Corners Rounded 52">
            <a:extLst>
              <a:ext uri="{FF2B5EF4-FFF2-40B4-BE49-F238E27FC236}">
                <a16:creationId xmlns:a16="http://schemas.microsoft.com/office/drawing/2014/main" id="{8FD37BBA-2448-426F-97BC-41A6CA64EC26}"/>
              </a:ext>
            </a:extLst>
          </p:cNvPr>
          <p:cNvSpPr/>
          <p:nvPr/>
        </p:nvSpPr>
        <p:spPr>
          <a:xfrm>
            <a:off x="678682" y="2032217"/>
            <a:ext cx="2393246" cy="479406"/>
          </a:xfrm>
          <a:prstGeom prst="wedgeRoundRectCallout">
            <a:avLst>
              <a:gd name="adj1" fmla="val -49868"/>
              <a:gd name="adj2" fmla="val -15735"/>
              <a:gd name="adj3" fmla="val 16667"/>
            </a:avLst>
          </a:prstGeom>
          <a:solidFill>
            <a:srgbClr val="E3EAFD"/>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il / elle voit</a:t>
            </a:r>
          </a:p>
        </p:txBody>
      </p:sp>
      <p:sp>
        <p:nvSpPr>
          <p:cNvPr id="54" name="Speech Bubble: Rectangle with Corners Rounded 53">
            <a:extLst>
              <a:ext uri="{FF2B5EF4-FFF2-40B4-BE49-F238E27FC236}">
                <a16:creationId xmlns:a16="http://schemas.microsoft.com/office/drawing/2014/main" id="{DE5C2CD6-38BD-434C-B062-46401EC69C10}"/>
              </a:ext>
            </a:extLst>
          </p:cNvPr>
          <p:cNvSpPr/>
          <p:nvPr/>
        </p:nvSpPr>
        <p:spPr>
          <a:xfrm>
            <a:off x="670144" y="2752837"/>
            <a:ext cx="2393246" cy="475620"/>
          </a:xfrm>
          <a:prstGeom prst="wedgeRoundRectCallout">
            <a:avLst>
              <a:gd name="adj1" fmla="val -49868"/>
              <a:gd name="adj2" fmla="val -15735"/>
              <a:gd name="adj3" fmla="val 16667"/>
            </a:avLst>
          </a:prstGeom>
          <a:solidFill>
            <a:srgbClr val="E3EAFD"/>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l’escalier</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2527"/>
            <a:ext cx="5948516" cy="867128"/>
          </a:xfrm>
          <a:prstGeom prst="rect">
            <a:avLst/>
          </a:prstGeom>
        </p:spPr>
      </p:pic>
      <p:sp>
        <p:nvSpPr>
          <p:cNvPr id="4" name="Title 3"/>
          <p:cNvSpPr>
            <a:spLocks noGrp="1"/>
          </p:cNvSpPr>
          <p:nvPr>
            <p:ph type="title"/>
          </p:nvPr>
        </p:nvSpPr>
        <p:spPr>
          <a:xfrm>
            <a:off x="1565" y="163319"/>
            <a:ext cx="5265384" cy="707849"/>
          </a:xfrm>
        </p:spPr>
        <p:txBody>
          <a:bodyPr>
            <a:normAutofit/>
          </a:bodyPr>
          <a:lstStyle/>
          <a:p>
            <a:r>
              <a:rPr lang="fr-FR"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192468" y="249870"/>
            <a:ext cx="17174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63" name="Speech Bubble: Rectangle with Corners Rounded 62">
            <a:extLst>
              <a:ext uri="{FF2B5EF4-FFF2-40B4-BE49-F238E27FC236}">
                <a16:creationId xmlns:a16="http://schemas.microsoft.com/office/drawing/2014/main" id="{A286E625-EF48-46A9-B4EA-6F996FBCE000}"/>
              </a:ext>
            </a:extLst>
          </p:cNvPr>
          <p:cNvSpPr/>
          <p:nvPr/>
        </p:nvSpPr>
        <p:spPr>
          <a:xfrm>
            <a:off x="678682" y="1327812"/>
            <a:ext cx="2393245" cy="475621"/>
          </a:xfrm>
          <a:prstGeom prst="wedgeRoundRectCallout">
            <a:avLst>
              <a:gd name="adj1" fmla="val -49868"/>
              <a:gd name="adj2" fmla="val -15735"/>
              <a:gd name="adj3" fmla="val 16667"/>
            </a:avLst>
          </a:prstGeom>
          <a:solidFill>
            <a:srgbClr val="E3EAFD"/>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la salle à manger</a:t>
            </a:r>
          </a:p>
        </p:txBody>
      </p:sp>
      <p:sp>
        <p:nvSpPr>
          <p:cNvPr id="65" name="Speech Bubble: Rectangle with Corners Rounded 64">
            <a:extLst>
              <a:ext uri="{FF2B5EF4-FFF2-40B4-BE49-F238E27FC236}">
                <a16:creationId xmlns:a16="http://schemas.microsoft.com/office/drawing/2014/main" id="{49452EA0-C1CF-4D84-8F9A-211155668741}"/>
              </a:ext>
            </a:extLst>
          </p:cNvPr>
          <p:cNvSpPr/>
          <p:nvPr/>
        </p:nvSpPr>
        <p:spPr>
          <a:xfrm>
            <a:off x="3795027" y="4809088"/>
            <a:ext cx="1943770" cy="432000"/>
          </a:xfrm>
          <a:prstGeom prst="wedgeRoundRectCallout">
            <a:avLst>
              <a:gd name="adj1" fmla="val -49868"/>
              <a:gd name="adj2" fmla="val -15735"/>
              <a:gd name="adj3" fmla="val 16667"/>
            </a:avLst>
          </a:prstGeom>
          <a:solidFill>
            <a:srgbClr val="E3EAFD"/>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la cave</a:t>
            </a:r>
          </a:p>
        </p:txBody>
      </p:sp>
      <p:sp>
        <p:nvSpPr>
          <p:cNvPr id="57" name="Speech Bubble: Rectangle with Corners Rounded 56">
            <a:extLst>
              <a:ext uri="{FF2B5EF4-FFF2-40B4-BE49-F238E27FC236}">
                <a16:creationId xmlns:a16="http://schemas.microsoft.com/office/drawing/2014/main" id="{ECF799C2-07DD-76F3-1F31-EAE4EDB15BF6}"/>
              </a:ext>
            </a:extLst>
          </p:cNvPr>
          <p:cNvSpPr/>
          <p:nvPr/>
        </p:nvSpPr>
        <p:spPr>
          <a:xfrm>
            <a:off x="678681" y="4939914"/>
            <a:ext cx="2393246" cy="432001"/>
          </a:xfrm>
          <a:prstGeom prst="wedgeRoundRectCallout">
            <a:avLst>
              <a:gd name="adj1" fmla="val -49868"/>
              <a:gd name="adj2" fmla="val -15735"/>
              <a:gd name="adj3" fmla="val 16667"/>
            </a:avLst>
          </a:prstGeom>
          <a:solidFill>
            <a:srgbClr val="E3EAFD"/>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pendant que</a:t>
            </a:r>
          </a:p>
        </p:txBody>
      </p:sp>
      <p:sp>
        <p:nvSpPr>
          <p:cNvPr id="55" name="Action Button: Custom 16">
            <a:hlinkClick r:id="" action="ppaction://noaction" highlightClick="1">
              <a:snd r:embed="rId4" name="la salle a manger.wav"/>
            </a:hlinkClick>
            <a:extLst>
              <a:ext uri="{FF2B5EF4-FFF2-40B4-BE49-F238E27FC236}">
                <a16:creationId xmlns:a16="http://schemas.microsoft.com/office/drawing/2014/main" id="{81184480-5943-5F07-8202-47B064282705}"/>
              </a:ext>
            </a:extLst>
          </p:cNvPr>
          <p:cNvSpPr/>
          <p:nvPr/>
        </p:nvSpPr>
        <p:spPr>
          <a:xfrm>
            <a:off x="124499" y="1349622"/>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6" name="Action Button: Custom 16">
            <a:hlinkClick r:id="" action="ppaction://noaction" highlightClick="1">
              <a:snd r:embed="rId5" name="il voit elle voit.wav"/>
            </a:hlinkClick>
            <a:extLst>
              <a:ext uri="{FF2B5EF4-FFF2-40B4-BE49-F238E27FC236}">
                <a16:creationId xmlns:a16="http://schemas.microsoft.com/office/drawing/2014/main" id="{256931C3-3AA1-CECA-6CC2-DE76842BA9CE}"/>
              </a:ext>
            </a:extLst>
          </p:cNvPr>
          <p:cNvSpPr/>
          <p:nvPr/>
        </p:nvSpPr>
        <p:spPr>
          <a:xfrm>
            <a:off x="124499" y="2071143"/>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8" name="Action Button: Custom 16">
            <a:hlinkClick r:id="" action="ppaction://noaction" highlightClick="1">
              <a:snd r:embed="rId6" name="lescalier.wav"/>
            </a:hlinkClick>
            <a:extLst>
              <a:ext uri="{FF2B5EF4-FFF2-40B4-BE49-F238E27FC236}">
                <a16:creationId xmlns:a16="http://schemas.microsoft.com/office/drawing/2014/main" id="{896ED72C-7480-13B0-D57A-FB9863320E88}"/>
              </a:ext>
            </a:extLst>
          </p:cNvPr>
          <p:cNvSpPr/>
          <p:nvPr/>
        </p:nvSpPr>
        <p:spPr>
          <a:xfrm>
            <a:off x="124499" y="2792664"/>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9" name="Action Button: Custom 16">
            <a:hlinkClick r:id="" action="ppaction://noaction" highlightClick="1">
              <a:snd r:embed="rId7" name="diner.wav"/>
            </a:hlinkClick>
            <a:extLst>
              <a:ext uri="{FF2B5EF4-FFF2-40B4-BE49-F238E27FC236}">
                <a16:creationId xmlns:a16="http://schemas.microsoft.com/office/drawing/2014/main" id="{9DA3847D-1ED9-9ACB-A7A1-AB0809D02946}"/>
              </a:ext>
            </a:extLst>
          </p:cNvPr>
          <p:cNvSpPr/>
          <p:nvPr/>
        </p:nvSpPr>
        <p:spPr>
          <a:xfrm>
            <a:off x="124499" y="3514185"/>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1" name="Action Button: Custom 16">
            <a:hlinkClick r:id="" action="ppaction://noaction" highlightClick="1">
              <a:snd r:embed="rId8" name="je vois.wav"/>
            </a:hlinkClick>
            <a:extLst>
              <a:ext uri="{FF2B5EF4-FFF2-40B4-BE49-F238E27FC236}">
                <a16:creationId xmlns:a16="http://schemas.microsoft.com/office/drawing/2014/main" id="{6D7FA516-F4F3-32D5-F06E-9D3C878B55A4}"/>
              </a:ext>
            </a:extLst>
          </p:cNvPr>
          <p:cNvSpPr/>
          <p:nvPr/>
        </p:nvSpPr>
        <p:spPr>
          <a:xfrm>
            <a:off x="124499" y="4235706"/>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2" name="Action Button: Custom 16">
            <a:hlinkClick r:id="" action="ppaction://noaction" highlightClick="1">
              <a:snd r:embed="rId9" name="pendant que.wav"/>
            </a:hlinkClick>
            <a:extLst>
              <a:ext uri="{FF2B5EF4-FFF2-40B4-BE49-F238E27FC236}">
                <a16:creationId xmlns:a16="http://schemas.microsoft.com/office/drawing/2014/main" id="{1FD84B18-73D7-620E-0D88-1EC4BC496827}"/>
              </a:ext>
            </a:extLst>
          </p:cNvPr>
          <p:cNvSpPr/>
          <p:nvPr/>
        </p:nvSpPr>
        <p:spPr>
          <a:xfrm>
            <a:off x="124499" y="4957227"/>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67" name="Action Button: Custom 16">
            <a:hlinkClick r:id="" action="ppaction://noaction" highlightClick="1">
              <a:snd r:embed="rId10" name="tu vois.wav"/>
            </a:hlinkClick>
            <a:extLst>
              <a:ext uri="{FF2B5EF4-FFF2-40B4-BE49-F238E27FC236}">
                <a16:creationId xmlns:a16="http://schemas.microsoft.com/office/drawing/2014/main" id="{6837E46F-1F49-5ADD-1E0D-15282F8BBC33}"/>
              </a:ext>
            </a:extLst>
          </p:cNvPr>
          <p:cNvSpPr/>
          <p:nvPr/>
        </p:nvSpPr>
        <p:spPr>
          <a:xfrm>
            <a:off x="124498" y="5678747"/>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69" name="Action Button: Custom 16">
            <a:hlinkClick r:id="" action="ppaction://noaction" highlightClick="1">
              <a:snd r:embed="rId11" name="le telephone.wav"/>
            </a:hlinkClick>
            <a:extLst>
              <a:ext uri="{FF2B5EF4-FFF2-40B4-BE49-F238E27FC236}">
                <a16:creationId xmlns:a16="http://schemas.microsoft.com/office/drawing/2014/main" id="{33740436-C49A-F47F-8FEE-B6C5968D76F6}"/>
              </a:ext>
            </a:extLst>
          </p:cNvPr>
          <p:cNvSpPr/>
          <p:nvPr/>
        </p:nvSpPr>
        <p:spPr>
          <a:xfrm>
            <a:off x="3297236" y="1287110"/>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71" name="Action Button: Custom 16">
            <a:hlinkClick r:id="" action="ppaction://noaction" highlightClick="1">
              <a:snd r:embed="rId12" name="voir.wav"/>
            </a:hlinkClick>
            <a:extLst>
              <a:ext uri="{FF2B5EF4-FFF2-40B4-BE49-F238E27FC236}">
                <a16:creationId xmlns:a16="http://schemas.microsoft.com/office/drawing/2014/main" id="{6551534E-5C5F-2DD5-672D-AF89B51400CA}"/>
              </a:ext>
            </a:extLst>
          </p:cNvPr>
          <p:cNvSpPr/>
          <p:nvPr/>
        </p:nvSpPr>
        <p:spPr>
          <a:xfrm>
            <a:off x="3297236" y="2165437"/>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73" name="Action Button: Custom 16">
            <a:hlinkClick r:id="" action="ppaction://noaction" highlightClick="1">
              <a:snd r:embed="rId13" name="le salon.wav"/>
            </a:hlinkClick>
            <a:extLst>
              <a:ext uri="{FF2B5EF4-FFF2-40B4-BE49-F238E27FC236}">
                <a16:creationId xmlns:a16="http://schemas.microsoft.com/office/drawing/2014/main" id="{01181C9E-415C-6F0E-74D4-C8B5B0AAE5ED}"/>
              </a:ext>
            </a:extLst>
          </p:cNvPr>
          <p:cNvSpPr/>
          <p:nvPr/>
        </p:nvSpPr>
        <p:spPr>
          <a:xfrm>
            <a:off x="3297236" y="3043764"/>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74" name="Action Button: Custom 16">
            <a:hlinkClick r:id="" action="ppaction://noaction" highlightClick="1">
              <a:snd r:embed="rId14" name="la piece.wav"/>
            </a:hlinkClick>
            <a:extLst>
              <a:ext uri="{FF2B5EF4-FFF2-40B4-BE49-F238E27FC236}">
                <a16:creationId xmlns:a16="http://schemas.microsoft.com/office/drawing/2014/main" id="{8B4AFFF6-2E35-7B4F-E342-536CEF77E10B}"/>
              </a:ext>
            </a:extLst>
          </p:cNvPr>
          <p:cNvSpPr/>
          <p:nvPr/>
        </p:nvSpPr>
        <p:spPr>
          <a:xfrm>
            <a:off x="3297236" y="3922091"/>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75" name="Action Button: Custom 16">
            <a:hlinkClick r:id="" action="ppaction://noaction" highlightClick="1">
              <a:snd r:embed="rId15" name="la cave.wav"/>
            </a:hlinkClick>
            <a:extLst>
              <a:ext uri="{FF2B5EF4-FFF2-40B4-BE49-F238E27FC236}">
                <a16:creationId xmlns:a16="http://schemas.microsoft.com/office/drawing/2014/main" id="{BA328DAB-25E6-8934-D47A-9A55DC27EB21}"/>
              </a:ext>
            </a:extLst>
          </p:cNvPr>
          <p:cNvSpPr/>
          <p:nvPr/>
        </p:nvSpPr>
        <p:spPr>
          <a:xfrm>
            <a:off x="3297236" y="4800418"/>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76" name="Action Button: Custom 16">
            <a:hlinkClick r:id="" action="ppaction://noaction" highlightClick="1">
              <a:snd r:embed="rId16" name="quand.wav"/>
            </a:hlinkClick>
            <a:extLst>
              <a:ext uri="{FF2B5EF4-FFF2-40B4-BE49-F238E27FC236}">
                <a16:creationId xmlns:a16="http://schemas.microsoft.com/office/drawing/2014/main" id="{A2975BD0-E5BE-5F51-85D6-A5839FFE9B17}"/>
              </a:ext>
            </a:extLst>
          </p:cNvPr>
          <p:cNvSpPr/>
          <p:nvPr/>
        </p:nvSpPr>
        <p:spPr>
          <a:xfrm>
            <a:off x="3297236" y="5678747"/>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13</a:t>
            </a:r>
          </a:p>
        </p:txBody>
      </p:sp>
      <p:pic>
        <p:nvPicPr>
          <p:cNvPr id="3" name="Picture 2" descr="A picture containing icon&#10;&#10;Description automatically generated">
            <a:extLst>
              <a:ext uri="{FF2B5EF4-FFF2-40B4-BE49-F238E27FC236}">
                <a16:creationId xmlns:a16="http://schemas.microsoft.com/office/drawing/2014/main" id="{5934A9BF-5E45-4B32-7F98-A77D0959C33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661431" y="4727889"/>
            <a:ext cx="1016685" cy="646548"/>
          </a:xfrm>
          <a:prstGeom prst="rect">
            <a:avLst/>
          </a:prstGeom>
        </p:spPr>
      </p:pic>
      <p:pic>
        <p:nvPicPr>
          <p:cNvPr id="9" name="Picture 8" descr="A picture containing text, vector graphics&#10;&#10;Description automatically generated">
            <a:extLst>
              <a:ext uri="{FF2B5EF4-FFF2-40B4-BE49-F238E27FC236}">
                <a16:creationId xmlns:a16="http://schemas.microsoft.com/office/drawing/2014/main" id="{BC0024DC-3E16-82E7-C26B-E1F1B368856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192951" y="4195425"/>
            <a:ext cx="871989" cy="948297"/>
          </a:xfrm>
          <a:prstGeom prst="rect">
            <a:avLst/>
          </a:prstGeom>
        </p:spPr>
      </p:pic>
      <p:pic>
        <p:nvPicPr>
          <p:cNvPr id="17" name="Picture 16" descr="A picture containing tripod&#10;&#10;Description automatically generated">
            <a:extLst>
              <a:ext uri="{FF2B5EF4-FFF2-40B4-BE49-F238E27FC236}">
                <a16:creationId xmlns:a16="http://schemas.microsoft.com/office/drawing/2014/main" id="{54B782DA-8455-ADFC-DE22-EFD076E9688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628945" y="880375"/>
            <a:ext cx="1016399" cy="1013012"/>
          </a:xfrm>
          <a:prstGeom prst="rect">
            <a:avLst/>
          </a:prstGeom>
        </p:spPr>
      </p:pic>
    </p:spTree>
    <p:extLst>
      <p:ext uri="{BB962C8B-B14F-4D97-AF65-F5344CB8AC3E}">
        <p14:creationId xmlns:p14="http://schemas.microsoft.com/office/powerpoint/2010/main" val="87669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par>
                          <p:cTn id="7" fill="hold">
                            <p:stCondLst>
                              <p:cond delay="0"/>
                            </p:stCondLst>
                            <p:childTnLst>
                              <p:par>
                                <p:cTn id="8" presetID="30" presetClass="emph" presetSubtype="0" fill="hold" grpId="0" nodeType="afterEffect">
                                  <p:stCondLst>
                                    <p:cond delay="0"/>
                                  </p:stCondLst>
                                  <p:childTnLst>
                                    <p:animClr clrSpc="hsl" dir="cw">
                                      <p:cBhvr override="childStyle">
                                        <p:cTn id="9" dur="500" fill="hold"/>
                                        <p:tgtEl>
                                          <p:spTgt spid="64"/>
                                        </p:tgtEl>
                                        <p:attrNameLst>
                                          <p:attrName>style.color</p:attrName>
                                        </p:attrNameLst>
                                      </p:cBhvr>
                                      <p:by>
                                        <p:hsl h="0" s="12549" l="25098"/>
                                      </p:by>
                                    </p:animClr>
                                    <p:animClr clrSpc="hsl" dir="cw">
                                      <p:cBhvr>
                                        <p:cTn id="10" dur="500" fill="hold"/>
                                        <p:tgtEl>
                                          <p:spTgt spid="64"/>
                                        </p:tgtEl>
                                        <p:attrNameLst>
                                          <p:attrName>fillcolor</p:attrName>
                                        </p:attrNameLst>
                                      </p:cBhvr>
                                      <p:by>
                                        <p:hsl h="0" s="12549" l="25098"/>
                                      </p:by>
                                    </p:animClr>
                                    <p:animClr clrSpc="hsl" dir="cw">
                                      <p:cBhvr>
                                        <p:cTn id="11" dur="500" fill="hold"/>
                                        <p:tgtEl>
                                          <p:spTgt spid="64"/>
                                        </p:tgtEl>
                                        <p:attrNameLst>
                                          <p:attrName>stroke.color</p:attrName>
                                        </p:attrNameLst>
                                      </p:cBhvr>
                                      <p:by>
                                        <p:hsl h="0" s="12549" l="25098"/>
                                      </p:by>
                                    </p:animClr>
                                    <p:set>
                                      <p:cBhvr>
                                        <p:cTn id="12" dur="500" fill="hold"/>
                                        <p:tgtEl>
                                          <p:spTgt spid="64"/>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par>
                          <p:cTn id="17" fill="hold">
                            <p:stCondLst>
                              <p:cond delay="0"/>
                            </p:stCondLst>
                            <p:childTnLst>
                              <p:par>
                                <p:cTn id="18" presetID="30" presetClass="emph" presetSubtype="0" fill="hold" grpId="0" nodeType="afterEffect">
                                  <p:stCondLst>
                                    <p:cond delay="0"/>
                                  </p:stCondLst>
                                  <p:childTnLst>
                                    <p:animClr clrSpc="hsl" dir="cw">
                                      <p:cBhvr override="childStyle">
                                        <p:cTn id="19" dur="500" fill="hold"/>
                                        <p:tgtEl>
                                          <p:spTgt spid="21"/>
                                        </p:tgtEl>
                                        <p:attrNameLst>
                                          <p:attrName>style.color</p:attrName>
                                        </p:attrNameLst>
                                      </p:cBhvr>
                                      <p:by>
                                        <p:hsl h="0" s="12549" l="25098"/>
                                      </p:by>
                                    </p:animClr>
                                    <p:animClr clrSpc="hsl" dir="cw">
                                      <p:cBhvr>
                                        <p:cTn id="20" dur="500" fill="hold"/>
                                        <p:tgtEl>
                                          <p:spTgt spid="21"/>
                                        </p:tgtEl>
                                        <p:attrNameLst>
                                          <p:attrName>fillcolor</p:attrName>
                                        </p:attrNameLst>
                                      </p:cBhvr>
                                      <p:by>
                                        <p:hsl h="0" s="12549" l="25098"/>
                                      </p:by>
                                    </p:animClr>
                                    <p:animClr clrSpc="hsl" dir="cw">
                                      <p:cBhvr>
                                        <p:cTn id="21" dur="500" fill="hold"/>
                                        <p:tgtEl>
                                          <p:spTgt spid="21"/>
                                        </p:tgtEl>
                                        <p:attrNameLst>
                                          <p:attrName>stroke.color</p:attrName>
                                        </p:attrNameLst>
                                      </p:cBhvr>
                                      <p:by>
                                        <p:hsl h="0" s="12549" l="25098"/>
                                      </p:by>
                                    </p:animClr>
                                    <p:set>
                                      <p:cBhvr>
                                        <p:cTn id="22" dur="500" fill="hold"/>
                                        <p:tgtEl>
                                          <p:spTgt spid="21"/>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par>
                          <p:cTn id="27" fill="hold">
                            <p:stCondLst>
                              <p:cond delay="0"/>
                            </p:stCondLst>
                            <p:childTnLst>
                              <p:par>
                                <p:cTn id="28" presetID="30" presetClass="emph" presetSubtype="0" fill="hold" grpId="0" nodeType="afterEffect">
                                  <p:stCondLst>
                                    <p:cond delay="0"/>
                                  </p:stCondLst>
                                  <p:childTnLst>
                                    <p:animClr clrSpc="hsl" dir="cw">
                                      <p:cBhvr override="childStyle">
                                        <p:cTn id="29" dur="500" fill="hold"/>
                                        <p:tgtEl>
                                          <p:spTgt spid="22"/>
                                        </p:tgtEl>
                                        <p:attrNameLst>
                                          <p:attrName>style.color</p:attrName>
                                        </p:attrNameLst>
                                      </p:cBhvr>
                                      <p:by>
                                        <p:hsl h="0" s="12549" l="25098"/>
                                      </p:by>
                                    </p:animClr>
                                    <p:animClr clrSpc="hsl" dir="cw">
                                      <p:cBhvr>
                                        <p:cTn id="30" dur="500" fill="hold"/>
                                        <p:tgtEl>
                                          <p:spTgt spid="22"/>
                                        </p:tgtEl>
                                        <p:attrNameLst>
                                          <p:attrName>fillcolor</p:attrName>
                                        </p:attrNameLst>
                                      </p:cBhvr>
                                      <p:by>
                                        <p:hsl h="0" s="12549" l="25098"/>
                                      </p:by>
                                    </p:animClr>
                                    <p:animClr clrSpc="hsl" dir="cw">
                                      <p:cBhvr>
                                        <p:cTn id="31" dur="500" fill="hold"/>
                                        <p:tgtEl>
                                          <p:spTgt spid="22"/>
                                        </p:tgtEl>
                                        <p:attrNameLst>
                                          <p:attrName>stroke.color</p:attrName>
                                        </p:attrNameLst>
                                      </p:cBhvr>
                                      <p:by>
                                        <p:hsl h="0" s="12549" l="25098"/>
                                      </p:by>
                                    </p:animClr>
                                    <p:set>
                                      <p:cBhvr>
                                        <p:cTn id="32" dur="500" fill="hold"/>
                                        <p:tgtEl>
                                          <p:spTgt spid="22"/>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childTnLst>
                          </p:cTn>
                        </p:par>
                        <p:par>
                          <p:cTn id="37" fill="hold">
                            <p:stCondLst>
                              <p:cond delay="0"/>
                            </p:stCondLst>
                            <p:childTnLst>
                              <p:par>
                                <p:cTn id="38" presetID="30" presetClass="emph" presetSubtype="0" fill="hold" grpId="0" nodeType="afterEffect">
                                  <p:stCondLst>
                                    <p:cond delay="0"/>
                                  </p:stCondLst>
                                  <p:childTnLst>
                                    <p:animClr clrSpc="hsl" dir="cw">
                                      <p:cBhvr override="childStyle">
                                        <p:cTn id="39" dur="500" fill="hold"/>
                                        <p:tgtEl>
                                          <p:spTgt spid="15"/>
                                        </p:tgtEl>
                                        <p:attrNameLst>
                                          <p:attrName>style.color</p:attrName>
                                        </p:attrNameLst>
                                      </p:cBhvr>
                                      <p:by>
                                        <p:hsl h="0" s="12549" l="25098"/>
                                      </p:by>
                                    </p:animClr>
                                    <p:animClr clrSpc="hsl" dir="cw">
                                      <p:cBhvr>
                                        <p:cTn id="40" dur="500" fill="hold"/>
                                        <p:tgtEl>
                                          <p:spTgt spid="15"/>
                                        </p:tgtEl>
                                        <p:attrNameLst>
                                          <p:attrName>fillcolor</p:attrName>
                                        </p:attrNameLst>
                                      </p:cBhvr>
                                      <p:by>
                                        <p:hsl h="0" s="12549" l="25098"/>
                                      </p:by>
                                    </p:animClr>
                                    <p:animClr clrSpc="hsl" dir="cw">
                                      <p:cBhvr>
                                        <p:cTn id="41" dur="500" fill="hold"/>
                                        <p:tgtEl>
                                          <p:spTgt spid="15"/>
                                        </p:tgtEl>
                                        <p:attrNameLst>
                                          <p:attrName>stroke.color</p:attrName>
                                        </p:attrNameLst>
                                      </p:cBhvr>
                                      <p:by>
                                        <p:hsl h="0" s="12549" l="25098"/>
                                      </p:by>
                                    </p:animClr>
                                    <p:set>
                                      <p:cBhvr>
                                        <p:cTn id="42" dur="500" fill="hold"/>
                                        <p:tgtEl>
                                          <p:spTgt spid="15"/>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childTnLst>
                          </p:cTn>
                        </p:par>
                        <p:par>
                          <p:cTn id="47" fill="hold">
                            <p:stCondLst>
                              <p:cond delay="0"/>
                            </p:stCondLst>
                            <p:childTnLst>
                              <p:par>
                                <p:cTn id="48" presetID="30" presetClass="emph" presetSubtype="0" fill="hold" grpId="0" nodeType="afterEffect">
                                  <p:stCondLst>
                                    <p:cond delay="0"/>
                                  </p:stCondLst>
                                  <p:childTnLst>
                                    <p:animClr clrSpc="hsl" dir="cw">
                                      <p:cBhvr override="childStyle">
                                        <p:cTn id="49" dur="500" fill="hold"/>
                                        <p:tgtEl>
                                          <p:spTgt spid="18"/>
                                        </p:tgtEl>
                                        <p:attrNameLst>
                                          <p:attrName>style.color</p:attrName>
                                        </p:attrNameLst>
                                      </p:cBhvr>
                                      <p:by>
                                        <p:hsl h="0" s="12549" l="25098"/>
                                      </p:by>
                                    </p:animClr>
                                    <p:animClr clrSpc="hsl" dir="cw">
                                      <p:cBhvr>
                                        <p:cTn id="50" dur="500" fill="hold"/>
                                        <p:tgtEl>
                                          <p:spTgt spid="18"/>
                                        </p:tgtEl>
                                        <p:attrNameLst>
                                          <p:attrName>fillcolor</p:attrName>
                                        </p:attrNameLst>
                                      </p:cBhvr>
                                      <p:by>
                                        <p:hsl h="0" s="12549" l="25098"/>
                                      </p:by>
                                    </p:animClr>
                                    <p:animClr clrSpc="hsl" dir="cw">
                                      <p:cBhvr>
                                        <p:cTn id="51" dur="500" fill="hold"/>
                                        <p:tgtEl>
                                          <p:spTgt spid="18"/>
                                        </p:tgtEl>
                                        <p:attrNameLst>
                                          <p:attrName>stroke.color</p:attrName>
                                        </p:attrNameLst>
                                      </p:cBhvr>
                                      <p:by>
                                        <p:hsl h="0" s="12549" l="25098"/>
                                      </p:by>
                                    </p:animClr>
                                    <p:set>
                                      <p:cBhvr>
                                        <p:cTn id="52" dur="500" fill="hold"/>
                                        <p:tgtEl>
                                          <p:spTgt spid="18"/>
                                        </p:tgtEl>
                                        <p:attrNameLst>
                                          <p:attrName>fill.type</p:attrName>
                                        </p:attrNameLst>
                                      </p:cBhvr>
                                      <p:to>
                                        <p:strVal val="solid"/>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7"/>
                                        </p:tgtEl>
                                        <p:attrNameLst>
                                          <p:attrName>style.visibility</p:attrName>
                                        </p:attrNameLst>
                                      </p:cBhvr>
                                      <p:to>
                                        <p:strVal val="visible"/>
                                      </p:to>
                                    </p:set>
                                  </p:childTnLst>
                                </p:cTn>
                              </p:par>
                            </p:childTnLst>
                          </p:cTn>
                        </p:par>
                        <p:par>
                          <p:cTn id="57" fill="hold">
                            <p:stCondLst>
                              <p:cond delay="0"/>
                            </p:stCondLst>
                            <p:childTnLst>
                              <p:par>
                                <p:cTn id="58" presetID="30" presetClass="emph" presetSubtype="0" fill="hold" grpId="0" nodeType="afterEffect">
                                  <p:stCondLst>
                                    <p:cond delay="0"/>
                                  </p:stCondLst>
                                  <p:childTnLst>
                                    <p:animClr clrSpc="hsl" dir="cw">
                                      <p:cBhvr override="childStyle">
                                        <p:cTn id="59" dur="500" fill="hold"/>
                                        <p:tgtEl>
                                          <p:spTgt spid="60"/>
                                        </p:tgtEl>
                                        <p:attrNameLst>
                                          <p:attrName>style.color</p:attrName>
                                        </p:attrNameLst>
                                      </p:cBhvr>
                                      <p:by>
                                        <p:hsl h="0" s="12549" l="25098"/>
                                      </p:by>
                                    </p:animClr>
                                    <p:animClr clrSpc="hsl" dir="cw">
                                      <p:cBhvr>
                                        <p:cTn id="60" dur="500" fill="hold"/>
                                        <p:tgtEl>
                                          <p:spTgt spid="60"/>
                                        </p:tgtEl>
                                        <p:attrNameLst>
                                          <p:attrName>fillcolor</p:attrName>
                                        </p:attrNameLst>
                                      </p:cBhvr>
                                      <p:by>
                                        <p:hsl h="0" s="12549" l="25098"/>
                                      </p:by>
                                    </p:animClr>
                                    <p:animClr clrSpc="hsl" dir="cw">
                                      <p:cBhvr>
                                        <p:cTn id="61" dur="500" fill="hold"/>
                                        <p:tgtEl>
                                          <p:spTgt spid="60"/>
                                        </p:tgtEl>
                                        <p:attrNameLst>
                                          <p:attrName>stroke.color</p:attrName>
                                        </p:attrNameLst>
                                      </p:cBhvr>
                                      <p:by>
                                        <p:hsl h="0" s="12549" l="25098"/>
                                      </p:by>
                                    </p:animClr>
                                    <p:set>
                                      <p:cBhvr>
                                        <p:cTn id="62" dur="500" fill="hold"/>
                                        <p:tgtEl>
                                          <p:spTgt spid="60"/>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childTnLst>
                          </p:cTn>
                        </p:par>
                        <p:par>
                          <p:cTn id="67" fill="hold">
                            <p:stCondLst>
                              <p:cond delay="0"/>
                            </p:stCondLst>
                            <p:childTnLst>
                              <p:par>
                                <p:cTn id="68" presetID="30" presetClass="emph" presetSubtype="0" fill="hold" grpId="0" nodeType="afterEffect">
                                  <p:stCondLst>
                                    <p:cond delay="0"/>
                                  </p:stCondLst>
                                  <p:childTnLst>
                                    <p:animClr clrSpc="hsl" dir="cw">
                                      <p:cBhvr override="childStyle">
                                        <p:cTn id="69" dur="500" fill="hold"/>
                                        <p:tgtEl>
                                          <p:spTgt spid="20"/>
                                        </p:tgtEl>
                                        <p:attrNameLst>
                                          <p:attrName>style.color</p:attrName>
                                        </p:attrNameLst>
                                      </p:cBhvr>
                                      <p:by>
                                        <p:hsl h="0" s="12549" l="25098"/>
                                      </p:by>
                                    </p:animClr>
                                    <p:animClr clrSpc="hsl" dir="cw">
                                      <p:cBhvr>
                                        <p:cTn id="70" dur="500" fill="hold"/>
                                        <p:tgtEl>
                                          <p:spTgt spid="20"/>
                                        </p:tgtEl>
                                        <p:attrNameLst>
                                          <p:attrName>fillcolor</p:attrName>
                                        </p:attrNameLst>
                                      </p:cBhvr>
                                      <p:by>
                                        <p:hsl h="0" s="12549" l="25098"/>
                                      </p:by>
                                    </p:animClr>
                                    <p:animClr clrSpc="hsl" dir="cw">
                                      <p:cBhvr>
                                        <p:cTn id="71" dur="500" fill="hold"/>
                                        <p:tgtEl>
                                          <p:spTgt spid="20"/>
                                        </p:tgtEl>
                                        <p:attrNameLst>
                                          <p:attrName>stroke.color</p:attrName>
                                        </p:attrNameLst>
                                      </p:cBhvr>
                                      <p:by>
                                        <p:hsl h="0" s="12549" l="25098"/>
                                      </p:by>
                                    </p:animClr>
                                    <p:set>
                                      <p:cBhvr>
                                        <p:cTn id="72" dur="500" fill="hold"/>
                                        <p:tgtEl>
                                          <p:spTgt spid="20"/>
                                        </p:tgtEl>
                                        <p:attrNameLst>
                                          <p:attrName>fill.type</p:attrName>
                                        </p:attrNameLst>
                                      </p:cBhvr>
                                      <p:to>
                                        <p:strVal val="solid"/>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6"/>
                                        </p:tgtEl>
                                        <p:attrNameLst>
                                          <p:attrName>style.visibility</p:attrName>
                                        </p:attrNameLst>
                                      </p:cBhvr>
                                      <p:to>
                                        <p:strVal val="visible"/>
                                      </p:to>
                                    </p:set>
                                  </p:childTnLst>
                                </p:cTn>
                              </p:par>
                            </p:childTnLst>
                          </p:cTn>
                        </p:par>
                        <p:par>
                          <p:cTn id="77" fill="hold">
                            <p:stCondLst>
                              <p:cond delay="0"/>
                            </p:stCondLst>
                            <p:childTnLst>
                              <p:par>
                                <p:cTn id="78" presetID="30" presetClass="emph" presetSubtype="0" fill="hold" grpId="0" nodeType="afterEffect">
                                  <p:stCondLst>
                                    <p:cond delay="0"/>
                                  </p:stCondLst>
                                  <p:childTnLst>
                                    <p:animClr clrSpc="hsl" dir="cw">
                                      <p:cBhvr override="childStyle">
                                        <p:cTn id="79" dur="500" fill="hold"/>
                                        <p:tgtEl>
                                          <p:spTgt spid="13"/>
                                        </p:tgtEl>
                                        <p:attrNameLst>
                                          <p:attrName>style.color</p:attrName>
                                        </p:attrNameLst>
                                      </p:cBhvr>
                                      <p:by>
                                        <p:hsl h="0" s="12549" l="25098"/>
                                      </p:by>
                                    </p:animClr>
                                    <p:animClr clrSpc="hsl" dir="cw">
                                      <p:cBhvr>
                                        <p:cTn id="80" dur="500" fill="hold"/>
                                        <p:tgtEl>
                                          <p:spTgt spid="13"/>
                                        </p:tgtEl>
                                        <p:attrNameLst>
                                          <p:attrName>fillcolor</p:attrName>
                                        </p:attrNameLst>
                                      </p:cBhvr>
                                      <p:by>
                                        <p:hsl h="0" s="12549" l="25098"/>
                                      </p:by>
                                    </p:animClr>
                                    <p:animClr clrSpc="hsl" dir="cw">
                                      <p:cBhvr>
                                        <p:cTn id="81" dur="500" fill="hold"/>
                                        <p:tgtEl>
                                          <p:spTgt spid="13"/>
                                        </p:tgtEl>
                                        <p:attrNameLst>
                                          <p:attrName>stroke.color</p:attrName>
                                        </p:attrNameLst>
                                      </p:cBhvr>
                                      <p:by>
                                        <p:hsl h="0" s="12549" l="25098"/>
                                      </p:by>
                                    </p:animClr>
                                    <p:set>
                                      <p:cBhvr>
                                        <p:cTn id="82" dur="500" fill="hold"/>
                                        <p:tgtEl>
                                          <p:spTgt spid="13"/>
                                        </p:tgtEl>
                                        <p:attrNameLst>
                                          <p:attrName>fill.type</p:attrName>
                                        </p:attrNameLst>
                                      </p:cBhvr>
                                      <p:to>
                                        <p:strVal val="solid"/>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4"/>
                                        </p:tgtEl>
                                        <p:attrNameLst>
                                          <p:attrName>style.visibility</p:attrName>
                                        </p:attrNameLst>
                                      </p:cBhvr>
                                      <p:to>
                                        <p:strVal val="visible"/>
                                      </p:to>
                                    </p:set>
                                  </p:childTnLst>
                                </p:cTn>
                              </p:par>
                            </p:childTnLst>
                          </p:cTn>
                        </p:par>
                        <p:par>
                          <p:cTn id="87" fill="hold">
                            <p:stCondLst>
                              <p:cond delay="0"/>
                            </p:stCondLst>
                            <p:childTnLst>
                              <p:par>
                                <p:cTn id="88" presetID="30" presetClass="emph" presetSubtype="0" fill="hold" grpId="0" nodeType="afterEffect">
                                  <p:stCondLst>
                                    <p:cond delay="0"/>
                                  </p:stCondLst>
                                  <p:childTnLst>
                                    <p:animClr clrSpc="hsl" dir="cw">
                                      <p:cBhvr override="childStyle">
                                        <p:cTn id="89" dur="500" fill="hold"/>
                                        <p:tgtEl>
                                          <p:spTgt spid="11"/>
                                        </p:tgtEl>
                                        <p:attrNameLst>
                                          <p:attrName>style.color</p:attrName>
                                        </p:attrNameLst>
                                      </p:cBhvr>
                                      <p:by>
                                        <p:hsl h="0" s="12549" l="25098"/>
                                      </p:by>
                                    </p:animClr>
                                    <p:animClr clrSpc="hsl" dir="cw">
                                      <p:cBhvr>
                                        <p:cTn id="90" dur="500" fill="hold"/>
                                        <p:tgtEl>
                                          <p:spTgt spid="11"/>
                                        </p:tgtEl>
                                        <p:attrNameLst>
                                          <p:attrName>fillcolor</p:attrName>
                                        </p:attrNameLst>
                                      </p:cBhvr>
                                      <p:by>
                                        <p:hsl h="0" s="12549" l="25098"/>
                                      </p:by>
                                    </p:animClr>
                                    <p:animClr clrSpc="hsl" dir="cw">
                                      <p:cBhvr>
                                        <p:cTn id="91" dur="500" fill="hold"/>
                                        <p:tgtEl>
                                          <p:spTgt spid="11"/>
                                        </p:tgtEl>
                                        <p:attrNameLst>
                                          <p:attrName>stroke.color</p:attrName>
                                        </p:attrNameLst>
                                      </p:cBhvr>
                                      <p:by>
                                        <p:hsl h="0" s="12549" l="25098"/>
                                      </p:by>
                                    </p:animClr>
                                    <p:set>
                                      <p:cBhvr>
                                        <p:cTn id="92" dur="500" fill="hold"/>
                                        <p:tgtEl>
                                          <p:spTgt spid="11"/>
                                        </p:tgtEl>
                                        <p:attrNameLst>
                                          <p:attrName>fill.type</p:attrName>
                                        </p:attrNameLst>
                                      </p:cBhvr>
                                      <p:to>
                                        <p:strVal val="solid"/>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7"/>
                                        </p:tgtEl>
                                        <p:attrNameLst>
                                          <p:attrName>style.visibility</p:attrName>
                                        </p:attrNameLst>
                                      </p:cBhvr>
                                      <p:to>
                                        <p:strVal val="visible"/>
                                      </p:to>
                                    </p:set>
                                  </p:childTnLst>
                                </p:cTn>
                              </p:par>
                            </p:childTnLst>
                          </p:cTn>
                        </p:par>
                        <p:par>
                          <p:cTn id="97" fill="hold">
                            <p:stCondLst>
                              <p:cond delay="0"/>
                            </p:stCondLst>
                            <p:childTnLst>
                              <p:par>
                                <p:cTn id="98" presetID="30" presetClass="emph" presetSubtype="0" fill="hold" grpId="0" nodeType="afterEffect">
                                  <p:stCondLst>
                                    <p:cond delay="0"/>
                                  </p:stCondLst>
                                  <p:childTnLst>
                                    <p:animClr clrSpc="hsl" dir="cw">
                                      <p:cBhvr override="childStyle">
                                        <p:cTn id="99" dur="500" fill="hold"/>
                                        <p:tgtEl>
                                          <p:spTgt spid="14"/>
                                        </p:tgtEl>
                                        <p:attrNameLst>
                                          <p:attrName>style.color</p:attrName>
                                        </p:attrNameLst>
                                      </p:cBhvr>
                                      <p:by>
                                        <p:hsl h="0" s="12549" l="25098"/>
                                      </p:by>
                                    </p:animClr>
                                    <p:animClr clrSpc="hsl" dir="cw">
                                      <p:cBhvr>
                                        <p:cTn id="100" dur="500" fill="hold"/>
                                        <p:tgtEl>
                                          <p:spTgt spid="14"/>
                                        </p:tgtEl>
                                        <p:attrNameLst>
                                          <p:attrName>fillcolor</p:attrName>
                                        </p:attrNameLst>
                                      </p:cBhvr>
                                      <p:by>
                                        <p:hsl h="0" s="12549" l="25098"/>
                                      </p:by>
                                    </p:animClr>
                                    <p:animClr clrSpc="hsl" dir="cw">
                                      <p:cBhvr>
                                        <p:cTn id="101" dur="500" fill="hold"/>
                                        <p:tgtEl>
                                          <p:spTgt spid="14"/>
                                        </p:tgtEl>
                                        <p:attrNameLst>
                                          <p:attrName>stroke.color</p:attrName>
                                        </p:attrNameLst>
                                      </p:cBhvr>
                                      <p:by>
                                        <p:hsl h="0" s="12549" l="25098"/>
                                      </p:by>
                                    </p:animClr>
                                    <p:set>
                                      <p:cBhvr>
                                        <p:cTn id="102" dur="500" fill="hold"/>
                                        <p:tgtEl>
                                          <p:spTgt spid="14"/>
                                        </p:tgtEl>
                                        <p:attrNameLst>
                                          <p:attrName>fill.type</p:attrName>
                                        </p:attrNameLst>
                                      </p:cBhvr>
                                      <p:to>
                                        <p:strVal val="solid"/>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5"/>
                                        </p:tgtEl>
                                        <p:attrNameLst>
                                          <p:attrName>style.visibility</p:attrName>
                                        </p:attrNameLst>
                                      </p:cBhvr>
                                      <p:to>
                                        <p:strVal val="visible"/>
                                      </p:to>
                                    </p:set>
                                  </p:childTnLst>
                                </p:cTn>
                              </p:par>
                            </p:childTnLst>
                          </p:cTn>
                        </p:par>
                        <p:par>
                          <p:cTn id="107" fill="hold">
                            <p:stCondLst>
                              <p:cond delay="0"/>
                            </p:stCondLst>
                            <p:childTnLst>
                              <p:par>
                                <p:cTn id="108" presetID="30" presetClass="emph" presetSubtype="0" fill="hold" grpId="0" nodeType="afterEffect">
                                  <p:stCondLst>
                                    <p:cond delay="0"/>
                                  </p:stCondLst>
                                  <p:childTnLst>
                                    <p:animClr clrSpc="hsl" dir="cw">
                                      <p:cBhvr override="childStyle">
                                        <p:cTn id="109" dur="500" fill="hold"/>
                                        <p:tgtEl>
                                          <p:spTgt spid="12"/>
                                        </p:tgtEl>
                                        <p:attrNameLst>
                                          <p:attrName>style.color</p:attrName>
                                        </p:attrNameLst>
                                      </p:cBhvr>
                                      <p:by>
                                        <p:hsl h="0" s="12549" l="25098"/>
                                      </p:by>
                                    </p:animClr>
                                    <p:animClr clrSpc="hsl" dir="cw">
                                      <p:cBhvr>
                                        <p:cTn id="110" dur="500" fill="hold"/>
                                        <p:tgtEl>
                                          <p:spTgt spid="12"/>
                                        </p:tgtEl>
                                        <p:attrNameLst>
                                          <p:attrName>fillcolor</p:attrName>
                                        </p:attrNameLst>
                                      </p:cBhvr>
                                      <p:by>
                                        <p:hsl h="0" s="12549" l="25098"/>
                                      </p:by>
                                    </p:animClr>
                                    <p:animClr clrSpc="hsl" dir="cw">
                                      <p:cBhvr>
                                        <p:cTn id="111" dur="500" fill="hold"/>
                                        <p:tgtEl>
                                          <p:spTgt spid="12"/>
                                        </p:tgtEl>
                                        <p:attrNameLst>
                                          <p:attrName>stroke.color</p:attrName>
                                        </p:attrNameLst>
                                      </p:cBhvr>
                                      <p:by>
                                        <p:hsl h="0" s="12549" l="25098"/>
                                      </p:by>
                                    </p:animClr>
                                    <p:set>
                                      <p:cBhvr>
                                        <p:cTn id="112" dur="500" fill="hold"/>
                                        <p:tgtEl>
                                          <p:spTgt spid="12"/>
                                        </p:tgtEl>
                                        <p:attrNameLst>
                                          <p:attrName>fill.type</p:attrName>
                                        </p:attrNameLst>
                                      </p:cBhvr>
                                      <p:to>
                                        <p:strVal val="solid"/>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65"/>
                                        </p:tgtEl>
                                        <p:attrNameLst>
                                          <p:attrName>style.visibility</p:attrName>
                                        </p:attrNameLst>
                                      </p:cBhvr>
                                      <p:to>
                                        <p:strVal val="visible"/>
                                      </p:to>
                                    </p:set>
                                  </p:childTnLst>
                                </p:cTn>
                              </p:par>
                            </p:childTnLst>
                          </p:cTn>
                        </p:par>
                        <p:par>
                          <p:cTn id="117" fill="hold">
                            <p:stCondLst>
                              <p:cond delay="0"/>
                            </p:stCondLst>
                            <p:childTnLst>
                              <p:par>
                                <p:cTn id="118" presetID="30" presetClass="emph" presetSubtype="0" fill="hold" grpId="0" nodeType="afterEffect">
                                  <p:stCondLst>
                                    <p:cond delay="0"/>
                                  </p:stCondLst>
                                  <p:childTnLst>
                                    <p:animClr clrSpc="hsl" dir="cw">
                                      <p:cBhvr override="childStyle">
                                        <p:cTn id="119" dur="500" fill="hold"/>
                                        <p:tgtEl>
                                          <p:spTgt spid="66"/>
                                        </p:tgtEl>
                                        <p:attrNameLst>
                                          <p:attrName>style.color</p:attrName>
                                        </p:attrNameLst>
                                      </p:cBhvr>
                                      <p:by>
                                        <p:hsl h="0" s="12549" l="25098"/>
                                      </p:by>
                                    </p:animClr>
                                    <p:animClr clrSpc="hsl" dir="cw">
                                      <p:cBhvr>
                                        <p:cTn id="120" dur="500" fill="hold"/>
                                        <p:tgtEl>
                                          <p:spTgt spid="66"/>
                                        </p:tgtEl>
                                        <p:attrNameLst>
                                          <p:attrName>fillcolor</p:attrName>
                                        </p:attrNameLst>
                                      </p:cBhvr>
                                      <p:by>
                                        <p:hsl h="0" s="12549" l="25098"/>
                                      </p:by>
                                    </p:animClr>
                                    <p:animClr clrSpc="hsl" dir="cw">
                                      <p:cBhvr>
                                        <p:cTn id="121" dur="500" fill="hold"/>
                                        <p:tgtEl>
                                          <p:spTgt spid="66"/>
                                        </p:tgtEl>
                                        <p:attrNameLst>
                                          <p:attrName>stroke.color</p:attrName>
                                        </p:attrNameLst>
                                      </p:cBhvr>
                                      <p:by>
                                        <p:hsl h="0" s="12549" l="25098"/>
                                      </p:by>
                                    </p:animClr>
                                    <p:set>
                                      <p:cBhvr>
                                        <p:cTn id="122" dur="500" fill="hold"/>
                                        <p:tgtEl>
                                          <p:spTgt spid="66"/>
                                        </p:tgtEl>
                                        <p:attrNameLst>
                                          <p:attrName>fill.type</p:attrName>
                                        </p:attrNameLst>
                                      </p:cBhvr>
                                      <p:to>
                                        <p:strVal val="solid"/>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42"/>
                                        </p:tgtEl>
                                        <p:attrNameLst>
                                          <p:attrName>style.visibility</p:attrName>
                                        </p:attrNameLst>
                                      </p:cBhvr>
                                      <p:to>
                                        <p:strVal val="visible"/>
                                      </p:to>
                                    </p:set>
                                  </p:childTnLst>
                                </p:cTn>
                              </p:par>
                            </p:childTnLst>
                          </p:cTn>
                        </p:par>
                        <p:par>
                          <p:cTn id="127" fill="hold">
                            <p:stCondLst>
                              <p:cond delay="0"/>
                            </p:stCondLst>
                            <p:childTnLst>
                              <p:par>
                                <p:cTn id="128" presetID="30" presetClass="emph" presetSubtype="0" fill="hold" grpId="0" nodeType="afterEffect">
                                  <p:stCondLst>
                                    <p:cond delay="0"/>
                                  </p:stCondLst>
                                  <p:childTnLst>
                                    <p:animClr clrSpc="hsl" dir="cw">
                                      <p:cBhvr override="childStyle">
                                        <p:cTn id="129" dur="500" fill="hold"/>
                                        <p:tgtEl>
                                          <p:spTgt spid="10"/>
                                        </p:tgtEl>
                                        <p:attrNameLst>
                                          <p:attrName>style.color</p:attrName>
                                        </p:attrNameLst>
                                      </p:cBhvr>
                                      <p:by>
                                        <p:hsl h="0" s="12549" l="25098"/>
                                      </p:by>
                                    </p:animClr>
                                    <p:animClr clrSpc="hsl" dir="cw">
                                      <p:cBhvr>
                                        <p:cTn id="130" dur="500" fill="hold"/>
                                        <p:tgtEl>
                                          <p:spTgt spid="10"/>
                                        </p:tgtEl>
                                        <p:attrNameLst>
                                          <p:attrName>fillcolor</p:attrName>
                                        </p:attrNameLst>
                                      </p:cBhvr>
                                      <p:by>
                                        <p:hsl h="0" s="12549" l="25098"/>
                                      </p:by>
                                    </p:animClr>
                                    <p:animClr clrSpc="hsl" dir="cw">
                                      <p:cBhvr>
                                        <p:cTn id="131" dur="500" fill="hold"/>
                                        <p:tgtEl>
                                          <p:spTgt spid="10"/>
                                        </p:tgtEl>
                                        <p:attrNameLst>
                                          <p:attrName>stroke.color</p:attrName>
                                        </p:attrNameLst>
                                      </p:cBhvr>
                                      <p:by>
                                        <p:hsl h="0" s="12549" l="25098"/>
                                      </p:by>
                                    </p:animClr>
                                    <p:set>
                                      <p:cBhvr>
                                        <p:cTn id="132"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8" grpId="0" animBg="1"/>
      <p:bldP spid="20" grpId="0" animBg="1"/>
      <p:bldP spid="21" grpId="0" animBg="1"/>
      <p:bldP spid="22" grpId="0" animBg="1"/>
      <p:bldP spid="64" grpId="0" animBg="1"/>
      <p:bldP spid="66" grpId="0" animBg="1"/>
      <p:bldP spid="60" grpId="0" animBg="1"/>
      <p:bldP spid="42" grpId="0" animBg="1"/>
      <p:bldP spid="44" grpId="0" animBg="1"/>
      <p:bldP spid="45" grpId="0" animBg="1"/>
      <p:bldP spid="46" grpId="0" animBg="1"/>
      <p:bldP spid="47" grpId="0" animBg="1"/>
      <p:bldP spid="48" grpId="0" animBg="1"/>
      <p:bldP spid="50" grpId="0" animBg="1"/>
      <p:bldP spid="52" grpId="0" animBg="1"/>
      <p:bldP spid="53" grpId="0" animBg="1"/>
      <p:bldP spid="54" grpId="0" animBg="1"/>
      <p:bldP spid="63" grpId="0" animBg="1"/>
      <p:bldP spid="65" grpId="0" animBg="1"/>
      <p:bldP spid="5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25211"/>
            <a:ext cx="7934327" cy="867128"/>
          </a:xfrm>
          <a:prstGeom prst="rect">
            <a:avLst/>
          </a:prstGeom>
        </p:spPr>
      </p:pic>
      <p:sp>
        <p:nvSpPr>
          <p:cNvPr id="4" name="Title 3"/>
          <p:cNvSpPr>
            <a:spLocks noGrp="1"/>
          </p:cNvSpPr>
          <p:nvPr>
            <p:ph type="title"/>
          </p:nvPr>
        </p:nvSpPr>
        <p:spPr>
          <a:xfrm>
            <a:off x="-1" y="256704"/>
            <a:ext cx="6810375" cy="707849"/>
          </a:xfrm>
        </p:spPr>
        <p:txBody>
          <a:bodyPr>
            <a:normAutofit fontScale="90000"/>
          </a:bodyPr>
          <a:lstStyle/>
          <a:p>
            <a:r>
              <a:rPr lang="en-GB" sz="3600" b="1" dirty="0">
                <a:solidFill>
                  <a:schemeClr val="bg1"/>
                </a:solidFill>
              </a:rPr>
              <a:t>The imperfect: past continuous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2" name="TextBox 1">
            <a:extLst>
              <a:ext uri="{FF2B5EF4-FFF2-40B4-BE49-F238E27FC236}">
                <a16:creationId xmlns:a16="http://schemas.microsoft.com/office/drawing/2014/main" id="{DF9F18FC-1E50-40B0-91AC-36BA896007A3}"/>
              </a:ext>
            </a:extLst>
          </p:cNvPr>
          <p:cNvSpPr txBox="1"/>
          <p:nvPr/>
        </p:nvSpPr>
        <p:spPr>
          <a:xfrm>
            <a:off x="180000" y="1211375"/>
            <a:ext cx="118319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You already know</a:t>
            </a:r>
            <a:r>
              <a:rPr kumimoji="0" lang="en-US" sz="2400" b="0" i="0" u="none" strike="noStrike" kern="1200" cap="none" spc="0" normalizeH="0" noProof="0" dirty="0">
                <a:ln>
                  <a:noFill/>
                </a:ln>
                <a:solidFill>
                  <a:srgbClr val="104F75"/>
                </a:solidFill>
                <a:effectLst/>
                <a:uLnTx/>
                <a:uFillTx/>
                <a:latin typeface="Century Gothic" panose="020F0302020204030204"/>
                <a:ea typeface="+mn-ea"/>
                <a:cs typeface="+mn-cs"/>
              </a:rPr>
              <a:t> the difference between the</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perfect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dirty="0">
                <a:solidFill>
                  <a:srgbClr val="104F75"/>
                </a:solidFill>
                <a:latin typeface="Century Gothic" panose="020F0302020204030204"/>
              </a:rPr>
              <a:t>and</a:t>
            </a:r>
            <a:r>
              <a:rPr lang="en-US" sz="2400" dirty="0">
                <a:solidFill>
                  <a:srgbClr val="4472C4">
                    <a:lumMod val="50000"/>
                  </a:srgbClr>
                </a:solidFill>
                <a:latin typeface="Century Gothic" panose="020F0302020204030204"/>
              </a:rPr>
              <a:t> </a:t>
            </a:r>
            <a:r>
              <a:rPr lang="en-US" sz="2400" b="1" dirty="0">
                <a:solidFill>
                  <a:srgbClr val="E87D1E"/>
                </a:solidFill>
                <a:latin typeface="Century Gothic" panose="020F0302020204030204"/>
              </a:rPr>
              <a:t>imperfect </a:t>
            </a:r>
            <a:r>
              <a:rPr lang="en-US" sz="2400" dirty="0">
                <a:solidFill>
                  <a:srgbClr val="104F75"/>
                </a:solidFill>
                <a:latin typeface="Century Gothic" panose="020F0302020204030204"/>
              </a:rPr>
              <a:t>tenses: </a:t>
            </a:r>
            <a:endParaRPr kumimoji="0" lang="en-US" sz="2400" b="0" i="0" u="none" strike="noStrike" kern="1200" cap="none" spc="0" normalizeH="0" baseline="0" noProof="0" dirty="0">
              <a:ln>
                <a:noFill/>
              </a:ln>
              <a:solidFill>
                <a:srgbClr val="104F75"/>
              </a:solidFill>
              <a:effectLst/>
              <a:uLnTx/>
              <a:uFillTx/>
              <a:latin typeface="Century Gothic" panose="020F0302020204030204"/>
            </a:endParaRPr>
          </a:p>
        </p:txBody>
      </p:sp>
      <p:sp>
        <p:nvSpPr>
          <p:cNvPr id="15" name="TextBox 14">
            <a:extLst>
              <a:ext uri="{FF2B5EF4-FFF2-40B4-BE49-F238E27FC236}">
                <a16:creationId xmlns:a16="http://schemas.microsoft.com/office/drawing/2014/main" id="{0AD32490-F738-B5A3-F1B3-D3E3D8817FCD}"/>
              </a:ext>
            </a:extLst>
          </p:cNvPr>
          <p:cNvSpPr txBox="1"/>
          <p:nvPr/>
        </p:nvSpPr>
        <p:spPr>
          <a:xfrm>
            <a:off x="6202924" y="1720343"/>
            <a:ext cx="5750249" cy="1938992"/>
          </a:xfrm>
          <a:prstGeom prst="rect">
            <a:avLst/>
          </a:prstGeom>
          <a:noFill/>
        </p:spPr>
        <p:txBody>
          <a:bodyPr wrap="square" rtlCol="0">
            <a:spAutoFit/>
          </a:bodyPr>
          <a:lstStyle/>
          <a:p>
            <a:pPr lvl="0" algn="ctr">
              <a:defRPr/>
            </a:pPr>
            <a:r>
              <a:rPr lang="en-US" sz="2400" b="1" dirty="0">
                <a:solidFill>
                  <a:srgbClr val="E87D1E"/>
                </a:solidFill>
              </a:rPr>
              <a:t>Imperfect:</a:t>
            </a:r>
          </a:p>
          <a:p>
            <a:pPr lvl="0" algn="ctr">
              <a:defRPr/>
            </a:pPr>
            <a:r>
              <a:rPr lang="en-US" sz="2400" dirty="0">
                <a:solidFill>
                  <a:srgbClr val="104F75"/>
                </a:solidFill>
              </a:rPr>
              <a:t>Things that </a:t>
            </a:r>
            <a:r>
              <a:rPr lang="en-US" sz="2400" b="1" dirty="0">
                <a:solidFill>
                  <a:srgbClr val="E87D1E"/>
                </a:solidFill>
              </a:rPr>
              <a:t>used to happen </a:t>
            </a:r>
          </a:p>
          <a:p>
            <a:pPr lvl="0" algn="ctr">
              <a:defRPr/>
            </a:pPr>
            <a:r>
              <a:rPr lang="en-US" sz="2400" b="1" dirty="0">
                <a:solidFill>
                  <a:srgbClr val="E87D1E"/>
                </a:solidFill>
              </a:rPr>
              <a:t>regularly</a:t>
            </a:r>
            <a:r>
              <a:rPr lang="en-US" sz="2400" dirty="0">
                <a:solidFill>
                  <a:srgbClr val="E87D1E"/>
                </a:solidFill>
              </a:rPr>
              <a:t> </a:t>
            </a:r>
            <a:r>
              <a:rPr lang="en-US" sz="2400" dirty="0">
                <a:solidFill>
                  <a:srgbClr val="104F75"/>
                </a:solidFill>
              </a:rPr>
              <a:t>in the past.</a:t>
            </a:r>
          </a:p>
          <a:p>
            <a:pPr lvl="0" algn="ctr">
              <a:defRPr/>
            </a:pPr>
            <a:r>
              <a:rPr kumimoji="0" lang="fr-FR" sz="2400" b="0" i="0" u="none" strike="noStrike" kern="1200" cap="none" spc="0" normalizeH="0" dirty="0">
                <a:ln>
                  <a:noFill/>
                </a:ln>
                <a:solidFill>
                  <a:srgbClr val="104F75"/>
                </a:solidFill>
                <a:effectLst/>
                <a:uLnTx/>
                <a:uFillTx/>
              </a:rPr>
              <a:t>Quand </a:t>
            </a:r>
            <a:r>
              <a:rPr kumimoji="0" lang="fr-FR" sz="2400" b="1" i="0" u="none" strike="noStrike" kern="1200" cap="none" spc="0" normalizeH="0" dirty="0">
                <a:ln>
                  <a:noFill/>
                </a:ln>
                <a:solidFill>
                  <a:srgbClr val="E87D1E"/>
                </a:solidFill>
                <a:effectLst/>
                <a:uLnTx/>
                <a:uFillTx/>
              </a:rPr>
              <a:t>j’étais</a:t>
            </a:r>
            <a:r>
              <a:rPr kumimoji="0" lang="fr-FR" sz="2400" b="0" i="0" u="none" strike="noStrike" kern="1200" cap="none" spc="0" normalizeH="0" dirty="0">
                <a:ln>
                  <a:noFill/>
                </a:ln>
                <a:solidFill>
                  <a:srgbClr val="104F75"/>
                </a:solidFill>
                <a:effectLst/>
                <a:uLnTx/>
                <a:uFillTx/>
              </a:rPr>
              <a:t> jeune, je </a:t>
            </a:r>
            <a:r>
              <a:rPr kumimoji="0" lang="fr-FR" sz="2400" b="1" i="0" u="none" strike="noStrike" kern="1200" cap="none" spc="0" normalizeH="0" dirty="0">
                <a:ln>
                  <a:noFill/>
                </a:ln>
                <a:solidFill>
                  <a:srgbClr val="E87D1E"/>
                </a:solidFill>
                <a:effectLst/>
                <a:uLnTx/>
                <a:uFillTx/>
              </a:rPr>
              <a:t>dansais.</a:t>
            </a:r>
          </a:p>
          <a:p>
            <a:pPr lvl="0" algn="ctr">
              <a:defRPr/>
            </a:pPr>
            <a:r>
              <a:rPr lang="en-GB" sz="2400" baseline="0" dirty="0">
                <a:solidFill>
                  <a:srgbClr val="104F75"/>
                </a:solidFill>
              </a:rPr>
              <a:t>When I </a:t>
            </a:r>
            <a:r>
              <a:rPr lang="en-GB" sz="2400" b="1" baseline="0" dirty="0">
                <a:solidFill>
                  <a:srgbClr val="E87D1E"/>
                </a:solidFill>
              </a:rPr>
              <a:t>was</a:t>
            </a:r>
            <a:r>
              <a:rPr lang="en-GB" sz="2400" baseline="0" dirty="0">
                <a:solidFill>
                  <a:srgbClr val="104F75"/>
                </a:solidFill>
              </a:rPr>
              <a:t> young,</a:t>
            </a:r>
            <a:r>
              <a:rPr lang="en-GB" sz="2400" dirty="0">
                <a:solidFill>
                  <a:srgbClr val="104F75"/>
                </a:solidFill>
              </a:rPr>
              <a:t> I </a:t>
            </a:r>
            <a:r>
              <a:rPr lang="en-GB" sz="2400" b="1" dirty="0">
                <a:solidFill>
                  <a:srgbClr val="E87D1E"/>
                </a:solidFill>
              </a:rPr>
              <a:t>used to dance</a:t>
            </a:r>
            <a:r>
              <a:rPr lang="fr-FR" sz="2400" dirty="0">
                <a:solidFill>
                  <a:srgbClr val="104F75"/>
                </a:solidFill>
              </a:rPr>
              <a:t>.</a:t>
            </a:r>
            <a:endParaRPr kumimoji="0" lang="fr-FR" sz="2400" b="0" i="0" u="none" strike="noStrike" kern="1200" cap="none" spc="0" normalizeH="0" baseline="0" dirty="0">
              <a:ln>
                <a:noFill/>
              </a:ln>
              <a:solidFill>
                <a:srgbClr val="104F75"/>
              </a:solidFill>
              <a:effectLst/>
              <a:uLnTx/>
              <a:uFillTx/>
            </a:endParaRPr>
          </a:p>
        </p:txBody>
      </p:sp>
      <p:sp>
        <p:nvSpPr>
          <p:cNvPr id="17" name="TextBox 16">
            <a:extLst>
              <a:ext uri="{FF2B5EF4-FFF2-40B4-BE49-F238E27FC236}">
                <a16:creationId xmlns:a16="http://schemas.microsoft.com/office/drawing/2014/main" id="{CEDFD293-B88F-7831-3E43-6BBE2D488E14}"/>
              </a:ext>
            </a:extLst>
          </p:cNvPr>
          <p:cNvSpPr txBox="1"/>
          <p:nvPr/>
        </p:nvSpPr>
        <p:spPr>
          <a:xfrm>
            <a:off x="0" y="1720343"/>
            <a:ext cx="5848573" cy="1938992"/>
          </a:xfrm>
          <a:prstGeom prst="rect">
            <a:avLst/>
          </a:prstGeom>
          <a:noFill/>
        </p:spPr>
        <p:txBody>
          <a:bodyPr wrap="square" rtlCol="0">
            <a:spAutoFit/>
          </a:bodyPr>
          <a:lstStyle/>
          <a:p>
            <a:pPr lvl="0" algn="ctr">
              <a:defRPr/>
            </a:pPr>
            <a:r>
              <a:rPr lang="en-US" sz="2400" b="1" dirty="0">
                <a:solidFill>
                  <a:srgbClr val="104F75"/>
                </a:solidFill>
              </a:rPr>
              <a:t>Perfect:</a:t>
            </a:r>
          </a:p>
          <a:p>
            <a:pPr lvl="0" algn="ctr">
              <a:defRPr/>
            </a:pPr>
            <a:r>
              <a:rPr lang="en-US" sz="2400" b="1" dirty="0">
                <a:solidFill>
                  <a:srgbClr val="104F75"/>
                </a:solidFill>
              </a:rPr>
              <a:t>One-off actions or events </a:t>
            </a:r>
          </a:p>
          <a:p>
            <a:pPr lvl="0" algn="ctr">
              <a:defRPr/>
            </a:pPr>
            <a:r>
              <a:rPr lang="en-US" sz="2400" dirty="0">
                <a:solidFill>
                  <a:srgbClr val="104F75"/>
                </a:solidFill>
              </a:rPr>
              <a:t>that</a:t>
            </a:r>
            <a:r>
              <a:rPr lang="en-US" sz="2400" b="1" dirty="0">
                <a:solidFill>
                  <a:srgbClr val="104F75"/>
                </a:solidFill>
              </a:rPr>
              <a:t> </a:t>
            </a:r>
            <a:r>
              <a:rPr lang="en-US" sz="2400" dirty="0">
                <a:solidFill>
                  <a:srgbClr val="104F75"/>
                </a:solidFill>
              </a:rPr>
              <a:t>happened in the past.</a:t>
            </a:r>
          </a:p>
          <a:p>
            <a:pPr lvl="0" algn="ctr">
              <a:defRPr/>
            </a:pPr>
            <a:r>
              <a:rPr lang="fr-FR" sz="2400" dirty="0">
                <a:solidFill>
                  <a:srgbClr val="104F75"/>
                </a:solidFill>
              </a:rPr>
              <a:t>Hier, </a:t>
            </a:r>
            <a:r>
              <a:rPr lang="fr-FR" sz="2400" b="1" dirty="0">
                <a:solidFill>
                  <a:srgbClr val="104F75"/>
                </a:solidFill>
              </a:rPr>
              <a:t>j’ai dansé </a:t>
            </a:r>
            <a:r>
              <a:rPr lang="fr-FR" sz="2400" dirty="0">
                <a:solidFill>
                  <a:srgbClr val="104F75"/>
                </a:solidFill>
              </a:rPr>
              <a:t>avec mon ami.</a:t>
            </a:r>
          </a:p>
          <a:p>
            <a:pPr lvl="0" algn="ctr">
              <a:defRPr/>
            </a:pPr>
            <a:r>
              <a:rPr lang="en-GB" sz="2400" dirty="0">
                <a:solidFill>
                  <a:srgbClr val="104F75"/>
                </a:solidFill>
              </a:rPr>
              <a:t>Yesterday, </a:t>
            </a:r>
            <a:r>
              <a:rPr lang="en-GB" sz="2400" b="1" dirty="0">
                <a:solidFill>
                  <a:srgbClr val="104F75"/>
                </a:solidFill>
              </a:rPr>
              <a:t>I danced </a:t>
            </a:r>
            <a:r>
              <a:rPr lang="en-GB" sz="2400" dirty="0">
                <a:solidFill>
                  <a:srgbClr val="104F75"/>
                </a:solidFill>
              </a:rPr>
              <a:t>with my friend</a:t>
            </a:r>
            <a:r>
              <a:rPr lang="fr-FR" sz="2400" dirty="0">
                <a:solidFill>
                  <a:srgbClr val="104F75"/>
                </a:solidFill>
              </a:rPr>
              <a:t>.</a:t>
            </a:r>
            <a:endParaRPr kumimoji="0" lang="en-US" sz="2400" b="0" i="0" u="none" strike="noStrike" kern="1200" cap="none" spc="0" normalizeH="0" baseline="0" noProof="0" dirty="0">
              <a:ln>
                <a:noFill/>
              </a:ln>
              <a:solidFill>
                <a:srgbClr val="104F75"/>
              </a:solidFill>
              <a:effectLst/>
              <a:uLnTx/>
              <a:uFillTx/>
              <a:latin typeface="Century Gothic" panose="020F0302020204030204"/>
            </a:endParaRPr>
          </a:p>
        </p:txBody>
      </p:sp>
      <p:sp>
        <p:nvSpPr>
          <p:cNvPr id="18" name="TextBox 17">
            <a:extLst>
              <a:ext uri="{FF2B5EF4-FFF2-40B4-BE49-F238E27FC236}">
                <a16:creationId xmlns:a16="http://schemas.microsoft.com/office/drawing/2014/main" id="{F781BE1E-BFBF-8411-24FC-7744CD7687E6}"/>
              </a:ext>
            </a:extLst>
          </p:cNvPr>
          <p:cNvSpPr txBox="1"/>
          <p:nvPr/>
        </p:nvSpPr>
        <p:spPr>
          <a:xfrm>
            <a:off x="367900" y="3792014"/>
            <a:ext cx="51127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The imperfect</a:t>
            </a:r>
            <a:r>
              <a:rPr kumimoji="0" lang="en-US" sz="2400" b="0" i="0" u="none" strike="noStrike" kern="1200" cap="none" spc="0" normalizeH="0" noProof="0" dirty="0">
                <a:ln>
                  <a:noFill/>
                </a:ln>
                <a:solidFill>
                  <a:srgbClr val="104F75"/>
                </a:solidFill>
                <a:effectLst/>
                <a:uLnTx/>
                <a:uFillTx/>
                <a:latin typeface="Century Gothic" panose="020F0302020204030204"/>
                <a:ea typeface="+mn-ea"/>
                <a:cs typeface="+mn-cs"/>
              </a:rPr>
              <a:t> in French is also used to express the English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noProof="0" dirty="0">
                <a:ln>
                  <a:noFill/>
                </a:ln>
                <a:solidFill>
                  <a:srgbClr val="104F75"/>
                </a:solidFill>
                <a:effectLst/>
                <a:uLnTx/>
                <a:uFillTx/>
                <a:latin typeface="Century Gothic" panose="020F0302020204030204"/>
                <a:ea typeface="+mn-ea"/>
                <a:cs typeface="+mn-cs"/>
              </a:rPr>
              <a:t>PAST CONTINUOUS</a:t>
            </a:r>
            <a:r>
              <a:rPr kumimoji="0" lang="en-US" sz="2400" b="0" i="0" u="none" strike="noStrike" kern="1200" cap="none" spc="0" normalizeH="0" noProof="0" dirty="0">
                <a:ln>
                  <a:noFill/>
                </a:ln>
                <a:solidFill>
                  <a:srgbClr val="104F75"/>
                </a:solidFill>
                <a:effectLst/>
                <a:uLnTx/>
                <a:uFillTx/>
                <a:latin typeface="Century Gothic" panose="020F0302020204030204"/>
                <a:ea typeface="+mn-ea"/>
                <a:cs typeface="+mn-cs"/>
              </a:rPr>
              <a:t> tense.</a:t>
            </a:r>
            <a:endParaRPr kumimoji="0" lang="en-US" sz="2400" b="0" i="0" u="none" strike="noStrike" kern="1200" cap="none" spc="0" normalizeH="0" baseline="0" noProof="0" dirty="0">
              <a:ln>
                <a:noFill/>
              </a:ln>
              <a:solidFill>
                <a:srgbClr val="104F75"/>
              </a:solidFill>
              <a:effectLst/>
              <a:uLnTx/>
              <a:uFillTx/>
              <a:latin typeface="Century Gothic" panose="020F0302020204030204"/>
            </a:endParaRPr>
          </a:p>
        </p:txBody>
      </p:sp>
      <p:pic>
        <p:nvPicPr>
          <p:cNvPr id="5" name="Picture 4" descr="A picture containing toy&#10;&#10;Description automatically generated">
            <a:extLst>
              <a:ext uri="{FF2B5EF4-FFF2-40B4-BE49-F238E27FC236}">
                <a16:creationId xmlns:a16="http://schemas.microsoft.com/office/drawing/2014/main" id="{781CA951-754C-0895-4C71-E3B3EDE62D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0106" y="1845528"/>
            <a:ext cx="886697" cy="1519372"/>
          </a:xfrm>
          <a:prstGeom prst="rect">
            <a:avLst/>
          </a:prstGeom>
        </p:spPr>
      </p:pic>
      <p:sp>
        <p:nvSpPr>
          <p:cNvPr id="19" name="TextBox 18">
            <a:extLst>
              <a:ext uri="{FF2B5EF4-FFF2-40B4-BE49-F238E27FC236}">
                <a16:creationId xmlns:a16="http://schemas.microsoft.com/office/drawing/2014/main" id="{7C971C95-036E-A038-9BBC-FEA32ECEEC2E}"/>
              </a:ext>
            </a:extLst>
          </p:cNvPr>
          <p:cNvSpPr txBox="1"/>
          <p:nvPr/>
        </p:nvSpPr>
        <p:spPr>
          <a:xfrm>
            <a:off x="816245" y="5646625"/>
            <a:ext cx="3372772" cy="461665"/>
          </a:xfrm>
          <a:prstGeom prst="rect">
            <a:avLst/>
          </a:prstGeom>
          <a:solidFill>
            <a:srgbClr val="104F75"/>
          </a:solidFill>
        </p:spPr>
        <p:txBody>
          <a:bodyPr wrap="square" rtlCol="0">
            <a:spAutoFit/>
          </a:bodyPr>
          <a:lstStyle/>
          <a:p>
            <a:pPr lvl="0" algn="ctr">
              <a:defRPr/>
            </a:pPr>
            <a:r>
              <a:rPr lang="fr-FR" sz="2400" dirty="0">
                <a:solidFill>
                  <a:schemeClr val="bg1"/>
                </a:solidFill>
              </a:rPr>
              <a:t>Je </a:t>
            </a:r>
            <a:r>
              <a:rPr lang="fr-FR" sz="2400" b="1" dirty="0">
                <a:solidFill>
                  <a:schemeClr val="bg1"/>
                </a:solidFill>
              </a:rPr>
              <a:t>dansais</a:t>
            </a:r>
            <a:endParaRPr kumimoji="0" lang="fr-FR" sz="2400" b="1" i="0" u="none" strike="noStrike" kern="1200" cap="none" spc="0" normalizeH="0" baseline="0" dirty="0">
              <a:ln>
                <a:noFill/>
              </a:ln>
              <a:solidFill>
                <a:schemeClr val="bg1"/>
              </a:solidFill>
              <a:effectLst/>
              <a:uLnTx/>
              <a:uFillTx/>
            </a:endParaRPr>
          </a:p>
        </p:txBody>
      </p:sp>
      <p:sp>
        <p:nvSpPr>
          <p:cNvPr id="23" name="TextBox 22">
            <a:extLst>
              <a:ext uri="{FF2B5EF4-FFF2-40B4-BE49-F238E27FC236}">
                <a16:creationId xmlns:a16="http://schemas.microsoft.com/office/drawing/2014/main" id="{DA4BE743-2260-6558-9C05-E8F7C872C40B}"/>
              </a:ext>
            </a:extLst>
          </p:cNvPr>
          <p:cNvSpPr txBox="1"/>
          <p:nvPr/>
        </p:nvSpPr>
        <p:spPr>
          <a:xfrm>
            <a:off x="816245" y="5127094"/>
            <a:ext cx="3372772" cy="461665"/>
          </a:xfrm>
          <a:prstGeom prst="rect">
            <a:avLst/>
          </a:prstGeom>
          <a:solidFill>
            <a:schemeClr val="accent2"/>
          </a:solidFill>
        </p:spPr>
        <p:txBody>
          <a:bodyPr wrap="square" rtlCol="0">
            <a:spAutoFit/>
          </a:bodyPr>
          <a:lstStyle/>
          <a:p>
            <a:pPr lvl="0" algn="ctr">
              <a:defRPr/>
            </a:pPr>
            <a:r>
              <a:rPr lang="en-GB" sz="2400" dirty="0">
                <a:solidFill>
                  <a:schemeClr val="bg1"/>
                </a:solidFill>
              </a:rPr>
              <a:t>I was danc</a:t>
            </a:r>
            <a:r>
              <a:rPr lang="en-GB" sz="2400" b="1" u="sng" dirty="0">
                <a:solidFill>
                  <a:schemeClr val="bg1"/>
                </a:solidFill>
              </a:rPr>
              <a:t>ing</a:t>
            </a:r>
            <a:endParaRPr kumimoji="0" lang="en-GB" sz="2400" i="0" u="sng" strike="noStrike" kern="1200" cap="none" spc="0" normalizeH="0" baseline="0" dirty="0">
              <a:ln>
                <a:noFill/>
              </a:ln>
              <a:solidFill>
                <a:schemeClr val="bg1"/>
              </a:solidFill>
              <a:effectLst/>
              <a:uLnTx/>
              <a:uFillTx/>
            </a:endParaRPr>
          </a:p>
        </p:txBody>
      </p:sp>
      <p:sp>
        <p:nvSpPr>
          <p:cNvPr id="24" name="TextBox 23">
            <a:extLst>
              <a:ext uri="{FF2B5EF4-FFF2-40B4-BE49-F238E27FC236}">
                <a16:creationId xmlns:a16="http://schemas.microsoft.com/office/drawing/2014/main" id="{0CA4C09D-4F38-6193-9040-D8C7F6F816CD}"/>
              </a:ext>
            </a:extLst>
          </p:cNvPr>
          <p:cNvSpPr txBox="1"/>
          <p:nvPr/>
        </p:nvSpPr>
        <p:spPr>
          <a:xfrm>
            <a:off x="4375286" y="5646625"/>
            <a:ext cx="3372772" cy="461665"/>
          </a:xfrm>
          <a:prstGeom prst="rect">
            <a:avLst/>
          </a:prstGeom>
          <a:solidFill>
            <a:srgbClr val="104F75"/>
          </a:solidFill>
        </p:spPr>
        <p:txBody>
          <a:bodyPr wrap="square" rtlCol="0">
            <a:spAutoFit/>
          </a:bodyPr>
          <a:lstStyle/>
          <a:p>
            <a:pPr lvl="0" algn="ctr">
              <a:defRPr/>
            </a:pPr>
            <a:r>
              <a:rPr lang="fr-FR" sz="2400" dirty="0">
                <a:solidFill>
                  <a:schemeClr val="bg1"/>
                </a:solidFill>
              </a:rPr>
              <a:t>Elle </a:t>
            </a:r>
            <a:r>
              <a:rPr lang="fr-FR" sz="2400" b="1" dirty="0">
                <a:solidFill>
                  <a:schemeClr val="bg1"/>
                </a:solidFill>
              </a:rPr>
              <a:t>attendait</a:t>
            </a:r>
            <a:endParaRPr kumimoji="0" lang="fr-FR" sz="2400" b="1" i="0" u="none" strike="noStrike" kern="1200" cap="none" spc="0" normalizeH="0" baseline="0" dirty="0">
              <a:ln>
                <a:noFill/>
              </a:ln>
              <a:solidFill>
                <a:schemeClr val="bg1"/>
              </a:solidFill>
              <a:effectLst/>
              <a:uLnTx/>
              <a:uFillTx/>
            </a:endParaRPr>
          </a:p>
        </p:txBody>
      </p:sp>
      <p:sp>
        <p:nvSpPr>
          <p:cNvPr id="25" name="TextBox 24">
            <a:extLst>
              <a:ext uri="{FF2B5EF4-FFF2-40B4-BE49-F238E27FC236}">
                <a16:creationId xmlns:a16="http://schemas.microsoft.com/office/drawing/2014/main" id="{8D2EAC9D-C5A7-4CE6-E139-2C66C126C0A4}"/>
              </a:ext>
            </a:extLst>
          </p:cNvPr>
          <p:cNvSpPr txBox="1"/>
          <p:nvPr/>
        </p:nvSpPr>
        <p:spPr>
          <a:xfrm>
            <a:off x="4375286" y="5127094"/>
            <a:ext cx="3372772" cy="461665"/>
          </a:xfrm>
          <a:prstGeom prst="rect">
            <a:avLst/>
          </a:prstGeom>
          <a:solidFill>
            <a:schemeClr val="accent2"/>
          </a:solidFill>
        </p:spPr>
        <p:txBody>
          <a:bodyPr wrap="square" rtlCol="0">
            <a:spAutoFit/>
          </a:bodyPr>
          <a:lstStyle/>
          <a:p>
            <a:pPr lvl="0" algn="ctr">
              <a:defRPr/>
            </a:pPr>
            <a:r>
              <a:rPr lang="en-GB" sz="2400" dirty="0">
                <a:solidFill>
                  <a:schemeClr val="bg1"/>
                </a:solidFill>
              </a:rPr>
              <a:t>She was wait</a:t>
            </a:r>
            <a:r>
              <a:rPr lang="en-GB" sz="2400" b="1" u="sng" dirty="0">
                <a:solidFill>
                  <a:schemeClr val="bg1"/>
                </a:solidFill>
              </a:rPr>
              <a:t>ing</a:t>
            </a:r>
            <a:endParaRPr kumimoji="0" lang="en-GB" sz="2400" i="0" u="sng" strike="noStrike" kern="1200" cap="none" spc="0" normalizeH="0" baseline="0" dirty="0">
              <a:ln>
                <a:noFill/>
              </a:ln>
              <a:solidFill>
                <a:schemeClr val="bg1"/>
              </a:solidFill>
              <a:effectLst/>
              <a:uLnTx/>
              <a:uFillTx/>
            </a:endParaRPr>
          </a:p>
        </p:txBody>
      </p:sp>
      <p:sp>
        <p:nvSpPr>
          <p:cNvPr id="26" name="TextBox 25">
            <a:extLst>
              <a:ext uri="{FF2B5EF4-FFF2-40B4-BE49-F238E27FC236}">
                <a16:creationId xmlns:a16="http://schemas.microsoft.com/office/drawing/2014/main" id="{847A5C8A-61A2-3F09-4AF0-F12876FACD98}"/>
              </a:ext>
            </a:extLst>
          </p:cNvPr>
          <p:cNvSpPr txBox="1"/>
          <p:nvPr/>
        </p:nvSpPr>
        <p:spPr>
          <a:xfrm>
            <a:off x="7934326" y="5646625"/>
            <a:ext cx="3372772" cy="461665"/>
          </a:xfrm>
          <a:prstGeom prst="rect">
            <a:avLst/>
          </a:prstGeom>
          <a:solidFill>
            <a:srgbClr val="104F75"/>
          </a:solidFill>
        </p:spPr>
        <p:txBody>
          <a:bodyPr wrap="square" rtlCol="0">
            <a:spAutoFit/>
          </a:bodyPr>
          <a:lstStyle/>
          <a:p>
            <a:pPr lvl="0" algn="ctr">
              <a:defRPr/>
            </a:pPr>
            <a:r>
              <a:rPr lang="fr-FR" sz="2400" dirty="0">
                <a:solidFill>
                  <a:schemeClr val="bg1"/>
                </a:solidFill>
              </a:rPr>
              <a:t>Tu </a:t>
            </a:r>
            <a:r>
              <a:rPr lang="fr-FR" sz="2400" b="1" dirty="0">
                <a:solidFill>
                  <a:schemeClr val="bg1"/>
                </a:solidFill>
              </a:rPr>
              <a:t>lisais</a:t>
            </a:r>
            <a:endParaRPr kumimoji="0" lang="fr-FR" sz="2400" b="1" i="0" u="none" strike="noStrike" kern="1200" cap="none" spc="0" normalizeH="0" baseline="0" dirty="0">
              <a:ln>
                <a:noFill/>
              </a:ln>
              <a:solidFill>
                <a:schemeClr val="bg1"/>
              </a:solidFill>
              <a:effectLst/>
              <a:uLnTx/>
              <a:uFillTx/>
            </a:endParaRPr>
          </a:p>
        </p:txBody>
      </p:sp>
      <p:sp>
        <p:nvSpPr>
          <p:cNvPr id="27" name="TextBox 26">
            <a:extLst>
              <a:ext uri="{FF2B5EF4-FFF2-40B4-BE49-F238E27FC236}">
                <a16:creationId xmlns:a16="http://schemas.microsoft.com/office/drawing/2014/main" id="{4A7B1924-1373-C0E0-442A-FA0B782D98BA}"/>
              </a:ext>
            </a:extLst>
          </p:cNvPr>
          <p:cNvSpPr txBox="1"/>
          <p:nvPr/>
        </p:nvSpPr>
        <p:spPr>
          <a:xfrm>
            <a:off x="7934326" y="5127094"/>
            <a:ext cx="3372772" cy="461665"/>
          </a:xfrm>
          <a:prstGeom prst="rect">
            <a:avLst/>
          </a:prstGeom>
          <a:solidFill>
            <a:schemeClr val="accent2"/>
          </a:solidFill>
        </p:spPr>
        <p:txBody>
          <a:bodyPr wrap="square" rtlCol="0">
            <a:spAutoFit/>
          </a:bodyPr>
          <a:lstStyle/>
          <a:p>
            <a:pPr lvl="0" algn="ctr">
              <a:defRPr/>
            </a:pPr>
            <a:r>
              <a:rPr lang="en-GB" sz="2400" dirty="0">
                <a:solidFill>
                  <a:schemeClr val="bg1"/>
                </a:solidFill>
              </a:rPr>
              <a:t>You were read</a:t>
            </a:r>
            <a:r>
              <a:rPr lang="en-GB" sz="2400" b="1" u="sng" dirty="0">
                <a:solidFill>
                  <a:schemeClr val="bg1"/>
                </a:solidFill>
              </a:rPr>
              <a:t>ing</a:t>
            </a:r>
            <a:endParaRPr kumimoji="0" lang="en-GB" sz="2400" b="1" i="0" u="sng" strike="noStrike" kern="1200" cap="none" spc="0" normalizeH="0" baseline="0" dirty="0">
              <a:ln>
                <a:noFill/>
              </a:ln>
              <a:solidFill>
                <a:schemeClr val="bg1"/>
              </a:solidFill>
              <a:effectLst/>
              <a:uLnTx/>
              <a:uFillTx/>
            </a:endParaRPr>
          </a:p>
        </p:txBody>
      </p:sp>
      <p:sp>
        <p:nvSpPr>
          <p:cNvPr id="29" name="TextBox 28">
            <a:extLst>
              <a:ext uri="{FF2B5EF4-FFF2-40B4-BE49-F238E27FC236}">
                <a16:creationId xmlns:a16="http://schemas.microsoft.com/office/drawing/2014/main" id="{9764897F-EFC1-6EEA-AF4B-CF60916053A2}"/>
              </a:ext>
            </a:extLst>
          </p:cNvPr>
          <p:cNvSpPr txBox="1"/>
          <p:nvPr/>
        </p:nvSpPr>
        <p:spPr>
          <a:xfrm>
            <a:off x="6259725" y="3792014"/>
            <a:ext cx="575503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T</a:t>
            </a:r>
            <a:r>
              <a:rPr kumimoji="0" lang="en-US" sz="2400" b="0" i="0" u="none" strike="noStrike" kern="1200" cap="none" spc="0" normalizeH="0" noProof="0" dirty="0">
                <a:ln>
                  <a:noFill/>
                </a:ln>
                <a:solidFill>
                  <a:srgbClr val="104F75"/>
                </a:solidFill>
                <a:effectLst/>
                <a:uLnTx/>
                <a:uFillTx/>
                <a:latin typeface="Century Gothic" panose="020F0302020204030204"/>
                <a:ea typeface="+mn-ea"/>
                <a:cs typeface="+mn-cs"/>
              </a:rPr>
              <a:t>he English </a:t>
            </a:r>
            <a:r>
              <a:rPr kumimoji="0" lang="en-US" sz="2400" b="1" i="0" u="none" strike="noStrike" kern="1200" cap="none" spc="0" normalizeH="0" noProof="0" dirty="0">
                <a:ln>
                  <a:noFill/>
                </a:ln>
                <a:solidFill>
                  <a:srgbClr val="104F75"/>
                </a:solidFill>
                <a:effectLst/>
                <a:uLnTx/>
                <a:uFillTx/>
                <a:latin typeface="Century Gothic" panose="020F0302020204030204"/>
                <a:ea typeface="+mn-ea"/>
                <a:cs typeface="+mn-cs"/>
              </a:rPr>
              <a:t>PAST CONTINUOUS</a:t>
            </a:r>
            <a:r>
              <a:rPr kumimoji="0" lang="en-US" sz="2400" b="0" i="0" u="none" strike="noStrike" kern="1200" cap="none" spc="0" normalizeH="0" noProof="0" dirty="0">
                <a:ln>
                  <a:noFill/>
                </a:ln>
                <a:solidFill>
                  <a:srgbClr val="104F75"/>
                </a:solidFill>
                <a:effectLst/>
                <a:uLnTx/>
                <a:uFillTx/>
                <a:latin typeface="Century Gothic" panose="020F0302020204030204"/>
                <a:ea typeface="+mn-ea"/>
                <a:cs typeface="+mn-cs"/>
              </a:rPr>
              <a:t> is made from the past tense of the verb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noProof="0" dirty="0">
                <a:ln>
                  <a:noFill/>
                </a:ln>
                <a:solidFill>
                  <a:srgbClr val="104F75"/>
                </a:solidFill>
                <a:effectLst/>
                <a:uLnTx/>
                <a:uFillTx/>
                <a:latin typeface="Century Gothic" panose="020F0302020204030204"/>
                <a:ea typeface="+mn-ea"/>
                <a:cs typeface="+mn-cs"/>
              </a:rPr>
              <a:t>TO BE </a:t>
            </a:r>
            <a:r>
              <a:rPr kumimoji="0" lang="en-US" sz="2400" b="0" i="0" u="none" strike="noStrike" kern="1200" cap="none" spc="0" normalizeH="0" noProof="0" dirty="0">
                <a:ln>
                  <a:noFill/>
                </a:ln>
                <a:solidFill>
                  <a:srgbClr val="104F75"/>
                </a:solidFill>
                <a:effectLst/>
                <a:uLnTx/>
                <a:uFillTx/>
                <a:latin typeface="Century Gothic" panose="020F0302020204030204"/>
                <a:ea typeface="+mn-ea"/>
                <a:cs typeface="+mn-cs"/>
              </a:rPr>
              <a:t>and the </a:t>
            </a:r>
            <a:r>
              <a:rPr kumimoji="0" lang="en-US" sz="2400" b="1" i="0" u="none" strike="noStrike" kern="1200" cap="none" spc="0" normalizeH="0" noProof="0" dirty="0">
                <a:ln>
                  <a:noFill/>
                </a:ln>
                <a:solidFill>
                  <a:srgbClr val="104F75"/>
                </a:solidFill>
                <a:effectLst/>
                <a:uLnTx/>
                <a:uFillTx/>
                <a:latin typeface="Century Gothic" panose="020F0302020204030204"/>
                <a:ea typeface="+mn-ea"/>
                <a:cs typeface="+mn-cs"/>
              </a:rPr>
              <a:t>-ing </a:t>
            </a:r>
            <a:r>
              <a:rPr kumimoji="0" lang="en-US" sz="2400" b="0" i="0" u="none" strike="noStrike" kern="1200" cap="none" spc="0" normalizeH="0" noProof="0" dirty="0">
                <a:ln>
                  <a:noFill/>
                </a:ln>
                <a:solidFill>
                  <a:srgbClr val="104F75"/>
                </a:solidFill>
                <a:effectLst/>
                <a:uLnTx/>
                <a:uFillTx/>
                <a:latin typeface="Century Gothic" panose="020F0302020204030204"/>
                <a:ea typeface="+mn-ea"/>
                <a:cs typeface="+mn-cs"/>
              </a:rPr>
              <a:t>form of a verb:</a:t>
            </a:r>
            <a:endParaRPr kumimoji="0" lang="en-US" sz="2400" b="0" i="0" u="none" strike="noStrike" kern="1200" cap="none" spc="0" normalizeH="0" baseline="0" noProof="0" dirty="0">
              <a:ln>
                <a:noFill/>
              </a:ln>
              <a:solidFill>
                <a:srgbClr val="104F75"/>
              </a:solidFill>
              <a:effectLst/>
              <a:uLnTx/>
              <a:uFillTx/>
              <a:latin typeface="Century Gothic" panose="020F0302020204030204"/>
            </a:endParaRPr>
          </a:p>
        </p:txBody>
      </p:sp>
      <p:pic>
        <p:nvPicPr>
          <p:cNvPr id="6" name="Picture 5" descr="A picture containing text, vector graphics&#10;&#10;Description automatically generated">
            <a:extLst>
              <a:ext uri="{FF2B5EF4-FFF2-40B4-BE49-F238E27FC236}">
                <a16:creationId xmlns:a16="http://schemas.microsoft.com/office/drawing/2014/main" id="{D2A5C370-296E-1E13-174E-35EC994521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5596" y="3573917"/>
            <a:ext cx="735716" cy="1426843"/>
          </a:xfrm>
          <a:prstGeom prst="rect">
            <a:avLst/>
          </a:prstGeom>
        </p:spPr>
      </p:pic>
      <p:sp>
        <p:nvSpPr>
          <p:cNvPr id="30" name="Google Shape;480;p13">
            <a:extLst>
              <a:ext uri="{FF2B5EF4-FFF2-40B4-BE49-F238E27FC236}">
                <a16:creationId xmlns:a16="http://schemas.microsoft.com/office/drawing/2014/main" id="{78608A38-C233-C70E-25BA-7A4F7B0EB1D6}"/>
              </a:ext>
            </a:extLst>
          </p:cNvPr>
          <p:cNvSpPr/>
          <p:nvPr/>
        </p:nvSpPr>
        <p:spPr>
          <a:xfrm>
            <a:off x="6416884" y="1555895"/>
            <a:ext cx="5516208" cy="1653738"/>
          </a:xfrm>
          <a:prstGeom prst="wedgeRoundRectCallout">
            <a:avLst>
              <a:gd name="adj1" fmla="val -22718"/>
              <a:gd name="adj2" fmla="val 54295"/>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prstClr val="white"/>
                </a:solidFill>
                <a:effectLst/>
                <a:uLnTx/>
                <a:uFillTx/>
                <a:latin typeface="Century Gothic" panose="020B0502020202020204" pitchFamily="34" charset="0"/>
                <a:ea typeface="Trebuchet MS"/>
                <a:cs typeface="Trebuchet MS"/>
                <a:sym typeface="Trebuchet MS"/>
              </a:rPr>
              <a:t>Remember that </a:t>
            </a:r>
            <a:r>
              <a:rPr kumimoji="0" lang="fr-FR" sz="2800" b="1" i="0" u="none" strike="noStrike" kern="1200" cap="none" spc="0" normalizeH="0" baseline="0" dirty="0">
                <a:ln>
                  <a:noFill/>
                </a:ln>
                <a:solidFill>
                  <a:prstClr val="white"/>
                </a:solidFill>
                <a:effectLst/>
                <a:uLnTx/>
                <a:uFillTx/>
                <a:latin typeface="Century Gothic" panose="020B0502020202020204" pitchFamily="34" charset="0"/>
                <a:ea typeface="Trebuchet MS"/>
                <a:cs typeface="Trebuchet MS"/>
                <a:sym typeface="Trebuchet MS"/>
              </a:rPr>
              <a:t>étais</a:t>
            </a:r>
            <a:r>
              <a:rPr lang="en-GB" sz="2800" b="1" dirty="0">
                <a:solidFill>
                  <a:prstClr val="white"/>
                </a:solidFill>
                <a:latin typeface="Century Gothic" panose="020B0502020202020204" pitchFamily="34" charset="0"/>
                <a:ea typeface="Trebuchet MS"/>
                <a:cs typeface="Trebuchet MS"/>
                <a:sym typeface="Trebuchet MS"/>
              </a:rPr>
              <a:t> </a:t>
            </a:r>
            <a:r>
              <a:rPr lang="en-GB" sz="2800" dirty="0">
                <a:solidFill>
                  <a:prstClr val="white"/>
                </a:solidFill>
                <a:latin typeface="Century Gothic" panose="020B0502020202020204" pitchFamily="34" charset="0"/>
                <a:ea typeface="Trebuchet MS"/>
                <a:cs typeface="Trebuchet MS"/>
                <a:sym typeface="Trebuchet MS"/>
              </a:rPr>
              <a:t>in this context is translated as </a:t>
            </a:r>
            <a:r>
              <a:rPr lang="en-GB" sz="2800" b="1" dirty="0">
                <a:solidFill>
                  <a:prstClr val="white"/>
                </a:solidFill>
                <a:latin typeface="Century Gothic" panose="020B0502020202020204" pitchFamily="34" charset="0"/>
                <a:ea typeface="Trebuchet MS"/>
                <a:cs typeface="Trebuchet MS"/>
                <a:sym typeface="Trebuchet MS"/>
              </a:rPr>
              <a:t>‘was’, </a:t>
            </a:r>
            <a:r>
              <a:rPr lang="en-GB" sz="2800" dirty="0">
                <a:solidFill>
                  <a:prstClr val="white"/>
                </a:solidFill>
                <a:latin typeface="Century Gothic" panose="020B0502020202020204" pitchFamily="34" charset="0"/>
                <a:ea typeface="Trebuchet MS"/>
                <a:cs typeface="Trebuchet MS"/>
                <a:sym typeface="Trebuchet MS"/>
              </a:rPr>
              <a:t>rather than </a:t>
            </a:r>
            <a:r>
              <a:rPr lang="en-GB" sz="2800" b="1" dirty="0">
                <a:solidFill>
                  <a:prstClr val="white"/>
                </a:solidFill>
                <a:latin typeface="Century Gothic" panose="020B0502020202020204" pitchFamily="34" charset="0"/>
                <a:ea typeface="Trebuchet MS"/>
                <a:cs typeface="Trebuchet MS"/>
                <a:sym typeface="Trebuchet MS"/>
              </a:rPr>
              <a:t>‘used to be’</a:t>
            </a:r>
            <a:endParaRPr kumimoji="0" lang="en-GB" sz="2800" b="1" i="0" u="none" strike="noStrike" kern="1200" cap="none" spc="0" normalizeH="0" baseline="0" dirty="0">
              <a:ln>
                <a:noFill/>
              </a:ln>
              <a:solidFill>
                <a:prstClr val="white"/>
              </a:solidFill>
              <a:effectLst/>
              <a:uLnTx/>
              <a:uFillTx/>
              <a:latin typeface="Century Gothic" panose="020B0502020202020204" pitchFamily="34" charset="0"/>
              <a:ea typeface="Trebuchet MS"/>
              <a:cs typeface="Trebuchet MS"/>
              <a:sym typeface="Trebuchet MS"/>
            </a:endParaRPr>
          </a:p>
        </p:txBody>
      </p:sp>
    </p:spTree>
    <p:extLst>
      <p:ext uri="{BB962C8B-B14F-4D97-AF65-F5344CB8AC3E}">
        <p14:creationId xmlns:p14="http://schemas.microsoft.com/office/powerpoint/2010/main" val="4107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19" grpId="0" animBg="1"/>
      <p:bldP spid="23" grpId="0" animBg="1"/>
      <p:bldP spid="24" grpId="0" animBg="1"/>
      <p:bldP spid="25" grpId="0" animBg="1"/>
      <p:bldP spid="26" grpId="0" animBg="1"/>
      <p:bldP spid="27" grpId="0" animBg="1"/>
      <p:bldP spid="29" grpId="0"/>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le 4">
            <a:extLst>
              <a:ext uri="{FF2B5EF4-FFF2-40B4-BE49-F238E27FC236}">
                <a16:creationId xmlns:a16="http://schemas.microsoft.com/office/drawing/2014/main" id="{C61F63B5-00CC-2986-3A1D-EED57F4AD4A0}"/>
              </a:ext>
            </a:extLst>
          </p:cNvPr>
          <p:cNvGraphicFramePr>
            <a:graphicFrameLocks noGrp="1"/>
          </p:cNvGraphicFramePr>
          <p:nvPr>
            <p:extLst>
              <p:ext uri="{D42A27DB-BD31-4B8C-83A1-F6EECF244321}">
                <p14:modId xmlns:p14="http://schemas.microsoft.com/office/powerpoint/2010/main" val="1177890012"/>
              </p:ext>
            </p:extLst>
          </p:nvPr>
        </p:nvGraphicFramePr>
        <p:xfrm>
          <a:off x="648929" y="861656"/>
          <a:ext cx="11353374" cy="5008288"/>
        </p:xfrm>
        <a:graphic>
          <a:graphicData uri="http://schemas.openxmlformats.org/drawingml/2006/table">
            <a:tbl>
              <a:tblPr firstRow="1" bandRow="1">
                <a:tableStyleId>{21E4AEA4-8DFA-4A89-87EB-49C32662AFE0}</a:tableStyleId>
              </a:tblPr>
              <a:tblGrid>
                <a:gridCol w="1248697">
                  <a:extLst>
                    <a:ext uri="{9D8B030D-6E8A-4147-A177-3AD203B41FA5}">
                      <a16:colId xmlns:a16="http://schemas.microsoft.com/office/drawing/2014/main" val="3969869755"/>
                    </a:ext>
                  </a:extLst>
                </a:gridCol>
                <a:gridCol w="1602658">
                  <a:extLst>
                    <a:ext uri="{9D8B030D-6E8A-4147-A177-3AD203B41FA5}">
                      <a16:colId xmlns:a16="http://schemas.microsoft.com/office/drawing/2014/main" val="543374578"/>
                    </a:ext>
                  </a:extLst>
                </a:gridCol>
                <a:gridCol w="8502019">
                  <a:extLst>
                    <a:ext uri="{9D8B030D-6E8A-4147-A177-3AD203B41FA5}">
                      <a16:colId xmlns:a16="http://schemas.microsoft.com/office/drawing/2014/main" val="2704536439"/>
                    </a:ext>
                  </a:extLst>
                </a:gridCol>
              </a:tblGrid>
              <a:tr h="500306">
                <a:tc>
                  <a:txBody>
                    <a:bodyPr/>
                    <a:lstStyle/>
                    <a:p>
                      <a:pPr algn="ctr"/>
                      <a:r>
                        <a:rPr lang="en-GB" sz="2000" b="0" noProof="0" dirty="0"/>
                        <a:t>Perfect?</a:t>
                      </a:r>
                    </a:p>
                    <a:p>
                      <a:pPr algn="ctr"/>
                      <a:r>
                        <a:rPr lang="en-GB" sz="2000" b="0" noProof="0" dirty="0"/>
                        <a:t>one-off action</a:t>
                      </a:r>
                    </a:p>
                  </a:txBody>
                  <a:tcPr/>
                </a:tc>
                <a:tc>
                  <a:txBody>
                    <a:bodyPr/>
                    <a:lstStyle/>
                    <a:p>
                      <a:pPr algn="ctr"/>
                      <a:r>
                        <a:rPr lang="en-GB" sz="2000" b="0" noProof="0" dirty="0"/>
                        <a:t>Imperfect? continuous action</a:t>
                      </a:r>
                    </a:p>
                  </a:txBody>
                  <a:tcPr/>
                </a:tc>
                <a:tc>
                  <a:txBody>
                    <a:bodyPr/>
                    <a:lstStyle/>
                    <a:p>
                      <a:pPr algn="ctr"/>
                      <a:endParaRPr lang="fr-FR" sz="2000" b="0" dirty="0"/>
                    </a:p>
                  </a:txBody>
                  <a:tcPr/>
                </a:tc>
                <a:extLst>
                  <a:ext uri="{0D108BD9-81ED-4DB2-BD59-A6C34878D82A}">
                    <a16:rowId xmlns:a16="http://schemas.microsoft.com/office/drawing/2014/main" val="1179479919"/>
                  </a:ext>
                </a:extLst>
              </a:tr>
              <a:tr h="500306">
                <a:tc>
                  <a:txBody>
                    <a:bodyPr/>
                    <a:lstStyle/>
                    <a:p>
                      <a:pPr algn="ctr"/>
                      <a:endParaRPr lang="fr-FR" sz="2000" b="0" dirty="0">
                        <a:solidFill>
                          <a:srgbClr val="104F75"/>
                        </a:solidFill>
                      </a:endParaRPr>
                    </a:p>
                  </a:txBody>
                  <a:tcPr/>
                </a:tc>
                <a:tc>
                  <a:txBody>
                    <a:bodyPr/>
                    <a:lstStyle/>
                    <a:p>
                      <a:pPr algn="ctr"/>
                      <a:endParaRPr lang="fr-FR" sz="2000" b="0" dirty="0">
                        <a:solidFill>
                          <a:srgbClr val="104F75"/>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noProof="0" dirty="0">
                          <a:solidFill>
                            <a:srgbClr val="104F75"/>
                          </a:solidFill>
                        </a:rPr>
                        <a:t>Elle a parlé avec son amie. </a:t>
                      </a:r>
                      <a:r>
                        <a:rPr lang="fr-FR" sz="2000" b="0" noProof="0" dirty="0">
                          <a:solidFill>
                            <a:srgbClr val="104F75"/>
                          </a:solidFill>
                        </a:rPr>
                        <a:t>[</a:t>
                      </a:r>
                      <a:r>
                        <a:rPr lang="en-GB" sz="2000" b="0" noProof="0" dirty="0">
                          <a:solidFill>
                            <a:srgbClr val="104F75"/>
                          </a:solidFill>
                        </a:rPr>
                        <a:t>She talked with her friend</a:t>
                      </a:r>
                      <a:r>
                        <a:rPr lang="fr-FR" sz="2000" b="0" noProof="0" dirty="0">
                          <a:solidFill>
                            <a:srgbClr val="104F75"/>
                          </a:solidFill>
                        </a:rPr>
                        <a:t>.] </a:t>
                      </a:r>
                    </a:p>
                  </a:txBody>
                  <a:tcPr/>
                </a:tc>
                <a:extLst>
                  <a:ext uri="{0D108BD9-81ED-4DB2-BD59-A6C34878D82A}">
                    <a16:rowId xmlns:a16="http://schemas.microsoft.com/office/drawing/2014/main" val="392362077"/>
                  </a:ext>
                </a:extLst>
              </a:tr>
              <a:tr h="500306">
                <a:tc>
                  <a:txBody>
                    <a:bodyPr/>
                    <a:lstStyle/>
                    <a:p>
                      <a:pPr algn="ctr"/>
                      <a:endParaRPr lang="fr-FR" sz="2000" b="0" dirty="0">
                        <a:solidFill>
                          <a:srgbClr val="104F75"/>
                        </a:solidFill>
                      </a:endParaRPr>
                    </a:p>
                  </a:txBody>
                  <a:tcPr/>
                </a:tc>
                <a:tc>
                  <a:txBody>
                    <a:bodyPr/>
                    <a:lstStyle/>
                    <a:p>
                      <a:pPr algn="ctr"/>
                      <a:endParaRPr lang="fr-FR" sz="2000" b="0" dirty="0">
                        <a:solidFill>
                          <a:srgbClr val="104F75"/>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noProof="0" dirty="0">
                          <a:solidFill>
                            <a:srgbClr val="104F75"/>
                          </a:solidFill>
                        </a:rPr>
                        <a:t>Il écoutait de la musique. </a:t>
                      </a:r>
                      <a:r>
                        <a:rPr lang="fr-FR" sz="2000" b="0" noProof="0" dirty="0">
                          <a:solidFill>
                            <a:srgbClr val="104F75"/>
                          </a:solidFill>
                        </a:rPr>
                        <a:t>[</a:t>
                      </a:r>
                      <a:r>
                        <a:rPr lang="en-GB" sz="2000" b="0" noProof="0" dirty="0">
                          <a:solidFill>
                            <a:srgbClr val="104F75"/>
                          </a:solidFill>
                        </a:rPr>
                        <a:t>He was listening to music.]</a:t>
                      </a:r>
                    </a:p>
                  </a:txBody>
                  <a:tcPr>
                    <a:solidFill>
                      <a:srgbClr val="FCECE8"/>
                    </a:solidFill>
                  </a:tcPr>
                </a:tc>
                <a:extLst>
                  <a:ext uri="{0D108BD9-81ED-4DB2-BD59-A6C34878D82A}">
                    <a16:rowId xmlns:a16="http://schemas.microsoft.com/office/drawing/2014/main" val="4056056349"/>
                  </a:ext>
                </a:extLst>
              </a:tr>
              <a:tr h="500306">
                <a:tc>
                  <a:txBody>
                    <a:bodyPr/>
                    <a:lstStyle/>
                    <a:p>
                      <a:pPr algn="ctr"/>
                      <a:endParaRPr lang="fr-FR" sz="2000" b="0" dirty="0">
                        <a:solidFill>
                          <a:srgbClr val="104F75"/>
                        </a:solidFill>
                      </a:endParaRPr>
                    </a:p>
                  </a:txBody>
                  <a:tcPr>
                    <a:solidFill>
                      <a:srgbClr val="F8D7CD"/>
                    </a:solidFill>
                  </a:tcPr>
                </a:tc>
                <a:tc>
                  <a:txBody>
                    <a:bodyPr/>
                    <a:lstStyle/>
                    <a:p>
                      <a:pPr algn="ctr"/>
                      <a:endParaRPr lang="fr-FR" sz="2000" b="0" dirty="0">
                        <a:solidFill>
                          <a:srgbClr val="104F75"/>
                        </a:solidFill>
                      </a:endParaRPr>
                    </a:p>
                  </a:txBody>
                  <a:tcPr>
                    <a:solidFill>
                      <a:srgbClr val="F8D7CD"/>
                    </a:solidFill>
                  </a:tcPr>
                </a:tc>
                <a:tc>
                  <a:txBody>
                    <a:bodyPr/>
                    <a:lstStyle/>
                    <a:p>
                      <a:pPr algn="ctr"/>
                      <a:r>
                        <a:rPr lang="fr-FR" sz="2000" b="1" noProof="0" dirty="0">
                          <a:solidFill>
                            <a:srgbClr val="104F75"/>
                          </a:solidFill>
                        </a:rPr>
                        <a:t>Tu es allé au parc. </a:t>
                      </a:r>
                      <a:r>
                        <a:rPr lang="fr-FR" sz="2000" b="0" noProof="0" dirty="0">
                          <a:solidFill>
                            <a:srgbClr val="104F75"/>
                          </a:solidFill>
                        </a:rPr>
                        <a:t>[</a:t>
                      </a:r>
                      <a:r>
                        <a:rPr lang="en-GB" sz="2000" b="0" noProof="0" dirty="0">
                          <a:solidFill>
                            <a:srgbClr val="104F75"/>
                          </a:solidFill>
                        </a:rPr>
                        <a:t>You went to the park</a:t>
                      </a:r>
                      <a:r>
                        <a:rPr lang="fr-FR" sz="2000" b="0" noProof="0" dirty="0">
                          <a:solidFill>
                            <a:srgbClr val="104F75"/>
                          </a:solidFill>
                        </a:rPr>
                        <a:t>.]</a:t>
                      </a:r>
                    </a:p>
                  </a:txBody>
                  <a:tcPr/>
                </a:tc>
                <a:extLst>
                  <a:ext uri="{0D108BD9-81ED-4DB2-BD59-A6C34878D82A}">
                    <a16:rowId xmlns:a16="http://schemas.microsoft.com/office/drawing/2014/main" val="2395132670"/>
                  </a:ext>
                </a:extLst>
              </a:tr>
              <a:tr h="500306">
                <a:tc>
                  <a:txBody>
                    <a:bodyPr/>
                    <a:lstStyle/>
                    <a:p>
                      <a:pPr algn="ctr"/>
                      <a:endParaRPr lang="fr-FR" sz="2000" b="0" dirty="0">
                        <a:solidFill>
                          <a:srgbClr val="104F75"/>
                        </a:solidFill>
                      </a:endParaRPr>
                    </a:p>
                  </a:txBody>
                  <a:tcPr/>
                </a:tc>
                <a:tc>
                  <a:txBody>
                    <a:bodyPr/>
                    <a:lstStyle/>
                    <a:p>
                      <a:pPr algn="ctr"/>
                      <a:endParaRPr lang="fr-FR" sz="2000" b="0" dirty="0">
                        <a:solidFill>
                          <a:srgbClr val="104F75"/>
                        </a:solidFill>
                      </a:endParaRPr>
                    </a:p>
                  </a:txBody>
                  <a:tcPr/>
                </a:tc>
                <a:tc>
                  <a:txBody>
                    <a:bodyPr/>
                    <a:lstStyle/>
                    <a:p>
                      <a:pPr algn="ctr"/>
                      <a:r>
                        <a:rPr lang="fr-FR" sz="2000" b="1" noProof="0" dirty="0">
                          <a:solidFill>
                            <a:srgbClr val="104F75"/>
                          </a:solidFill>
                        </a:rPr>
                        <a:t>Je faisais mes devoirs. </a:t>
                      </a:r>
                      <a:r>
                        <a:rPr lang="fr-FR" sz="2000" b="0" noProof="0" dirty="0">
                          <a:solidFill>
                            <a:srgbClr val="104F75"/>
                          </a:solidFill>
                        </a:rPr>
                        <a:t>[</a:t>
                      </a:r>
                      <a:r>
                        <a:rPr lang="en-GB" sz="2000" b="0" noProof="0" dirty="0">
                          <a:solidFill>
                            <a:srgbClr val="104F75"/>
                          </a:solidFill>
                        </a:rPr>
                        <a:t>I was doing my homework.]</a:t>
                      </a:r>
                    </a:p>
                  </a:txBody>
                  <a:tcPr/>
                </a:tc>
                <a:extLst>
                  <a:ext uri="{0D108BD9-81ED-4DB2-BD59-A6C34878D82A}">
                    <a16:rowId xmlns:a16="http://schemas.microsoft.com/office/drawing/2014/main" val="2360118819"/>
                  </a:ext>
                </a:extLst>
              </a:tr>
              <a:tr h="500306">
                <a:tc>
                  <a:txBody>
                    <a:bodyPr/>
                    <a:lstStyle/>
                    <a:p>
                      <a:pPr algn="ctr"/>
                      <a:endParaRPr lang="fr-FR" sz="2000" b="0" dirty="0">
                        <a:solidFill>
                          <a:srgbClr val="104F75"/>
                        </a:solidFill>
                      </a:endParaRPr>
                    </a:p>
                  </a:txBody>
                  <a:tcPr>
                    <a:solidFill>
                      <a:srgbClr val="F8D7CD"/>
                    </a:solidFill>
                  </a:tcPr>
                </a:tc>
                <a:tc>
                  <a:txBody>
                    <a:bodyPr/>
                    <a:lstStyle/>
                    <a:p>
                      <a:pPr algn="ctr"/>
                      <a:endParaRPr lang="fr-FR" sz="2000" b="0" dirty="0">
                        <a:solidFill>
                          <a:srgbClr val="104F75"/>
                        </a:solidFill>
                      </a:endParaRPr>
                    </a:p>
                  </a:txBody>
                  <a:tcPr>
                    <a:solidFill>
                      <a:srgbClr val="F8D7C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noProof="0" dirty="0">
                          <a:solidFill>
                            <a:srgbClr val="104F75"/>
                          </a:solidFill>
                        </a:rPr>
                        <a:t>Mon frère jouait de la guitare. </a:t>
                      </a:r>
                      <a:r>
                        <a:rPr lang="fr-FR" sz="2000" b="0" noProof="0" dirty="0">
                          <a:solidFill>
                            <a:srgbClr val="104F75"/>
                          </a:solidFill>
                        </a:rPr>
                        <a:t>[</a:t>
                      </a:r>
                      <a:r>
                        <a:rPr lang="en-GB" sz="2000" b="0" noProof="0" dirty="0">
                          <a:solidFill>
                            <a:srgbClr val="104F75"/>
                          </a:solidFill>
                        </a:rPr>
                        <a:t>My brother was playing the guitar.]</a:t>
                      </a:r>
                    </a:p>
                  </a:txBody>
                  <a:tcPr/>
                </a:tc>
                <a:extLst>
                  <a:ext uri="{0D108BD9-81ED-4DB2-BD59-A6C34878D82A}">
                    <a16:rowId xmlns:a16="http://schemas.microsoft.com/office/drawing/2014/main" val="1460780325"/>
                  </a:ext>
                </a:extLst>
              </a:tr>
              <a:tr h="500306">
                <a:tc>
                  <a:txBody>
                    <a:bodyPr/>
                    <a:lstStyle/>
                    <a:p>
                      <a:pPr algn="ctr"/>
                      <a:endParaRPr lang="fr-FR" sz="2000" b="0" dirty="0">
                        <a:solidFill>
                          <a:srgbClr val="104F75"/>
                        </a:solidFill>
                      </a:endParaRPr>
                    </a:p>
                  </a:txBody>
                  <a:tcPr/>
                </a:tc>
                <a:tc>
                  <a:txBody>
                    <a:bodyPr/>
                    <a:lstStyle/>
                    <a:p>
                      <a:pPr algn="ctr"/>
                      <a:endParaRPr lang="fr-FR" sz="2000" b="0" dirty="0">
                        <a:solidFill>
                          <a:srgbClr val="104F75"/>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noProof="0" dirty="0">
                          <a:solidFill>
                            <a:srgbClr val="104F75"/>
                          </a:solidFill>
                        </a:rPr>
                        <a:t>Ma mère a appelé son ami. </a:t>
                      </a:r>
                      <a:r>
                        <a:rPr lang="fr-FR" sz="2000" b="0" noProof="0" dirty="0">
                          <a:solidFill>
                            <a:srgbClr val="104F75"/>
                          </a:solidFill>
                        </a:rPr>
                        <a:t>[</a:t>
                      </a:r>
                      <a:r>
                        <a:rPr lang="en-GB" sz="2000" b="0" noProof="0" dirty="0">
                          <a:solidFill>
                            <a:srgbClr val="104F75"/>
                          </a:solidFill>
                        </a:rPr>
                        <a:t>My mother called her friend</a:t>
                      </a:r>
                      <a:r>
                        <a:rPr lang="fr-FR" sz="2000" b="0" noProof="0" dirty="0">
                          <a:solidFill>
                            <a:srgbClr val="104F75"/>
                          </a:solidFill>
                        </a:rPr>
                        <a:t>.]</a:t>
                      </a:r>
                    </a:p>
                  </a:txBody>
                  <a:tcPr/>
                </a:tc>
                <a:extLst>
                  <a:ext uri="{0D108BD9-81ED-4DB2-BD59-A6C34878D82A}">
                    <a16:rowId xmlns:a16="http://schemas.microsoft.com/office/drawing/2014/main" val="3880372274"/>
                  </a:ext>
                </a:extLst>
              </a:tr>
              <a:tr h="500306">
                <a:tc>
                  <a:txBody>
                    <a:bodyPr/>
                    <a:lstStyle/>
                    <a:p>
                      <a:pPr algn="ctr"/>
                      <a:endParaRPr lang="fr-FR" sz="2000" b="0" dirty="0">
                        <a:solidFill>
                          <a:srgbClr val="104F75"/>
                        </a:solidFill>
                      </a:endParaRPr>
                    </a:p>
                  </a:txBody>
                  <a:tcPr>
                    <a:solidFill>
                      <a:srgbClr val="F8D7CD"/>
                    </a:solidFill>
                  </a:tcPr>
                </a:tc>
                <a:tc>
                  <a:txBody>
                    <a:bodyPr/>
                    <a:lstStyle/>
                    <a:p>
                      <a:pPr algn="ctr"/>
                      <a:endParaRPr lang="fr-FR" sz="2000" b="0" dirty="0">
                        <a:solidFill>
                          <a:srgbClr val="104F75"/>
                        </a:solidFill>
                      </a:endParaRPr>
                    </a:p>
                  </a:txBody>
                  <a:tcPr>
                    <a:solidFill>
                      <a:srgbClr val="F8D7CD"/>
                    </a:solidFill>
                  </a:tcPr>
                </a:tc>
                <a:tc>
                  <a:txBody>
                    <a:bodyPr/>
                    <a:lstStyle/>
                    <a:p>
                      <a:pPr algn="ctr"/>
                      <a:r>
                        <a:rPr lang="fr-FR" sz="2000" b="1" noProof="0" dirty="0">
                          <a:solidFill>
                            <a:srgbClr val="104F75"/>
                          </a:solidFill>
                        </a:rPr>
                        <a:t>Il a donné le livre à sa sœur. </a:t>
                      </a:r>
                      <a:r>
                        <a:rPr lang="fr-FR" sz="2000" b="0" noProof="0" dirty="0">
                          <a:solidFill>
                            <a:srgbClr val="104F75"/>
                          </a:solidFill>
                        </a:rPr>
                        <a:t>[</a:t>
                      </a:r>
                      <a:r>
                        <a:rPr lang="en-GB" sz="2000" b="0" noProof="0" dirty="0">
                          <a:solidFill>
                            <a:srgbClr val="104F75"/>
                          </a:solidFill>
                        </a:rPr>
                        <a:t>He gave the book to his sister.]</a:t>
                      </a:r>
                    </a:p>
                  </a:txBody>
                  <a:tcPr/>
                </a:tc>
                <a:extLst>
                  <a:ext uri="{0D108BD9-81ED-4DB2-BD59-A6C34878D82A}">
                    <a16:rowId xmlns:a16="http://schemas.microsoft.com/office/drawing/2014/main" val="1846851286"/>
                  </a:ext>
                </a:extLst>
              </a:tr>
              <a:tr h="500306">
                <a:tc>
                  <a:txBody>
                    <a:bodyPr/>
                    <a:lstStyle/>
                    <a:p>
                      <a:pPr algn="ctr"/>
                      <a:endParaRPr lang="fr-FR" sz="2000" b="0" dirty="0">
                        <a:solidFill>
                          <a:srgbClr val="104F75"/>
                        </a:solidFill>
                      </a:endParaRPr>
                    </a:p>
                  </a:txBody>
                  <a:tcPr/>
                </a:tc>
                <a:tc>
                  <a:txBody>
                    <a:bodyPr/>
                    <a:lstStyle/>
                    <a:p>
                      <a:pPr algn="ctr"/>
                      <a:endParaRPr lang="fr-FR" sz="2000" b="0" dirty="0">
                        <a:solidFill>
                          <a:srgbClr val="104F75"/>
                        </a:solidFill>
                      </a:endParaRPr>
                    </a:p>
                  </a:txBody>
                  <a:tcPr/>
                </a:tc>
                <a:tc>
                  <a:txBody>
                    <a:bodyPr/>
                    <a:lstStyle/>
                    <a:p>
                      <a:pPr algn="ctr"/>
                      <a:r>
                        <a:rPr lang="fr-FR" sz="2000" b="1" noProof="0" dirty="0">
                          <a:solidFill>
                            <a:srgbClr val="104F75"/>
                          </a:solidFill>
                        </a:rPr>
                        <a:t>Tu lisais un livre. </a:t>
                      </a:r>
                      <a:r>
                        <a:rPr lang="fr-FR" sz="2000" b="0" noProof="0" dirty="0">
                          <a:solidFill>
                            <a:srgbClr val="104F75"/>
                          </a:solidFill>
                        </a:rPr>
                        <a:t>[</a:t>
                      </a:r>
                      <a:r>
                        <a:rPr lang="en-GB" sz="2000" b="0" noProof="0" dirty="0">
                          <a:solidFill>
                            <a:srgbClr val="104F75"/>
                          </a:solidFill>
                        </a:rPr>
                        <a:t>You were reading a book</a:t>
                      </a:r>
                      <a:r>
                        <a:rPr lang="fr-FR" sz="2000" b="0" noProof="0" dirty="0">
                          <a:solidFill>
                            <a:srgbClr val="104F75"/>
                          </a:solidFill>
                        </a:rPr>
                        <a:t>.]</a:t>
                      </a:r>
                    </a:p>
                  </a:txBody>
                  <a:tcPr/>
                </a:tc>
                <a:extLst>
                  <a:ext uri="{0D108BD9-81ED-4DB2-BD59-A6C34878D82A}">
                    <a16:rowId xmlns:a16="http://schemas.microsoft.com/office/drawing/2014/main" val="1135124735"/>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3894"/>
            <a:ext cx="6656438" cy="707849"/>
          </a:xfrm>
          <a:prstGeom prst="rect">
            <a:avLst/>
          </a:prstGeom>
        </p:spPr>
      </p:pic>
      <p:sp>
        <p:nvSpPr>
          <p:cNvPr id="4" name="Title 3"/>
          <p:cNvSpPr>
            <a:spLocks noGrp="1"/>
          </p:cNvSpPr>
          <p:nvPr>
            <p:ph type="title"/>
          </p:nvPr>
        </p:nvSpPr>
        <p:spPr>
          <a:xfrm>
            <a:off x="-1" y="96403"/>
            <a:ext cx="6656439" cy="707849"/>
          </a:xfrm>
        </p:spPr>
        <p:txBody>
          <a:bodyPr>
            <a:normAutofit/>
          </a:bodyPr>
          <a:lstStyle/>
          <a:p>
            <a:r>
              <a:rPr lang="fr-FR" sz="3200" b="1" dirty="0">
                <a:solidFill>
                  <a:schemeClr val="bg1"/>
                </a:solidFill>
              </a:rPr>
              <a:t>Le parfait ou l’imparfait?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9" name="Action Button: Custom 16">
            <a:hlinkClick r:id="" action="ppaction://noaction" highlightClick="1">
              <a:snd r:embed="rId4" name="il ecoutait de la musique.wav"/>
            </a:hlinkClick>
            <a:extLst>
              <a:ext uri="{FF2B5EF4-FFF2-40B4-BE49-F238E27FC236}">
                <a16:creationId xmlns:a16="http://schemas.microsoft.com/office/drawing/2014/main" id="{005525E2-3A5B-44F2-9A55-146F80121A9D}"/>
              </a:ext>
            </a:extLst>
          </p:cNvPr>
          <p:cNvSpPr/>
          <p:nvPr/>
        </p:nvSpPr>
        <p:spPr>
          <a:xfrm>
            <a:off x="188662" y="239259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0" name="Action Button: Custom 16">
            <a:hlinkClick r:id="" action="ppaction://noaction" highlightClick="1">
              <a:snd r:embed="rId5" name="elle a parle avec son ami.wav"/>
            </a:hlinkClick>
            <a:extLst>
              <a:ext uri="{FF2B5EF4-FFF2-40B4-BE49-F238E27FC236}">
                <a16:creationId xmlns:a16="http://schemas.microsoft.com/office/drawing/2014/main" id="{140F0EC1-9BF6-4D98-BA49-C9FC83704D98}"/>
              </a:ext>
            </a:extLst>
          </p:cNvPr>
          <p:cNvSpPr/>
          <p:nvPr/>
        </p:nvSpPr>
        <p:spPr>
          <a:xfrm>
            <a:off x="188662" y="188760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6" name="tu es alle au parc.wav"/>
            </a:hlinkClick>
            <a:extLst>
              <a:ext uri="{FF2B5EF4-FFF2-40B4-BE49-F238E27FC236}">
                <a16:creationId xmlns:a16="http://schemas.microsoft.com/office/drawing/2014/main" id="{F2448CC3-F725-4A25-9EB3-C255DB7E433F}"/>
              </a:ext>
            </a:extLst>
          </p:cNvPr>
          <p:cNvSpPr/>
          <p:nvPr/>
        </p:nvSpPr>
        <p:spPr>
          <a:xfrm>
            <a:off x="188662" y="289757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2" name="Action Button: Custom 16">
            <a:hlinkClick r:id="" action="ppaction://noaction" highlightClick="1">
              <a:snd r:embed="rId7" name="je faisais mes devoirs.wav"/>
            </a:hlinkClick>
            <a:extLst>
              <a:ext uri="{FF2B5EF4-FFF2-40B4-BE49-F238E27FC236}">
                <a16:creationId xmlns:a16="http://schemas.microsoft.com/office/drawing/2014/main" id="{2632000C-38C7-453A-A534-F80C115BFA89}"/>
              </a:ext>
            </a:extLst>
          </p:cNvPr>
          <p:cNvSpPr/>
          <p:nvPr/>
        </p:nvSpPr>
        <p:spPr>
          <a:xfrm>
            <a:off x="188662" y="340255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3" name="Action Button: Custom 16">
            <a:hlinkClick r:id="" action="ppaction://noaction" highlightClick="1">
              <a:snd r:embed="rId8" name="mon frere jouait de la guitare.wav"/>
            </a:hlinkClick>
            <a:extLst>
              <a:ext uri="{FF2B5EF4-FFF2-40B4-BE49-F238E27FC236}">
                <a16:creationId xmlns:a16="http://schemas.microsoft.com/office/drawing/2014/main" id="{A7F2B248-F520-4955-BFF7-22606FF56573}"/>
              </a:ext>
            </a:extLst>
          </p:cNvPr>
          <p:cNvSpPr/>
          <p:nvPr/>
        </p:nvSpPr>
        <p:spPr>
          <a:xfrm>
            <a:off x="188662" y="390753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4" name="Action Button: Custom 16">
            <a:hlinkClick r:id="" action="ppaction://noaction" highlightClick="1">
              <a:snd r:embed="rId9" name="ma mere a appele son ami.wav"/>
            </a:hlinkClick>
            <a:extLst>
              <a:ext uri="{FF2B5EF4-FFF2-40B4-BE49-F238E27FC236}">
                <a16:creationId xmlns:a16="http://schemas.microsoft.com/office/drawing/2014/main" id="{5468F416-F317-45D8-BF9A-076483EEC89A}"/>
              </a:ext>
            </a:extLst>
          </p:cNvPr>
          <p:cNvSpPr/>
          <p:nvPr/>
        </p:nvSpPr>
        <p:spPr>
          <a:xfrm>
            <a:off x="188662" y="441251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5" name="Action Button: Custom 16">
            <a:hlinkClick r:id="" action="ppaction://noaction" highlightClick="1">
              <a:snd r:embed="rId10" name="il a donne le livre a sa soeur.wav"/>
            </a:hlinkClick>
            <a:extLst>
              <a:ext uri="{FF2B5EF4-FFF2-40B4-BE49-F238E27FC236}">
                <a16:creationId xmlns:a16="http://schemas.microsoft.com/office/drawing/2014/main" id="{7C23D448-D8E7-474F-BA01-9C024BC280F4}"/>
              </a:ext>
            </a:extLst>
          </p:cNvPr>
          <p:cNvSpPr/>
          <p:nvPr/>
        </p:nvSpPr>
        <p:spPr>
          <a:xfrm>
            <a:off x="188662" y="491750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6" name="Action Button: Custom 16">
            <a:hlinkClick r:id="" action="ppaction://noaction" highlightClick="1">
              <a:snd r:embed="rId11" name="tu lisais un livre.wav"/>
            </a:hlinkClick>
            <a:extLst>
              <a:ext uri="{FF2B5EF4-FFF2-40B4-BE49-F238E27FC236}">
                <a16:creationId xmlns:a16="http://schemas.microsoft.com/office/drawing/2014/main" id="{0F72E4D7-FAEF-45FC-B3F9-362493D5C7C2}"/>
              </a:ext>
            </a:extLst>
          </p:cNvPr>
          <p:cNvSpPr/>
          <p:nvPr/>
        </p:nvSpPr>
        <p:spPr>
          <a:xfrm>
            <a:off x="188662" y="542248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5" name="Rectangle 4">
            <a:extLst>
              <a:ext uri="{FF2B5EF4-FFF2-40B4-BE49-F238E27FC236}">
                <a16:creationId xmlns:a16="http://schemas.microsoft.com/office/drawing/2014/main" id="{E9660EC0-0118-6F0E-6D82-1BBF39840F4C}"/>
              </a:ext>
            </a:extLst>
          </p:cNvPr>
          <p:cNvSpPr/>
          <p:nvPr/>
        </p:nvSpPr>
        <p:spPr>
          <a:xfrm>
            <a:off x="4313411" y="1938198"/>
            <a:ext cx="6915027" cy="405061"/>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5" name="Rectangle 64">
            <a:extLst>
              <a:ext uri="{FF2B5EF4-FFF2-40B4-BE49-F238E27FC236}">
                <a16:creationId xmlns:a16="http://schemas.microsoft.com/office/drawing/2014/main" id="{D089071E-1994-BFD5-88C0-BDDC4ACD446E}"/>
              </a:ext>
            </a:extLst>
          </p:cNvPr>
          <p:cNvSpPr/>
          <p:nvPr/>
        </p:nvSpPr>
        <p:spPr>
          <a:xfrm>
            <a:off x="4298305" y="2369713"/>
            <a:ext cx="6841643" cy="368828"/>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1" name="TextBox 70">
            <a:extLst>
              <a:ext uri="{FF2B5EF4-FFF2-40B4-BE49-F238E27FC236}">
                <a16:creationId xmlns:a16="http://schemas.microsoft.com/office/drawing/2014/main" id="{235492AA-8FCA-1464-31A8-6FFFBBC792B0}"/>
              </a:ext>
            </a:extLst>
          </p:cNvPr>
          <p:cNvSpPr txBox="1"/>
          <p:nvPr/>
        </p:nvSpPr>
        <p:spPr>
          <a:xfrm>
            <a:off x="6580239" y="110399"/>
            <a:ext cx="328766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F4E79"/>
                </a:solidFill>
                <a:effectLst/>
                <a:uLnTx/>
                <a:uFillTx/>
                <a:latin typeface="Century Gothic" panose="020F0302020204030204"/>
                <a:ea typeface="+mn-ea"/>
                <a:cs typeface="+mn-cs"/>
              </a:rPr>
              <a:t>Les phrases sont au parfait ou à l’imparfait ?</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3" name="Picture 2" descr="Shape, arrow&#10;&#10;Description automatically generated">
            <a:extLst>
              <a:ext uri="{FF2B5EF4-FFF2-40B4-BE49-F238E27FC236}">
                <a16:creationId xmlns:a16="http://schemas.microsoft.com/office/drawing/2014/main" id="{E010CCC3-43D6-6B17-FA36-033CF85A74B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76915" y="1899637"/>
            <a:ext cx="414815" cy="443622"/>
          </a:xfrm>
          <a:prstGeom prst="rect">
            <a:avLst/>
          </a:prstGeom>
        </p:spPr>
      </p:pic>
      <p:pic>
        <p:nvPicPr>
          <p:cNvPr id="40" name="Picture 39" descr="Shape, arrow&#10;&#10;Description automatically generated">
            <a:extLst>
              <a:ext uri="{FF2B5EF4-FFF2-40B4-BE49-F238E27FC236}">
                <a16:creationId xmlns:a16="http://schemas.microsoft.com/office/drawing/2014/main" id="{E19400B6-5AF6-1002-F437-74350EE2486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34531" y="2392591"/>
            <a:ext cx="414815" cy="443622"/>
          </a:xfrm>
          <a:prstGeom prst="rect">
            <a:avLst/>
          </a:prstGeom>
        </p:spPr>
      </p:pic>
      <p:pic>
        <p:nvPicPr>
          <p:cNvPr id="41" name="Picture 40" descr="Shape, arrow&#10;&#10;Description automatically generated">
            <a:extLst>
              <a:ext uri="{FF2B5EF4-FFF2-40B4-BE49-F238E27FC236}">
                <a16:creationId xmlns:a16="http://schemas.microsoft.com/office/drawing/2014/main" id="{EC4DC4F4-3D59-CEE3-85A9-1C9095D23DD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76915" y="2890967"/>
            <a:ext cx="414815" cy="443622"/>
          </a:xfrm>
          <a:prstGeom prst="rect">
            <a:avLst/>
          </a:prstGeom>
        </p:spPr>
      </p:pic>
      <p:pic>
        <p:nvPicPr>
          <p:cNvPr id="42" name="Picture 41" descr="Shape, arrow&#10;&#10;Description automatically generated">
            <a:extLst>
              <a:ext uri="{FF2B5EF4-FFF2-40B4-BE49-F238E27FC236}">
                <a16:creationId xmlns:a16="http://schemas.microsoft.com/office/drawing/2014/main" id="{D133FFCD-F483-8EC9-C192-62F0AB5DA93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34531" y="3412558"/>
            <a:ext cx="414815" cy="443622"/>
          </a:xfrm>
          <a:prstGeom prst="rect">
            <a:avLst/>
          </a:prstGeom>
        </p:spPr>
      </p:pic>
      <p:pic>
        <p:nvPicPr>
          <p:cNvPr id="43" name="Picture 42" descr="Shape, arrow&#10;&#10;Description automatically generated">
            <a:extLst>
              <a:ext uri="{FF2B5EF4-FFF2-40B4-BE49-F238E27FC236}">
                <a16:creationId xmlns:a16="http://schemas.microsoft.com/office/drawing/2014/main" id="{6FD49CCD-F78F-5BF4-DF78-2961E202A07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34531" y="3901804"/>
            <a:ext cx="414815" cy="443622"/>
          </a:xfrm>
          <a:prstGeom prst="rect">
            <a:avLst/>
          </a:prstGeom>
        </p:spPr>
      </p:pic>
      <p:pic>
        <p:nvPicPr>
          <p:cNvPr id="44" name="Picture 43" descr="Shape, arrow&#10;&#10;Description automatically generated">
            <a:extLst>
              <a:ext uri="{FF2B5EF4-FFF2-40B4-BE49-F238E27FC236}">
                <a16:creationId xmlns:a16="http://schemas.microsoft.com/office/drawing/2014/main" id="{53F82A14-6CCD-8DD3-6E4E-17C0ED41646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76915" y="4368766"/>
            <a:ext cx="414815" cy="443622"/>
          </a:xfrm>
          <a:prstGeom prst="rect">
            <a:avLst/>
          </a:prstGeom>
        </p:spPr>
      </p:pic>
      <p:pic>
        <p:nvPicPr>
          <p:cNvPr id="46" name="Picture 45" descr="Shape, arrow&#10;&#10;Description automatically generated">
            <a:extLst>
              <a:ext uri="{FF2B5EF4-FFF2-40B4-BE49-F238E27FC236}">
                <a16:creationId xmlns:a16="http://schemas.microsoft.com/office/drawing/2014/main" id="{78B33B4E-88C5-73EB-4880-3AE661ABF1B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76915" y="4869879"/>
            <a:ext cx="414815" cy="443622"/>
          </a:xfrm>
          <a:prstGeom prst="rect">
            <a:avLst/>
          </a:prstGeom>
        </p:spPr>
      </p:pic>
      <p:pic>
        <p:nvPicPr>
          <p:cNvPr id="47" name="Picture 46" descr="Shape, arrow&#10;&#10;Description automatically generated">
            <a:extLst>
              <a:ext uri="{FF2B5EF4-FFF2-40B4-BE49-F238E27FC236}">
                <a16:creationId xmlns:a16="http://schemas.microsoft.com/office/drawing/2014/main" id="{43F33A5F-72E7-43F2-F0DA-BEB953EF354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34531" y="5420232"/>
            <a:ext cx="414815" cy="443622"/>
          </a:xfrm>
          <a:prstGeom prst="rect">
            <a:avLst/>
          </a:prstGeom>
        </p:spPr>
      </p:pic>
      <p:sp>
        <p:nvSpPr>
          <p:cNvPr id="48" name="Rectangle 47">
            <a:extLst>
              <a:ext uri="{FF2B5EF4-FFF2-40B4-BE49-F238E27FC236}">
                <a16:creationId xmlns:a16="http://schemas.microsoft.com/office/drawing/2014/main" id="{9BBC44EC-1298-A04F-E9FF-788FC33D5A09}"/>
              </a:ext>
            </a:extLst>
          </p:cNvPr>
          <p:cNvSpPr/>
          <p:nvPr/>
        </p:nvSpPr>
        <p:spPr>
          <a:xfrm>
            <a:off x="4175402" y="3402555"/>
            <a:ext cx="6841643" cy="368828"/>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88C2DBEB-FBB4-A624-2390-143302E9D61C}"/>
              </a:ext>
            </a:extLst>
          </p:cNvPr>
          <p:cNvSpPr/>
          <p:nvPr/>
        </p:nvSpPr>
        <p:spPr>
          <a:xfrm>
            <a:off x="4077079" y="4451835"/>
            <a:ext cx="7465992" cy="368828"/>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8" name="Rectangle 57">
            <a:extLst>
              <a:ext uri="{FF2B5EF4-FFF2-40B4-BE49-F238E27FC236}">
                <a16:creationId xmlns:a16="http://schemas.microsoft.com/office/drawing/2014/main" id="{2299938D-11AD-2C23-41AA-BF0CFE2B60CB}"/>
              </a:ext>
            </a:extLst>
          </p:cNvPr>
          <p:cNvSpPr/>
          <p:nvPr/>
        </p:nvSpPr>
        <p:spPr>
          <a:xfrm>
            <a:off x="4313411" y="5420232"/>
            <a:ext cx="6841643" cy="368828"/>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3" name="Rectangle 62">
            <a:extLst>
              <a:ext uri="{FF2B5EF4-FFF2-40B4-BE49-F238E27FC236}">
                <a16:creationId xmlns:a16="http://schemas.microsoft.com/office/drawing/2014/main" id="{027C795A-FD18-95A4-4C68-82DB0423819D}"/>
              </a:ext>
            </a:extLst>
          </p:cNvPr>
          <p:cNvSpPr/>
          <p:nvPr/>
        </p:nvSpPr>
        <p:spPr>
          <a:xfrm>
            <a:off x="4628044" y="2903291"/>
            <a:ext cx="6915027" cy="405061"/>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2" name="Rectangle 71">
            <a:extLst>
              <a:ext uri="{FF2B5EF4-FFF2-40B4-BE49-F238E27FC236}">
                <a16:creationId xmlns:a16="http://schemas.microsoft.com/office/drawing/2014/main" id="{3068020D-3A41-D40F-094E-16DBC47CCAF2}"/>
              </a:ext>
            </a:extLst>
          </p:cNvPr>
          <p:cNvSpPr/>
          <p:nvPr/>
        </p:nvSpPr>
        <p:spPr>
          <a:xfrm>
            <a:off x="3598275" y="3890962"/>
            <a:ext cx="8311645" cy="405061"/>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3" name="Rectangle 72">
            <a:extLst>
              <a:ext uri="{FF2B5EF4-FFF2-40B4-BE49-F238E27FC236}">
                <a16:creationId xmlns:a16="http://schemas.microsoft.com/office/drawing/2014/main" id="{12978870-6C89-A5B4-BDA1-237C62C73753}"/>
              </a:ext>
            </a:extLst>
          </p:cNvPr>
          <p:cNvSpPr/>
          <p:nvPr/>
        </p:nvSpPr>
        <p:spPr>
          <a:xfrm>
            <a:off x="3598275" y="4950064"/>
            <a:ext cx="7944796" cy="405061"/>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73819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6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6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7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7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5" grpId="0" animBg="1"/>
      <p:bldP spid="48" grpId="0" animBg="1"/>
      <p:bldP spid="50" grpId="0" animBg="1"/>
      <p:bldP spid="58" grpId="0" animBg="1"/>
      <p:bldP spid="63" grpId="0" animBg="1"/>
      <p:bldP spid="72" grpId="0" animBg="1"/>
      <p:bldP spid="7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7924802" cy="867128"/>
          </a:xfrm>
          <a:prstGeom prst="rect">
            <a:avLst/>
          </a:prstGeom>
        </p:spPr>
      </p:pic>
      <p:sp>
        <p:nvSpPr>
          <p:cNvPr id="4" name="Title 3"/>
          <p:cNvSpPr>
            <a:spLocks noGrp="1"/>
          </p:cNvSpPr>
          <p:nvPr>
            <p:ph type="title"/>
          </p:nvPr>
        </p:nvSpPr>
        <p:spPr>
          <a:xfrm>
            <a:off x="-1" y="296864"/>
            <a:ext cx="7762876" cy="707849"/>
          </a:xfrm>
        </p:spPr>
        <p:txBody>
          <a:bodyPr>
            <a:normAutofit/>
          </a:bodyPr>
          <a:lstStyle/>
          <a:p>
            <a:r>
              <a:rPr lang="en-GB" sz="3600" b="1" dirty="0">
                <a:solidFill>
                  <a:schemeClr val="bg1"/>
                </a:solidFill>
              </a:rPr>
              <a:t>Simultaneous events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2" name="TextBox 1">
            <a:extLst>
              <a:ext uri="{FF2B5EF4-FFF2-40B4-BE49-F238E27FC236}">
                <a16:creationId xmlns:a16="http://schemas.microsoft.com/office/drawing/2014/main" id="{DF9F18FC-1E50-40B0-91AC-36BA896007A3}"/>
              </a:ext>
            </a:extLst>
          </p:cNvPr>
          <p:cNvSpPr txBox="1"/>
          <p:nvPr/>
        </p:nvSpPr>
        <p:spPr>
          <a:xfrm>
            <a:off x="128100" y="1316221"/>
            <a:ext cx="119358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To talk</a:t>
            </a:r>
            <a:r>
              <a:rPr kumimoji="0" lang="en-US" sz="2400" b="0" i="0" u="none" strike="noStrike" kern="1200" cap="none" spc="0" normalizeH="0" noProof="0" dirty="0">
                <a:ln>
                  <a:noFill/>
                </a:ln>
                <a:solidFill>
                  <a:srgbClr val="104F75"/>
                </a:solidFill>
                <a:effectLst/>
                <a:uLnTx/>
                <a:uFillTx/>
                <a:latin typeface="Century Gothic" panose="020F0302020204030204"/>
                <a:ea typeface="+mn-ea"/>
                <a:cs typeface="+mn-cs"/>
              </a:rPr>
              <a:t> about an event which occurs when something else is already happening, we use the </a:t>
            </a:r>
            <a:r>
              <a:rPr kumimoji="0" lang="en-US" sz="2400" b="1" i="0" u="none" strike="noStrike" kern="1200" cap="none" spc="0" normalizeH="0" noProof="0" dirty="0">
                <a:ln>
                  <a:noFill/>
                </a:ln>
                <a:solidFill>
                  <a:srgbClr val="104F75"/>
                </a:solidFill>
                <a:effectLst/>
                <a:uLnTx/>
                <a:uFillTx/>
                <a:latin typeface="Century Gothic" panose="020F0302020204030204"/>
                <a:ea typeface="+mn-ea"/>
                <a:cs typeface="+mn-cs"/>
              </a:rPr>
              <a:t>perfect </a:t>
            </a:r>
            <a:r>
              <a:rPr kumimoji="0" lang="en-US" sz="2400" b="0" i="0" u="none" strike="noStrike" kern="1200" cap="none" spc="0" normalizeH="0" noProof="0" dirty="0">
                <a:ln>
                  <a:noFill/>
                </a:ln>
                <a:solidFill>
                  <a:srgbClr val="104F75"/>
                </a:solidFill>
                <a:effectLst/>
                <a:uLnTx/>
                <a:uFillTx/>
                <a:latin typeface="Century Gothic" panose="020F0302020204030204"/>
                <a:ea typeface="+mn-ea"/>
                <a:cs typeface="+mn-cs"/>
              </a:rPr>
              <a:t>and </a:t>
            </a:r>
            <a:r>
              <a:rPr kumimoji="0" lang="en-US" sz="2400" b="1" i="0" u="none" strike="noStrike" kern="1200" cap="none" spc="0" normalizeH="0" noProof="0" dirty="0">
                <a:ln>
                  <a:noFill/>
                </a:ln>
                <a:solidFill>
                  <a:srgbClr val="E87D1E"/>
                </a:solidFill>
                <a:effectLst/>
                <a:uLnTx/>
                <a:uFillTx/>
                <a:latin typeface="Century Gothic" panose="020F0302020204030204"/>
                <a:ea typeface="+mn-ea"/>
                <a:cs typeface="+mn-cs"/>
              </a:rPr>
              <a:t>imperfect</a:t>
            </a:r>
            <a:r>
              <a:rPr kumimoji="0" lang="en-US" sz="2400" b="1" i="0" u="none" strike="noStrike" kern="1200" cap="none" spc="0" normalizeH="0" noProof="0" dirty="0">
                <a:ln>
                  <a:noFill/>
                </a:ln>
                <a:solidFill>
                  <a:srgbClr val="104F75"/>
                </a:solidFill>
                <a:effectLst/>
                <a:uLnTx/>
                <a:uFillTx/>
                <a:latin typeface="Century Gothic" panose="020F0302020204030204"/>
                <a:ea typeface="+mn-ea"/>
                <a:cs typeface="+mn-cs"/>
              </a:rPr>
              <a:t> </a:t>
            </a:r>
            <a:r>
              <a:rPr kumimoji="0" lang="en-US" sz="2400" b="0" i="0" u="none" strike="noStrike" kern="1200" cap="none" spc="0" normalizeH="0" noProof="0" dirty="0">
                <a:ln>
                  <a:noFill/>
                </a:ln>
                <a:solidFill>
                  <a:srgbClr val="104F75"/>
                </a:solidFill>
                <a:effectLst/>
                <a:uLnTx/>
                <a:uFillTx/>
                <a:latin typeface="Century Gothic" panose="020F0302020204030204"/>
                <a:ea typeface="+mn-ea"/>
                <a:cs typeface="+mn-cs"/>
              </a:rPr>
              <a:t>tenses together:</a:t>
            </a:r>
            <a:endParaRPr kumimoji="0" lang="en-US" sz="2400" b="0" i="0" u="none" strike="noStrike" kern="1200" cap="none" spc="0" normalizeH="0" baseline="0" noProof="0" dirty="0">
              <a:ln>
                <a:noFill/>
              </a:ln>
              <a:solidFill>
                <a:srgbClr val="104F75"/>
              </a:solidFill>
              <a:effectLst/>
              <a:uLnTx/>
              <a:uFillTx/>
              <a:latin typeface="Century Gothic" panose="020F0302020204030204"/>
            </a:endParaRPr>
          </a:p>
        </p:txBody>
      </p:sp>
      <p:sp>
        <p:nvSpPr>
          <p:cNvPr id="19" name="TextBox 18">
            <a:extLst>
              <a:ext uri="{FF2B5EF4-FFF2-40B4-BE49-F238E27FC236}">
                <a16:creationId xmlns:a16="http://schemas.microsoft.com/office/drawing/2014/main" id="{7C971C95-036E-A038-9BBC-FEA32ECEEC2E}"/>
              </a:ext>
            </a:extLst>
          </p:cNvPr>
          <p:cNvSpPr txBox="1"/>
          <p:nvPr/>
        </p:nvSpPr>
        <p:spPr>
          <a:xfrm>
            <a:off x="5819561" y="4881165"/>
            <a:ext cx="3618729" cy="461665"/>
          </a:xfrm>
          <a:prstGeom prst="rect">
            <a:avLst/>
          </a:prstGeom>
          <a:noFill/>
        </p:spPr>
        <p:txBody>
          <a:bodyPr wrap="square" rtlCol="0">
            <a:spAutoFit/>
          </a:bodyPr>
          <a:lstStyle/>
          <a:p>
            <a:pPr lvl="0">
              <a:defRPr/>
            </a:pPr>
            <a:r>
              <a:rPr lang="fr-FR" sz="2400" b="1" dirty="0">
                <a:solidFill>
                  <a:srgbClr val="E87D1E"/>
                </a:solidFill>
              </a:rPr>
              <a:t>Je dansais </a:t>
            </a:r>
            <a:r>
              <a:rPr lang="fr-FR" sz="2400" dirty="0">
                <a:solidFill>
                  <a:srgbClr val="104F75"/>
                </a:solidFill>
              </a:rPr>
              <a:t>sur scène…</a:t>
            </a:r>
            <a:endParaRPr kumimoji="0" lang="fr-FR" sz="2400" i="0" u="none" strike="noStrike" kern="1200" cap="none" spc="0" normalizeH="0" baseline="0" dirty="0">
              <a:ln>
                <a:noFill/>
              </a:ln>
              <a:solidFill>
                <a:srgbClr val="104F75"/>
              </a:solidFill>
              <a:effectLst/>
              <a:uLnTx/>
              <a:uFillTx/>
            </a:endParaRPr>
          </a:p>
        </p:txBody>
      </p:sp>
      <p:sp>
        <p:nvSpPr>
          <p:cNvPr id="20" name="TextBox 19">
            <a:extLst>
              <a:ext uri="{FF2B5EF4-FFF2-40B4-BE49-F238E27FC236}">
                <a16:creationId xmlns:a16="http://schemas.microsoft.com/office/drawing/2014/main" id="{FB8AEA20-4A5C-F65C-6704-1CECD3DF5C9B}"/>
              </a:ext>
            </a:extLst>
          </p:cNvPr>
          <p:cNvSpPr txBox="1"/>
          <p:nvPr/>
        </p:nvSpPr>
        <p:spPr>
          <a:xfrm>
            <a:off x="128100" y="4881165"/>
            <a:ext cx="4844734" cy="461665"/>
          </a:xfrm>
          <a:prstGeom prst="rect">
            <a:avLst/>
          </a:prstGeom>
          <a:noFill/>
        </p:spPr>
        <p:txBody>
          <a:bodyPr wrap="square" rtlCol="0">
            <a:spAutoFit/>
          </a:bodyPr>
          <a:lstStyle/>
          <a:p>
            <a:pPr lvl="0">
              <a:defRPr/>
            </a:pPr>
            <a:r>
              <a:rPr lang="en-GB" sz="2400" b="1" dirty="0">
                <a:solidFill>
                  <a:srgbClr val="E87D1E"/>
                </a:solidFill>
              </a:rPr>
              <a:t>I was dancing </a:t>
            </a:r>
            <a:r>
              <a:rPr lang="en-GB" sz="2400" dirty="0">
                <a:solidFill>
                  <a:srgbClr val="104F75"/>
                </a:solidFill>
              </a:rPr>
              <a:t>on the stage…</a:t>
            </a:r>
            <a:endParaRPr kumimoji="0" lang="en-GB" sz="2400" i="0" u="none" strike="noStrike" kern="1200" cap="none" spc="0" normalizeH="0" baseline="0" dirty="0">
              <a:ln>
                <a:noFill/>
              </a:ln>
              <a:solidFill>
                <a:srgbClr val="104F75"/>
              </a:solidFill>
              <a:effectLst/>
              <a:uLnTx/>
              <a:uFillTx/>
            </a:endParaRPr>
          </a:p>
        </p:txBody>
      </p:sp>
      <p:sp>
        <p:nvSpPr>
          <p:cNvPr id="21" name="TextBox 20">
            <a:extLst>
              <a:ext uri="{FF2B5EF4-FFF2-40B4-BE49-F238E27FC236}">
                <a16:creationId xmlns:a16="http://schemas.microsoft.com/office/drawing/2014/main" id="{7FBAA37B-1209-2B84-A103-4AB6E40388DD}"/>
              </a:ext>
            </a:extLst>
          </p:cNvPr>
          <p:cNvSpPr txBox="1"/>
          <p:nvPr/>
        </p:nvSpPr>
        <p:spPr>
          <a:xfrm>
            <a:off x="5819561" y="3077574"/>
            <a:ext cx="5978904" cy="461665"/>
          </a:xfrm>
          <a:prstGeom prst="rect">
            <a:avLst/>
          </a:prstGeom>
          <a:noFill/>
        </p:spPr>
        <p:txBody>
          <a:bodyPr wrap="square" rtlCol="0">
            <a:spAutoFit/>
          </a:bodyPr>
          <a:lstStyle/>
          <a:p>
            <a:pPr lvl="0">
              <a:defRPr/>
            </a:pPr>
            <a:r>
              <a:rPr lang="fr-FR" sz="2400" i="1" dirty="0">
                <a:solidFill>
                  <a:srgbClr val="104F75"/>
                </a:solidFill>
              </a:rPr>
              <a:t>Pendant que </a:t>
            </a:r>
            <a:r>
              <a:rPr lang="fr-FR" sz="2400" b="1" dirty="0">
                <a:solidFill>
                  <a:srgbClr val="E87D1E"/>
                </a:solidFill>
              </a:rPr>
              <a:t>je faisais </a:t>
            </a:r>
            <a:r>
              <a:rPr lang="fr-FR" sz="2400" dirty="0">
                <a:solidFill>
                  <a:srgbClr val="104F75"/>
                </a:solidFill>
              </a:rPr>
              <a:t>mes devoirs…</a:t>
            </a:r>
            <a:endParaRPr kumimoji="0" lang="fr-FR" sz="2400" i="0" u="none" strike="noStrike" kern="1200" cap="none" spc="0" normalizeH="0" baseline="0" dirty="0">
              <a:ln>
                <a:noFill/>
              </a:ln>
              <a:solidFill>
                <a:srgbClr val="104F75"/>
              </a:solidFill>
              <a:effectLst/>
              <a:uLnTx/>
              <a:uFillTx/>
            </a:endParaRPr>
          </a:p>
        </p:txBody>
      </p:sp>
      <p:sp>
        <p:nvSpPr>
          <p:cNvPr id="22" name="TextBox 21">
            <a:extLst>
              <a:ext uri="{FF2B5EF4-FFF2-40B4-BE49-F238E27FC236}">
                <a16:creationId xmlns:a16="http://schemas.microsoft.com/office/drawing/2014/main" id="{20B64E17-4AFF-1D1E-F178-E45ADD5D278E}"/>
              </a:ext>
            </a:extLst>
          </p:cNvPr>
          <p:cNvSpPr txBox="1"/>
          <p:nvPr/>
        </p:nvSpPr>
        <p:spPr>
          <a:xfrm>
            <a:off x="128100" y="3077574"/>
            <a:ext cx="5275786" cy="461665"/>
          </a:xfrm>
          <a:prstGeom prst="rect">
            <a:avLst/>
          </a:prstGeom>
          <a:noFill/>
        </p:spPr>
        <p:txBody>
          <a:bodyPr wrap="square" rtlCol="0">
            <a:spAutoFit/>
          </a:bodyPr>
          <a:lstStyle/>
          <a:p>
            <a:pPr lvl="0">
              <a:defRPr/>
            </a:pPr>
            <a:r>
              <a:rPr lang="en-GB" sz="2400" i="1" dirty="0">
                <a:solidFill>
                  <a:srgbClr val="104F75"/>
                </a:solidFill>
              </a:rPr>
              <a:t>While</a:t>
            </a:r>
            <a:r>
              <a:rPr lang="en-GB" sz="2400" dirty="0">
                <a:solidFill>
                  <a:srgbClr val="104F75"/>
                </a:solidFill>
              </a:rPr>
              <a:t> </a:t>
            </a:r>
            <a:r>
              <a:rPr lang="en-GB" sz="2400" b="1" dirty="0">
                <a:solidFill>
                  <a:srgbClr val="E87D1E"/>
                </a:solidFill>
              </a:rPr>
              <a:t>I was doing </a:t>
            </a:r>
            <a:r>
              <a:rPr lang="en-GB" sz="2400" dirty="0">
                <a:solidFill>
                  <a:srgbClr val="104F75"/>
                </a:solidFill>
              </a:rPr>
              <a:t>my homework…</a:t>
            </a:r>
            <a:endParaRPr kumimoji="0" lang="en-GB" sz="2400" i="0" u="none" strike="noStrike" kern="1200" cap="none" spc="0" normalizeH="0" baseline="0" dirty="0">
              <a:ln>
                <a:noFill/>
              </a:ln>
              <a:solidFill>
                <a:srgbClr val="104F75"/>
              </a:solidFill>
              <a:effectLst/>
              <a:uLnTx/>
              <a:uFillTx/>
            </a:endParaRPr>
          </a:p>
        </p:txBody>
      </p:sp>
      <p:sp>
        <p:nvSpPr>
          <p:cNvPr id="14" name="TextBox 13">
            <a:extLst>
              <a:ext uri="{FF2B5EF4-FFF2-40B4-BE49-F238E27FC236}">
                <a16:creationId xmlns:a16="http://schemas.microsoft.com/office/drawing/2014/main" id="{8144BE5D-B075-CD54-59AD-D874C556C3AA}"/>
              </a:ext>
            </a:extLst>
          </p:cNvPr>
          <p:cNvSpPr txBox="1"/>
          <p:nvPr/>
        </p:nvSpPr>
        <p:spPr>
          <a:xfrm>
            <a:off x="128100" y="2370568"/>
            <a:ext cx="120120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This involves using the conjunctions </a:t>
            </a:r>
            <a:r>
              <a:rPr kumimoji="0" lang="fr-FR" sz="2400" b="1" i="0" u="none" strike="noStrike" kern="1200" cap="none" spc="0" normalizeH="0" baseline="0" dirty="0">
                <a:ln>
                  <a:noFill/>
                </a:ln>
                <a:solidFill>
                  <a:srgbClr val="104F75"/>
                </a:solidFill>
                <a:effectLst/>
                <a:uLnTx/>
                <a:uFillTx/>
                <a:latin typeface="Century Gothic" panose="020F0302020204030204"/>
                <a:ea typeface="+mn-ea"/>
                <a:cs typeface="+mn-cs"/>
              </a:rPr>
              <a:t>quand</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[when]</a:t>
            </a:r>
            <a:r>
              <a:rPr kumimoji="0" lang="en-US" sz="2400" b="0" i="0" u="none" strike="noStrike" kern="1200" cap="none" spc="0" normalizeH="0" noProof="0" dirty="0">
                <a:ln>
                  <a:noFill/>
                </a:ln>
                <a:solidFill>
                  <a:srgbClr val="104F75"/>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or </a:t>
            </a:r>
            <a:r>
              <a:rPr kumimoji="0" lang="fr-FR" sz="2400" b="1" u="none" strike="noStrike" kern="1200" cap="none" spc="0" normalizeH="0" baseline="0" dirty="0">
                <a:ln>
                  <a:noFill/>
                </a:ln>
                <a:solidFill>
                  <a:srgbClr val="104F75"/>
                </a:solidFill>
                <a:effectLst/>
                <a:uLnTx/>
                <a:uFillTx/>
                <a:latin typeface="Century Gothic" panose="020F0302020204030204"/>
                <a:ea typeface="+mn-ea"/>
                <a:cs typeface="+mn-cs"/>
              </a:rPr>
              <a:t>pendant</a:t>
            </a:r>
            <a:r>
              <a:rPr kumimoji="0" lang="en-US" sz="2400" b="1"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fr-FR" sz="2400" b="1" u="none" strike="noStrike" kern="1200" cap="none" spc="0" normalizeH="0" baseline="0" dirty="0">
                <a:ln>
                  <a:noFill/>
                </a:ln>
                <a:solidFill>
                  <a:srgbClr val="104F75"/>
                </a:solidFill>
                <a:effectLst/>
                <a:uLnTx/>
                <a:uFillTx/>
                <a:latin typeface="Century Gothic" panose="020F0302020204030204"/>
                <a:ea typeface="+mn-ea"/>
                <a:cs typeface="+mn-cs"/>
              </a:rPr>
              <a:t>que</a:t>
            </a:r>
            <a:r>
              <a:rPr kumimoji="0" lang="en-US" sz="2400" b="1"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[while]:</a:t>
            </a:r>
            <a:endParaRPr kumimoji="0" lang="en-US" sz="2400" b="0" i="0" u="none" strike="noStrike" kern="1200" cap="none" spc="0" normalizeH="0" baseline="0" noProof="0" dirty="0">
              <a:ln>
                <a:noFill/>
              </a:ln>
              <a:solidFill>
                <a:srgbClr val="104F75"/>
              </a:solidFill>
              <a:effectLst/>
              <a:uLnTx/>
              <a:uFillTx/>
              <a:latin typeface="Century Gothic" panose="020F0302020204030204"/>
            </a:endParaRPr>
          </a:p>
        </p:txBody>
      </p:sp>
      <p:pic>
        <p:nvPicPr>
          <p:cNvPr id="12" name="Picture 11" descr="A picture containing toy, doll, vector graphics&#10;&#10;Description automatically generated">
            <a:extLst>
              <a:ext uri="{FF2B5EF4-FFF2-40B4-BE49-F238E27FC236}">
                <a16:creationId xmlns:a16="http://schemas.microsoft.com/office/drawing/2014/main" id="{8A52FF71-AC8B-42BA-CE07-019CE85B2F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5530" y="3495629"/>
            <a:ext cx="1514328" cy="1261940"/>
          </a:xfrm>
          <a:prstGeom prst="rect">
            <a:avLst/>
          </a:prstGeom>
        </p:spPr>
      </p:pic>
      <p:pic>
        <p:nvPicPr>
          <p:cNvPr id="16" name="Picture 15" descr="Icon&#10;&#10;Description automatically generated">
            <a:extLst>
              <a:ext uri="{FF2B5EF4-FFF2-40B4-BE49-F238E27FC236}">
                <a16:creationId xmlns:a16="http://schemas.microsoft.com/office/drawing/2014/main" id="{A316FE0C-BD14-9A4E-2C6F-0EE357C794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499" y="3591163"/>
            <a:ext cx="1033965" cy="1048712"/>
          </a:xfrm>
          <a:prstGeom prst="rect">
            <a:avLst/>
          </a:prstGeom>
        </p:spPr>
      </p:pic>
      <p:pic>
        <p:nvPicPr>
          <p:cNvPr id="24" name="Picture 23" descr="A picture containing text, vector graphics&#10;&#10;Description automatically generated">
            <a:extLst>
              <a:ext uri="{FF2B5EF4-FFF2-40B4-BE49-F238E27FC236}">
                <a16:creationId xmlns:a16="http://schemas.microsoft.com/office/drawing/2014/main" id="{4E96581E-666E-0DD8-15F7-79CCA39161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50461" y="4805356"/>
            <a:ext cx="754388" cy="1463056"/>
          </a:xfrm>
          <a:prstGeom prst="rect">
            <a:avLst/>
          </a:prstGeom>
        </p:spPr>
      </p:pic>
      <p:pic>
        <p:nvPicPr>
          <p:cNvPr id="28" name="Picture 27" descr="A cartoon of a child holding a suitcase&#10;&#10;Description automatically generated with low confidence">
            <a:extLst>
              <a:ext uri="{FF2B5EF4-FFF2-40B4-BE49-F238E27FC236}">
                <a16:creationId xmlns:a16="http://schemas.microsoft.com/office/drawing/2014/main" id="{3F989EF3-61F7-107F-39AB-68D32AB08A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93549" y="4920692"/>
            <a:ext cx="865863" cy="1296261"/>
          </a:xfrm>
          <a:prstGeom prst="rect">
            <a:avLst/>
          </a:prstGeom>
        </p:spPr>
      </p:pic>
      <p:sp>
        <p:nvSpPr>
          <p:cNvPr id="33" name="TextBox 32">
            <a:extLst>
              <a:ext uri="{FF2B5EF4-FFF2-40B4-BE49-F238E27FC236}">
                <a16:creationId xmlns:a16="http://schemas.microsoft.com/office/drawing/2014/main" id="{04B22D05-0B09-8865-BC43-D2CFC4FA0A8F}"/>
              </a:ext>
            </a:extLst>
          </p:cNvPr>
          <p:cNvSpPr txBox="1"/>
          <p:nvPr/>
        </p:nvSpPr>
        <p:spPr>
          <a:xfrm>
            <a:off x="128100" y="3582366"/>
            <a:ext cx="5025489" cy="461665"/>
          </a:xfrm>
          <a:prstGeom prst="rect">
            <a:avLst/>
          </a:prstGeom>
          <a:noFill/>
        </p:spPr>
        <p:txBody>
          <a:bodyPr wrap="square" rtlCol="0">
            <a:spAutoFit/>
          </a:bodyPr>
          <a:lstStyle/>
          <a:p>
            <a:pPr lvl="0">
              <a:defRPr/>
            </a:pPr>
            <a:r>
              <a:rPr lang="en-GB" sz="2400" dirty="0">
                <a:solidFill>
                  <a:srgbClr val="104F75"/>
                </a:solidFill>
              </a:rPr>
              <a:t>…my mother </a:t>
            </a:r>
            <a:r>
              <a:rPr lang="en-GB" sz="2400" b="1" dirty="0">
                <a:solidFill>
                  <a:srgbClr val="104F75"/>
                </a:solidFill>
              </a:rPr>
              <a:t>called</a:t>
            </a:r>
            <a:r>
              <a:rPr lang="en-GB" sz="2400" dirty="0">
                <a:solidFill>
                  <a:srgbClr val="104F75"/>
                </a:solidFill>
              </a:rPr>
              <a:t> her friend.</a:t>
            </a:r>
            <a:endParaRPr kumimoji="0" lang="en-GB" sz="2400" i="0" u="none" strike="noStrike" kern="1200" cap="none" spc="0" normalizeH="0" baseline="0" dirty="0">
              <a:ln>
                <a:noFill/>
              </a:ln>
              <a:solidFill>
                <a:srgbClr val="104F75"/>
              </a:solidFill>
              <a:effectLst/>
              <a:uLnTx/>
              <a:uFillTx/>
            </a:endParaRPr>
          </a:p>
        </p:txBody>
      </p:sp>
      <p:sp>
        <p:nvSpPr>
          <p:cNvPr id="34" name="TextBox 33">
            <a:extLst>
              <a:ext uri="{FF2B5EF4-FFF2-40B4-BE49-F238E27FC236}">
                <a16:creationId xmlns:a16="http://schemas.microsoft.com/office/drawing/2014/main" id="{59E87F25-85F4-A03B-B2C2-AA6BE7ADE8DD}"/>
              </a:ext>
            </a:extLst>
          </p:cNvPr>
          <p:cNvSpPr txBox="1"/>
          <p:nvPr/>
        </p:nvSpPr>
        <p:spPr>
          <a:xfrm>
            <a:off x="5819561" y="3582366"/>
            <a:ext cx="5978904" cy="461665"/>
          </a:xfrm>
          <a:prstGeom prst="rect">
            <a:avLst/>
          </a:prstGeom>
          <a:noFill/>
        </p:spPr>
        <p:txBody>
          <a:bodyPr wrap="square" rtlCol="0">
            <a:spAutoFit/>
          </a:bodyPr>
          <a:lstStyle/>
          <a:p>
            <a:pPr lvl="0">
              <a:defRPr/>
            </a:pPr>
            <a:r>
              <a:rPr lang="fr-FR" sz="2400" dirty="0">
                <a:solidFill>
                  <a:srgbClr val="104F75"/>
                </a:solidFill>
              </a:rPr>
              <a:t>…ma mère </a:t>
            </a:r>
            <a:r>
              <a:rPr lang="fr-FR" sz="2400" b="1" dirty="0">
                <a:solidFill>
                  <a:srgbClr val="104F75"/>
                </a:solidFill>
              </a:rPr>
              <a:t>a appelé </a:t>
            </a:r>
            <a:r>
              <a:rPr lang="fr-FR" sz="2400" dirty="0">
                <a:solidFill>
                  <a:srgbClr val="104F75"/>
                </a:solidFill>
              </a:rPr>
              <a:t>son amie.</a:t>
            </a:r>
            <a:endParaRPr kumimoji="0" lang="fr-FR" sz="2400" i="0" u="none" strike="noStrike" kern="1200" cap="none" spc="0" normalizeH="0" baseline="0" dirty="0">
              <a:ln>
                <a:noFill/>
              </a:ln>
              <a:solidFill>
                <a:srgbClr val="104F75"/>
              </a:solidFill>
              <a:effectLst/>
              <a:uLnTx/>
              <a:uFillTx/>
            </a:endParaRPr>
          </a:p>
        </p:txBody>
      </p:sp>
      <p:sp>
        <p:nvSpPr>
          <p:cNvPr id="35" name="TextBox 34">
            <a:extLst>
              <a:ext uri="{FF2B5EF4-FFF2-40B4-BE49-F238E27FC236}">
                <a16:creationId xmlns:a16="http://schemas.microsoft.com/office/drawing/2014/main" id="{CC31BB12-AC82-BCBE-89C9-581AD24B3D66}"/>
              </a:ext>
            </a:extLst>
          </p:cNvPr>
          <p:cNvSpPr txBox="1"/>
          <p:nvPr/>
        </p:nvSpPr>
        <p:spPr>
          <a:xfrm>
            <a:off x="128100" y="5385957"/>
            <a:ext cx="4427430" cy="461665"/>
          </a:xfrm>
          <a:prstGeom prst="rect">
            <a:avLst/>
          </a:prstGeom>
          <a:noFill/>
        </p:spPr>
        <p:txBody>
          <a:bodyPr wrap="square" rtlCol="0">
            <a:spAutoFit/>
          </a:bodyPr>
          <a:lstStyle/>
          <a:p>
            <a:pPr lvl="0">
              <a:defRPr/>
            </a:pPr>
            <a:r>
              <a:rPr lang="en-GB" sz="2400" dirty="0">
                <a:solidFill>
                  <a:srgbClr val="104F75"/>
                </a:solidFill>
              </a:rPr>
              <a:t>…</a:t>
            </a:r>
            <a:r>
              <a:rPr lang="en-GB" sz="2400" i="1" dirty="0">
                <a:solidFill>
                  <a:srgbClr val="104F75"/>
                </a:solidFill>
              </a:rPr>
              <a:t>when </a:t>
            </a:r>
            <a:r>
              <a:rPr lang="en-GB" sz="2400" dirty="0">
                <a:solidFill>
                  <a:srgbClr val="104F75"/>
                </a:solidFill>
              </a:rPr>
              <a:t>my friend </a:t>
            </a:r>
            <a:r>
              <a:rPr lang="en-GB" sz="2400" b="1" dirty="0">
                <a:solidFill>
                  <a:srgbClr val="104F75"/>
                </a:solidFill>
              </a:rPr>
              <a:t>arrived.</a:t>
            </a:r>
            <a:endParaRPr kumimoji="0" lang="en-GB" sz="2400" b="1" i="0" u="none" strike="noStrike" kern="1200" cap="none" spc="0" normalizeH="0" baseline="0" dirty="0">
              <a:ln>
                <a:noFill/>
              </a:ln>
              <a:solidFill>
                <a:srgbClr val="E87D1E"/>
              </a:solidFill>
              <a:effectLst/>
              <a:uLnTx/>
              <a:uFillTx/>
            </a:endParaRPr>
          </a:p>
        </p:txBody>
      </p:sp>
      <p:sp>
        <p:nvSpPr>
          <p:cNvPr id="36" name="TextBox 35">
            <a:extLst>
              <a:ext uri="{FF2B5EF4-FFF2-40B4-BE49-F238E27FC236}">
                <a16:creationId xmlns:a16="http://schemas.microsoft.com/office/drawing/2014/main" id="{E69C0600-6B0A-551A-6431-1A04957ECF3D}"/>
              </a:ext>
            </a:extLst>
          </p:cNvPr>
          <p:cNvSpPr txBox="1"/>
          <p:nvPr/>
        </p:nvSpPr>
        <p:spPr>
          <a:xfrm>
            <a:off x="5819560" y="5385957"/>
            <a:ext cx="4964053" cy="461665"/>
          </a:xfrm>
          <a:prstGeom prst="rect">
            <a:avLst/>
          </a:prstGeom>
          <a:noFill/>
        </p:spPr>
        <p:txBody>
          <a:bodyPr wrap="square" rtlCol="0">
            <a:spAutoFit/>
          </a:bodyPr>
          <a:lstStyle/>
          <a:p>
            <a:pPr lvl="0">
              <a:defRPr/>
            </a:pPr>
            <a:r>
              <a:rPr lang="fr-FR" sz="2400" i="1" dirty="0">
                <a:solidFill>
                  <a:srgbClr val="104F75"/>
                </a:solidFill>
              </a:rPr>
              <a:t>…quand mon amie </a:t>
            </a:r>
            <a:r>
              <a:rPr lang="fr-FR" sz="2400" b="1" dirty="0">
                <a:solidFill>
                  <a:srgbClr val="104F75"/>
                </a:solidFill>
              </a:rPr>
              <a:t>est arrivée.</a:t>
            </a:r>
            <a:endParaRPr kumimoji="0" lang="fr-FR" sz="2400" i="0" u="none" strike="noStrike" kern="1200" cap="none" spc="0" normalizeH="0" baseline="0" dirty="0">
              <a:ln>
                <a:noFill/>
              </a:ln>
              <a:solidFill>
                <a:srgbClr val="E87D1E"/>
              </a:solidFill>
              <a:effectLst/>
              <a:uLnTx/>
              <a:uFillTx/>
            </a:endParaRPr>
          </a:p>
        </p:txBody>
      </p:sp>
    </p:spTree>
    <p:extLst>
      <p:ext uri="{BB962C8B-B14F-4D97-AF65-F5344CB8AC3E}">
        <p14:creationId xmlns:p14="http://schemas.microsoft.com/office/powerpoint/2010/main" val="154119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0" grpId="0"/>
      <p:bldP spid="21" grpId="0"/>
      <p:bldP spid="22" grpId="0"/>
      <p:bldP spid="14" grpId="0"/>
      <p:bldP spid="33" grpId="0"/>
      <p:bldP spid="34" grpId="0"/>
      <p:bldP spid="35" grpId="0"/>
      <p:bldP spid="36"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0</TotalTime>
  <Words>10578</Words>
  <Application>Microsoft Office PowerPoint</Application>
  <PresentationFormat>Widescreen</PresentationFormat>
  <Paragraphs>1308</Paragraphs>
  <Slides>59</Slides>
  <Notes>59</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59</vt:i4>
      </vt:variant>
    </vt:vector>
  </HeadingPairs>
  <TitlesOfParts>
    <vt:vector size="68" baseType="lpstr">
      <vt:lpstr>Arial</vt:lpstr>
      <vt:lpstr>Arial Rounded</vt:lpstr>
      <vt:lpstr>Calibri</vt:lpstr>
      <vt:lpstr>Century Gothic</vt:lpstr>
      <vt:lpstr>Tw Cen MT</vt:lpstr>
      <vt:lpstr>1_Office Theme</vt:lpstr>
      <vt:lpstr>NCELP Theme</vt:lpstr>
      <vt:lpstr>2_Office Theme</vt:lpstr>
      <vt:lpstr>5_Office Theme</vt:lpstr>
      <vt:lpstr>Talking about things that happened at the same time</vt:lpstr>
      <vt:lpstr>r</vt:lpstr>
      <vt:lpstr>r</vt:lpstr>
      <vt:lpstr>Phonétique [r]</vt:lpstr>
      <vt:lpstr>PowerPoint Presentation</vt:lpstr>
      <vt:lpstr>Vocabulaire</vt:lpstr>
      <vt:lpstr>The imperfect: past continuous</vt:lpstr>
      <vt:lpstr>Le parfait ou l’imparfait?</vt:lpstr>
      <vt:lpstr>Simultaneous events</vt:lpstr>
      <vt:lpstr>On parle de deux choses…</vt:lpstr>
      <vt:lpstr>On parle de deux choses…</vt:lpstr>
      <vt:lpstr>On parle de deux choses…</vt:lpstr>
      <vt:lpstr>Est-ce que questions </vt:lpstr>
      <vt:lpstr>Est-ce que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Talking about things that happened at the same time</vt:lpstr>
      <vt:lpstr>r</vt:lpstr>
      <vt:lpstr>r</vt:lpstr>
      <vt:lpstr>Des virelangues !  </vt:lpstr>
      <vt:lpstr>Des virelangues !  </vt:lpstr>
      <vt:lpstr>Des virelangues !  </vt:lpstr>
      <vt:lpstr>Un quiz rapide sur deux thèmes!</vt:lpstr>
      <vt:lpstr>Un repas chez nous</vt:lpstr>
      <vt:lpstr>Un mystère* au château !</vt:lpstr>
      <vt:lpstr>Un vol au château</vt:lpstr>
      <vt:lpstr>Un vol au château</vt:lpstr>
      <vt:lpstr>Un vol au château</vt:lpstr>
      <vt:lpstr>Un mystère au théâtre ?</vt:lpstr>
      <vt:lpstr>Le parfait ou l’imparfait?</vt:lpstr>
      <vt:lpstr>Le parfait ou l’imparfait?</vt:lpstr>
      <vt:lpstr>Using the verb ‘savoir’</vt:lpstr>
      <vt:lpstr>Qu’est-ce que tu vois?</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Louise Bibbey</cp:lastModifiedBy>
  <cp:revision>1899</cp:revision>
  <cp:lastPrinted>2022-05-25T06:34:46Z</cp:lastPrinted>
  <dcterms:created xsi:type="dcterms:W3CDTF">2020-06-12T14:19:03Z</dcterms:created>
  <dcterms:modified xsi:type="dcterms:W3CDTF">2022-08-08T15:52:05Z</dcterms:modified>
</cp:coreProperties>
</file>