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7" r:id="rId4"/>
  </p:sldMasterIdLst>
  <p:notesMasterIdLst>
    <p:notesMasterId r:id="rId60"/>
  </p:notesMasterIdLst>
  <p:sldIdLst>
    <p:sldId id="257" r:id="rId5"/>
    <p:sldId id="314" r:id="rId6"/>
    <p:sldId id="316" r:id="rId7"/>
    <p:sldId id="317" r:id="rId8"/>
    <p:sldId id="318" r:id="rId9"/>
    <p:sldId id="260" r:id="rId10"/>
    <p:sldId id="319" r:id="rId11"/>
    <p:sldId id="320" r:id="rId12"/>
    <p:sldId id="262" r:id="rId13"/>
    <p:sldId id="263" r:id="rId14"/>
    <p:sldId id="367" r:id="rId15"/>
    <p:sldId id="322"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28" r:id="rId37"/>
    <p:sldId id="349" r:id="rId38"/>
    <p:sldId id="350" r:id="rId39"/>
    <p:sldId id="369" r:id="rId40"/>
    <p:sldId id="351" r:id="rId41"/>
    <p:sldId id="353" r:id="rId42"/>
    <p:sldId id="354" r:id="rId43"/>
    <p:sldId id="264" r:id="rId44"/>
    <p:sldId id="355" r:id="rId45"/>
    <p:sldId id="324" r:id="rId46"/>
    <p:sldId id="315" r:id="rId47"/>
    <p:sldId id="356" r:id="rId48"/>
    <p:sldId id="357" r:id="rId49"/>
    <p:sldId id="327" r:id="rId50"/>
    <p:sldId id="359" r:id="rId51"/>
    <p:sldId id="360" r:id="rId52"/>
    <p:sldId id="361" r:id="rId53"/>
    <p:sldId id="362" r:id="rId54"/>
    <p:sldId id="363" r:id="rId55"/>
    <p:sldId id="364" r:id="rId56"/>
    <p:sldId id="365" r:id="rId57"/>
    <p:sldId id="358" r:id="rId58"/>
    <p:sldId id="2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9" autoAdjust="0"/>
    <p:restoredTop sz="86435" autoAdjust="0"/>
  </p:normalViewPr>
  <p:slideViewPr>
    <p:cSldViewPr snapToGrid="0">
      <p:cViewPr varScale="1">
        <p:scale>
          <a:sx n="66" d="100"/>
          <a:sy n="66" d="100"/>
        </p:scale>
        <p:origin x="90" y="1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4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F54FA-59ED-40F8-9545-703C7399BBBC}" type="datetimeFigureOut">
              <a:rPr lang="en-GB" smtClean="0"/>
              <a:t>06/07/2020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3ADD6-5A9E-4A57-BAD5-2023CA6C850A}" type="slidenum">
              <a:rPr lang="en-GB" smtClean="0"/>
              <a:t>‹#›</a:t>
            </a:fld>
            <a:endParaRPr lang="en-GB"/>
          </a:p>
        </p:txBody>
      </p:sp>
    </p:spTree>
    <p:extLst>
      <p:ext uri="{BB962C8B-B14F-4D97-AF65-F5344CB8AC3E}">
        <p14:creationId xmlns:p14="http://schemas.microsoft.com/office/powerpoint/2010/main" val="2642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smtClean="0"/>
              <a:t>estar</a:t>
            </a:r>
            <a:r>
              <a:rPr lang="en-GB" b="0" baseline="0" dirty="0" smtClean="0"/>
              <a:t>, estoy and está (for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smtClean="0">
                <a:solidFill>
                  <a:prstClr val="white"/>
                </a:solidFill>
                <a:latin typeface="Calibri" panose="020F0502020204030204" pitchFamily="34" charset="0"/>
                <a:cs typeface="Calibri" panose="020F0502020204030204" pitchFamily="34" charset="0"/>
              </a:rPr>
              <a:t>Note: ‘estás’ will be introduced in the second lesson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smtClean="0"/>
              <a:t>1.1.1 </a:t>
            </a:r>
            <a:r>
              <a:rPr lang="es-ES" b="1" dirty="0"/>
              <a:t>(introduce)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Source:</a:t>
            </a:r>
            <a:r>
              <a:rPr lang="en-GB" baseline="0" noProof="0" dirty="0" smtClean="0"/>
              <a:t> Davies, M. &amp; Davies, K. (2018</a:t>
            </a:r>
            <a:r>
              <a:rPr lang="en-GB" i="0" baseline="0" noProof="0" dirty="0" smtClean="0"/>
              <a:t>)</a:t>
            </a:r>
            <a:r>
              <a:rPr lang="en-GB" i="1" baseline="0" noProof="0" dirty="0" smtClean="0"/>
              <a:t>. A frequency dictionary of Spanish: Core vocabulary for learners </a:t>
            </a:r>
            <a:r>
              <a:rPr lang="es-ES" baseline="0" dirty="0" smtClean="0"/>
              <a:t>(</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7901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a:t>
            </a:r>
            <a:r>
              <a:rPr lang="en-GB" dirty="0" smtClean="0"/>
              <a:t>cluster word images or sound, </a:t>
            </a:r>
            <a:r>
              <a:rPr lang="en-GB" sz="1200" dirty="0" smtClean="0"/>
              <a:t>students have to pronounce the words themselves.</a:t>
            </a:r>
            <a:endParaRPr lang="en-GB" sz="1200" kern="1200" dirty="0" smtClean="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94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Phonics</a:t>
            </a:r>
            <a:r>
              <a:rPr lang="en-US" b="1" baseline="0" dirty="0" smtClean="0"/>
              <a:t> practice activity: alphabetical read aloud</a:t>
            </a:r>
            <a:endParaRPr lang="en-US" b="1" dirty="0" smtClean="0"/>
          </a:p>
          <a:p>
            <a:endParaRPr lang="en-US" b="1" dirty="0" smtClean="0"/>
          </a:p>
          <a:p>
            <a:r>
              <a:rPr lang="en-US" b="1" dirty="0" smtClean="0"/>
              <a:t>Timing</a:t>
            </a:r>
            <a:r>
              <a:rPr lang="en-US" b="1" dirty="0"/>
              <a:t>: 1 min</a:t>
            </a:r>
          </a:p>
          <a:p>
            <a:endParaRPr lang="en-US" b="1" dirty="0"/>
          </a:p>
          <a:p>
            <a:r>
              <a:rPr lang="en-US" b="1" dirty="0"/>
              <a:t>Aim: </a:t>
            </a:r>
            <a:r>
              <a:rPr lang="en-US" b="0" dirty="0"/>
              <a:t>To elicit the production of the SSC </a:t>
            </a:r>
            <a:r>
              <a:rPr lang="en-US" b="1" dirty="0"/>
              <a:t>[a]</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a:t>
            </a:r>
            <a:r>
              <a:rPr lang="en-GB" sz="1200" b="0" kern="1200" baseline="0" dirty="0" smtClean="0">
                <a:solidFill>
                  <a:schemeClr val="tx1"/>
                </a:solidFill>
                <a:effectLst/>
                <a:latin typeface="+mn-lt"/>
                <a:ea typeface="+mn-ea"/>
                <a:cs typeface="+mn-cs"/>
              </a:rPr>
              <a:t>Click on ‘</a:t>
            </a:r>
            <a:r>
              <a:rPr lang="en-GB" sz="1200" b="0" kern="1200" baseline="0" dirty="0" err="1" smtClean="0">
                <a:solidFill>
                  <a:schemeClr val="tx1"/>
                </a:solidFill>
                <a:effectLst/>
                <a:latin typeface="+mn-lt"/>
                <a:ea typeface="+mn-ea"/>
                <a:cs typeface="+mn-cs"/>
              </a:rPr>
              <a:t>inicio</a:t>
            </a:r>
            <a:r>
              <a:rPr lang="en-GB" sz="1200" b="0" kern="1200" baseline="0" dirty="0" smtClean="0">
                <a:solidFill>
                  <a:schemeClr val="tx1"/>
                </a:solidFill>
                <a:effectLst/>
                <a:latin typeface="+mn-lt"/>
                <a:ea typeface="+mn-ea"/>
                <a:cs typeface="+mn-cs"/>
              </a:rPr>
              <a:t>’ to start the timer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2. Individually </a:t>
            </a:r>
            <a:r>
              <a:rPr lang="en-GB" sz="1200" b="0" kern="1200" baseline="0" dirty="0">
                <a:solidFill>
                  <a:schemeClr val="tx1"/>
                </a:solidFill>
                <a:effectLst/>
                <a:latin typeface="+mn-lt"/>
                <a:ea typeface="+mn-ea"/>
                <a:cs typeface="+mn-cs"/>
              </a:rPr>
              <a:t>(but all at once) pupils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3. </a:t>
            </a:r>
            <a:r>
              <a:rPr lang="en-GB" sz="1200" b="0" kern="1200" baseline="0" dirty="0" smtClean="0">
                <a:solidFill>
                  <a:schemeClr val="tx1"/>
                </a:solidFill>
                <a:effectLst/>
                <a:latin typeface="+mn-lt"/>
                <a:ea typeface="+mn-ea"/>
                <a:cs typeface="+mn-cs"/>
              </a:rPr>
              <a:t>Students </a:t>
            </a:r>
            <a:r>
              <a:rPr lang="en-GB" sz="1200" b="0" kern="1200" baseline="0" dirty="0">
                <a:solidFill>
                  <a:schemeClr val="tx1"/>
                </a:solidFill>
                <a:effectLst/>
                <a:latin typeface="+mn-lt"/>
                <a:ea typeface="+mn-ea"/>
                <a:cs typeface="+mn-cs"/>
              </a:rPr>
              <a:t>keep going for one minute.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Note: </a:t>
            </a:r>
            <a:r>
              <a:rPr lang="en-GB" sz="1200" b="0" kern="1200" dirty="0" smtClean="0">
                <a:solidFill>
                  <a:schemeClr val="tx1"/>
                </a:solidFill>
                <a:effectLst/>
                <a:latin typeface="+mn-lt"/>
                <a:ea typeface="+mn-ea"/>
                <a:cs typeface="+mn-cs"/>
              </a:rPr>
              <a:t>the new vocabulary item </a:t>
            </a:r>
            <a:r>
              <a:rPr lang="en-GB" sz="1200" b="0" kern="1200" baseline="0" dirty="0" smtClean="0">
                <a:solidFill>
                  <a:schemeClr val="tx1"/>
                </a:solidFill>
                <a:effectLst/>
                <a:latin typeface="+mn-lt"/>
                <a:ea typeface="+mn-ea"/>
                <a:cs typeface="+mn-cs"/>
              </a:rPr>
              <a:t>‘estar’ [21] is also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Timing: </a:t>
            </a:r>
            <a:r>
              <a:rPr lang="en-US" b="0" dirty="0" smtClean="0"/>
              <a:t>5 minutes</a:t>
            </a:r>
          </a:p>
          <a:p>
            <a:endParaRPr lang="en-US" b="1" dirty="0" smtClean="0"/>
          </a:p>
          <a:p>
            <a:r>
              <a:rPr lang="en-US" b="1" dirty="0" smtClean="0"/>
              <a:t>Aim:</a:t>
            </a:r>
            <a:r>
              <a:rPr lang="en-US" b="1" baseline="0" dirty="0" smtClean="0"/>
              <a:t> </a:t>
            </a:r>
            <a:r>
              <a:rPr lang="en-US" b="0" baseline="0" dirty="0" smtClean="0"/>
              <a:t>1) To extend practice of SSC [a] to names of cities; 2) to introduce the meaning of ‘</a:t>
            </a:r>
            <a:r>
              <a:rPr lang="en-US" b="0" baseline="0" dirty="0" err="1" smtClean="0"/>
              <a:t>está</a:t>
            </a:r>
            <a:r>
              <a:rPr lang="en-US" b="0" baseline="0" dirty="0" smtClean="0"/>
              <a:t>’ as used for ‘it is’ (see note below); 3) to introduce the two new vocabulary items ‘</a:t>
            </a:r>
            <a:r>
              <a:rPr lang="en-US" b="0" baseline="0" dirty="0" err="1" smtClean="0"/>
              <a:t>Inglaterra</a:t>
            </a:r>
            <a:r>
              <a:rPr lang="en-US" b="0" baseline="0" dirty="0" smtClean="0"/>
              <a:t>’ and ‘</a:t>
            </a:r>
            <a:r>
              <a:rPr lang="en-US" b="0" baseline="0" dirty="0" err="1" smtClean="0"/>
              <a:t>España</a:t>
            </a:r>
            <a:r>
              <a:rPr lang="en-US" b="0" baseline="0" dirty="0" smtClean="0"/>
              <a:t>’</a:t>
            </a:r>
            <a:endParaRPr lang="en-US" b="1" dirty="0" smtClean="0"/>
          </a:p>
          <a:p>
            <a:endParaRPr lang="en-US" b="1" dirty="0" smtClean="0"/>
          </a:p>
          <a:p>
            <a:r>
              <a:rPr lang="en-US" b="1" dirty="0" smtClean="0"/>
              <a:t>Procedure:</a:t>
            </a:r>
          </a:p>
          <a:p>
            <a:pPr marL="228600" indent="-228600">
              <a:buAutoNum type="arabicPeriod"/>
            </a:pPr>
            <a:r>
              <a:rPr lang="en-US" b="0" dirty="0" smtClean="0"/>
              <a:t>This is a teacher-fronted activity. Teachers can respond chorally.</a:t>
            </a:r>
          </a:p>
          <a:p>
            <a:pPr marL="228600" indent="-228600">
              <a:buAutoNum type="arabicPeriod"/>
            </a:pPr>
            <a:r>
              <a:rPr lang="en-US" b="0" dirty="0" smtClean="0"/>
              <a:t> Ask the group</a:t>
            </a:r>
            <a:r>
              <a:rPr lang="en-US" b="0" baseline="0" dirty="0" smtClean="0"/>
              <a:t> ‘</a:t>
            </a:r>
            <a:r>
              <a:rPr kumimoji="0" lang="en-GB" sz="1200" b="0"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rPr>
              <a:t>¿Dónde está…?’, with the name of the city. Answer will either be </a:t>
            </a:r>
            <a:r>
              <a:rPr kumimoji="0" lang="en-GB" sz="1200" b="0" i="0" u="none" strike="noStrike" kern="0" cap="none" spc="0" normalizeH="0" baseline="0" noProof="0" dirty="0" err="1" smtClean="0">
                <a:ln>
                  <a:noFill/>
                </a:ln>
                <a:solidFill>
                  <a:prstClr val="white"/>
                </a:solidFill>
                <a:effectLst/>
                <a:uLnTx/>
                <a:uFillTx/>
                <a:latin typeface="Century Gothic" panose="020B0502020202020204" pitchFamily="34" charset="0"/>
                <a:ea typeface="+mn-ea"/>
                <a:cs typeface="+mn-cs"/>
              </a:rPr>
              <a:t>Inglaterra</a:t>
            </a:r>
            <a:r>
              <a:rPr kumimoji="0" lang="en-GB" sz="1200" b="0" i="0" u="none" strike="noStrike" kern="0" cap="none" spc="0" normalizeH="0" baseline="0" noProof="0" dirty="0" smtClean="0">
                <a:ln>
                  <a:noFill/>
                </a:ln>
                <a:solidFill>
                  <a:prstClr val="white"/>
                </a:solidFill>
                <a:effectLst/>
                <a:uLnTx/>
                <a:uFillTx/>
                <a:latin typeface="Century Gothic" panose="020B0502020202020204" pitchFamily="34" charset="0"/>
                <a:ea typeface="+mn-ea"/>
                <a:cs typeface="+mn-cs"/>
              </a:rPr>
              <a:t> or </a:t>
            </a:r>
            <a:r>
              <a:rPr lang="en-GB" dirty="0" err="1" smtClean="0"/>
              <a:t>España</a:t>
            </a:r>
            <a:r>
              <a:rPr lang="en-GB" dirty="0" smtClean="0"/>
              <a:t>.</a:t>
            </a:r>
            <a:endParaRPr lang="en-US" b="0" dirty="0" smtClean="0"/>
          </a:p>
          <a:p>
            <a:endParaRPr lang="en-US" b="0" dirty="0" smtClean="0"/>
          </a:p>
          <a:p>
            <a:r>
              <a:rPr lang="en-US" b="1" dirty="0" smtClean="0"/>
              <a:t>Note:</a:t>
            </a:r>
            <a:r>
              <a:rPr lang="en-US" b="1" baseline="0" dirty="0" smtClean="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You could ask </a:t>
            </a:r>
            <a:r>
              <a:rPr lang="en-GB" b="0" dirty="0" smtClean="0"/>
              <a:t>students to pronounce </a:t>
            </a:r>
            <a:r>
              <a:rPr lang="en-GB" dirty="0" smtClean="0"/>
              <a:t>the English towns in a Spanish way - see what they come up with (a good way to assess some prior knowledge of phonics/Spanish).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A couple of the places aren't obvious, so there is genuinely new/surprising info added in here.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smtClean="0"/>
              <a:t>We need to deal explicitly with the fact that 'está' stands for </a:t>
            </a:r>
            <a:r>
              <a:rPr lang="en-GB" b="1" dirty="0" smtClean="0"/>
              <a:t>two</a:t>
            </a:r>
            <a:r>
              <a:rPr lang="en-GB" b="0" dirty="0" smtClean="0"/>
              <a:t> words in English, here - it and is. In the verb slides, we translate 'está' as 'is' and then show it with subjects Madrid and Pablo.  Here we see it for the first time meaning 'it 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Note that ‘</a:t>
            </a:r>
            <a:r>
              <a:rPr lang="en-GB" dirty="0" err="1" smtClean="0"/>
              <a:t>rr</a:t>
            </a:r>
            <a:r>
              <a:rPr lang="en-GB" dirty="0" smtClean="0"/>
              <a:t>’ and ‘ñ’ are new SSC. Some brief attention will need to be given to RR in </a:t>
            </a:r>
            <a:r>
              <a:rPr lang="en-GB" dirty="0" err="1" smtClean="0"/>
              <a:t>Inglaterra</a:t>
            </a:r>
            <a:r>
              <a:rPr lang="en-GB" dirty="0" smtClean="0"/>
              <a:t> and Ñ in </a:t>
            </a:r>
            <a:r>
              <a:rPr lang="en-GB" dirty="0" err="1" smtClean="0"/>
              <a:t>España</a:t>
            </a:r>
            <a:r>
              <a:rPr lang="en-GB" dirty="0" smtClean="0"/>
              <a:t>, before they are more formally introduced and practised. It can be quite fun for students to practise rolling the RR! And if</a:t>
            </a:r>
            <a:r>
              <a:rPr lang="en-GB" baseline="0" dirty="0" smtClean="0"/>
              <a:t> students can say ‘lasagne’ they can say ‘</a:t>
            </a:r>
            <a:r>
              <a:rPr lang="en-GB" baseline="0" dirty="0" err="1" smtClean="0"/>
              <a:t>España</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a:t>
            </a:r>
            <a:r>
              <a:rPr lang="en-GB" baseline="0" dirty="0"/>
              <a:t> revealing the answer, a</a:t>
            </a:r>
            <a:r>
              <a:rPr lang="en-GB" dirty="0"/>
              <a:t>sk students to pronounce Camborne</a:t>
            </a:r>
            <a:r>
              <a:rPr lang="en-GB" baseline="0" dirty="0"/>
              <a:t> </a:t>
            </a:r>
            <a:r>
              <a:rPr lang="en-GB" dirty="0"/>
              <a:t>in a Spanish way - see what they come up with (a good way to assess some prior knowledge of phonics/Spanish).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6142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1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020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26742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332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Timing: </a:t>
            </a:r>
            <a:r>
              <a:rPr lang="en-GB" dirty="0" smtClean="0"/>
              <a:t>2 minutes</a:t>
            </a:r>
          </a:p>
          <a:p>
            <a:endParaRPr lang="en-GB" dirty="0" smtClean="0"/>
          </a:p>
          <a:p>
            <a:r>
              <a:rPr lang="en-GB" b="1" dirty="0" smtClean="0"/>
              <a:t>Aim: </a:t>
            </a:r>
            <a:r>
              <a:rPr lang="en-GB" dirty="0" smtClean="0"/>
              <a:t>To</a:t>
            </a:r>
            <a:r>
              <a:rPr lang="en-GB" baseline="0" dirty="0" smtClean="0"/>
              <a:t> introduce three new vocabulary items (</a:t>
            </a:r>
            <a:r>
              <a:rPr lang="en-GB" baseline="0" dirty="0" err="1" smtClean="0"/>
              <a:t>dónde</a:t>
            </a:r>
            <a:r>
              <a:rPr lang="en-GB" baseline="0" dirty="0" smtClean="0"/>
              <a:t>, está and hola) and identify new students/classmates</a:t>
            </a:r>
            <a:endParaRPr lang="en-GB" dirty="0" smtClean="0"/>
          </a:p>
          <a:p>
            <a:endParaRPr lang="en-GB" dirty="0" smtClean="0"/>
          </a:p>
          <a:p>
            <a:r>
              <a:rPr lang="en-GB" b="1" dirty="0" smtClean="0"/>
              <a:t>Procedure: </a:t>
            </a:r>
          </a:p>
          <a:p>
            <a:pPr marL="228600" indent="-228600">
              <a:buAutoNum type="arabicPeriod"/>
            </a:pPr>
            <a:r>
              <a:rPr lang="en-GB" dirty="0" smtClean="0"/>
              <a:t>Model ‘</a:t>
            </a:r>
            <a:r>
              <a:rPr lang="en-GB" dirty="0" err="1" smtClean="0"/>
              <a:t>dónde</a:t>
            </a:r>
            <a:r>
              <a:rPr lang="en-GB" dirty="0" smtClean="0"/>
              <a:t>‘ (with gesture/supported by picture, as preferred) and ‘está’ and the response of raising a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Use “¿Dónde está + name of student?” to identify the new students in the Y7</a:t>
            </a:r>
            <a:r>
              <a:rPr lang="en-GB" baseline="0" dirty="0" smtClean="0"/>
              <a:t> group.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Say ‘hola’ and wave.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Then, having</a:t>
            </a:r>
            <a:r>
              <a:rPr lang="en-GB" baseline="0" dirty="0" smtClean="0"/>
              <a:t> </a:t>
            </a:r>
            <a:r>
              <a:rPr lang="en-GB" dirty="0" smtClean="0"/>
              <a:t>done the register,</a:t>
            </a:r>
            <a:r>
              <a:rPr lang="en-GB" baseline="0" dirty="0" smtClean="0"/>
              <a:t> the teacher can continue </a:t>
            </a:r>
            <a:r>
              <a:rPr lang="en-GB" dirty="0" smtClean="0"/>
              <a:t>with the next slide, having primed them thoroughly with 'está‘.</a:t>
            </a:r>
          </a:p>
          <a:p>
            <a:endParaRPr lang="en-GB" dirty="0" smtClean="0"/>
          </a:p>
          <a:p>
            <a:r>
              <a:rPr lang="en-GB" b="1" dirty="0" smtClean="0"/>
              <a:t>Notes:</a:t>
            </a:r>
          </a:p>
          <a:p>
            <a:pPr marL="228600" indent="-228600">
              <a:buAutoNum type="arabicPeriod"/>
            </a:pPr>
            <a:r>
              <a:rPr lang="en-GB" dirty="0" smtClean="0"/>
              <a:t>We</a:t>
            </a:r>
            <a:r>
              <a:rPr lang="en-GB" baseline="0" dirty="0" smtClean="0"/>
              <a:t> </a:t>
            </a:r>
            <a:r>
              <a:rPr lang="en-GB" baseline="0" dirty="0"/>
              <a:t>envisage that this is the first lesson with a new Y7 class, and that the teacher doesn’t know the students, and the students will likely not all know each other, </a:t>
            </a:r>
            <a:r>
              <a:rPr lang="en-GB" baseline="0" dirty="0" smtClean="0"/>
              <a:t>either.</a:t>
            </a:r>
            <a:endParaRPr lang="en-GB" baseline="0" dirty="0"/>
          </a:p>
          <a:p>
            <a:pPr marL="228600" indent="-228600">
              <a:buAutoNum type="arabicPeriod"/>
            </a:pPr>
            <a:r>
              <a:rPr lang="en-GB" dirty="0" smtClean="0"/>
              <a:t>Teachers </a:t>
            </a:r>
            <a:r>
              <a:rPr lang="en-GB" dirty="0"/>
              <a:t>may choose to do this after they have got underway with the lesson material OR alternatively they may use this situation to introduce it.  </a:t>
            </a:r>
            <a:endParaRPr lang="en-GB" dirty="0" smtClean="0"/>
          </a:p>
          <a:p>
            <a:pPr marL="228600" indent="-228600">
              <a:buAutoNum type="arabicPeriod"/>
            </a:pPr>
            <a:r>
              <a:rPr lang="en-GB" dirty="0" smtClean="0"/>
              <a:t>This</a:t>
            </a:r>
            <a:r>
              <a:rPr lang="en-GB" baseline="0" dirty="0" smtClean="0"/>
              <a:t> </a:t>
            </a:r>
            <a:r>
              <a:rPr lang="en-GB" baseline="0" dirty="0"/>
              <a:t>is an </a:t>
            </a:r>
            <a:r>
              <a:rPr lang="en-GB" dirty="0"/>
              <a:t>opportunity to use the L2 clearly and successfully for a communicative</a:t>
            </a:r>
            <a:r>
              <a:rPr lang="en-GB" baseline="0" dirty="0"/>
              <a:t> </a:t>
            </a:r>
            <a:r>
              <a:rPr lang="en-GB" dirty="0"/>
              <a:t>purpose. </a:t>
            </a:r>
            <a:r>
              <a:rPr lang="en-GB" baseline="0" dirty="0"/>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0537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628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8743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0749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Timing: </a:t>
            </a:r>
            <a:r>
              <a:rPr lang="en-US" b="0" dirty="0" smtClean="0"/>
              <a:t>5 minutes (slides</a:t>
            </a:r>
            <a:r>
              <a:rPr lang="en-US" b="0" baseline="0" dirty="0" smtClean="0"/>
              <a:t> 23-30)</a:t>
            </a:r>
            <a:endParaRPr lang="en-US" b="0" dirty="0"/>
          </a:p>
          <a:p>
            <a:endParaRPr lang="en-US" b="1" dirty="0"/>
          </a:p>
          <a:p>
            <a:r>
              <a:rPr lang="en-US" b="1" dirty="0"/>
              <a:t>Aim</a:t>
            </a:r>
            <a:r>
              <a:rPr lang="en-US" b="1" dirty="0" smtClean="0"/>
              <a:t>: </a:t>
            </a:r>
            <a:r>
              <a:rPr lang="en-US" b="0" dirty="0" smtClean="0"/>
              <a:t>for</a:t>
            </a:r>
            <a:r>
              <a:rPr lang="en-US" b="0" baseline="0" dirty="0" smtClean="0"/>
              <a:t> students to produce sentences with ‘está’ (with the meaning ‘it is’) and to develop further confidence and accuracy in producing [a]</a:t>
            </a:r>
            <a:endParaRPr lang="en-US" b="1" dirty="0"/>
          </a:p>
          <a:p>
            <a:endParaRPr lang="en-US" b="1" dirty="0"/>
          </a:p>
          <a:p>
            <a:r>
              <a:rPr lang="en-US" b="1" dirty="0"/>
              <a:t>Procedure:</a:t>
            </a:r>
          </a:p>
          <a:p>
            <a:r>
              <a:rPr lang="en-US" b="0" dirty="0"/>
              <a:t>1</a:t>
            </a:r>
            <a:r>
              <a:rPr lang="en-US" b="0" dirty="0" smtClean="0"/>
              <a:t>. Teacher</a:t>
            </a:r>
            <a:r>
              <a:rPr lang="en-US" b="0" baseline="0" dirty="0" smtClean="0"/>
              <a:t> reads aloud the question (which appears on click)</a:t>
            </a:r>
            <a:endParaRPr lang="en-US" b="0" dirty="0"/>
          </a:p>
          <a:p>
            <a:r>
              <a:rPr lang="en-US" b="0" dirty="0"/>
              <a:t>2</a:t>
            </a:r>
            <a:r>
              <a:rPr lang="en-US" b="0" dirty="0" smtClean="0"/>
              <a:t>.</a:t>
            </a:r>
            <a:r>
              <a:rPr lang="en-GB" baseline="0" dirty="0" smtClean="0"/>
              <a:t> Students then have to identify the city and try to pronounce it, focusing on the ‘a’ sound. </a:t>
            </a:r>
            <a:br>
              <a:rPr lang="en-GB" baseline="0" dirty="0" smtClean="0"/>
            </a:br>
            <a:r>
              <a:rPr lang="en-US" b="0" dirty="0" smtClean="0"/>
              <a:t>3. </a:t>
            </a:r>
            <a:r>
              <a:rPr lang="en-GB" baseline="0" dirty="0" smtClean="0"/>
              <a:t>Elicit choral responses (all students speaking at the same time) to give them more confidence</a:t>
            </a:r>
            <a:endParaRPr lang="en-US" b="0" dirty="0"/>
          </a:p>
          <a:p>
            <a:r>
              <a:rPr lang="en-US" b="0" dirty="0"/>
              <a:t>4</a:t>
            </a:r>
            <a:r>
              <a:rPr lang="en-US" b="0" dirty="0" smtClean="0"/>
              <a:t>.</a:t>
            </a:r>
            <a:r>
              <a:rPr lang="en-GB" baseline="0" dirty="0" smtClean="0"/>
              <a:t> Reinforce the phonic awareness by re-stating the answer yourself when it appears.</a:t>
            </a:r>
            <a:endParaRPr lang="en-US" b="0" dirty="0"/>
          </a:p>
          <a:p>
            <a:endParaRPr lang="en-US" b="0" dirty="0" smtClean="0"/>
          </a:p>
          <a:p>
            <a:r>
              <a:rPr lang="en-US" b="1" dirty="0" smtClean="0"/>
              <a:t>Notes:</a:t>
            </a:r>
          </a:p>
          <a:p>
            <a:r>
              <a:rPr lang="en-US" b="0" dirty="0" smtClean="0"/>
              <a:t>1. </a:t>
            </a:r>
            <a:r>
              <a:rPr lang="en-GB" baseline="0" dirty="0" smtClean="0"/>
              <a:t>This activity also familiarises students with the landmarks which are referred to in the later listening and reading activities which follow.</a:t>
            </a:r>
          </a:p>
          <a:p>
            <a:r>
              <a:rPr lang="en-GB" baseline="0" dirty="0" smtClean="0"/>
              <a:t>2. Students may also want to tell you if they have visited these places and this task offers an independent learning opportunity for students to find out more about these (and other) famous places in Spain after the lesson.</a:t>
            </a:r>
            <a:endParaRPr lang="en-GB" dirty="0" smtClean="0"/>
          </a:p>
          <a:p>
            <a:endParaRPr lang="en-US" b="1"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009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0956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8189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02124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1383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138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0812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a:t>
            </a:r>
            <a:r>
              <a:rPr lang="en-GB" b="0" baseline="0" dirty="0" smtClean="0"/>
              <a:t>slides 3-8</a:t>
            </a:r>
            <a:endParaRPr lang="en-GB" b="0" baseline="0"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Calibri"/>
                <a:cs typeface="Calibri"/>
                <a:sym typeface="Calibri"/>
              </a:rPr>
              <a:t>Estar’</a:t>
            </a: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[estar]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smtClean="0">
                <a:ln>
                  <a:noFill/>
                </a:ln>
                <a:solidFill>
                  <a:srgbClr val="000000"/>
                </a:solidFill>
                <a:effectLst/>
                <a:uLnTx/>
                <a:uFillTx/>
                <a:latin typeface="arial" panose="020B0604020202020204" pitchFamily="34" charset="0"/>
                <a:ea typeface="Calibri"/>
                <a:cs typeface="Calibri"/>
                <a:sym typeface="Calibri"/>
              </a:rPr>
              <a:t> Then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lang="en-GB" sz="9600" b="1" dirty="0">
                <a:solidFill>
                  <a:srgbClr val="5B9BD5">
                    <a:lumMod val="50000"/>
                  </a:srgbClr>
                </a:solidFill>
                <a:latin typeface="Century Gothic" panose="020B0502020202020204" pitchFamily="34" charset="0"/>
              </a:rPr>
              <a:t>está</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228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Grammar</a:t>
            </a:r>
            <a:r>
              <a:rPr lang="en-GB" b="1" baseline="0" dirty="0" smtClean="0"/>
              <a:t> explanation</a:t>
            </a:r>
          </a:p>
          <a:p>
            <a:endParaRPr lang="en-GB" b="1" baseline="0" dirty="0" smtClean="0"/>
          </a:p>
          <a:p>
            <a:r>
              <a:rPr lang="en-GB" b="1" baseline="0" dirty="0" smtClean="0"/>
              <a:t>Timing: </a:t>
            </a:r>
            <a:r>
              <a:rPr lang="en-GB" b="0" baseline="0" dirty="0" smtClean="0"/>
              <a:t>2 minutes</a:t>
            </a:r>
          </a:p>
          <a:p>
            <a:endParaRPr lang="en-GB" b="1" baseline="0" dirty="0" smtClean="0"/>
          </a:p>
          <a:p>
            <a:r>
              <a:rPr lang="en-GB" b="1" baseline="0" dirty="0" smtClean="0"/>
              <a:t>Aim: </a:t>
            </a:r>
            <a:r>
              <a:rPr lang="en-GB" b="0" baseline="0" dirty="0" smtClean="0"/>
              <a:t>to highlight the difference in meaning between ‘estoy’ and ‘está’ by juxtaposing the verb forms</a:t>
            </a:r>
            <a:endParaRPr lang="en-GB" b="0" dirty="0" smtClean="0"/>
          </a:p>
          <a:p>
            <a:endParaRPr lang="en-GB" dirty="0" smtClean="0"/>
          </a:p>
          <a:p>
            <a:r>
              <a:rPr lang="en-GB" b="1" baseline="0" dirty="0" smtClean="0"/>
              <a:t>Note</a:t>
            </a:r>
            <a:r>
              <a:rPr lang="en-GB" baseline="0" dirty="0" smtClean="0"/>
              <a:t>: </a:t>
            </a:r>
          </a:p>
          <a:p>
            <a:r>
              <a:rPr lang="en-GB" baseline="0" dirty="0" smtClean="0"/>
              <a:t>1. </a:t>
            </a:r>
            <a:r>
              <a:rPr lang="en-GB" dirty="0" smtClean="0"/>
              <a:t>Make </a:t>
            </a:r>
            <a:r>
              <a:rPr lang="en-GB" dirty="0"/>
              <a:t>reference to that fact that</a:t>
            </a:r>
            <a:r>
              <a:rPr lang="en-GB" baseline="0" dirty="0"/>
              <a:t> </a:t>
            </a:r>
            <a:r>
              <a:rPr lang="en-GB" b="1" baseline="0" dirty="0"/>
              <a:t>está</a:t>
            </a:r>
            <a:r>
              <a:rPr lang="en-GB" baseline="0" dirty="0"/>
              <a:t> has just been practised to mean ‘</a:t>
            </a:r>
            <a:r>
              <a:rPr lang="en-GB" b="1" baseline="0" dirty="0"/>
              <a:t>is</a:t>
            </a:r>
            <a:r>
              <a:rPr lang="en-GB" baseline="0" dirty="0"/>
              <a:t>’ and ‘</a:t>
            </a:r>
            <a:r>
              <a:rPr lang="en-GB" b="1" baseline="0" dirty="0"/>
              <a:t>it is</a:t>
            </a:r>
            <a:r>
              <a:rPr lang="en-GB" baseline="0" dirty="0"/>
              <a:t>’.  </a:t>
            </a:r>
            <a:r>
              <a:rPr lang="en-GB" baseline="0" dirty="0" smtClean="0"/>
              <a:t>Now </a:t>
            </a:r>
            <a:r>
              <a:rPr lang="en-GB" baseline="0" dirty="0"/>
              <a:t>draw students’ attention to its translation as </a:t>
            </a:r>
            <a:r>
              <a:rPr lang="en-GB" b="1" baseline="0" dirty="0"/>
              <a:t>he/she is</a:t>
            </a:r>
            <a:r>
              <a:rPr lang="en-GB" baseline="0" dirty="0"/>
              <a:t>. </a:t>
            </a:r>
          </a:p>
          <a:p>
            <a:r>
              <a:rPr lang="en-GB" baseline="0" dirty="0" smtClean="0"/>
              <a:t>2. This </a:t>
            </a:r>
            <a:r>
              <a:rPr lang="en-GB" baseline="0" dirty="0"/>
              <a:t>is the first time in this lesson that students need to write.  </a:t>
            </a:r>
            <a:r>
              <a:rPr lang="en-GB" baseline="0" dirty="0" smtClean="0"/>
              <a:t>It is probably </a:t>
            </a:r>
            <a:r>
              <a:rPr lang="en-GB" baseline="0" dirty="0"/>
              <a:t>the best time to hand out exercise books. This may mean that one or two activities </a:t>
            </a:r>
            <a:r>
              <a:rPr lang="en-GB" baseline="0" dirty="0" smtClean="0"/>
              <a:t>move </a:t>
            </a:r>
            <a:r>
              <a:rPr lang="en-GB" baseline="0" dirty="0"/>
              <a:t>from this lesson into the next.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3890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Instruction slide for subsequent grammar (reading)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4595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dirty="0" smtClean="0"/>
              <a:t>: </a:t>
            </a:r>
            <a:r>
              <a:rPr lang="en-US" b="0" dirty="0" smtClean="0"/>
              <a:t>6 minutes</a:t>
            </a:r>
            <a:endParaRPr lang="en-US" b="0" dirty="0"/>
          </a:p>
          <a:p>
            <a:endParaRPr lang="en-US" b="1" dirty="0"/>
          </a:p>
          <a:p>
            <a:r>
              <a:rPr lang="en-US" b="1" dirty="0"/>
              <a:t>Aim</a:t>
            </a:r>
            <a:r>
              <a:rPr lang="en-US" b="1" dirty="0" smtClean="0"/>
              <a:t>: </a:t>
            </a:r>
            <a:r>
              <a:rPr lang="en-US" b="0" dirty="0" smtClean="0"/>
              <a:t>to practise</a:t>
            </a:r>
            <a:r>
              <a:rPr lang="en-US" b="0" baseline="0" dirty="0" smtClean="0"/>
              <a:t> attending to the meanings of the verbs ‘estoy’ and ‘está’ in reading comprehension</a:t>
            </a:r>
            <a:endParaRPr lang="en-US" b="0" dirty="0"/>
          </a:p>
          <a:p>
            <a:endParaRPr lang="en-US" b="1" dirty="0"/>
          </a:p>
          <a:p>
            <a:r>
              <a:rPr lang="en-US" b="1" dirty="0"/>
              <a:t>Procedure:</a:t>
            </a:r>
          </a:p>
          <a:p>
            <a:r>
              <a:rPr lang="en-US" b="0" dirty="0"/>
              <a:t>1</a:t>
            </a:r>
            <a:r>
              <a:rPr lang="en-US" b="0" dirty="0" smtClean="0"/>
              <a:t>. Ask students to write 1-6 in exercise books.</a:t>
            </a:r>
            <a:endParaRPr lang="en-US" b="0" dirty="0"/>
          </a:p>
          <a:p>
            <a:r>
              <a:rPr lang="en-US" b="0" dirty="0"/>
              <a:t>2</a:t>
            </a:r>
            <a:r>
              <a:rPr lang="en-US" b="0" dirty="0" smtClean="0"/>
              <a:t>. Ask</a:t>
            </a:r>
            <a:r>
              <a:rPr lang="en-US" b="0" baseline="0" dirty="0" smtClean="0"/>
              <a:t> them to read the sentence on each postcard and decide which person it must refer to. In their books they should write ‘I am’ or ‘s/he is’</a:t>
            </a:r>
            <a:endParaRPr lang="en-US" b="0" dirty="0" smtClean="0"/>
          </a:p>
          <a:p>
            <a:r>
              <a:rPr lang="en-US" b="0" dirty="0" smtClean="0"/>
              <a:t>3. </a:t>
            </a:r>
            <a:r>
              <a:rPr lang="en-US" b="0" baseline="0" dirty="0" smtClean="0"/>
              <a:t>Check answers item by item.</a:t>
            </a:r>
            <a:endParaRPr lang="en-US" b="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Timing: </a:t>
            </a:r>
            <a:r>
              <a:rPr lang="en-US" b="0" dirty="0" smtClean="0"/>
              <a:t>8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Aim: </a:t>
            </a:r>
            <a:r>
              <a:rPr lang="en-US" b="0" dirty="0" smtClean="0"/>
              <a:t>to practise</a:t>
            </a:r>
            <a:r>
              <a:rPr lang="en-US" b="0" baseline="0" dirty="0" smtClean="0"/>
              <a:t> attending to the meanings of the verbs ‘estoy’ and ‘está’ in listening comprehension and to practise transcribing city/place names with SSC [a]</a:t>
            </a:r>
            <a:endParaRPr lang="en-US" b="1" dirty="0"/>
          </a:p>
          <a:p>
            <a:endParaRPr lang="en-US" b="1" dirty="0"/>
          </a:p>
          <a:p>
            <a:r>
              <a:rPr lang="en-US" b="1" dirty="0"/>
              <a:t>Procedure:</a:t>
            </a:r>
          </a:p>
          <a:p>
            <a:r>
              <a:rPr lang="en-US" b="0" dirty="0"/>
              <a:t>1</a:t>
            </a:r>
            <a:r>
              <a:rPr lang="en-US" b="0" dirty="0" smtClean="0"/>
              <a:t>. Ask</a:t>
            </a:r>
            <a:r>
              <a:rPr lang="en-US" b="0" baseline="0" dirty="0" smtClean="0"/>
              <a:t> students to write 1-8 in their books.</a:t>
            </a:r>
            <a:endParaRPr lang="en-US" b="0" dirty="0"/>
          </a:p>
          <a:p>
            <a:r>
              <a:rPr lang="en-US" b="0" dirty="0"/>
              <a:t>2</a:t>
            </a:r>
            <a:r>
              <a:rPr lang="en-US" b="0" dirty="0" smtClean="0"/>
              <a:t>. Tell them that</a:t>
            </a:r>
            <a:r>
              <a:rPr lang="en-US" b="0" baseline="0" dirty="0" smtClean="0"/>
              <a:t> they will sentences using the verbs ‘estoy’ and ‘está’.</a:t>
            </a:r>
            <a:endParaRPr lang="en-US" b="0" dirty="0"/>
          </a:p>
          <a:p>
            <a:r>
              <a:rPr lang="en-US" b="0" dirty="0"/>
              <a:t>3</a:t>
            </a:r>
            <a:r>
              <a:rPr lang="en-US" b="0" dirty="0" smtClean="0"/>
              <a:t>. The first time they listen, they should write ‘I</a:t>
            </a:r>
            <a:r>
              <a:rPr lang="en-US" b="0" baseline="0" dirty="0" smtClean="0"/>
              <a:t> am’ or ‘he is’, depending on the verb.</a:t>
            </a:r>
            <a:endParaRPr lang="en-US" b="0" dirty="0"/>
          </a:p>
          <a:p>
            <a:r>
              <a:rPr lang="en-US" b="0" dirty="0"/>
              <a:t>4</a:t>
            </a:r>
            <a:r>
              <a:rPr lang="en-US" b="0" dirty="0" smtClean="0"/>
              <a:t>.  The second time they listen, they should write the city</a:t>
            </a:r>
            <a:r>
              <a:rPr lang="en-US" b="0" baseline="0" dirty="0" smtClean="0"/>
              <a:t>.</a:t>
            </a:r>
            <a:endParaRPr lang="en-US" b="0" dirty="0"/>
          </a:p>
          <a:p>
            <a:endParaRPr lang="en-US" b="0" dirty="0"/>
          </a:p>
          <a:p>
            <a:r>
              <a:rPr lang="en-US" b="1" dirty="0"/>
              <a:t>Transcript</a:t>
            </a:r>
            <a:r>
              <a:rPr lang="en-US" b="1" dirty="0" smtClean="0"/>
              <a:t>:</a:t>
            </a:r>
          </a:p>
          <a:p>
            <a:pPr marL="228600" indent="-228600">
              <a:buAutoNum type="arabicParenR"/>
            </a:pPr>
            <a:r>
              <a:rPr lang="en-GB" dirty="0" smtClean="0"/>
              <a:t>Está en la Alhambra</a:t>
            </a:r>
          </a:p>
          <a:p>
            <a:pPr marL="228600" indent="-228600">
              <a:buAutoNum type="arabicParenR"/>
            </a:pPr>
            <a:r>
              <a:rPr lang="en-GB" dirty="0" smtClean="0"/>
              <a:t>Estoy en el </a:t>
            </a:r>
            <a:r>
              <a:rPr lang="en-GB" dirty="0" err="1" smtClean="0"/>
              <a:t>museo</a:t>
            </a:r>
            <a:r>
              <a:rPr lang="en-GB" dirty="0" smtClean="0"/>
              <a:t> del Prado</a:t>
            </a:r>
          </a:p>
          <a:p>
            <a:pPr marL="228600" indent="-228600">
              <a:buAutoNum type="arabicParenR"/>
            </a:pPr>
            <a:r>
              <a:rPr lang="en-GB" dirty="0" smtClean="0"/>
              <a:t>Estoy en el campo </a:t>
            </a:r>
            <a:r>
              <a:rPr lang="en-GB" dirty="0" err="1" smtClean="0"/>
              <a:t>Nou</a:t>
            </a:r>
            <a:endParaRPr lang="en-GB" dirty="0" smtClean="0"/>
          </a:p>
          <a:p>
            <a:pPr marL="228600" indent="-228600">
              <a:buAutoNum type="arabicParenR"/>
            </a:pPr>
            <a:r>
              <a:rPr lang="en-GB" dirty="0" smtClean="0"/>
              <a:t>Está</a:t>
            </a:r>
            <a:r>
              <a:rPr lang="en-GB" baseline="0" dirty="0" smtClean="0"/>
              <a:t> en el </a:t>
            </a:r>
            <a:r>
              <a:rPr lang="en-GB" baseline="0" dirty="0" err="1" smtClean="0"/>
              <a:t>palacio</a:t>
            </a:r>
            <a:r>
              <a:rPr lang="en-GB" baseline="0" dirty="0" smtClean="0"/>
              <a:t> Miramar</a:t>
            </a:r>
          </a:p>
          <a:p>
            <a:pPr marL="228600" indent="-228600">
              <a:buAutoNum type="arabicParenR"/>
            </a:pPr>
            <a:r>
              <a:rPr lang="en-GB" baseline="0" dirty="0" smtClean="0"/>
              <a:t>Estoy en el </a:t>
            </a:r>
            <a:r>
              <a:rPr lang="en-GB" baseline="0" dirty="0" err="1" smtClean="0"/>
              <a:t>museo</a:t>
            </a:r>
            <a:r>
              <a:rPr lang="en-GB" baseline="0" dirty="0" smtClean="0"/>
              <a:t> Guggenheim</a:t>
            </a:r>
          </a:p>
          <a:p>
            <a:pPr marL="228600" indent="-228600">
              <a:buAutoNum type="arabicParenR"/>
            </a:pPr>
            <a:r>
              <a:rPr lang="en-GB" baseline="0" dirty="0" smtClean="0"/>
              <a:t>Está en la </a:t>
            </a:r>
            <a:r>
              <a:rPr lang="en-GB" baseline="0" dirty="0" err="1" smtClean="0"/>
              <a:t>Mesquita-Catedral</a:t>
            </a:r>
            <a:endParaRPr lang="en-GB" baseline="0" dirty="0" smtClean="0"/>
          </a:p>
          <a:p>
            <a:pPr marL="228600" indent="-228600">
              <a:buAutoNum type="arabicParenR"/>
            </a:pPr>
            <a:r>
              <a:rPr lang="en-GB" baseline="0" dirty="0" smtClean="0"/>
              <a:t>Está en el </a:t>
            </a:r>
            <a:r>
              <a:rPr lang="en-GB" baseline="0" dirty="0" err="1" smtClean="0"/>
              <a:t>Bernabeu</a:t>
            </a:r>
            <a:endParaRPr lang="en-GB" baseline="0" dirty="0" smtClean="0"/>
          </a:p>
          <a:p>
            <a:pPr marL="228600" indent="-228600">
              <a:buAutoNum type="arabicParenR"/>
            </a:pPr>
            <a:r>
              <a:rPr lang="en-GB" baseline="0" dirty="0" smtClean="0"/>
              <a:t>Estoy en la </a:t>
            </a:r>
            <a:r>
              <a:rPr lang="en-GB" baseline="0" dirty="0" err="1" smtClean="0"/>
              <a:t>Sagrada</a:t>
            </a:r>
            <a:r>
              <a:rPr lang="en-GB" baseline="0" dirty="0" smtClean="0"/>
              <a:t> </a:t>
            </a:r>
            <a:r>
              <a:rPr lang="en-GB" baseline="0" dirty="0" err="1" smtClean="0"/>
              <a:t>Familia</a:t>
            </a: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Speaking activity</a:t>
            </a:r>
          </a:p>
          <a:p>
            <a:endParaRPr lang="en-US" b="1" dirty="0" smtClean="0"/>
          </a:p>
          <a:p>
            <a:r>
              <a:rPr lang="en-US" b="1" dirty="0" smtClean="0"/>
              <a:t>Timing: </a:t>
            </a:r>
            <a:r>
              <a:rPr lang="en-US" b="0" dirty="0" smtClean="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dirty="0" smtClean="0"/>
              <a:t>: </a:t>
            </a:r>
            <a:r>
              <a:rPr lang="en-US" b="0" dirty="0" smtClean="0"/>
              <a:t>to</a:t>
            </a:r>
            <a:r>
              <a:rPr lang="en-US" b="0" baseline="0" dirty="0" smtClean="0"/>
              <a:t> use sentences with ‘estoy’ and ‘está’ in oral production</a:t>
            </a:r>
            <a:endParaRPr lang="en-US" b="1" dirty="0" smtClean="0"/>
          </a:p>
          <a:p>
            <a:endParaRPr lang="en-US" b="1" dirty="0" smtClean="0"/>
          </a:p>
          <a:p>
            <a:r>
              <a:rPr lang="en-US" b="1" dirty="0" smtClean="0"/>
              <a:t>Procedure</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separate set of cards (word doc)</a:t>
            </a:r>
            <a:br>
              <a:rPr lang="en-GB" baseline="0" dirty="0" smtClean="0"/>
            </a:br>
            <a:r>
              <a:rPr lang="en-GB" baseline="0" dirty="0" smtClean="0"/>
              <a:t/>
            </a:r>
            <a:br>
              <a:rPr lang="en-GB" baseline="0" dirty="0" smtClean="0"/>
            </a:br>
            <a:r>
              <a:rPr lang="en-GB" baseline="0" dirty="0" smtClean="0"/>
              <a:t>Students play the game as described below:</a:t>
            </a:r>
          </a:p>
          <a:p>
            <a:pPr marL="0" indent="0">
              <a:buNone/>
            </a:pPr>
            <a:r>
              <a:rPr lang="en-GB" baseline="0" dirty="0" smtClean="0"/>
              <a:t>1 Separate the cards into two piles – verbs and cities.</a:t>
            </a:r>
          </a:p>
          <a:p>
            <a:pPr marL="0" indent="0">
              <a:buNone/>
            </a:pPr>
            <a:r>
              <a:rPr lang="en-GB" baseline="0" dirty="0" smtClean="0"/>
              <a:t>2 Partner A picks a verb and then a city, says the Spanish sentence.</a:t>
            </a:r>
            <a:br>
              <a:rPr lang="en-GB" baseline="0" dirty="0" smtClean="0"/>
            </a:br>
            <a:r>
              <a:rPr lang="en-GB" baseline="0" dirty="0" smtClean="0"/>
              <a:t>3 Partner B translates into English.  </a:t>
            </a:r>
            <a:br>
              <a:rPr lang="en-GB" baseline="0" dirty="0" smtClean="0"/>
            </a:br>
            <a:r>
              <a:rPr lang="en-GB" baseline="0" dirty="0" smtClean="0"/>
              <a:t>4 Players then swap roles.  </a:t>
            </a:r>
            <a:br>
              <a:rPr lang="en-GB" baseline="0" dirty="0" smtClean="0"/>
            </a:br>
            <a:r>
              <a:rPr lang="en-GB" baseline="0" dirty="0" smtClean="0"/>
              <a:t>If pairs time themselves, they can then repeat the activity to see how quickly they can complete all the sentences and translations.  With each new game, different sentences will be generated.</a:t>
            </a:r>
          </a:p>
          <a:p>
            <a:pPr marL="0" indent="0">
              <a:buNone/>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a:t>
            </a:r>
            <a:r>
              <a:rPr lang="en-GB" baseline="0" dirty="0" smtClean="0"/>
              <a:t>Students could make these cards themselves i.e. fold A4 paper so it makes 12 rectangles - write 'I' x 3, he/she x 3, </a:t>
            </a:r>
            <a:r>
              <a:rPr lang="en-GB" sz="1200" kern="1200" dirty="0" smtClean="0">
                <a:solidFill>
                  <a:schemeClr val="tx1"/>
                </a:solidFill>
                <a:effectLst/>
                <a:latin typeface="+mn-lt"/>
                <a:ea typeface="+mn-ea"/>
                <a:cs typeface="+mn-cs"/>
              </a:rPr>
              <a:t>(this will be a cue/prompt to recall the correct verb in Spanish), </a:t>
            </a:r>
            <a:r>
              <a:rPr lang="en-GB" baseline="0" dirty="0" smtClean="0"/>
              <a:t>then 6 cities that they remember.  </a:t>
            </a:r>
            <a:br>
              <a:rPr lang="en-GB" baseline="0" dirty="0" smtClean="0"/>
            </a:br>
            <a:r>
              <a:rPr lang="en-GB" baseline="0" dirty="0" smtClean="0"/>
              <a:t>They could all do this so that they have 24 playing cards in total, when put together. This is good practice for spelling / memory / sounding out city names as they write them.</a:t>
            </a:r>
            <a:br>
              <a:rPr lang="en-GB" baseline="0" dirty="0" smtClean="0"/>
            </a:br>
            <a:endParaRPr lang="en-GB" baseline="0" dirty="0" smtClean="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OPTIONAL - alternative speaking</a:t>
            </a:r>
            <a:r>
              <a:rPr lang="en-US" b="1" baseline="0" dirty="0" smtClean="0"/>
              <a:t> activity</a:t>
            </a:r>
            <a:endParaRPr lang="en-US" b="1" dirty="0" smtClean="0"/>
          </a:p>
          <a:p>
            <a:endParaRPr lang="en-US" b="1" dirty="0" smtClean="0"/>
          </a:p>
          <a:p>
            <a:r>
              <a:rPr lang="en-US" b="1" dirty="0" smtClean="0"/>
              <a:t>Timing: </a:t>
            </a:r>
            <a:r>
              <a:rPr lang="en-US" b="0" dirty="0" smtClean="0"/>
              <a:t>5</a:t>
            </a:r>
            <a:r>
              <a:rPr lang="en-US" b="0" baseline="0" dirty="0" smtClean="0"/>
              <a:t> minutes</a:t>
            </a:r>
            <a:endParaRPr lang="en-US" b="0" dirty="0" smtClean="0"/>
          </a:p>
          <a:p>
            <a:endParaRPr lang="en-US" b="1" dirty="0" smtClean="0"/>
          </a:p>
          <a:p>
            <a:r>
              <a:rPr lang="en-US" b="1" dirty="0" smtClean="0"/>
              <a:t>Aim: </a:t>
            </a:r>
            <a:r>
              <a:rPr lang="en-US" b="0" dirty="0" smtClean="0"/>
              <a:t>to</a:t>
            </a:r>
            <a:r>
              <a:rPr lang="en-US" b="0" baseline="0" dirty="0" smtClean="0"/>
              <a:t> correctly use the verbs ‘estoy’ and ‘está’ in oral production and further practise SSC [a]</a:t>
            </a:r>
            <a:endParaRPr lang="en-US" b="1" dirty="0" smtClean="0"/>
          </a:p>
          <a:p>
            <a:endParaRPr lang="en-US" b="1" dirty="0" smtClean="0"/>
          </a:p>
          <a:p>
            <a:r>
              <a:rPr lang="en-US" b="1" dirty="0" smtClean="0"/>
              <a:t>Procedure:</a:t>
            </a:r>
          </a:p>
          <a:p>
            <a:pPr marL="228600" indent="-228600">
              <a:buAutoNum type="arabicPeriod"/>
            </a:pPr>
            <a:r>
              <a:rPr lang="en-US" b="0" dirty="0" smtClean="0"/>
              <a:t>Each click brings up a combination of prompts (one for the verb, one for the city)</a:t>
            </a:r>
          </a:p>
          <a:p>
            <a:pPr marL="228600" indent="-228600">
              <a:buAutoNum type="arabicPeriod"/>
            </a:pPr>
            <a:r>
              <a:rPr lang="en-US" b="0" dirty="0" smtClean="0"/>
              <a:t>Elicit</a:t>
            </a:r>
            <a:r>
              <a:rPr lang="en-US" b="0" baseline="0" dirty="0" smtClean="0"/>
              <a:t> the correct sentence from students.</a:t>
            </a:r>
          </a:p>
          <a:p>
            <a:pPr marL="228600" indent="-228600">
              <a:buAutoNum type="arabicPeriod"/>
            </a:pPr>
            <a:r>
              <a:rPr lang="en-US" b="0" baseline="0" dirty="0" smtClean="0"/>
              <a:t>In total, there are six sentences to produce.</a:t>
            </a:r>
          </a:p>
          <a:p>
            <a:pPr marL="228600" indent="-228600">
              <a:buAutoNum type="arabicPeriod"/>
            </a:pPr>
            <a:endParaRPr lang="en-US" b="0" baseline="0" dirty="0" smtClean="0"/>
          </a:p>
          <a:p>
            <a:pPr marL="0" indent="0">
              <a:buNone/>
            </a:pPr>
            <a:r>
              <a:rPr lang="en-US" b="1" baseline="0" dirty="0" smtClean="0"/>
              <a:t>Notes: </a:t>
            </a:r>
          </a:p>
          <a:p>
            <a:pPr marL="0" indent="0">
              <a:buNone/>
            </a:pPr>
            <a:r>
              <a:rPr lang="en-US" b="0" baseline="0" dirty="0" smtClean="0"/>
              <a:t>1. This may be more suitable for more remote learning than the previous activity as it does not require printing or a partner.</a:t>
            </a:r>
            <a:endParaRPr lang="en-US" b="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428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a:t>
            </a:r>
            <a:r>
              <a:rPr lang="en-GB" b="0" dirty="0" smtClean="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smtClean="0"/>
              <a:t>Introduction </a:t>
            </a:r>
            <a:r>
              <a:rPr lang="en-GB" b="0" dirty="0"/>
              <a:t>of SSC [o]</a:t>
            </a:r>
            <a:r>
              <a:rPr lang="en-GB" b="1" dirty="0"/>
              <a:t/>
            </a:r>
            <a:br>
              <a:rPr lang="en-GB" b="1" dirty="0"/>
            </a:br>
            <a:r>
              <a:rPr lang="en-GB" b="0" dirty="0" smtClean="0"/>
              <a:t>Consolidation</a:t>
            </a:r>
            <a:r>
              <a:rPr lang="en-GB" b="0" baseline="0" dirty="0" smtClean="0"/>
              <a:t> </a:t>
            </a:r>
            <a:r>
              <a:rPr lang="en-GB" b="0" baseline="0" dirty="0"/>
              <a:t>of</a:t>
            </a:r>
            <a:r>
              <a:rPr lang="en-GB" b="0" dirty="0"/>
              <a:t> </a:t>
            </a:r>
            <a:r>
              <a:rPr lang="en-GB" b="0" dirty="0" smtClean="0"/>
              <a:t>‘estoy’ and ‘está’</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smtClean="0"/>
              <a:t>Introduction of ‘estás’ for location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smtClean="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smtClean="0"/>
              <a:t>1.1.1 </a:t>
            </a:r>
            <a:r>
              <a:rPr lang="es-ES" b="1" dirty="0"/>
              <a:t>(introduce) </a:t>
            </a:r>
            <a:r>
              <a:rPr lang="es-ES" dirty="0"/>
              <a:t>estar [21]; estoy; estás; está; norte [624]; sur [661]; Inglaterra [N/A]; España [N/A]; ¿dónde? [161] en [5]; hola [1245]; hasta luego [luego-150]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err="1"/>
              <a:t>yo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1" baseline="0" dirty="0" err="1"/>
              <a:t>yo</a:t>
            </a:r>
            <a:r>
              <a:rPr lang="en-GB" baseline="0" dirty="0"/>
              <a:t> [28]; </a:t>
            </a:r>
            <a:r>
              <a:rPr lang="en-GB" b="1" baseline="0" dirty="0" err="1"/>
              <a:t>olvidar</a:t>
            </a:r>
            <a:r>
              <a:rPr lang="en-GB" b="1" baseline="0" dirty="0"/>
              <a:t> </a:t>
            </a:r>
            <a:r>
              <a:rPr lang="en-GB" baseline="0" dirty="0"/>
              <a:t>[416]; </a:t>
            </a:r>
            <a:r>
              <a:rPr lang="en-GB" b="1" baseline="0" dirty="0"/>
              <a:t>dos</a:t>
            </a:r>
            <a:r>
              <a:rPr lang="en-GB" baseline="0" dirty="0"/>
              <a:t> [64]; </a:t>
            </a:r>
            <a:r>
              <a:rPr lang="en-GB" b="1" baseline="0" dirty="0"/>
              <a:t>solo </a:t>
            </a:r>
            <a:r>
              <a:rPr lang="en-GB" b="0" baseline="0" dirty="0"/>
              <a:t>[182]</a:t>
            </a:r>
            <a:r>
              <a:rPr lang="en-GB" baseline="0" dirty="0"/>
              <a:t> </a:t>
            </a:r>
            <a:r>
              <a:rPr lang="en-GB" b="1" baseline="0" dirty="0"/>
              <a:t>poco </a:t>
            </a:r>
            <a:r>
              <a:rPr lang="en-GB" baseline="0" dirty="0"/>
              <a:t>[76]; </a:t>
            </a:r>
            <a:r>
              <a:rPr lang="en-GB" b="1" baseline="0" dirty="0"/>
              <a:t>con </a:t>
            </a:r>
            <a:r>
              <a:rPr lang="en-GB" baseline="0" dirty="0"/>
              <a:t>[14]</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790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4086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Timing: </a:t>
            </a:r>
            <a:r>
              <a:rPr lang="en-US" b="0" dirty="0" smtClean="0"/>
              <a:t>2 minutes</a:t>
            </a:r>
            <a:endParaRPr lang="en-US" b="0" dirty="0"/>
          </a:p>
          <a:p>
            <a:endParaRPr lang="en-US" b="1" dirty="0"/>
          </a:p>
          <a:p>
            <a:r>
              <a:rPr lang="en-US" b="1" dirty="0"/>
              <a:t>Aim</a:t>
            </a:r>
            <a:r>
              <a:rPr lang="en-US" b="1" dirty="0" smtClean="0"/>
              <a:t>: </a:t>
            </a:r>
            <a:r>
              <a:rPr lang="en-US" b="0" dirty="0" smtClean="0"/>
              <a:t>to practise</a:t>
            </a:r>
            <a:r>
              <a:rPr lang="en-US" b="0" baseline="0" dirty="0" smtClean="0"/>
              <a:t> pronouncing words with SSCs [a] and [o]</a:t>
            </a:r>
            <a:endParaRPr lang="en-US" b="0" dirty="0"/>
          </a:p>
          <a:p>
            <a:endParaRPr lang="en-US" b="1" dirty="0"/>
          </a:p>
          <a:p>
            <a:r>
              <a:rPr lang="en-US" b="1" dirty="0"/>
              <a:t>Procedure:</a:t>
            </a:r>
          </a:p>
          <a:p>
            <a:r>
              <a:rPr lang="en-US" b="0" dirty="0"/>
              <a:t>1</a:t>
            </a:r>
            <a:r>
              <a:rPr lang="en-US" b="0" dirty="0" smtClean="0"/>
              <a:t>.</a:t>
            </a:r>
            <a:r>
              <a:rPr lang="en-GB" sz="1200" kern="1200" dirty="0" smtClean="0">
                <a:solidFill>
                  <a:schemeClr val="tx1"/>
                </a:solidFill>
                <a:effectLst/>
                <a:latin typeface="+mn-lt"/>
                <a:ea typeface="+mn-ea"/>
                <a:cs typeface="+mn-cs"/>
              </a:rPr>
              <a:t> Pupils say words with [a] and [o] alternately out loud with a partner, building up speed, over 1 minute’s intensive practice.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US" b="0" dirty="0" smtClean="0"/>
              <a:t>.</a:t>
            </a:r>
            <a:r>
              <a:rPr lang="en-GB" sz="1200" kern="1200" dirty="0" smtClean="0">
                <a:solidFill>
                  <a:schemeClr val="tx1"/>
                </a:solidFill>
                <a:effectLst/>
                <a:latin typeface="+mn-lt"/>
                <a:ea typeface="+mn-ea"/>
                <a:cs typeface="+mn-cs"/>
              </a:rPr>
              <a:t> They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are not allowed to repeat the one they said in their last turn.</a:t>
            </a:r>
            <a:br>
              <a:rPr lang="en-GB" sz="1200" kern="1200" dirty="0" smtClean="0">
                <a:solidFill>
                  <a:schemeClr val="tx1"/>
                </a:solidFill>
                <a:effectLst/>
                <a:latin typeface="+mn-lt"/>
                <a:ea typeface="+mn-ea"/>
                <a:cs typeface="+mn-cs"/>
              </a:rPr>
            </a:b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Note:</a:t>
            </a:r>
            <a:r>
              <a:rPr lang="en-US" b="1" baseline="0" dirty="0" smtClean="0"/>
              <a:t> </a:t>
            </a:r>
            <a:r>
              <a:rPr lang="en-GB" sz="1200" kern="1200" dirty="0" smtClean="0">
                <a:solidFill>
                  <a:schemeClr val="tx1"/>
                </a:solidFill>
                <a:effectLst/>
                <a:latin typeface="+mn-lt"/>
                <a:ea typeface="+mn-ea"/>
                <a:cs typeface="+mn-cs"/>
              </a:rPr>
              <a:t>If students can, they should do this without seeing the words.  If not, the teacher could elicit the words</a:t>
            </a:r>
            <a:r>
              <a:rPr lang="en-GB" sz="1200" kern="1200" baseline="0" dirty="0" smtClean="0">
                <a:solidFill>
                  <a:schemeClr val="tx1"/>
                </a:solidFill>
                <a:effectLst/>
                <a:latin typeface="+mn-lt"/>
                <a:ea typeface="+mn-ea"/>
                <a:cs typeface="+mn-cs"/>
              </a:rPr>
              <a:t> before beginning the pairwork practice.</a:t>
            </a:r>
            <a:endParaRPr lang="en-GB" dirty="0" smtClean="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 </a:t>
            </a:r>
            <a:r>
              <a:rPr lang="en-GB" b="1" baseline="0" dirty="0" err="1"/>
              <a:t>yo</a:t>
            </a:r>
            <a:r>
              <a:rPr lang="en-GB" baseline="0" dirty="0"/>
              <a:t> [28]; </a:t>
            </a:r>
            <a:r>
              <a:rPr lang="en-GB" b="1" baseline="0" dirty="0" err="1"/>
              <a:t>olvidar</a:t>
            </a:r>
            <a:r>
              <a:rPr lang="en-GB" b="1" baseline="0" dirty="0"/>
              <a:t> </a:t>
            </a:r>
            <a:r>
              <a:rPr lang="en-GB" baseline="0" dirty="0"/>
              <a:t>[416]; </a:t>
            </a:r>
            <a:r>
              <a:rPr lang="en-GB" b="1" baseline="0" dirty="0"/>
              <a:t>dos</a:t>
            </a:r>
            <a:r>
              <a:rPr lang="en-GB" baseline="0" dirty="0"/>
              <a:t> [64]; </a:t>
            </a:r>
            <a:r>
              <a:rPr lang="en-GB" b="1" baseline="0" dirty="0"/>
              <a:t>solo </a:t>
            </a:r>
            <a:r>
              <a:rPr lang="en-GB" b="0" baseline="0" dirty="0"/>
              <a:t>[182]</a:t>
            </a:r>
            <a:r>
              <a:rPr lang="en-GB" baseline="0" dirty="0"/>
              <a:t> </a:t>
            </a:r>
            <a:r>
              <a:rPr lang="en-GB" b="1" baseline="0" dirty="0"/>
              <a:t>poco </a:t>
            </a:r>
            <a:r>
              <a:rPr lang="en-GB" baseline="0" dirty="0"/>
              <a:t>[76]; </a:t>
            </a:r>
            <a:r>
              <a:rPr lang="en-GB" b="1" baseline="0" dirty="0"/>
              <a:t>con </a:t>
            </a:r>
            <a:r>
              <a:rPr lang="en-GB" baseline="0" dirty="0"/>
              <a:t>[14]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Vocabulary</a:t>
            </a:r>
            <a:r>
              <a:rPr lang="en-GB" b="1" baseline="0" dirty="0" smtClean="0"/>
              <a:t> learning and revision activity</a:t>
            </a:r>
          </a:p>
          <a:p>
            <a:endParaRPr lang="en-GB" b="1" dirty="0" smtClean="0"/>
          </a:p>
          <a:p>
            <a:r>
              <a:rPr lang="en-GB" b="1" dirty="0" smtClean="0"/>
              <a:t>Timing: </a:t>
            </a:r>
            <a:r>
              <a:rPr lang="en-GB" b="0" dirty="0" smtClean="0"/>
              <a:t>1-4 minutes</a:t>
            </a:r>
            <a:r>
              <a:rPr lang="en-GB" b="1" dirty="0" smtClean="0"/>
              <a:t/>
            </a:r>
            <a:br>
              <a:rPr lang="en-GB" b="1" dirty="0" smtClean="0"/>
            </a:br>
            <a:r>
              <a:rPr lang="en-GB" b="1" dirty="0" smtClean="0"/>
              <a:t/>
            </a:r>
            <a:br>
              <a:rPr lang="en-GB" b="1" dirty="0" smtClean="0"/>
            </a:br>
            <a:r>
              <a:rPr lang="en-GB" b="1" dirty="0" smtClean="0"/>
              <a:t>Aim: </a:t>
            </a:r>
            <a:r>
              <a:rPr lang="en-GB" b="0" dirty="0" smtClean="0"/>
              <a:t>To reactivate and strengthen vocabulary knowledge.  </a:t>
            </a:r>
            <a:br>
              <a:rPr lang="en-GB" b="0" dirty="0" smtClean="0"/>
            </a:br>
            <a:r>
              <a:rPr lang="en-GB" b="0" dirty="0" smtClean="0"/>
              <a:t/>
            </a:r>
            <a:br>
              <a:rPr lang="en-GB" b="0" dirty="0" smtClean="0"/>
            </a:br>
            <a:r>
              <a:rPr lang="en-GB" b="1" dirty="0" smtClean="0"/>
              <a:t>Procedure:</a:t>
            </a:r>
            <a:br>
              <a:rPr lang="en-GB" b="1" dirty="0" smtClean="0"/>
            </a:br>
            <a:r>
              <a:rPr lang="en-GB" b="1" dirty="0" smtClean="0"/>
              <a:t>Round 1: </a:t>
            </a:r>
            <a:r>
              <a:rPr lang="en-GB" b="0" dirty="0" smtClean="0"/>
              <a:t>Look at the Spanish, recall the English meanings, saying them aloud. [1 minute]</a:t>
            </a:r>
            <a:br>
              <a:rPr lang="en-GB" b="0" dirty="0" smtClean="0"/>
            </a:br>
            <a:r>
              <a:rPr lang="en-GB" b="1" dirty="0" smtClean="0"/>
              <a:t>Round 2: </a:t>
            </a:r>
            <a:r>
              <a:rPr lang="en-GB" b="0" dirty="0" smtClean="0"/>
              <a:t>Look at the English, recall the Spanish meanings, saying them aloud. [1 minute]</a:t>
            </a:r>
            <a:br>
              <a:rPr lang="en-GB" b="0" dirty="0" smtClean="0"/>
            </a:br>
            <a:r>
              <a:rPr lang="en-GB" b="0" dirty="0" smtClean="0"/>
              <a:t>Repeat for two further minutes, to speed up recall.</a:t>
            </a:r>
            <a:br>
              <a:rPr lang="en-GB" b="0" dirty="0" smtClean="0"/>
            </a:br>
            <a:r>
              <a:rPr lang="en-GB" dirty="0" smtClean="0"/>
              <a:t/>
            </a:r>
            <a:br>
              <a:rPr lang="en-GB" dirty="0" smtClean="0"/>
            </a:br>
            <a:r>
              <a:rPr lang="en-GB" b="1" dirty="0" smtClean="0"/>
              <a:t>Word frequencies:</a:t>
            </a:r>
          </a:p>
          <a:p>
            <a:r>
              <a:rPr lang="es-ES" dirty="0" smtClean="0"/>
              <a:t>dónde [161]; estar [21]; estoy; estás; está; en [5]; Inglaterra [</a:t>
            </a:r>
            <a:r>
              <a:rPr lang="es-ES" dirty="0" err="1" smtClean="0"/>
              <a:t>proper</a:t>
            </a:r>
            <a:r>
              <a:rPr lang="es-ES" dirty="0" smtClean="0"/>
              <a:t> </a:t>
            </a:r>
            <a:r>
              <a:rPr lang="es-ES" dirty="0" err="1" smtClean="0"/>
              <a:t>noun</a:t>
            </a:r>
            <a:r>
              <a:rPr lang="es-ES" dirty="0" smtClean="0"/>
              <a:t> - N/A]; España [</a:t>
            </a:r>
            <a:r>
              <a:rPr lang="es-ES" dirty="0" err="1" smtClean="0"/>
              <a:t>proper</a:t>
            </a:r>
            <a:r>
              <a:rPr lang="es-ES" dirty="0" smtClean="0"/>
              <a:t> </a:t>
            </a:r>
            <a:r>
              <a:rPr lang="es-ES" dirty="0" err="1" smtClean="0"/>
              <a:t>noun</a:t>
            </a:r>
            <a:r>
              <a:rPr lang="es-ES" dirty="0" smtClean="0"/>
              <a:t> - N/A]; el [1]; norte [624]; sur [661]</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Grammar recap</a:t>
            </a:r>
            <a:r>
              <a:rPr lang="en-GB" b="1" baseline="0" dirty="0" smtClean="0"/>
              <a:t> and presentation slide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Timing: </a:t>
            </a:r>
            <a:r>
              <a:rPr lang="en-GB" dirty="0" smtClean="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smtClean="0"/>
              <a:t>The </a:t>
            </a:r>
            <a:r>
              <a:rPr lang="en-GB" dirty="0"/>
              <a:t>animations </a:t>
            </a:r>
            <a:r>
              <a:rPr lang="en-GB" dirty="0" smtClean="0"/>
              <a:t>here enable </a:t>
            </a:r>
            <a:r>
              <a:rPr lang="en-GB" dirty="0"/>
              <a:t>teachers to elicit answers from students that revisit</a:t>
            </a:r>
            <a:r>
              <a:rPr lang="en-GB" baseline="0" dirty="0"/>
              <a:t> last lesson’s </a:t>
            </a:r>
            <a:r>
              <a:rPr lang="en-GB" baseline="0" dirty="0" smtClean="0"/>
              <a:t>learning of ESTAR (</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Then </a:t>
            </a:r>
            <a:r>
              <a:rPr lang="en-GB" baseline="0" dirty="0"/>
              <a:t>present the new </a:t>
            </a:r>
            <a:r>
              <a:rPr lang="en-GB" baseline="0" dirty="0" smtClean="0"/>
              <a:t>verb form </a:t>
            </a:r>
            <a:r>
              <a:rPr lang="en-GB" baseline="0" dirty="0"/>
              <a:t>‘estás</a:t>
            </a:r>
            <a:r>
              <a:rPr lang="en-GB" baseline="0"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Elicit </a:t>
            </a:r>
            <a:r>
              <a:rPr lang="en-GB" baseline="0" dirty="0"/>
              <a:t>the translations of the examples from students.</a:t>
            </a:r>
            <a:br>
              <a:rPr lang="en-GB" baseline="0" dirty="0"/>
            </a:b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smtClean="0"/>
              <a:t>St</a:t>
            </a:r>
            <a:r>
              <a:rPr lang="en-GB" baseline="0" dirty="0" smtClean="0"/>
              <a:t>udents </a:t>
            </a:r>
            <a:r>
              <a:rPr lang="en-GB" baseline="0" dirty="0"/>
              <a:t>will not yet know ‘</a:t>
            </a:r>
            <a:r>
              <a:rPr lang="en-GB" baseline="0" dirty="0" err="1"/>
              <a:t>norte</a:t>
            </a:r>
            <a:r>
              <a:rPr lang="en-GB" baseline="0" dirty="0"/>
              <a:t>’ but it is a near-cognate and part of this week’s learning</a:t>
            </a:r>
            <a:r>
              <a:rPr lang="en-GB" baseline="0"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In </a:t>
            </a:r>
            <a:r>
              <a:rPr lang="en-GB" sz="1200" kern="1200" dirty="0">
                <a:solidFill>
                  <a:schemeClr val="tx1"/>
                </a:solidFill>
                <a:effectLst/>
                <a:latin typeface="+mn-lt"/>
                <a:ea typeface="+mn-ea"/>
                <a:cs typeface="+mn-cs"/>
              </a:rPr>
              <a:t>this lesson, although '</a:t>
            </a:r>
            <a:r>
              <a:rPr lang="en-GB" sz="1200" kern="1200" dirty="0" err="1">
                <a:solidFill>
                  <a:schemeClr val="tx1"/>
                </a:solidFill>
                <a:effectLst/>
                <a:latin typeface="+mn-lt"/>
                <a:ea typeface="+mn-ea"/>
                <a:cs typeface="+mn-cs"/>
              </a:rPr>
              <a:t>norte</a:t>
            </a:r>
            <a:r>
              <a:rPr lang="en-GB" sz="1200" kern="1200" dirty="0">
                <a:solidFill>
                  <a:schemeClr val="tx1"/>
                </a:solidFill>
                <a:effectLst/>
                <a:latin typeface="+mn-lt"/>
                <a:ea typeface="+mn-ea"/>
                <a:cs typeface="+mn-cs"/>
              </a:rPr>
              <a:t>' and sur' require </a:t>
            </a:r>
            <a:r>
              <a:rPr lang="en-GB" sz="1200" kern="1200" dirty="0" smtClean="0">
                <a:solidFill>
                  <a:schemeClr val="tx1"/>
                </a:solidFill>
                <a:effectLst/>
                <a:latin typeface="+mn-lt"/>
                <a:ea typeface="+mn-ea"/>
                <a:cs typeface="+mn-cs"/>
              </a:rPr>
              <a:t>'el‘ here, </a:t>
            </a:r>
            <a:r>
              <a:rPr lang="en-GB" sz="1200" kern="1200" dirty="0">
                <a:solidFill>
                  <a:schemeClr val="tx1"/>
                </a:solidFill>
                <a:effectLst/>
                <a:latin typeface="+mn-lt"/>
                <a:ea typeface="+mn-ea"/>
                <a:cs typeface="+mn-cs"/>
              </a:rPr>
              <a:t>try to avoid </a:t>
            </a:r>
            <a:r>
              <a:rPr lang="en-GB" sz="1200" kern="1200" dirty="0" smtClean="0">
                <a:solidFill>
                  <a:schemeClr val="tx1"/>
                </a:solidFill>
                <a:effectLst/>
                <a:latin typeface="+mn-lt"/>
                <a:ea typeface="+mn-ea"/>
                <a:cs typeface="+mn-cs"/>
              </a:rPr>
              <a:t>explaining the use of </a:t>
            </a:r>
            <a:r>
              <a:rPr lang="en-GB" sz="1200" kern="1200" dirty="0">
                <a:solidFill>
                  <a:schemeClr val="tx1"/>
                </a:solidFill>
                <a:effectLst/>
                <a:latin typeface="+mn-lt"/>
                <a:ea typeface="+mn-ea"/>
                <a:cs typeface="+mn-cs"/>
              </a:rPr>
              <a:t>the definite article. This will be introduced in and practised frequently from term 1.2, week </a:t>
            </a:r>
            <a:r>
              <a:rPr lang="en-GB" sz="1200" kern="1200" dirty="0" smtClean="0">
                <a:solidFill>
                  <a:schemeClr val="tx1"/>
                </a:solidFill>
                <a:effectLst/>
                <a:latin typeface="+mn-lt"/>
                <a:ea typeface="+mn-ea"/>
                <a:cs typeface="+mn-cs"/>
              </a:rPr>
              <a:t>5.</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Grammar practice</a:t>
            </a:r>
            <a:r>
              <a:rPr lang="en-US" b="1" baseline="0" dirty="0" smtClean="0"/>
              <a:t> slide (reading comprehension)</a:t>
            </a:r>
            <a:endParaRPr lang="en-US" b="1" dirty="0" smtClean="0"/>
          </a:p>
          <a:p>
            <a:endParaRPr lang="en-US" b="1" dirty="0" smtClean="0"/>
          </a:p>
          <a:p>
            <a:r>
              <a:rPr lang="en-US" b="1" dirty="0" smtClean="0"/>
              <a:t>Timing: </a:t>
            </a:r>
            <a:r>
              <a:rPr lang="en-US" b="0" dirty="0" smtClean="0"/>
              <a:t>7 minutes</a:t>
            </a:r>
            <a:endParaRPr lang="en-US" b="0" dirty="0"/>
          </a:p>
          <a:p>
            <a:endParaRPr lang="en-US" b="1" dirty="0"/>
          </a:p>
          <a:p>
            <a:r>
              <a:rPr lang="en-US" b="1" dirty="0"/>
              <a:t>Aim</a:t>
            </a:r>
            <a:r>
              <a:rPr lang="en-US" b="1" dirty="0" smtClean="0"/>
              <a:t>: </a:t>
            </a:r>
            <a:r>
              <a:rPr lang="en-US" b="0" dirty="0" smtClean="0"/>
              <a:t>to</a:t>
            </a:r>
            <a:r>
              <a:rPr lang="en-US" b="0" baseline="0" dirty="0" smtClean="0"/>
              <a:t> practise distinguishing between ‘estoy’ and ‘</a:t>
            </a:r>
            <a:r>
              <a:rPr lang="en-US" b="0" baseline="0" dirty="0" err="1" smtClean="0"/>
              <a:t>estás</a:t>
            </a:r>
            <a:r>
              <a:rPr lang="en-US" b="0" baseline="0" dirty="0" smtClean="0"/>
              <a:t>’ </a:t>
            </a:r>
            <a:r>
              <a:rPr lang="en-US" b="0" i="0" baseline="0" dirty="0" smtClean="0"/>
              <a:t>and their meanings in reading</a:t>
            </a:r>
            <a:endParaRPr lang="en-US" b="1" i="0" dirty="0"/>
          </a:p>
          <a:p>
            <a:endParaRPr lang="en-US" b="1" dirty="0"/>
          </a:p>
          <a:p>
            <a:r>
              <a:rPr lang="en-US" b="1" dirty="0"/>
              <a:t>Procedure:</a:t>
            </a:r>
          </a:p>
          <a:p>
            <a:r>
              <a:rPr lang="en-US" b="0" dirty="0"/>
              <a:t>1</a:t>
            </a:r>
            <a:r>
              <a:rPr lang="en-US" b="0" dirty="0" smtClean="0"/>
              <a:t>. Students copy the table on the right-hand</a:t>
            </a:r>
            <a:r>
              <a:rPr lang="en-US" b="0" baseline="0" dirty="0" smtClean="0"/>
              <a:t> side into their books</a:t>
            </a:r>
            <a:endParaRPr lang="en-US" b="0" dirty="0"/>
          </a:p>
          <a:p>
            <a:r>
              <a:rPr lang="en-US" b="0" dirty="0"/>
              <a:t>2</a:t>
            </a:r>
            <a:r>
              <a:rPr lang="en-US" b="0" dirty="0" smtClean="0"/>
              <a:t>. They complete</a:t>
            </a:r>
            <a:r>
              <a:rPr lang="en-US" b="0" baseline="0" dirty="0" smtClean="0"/>
              <a:t> the table with the information that corresponds to each form of the verb.</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smtClean="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1. </a:t>
            </a:r>
            <a:r>
              <a:rPr lang="en-GB" i="1" dirty="0" smtClean="0"/>
              <a:t>casa </a:t>
            </a:r>
            <a:r>
              <a:rPr lang="en-GB" dirty="0" smtClean="0"/>
              <a:t>and </a:t>
            </a:r>
            <a:r>
              <a:rPr lang="en-GB" i="1" dirty="0" err="1" smtClean="0"/>
              <a:t>cama</a:t>
            </a:r>
            <a:r>
              <a:rPr lang="en-GB" i="1" dirty="0" smtClean="0"/>
              <a:t> </a:t>
            </a:r>
            <a:r>
              <a:rPr lang="en-GB" dirty="0" smtClean="0"/>
              <a:t>are cluster</a:t>
            </a:r>
            <a:r>
              <a:rPr lang="en-GB" baseline="0" dirty="0" smtClean="0"/>
              <a:t> words for SSC [a] and will be known to students from their phonics learning for Week 1.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2.</a:t>
            </a:r>
            <a:r>
              <a:rPr lang="en-GB" baseline="0" dirty="0" smtClean="0"/>
              <a:t> </a:t>
            </a:r>
            <a:r>
              <a:rPr lang="en-GB" i="1" baseline="0" dirty="0" err="1" smtClean="0"/>
              <a:t>norte</a:t>
            </a:r>
            <a:r>
              <a:rPr lang="en-GB" baseline="0" dirty="0" smtClean="0"/>
              <a:t> has been met on the previous slide. It is likely that students will work out the meaning of ‘sur’ as a result, but as they will need to write the English in this task, it will be apparent if they don’t know it.</a:t>
            </a: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dirty="0" smtClean="0"/>
              <a:t>Grammar practice (listening comprehension)</a:t>
            </a:r>
          </a:p>
          <a:p>
            <a:pPr marL="0" indent="0">
              <a:buNone/>
            </a:pPr>
            <a:endParaRPr lang="en-GB" b="1" dirty="0" smtClean="0"/>
          </a:p>
          <a:p>
            <a:pPr marL="0" indent="0">
              <a:buNone/>
            </a:pPr>
            <a:r>
              <a:rPr lang="en-GB" b="1" dirty="0" smtClean="0"/>
              <a:t>Timing: </a:t>
            </a:r>
            <a:r>
              <a:rPr lang="en-GB" b="0" dirty="0" smtClean="0"/>
              <a:t>8 minutes</a:t>
            </a:r>
          </a:p>
          <a:p>
            <a:pPr marL="0" indent="0">
              <a:buNone/>
            </a:pPr>
            <a:endParaRPr lang="en-GB" dirty="0" smtClean="0"/>
          </a:p>
          <a:p>
            <a:pPr marL="0" indent="0">
              <a:buNone/>
            </a:pPr>
            <a:r>
              <a:rPr lang="en-GB" b="1" dirty="0" smtClean="0"/>
              <a:t>Aim: </a:t>
            </a:r>
            <a:r>
              <a:rPr lang="en-GB" dirty="0" smtClean="0"/>
              <a:t>to practise distinguishing</a:t>
            </a:r>
            <a:r>
              <a:rPr lang="en-GB" baseline="0" dirty="0" smtClean="0"/>
              <a:t> between ‘está’ and ‘estás’ and their meanings in listening</a:t>
            </a:r>
            <a:endParaRPr lang="en-GB" dirty="0" smtClean="0"/>
          </a:p>
          <a:p>
            <a:pPr marL="0" indent="0">
              <a:buNone/>
            </a:pPr>
            <a:endParaRPr lang="en-GB" dirty="0" smtClean="0"/>
          </a:p>
          <a:p>
            <a:pPr marL="0" indent="0">
              <a:buNone/>
            </a:pPr>
            <a:r>
              <a:rPr lang="en-GB" b="1" dirty="0" smtClean="0"/>
              <a:t>Procedure: </a:t>
            </a:r>
          </a:p>
          <a:p>
            <a:pPr marL="228600" indent="-228600">
              <a:buAutoNum type="arabicPeriod"/>
            </a:pPr>
            <a:r>
              <a:rPr lang="en-GB" baseline="0" dirty="0" smtClean="0"/>
              <a:t>Ask students to copy the blank table down, with 1-8.</a:t>
            </a:r>
          </a:p>
          <a:p>
            <a:pPr marL="228600" indent="-228600">
              <a:buAutoNum type="arabicPeriod"/>
            </a:pPr>
            <a:r>
              <a:rPr lang="en-GB" baseline="0" dirty="0" smtClean="0"/>
              <a:t>Go through the context, drawing attention to who the verbs are going to refer to (‘you’ and ‘she’) (the pair of verbs is different from the last activity)</a:t>
            </a:r>
          </a:p>
          <a:p>
            <a:pPr marL="228600" indent="-228600">
              <a:buAutoNum type="arabicPeriod"/>
            </a:pPr>
            <a:r>
              <a:rPr lang="en-GB" baseline="0" dirty="0" smtClean="0"/>
              <a:t>Ask them to listen and tick the right person. </a:t>
            </a:r>
          </a:p>
          <a:p>
            <a:pPr marL="228600" indent="-228600">
              <a:buAutoNum type="arabicPeriod"/>
            </a:pPr>
            <a:r>
              <a:rPr lang="en-GB" baseline="0" dirty="0" smtClean="0"/>
              <a:t>Listen again and write the place. Tell students that the Spanish cities will be spelt as they hear them (there is no ‘English’ word for them).</a:t>
            </a:r>
            <a:endParaRPr lang="en-GB" dirty="0" smtClean="0"/>
          </a:p>
          <a:p>
            <a:pPr marL="0" indent="0">
              <a:buNone/>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Accept answers written in Spanish for north/south/England/Spain.</a:t>
            </a:r>
            <a:endParaRPr lang="en-GB" dirty="0" smtClean="0"/>
          </a:p>
          <a:p>
            <a:pPr marL="0" indent="0">
              <a:buNone/>
            </a:pPr>
            <a:endParaRPr lang="en-GB" dirty="0" smtClean="0"/>
          </a:p>
          <a:p>
            <a:pPr marL="0" indent="0">
              <a:buNone/>
            </a:pPr>
            <a:r>
              <a:rPr lang="en-GB" b="1" dirty="0" smtClean="0"/>
              <a:t>TRANSCRIPT</a:t>
            </a:r>
            <a:endParaRPr lang="en-GB" b="1" dirty="0"/>
          </a:p>
          <a:p>
            <a:pPr marL="228600" indent="-228600">
              <a:buAutoNum type="arabicParenR"/>
            </a:pPr>
            <a:r>
              <a:rPr lang="en-GB" dirty="0" smtClean="0"/>
              <a:t>Estoy </a:t>
            </a:r>
            <a:r>
              <a:rPr lang="en-GB" dirty="0"/>
              <a:t>en Valencia </a:t>
            </a:r>
            <a:endParaRPr lang="en-GB" dirty="0" smtClean="0"/>
          </a:p>
          <a:p>
            <a:pPr marL="228600" indent="-228600">
              <a:buAutoNum type="arabicParenR"/>
            </a:pPr>
            <a:r>
              <a:rPr lang="en-GB" baseline="0" dirty="0" smtClean="0"/>
              <a:t>Estás en el </a:t>
            </a:r>
            <a:r>
              <a:rPr lang="en-GB" baseline="0" dirty="0" err="1" smtClean="0"/>
              <a:t>norte</a:t>
            </a:r>
            <a:r>
              <a:rPr lang="en-GB" baseline="0" dirty="0" smtClean="0"/>
              <a:t>.</a:t>
            </a:r>
            <a:endParaRPr lang="en-GB" baseline="0" dirty="0"/>
          </a:p>
          <a:p>
            <a:pPr marL="228600" indent="-228600">
              <a:buAutoNum type="arabicParenR"/>
            </a:pPr>
            <a:r>
              <a:rPr lang="en-GB" baseline="0" dirty="0" smtClean="0"/>
              <a:t>Estoy en Granada.</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smtClean="0"/>
              <a:t>Estoy en el sur.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Estás en </a:t>
            </a:r>
            <a:r>
              <a:rPr lang="en-GB" baseline="0" dirty="0" err="1" smtClean="0"/>
              <a:t>Inglaterra</a:t>
            </a:r>
            <a:r>
              <a:rPr lang="en-GB" baseline="0"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Estoy en </a:t>
            </a:r>
            <a:r>
              <a:rPr lang="en-GB" baseline="0" dirty="0" err="1" smtClean="0"/>
              <a:t>España</a:t>
            </a:r>
            <a:r>
              <a:rPr lang="en-GB" baseline="0" dirty="0" smtClean="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Estás en Madrid.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smtClean="0"/>
              <a:t>Estás en </a:t>
            </a:r>
            <a:r>
              <a:rPr lang="en-GB" baseline="0" dirty="0" err="1" smtClean="0"/>
              <a:t>Barclona</a:t>
            </a:r>
            <a:r>
              <a:rPr lang="en-GB" baseline="0" dirty="0" smtClean="0"/>
              <a: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endParaRPr lang="en-US" b="1" dirty="0"/>
          </a:p>
          <a:p>
            <a:endParaRPr lang="en-US" b="1" dirty="0"/>
          </a:p>
          <a:p>
            <a:r>
              <a:rPr lang="en-US" b="1" dirty="0"/>
              <a:t>Timing:</a:t>
            </a:r>
          </a:p>
          <a:p>
            <a:endParaRPr lang="en-US" b="1" dirty="0"/>
          </a:p>
          <a:p>
            <a:r>
              <a:rPr lang="en-US" b="1" dirty="0"/>
              <a:t>Aim:</a:t>
            </a:r>
          </a:p>
          <a:p>
            <a:endParaRPr lang="en-US" b="1" dirty="0"/>
          </a:p>
          <a:p>
            <a:r>
              <a:rPr lang="en-US" b="1" dirty="0"/>
              <a:t>Procedure:</a:t>
            </a:r>
          </a:p>
          <a:p>
            <a:r>
              <a:rPr lang="en-US" b="0" dirty="0"/>
              <a:t>1.</a:t>
            </a:r>
          </a:p>
          <a:p>
            <a:r>
              <a:rPr lang="en-US" b="0" dirty="0"/>
              <a:t>2.</a:t>
            </a:r>
          </a:p>
          <a:p>
            <a:r>
              <a:rPr lang="en-US" b="0" dirty="0"/>
              <a:t>3.</a:t>
            </a:r>
          </a:p>
          <a:p>
            <a:r>
              <a:rPr lang="en-US" b="0" dirty="0"/>
              <a:t>4.</a:t>
            </a:r>
          </a:p>
          <a:p>
            <a:r>
              <a:rPr lang="en-US" b="0" dirty="0"/>
              <a:t>5.</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Grammar activity</a:t>
            </a:r>
            <a:r>
              <a:rPr lang="en-GB" b="1" baseline="0" dirty="0" smtClean="0"/>
              <a:t> (writing)</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US" b="1" dirty="0" smtClean="0"/>
              <a:t>Timing: </a:t>
            </a:r>
            <a:r>
              <a:rPr lang="en-US" b="0" dirty="0" smtClean="0"/>
              <a:t>5 minutes (slides 46-52)</a:t>
            </a:r>
            <a:endParaRPr lang="en-US" b="0" dirty="0"/>
          </a:p>
          <a:p>
            <a:endParaRPr lang="en-US" b="1" dirty="0"/>
          </a:p>
          <a:p>
            <a:r>
              <a:rPr lang="en-US" b="1" dirty="0"/>
              <a:t>Aim</a:t>
            </a:r>
            <a:r>
              <a:rPr lang="en-US" b="1" dirty="0" smtClean="0"/>
              <a:t>: </a:t>
            </a:r>
            <a:r>
              <a:rPr lang="en-US" b="0" dirty="0" smtClean="0"/>
              <a:t>to</a:t>
            </a:r>
            <a:r>
              <a:rPr lang="en-US" b="0" baseline="0" dirty="0" smtClean="0"/>
              <a:t> use pictures to elicit production of the verbs and vocabulary taught this week</a:t>
            </a:r>
            <a:endParaRPr lang="en-US" b="0" dirty="0"/>
          </a:p>
          <a:p>
            <a:endParaRPr lang="en-US" b="1" dirty="0"/>
          </a:p>
          <a:p>
            <a:r>
              <a:rPr lang="en-US" b="1" dirty="0"/>
              <a:t>Procedure:</a:t>
            </a:r>
          </a:p>
          <a:p>
            <a:pPr marL="228600" indent="-228600">
              <a:buAutoNum type="arabicPeriod"/>
            </a:pPr>
            <a:r>
              <a:rPr lang="en-US" b="0" dirty="0" smtClean="0"/>
              <a:t>Explain to students that they’ll be using the personal</a:t>
            </a:r>
            <a:r>
              <a:rPr lang="en-US" b="0" baseline="0" dirty="0" smtClean="0"/>
              <a:t> pronoun picture to decide if it’s ‘estoy’, ‘</a:t>
            </a:r>
            <a:r>
              <a:rPr lang="en-US" b="0" baseline="0" dirty="0" err="1" smtClean="0"/>
              <a:t>estás</a:t>
            </a:r>
            <a:r>
              <a:rPr lang="en-US" b="0" baseline="0" dirty="0" smtClean="0"/>
              <a:t>’ or ‘está’</a:t>
            </a:r>
            <a:r>
              <a:rPr lang="en-US" b="0" baseline="0" dirty="0"/>
              <a:t> </a:t>
            </a:r>
            <a:r>
              <a:rPr lang="en-US" b="0" baseline="0" dirty="0" smtClean="0"/>
              <a:t>and that the picture on the right will show where.</a:t>
            </a:r>
          </a:p>
          <a:p>
            <a:pPr marL="228600" indent="-228600">
              <a:buAutoNum type="arabicPeriod"/>
            </a:pPr>
            <a:r>
              <a:rPr lang="en-US" b="0" baseline="0" dirty="0" smtClean="0"/>
              <a:t>Students write the sentence (in books or on mini-whiteboards) in Spanish.</a:t>
            </a:r>
          </a:p>
          <a:p>
            <a:pPr marL="228600" indent="-228600">
              <a:buAutoNum type="arabicPeriod"/>
            </a:pPr>
            <a:endParaRPr lang="en-US" b="0" baseline="0" dirty="0" smtClean="0"/>
          </a:p>
          <a:p>
            <a:pPr marL="0" indent="0">
              <a:buNone/>
            </a:pPr>
            <a:r>
              <a:rPr lang="en-US" b="1" baseline="0" dirty="0" smtClean="0"/>
              <a:t>Note: </a:t>
            </a:r>
          </a:p>
          <a:p>
            <a:pPr marL="0" indent="0">
              <a:buNone/>
            </a:pPr>
            <a:r>
              <a:rPr lang="en-US" b="1" baseline="0" dirty="0" smtClean="0"/>
              <a:t>1. </a:t>
            </a:r>
            <a:r>
              <a:rPr lang="en-US" b="0" baseline="0" dirty="0" smtClean="0"/>
              <a:t>Because students have now had plenty of receptive (input-based) practice with the three verb forms across the two lessons, we can now bring them together in a final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endParaRPr lang="en-GB" dirty="0" smtClean="0"/>
          </a:p>
          <a:p>
            <a:pPr marL="0" marR="0" lvl="0" indent="0" algn="l" rtl="0">
              <a:lnSpc>
                <a:spcPct val="100000"/>
              </a:lnSpc>
              <a:spcBef>
                <a:spcPts val="0"/>
              </a:spcBef>
              <a:spcAft>
                <a:spcPts val="0"/>
              </a:spcAft>
              <a:buClr>
                <a:schemeClr val="dk1"/>
              </a:buClr>
              <a:buSzPts val="1200"/>
              <a:buFont typeface="Calibri"/>
              <a:buNone/>
            </a:pPr>
            <a:endParaRPr lang="en-GB" dirty="0" smtClean="0"/>
          </a:p>
          <a:p>
            <a:pPr marL="0" marR="0" lvl="0" indent="0" algn="l" rtl="0">
              <a:lnSpc>
                <a:spcPct val="100000"/>
              </a:lnSpc>
              <a:spcBef>
                <a:spcPts val="0"/>
              </a:spcBef>
              <a:spcAft>
                <a:spcPts val="0"/>
              </a:spcAft>
              <a:buClr>
                <a:schemeClr val="dk1"/>
              </a:buClr>
              <a:buSzPts val="1200"/>
              <a:buFont typeface="Calibri"/>
              <a:buNone/>
            </a:pPr>
            <a:r>
              <a:rPr lang="en-GB" dirty="0" smtClean="0"/>
              <a:t>Note: this is unlikely to cause students any difficulty and is like to be confidence-building for them to translate the meaning so easily. Of course, should learners</a:t>
            </a:r>
            <a:r>
              <a:rPr lang="en-GB" baseline="0" dirty="0" smtClean="0"/>
              <a:t> find it difficult, simply provide the English.  The aim here is to provide concrete examples of ESTAR forms in use.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Speaking activity</a:t>
            </a:r>
          </a:p>
          <a:p>
            <a:endParaRPr lang="en-US" b="1" dirty="0" smtClean="0"/>
          </a:p>
          <a:p>
            <a:r>
              <a:rPr lang="en-US" b="1" dirty="0" smtClean="0"/>
              <a:t>Timing: 10 minutes</a:t>
            </a:r>
            <a:endParaRPr lang="en-US" b="1" dirty="0"/>
          </a:p>
          <a:p>
            <a:endParaRPr lang="en-US" b="1" dirty="0"/>
          </a:p>
          <a:p>
            <a:r>
              <a:rPr lang="en-US" b="1" dirty="0" smtClean="0"/>
              <a:t>Aim: </a:t>
            </a:r>
            <a:r>
              <a:rPr lang="en-US" b="0" dirty="0" smtClean="0"/>
              <a:t>to practise using ‘estoy’ and ‘estás’ and the vocabulary items taught this week in speaking. </a:t>
            </a:r>
          </a:p>
          <a:p>
            <a:r>
              <a:rPr lang="en-US" b="0" dirty="0" smtClean="0"/>
              <a:t>This works in a similar way to the speaking activity in </a:t>
            </a:r>
            <a:r>
              <a:rPr lang="en-US" b="0" baseline="0" dirty="0" smtClean="0"/>
              <a:t>lesson 1, but now with ‘estás’ and other vocabulary.</a:t>
            </a:r>
            <a:endParaRPr lang="en-US" b="0" dirty="0" smtClean="0"/>
          </a:p>
          <a:p>
            <a:endParaRPr lang="en-US" b="1" dirty="0"/>
          </a:p>
          <a:p>
            <a:r>
              <a:rPr lang="en-US" b="1" dirty="0" smtClean="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separate set of cards (word doc)</a:t>
            </a:r>
            <a:br>
              <a:rPr lang="en-GB" baseline="0" dirty="0" smtClean="0"/>
            </a:br>
            <a:r>
              <a:rPr lang="en-GB" baseline="0" dirty="0" smtClean="0"/>
              <a:t/>
            </a:r>
            <a:br>
              <a:rPr lang="en-GB" baseline="0" dirty="0" smtClean="0"/>
            </a:br>
            <a:r>
              <a:rPr lang="en-GB" baseline="0" dirty="0" smtClean="0"/>
              <a:t>Students play the game as described below:</a:t>
            </a:r>
          </a:p>
          <a:p>
            <a:pPr marL="0" indent="0">
              <a:buNone/>
            </a:pPr>
            <a:r>
              <a:rPr lang="en-GB" baseline="0" dirty="0" smtClean="0"/>
              <a:t>1 Separate the cards into two piles – verbs and cities.</a:t>
            </a:r>
          </a:p>
          <a:p>
            <a:pPr marL="0" indent="0">
              <a:buNone/>
            </a:pPr>
            <a:r>
              <a:rPr lang="en-GB" baseline="0" dirty="0" smtClean="0"/>
              <a:t>2 Partner A picks a verb and then a city, says the Spanish sentence.</a:t>
            </a:r>
            <a:br>
              <a:rPr lang="en-GB" baseline="0" dirty="0" smtClean="0"/>
            </a:br>
            <a:r>
              <a:rPr lang="en-GB" baseline="0" dirty="0" smtClean="0"/>
              <a:t>3 Partner B translates into English.  </a:t>
            </a:r>
            <a:br>
              <a:rPr lang="en-GB" baseline="0" dirty="0" smtClean="0"/>
            </a:br>
            <a:r>
              <a:rPr lang="en-GB" baseline="0" dirty="0" smtClean="0"/>
              <a:t>4 Players then swap roles.  </a:t>
            </a:r>
            <a:br>
              <a:rPr lang="en-GB" baseline="0" dirty="0" smtClean="0"/>
            </a:br>
            <a:r>
              <a:rPr lang="en-GB" baseline="0" dirty="0" smtClean="0"/>
              <a:t>If pairs time themselves, they can then repeat the activity to see how quickly they can complete all the sentences and translations.  With each new game, different sentences will be generated.</a:t>
            </a:r>
          </a:p>
          <a:p>
            <a:pPr marL="0" indent="0">
              <a:buNone/>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a:t>
            </a:r>
            <a:r>
              <a:rPr lang="en-GB" baseline="0" dirty="0" smtClean="0"/>
              <a:t>Students could make these cards themselves i.e. fold A4 paper so it makes 12 rectangles - write 'I' x 3, ‘you’ x 3, </a:t>
            </a:r>
            <a:r>
              <a:rPr lang="en-GB" sz="1200" kern="1200" dirty="0" smtClean="0">
                <a:solidFill>
                  <a:schemeClr val="tx1"/>
                </a:solidFill>
                <a:effectLst/>
                <a:latin typeface="+mn-lt"/>
                <a:ea typeface="+mn-ea"/>
                <a:cs typeface="+mn-cs"/>
              </a:rPr>
              <a:t>(this will be a cue/prompt to recall the correct verb in Spanish), </a:t>
            </a:r>
            <a:r>
              <a:rPr lang="en-GB" baseline="0" dirty="0" smtClean="0"/>
              <a:t>then 6 cities that they remember.  </a:t>
            </a:r>
            <a:br>
              <a:rPr lang="en-GB" baseline="0" dirty="0" smtClean="0"/>
            </a:br>
            <a:r>
              <a:rPr lang="en-GB" baseline="0" dirty="0" smtClean="0"/>
              <a:t>They could all do this so that they have 24 playing cards in total, when put together. This is good practice for spelling / memory / sounding out city names as they write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smtClean="0">
                <a:latin typeface="+mn-lt"/>
                <a:ea typeface="Calibri"/>
                <a:cs typeface="Calibri"/>
                <a:sym typeface="Calibri"/>
              </a:rPr>
              <a:t>TO BE UPDATED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smtClean="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smtClean="0">
                <a:latin typeface="+mn-lt"/>
                <a:ea typeface="Calibri"/>
                <a:cs typeface="Calibri"/>
                <a:sym typeface="Calibri"/>
              </a:rPr>
              <a:t>Take the opportunity to </a:t>
            </a:r>
            <a:r>
              <a:rPr lang="en-GB" sz="1200" i="0" baseline="0" dirty="0" smtClean="0">
                <a:latin typeface="+mn-lt"/>
                <a:ea typeface="Calibri"/>
                <a:cs typeface="Calibri"/>
                <a:sym typeface="Calibri"/>
              </a:rPr>
              <a:t>use ‘hasta luego’ at the end of the first class!</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smtClean="0"/>
              <a:t>Note:</a:t>
            </a:r>
            <a:r>
              <a:rPr lang="en-GB" baseline="0" dirty="0" smtClean="0"/>
              <a:t> ‘</a:t>
            </a:r>
            <a:r>
              <a:rPr lang="en-GB" dirty="0" smtClean="0"/>
              <a:t>Quiere’ will be introduced in Term 1.2, Week 7</a:t>
            </a:r>
            <a:r>
              <a:rPr lang="en-GB" baseline="0" dirty="0" smtClean="0"/>
              <a:t>.  We don’t expect students necessarily to be able to guess its meaning here (though they may well), so continue to provide the English translation, swiftly.</a:t>
            </a:r>
            <a:endParaRPr lang="en-GB" dirty="0" smtClean="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short form in context again</a:t>
            </a:r>
            <a:r>
              <a:rPr lang="en-GB" dirty="0" smtClean="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smtClean="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smtClean="0"/>
              <a:t>Note:</a:t>
            </a:r>
            <a:r>
              <a:rPr lang="en-GB" baseline="0" dirty="0" smtClean="0"/>
              <a:t> Some students may be able to translate the whole English sentence.  However, in case not, a staggered version is provided, whereby the sentence minus the verb is given (a sound effect is heard in place of the verb). </a:t>
            </a: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Timing: </a:t>
            </a:r>
            <a:r>
              <a:rPr lang="en-GB" b="0" baseline="0" dirty="0" smtClean="0"/>
              <a:t>2 minutes for slides 9-11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alto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r>
              <a:rPr lang="en-GB" baseline="0" dirty="0"/>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a:t>agosto </a:t>
            </a:r>
            <a:r>
              <a:rPr lang="en-GB" baseline="0" dirty="0"/>
              <a:t>[931]</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09145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8508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10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498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83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16251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878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2266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3716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07320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55116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022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9283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27656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1559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986903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26206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998697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36906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641270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76998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86947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69973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458143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08638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926685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6150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64112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4911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0727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509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859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3355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731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6046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4487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58376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06317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06/07/2020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87269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3188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62714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22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739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0191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401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4875360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03820930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1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7839675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7.wav"/><Relationship Id="rId7" Type="http://schemas.openxmlformats.org/officeDocument/2006/relationships/audio" Target="../media/audio12.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audio" Target="../media/audio15.wav"/><Relationship Id="rId4" Type="http://schemas.openxmlformats.org/officeDocument/2006/relationships/audio" Target="../media/audio8.wav"/><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6.wav"/><Relationship Id="rId7" Type="http://schemas.openxmlformats.org/officeDocument/2006/relationships/audio" Target="../media/audio18.wav"/><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audio" Target="../media/audio17.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image" Target="../media/image13.png"/><Relationship Id="rId4" Type="http://schemas.openxmlformats.org/officeDocument/2006/relationships/audio" Target="../media/audio8.wav"/><Relationship Id="rId9" Type="http://schemas.openxmlformats.org/officeDocument/2006/relationships/audio" Target="../media/audio20.wav"/></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2.wav"/></Relationships>
</file>

<file path=ppt/slides/_rels/slide2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6.wav"/></Relationships>
</file>

<file path=ppt/slides/_rels/slide26.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28.wav"/></Relationships>
</file>

<file path=ppt/slides/_rels/slide2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30.wav"/></Relationships>
</file>

<file path=ppt/slides/_rels/slide28.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32.wav"/></Relationships>
</file>

<file path=ppt/slides/_rels/slide29.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9.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3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audio" Target="../media/audio32.wav"/></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audio" Target="../media/audio40.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audio" Target="../media/audio39.wav"/><Relationship Id="rId5" Type="http://schemas.openxmlformats.org/officeDocument/2006/relationships/image" Target="../media/image27.png"/><Relationship Id="rId15" Type="http://schemas.openxmlformats.org/officeDocument/2006/relationships/audio" Target="../media/audio43.wav"/><Relationship Id="rId10" Type="http://schemas.openxmlformats.org/officeDocument/2006/relationships/audio" Target="../media/audio38.wav"/><Relationship Id="rId4" Type="http://schemas.openxmlformats.org/officeDocument/2006/relationships/image" Target="../media/image16.png"/><Relationship Id="rId9" Type="http://schemas.openxmlformats.org/officeDocument/2006/relationships/audio" Target="../media/audio37.wav"/><Relationship Id="rId14" Type="http://schemas.openxmlformats.org/officeDocument/2006/relationships/audio" Target="../media/audio42.wav"/></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37.png"/><Relationship Id="rId3" Type="http://schemas.openxmlformats.org/officeDocument/2006/relationships/audio" Target="../media/audio44.wav"/><Relationship Id="rId7" Type="http://schemas.openxmlformats.org/officeDocument/2006/relationships/audio" Target="../media/audio48.wav"/><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38.xml"/><Relationship Id="rId16"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audio" Target="../media/audio47.wav"/><Relationship Id="rId11" Type="http://schemas.openxmlformats.org/officeDocument/2006/relationships/image" Target="../media/image35.png"/><Relationship Id="rId5" Type="http://schemas.openxmlformats.org/officeDocument/2006/relationships/audio" Target="../media/audio46.wav"/><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 Id="rId9" Type="http://schemas.openxmlformats.org/officeDocument/2006/relationships/audio" Target="../media/audio50.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audio" Target="../media/audio51.wav"/><Relationship Id="rId7" Type="http://schemas.openxmlformats.org/officeDocument/2006/relationships/audio" Target="../media/audio55.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27.png"/><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quizlet.com/gb/422586499/year-7-spanish-term-11-week-2-flash-cards/" TargetMode="Externa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audio" Target="../media/audio3.wav"/><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audio" Target="../media/audio4.wav"/><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2.pn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441477" cy="879475"/>
          </a:xfrm>
        </p:spPr>
        <p:txBody>
          <a:bodyPr>
            <a:normAutofit fontScale="90000"/>
          </a:bodyPr>
          <a:lstStyle/>
          <a:p>
            <a:pPr algn="l"/>
            <a:r>
              <a:rPr lang="en-GB" sz="4000" b="1" dirty="0">
                <a:solidFill>
                  <a:prstClr val="white"/>
                </a:solidFill>
              </a:rPr>
              <a:t>Describing places and locations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730661" cy="567626"/>
          </a:xfrm>
        </p:spPr>
        <p:txBody>
          <a:bodyPr>
            <a:noAutofit/>
          </a:bodyPr>
          <a:lstStyle/>
          <a:p>
            <a:pPr algn="l"/>
            <a:r>
              <a:rPr lang="en-GB" sz="3000" dirty="0">
                <a:solidFill>
                  <a:prstClr val="white"/>
                </a:solidFill>
              </a:rPr>
              <a:t>ESTAR </a:t>
            </a:r>
            <a:r>
              <a:rPr lang="en-GB" sz="3000" dirty="0" smtClean="0">
                <a:solidFill>
                  <a:prstClr val="white"/>
                </a:solidFill>
              </a:rPr>
              <a:t>- estoy, está for location</a:t>
            </a:r>
            <a:endParaRPr lang="en-US" sz="30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8" y="371281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32216" y="50935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981934"/>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Author</a:t>
            </a:r>
            <a:r>
              <a:rPr kumimoji="0" lang="en-GB" sz="1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 names: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Victoria Hobson / Nick Avery</a:t>
            </a:r>
            <a:endParaRPr lang="en-GB" sz="14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/06/20</a:t>
            </a: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Rounded Rectangle 3">
            <a:extLst>
              <a:ext uri="{FF2B5EF4-FFF2-40B4-BE49-F238E27FC236}">
                <a16:creationId xmlns:a16="http://schemas.microsoft.com/office/drawing/2014/main" id="{C28CA395-7CFC-44B3-BEF2-6A4268173B8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AD141A6-6DFF-4E2B-A018-44E6759C5F37}"/>
              </a:ext>
            </a:extLst>
          </p:cNvPr>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22" name="TextBox 21">
            <a:extLst>
              <a:ext uri="{FF2B5EF4-FFF2-40B4-BE49-F238E27FC236}">
                <a16:creationId xmlns:a16="http://schemas.microsoft.com/office/drawing/2014/main" id="{D11FCDC4-23A1-4C30-888A-81DBB9999973}"/>
              </a:ext>
            </a:extLst>
          </p:cNvPr>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23" name="TextBox 22">
            <a:extLst>
              <a:ext uri="{FF2B5EF4-FFF2-40B4-BE49-F238E27FC236}">
                <a16:creationId xmlns:a16="http://schemas.microsoft.com/office/drawing/2014/main" id="{74733AD9-9E4A-4526-AEC5-F87211A73FEC}"/>
              </a:ext>
            </a:extLst>
          </p:cNvPr>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24" name="TextBox 23">
            <a:extLst>
              <a:ext uri="{FF2B5EF4-FFF2-40B4-BE49-F238E27FC236}">
                <a16:creationId xmlns:a16="http://schemas.microsoft.com/office/drawing/2014/main" id="{31929256-E3A8-40C3-BA41-D13161DCDEA4}"/>
              </a:ext>
            </a:extLst>
          </p:cNvPr>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25" name="TextBox 24">
            <a:extLst>
              <a:ext uri="{FF2B5EF4-FFF2-40B4-BE49-F238E27FC236}">
                <a16:creationId xmlns:a16="http://schemas.microsoft.com/office/drawing/2014/main" id="{D2672340-4077-4CA0-BF84-7C226B7EE64A}"/>
              </a:ext>
            </a:extLst>
          </p:cNvPr>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26" name="TextBox 25">
            <a:extLst>
              <a:ext uri="{FF2B5EF4-FFF2-40B4-BE49-F238E27FC236}">
                <a16:creationId xmlns:a16="http://schemas.microsoft.com/office/drawing/2014/main" id="{BAE8EB61-1237-4C22-A72E-368BF9F76C34}"/>
              </a:ext>
            </a:extLst>
          </p:cNvPr>
          <p:cNvSpPr txBox="1"/>
          <p:nvPr/>
        </p:nvSpPr>
        <p:spPr>
          <a:xfrm>
            <a:off x="8635382" y="3373782"/>
            <a:ext cx="294274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gosto</a:t>
            </a:r>
          </a:p>
        </p:txBody>
      </p:sp>
      <p:sp>
        <p:nvSpPr>
          <p:cNvPr id="36" name="TextBox 35">
            <a:extLst>
              <a:ext uri="{FF2B5EF4-FFF2-40B4-BE49-F238E27FC236}">
                <a16:creationId xmlns:a16="http://schemas.microsoft.com/office/drawing/2014/main" id="{D5E313EC-DFF0-462F-8387-C9263575F3B7}"/>
              </a:ext>
            </a:extLst>
          </p:cNvPr>
          <p:cNvSpPr txBox="1"/>
          <p:nvPr/>
        </p:nvSpPr>
        <p:spPr>
          <a:xfrm>
            <a:off x="5427454" y="-190802"/>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a</a:t>
            </a:r>
          </a:p>
        </p:txBody>
      </p:sp>
      <p:sp>
        <p:nvSpPr>
          <p:cNvPr id="3" name="Title 2">
            <a:extLst>
              <a:ext uri="{FF2B5EF4-FFF2-40B4-BE49-F238E27FC236}">
                <a16:creationId xmlns:a16="http://schemas.microsoft.com/office/drawing/2014/main" id="{5F890E5C-D824-4076-8E5C-10DEB5AF04EA}"/>
              </a:ext>
            </a:extLst>
          </p:cNvPr>
          <p:cNvSpPr>
            <a:spLocks noGrp="1"/>
          </p:cNvSpPr>
          <p:nvPr>
            <p:ph type="title"/>
          </p:nvPr>
        </p:nvSpPr>
        <p:spPr>
          <a:xfrm>
            <a:off x="169654" y="6858000"/>
            <a:ext cx="10515600" cy="1325563"/>
          </a:xfrm>
        </p:spPr>
        <p:txBody>
          <a:bodyPr/>
          <a:lstStyle/>
          <a:p>
            <a:r>
              <a:rPr lang="en-GB" dirty="0"/>
              <a:t>a</a:t>
            </a:r>
          </a:p>
        </p:txBody>
      </p:sp>
    </p:spTree>
    <p:extLst>
      <p:ext uri="{BB962C8B-B14F-4D97-AF65-F5344CB8AC3E}">
        <p14:creationId xmlns:p14="http://schemas.microsoft.com/office/powerpoint/2010/main" val="10000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5" name="al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6" name="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7" name="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8" name="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9" name="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10" name="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3">
            <a:extLst>
              <a:ext uri="{FF2B5EF4-FFF2-40B4-BE49-F238E27FC236}">
                <a16:creationId xmlns:a16="http://schemas.microsoft.com/office/drawing/2014/main" id="{C28CA395-7CFC-44B3-BEF2-6A4268173B8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a:extLst>
              <a:ext uri="{FF2B5EF4-FFF2-40B4-BE49-F238E27FC236}">
                <a16:creationId xmlns:a16="http://schemas.microsoft.com/office/drawing/2014/main" id="{7AD141A6-6DFF-4E2B-A018-44E6759C5F37}"/>
              </a:ext>
            </a:extLst>
          </p:cNvPr>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22" name="TextBox 21">
            <a:extLst>
              <a:ext uri="{FF2B5EF4-FFF2-40B4-BE49-F238E27FC236}">
                <a16:creationId xmlns:a16="http://schemas.microsoft.com/office/drawing/2014/main" id="{D11FCDC4-23A1-4C30-888A-81DBB9999973}"/>
              </a:ext>
            </a:extLst>
          </p:cNvPr>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23" name="TextBox 22">
            <a:extLst>
              <a:ext uri="{FF2B5EF4-FFF2-40B4-BE49-F238E27FC236}">
                <a16:creationId xmlns:a16="http://schemas.microsoft.com/office/drawing/2014/main" id="{74733AD9-9E4A-4526-AEC5-F87211A73FEC}"/>
              </a:ext>
            </a:extLst>
          </p:cNvPr>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24" name="TextBox 23">
            <a:extLst>
              <a:ext uri="{FF2B5EF4-FFF2-40B4-BE49-F238E27FC236}">
                <a16:creationId xmlns:a16="http://schemas.microsoft.com/office/drawing/2014/main" id="{31929256-E3A8-40C3-BA41-D13161DCDEA4}"/>
              </a:ext>
            </a:extLst>
          </p:cNvPr>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25" name="TextBox 24">
            <a:extLst>
              <a:ext uri="{FF2B5EF4-FFF2-40B4-BE49-F238E27FC236}">
                <a16:creationId xmlns:a16="http://schemas.microsoft.com/office/drawing/2014/main" id="{D2672340-4077-4CA0-BF84-7C226B7EE64A}"/>
              </a:ext>
            </a:extLst>
          </p:cNvPr>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26" name="TextBox 25">
            <a:extLst>
              <a:ext uri="{FF2B5EF4-FFF2-40B4-BE49-F238E27FC236}">
                <a16:creationId xmlns:a16="http://schemas.microsoft.com/office/drawing/2014/main" id="{BAE8EB61-1237-4C22-A72E-368BF9F76C34}"/>
              </a:ext>
            </a:extLst>
          </p:cNvPr>
          <p:cNvSpPr txBox="1"/>
          <p:nvPr/>
        </p:nvSpPr>
        <p:spPr>
          <a:xfrm>
            <a:off x="8635382" y="3373782"/>
            <a:ext cx="294274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gosto</a:t>
            </a:r>
          </a:p>
        </p:txBody>
      </p:sp>
      <p:sp>
        <p:nvSpPr>
          <p:cNvPr id="36" name="TextBox 35">
            <a:extLst>
              <a:ext uri="{FF2B5EF4-FFF2-40B4-BE49-F238E27FC236}">
                <a16:creationId xmlns:a16="http://schemas.microsoft.com/office/drawing/2014/main" id="{D5E313EC-DFF0-462F-8387-C9263575F3B7}"/>
              </a:ext>
            </a:extLst>
          </p:cNvPr>
          <p:cNvSpPr txBox="1"/>
          <p:nvPr/>
        </p:nvSpPr>
        <p:spPr>
          <a:xfrm>
            <a:off x="5427454" y="-190802"/>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a</a:t>
            </a:r>
          </a:p>
        </p:txBody>
      </p:sp>
      <p:sp>
        <p:nvSpPr>
          <p:cNvPr id="3" name="Title 2">
            <a:extLst>
              <a:ext uri="{FF2B5EF4-FFF2-40B4-BE49-F238E27FC236}">
                <a16:creationId xmlns:a16="http://schemas.microsoft.com/office/drawing/2014/main" id="{5F890E5C-D824-4076-8E5C-10DEB5AF04EA}"/>
              </a:ext>
            </a:extLst>
          </p:cNvPr>
          <p:cNvSpPr>
            <a:spLocks noGrp="1"/>
          </p:cNvSpPr>
          <p:nvPr>
            <p:ph type="title"/>
          </p:nvPr>
        </p:nvSpPr>
        <p:spPr>
          <a:xfrm>
            <a:off x="169654" y="6858000"/>
            <a:ext cx="10515600" cy="1325563"/>
          </a:xfrm>
        </p:spPr>
        <p:txBody>
          <a:bodyPr/>
          <a:lstStyle/>
          <a:p>
            <a:r>
              <a:rPr lang="en-GB" dirty="0"/>
              <a:t>a</a:t>
            </a:r>
          </a:p>
        </p:txBody>
      </p:sp>
      <p:grpSp>
        <p:nvGrpSpPr>
          <p:cNvPr id="11" name="Group 10">
            <a:extLst>
              <a:ext uri="{FF2B5EF4-FFF2-40B4-BE49-F238E27FC236}">
                <a16:creationId xmlns:a16="http://schemas.microsoft.com/office/drawing/2014/main" id="{76022C5D-6497-4911-B8E3-A2282CA4CD8C}"/>
              </a:ext>
            </a:extLst>
          </p:cNvPr>
          <p:cNvGrpSpPr/>
          <p:nvPr/>
        </p:nvGrpSpPr>
        <p:grpSpPr>
          <a:xfrm>
            <a:off x="5300289" y="1905516"/>
            <a:ext cx="1487982" cy="1625147"/>
            <a:chOff x="6459488" y="2377646"/>
            <a:chExt cx="2181503" cy="2455108"/>
          </a:xfrm>
        </p:grpSpPr>
        <p:pic>
          <p:nvPicPr>
            <p:cNvPr id="12" name="Picture 8" descr="http://www.clker.com/cliparts/3/7/8/9/11970890601169574535johnny_automatic_tall_ladder.svg.hi.png">
              <a:extLst>
                <a:ext uri="{FF2B5EF4-FFF2-40B4-BE49-F238E27FC236}">
                  <a16:creationId xmlns:a16="http://schemas.microsoft.com/office/drawing/2014/main" id="{CDAE8BA2-3862-490A-9884-CDEADCB046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www.clker.com/cliparts/6/8/c/6/11954360131725219243smick_Silhouette_man.svg.hi.png">
              <a:extLst>
                <a:ext uri="{FF2B5EF4-FFF2-40B4-BE49-F238E27FC236}">
                  <a16:creationId xmlns:a16="http://schemas.microsoft.com/office/drawing/2014/main" id="{0F5B6565-087F-4665-8184-2717B11BD97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http://www.clker.com/cliparts/6/8/c/6/11954360131725219243smick_Silhouette_man.svg.hi.png">
              <a:extLst>
                <a:ext uri="{FF2B5EF4-FFF2-40B4-BE49-F238E27FC236}">
                  <a16:creationId xmlns:a16="http://schemas.microsoft.com/office/drawing/2014/main" id="{6C1092E3-83E7-4687-9EE8-099BDFC73E6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0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5" name="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6" name="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7" name="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8" name="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9" name="agosto.wav"/>
                                        </p:tgtEl>
                                      </p:cMediaNode>
                                    </p:audio>
                                  </p:sub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5">
            <a:extLst>
              <a:ext uri="{FF2B5EF4-FFF2-40B4-BE49-F238E27FC236}">
                <a16:creationId xmlns:a16="http://schemas.microsoft.com/office/drawing/2014/main" id="{59DAA811-FE83-4F2A-9D70-D69291058CFA}"/>
              </a:ext>
            </a:extLst>
          </p:cNvPr>
          <p:cNvSpPr txBox="1"/>
          <p:nvPr/>
        </p:nvSpPr>
        <p:spPr>
          <a:xfrm>
            <a:off x="653816" y="2484713"/>
            <a:ext cx="238825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n</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a</a:t>
            </a:r>
          </a:p>
        </p:txBody>
      </p:sp>
      <p:sp>
        <p:nvSpPr>
          <p:cNvPr id="18" name="TextBox 6">
            <a:extLst>
              <a:ext uri="{FF2B5EF4-FFF2-40B4-BE49-F238E27FC236}">
                <a16:creationId xmlns:a16="http://schemas.microsoft.com/office/drawing/2014/main" id="{4E9B9477-A0FF-40E4-9FBF-AF009466414E}"/>
              </a:ext>
            </a:extLst>
          </p:cNvPr>
          <p:cNvSpPr txBox="1"/>
          <p:nvPr/>
        </p:nvSpPr>
        <p:spPr>
          <a:xfrm>
            <a:off x="4263042" y="3768655"/>
            <a:ext cx="2092469"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58246DA8-CB1E-4872-B213-AF72EA3DB201}"/>
              </a:ext>
            </a:extLst>
          </p:cNvPr>
          <p:cNvSpPr txBox="1"/>
          <p:nvPr/>
        </p:nvSpPr>
        <p:spPr>
          <a:xfrm>
            <a:off x="5943084" y="2672524"/>
            <a:ext cx="2485547"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mar</a:t>
            </a:r>
          </a:p>
        </p:txBody>
      </p:sp>
      <p:sp>
        <p:nvSpPr>
          <p:cNvPr id="20" name="TextBox 8">
            <a:extLst>
              <a:ext uri="{FF2B5EF4-FFF2-40B4-BE49-F238E27FC236}">
                <a16:creationId xmlns:a16="http://schemas.microsoft.com/office/drawing/2014/main" id="{5A646995-3167-4EF7-AD7A-A4A8F7F139C6}"/>
              </a:ext>
            </a:extLst>
          </p:cNvPr>
          <p:cNvSpPr txBox="1"/>
          <p:nvPr/>
        </p:nvSpPr>
        <p:spPr>
          <a:xfrm>
            <a:off x="599906" y="4276487"/>
            <a:ext cx="261187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a:t>
            </a:r>
          </a:p>
        </p:txBody>
      </p:sp>
      <p:sp>
        <p:nvSpPr>
          <p:cNvPr id="21" name="TextBox 9">
            <a:extLst>
              <a:ext uri="{FF2B5EF4-FFF2-40B4-BE49-F238E27FC236}">
                <a16:creationId xmlns:a16="http://schemas.microsoft.com/office/drawing/2014/main" id="{2EF5D057-1463-443C-B894-D002DE6708FC}"/>
              </a:ext>
            </a:extLst>
          </p:cNvPr>
          <p:cNvSpPr txBox="1"/>
          <p:nvPr/>
        </p:nvSpPr>
        <p:spPr>
          <a:xfrm>
            <a:off x="6355511" y="809411"/>
            <a:ext cx="2073120" cy="1200329"/>
          </a:xfrm>
          <a:prstGeom prst="rect">
            <a:avLst/>
          </a:prstGeom>
          <a:noFill/>
        </p:spPr>
        <p:txBody>
          <a:bodyPr wrap="square" rtlCol="0">
            <a:spAutoFit/>
          </a:bodyPr>
          <a:lstStyle/>
          <a:p>
            <a:r>
              <a:rPr lang="en-GB" sz="7200" dirty="0">
                <a:solidFill>
                  <a:srgbClr val="E87D1E"/>
                </a:solidFill>
                <a:cs typeface="Calibri" panose="020F0502020204030204" pitchFamily="34" charset="0"/>
              </a:rPr>
              <a:t>a</a:t>
            </a:r>
            <a:r>
              <a:rPr lang="en-GB" sz="7200" dirty="0">
                <a:solidFill>
                  <a:srgbClr val="115076"/>
                </a:solidFill>
                <a:cs typeface="Calibri" panose="020F0502020204030204" pitchFamily="34" charset="0"/>
              </a:rPr>
              <a:t>lto</a:t>
            </a:r>
          </a:p>
        </p:txBody>
      </p:sp>
      <p:sp>
        <p:nvSpPr>
          <p:cNvPr id="22" name="TextBox 10">
            <a:extLst>
              <a:ext uri="{FF2B5EF4-FFF2-40B4-BE49-F238E27FC236}">
                <a16:creationId xmlns:a16="http://schemas.microsoft.com/office/drawing/2014/main" id="{F9983547-0370-41D3-88DF-3A6B03FB21C5}"/>
              </a:ext>
            </a:extLst>
          </p:cNvPr>
          <p:cNvSpPr txBox="1"/>
          <p:nvPr/>
        </p:nvSpPr>
        <p:spPr>
          <a:xfrm>
            <a:off x="2724459" y="1074545"/>
            <a:ext cx="2942748"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gosto</a:t>
            </a:r>
          </a:p>
        </p:txBody>
      </p:sp>
      <p:sp>
        <p:nvSpPr>
          <p:cNvPr id="23" name="TextBox 6">
            <a:extLst>
              <a:ext uri="{FF2B5EF4-FFF2-40B4-BE49-F238E27FC236}">
                <a16:creationId xmlns:a16="http://schemas.microsoft.com/office/drawing/2014/main" id="{4E9B9477-A0FF-40E4-9FBF-AF009466414E}"/>
              </a:ext>
            </a:extLst>
          </p:cNvPr>
          <p:cNvSpPr txBox="1"/>
          <p:nvPr/>
        </p:nvSpPr>
        <p:spPr>
          <a:xfrm>
            <a:off x="5603889" y="5128296"/>
            <a:ext cx="2762655" cy="1015663"/>
          </a:xfrm>
          <a:prstGeom prst="rect">
            <a:avLst/>
          </a:prstGeom>
          <a:noFill/>
        </p:spPr>
        <p:txBody>
          <a:bodyPr wrap="square" rtlCol="0">
            <a:spAutoFit/>
          </a:bodyPr>
          <a:lstStyle/>
          <a:p>
            <a:r>
              <a:rPr lang="en-GB" sz="6000" dirty="0" smtClean="0">
                <a:solidFill>
                  <a:srgbClr val="115076"/>
                </a:solidFill>
                <a:cs typeface="Calibri" panose="020F0502020204030204" pitchFamily="34" charset="0"/>
              </a:rPr>
              <a:t>est</a:t>
            </a:r>
            <a:r>
              <a:rPr lang="en-GB" sz="6000" dirty="0" smtClean="0">
                <a:solidFill>
                  <a:srgbClr val="E87D1E"/>
                </a:solidFill>
                <a:cs typeface="Calibri" panose="020F0502020204030204" pitchFamily="34" charset="0"/>
              </a:rPr>
              <a:t>a</a:t>
            </a:r>
            <a:r>
              <a:rPr lang="en-GB" sz="6000" dirty="0" smtClean="0">
                <a:solidFill>
                  <a:srgbClr val="115076"/>
                </a:solidFill>
                <a:cs typeface="Calibri" panose="020F0502020204030204" pitchFamily="34" charset="0"/>
              </a:rPr>
              <a:t>r</a:t>
            </a:r>
            <a:endParaRPr lang="en-GB" sz="6000" dirty="0">
              <a:solidFill>
                <a:srgbClr val="E87D1E"/>
              </a:solidFill>
              <a:cs typeface="Calibri" panose="020F0502020204030204" pitchFamily="34" charset="0"/>
            </a:endParaRPr>
          </a:p>
        </p:txBody>
      </p:sp>
      <p:pic>
        <p:nvPicPr>
          <p:cNvPr id="1026" name="Picture 2" descr="Sport Clipart Free Download "/>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1348" y="1192956"/>
            <a:ext cx="747146" cy="747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2" presetClass="exit" presetSubtype="4" fill="hold" nodeType="afterEffect">
                                  <p:stCondLst>
                                    <p:cond delay="0"/>
                                  </p:stCondLst>
                                  <p:childTnLst>
                                    <p:animEffect transition="out" filter="slide(fromBottom)">
                                      <p:cBhvr>
                                        <p:cTn id="42" dur="59000"/>
                                        <p:tgtEl>
                                          <p:spTgt spid="7"/>
                                        </p:tgtEl>
                                      </p:cBhvr>
                                    </p:animEffect>
                                    <p:set>
                                      <p:cBhvr>
                                        <p:cTn id="43"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DC3897DB-1335-4118-8FA5-E328B1E19DE0}"/>
              </a:ext>
            </a:extLst>
          </p:cNvPr>
          <p:cNvSpPr/>
          <p:nvPr/>
        </p:nvSpPr>
        <p:spPr>
          <a:xfrm>
            <a:off x="400443" y="2411142"/>
            <a:ext cx="4078705" cy="1756611"/>
          </a:xfrm>
          <a:prstGeom prst="wedgeRoundRectCallout">
            <a:avLst>
              <a:gd name="adj1" fmla="val -25181"/>
              <a:gd name="adj2" fmla="val 90643"/>
              <a:gd name="adj3" fmla="val 16667"/>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¿Dónde está Granada?</a:t>
            </a:r>
          </a:p>
        </p:txBody>
      </p:sp>
      <p:sp>
        <p:nvSpPr>
          <p:cNvPr id="8" name="TextBox 7">
            <a:extLst>
              <a:ext uri="{FF2B5EF4-FFF2-40B4-BE49-F238E27FC236}">
                <a16:creationId xmlns:a16="http://schemas.microsoft.com/office/drawing/2014/main" id="{52BF8474-FBA4-48FE-AA0A-FE2FA018E529}"/>
              </a:ext>
            </a:extLst>
          </p:cNvPr>
          <p:cNvSpPr txBox="1"/>
          <p:nvPr/>
        </p:nvSpPr>
        <p:spPr>
          <a:xfrm>
            <a:off x="4995436" y="3783033"/>
            <a:ext cx="5213087" cy="769441"/>
          </a:xfrm>
          <a:prstGeom prst="rect">
            <a:avLst/>
          </a:prstGeom>
          <a:no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España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9" name="TextBox 8">
            <a:extLst>
              <a:ext uri="{FF2B5EF4-FFF2-40B4-BE49-F238E27FC236}">
                <a16:creationId xmlns:a16="http://schemas.microsoft.com/office/drawing/2014/main" id="{6881664B-AE5D-4182-A351-D6DDDC2319CC}"/>
              </a:ext>
            </a:extLst>
          </p:cNvPr>
          <p:cNvSpPr txBox="1"/>
          <p:nvPr/>
        </p:nvSpPr>
        <p:spPr>
          <a:xfrm>
            <a:off x="4995436" y="1848631"/>
            <a:ext cx="5213087" cy="769441"/>
          </a:xfrm>
          <a:prstGeom prst="rect">
            <a:avLst/>
          </a:prstGeom>
          <a:no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Está en </a:t>
            </a:r>
            <a:r>
              <a:rPr kumimoji="0" lang="en-GB" sz="4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Inglaterra</a:t>
            </a:r>
            <a:r>
              <a:rPr kumimoji="0" lang="en-GB" sz="4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10" name="Picture 9">
            <a:extLst>
              <a:ext uri="{FF2B5EF4-FFF2-40B4-BE49-F238E27FC236}">
                <a16:creationId xmlns:a16="http://schemas.microsoft.com/office/drawing/2014/main" id="{ED3FA0E7-82B6-4EFC-B7F8-5210B1AE3B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763" y="3474159"/>
            <a:ext cx="1277369" cy="1387188"/>
          </a:xfrm>
          <a:prstGeom prst="rect">
            <a:avLst/>
          </a:prstGeom>
        </p:spPr>
      </p:pic>
      <p:grpSp>
        <p:nvGrpSpPr>
          <p:cNvPr id="11" name="Group 10">
            <a:extLst>
              <a:ext uri="{FF2B5EF4-FFF2-40B4-BE49-F238E27FC236}">
                <a16:creationId xmlns:a16="http://schemas.microsoft.com/office/drawing/2014/main" id="{25626927-DD23-444C-826B-255B8BA03173}"/>
              </a:ext>
            </a:extLst>
          </p:cNvPr>
          <p:cNvGrpSpPr/>
          <p:nvPr/>
        </p:nvGrpSpPr>
        <p:grpSpPr>
          <a:xfrm>
            <a:off x="10430594" y="1054100"/>
            <a:ext cx="1360245" cy="2182698"/>
            <a:chOff x="-3257549" y="351247"/>
            <a:chExt cx="2891629" cy="4640012"/>
          </a:xfrm>
        </p:grpSpPr>
        <p:pic>
          <p:nvPicPr>
            <p:cNvPr id="12" name="Picture 11">
              <a:extLst>
                <a:ext uri="{FF2B5EF4-FFF2-40B4-BE49-F238E27FC236}">
                  <a16:creationId xmlns:a16="http://schemas.microsoft.com/office/drawing/2014/main" id="{A95D6A6B-F57D-4114-8723-51EE5A801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13" name="Picture 12">
              <a:extLst>
                <a:ext uri="{FF2B5EF4-FFF2-40B4-BE49-F238E27FC236}">
                  <a16:creationId xmlns:a16="http://schemas.microsoft.com/office/drawing/2014/main" id="{7EA83F25-2724-4CBC-B6F0-11DFB5428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3" name="Title 2">
            <a:extLst>
              <a:ext uri="{FF2B5EF4-FFF2-40B4-BE49-F238E27FC236}">
                <a16:creationId xmlns:a16="http://schemas.microsoft.com/office/drawing/2014/main" id="{66985487-F56C-4455-AE52-7FC91E525558}"/>
              </a:ext>
            </a:extLst>
          </p:cNvPr>
          <p:cNvSpPr>
            <a:spLocks noGrp="1"/>
          </p:cNvSpPr>
          <p:nvPr>
            <p:ph type="title"/>
          </p:nvPr>
        </p:nvSpPr>
        <p:spPr>
          <a:xfrm>
            <a:off x="10883900" y="258166"/>
            <a:ext cx="1220787" cy="479348"/>
          </a:xfrm>
        </p:spPr>
        <p:txBody>
          <a:bodyPr/>
          <a:lstStyle/>
          <a:p>
            <a:r>
              <a:rPr lang="en-GB" sz="2000" b="1" dirty="0" smtClean="0">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rgbClr val="F4B183"/>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ular Callout 5">
            <a:extLst>
              <a:ext uri="{FF2B5EF4-FFF2-40B4-BE49-F238E27FC236}">
                <a16:creationId xmlns:a16="http://schemas.microsoft.com/office/drawing/2014/main" id="{26D3055F-23C8-434D-BF87-616DB008D6ED}"/>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Córdoba?</a:t>
            </a:r>
          </a:p>
        </p:txBody>
      </p:sp>
      <p:sp>
        <p:nvSpPr>
          <p:cNvPr id="15" name="TextBox 14">
            <a:extLst>
              <a:ext uri="{FF2B5EF4-FFF2-40B4-BE49-F238E27FC236}">
                <a16:creationId xmlns:a16="http://schemas.microsoft.com/office/drawing/2014/main" id="{1972C568-B6F7-4CB7-B520-D78C4AF2E965}"/>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21B8DD8B-5ED1-4B2E-99C6-74F53AED8733}"/>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17" name="Picture 16">
            <a:extLst>
              <a:ext uri="{FF2B5EF4-FFF2-40B4-BE49-F238E27FC236}">
                <a16:creationId xmlns:a16="http://schemas.microsoft.com/office/drawing/2014/main" id="{5A1133B1-FBB2-4804-A6D1-CCDEC804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18" name="Group 17">
            <a:extLst>
              <a:ext uri="{FF2B5EF4-FFF2-40B4-BE49-F238E27FC236}">
                <a16:creationId xmlns:a16="http://schemas.microsoft.com/office/drawing/2014/main" id="{547890A4-071E-498C-A271-02036001A663}"/>
              </a:ext>
            </a:extLst>
          </p:cNvPr>
          <p:cNvGrpSpPr/>
          <p:nvPr/>
        </p:nvGrpSpPr>
        <p:grpSpPr>
          <a:xfrm>
            <a:off x="10430594" y="1054100"/>
            <a:ext cx="1360245" cy="2182698"/>
            <a:chOff x="-3257549" y="351247"/>
            <a:chExt cx="2891629" cy="4640012"/>
          </a:xfrm>
        </p:grpSpPr>
        <p:pic>
          <p:nvPicPr>
            <p:cNvPr id="19" name="Picture 18">
              <a:extLst>
                <a:ext uri="{FF2B5EF4-FFF2-40B4-BE49-F238E27FC236}">
                  <a16:creationId xmlns:a16="http://schemas.microsoft.com/office/drawing/2014/main" id="{26C3D1CE-A56F-4CF6-BE25-4403F3102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0" name="Picture 19">
              <a:extLst>
                <a:ext uri="{FF2B5EF4-FFF2-40B4-BE49-F238E27FC236}">
                  <a16:creationId xmlns:a16="http://schemas.microsoft.com/office/drawing/2014/main" id="{B39A742C-BA65-481D-B2C9-36283E27D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26"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2" name="Title 1">
            <a:extLst>
              <a:ext uri="{FF2B5EF4-FFF2-40B4-BE49-F238E27FC236}">
                <a16:creationId xmlns:a16="http://schemas.microsoft.com/office/drawing/2014/main" id="{B5EA434C-5B60-46DA-B2AC-47D5DC479E44}"/>
              </a:ext>
            </a:extLst>
          </p:cNvPr>
          <p:cNvSpPr>
            <a:spLocks noGrp="1"/>
          </p:cNvSpPr>
          <p:nvPr>
            <p:ph type="title"/>
          </p:nvPr>
        </p:nvSpPr>
        <p:spPr>
          <a:xfrm>
            <a:off x="10883900" y="195389"/>
            <a:ext cx="1238250" cy="526471"/>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85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5"/>
                                        </p:tgtEl>
                                        <p:attrNameLst>
                                          <p:attrName>fillcolor</p:attrName>
                                        </p:attrNameLst>
                                      </p:cBhvr>
                                      <p:to>
                                        <a:srgbClr val="F4B183"/>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2C64EE34-D6F0-42A2-9054-9D5EDF0D510A}"/>
              </a:ext>
            </a:extLst>
          </p:cNvPr>
          <p:cNvSpPr/>
          <p:nvPr/>
        </p:nvSpPr>
        <p:spPr>
          <a:xfrm>
            <a:off x="717943" y="2280431"/>
            <a:ext cx="4078705" cy="1756611"/>
          </a:xfrm>
          <a:prstGeom prst="wedgeRoundRectCallout">
            <a:avLst>
              <a:gd name="adj1" fmla="val -23923"/>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Camborne?</a:t>
            </a:r>
          </a:p>
        </p:txBody>
      </p:sp>
      <p:sp>
        <p:nvSpPr>
          <p:cNvPr id="3" name="TextBox 2">
            <a:extLst>
              <a:ext uri="{FF2B5EF4-FFF2-40B4-BE49-F238E27FC236}">
                <a16:creationId xmlns:a16="http://schemas.microsoft.com/office/drawing/2014/main" id="{4F35EA63-BF10-4299-9AA7-6292C313A373}"/>
              </a:ext>
            </a:extLst>
          </p:cNvPr>
          <p:cNvSpPr txBox="1"/>
          <p:nvPr/>
        </p:nvSpPr>
        <p:spPr>
          <a:xfrm>
            <a:off x="5145562" y="3713874"/>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29819BDE-870C-4026-96DA-0C5A0569353D}"/>
              </a:ext>
            </a:extLst>
          </p:cNvPr>
          <p:cNvSpPr txBox="1"/>
          <p:nvPr/>
        </p:nvSpPr>
        <p:spPr>
          <a:xfrm>
            <a:off x="5145562" y="189218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B9DE3F62-1E1C-46BC-B9BB-96C330EF4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29867EB5-9B5A-443C-88C5-80414787AA08}"/>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C4929AB2-9B7F-42B9-BC47-328026CAF7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66524E1-9586-4B2A-AA0D-045425285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8"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6AA5BB5F-D50F-4955-97B6-1367A1855627}"/>
              </a:ext>
            </a:extLst>
          </p:cNvPr>
          <p:cNvSpPr>
            <a:spLocks noGrp="1"/>
          </p:cNvSpPr>
          <p:nvPr>
            <p:ph type="title"/>
          </p:nvPr>
        </p:nvSpPr>
        <p:spPr>
          <a:xfrm>
            <a:off x="10883900" y="227179"/>
            <a:ext cx="1044243" cy="462892"/>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202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AA954BBC-040D-46D7-90B9-BABE570EB95E}"/>
              </a:ext>
            </a:extLst>
          </p:cNvPr>
          <p:cNvSpPr/>
          <p:nvPr/>
        </p:nvSpPr>
        <p:spPr>
          <a:xfrm>
            <a:off x="461911" y="1926335"/>
            <a:ext cx="4078705" cy="1756611"/>
          </a:xfrm>
          <a:prstGeom prst="wedgeRoundRectCallout">
            <a:avLst>
              <a:gd name="adj1" fmla="val -23923"/>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Córdoba?</a:t>
            </a:r>
          </a:p>
        </p:txBody>
      </p:sp>
      <p:sp>
        <p:nvSpPr>
          <p:cNvPr id="3" name="TextBox 2">
            <a:extLst>
              <a:ext uri="{FF2B5EF4-FFF2-40B4-BE49-F238E27FC236}">
                <a16:creationId xmlns:a16="http://schemas.microsoft.com/office/drawing/2014/main" id="{612BA7E9-1137-4E7B-93AF-747A316473E9}"/>
              </a:ext>
            </a:extLst>
          </p:cNvPr>
          <p:cNvSpPr txBox="1"/>
          <p:nvPr/>
        </p:nvSpPr>
        <p:spPr>
          <a:xfrm>
            <a:off x="5145559" y="3805138"/>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E063026E-01D7-4929-A318-7FE4569C03C6}"/>
              </a:ext>
            </a:extLst>
          </p:cNvPr>
          <p:cNvSpPr txBox="1"/>
          <p:nvPr/>
        </p:nvSpPr>
        <p:spPr>
          <a:xfrm>
            <a:off x="5145560" y="179190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CC555FDA-ADC5-4023-BA2B-FC4CA53F5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C053DC62-7633-43D2-9C42-A09CB57EB46B}"/>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2F3083A-FD3B-4AC9-9C13-F1C7FE7422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656A7291-BE07-4BBF-8C6C-1E4D08303F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812ECB6C-CBDF-4DB5-856A-CA53472DF195}"/>
              </a:ext>
            </a:extLst>
          </p:cNvPr>
          <p:cNvSpPr>
            <a:spLocks noGrp="1"/>
          </p:cNvSpPr>
          <p:nvPr>
            <p:ph type="title"/>
          </p:nvPr>
        </p:nvSpPr>
        <p:spPr>
          <a:xfrm>
            <a:off x="10909300" y="241725"/>
            <a:ext cx="1282700" cy="433799"/>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666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F3DB6936-AE9F-47D7-B7DF-8D6AD06CDAEB}"/>
              </a:ext>
            </a:extLst>
          </p:cNvPr>
          <p:cNvSpPr/>
          <p:nvPr/>
        </p:nvSpPr>
        <p:spPr>
          <a:xfrm>
            <a:off x="717943" y="2280431"/>
            <a:ext cx="4078705" cy="1756611"/>
          </a:xfrm>
          <a:prstGeom prst="wedgeRoundRectCallout">
            <a:avLst>
              <a:gd name="adj1" fmla="val -23923"/>
              <a:gd name="adj2" fmla="val 86479"/>
              <a:gd name="adj3" fmla="val 16667"/>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Kendal?</a:t>
            </a:r>
          </a:p>
        </p:txBody>
      </p:sp>
      <p:sp>
        <p:nvSpPr>
          <p:cNvPr id="3" name="TextBox 2">
            <a:extLst>
              <a:ext uri="{FF2B5EF4-FFF2-40B4-BE49-F238E27FC236}">
                <a16:creationId xmlns:a16="http://schemas.microsoft.com/office/drawing/2014/main" id="{E948B46F-144F-4230-B7A2-A03D13D83201}"/>
              </a:ext>
            </a:extLst>
          </p:cNvPr>
          <p:cNvSpPr txBox="1"/>
          <p:nvPr/>
        </p:nvSpPr>
        <p:spPr>
          <a:xfrm>
            <a:off x="5145563" y="3790063"/>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98BE4721-899A-43D8-B6ED-9D9D0E762093}"/>
              </a:ext>
            </a:extLst>
          </p:cNvPr>
          <p:cNvSpPr txBox="1"/>
          <p:nvPr/>
        </p:nvSpPr>
        <p:spPr>
          <a:xfrm>
            <a:off x="5145563" y="176175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D6112F22-9933-4646-BE6A-A505B1EAD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AEB4FD65-5997-4F92-8C73-44F83CC5B6B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D32CFBD6-9AAC-4E87-AC41-7C957A0572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C969FA65-880D-407F-8B4C-BD1D27C08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09FBD170-6AD7-466A-AC38-9B0AF1FDBE4A}"/>
              </a:ext>
            </a:extLst>
          </p:cNvPr>
          <p:cNvSpPr>
            <a:spLocks noGrp="1"/>
          </p:cNvSpPr>
          <p:nvPr>
            <p:ph type="title"/>
          </p:nvPr>
        </p:nvSpPr>
        <p:spPr>
          <a:xfrm>
            <a:off x="10883900" y="282451"/>
            <a:ext cx="1073833" cy="352348"/>
          </a:xfrm>
        </p:spPr>
        <p:txBody>
          <a:bodyPr>
            <a:no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870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31BEA9-1E02-46C8-A7F3-72893A4624D0}"/>
              </a:ext>
            </a:extLst>
          </p:cNvPr>
          <p:cNvSpPr/>
          <p:nvPr/>
        </p:nvSpPr>
        <p:spPr>
          <a:xfrm>
            <a:off x="717943" y="2280431"/>
            <a:ext cx="4078705" cy="1756611"/>
          </a:xfrm>
          <a:prstGeom prst="wedgeRoundRectCallout">
            <a:avLst>
              <a:gd name="adj1" fmla="val -20336"/>
              <a:gd name="adj2" fmla="val 8856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Salamanca?</a:t>
            </a:r>
          </a:p>
        </p:txBody>
      </p:sp>
      <p:sp>
        <p:nvSpPr>
          <p:cNvPr id="3" name="TextBox 2">
            <a:extLst>
              <a:ext uri="{FF2B5EF4-FFF2-40B4-BE49-F238E27FC236}">
                <a16:creationId xmlns:a16="http://schemas.microsoft.com/office/drawing/2014/main" id="{83CDD304-91BD-43FC-9434-D1828EA8A393}"/>
              </a:ext>
            </a:extLst>
          </p:cNvPr>
          <p:cNvSpPr txBox="1"/>
          <p:nvPr/>
        </p:nvSpPr>
        <p:spPr>
          <a:xfrm>
            <a:off x="5145558" y="3707185"/>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0D9DD3EA-5DE8-43D4-B168-E5ECA75A3235}"/>
              </a:ext>
            </a:extLst>
          </p:cNvPr>
          <p:cNvSpPr txBox="1"/>
          <p:nvPr/>
        </p:nvSpPr>
        <p:spPr>
          <a:xfrm>
            <a:off x="5145559"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CC5D3B2A-8A6E-4B02-A4B1-97E8A824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6855CED6-C893-449B-8FB0-CD76569D421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0C69FE7A-28A1-413B-B897-B9888666F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8DDDD496-364B-448F-8DEB-1B824CF12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1"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10" name="Title 9">
            <a:extLst>
              <a:ext uri="{FF2B5EF4-FFF2-40B4-BE49-F238E27FC236}">
                <a16:creationId xmlns:a16="http://schemas.microsoft.com/office/drawing/2014/main" id="{6FE410C6-6A0D-4475-A023-67729FF5CFA1}"/>
              </a:ext>
            </a:extLst>
          </p:cNvPr>
          <p:cNvSpPr>
            <a:spLocks noGrp="1"/>
          </p:cNvSpPr>
          <p:nvPr>
            <p:ph type="title"/>
          </p:nvPr>
        </p:nvSpPr>
        <p:spPr>
          <a:xfrm>
            <a:off x="10883901" y="274597"/>
            <a:ext cx="1149604" cy="368056"/>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90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40DFBAEC-2356-41B0-9F37-74E333680548}"/>
              </a:ext>
            </a:extLst>
          </p:cNvPr>
          <p:cNvSpPr/>
          <p:nvPr/>
        </p:nvSpPr>
        <p:spPr>
          <a:xfrm>
            <a:off x="717943" y="2280431"/>
            <a:ext cx="4078705" cy="1756611"/>
          </a:xfrm>
          <a:prstGeom prst="wedgeRoundRectCallout">
            <a:avLst>
              <a:gd name="adj1" fmla="val -21233"/>
              <a:gd name="adj2" fmla="val 979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a:t>
            </a:r>
            <a:r>
              <a:rPr lang="en-GB" sz="4400" b="1" dirty="0" err="1">
                <a:latin typeface="Century Gothic" panose="020B0502020202020204" pitchFamily="34" charset="0"/>
              </a:rPr>
              <a:t>Aspatria</a:t>
            </a:r>
            <a:r>
              <a:rPr lang="en-GB" sz="4400" b="1" dirty="0">
                <a:latin typeface="Century Gothic" panose="020B0502020202020204" pitchFamily="34" charset="0"/>
              </a:rPr>
              <a:t>?</a:t>
            </a:r>
          </a:p>
        </p:txBody>
      </p:sp>
      <p:sp>
        <p:nvSpPr>
          <p:cNvPr id="3" name="TextBox 2">
            <a:extLst>
              <a:ext uri="{FF2B5EF4-FFF2-40B4-BE49-F238E27FC236}">
                <a16:creationId xmlns:a16="http://schemas.microsoft.com/office/drawing/2014/main" id="{0D383EB8-8B6E-48D7-8D6E-622BAA1327FE}"/>
              </a:ext>
            </a:extLst>
          </p:cNvPr>
          <p:cNvSpPr txBox="1"/>
          <p:nvPr/>
        </p:nvSpPr>
        <p:spPr>
          <a:xfrm>
            <a:off x="5116627" y="3780919"/>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1137510A-B191-4AA3-B5D5-776F3948659F}"/>
              </a:ext>
            </a:extLst>
          </p:cNvPr>
          <p:cNvSpPr txBox="1"/>
          <p:nvPr/>
        </p:nvSpPr>
        <p:spPr>
          <a:xfrm>
            <a:off x="5116628" y="1743467"/>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07E8649F-00C9-40D3-8AE3-90103469F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8563CDD-7634-439B-A3B1-A59D71E4922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FDFCE9A2-85C0-472B-9B67-B9775EF34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45F4EC04-DDA3-4AB5-83A1-DEBA66D1CD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CA3C8895-DC9E-4109-8724-808F77A78799}"/>
              </a:ext>
            </a:extLst>
          </p:cNvPr>
          <p:cNvSpPr>
            <a:spLocks noGrp="1"/>
          </p:cNvSpPr>
          <p:nvPr>
            <p:ph type="title"/>
          </p:nvPr>
        </p:nvSpPr>
        <p:spPr>
          <a:xfrm>
            <a:off x="10883900" y="249670"/>
            <a:ext cx="1363191" cy="404615"/>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246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73DD40-232F-47C5-99C3-9947D3E9D7C4}"/>
              </a:ext>
            </a:extLst>
          </p:cNvPr>
          <p:cNvSpPr>
            <a:spLocks noGrp="1"/>
          </p:cNvSpPr>
          <p:nvPr>
            <p:ph type="title"/>
          </p:nvPr>
        </p:nvSpPr>
        <p:spPr>
          <a:xfrm>
            <a:off x="2019300" y="279542"/>
            <a:ext cx="9982200" cy="1325563"/>
          </a:xfrm>
        </p:spPr>
        <p:txBody>
          <a:bodyPr>
            <a:normAutofit/>
          </a:bodyPr>
          <a:lstStyle/>
          <a:p>
            <a:r>
              <a:rPr lang="en-GB" sz="4000" b="1" dirty="0"/>
              <a:t>¿Dónde está…?</a:t>
            </a:r>
          </a:p>
        </p:txBody>
      </p:sp>
      <p:pic>
        <p:nvPicPr>
          <p:cNvPr id="7" name="Picture 6">
            <a:extLst>
              <a:ext uri="{FF2B5EF4-FFF2-40B4-BE49-F238E27FC236}">
                <a16:creationId xmlns:a16="http://schemas.microsoft.com/office/drawing/2014/main" id="{82785DEF-CA84-49BF-9C57-240E865AE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630"/>
            <a:ext cx="2164268" cy="2267909"/>
          </a:xfrm>
          <a:prstGeom prst="rect">
            <a:avLst/>
          </a:prstGeom>
        </p:spPr>
      </p:pic>
      <p:sp>
        <p:nvSpPr>
          <p:cNvPr id="8" name="TextBox 7">
            <a:extLst>
              <a:ext uri="{FF2B5EF4-FFF2-40B4-BE49-F238E27FC236}">
                <a16:creationId xmlns:a16="http://schemas.microsoft.com/office/drawing/2014/main" id="{F2875094-CC4C-4B95-8F17-5DF7495DDF86}"/>
              </a:ext>
            </a:extLst>
          </p:cNvPr>
          <p:cNvSpPr txBox="1"/>
          <p:nvPr/>
        </p:nvSpPr>
        <p:spPr>
          <a:xfrm>
            <a:off x="2354768" y="1193800"/>
            <a:ext cx="365760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Where         is…?</a:t>
            </a:r>
          </a:p>
        </p:txBody>
      </p:sp>
      <p:pic>
        <p:nvPicPr>
          <p:cNvPr id="9" name="Picture 8">
            <a:extLst>
              <a:ext uri="{FF2B5EF4-FFF2-40B4-BE49-F238E27FC236}">
                <a16:creationId xmlns:a16="http://schemas.microsoft.com/office/drawing/2014/main" id="{1C35D02D-C381-43AE-97FC-AF4602DBD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337" y="2852383"/>
            <a:ext cx="5432563" cy="3368189"/>
          </a:xfrm>
          <a:prstGeom prst="rect">
            <a:avLst/>
          </a:prstGeom>
        </p:spPr>
      </p:pic>
    </p:spTree>
    <p:extLst>
      <p:ext uri="{BB962C8B-B14F-4D97-AF65-F5344CB8AC3E}">
        <p14:creationId xmlns:p14="http://schemas.microsoft.com/office/powerpoint/2010/main" val="3416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0279CD78-3835-4307-B5BF-46CE68367C4C}"/>
              </a:ext>
            </a:extLst>
          </p:cNvPr>
          <p:cNvSpPr/>
          <p:nvPr/>
        </p:nvSpPr>
        <p:spPr>
          <a:xfrm>
            <a:off x="717943" y="2280431"/>
            <a:ext cx="4078705" cy="1756611"/>
          </a:xfrm>
          <a:prstGeom prst="wedgeRoundRectCallout">
            <a:avLst>
              <a:gd name="adj1" fmla="val -24371"/>
              <a:gd name="adj2" fmla="val 8960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Maldon?</a:t>
            </a:r>
          </a:p>
        </p:txBody>
      </p:sp>
      <p:sp>
        <p:nvSpPr>
          <p:cNvPr id="3" name="TextBox 2">
            <a:extLst>
              <a:ext uri="{FF2B5EF4-FFF2-40B4-BE49-F238E27FC236}">
                <a16:creationId xmlns:a16="http://schemas.microsoft.com/office/drawing/2014/main" id="{0108625A-731E-4EF5-8F3B-AFB66E1D6D75}"/>
              </a:ext>
            </a:extLst>
          </p:cNvPr>
          <p:cNvSpPr txBox="1"/>
          <p:nvPr/>
        </p:nvSpPr>
        <p:spPr>
          <a:xfrm>
            <a:off x="5145561" y="385704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8937C98C-548A-4CE5-AF6E-A86BB78A8F73}"/>
              </a:ext>
            </a:extLst>
          </p:cNvPr>
          <p:cNvSpPr txBox="1"/>
          <p:nvPr/>
        </p:nvSpPr>
        <p:spPr>
          <a:xfrm>
            <a:off x="5145562" y="1895710"/>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F4F7D6E5-4CC6-4D48-9092-B2D31B120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BB92639F-A3F9-4E04-871A-C2D2BC06D719}"/>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6807CF23-DC0B-410C-9464-496EC8063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EDB9A278-F96D-416C-A28A-2C1EE3E0C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536D7031-07E0-4EED-AB35-4FB018A3C98A}"/>
              </a:ext>
            </a:extLst>
          </p:cNvPr>
          <p:cNvSpPr>
            <a:spLocks noGrp="1"/>
          </p:cNvSpPr>
          <p:nvPr>
            <p:ph type="title"/>
          </p:nvPr>
        </p:nvSpPr>
        <p:spPr>
          <a:xfrm>
            <a:off x="10883900" y="295151"/>
            <a:ext cx="1078079" cy="326948"/>
          </a:xfrm>
        </p:spPr>
        <p:txBody>
          <a:bodyPr>
            <a:no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1731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F4B183"/>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5495727B-4194-4D97-9863-72E50361A444}"/>
              </a:ext>
            </a:extLst>
          </p:cNvPr>
          <p:cNvSpPr/>
          <p:nvPr/>
        </p:nvSpPr>
        <p:spPr>
          <a:xfrm>
            <a:off x="717943" y="2280431"/>
            <a:ext cx="4078705" cy="1756611"/>
          </a:xfrm>
          <a:prstGeom prst="wedgeRoundRectCallout">
            <a:avLst>
              <a:gd name="adj1" fmla="val -20784"/>
              <a:gd name="adj2" fmla="val 87520"/>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Soria?</a:t>
            </a:r>
          </a:p>
        </p:txBody>
      </p:sp>
      <p:sp>
        <p:nvSpPr>
          <p:cNvPr id="3" name="TextBox 2">
            <a:extLst>
              <a:ext uri="{FF2B5EF4-FFF2-40B4-BE49-F238E27FC236}">
                <a16:creationId xmlns:a16="http://schemas.microsoft.com/office/drawing/2014/main" id="{07ABED87-D405-4861-BB9E-D007D0C42C83}"/>
              </a:ext>
            </a:extLst>
          </p:cNvPr>
          <p:cNvSpPr txBox="1"/>
          <p:nvPr/>
        </p:nvSpPr>
        <p:spPr>
          <a:xfrm>
            <a:off x="5145559" y="3780157"/>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84F489F4-97D3-4D92-865D-9346E9D51D38}"/>
              </a:ext>
            </a:extLst>
          </p:cNvPr>
          <p:cNvSpPr txBox="1"/>
          <p:nvPr/>
        </p:nvSpPr>
        <p:spPr>
          <a:xfrm>
            <a:off x="5145560" y="1741944"/>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F9D100CC-CDD7-4A53-B1CE-432F7B18C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063D5CA4-4ED1-4821-952C-8C0CB5748BD0}"/>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EA50A8B1-5EF8-43A7-9392-17C3ABA0D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31785E43-CB87-428D-96E9-AC879367DC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880554B9-0C06-4EFC-B3F1-170E97B815E2}"/>
              </a:ext>
            </a:extLst>
          </p:cNvPr>
          <p:cNvSpPr>
            <a:spLocks noGrp="1"/>
          </p:cNvSpPr>
          <p:nvPr>
            <p:ph type="title"/>
          </p:nvPr>
        </p:nvSpPr>
        <p:spPr>
          <a:xfrm>
            <a:off x="10896561" y="258166"/>
            <a:ext cx="1738021" cy="405057"/>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8996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ular Callout 5">
            <a:extLst>
              <a:ext uri="{FF2B5EF4-FFF2-40B4-BE49-F238E27FC236}">
                <a16:creationId xmlns:a16="http://schemas.microsoft.com/office/drawing/2014/main" id="{8952022C-4EB3-4D8D-B55F-786FFD94B72F}"/>
              </a:ext>
            </a:extLst>
          </p:cNvPr>
          <p:cNvSpPr/>
          <p:nvPr/>
        </p:nvSpPr>
        <p:spPr>
          <a:xfrm>
            <a:off x="717943" y="2280431"/>
            <a:ext cx="4078705" cy="1756611"/>
          </a:xfrm>
          <a:prstGeom prst="wedgeRoundRectCallout">
            <a:avLst>
              <a:gd name="adj1" fmla="val -23026"/>
              <a:gd name="adj2" fmla="val 84397"/>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¿Dónde está Cantabria?</a:t>
            </a:r>
          </a:p>
        </p:txBody>
      </p:sp>
      <p:sp>
        <p:nvSpPr>
          <p:cNvPr id="3" name="TextBox 2">
            <a:extLst>
              <a:ext uri="{FF2B5EF4-FFF2-40B4-BE49-F238E27FC236}">
                <a16:creationId xmlns:a16="http://schemas.microsoft.com/office/drawing/2014/main" id="{FD112A57-AF19-4CD2-A32A-E3E9CC72DDEE}"/>
              </a:ext>
            </a:extLst>
          </p:cNvPr>
          <p:cNvSpPr txBox="1"/>
          <p:nvPr/>
        </p:nvSpPr>
        <p:spPr>
          <a:xfrm>
            <a:off x="5145560" y="3818191"/>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España</a:t>
            </a:r>
            <a:r>
              <a:rPr lang="en-GB" sz="4400" dirty="0">
                <a:solidFill>
                  <a:schemeClr val="accent5">
                    <a:lumMod val="50000"/>
                  </a:schemeClr>
                </a:solidFill>
                <a:latin typeface="Century Gothic" panose="020B0502020202020204" pitchFamily="34" charset="0"/>
              </a:rPr>
              <a:t>.</a:t>
            </a:r>
          </a:p>
        </p:txBody>
      </p:sp>
      <p:sp>
        <p:nvSpPr>
          <p:cNvPr id="4" name="TextBox 3">
            <a:extLst>
              <a:ext uri="{FF2B5EF4-FFF2-40B4-BE49-F238E27FC236}">
                <a16:creationId xmlns:a16="http://schemas.microsoft.com/office/drawing/2014/main" id="{60043CB3-75AD-40A9-910B-F18F75D34AC9}"/>
              </a:ext>
            </a:extLst>
          </p:cNvPr>
          <p:cNvSpPr txBox="1"/>
          <p:nvPr/>
        </p:nvSpPr>
        <p:spPr>
          <a:xfrm>
            <a:off x="5145560" y="1818012"/>
            <a:ext cx="5213087" cy="769441"/>
          </a:xfrm>
          <a:prstGeom prst="rect">
            <a:avLst/>
          </a:prstGeom>
          <a:noFill/>
          <a:ln>
            <a:solidFill>
              <a:schemeClr val="accent5">
                <a:lumMod val="50000"/>
              </a:schemeClr>
            </a:solidFill>
          </a:ln>
        </p:spPr>
        <p:txBody>
          <a:bodyPr wrap="square" rtlCol="0">
            <a:spAutoFit/>
          </a:bodyPr>
          <a:lstStyle/>
          <a:p>
            <a:r>
              <a:rPr lang="en-GB" sz="4400" dirty="0">
                <a:solidFill>
                  <a:schemeClr val="accent5">
                    <a:lumMod val="50000"/>
                  </a:schemeClr>
                </a:solidFill>
                <a:latin typeface="Century Gothic" panose="020B0502020202020204" pitchFamily="34" charset="0"/>
              </a:rPr>
              <a:t>Está en </a:t>
            </a:r>
            <a:r>
              <a:rPr lang="en-GB" sz="4400" dirty="0" err="1">
                <a:solidFill>
                  <a:schemeClr val="accent5">
                    <a:lumMod val="50000"/>
                  </a:schemeClr>
                </a:solidFill>
                <a:latin typeface="Century Gothic" panose="020B0502020202020204" pitchFamily="34" charset="0"/>
              </a:rPr>
              <a:t>Inglaterra</a:t>
            </a:r>
            <a:r>
              <a:rPr lang="en-GB" sz="4400" dirty="0">
                <a:solidFill>
                  <a:schemeClr val="accent5">
                    <a:lumMod val="50000"/>
                  </a:schemeClr>
                </a:solidFill>
                <a:latin typeface="Century Gothic" panose="020B0502020202020204" pitchFamily="34" charset="0"/>
              </a:rPr>
              <a:t>.</a:t>
            </a:r>
          </a:p>
        </p:txBody>
      </p:sp>
      <p:pic>
        <p:nvPicPr>
          <p:cNvPr id="5" name="Picture 4">
            <a:extLst>
              <a:ext uri="{FF2B5EF4-FFF2-40B4-BE49-F238E27FC236}">
                <a16:creationId xmlns:a16="http://schemas.microsoft.com/office/drawing/2014/main" id="{60AF4E78-310A-41D6-AAD2-C3F0396F8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203" y="3496265"/>
            <a:ext cx="1277369" cy="1387188"/>
          </a:xfrm>
          <a:prstGeom prst="rect">
            <a:avLst/>
          </a:prstGeom>
        </p:spPr>
      </p:pic>
      <p:grpSp>
        <p:nvGrpSpPr>
          <p:cNvPr id="6" name="Group 5">
            <a:extLst>
              <a:ext uri="{FF2B5EF4-FFF2-40B4-BE49-F238E27FC236}">
                <a16:creationId xmlns:a16="http://schemas.microsoft.com/office/drawing/2014/main" id="{79CB2A7C-BDFB-4120-B530-EF5CAB1758B6}"/>
              </a:ext>
            </a:extLst>
          </p:cNvPr>
          <p:cNvGrpSpPr/>
          <p:nvPr/>
        </p:nvGrpSpPr>
        <p:grpSpPr>
          <a:xfrm>
            <a:off x="10430594" y="1054100"/>
            <a:ext cx="1360245" cy="2182698"/>
            <a:chOff x="-3257549" y="351247"/>
            <a:chExt cx="2891629" cy="4640012"/>
          </a:xfrm>
        </p:grpSpPr>
        <p:pic>
          <p:nvPicPr>
            <p:cNvPr id="7" name="Picture 6">
              <a:extLst>
                <a:ext uri="{FF2B5EF4-FFF2-40B4-BE49-F238E27FC236}">
                  <a16:creationId xmlns:a16="http://schemas.microsoft.com/office/drawing/2014/main" id="{9C781145-8C23-456C-9E90-02F57C54E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8" name="Picture 7">
              <a:extLst>
                <a:ext uri="{FF2B5EF4-FFF2-40B4-BE49-F238E27FC236}">
                  <a16:creationId xmlns:a16="http://schemas.microsoft.com/office/drawing/2014/main" id="{A071938C-A579-432C-B846-5636D5D0F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1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9" name="Title 8">
            <a:extLst>
              <a:ext uri="{FF2B5EF4-FFF2-40B4-BE49-F238E27FC236}">
                <a16:creationId xmlns:a16="http://schemas.microsoft.com/office/drawing/2014/main" id="{D94B6262-5988-44A6-836F-4F3AE4374240}"/>
              </a:ext>
            </a:extLst>
          </p:cNvPr>
          <p:cNvSpPr>
            <a:spLocks noGrp="1"/>
          </p:cNvSpPr>
          <p:nvPr>
            <p:ph type="title"/>
          </p:nvPr>
        </p:nvSpPr>
        <p:spPr>
          <a:xfrm>
            <a:off x="10883900" y="170538"/>
            <a:ext cx="1414253" cy="576173"/>
          </a:xfrm>
        </p:spPr>
        <p:txBody>
          <a:bodyPr>
            <a:normAutofit/>
          </a:bodyPr>
          <a:lstStyle/>
          <a:p>
            <a:r>
              <a:rPr lang="en-GB" sz="2000" b="1" dirty="0" smtClean="0">
                <a:solidFill>
                  <a:schemeClr val="bg1"/>
                </a:solidFill>
                <a:latin typeface="Century Gothic" panose="020B0502020202020204" pitchFamily="34" charset="0"/>
              </a:rPr>
              <a:t>hablar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5633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F4B183"/>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9C8C7A-D618-4DF3-A41C-8EF7D4061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10" name="Rectangle 9">
            <a:extLst>
              <a:ext uri="{FF2B5EF4-FFF2-40B4-BE49-F238E27FC236}">
                <a16:creationId xmlns:a16="http://schemas.microsoft.com/office/drawing/2014/main" id="{50DCF5F3-4084-454D-9E4A-430C6DC9CB75}"/>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11" name="Rectangle 10">
            <a:extLst>
              <a:ext uri="{FF2B5EF4-FFF2-40B4-BE49-F238E27FC236}">
                <a16:creationId xmlns:a16="http://schemas.microsoft.com/office/drawing/2014/main" id="{B1B9A960-5E53-4E15-A893-F0BA0997E9F5}"/>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2" name="Rectangle 11">
            <a:extLst>
              <a:ext uri="{FF2B5EF4-FFF2-40B4-BE49-F238E27FC236}">
                <a16:creationId xmlns:a16="http://schemas.microsoft.com/office/drawing/2014/main" id="{1E1A84FB-D4EE-453D-9693-5426C8127926}"/>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3" name="Rectangle 12">
            <a:extLst>
              <a:ext uri="{FF2B5EF4-FFF2-40B4-BE49-F238E27FC236}">
                <a16:creationId xmlns:a16="http://schemas.microsoft.com/office/drawing/2014/main" id="{F32BD2B0-227D-4C16-8DBB-8D19993AADE6}"/>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4" name="Rectangle 13">
            <a:extLst>
              <a:ext uri="{FF2B5EF4-FFF2-40B4-BE49-F238E27FC236}">
                <a16:creationId xmlns:a16="http://schemas.microsoft.com/office/drawing/2014/main" id="{9B2866F7-A8BE-4016-B576-41A5F87F4AB5}"/>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5" name="TextBox 14">
            <a:extLst>
              <a:ext uri="{FF2B5EF4-FFF2-40B4-BE49-F238E27FC236}">
                <a16:creationId xmlns:a16="http://schemas.microsoft.com/office/drawing/2014/main" id="{76F5EC48-1987-43D5-8C50-649AFCCC6E82}"/>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16" name="TextBox 15">
            <a:extLst>
              <a:ext uri="{FF2B5EF4-FFF2-40B4-BE49-F238E27FC236}">
                <a16:creationId xmlns:a16="http://schemas.microsoft.com/office/drawing/2014/main" id="{7ED5644D-AA68-419E-8F02-FED4E62A1B8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7" name="TextBox 16">
            <a:extLst>
              <a:ext uri="{FF2B5EF4-FFF2-40B4-BE49-F238E27FC236}">
                <a16:creationId xmlns:a16="http://schemas.microsoft.com/office/drawing/2014/main" id="{4F1D43AA-9A6F-4686-8C82-09F688F9DFE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8" name="TextBox 17">
            <a:extLst>
              <a:ext uri="{FF2B5EF4-FFF2-40B4-BE49-F238E27FC236}">
                <a16:creationId xmlns:a16="http://schemas.microsoft.com/office/drawing/2014/main" id="{70199789-F605-4099-9959-8D7D26277033}"/>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9" name="TextBox 18">
            <a:extLst>
              <a:ext uri="{FF2B5EF4-FFF2-40B4-BE49-F238E27FC236}">
                <a16:creationId xmlns:a16="http://schemas.microsoft.com/office/drawing/2014/main" id="{564AC0D0-04F1-436A-8587-40FF72EBDAF0}"/>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20" name="TextBox 19">
            <a:extLst>
              <a:ext uri="{FF2B5EF4-FFF2-40B4-BE49-F238E27FC236}">
                <a16:creationId xmlns:a16="http://schemas.microsoft.com/office/drawing/2014/main" id="{2BAE5D04-479A-4287-A7D6-9ED58CDF154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32F9BE09-83EF-441B-A184-B68167D4F68A}"/>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22" name="Rectangle 21">
            <a:extLst>
              <a:ext uri="{FF2B5EF4-FFF2-40B4-BE49-F238E27FC236}">
                <a16:creationId xmlns:a16="http://schemas.microsoft.com/office/drawing/2014/main" id="{AC87B6D4-26A0-472A-944B-4EEB8F667146}"/>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23" name="TextBox 22">
            <a:extLst>
              <a:ext uri="{FF2B5EF4-FFF2-40B4-BE49-F238E27FC236}">
                <a16:creationId xmlns:a16="http://schemas.microsoft.com/office/drawing/2014/main" id="{88571141-212E-4575-9D7D-6BB9BC1C811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24" name="Rounded Rectangular Callout 21">
            <a:extLst>
              <a:ext uri="{FF2B5EF4-FFF2-40B4-BE49-F238E27FC236}">
                <a16:creationId xmlns:a16="http://schemas.microsoft.com/office/drawing/2014/main" id="{EC74F38E-CB4C-4F99-833D-B5B5E8DAD513}"/>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25" name="TextBox 24">
            <a:extLst>
              <a:ext uri="{FF2B5EF4-FFF2-40B4-BE49-F238E27FC236}">
                <a16:creationId xmlns:a16="http://schemas.microsoft.com/office/drawing/2014/main" id="{EE04C7BB-3B0A-4F08-8581-B4A7E0A2CEED}"/>
              </a:ext>
            </a:extLst>
          </p:cNvPr>
          <p:cNvSpPr txBox="1"/>
          <p:nvPr/>
        </p:nvSpPr>
        <p:spPr>
          <a:xfrm>
            <a:off x="5650992" y="4217197"/>
            <a:ext cx="6328006"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San Sebastián.</a:t>
            </a:r>
          </a:p>
        </p:txBody>
      </p:sp>
      <p:sp>
        <p:nvSpPr>
          <p:cNvPr id="2" name="Title 1">
            <a:extLst>
              <a:ext uri="{FF2B5EF4-FFF2-40B4-BE49-F238E27FC236}">
                <a16:creationId xmlns:a16="http://schemas.microsoft.com/office/drawing/2014/main" id="{4A43A880-944F-4366-A339-DBA7AF84AD99}"/>
              </a:ext>
            </a:extLst>
          </p:cNvPr>
          <p:cNvSpPr>
            <a:spLocks noGrp="1"/>
          </p:cNvSpPr>
          <p:nvPr>
            <p:ph type="title"/>
          </p:nvPr>
        </p:nvSpPr>
        <p:spPr>
          <a:xfrm>
            <a:off x="8414201" y="780599"/>
            <a:ext cx="3397745" cy="701085"/>
          </a:xfrm>
        </p:spPr>
        <p:txBody>
          <a:bodyPr>
            <a:noAutofit/>
          </a:bodyPr>
          <a:lstStyle/>
          <a:p>
            <a:pPr algn="ctr"/>
            <a:r>
              <a:rPr lang="es-ES" sz="3200" b="1" dirty="0">
                <a:solidFill>
                  <a:schemeClr val="bg1"/>
                </a:solidFill>
                <a:latin typeface="Century Gothic" panose="020B0502020202020204" pitchFamily="34" charset="0"/>
              </a:rPr>
              <a:t>¿Dónde está el palacio Miramar?</a:t>
            </a:r>
          </a:p>
        </p:txBody>
      </p:sp>
    </p:spTree>
    <p:extLst>
      <p:ext uri="{BB962C8B-B14F-4D97-AF65-F5344CB8AC3E}">
        <p14:creationId xmlns:p14="http://schemas.microsoft.com/office/powerpoint/2010/main" val="29849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2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69E940-9545-4CD1-BE9D-67734B71F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FD97090E-8AD0-4ACC-A3AB-518B41D581E9}"/>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7DB812D2-4C49-4DE4-A056-C0AF3A944F62}"/>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FF331D90-D92B-4243-96EF-3E3B914851C9}"/>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A149C118-A1D7-4B4D-B7D8-1A2F2F71B309}"/>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287DF460-6573-4A1B-BD72-4B97F8396C58}"/>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EFDB27C8-652C-4689-9C54-C7181BCEF31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8CEFD171-6E43-49D6-8A28-C257DC19076F}"/>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486312FF-53EE-44CF-B775-E2BDA682FFD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34F70F8F-CC1A-444F-BE15-51E36DA12C9B}"/>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A07EABD1-EB45-4111-9843-CE29C5326834}"/>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5F3A4457-0300-406E-922E-B8B53AA1A3D0}"/>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2D984ADA-CAEC-4BC9-8C57-8E83B55874B8}"/>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17D672A3-9EDD-4D94-8D53-DD9825FD9A0C}"/>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8094BCE9-F291-4263-9E50-18709791FA0C}"/>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D0815FD4-CF6E-4FAD-9ABE-B58F6AE3822E}"/>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8BE17DC-4D53-4F51-9EDD-D3A6242A53AF}"/>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Granada.</a:t>
            </a:r>
          </a:p>
        </p:txBody>
      </p:sp>
      <p:sp>
        <p:nvSpPr>
          <p:cNvPr id="19" name="Title 18">
            <a:extLst>
              <a:ext uri="{FF2B5EF4-FFF2-40B4-BE49-F238E27FC236}">
                <a16:creationId xmlns:a16="http://schemas.microsoft.com/office/drawing/2014/main" id="{DC7A451B-9342-40A1-974C-2D0EFA9C2721}"/>
              </a:ext>
            </a:extLst>
          </p:cNvPr>
          <p:cNvSpPr>
            <a:spLocks noGrp="1"/>
          </p:cNvSpPr>
          <p:nvPr>
            <p:ph type="title"/>
          </p:nvPr>
        </p:nvSpPr>
        <p:spPr>
          <a:xfrm>
            <a:off x="8597344" y="836272"/>
            <a:ext cx="3732480" cy="589740"/>
          </a:xfrm>
        </p:spPr>
        <p:txBody>
          <a:bodyPr>
            <a:noAutofit/>
          </a:bodyPr>
          <a:lstStyle/>
          <a:p>
            <a:r>
              <a:rPr lang="en-GB" sz="3200" b="1" dirty="0">
                <a:solidFill>
                  <a:schemeClr val="bg1"/>
                </a:solidFill>
                <a:latin typeface="Century Gothic" panose="020B0502020202020204" pitchFamily="34" charset="0"/>
              </a:rPr>
              <a:t>¿Dónde está la Alhambra?</a:t>
            </a:r>
          </a:p>
        </p:txBody>
      </p:sp>
    </p:spTree>
    <p:extLst>
      <p:ext uri="{BB962C8B-B14F-4D97-AF65-F5344CB8AC3E}">
        <p14:creationId xmlns:p14="http://schemas.microsoft.com/office/powerpoint/2010/main" val="203083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3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1F809-9E11-4BE4-83CB-DD4F438E3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1759A60D-4FC9-4C33-B815-2D0800278D45}"/>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880C88C1-F058-405D-864B-C6054B5C710B}"/>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A352720E-467D-4126-AD75-6C44D16472AA}"/>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3CE0029F-A13F-460C-8A32-BB6A8A917EAE}"/>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9101F8DF-06B9-4391-90B9-210DFF03BFFE}"/>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FC0FECF7-B6E9-4ADB-A9A7-FECF92850F5E}"/>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F1707370-976A-4E79-B992-EC7528942AF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A7D89ACC-4D8C-480C-86EC-51AB56A8E96A}"/>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148D23A7-3A24-45B5-9F27-FDE0A0E48A38}"/>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5E9EB2E9-8E64-46D7-AAF4-617D4BE3842B}"/>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16D7962B-31D1-4D51-B45A-19DC4BDC23A7}"/>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0D09FD88-CF97-4428-90E2-9F2B4105982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1137D21B-D977-46CD-9AAB-751715BE74B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9E998314-D372-4F7C-A544-5F7D73BBF262}"/>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425DB448-E91B-4B6E-8D77-EACBB8A7B665}"/>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E10E3620-1516-4902-B589-9B5373B8D56D}"/>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Madrid.</a:t>
            </a:r>
          </a:p>
        </p:txBody>
      </p:sp>
      <p:sp>
        <p:nvSpPr>
          <p:cNvPr id="19" name="Title 18">
            <a:extLst>
              <a:ext uri="{FF2B5EF4-FFF2-40B4-BE49-F238E27FC236}">
                <a16:creationId xmlns:a16="http://schemas.microsoft.com/office/drawing/2014/main" id="{3B093ECA-2C12-4F03-AD9D-F4B98D22182D}"/>
              </a:ext>
            </a:extLst>
          </p:cNvPr>
          <p:cNvSpPr>
            <a:spLocks noGrp="1"/>
          </p:cNvSpPr>
          <p:nvPr>
            <p:ph type="title"/>
          </p:nvPr>
        </p:nvSpPr>
        <p:spPr>
          <a:xfrm>
            <a:off x="8542066" y="842392"/>
            <a:ext cx="3664735" cy="577500"/>
          </a:xfrm>
        </p:spPr>
        <p:txBody>
          <a:bodyPr>
            <a:noAutofit/>
          </a:bodyPr>
          <a:lstStyle/>
          <a:p>
            <a:r>
              <a:rPr lang="en-GB" sz="3200" b="1" dirty="0">
                <a:solidFill>
                  <a:schemeClr val="bg1"/>
                </a:solidFill>
                <a:latin typeface="Century Gothic" panose="020B0502020202020204" pitchFamily="34" charset="0"/>
              </a:rPr>
              <a:t>¿Dónde está el </a:t>
            </a:r>
            <a:r>
              <a:rPr lang="en-GB" sz="3200" b="1" dirty="0" err="1">
                <a:solidFill>
                  <a:schemeClr val="bg1"/>
                </a:solidFill>
                <a:latin typeface="Century Gothic" panose="020B0502020202020204" pitchFamily="34" charset="0"/>
              </a:rPr>
              <a:t>Bernabeu</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15630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2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4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04CCD1-0914-4251-98AE-7EA689552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E8F36DAC-68C0-4DAE-A670-3749363DC96F}"/>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FF59262F-4304-4A0D-A142-0624CAA7D095}"/>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7427A75F-399D-48AC-8846-28ED4ADDB0EE}"/>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904EC4F1-20E1-4516-9CB3-87993C570559}"/>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D0EE5287-5BBD-45CF-B2C6-93C4FA84898D}"/>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0F643ABD-6E5E-4788-B2CB-F17CA2240267}"/>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878D6DF9-BB81-48AF-A7C2-A9DA7E536E1D}"/>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70DD16D-6C50-427C-A75D-71A4AC48177F}"/>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79285C17-4689-426F-A8F2-136D425E249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3DD1226F-D0E2-4FCB-8532-C4912B69C41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6E3EAC5E-01C9-4236-ACAF-C3112F5F3836}"/>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081D8FD1-6198-4125-A6C3-1E5464501D60}"/>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DD0205E6-9A83-4135-A1D2-5BD5B1B713A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6BE2EAAF-6369-4B27-80D9-6D3DE5D69D09}"/>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6D5C4A90-CDFB-4BEC-8046-3B3683BE42F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6A34A68E-BEC3-4B5A-8C3F-F7AA9B3FEA25}"/>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Bilbao.</a:t>
            </a:r>
          </a:p>
        </p:txBody>
      </p:sp>
      <p:sp>
        <p:nvSpPr>
          <p:cNvPr id="19" name="Title 18">
            <a:extLst>
              <a:ext uri="{FF2B5EF4-FFF2-40B4-BE49-F238E27FC236}">
                <a16:creationId xmlns:a16="http://schemas.microsoft.com/office/drawing/2014/main" id="{EE4D3A3C-C428-486E-9F8D-BE78B034FA34}"/>
              </a:ext>
            </a:extLst>
          </p:cNvPr>
          <p:cNvSpPr>
            <a:spLocks noGrp="1"/>
          </p:cNvSpPr>
          <p:nvPr>
            <p:ph type="title"/>
          </p:nvPr>
        </p:nvSpPr>
        <p:spPr>
          <a:xfrm>
            <a:off x="8109459" y="787240"/>
            <a:ext cx="4188450" cy="687804"/>
          </a:xfrm>
        </p:spPr>
        <p:txBody>
          <a:bodyPr>
            <a:noAutofit/>
          </a:bodyPr>
          <a:lstStyle/>
          <a:p>
            <a:pPr algn="ctr"/>
            <a:r>
              <a:rPr lang="es-ES" sz="3200" b="1" dirty="0">
                <a:solidFill>
                  <a:schemeClr val="bg1"/>
                </a:solidFill>
                <a:latin typeface="Century Gothic" panose="020B0502020202020204" pitchFamily="34" charset="0"/>
              </a:rPr>
              <a:t>¿Dónde está el museo Guggenheim?</a:t>
            </a:r>
          </a:p>
        </p:txBody>
      </p:sp>
    </p:spTree>
    <p:extLst>
      <p:ext uri="{BB962C8B-B14F-4D97-AF65-F5344CB8AC3E}">
        <p14:creationId xmlns:p14="http://schemas.microsoft.com/office/powerpoint/2010/main" val="25185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5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BF1D9-8E84-435D-9132-B3CD18B58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7A6D728B-6D09-4D6F-B2D9-4A43379BDB5A}"/>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EC05A71B-CAD6-481A-AC29-B188292390AA}"/>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239EE947-D06D-4263-96EB-600C3E2B7C1D}"/>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E9612762-3CA6-4BF1-BF2A-D5D422BA39AD}"/>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2D307327-9277-4807-A81B-5E09B5C73B7C}"/>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2ED1057A-BD33-4064-B3FC-498861985A9B}"/>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119596DA-7033-4188-BE50-D43290BA4E01}"/>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DDD3D62-BE9D-42B7-90C0-9604E09AC794}"/>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B535CB80-D1CA-49CA-BD45-1B7E9F6469AF}"/>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4ED17679-E0BF-4761-87CF-91EE469DD5CC}"/>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214DE154-CB86-4051-A398-65D72B805873}"/>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AC5BE51-A4FB-4DB9-8FEB-8F7EA21CA81C}"/>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B80FB182-B375-4DBC-A74D-C20BA41A2D36}"/>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21525511-608A-48D0-8728-44FF1A4AB79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36D296FC-B243-41F7-B1B2-50663FF8D12F}"/>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5BF07561-B8B3-4165-AEDD-6DDE1EEDEC87}"/>
              </a:ext>
            </a:extLst>
          </p:cNvPr>
          <p:cNvSpPr txBox="1"/>
          <p:nvPr/>
        </p:nvSpPr>
        <p:spPr>
          <a:xfrm>
            <a:off x="6837188" y="4217197"/>
            <a:ext cx="5141810"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Madrid.</a:t>
            </a:r>
          </a:p>
        </p:txBody>
      </p:sp>
      <p:sp>
        <p:nvSpPr>
          <p:cNvPr id="19" name="Title 18">
            <a:extLst>
              <a:ext uri="{FF2B5EF4-FFF2-40B4-BE49-F238E27FC236}">
                <a16:creationId xmlns:a16="http://schemas.microsoft.com/office/drawing/2014/main" id="{C01CF0B9-26ED-477B-8CB0-B343C8E1F54F}"/>
              </a:ext>
            </a:extLst>
          </p:cNvPr>
          <p:cNvSpPr>
            <a:spLocks noGrp="1"/>
          </p:cNvSpPr>
          <p:nvPr>
            <p:ph type="title"/>
          </p:nvPr>
        </p:nvSpPr>
        <p:spPr>
          <a:xfrm>
            <a:off x="8151561" y="441462"/>
            <a:ext cx="4019183" cy="1325563"/>
          </a:xfrm>
        </p:spPr>
        <p:txBody>
          <a:bodyPr>
            <a:normAutofit/>
          </a:bodyPr>
          <a:lstStyle/>
          <a:p>
            <a:pPr algn="ctr"/>
            <a:r>
              <a:rPr lang="es-ES" sz="3200" b="1" dirty="0">
                <a:solidFill>
                  <a:schemeClr val="bg1"/>
                </a:solidFill>
                <a:latin typeface="Century Gothic" panose="020B0502020202020204" pitchFamily="34" charset="0"/>
              </a:rPr>
              <a:t>¿Dónde está el museo del Prado?</a:t>
            </a:r>
          </a:p>
        </p:txBody>
      </p:sp>
    </p:spTree>
    <p:extLst>
      <p:ext uri="{BB962C8B-B14F-4D97-AF65-F5344CB8AC3E}">
        <p14:creationId xmlns:p14="http://schemas.microsoft.com/office/powerpoint/2010/main" val="15013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7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B79D9-3B63-4B8D-84E5-C8FA74FA0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D989F003-B2A4-4432-8C2E-EA20CDA7C719}"/>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E4DC37D8-B78E-4189-9162-98B1A346C462}"/>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5BB2E7CB-DB67-440F-8713-7F5FA4CACA1F}"/>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7962B8B5-3B78-4775-B4B4-0243C9B0540A}"/>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91F79F63-1FAC-4CFF-A972-BA9983F6793F}"/>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798FC25E-7846-4E48-B654-6FB2ABEECE60}"/>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75EF5268-402B-431A-B2B3-86D08F453A0A}"/>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D3FC3DC2-C26D-4FAA-AAF5-A837B8162191}"/>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47E9084F-8702-48D7-813F-3277C269EB31}"/>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3F606CA4-AA72-4C79-8C51-A43A17D6F811}"/>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5F71F59C-B96E-4C42-8D5E-0566D0C53CAC}"/>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3067DEC4-C390-49CC-A8C3-C4DA3F7E1D19}"/>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31B81909-BA9A-41D2-9F7D-12E590DF33DC}"/>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D5975D56-C42B-4989-8347-0890B8B24C71}"/>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969D0485-C228-45ED-9A60-293E944CCD96}"/>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D5BBB4AA-F2FC-4A25-8539-AEC83ECD521A}"/>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Barcelona.</a:t>
            </a:r>
          </a:p>
        </p:txBody>
      </p:sp>
      <p:sp>
        <p:nvSpPr>
          <p:cNvPr id="19" name="Title 18">
            <a:extLst>
              <a:ext uri="{FF2B5EF4-FFF2-40B4-BE49-F238E27FC236}">
                <a16:creationId xmlns:a16="http://schemas.microsoft.com/office/drawing/2014/main" id="{724ABF46-50B7-457F-BAD6-696A6356652D}"/>
              </a:ext>
            </a:extLst>
          </p:cNvPr>
          <p:cNvSpPr>
            <a:spLocks noGrp="1"/>
          </p:cNvSpPr>
          <p:nvPr>
            <p:ph type="title"/>
          </p:nvPr>
        </p:nvSpPr>
        <p:spPr>
          <a:xfrm>
            <a:off x="8533954" y="468360"/>
            <a:ext cx="3795870" cy="1325563"/>
          </a:xfrm>
        </p:spPr>
        <p:txBody>
          <a:bodyPr>
            <a:normAutofit/>
          </a:bodyPr>
          <a:lstStyle/>
          <a:p>
            <a:r>
              <a:rPr lang="es-ES" sz="3200" b="1" dirty="0">
                <a:solidFill>
                  <a:schemeClr val="bg1"/>
                </a:solidFill>
                <a:latin typeface="Century Gothic" panose="020B0502020202020204" pitchFamily="34" charset="0"/>
              </a:rPr>
              <a:t>¿Dónde está el camp Nou?</a:t>
            </a:r>
          </a:p>
        </p:txBody>
      </p:sp>
    </p:spTree>
    <p:extLst>
      <p:ext uri="{BB962C8B-B14F-4D97-AF65-F5344CB8AC3E}">
        <p14:creationId xmlns:p14="http://schemas.microsoft.com/office/powerpoint/2010/main" val="14058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878749-D774-43D0-BAEB-678B94520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0D3266A7-ECB3-4F39-A2C4-02BA1614A741}"/>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21A280A5-DB49-434E-BCB6-A6CB3DB2FDC3}"/>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BA67AEC3-5534-4C09-A47A-2F276B688E31}"/>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DF71E587-4806-4E8B-B3E4-7962A9D5BE48}"/>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71C07FCC-33F7-48B1-87D7-42F817A7D8DD}"/>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628335C8-ADA8-4B4C-8A56-9ECBC203A7C6}"/>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A29CDA88-CCEE-441B-A92F-B7E72EDB27B9}"/>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0DB3F9DE-90CD-497C-BA88-66B317EBF076}"/>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42C1B6DD-1240-490A-92DC-4B11363733DD}"/>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1D8CE555-303F-437C-8AE8-CC64A1872AD5}"/>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F8F575CE-9EBE-43A4-AFDE-57D4DC446D54}"/>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7A0C686F-3CBC-4DA2-944F-6F977B5FFEB6}"/>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6B812EAE-225A-4954-A48F-CB0F8887BB15}"/>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6AF58C6B-CC05-4430-BEFB-FDA09A86CB9F}"/>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599079DB-E685-4DDF-9897-3960A422D31A}"/>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110A5C39-A45C-4C6D-B976-F18E05CFD4DB}"/>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Córdoba.</a:t>
            </a:r>
          </a:p>
        </p:txBody>
      </p:sp>
      <p:sp>
        <p:nvSpPr>
          <p:cNvPr id="19" name="Title 18">
            <a:extLst>
              <a:ext uri="{FF2B5EF4-FFF2-40B4-BE49-F238E27FC236}">
                <a16:creationId xmlns:a16="http://schemas.microsoft.com/office/drawing/2014/main" id="{4B626052-185C-4F73-A58A-CA4DA1BA1F16}"/>
              </a:ext>
            </a:extLst>
          </p:cNvPr>
          <p:cNvSpPr>
            <a:spLocks noGrp="1"/>
          </p:cNvSpPr>
          <p:nvPr>
            <p:ph type="title"/>
          </p:nvPr>
        </p:nvSpPr>
        <p:spPr>
          <a:xfrm>
            <a:off x="8293744" y="468360"/>
            <a:ext cx="3809204" cy="1325563"/>
          </a:xfrm>
        </p:spPr>
        <p:txBody>
          <a:bodyPr>
            <a:normAutofit fontScale="90000"/>
          </a:bodyPr>
          <a:lstStyle/>
          <a:p>
            <a:r>
              <a:rPr lang="en-GB" sz="3200" b="1" dirty="0">
                <a:solidFill>
                  <a:schemeClr val="bg1"/>
                </a:solidFill>
                <a:latin typeface="Century Gothic" panose="020B0502020202020204" pitchFamily="34" charset="0"/>
              </a:rPr>
              <a:t>¿Dónde está la </a:t>
            </a:r>
            <a:r>
              <a:rPr lang="en-GB" sz="3200" b="1" dirty="0" err="1">
                <a:solidFill>
                  <a:schemeClr val="bg1"/>
                </a:solidFill>
                <a:latin typeface="Century Gothic" panose="020B0502020202020204" pitchFamily="34" charset="0"/>
              </a:rPr>
              <a:t>Mesquita-Catedral</a:t>
            </a:r>
            <a:r>
              <a:rPr lang="en-GB" sz="32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59981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S28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9" name="TextBox 8">
            <a:extLst>
              <a:ext uri="{FF2B5EF4-FFF2-40B4-BE49-F238E27FC236}">
                <a16:creationId xmlns:a16="http://schemas.microsoft.com/office/drawing/2014/main" id="{16AA8A4F-BEE1-4316-9409-956314A7F15F}"/>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0" name="TextBox 9">
            <a:extLst>
              <a:ext uri="{FF2B5EF4-FFF2-40B4-BE49-F238E27FC236}">
                <a16:creationId xmlns:a16="http://schemas.microsoft.com/office/drawing/2014/main" id="{87975A03-6912-44E4-8CD6-48F64F187E89}"/>
              </a:ext>
            </a:extLst>
          </p:cNvPr>
          <p:cNvSpPr txBox="1"/>
          <p:nvPr/>
        </p:nvSpPr>
        <p:spPr>
          <a:xfrm>
            <a:off x="3038170" y="2173543"/>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a:t>
            </a:r>
            <a:r>
              <a:rPr kumimoji="0" lang="en-HK" sz="3200" b="0" i="0" u="none" strike="noStrike" kern="0" cap="none" spc="0" normalizeH="0" baseline="0" noProof="0" dirty="0" smtClean="0">
                <a:ln>
                  <a:noFill/>
                </a:ln>
                <a:solidFill>
                  <a:srgbClr val="5B9BD5">
                    <a:lumMod val="50000"/>
                  </a:srgbClr>
                </a:solidFill>
                <a:effectLst/>
                <a:uLnTx/>
                <a:uFillTx/>
                <a:latin typeface="Century Gothic" panose="020B0502020202020204" pitchFamily="34" charset="0"/>
              </a:rPr>
              <a:t>(with location)</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87106996-2C95-433B-B4CC-1A785DC1E84C}"/>
              </a:ext>
            </a:extLst>
          </p:cNvPr>
          <p:cNvSpPr txBox="1"/>
          <p:nvPr/>
        </p:nvSpPr>
        <p:spPr>
          <a:xfrm>
            <a:off x="3038170" y="3310874"/>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TextBox 11">
            <a:extLst>
              <a:ext uri="{FF2B5EF4-FFF2-40B4-BE49-F238E27FC236}">
                <a16:creationId xmlns:a16="http://schemas.microsoft.com/office/drawing/2014/main" id="{C1E15535-1265-4C76-BC39-57A62BBDD872}"/>
              </a:ext>
            </a:extLst>
          </p:cNvPr>
          <p:cNvSpPr txBox="1"/>
          <p:nvPr/>
        </p:nvSpPr>
        <p:spPr>
          <a:xfrm>
            <a:off x="3184412" y="5000762"/>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a:t>
            </a:r>
            <a:r>
              <a:rPr kumimoji="0" lang="en-GB" sz="3200" b="0" i="0" u="none" strike="noStrike" kern="0" cap="none" spc="0" normalizeH="0" baseline="0" noProof="0" dirty="0" smtClean="0">
                <a:ln>
                  <a:noFill/>
                </a:ln>
                <a:solidFill>
                  <a:srgbClr val="5B9BD5">
                    <a:lumMod val="50000"/>
                  </a:srgbClr>
                </a:solidFill>
                <a:effectLst/>
                <a:uLnTx/>
                <a:uFillTx/>
                <a:latin typeface="Century Gothic" panose="020B0502020202020204" pitchFamily="34" charset="0"/>
              </a:rPr>
              <a:t>(with location)</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D26620E5-35C6-4B40-ABDC-504CC284D06C}"/>
              </a:ext>
            </a:extLst>
          </p:cNvPr>
          <p:cNvSpPr>
            <a:spLocks noGrp="1"/>
          </p:cNvSpPr>
          <p:nvPr>
            <p:ph type="title"/>
          </p:nvPr>
        </p:nvSpPr>
        <p:spPr>
          <a:xfrm>
            <a:off x="253801" y="6980993"/>
            <a:ext cx="1734519" cy="1325563"/>
          </a:xfrm>
        </p:spPr>
        <p:txBody>
          <a:bodyPr/>
          <a:lstStyle/>
          <a:p>
            <a:r>
              <a:rPr lang="en-GB" dirty="0"/>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est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A01E4-BD07-4274-9E11-1DC683C8C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53" y="636546"/>
            <a:ext cx="6821253" cy="5766090"/>
          </a:xfrm>
          <a:prstGeom prst="rect">
            <a:avLst/>
          </a:prstGeom>
        </p:spPr>
      </p:pic>
      <p:sp>
        <p:nvSpPr>
          <p:cNvPr id="3" name="Rectangle 2">
            <a:extLst>
              <a:ext uri="{FF2B5EF4-FFF2-40B4-BE49-F238E27FC236}">
                <a16:creationId xmlns:a16="http://schemas.microsoft.com/office/drawing/2014/main" id="{4824F013-5592-4283-9A95-AD52C1AAFB96}"/>
              </a:ext>
            </a:extLst>
          </p:cNvPr>
          <p:cNvSpPr/>
          <p:nvPr/>
        </p:nvSpPr>
        <p:spPr>
          <a:xfrm>
            <a:off x="2299677" y="2104510"/>
            <a:ext cx="1947969" cy="707886"/>
          </a:xfrm>
          <a:prstGeom prst="rect">
            <a:avLst/>
          </a:prstGeom>
          <a:noFill/>
        </p:spPr>
        <p:txBody>
          <a:bodyPr wrap="none" lIns="91440" tIns="45720" rIns="91440" bIns="45720">
            <a:spAutoFit/>
          </a:bodyPr>
          <a:lstStyle/>
          <a:p>
            <a:pPr algn="ctr"/>
            <a:r>
              <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Madrid</a:t>
            </a:r>
          </a:p>
        </p:txBody>
      </p:sp>
      <p:sp>
        <p:nvSpPr>
          <p:cNvPr id="4" name="Rectangle 3">
            <a:extLst>
              <a:ext uri="{FF2B5EF4-FFF2-40B4-BE49-F238E27FC236}">
                <a16:creationId xmlns:a16="http://schemas.microsoft.com/office/drawing/2014/main" id="{40203555-3701-4DEB-999A-7A6C055483EB}"/>
              </a:ext>
            </a:extLst>
          </p:cNvPr>
          <p:cNvSpPr/>
          <p:nvPr/>
        </p:nvSpPr>
        <p:spPr>
          <a:xfrm>
            <a:off x="4196402" y="374786"/>
            <a:ext cx="366158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San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Sebastián</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5" name="Rectangle 4">
            <a:extLst>
              <a:ext uri="{FF2B5EF4-FFF2-40B4-BE49-F238E27FC236}">
                <a16:creationId xmlns:a16="http://schemas.microsoft.com/office/drawing/2014/main" id="{C4FCD53A-E408-4601-B6FE-980B66CB2553}"/>
              </a:ext>
            </a:extLst>
          </p:cNvPr>
          <p:cNvSpPr/>
          <p:nvPr/>
        </p:nvSpPr>
        <p:spPr>
          <a:xfrm>
            <a:off x="2013446" y="4558471"/>
            <a:ext cx="2440092"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Granada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6" name="Rectangle 5">
            <a:extLst>
              <a:ext uri="{FF2B5EF4-FFF2-40B4-BE49-F238E27FC236}">
                <a16:creationId xmlns:a16="http://schemas.microsoft.com/office/drawing/2014/main" id="{C903C216-BFEB-465F-9A6D-568F1C665DF2}"/>
              </a:ext>
            </a:extLst>
          </p:cNvPr>
          <p:cNvSpPr/>
          <p:nvPr/>
        </p:nvSpPr>
        <p:spPr>
          <a:xfrm>
            <a:off x="5058509" y="1527464"/>
            <a:ext cx="2837815" cy="707886"/>
          </a:xfrm>
          <a:prstGeom prst="rect">
            <a:avLst/>
          </a:prstGeom>
          <a:noFill/>
        </p:spPr>
        <p:txBody>
          <a:bodyPr wrap="squar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Barcelona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F4D056BB-C7D7-463F-B690-A28BAE10691B}"/>
              </a:ext>
            </a:extLst>
          </p:cNvPr>
          <p:cNvSpPr/>
          <p:nvPr/>
        </p:nvSpPr>
        <p:spPr>
          <a:xfrm>
            <a:off x="2210155" y="325070"/>
            <a:ext cx="1734770"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Bilbao</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8" name="TextBox 7">
            <a:extLst>
              <a:ext uri="{FF2B5EF4-FFF2-40B4-BE49-F238E27FC236}">
                <a16:creationId xmlns:a16="http://schemas.microsoft.com/office/drawing/2014/main" id="{3811F651-0221-4994-9496-6C6765FC5EC3}"/>
              </a:ext>
            </a:extLst>
          </p:cNvPr>
          <p:cNvSpPr txBox="1"/>
          <p:nvPr/>
        </p:nvSpPr>
        <p:spPr>
          <a:xfrm>
            <a:off x="100712" y="1023906"/>
            <a:ext cx="363176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Guggenheim</a:t>
            </a:r>
          </a:p>
        </p:txBody>
      </p:sp>
      <p:sp>
        <p:nvSpPr>
          <p:cNvPr id="9" name="TextBox 8">
            <a:extLst>
              <a:ext uri="{FF2B5EF4-FFF2-40B4-BE49-F238E27FC236}">
                <a16:creationId xmlns:a16="http://schemas.microsoft.com/office/drawing/2014/main" id="{DF68F9A5-8260-438C-9C90-46B2C20BE725}"/>
              </a:ext>
            </a:extLst>
          </p:cNvPr>
          <p:cNvSpPr txBox="1"/>
          <p:nvPr/>
        </p:nvSpPr>
        <p:spPr>
          <a:xfrm>
            <a:off x="3809534" y="1031742"/>
            <a:ext cx="3027654"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palacio</a:t>
            </a:r>
            <a:r>
              <a:rPr lang="en-GB" sz="2400" dirty="0">
                <a:solidFill>
                  <a:schemeClr val="accent5">
                    <a:lumMod val="50000"/>
                  </a:schemeClr>
                </a:solidFill>
                <a:latin typeface="Century Gothic" panose="020B0502020202020204" pitchFamily="34" charset="0"/>
              </a:rPr>
              <a:t> Miramar</a:t>
            </a:r>
          </a:p>
        </p:txBody>
      </p:sp>
      <p:sp>
        <p:nvSpPr>
          <p:cNvPr id="10" name="TextBox 9">
            <a:extLst>
              <a:ext uri="{FF2B5EF4-FFF2-40B4-BE49-F238E27FC236}">
                <a16:creationId xmlns:a16="http://schemas.microsoft.com/office/drawing/2014/main" id="{F05428EA-81DC-4B72-BB7A-974D8F15BCBC}"/>
              </a:ext>
            </a:extLst>
          </p:cNvPr>
          <p:cNvSpPr txBox="1"/>
          <p:nvPr/>
        </p:nvSpPr>
        <p:spPr>
          <a:xfrm>
            <a:off x="5451686" y="2185640"/>
            <a:ext cx="24446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rgbClr val="115076"/>
                </a:solidFill>
                <a:latin typeface="Century Gothic" panose="020B0502020202020204" pitchFamily="34" charset="0"/>
              </a:rPr>
              <a:t>el camp </a:t>
            </a:r>
            <a:r>
              <a:rPr lang="en-GB" sz="2400" dirty="0" err="1">
                <a:solidFill>
                  <a:srgbClr val="115076"/>
                </a:solidFill>
                <a:latin typeface="Century Gothic" panose="020B0502020202020204" pitchFamily="34" charset="0"/>
              </a:rPr>
              <a:t>Nou</a:t>
            </a:r>
            <a:endParaRPr lang="en-GB" sz="2400" dirty="0">
              <a:solidFill>
                <a:srgbClr val="115076"/>
              </a:solidFill>
              <a:latin typeface="Century Gothic" panose="020B0502020202020204" pitchFamily="34" charset="0"/>
            </a:endParaRPr>
          </a:p>
        </p:txBody>
      </p:sp>
      <p:sp>
        <p:nvSpPr>
          <p:cNvPr id="11" name="TextBox 10">
            <a:extLst>
              <a:ext uri="{FF2B5EF4-FFF2-40B4-BE49-F238E27FC236}">
                <a16:creationId xmlns:a16="http://schemas.microsoft.com/office/drawing/2014/main" id="{E7355523-D373-4A2A-AC6D-5A3156C5763E}"/>
              </a:ext>
            </a:extLst>
          </p:cNvPr>
          <p:cNvSpPr txBox="1"/>
          <p:nvPr/>
        </p:nvSpPr>
        <p:spPr>
          <a:xfrm>
            <a:off x="1490609" y="2711209"/>
            <a:ext cx="3168065"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museo</a:t>
            </a:r>
            <a:r>
              <a:rPr lang="en-GB" sz="2400" dirty="0">
                <a:solidFill>
                  <a:schemeClr val="accent5">
                    <a:lumMod val="50000"/>
                  </a:schemeClr>
                </a:solidFill>
                <a:latin typeface="Century Gothic" panose="020B0502020202020204" pitchFamily="34" charset="0"/>
              </a:rPr>
              <a:t> del Prado</a:t>
            </a:r>
          </a:p>
        </p:txBody>
      </p:sp>
      <p:sp>
        <p:nvSpPr>
          <p:cNvPr id="12" name="TextBox 11">
            <a:extLst>
              <a:ext uri="{FF2B5EF4-FFF2-40B4-BE49-F238E27FC236}">
                <a16:creationId xmlns:a16="http://schemas.microsoft.com/office/drawing/2014/main" id="{B68688F6-D567-4B91-BD7D-7A61A4CF5B93}"/>
              </a:ext>
            </a:extLst>
          </p:cNvPr>
          <p:cNvSpPr txBox="1"/>
          <p:nvPr/>
        </p:nvSpPr>
        <p:spPr>
          <a:xfrm>
            <a:off x="2299677" y="5199044"/>
            <a:ext cx="2259772"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Alhambra</a:t>
            </a:r>
          </a:p>
        </p:txBody>
      </p:sp>
      <p:sp>
        <p:nvSpPr>
          <p:cNvPr id="13" name="TextBox 12">
            <a:extLst>
              <a:ext uri="{FF2B5EF4-FFF2-40B4-BE49-F238E27FC236}">
                <a16:creationId xmlns:a16="http://schemas.microsoft.com/office/drawing/2014/main" id="{45F25056-28D6-4C50-9003-9CC202AAEB92}"/>
              </a:ext>
            </a:extLst>
          </p:cNvPr>
          <p:cNvSpPr txBox="1"/>
          <p:nvPr/>
        </p:nvSpPr>
        <p:spPr>
          <a:xfrm>
            <a:off x="5451686" y="2718240"/>
            <a:ext cx="3053938" cy="46166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Sagrada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Familia</a:t>
            </a:r>
            <a:endParaRPr lang="en-GB" sz="2400" dirty="0">
              <a:solidFill>
                <a:schemeClr val="accent5">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3D9843AB-DE3D-402A-B429-85191834F53D}"/>
              </a:ext>
            </a:extLst>
          </p:cNvPr>
          <p:cNvSpPr txBox="1"/>
          <p:nvPr/>
        </p:nvSpPr>
        <p:spPr>
          <a:xfrm>
            <a:off x="2090320" y="3206748"/>
            <a:ext cx="2199811" cy="475725"/>
          </a:xfrm>
          <a:prstGeom prst="rect">
            <a:avLst/>
          </a:prstGeom>
          <a:solidFill>
            <a:schemeClr val="accent4">
              <a:lumMod val="20000"/>
              <a:lumOff val="80000"/>
            </a:schemeClr>
          </a:solidFill>
          <a:ln>
            <a:solidFill>
              <a:srgbClr val="115076"/>
            </a:solidFill>
          </a:ln>
        </p:spPr>
        <p:txBody>
          <a:bodyPr wrap="square" rtlCol="0">
            <a:spAutoFit/>
          </a:bodyP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Bernabeu</a:t>
            </a:r>
            <a:endParaRPr lang="en-GB" sz="24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D988E93C-5B91-413E-89E1-E851FC2760E3}"/>
              </a:ext>
            </a:extLst>
          </p:cNvPr>
          <p:cNvSpPr/>
          <p:nvPr/>
        </p:nvSpPr>
        <p:spPr>
          <a:xfrm>
            <a:off x="100712" y="3673618"/>
            <a:ext cx="242085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rPr>
              <a:t>Córdoba</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Century Gothic" panose="020B0502020202020204" pitchFamily="34" charset="0"/>
            </a:endParaRPr>
          </a:p>
        </p:txBody>
      </p:sp>
      <p:sp>
        <p:nvSpPr>
          <p:cNvPr id="16" name="TextBox 15">
            <a:extLst>
              <a:ext uri="{FF2B5EF4-FFF2-40B4-BE49-F238E27FC236}">
                <a16:creationId xmlns:a16="http://schemas.microsoft.com/office/drawing/2014/main" id="{F51532B0-D9C5-4630-8B85-5577A3C7DCF6}"/>
              </a:ext>
            </a:extLst>
          </p:cNvPr>
          <p:cNvSpPr txBox="1"/>
          <p:nvPr/>
        </p:nvSpPr>
        <p:spPr>
          <a:xfrm>
            <a:off x="1327730" y="4264167"/>
            <a:ext cx="3493824" cy="461665"/>
          </a:xfrm>
          <a:prstGeom prst="rect">
            <a:avLst/>
          </a:prstGeom>
          <a:solidFill>
            <a:schemeClr val="accent4">
              <a:lumMod val="20000"/>
              <a:lumOff val="80000"/>
            </a:schemeClr>
          </a:solidFill>
          <a:ln>
            <a:solidFill>
              <a:srgbClr val="115076"/>
            </a:solidFill>
          </a:ln>
        </p:spPr>
        <p:txBody>
          <a:bodyPr wrap="square" rtlCol="0">
            <a:spAutoFit/>
          </a:bodyPr>
          <a:lstStyle/>
          <a:p>
            <a:r>
              <a:rPr lang="en-GB" sz="2400" dirty="0">
                <a:solidFill>
                  <a:schemeClr val="accent5">
                    <a:lumMod val="50000"/>
                  </a:schemeClr>
                </a:solidFill>
                <a:latin typeface="Century Gothic" panose="020B0502020202020204" pitchFamily="34" charset="0"/>
              </a:rPr>
              <a:t>la </a:t>
            </a:r>
            <a:r>
              <a:rPr lang="en-GB" sz="2400" dirty="0" err="1" smtClean="0">
                <a:solidFill>
                  <a:schemeClr val="accent5">
                    <a:lumMod val="50000"/>
                  </a:schemeClr>
                </a:solidFill>
                <a:latin typeface="Century Gothic" panose="020B0502020202020204" pitchFamily="34" charset="0"/>
              </a:rPr>
              <a:t>Mezquita-Catedral</a:t>
            </a:r>
            <a:endParaRPr lang="en-GB" sz="2400" dirty="0">
              <a:solidFill>
                <a:schemeClr val="accent5">
                  <a:lumMod val="50000"/>
                </a:schemeClr>
              </a:solidFill>
              <a:latin typeface="Century Gothic" panose="020B0502020202020204" pitchFamily="34" charset="0"/>
            </a:endParaRPr>
          </a:p>
        </p:txBody>
      </p:sp>
      <p:sp>
        <p:nvSpPr>
          <p:cNvPr id="17" name="Rounded Rectangular Callout 21">
            <a:extLst>
              <a:ext uri="{FF2B5EF4-FFF2-40B4-BE49-F238E27FC236}">
                <a16:creationId xmlns:a16="http://schemas.microsoft.com/office/drawing/2014/main" id="{B606450A-BEDB-4E77-A294-DAC5DD3F6E79}"/>
              </a:ext>
            </a:extLst>
          </p:cNvPr>
          <p:cNvSpPr/>
          <p:nvPr/>
        </p:nvSpPr>
        <p:spPr>
          <a:xfrm>
            <a:off x="8293744" y="290608"/>
            <a:ext cx="3638660" cy="1681068"/>
          </a:xfrm>
          <a:prstGeom prst="wedgeRoundRectCallout">
            <a:avLst>
              <a:gd name="adj1" fmla="val 25842"/>
              <a:gd name="adj2" fmla="val 7243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latin typeface="Century Gothic" panose="020B0502020202020204" pitchFamily="34" charset="0"/>
            </a:endParaRPr>
          </a:p>
        </p:txBody>
      </p:sp>
      <p:sp>
        <p:nvSpPr>
          <p:cNvPr id="18" name="TextBox 17">
            <a:extLst>
              <a:ext uri="{FF2B5EF4-FFF2-40B4-BE49-F238E27FC236}">
                <a16:creationId xmlns:a16="http://schemas.microsoft.com/office/drawing/2014/main" id="{5132A34C-8640-4E14-81DB-4FC9CB78EBDF}"/>
              </a:ext>
            </a:extLst>
          </p:cNvPr>
          <p:cNvSpPr txBox="1"/>
          <p:nvPr/>
        </p:nvSpPr>
        <p:spPr>
          <a:xfrm>
            <a:off x="6537273" y="4217197"/>
            <a:ext cx="5441725" cy="769441"/>
          </a:xfrm>
          <a:prstGeom prst="rect">
            <a:avLst/>
          </a:prstGeom>
          <a:solidFill>
            <a:schemeClr val="accent4">
              <a:lumMod val="20000"/>
              <a:lumOff val="80000"/>
            </a:schemeClr>
          </a:solidFill>
          <a:ln w="57150">
            <a:solidFill>
              <a:schemeClr val="accent5">
                <a:lumMod val="50000"/>
              </a:schemeClr>
            </a:solidFill>
          </a:ln>
        </p:spPr>
        <p:txBody>
          <a:bodyPr wrap="square" rtlCol="0">
            <a:spAutoFit/>
          </a:bodyPr>
          <a:lstStyle/>
          <a:p>
            <a:pPr algn="ctr"/>
            <a:r>
              <a:rPr lang="en-GB" sz="4400" dirty="0">
                <a:solidFill>
                  <a:schemeClr val="accent5">
                    <a:lumMod val="50000"/>
                  </a:schemeClr>
                </a:solidFill>
                <a:latin typeface="Century Gothic" panose="020B0502020202020204" pitchFamily="34" charset="0"/>
              </a:rPr>
              <a:t>Está en Barcelona.</a:t>
            </a:r>
          </a:p>
        </p:txBody>
      </p:sp>
      <p:sp>
        <p:nvSpPr>
          <p:cNvPr id="19" name="Title 18">
            <a:extLst>
              <a:ext uri="{FF2B5EF4-FFF2-40B4-BE49-F238E27FC236}">
                <a16:creationId xmlns:a16="http://schemas.microsoft.com/office/drawing/2014/main" id="{0680B103-C336-4845-948B-7D71A9387C08}"/>
              </a:ext>
            </a:extLst>
          </p:cNvPr>
          <p:cNvSpPr>
            <a:spLocks noGrp="1"/>
          </p:cNvSpPr>
          <p:nvPr>
            <p:ph type="title"/>
          </p:nvPr>
        </p:nvSpPr>
        <p:spPr>
          <a:xfrm>
            <a:off x="8448069" y="472721"/>
            <a:ext cx="3505200" cy="1325563"/>
          </a:xfrm>
        </p:spPr>
        <p:txBody>
          <a:bodyPr>
            <a:noAutofit/>
          </a:bodyPr>
          <a:lstStyle/>
          <a:p>
            <a:pPr algn="ctr"/>
            <a:r>
              <a:rPr lang="es-ES" sz="3200" b="1" dirty="0">
                <a:solidFill>
                  <a:schemeClr val="bg1"/>
                </a:solidFill>
                <a:latin typeface="Century Gothic" panose="020B0502020202020204" pitchFamily="34" charset="0"/>
              </a:rPr>
              <a:t>¿Dónde está la Sagrada Familia?</a:t>
            </a:r>
          </a:p>
        </p:txBody>
      </p:sp>
    </p:spTree>
    <p:extLst>
      <p:ext uri="{BB962C8B-B14F-4D97-AF65-F5344CB8AC3E}">
        <p14:creationId xmlns:p14="http://schemas.microsoft.com/office/powerpoint/2010/main" val="31065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1_S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W1_26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B4CCD06C-BF5A-4329-B39F-29A82EC70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37" name="Title 1">
            <a:extLst>
              <a:ext uri="{FF2B5EF4-FFF2-40B4-BE49-F238E27FC236}">
                <a16:creationId xmlns:a16="http://schemas.microsoft.com/office/drawing/2014/main" id="{1E8073E5-A928-474C-AB4F-CB1E04F64A67}"/>
              </a:ext>
            </a:extLst>
          </p:cNvPr>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Estar: I am &amp; he/she is</a:t>
            </a:r>
          </a:p>
        </p:txBody>
      </p:sp>
      <p:sp>
        <p:nvSpPr>
          <p:cNvPr id="38" name="TextBox 37">
            <a:extLst>
              <a:ext uri="{FF2B5EF4-FFF2-40B4-BE49-F238E27FC236}">
                <a16:creationId xmlns:a16="http://schemas.microsoft.com/office/drawing/2014/main" id="{E8B34810-42F9-4698-BACF-08E321A63A8B}"/>
              </a:ext>
            </a:extLst>
          </p:cNvPr>
          <p:cNvSpPr txBox="1"/>
          <p:nvPr/>
        </p:nvSpPr>
        <p:spPr>
          <a:xfrm>
            <a:off x="-52943" y="1467605"/>
            <a:ext cx="11806106" cy="1077218"/>
          </a:xfrm>
          <a:prstGeom prst="rect">
            <a:avLst/>
          </a:prstGeom>
          <a:noFill/>
        </p:spPr>
        <p:txBody>
          <a:bodyPr wrap="square" rtlCol="0">
            <a:spAutoFit/>
          </a:bodyPr>
          <a:lstStyle/>
          <a:p>
            <a:pPr algn="ctr"/>
            <a:r>
              <a:rPr lang="en-GB" sz="3200" dirty="0">
                <a:solidFill>
                  <a:schemeClr val="accent5">
                    <a:lumMod val="50000"/>
                  </a:schemeClr>
                </a:solidFill>
                <a:latin typeface="Century Gothic" panose="020B0502020202020204" pitchFamily="34" charset="0"/>
              </a:rPr>
              <a:t>In Spanish, the verb </a:t>
            </a:r>
            <a:r>
              <a:rPr lang="en-GB" sz="3200" b="1" dirty="0">
                <a:solidFill>
                  <a:schemeClr val="accent5">
                    <a:lumMod val="50000"/>
                  </a:schemeClr>
                </a:solidFill>
                <a:latin typeface="Century Gothic" panose="020B0502020202020204" pitchFamily="34" charset="0"/>
              </a:rPr>
              <a:t>estar</a:t>
            </a:r>
            <a:r>
              <a:rPr lang="en-GB" sz="3200" dirty="0">
                <a:solidFill>
                  <a:schemeClr val="accent5">
                    <a:lumMod val="50000"/>
                  </a:schemeClr>
                </a:solidFill>
                <a:latin typeface="Century Gothic" panose="020B0502020202020204" pitchFamily="34" charset="0"/>
              </a:rPr>
              <a:t> means </a:t>
            </a:r>
            <a:r>
              <a:rPr lang="en-GB" sz="3200" b="1" i="1" dirty="0">
                <a:solidFill>
                  <a:schemeClr val="accent5">
                    <a:lumMod val="50000"/>
                  </a:schemeClr>
                </a:solidFill>
                <a:latin typeface="Century Gothic" panose="020B0502020202020204" pitchFamily="34" charset="0"/>
              </a:rPr>
              <a:t>to be </a:t>
            </a:r>
            <a:r>
              <a:rPr lang="en-GB" sz="3200" i="1" dirty="0">
                <a:solidFill>
                  <a:schemeClr val="accent5">
                    <a:lumMod val="50000"/>
                  </a:schemeClr>
                </a:solidFill>
                <a:latin typeface="Century Gothic" panose="020B0502020202020204" pitchFamily="34" charset="0"/>
              </a:rPr>
              <a:t/>
            </a:r>
            <a:br>
              <a:rPr lang="en-GB" sz="3200" i="1" dirty="0">
                <a:solidFill>
                  <a:schemeClr val="accent5">
                    <a:lumMod val="50000"/>
                  </a:schemeClr>
                </a:solidFill>
                <a:latin typeface="Century Gothic" panose="020B0502020202020204" pitchFamily="34" charset="0"/>
              </a:rPr>
            </a:br>
            <a:r>
              <a:rPr lang="en-GB" sz="3200" dirty="0">
                <a:solidFill>
                  <a:schemeClr val="accent5">
                    <a:lumMod val="50000"/>
                  </a:schemeClr>
                </a:solidFill>
                <a:latin typeface="Century Gothic" panose="020B0502020202020204" pitchFamily="34" charset="0"/>
              </a:rPr>
              <a:t>when describing </a:t>
            </a:r>
            <a:r>
              <a:rPr lang="en-GB" sz="3200" u="sng" dirty="0">
                <a:solidFill>
                  <a:schemeClr val="accent5">
                    <a:lumMod val="50000"/>
                  </a:schemeClr>
                </a:solidFill>
                <a:latin typeface="Century Gothic" panose="020B0502020202020204" pitchFamily="34" charset="0"/>
              </a:rPr>
              <a:t>location</a:t>
            </a:r>
            <a:r>
              <a:rPr lang="en-GB" sz="3200" dirty="0">
                <a:solidFill>
                  <a:schemeClr val="accent5">
                    <a:lumMod val="50000"/>
                  </a:schemeClr>
                </a:solidFill>
                <a:latin typeface="Century Gothic" panose="020B0502020202020204" pitchFamily="34" charset="0"/>
              </a:rPr>
              <a:t>.</a:t>
            </a:r>
          </a:p>
        </p:txBody>
      </p:sp>
      <p:sp>
        <p:nvSpPr>
          <p:cNvPr id="39" name="TextBox 38">
            <a:extLst>
              <a:ext uri="{FF2B5EF4-FFF2-40B4-BE49-F238E27FC236}">
                <a16:creationId xmlns:a16="http://schemas.microsoft.com/office/drawing/2014/main" id="{A6972868-6E9A-4C86-A569-D1D6C4ED07B5}"/>
              </a:ext>
            </a:extLst>
          </p:cNvPr>
          <p:cNvSpPr txBox="1"/>
          <p:nvPr/>
        </p:nvSpPr>
        <p:spPr>
          <a:xfrm>
            <a:off x="1045029" y="2817223"/>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Estoy</a:t>
            </a:r>
          </a:p>
        </p:txBody>
      </p:sp>
      <p:sp>
        <p:nvSpPr>
          <p:cNvPr id="40" name="TextBox 39">
            <a:extLst>
              <a:ext uri="{FF2B5EF4-FFF2-40B4-BE49-F238E27FC236}">
                <a16:creationId xmlns:a16="http://schemas.microsoft.com/office/drawing/2014/main" id="{2E149543-5F39-4D11-B0CD-4F0D3295997E}"/>
              </a:ext>
            </a:extLst>
          </p:cNvPr>
          <p:cNvSpPr txBox="1"/>
          <p:nvPr/>
        </p:nvSpPr>
        <p:spPr>
          <a:xfrm>
            <a:off x="2817223" y="2817223"/>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I am</a:t>
            </a:r>
          </a:p>
        </p:txBody>
      </p:sp>
      <p:sp>
        <p:nvSpPr>
          <p:cNvPr id="41" name="TextBox 40">
            <a:extLst>
              <a:ext uri="{FF2B5EF4-FFF2-40B4-BE49-F238E27FC236}">
                <a16:creationId xmlns:a16="http://schemas.microsoft.com/office/drawing/2014/main" id="{AD87AF63-5ACB-44EE-8BBB-A004DBF9AE15}"/>
              </a:ext>
            </a:extLst>
          </p:cNvPr>
          <p:cNvSpPr txBox="1"/>
          <p:nvPr/>
        </p:nvSpPr>
        <p:spPr>
          <a:xfrm>
            <a:off x="1052791" y="3701195"/>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Está</a:t>
            </a:r>
          </a:p>
        </p:txBody>
      </p:sp>
      <p:sp>
        <p:nvSpPr>
          <p:cNvPr id="42" name="TextBox 41">
            <a:extLst>
              <a:ext uri="{FF2B5EF4-FFF2-40B4-BE49-F238E27FC236}">
                <a16:creationId xmlns:a16="http://schemas.microsoft.com/office/drawing/2014/main" id="{416C6B98-EE41-477D-84A0-9F527DF77D53}"/>
              </a:ext>
            </a:extLst>
          </p:cNvPr>
          <p:cNvSpPr txBox="1"/>
          <p:nvPr/>
        </p:nvSpPr>
        <p:spPr>
          <a:xfrm>
            <a:off x="2817223" y="3701195"/>
            <a:ext cx="2220685" cy="584775"/>
          </a:xfrm>
          <a:prstGeom prst="rect">
            <a:avLst/>
          </a:prstGeom>
          <a:noFill/>
        </p:spPr>
        <p:txBody>
          <a:bodyPr wrap="square" rtlCol="0">
            <a:spAutoFit/>
          </a:bodyPr>
          <a:lstStyle/>
          <a:p>
            <a:r>
              <a:rPr lang="en-GB" sz="3200" b="1" dirty="0">
                <a:solidFill>
                  <a:schemeClr val="accent5">
                    <a:lumMod val="50000"/>
                  </a:schemeClr>
                </a:solidFill>
                <a:latin typeface="Century Gothic" panose="020B0502020202020204" pitchFamily="34" charset="0"/>
              </a:rPr>
              <a:t>he / she is</a:t>
            </a:r>
          </a:p>
        </p:txBody>
      </p:sp>
      <p:sp>
        <p:nvSpPr>
          <p:cNvPr id="43" name="TextBox 42">
            <a:extLst>
              <a:ext uri="{FF2B5EF4-FFF2-40B4-BE49-F238E27FC236}">
                <a16:creationId xmlns:a16="http://schemas.microsoft.com/office/drawing/2014/main" id="{5928B711-52C3-43D0-A5D0-A1EDC816254D}"/>
              </a:ext>
            </a:extLst>
          </p:cNvPr>
          <p:cNvSpPr txBox="1"/>
          <p:nvPr/>
        </p:nvSpPr>
        <p:spPr>
          <a:xfrm>
            <a:off x="1045028" y="4585167"/>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Estoy en </a:t>
            </a:r>
            <a:r>
              <a:rPr lang="en-GB" sz="3200" dirty="0" err="1">
                <a:solidFill>
                  <a:schemeClr val="accent5">
                    <a:lumMod val="50000"/>
                  </a:schemeClr>
                </a:solidFill>
                <a:latin typeface="Century Gothic" panose="020B0502020202020204" pitchFamily="34" charset="0"/>
              </a:rPr>
              <a:t>España</a:t>
            </a:r>
            <a:r>
              <a:rPr lang="en-GB" sz="3200" dirty="0">
                <a:solidFill>
                  <a:schemeClr val="accent5">
                    <a:lumMod val="50000"/>
                  </a:schemeClr>
                </a:solidFill>
                <a:latin typeface="Century Gothic" panose="020B0502020202020204" pitchFamily="34" charset="0"/>
              </a:rPr>
              <a:t>.</a:t>
            </a:r>
          </a:p>
        </p:txBody>
      </p:sp>
      <p:sp>
        <p:nvSpPr>
          <p:cNvPr id="44" name="Action Button: Help 43">
            <a:hlinkClick r:id="" action="ppaction://noaction" highlightClick="1"/>
            <a:extLst>
              <a:ext uri="{FF2B5EF4-FFF2-40B4-BE49-F238E27FC236}">
                <a16:creationId xmlns:a16="http://schemas.microsoft.com/office/drawing/2014/main" id="{14720757-41F8-432F-8F87-B6633FA36D37}"/>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TextBox 44">
            <a:extLst>
              <a:ext uri="{FF2B5EF4-FFF2-40B4-BE49-F238E27FC236}">
                <a16:creationId xmlns:a16="http://schemas.microsoft.com/office/drawing/2014/main" id="{B45291C8-9CE9-4965-BCCB-FFED127C2F49}"/>
              </a:ext>
            </a:extLst>
          </p:cNvPr>
          <p:cNvSpPr txBox="1"/>
          <p:nvPr/>
        </p:nvSpPr>
        <p:spPr>
          <a:xfrm>
            <a:off x="4575866" y="4616877"/>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I am in Spain.</a:t>
            </a:r>
          </a:p>
        </p:txBody>
      </p:sp>
      <p:sp>
        <p:nvSpPr>
          <p:cNvPr id="46" name="TextBox 45">
            <a:extLst>
              <a:ext uri="{FF2B5EF4-FFF2-40B4-BE49-F238E27FC236}">
                <a16:creationId xmlns:a16="http://schemas.microsoft.com/office/drawing/2014/main" id="{972745B8-E1DD-47A8-8DAB-D6924164C1ED}"/>
              </a:ext>
            </a:extLst>
          </p:cNvPr>
          <p:cNvSpPr txBox="1"/>
          <p:nvPr/>
        </p:nvSpPr>
        <p:spPr>
          <a:xfrm>
            <a:off x="1045028" y="5471252"/>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Está en </a:t>
            </a:r>
            <a:r>
              <a:rPr lang="en-GB" sz="3200" dirty="0" err="1">
                <a:solidFill>
                  <a:schemeClr val="accent5">
                    <a:lumMod val="50000"/>
                  </a:schemeClr>
                </a:solidFill>
                <a:latin typeface="Century Gothic" panose="020B0502020202020204" pitchFamily="34" charset="0"/>
              </a:rPr>
              <a:t>España</a:t>
            </a:r>
            <a:r>
              <a:rPr lang="en-GB" sz="3200" dirty="0">
                <a:solidFill>
                  <a:schemeClr val="accent5">
                    <a:lumMod val="50000"/>
                  </a:schemeClr>
                </a:solidFill>
                <a:latin typeface="Century Gothic" panose="020B0502020202020204" pitchFamily="34" charset="0"/>
              </a:rPr>
              <a:t>.</a:t>
            </a:r>
          </a:p>
        </p:txBody>
      </p:sp>
      <p:sp>
        <p:nvSpPr>
          <p:cNvPr id="47" name="Action Button: Help 46">
            <a:hlinkClick r:id="" action="ppaction://noaction" highlightClick="1"/>
            <a:extLst>
              <a:ext uri="{FF2B5EF4-FFF2-40B4-BE49-F238E27FC236}">
                <a16:creationId xmlns:a16="http://schemas.microsoft.com/office/drawing/2014/main" id="{65FCECF7-0436-40D0-8865-CF1ECDB9F516}"/>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TextBox 47">
            <a:extLst>
              <a:ext uri="{FF2B5EF4-FFF2-40B4-BE49-F238E27FC236}">
                <a16:creationId xmlns:a16="http://schemas.microsoft.com/office/drawing/2014/main" id="{4F94F0D2-6AF6-4F3F-A86B-220FB482F5E4}"/>
              </a:ext>
            </a:extLst>
          </p:cNvPr>
          <p:cNvSpPr txBox="1"/>
          <p:nvPr/>
        </p:nvSpPr>
        <p:spPr>
          <a:xfrm>
            <a:off x="4575866" y="5469139"/>
            <a:ext cx="399288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He / she is in Spain.</a:t>
            </a:r>
          </a:p>
        </p:txBody>
      </p:sp>
      <p:pic>
        <p:nvPicPr>
          <p:cNvPr id="49" name="Picture 2" descr="C:\Users\wdj\Google Drive\Primary\Y5 SoW\From Tracy\Pronouns\i.png">
            <a:extLst>
              <a:ext uri="{FF2B5EF4-FFF2-40B4-BE49-F238E27FC236}">
                <a16:creationId xmlns:a16="http://schemas.microsoft.com/office/drawing/2014/main" id="{C7F9B847-FE91-4F10-80F6-B15CE08881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1395" y="262804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 descr="C:\Users\wdj\Google Drive\Primary\Y5 SoW\From Tracy\Pronouns\he.png">
            <a:extLst>
              <a:ext uri="{FF2B5EF4-FFF2-40B4-BE49-F238E27FC236}">
                <a16:creationId xmlns:a16="http://schemas.microsoft.com/office/drawing/2014/main" id="{2ACBA7B9-02E8-40F3-B51C-F98DA6185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34" y="3499051"/>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Users\wdj\Google Drive\Primary\Y5 SoW\From Tracy\Pronouns\she.png">
            <a:extLst>
              <a:ext uri="{FF2B5EF4-FFF2-40B4-BE49-F238E27FC236}">
                <a16:creationId xmlns:a16="http://schemas.microsoft.com/office/drawing/2014/main" id="{BB423FF7-AB58-4724-B893-8F001E07B4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9949" y="348518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2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animBg="1"/>
      <p:bldP spid="45" grpId="0"/>
      <p:bldP spid="46" grpId="0"/>
      <p:bldP spid="47" grpId="0" animBg="1"/>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DAB6207-A56F-4426-BE79-F35740EC4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1" name="Title 1">
            <a:extLst>
              <a:ext uri="{FF2B5EF4-FFF2-40B4-BE49-F238E27FC236}">
                <a16:creationId xmlns:a16="http://schemas.microsoft.com/office/drawing/2014/main" id="{D016CE18-7DFD-4E54-B6C1-A3743CF3C40D}"/>
              </a:ext>
            </a:extLst>
          </p:cNvPr>
          <p:cNvSpPr>
            <a:spLocks noGrp="1"/>
          </p:cNvSpPr>
          <p:nvPr>
            <p:ph type="title"/>
          </p:nvPr>
        </p:nvSpPr>
        <p:spPr>
          <a:xfrm>
            <a:off x="300038" y="21925"/>
            <a:ext cx="6484584" cy="1325563"/>
          </a:xfrm>
        </p:spPr>
        <p:txBody>
          <a:bodyPr>
            <a:normAutofit/>
          </a:bodyPr>
          <a:lstStyle/>
          <a:p>
            <a:r>
              <a:rPr lang="en-GB" sz="3600" b="1" dirty="0">
                <a:solidFill>
                  <a:schemeClr val="bg1"/>
                </a:solidFill>
                <a:latin typeface="Century Gothic" panose="020B0502020202020204" pitchFamily="34" charset="0"/>
              </a:rPr>
              <a:t>Cartas postales</a:t>
            </a:r>
          </a:p>
        </p:txBody>
      </p:sp>
      <p:pic>
        <p:nvPicPr>
          <p:cNvPr id="42" name="Picture 41">
            <a:extLst>
              <a:ext uri="{FF2B5EF4-FFF2-40B4-BE49-F238E27FC236}">
                <a16:creationId xmlns:a16="http://schemas.microsoft.com/office/drawing/2014/main" id="{CE0B0F4D-23CA-4CDF-B0DF-32D1B6D45A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5506" y="331193"/>
            <a:ext cx="7765382" cy="5532835"/>
          </a:xfrm>
          <a:prstGeom prst="rect">
            <a:avLst/>
          </a:prstGeom>
        </p:spPr>
      </p:pic>
      <p:sp>
        <p:nvSpPr>
          <p:cNvPr id="43" name="TextBox 42">
            <a:extLst>
              <a:ext uri="{FF2B5EF4-FFF2-40B4-BE49-F238E27FC236}">
                <a16:creationId xmlns:a16="http://schemas.microsoft.com/office/drawing/2014/main" id="{11203A86-320D-479B-B3CD-E2F7ABD2EC33}"/>
              </a:ext>
            </a:extLst>
          </p:cNvPr>
          <p:cNvSpPr txBox="1"/>
          <p:nvPr/>
        </p:nvSpPr>
        <p:spPr>
          <a:xfrm>
            <a:off x="300038" y="1706375"/>
            <a:ext cx="4109684" cy="4401205"/>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Read the postcards.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Who is where?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
            </a:r>
            <a:br>
              <a:rPr lang="en-GB" sz="2800" b="1" dirty="0">
                <a:solidFill>
                  <a:schemeClr val="accent5">
                    <a:lumMod val="50000"/>
                  </a:schemeClr>
                </a:solidFill>
                <a:latin typeface="Century Gothic" panose="020B0502020202020204" pitchFamily="34" charset="0"/>
              </a:rPr>
            </a:br>
            <a:r>
              <a:rPr lang="en-GB" sz="2800" b="1" i="1" dirty="0">
                <a:solidFill>
                  <a:schemeClr val="accent5">
                    <a:lumMod val="50000"/>
                  </a:schemeClr>
                </a:solidFill>
                <a:latin typeface="Century Gothic" panose="020B0502020202020204" pitchFamily="34" charset="0"/>
              </a:rPr>
              <a:t>estoy</a:t>
            </a:r>
            <a:r>
              <a:rPr lang="en-GB" sz="2800" b="1" dirty="0">
                <a:solidFill>
                  <a:schemeClr val="accent5">
                    <a:lumMod val="50000"/>
                  </a:schemeClr>
                </a:solidFill>
                <a:latin typeface="Century Gothic" panose="020B0502020202020204" pitchFamily="34" charset="0"/>
              </a:rPr>
              <a:t>  (I am)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or </a:t>
            </a:r>
            <a:br>
              <a:rPr lang="en-GB" sz="2800" b="1" dirty="0">
                <a:solidFill>
                  <a:schemeClr val="accent5">
                    <a:lumMod val="50000"/>
                  </a:schemeClr>
                </a:solidFill>
                <a:latin typeface="Century Gothic" panose="020B0502020202020204" pitchFamily="34" charset="0"/>
              </a:rPr>
            </a:br>
            <a:r>
              <a:rPr lang="en-GB" sz="2800" b="1" i="1" dirty="0">
                <a:solidFill>
                  <a:schemeClr val="accent5">
                    <a:lumMod val="50000"/>
                  </a:schemeClr>
                </a:solidFill>
                <a:latin typeface="Century Gothic" panose="020B0502020202020204" pitchFamily="34" charset="0"/>
              </a:rPr>
              <a:t>está </a:t>
            </a:r>
            <a:r>
              <a:rPr lang="en-GB" sz="2800" b="1" dirty="0">
                <a:solidFill>
                  <a:schemeClr val="accent5">
                    <a:lumMod val="50000"/>
                  </a:schemeClr>
                </a:solidFill>
                <a:latin typeface="Century Gothic" panose="020B0502020202020204" pitchFamily="34" charset="0"/>
              </a:rPr>
              <a:t>(he/she is). </a:t>
            </a:r>
          </a:p>
          <a:p>
            <a:endParaRPr lang="en-GB" sz="2800" b="1" dirty="0">
              <a:solidFill>
                <a:schemeClr val="accent5">
                  <a:lumMod val="50000"/>
                </a:schemeClr>
              </a:solidFill>
              <a:latin typeface="Century Gothic" panose="020B0502020202020204" pitchFamily="34" charset="0"/>
            </a:endParaRPr>
          </a:p>
          <a:p>
            <a:r>
              <a:rPr lang="en-GB" sz="2800" b="1" dirty="0">
                <a:solidFill>
                  <a:schemeClr val="accent5">
                    <a:lumMod val="50000"/>
                  </a:schemeClr>
                </a:solidFill>
                <a:latin typeface="Century Gothic" panose="020B0502020202020204" pitchFamily="34" charset="0"/>
              </a:rPr>
              <a:t>Write: </a:t>
            </a:r>
            <a:br>
              <a:rPr lang="en-GB" sz="2800" b="1" dirty="0">
                <a:solidFill>
                  <a:schemeClr val="accent5">
                    <a:lumMod val="50000"/>
                  </a:schemeClr>
                </a:solidFill>
                <a:latin typeface="Century Gothic" panose="020B0502020202020204" pitchFamily="34" charset="0"/>
              </a:rPr>
            </a:br>
            <a:r>
              <a:rPr lang="en-GB" sz="2800" b="1" dirty="0">
                <a:solidFill>
                  <a:schemeClr val="accent5">
                    <a:lumMod val="50000"/>
                  </a:schemeClr>
                </a:solidFill>
                <a:latin typeface="Century Gothic" panose="020B0502020202020204" pitchFamily="34" charset="0"/>
              </a:rPr>
              <a:t>1. I am OR he/she is.</a:t>
            </a:r>
          </a:p>
        </p:txBody>
      </p:sp>
    </p:spTree>
    <p:extLst>
      <p:ext uri="{BB962C8B-B14F-4D97-AF65-F5344CB8AC3E}">
        <p14:creationId xmlns:p14="http://schemas.microsoft.com/office/powerpoint/2010/main" val="3502298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3" name="Group 2">
            <a:extLst>
              <a:ext uri="{FF2B5EF4-FFF2-40B4-BE49-F238E27FC236}">
                <a16:creationId xmlns:a16="http://schemas.microsoft.com/office/drawing/2014/main" id="{C8BE91A2-F49C-404D-8648-1151BEF84EAE}"/>
              </a:ext>
            </a:extLst>
          </p:cNvPr>
          <p:cNvGrpSpPr/>
          <p:nvPr/>
        </p:nvGrpSpPr>
        <p:grpSpPr>
          <a:xfrm>
            <a:off x="354483" y="955948"/>
            <a:ext cx="9743208" cy="5181922"/>
            <a:chOff x="-8888" y="-23123"/>
            <a:chExt cx="10561963" cy="6160993"/>
          </a:xfrm>
        </p:grpSpPr>
        <p:pic>
          <p:nvPicPr>
            <p:cNvPr id="6" name="Picture 5">
              <a:extLst>
                <a:ext uri="{FF2B5EF4-FFF2-40B4-BE49-F238E27FC236}">
                  <a16:creationId xmlns:a16="http://schemas.microsoft.com/office/drawing/2014/main" id="{83E1FBAD-B349-41B4-A022-4B42AED129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790" y="4369080"/>
              <a:ext cx="3521721" cy="1768790"/>
            </a:xfrm>
            <a:prstGeom prst="rect">
              <a:avLst/>
            </a:prstGeom>
          </p:spPr>
        </p:pic>
        <p:pic>
          <p:nvPicPr>
            <p:cNvPr id="8" name="Picture 7">
              <a:extLst>
                <a:ext uri="{FF2B5EF4-FFF2-40B4-BE49-F238E27FC236}">
                  <a16:creationId xmlns:a16="http://schemas.microsoft.com/office/drawing/2014/main" id="{3BDA0B74-EF57-4DA0-9D1C-A0D1381422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7661" y="2305787"/>
              <a:ext cx="3521721" cy="1768790"/>
            </a:xfrm>
            <a:prstGeom prst="rect">
              <a:avLst/>
            </a:prstGeom>
          </p:spPr>
        </p:pic>
        <p:pic>
          <p:nvPicPr>
            <p:cNvPr id="9" name="Picture 8">
              <a:extLst>
                <a:ext uri="{FF2B5EF4-FFF2-40B4-BE49-F238E27FC236}">
                  <a16:creationId xmlns:a16="http://schemas.microsoft.com/office/drawing/2014/main" id="{33AECBAD-71BF-4CBA-A70A-58F8AAC84B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8888" y="167353"/>
              <a:ext cx="3521721" cy="1768790"/>
            </a:xfrm>
            <a:prstGeom prst="rect">
              <a:avLst/>
            </a:prstGeom>
          </p:spPr>
        </p:pic>
        <p:pic>
          <p:nvPicPr>
            <p:cNvPr id="10" name="Picture 9">
              <a:extLst>
                <a:ext uri="{FF2B5EF4-FFF2-40B4-BE49-F238E27FC236}">
                  <a16:creationId xmlns:a16="http://schemas.microsoft.com/office/drawing/2014/main" id="{EA8128C0-D8EC-4219-A4DF-E40F45665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13129" y="2265582"/>
              <a:ext cx="3521721" cy="1768790"/>
            </a:xfrm>
            <a:prstGeom prst="rect">
              <a:avLst/>
            </a:prstGeom>
          </p:spPr>
        </p:pic>
        <p:pic>
          <p:nvPicPr>
            <p:cNvPr id="11" name="Picture 10">
              <a:extLst>
                <a:ext uri="{FF2B5EF4-FFF2-40B4-BE49-F238E27FC236}">
                  <a16:creationId xmlns:a16="http://schemas.microsoft.com/office/drawing/2014/main" id="{E7F1AF0D-416B-4E63-83F7-2E8FC28312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201014" y="4333045"/>
              <a:ext cx="3521721" cy="1768790"/>
            </a:xfrm>
            <a:prstGeom prst="rect">
              <a:avLst/>
            </a:prstGeom>
          </p:spPr>
        </p:pic>
        <p:pic>
          <p:nvPicPr>
            <p:cNvPr id="12" name="Picture 11">
              <a:extLst>
                <a:ext uri="{FF2B5EF4-FFF2-40B4-BE49-F238E27FC236}">
                  <a16:creationId xmlns:a16="http://schemas.microsoft.com/office/drawing/2014/main" id="{14311CD7-FBFE-4120-BA3E-1B117DA0C7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09"/>
            <a:stretch/>
          </p:blipFill>
          <p:spPr>
            <a:xfrm rot="335473">
              <a:off x="6167711" y="-23123"/>
              <a:ext cx="3521721" cy="1768790"/>
            </a:xfrm>
            <a:prstGeom prst="rect">
              <a:avLst/>
            </a:prstGeom>
          </p:spPr>
        </p:pic>
        <p:sp>
          <p:nvSpPr>
            <p:cNvPr id="13" name="TextBox 12">
              <a:extLst>
                <a:ext uri="{FF2B5EF4-FFF2-40B4-BE49-F238E27FC236}">
                  <a16:creationId xmlns:a16="http://schemas.microsoft.com/office/drawing/2014/main" id="{319D54BF-3C5E-483C-A7D7-6898EE777159}"/>
                </a:ext>
              </a:extLst>
            </p:cNvPr>
            <p:cNvSpPr txBox="1"/>
            <p:nvPr/>
          </p:nvSpPr>
          <p:spPr>
            <a:xfrm>
              <a:off x="3557438"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4" name="TextBox 13">
              <a:extLst>
                <a:ext uri="{FF2B5EF4-FFF2-40B4-BE49-F238E27FC236}">
                  <a16:creationId xmlns:a16="http://schemas.microsoft.com/office/drawing/2014/main" id="{949B3FF3-AB61-4B45-942A-185BF913478A}"/>
                </a:ext>
              </a:extLst>
            </p:cNvPr>
            <p:cNvSpPr txBox="1"/>
            <p:nvPr/>
          </p:nvSpPr>
          <p:spPr>
            <a:xfrm>
              <a:off x="3574030"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5" name="TextBox 14">
              <a:extLst>
                <a:ext uri="{FF2B5EF4-FFF2-40B4-BE49-F238E27FC236}">
                  <a16:creationId xmlns:a16="http://schemas.microsoft.com/office/drawing/2014/main" id="{65065966-7DC3-4E8A-8A9C-05E45B5AEC78}"/>
                </a:ext>
              </a:extLst>
            </p:cNvPr>
            <p:cNvSpPr txBox="1"/>
            <p:nvPr/>
          </p:nvSpPr>
          <p:spPr>
            <a:xfrm>
              <a:off x="3540846" y="247451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6" name="TextBox 15">
              <a:extLst>
                <a:ext uri="{FF2B5EF4-FFF2-40B4-BE49-F238E27FC236}">
                  <a16:creationId xmlns:a16="http://schemas.microsoft.com/office/drawing/2014/main" id="{A70D5308-02FB-4ED6-B16E-DDBB273B601B}"/>
                </a:ext>
              </a:extLst>
            </p:cNvPr>
            <p:cNvSpPr txBox="1"/>
            <p:nvPr/>
          </p:nvSpPr>
          <p:spPr>
            <a:xfrm>
              <a:off x="3557438" y="338109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7" name="TextBox 16">
              <a:extLst>
                <a:ext uri="{FF2B5EF4-FFF2-40B4-BE49-F238E27FC236}">
                  <a16:creationId xmlns:a16="http://schemas.microsoft.com/office/drawing/2014/main" id="{F7BC937E-30BF-453E-8F0B-3FD30A6F6D11}"/>
                </a:ext>
              </a:extLst>
            </p:cNvPr>
            <p:cNvSpPr txBox="1"/>
            <p:nvPr/>
          </p:nvSpPr>
          <p:spPr>
            <a:xfrm>
              <a:off x="3574031"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8" name="TextBox 17">
              <a:extLst>
                <a:ext uri="{FF2B5EF4-FFF2-40B4-BE49-F238E27FC236}">
                  <a16:creationId xmlns:a16="http://schemas.microsoft.com/office/drawing/2014/main" id="{2BC01E4B-47CE-4E65-8350-E8D23879549C}"/>
                </a:ext>
              </a:extLst>
            </p:cNvPr>
            <p:cNvSpPr txBox="1"/>
            <p:nvPr/>
          </p:nvSpPr>
          <p:spPr>
            <a:xfrm>
              <a:off x="3590623" y="541555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19" name="TextBox 18">
              <a:extLst>
                <a:ext uri="{FF2B5EF4-FFF2-40B4-BE49-F238E27FC236}">
                  <a16:creationId xmlns:a16="http://schemas.microsoft.com/office/drawing/2014/main" id="{BE7EC91B-358D-49E7-AADA-5FC6961E7FEA}"/>
                </a:ext>
              </a:extLst>
            </p:cNvPr>
            <p:cNvSpPr txBox="1"/>
            <p:nvPr/>
          </p:nvSpPr>
          <p:spPr>
            <a:xfrm>
              <a:off x="9776746" y="440060"/>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0" name="TextBox 19">
              <a:extLst>
                <a:ext uri="{FF2B5EF4-FFF2-40B4-BE49-F238E27FC236}">
                  <a16:creationId xmlns:a16="http://schemas.microsoft.com/office/drawing/2014/main" id="{0D84EF2B-81F9-4A47-ABD2-A8019ADF63F3}"/>
                </a:ext>
              </a:extLst>
            </p:cNvPr>
            <p:cNvSpPr txBox="1"/>
            <p:nvPr/>
          </p:nvSpPr>
          <p:spPr>
            <a:xfrm>
              <a:off x="9789912" y="1346633"/>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1" name="TextBox 20">
              <a:extLst>
                <a:ext uri="{FF2B5EF4-FFF2-40B4-BE49-F238E27FC236}">
                  <a16:creationId xmlns:a16="http://schemas.microsoft.com/office/drawing/2014/main" id="{DD90E14E-0AAB-41C1-8F46-2AC64EC7B45C}"/>
                </a:ext>
              </a:extLst>
            </p:cNvPr>
            <p:cNvSpPr txBox="1"/>
            <p:nvPr/>
          </p:nvSpPr>
          <p:spPr>
            <a:xfrm>
              <a:off x="9789911" y="2491814"/>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2" name="TextBox 21">
              <a:extLst>
                <a:ext uri="{FF2B5EF4-FFF2-40B4-BE49-F238E27FC236}">
                  <a16:creationId xmlns:a16="http://schemas.microsoft.com/office/drawing/2014/main" id="{E31078CD-ED3F-42A7-9572-424715AB18D4}"/>
                </a:ext>
              </a:extLst>
            </p:cNvPr>
            <p:cNvSpPr txBox="1"/>
            <p:nvPr/>
          </p:nvSpPr>
          <p:spPr>
            <a:xfrm>
              <a:off x="9803078" y="3398387"/>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3" name="TextBox 22">
              <a:extLst>
                <a:ext uri="{FF2B5EF4-FFF2-40B4-BE49-F238E27FC236}">
                  <a16:creationId xmlns:a16="http://schemas.microsoft.com/office/drawing/2014/main" id="{C144C46F-D246-4D99-B6D8-97974CF88584}"/>
                </a:ext>
              </a:extLst>
            </p:cNvPr>
            <p:cNvSpPr txBox="1"/>
            <p:nvPr/>
          </p:nvSpPr>
          <p:spPr>
            <a:xfrm>
              <a:off x="9803078" y="4508979"/>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4" name="TextBox 23">
              <a:extLst>
                <a:ext uri="{FF2B5EF4-FFF2-40B4-BE49-F238E27FC236}">
                  <a16:creationId xmlns:a16="http://schemas.microsoft.com/office/drawing/2014/main" id="{21B59F85-6365-4EFA-AF94-8DE26F49694D}"/>
                </a:ext>
              </a:extLst>
            </p:cNvPr>
            <p:cNvSpPr txBox="1"/>
            <p:nvPr/>
          </p:nvSpPr>
          <p:spPr>
            <a:xfrm>
              <a:off x="9821116" y="5397242"/>
              <a:ext cx="731959" cy="673968"/>
            </a:xfrm>
            <a:prstGeom prst="rect">
              <a:avLst/>
            </a:prstGeom>
            <a:noFill/>
            <a:ln w="76200">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Tw Cen MT" panose="020B0602020104020603"/>
              </a:endParaRPr>
            </a:p>
          </p:txBody>
        </p:sp>
        <p:sp>
          <p:nvSpPr>
            <p:cNvPr id="25" name="TextBox 24">
              <a:extLst>
                <a:ext uri="{FF2B5EF4-FFF2-40B4-BE49-F238E27FC236}">
                  <a16:creationId xmlns:a16="http://schemas.microsoft.com/office/drawing/2014/main" id="{589B1E6B-CD08-4B4F-8C81-83B3C83CE427}"/>
                </a:ext>
              </a:extLst>
            </p:cNvPr>
            <p:cNvSpPr txBox="1"/>
            <p:nvPr/>
          </p:nvSpPr>
          <p:spPr>
            <a:xfrm>
              <a:off x="266686" y="1015513"/>
              <a:ext cx="421419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museo</a:t>
              </a:r>
              <a:r>
                <a:rPr kumimoji="0" lang="en-GB" sz="2000" b="1" i="0" u="none" strike="noStrike" kern="0" cap="none" spc="0" normalizeH="0" baseline="0" noProof="0" dirty="0">
                  <a:ln>
                    <a:noFill/>
                  </a:ln>
                  <a:solidFill>
                    <a:srgbClr val="4472C4">
                      <a:lumMod val="50000"/>
                    </a:srgbClr>
                  </a:solidFill>
                  <a:effectLst/>
                  <a:uLnTx/>
                  <a:uFillTx/>
                </a:rPr>
                <a:t> del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Prado</a:t>
              </a: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6" name="TextBox 25">
              <a:extLst>
                <a:ext uri="{FF2B5EF4-FFF2-40B4-BE49-F238E27FC236}">
                  <a16:creationId xmlns:a16="http://schemas.microsoft.com/office/drawing/2014/main" id="{B8A3E361-1585-4410-AD3A-212C285711B0}"/>
                </a:ext>
              </a:extLst>
            </p:cNvPr>
            <p:cNvSpPr txBox="1"/>
            <p:nvPr/>
          </p:nvSpPr>
          <p:spPr>
            <a:xfrm>
              <a:off x="273986" y="3200006"/>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Bernabeu</a:t>
              </a:r>
              <a:r>
                <a:rPr kumimoji="0" lang="en-GB" sz="2000" b="1" i="0" u="none" strike="noStrike" kern="0" cap="none" spc="0" normalizeH="0" baseline="0" noProof="0" dirty="0">
                  <a:ln>
                    <a:noFill/>
                  </a:ln>
                  <a:solidFill>
                    <a:srgbClr val="4472C4">
                      <a:lumMod val="50000"/>
                    </a:srgbClr>
                  </a:solidFill>
                  <a:effectLst/>
                  <a:uLnTx/>
                  <a:uFillTx/>
                </a:rPr>
                <a:t>.</a:t>
              </a:r>
            </a:p>
          </p:txBody>
        </p:sp>
        <p:sp>
          <p:nvSpPr>
            <p:cNvPr id="27" name="TextBox 26">
              <a:extLst>
                <a:ext uri="{FF2B5EF4-FFF2-40B4-BE49-F238E27FC236}">
                  <a16:creationId xmlns:a16="http://schemas.microsoft.com/office/drawing/2014/main" id="{250111D0-87D2-43D7-9E23-BC927C8794D3}"/>
                </a:ext>
              </a:extLst>
            </p:cNvPr>
            <p:cNvSpPr txBox="1"/>
            <p:nvPr/>
          </p:nvSpPr>
          <p:spPr>
            <a:xfrm>
              <a:off x="291617" y="5263299"/>
              <a:ext cx="421419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La Alhambra.</a:t>
              </a:r>
            </a:p>
          </p:txBody>
        </p:sp>
        <p:sp>
          <p:nvSpPr>
            <p:cNvPr id="28" name="Rectangle 27">
              <a:extLst>
                <a:ext uri="{FF2B5EF4-FFF2-40B4-BE49-F238E27FC236}">
                  <a16:creationId xmlns:a16="http://schemas.microsoft.com/office/drawing/2014/main" id="{8E06665B-F99D-4F5F-9478-5AFD8215A0F8}"/>
                </a:ext>
              </a:extLst>
            </p:cNvPr>
            <p:cNvSpPr/>
            <p:nvPr/>
          </p:nvSpPr>
          <p:spPr>
            <a:xfrm>
              <a:off x="6546892" y="795897"/>
              <a:ext cx="3331291"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el </a:t>
              </a:r>
              <a:r>
                <a:rPr kumimoji="0" lang="en-GB" sz="2000" b="1" i="0" u="none" strike="noStrike" kern="0" cap="none" spc="0" normalizeH="0" baseline="0" noProof="0" dirty="0" err="1">
                  <a:ln>
                    <a:noFill/>
                  </a:ln>
                  <a:solidFill>
                    <a:srgbClr val="4472C4">
                      <a:lumMod val="50000"/>
                    </a:srgbClr>
                  </a:solidFill>
                  <a:effectLst/>
                  <a:uLnTx/>
                  <a:uFillTx/>
                </a:rPr>
                <a:t>palacio</a:t>
              </a:r>
              <a:endParaRPr kumimoji="0" lang="en-GB" sz="2000" b="1" i="0" u="none" strike="noStrike" kern="0" cap="none" spc="0" normalizeH="0" baseline="0" noProof="0" dirty="0">
                <a:ln>
                  <a:noFill/>
                </a:ln>
                <a:solidFill>
                  <a:srgbClr val="4472C4">
                    <a:lumMod val="50000"/>
                  </a:srgbClr>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Miramar</a:t>
              </a: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9" name="Rectangle 28">
              <a:extLst>
                <a:ext uri="{FF2B5EF4-FFF2-40B4-BE49-F238E27FC236}">
                  <a16:creationId xmlns:a16="http://schemas.microsoft.com/office/drawing/2014/main" id="{3312A96F-FD1F-468E-8491-8F7DC7B9CA5A}"/>
                </a:ext>
              </a:extLst>
            </p:cNvPr>
            <p:cNvSpPr/>
            <p:nvPr/>
          </p:nvSpPr>
          <p:spPr>
            <a:xfrm>
              <a:off x="6574917" y="3000742"/>
              <a:ext cx="276225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Estoy en el </a:t>
              </a:r>
              <a:r>
                <a:rPr kumimoji="0" lang="en-GB" sz="2000" b="1" i="0" u="none" strike="noStrike" kern="0" cap="none" spc="0" normalizeH="0" baseline="0" noProof="0" dirty="0" err="1">
                  <a:ln>
                    <a:noFill/>
                  </a:ln>
                  <a:solidFill>
                    <a:srgbClr val="4472C4">
                      <a:lumMod val="50000"/>
                    </a:srgbClr>
                  </a:solidFill>
                  <a:effectLst/>
                  <a:uLnTx/>
                  <a:uFillTx/>
                </a:rPr>
                <a:t>museo</a:t>
              </a:r>
              <a:r>
                <a:rPr kumimoji="0" lang="en-GB" sz="2000" b="1" i="0" u="none" strike="noStrike" kern="0" cap="none" spc="0" normalizeH="0" baseline="0" noProof="0" dirty="0">
                  <a:ln>
                    <a:noFill/>
                  </a:ln>
                  <a:solidFill>
                    <a:srgbClr val="4472C4">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Guggenheim.</a:t>
              </a:r>
            </a:p>
          </p:txBody>
        </p:sp>
        <p:sp>
          <p:nvSpPr>
            <p:cNvPr id="30" name="Rectangle 29">
              <a:extLst>
                <a:ext uri="{FF2B5EF4-FFF2-40B4-BE49-F238E27FC236}">
                  <a16:creationId xmlns:a16="http://schemas.microsoft.com/office/drawing/2014/main" id="{2B4CF809-4DBD-4BE9-92CA-9AF6792CAFA4}"/>
                </a:ext>
              </a:extLst>
            </p:cNvPr>
            <p:cNvSpPr/>
            <p:nvPr/>
          </p:nvSpPr>
          <p:spPr>
            <a:xfrm>
              <a:off x="6574917" y="5201635"/>
              <a:ext cx="2451312"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Está en el Campo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4472C4">
                      <a:lumMod val="50000"/>
                    </a:srgbClr>
                  </a:solidFill>
                  <a:effectLst/>
                  <a:uLnTx/>
                  <a:uFillTx/>
                </a:rPr>
                <a:t>Nou</a:t>
              </a:r>
              <a:r>
                <a:rPr kumimoji="0" lang="en-GB" sz="2000" b="1" i="0" u="none" strike="noStrike" kern="0" cap="none" spc="0" normalizeH="0" baseline="0" noProof="0" dirty="0">
                  <a:ln>
                    <a:noFill/>
                  </a:ln>
                  <a:solidFill>
                    <a:srgbClr val="4472C4">
                      <a:lumMod val="50000"/>
                    </a:srgbClr>
                  </a:solidFill>
                  <a:effectLst/>
                  <a:uLnTx/>
                  <a:uFillTx/>
                </a:rPr>
                <a:t>.</a:t>
              </a:r>
            </a:p>
          </p:txBody>
        </p:sp>
        <p:sp>
          <p:nvSpPr>
            <p:cNvPr id="31" name="Rectangle 30">
              <a:extLst>
                <a:ext uri="{FF2B5EF4-FFF2-40B4-BE49-F238E27FC236}">
                  <a16:creationId xmlns:a16="http://schemas.microsoft.com/office/drawing/2014/main" id="{2EB36E67-9454-48B7-A963-11C9B639B439}"/>
                </a:ext>
              </a:extLst>
            </p:cNvPr>
            <p:cNvSpPr/>
            <p:nvPr/>
          </p:nvSpPr>
          <p:spPr>
            <a:xfrm>
              <a:off x="291617" y="2490551"/>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2)</a:t>
              </a:r>
            </a:p>
          </p:txBody>
        </p:sp>
        <p:sp>
          <p:nvSpPr>
            <p:cNvPr id="32" name="Rectangle 31">
              <a:extLst>
                <a:ext uri="{FF2B5EF4-FFF2-40B4-BE49-F238E27FC236}">
                  <a16:creationId xmlns:a16="http://schemas.microsoft.com/office/drawing/2014/main" id="{84D6C245-66D4-4BB7-AD7D-48B0CBE46F05}"/>
                </a:ext>
              </a:extLst>
            </p:cNvPr>
            <p:cNvSpPr/>
            <p:nvPr/>
          </p:nvSpPr>
          <p:spPr>
            <a:xfrm>
              <a:off x="327322" y="4540997"/>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3)</a:t>
              </a:r>
            </a:p>
          </p:txBody>
        </p:sp>
        <p:sp>
          <p:nvSpPr>
            <p:cNvPr id="33" name="Rectangle 32">
              <a:extLst>
                <a:ext uri="{FF2B5EF4-FFF2-40B4-BE49-F238E27FC236}">
                  <a16:creationId xmlns:a16="http://schemas.microsoft.com/office/drawing/2014/main" id="{CB5E048E-00EF-4D00-95AD-DAFF5793B771}"/>
                </a:ext>
              </a:extLst>
            </p:cNvPr>
            <p:cNvSpPr/>
            <p:nvPr/>
          </p:nvSpPr>
          <p:spPr>
            <a:xfrm>
              <a:off x="6485380" y="18043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4)</a:t>
              </a:r>
            </a:p>
          </p:txBody>
        </p:sp>
        <p:sp>
          <p:nvSpPr>
            <p:cNvPr id="34" name="Rectangle 33">
              <a:extLst>
                <a:ext uri="{FF2B5EF4-FFF2-40B4-BE49-F238E27FC236}">
                  <a16:creationId xmlns:a16="http://schemas.microsoft.com/office/drawing/2014/main" id="{2F224657-1C7E-40B6-80D8-2868BE7A05D3}"/>
                </a:ext>
              </a:extLst>
            </p:cNvPr>
            <p:cNvSpPr/>
            <p:nvPr/>
          </p:nvSpPr>
          <p:spPr>
            <a:xfrm>
              <a:off x="6504327" y="2444065"/>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5)</a:t>
              </a:r>
            </a:p>
          </p:txBody>
        </p:sp>
        <p:sp>
          <p:nvSpPr>
            <p:cNvPr id="35" name="Rectangle 34">
              <a:extLst>
                <a:ext uri="{FF2B5EF4-FFF2-40B4-BE49-F238E27FC236}">
                  <a16:creationId xmlns:a16="http://schemas.microsoft.com/office/drawing/2014/main" id="{0F0B9FB8-8222-46AE-95F6-690AB2071392}"/>
                </a:ext>
              </a:extLst>
            </p:cNvPr>
            <p:cNvSpPr/>
            <p:nvPr/>
          </p:nvSpPr>
          <p:spPr>
            <a:xfrm>
              <a:off x="6501222" y="452914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6)</a:t>
              </a:r>
            </a:p>
          </p:txBody>
        </p:sp>
        <p:sp>
          <p:nvSpPr>
            <p:cNvPr id="36" name="Rectangle 35">
              <a:extLst>
                <a:ext uri="{FF2B5EF4-FFF2-40B4-BE49-F238E27FC236}">
                  <a16:creationId xmlns:a16="http://schemas.microsoft.com/office/drawing/2014/main" id="{5FFB0043-5105-4FF4-A1B7-768C1A644A59}"/>
                </a:ext>
              </a:extLst>
            </p:cNvPr>
            <p:cNvSpPr/>
            <p:nvPr/>
          </p:nvSpPr>
          <p:spPr>
            <a:xfrm>
              <a:off x="327322" y="352103"/>
              <a:ext cx="569387" cy="584775"/>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1)</a:t>
              </a:r>
            </a:p>
          </p:txBody>
        </p:sp>
        <p:sp>
          <p:nvSpPr>
            <p:cNvPr id="37" name="TextBox 36">
              <a:extLst>
                <a:ext uri="{FF2B5EF4-FFF2-40B4-BE49-F238E27FC236}">
                  <a16:creationId xmlns:a16="http://schemas.microsoft.com/office/drawing/2014/main" id="{6782F2CF-C28E-4F5F-BD7C-D161BB922377}"/>
                </a:ext>
              </a:extLst>
            </p:cNvPr>
            <p:cNvSpPr txBox="1"/>
            <p:nvPr/>
          </p:nvSpPr>
          <p:spPr>
            <a:xfrm>
              <a:off x="4394243" y="576355"/>
              <a:ext cx="1402763"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38" name="TextBox 37">
              <a:extLst>
                <a:ext uri="{FF2B5EF4-FFF2-40B4-BE49-F238E27FC236}">
                  <a16:creationId xmlns:a16="http://schemas.microsoft.com/office/drawing/2014/main" id="{264BE63A-4E42-4078-BC3E-B4BBF5876B57}"/>
                </a:ext>
              </a:extLst>
            </p:cNvPr>
            <p:cNvSpPr txBox="1"/>
            <p:nvPr/>
          </p:nvSpPr>
          <p:spPr>
            <a:xfrm>
              <a:off x="4392599" y="1451356"/>
              <a:ext cx="1404409"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39" name="TextBox 38">
              <a:extLst>
                <a:ext uri="{FF2B5EF4-FFF2-40B4-BE49-F238E27FC236}">
                  <a16:creationId xmlns:a16="http://schemas.microsoft.com/office/drawing/2014/main" id="{76195EDA-0517-4B7C-9D80-188198368B36}"/>
                </a:ext>
              </a:extLst>
            </p:cNvPr>
            <p:cNvSpPr txBox="1"/>
            <p:nvPr/>
          </p:nvSpPr>
          <p:spPr>
            <a:xfrm>
              <a:off x="4376311" y="2598396"/>
              <a:ext cx="1415310"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0" name="TextBox 39">
              <a:extLst>
                <a:ext uri="{FF2B5EF4-FFF2-40B4-BE49-F238E27FC236}">
                  <a16:creationId xmlns:a16="http://schemas.microsoft.com/office/drawing/2014/main" id="{688C5541-E94B-452F-A314-C76A8698CE84}"/>
                </a:ext>
              </a:extLst>
            </p:cNvPr>
            <p:cNvSpPr txBox="1"/>
            <p:nvPr/>
          </p:nvSpPr>
          <p:spPr>
            <a:xfrm>
              <a:off x="4408710" y="3504538"/>
              <a:ext cx="138291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41" name="TextBox 40">
              <a:extLst>
                <a:ext uri="{FF2B5EF4-FFF2-40B4-BE49-F238E27FC236}">
                  <a16:creationId xmlns:a16="http://schemas.microsoft.com/office/drawing/2014/main" id="{7FC6F70A-B133-42E7-9D56-B3BBC450D80C}"/>
                </a:ext>
              </a:extLst>
            </p:cNvPr>
            <p:cNvSpPr txBox="1"/>
            <p:nvPr/>
          </p:nvSpPr>
          <p:spPr>
            <a:xfrm>
              <a:off x="4397830" y="4628258"/>
              <a:ext cx="139379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42" name="TextBox 41">
              <a:extLst>
                <a:ext uri="{FF2B5EF4-FFF2-40B4-BE49-F238E27FC236}">
                  <a16:creationId xmlns:a16="http://schemas.microsoft.com/office/drawing/2014/main" id="{4590E521-3315-48F4-808D-DE2AB77F961F}"/>
                </a:ext>
              </a:extLst>
            </p:cNvPr>
            <p:cNvSpPr txBox="1"/>
            <p:nvPr/>
          </p:nvSpPr>
          <p:spPr>
            <a:xfrm>
              <a:off x="4398444" y="5521146"/>
              <a:ext cx="1409781" cy="548892"/>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pic>
          <p:nvPicPr>
            <p:cNvPr id="49" name="Picture 48">
              <a:extLst>
                <a:ext uri="{FF2B5EF4-FFF2-40B4-BE49-F238E27FC236}">
                  <a16:creationId xmlns:a16="http://schemas.microsoft.com/office/drawing/2014/main" id="{55E480E8-9129-433D-8D99-A61415987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565" y="496927"/>
              <a:ext cx="498794" cy="519576"/>
            </a:xfrm>
            <a:prstGeom prst="rect">
              <a:avLst/>
            </a:prstGeom>
          </p:spPr>
        </p:pic>
        <p:pic>
          <p:nvPicPr>
            <p:cNvPr id="50" name="Picture 49">
              <a:extLst>
                <a:ext uri="{FF2B5EF4-FFF2-40B4-BE49-F238E27FC236}">
                  <a16:creationId xmlns:a16="http://schemas.microsoft.com/office/drawing/2014/main" id="{9AB7426C-55F7-480B-ACF6-FA8EB61FA4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063" y="2551715"/>
              <a:ext cx="498794" cy="519576"/>
            </a:xfrm>
            <a:prstGeom prst="rect">
              <a:avLst/>
            </a:prstGeom>
          </p:spPr>
        </p:pic>
        <p:pic>
          <p:nvPicPr>
            <p:cNvPr id="51" name="Picture 50">
              <a:extLst>
                <a:ext uri="{FF2B5EF4-FFF2-40B4-BE49-F238E27FC236}">
                  <a16:creationId xmlns:a16="http://schemas.microsoft.com/office/drawing/2014/main" id="{37943C97-4207-449E-99A8-3D8F9AEF91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303" y="5492748"/>
              <a:ext cx="498794" cy="519576"/>
            </a:xfrm>
            <a:prstGeom prst="rect">
              <a:avLst/>
            </a:prstGeom>
          </p:spPr>
        </p:pic>
        <p:pic>
          <p:nvPicPr>
            <p:cNvPr id="52" name="Picture 51">
              <a:extLst>
                <a:ext uri="{FF2B5EF4-FFF2-40B4-BE49-F238E27FC236}">
                  <a16:creationId xmlns:a16="http://schemas.microsoft.com/office/drawing/2014/main" id="{0D4AD013-8F67-46B6-AE57-4520B9A9B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1083" y="1423829"/>
              <a:ext cx="498794" cy="519576"/>
            </a:xfrm>
            <a:prstGeom prst="rect">
              <a:avLst/>
            </a:prstGeom>
          </p:spPr>
        </p:pic>
        <p:pic>
          <p:nvPicPr>
            <p:cNvPr id="53" name="Picture 52">
              <a:extLst>
                <a:ext uri="{FF2B5EF4-FFF2-40B4-BE49-F238E27FC236}">
                  <a16:creationId xmlns:a16="http://schemas.microsoft.com/office/drawing/2014/main" id="{128EFCAE-B1C4-46B6-BFB9-C871071BD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3128" y="2552809"/>
              <a:ext cx="498794" cy="519576"/>
            </a:xfrm>
            <a:prstGeom prst="rect">
              <a:avLst/>
            </a:prstGeom>
          </p:spPr>
        </p:pic>
        <p:pic>
          <p:nvPicPr>
            <p:cNvPr id="54" name="Picture 53">
              <a:extLst>
                <a:ext uri="{FF2B5EF4-FFF2-40B4-BE49-F238E27FC236}">
                  <a16:creationId xmlns:a16="http://schemas.microsoft.com/office/drawing/2014/main" id="{A588E554-C018-4168-B8D1-F61F875AA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8156" y="5496292"/>
              <a:ext cx="498794" cy="519576"/>
            </a:xfrm>
            <a:prstGeom prst="rect">
              <a:avLst/>
            </a:prstGeom>
          </p:spPr>
        </p:pic>
      </p:grpSp>
      <p:sp>
        <p:nvSpPr>
          <p:cNvPr id="56" name="TextBox 55">
            <a:extLst>
              <a:ext uri="{FF2B5EF4-FFF2-40B4-BE49-F238E27FC236}">
                <a16:creationId xmlns:a16="http://schemas.microsoft.com/office/drawing/2014/main" id="{6782F2CF-C28E-4F5F-BD7C-D161BB922377}"/>
              </a:ext>
            </a:extLst>
          </p:cNvPr>
          <p:cNvSpPr txBox="1"/>
          <p:nvPr/>
        </p:nvSpPr>
        <p:spPr>
          <a:xfrm>
            <a:off x="10178566" y="1460160"/>
            <a:ext cx="1294022"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7" name="TextBox 56">
            <a:extLst>
              <a:ext uri="{FF2B5EF4-FFF2-40B4-BE49-F238E27FC236}">
                <a16:creationId xmlns:a16="http://schemas.microsoft.com/office/drawing/2014/main" id="{264BE63A-4E42-4078-BC3E-B4BBF5876B57}"/>
              </a:ext>
            </a:extLst>
          </p:cNvPr>
          <p:cNvSpPr txBox="1"/>
          <p:nvPr/>
        </p:nvSpPr>
        <p:spPr>
          <a:xfrm>
            <a:off x="10177049" y="2196111"/>
            <a:ext cx="1295540"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58" name="TextBox 57">
            <a:extLst>
              <a:ext uri="{FF2B5EF4-FFF2-40B4-BE49-F238E27FC236}">
                <a16:creationId xmlns:a16="http://schemas.microsoft.com/office/drawing/2014/main" id="{76195EDA-0517-4B7C-9D80-188198368B36}"/>
              </a:ext>
            </a:extLst>
          </p:cNvPr>
          <p:cNvSpPr txBox="1"/>
          <p:nvPr/>
        </p:nvSpPr>
        <p:spPr>
          <a:xfrm>
            <a:off x="10162024" y="3160870"/>
            <a:ext cx="13055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59" name="TextBox 58">
            <a:extLst>
              <a:ext uri="{FF2B5EF4-FFF2-40B4-BE49-F238E27FC236}">
                <a16:creationId xmlns:a16="http://schemas.microsoft.com/office/drawing/2014/main" id="{688C5541-E94B-452F-A314-C76A8698CE84}"/>
              </a:ext>
            </a:extLst>
          </p:cNvPr>
          <p:cNvSpPr txBox="1"/>
          <p:nvPr/>
        </p:nvSpPr>
        <p:spPr>
          <a:xfrm>
            <a:off x="10191911" y="3923013"/>
            <a:ext cx="1275709"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sp>
        <p:nvSpPr>
          <p:cNvPr id="60" name="TextBox 59">
            <a:extLst>
              <a:ext uri="{FF2B5EF4-FFF2-40B4-BE49-F238E27FC236}">
                <a16:creationId xmlns:a16="http://schemas.microsoft.com/office/drawing/2014/main" id="{7FC6F70A-B133-42E7-9D56-B3BBC450D80C}"/>
              </a:ext>
            </a:extLst>
          </p:cNvPr>
          <p:cNvSpPr txBox="1"/>
          <p:nvPr/>
        </p:nvSpPr>
        <p:spPr>
          <a:xfrm>
            <a:off x="10181875" y="4868157"/>
            <a:ext cx="1285745"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I am</a:t>
            </a:r>
          </a:p>
        </p:txBody>
      </p:sp>
      <p:sp>
        <p:nvSpPr>
          <p:cNvPr id="61" name="TextBox 60">
            <a:extLst>
              <a:ext uri="{FF2B5EF4-FFF2-40B4-BE49-F238E27FC236}">
                <a16:creationId xmlns:a16="http://schemas.microsoft.com/office/drawing/2014/main" id="{4590E521-3315-48F4-808D-DE2AB77F961F}"/>
              </a:ext>
            </a:extLst>
          </p:cNvPr>
          <p:cNvSpPr txBox="1"/>
          <p:nvPr/>
        </p:nvSpPr>
        <p:spPr>
          <a:xfrm>
            <a:off x="10182441" y="5619152"/>
            <a:ext cx="1300496" cy="461665"/>
          </a:xfrm>
          <a:prstGeom prst="rect">
            <a:avLst/>
          </a:prstGeom>
          <a:solidFill>
            <a:srgbClr val="ED7D31">
              <a:lumMod val="60000"/>
              <a:lumOff val="40000"/>
            </a:srgbClr>
          </a:solidFill>
          <a:ln>
            <a:solidFill>
              <a:srgbClr val="4472C4">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smtClean="0">
                <a:ln>
                  <a:noFill/>
                </a:ln>
                <a:solidFill>
                  <a:srgbClr val="4472C4">
                    <a:lumMod val="50000"/>
                  </a:srgbClr>
                </a:solidFill>
                <a:effectLst/>
                <a:uLnTx/>
                <a:uFillTx/>
              </a:rPr>
              <a:t>s/he </a:t>
            </a:r>
            <a:r>
              <a:rPr kumimoji="0" lang="en-GB" sz="2400" b="0" i="0" u="none" strike="noStrike" kern="0" cap="none" spc="0" normalizeH="0" baseline="0" noProof="0" dirty="0">
                <a:ln>
                  <a:noFill/>
                </a:ln>
                <a:solidFill>
                  <a:srgbClr val="4472C4">
                    <a:lumMod val="50000"/>
                  </a:srgbClr>
                </a:solidFill>
                <a:effectLst/>
                <a:uLnTx/>
                <a:uFillTx/>
              </a:rPr>
              <a:t>is</a:t>
            </a:r>
          </a:p>
        </p:txBody>
      </p:sp>
    </p:spTree>
    <p:extLst>
      <p:ext uri="{BB962C8B-B14F-4D97-AF65-F5344CB8AC3E}">
        <p14:creationId xmlns:p14="http://schemas.microsoft.com/office/powerpoint/2010/main" val="707133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p:nvPr/>
        </p:nvPicPr>
        <p:blipFill rotWithShape="1">
          <a:blip r:embed="rId3">
            <a:extLst>
              <a:ext uri="{28A0092B-C50C-407E-A947-70E740481C1C}">
                <a14:useLocalDpi xmlns:a14="http://schemas.microsoft.com/office/drawing/2010/main" val="0"/>
              </a:ext>
            </a:extLst>
          </a:blip>
          <a:srcRect l="24967" t="10797" r="27859" b="30007"/>
          <a:stretch/>
        </p:blipFill>
        <p:spPr bwMode="auto">
          <a:xfrm>
            <a:off x="0" y="1239797"/>
            <a:ext cx="6810619" cy="4794711"/>
          </a:xfrm>
          <a:prstGeom prst="rect">
            <a:avLst/>
          </a:prstGeom>
          <a:ln>
            <a:noFill/>
          </a:ln>
          <a:extLst>
            <a:ext uri="{53640926-AAD7-44D8-BBD7-CCE9431645EC}">
              <a14:shadowObscured xmlns:a14="http://schemas.microsoft.com/office/drawing/2010/main"/>
            </a:ext>
          </a:extLst>
        </p:spPr>
      </p:pic>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aphicFrame>
        <p:nvGraphicFramePr>
          <p:cNvPr id="65" name="Table 64">
            <a:extLst>
              <a:ext uri="{FF2B5EF4-FFF2-40B4-BE49-F238E27FC236}">
                <a16:creationId xmlns:a16="http://schemas.microsoft.com/office/drawing/2014/main" id="{33EB89E6-3A68-4A80-A1DA-4C50378142BF}"/>
              </a:ext>
            </a:extLst>
          </p:cNvPr>
          <p:cNvGraphicFramePr>
            <a:graphicFrameLocks noGrp="1"/>
          </p:cNvGraphicFramePr>
          <p:nvPr>
            <p:extLst>
              <p:ext uri="{D42A27DB-BD31-4B8C-83A1-F6EECF244321}">
                <p14:modId xmlns:p14="http://schemas.microsoft.com/office/powerpoint/2010/main" val="1182077411"/>
              </p:ext>
            </p:extLst>
          </p:nvPr>
        </p:nvGraphicFramePr>
        <p:xfrm>
          <a:off x="7243273" y="1686444"/>
          <a:ext cx="4752554" cy="4585072"/>
        </p:xfrm>
        <a:graphic>
          <a:graphicData uri="http://schemas.openxmlformats.org/drawingml/2006/table">
            <a:tbl>
              <a:tblPr firstRow="1" bandRow="1"/>
              <a:tblGrid>
                <a:gridCol w="1074829">
                  <a:extLst>
                    <a:ext uri="{9D8B030D-6E8A-4147-A177-3AD203B41FA5}">
                      <a16:colId xmlns:a16="http://schemas.microsoft.com/office/drawing/2014/main" val="4133073199"/>
                    </a:ext>
                  </a:extLst>
                </a:gridCol>
                <a:gridCol w="1028759">
                  <a:extLst>
                    <a:ext uri="{9D8B030D-6E8A-4147-A177-3AD203B41FA5}">
                      <a16:colId xmlns:a16="http://schemas.microsoft.com/office/drawing/2014/main" val="2454398400"/>
                    </a:ext>
                  </a:extLst>
                </a:gridCol>
                <a:gridCol w="2648966">
                  <a:extLst>
                    <a:ext uri="{9D8B030D-6E8A-4147-A177-3AD203B41FA5}">
                      <a16:colId xmlns:a16="http://schemas.microsoft.com/office/drawing/2014/main" val="4288240880"/>
                    </a:ext>
                  </a:extLst>
                </a:gridCol>
              </a:tblGrid>
              <a:tr h="4802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I am</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he is</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a:solidFill>
                            <a:srgbClr val="115076"/>
                          </a:solidFill>
                          <a:latin typeface="Century Gothic" panose="020B0502020202020204" pitchFamily="34" charset="0"/>
                        </a:rPr>
                        <a:t>City</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5651622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64403110"/>
                  </a:ext>
                </a:extLst>
              </a:tr>
            </a:tbl>
          </a:graphicData>
        </a:graphic>
      </p:graphicFrame>
      <p:pic>
        <p:nvPicPr>
          <p:cNvPr id="66" name="Picture 65">
            <a:extLst>
              <a:ext uri="{FF2B5EF4-FFF2-40B4-BE49-F238E27FC236}">
                <a16:creationId xmlns:a16="http://schemas.microsoft.com/office/drawing/2014/main" id="{15B6E42C-7676-4B76-8D9E-69597F46C2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1434" y="2219627"/>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2689608"/>
            <a:ext cx="412997" cy="430204"/>
          </a:xfrm>
          <a:prstGeom prst="rect">
            <a:avLst/>
          </a:prstGeom>
        </p:spPr>
      </p:pic>
      <p:pic>
        <p:nvPicPr>
          <p:cNvPr id="68" name="Picture 67">
            <a:extLst>
              <a:ext uri="{FF2B5EF4-FFF2-40B4-BE49-F238E27FC236}">
                <a16:creationId xmlns:a16="http://schemas.microsoft.com/office/drawing/2014/main" id="{ED79A32D-E2B4-4BDB-9F51-364C2B26B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6628" y="3206949"/>
            <a:ext cx="412997" cy="430204"/>
          </a:xfrm>
          <a:prstGeom prst="rect">
            <a:avLst/>
          </a:prstGeom>
        </p:spPr>
      </p:pic>
      <p:pic>
        <p:nvPicPr>
          <p:cNvPr id="69" name="Picture 68">
            <a:extLst>
              <a:ext uri="{FF2B5EF4-FFF2-40B4-BE49-F238E27FC236}">
                <a16:creationId xmlns:a16="http://schemas.microsoft.com/office/drawing/2014/main" id="{DE2E3A6D-2061-4A05-B9A4-A1840B859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052" y="3698409"/>
            <a:ext cx="412997" cy="430204"/>
          </a:xfrm>
          <a:prstGeom prst="rect">
            <a:avLst/>
          </a:prstGeom>
        </p:spPr>
      </p:pic>
      <p:pic>
        <p:nvPicPr>
          <p:cNvPr id="70" name="Picture 69">
            <a:extLst>
              <a:ext uri="{FF2B5EF4-FFF2-40B4-BE49-F238E27FC236}">
                <a16:creationId xmlns:a16="http://schemas.microsoft.com/office/drawing/2014/main" id="{825BA940-57B8-4671-BD7E-8B252F43E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836" y="4221571"/>
            <a:ext cx="412997" cy="430204"/>
          </a:xfrm>
          <a:prstGeom prst="rect">
            <a:avLst/>
          </a:prstGeom>
        </p:spPr>
      </p:pic>
      <p:pic>
        <p:nvPicPr>
          <p:cNvPr id="71" name="Picture 70">
            <a:extLst>
              <a:ext uri="{FF2B5EF4-FFF2-40B4-BE49-F238E27FC236}">
                <a16:creationId xmlns:a16="http://schemas.microsoft.com/office/drawing/2014/main" id="{A18BF72E-0EDA-4E31-9851-F43D38A81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843" y="4761847"/>
            <a:ext cx="412997" cy="430204"/>
          </a:xfrm>
          <a:prstGeom prst="rect">
            <a:avLst/>
          </a:prstGeom>
        </p:spPr>
      </p:pic>
      <p:pic>
        <p:nvPicPr>
          <p:cNvPr id="72" name="Picture 71">
            <a:extLst>
              <a:ext uri="{FF2B5EF4-FFF2-40B4-BE49-F238E27FC236}">
                <a16:creationId xmlns:a16="http://schemas.microsoft.com/office/drawing/2014/main" id="{D58C4EB4-5504-4006-8607-963EDF4B1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9768" y="5267319"/>
            <a:ext cx="412997" cy="430204"/>
          </a:xfrm>
          <a:prstGeom prst="rect">
            <a:avLst/>
          </a:prstGeom>
        </p:spPr>
      </p:pic>
      <p:pic>
        <p:nvPicPr>
          <p:cNvPr id="73" name="Picture 72">
            <a:extLst>
              <a:ext uri="{FF2B5EF4-FFF2-40B4-BE49-F238E27FC236}">
                <a16:creationId xmlns:a16="http://schemas.microsoft.com/office/drawing/2014/main" id="{3A9B9AA2-492C-4F8C-8C7B-CABA73A53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238" y="5772373"/>
            <a:ext cx="412997" cy="430204"/>
          </a:xfrm>
          <a:prstGeom prst="rect">
            <a:avLst/>
          </a:prstGeom>
        </p:spPr>
      </p:pic>
      <p:sp>
        <p:nvSpPr>
          <p:cNvPr id="74" name="TextBox 73">
            <a:extLst>
              <a:ext uri="{FF2B5EF4-FFF2-40B4-BE49-F238E27FC236}">
                <a16:creationId xmlns:a16="http://schemas.microsoft.com/office/drawing/2014/main" id="{453192F1-2D79-4882-B9A6-E2573CA43503}"/>
              </a:ext>
            </a:extLst>
          </p:cNvPr>
          <p:cNvSpPr txBox="1"/>
          <p:nvPr/>
        </p:nvSpPr>
        <p:spPr>
          <a:xfrm>
            <a:off x="9941518" y="2188166"/>
            <a:ext cx="209617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75" name="TextBox 74">
            <a:extLst>
              <a:ext uri="{FF2B5EF4-FFF2-40B4-BE49-F238E27FC236}">
                <a16:creationId xmlns:a16="http://schemas.microsoft.com/office/drawing/2014/main" id="{B1A000C2-312B-4B77-B68A-B302061E8D2B}"/>
              </a:ext>
            </a:extLst>
          </p:cNvPr>
          <p:cNvSpPr txBox="1"/>
          <p:nvPr/>
        </p:nvSpPr>
        <p:spPr>
          <a:xfrm>
            <a:off x="10091913" y="2702121"/>
            <a:ext cx="1736964"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76" name="TextBox 75">
            <a:extLst>
              <a:ext uri="{FF2B5EF4-FFF2-40B4-BE49-F238E27FC236}">
                <a16:creationId xmlns:a16="http://schemas.microsoft.com/office/drawing/2014/main" id="{16FFF9A5-62A9-4438-85A9-CBBF5FD1BC16}"/>
              </a:ext>
            </a:extLst>
          </p:cNvPr>
          <p:cNvSpPr txBox="1"/>
          <p:nvPr/>
        </p:nvSpPr>
        <p:spPr>
          <a:xfrm>
            <a:off x="9792891" y="3230629"/>
            <a:ext cx="224479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77" name="TextBox 76">
            <a:extLst>
              <a:ext uri="{FF2B5EF4-FFF2-40B4-BE49-F238E27FC236}">
                <a16:creationId xmlns:a16="http://schemas.microsoft.com/office/drawing/2014/main" id="{DFF4C7F4-57AD-476E-A13C-64BDBFE8F571}"/>
              </a:ext>
            </a:extLst>
          </p:cNvPr>
          <p:cNvSpPr txBox="1"/>
          <p:nvPr/>
        </p:nvSpPr>
        <p:spPr>
          <a:xfrm>
            <a:off x="9617082" y="3696125"/>
            <a:ext cx="2745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San Sebastián</a:t>
            </a:r>
          </a:p>
        </p:txBody>
      </p:sp>
      <p:sp>
        <p:nvSpPr>
          <p:cNvPr id="78" name="TextBox 77">
            <a:extLst>
              <a:ext uri="{FF2B5EF4-FFF2-40B4-BE49-F238E27FC236}">
                <a16:creationId xmlns:a16="http://schemas.microsoft.com/office/drawing/2014/main" id="{047CF1CA-B948-4513-AA8E-84A831009898}"/>
              </a:ext>
            </a:extLst>
          </p:cNvPr>
          <p:cNvSpPr txBox="1"/>
          <p:nvPr/>
        </p:nvSpPr>
        <p:spPr>
          <a:xfrm>
            <a:off x="10069448" y="4243606"/>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Bilbao</a:t>
            </a:r>
          </a:p>
        </p:txBody>
      </p:sp>
      <p:sp>
        <p:nvSpPr>
          <p:cNvPr id="79" name="TextBox 78">
            <a:extLst>
              <a:ext uri="{FF2B5EF4-FFF2-40B4-BE49-F238E27FC236}">
                <a16:creationId xmlns:a16="http://schemas.microsoft.com/office/drawing/2014/main" id="{F6FBE192-D646-4F83-839A-06004EE6310D}"/>
              </a:ext>
            </a:extLst>
          </p:cNvPr>
          <p:cNvSpPr txBox="1"/>
          <p:nvPr/>
        </p:nvSpPr>
        <p:spPr>
          <a:xfrm>
            <a:off x="9761331" y="4749105"/>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Córdoba</a:t>
            </a:r>
          </a:p>
        </p:txBody>
      </p:sp>
      <p:sp>
        <p:nvSpPr>
          <p:cNvPr id="80" name="TextBox 79">
            <a:extLst>
              <a:ext uri="{FF2B5EF4-FFF2-40B4-BE49-F238E27FC236}">
                <a16:creationId xmlns:a16="http://schemas.microsoft.com/office/drawing/2014/main" id="{39498BC6-86C3-4DD0-959E-D80EEE8B42F0}"/>
              </a:ext>
            </a:extLst>
          </p:cNvPr>
          <p:cNvSpPr txBox="1"/>
          <p:nvPr/>
        </p:nvSpPr>
        <p:spPr>
          <a:xfrm>
            <a:off x="9898990" y="5320477"/>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81" name="TextBox 80">
            <a:extLst>
              <a:ext uri="{FF2B5EF4-FFF2-40B4-BE49-F238E27FC236}">
                <a16:creationId xmlns:a16="http://schemas.microsoft.com/office/drawing/2014/main" id="{B2E6A721-46F3-4C52-8D28-EB65969A8048}"/>
              </a:ext>
            </a:extLst>
          </p:cNvPr>
          <p:cNvSpPr txBox="1"/>
          <p:nvPr/>
        </p:nvSpPr>
        <p:spPr>
          <a:xfrm>
            <a:off x="9617082" y="5783889"/>
            <a:ext cx="2745042" cy="4744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82" name="TextBox 81">
            <a:extLst>
              <a:ext uri="{FF2B5EF4-FFF2-40B4-BE49-F238E27FC236}">
                <a16:creationId xmlns:a16="http://schemas.microsoft.com/office/drawing/2014/main" id="{4E937226-C2AE-4B24-9200-205A745FD457}"/>
              </a:ext>
            </a:extLst>
          </p:cNvPr>
          <p:cNvSpPr txBox="1"/>
          <p:nvPr/>
        </p:nvSpPr>
        <p:spPr>
          <a:xfrm>
            <a:off x="6198690" y="649356"/>
            <a:ext cx="7008023"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rPr>
              <a:t>Sofia misses her boyfriend! </a:t>
            </a:r>
            <a:r>
              <a:rPr kumimoji="0" lang="en-GB" sz="2000" b="1" i="0" u="none" strike="noStrike" kern="0" cap="none" spc="0" normalizeH="0" baseline="0" noProof="0" dirty="0" smtClean="0">
                <a:ln>
                  <a:noFill/>
                </a:ln>
                <a:solidFill>
                  <a:srgbClr val="115076"/>
                </a:solidFill>
                <a:effectLst/>
                <a:uLnTx/>
                <a:uFillTx/>
              </a:rPr>
              <a:t>She </a:t>
            </a:r>
            <a:r>
              <a:rPr kumimoji="0" lang="en-GB" sz="2000" b="1" i="0" u="none" strike="noStrike" kern="0" cap="none" spc="0" normalizeH="0" baseline="0" noProof="0" dirty="0">
                <a:ln>
                  <a:noFill/>
                </a:ln>
                <a:solidFill>
                  <a:srgbClr val="115076"/>
                </a:solidFill>
                <a:effectLst/>
                <a:uLnTx/>
                <a:uFillTx/>
              </a:rPr>
              <a:t>explains </a:t>
            </a:r>
            <a:r>
              <a:rPr kumimoji="0" lang="en-GB" sz="2000" b="1" i="0" u="none" strike="noStrike" kern="0" cap="none" spc="0" normalizeH="0" baseline="0" noProof="0" dirty="0" smtClean="0">
                <a:ln>
                  <a:noFill/>
                </a:ln>
                <a:solidFill>
                  <a:srgbClr val="115076"/>
                </a:solidFill>
                <a:effectLst/>
                <a:uLnTx/>
                <a:uFillTx/>
              </a:rPr>
              <a:t>why.</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smtClean="0">
                <a:ln>
                  <a:noFill/>
                </a:ln>
                <a:solidFill>
                  <a:srgbClr val="115076"/>
                </a:solidFill>
                <a:effectLst/>
                <a:uLnTx/>
                <a:uFillTx/>
              </a:rPr>
              <a:t>Listen</a:t>
            </a:r>
            <a:r>
              <a:rPr kumimoji="0" lang="en-GB" sz="2000" b="1" i="0" u="none" strike="noStrike" kern="0" cap="none" spc="0" normalizeH="0" baseline="0" noProof="0" dirty="0">
                <a:ln>
                  <a:noFill/>
                </a:ln>
                <a:solidFill>
                  <a:srgbClr val="115076"/>
                </a:solidFill>
                <a:effectLst/>
                <a:uLnTx/>
                <a:uFillTx/>
              </a:rPr>
              <a:t>. Write ‘</a:t>
            </a:r>
            <a:r>
              <a:rPr kumimoji="0" lang="en-GB" sz="2000" b="1" i="0" u="none" strike="noStrike" kern="0" cap="none" spc="0" normalizeH="0" baseline="0" noProof="0" dirty="0" smtClean="0">
                <a:ln>
                  <a:noFill/>
                </a:ln>
                <a:solidFill>
                  <a:srgbClr val="115076"/>
                </a:solidFill>
                <a:effectLst/>
                <a:uLnTx/>
                <a:uFillTx/>
              </a:rPr>
              <a:t>I am’ </a:t>
            </a:r>
            <a:r>
              <a:rPr kumimoji="0" lang="en-GB" sz="2000" b="1" i="0" u="none" strike="noStrike" kern="0" cap="none" spc="0" normalizeH="0" baseline="0" noProof="0" dirty="0">
                <a:ln>
                  <a:noFill/>
                </a:ln>
                <a:solidFill>
                  <a:srgbClr val="115076"/>
                </a:solidFill>
                <a:effectLst/>
                <a:uLnTx/>
                <a:uFillTx/>
              </a:rPr>
              <a:t>or ‘</a:t>
            </a:r>
            <a:r>
              <a:rPr kumimoji="0" lang="en-GB" sz="2000" b="1" i="0" u="none" strike="noStrike" kern="0" cap="none" spc="0" normalizeH="0" baseline="0" noProof="0" dirty="0" smtClean="0">
                <a:ln>
                  <a:noFill/>
                </a:ln>
                <a:solidFill>
                  <a:srgbClr val="115076"/>
                </a:solidFill>
                <a:effectLst/>
                <a:uLnTx/>
                <a:uFillTx/>
              </a:rPr>
              <a:t>he is’ </a:t>
            </a:r>
          </a:p>
          <a:p>
            <a:pPr marL="0" marR="0" lvl="0" indent="0" defTabSz="914400" eaLnBrk="1" fontAlgn="auto" latinLnBrk="0" hangingPunct="1">
              <a:lnSpc>
                <a:spcPct val="100000"/>
              </a:lnSpc>
              <a:spcBef>
                <a:spcPts val="0"/>
              </a:spcBef>
              <a:spcAft>
                <a:spcPts val="0"/>
              </a:spcAft>
              <a:buClrTx/>
              <a:buSzTx/>
              <a:buFontTx/>
              <a:buNone/>
              <a:tabLst/>
              <a:defRPr/>
            </a:pPr>
            <a:r>
              <a:rPr lang="en-GB" sz="2000" b="1" kern="0" dirty="0" smtClean="0">
                <a:solidFill>
                  <a:srgbClr val="115076"/>
                </a:solidFill>
              </a:rPr>
              <a:t>Listen again </a:t>
            </a:r>
            <a:r>
              <a:rPr kumimoji="0" lang="en-GB" sz="2000" b="1" i="0" u="none" strike="noStrike" kern="0" cap="none" spc="0" normalizeH="0" baseline="0" noProof="0" dirty="0" smtClean="0">
                <a:ln>
                  <a:noFill/>
                </a:ln>
                <a:solidFill>
                  <a:srgbClr val="115076"/>
                </a:solidFill>
                <a:effectLst/>
                <a:uLnTx/>
                <a:uFillTx/>
              </a:rPr>
              <a:t>and write the city name.</a:t>
            </a:r>
            <a:endParaRPr kumimoji="0" lang="en-GB" sz="2000" b="1" i="0" u="none" strike="noStrike" kern="0" cap="none" spc="0" normalizeH="0" baseline="0" noProof="0" dirty="0">
              <a:ln>
                <a:noFill/>
              </a:ln>
              <a:solidFill>
                <a:srgbClr val="115076"/>
              </a:solidFill>
              <a:effectLst/>
              <a:uLnTx/>
              <a:uFillTx/>
            </a:endParaRPr>
          </a:p>
        </p:txBody>
      </p:sp>
      <p:pic>
        <p:nvPicPr>
          <p:cNvPr id="83" name="Imagen 11">
            <a:extLst>
              <a:ext uri="{FF2B5EF4-FFF2-40B4-BE49-F238E27FC236}">
                <a16:creationId xmlns:a16="http://schemas.microsoft.com/office/drawing/2014/main" id="{82A45561-5050-4D4E-B0D5-6B31F3E37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3186" y="4088177"/>
            <a:ext cx="1313229" cy="1917900"/>
          </a:xfrm>
          <a:prstGeom prst="rect">
            <a:avLst/>
          </a:prstGeom>
        </p:spPr>
      </p:pic>
      <p:pic>
        <p:nvPicPr>
          <p:cNvPr id="84" name="Picture 83">
            <a:extLst>
              <a:ext uri="{FF2B5EF4-FFF2-40B4-BE49-F238E27FC236}">
                <a16:creationId xmlns:a16="http://schemas.microsoft.com/office/drawing/2014/main" id="{7B8F5B68-57AA-493B-9D86-02653AC245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70561" y="4243606"/>
            <a:ext cx="443606" cy="593472"/>
          </a:xfrm>
          <a:prstGeom prst="rect">
            <a:avLst/>
          </a:prstGeom>
        </p:spPr>
      </p:pic>
      <p:sp>
        <p:nvSpPr>
          <p:cNvPr id="86" name="Action Button: Custom 56">
            <a:hlinkClick r:id="" action="ppaction://noaction" highlightClick="1">
              <a:snd r:embed="rId8" name="W1_S34_1.wav"/>
            </a:hlinkClick>
            <a:extLst>
              <a:ext uri="{FF2B5EF4-FFF2-40B4-BE49-F238E27FC236}">
                <a16:creationId xmlns:a16="http://schemas.microsoft.com/office/drawing/2014/main" id="{C92CF507-BD8C-4E76-8EAB-602D07A9FC55}"/>
              </a:ext>
            </a:extLst>
          </p:cNvPr>
          <p:cNvSpPr/>
          <p:nvPr/>
        </p:nvSpPr>
        <p:spPr>
          <a:xfrm>
            <a:off x="6438400" y="21589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87" name="Action Button: Custom 57">
            <a:hlinkClick r:id="" action="ppaction://noaction" highlightClick="1">
              <a:snd r:embed="rId9" name="W1_S34_2.wav"/>
            </a:hlinkClick>
            <a:extLst>
              <a:ext uri="{FF2B5EF4-FFF2-40B4-BE49-F238E27FC236}">
                <a16:creationId xmlns:a16="http://schemas.microsoft.com/office/drawing/2014/main" id="{996C1B7A-0696-46F1-8E09-CC37D056693A}"/>
              </a:ext>
            </a:extLst>
          </p:cNvPr>
          <p:cNvSpPr/>
          <p:nvPr/>
        </p:nvSpPr>
        <p:spPr>
          <a:xfrm>
            <a:off x="6430985" y="265926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88" name="Action Button: Custom 58">
            <a:hlinkClick r:id="" action="ppaction://noaction" highlightClick="1">
              <a:snd r:embed="rId10" name="W1_S34_3.wav"/>
            </a:hlinkClick>
            <a:extLst>
              <a:ext uri="{FF2B5EF4-FFF2-40B4-BE49-F238E27FC236}">
                <a16:creationId xmlns:a16="http://schemas.microsoft.com/office/drawing/2014/main" id="{037E90AC-9E89-4B79-9C65-9E5B33E2BF96}"/>
              </a:ext>
            </a:extLst>
          </p:cNvPr>
          <p:cNvSpPr/>
          <p:nvPr/>
        </p:nvSpPr>
        <p:spPr>
          <a:xfrm>
            <a:off x="6440801" y="3176605"/>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89" name="Action Button: Custom 59">
            <a:hlinkClick r:id="" action="ppaction://noaction" highlightClick="1">
              <a:snd r:embed="rId11" name="W1_34_4.wav"/>
            </a:hlinkClick>
            <a:extLst>
              <a:ext uri="{FF2B5EF4-FFF2-40B4-BE49-F238E27FC236}">
                <a16:creationId xmlns:a16="http://schemas.microsoft.com/office/drawing/2014/main" id="{76F8B43B-914E-4043-A3AD-6BB93DE18B7A}"/>
              </a:ext>
            </a:extLst>
          </p:cNvPr>
          <p:cNvSpPr/>
          <p:nvPr/>
        </p:nvSpPr>
        <p:spPr>
          <a:xfrm>
            <a:off x="6442805" y="3701623"/>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90" name="Action Button: Custom 60">
            <a:hlinkClick r:id="" action="ppaction://noaction" highlightClick="1">
              <a:snd r:embed="rId12" name="W1_34_5.wav"/>
            </a:hlinkClick>
            <a:extLst>
              <a:ext uri="{FF2B5EF4-FFF2-40B4-BE49-F238E27FC236}">
                <a16:creationId xmlns:a16="http://schemas.microsoft.com/office/drawing/2014/main" id="{89DCB9B5-4F14-499F-ADB4-B4E34278A495}"/>
              </a:ext>
            </a:extLst>
          </p:cNvPr>
          <p:cNvSpPr/>
          <p:nvPr/>
        </p:nvSpPr>
        <p:spPr>
          <a:xfrm>
            <a:off x="6445273" y="421518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91" name="Action Button: Custom 61">
            <a:hlinkClick r:id="" action="ppaction://noaction" highlightClick="1">
              <a:snd r:embed="rId13" name="W1_S34_6.wav"/>
            </a:hlinkClick>
            <a:extLst>
              <a:ext uri="{FF2B5EF4-FFF2-40B4-BE49-F238E27FC236}">
                <a16:creationId xmlns:a16="http://schemas.microsoft.com/office/drawing/2014/main" id="{4D24AC52-E49B-46FE-8784-F27178FA5D0B}"/>
              </a:ext>
            </a:extLst>
          </p:cNvPr>
          <p:cNvSpPr/>
          <p:nvPr/>
        </p:nvSpPr>
        <p:spPr>
          <a:xfrm>
            <a:off x="6445273" y="474337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92" name="Action Button: Custom 62">
            <a:hlinkClick r:id="" action="ppaction://noaction" highlightClick="1">
              <a:snd r:embed="rId14" name="W1_S34_7.wav"/>
            </a:hlinkClick>
            <a:extLst>
              <a:ext uri="{FF2B5EF4-FFF2-40B4-BE49-F238E27FC236}">
                <a16:creationId xmlns:a16="http://schemas.microsoft.com/office/drawing/2014/main" id="{0D73770B-2A0A-4E4F-8AAC-0C3E0B6FEA5C}"/>
              </a:ext>
            </a:extLst>
          </p:cNvPr>
          <p:cNvSpPr/>
          <p:nvPr/>
        </p:nvSpPr>
        <p:spPr>
          <a:xfrm>
            <a:off x="6445273" y="5257228"/>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93" name="Action Button: Custom 63">
            <a:hlinkClick r:id="" action="ppaction://noaction" highlightClick="1">
              <a:snd r:embed="rId15" name="W1_S34_8.wav"/>
            </a:hlinkClick>
            <a:extLst>
              <a:ext uri="{FF2B5EF4-FFF2-40B4-BE49-F238E27FC236}">
                <a16:creationId xmlns:a16="http://schemas.microsoft.com/office/drawing/2014/main" id="{28670883-813A-4968-9F68-961D8729E96C}"/>
              </a:ext>
            </a:extLst>
          </p:cNvPr>
          <p:cNvSpPr/>
          <p:nvPr/>
        </p:nvSpPr>
        <p:spPr>
          <a:xfrm>
            <a:off x="6449678" y="57686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P spid="80" grpId="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A74F8FEB-DE9B-4B4A-9EA1-E1A679C41821}"/>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8" name="Oval Callout 7">
            <a:extLst>
              <a:ext uri="{FF2B5EF4-FFF2-40B4-BE49-F238E27FC236}">
                <a16:creationId xmlns:a16="http://schemas.microsoft.com/office/drawing/2014/main" id="{AA50F402-1288-4A80-AC3E-8930480E97A7}"/>
              </a:ext>
            </a:extLst>
          </p:cNvPr>
          <p:cNvSpPr/>
          <p:nvPr/>
        </p:nvSpPr>
        <p:spPr>
          <a:xfrm>
            <a:off x="7543800" y="4485476"/>
            <a:ext cx="3869708" cy="1439279"/>
          </a:xfrm>
          <a:prstGeom prst="wedgeEllipseCallout">
            <a:avLst>
              <a:gd name="adj1" fmla="val -55828"/>
              <a:gd name="adj2" fmla="val 11165"/>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translation</a:t>
            </a:r>
          </a:p>
        </p:txBody>
      </p:sp>
      <p:pic>
        <p:nvPicPr>
          <p:cNvPr id="9" name="Picture 8" descr="C:\Users\wdj\Google Drive\Primary\Y5 SoW\From Tracy\Pronouns\he.png">
            <a:extLst>
              <a:ext uri="{FF2B5EF4-FFF2-40B4-BE49-F238E27FC236}">
                <a16:creationId xmlns:a16="http://schemas.microsoft.com/office/drawing/2014/main" id="{3DA67000-069A-4B03-BDFE-822531B38C3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2528" y="2159824"/>
            <a:ext cx="1840230" cy="1362075"/>
          </a:xfrm>
          <a:prstGeom prst="rect">
            <a:avLst/>
          </a:prstGeom>
          <a:noFill/>
          <a:ln>
            <a:noFill/>
          </a:ln>
        </p:spPr>
      </p:pic>
      <p:sp>
        <p:nvSpPr>
          <p:cNvPr id="10" name="Rectangle 9">
            <a:extLst>
              <a:ext uri="{FF2B5EF4-FFF2-40B4-BE49-F238E27FC236}">
                <a16:creationId xmlns:a16="http://schemas.microsoft.com/office/drawing/2014/main" id="{248471F8-8EAD-4361-A6E2-F039C6077B85}"/>
              </a:ext>
            </a:extLst>
          </p:cNvPr>
          <p:cNvSpPr/>
          <p:nvPr/>
        </p:nvSpPr>
        <p:spPr>
          <a:xfrm>
            <a:off x="1064851" y="3503669"/>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Está</a:t>
            </a:r>
          </a:p>
        </p:txBody>
      </p:sp>
      <p:sp>
        <p:nvSpPr>
          <p:cNvPr id="11" name="Rectangle 10">
            <a:extLst>
              <a:ext uri="{FF2B5EF4-FFF2-40B4-BE49-F238E27FC236}">
                <a16:creationId xmlns:a16="http://schemas.microsoft.com/office/drawing/2014/main" id="{04424DBF-F226-41E2-B251-7FE45E6508E9}"/>
              </a:ext>
            </a:extLst>
          </p:cNvPr>
          <p:cNvSpPr/>
          <p:nvPr/>
        </p:nvSpPr>
        <p:spPr>
          <a:xfrm>
            <a:off x="3757834" y="3499021"/>
            <a:ext cx="456801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en Granada.</a:t>
            </a:r>
          </a:p>
        </p:txBody>
      </p:sp>
      <p:sp>
        <p:nvSpPr>
          <p:cNvPr id="12" name="Rectangle 11">
            <a:extLst>
              <a:ext uri="{FF2B5EF4-FFF2-40B4-BE49-F238E27FC236}">
                <a16:creationId xmlns:a16="http://schemas.microsoft.com/office/drawing/2014/main" id="{1A149659-9F3B-417D-A0DD-E0B7A09C4C23}"/>
              </a:ext>
            </a:extLst>
          </p:cNvPr>
          <p:cNvSpPr/>
          <p:nvPr/>
        </p:nvSpPr>
        <p:spPr>
          <a:xfrm>
            <a:off x="1064851" y="5436028"/>
            <a:ext cx="6478949"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He is in Granada.</a:t>
            </a:r>
          </a:p>
        </p:txBody>
      </p:sp>
      <p:sp>
        <p:nvSpPr>
          <p:cNvPr id="13" name="Oval Callout 13">
            <a:extLst>
              <a:ext uri="{FF2B5EF4-FFF2-40B4-BE49-F238E27FC236}">
                <a16:creationId xmlns:a16="http://schemas.microsoft.com/office/drawing/2014/main" id="{3914C28B-533A-43BC-8085-C1A7FBA753FE}"/>
              </a:ext>
            </a:extLst>
          </p:cNvPr>
          <p:cNvSpPr/>
          <p:nvPr/>
        </p:nvSpPr>
        <p:spPr>
          <a:xfrm>
            <a:off x="6649156" y="1042186"/>
            <a:ext cx="4723667"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(verb) </a:t>
            </a:r>
            <a:r>
              <a:rPr kumimoji="0" lang="en-US" sz="3600" b="0" i="0" u="none" strike="noStrike" kern="0" cap="none" spc="0" normalizeH="0" baseline="0" noProof="0" dirty="0" smtClean="0">
                <a:ln>
                  <a:noFill/>
                </a:ln>
                <a:solidFill>
                  <a:prstClr val="white"/>
                </a:solidFill>
                <a:effectLst/>
                <a:uLnTx/>
                <a:uFillTx/>
                <a:latin typeface="+mj-lt"/>
                <a:ea typeface="+mn-ea"/>
                <a:cs typeface="+mn-cs"/>
              </a:rPr>
              <a:t>+ (</a:t>
            </a:r>
            <a:r>
              <a:rPr kumimoji="0" lang="en-US" sz="3600" b="0" i="0" u="none" strike="noStrike" kern="0" cap="none" spc="0" normalizeH="0" baseline="0" noProof="0" dirty="0">
                <a:ln>
                  <a:noFill/>
                </a:ln>
                <a:solidFill>
                  <a:prstClr val="white"/>
                </a:solidFill>
                <a:effectLst/>
                <a:uLnTx/>
                <a:uFillTx/>
                <a:latin typeface="+mj-lt"/>
                <a:ea typeface="+mn-ea"/>
                <a:cs typeface="+mn-cs"/>
              </a:rPr>
              <a:t>city)</a:t>
            </a:r>
          </a:p>
        </p:txBody>
      </p:sp>
      <p:sp>
        <p:nvSpPr>
          <p:cNvPr id="14" name="Rectangle 13">
            <a:extLst>
              <a:ext uri="{FF2B5EF4-FFF2-40B4-BE49-F238E27FC236}">
                <a16:creationId xmlns:a16="http://schemas.microsoft.com/office/drawing/2014/main" id="{213038A3-D4F9-48FB-81F6-6CA4C0419C7F}"/>
              </a:ext>
            </a:extLst>
          </p:cNvPr>
          <p:cNvSpPr/>
          <p:nvPr/>
        </p:nvSpPr>
        <p:spPr>
          <a:xfrm>
            <a:off x="689889" y="1086785"/>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sp>
        <p:nvSpPr>
          <p:cNvPr id="15" name="Rectangle 14">
            <a:extLst>
              <a:ext uri="{FF2B5EF4-FFF2-40B4-BE49-F238E27FC236}">
                <a16:creationId xmlns:a16="http://schemas.microsoft.com/office/drawing/2014/main" id="{9CCDB4FF-1E92-4566-B5BF-AF6612091E17}"/>
              </a:ext>
            </a:extLst>
          </p:cNvPr>
          <p:cNvSpPr/>
          <p:nvPr/>
        </p:nvSpPr>
        <p:spPr>
          <a:xfrm>
            <a:off x="4209064" y="2533616"/>
            <a:ext cx="2440092" cy="707886"/>
          </a:xfrm>
          <a:prstGeom prst="rect">
            <a:avLst/>
          </a:prstGeom>
          <a:noFill/>
          <a:ln>
            <a:solidFill>
              <a:sysClr val="windowText" lastClr="000000"/>
            </a:solidFill>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Granada</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1" grpId="0"/>
      <p:bldP spid="12" grpId="0"/>
      <p:bldP spid="13" grpId="0" animBg="1"/>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64421" y="3400163"/>
            <a:ext cx="2865755"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364422" y="1295966"/>
            <a:ext cx="2865754" cy="19431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60000" y="258166"/>
            <a:ext cx="1768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smtClean="0">
                <a:solidFill>
                  <a:prstClr val="white"/>
                </a:solidFill>
                <a:latin typeface="Century Gothic" panose="020B0502020202020204" pitchFamily="34" charset="0"/>
              </a:rPr>
              <a:t>leer / </a:t>
            </a: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C:\Users\wdj\Google Drive\Primary\Y5 SoW\From Tracy\Pronouns\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1328" y="1659416"/>
            <a:ext cx="676592" cy="1216200"/>
          </a:xfrm>
          <a:prstGeom prst="rect">
            <a:avLst/>
          </a:prstGeom>
          <a:noFill/>
          <a:ln>
            <a:noFill/>
          </a:ln>
          <a:extLst/>
        </p:spPr>
      </p:pic>
      <p:pic>
        <p:nvPicPr>
          <p:cNvPr id="17" name="Picture 16" descr="C:\Users\wdj\Google Drive\Primary\Y5 SoW\From Tracy\Pronouns\h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187" y="3690675"/>
            <a:ext cx="1840230" cy="1362075"/>
          </a:xfrm>
          <a:prstGeom prst="rect">
            <a:avLst/>
          </a:prstGeom>
          <a:noFill/>
          <a:ln>
            <a:noFill/>
          </a:ln>
          <a:extLst/>
        </p:spPr>
      </p:pic>
      <p:sp>
        <p:nvSpPr>
          <p:cNvPr id="7" name="TextBox 6"/>
          <p:cNvSpPr txBox="1"/>
          <p:nvPr/>
        </p:nvSpPr>
        <p:spPr>
          <a:xfrm>
            <a:off x="3677920" y="2105141"/>
            <a:ext cx="1358900" cy="461665"/>
          </a:xfrm>
          <a:prstGeom prst="rect">
            <a:avLst/>
          </a:prstGeom>
          <a:noFill/>
        </p:spPr>
        <p:txBody>
          <a:bodyPr wrap="square" rtlCol="0">
            <a:spAutoFit/>
          </a:bodyPr>
          <a:lstStyle/>
          <a:p>
            <a:pPr algn="l"/>
            <a:r>
              <a:rPr lang="en-GB" sz="2400" dirty="0" smtClean="0">
                <a:solidFill>
                  <a:schemeClr val="accent5">
                    <a:lumMod val="50000"/>
                  </a:schemeClr>
                </a:solidFill>
              </a:rPr>
              <a:t>[I am]</a:t>
            </a:r>
          </a:p>
        </p:txBody>
      </p:sp>
      <p:sp>
        <p:nvSpPr>
          <p:cNvPr id="18" name="TextBox 17"/>
          <p:cNvSpPr txBox="1"/>
          <p:nvPr/>
        </p:nvSpPr>
        <p:spPr>
          <a:xfrm>
            <a:off x="4210050" y="4140879"/>
            <a:ext cx="1358900" cy="461665"/>
          </a:xfrm>
          <a:prstGeom prst="rect">
            <a:avLst/>
          </a:prstGeom>
          <a:noFill/>
        </p:spPr>
        <p:txBody>
          <a:bodyPr wrap="square" rtlCol="0">
            <a:spAutoFit/>
          </a:bodyPr>
          <a:lstStyle/>
          <a:p>
            <a:pPr algn="l"/>
            <a:r>
              <a:rPr lang="en-GB" sz="2400" dirty="0" smtClean="0">
                <a:solidFill>
                  <a:schemeClr val="accent5">
                    <a:lumMod val="50000"/>
                  </a:schemeClr>
                </a:solidFill>
              </a:rPr>
              <a:t>[He is]</a:t>
            </a:r>
          </a:p>
        </p:txBody>
      </p:sp>
      <p:sp>
        <p:nvSpPr>
          <p:cNvPr id="21" name="Oval 20"/>
          <p:cNvSpPr/>
          <p:nvPr/>
        </p:nvSpPr>
        <p:spPr>
          <a:xfrm>
            <a:off x="2522060" y="1270001"/>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Table 22"/>
          <p:cNvGraphicFramePr>
            <a:graphicFrameLocks noGrp="1"/>
          </p:cNvGraphicFramePr>
          <p:nvPr>
            <p:extLst>
              <p:ext uri="{D42A27DB-BD31-4B8C-83A1-F6EECF244321}">
                <p14:modId xmlns:p14="http://schemas.microsoft.com/office/powerpoint/2010/main" val="626931039"/>
              </p:ext>
            </p:extLst>
          </p:nvPr>
        </p:nvGraphicFramePr>
        <p:xfrm>
          <a:off x="5504600" y="1372925"/>
          <a:ext cx="2825750" cy="3970338"/>
        </p:xfrm>
        <a:graphic>
          <a:graphicData uri="http://schemas.openxmlformats.org/drawingml/2006/table">
            <a:tbl>
              <a:tblPr firstRow="1" bandRow="1">
                <a:tableStyleId>{5940675A-B579-460E-94D1-54222C63F5DA}</a:tableStyleId>
              </a:tblPr>
              <a:tblGrid>
                <a:gridCol w="2825750">
                  <a:extLst>
                    <a:ext uri="{9D8B030D-6E8A-4147-A177-3AD203B41FA5}">
                      <a16:colId xmlns:a16="http://schemas.microsoft.com/office/drawing/2014/main" val="1675530879"/>
                    </a:ext>
                  </a:extLst>
                </a:gridCol>
              </a:tblGrid>
              <a:tr h="661723">
                <a:tc>
                  <a:txBody>
                    <a:bodyPr/>
                    <a:lstStyle/>
                    <a:p>
                      <a:r>
                        <a:rPr lang="en-GB" sz="2400" b="0" dirty="0" smtClean="0">
                          <a:solidFill>
                            <a:schemeClr val="accent5">
                              <a:lumMod val="50000"/>
                            </a:schemeClr>
                          </a:solidFill>
                        </a:rPr>
                        <a:t>Bilbao</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800321432"/>
                  </a:ext>
                </a:extLst>
              </a:tr>
              <a:tr h="661723">
                <a:tc>
                  <a:txBody>
                    <a:bodyPr/>
                    <a:lstStyle/>
                    <a:p>
                      <a:r>
                        <a:rPr lang="en-GB" sz="2400" b="0" dirty="0" smtClean="0">
                          <a:solidFill>
                            <a:schemeClr val="accent5">
                              <a:lumMod val="50000"/>
                            </a:schemeClr>
                          </a:solidFill>
                        </a:rPr>
                        <a:t>Madrid</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2390848421"/>
                  </a:ext>
                </a:extLst>
              </a:tr>
              <a:tr h="661723">
                <a:tc>
                  <a:txBody>
                    <a:bodyPr/>
                    <a:lstStyle/>
                    <a:p>
                      <a:r>
                        <a:rPr lang="en-GB" sz="2400" b="0" dirty="0" smtClean="0">
                          <a:solidFill>
                            <a:schemeClr val="accent5">
                              <a:lumMod val="50000"/>
                            </a:schemeClr>
                          </a:solidFill>
                        </a:rPr>
                        <a:t>Barcelona</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1461691684"/>
                  </a:ext>
                </a:extLst>
              </a:tr>
              <a:tr h="661723">
                <a:tc>
                  <a:txBody>
                    <a:bodyPr/>
                    <a:lstStyle/>
                    <a:p>
                      <a:r>
                        <a:rPr lang="en-GB" sz="2400" b="0" dirty="0" smtClean="0">
                          <a:solidFill>
                            <a:schemeClr val="accent5">
                              <a:lumMod val="50000"/>
                            </a:schemeClr>
                          </a:solidFill>
                        </a:rPr>
                        <a:t>Valencia</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1454930399"/>
                  </a:ext>
                </a:extLst>
              </a:tr>
              <a:tr h="661723">
                <a:tc>
                  <a:txBody>
                    <a:bodyPr/>
                    <a:lstStyle/>
                    <a:p>
                      <a:r>
                        <a:rPr lang="en-GB" sz="2400" b="0" dirty="0" smtClean="0">
                          <a:solidFill>
                            <a:schemeClr val="accent5">
                              <a:lumMod val="50000"/>
                            </a:schemeClr>
                          </a:solidFill>
                        </a:rPr>
                        <a:t>Granada</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2823981500"/>
                  </a:ext>
                </a:extLst>
              </a:tr>
              <a:tr h="661723">
                <a:tc>
                  <a:txBody>
                    <a:bodyPr/>
                    <a:lstStyle/>
                    <a:p>
                      <a:r>
                        <a:rPr lang="en-GB" sz="2400" b="0" dirty="0" smtClean="0">
                          <a:solidFill>
                            <a:schemeClr val="accent5">
                              <a:lumMod val="50000"/>
                            </a:schemeClr>
                          </a:solidFill>
                        </a:rPr>
                        <a:t>San Sebastián</a:t>
                      </a:r>
                      <a:endParaRPr lang="en-GB" sz="2400" b="0" dirty="0">
                        <a:solidFill>
                          <a:schemeClr val="accent5">
                            <a:lumMod val="50000"/>
                          </a:schemeClr>
                        </a:solidFill>
                      </a:endParaRPr>
                    </a:p>
                  </a:txBody>
                  <a:tcPr anchor="ctr">
                    <a:solidFill>
                      <a:schemeClr val="accent4">
                        <a:lumMod val="20000"/>
                        <a:lumOff val="80000"/>
                      </a:schemeClr>
                    </a:solidFill>
                  </a:tcPr>
                </a:tc>
                <a:extLst>
                  <a:ext uri="{0D108BD9-81ED-4DB2-BD59-A6C34878D82A}">
                    <a16:rowId xmlns:a16="http://schemas.microsoft.com/office/drawing/2014/main" val="4201534761"/>
                  </a:ext>
                </a:extLst>
              </a:tr>
            </a:tbl>
          </a:graphicData>
        </a:graphic>
      </p:graphicFrame>
      <p:sp>
        <p:nvSpPr>
          <p:cNvPr id="24" name="Oval 23"/>
          <p:cNvSpPr/>
          <p:nvPr/>
        </p:nvSpPr>
        <p:spPr>
          <a:xfrm>
            <a:off x="5381942" y="47037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3319496" y="5552197"/>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Estoy en San Sebastián.</a:t>
            </a:r>
          </a:p>
        </p:txBody>
      </p:sp>
      <p:sp>
        <p:nvSpPr>
          <p:cNvPr id="26" name="Oval 25"/>
          <p:cNvSpPr/>
          <p:nvPr/>
        </p:nvSpPr>
        <p:spPr>
          <a:xfrm>
            <a:off x="2323783" y="353529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333268" y="136399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4210050" y="5549680"/>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Está en Bilbao.</a:t>
            </a:r>
          </a:p>
        </p:txBody>
      </p:sp>
      <p:sp>
        <p:nvSpPr>
          <p:cNvPr id="29" name="Oval 28"/>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5414163" y="269012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579092" y="5550840"/>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Estoy en Barcelona.</a:t>
            </a:r>
          </a:p>
        </p:txBody>
      </p:sp>
      <p:sp>
        <p:nvSpPr>
          <p:cNvPr id="32" name="Oval 31"/>
          <p:cNvSpPr/>
          <p:nvPr/>
        </p:nvSpPr>
        <p:spPr>
          <a:xfrm>
            <a:off x="5400471" y="2022034"/>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2323783" y="3559717"/>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783606" y="5572208"/>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Está en Madrid.</a:t>
            </a:r>
          </a:p>
        </p:txBody>
      </p:sp>
      <p:sp>
        <p:nvSpPr>
          <p:cNvPr id="35" name="Oval 34"/>
          <p:cNvSpPr/>
          <p:nvPr/>
        </p:nvSpPr>
        <p:spPr>
          <a:xfrm>
            <a:off x="5424317" y="4022757"/>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2333048" y="3522685"/>
            <a:ext cx="2996830"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988120" y="5516783"/>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Está en Granada.</a:t>
            </a:r>
          </a:p>
        </p:txBody>
      </p:sp>
      <p:sp>
        <p:nvSpPr>
          <p:cNvPr id="40" name="Oval 39"/>
          <p:cNvSpPr/>
          <p:nvPr/>
        </p:nvSpPr>
        <p:spPr>
          <a:xfrm>
            <a:off x="2508368" y="1282983"/>
            <a:ext cx="2550476" cy="210419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5372253" y="3375038"/>
            <a:ext cx="2550476" cy="697908"/>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3894571" y="5556038"/>
            <a:ext cx="5264150" cy="584775"/>
          </a:xfrm>
          <a:prstGeom prst="rect">
            <a:avLst/>
          </a:prstGeom>
          <a:noFill/>
        </p:spPr>
        <p:txBody>
          <a:bodyPr wrap="square" rtlCol="0">
            <a:spAutoFit/>
          </a:bodyPr>
          <a:lstStyle/>
          <a:p>
            <a:pPr algn="l"/>
            <a:r>
              <a:rPr lang="en-GB" sz="3200" b="1" dirty="0" smtClean="0">
                <a:solidFill>
                  <a:schemeClr val="accent5">
                    <a:lumMod val="50000"/>
                  </a:schemeClr>
                </a:solidFill>
              </a:rPr>
              <a:t>Estoy en Valencia.</a:t>
            </a:r>
          </a:p>
        </p:txBody>
      </p:sp>
    </p:spTree>
    <p:extLst>
      <p:ext uri="{BB962C8B-B14F-4D97-AF65-F5344CB8AC3E}">
        <p14:creationId xmlns:p14="http://schemas.microsoft.com/office/powerpoint/2010/main" val="195272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3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4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P spid="24" grpId="1" animBg="1"/>
      <p:bldP spid="25" grpId="0"/>
      <p:bldP spid="25" grpId="1"/>
      <p:bldP spid="26" grpId="0" animBg="1"/>
      <p:bldP spid="26" grpId="1" animBg="1"/>
      <p:bldP spid="27" grpId="0" animBg="1"/>
      <p:bldP spid="27" grpId="1" animBg="1"/>
      <p:bldP spid="28" grpId="0"/>
      <p:bldP spid="28" grpId="1"/>
      <p:bldP spid="29" grpId="0" animBg="1"/>
      <p:bldP spid="29" grpId="1" animBg="1"/>
      <p:bldP spid="30" grpId="0" animBg="1"/>
      <p:bldP spid="30" grpId="1" animBg="1"/>
      <p:bldP spid="31" grpId="0"/>
      <p:bldP spid="31" grpId="1"/>
      <p:bldP spid="32" grpId="0" animBg="1"/>
      <p:bldP spid="32" grpId="1" animBg="1"/>
      <p:bldP spid="33" grpId="0" animBg="1"/>
      <p:bldP spid="33" grpId="1" animBg="1"/>
      <p:bldP spid="34" grpId="0"/>
      <p:bldP spid="34" grpId="1"/>
      <p:bldP spid="35" grpId="0" animBg="1"/>
      <p:bldP spid="35" grpId="1" animBg="1"/>
      <p:bldP spid="36" grpId="0" animBg="1"/>
      <p:bldP spid="36" grpId="1" animBg="1"/>
      <p:bldP spid="37" grpId="0"/>
      <p:bldP spid="37" grpId="1"/>
      <p:bldP spid="40" grpId="0" animBg="1"/>
      <p:bldP spid="40" grpId="1" animBg="1"/>
      <p:bldP spid="41" grpId="0" animBg="1"/>
      <p:bldP spid="41" grpId="1" animBg="1"/>
      <p:bldP spid="42" grpId="0"/>
      <p:bldP spid="42"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0" name="Title 1">
            <a:extLst>
              <a:ext uri="{FF2B5EF4-FFF2-40B4-BE49-F238E27FC236}">
                <a16:creationId xmlns:a16="http://schemas.microsoft.com/office/drawing/2014/main" id="{D72BB18F-A27D-40B9-B640-B092DED514B2}"/>
              </a:ext>
            </a:extLst>
          </p:cNvPr>
          <p:cNvSpPr>
            <a:spLocks noGrp="1"/>
          </p:cNvSpPr>
          <p:nvPr>
            <p:ph type="ctrTitle"/>
          </p:nvPr>
        </p:nvSpPr>
        <p:spPr>
          <a:xfrm>
            <a:off x="155948" y="2173557"/>
            <a:ext cx="7441477" cy="879475"/>
          </a:xfrm>
        </p:spPr>
        <p:txBody>
          <a:bodyPr>
            <a:normAutofit fontScale="90000"/>
          </a:bodyPr>
          <a:lstStyle/>
          <a:p>
            <a:pPr algn="l"/>
            <a:r>
              <a:rPr lang="en-GB" sz="4000" b="1" dirty="0">
                <a:solidFill>
                  <a:prstClr val="white"/>
                </a:solidFill>
              </a:rPr>
              <a:t>Describing places and locations</a:t>
            </a:r>
            <a:endParaRPr lang="en-US" sz="4000" dirty="0"/>
          </a:p>
        </p:txBody>
      </p:sp>
      <p:sp>
        <p:nvSpPr>
          <p:cNvPr id="31" name="Subtitle 5">
            <a:extLst>
              <a:ext uri="{FF2B5EF4-FFF2-40B4-BE49-F238E27FC236}">
                <a16:creationId xmlns:a16="http://schemas.microsoft.com/office/drawing/2014/main" id="{CCF5E37F-7BB1-47EF-9A8F-81E6245D698D}"/>
              </a:ext>
            </a:extLst>
          </p:cNvPr>
          <p:cNvSpPr>
            <a:spLocks noGrp="1"/>
          </p:cNvSpPr>
          <p:nvPr>
            <p:ph type="subTitle" idx="1"/>
          </p:nvPr>
        </p:nvSpPr>
        <p:spPr>
          <a:xfrm>
            <a:off x="190329" y="3145187"/>
            <a:ext cx="7407096" cy="567626"/>
          </a:xfrm>
        </p:spPr>
        <p:txBody>
          <a:bodyPr>
            <a:noAutofit/>
          </a:bodyPr>
          <a:lstStyle/>
          <a:p>
            <a:pPr algn="l"/>
            <a:r>
              <a:rPr lang="en-GB" sz="3000" dirty="0">
                <a:solidFill>
                  <a:prstClr val="white"/>
                </a:solidFill>
              </a:rPr>
              <a:t>ESTAR </a:t>
            </a:r>
            <a:r>
              <a:rPr lang="en-GB" sz="3000" dirty="0" smtClean="0">
                <a:solidFill>
                  <a:prstClr val="white"/>
                </a:solidFill>
              </a:rPr>
              <a:t>– estoy / estás / está for location</a:t>
            </a:r>
            <a:endParaRPr lang="en-US" sz="3000" dirty="0"/>
          </a:p>
        </p:txBody>
      </p:sp>
      <p:sp>
        <p:nvSpPr>
          <p:cNvPr id="32" name="Subtitle 6">
            <a:extLst>
              <a:ext uri="{FF2B5EF4-FFF2-40B4-BE49-F238E27FC236}">
                <a16:creationId xmlns:a16="http://schemas.microsoft.com/office/drawing/2014/main" id="{8D4BEF76-16D0-48DF-B221-973E372C4D8E}"/>
              </a:ext>
            </a:extLst>
          </p:cNvPr>
          <p:cNvSpPr txBox="1">
            <a:spLocks/>
          </p:cNvSpPr>
          <p:nvPr/>
        </p:nvSpPr>
        <p:spPr>
          <a:xfrm>
            <a:off x="190329" y="3742043"/>
            <a:ext cx="5387511"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[o], SSC [a</a:t>
            </a:r>
            <a:r>
              <a:rPr kumimoji="0" lang="en-GB" sz="30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itle 3">
            <a:extLst>
              <a:ext uri="{FF2B5EF4-FFF2-40B4-BE49-F238E27FC236}">
                <a16:creationId xmlns:a16="http://schemas.microsoft.com/office/drawing/2014/main" id="{49E3E14E-42C4-4A7C-A573-7ECB66DDEDF1}"/>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1 - Lesson </a:t>
            </a:r>
            <a:r>
              <a:rPr lang="en-GB" sz="2200" dirty="0">
                <a:solidFill>
                  <a:prstClr val="white"/>
                </a:solidFill>
                <a:latin typeface="Century Gothic" panose="020B0502020202020204" pitchFamily="34" charset="0"/>
              </a:rPr>
              <a:t>2</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4" name="Title 3">
            <a:extLst>
              <a:ext uri="{FF2B5EF4-FFF2-40B4-BE49-F238E27FC236}">
                <a16:creationId xmlns:a16="http://schemas.microsoft.com/office/drawing/2014/main" id="{6CF8C9D8-C78D-4A08-A8FE-A4345CB21BDD}"/>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Author names: Victoria Hobson / Nick Avery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25</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/06/20</a:t>
            </a:r>
          </a:p>
        </p:txBody>
      </p:sp>
    </p:spTree>
    <p:extLst>
      <p:ext uri="{BB962C8B-B14F-4D97-AF65-F5344CB8AC3E}">
        <p14:creationId xmlns:p14="http://schemas.microsoft.com/office/powerpoint/2010/main" val="22139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325D08F6-EEB1-4F3A-A18A-D4C442E25C18}"/>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a:extLst>
              <a:ext uri="{FF2B5EF4-FFF2-40B4-BE49-F238E27FC236}">
                <a16:creationId xmlns:a16="http://schemas.microsoft.com/office/drawing/2014/main" id="{69D42815-BD3C-4C7E-AC5B-744F9AE7119A}"/>
              </a:ext>
            </a:extLst>
          </p:cNvPr>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21" name="TextBox 20">
            <a:extLst>
              <a:ext uri="{FF2B5EF4-FFF2-40B4-BE49-F238E27FC236}">
                <a16:creationId xmlns:a16="http://schemas.microsoft.com/office/drawing/2014/main" id="{6AEE2B6A-D86B-4B74-9A34-B6193BD07D23}"/>
              </a:ext>
            </a:extLst>
          </p:cNvPr>
          <p:cNvSpPr txBox="1"/>
          <p:nvPr/>
        </p:nvSpPr>
        <p:spPr>
          <a:xfrm>
            <a:off x="924753" y="412520"/>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22" name="TextBox 21">
            <a:extLst>
              <a:ext uri="{FF2B5EF4-FFF2-40B4-BE49-F238E27FC236}">
                <a16:creationId xmlns:a16="http://schemas.microsoft.com/office/drawing/2014/main" id="{2CB313F9-9294-4B8C-A17A-61B311DDC5E5}"/>
              </a:ext>
            </a:extLst>
          </p:cNvPr>
          <p:cNvSpPr txBox="1"/>
          <p:nvPr/>
        </p:nvSpPr>
        <p:spPr>
          <a:xfrm>
            <a:off x="8558605" y="438254"/>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23" name="TextBox 22">
            <a:extLst>
              <a:ext uri="{FF2B5EF4-FFF2-40B4-BE49-F238E27FC236}">
                <a16:creationId xmlns:a16="http://schemas.microsoft.com/office/drawing/2014/main" id="{BCCA6B8D-F817-41F3-9D30-40771AE171C3}"/>
              </a:ext>
            </a:extLst>
          </p:cNvPr>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4" name="TextBox 23">
            <a:extLst>
              <a:ext uri="{FF2B5EF4-FFF2-40B4-BE49-F238E27FC236}">
                <a16:creationId xmlns:a16="http://schemas.microsoft.com/office/drawing/2014/main" id="{36E5142D-E17E-45AE-8BAE-A59312C7F6C8}"/>
              </a:ext>
            </a:extLst>
          </p:cNvPr>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5" name="TextBox 24">
            <a:extLst>
              <a:ext uri="{FF2B5EF4-FFF2-40B4-BE49-F238E27FC236}">
                <a16:creationId xmlns:a16="http://schemas.microsoft.com/office/drawing/2014/main" id="{9D15F30F-BC2D-4D49-8772-38CC0F92517B}"/>
              </a:ext>
            </a:extLst>
          </p:cNvPr>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26" name="Picture 2" descr="C:\Users\wdj\Google Drive\Primary\Y5 SoW\From Tracy\Pronouns\i.png">
            <a:extLst>
              <a:ext uri="{FF2B5EF4-FFF2-40B4-BE49-F238E27FC236}">
                <a16:creationId xmlns:a16="http://schemas.microsoft.com/office/drawing/2014/main" id="{C4833F5C-A9F5-4796-8D08-C640CA8215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a:extLst>
              <a:ext uri="{FF2B5EF4-FFF2-40B4-BE49-F238E27FC236}">
                <a16:creationId xmlns:a16="http://schemas.microsoft.com/office/drawing/2014/main" id="{36E389CF-87F2-4F25-96B7-EBABA5F8670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D48D0EF1-3205-4443-9F14-4C8DB9B4E193}"/>
              </a:ext>
            </a:extLst>
          </p:cNvPr>
          <p:cNvGrpSpPr/>
          <p:nvPr/>
        </p:nvGrpSpPr>
        <p:grpSpPr>
          <a:xfrm>
            <a:off x="9228403" y="4181853"/>
            <a:ext cx="2154504" cy="1962515"/>
            <a:chOff x="9327339" y="4108539"/>
            <a:chExt cx="2154504" cy="1962515"/>
          </a:xfrm>
        </p:grpSpPr>
        <p:sp>
          <p:nvSpPr>
            <p:cNvPr id="29" name="TextBox 28">
              <a:extLst>
                <a:ext uri="{FF2B5EF4-FFF2-40B4-BE49-F238E27FC236}">
                  <a16:creationId xmlns:a16="http://schemas.microsoft.com/office/drawing/2014/main" id="{7EF229F2-7934-405B-9497-9F3646EFF755}"/>
                </a:ext>
              </a:extLst>
            </p:cNvPr>
            <p:cNvSpPr txBox="1"/>
            <p:nvPr/>
          </p:nvSpPr>
          <p:spPr>
            <a:xfrm>
              <a:off x="9438958" y="4108539"/>
              <a:ext cx="2042885" cy="584775"/>
            </a:xfrm>
            <a:prstGeom prst="rect">
              <a:avLst/>
            </a:prstGeom>
            <a:noFill/>
          </p:spPr>
          <p:txBody>
            <a:bodyPr wrap="square" rtlCol="0">
              <a:spAutoFit/>
            </a:bodyPr>
            <a:lstStyle/>
            <a:p>
              <a:r>
                <a:rPr lang="en-GB" sz="3200" dirty="0" smtClean="0">
                  <a:solidFill>
                    <a:srgbClr val="115076"/>
                  </a:solidFill>
                  <a:latin typeface="Century Gothic" panose="020B0502020202020204" pitchFamily="34" charset="0"/>
                </a:rPr>
                <a:t>[with]</a:t>
              </a:r>
              <a:endParaRPr lang="en-GB" sz="3200" dirty="0">
                <a:solidFill>
                  <a:srgbClr val="115076"/>
                </a:solidFill>
                <a:latin typeface="Century Gothic" panose="020B0502020202020204" pitchFamily="34" charset="0"/>
              </a:endParaRPr>
            </a:p>
          </p:txBody>
        </p:sp>
        <p:pic>
          <p:nvPicPr>
            <p:cNvPr id="30" name="Picture 12" descr="http://www.clker.com/cliparts/4/8/a/6/1194984081402633375french_fries_juliane_kr_r.svg.hi.png">
              <a:extLst>
                <a:ext uri="{FF2B5EF4-FFF2-40B4-BE49-F238E27FC236}">
                  <a16:creationId xmlns:a16="http://schemas.microsoft.com/office/drawing/2014/main" id="{2C2F8AD8-3C69-450C-9FDE-44D50DCB832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http://www.clker.com/cliparts/4/8/a/6/1194984081402633375french_fries_juliane_kr_r.svg.hi.png">
              <a:extLst>
                <a:ext uri="{FF2B5EF4-FFF2-40B4-BE49-F238E27FC236}">
                  <a16:creationId xmlns:a16="http://schemas.microsoft.com/office/drawing/2014/main" id="{AB271EE9-0F5F-4B07-B70B-822FAAA1DD6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ttp://www.clker.com/cliparts/0/f/7/0/11954234311954389563ok_mark_h_kon_l_vdal_02.svg.med.png">
              <a:extLst>
                <a:ext uri="{FF2B5EF4-FFF2-40B4-BE49-F238E27FC236}">
                  <a16:creationId xmlns:a16="http://schemas.microsoft.com/office/drawing/2014/main" id="{2BE2FC65-5056-4CDA-8AE8-A66C21D20D6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http://www.clker.com/cliparts/V/S/1/q/m/Q/red-x-small-md.png">
              <a:extLst>
                <a:ext uri="{FF2B5EF4-FFF2-40B4-BE49-F238E27FC236}">
                  <a16:creationId xmlns:a16="http://schemas.microsoft.com/office/drawing/2014/main" id="{B62925A0-D242-40BF-A35B-68DE0F0D092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http://www.clker.com/cliparts/f/f/2/e/11954289431054409758ketchup_bottle_alexandre_01.svg.hi.png">
              <a:extLst>
                <a:ext uri="{FF2B5EF4-FFF2-40B4-BE49-F238E27FC236}">
                  <a16:creationId xmlns:a16="http://schemas.microsoft.com/office/drawing/2014/main" id="{892623E8-C163-49A9-A4DF-044B551488E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6" descr="http://www.clker.com/cliparts/e/x/t/0/6/W/at-home-alone.svg.hi.png">
            <a:extLst>
              <a:ext uri="{FF2B5EF4-FFF2-40B4-BE49-F238E27FC236}">
                <a16:creationId xmlns:a16="http://schemas.microsoft.com/office/drawing/2014/main" id="{F28FDF4C-6F4A-4645-852E-28823C25EF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a:extLst>
              <a:ext uri="{FF2B5EF4-FFF2-40B4-BE49-F238E27FC236}">
                <a16:creationId xmlns:a16="http://schemas.microsoft.com/office/drawing/2014/main" id="{A6727EEF-EA6F-4172-82B6-921077B93105}"/>
              </a:ext>
            </a:extLst>
          </p:cNvPr>
          <p:cNvPicPr>
            <a:picLocks noChangeAspect="1" noChangeArrowheads="1"/>
          </p:cNvPicPr>
          <p:nvPr/>
        </p:nvPicPr>
        <p:blipFill>
          <a:blip r:embed="rId1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15530" y="1278261"/>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999FC0E4-A44E-4094-AD27-F76EF237C90A}"/>
              </a:ext>
            </a:extLst>
          </p:cNvPr>
          <p:cNvSpPr txBox="1"/>
          <p:nvPr/>
        </p:nvSpPr>
        <p:spPr>
          <a:xfrm>
            <a:off x="4882530" y="5649335"/>
            <a:ext cx="2463199"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t>
            </a:r>
            <a:r>
              <a:rPr lang="en-GB" sz="3200" dirty="0" smtClean="0">
                <a:solidFill>
                  <a:srgbClr val="115076"/>
                </a:solidFill>
                <a:latin typeface="Century Gothic" panose="020B0502020202020204" pitchFamily="34" charset="0"/>
                <a:cs typeface="Calibri" panose="020F0502020204030204" pitchFamily="34" charset="0"/>
              </a:rPr>
              <a:t>little, few]</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FEF3CB64-6D29-4263-AFD0-4EB2FEA4734B}"/>
              </a:ext>
            </a:extLst>
          </p:cNvPr>
          <p:cNvSpPr txBox="1"/>
          <p:nvPr/>
        </p:nvSpPr>
        <p:spPr>
          <a:xfrm>
            <a:off x="5427454" y="-295166"/>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o</a:t>
            </a:r>
          </a:p>
        </p:txBody>
      </p:sp>
      <p:sp>
        <p:nvSpPr>
          <p:cNvPr id="2" name="Title 1">
            <a:extLst>
              <a:ext uri="{FF2B5EF4-FFF2-40B4-BE49-F238E27FC236}">
                <a16:creationId xmlns:a16="http://schemas.microsoft.com/office/drawing/2014/main" id="{5CD1184D-B520-4EA8-96FD-FBF0962FDBA0}"/>
              </a:ext>
            </a:extLst>
          </p:cNvPr>
          <p:cNvSpPr>
            <a:spLocks noGrp="1"/>
          </p:cNvSpPr>
          <p:nvPr>
            <p:ph type="title"/>
          </p:nvPr>
        </p:nvSpPr>
        <p:spPr>
          <a:xfrm>
            <a:off x="165319" y="6965608"/>
            <a:ext cx="10515600" cy="1325563"/>
          </a:xfrm>
        </p:spPr>
        <p:txBody>
          <a:bodyPr/>
          <a:lstStyle/>
          <a:p>
            <a:r>
              <a:rPr lang="en-GB" dirty="0"/>
              <a:t>o</a:t>
            </a:r>
          </a:p>
        </p:txBody>
      </p:sp>
      <p:sp>
        <p:nvSpPr>
          <p:cNvPr id="3" name="TextBox 2"/>
          <p:cNvSpPr txBox="1"/>
          <p:nvPr/>
        </p:nvSpPr>
        <p:spPr>
          <a:xfrm>
            <a:off x="2340312" y="1989682"/>
            <a:ext cx="2197042"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[to forget]</a:t>
            </a:r>
            <a:endParaRPr lang="en-GB" sz="3200" dirty="0">
              <a:solidFill>
                <a:schemeClr val="accent5">
                  <a:lumMod val="50000"/>
                </a:schemeClr>
              </a:solidFill>
              <a:latin typeface="Century Gothic" panose="020B0502020202020204" pitchFamily="34" charset="0"/>
            </a:endParaRPr>
          </a:p>
        </p:txBody>
      </p:sp>
      <p:sp>
        <p:nvSpPr>
          <p:cNvPr id="40" name="TextBox 39"/>
          <p:cNvSpPr txBox="1"/>
          <p:nvPr/>
        </p:nvSpPr>
        <p:spPr>
          <a:xfrm>
            <a:off x="2463964" y="5037915"/>
            <a:ext cx="2033355"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[alone]</a:t>
            </a:r>
            <a:endParaRPr lang="en-GB" sz="3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92804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4" name="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yo.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5" name="olvidar.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subTnLst>
                                    <p:audio>
                                      <p:cMediaNode>
                                        <p:cTn display="0" masterRel="sameClick">
                                          <p:stCondLst>
                                            <p:cond evt="begin" delay="0">
                                              <p:tn val="27"/>
                                            </p:cond>
                                          </p:stCondLst>
                                          <p:endCondLst>
                                            <p:cond evt="onStopAudio" delay="0">
                                              <p:tgtEl>
                                                <p:sldTgt/>
                                              </p:tgtEl>
                                            </p:cond>
                                          </p:endCondLst>
                                        </p:cTn>
                                        <p:tgtEl>
                                          <p:sndTgt r:embed="rId5" name="olvidar.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6" name="do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subTnLst>
                                    <p:audio>
                                      <p:cMediaNode>
                                        <p:cTn display="0" masterRel="sameClick">
                                          <p:stCondLst>
                                            <p:cond evt="begin" delay="0">
                                              <p:tn val="39"/>
                                            </p:cond>
                                          </p:stCondLst>
                                          <p:endCondLst>
                                            <p:cond evt="onStopAudio" delay="0">
                                              <p:tgtEl>
                                                <p:sldTgt/>
                                              </p:tgtEl>
                                            </p:cond>
                                          </p:endCondLst>
                                        </p:cTn>
                                        <p:tgtEl>
                                          <p:sndTgt r:embed="rId6" name="do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subTnLst>
                                    <p:audio>
                                      <p:cMediaNode>
                                        <p:cTn display="0" masterRel="sameClick">
                                          <p:stCondLst>
                                            <p:cond evt="begin" delay="0">
                                              <p:tn val="44"/>
                                            </p:cond>
                                          </p:stCondLst>
                                          <p:endCondLst>
                                            <p:cond evt="onStopAudio" delay="0">
                                              <p:tgtEl>
                                                <p:sldTgt/>
                                              </p:tgtEl>
                                            </p:cond>
                                          </p:endCondLst>
                                        </p:cTn>
                                        <p:tgtEl>
                                          <p:sndTgt r:embed="rId7" name="sol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7" name="solo.wav"/>
                                        </p:tgtEl>
                                      </p:cMediaNode>
                                    </p:audio>
                                  </p:subTnLst>
                                </p:cTn>
                              </p:par>
                              <p:par>
                                <p:cTn id="52" presetID="1"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subTnLst>
                                    <p:audio>
                                      <p:cMediaNode>
                                        <p:cTn display="0" masterRel="sameClick">
                                          <p:stCondLst>
                                            <p:cond evt="begin" delay="0">
                                              <p:tn val="56"/>
                                            </p:cond>
                                          </p:stCondLst>
                                          <p:endCondLst>
                                            <p:cond evt="onStopAudio" delay="0">
                                              <p:tgtEl>
                                                <p:sldTgt/>
                                              </p:tgtEl>
                                            </p:cond>
                                          </p:endCondLst>
                                        </p:cTn>
                                        <p:tgtEl>
                                          <p:sndTgt r:embed="rId8" name="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8" name="poc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9" name="con_AI.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subTnLst>
                                    <p:audio>
                                      <p:cMediaNode>
                                        <p:cTn display="0" masterRel="sameClick">
                                          <p:stCondLst>
                                            <p:cond evt="begin" delay="0">
                                              <p:tn val="71"/>
                                            </p:cond>
                                          </p:stCondLst>
                                          <p:endCondLst>
                                            <p:cond evt="onStopAudio" delay="0">
                                              <p:tgtEl>
                                                <p:sldTgt/>
                                              </p:tgtEl>
                                            </p:cond>
                                          </p:endCondLst>
                                        </p:cTn>
                                        <p:tgtEl>
                                          <p:sndTgt r:embed="rId9" name="con_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p:bldP spid="25" grpId="0"/>
      <p:bldP spid="37" grpId="0"/>
      <p:bldP spid="38" grpId="0"/>
      <p:bldP spid="3" grpId="0"/>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AD05865C-7CFC-4A08-A674-6929AA5E1B6A}"/>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2AFA43EB-4CA2-44D8-AC8E-DA3B52DAF29D}"/>
              </a:ext>
            </a:extLst>
          </p:cNvPr>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14" name="TextBox 13">
            <a:extLst>
              <a:ext uri="{FF2B5EF4-FFF2-40B4-BE49-F238E27FC236}">
                <a16:creationId xmlns:a16="http://schemas.microsoft.com/office/drawing/2014/main" id="{E8189EAE-1692-4E85-866B-CFFF092A54E3}"/>
              </a:ext>
            </a:extLst>
          </p:cNvPr>
          <p:cNvSpPr txBox="1"/>
          <p:nvPr/>
        </p:nvSpPr>
        <p:spPr>
          <a:xfrm>
            <a:off x="924753" y="438446"/>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5" name="TextBox 14">
            <a:extLst>
              <a:ext uri="{FF2B5EF4-FFF2-40B4-BE49-F238E27FC236}">
                <a16:creationId xmlns:a16="http://schemas.microsoft.com/office/drawing/2014/main" id="{BBADB911-9E7C-4711-BC35-2BACF23022AE}"/>
              </a:ext>
            </a:extLst>
          </p:cNvPr>
          <p:cNvSpPr txBox="1"/>
          <p:nvPr/>
        </p:nvSpPr>
        <p:spPr>
          <a:xfrm>
            <a:off x="8627915" y="4050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16" name="TextBox 15">
            <a:extLst>
              <a:ext uri="{FF2B5EF4-FFF2-40B4-BE49-F238E27FC236}">
                <a16:creationId xmlns:a16="http://schemas.microsoft.com/office/drawing/2014/main" id="{793BE357-1EBC-4B3E-9D2C-7F599F7BFB1D}"/>
              </a:ext>
            </a:extLst>
          </p:cNvPr>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17" name="TextBox 16">
            <a:extLst>
              <a:ext uri="{FF2B5EF4-FFF2-40B4-BE49-F238E27FC236}">
                <a16:creationId xmlns:a16="http://schemas.microsoft.com/office/drawing/2014/main" id="{1B258152-D278-4B0A-B805-2EF243BC83FE}"/>
              </a:ext>
            </a:extLst>
          </p:cNvPr>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18" name="TextBox 17">
            <a:extLst>
              <a:ext uri="{FF2B5EF4-FFF2-40B4-BE49-F238E27FC236}">
                <a16:creationId xmlns:a16="http://schemas.microsoft.com/office/drawing/2014/main" id="{A24DB962-D91A-48EA-BC7F-97956DC133AF}"/>
              </a:ext>
            </a:extLst>
          </p:cNvPr>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19" name="TextBox 18">
            <a:extLst>
              <a:ext uri="{FF2B5EF4-FFF2-40B4-BE49-F238E27FC236}">
                <a16:creationId xmlns:a16="http://schemas.microsoft.com/office/drawing/2014/main" id="{6C4D6187-70A7-44E0-9644-938B73534BF7}"/>
              </a:ext>
            </a:extLst>
          </p:cNvPr>
          <p:cNvSpPr txBox="1"/>
          <p:nvPr/>
        </p:nvSpPr>
        <p:spPr>
          <a:xfrm>
            <a:off x="5427454" y="-295166"/>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o</a:t>
            </a:r>
          </a:p>
        </p:txBody>
      </p:sp>
      <p:sp>
        <p:nvSpPr>
          <p:cNvPr id="2" name="Title 1">
            <a:extLst>
              <a:ext uri="{FF2B5EF4-FFF2-40B4-BE49-F238E27FC236}">
                <a16:creationId xmlns:a16="http://schemas.microsoft.com/office/drawing/2014/main" id="{2FEB0147-74CE-4755-94F9-EF99B230FECD}"/>
              </a:ext>
            </a:extLst>
          </p:cNvPr>
          <p:cNvSpPr>
            <a:spLocks noGrp="1"/>
          </p:cNvSpPr>
          <p:nvPr>
            <p:ph type="title"/>
          </p:nvPr>
        </p:nvSpPr>
        <p:spPr>
          <a:xfrm>
            <a:off x="0" y="6863309"/>
            <a:ext cx="584791" cy="1325563"/>
          </a:xfrm>
        </p:spPr>
        <p:txBody>
          <a:bodyPr>
            <a:normAutofit/>
          </a:bodyPr>
          <a:lstStyle/>
          <a:p>
            <a:r>
              <a:rPr lang="en-GB" sz="500" dirty="0">
                <a:solidFill>
                  <a:schemeClr val="bg1"/>
                </a:solidFill>
              </a:rPr>
              <a:t>o</a:t>
            </a:r>
          </a:p>
        </p:txBody>
      </p:sp>
    </p:spTree>
    <p:extLst>
      <p:ext uri="{BB962C8B-B14F-4D97-AF65-F5344CB8AC3E}">
        <p14:creationId xmlns:p14="http://schemas.microsoft.com/office/powerpoint/2010/main" val="30160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5" name="olvid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6" name="do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sol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8" name="poc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9" name="con_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0" name="TextBox 9">
            <a:extLst>
              <a:ext uri="{FF2B5EF4-FFF2-40B4-BE49-F238E27FC236}">
                <a16:creationId xmlns:a16="http://schemas.microsoft.com/office/drawing/2014/main" id="{33E14637-FBD4-4ED5-8480-B90AE7EEF145}"/>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1" name="TextBox 10">
            <a:extLst>
              <a:ext uri="{FF2B5EF4-FFF2-40B4-BE49-F238E27FC236}">
                <a16:creationId xmlns:a16="http://schemas.microsoft.com/office/drawing/2014/main" id="{32BC881A-A160-43E4-848E-51C9F9E2A95C}"/>
              </a:ext>
            </a:extLst>
          </p:cNvPr>
          <p:cNvSpPr txBox="1"/>
          <p:nvPr/>
        </p:nvSpPr>
        <p:spPr>
          <a:xfrm>
            <a:off x="3038170" y="3375258"/>
            <a:ext cx="5414904" cy="1862048"/>
          </a:xfrm>
          <a:prstGeom prst="rect">
            <a:avLst/>
          </a:prstGeom>
          <a:noFill/>
        </p:spPr>
        <p:txBody>
          <a:bodyPr wrap="square" rtlCol="0">
            <a:spAutoFit/>
          </a:bodyPr>
          <a:lstStyle/>
          <a:p>
            <a:pPr algn="ctr" eaLnBrk="0" fontAlgn="base" hangingPunct="0">
              <a:spcBef>
                <a:spcPct val="0"/>
              </a:spcBef>
              <a:spcAft>
                <a:spcPct val="0"/>
              </a:spcAft>
              <a:defRPr/>
            </a:pPr>
            <a:r>
              <a:rPr lang="en-GB" sz="11500" b="1" dirty="0">
                <a:solidFill>
                  <a:srgbClr val="5B9BD5">
                    <a:lumMod val="50000"/>
                  </a:srgbClr>
                </a:solidFill>
                <a:latin typeface="Century Gothic" panose="020B0502020202020204" pitchFamily="34" charset="0"/>
              </a:rPr>
              <a:t>está</a:t>
            </a:r>
          </a:p>
        </p:txBody>
      </p:sp>
      <p:sp>
        <p:nvSpPr>
          <p:cNvPr id="12" name="Action Button: Help 11">
            <a:hlinkClick r:id="" action="ppaction://noaction" highlightClick="1"/>
            <a:extLst>
              <a:ext uri="{FF2B5EF4-FFF2-40B4-BE49-F238E27FC236}">
                <a16:creationId xmlns:a16="http://schemas.microsoft.com/office/drawing/2014/main" id="{409FADFA-D490-455F-B5EE-B441D814F3DF}"/>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Action Button: Help 12">
            <a:hlinkClick r:id="" action="ppaction://noaction" highlightClick="1"/>
            <a:extLst>
              <a:ext uri="{FF2B5EF4-FFF2-40B4-BE49-F238E27FC236}">
                <a16:creationId xmlns:a16="http://schemas.microsoft.com/office/drawing/2014/main" id="{92C25AA6-9193-4AA7-950F-1471EC25E1E0}"/>
              </a:ext>
            </a:extLst>
          </p:cNvPr>
          <p:cNvSpPr/>
          <p:nvPr/>
        </p:nvSpPr>
        <p:spPr>
          <a:xfrm>
            <a:off x="2495652" y="5103374"/>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AAE308A-6D00-4A59-9D88-F148BEC2D9D4}"/>
              </a:ext>
            </a:extLst>
          </p:cNvPr>
          <p:cNvSpPr txBox="1"/>
          <p:nvPr/>
        </p:nvSpPr>
        <p:spPr>
          <a:xfrm>
            <a:off x="4291237" y="2168684"/>
            <a:ext cx="6434076"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EE709379-BB0B-4FA4-A3EF-BB9212C02FD7}"/>
              </a:ext>
            </a:extLst>
          </p:cNvPr>
          <p:cNvSpPr txBox="1"/>
          <p:nvPr/>
        </p:nvSpPr>
        <p:spPr>
          <a:xfrm>
            <a:off x="3580688" y="504999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2" name="Title 1">
            <a:extLst>
              <a:ext uri="{FF2B5EF4-FFF2-40B4-BE49-F238E27FC236}">
                <a16:creationId xmlns:a16="http://schemas.microsoft.com/office/drawing/2014/main" id="{AB705300-F4AB-4CBE-BED9-EFA294BAD884}"/>
              </a:ext>
            </a:extLst>
          </p:cNvPr>
          <p:cNvSpPr>
            <a:spLocks noGrp="1"/>
          </p:cNvSpPr>
          <p:nvPr>
            <p:ph type="title"/>
          </p:nvPr>
        </p:nvSpPr>
        <p:spPr>
          <a:xfrm>
            <a:off x="0" y="7247970"/>
            <a:ext cx="1799847" cy="1325563"/>
          </a:xfrm>
        </p:spPr>
        <p:txBody>
          <a:bodyPr/>
          <a:lstStyle/>
          <a:p>
            <a:r>
              <a:rPr lang="en-GB" dirty="0"/>
              <a:t>estar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est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85FE51D6-0010-44F2-9EA3-F4629C75C7E3}"/>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a:extLst>
              <a:ext uri="{FF2B5EF4-FFF2-40B4-BE49-F238E27FC236}">
                <a16:creationId xmlns:a16="http://schemas.microsoft.com/office/drawing/2014/main" id="{1EFF5052-1A8D-4263-BD0F-36FAD7EC14E9}"/>
              </a:ext>
            </a:extLst>
          </p:cNvPr>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14" name="TextBox 13">
            <a:extLst>
              <a:ext uri="{FF2B5EF4-FFF2-40B4-BE49-F238E27FC236}">
                <a16:creationId xmlns:a16="http://schemas.microsoft.com/office/drawing/2014/main" id="{6EFA2A35-C3FC-4B88-AE96-A50D58C3B5C4}"/>
              </a:ext>
            </a:extLst>
          </p:cNvPr>
          <p:cNvSpPr txBox="1"/>
          <p:nvPr/>
        </p:nvSpPr>
        <p:spPr>
          <a:xfrm>
            <a:off x="924753" y="365949"/>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5" name="TextBox 14">
            <a:extLst>
              <a:ext uri="{FF2B5EF4-FFF2-40B4-BE49-F238E27FC236}">
                <a16:creationId xmlns:a16="http://schemas.microsoft.com/office/drawing/2014/main" id="{B72F3138-AA7C-4DFF-A9E3-598C251FC4E5}"/>
              </a:ext>
            </a:extLst>
          </p:cNvPr>
          <p:cNvSpPr txBox="1"/>
          <p:nvPr/>
        </p:nvSpPr>
        <p:spPr>
          <a:xfrm>
            <a:off x="8627915" y="420168"/>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16" name="TextBox 15">
            <a:extLst>
              <a:ext uri="{FF2B5EF4-FFF2-40B4-BE49-F238E27FC236}">
                <a16:creationId xmlns:a16="http://schemas.microsoft.com/office/drawing/2014/main" id="{6E353482-A2F3-4F11-ADB6-34DB9FD7F31C}"/>
              </a:ext>
            </a:extLst>
          </p:cNvPr>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17" name="TextBox 16">
            <a:extLst>
              <a:ext uri="{FF2B5EF4-FFF2-40B4-BE49-F238E27FC236}">
                <a16:creationId xmlns:a16="http://schemas.microsoft.com/office/drawing/2014/main" id="{F9874428-835B-474F-AA55-6B3E5E972DAE}"/>
              </a:ext>
            </a:extLst>
          </p:cNvPr>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18" name="TextBox 17">
            <a:extLst>
              <a:ext uri="{FF2B5EF4-FFF2-40B4-BE49-F238E27FC236}">
                <a16:creationId xmlns:a16="http://schemas.microsoft.com/office/drawing/2014/main" id="{2FEF6112-2F3F-415D-B869-766F1D97390A}"/>
              </a:ext>
            </a:extLst>
          </p:cNvPr>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3" name="Title 2">
            <a:extLst>
              <a:ext uri="{FF2B5EF4-FFF2-40B4-BE49-F238E27FC236}">
                <a16:creationId xmlns:a16="http://schemas.microsoft.com/office/drawing/2014/main" id="{77E780CC-B316-48A0-A56A-9A59041A74C1}"/>
              </a:ext>
            </a:extLst>
          </p:cNvPr>
          <p:cNvSpPr>
            <a:spLocks noGrp="1"/>
          </p:cNvSpPr>
          <p:nvPr>
            <p:ph type="title"/>
          </p:nvPr>
        </p:nvSpPr>
        <p:spPr>
          <a:xfrm>
            <a:off x="5501015" y="110268"/>
            <a:ext cx="10515600" cy="1325563"/>
          </a:xfrm>
        </p:spPr>
        <p:txBody>
          <a:bodyPr>
            <a:noAutofit/>
          </a:bodyPr>
          <a:lstStyle/>
          <a:p>
            <a:r>
              <a:rPr lang="en-GB" sz="12000" b="1" kern="1200" dirty="0">
                <a:solidFill>
                  <a:srgbClr val="115076"/>
                </a:solidFill>
                <a:effectLst/>
                <a:latin typeface="Century Gothic" panose="020B0502020202020204" pitchFamily="34" charset="0"/>
                <a:ea typeface="+mn-ea"/>
                <a:cs typeface="Calibri" panose="020F0502020204030204" pitchFamily="34" charset="0"/>
              </a:rPr>
              <a:t>o</a:t>
            </a:r>
            <a:endParaRPr lang="en-GB" sz="12000" dirty="0"/>
          </a:p>
        </p:txBody>
      </p:sp>
    </p:spTree>
    <p:extLst>
      <p:ext uri="{BB962C8B-B14F-4D97-AF65-F5344CB8AC3E}">
        <p14:creationId xmlns:p14="http://schemas.microsoft.com/office/powerpoint/2010/main" val="303531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hablar</a:t>
            </a: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16" name="TextBox 5">
            <a:extLst>
              <a:ext uri="{FF2B5EF4-FFF2-40B4-BE49-F238E27FC236}">
                <a16:creationId xmlns:a16="http://schemas.microsoft.com/office/drawing/2014/main" id="{EC330C2B-40D3-483F-8900-2D4851566E95}"/>
              </a:ext>
            </a:extLst>
          </p:cNvPr>
          <p:cNvSpPr txBox="1"/>
          <p:nvPr/>
        </p:nvSpPr>
        <p:spPr>
          <a:xfrm>
            <a:off x="409132" y="2050677"/>
            <a:ext cx="238825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n</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a</a:t>
            </a:r>
          </a:p>
        </p:txBody>
      </p:sp>
      <p:sp>
        <p:nvSpPr>
          <p:cNvPr id="18" name="TextBox 6">
            <a:extLst>
              <a:ext uri="{FF2B5EF4-FFF2-40B4-BE49-F238E27FC236}">
                <a16:creationId xmlns:a16="http://schemas.microsoft.com/office/drawing/2014/main" id="{259AD632-EA97-4746-A8A6-14792D1A5DAC}"/>
              </a:ext>
            </a:extLst>
          </p:cNvPr>
          <p:cNvSpPr txBox="1"/>
          <p:nvPr/>
        </p:nvSpPr>
        <p:spPr>
          <a:xfrm>
            <a:off x="2846192" y="5417721"/>
            <a:ext cx="2092469"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a</a:t>
            </a:r>
          </a:p>
        </p:txBody>
      </p:sp>
      <p:sp>
        <p:nvSpPr>
          <p:cNvPr id="19" name="TextBox 7">
            <a:extLst>
              <a:ext uri="{FF2B5EF4-FFF2-40B4-BE49-F238E27FC236}">
                <a16:creationId xmlns:a16="http://schemas.microsoft.com/office/drawing/2014/main" id="{CF4A9687-6D25-4FC3-B2B8-070A15290F2D}"/>
              </a:ext>
            </a:extLst>
          </p:cNvPr>
          <p:cNvSpPr txBox="1"/>
          <p:nvPr/>
        </p:nvSpPr>
        <p:spPr>
          <a:xfrm>
            <a:off x="6607703" y="2615425"/>
            <a:ext cx="2485547"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mar</a:t>
            </a:r>
          </a:p>
        </p:txBody>
      </p:sp>
      <p:sp>
        <p:nvSpPr>
          <p:cNvPr id="20" name="TextBox 8">
            <a:extLst>
              <a:ext uri="{FF2B5EF4-FFF2-40B4-BE49-F238E27FC236}">
                <a16:creationId xmlns:a16="http://schemas.microsoft.com/office/drawing/2014/main" id="{3C8D692D-D0FB-4A41-A9A5-7FE713B59574}"/>
              </a:ext>
            </a:extLst>
          </p:cNvPr>
          <p:cNvSpPr txBox="1"/>
          <p:nvPr/>
        </p:nvSpPr>
        <p:spPr>
          <a:xfrm>
            <a:off x="652436" y="4599450"/>
            <a:ext cx="2611870" cy="1015663"/>
          </a:xfrm>
          <a:prstGeom prst="rect">
            <a:avLst/>
          </a:prstGeom>
          <a:noFill/>
        </p:spPr>
        <p:txBody>
          <a:bodyPr wrap="square" rtlCol="0">
            <a:spAutoFit/>
          </a:bodyPr>
          <a:lstStyle/>
          <a:p>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ma</a:t>
            </a:r>
          </a:p>
        </p:txBody>
      </p:sp>
      <p:sp>
        <p:nvSpPr>
          <p:cNvPr id="21" name="TextBox 9">
            <a:extLst>
              <a:ext uri="{FF2B5EF4-FFF2-40B4-BE49-F238E27FC236}">
                <a16:creationId xmlns:a16="http://schemas.microsoft.com/office/drawing/2014/main" id="{C6BB761F-C571-4536-BFD4-51EF9D916774}"/>
              </a:ext>
            </a:extLst>
          </p:cNvPr>
          <p:cNvSpPr txBox="1"/>
          <p:nvPr/>
        </p:nvSpPr>
        <p:spPr>
          <a:xfrm>
            <a:off x="2992749" y="912257"/>
            <a:ext cx="2073120" cy="1200329"/>
          </a:xfrm>
          <a:prstGeom prst="rect">
            <a:avLst/>
          </a:prstGeom>
          <a:noFill/>
        </p:spPr>
        <p:txBody>
          <a:bodyPr wrap="square" rtlCol="0">
            <a:spAutoFit/>
          </a:bodyPr>
          <a:lstStyle/>
          <a:p>
            <a:r>
              <a:rPr lang="en-GB" sz="7200" dirty="0">
                <a:solidFill>
                  <a:srgbClr val="E87D1E"/>
                </a:solidFill>
                <a:cs typeface="Calibri" panose="020F0502020204030204" pitchFamily="34" charset="0"/>
              </a:rPr>
              <a:t>a</a:t>
            </a:r>
            <a:r>
              <a:rPr lang="en-GB" sz="7200" dirty="0">
                <a:solidFill>
                  <a:srgbClr val="115076"/>
                </a:solidFill>
                <a:cs typeface="Calibri" panose="020F0502020204030204" pitchFamily="34" charset="0"/>
              </a:rPr>
              <a:t>lto</a:t>
            </a:r>
          </a:p>
        </p:txBody>
      </p:sp>
      <p:sp>
        <p:nvSpPr>
          <p:cNvPr id="22" name="TextBox 10">
            <a:extLst>
              <a:ext uri="{FF2B5EF4-FFF2-40B4-BE49-F238E27FC236}">
                <a16:creationId xmlns:a16="http://schemas.microsoft.com/office/drawing/2014/main" id="{23BBDC64-1B00-488C-BA45-719D04BF8D5C}"/>
              </a:ext>
            </a:extLst>
          </p:cNvPr>
          <p:cNvSpPr txBox="1"/>
          <p:nvPr/>
        </p:nvSpPr>
        <p:spPr>
          <a:xfrm>
            <a:off x="6822811" y="516035"/>
            <a:ext cx="2942748" cy="1015663"/>
          </a:xfrm>
          <a:prstGeom prst="rect">
            <a:avLst/>
          </a:prstGeom>
          <a:noFill/>
        </p:spPr>
        <p:txBody>
          <a:bodyPr wrap="square" rtlCol="0">
            <a:spAutoFit/>
          </a:bodyPr>
          <a:lstStyle/>
          <a:p>
            <a:r>
              <a:rPr lang="en-GB" sz="6000" dirty="0">
                <a:solidFill>
                  <a:srgbClr val="E87D1E"/>
                </a:solidFill>
                <a:cs typeface="Calibri" panose="020F0502020204030204" pitchFamily="34" charset="0"/>
              </a:rPr>
              <a:t>a</a:t>
            </a:r>
            <a:r>
              <a:rPr lang="en-GB" sz="6000" dirty="0">
                <a:solidFill>
                  <a:srgbClr val="115076"/>
                </a:solidFill>
                <a:cs typeface="Calibri" panose="020F0502020204030204" pitchFamily="34" charset="0"/>
              </a:rPr>
              <a:t>gosto</a:t>
            </a:r>
          </a:p>
        </p:txBody>
      </p:sp>
      <p:sp>
        <p:nvSpPr>
          <p:cNvPr id="23" name="TextBox 22">
            <a:extLst>
              <a:ext uri="{FF2B5EF4-FFF2-40B4-BE49-F238E27FC236}">
                <a16:creationId xmlns:a16="http://schemas.microsoft.com/office/drawing/2014/main" id="{FFDB8F3D-5BC4-432F-9874-6DEF87370218}"/>
              </a:ext>
            </a:extLst>
          </p:cNvPr>
          <p:cNvSpPr txBox="1"/>
          <p:nvPr/>
        </p:nvSpPr>
        <p:spPr>
          <a:xfrm>
            <a:off x="4598409" y="3797979"/>
            <a:ext cx="1506604" cy="1200329"/>
          </a:xfrm>
          <a:prstGeom prst="rect">
            <a:avLst/>
          </a:prstGeom>
          <a:noFill/>
        </p:spPr>
        <p:txBody>
          <a:bodyPr wrap="square" rtlCol="0">
            <a:spAutoFit/>
          </a:bodyPr>
          <a:lstStyle/>
          <a:p>
            <a:pPr algn="ctr"/>
            <a:r>
              <a:rPr lang="en-GB" sz="7200" dirty="0">
                <a:solidFill>
                  <a:srgbClr val="115076"/>
                </a:solidFill>
                <a:cs typeface="Calibri" panose="020F0502020204030204" pitchFamily="34" charset="0"/>
              </a:rPr>
              <a:t>y</a:t>
            </a:r>
            <a:r>
              <a:rPr lang="en-GB" sz="7200" dirty="0">
                <a:solidFill>
                  <a:srgbClr val="E87D1E"/>
                </a:solidFill>
                <a:cs typeface="Calibri" panose="020F0502020204030204" pitchFamily="34" charset="0"/>
              </a:rPr>
              <a:t>o</a:t>
            </a:r>
          </a:p>
        </p:txBody>
      </p:sp>
      <p:sp>
        <p:nvSpPr>
          <p:cNvPr id="24" name="TextBox 23">
            <a:extLst>
              <a:ext uri="{FF2B5EF4-FFF2-40B4-BE49-F238E27FC236}">
                <a16:creationId xmlns:a16="http://schemas.microsoft.com/office/drawing/2014/main" id="{E3CEDEA7-DE5D-49EA-8435-72039B8D13EF}"/>
              </a:ext>
            </a:extLst>
          </p:cNvPr>
          <p:cNvSpPr txBox="1"/>
          <p:nvPr/>
        </p:nvSpPr>
        <p:spPr>
          <a:xfrm>
            <a:off x="5175597" y="1592015"/>
            <a:ext cx="3141037" cy="1015663"/>
          </a:xfrm>
          <a:prstGeom prst="rect">
            <a:avLst/>
          </a:prstGeom>
          <a:noFill/>
        </p:spPr>
        <p:txBody>
          <a:bodyPr wrap="square" rtlCol="0">
            <a:spAutoFit/>
          </a:bodyPr>
          <a:lstStyle/>
          <a:p>
            <a:pPr algn="ct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lvidar</a:t>
            </a:r>
          </a:p>
        </p:txBody>
      </p:sp>
      <p:sp>
        <p:nvSpPr>
          <p:cNvPr id="25" name="TextBox 24">
            <a:extLst>
              <a:ext uri="{FF2B5EF4-FFF2-40B4-BE49-F238E27FC236}">
                <a16:creationId xmlns:a16="http://schemas.microsoft.com/office/drawing/2014/main" id="{327463BE-5E67-445E-9868-5D8C013D94FE}"/>
              </a:ext>
            </a:extLst>
          </p:cNvPr>
          <p:cNvSpPr txBox="1"/>
          <p:nvPr/>
        </p:nvSpPr>
        <p:spPr>
          <a:xfrm>
            <a:off x="3501148" y="2585440"/>
            <a:ext cx="2579787"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d</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s</a:t>
            </a:r>
          </a:p>
        </p:txBody>
      </p:sp>
      <p:sp>
        <p:nvSpPr>
          <p:cNvPr id="26" name="TextBox 25">
            <a:extLst>
              <a:ext uri="{FF2B5EF4-FFF2-40B4-BE49-F238E27FC236}">
                <a16:creationId xmlns:a16="http://schemas.microsoft.com/office/drawing/2014/main" id="{BB012DBF-12B7-48BB-8137-BA08DCB1BCC9}"/>
              </a:ext>
            </a:extLst>
          </p:cNvPr>
          <p:cNvSpPr txBox="1"/>
          <p:nvPr/>
        </p:nvSpPr>
        <p:spPr>
          <a:xfrm>
            <a:off x="7584052" y="3890313"/>
            <a:ext cx="2263320"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n</a:t>
            </a:r>
          </a:p>
        </p:txBody>
      </p:sp>
      <p:sp>
        <p:nvSpPr>
          <p:cNvPr id="27" name="TextBox 26">
            <a:extLst>
              <a:ext uri="{FF2B5EF4-FFF2-40B4-BE49-F238E27FC236}">
                <a16:creationId xmlns:a16="http://schemas.microsoft.com/office/drawing/2014/main" id="{5A15AA96-2B10-402E-A035-19332A0D4AF4}"/>
              </a:ext>
            </a:extLst>
          </p:cNvPr>
          <p:cNvSpPr txBox="1"/>
          <p:nvPr/>
        </p:nvSpPr>
        <p:spPr>
          <a:xfrm>
            <a:off x="6064879" y="5096093"/>
            <a:ext cx="2786156"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p</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c</a:t>
            </a:r>
            <a:r>
              <a:rPr lang="en-GB" sz="6000" dirty="0">
                <a:solidFill>
                  <a:srgbClr val="E87D1E"/>
                </a:solidFill>
                <a:cs typeface="Calibri" panose="020F0502020204030204" pitchFamily="34" charset="0"/>
              </a:rPr>
              <a:t>o</a:t>
            </a:r>
          </a:p>
        </p:txBody>
      </p:sp>
      <p:sp>
        <p:nvSpPr>
          <p:cNvPr id="28" name="TextBox 27">
            <a:extLst>
              <a:ext uri="{FF2B5EF4-FFF2-40B4-BE49-F238E27FC236}">
                <a16:creationId xmlns:a16="http://schemas.microsoft.com/office/drawing/2014/main" id="{351FF4AB-BC70-44B4-A478-F41144D8E34E}"/>
              </a:ext>
            </a:extLst>
          </p:cNvPr>
          <p:cNvSpPr txBox="1"/>
          <p:nvPr/>
        </p:nvSpPr>
        <p:spPr>
          <a:xfrm>
            <a:off x="1038040" y="3368258"/>
            <a:ext cx="2244081" cy="1015663"/>
          </a:xfrm>
          <a:prstGeom prst="rect">
            <a:avLst/>
          </a:prstGeom>
          <a:noFill/>
        </p:spPr>
        <p:txBody>
          <a:bodyPr wrap="square" rtlCol="0">
            <a:spAutoFit/>
          </a:bodyPr>
          <a:lstStyle/>
          <a:p>
            <a:pPr algn="ctr"/>
            <a:r>
              <a:rPr lang="en-GB" sz="6000" dirty="0">
                <a:solidFill>
                  <a:srgbClr val="115076"/>
                </a:solidFill>
                <a:cs typeface="Calibri" panose="020F0502020204030204" pitchFamily="34" charset="0"/>
              </a:rPr>
              <a:t>s</a:t>
            </a:r>
            <a:r>
              <a:rPr lang="en-GB" sz="6000" dirty="0">
                <a:solidFill>
                  <a:srgbClr val="E87D1E"/>
                </a:solidFill>
                <a:cs typeface="Calibri" panose="020F0502020204030204" pitchFamily="34" charset="0"/>
              </a:rPr>
              <a:t>o</a:t>
            </a:r>
            <a:r>
              <a:rPr lang="en-GB" sz="6000" dirty="0">
                <a:solidFill>
                  <a:srgbClr val="115076"/>
                </a:solidFill>
                <a:cs typeface="Calibri" panose="020F0502020204030204" pitchFamily="34" charset="0"/>
              </a:rPr>
              <a:t>lo</a:t>
            </a:r>
          </a:p>
        </p:txBody>
      </p:sp>
    </p:spTree>
    <p:extLst>
      <p:ext uri="{BB962C8B-B14F-4D97-AF65-F5344CB8AC3E}">
        <p14:creationId xmlns:p14="http://schemas.microsoft.com/office/powerpoint/2010/main" val="93407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nodeType="afterEffect">
                                  <p:stCondLst>
                                    <p:cond delay="0"/>
                                  </p:stCondLst>
                                  <p:childTnLst>
                                    <p:animEffect transition="out" filter="slide(fromBottom)">
                                      <p:cBhvr>
                                        <p:cTn id="45" dur="59000"/>
                                        <p:tgtEl>
                                          <p:spTgt spid="7"/>
                                        </p:tgtEl>
                                      </p:cBhvr>
                                    </p:animEffect>
                                    <p:set>
                                      <p:cBhvr>
                                        <p:cTn id="46"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6" grpId="0"/>
      <p:bldP spid="18" grpId="0"/>
      <p:bldP spid="19" grpId="0"/>
      <p:bldP spid="20" grpId="0"/>
      <p:bldP spid="21" grpId="0"/>
      <p:bldP spid="22" grpId="0"/>
      <p:bldP spid="23" grpId="0"/>
      <p:bldP spid="24" grpId="0"/>
      <p:bldP spid="25" grpId="0"/>
      <p:bldP spid="26" grpId="0"/>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6" name="Rectangle 2">
            <a:extLst>
              <a:ext uri="{FF2B5EF4-FFF2-40B4-BE49-F238E27FC236}">
                <a16:creationId xmlns:a16="http://schemas.microsoft.com/office/drawing/2014/main" id="{A99EF2C1-9AE1-4CB6-9BFF-2D662720140B}"/>
              </a:ext>
            </a:extLst>
          </p:cNvPr>
          <p:cNvSpPr>
            <a:spLocks noChangeArrowheads="1"/>
          </p:cNvSpPr>
          <p:nvPr/>
        </p:nvSpPr>
        <p:spPr bwMode="auto">
          <a:xfrm>
            <a:off x="9512083" y="1362298"/>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endParaRPr>
          </a:p>
        </p:txBody>
      </p:sp>
      <p:sp>
        <p:nvSpPr>
          <p:cNvPr id="8" name="Rectangle 3">
            <a:extLst>
              <a:ext uri="{FF2B5EF4-FFF2-40B4-BE49-F238E27FC236}">
                <a16:creationId xmlns:a16="http://schemas.microsoft.com/office/drawing/2014/main" id="{AA9A6CE9-6452-472F-B72A-249F85942B87}"/>
              </a:ext>
            </a:extLst>
          </p:cNvPr>
          <p:cNvSpPr>
            <a:spLocks noChangeArrowheads="1"/>
          </p:cNvSpPr>
          <p:nvPr/>
        </p:nvSpPr>
        <p:spPr bwMode="auto">
          <a:xfrm>
            <a:off x="9509717" y="1362296"/>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
        <p:nvSpPr>
          <p:cNvPr id="9" name="Line 4">
            <a:extLst>
              <a:ext uri="{FF2B5EF4-FFF2-40B4-BE49-F238E27FC236}">
                <a16:creationId xmlns:a16="http://schemas.microsoft.com/office/drawing/2014/main" id="{48111A47-5A42-4D6B-974E-9D9E878BFC81}"/>
              </a:ext>
            </a:extLst>
          </p:cNvPr>
          <p:cNvSpPr>
            <a:spLocks noChangeShapeType="1"/>
          </p:cNvSpPr>
          <p:nvPr/>
        </p:nvSpPr>
        <p:spPr bwMode="auto">
          <a:xfrm>
            <a:off x="10195456" y="1350870"/>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0" name="Line 7">
            <a:extLst>
              <a:ext uri="{FF2B5EF4-FFF2-40B4-BE49-F238E27FC236}">
                <a16:creationId xmlns:a16="http://schemas.microsoft.com/office/drawing/2014/main" id="{13AACECB-6F70-4DEC-A7F3-D0C87D905547}"/>
              </a:ext>
            </a:extLst>
          </p:cNvPr>
          <p:cNvSpPr>
            <a:spLocks noChangeShapeType="1"/>
          </p:cNvSpPr>
          <p:nvPr/>
        </p:nvSpPr>
        <p:spPr bwMode="auto">
          <a:xfrm>
            <a:off x="10220144" y="1350870"/>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1" name="Line 9">
            <a:extLst>
              <a:ext uri="{FF2B5EF4-FFF2-40B4-BE49-F238E27FC236}">
                <a16:creationId xmlns:a16="http://schemas.microsoft.com/office/drawing/2014/main" id="{872C308F-60AC-4E99-9C7B-2DDEB833A596}"/>
              </a:ext>
            </a:extLst>
          </p:cNvPr>
          <p:cNvSpPr>
            <a:spLocks noChangeShapeType="1"/>
          </p:cNvSpPr>
          <p:nvPr/>
        </p:nvSpPr>
        <p:spPr bwMode="auto">
          <a:xfrm>
            <a:off x="10195456" y="5507129"/>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endParaRPr>
          </a:p>
        </p:txBody>
      </p:sp>
      <p:sp>
        <p:nvSpPr>
          <p:cNvPr id="12" name="Text Box 10">
            <a:extLst>
              <a:ext uri="{FF2B5EF4-FFF2-40B4-BE49-F238E27FC236}">
                <a16:creationId xmlns:a16="http://schemas.microsoft.com/office/drawing/2014/main" id="{01AF9FAB-25BA-4143-A22C-E1C2156B4431}"/>
              </a:ext>
            </a:extLst>
          </p:cNvPr>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13" name="Text Box 12">
            <a:extLst>
              <a:ext uri="{FF2B5EF4-FFF2-40B4-BE49-F238E27FC236}">
                <a16:creationId xmlns:a16="http://schemas.microsoft.com/office/drawing/2014/main" id="{57D97B03-E9AC-47EC-8FB9-09C264692508}"/>
              </a:ext>
            </a:extLst>
          </p:cNvPr>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4" name="Text Box 14">
            <a:extLst>
              <a:ext uri="{FF2B5EF4-FFF2-40B4-BE49-F238E27FC236}">
                <a16:creationId xmlns:a16="http://schemas.microsoft.com/office/drawing/2014/main" id="{317D06AD-52CC-4DC7-AC22-08FDDBB96888}"/>
              </a:ext>
            </a:extLst>
          </p:cNvPr>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graphicFrame>
        <p:nvGraphicFramePr>
          <p:cNvPr id="15" name="Table 14">
            <a:extLst>
              <a:ext uri="{FF2B5EF4-FFF2-40B4-BE49-F238E27FC236}">
                <a16:creationId xmlns:a16="http://schemas.microsoft.com/office/drawing/2014/main" id="{B5C75B0F-2A5D-4B09-9094-BB649FC4ED36}"/>
              </a:ext>
            </a:extLst>
          </p:cNvPr>
          <p:cNvGraphicFramePr>
            <a:graphicFrameLocks noGrp="1"/>
          </p:cNvGraphicFramePr>
          <p:nvPr>
            <p:extLst>
              <p:ext uri="{D42A27DB-BD31-4B8C-83A1-F6EECF244321}">
                <p14:modId xmlns:p14="http://schemas.microsoft.com/office/powerpoint/2010/main" val="856764285"/>
              </p:ext>
            </p:extLst>
          </p:nvPr>
        </p:nvGraphicFramePr>
        <p:xfrm>
          <a:off x="3333273" y="1362296"/>
          <a:ext cx="5517818" cy="4757335"/>
        </p:xfrm>
        <a:graphic>
          <a:graphicData uri="http://schemas.openxmlformats.org/drawingml/2006/table">
            <a:tbl>
              <a:tblPr firstRow="1" firstCol="1" bandRow="1"/>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s-ES" sz="2000" dirty="0">
                          <a:solidFill>
                            <a:srgbClr val="115076"/>
                          </a:solidFill>
                          <a:latin typeface="Century Gothic" panose="020B0502020202020204" pitchFamily="34" charset="0"/>
                        </a:rPr>
                        <a:t>dónde</a:t>
                      </a:r>
                      <a:endParaRPr lang="en-GB" sz="16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estar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be [location]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estoy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 am</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you are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está</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 she / it is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Inglaterra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England</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España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Spain</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north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sur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south</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6" name="Rectangle 15">
            <a:extLst>
              <a:ext uri="{FF2B5EF4-FFF2-40B4-BE49-F238E27FC236}">
                <a16:creationId xmlns:a16="http://schemas.microsoft.com/office/drawing/2014/main" id="{38EFBC10-DF68-4C41-9853-361D44F8CF9B}"/>
              </a:ext>
            </a:extLst>
          </p:cNvPr>
          <p:cNvSpPr/>
          <p:nvPr/>
        </p:nvSpPr>
        <p:spPr>
          <a:xfrm>
            <a:off x="9358489" y="5518555"/>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AutoShape 11">
            <a:hlinkClick r:id="" action="ppaction://noaction" highlightClick="1"/>
            <a:extLst>
              <a:ext uri="{FF2B5EF4-FFF2-40B4-BE49-F238E27FC236}">
                <a16:creationId xmlns:a16="http://schemas.microsoft.com/office/drawing/2014/main" id="{0E62FB25-3825-4BC4-85F5-EFF87EF9168C}"/>
              </a:ext>
            </a:extLst>
          </p:cNvPr>
          <p:cNvSpPr>
            <a:spLocks noChangeArrowheads="1"/>
          </p:cNvSpPr>
          <p:nvPr/>
        </p:nvSpPr>
        <p:spPr bwMode="auto">
          <a:xfrm>
            <a:off x="9248819" y="5737549"/>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Tw Cen MT" panose="020B0602020104020603"/>
                <a:ea typeface="+mn-ea"/>
                <a:cs typeface="+mn-cs"/>
              </a:rPr>
              <a:t>INICIO</a:t>
            </a:r>
          </a:p>
        </p:txBody>
      </p:sp>
      <p:grpSp>
        <p:nvGrpSpPr>
          <p:cNvPr id="18" name="Group 17">
            <a:extLst>
              <a:ext uri="{FF2B5EF4-FFF2-40B4-BE49-F238E27FC236}">
                <a16:creationId xmlns:a16="http://schemas.microsoft.com/office/drawing/2014/main" id="{59328C62-7BE4-4A55-9A86-F99EA929CE4D}"/>
              </a:ext>
            </a:extLst>
          </p:cNvPr>
          <p:cNvGrpSpPr/>
          <p:nvPr/>
        </p:nvGrpSpPr>
        <p:grpSpPr>
          <a:xfrm>
            <a:off x="4052034" y="1830198"/>
            <a:ext cx="2006648" cy="4227605"/>
            <a:chOff x="2634335" y="1842309"/>
            <a:chExt cx="2006648" cy="4227605"/>
          </a:xfrm>
        </p:grpSpPr>
        <p:sp>
          <p:nvSpPr>
            <p:cNvPr id="19" name="Rectangle 18">
              <a:extLst>
                <a:ext uri="{FF2B5EF4-FFF2-40B4-BE49-F238E27FC236}">
                  <a16:creationId xmlns:a16="http://schemas.microsoft.com/office/drawing/2014/main" id="{D216D630-61CD-4213-912F-81A73E367BCB}"/>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C1716E47-6BD5-4CDA-B054-BAA475B0A2EB}"/>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4A0D90EE-B241-4004-A7D2-EA5A45AB7540}"/>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CA16C71A-8167-433A-96D7-5B75635156B0}"/>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F6C7335D-75BF-40D4-8319-22E4E1B63D41}"/>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306F18F-76B0-478B-9C37-BFB778DB29F1}"/>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F544A700-468E-4114-8AC6-A054367D4066}"/>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C5656EB-188E-4F64-B774-FFC692A00F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666DB713-705C-42AF-94B7-E57B4BE560E8}"/>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8" name="Rectangle 27">
              <a:extLst>
                <a:ext uri="{FF2B5EF4-FFF2-40B4-BE49-F238E27FC236}">
                  <a16:creationId xmlns:a16="http://schemas.microsoft.com/office/drawing/2014/main" id="{63B847FF-83A4-4D5F-A2B3-B111E025D785}"/>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29" name="Group 28">
            <a:extLst>
              <a:ext uri="{FF2B5EF4-FFF2-40B4-BE49-F238E27FC236}">
                <a16:creationId xmlns:a16="http://schemas.microsoft.com/office/drawing/2014/main" id="{7C20E0EE-D2CC-413B-A272-36038A84BF83}"/>
              </a:ext>
            </a:extLst>
          </p:cNvPr>
          <p:cNvGrpSpPr/>
          <p:nvPr/>
        </p:nvGrpSpPr>
        <p:grpSpPr>
          <a:xfrm>
            <a:off x="6367372" y="1824494"/>
            <a:ext cx="2379502" cy="4227605"/>
            <a:chOff x="2634335" y="1842309"/>
            <a:chExt cx="2006648" cy="4227605"/>
          </a:xfrm>
        </p:grpSpPr>
        <p:sp>
          <p:nvSpPr>
            <p:cNvPr id="30" name="Rectangle 29">
              <a:extLst>
                <a:ext uri="{FF2B5EF4-FFF2-40B4-BE49-F238E27FC236}">
                  <a16:creationId xmlns:a16="http://schemas.microsoft.com/office/drawing/2014/main" id="{E2D92CC1-89FA-442F-826B-63CC63CF40BC}"/>
                </a:ext>
              </a:extLst>
            </p:cNvPr>
            <p:cNvSpPr/>
            <p:nvPr/>
          </p:nvSpPr>
          <p:spPr>
            <a:xfrm>
              <a:off x="2634335" y="1842309"/>
              <a:ext cx="2006647" cy="3373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1" name="Rectangle 30">
              <a:extLst>
                <a:ext uri="{FF2B5EF4-FFF2-40B4-BE49-F238E27FC236}">
                  <a16:creationId xmlns:a16="http://schemas.microsoft.com/office/drawing/2014/main" id="{2FCBC38A-3E03-480C-903D-3E589D73565F}"/>
                </a:ext>
              </a:extLst>
            </p:cNvPr>
            <p:cNvSpPr/>
            <p:nvPr/>
          </p:nvSpPr>
          <p:spPr>
            <a:xfrm>
              <a:off x="2634336" y="2278847"/>
              <a:ext cx="2006647" cy="3491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2" name="Rectangle 31">
              <a:extLst>
                <a:ext uri="{FF2B5EF4-FFF2-40B4-BE49-F238E27FC236}">
                  <a16:creationId xmlns:a16="http://schemas.microsoft.com/office/drawing/2014/main" id="{0B3C79C7-9C97-4F85-A12E-0D6603F40D7C}"/>
                </a:ext>
              </a:extLst>
            </p:cNvPr>
            <p:cNvSpPr/>
            <p:nvPr/>
          </p:nvSpPr>
          <p:spPr>
            <a:xfrm>
              <a:off x="2634336" y="2697126"/>
              <a:ext cx="2006647" cy="3410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7F41AD03-12C8-4BFD-8A52-E5FAFD2E7EDE}"/>
                </a:ext>
              </a:extLst>
            </p:cNvPr>
            <p:cNvSpPr/>
            <p:nvPr/>
          </p:nvSpPr>
          <p:spPr>
            <a:xfrm>
              <a:off x="2634336" y="3158394"/>
              <a:ext cx="2006647" cy="30776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FF13B71A-C0C0-489C-8392-D26F4378A8E2}"/>
                </a:ext>
              </a:extLst>
            </p:cNvPr>
            <p:cNvSpPr/>
            <p:nvPr/>
          </p:nvSpPr>
          <p:spPr>
            <a:xfrm>
              <a:off x="2634336" y="3574870"/>
              <a:ext cx="2006647" cy="33909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DC1D8005-5304-46FD-B05F-12D892EF1900}"/>
                </a:ext>
              </a:extLst>
            </p:cNvPr>
            <p:cNvSpPr/>
            <p:nvPr/>
          </p:nvSpPr>
          <p:spPr>
            <a:xfrm>
              <a:off x="2634336" y="3983084"/>
              <a:ext cx="2006647" cy="3556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2170056C-87EE-48F3-B2C4-95093A1E22A1}"/>
                </a:ext>
              </a:extLst>
            </p:cNvPr>
            <p:cNvSpPr/>
            <p:nvPr/>
          </p:nvSpPr>
          <p:spPr>
            <a:xfrm>
              <a:off x="2634336" y="4422814"/>
              <a:ext cx="2006647" cy="35728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75B0C9C9-D419-4EF7-953E-8A6393517E00}"/>
                </a:ext>
              </a:extLst>
            </p:cNvPr>
            <p:cNvSpPr/>
            <p:nvPr/>
          </p:nvSpPr>
          <p:spPr>
            <a:xfrm>
              <a:off x="2634335" y="4857372"/>
              <a:ext cx="2006647" cy="36243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F39493D7-259D-4473-BB76-C97E5C831577}"/>
                </a:ext>
              </a:extLst>
            </p:cNvPr>
            <p:cNvSpPr/>
            <p:nvPr/>
          </p:nvSpPr>
          <p:spPr>
            <a:xfrm>
              <a:off x="2634336" y="5288951"/>
              <a:ext cx="2006647" cy="35614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7A7273A3-1568-4F05-8C96-E47B668CBBB8}"/>
                </a:ext>
              </a:extLst>
            </p:cNvPr>
            <p:cNvSpPr/>
            <p:nvPr/>
          </p:nvSpPr>
          <p:spPr>
            <a:xfrm>
              <a:off x="2634335" y="5738426"/>
              <a:ext cx="2006647" cy="33148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8"/>
                                        </p:tgtEl>
                                      </p:cBhvr>
                                    </p:animEffect>
                                    <p:set>
                                      <p:cBhvr>
                                        <p:cTn id="28" dur="1" fill="hold">
                                          <p:stCondLst>
                                            <p:cond delay="58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E7DC25-4AAD-40AA-A982-8805628ED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737"/>
            <a:ext cx="6649156" cy="867128"/>
          </a:xfrm>
          <a:prstGeom prst="rect">
            <a:avLst/>
          </a:prstGeom>
        </p:spPr>
      </p:pic>
      <p:sp>
        <p:nvSpPr>
          <p:cNvPr id="7" name="Title 1">
            <a:extLst>
              <a:ext uri="{FF2B5EF4-FFF2-40B4-BE49-F238E27FC236}">
                <a16:creationId xmlns:a16="http://schemas.microsoft.com/office/drawing/2014/main" id="{82724CCC-3375-4558-886C-C30FE6ADAB16}"/>
              </a:ext>
            </a:extLst>
          </p:cNvPr>
          <p:cNvSpPr>
            <a:spLocks noGrp="1"/>
          </p:cNvSpPr>
          <p:nvPr>
            <p:ph type="title"/>
          </p:nvPr>
        </p:nvSpPr>
        <p:spPr>
          <a:xfrm>
            <a:off x="82286" y="-50756"/>
            <a:ext cx="6484584" cy="1325563"/>
          </a:xfrm>
        </p:spPr>
        <p:txBody>
          <a:bodyPr>
            <a:normAutofit/>
          </a:bodyPr>
          <a:lstStyle/>
          <a:p>
            <a:r>
              <a:rPr lang="en-GB" sz="3600" b="1" dirty="0">
                <a:solidFill>
                  <a:schemeClr val="bg1"/>
                </a:solidFill>
                <a:latin typeface="Century Gothic" panose="020B0502020202020204" pitchFamily="34" charset="0"/>
              </a:rPr>
              <a:t>Estar: I am &amp; you are</a:t>
            </a:r>
          </a:p>
        </p:txBody>
      </p:sp>
      <p:sp>
        <p:nvSpPr>
          <p:cNvPr id="8" name="TextBox 7">
            <a:extLst>
              <a:ext uri="{FF2B5EF4-FFF2-40B4-BE49-F238E27FC236}">
                <a16:creationId xmlns:a16="http://schemas.microsoft.com/office/drawing/2014/main" id="{D4C7208F-377D-4F85-B876-A8B42118DB04}"/>
              </a:ext>
            </a:extLst>
          </p:cNvPr>
          <p:cNvSpPr txBox="1"/>
          <p:nvPr/>
        </p:nvSpPr>
        <p:spPr>
          <a:xfrm>
            <a:off x="246111" y="1239104"/>
            <a:ext cx="11469596"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Estar</a:t>
            </a:r>
            <a:r>
              <a:rPr lang="en-GB" sz="2800" dirty="0">
                <a:solidFill>
                  <a:srgbClr val="4472C4">
                    <a:lumMod val="50000"/>
                  </a:srgbClr>
                </a:solidFill>
                <a:latin typeface="Century Gothic" panose="020B0502020202020204" pitchFamily="34" charset="0"/>
              </a:rPr>
              <a:t> means…</a:t>
            </a:r>
          </a:p>
        </p:txBody>
      </p:sp>
      <p:sp>
        <p:nvSpPr>
          <p:cNvPr id="9" name="TextBox 8">
            <a:extLst>
              <a:ext uri="{FF2B5EF4-FFF2-40B4-BE49-F238E27FC236}">
                <a16:creationId xmlns:a16="http://schemas.microsoft.com/office/drawing/2014/main" id="{68F91BED-F37B-474D-BBB7-BA3F92835DEF}"/>
              </a:ext>
            </a:extLst>
          </p:cNvPr>
          <p:cNvSpPr txBox="1"/>
          <p:nvPr/>
        </p:nvSpPr>
        <p:spPr>
          <a:xfrm>
            <a:off x="407869" y="2072406"/>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Estoy</a:t>
            </a:r>
          </a:p>
        </p:txBody>
      </p:sp>
      <p:sp>
        <p:nvSpPr>
          <p:cNvPr id="10" name="TextBox 9">
            <a:extLst>
              <a:ext uri="{FF2B5EF4-FFF2-40B4-BE49-F238E27FC236}">
                <a16:creationId xmlns:a16="http://schemas.microsoft.com/office/drawing/2014/main" id="{D2B31A2F-889D-4572-9AA1-28266565FAB8}"/>
              </a:ext>
            </a:extLst>
          </p:cNvPr>
          <p:cNvSpPr txBox="1"/>
          <p:nvPr/>
        </p:nvSpPr>
        <p:spPr>
          <a:xfrm>
            <a:off x="1931125" y="2075984"/>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 am</a:t>
            </a:r>
          </a:p>
        </p:txBody>
      </p:sp>
      <p:sp>
        <p:nvSpPr>
          <p:cNvPr id="12" name="TextBox 11">
            <a:extLst>
              <a:ext uri="{FF2B5EF4-FFF2-40B4-BE49-F238E27FC236}">
                <a16:creationId xmlns:a16="http://schemas.microsoft.com/office/drawing/2014/main" id="{40D24E83-C946-42E9-8F4D-0B788CD6DB6C}"/>
              </a:ext>
            </a:extLst>
          </p:cNvPr>
          <p:cNvSpPr txBox="1"/>
          <p:nvPr/>
        </p:nvSpPr>
        <p:spPr>
          <a:xfrm>
            <a:off x="5550064" y="1924928"/>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a:t>
            </a:r>
          </a:p>
        </p:txBody>
      </p:sp>
      <p:sp>
        <p:nvSpPr>
          <p:cNvPr id="13" name="TextBox 12">
            <a:extLst>
              <a:ext uri="{FF2B5EF4-FFF2-40B4-BE49-F238E27FC236}">
                <a16:creationId xmlns:a16="http://schemas.microsoft.com/office/drawing/2014/main" id="{8BB806D2-8500-40FB-851F-D0DFA1BAB41D}"/>
              </a:ext>
            </a:extLst>
          </p:cNvPr>
          <p:cNvSpPr txBox="1"/>
          <p:nvPr/>
        </p:nvSpPr>
        <p:spPr>
          <a:xfrm>
            <a:off x="7162254" y="1945061"/>
            <a:ext cx="3259217"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it / he / she is</a:t>
            </a:r>
          </a:p>
        </p:txBody>
      </p:sp>
      <p:sp>
        <p:nvSpPr>
          <p:cNvPr id="14" name="TextBox 13">
            <a:extLst>
              <a:ext uri="{FF2B5EF4-FFF2-40B4-BE49-F238E27FC236}">
                <a16:creationId xmlns:a16="http://schemas.microsoft.com/office/drawing/2014/main" id="{2DE84109-DD4F-4A01-8408-C0FE19C18ECC}"/>
              </a:ext>
            </a:extLst>
          </p:cNvPr>
          <p:cNvSpPr txBox="1"/>
          <p:nvPr/>
        </p:nvSpPr>
        <p:spPr>
          <a:xfrm>
            <a:off x="1045028" y="4585167"/>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a:t>
            </a:r>
            <a:r>
              <a:rPr lang="en-GB" sz="3200" dirty="0" err="1">
                <a:solidFill>
                  <a:srgbClr val="4472C4">
                    <a:lumMod val="50000"/>
                  </a:srgbClr>
                </a:solidFill>
                <a:latin typeface="Century Gothic" panose="020B0502020202020204" pitchFamily="34" charset="0"/>
              </a:rPr>
              <a:t>España</a:t>
            </a:r>
            <a:r>
              <a:rPr lang="en-GB" sz="3200" dirty="0">
                <a:solidFill>
                  <a:srgbClr val="4472C4">
                    <a:lumMod val="50000"/>
                  </a:srgbClr>
                </a:solidFill>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0825388D-E3EA-4AED-A369-44D54984CAF2}"/>
              </a:ext>
            </a:extLst>
          </p:cNvPr>
          <p:cNvSpPr/>
          <p:nvPr/>
        </p:nvSpPr>
        <p:spPr>
          <a:xfrm>
            <a:off x="239590" y="4638543"/>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6" name="TextBox 15">
            <a:extLst>
              <a:ext uri="{FF2B5EF4-FFF2-40B4-BE49-F238E27FC236}">
                <a16:creationId xmlns:a16="http://schemas.microsoft.com/office/drawing/2014/main" id="{C57AF765-817F-4861-A217-F8109BC877E9}"/>
              </a:ext>
            </a:extLst>
          </p:cNvPr>
          <p:cNvSpPr txBox="1"/>
          <p:nvPr/>
        </p:nvSpPr>
        <p:spPr>
          <a:xfrm>
            <a:off x="5850110" y="4625892"/>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Spain.</a:t>
            </a:r>
          </a:p>
        </p:txBody>
      </p:sp>
      <p:sp>
        <p:nvSpPr>
          <p:cNvPr id="17" name="TextBox 16">
            <a:extLst>
              <a:ext uri="{FF2B5EF4-FFF2-40B4-BE49-F238E27FC236}">
                <a16:creationId xmlns:a16="http://schemas.microsoft.com/office/drawing/2014/main" id="{7CA953D2-912F-4DB5-A728-95CF56D328FF}"/>
              </a:ext>
            </a:extLst>
          </p:cNvPr>
          <p:cNvSpPr txBox="1"/>
          <p:nvPr/>
        </p:nvSpPr>
        <p:spPr>
          <a:xfrm>
            <a:off x="1045028" y="5471252"/>
            <a:ext cx="3992880"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Estás en el </a:t>
            </a:r>
            <a:r>
              <a:rPr lang="en-GB" sz="3200" dirty="0" err="1">
                <a:solidFill>
                  <a:srgbClr val="4472C4">
                    <a:lumMod val="50000"/>
                  </a:srgbClr>
                </a:solidFill>
                <a:latin typeface="Century Gothic" panose="020B0502020202020204" pitchFamily="34" charset="0"/>
              </a:rPr>
              <a:t>norte</a:t>
            </a:r>
            <a:r>
              <a:rPr lang="en-GB" sz="3200" dirty="0">
                <a:solidFill>
                  <a:srgbClr val="4472C4">
                    <a:lumMod val="50000"/>
                  </a:srgbClr>
                </a:solidFill>
                <a:latin typeface="Century Gothic" panose="020B0502020202020204" pitchFamily="34" charset="0"/>
              </a:rPr>
              <a:t>.</a:t>
            </a:r>
          </a:p>
        </p:txBody>
      </p:sp>
      <p:sp>
        <p:nvSpPr>
          <p:cNvPr id="18" name="Action Button: Help 17">
            <a:hlinkClick r:id="" action="ppaction://noaction" highlightClick="1"/>
            <a:extLst>
              <a:ext uri="{FF2B5EF4-FFF2-40B4-BE49-F238E27FC236}">
                <a16:creationId xmlns:a16="http://schemas.microsoft.com/office/drawing/2014/main" id="{AF513283-EE6C-49B7-8FEF-0CB6EF661AA5}"/>
              </a:ext>
            </a:extLst>
          </p:cNvPr>
          <p:cNvSpPr/>
          <p:nvPr/>
        </p:nvSpPr>
        <p:spPr>
          <a:xfrm>
            <a:off x="246111" y="547125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GB">
              <a:solidFill>
                <a:prstClr val="white"/>
              </a:solidFill>
            </a:endParaRPr>
          </a:p>
        </p:txBody>
      </p:sp>
      <p:sp>
        <p:nvSpPr>
          <p:cNvPr id="19" name="TextBox 18">
            <a:extLst>
              <a:ext uri="{FF2B5EF4-FFF2-40B4-BE49-F238E27FC236}">
                <a16:creationId xmlns:a16="http://schemas.microsoft.com/office/drawing/2014/main" id="{67ED3F05-01B2-4A05-BFD6-3CAE8B2CC8AC}"/>
              </a:ext>
            </a:extLst>
          </p:cNvPr>
          <p:cNvSpPr txBox="1"/>
          <p:nvPr/>
        </p:nvSpPr>
        <p:spPr>
          <a:xfrm>
            <a:off x="5850110" y="5417875"/>
            <a:ext cx="4795948" cy="584775"/>
          </a:xfrm>
          <a:prstGeom prst="rect">
            <a:avLst/>
          </a:prstGeom>
          <a:noFill/>
        </p:spPr>
        <p:txBody>
          <a:bodyPr wrap="square" rtlCol="0">
            <a:spAutoFit/>
          </a:bodyPr>
          <a:lstStyle/>
          <a:p>
            <a:pPr>
              <a:defRPr/>
            </a:pPr>
            <a:r>
              <a:rPr lang="en-GB" sz="3200" dirty="0">
                <a:solidFill>
                  <a:srgbClr val="4472C4">
                    <a:lumMod val="50000"/>
                  </a:srgbClr>
                </a:solidFill>
                <a:latin typeface="Century Gothic" panose="020B0502020202020204" pitchFamily="34" charset="0"/>
              </a:rPr>
              <a:t>You are in the north.</a:t>
            </a:r>
          </a:p>
        </p:txBody>
      </p:sp>
      <p:pic>
        <p:nvPicPr>
          <p:cNvPr id="20" name="Picture 2" descr="C:\Users\wdj\Google Drive\Primary\Y5 SoW\From Tracy\Pronouns\i.png">
            <a:extLst>
              <a:ext uri="{FF2B5EF4-FFF2-40B4-BE49-F238E27FC236}">
                <a16:creationId xmlns:a16="http://schemas.microsoft.com/office/drawing/2014/main" id="{068256D0-DD69-4A54-ADBA-540E0208FC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472" y="192199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wdj\Google Drive\Primary\Y5 SoW\From Tracy\Pronouns\he.png">
            <a:extLst>
              <a:ext uri="{FF2B5EF4-FFF2-40B4-BE49-F238E27FC236}">
                <a16:creationId xmlns:a16="http://schemas.microsoft.com/office/drawing/2014/main" id="{A9C02DF2-2AE3-4C35-869C-9870A137FB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012" y="2582360"/>
            <a:ext cx="1467789" cy="10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she.png">
            <a:extLst>
              <a:ext uri="{FF2B5EF4-FFF2-40B4-BE49-F238E27FC236}">
                <a16:creationId xmlns:a16="http://schemas.microsoft.com/office/drawing/2014/main" id="{6DEEBEB5-42B0-4B14-B226-03DD14B5E0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3741" y="2546934"/>
            <a:ext cx="1441114" cy="109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8CFF4D7-5046-4DE4-8481-7D9A447DABF5}"/>
              </a:ext>
            </a:extLst>
          </p:cNvPr>
          <p:cNvSpPr txBox="1"/>
          <p:nvPr/>
        </p:nvSpPr>
        <p:spPr>
          <a:xfrm>
            <a:off x="246111" y="3116198"/>
            <a:ext cx="11469596" cy="461665"/>
          </a:xfrm>
          <a:prstGeom prst="rect">
            <a:avLst/>
          </a:prstGeom>
          <a:noFill/>
        </p:spPr>
        <p:txBody>
          <a:bodyPr wrap="square" rtlCol="0">
            <a:spAutoFit/>
          </a:bodyPr>
          <a:lstStyle/>
          <a:p>
            <a:pPr>
              <a:defRPr/>
            </a:pPr>
            <a:r>
              <a:rPr lang="en-GB" sz="2400" dirty="0">
                <a:solidFill>
                  <a:srgbClr val="4472C4">
                    <a:lumMod val="50000"/>
                  </a:srgbClr>
                </a:solidFill>
                <a:latin typeface="Century Gothic" panose="020B0502020202020204" pitchFamily="34" charset="0"/>
              </a:rPr>
              <a:t>To say </a:t>
            </a:r>
            <a:r>
              <a:rPr lang="en-GB" sz="2400" i="1" dirty="0">
                <a:solidFill>
                  <a:srgbClr val="4472C4">
                    <a:lumMod val="50000"/>
                  </a:srgbClr>
                </a:solidFill>
                <a:latin typeface="Century Gothic" panose="020B0502020202020204" pitchFamily="34" charset="0"/>
              </a:rPr>
              <a:t>you are</a:t>
            </a:r>
            <a:r>
              <a:rPr lang="en-GB" sz="2400" dirty="0">
                <a:solidFill>
                  <a:srgbClr val="4472C4">
                    <a:lumMod val="50000"/>
                  </a:srgbClr>
                </a:solidFill>
                <a:latin typeface="Century Gothic" panose="020B0502020202020204" pitchFamily="34" charset="0"/>
              </a:rPr>
              <a:t>, use </a:t>
            </a:r>
            <a:r>
              <a:rPr lang="en-GB" sz="2400" b="1" dirty="0">
                <a:solidFill>
                  <a:srgbClr val="4472C4">
                    <a:lumMod val="50000"/>
                  </a:srgbClr>
                </a:solidFill>
                <a:latin typeface="Century Gothic" panose="020B0502020202020204" pitchFamily="34" charset="0"/>
              </a:rPr>
              <a:t>estás.</a:t>
            </a:r>
          </a:p>
        </p:txBody>
      </p:sp>
      <p:sp>
        <p:nvSpPr>
          <p:cNvPr id="24" name="TextBox 23">
            <a:extLst>
              <a:ext uri="{FF2B5EF4-FFF2-40B4-BE49-F238E27FC236}">
                <a16:creationId xmlns:a16="http://schemas.microsoft.com/office/drawing/2014/main" id="{703F7AB4-81F9-4A09-8DB4-CA829C4C9D94}"/>
              </a:ext>
            </a:extLst>
          </p:cNvPr>
          <p:cNvSpPr txBox="1"/>
          <p:nvPr/>
        </p:nvSpPr>
        <p:spPr>
          <a:xfrm>
            <a:off x="408620"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Estás</a:t>
            </a:r>
          </a:p>
        </p:txBody>
      </p:sp>
      <p:sp>
        <p:nvSpPr>
          <p:cNvPr id="25" name="TextBox 24">
            <a:extLst>
              <a:ext uri="{FF2B5EF4-FFF2-40B4-BE49-F238E27FC236}">
                <a16:creationId xmlns:a16="http://schemas.microsoft.com/office/drawing/2014/main" id="{6397A331-9962-4ABF-BEDE-C721379DDC95}"/>
              </a:ext>
            </a:extLst>
          </p:cNvPr>
          <p:cNvSpPr txBox="1"/>
          <p:nvPr/>
        </p:nvSpPr>
        <p:spPr>
          <a:xfrm>
            <a:off x="1931124" y="3688879"/>
            <a:ext cx="2220685" cy="584775"/>
          </a:xfrm>
          <a:prstGeom prst="rect">
            <a:avLst/>
          </a:prstGeom>
          <a:noFill/>
        </p:spPr>
        <p:txBody>
          <a:bodyPr wrap="square" rtlCol="0">
            <a:spAutoFit/>
          </a:bodyPr>
          <a:lstStyle/>
          <a:p>
            <a:pPr>
              <a:defRPr/>
            </a:pPr>
            <a:r>
              <a:rPr lang="en-GB" sz="3200" b="1" dirty="0">
                <a:solidFill>
                  <a:srgbClr val="4472C4">
                    <a:lumMod val="50000"/>
                  </a:srgbClr>
                </a:solidFill>
                <a:latin typeface="Century Gothic" panose="020B0502020202020204" pitchFamily="34" charset="0"/>
              </a:rPr>
              <a:t>you are</a:t>
            </a:r>
          </a:p>
        </p:txBody>
      </p:sp>
      <p:pic>
        <p:nvPicPr>
          <p:cNvPr id="26" name="Picture 3" descr="C:\Users\wdj\Google Drive\Primary\Y5 SoW\From Tracy\Pronouns\you.png">
            <a:extLst>
              <a:ext uri="{FF2B5EF4-FFF2-40B4-BE49-F238E27FC236}">
                <a16:creationId xmlns:a16="http://schemas.microsoft.com/office/drawing/2014/main" id="{C25EFC66-8F95-4781-BA3F-83B7CCE136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4835" y="3347030"/>
            <a:ext cx="1389172" cy="122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698F62DB-5B14-49AC-8A46-5954065F44D0}"/>
              </a:ext>
            </a:extLst>
          </p:cNvPr>
          <p:cNvSpPr/>
          <p:nvPr/>
        </p:nvSpPr>
        <p:spPr>
          <a:xfrm>
            <a:off x="2752232" y="1270026"/>
            <a:ext cx="5104282" cy="461665"/>
          </a:xfrm>
          <a:prstGeom prst="rect">
            <a:avLst/>
          </a:prstGeom>
        </p:spPr>
        <p:txBody>
          <a:bodyPr wrap="none">
            <a:spAutoFit/>
          </a:bodyPr>
          <a:lstStyle/>
          <a:p>
            <a:pPr>
              <a:defRPr/>
            </a:pPr>
            <a:r>
              <a:rPr lang="en-GB" sz="2400" i="1" dirty="0">
                <a:solidFill>
                  <a:srgbClr val="4472C4">
                    <a:lumMod val="50000"/>
                  </a:srgbClr>
                </a:solidFill>
                <a:latin typeface="Century Gothic" panose="020B0502020202020204" pitchFamily="34" charset="0"/>
              </a:rPr>
              <a:t>to be </a:t>
            </a:r>
            <a:r>
              <a:rPr lang="en-GB" sz="2400" dirty="0">
                <a:solidFill>
                  <a:srgbClr val="4472C4">
                    <a:lumMod val="50000"/>
                  </a:srgbClr>
                </a:solidFill>
                <a:latin typeface="Century Gothic" panose="020B0502020202020204" pitchFamily="34" charset="0"/>
              </a:rPr>
              <a:t>when describing </a:t>
            </a:r>
            <a:r>
              <a:rPr lang="en-GB" sz="2400" u="sng" dirty="0">
                <a:solidFill>
                  <a:srgbClr val="4472C4">
                    <a:lumMod val="50000"/>
                  </a:srgbClr>
                </a:solidFill>
                <a:latin typeface="Century Gothic" panose="020B0502020202020204" pitchFamily="34" charset="0"/>
              </a:rPr>
              <a:t>location</a:t>
            </a:r>
            <a:r>
              <a:rPr lang="en-GB" sz="2400" dirty="0">
                <a:solidFill>
                  <a:srgbClr val="4472C4">
                    <a:lumMod val="50000"/>
                  </a:srgbClr>
                </a:solidFill>
                <a:latin typeface="Century Gothic" panose="020B0502020202020204" pitchFamily="34" charset="0"/>
              </a:rPr>
              <a:t>.  </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animBg="1"/>
      <p:bldP spid="16" grpId="0"/>
      <p:bldP spid="17" grpId="0"/>
      <p:bldP spid="18" grpId="0" animBg="1"/>
      <p:bldP spid="19" grpId="0"/>
      <p:bldP spid="23" grpId="0"/>
      <p:bldP spid="24" grpId="0"/>
      <p:bldP spid="25"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E011A0FA-9B3D-4F90-9A13-841BD403A186}"/>
              </a:ext>
            </a:extLst>
          </p:cNvPr>
          <p:cNvSpPr txBox="1"/>
          <p:nvPr/>
        </p:nvSpPr>
        <p:spPr>
          <a:xfrm>
            <a:off x="82286" y="89699"/>
            <a:ext cx="1027135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4472C4">
                    <a:lumMod val="50000"/>
                  </a:srgbClr>
                </a:solidFill>
                <a:effectLst/>
                <a:uLnTx/>
                <a:uFillTx/>
              </a:rPr>
              <a:t>You and your friend have a busy week ahead. </a:t>
            </a:r>
            <a:br>
              <a:rPr kumimoji="0" lang="en-GB" sz="2000" b="1" i="0" u="none" strike="noStrike" kern="0" cap="none" spc="0" normalizeH="0" baseline="0" noProof="0" dirty="0">
                <a:ln>
                  <a:noFill/>
                </a:ln>
                <a:solidFill>
                  <a:srgbClr val="4472C4">
                    <a:lumMod val="50000"/>
                  </a:srgbClr>
                </a:solidFill>
                <a:effectLst/>
                <a:uLnTx/>
                <a:uFillTx/>
              </a:rPr>
            </a:br>
            <a:r>
              <a:rPr kumimoji="0" lang="en-GB" sz="2000" b="1" i="0" u="none" strike="noStrike" kern="0" cap="none" spc="0" normalizeH="0" baseline="0" noProof="0" dirty="0">
                <a:ln>
                  <a:noFill/>
                </a:ln>
                <a:solidFill>
                  <a:srgbClr val="4472C4">
                    <a:lumMod val="50000"/>
                  </a:srgbClr>
                </a:solidFill>
                <a:effectLst/>
                <a:uLnTx/>
                <a:uFillTx/>
              </a:rPr>
              <a:t>Write where each one of you is each </a:t>
            </a:r>
            <a:r>
              <a:rPr kumimoji="0" lang="en-GB" sz="2000" b="1" i="0" u="none" strike="noStrike" kern="0" cap="none" spc="0" normalizeH="0" baseline="0" noProof="0" dirty="0" smtClean="0">
                <a:ln>
                  <a:noFill/>
                </a:ln>
                <a:solidFill>
                  <a:srgbClr val="4472C4">
                    <a:lumMod val="50000"/>
                  </a:srgbClr>
                </a:solidFill>
                <a:effectLst/>
                <a:uLnTx/>
                <a:uFillTx/>
              </a:rPr>
              <a:t>day </a:t>
            </a:r>
            <a:r>
              <a:rPr kumimoji="0" lang="en-GB" sz="2000" b="1" i="0" u="none" strike="noStrike" kern="0" cap="none" spc="0" normalizeH="0" baseline="0" noProof="0" dirty="0">
                <a:ln>
                  <a:noFill/>
                </a:ln>
                <a:solidFill>
                  <a:srgbClr val="4472C4">
                    <a:lumMod val="50000"/>
                  </a:srgbClr>
                </a:solidFill>
                <a:effectLst/>
                <a:uLnTx/>
                <a:uFillTx/>
              </a:rPr>
              <a:t>in English. Use a ? when no info is given. </a:t>
            </a:r>
          </a:p>
        </p:txBody>
      </p:sp>
      <p:graphicFrame>
        <p:nvGraphicFramePr>
          <p:cNvPr id="35" name="Table 34">
            <a:extLst>
              <a:ext uri="{FF2B5EF4-FFF2-40B4-BE49-F238E27FC236}">
                <a16:creationId xmlns:a16="http://schemas.microsoft.com/office/drawing/2014/main" id="{6409B6A7-8A87-4A4F-A074-8AC62C9152AB}"/>
              </a:ext>
            </a:extLst>
          </p:cNvPr>
          <p:cNvGraphicFramePr>
            <a:graphicFrameLocks noGrp="1"/>
          </p:cNvGraphicFramePr>
          <p:nvPr>
            <p:extLst>
              <p:ext uri="{D42A27DB-BD31-4B8C-83A1-F6EECF244321}">
                <p14:modId xmlns:p14="http://schemas.microsoft.com/office/powerpoint/2010/main" val="2276795220"/>
              </p:ext>
            </p:extLst>
          </p:nvPr>
        </p:nvGraphicFramePr>
        <p:xfrm>
          <a:off x="82286" y="953068"/>
          <a:ext cx="8128000" cy="5092876"/>
        </p:xfrm>
        <a:graphic>
          <a:graphicData uri="http://schemas.openxmlformats.org/drawingml/2006/table">
            <a:tbl>
              <a:tblPr firstRow="1" bandRow="1"/>
              <a:tblGrid>
                <a:gridCol w="1385709">
                  <a:extLst>
                    <a:ext uri="{9D8B030D-6E8A-4147-A177-3AD203B41FA5}">
                      <a16:colId xmlns:a16="http://schemas.microsoft.com/office/drawing/2014/main" val="1599710737"/>
                    </a:ext>
                  </a:extLst>
                </a:gridCol>
                <a:gridCol w="2678291">
                  <a:extLst>
                    <a:ext uri="{9D8B030D-6E8A-4147-A177-3AD203B41FA5}">
                      <a16:colId xmlns:a16="http://schemas.microsoft.com/office/drawing/2014/main" val="618191844"/>
                    </a:ext>
                  </a:extLst>
                </a:gridCol>
                <a:gridCol w="1309509">
                  <a:extLst>
                    <a:ext uri="{9D8B030D-6E8A-4147-A177-3AD203B41FA5}">
                      <a16:colId xmlns:a16="http://schemas.microsoft.com/office/drawing/2014/main" val="1373505759"/>
                    </a:ext>
                  </a:extLst>
                </a:gridCol>
                <a:gridCol w="2754491">
                  <a:extLst>
                    <a:ext uri="{9D8B030D-6E8A-4147-A177-3AD203B41FA5}">
                      <a16:colId xmlns:a16="http://schemas.microsoft.com/office/drawing/2014/main" val="3185978194"/>
                    </a:ext>
                  </a:extLst>
                </a:gridCol>
              </a:tblGrid>
              <a:tr h="47969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a:solidFill>
                            <a:schemeClr val="accent5">
                              <a:lumMod val="50000"/>
                            </a:schemeClr>
                          </a:solidFill>
                          <a:latin typeface="Century Gothic" panose="020B0502020202020204" pitchFamily="34" charset="0"/>
                        </a:rPr>
                        <a:t>2019</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000" dirty="0" err="1">
                          <a:solidFill>
                            <a:schemeClr val="accent5">
                              <a:lumMod val="50000"/>
                            </a:schemeClr>
                          </a:solidFill>
                          <a:latin typeface="Century Gothic" panose="020B0502020202020204" pitchFamily="34" charset="0"/>
                        </a:rPr>
                        <a:t>septiembre</a:t>
                      </a:r>
                      <a:endParaRPr lang="en-GB" sz="2000" dirty="0">
                        <a:solidFill>
                          <a:schemeClr val="accent5">
                            <a:lumMod val="50000"/>
                          </a:schemeClr>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041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lunes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 en casa …estás en </a:t>
                      </a:r>
                      <a:r>
                        <a:rPr lang="en-GB" sz="2000" dirty="0" err="1">
                          <a:solidFill>
                            <a:schemeClr val="accent5">
                              <a:lumMod val="50000"/>
                            </a:schemeClr>
                          </a:solidFill>
                          <a:latin typeface="Century Gothic" panose="020B0502020202020204" pitchFamily="34" charset="0"/>
                        </a:rPr>
                        <a:t>España</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viernes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 en </a:t>
                      </a:r>
                      <a:r>
                        <a:rPr lang="en-GB" sz="2000" dirty="0" err="1">
                          <a:solidFill>
                            <a:schemeClr val="accent5">
                              <a:lumMod val="50000"/>
                            </a:schemeClr>
                          </a:solidFill>
                          <a:latin typeface="Century Gothic" panose="020B0502020202020204" pitchFamily="34" charset="0"/>
                        </a:rPr>
                        <a:t>Inglaterra</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03506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martes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 en Granada..</a:t>
                      </a:r>
                    </a:p>
                    <a:p>
                      <a:r>
                        <a:rPr lang="en-GB" sz="2000" dirty="0">
                          <a:solidFill>
                            <a:schemeClr val="accent5">
                              <a:lumMod val="50000"/>
                            </a:schemeClr>
                          </a:solidFill>
                          <a:latin typeface="Century Gothic" panose="020B0502020202020204" pitchFamily="34" charset="0"/>
                        </a:rPr>
                        <a:t>.estoy en el </a:t>
                      </a:r>
                      <a:r>
                        <a:rPr lang="en-GB" sz="2000" dirty="0" err="1">
                          <a:solidFill>
                            <a:schemeClr val="accent5">
                              <a:lumMod val="50000"/>
                            </a:schemeClr>
                          </a:solidFill>
                          <a:latin typeface="Century Gothic" panose="020B0502020202020204" pitchFamily="34" charset="0"/>
                        </a:rPr>
                        <a:t>norte</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sábado</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……estoy en Madrid</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283310"/>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miércoles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a:t>
                      </a:r>
                      <a:r>
                        <a:rPr lang="en-GB" sz="2000" baseline="0" dirty="0">
                          <a:solidFill>
                            <a:schemeClr val="accent5">
                              <a:lumMod val="50000"/>
                            </a:schemeClr>
                          </a:solidFill>
                          <a:latin typeface="Century Gothic" panose="020B0502020202020204" pitchFamily="34" charset="0"/>
                        </a:rPr>
                        <a:t> en Valencia</a:t>
                      </a:r>
                    </a:p>
                    <a:p>
                      <a:r>
                        <a:rPr lang="en-GB" sz="2000" baseline="0" dirty="0">
                          <a:solidFill>
                            <a:schemeClr val="accent5">
                              <a:lumMod val="50000"/>
                            </a:schemeClr>
                          </a:solidFill>
                          <a:latin typeface="Century Gothic" panose="020B0502020202020204" pitchFamily="34" charset="0"/>
                        </a:rPr>
                        <a:t>…estás en el sur…</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domingo</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.estoy en la </a:t>
                      </a:r>
                      <a:r>
                        <a:rPr lang="en-GB" sz="2000" dirty="0" err="1">
                          <a:solidFill>
                            <a:schemeClr val="accent5">
                              <a:lumMod val="50000"/>
                            </a:schemeClr>
                          </a:solidFill>
                          <a:latin typeface="Century Gothic" panose="020B0502020202020204" pitchFamily="34" charset="0"/>
                        </a:rPr>
                        <a:t>cama</a:t>
                      </a:r>
                      <a:r>
                        <a:rPr lang="en-GB" sz="2000" dirty="0">
                          <a:solidFill>
                            <a:schemeClr val="accent5">
                              <a:lumMod val="50000"/>
                            </a:schemeClr>
                          </a:solidFill>
                          <a:latin typeface="Century Gothic" panose="020B0502020202020204" pitchFamily="34" charset="0"/>
                        </a:rPr>
                        <a:t>…</a:t>
                      </a:r>
                    </a:p>
                    <a:p>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8220113"/>
                  </a:ext>
                </a:extLst>
              </a:tr>
              <a:tr h="115329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err="1">
                          <a:solidFill>
                            <a:schemeClr val="accent5">
                              <a:lumMod val="50000"/>
                            </a:schemeClr>
                          </a:solidFill>
                          <a:latin typeface="Century Gothic" panose="020B0502020202020204" pitchFamily="34" charset="0"/>
                        </a:rPr>
                        <a:t>jueves</a:t>
                      </a:r>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dirty="0">
                          <a:solidFill>
                            <a:schemeClr val="accent5">
                              <a:lumMod val="50000"/>
                            </a:schemeClr>
                          </a:solidFill>
                          <a:latin typeface="Century Gothic" panose="020B0502020202020204" pitchFamily="34" charset="0"/>
                        </a:rPr>
                        <a:t>…estás</a:t>
                      </a:r>
                      <a:r>
                        <a:rPr lang="en-GB" sz="2000" baseline="0" dirty="0">
                          <a:solidFill>
                            <a:schemeClr val="accent5">
                              <a:lumMod val="50000"/>
                            </a:schemeClr>
                          </a:solidFill>
                          <a:latin typeface="Century Gothic" panose="020B0502020202020204" pitchFamily="34" charset="0"/>
                        </a:rPr>
                        <a:t> en casa…</a:t>
                      </a:r>
                      <a:r>
                        <a:rPr lang="en-GB" sz="200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r"/>
                      <a:r>
                        <a:rPr lang="en-GB" sz="2000" b="1" dirty="0" err="1">
                          <a:solidFill>
                            <a:schemeClr val="accent5">
                              <a:lumMod val="50000"/>
                            </a:schemeClr>
                          </a:solidFill>
                          <a:latin typeface="Century Gothic" panose="020B0502020202020204" pitchFamily="34" charset="0"/>
                        </a:rPr>
                        <a:t>Notas</a:t>
                      </a:r>
                      <a:endParaRPr lang="en-GB" sz="20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21211"/>
                  </a:ext>
                </a:extLst>
              </a:tr>
            </a:tbl>
          </a:graphicData>
        </a:graphic>
      </p:graphicFrame>
      <p:sp>
        <p:nvSpPr>
          <p:cNvPr id="36" name="Rectangle 35">
            <a:extLst>
              <a:ext uri="{FF2B5EF4-FFF2-40B4-BE49-F238E27FC236}">
                <a16:creationId xmlns:a16="http://schemas.microsoft.com/office/drawing/2014/main" id="{FA27F877-44F3-40D7-B831-60B4BC625308}"/>
              </a:ext>
            </a:extLst>
          </p:cNvPr>
          <p:cNvSpPr/>
          <p:nvPr/>
        </p:nvSpPr>
        <p:spPr>
          <a:xfrm>
            <a:off x="831716" y="1595528"/>
            <a:ext cx="572594"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6</a:t>
            </a:r>
          </a:p>
        </p:txBody>
      </p:sp>
      <p:sp>
        <p:nvSpPr>
          <p:cNvPr id="37" name="Rectangle 36">
            <a:extLst>
              <a:ext uri="{FF2B5EF4-FFF2-40B4-BE49-F238E27FC236}">
                <a16:creationId xmlns:a16="http://schemas.microsoft.com/office/drawing/2014/main" id="{6EC57751-3156-4278-8ACA-2FFEE2E66B9F}"/>
              </a:ext>
            </a:extLst>
          </p:cNvPr>
          <p:cNvSpPr/>
          <p:nvPr/>
        </p:nvSpPr>
        <p:spPr>
          <a:xfrm>
            <a:off x="831716" y="2828440"/>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7</a:t>
            </a:r>
          </a:p>
        </p:txBody>
      </p:sp>
      <p:sp>
        <p:nvSpPr>
          <p:cNvPr id="38" name="Rectangle 37">
            <a:extLst>
              <a:ext uri="{FF2B5EF4-FFF2-40B4-BE49-F238E27FC236}">
                <a16:creationId xmlns:a16="http://schemas.microsoft.com/office/drawing/2014/main" id="{6D73B2FB-F82C-4B09-AD8E-6C221A19C853}"/>
              </a:ext>
            </a:extLst>
          </p:cNvPr>
          <p:cNvSpPr/>
          <p:nvPr/>
        </p:nvSpPr>
        <p:spPr>
          <a:xfrm>
            <a:off x="831716" y="4012061"/>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8</a:t>
            </a:r>
          </a:p>
        </p:txBody>
      </p:sp>
      <p:sp>
        <p:nvSpPr>
          <p:cNvPr id="39" name="Rectangle 38">
            <a:extLst>
              <a:ext uri="{FF2B5EF4-FFF2-40B4-BE49-F238E27FC236}">
                <a16:creationId xmlns:a16="http://schemas.microsoft.com/office/drawing/2014/main" id="{9176E815-F6B4-4BCE-854E-67F195B3F73E}"/>
              </a:ext>
            </a:extLst>
          </p:cNvPr>
          <p:cNvSpPr/>
          <p:nvPr/>
        </p:nvSpPr>
        <p:spPr>
          <a:xfrm>
            <a:off x="831717" y="5031454"/>
            <a:ext cx="572593"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9</a:t>
            </a:r>
          </a:p>
        </p:txBody>
      </p:sp>
      <p:sp>
        <p:nvSpPr>
          <p:cNvPr id="40" name="Rectangle 39">
            <a:extLst>
              <a:ext uri="{FF2B5EF4-FFF2-40B4-BE49-F238E27FC236}">
                <a16:creationId xmlns:a16="http://schemas.microsoft.com/office/drawing/2014/main" id="{625925A7-9613-4004-B9FC-5489EB1EE912}"/>
              </a:ext>
            </a:extLst>
          </p:cNvPr>
          <p:cNvSpPr/>
          <p:nvPr/>
        </p:nvSpPr>
        <p:spPr>
          <a:xfrm>
            <a:off x="4400100" y="1651189"/>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10</a:t>
            </a:r>
          </a:p>
        </p:txBody>
      </p:sp>
      <p:sp>
        <p:nvSpPr>
          <p:cNvPr id="41" name="Rectangle 40">
            <a:extLst>
              <a:ext uri="{FF2B5EF4-FFF2-40B4-BE49-F238E27FC236}">
                <a16:creationId xmlns:a16="http://schemas.microsoft.com/office/drawing/2014/main" id="{21B34364-02A3-4450-8CBA-256160A2D81C}"/>
              </a:ext>
            </a:extLst>
          </p:cNvPr>
          <p:cNvSpPr/>
          <p:nvPr/>
        </p:nvSpPr>
        <p:spPr>
          <a:xfrm>
            <a:off x="4473984" y="2845852"/>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11</a:t>
            </a:r>
          </a:p>
        </p:txBody>
      </p:sp>
      <p:sp>
        <p:nvSpPr>
          <p:cNvPr id="42" name="Rectangle 41">
            <a:extLst>
              <a:ext uri="{FF2B5EF4-FFF2-40B4-BE49-F238E27FC236}">
                <a16:creationId xmlns:a16="http://schemas.microsoft.com/office/drawing/2014/main" id="{30888053-D1F4-43DE-8288-4D92BF0612BC}"/>
              </a:ext>
            </a:extLst>
          </p:cNvPr>
          <p:cNvSpPr/>
          <p:nvPr/>
        </p:nvSpPr>
        <p:spPr>
          <a:xfrm>
            <a:off x="4400100" y="3990274"/>
            <a:ext cx="960520" cy="92333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rPr>
              <a:t>12</a:t>
            </a:r>
          </a:p>
        </p:txBody>
      </p:sp>
      <p:graphicFrame>
        <p:nvGraphicFramePr>
          <p:cNvPr id="43" name="Table 42">
            <a:extLst>
              <a:ext uri="{FF2B5EF4-FFF2-40B4-BE49-F238E27FC236}">
                <a16:creationId xmlns:a16="http://schemas.microsoft.com/office/drawing/2014/main" id="{3216A233-8D36-4AF4-B753-E466393B2F10}"/>
              </a:ext>
            </a:extLst>
          </p:cNvPr>
          <p:cNvGraphicFramePr>
            <a:graphicFrameLocks noGrp="1"/>
          </p:cNvGraphicFramePr>
          <p:nvPr>
            <p:extLst>
              <p:ext uri="{D42A27DB-BD31-4B8C-83A1-F6EECF244321}">
                <p14:modId xmlns:p14="http://schemas.microsoft.com/office/powerpoint/2010/main" val="1275146597"/>
              </p:ext>
            </p:extLst>
          </p:nvPr>
        </p:nvGraphicFramePr>
        <p:xfrm>
          <a:off x="8401433" y="2352263"/>
          <a:ext cx="3659878" cy="2926080"/>
        </p:xfrm>
        <a:graphic>
          <a:graphicData uri="http://schemas.openxmlformats.org/drawingml/2006/table">
            <a:tbl>
              <a:tblPr firstRow="1" bandRow="1"/>
              <a:tblGrid>
                <a:gridCol w="862087">
                  <a:extLst>
                    <a:ext uri="{9D8B030D-6E8A-4147-A177-3AD203B41FA5}">
                      <a16:colId xmlns:a16="http://schemas.microsoft.com/office/drawing/2014/main" val="1872695981"/>
                    </a:ext>
                  </a:extLst>
                </a:gridCol>
                <a:gridCol w="1364776">
                  <a:extLst>
                    <a:ext uri="{9D8B030D-6E8A-4147-A177-3AD203B41FA5}">
                      <a16:colId xmlns:a16="http://schemas.microsoft.com/office/drawing/2014/main" val="3278785202"/>
                    </a:ext>
                  </a:extLst>
                </a:gridCol>
                <a:gridCol w="1433015">
                  <a:extLst>
                    <a:ext uri="{9D8B030D-6E8A-4147-A177-3AD203B41FA5}">
                      <a16:colId xmlns:a16="http://schemas.microsoft.com/office/drawing/2014/main" val="1754538620"/>
                    </a:ext>
                  </a:extLst>
                </a:gridCol>
              </a:tblGrid>
              <a:tr h="3547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229658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Mon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68140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Tues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620548"/>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Weds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880000"/>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Thurs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733584"/>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Fri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108507"/>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Sat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062212"/>
                  </a:ext>
                </a:extLst>
              </a:tr>
              <a:tr h="3547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dirty="0">
                          <a:solidFill>
                            <a:schemeClr val="accent5">
                              <a:lumMod val="50000"/>
                            </a:schemeClr>
                          </a:solidFill>
                          <a:latin typeface="Century Gothic" panose="020B0502020202020204" pitchFamily="34" charset="0"/>
                        </a:rPr>
                        <a:t>Sun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044830"/>
                  </a:ext>
                </a:extLst>
              </a:tr>
            </a:tbl>
          </a:graphicData>
        </a:graphic>
      </p:graphicFrame>
      <p:sp>
        <p:nvSpPr>
          <p:cNvPr id="44" name="Oval Callout 23">
            <a:extLst>
              <a:ext uri="{FF2B5EF4-FFF2-40B4-BE49-F238E27FC236}">
                <a16:creationId xmlns:a16="http://schemas.microsoft.com/office/drawing/2014/main" id="{E19A63AA-6B48-4786-AE10-750584E37166}"/>
              </a:ext>
            </a:extLst>
          </p:cNvPr>
          <p:cNvSpPr/>
          <p:nvPr/>
        </p:nvSpPr>
        <p:spPr>
          <a:xfrm>
            <a:off x="8960238" y="2095438"/>
            <a:ext cx="1203180" cy="525202"/>
          </a:xfrm>
          <a:prstGeom prst="wedgeEllipseCallout">
            <a:avLst>
              <a:gd name="adj1" fmla="val 58314"/>
              <a:gd name="adj2" fmla="val 4347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I am</a:t>
            </a:r>
          </a:p>
        </p:txBody>
      </p:sp>
      <p:sp>
        <p:nvSpPr>
          <p:cNvPr id="45" name="Oval Callout 24">
            <a:extLst>
              <a:ext uri="{FF2B5EF4-FFF2-40B4-BE49-F238E27FC236}">
                <a16:creationId xmlns:a16="http://schemas.microsoft.com/office/drawing/2014/main" id="{EEF61B7D-DF28-4EE3-802A-9A0A538FAB71}"/>
              </a:ext>
            </a:extLst>
          </p:cNvPr>
          <p:cNvSpPr/>
          <p:nvPr/>
        </p:nvSpPr>
        <p:spPr>
          <a:xfrm>
            <a:off x="10040495" y="1591895"/>
            <a:ext cx="1970370" cy="619514"/>
          </a:xfrm>
          <a:prstGeom prst="wedgeEllipseCallout">
            <a:avLst>
              <a:gd name="adj1" fmla="val -10757"/>
              <a:gd name="adj2" fmla="val 109695"/>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Tw Cen MT" panose="020B0602020104020603"/>
                <a:ea typeface="+mn-ea"/>
                <a:cs typeface="+mn-cs"/>
              </a:rPr>
              <a:t>You are</a:t>
            </a:r>
          </a:p>
        </p:txBody>
      </p:sp>
      <p:sp>
        <p:nvSpPr>
          <p:cNvPr id="46" name="Rectangle 45">
            <a:extLst>
              <a:ext uri="{FF2B5EF4-FFF2-40B4-BE49-F238E27FC236}">
                <a16:creationId xmlns:a16="http://schemas.microsoft.com/office/drawing/2014/main" id="{1C9F8D06-6981-42F7-BCEE-32299A548648}"/>
              </a:ext>
            </a:extLst>
          </p:cNvPr>
          <p:cNvSpPr/>
          <p:nvPr/>
        </p:nvSpPr>
        <p:spPr>
          <a:xfrm rot="21183795">
            <a:off x="5578035" y="4929202"/>
            <a:ext cx="2355132" cy="107721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pattFill prst="ltDnDiag">
                  <a:fgClr>
                    <a:srgbClr val="4472C4">
                      <a:lumMod val="60000"/>
                      <a:lumOff val="40000"/>
                    </a:srgbClr>
                  </a:fgClr>
                  <a:bgClr>
                    <a:prstClr val="white"/>
                  </a:bgClr>
                </a:pattFill>
                <a:effectLst/>
                <a:uLnTx/>
                <a:uFillTx/>
              </a:rPr>
              <a:t>İFiestas</a:t>
            </a:r>
            <a:r>
              <a:rPr kumimoji="0" lang="en-US" sz="3200" b="1" i="0" u="none" strike="noStrike" kern="0" cap="none" spc="0" normalizeH="0" baseline="0" noProof="0" dirty="0">
                <a:ln w="12700">
                  <a:solidFill>
                    <a:srgbClr val="4472C4"/>
                  </a:solidFill>
                  <a:prstDash val="solid"/>
                </a:ln>
                <a:pattFill prst="ltDnDiag">
                  <a:fgClr>
                    <a:srgbClr val="4472C4">
                      <a:lumMod val="60000"/>
                      <a:lumOff val="40000"/>
                    </a:srgbClr>
                  </a:fgClr>
                  <a:bgClr>
                    <a:prstClr val="white"/>
                  </a:bgClr>
                </a:pattFill>
                <a:effectLst/>
                <a:uLnTx/>
                <a:uFillTx/>
              </a:rPr>
              <a:t> 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12700">
                  <a:solidFill>
                    <a:srgbClr val="4472C4"/>
                  </a:solidFill>
                  <a:prstDash val="solid"/>
                </a:ln>
                <a:pattFill prst="ltDnDiag">
                  <a:fgClr>
                    <a:srgbClr val="4472C4">
                      <a:lumMod val="60000"/>
                      <a:lumOff val="40000"/>
                    </a:srgbClr>
                  </a:fgClr>
                  <a:bgClr>
                    <a:prstClr val="white"/>
                  </a:bgClr>
                </a:pattFill>
                <a:effectLst/>
                <a:uLnTx/>
                <a:uFillTx/>
              </a:rPr>
              <a:t>octubre</a:t>
            </a:r>
            <a:r>
              <a:rPr kumimoji="0" lang="en-US" sz="3200" b="1" i="0" u="none" strike="noStrike" kern="0" cap="none" spc="0" normalizeH="0" baseline="0" noProof="0" dirty="0">
                <a:ln w="12700">
                  <a:solidFill>
                    <a:srgbClr val="4472C4"/>
                  </a:solidFill>
                  <a:prstDash val="solid"/>
                </a:ln>
                <a:pattFill prst="ltDnDiag">
                  <a:fgClr>
                    <a:srgbClr val="4472C4">
                      <a:lumMod val="60000"/>
                      <a:lumOff val="40000"/>
                    </a:srgbClr>
                  </a:fgClr>
                  <a:bgClr>
                    <a:prstClr val="white"/>
                  </a:bgClr>
                </a:pattFill>
                <a:effectLst/>
                <a:uLnTx/>
                <a:uFillTx/>
              </a:rPr>
              <a:t>!</a:t>
            </a:r>
          </a:p>
        </p:txBody>
      </p:sp>
      <p:sp>
        <p:nvSpPr>
          <p:cNvPr id="47" name="TextBox 46">
            <a:extLst>
              <a:ext uri="{FF2B5EF4-FFF2-40B4-BE49-F238E27FC236}">
                <a16:creationId xmlns:a16="http://schemas.microsoft.com/office/drawing/2014/main" id="{A97BA0F3-C3D5-47E4-8FBF-3BA44272DFD0}"/>
              </a:ext>
            </a:extLst>
          </p:cNvPr>
          <p:cNvSpPr txBox="1"/>
          <p:nvPr/>
        </p:nvSpPr>
        <p:spPr>
          <a:xfrm>
            <a:off x="9418528" y="2759564"/>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48" name="TextBox 47">
            <a:extLst>
              <a:ext uri="{FF2B5EF4-FFF2-40B4-BE49-F238E27FC236}">
                <a16:creationId xmlns:a16="http://schemas.microsoft.com/office/drawing/2014/main" id="{6857A751-37F6-47F1-90E5-A6E1CB1289F0}"/>
              </a:ext>
            </a:extLst>
          </p:cNvPr>
          <p:cNvSpPr txBox="1"/>
          <p:nvPr/>
        </p:nvSpPr>
        <p:spPr>
          <a:xfrm>
            <a:off x="10784705" y="2730603"/>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Spain</a:t>
            </a:r>
          </a:p>
        </p:txBody>
      </p:sp>
      <p:sp>
        <p:nvSpPr>
          <p:cNvPr id="49" name="TextBox 48">
            <a:extLst>
              <a:ext uri="{FF2B5EF4-FFF2-40B4-BE49-F238E27FC236}">
                <a16:creationId xmlns:a16="http://schemas.microsoft.com/office/drawing/2014/main" id="{EF880F91-2C2F-4FA8-8A0E-6F3AB798DE88}"/>
              </a:ext>
            </a:extLst>
          </p:cNvPr>
          <p:cNvSpPr txBox="1"/>
          <p:nvPr/>
        </p:nvSpPr>
        <p:spPr>
          <a:xfrm>
            <a:off x="9227380" y="3106044"/>
            <a:ext cx="146175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north</a:t>
            </a:r>
          </a:p>
        </p:txBody>
      </p:sp>
      <p:sp>
        <p:nvSpPr>
          <p:cNvPr id="50" name="TextBox 49">
            <a:extLst>
              <a:ext uri="{FF2B5EF4-FFF2-40B4-BE49-F238E27FC236}">
                <a16:creationId xmlns:a16="http://schemas.microsoft.com/office/drawing/2014/main" id="{C8CDE00C-41E9-4540-A9D1-D6752D0EF457}"/>
              </a:ext>
            </a:extLst>
          </p:cNvPr>
          <p:cNvSpPr txBox="1"/>
          <p:nvPr/>
        </p:nvSpPr>
        <p:spPr>
          <a:xfrm>
            <a:off x="10629478" y="3116083"/>
            <a:ext cx="149148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Granada</a:t>
            </a:r>
          </a:p>
        </p:txBody>
      </p:sp>
      <p:sp>
        <p:nvSpPr>
          <p:cNvPr id="51" name="TextBox 50">
            <a:extLst>
              <a:ext uri="{FF2B5EF4-FFF2-40B4-BE49-F238E27FC236}">
                <a16:creationId xmlns:a16="http://schemas.microsoft.com/office/drawing/2014/main" id="{62E42DA5-6247-4A69-A79F-C286DADCF0CF}"/>
              </a:ext>
            </a:extLst>
          </p:cNvPr>
          <p:cNvSpPr txBox="1"/>
          <p:nvPr/>
        </p:nvSpPr>
        <p:spPr>
          <a:xfrm>
            <a:off x="9227380" y="3499506"/>
            <a:ext cx="157432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Valencia</a:t>
            </a:r>
          </a:p>
        </p:txBody>
      </p:sp>
      <p:sp>
        <p:nvSpPr>
          <p:cNvPr id="52" name="TextBox 51">
            <a:extLst>
              <a:ext uri="{FF2B5EF4-FFF2-40B4-BE49-F238E27FC236}">
                <a16:creationId xmlns:a16="http://schemas.microsoft.com/office/drawing/2014/main" id="{9EB9F341-ED5A-465F-90DE-5D862D2DAF89}"/>
              </a:ext>
            </a:extLst>
          </p:cNvPr>
          <p:cNvSpPr txBox="1"/>
          <p:nvPr/>
        </p:nvSpPr>
        <p:spPr>
          <a:xfrm>
            <a:off x="10625314" y="3491496"/>
            <a:ext cx="148332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the south</a:t>
            </a:r>
          </a:p>
        </p:txBody>
      </p:sp>
      <p:sp>
        <p:nvSpPr>
          <p:cNvPr id="53" name="TextBox 52">
            <a:extLst>
              <a:ext uri="{FF2B5EF4-FFF2-40B4-BE49-F238E27FC236}">
                <a16:creationId xmlns:a16="http://schemas.microsoft.com/office/drawing/2014/main" id="{DB69CFE0-D0CE-4932-98C1-FC55C0A6BBEC}"/>
              </a:ext>
            </a:extLst>
          </p:cNvPr>
          <p:cNvSpPr txBox="1"/>
          <p:nvPr/>
        </p:nvSpPr>
        <p:spPr>
          <a:xfrm>
            <a:off x="10636758" y="3831895"/>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at home</a:t>
            </a:r>
          </a:p>
        </p:txBody>
      </p:sp>
      <p:sp>
        <p:nvSpPr>
          <p:cNvPr id="54" name="TextBox 53">
            <a:extLst>
              <a:ext uri="{FF2B5EF4-FFF2-40B4-BE49-F238E27FC236}">
                <a16:creationId xmlns:a16="http://schemas.microsoft.com/office/drawing/2014/main" id="{27B35980-BBBD-4421-BFEE-2EB05CA95A9E}"/>
              </a:ext>
            </a:extLst>
          </p:cNvPr>
          <p:cNvSpPr txBox="1"/>
          <p:nvPr/>
        </p:nvSpPr>
        <p:spPr>
          <a:xfrm>
            <a:off x="9700249" y="3815303"/>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5" name="TextBox 54">
            <a:extLst>
              <a:ext uri="{FF2B5EF4-FFF2-40B4-BE49-F238E27FC236}">
                <a16:creationId xmlns:a16="http://schemas.microsoft.com/office/drawing/2014/main" id="{60DED9D1-6808-47B6-977C-6D05A8C86EDC}"/>
              </a:ext>
            </a:extLst>
          </p:cNvPr>
          <p:cNvSpPr txBox="1"/>
          <p:nvPr/>
        </p:nvSpPr>
        <p:spPr>
          <a:xfrm>
            <a:off x="9307385" y="4553967"/>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Madrid</a:t>
            </a:r>
          </a:p>
        </p:txBody>
      </p:sp>
      <p:sp>
        <p:nvSpPr>
          <p:cNvPr id="56" name="TextBox 55">
            <a:extLst>
              <a:ext uri="{FF2B5EF4-FFF2-40B4-BE49-F238E27FC236}">
                <a16:creationId xmlns:a16="http://schemas.microsoft.com/office/drawing/2014/main" id="{7B889A3F-89DD-41C6-8238-7BFAAD9B0FC3}"/>
              </a:ext>
            </a:extLst>
          </p:cNvPr>
          <p:cNvSpPr txBox="1"/>
          <p:nvPr/>
        </p:nvSpPr>
        <p:spPr>
          <a:xfrm>
            <a:off x="10625314" y="4184635"/>
            <a:ext cx="13482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England</a:t>
            </a:r>
          </a:p>
        </p:txBody>
      </p:sp>
      <p:sp>
        <p:nvSpPr>
          <p:cNvPr id="57" name="TextBox 56">
            <a:extLst>
              <a:ext uri="{FF2B5EF4-FFF2-40B4-BE49-F238E27FC236}">
                <a16:creationId xmlns:a16="http://schemas.microsoft.com/office/drawing/2014/main" id="{A33D012C-0430-4940-92BD-5243724A8C0A}"/>
              </a:ext>
            </a:extLst>
          </p:cNvPr>
          <p:cNvSpPr txBox="1"/>
          <p:nvPr/>
        </p:nvSpPr>
        <p:spPr>
          <a:xfrm>
            <a:off x="11207289" y="4553967"/>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8" name="TextBox 57">
            <a:extLst>
              <a:ext uri="{FF2B5EF4-FFF2-40B4-BE49-F238E27FC236}">
                <a16:creationId xmlns:a16="http://schemas.microsoft.com/office/drawing/2014/main" id="{38C87BEF-69F1-4DD8-A543-94884AF422BF}"/>
              </a:ext>
            </a:extLst>
          </p:cNvPr>
          <p:cNvSpPr txBox="1"/>
          <p:nvPr/>
        </p:nvSpPr>
        <p:spPr>
          <a:xfrm>
            <a:off x="11254481" y="4923299"/>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59" name="TextBox 58">
            <a:extLst>
              <a:ext uri="{FF2B5EF4-FFF2-40B4-BE49-F238E27FC236}">
                <a16:creationId xmlns:a16="http://schemas.microsoft.com/office/drawing/2014/main" id="{34F54C2F-5C34-4523-B8D9-E121FA6B7317}"/>
              </a:ext>
            </a:extLst>
          </p:cNvPr>
          <p:cNvSpPr txBox="1"/>
          <p:nvPr/>
        </p:nvSpPr>
        <p:spPr>
          <a:xfrm>
            <a:off x="9561828" y="4923299"/>
            <a:ext cx="1270604"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rPr>
              <a:t>in bed</a:t>
            </a:r>
          </a:p>
        </p:txBody>
      </p:sp>
      <p:sp>
        <p:nvSpPr>
          <p:cNvPr id="60" name="TextBox 59">
            <a:extLst>
              <a:ext uri="{FF2B5EF4-FFF2-40B4-BE49-F238E27FC236}">
                <a16:creationId xmlns:a16="http://schemas.microsoft.com/office/drawing/2014/main" id="{A9A865CE-AA75-4DA6-A9DE-602C52AC9FE4}"/>
              </a:ext>
            </a:extLst>
          </p:cNvPr>
          <p:cNvSpPr txBox="1"/>
          <p:nvPr/>
        </p:nvSpPr>
        <p:spPr>
          <a:xfrm>
            <a:off x="9723533" y="4198694"/>
            <a:ext cx="1314899" cy="37541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4472C4">
                    <a:lumMod val="50000"/>
                  </a:srgbClr>
                </a:solidFill>
                <a:effectLst/>
                <a:uLnTx/>
                <a:uFillTx/>
              </a:rPr>
              <a:t>?</a:t>
            </a:r>
          </a:p>
        </p:txBody>
      </p:sp>
      <p:sp>
        <p:nvSpPr>
          <p:cNvPr id="2" name="Title 1">
            <a:extLst>
              <a:ext uri="{FF2B5EF4-FFF2-40B4-BE49-F238E27FC236}">
                <a16:creationId xmlns:a16="http://schemas.microsoft.com/office/drawing/2014/main" id="{86DF3E1C-4FDE-4922-B746-6A88984EC21C}"/>
              </a:ext>
            </a:extLst>
          </p:cNvPr>
          <p:cNvSpPr>
            <a:spLocks noGrp="1"/>
          </p:cNvSpPr>
          <p:nvPr>
            <p:ph type="title"/>
          </p:nvPr>
        </p:nvSpPr>
        <p:spPr>
          <a:xfrm>
            <a:off x="11225452" y="230562"/>
            <a:ext cx="1223412" cy="428523"/>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169274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FFAD0F42-D602-4BB3-93BD-931236C11471}"/>
              </a:ext>
            </a:extLst>
          </p:cNvPr>
          <p:cNvSpPr txBox="1"/>
          <p:nvPr/>
        </p:nvSpPr>
        <p:spPr>
          <a:xfrm>
            <a:off x="0" y="80896"/>
            <a:ext cx="10755086"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300" i="0" u="none" strike="noStrike" kern="0" cap="none" spc="0" normalizeH="0" baseline="0" noProof="0" dirty="0">
                <a:ln>
                  <a:noFill/>
                </a:ln>
                <a:solidFill>
                  <a:srgbClr val="4472C4">
                    <a:lumMod val="50000"/>
                  </a:srgbClr>
                </a:solidFill>
                <a:effectLst/>
                <a:uLnTx/>
                <a:uFillTx/>
              </a:rPr>
              <a:t>Sofia</a:t>
            </a:r>
            <a:r>
              <a:rPr kumimoji="0" lang="en-GB" sz="2300" b="0" i="0" u="none" strike="noStrike" kern="0" cap="none" spc="0" normalizeH="0" baseline="0" noProof="0" dirty="0">
                <a:ln>
                  <a:noFill/>
                </a:ln>
                <a:solidFill>
                  <a:srgbClr val="4472C4">
                    <a:lumMod val="50000"/>
                  </a:srgbClr>
                </a:solidFill>
                <a:effectLst/>
                <a:uLnTx/>
                <a:uFillTx/>
              </a:rPr>
              <a:t> </a:t>
            </a:r>
            <a:r>
              <a:rPr kumimoji="0" lang="en-GB" sz="2300" b="0" i="0" u="none" strike="noStrike" kern="0" cap="none" spc="0" normalizeH="0" noProof="0" dirty="0" smtClean="0">
                <a:ln>
                  <a:noFill/>
                </a:ln>
                <a:solidFill>
                  <a:srgbClr val="4472C4">
                    <a:lumMod val="50000"/>
                  </a:srgbClr>
                </a:solidFill>
                <a:effectLst/>
                <a:uLnTx/>
                <a:uFillTx/>
              </a:rPr>
              <a:t>compares where two people are on holiday: Clara (‘you’) and a friend (‘she’). Listen. </a:t>
            </a:r>
            <a:r>
              <a:rPr lang="en-GB" sz="2300" kern="0" dirty="0" smtClean="0">
                <a:solidFill>
                  <a:srgbClr val="4472C4">
                    <a:lumMod val="50000"/>
                  </a:srgbClr>
                </a:solidFill>
              </a:rPr>
              <a:t>Who is it? Tick the person, then write where they are.</a:t>
            </a:r>
            <a:endParaRPr kumimoji="0" lang="en-GB" sz="2300" b="0" i="0" u="none" strike="noStrike" kern="0" cap="none" spc="0" normalizeH="0" baseline="0" noProof="0" dirty="0">
              <a:ln>
                <a:noFill/>
              </a:ln>
              <a:solidFill>
                <a:srgbClr val="4472C4">
                  <a:lumMod val="50000"/>
                </a:srgbClr>
              </a:solidFill>
              <a:effectLst/>
              <a:uLnTx/>
              <a:uFillTx/>
            </a:endParaRPr>
          </a:p>
        </p:txBody>
      </p:sp>
      <p:graphicFrame>
        <p:nvGraphicFramePr>
          <p:cNvPr id="37" name="Table 36">
            <a:extLst>
              <a:ext uri="{FF2B5EF4-FFF2-40B4-BE49-F238E27FC236}">
                <a16:creationId xmlns:a16="http://schemas.microsoft.com/office/drawing/2014/main" id="{58B56A3E-38E1-4A2F-8519-5D0B0336EB98}"/>
              </a:ext>
            </a:extLst>
          </p:cNvPr>
          <p:cNvGraphicFramePr>
            <a:graphicFrameLocks noGrp="1"/>
          </p:cNvGraphicFramePr>
          <p:nvPr>
            <p:extLst>
              <p:ext uri="{D42A27DB-BD31-4B8C-83A1-F6EECF244321}">
                <p14:modId xmlns:p14="http://schemas.microsoft.com/office/powerpoint/2010/main" val="2747639587"/>
              </p:ext>
            </p:extLst>
          </p:nvPr>
        </p:nvGraphicFramePr>
        <p:xfrm>
          <a:off x="2603403" y="1406914"/>
          <a:ext cx="7543942" cy="4585072"/>
        </p:xfrm>
        <a:graphic>
          <a:graphicData uri="http://schemas.openxmlformats.org/drawingml/2006/table">
            <a:tbl>
              <a:tblPr firstRow="1" bandRow="1"/>
              <a:tblGrid>
                <a:gridCol w="2286200">
                  <a:extLst>
                    <a:ext uri="{9D8B030D-6E8A-4147-A177-3AD203B41FA5}">
                      <a16:colId xmlns:a16="http://schemas.microsoft.com/office/drawing/2014/main" val="2454398400"/>
                    </a:ext>
                  </a:extLst>
                </a:gridCol>
                <a:gridCol w="2628871">
                  <a:extLst>
                    <a:ext uri="{9D8B030D-6E8A-4147-A177-3AD203B41FA5}">
                      <a16:colId xmlns:a16="http://schemas.microsoft.com/office/drawing/2014/main" val="4288240880"/>
                    </a:ext>
                  </a:extLst>
                </a:gridCol>
                <a:gridCol w="2628871">
                  <a:extLst>
                    <a:ext uri="{9D8B030D-6E8A-4147-A177-3AD203B41FA5}">
                      <a16:colId xmlns:a16="http://schemas.microsoft.com/office/drawing/2014/main" val="1371243363"/>
                    </a:ext>
                  </a:extLst>
                </a:gridCol>
              </a:tblGrid>
              <a:tr h="48021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smtClean="0">
                          <a:solidFill>
                            <a:srgbClr val="115076"/>
                          </a:solidFill>
                          <a:latin typeface="Century Gothic" panose="020B0502020202020204" pitchFamily="34" charset="0"/>
                        </a:rPr>
                        <a:t>Clara</a:t>
                      </a:r>
                      <a:endParaRPr lang="en-GB" sz="2400" b="1" dirty="0">
                        <a:solidFill>
                          <a:srgbClr val="115076"/>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400" b="1" dirty="0" smtClean="0">
                          <a:solidFill>
                            <a:srgbClr val="115076"/>
                          </a:solidFill>
                          <a:latin typeface="Century Gothic" panose="020B0502020202020204" pitchFamily="34" charset="0"/>
                        </a:rPr>
                        <a:t>friend</a:t>
                      </a:r>
                      <a:endParaRPr lang="en-GB" sz="2400" b="1" dirty="0">
                        <a:solidFill>
                          <a:srgbClr val="115076"/>
                        </a:solidFill>
                        <a:latin typeface="Century Gothic" panose="020B0502020202020204" pitchFamily="34" charset="0"/>
                      </a:endParaRPr>
                    </a:p>
                  </a:txBody>
                  <a:tcPr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algn="ctr"/>
                      <a:r>
                        <a:rPr lang="en-GB" sz="2400" b="1" dirty="0" smtClean="0">
                          <a:solidFill>
                            <a:srgbClr val="115076"/>
                          </a:solidFill>
                          <a:latin typeface="Century Gothic" panose="020B0502020202020204" pitchFamily="34" charset="0"/>
                        </a:rPr>
                        <a:t>¿Dónde?</a:t>
                      </a:r>
                      <a:endParaRPr lang="en-GB" sz="2400" b="1" dirty="0">
                        <a:solidFill>
                          <a:srgbClr val="115076"/>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9983017"/>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48927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4117280"/>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2325763"/>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5243204"/>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0033395"/>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749599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5162271"/>
                  </a:ext>
                </a:extLst>
              </a:tr>
              <a:tr h="51310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endParaRPr lang="en-GB" dirty="0">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764403110"/>
                  </a:ext>
                </a:extLst>
              </a:tr>
            </a:tbl>
          </a:graphicData>
        </a:graphic>
      </p:graphicFrame>
      <p:sp>
        <p:nvSpPr>
          <p:cNvPr id="38" name="TextBox 37">
            <a:extLst>
              <a:ext uri="{FF2B5EF4-FFF2-40B4-BE49-F238E27FC236}">
                <a16:creationId xmlns:a16="http://schemas.microsoft.com/office/drawing/2014/main" id="{0AABC6B5-B303-4F64-A8CC-59742DFA31D8}"/>
              </a:ext>
            </a:extLst>
          </p:cNvPr>
          <p:cNvSpPr txBox="1"/>
          <p:nvPr/>
        </p:nvSpPr>
        <p:spPr>
          <a:xfrm>
            <a:off x="7251818" y="4980549"/>
            <a:ext cx="209617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Madrid</a:t>
            </a:r>
          </a:p>
        </p:txBody>
      </p:sp>
      <p:sp>
        <p:nvSpPr>
          <p:cNvPr id="39" name="TextBox 38">
            <a:extLst>
              <a:ext uri="{FF2B5EF4-FFF2-40B4-BE49-F238E27FC236}">
                <a16:creationId xmlns:a16="http://schemas.microsoft.com/office/drawing/2014/main" id="{E1C4B573-E5BE-4C24-9F79-1E3D9BAE357D}"/>
              </a:ext>
            </a:extLst>
          </p:cNvPr>
          <p:cNvSpPr txBox="1"/>
          <p:nvPr/>
        </p:nvSpPr>
        <p:spPr>
          <a:xfrm>
            <a:off x="7459154" y="1893564"/>
            <a:ext cx="1736964"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Valencia</a:t>
            </a:r>
          </a:p>
        </p:txBody>
      </p:sp>
      <p:sp>
        <p:nvSpPr>
          <p:cNvPr id="42" name="TextBox 41">
            <a:extLst>
              <a:ext uri="{FF2B5EF4-FFF2-40B4-BE49-F238E27FC236}">
                <a16:creationId xmlns:a16="http://schemas.microsoft.com/office/drawing/2014/main" id="{6DFA82AC-272B-400C-B4BB-DECDAD124BB6}"/>
              </a:ext>
            </a:extLst>
          </p:cNvPr>
          <p:cNvSpPr txBox="1"/>
          <p:nvPr/>
        </p:nvSpPr>
        <p:spPr>
          <a:xfrm>
            <a:off x="6992087" y="3961252"/>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England</a:t>
            </a:r>
          </a:p>
        </p:txBody>
      </p:sp>
      <p:sp>
        <p:nvSpPr>
          <p:cNvPr id="43" name="Action Button: Custom 60">
            <a:hlinkClick r:id="" action="ppaction://noaction" highlightClick="1">
              <a:snd r:embed="rId3" name="Estoy en Valencia.wav"/>
            </a:hlinkClick>
            <a:extLst>
              <a:ext uri="{FF2B5EF4-FFF2-40B4-BE49-F238E27FC236}">
                <a16:creationId xmlns:a16="http://schemas.microsoft.com/office/drawing/2014/main" id="{E9B13652-AEB4-4DB1-AA85-E781C197EBB7}"/>
              </a:ext>
            </a:extLst>
          </p:cNvPr>
          <p:cNvSpPr/>
          <p:nvPr/>
        </p:nvSpPr>
        <p:spPr>
          <a:xfrm>
            <a:off x="1776822" y="189139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44" name="Action Button: Custom 61">
            <a:hlinkClick r:id="" action="ppaction://noaction" highlightClick="1">
              <a:snd r:embed="rId4" name="Estás en el norte.wav"/>
            </a:hlinkClick>
            <a:extLst>
              <a:ext uri="{FF2B5EF4-FFF2-40B4-BE49-F238E27FC236}">
                <a16:creationId xmlns:a16="http://schemas.microsoft.com/office/drawing/2014/main" id="{1CAECCE5-68FE-48A8-959B-C0568FE6FB42}"/>
              </a:ext>
            </a:extLst>
          </p:cNvPr>
          <p:cNvSpPr/>
          <p:nvPr/>
        </p:nvSpPr>
        <p:spPr>
          <a:xfrm>
            <a:off x="1783695" y="2392327"/>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5" name="Action Button: Custom 62">
            <a:hlinkClick r:id="" action="ppaction://noaction" highlightClick="1">
              <a:snd r:embed="rId5" name="Estoy en Granada.wav"/>
            </a:hlinkClick>
            <a:extLst>
              <a:ext uri="{FF2B5EF4-FFF2-40B4-BE49-F238E27FC236}">
                <a16:creationId xmlns:a16="http://schemas.microsoft.com/office/drawing/2014/main" id="{093AFD04-8795-4501-8977-A04E91D33DF0}"/>
              </a:ext>
            </a:extLst>
          </p:cNvPr>
          <p:cNvSpPr/>
          <p:nvPr/>
        </p:nvSpPr>
        <p:spPr>
          <a:xfrm>
            <a:off x="1779223" y="2909060"/>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6" name="Action Button: Custom 63">
            <a:hlinkClick r:id="" action="ppaction://noaction" highlightClick="1">
              <a:snd r:embed="rId6" name="Estoy en el sur.wav"/>
            </a:hlinkClick>
            <a:extLst>
              <a:ext uri="{FF2B5EF4-FFF2-40B4-BE49-F238E27FC236}">
                <a16:creationId xmlns:a16="http://schemas.microsoft.com/office/drawing/2014/main" id="{10EA2024-B727-4A12-BE36-FE8D78741A05}"/>
              </a:ext>
            </a:extLst>
          </p:cNvPr>
          <p:cNvSpPr/>
          <p:nvPr/>
        </p:nvSpPr>
        <p:spPr>
          <a:xfrm>
            <a:off x="1781227" y="3434078"/>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7" name="Action Button: Custom 64">
            <a:hlinkClick r:id="" action="ppaction://noaction" highlightClick="1">
              <a:snd r:embed="rId7" name="Estás en Inglaterra.wav"/>
            </a:hlinkClick>
            <a:extLst>
              <a:ext uri="{FF2B5EF4-FFF2-40B4-BE49-F238E27FC236}">
                <a16:creationId xmlns:a16="http://schemas.microsoft.com/office/drawing/2014/main" id="{332098E8-D27E-4FC3-A392-43C37E6AE992}"/>
              </a:ext>
            </a:extLst>
          </p:cNvPr>
          <p:cNvSpPr/>
          <p:nvPr/>
        </p:nvSpPr>
        <p:spPr>
          <a:xfrm>
            <a:off x="1783695" y="394763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8" name="Action Button: Custom 65">
            <a:hlinkClick r:id="" action="ppaction://noaction" highlightClick="1">
              <a:snd r:embed="rId8" name="Estoy en España.wav"/>
            </a:hlinkClick>
            <a:extLst>
              <a:ext uri="{FF2B5EF4-FFF2-40B4-BE49-F238E27FC236}">
                <a16:creationId xmlns:a16="http://schemas.microsoft.com/office/drawing/2014/main" id="{25F34322-0721-46F4-A1D0-394D571EC472}"/>
              </a:ext>
            </a:extLst>
          </p:cNvPr>
          <p:cNvSpPr/>
          <p:nvPr/>
        </p:nvSpPr>
        <p:spPr>
          <a:xfrm>
            <a:off x="1783695" y="4475829"/>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49" name="Action Button: Custom 66">
            <a:hlinkClick r:id="" action="ppaction://noaction" highlightClick="1">
              <a:snd r:embed="rId9" name="Estás en Madrid.wav"/>
            </a:hlinkClick>
            <a:extLst>
              <a:ext uri="{FF2B5EF4-FFF2-40B4-BE49-F238E27FC236}">
                <a16:creationId xmlns:a16="http://schemas.microsoft.com/office/drawing/2014/main" id="{1AF8D54A-B6C6-4BA8-BD1F-D1D87B517482}"/>
              </a:ext>
            </a:extLst>
          </p:cNvPr>
          <p:cNvSpPr/>
          <p:nvPr/>
        </p:nvSpPr>
        <p:spPr>
          <a:xfrm>
            <a:off x="1783695" y="4989683"/>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50" name="Action Button: Custom 67">
            <a:hlinkClick r:id="" action="ppaction://noaction" highlightClick="1">
              <a:snd r:embed="rId10" name="Estás en Barcelona.wav"/>
            </a:hlinkClick>
            <a:extLst>
              <a:ext uri="{FF2B5EF4-FFF2-40B4-BE49-F238E27FC236}">
                <a16:creationId xmlns:a16="http://schemas.microsoft.com/office/drawing/2014/main" id="{0D366AA9-55C4-4E85-828C-BA36586D49B3}"/>
              </a:ext>
            </a:extLst>
          </p:cNvPr>
          <p:cNvSpPr/>
          <p:nvPr/>
        </p:nvSpPr>
        <p:spPr>
          <a:xfrm>
            <a:off x="1788100" y="5501094"/>
            <a:ext cx="704200" cy="490892"/>
          </a:xfrm>
          <a:prstGeom prst="actionButtonBlank">
            <a:avLst/>
          </a:prstGeom>
          <a:solidFill>
            <a:srgbClr val="115076"/>
          </a:solidFill>
          <a:ln w="12700" cap="flat" cmpd="sng" algn="ctr">
            <a:solidFill>
              <a:srgbClr val="F664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52" name="TextBox 51">
            <a:extLst>
              <a:ext uri="{FF2B5EF4-FFF2-40B4-BE49-F238E27FC236}">
                <a16:creationId xmlns:a16="http://schemas.microsoft.com/office/drawing/2014/main" id="{7498F0C2-EECF-49C9-863B-B27A96DC67B1}"/>
              </a:ext>
            </a:extLst>
          </p:cNvPr>
          <p:cNvSpPr txBox="1"/>
          <p:nvPr/>
        </p:nvSpPr>
        <p:spPr>
          <a:xfrm>
            <a:off x="7424265" y="5500685"/>
            <a:ext cx="2312864"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Barcelona</a:t>
            </a:r>
          </a:p>
        </p:txBody>
      </p:sp>
      <p:sp>
        <p:nvSpPr>
          <p:cNvPr id="54" name="TextBox 53">
            <a:extLst>
              <a:ext uri="{FF2B5EF4-FFF2-40B4-BE49-F238E27FC236}">
                <a16:creationId xmlns:a16="http://schemas.microsoft.com/office/drawing/2014/main" id="{88E92CB5-E2F1-418C-A7B3-2AB421C8C11E}"/>
              </a:ext>
            </a:extLst>
          </p:cNvPr>
          <p:cNvSpPr txBox="1"/>
          <p:nvPr/>
        </p:nvSpPr>
        <p:spPr>
          <a:xfrm>
            <a:off x="7038637" y="3434757"/>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south</a:t>
            </a:r>
          </a:p>
        </p:txBody>
      </p:sp>
      <p:sp>
        <p:nvSpPr>
          <p:cNvPr id="56" name="TextBox 55">
            <a:extLst>
              <a:ext uri="{FF2B5EF4-FFF2-40B4-BE49-F238E27FC236}">
                <a16:creationId xmlns:a16="http://schemas.microsoft.com/office/drawing/2014/main" id="{3EA5A336-B288-4566-8E28-5C60BE5FEEAC}"/>
              </a:ext>
            </a:extLst>
          </p:cNvPr>
          <p:cNvSpPr txBox="1"/>
          <p:nvPr/>
        </p:nvSpPr>
        <p:spPr>
          <a:xfrm>
            <a:off x="7038637" y="2923805"/>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Granada</a:t>
            </a:r>
          </a:p>
        </p:txBody>
      </p:sp>
      <p:sp>
        <p:nvSpPr>
          <p:cNvPr id="58" name="TextBox 57">
            <a:extLst>
              <a:ext uri="{FF2B5EF4-FFF2-40B4-BE49-F238E27FC236}">
                <a16:creationId xmlns:a16="http://schemas.microsoft.com/office/drawing/2014/main" id="{053AFD8B-BEAB-4EF2-819B-D0D11E4FF0B4}"/>
              </a:ext>
            </a:extLst>
          </p:cNvPr>
          <p:cNvSpPr txBox="1"/>
          <p:nvPr/>
        </p:nvSpPr>
        <p:spPr>
          <a:xfrm>
            <a:off x="6992087" y="2425809"/>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the north</a:t>
            </a:r>
          </a:p>
        </p:txBody>
      </p:sp>
      <p:sp>
        <p:nvSpPr>
          <p:cNvPr id="60" name="TextBox 59">
            <a:extLst>
              <a:ext uri="{FF2B5EF4-FFF2-40B4-BE49-F238E27FC236}">
                <a16:creationId xmlns:a16="http://schemas.microsoft.com/office/drawing/2014/main" id="{4086A196-93AC-4C38-B1D8-31D727DFBE04}"/>
              </a:ext>
            </a:extLst>
          </p:cNvPr>
          <p:cNvSpPr txBox="1"/>
          <p:nvPr/>
        </p:nvSpPr>
        <p:spPr>
          <a:xfrm>
            <a:off x="6764122" y="4475888"/>
            <a:ext cx="2745042" cy="4744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Spain</a:t>
            </a:r>
          </a:p>
        </p:txBody>
      </p:sp>
      <p:sp>
        <p:nvSpPr>
          <p:cNvPr id="62" name="Oval Callout 79">
            <a:extLst>
              <a:ext uri="{FF2B5EF4-FFF2-40B4-BE49-F238E27FC236}">
                <a16:creationId xmlns:a16="http://schemas.microsoft.com/office/drawing/2014/main" id="{52244877-DFE6-4AC9-9E35-E823E2923328}"/>
              </a:ext>
            </a:extLst>
          </p:cNvPr>
          <p:cNvSpPr/>
          <p:nvPr/>
        </p:nvSpPr>
        <p:spPr>
          <a:xfrm>
            <a:off x="885371" y="917418"/>
            <a:ext cx="2182555" cy="746162"/>
          </a:xfrm>
          <a:prstGeom prst="wedgeEllipseCallout">
            <a:avLst>
              <a:gd name="adj1" fmla="val 58314"/>
              <a:gd name="adj2" fmla="val 43471"/>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115076"/>
                </a:solidFill>
                <a:effectLst/>
                <a:uLnTx/>
                <a:uFillTx/>
                <a:latin typeface="+mj-lt"/>
                <a:ea typeface="+mn-ea"/>
                <a:cs typeface="+mn-cs"/>
              </a:rPr>
              <a:t>‘You are’</a:t>
            </a:r>
            <a:endParaRPr kumimoji="0" lang="en-GB" sz="2400" b="1" i="0" u="none" strike="noStrike" kern="0" cap="none" spc="0" normalizeH="0" baseline="0" noProof="0" dirty="0">
              <a:ln>
                <a:noFill/>
              </a:ln>
              <a:solidFill>
                <a:srgbClr val="115076"/>
              </a:solidFill>
              <a:effectLst/>
              <a:uLnTx/>
              <a:uFillTx/>
              <a:latin typeface="+mj-lt"/>
              <a:ea typeface="+mn-ea"/>
              <a:cs typeface="+mn-cs"/>
            </a:endParaRPr>
          </a:p>
        </p:txBody>
      </p:sp>
      <p:sp>
        <p:nvSpPr>
          <p:cNvPr id="63" name="Oval Callout 80">
            <a:extLst>
              <a:ext uri="{FF2B5EF4-FFF2-40B4-BE49-F238E27FC236}">
                <a16:creationId xmlns:a16="http://schemas.microsoft.com/office/drawing/2014/main" id="{45CEBE5E-2575-42D2-B068-1C34050153A4}"/>
              </a:ext>
            </a:extLst>
          </p:cNvPr>
          <p:cNvSpPr/>
          <p:nvPr/>
        </p:nvSpPr>
        <p:spPr>
          <a:xfrm>
            <a:off x="6581871" y="886942"/>
            <a:ext cx="2141366" cy="619514"/>
          </a:xfrm>
          <a:prstGeom prst="wedgeEllipseCallout">
            <a:avLst>
              <a:gd name="adj1" fmla="val -46494"/>
              <a:gd name="adj2" fmla="val 62463"/>
            </a:avLst>
          </a:prstGeom>
          <a:solidFill>
            <a:srgbClr val="FFC00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smtClean="0">
                <a:ln>
                  <a:noFill/>
                </a:ln>
                <a:solidFill>
                  <a:srgbClr val="115076"/>
                </a:solidFill>
                <a:effectLst/>
                <a:uLnTx/>
                <a:uFillTx/>
                <a:latin typeface="+mj-lt"/>
                <a:ea typeface="+mn-ea"/>
                <a:cs typeface="+mn-cs"/>
              </a:rPr>
              <a:t>‘She is’</a:t>
            </a:r>
            <a:endParaRPr kumimoji="0" lang="en-GB" sz="2400" b="1" i="0" u="none" strike="noStrike" kern="0" cap="none" spc="0" normalizeH="0" baseline="0" noProof="0" dirty="0">
              <a:ln>
                <a:noFill/>
              </a:ln>
              <a:solidFill>
                <a:srgbClr val="115076"/>
              </a:solidFill>
              <a:effectLst/>
              <a:uLnTx/>
              <a:uFillTx/>
              <a:latin typeface="+mj-lt"/>
              <a:ea typeface="+mn-ea"/>
              <a:cs typeface="+mn-cs"/>
            </a:endParaRPr>
          </a:p>
        </p:txBody>
      </p:sp>
      <p:sp>
        <p:nvSpPr>
          <p:cNvPr id="2" name="Title 1">
            <a:extLst>
              <a:ext uri="{FF2B5EF4-FFF2-40B4-BE49-F238E27FC236}">
                <a16:creationId xmlns:a16="http://schemas.microsoft.com/office/drawing/2014/main" id="{8E51A801-A584-4B57-9461-CEEE9EEE974C}"/>
              </a:ext>
            </a:extLst>
          </p:cNvPr>
          <p:cNvSpPr>
            <a:spLocks noGrp="1"/>
          </p:cNvSpPr>
          <p:nvPr>
            <p:ph type="title"/>
          </p:nvPr>
        </p:nvSpPr>
        <p:spPr>
          <a:xfrm>
            <a:off x="10515600" y="195976"/>
            <a:ext cx="1778000" cy="521822"/>
          </a:xfrm>
        </p:spPr>
        <p:txBody>
          <a:bodyPr>
            <a:normAutofit/>
          </a:bodyPr>
          <a:lstStyle/>
          <a:p>
            <a:r>
              <a:rPr lang="en-GB" sz="2000" b="1" dirty="0" err="1">
                <a:solidFill>
                  <a:schemeClr val="bg1"/>
                </a:solidFill>
              </a:rPr>
              <a:t>escuchar</a:t>
            </a:r>
            <a:endParaRPr lang="en-GB" sz="2000" b="1" dirty="0">
              <a:solidFill>
                <a:schemeClr val="bg1"/>
              </a:solidFill>
            </a:endParaRPr>
          </a:p>
        </p:txBody>
      </p:sp>
      <p:pic>
        <p:nvPicPr>
          <p:cNvPr id="32" name="Picture 31">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1259" y="1921738"/>
            <a:ext cx="412997" cy="430204"/>
          </a:xfrm>
          <a:prstGeom prst="rect">
            <a:avLst/>
          </a:prstGeom>
        </p:spPr>
      </p:pic>
      <p:pic>
        <p:nvPicPr>
          <p:cNvPr id="33" name="Picture 32">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5" y="2436498"/>
            <a:ext cx="412997" cy="430204"/>
          </a:xfrm>
          <a:prstGeom prst="rect">
            <a:avLst/>
          </a:prstGeom>
        </p:spPr>
      </p:pic>
      <p:pic>
        <p:nvPicPr>
          <p:cNvPr id="34" name="Picture 33">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71258" y="2938039"/>
            <a:ext cx="412997" cy="430204"/>
          </a:xfrm>
          <a:prstGeom prst="rect">
            <a:avLst/>
          </a:prstGeom>
        </p:spPr>
      </p:pic>
      <p:pic>
        <p:nvPicPr>
          <p:cNvPr id="35" name="Picture 34">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4084" y="3464422"/>
            <a:ext cx="412997" cy="430204"/>
          </a:xfrm>
          <a:prstGeom prst="rect">
            <a:avLst/>
          </a:prstGeom>
        </p:spPr>
      </p:pic>
      <p:pic>
        <p:nvPicPr>
          <p:cNvPr id="64" name="Picture 63">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4008327"/>
            <a:ext cx="412997" cy="430204"/>
          </a:xfrm>
          <a:prstGeom prst="rect">
            <a:avLst/>
          </a:prstGeom>
        </p:spPr>
      </p:pic>
      <p:pic>
        <p:nvPicPr>
          <p:cNvPr id="65" name="Picture 64">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64083" y="4506173"/>
            <a:ext cx="412997" cy="430204"/>
          </a:xfrm>
          <a:prstGeom prst="rect">
            <a:avLst/>
          </a:prstGeom>
        </p:spPr>
      </p:pic>
      <p:pic>
        <p:nvPicPr>
          <p:cNvPr id="66" name="Picture 65">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5020027"/>
            <a:ext cx="412997" cy="430204"/>
          </a:xfrm>
          <a:prstGeom prst="rect">
            <a:avLst/>
          </a:prstGeom>
        </p:spPr>
      </p:pic>
      <p:pic>
        <p:nvPicPr>
          <p:cNvPr id="67" name="Picture 66">
            <a:extLst>
              <a:ext uri="{FF2B5EF4-FFF2-40B4-BE49-F238E27FC236}">
                <a16:creationId xmlns:a16="http://schemas.microsoft.com/office/drawing/2014/main" id="{A2FA5188-DEC6-4D91-A4EF-303D50C5A8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874" y="5522825"/>
            <a:ext cx="412997" cy="430204"/>
          </a:xfrm>
          <a:prstGeom prst="rect">
            <a:avLst/>
          </a:prstGeom>
        </p:spPr>
      </p:pic>
    </p:spTree>
    <p:extLst>
      <p:ext uri="{BB962C8B-B14F-4D97-AF65-F5344CB8AC3E}">
        <p14:creationId xmlns:p14="http://schemas.microsoft.com/office/powerpoint/2010/main" val="34285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52" grpId="0"/>
      <p:bldP spid="54" grpId="0"/>
      <p:bldP spid="56" grpId="0"/>
      <p:bldP spid="58" grpId="0"/>
      <p:bldP spid="6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9297831-86B3-42F9-9216-2172081FF071}"/>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a:t>
            </a:r>
            <a:r>
              <a:rPr kumimoji="0" lang="en-GB" sz="8000" b="0" i="0" u="none" strike="noStrike" kern="0" cap="none" spc="0" normalizeH="0" baseline="0" noProof="0" dirty="0" err="1">
                <a:ln>
                  <a:noFill/>
                </a:ln>
                <a:solidFill>
                  <a:srgbClr val="4472C4">
                    <a:lumMod val="50000"/>
                  </a:srgbClr>
                </a:solidFill>
                <a:effectLst/>
                <a:uLnTx/>
                <a:uFillTx/>
              </a:rPr>
              <a:t>España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D3A1C52E-D71E-424C-A766-6FAE1E3C58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8D7B342-F3CE-4E9C-A3A9-76EC231EA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
        <p:nvSpPr>
          <p:cNvPr id="10" name="Rectangle 9">
            <a:extLst>
              <a:ext uri="{FF2B5EF4-FFF2-40B4-BE49-F238E27FC236}">
                <a16:creationId xmlns:a16="http://schemas.microsoft.com/office/drawing/2014/main" id="{F21E5612-6813-41B9-B160-47127972AF26}"/>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1</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69CEFF6-2E4C-4350-A7D7-5A235B5F93EE}"/>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el </a:t>
            </a:r>
            <a:r>
              <a:rPr kumimoji="0" lang="en-GB" sz="8000" b="0" i="0" u="none" strike="noStrike" kern="0" cap="none" spc="0" normalizeH="0" baseline="0" noProof="0" dirty="0" err="1">
                <a:ln>
                  <a:noFill/>
                </a:ln>
                <a:solidFill>
                  <a:srgbClr val="4472C4">
                    <a:lumMod val="50000"/>
                  </a:srgbClr>
                </a:solidFill>
                <a:effectLst/>
                <a:uLnTx/>
                <a:uFillTx/>
              </a:rPr>
              <a:t>norte</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3FE7679E-21AF-4421-9339-D8E17D72FF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9417" y="14389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81D4AA7-DD26-48A7-A3F0-2FD9C2A60A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420" y="1163991"/>
            <a:ext cx="2922269" cy="3467295"/>
          </a:xfrm>
          <a:prstGeom prst="rect">
            <a:avLst/>
          </a:prstGeom>
        </p:spPr>
      </p:pic>
      <p:sp>
        <p:nvSpPr>
          <p:cNvPr id="10" name="Rectangle 9">
            <a:extLst>
              <a:ext uri="{FF2B5EF4-FFF2-40B4-BE49-F238E27FC236}">
                <a16:creationId xmlns:a16="http://schemas.microsoft.com/office/drawing/2014/main" id="{0F5BD987-5193-405F-A828-41DBE36D5E93}"/>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2</a:t>
            </a:r>
          </a:p>
        </p:txBody>
      </p:sp>
    </p:spTree>
    <p:extLst>
      <p:ext uri="{BB962C8B-B14F-4D97-AF65-F5344CB8AC3E}">
        <p14:creationId xmlns:p14="http://schemas.microsoft.com/office/powerpoint/2010/main" val="3921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422E57-5406-43B4-87AC-3DC59CB67655}"/>
              </a:ext>
            </a:extLst>
          </p:cNvPr>
          <p:cNvSpPr txBox="1"/>
          <p:nvPr/>
        </p:nvSpPr>
        <p:spPr>
          <a:xfrm>
            <a:off x="1660357" y="4747292"/>
            <a:ext cx="9685422"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a:t>
            </a:r>
            <a:r>
              <a:rPr kumimoji="0" lang="en-GB" sz="8000" b="0" i="0" u="none" strike="noStrike" kern="0" cap="none" spc="0" normalizeH="0" baseline="0" noProof="0" dirty="0" err="1">
                <a:ln>
                  <a:noFill/>
                </a:ln>
                <a:solidFill>
                  <a:srgbClr val="4472C4">
                    <a:lumMod val="50000"/>
                  </a:srgbClr>
                </a:solidFill>
                <a:effectLst/>
                <a:uLnTx/>
                <a:uFillTx/>
              </a:rPr>
              <a:t>Inglaterra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2" descr="C:\Users\wdj\Google Drive\Primary\Y5 SoW\From Tracy\Pronouns\i.png">
            <a:extLst>
              <a:ext uri="{FF2B5EF4-FFF2-40B4-BE49-F238E27FC236}">
                <a16:creationId xmlns:a16="http://schemas.microsoft.com/office/drawing/2014/main" id="{B402CBA8-8A46-446E-9C89-C1194AE1DF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7895" y="1172375"/>
            <a:ext cx="1528440" cy="357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2D4432B-F8DF-470C-8D62-CBF6E409B882}"/>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3</a:t>
            </a:r>
          </a:p>
        </p:txBody>
      </p:sp>
      <p:grpSp>
        <p:nvGrpSpPr>
          <p:cNvPr id="10" name="Group 9">
            <a:extLst>
              <a:ext uri="{FF2B5EF4-FFF2-40B4-BE49-F238E27FC236}">
                <a16:creationId xmlns:a16="http://schemas.microsoft.com/office/drawing/2014/main" id="{ACBC63CC-A7F5-498F-A68B-1AB6F40C55BD}"/>
              </a:ext>
            </a:extLst>
          </p:cNvPr>
          <p:cNvGrpSpPr/>
          <p:nvPr/>
        </p:nvGrpSpPr>
        <p:grpSpPr>
          <a:xfrm>
            <a:off x="5853354" y="1438929"/>
            <a:ext cx="2004691" cy="3248884"/>
            <a:chOff x="5853354" y="1438929"/>
            <a:chExt cx="2004691" cy="3248884"/>
          </a:xfrm>
        </p:grpSpPr>
        <p:pic>
          <p:nvPicPr>
            <p:cNvPr id="11" name="Picture 10">
              <a:extLst>
                <a:ext uri="{FF2B5EF4-FFF2-40B4-BE49-F238E27FC236}">
                  <a16:creationId xmlns:a16="http://schemas.microsoft.com/office/drawing/2014/main" id="{09536FBF-966F-41E0-BCF4-AC450530B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3354" y="1438929"/>
              <a:ext cx="1978536" cy="3077189"/>
            </a:xfrm>
            <a:prstGeom prst="rect">
              <a:avLst/>
            </a:prstGeom>
          </p:spPr>
        </p:pic>
        <p:pic>
          <p:nvPicPr>
            <p:cNvPr id="12" name="Picture 11">
              <a:extLst>
                <a:ext uri="{FF2B5EF4-FFF2-40B4-BE49-F238E27FC236}">
                  <a16:creationId xmlns:a16="http://schemas.microsoft.com/office/drawing/2014/main" id="{038B876C-9ED5-4BB7-AF7B-238C2A193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0230">
              <a:off x="6037988" y="2534491"/>
              <a:ext cx="1820057" cy="2153322"/>
            </a:xfrm>
            <a:prstGeom prst="rect">
              <a:avLst/>
            </a:prstGeom>
          </p:spPr>
        </p:pic>
      </p:grpSp>
    </p:spTree>
    <p:extLst>
      <p:ext uri="{BB962C8B-B14F-4D97-AF65-F5344CB8AC3E}">
        <p14:creationId xmlns:p14="http://schemas.microsoft.com/office/powerpoint/2010/main" val="40267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2" descr="C:\Users\wdj\Google Drive\Primary\Y5 SoW\From Tracy\Pronouns\she.png">
            <a:extLst>
              <a:ext uri="{FF2B5EF4-FFF2-40B4-BE49-F238E27FC236}">
                <a16:creationId xmlns:a16="http://schemas.microsoft.com/office/drawing/2014/main" id="{19AF6B54-9F5F-4A7D-AAC1-A8A9782AC3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5164" y="1694851"/>
            <a:ext cx="3314331" cy="252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67775530-D3FD-4219-BC85-BA2CDBED9AC0}"/>
              </a:ext>
            </a:extLst>
          </p:cNvPr>
          <p:cNvSpPr/>
          <p:nvPr/>
        </p:nvSpPr>
        <p:spPr>
          <a:xfrm>
            <a:off x="5199495" y="2404060"/>
            <a:ext cx="4419801"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Madrid</a:t>
            </a:r>
          </a:p>
        </p:txBody>
      </p:sp>
      <p:sp>
        <p:nvSpPr>
          <p:cNvPr id="9" name="TextBox 8">
            <a:extLst>
              <a:ext uri="{FF2B5EF4-FFF2-40B4-BE49-F238E27FC236}">
                <a16:creationId xmlns:a16="http://schemas.microsoft.com/office/drawing/2014/main" id="{13C81BA3-2BD1-43C1-8036-5F4605A269F4}"/>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en Madrid.</a:t>
            </a:r>
          </a:p>
        </p:txBody>
      </p:sp>
      <p:sp>
        <p:nvSpPr>
          <p:cNvPr id="10" name="Rectangle 9">
            <a:extLst>
              <a:ext uri="{FF2B5EF4-FFF2-40B4-BE49-F238E27FC236}">
                <a16:creationId xmlns:a16="http://schemas.microsoft.com/office/drawing/2014/main" id="{8B7236EA-EDE4-4064-825A-6489694587B4}"/>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4</a:t>
            </a:r>
          </a:p>
        </p:txBody>
      </p:sp>
    </p:spTree>
    <p:extLst>
      <p:ext uri="{BB962C8B-B14F-4D97-AF65-F5344CB8AC3E}">
        <p14:creationId xmlns:p14="http://schemas.microsoft.com/office/powerpoint/2010/main" val="345531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A24735DD-D48B-475C-8129-8B22E4F73498}"/>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9" name="TextBox 8">
            <a:extLst>
              <a:ext uri="{FF2B5EF4-FFF2-40B4-BE49-F238E27FC236}">
                <a16:creationId xmlns:a16="http://schemas.microsoft.com/office/drawing/2014/main" id="{266EBEB2-45E9-4695-B1A3-C258E3F8EEDB}"/>
              </a:ext>
            </a:extLst>
          </p:cNvPr>
          <p:cNvSpPr txBox="1"/>
          <p:nvPr/>
        </p:nvSpPr>
        <p:spPr>
          <a:xfrm>
            <a:off x="3160552" y="2055737"/>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0" name="TextBox 9">
            <a:extLst>
              <a:ext uri="{FF2B5EF4-FFF2-40B4-BE49-F238E27FC236}">
                <a16:creationId xmlns:a16="http://schemas.microsoft.com/office/drawing/2014/main" id="{62336DDC-90DE-4FD8-A622-6902232B3B60}"/>
              </a:ext>
            </a:extLst>
          </p:cNvPr>
          <p:cNvSpPr txBox="1"/>
          <p:nvPr/>
        </p:nvSpPr>
        <p:spPr>
          <a:xfrm>
            <a:off x="1" y="3356040"/>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está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1" name="TextBox 10">
            <a:extLst>
              <a:ext uri="{FF2B5EF4-FFF2-40B4-BE49-F238E27FC236}">
                <a16:creationId xmlns:a16="http://schemas.microsoft.com/office/drawing/2014/main" id="{18B48148-F20A-4DE0-A4B5-614A9E1BAA7B}"/>
              </a:ext>
            </a:extLst>
          </p:cNvPr>
          <p:cNvSpPr txBox="1"/>
          <p:nvPr/>
        </p:nvSpPr>
        <p:spPr>
          <a:xfrm>
            <a:off x="-227995" y="4371703"/>
            <a:ext cx="12191998"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[Madrid </a:t>
            </a:r>
            <a:r>
              <a:rPr lang="en-GB" sz="3200" b="1" dirty="0">
                <a:solidFill>
                  <a:srgbClr val="EA5F00"/>
                </a:solidFill>
                <a:latin typeface="Century Gothic" panose="020B0502020202020204" pitchFamily="34" charset="0"/>
                <a:cs typeface="Calibri" panose="020F0502020204030204" pitchFamily="34" charset="0"/>
              </a:rPr>
              <a:t>is </a:t>
            </a:r>
            <a:r>
              <a:rPr lang="en-GB" sz="3200" dirty="0">
                <a:solidFill>
                  <a:srgbClr val="5B9BD5">
                    <a:lumMod val="50000"/>
                  </a:srgbClr>
                </a:solidFill>
                <a:latin typeface="Century Gothic" panose="020B0502020202020204" pitchFamily="34" charset="0"/>
              </a:rPr>
              <a:t>in</a:t>
            </a:r>
            <a:r>
              <a:rPr lang="en-GB"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Spain.]</a:t>
            </a:r>
          </a:p>
        </p:txBody>
      </p:sp>
      <p:sp>
        <p:nvSpPr>
          <p:cNvPr id="2" name="Title 1">
            <a:extLst>
              <a:ext uri="{FF2B5EF4-FFF2-40B4-BE49-F238E27FC236}">
                <a16:creationId xmlns:a16="http://schemas.microsoft.com/office/drawing/2014/main" id="{B6DA9DA5-A3CE-433F-99CD-B0F359D89D3C}"/>
              </a:ext>
            </a:extLst>
          </p:cNvPr>
          <p:cNvSpPr>
            <a:spLocks noGrp="1"/>
          </p:cNvSpPr>
          <p:nvPr>
            <p:ph type="title"/>
          </p:nvPr>
        </p:nvSpPr>
        <p:spPr>
          <a:xfrm>
            <a:off x="-188495" y="6955413"/>
            <a:ext cx="10515600" cy="1325563"/>
          </a:xfrm>
        </p:spPr>
        <p:txBody>
          <a:bodyPr/>
          <a:lstStyle/>
          <a:p>
            <a:r>
              <a:rPr lang="en-GB" dirty="0"/>
              <a:t>está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Madrid_esta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E815A27-257D-44C8-B964-523963E41917}"/>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el sur.</a:t>
            </a:r>
          </a:p>
        </p:txBody>
      </p:sp>
      <p:pic>
        <p:nvPicPr>
          <p:cNvPr id="8" name="Picture 2" descr="C:\Users\wdj\Google Drive\Primary\Y5 SoW\From Tracy\Pronouns\i.png">
            <a:extLst>
              <a:ext uri="{FF2B5EF4-FFF2-40B4-BE49-F238E27FC236}">
                <a16:creationId xmlns:a16="http://schemas.microsoft.com/office/drawing/2014/main" id="{CF8779CD-B62F-4C92-9BD4-EC9D99BD69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D19C371-4276-4F61-A7E1-1148E60C85F1}"/>
              </a:ext>
            </a:extLst>
          </p:cNvPr>
          <p:cNvPicPr/>
          <p:nvPr/>
        </p:nvPicPr>
        <p:blipFill>
          <a:blip r:embed="rId5" cstate="print">
            <a:extLst>
              <a:ext uri="{28A0092B-C50C-407E-A947-70E740481C1C}">
                <a14:useLocalDpi xmlns:a14="http://schemas.microsoft.com/office/drawing/2010/main" val="0"/>
              </a:ext>
            </a:extLst>
          </a:blip>
          <a:stretch>
            <a:fillRect/>
          </a:stretch>
        </p:blipFill>
        <p:spPr>
          <a:xfrm rot="10800000">
            <a:off x="6396544" y="1347488"/>
            <a:ext cx="2594154" cy="3066288"/>
          </a:xfrm>
          <a:prstGeom prst="rect">
            <a:avLst/>
          </a:prstGeom>
        </p:spPr>
      </p:pic>
      <p:sp>
        <p:nvSpPr>
          <p:cNvPr id="10" name="Text Box 5">
            <a:extLst>
              <a:ext uri="{FF2B5EF4-FFF2-40B4-BE49-F238E27FC236}">
                <a16:creationId xmlns:a16="http://schemas.microsoft.com/office/drawing/2014/main" id="{17E3E104-F753-4F4B-894D-E50C13FECC77}"/>
              </a:ext>
            </a:extLst>
          </p:cNvPr>
          <p:cNvSpPr txBox="1"/>
          <p:nvPr/>
        </p:nvSpPr>
        <p:spPr>
          <a:xfrm>
            <a:off x="7238993" y="3710132"/>
            <a:ext cx="909256" cy="1077738"/>
          </a:xfrm>
          <a:prstGeom prst="rect">
            <a:avLst/>
          </a:prstGeom>
          <a:solidFill>
            <a:sysClr val="window" lastClr="FFFFFF"/>
          </a:solid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0"/>
              </a:spcAft>
              <a:buClrTx/>
              <a:buSzTx/>
              <a:buFontTx/>
              <a:buNone/>
              <a:tabLst/>
              <a:defRPr/>
            </a:pPr>
            <a:r>
              <a:rPr kumimoji="0" lang="en-GB" sz="6000" b="1" i="0" u="none" strike="noStrike" kern="0" cap="none" spc="0" normalizeH="0" baseline="0" noProof="0" dirty="0">
                <a:ln w="11113" cap="flat" cmpd="sng" algn="ctr">
                  <a:solidFill>
                    <a:srgbClr val="ED7D31"/>
                  </a:solidFill>
                  <a:prstDash val="solid"/>
                  <a:round/>
                </a:ln>
                <a:solidFill>
                  <a:srgbClr val="FFFFFF"/>
                </a:solidFill>
                <a:effectLst/>
                <a:uLnTx/>
                <a:uFillTx/>
                <a:ea typeface="SimSun" panose="02010600030101010101" pitchFamily="2" charset="-122"/>
                <a:cs typeface="Times New Roman" panose="02020603050405020304" pitchFamily="18" charset="0"/>
              </a:rPr>
              <a:t>S</a:t>
            </a:r>
            <a:endParaRPr kumimoji="0" lang="en-GB" sz="6000" b="0" i="0" u="none" strike="noStrike" kern="0" cap="none" spc="0" normalizeH="0" baseline="0" noProof="0" dirty="0">
              <a:ln>
                <a:noFill/>
              </a:ln>
              <a:solidFill>
                <a:prstClr val="black"/>
              </a:solidFill>
              <a:effectLst/>
              <a:uLnTx/>
              <a:uFillTx/>
              <a:ea typeface="SimSun" panose="02010600030101010101" pitchFamily="2" charset="-122"/>
              <a:cs typeface="Times New Roman" panose="02020603050405020304" pitchFamily="18" charset="0"/>
            </a:endParaRPr>
          </a:p>
        </p:txBody>
      </p:sp>
      <p:sp>
        <p:nvSpPr>
          <p:cNvPr id="11" name="Rectangle 10">
            <a:extLst>
              <a:ext uri="{FF2B5EF4-FFF2-40B4-BE49-F238E27FC236}">
                <a16:creationId xmlns:a16="http://schemas.microsoft.com/office/drawing/2014/main" id="{93E4AB3C-494A-4CB3-905F-9E2FE0A6E63A}"/>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5</a:t>
            </a:r>
          </a:p>
        </p:txBody>
      </p:sp>
    </p:spTree>
    <p:extLst>
      <p:ext uri="{BB962C8B-B14F-4D97-AF65-F5344CB8AC3E}">
        <p14:creationId xmlns:p14="http://schemas.microsoft.com/office/powerpoint/2010/main" val="28070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F9A2173-E48B-4AF4-9421-DA68B47B18BE}"/>
              </a:ext>
            </a:extLst>
          </p:cNvPr>
          <p:cNvSpPr txBox="1"/>
          <p:nvPr/>
        </p:nvSpPr>
        <p:spPr>
          <a:xfrm>
            <a:off x="1763078" y="4705769"/>
            <a:ext cx="1239183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Estoy en Granada.</a:t>
            </a:r>
          </a:p>
        </p:txBody>
      </p:sp>
      <p:pic>
        <p:nvPicPr>
          <p:cNvPr id="8" name="Picture 2" descr="C:\Users\wdj\Google Drive\Primary\Y5 SoW\From Tracy\Pronouns\i.png">
            <a:extLst>
              <a:ext uri="{FF2B5EF4-FFF2-40B4-BE49-F238E27FC236}">
                <a16:creationId xmlns:a16="http://schemas.microsoft.com/office/drawing/2014/main" id="{3096ED9C-D68E-4217-946A-82DC6C0868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2950" y="1347488"/>
            <a:ext cx="1218760" cy="28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893642B-EBEC-48B3-92AA-5EB8A4C78184}"/>
              </a:ext>
            </a:extLst>
          </p:cNvPr>
          <p:cNvSpPr/>
          <p:nvPr/>
        </p:nvSpPr>
        <p:spPr>
          <a:xfrm>
            <a:off x="5002780" y="2259685"/>
            <a:ext cx="5602817" cy="156966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rPr>
              <a:t>Granada</a:t>
            </a:r>
          </a:p>
        </p:txBody>
      </p:sp>
      <p:sp>
        <p:nvSpPr>
          <p:cNvPr id="10" name="Rectangle 9">
            <a:extLst>
              <a:ext uri="{FF2B5EF4-FFF2-40B4-BE49-F238E27FC236}">
                <a16:creationId xmlns:a16="http://schemas.microsoft.com/office/drawing/2014/main" id="{BE870269-AE8A-4F44-BDFF-FE1BCEDBCCC0}"/>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6</a:t>
            </a:r>
          </a:p>
        </p:txBody>
      </p:sp>
    </p:spTree>
    <p:extLst>
      <p:ext uri="{BB962C8B-B14F-4D97-AF65-F5344CB8AC3E}">
        <p14:creationId xmlns:p14="http://schemas.microsoft.com/office/powerpoint/2010/main" val="22364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EE51349-DC33-4A90-AFB1-FFD017A1A535}"/>
              </a:ext>
            </a:extLst>
          </p:cNvPr>
          <p:cNvSpPr txBox="1"/>
          <p:nvPr/>
        </p:nvSpPr>
        <p:spPr>
          <a:xfrm>
            <a:off x="1768640" y="4572178"/>
            <a:ext cx="9807663"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Estás en </a:t>
            </a:r>
            <a:r>
              <a:rPr kumimoji="0" lang="en-GB" sz="8000" b="0" i="0" u="none" strike="noStrike" kern="0" cap="none" spc="0" normalizeH="0" baseline="0" noProof="0" dirty="0" err="1">
                <a:ln>
                  <a:noFill/>
                </a:ln>
                <a:solidFill>
                  <a:srgbClr val="4472C4">
                    <a:lumMod val="50000"/>
                  </a:srgbClr>
                </a:solidFill>
                <a:effectLst/>
                <a:uLnTx/>
                <a:uFillTx/>
              </a:rPr>
              <a:t>Inglaterra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3" descr="C:\Users\wdj\Google Drive\Primary\Y5 SoW\From Tracy\Pronouns\you.png">
            <a:extLst>
              <a:ext uri="{FF2B5EF4-FFF2-40B4-BE49-F238E27FC236}">
                <a16:creationId xmlns:a16="http://schemas.microsoft.com/office/drawing/2014/main" id="{A43CF043-F85C-4C4E-9A7F-10D48378CB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1662" y="1613629"/>
            <a:ext cx="3025825" cy="26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791E409-107B-484E-9297-67FB89DCE206}"/>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7</a:t>
            </a:r>
          </a:p>
        </p:txBody>
      </p:sp>
      <p:grpSp>
        <p:nvGrpSpPr>
          <p:cNvPr id="10" name="Group 9">
            <a:extLst>
              <a:ext uri="{FF2B5EF4-FFF2-40B4-BE49-F238E27FC236}">
                <a16:creationId xmlns:a16="http://schemas.microsoft.com/office/drawing/2014/main" id="{A771B28D-BD0E-48F1-AED8-592A0A18493A}"/>
              </a:ext>
            </a:extLst>
          </p:cNvPr>
          <p:cNvGrpSpPr/>
          <p:nvPr/>
        </p:nvGrpSpPr>
        <p:grpSpPr>
          <a:xfrm>
            <a:off x="5853354" y="1438929"/>
            <a:ext cx="2004691" cy="3248884"/>
            <a:chOff x="5853354" y="1438929"/>
            <a:chExt cx="2004691" cy="3248884"/>
          </a:xfrm>
        </p:grpSpPr>
        <p:pic>
          <p:nvPicPr>
            <p:cNvPr id="11" name="Picture 10">
              <a:extLst>
                <a:ext uri="{FF2B5EF4-FFF2-40B4-BE49-F238E27FC236}">
                  <a16:creationId xmlns:a16="http://schemas.microsoft.com/office/drawing/2014/main" id="{0B4C9088-79B5-45D1-8E5A-A099ED8C5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3354" y="1438929"/>
              <a:ext cx="1978536" cy="3077189"/>
            </a:xfrm>
            <a:prstGeom prst="rect">
              <a:avLst/>
            </a:prstGeom>
          </p:spPr>
        </p:pic>
        <p:pic>
          <p:nvPicPr>
            <p:cNvPr id="12" name="Picture 11">
              <a:extLst>
                <a:ext uri="{FF2B5EF4-FFF2-40B4-BE49-F238E27FC236}">
                  <a16:creationId xmlns:a16="http://schemas.microsoft.com/office/drawing/2014/main" id="{EDC1CCC0-B4F7-4A3A-B652-0D0657401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90230">
              <a:off x="6037988" y="2534491"/>
              <a:ext cx="1820057" cy="2153322"/>
            </a:xfrm>
            <a:prstGeom prst="rect">
              <a:avLst/>
            </a:prstGeom>
          </p:spPr>
        </p:pic>
      </p:grpSp>
    </p:spTree>
    <p:extLst>
      <p:ext uri="{BB962C8B-B14F-4D97-AF65-F5344CB8AC3E}">
        <p14:creationId xmlns:p14="http://schemas.microsoft.com/office/powerpoint/2010/main" val="9229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498556B-9ABF-444F-964F-CB5DF287BFE9}"/>
              </a:ext>
            </a:extLst>
          </p:cNvPr>
          <p:cNvSpPr txBox="1"/>
          <p:nvPr/>
        </p:nvSpPr>
        <p:spPr>
          <a:xfrm>
            <a:off x="1768641" y="4572178"/>
            <a:ext cx="897555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0" b="0" i="0" u="none" strike="noStrike" kern="0" cap="none" spc="0" normalizeH="0" baseline="0" noProof="0" dirty="0">
                <a:ln>
                  <a:noFill/>
                </a:ln>
                <a:solidFill>
                  <a:srgbClr val="4472C4">
                    <a:lumMod val="50000"/>
                  </a:srgbClr>
                </a:solidFill>
                <a:effectLst/>
                <a:uLnTx/>
                <a:uFillTx/>
              </a:rPr>
              <a:t>Está en </a:t>
            </a:r>
            <a:r>
              <a:rPr kumimoji="0" lang="en-GB" sz="8000" b="0" i="0" u="none" strike="noStrike" kern="0" cap="none" spc="0" normalizeH="0" baseline="0" noProof="0" dirty="0" err="1">
                <a:ln>
                  <a:noFill/>
                </a:ln>
                <a:solidFill>
                  <a:srgbClr val="4472C4">
                    <a:lumMod val="50000"/>
                  </a:srgbClr>
                </a:solidFill>
                <a:effectLst/>
                <a:uLnTx/>
                <a:uFillTx/>
              </a:rPr>
              <a:t>España</a:t>
            </a:r>
            <a:r>
              <a:rPr kumimoji="0" lang="en-GB" sz="8000" b="0" i="0" u="none" strike="noStrike" kern="0" cap="none" spc="0" normalizeH="0" baseline="0" noProof="0" dirty="0">
                <a:ln>
                  <a:noFill/>
                </a:ln>
                <a:solidFill>
                  <a:srgbClr val="4472C4">
                    <a:lumMod val="50000"/>
                  </a:srgbClr>
                </a:solidFill>
                <a:effectLst/>
                <a:uLnTx/>
                <a:uFillTx/>
              </a:rPr>
              <a:t>.</a:t>
            </a:r>
          </a:p>
        </p:txBody>
      </p:sp>
      <p:pic>
        <p:nvPicPr>
          <p:cNvPr id="8" name="Picture 2" descr="C:\Users\wdj\Google Drive\Primary\Y5 SoW\From Tracy\Pronouns\he.png">
            <a:extLst>
              <a:ext uri="{FF2B5EF4-FFF2-40B4-BE49-F238E27FC236}">
                <a16:creationId xmlns:a16="http://schemas.microsoft.com/office/drawing/2014/main" id="{55A84544-0066-440E-8C19-2D426147ED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9432" y="1691267"/>
            <a:ext cx="3428707" cy="253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C290D1D-4E75-4076-A395-3CCA242D6C82}"/>
              </a:ext>
            </a:extLst>
          </p:cNvPr>
          <p:cNvSpPr/>
          <p:nvPr/>
        </p:nvSpPr>
        <p:spPr>
          <a:xfrm>
            <a:off x="230031" y="2008645"/>
            <a:ext cx="1124026" cy="2215991"/>
          </a:xfrm>
          <a:prstGeom prst="rect">
            <a:avLst/>
          </a:prstGeom>
          <a:noFill/>
        </p:spPr>
        <p:txBody>
          <a:bodyPr wrap="none" lIns="91440" tIns="45720" rIns="91440" bIns="45720">
            <a:spAutoFit/>
          </a:bodyPr>
          <a:lstStyle/>
          <a:p>
            <a:pPr algn="ctr"/>
            <a:r>
              <a:rPr lang="en-US" sz="138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8</a:t>
            </a:r>
          </a:p>
        </p:txBody>
      </p:sp>
      <p:pic>
        <p:nvPicPr>
          <p:cNvPr id="10" name="Picture 9">
            <a:extLst>
              <a:ext uri="{FF2B5EF4-FFF2-40B4-BE49-F238E27FC236}">
                <a16:creationId xmlns:a16="http://schemas.microsoft.com/office/drawing/2014/main" id="{02EFF764-347B-44D7-B691-96FFF7C9C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67" y="296863"/>
            <a:ext cx="4039832" cy="4391122"/>
          </a:xfrm>
          <a:prstGeom prst="rect">
            <a:avLst/>
          </a:prstGeom>
        </p:spPr>
      </p:pic>
    </p:spTree>
    <p:extLst>
      <p:ext uri="{BB962C8B-B14F-4D97-AF65-F5344CB8AC3E}">
        <p14:creationId xmlns:p14="http://schemas.microsoft.com/office/powerpoint/2010/main" val="28065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Gramática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6" name="Rectangle 5">
            <a:extLst>
              <a:ext uri="{FF2B5EF4-FFF2-40B4-BE49-F238E27FC236}">
                <a16:creationId xmlns:a16="http://schemas.microsoft.com/office/drawing/2014/main" id="{7EFF02AB-067B-4B9E-BF11-20C1ED067F43}"/>
              </a:ext>
            </a:extLst>
          </p:cNvPr>
          <p:cNvSpPr/>
          <p:nvPr/>
        </p:nvSpPr>
        <p:spPr>
          <a:xfrm>
            <a:off x="689889" y="4485476"/>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B</a:t>
            </a:r>
          </a:p>
        </p:txBody>
      </p:sp>
      <p:sp>
        <p:nvSpPr>
          <p:cNvPr id="8" name="Rectangle 7">
            <a:extLst>
              <a:ext uri="{FF2B5EF4-FFF2-40B4-BE49-F238E27FC236}">
                <a16:creationId xmlns:a16="http://schemas.microsoft.com/office/drawing/2014/main" id="{8542DFA8-CAC7-4EFC-9B1E-9FCB090E5CB8}"/>
              </a:ext>
            </a:extLst>
          </p:cNvPr>
          <p:cNvSpPr/>
          <p:nvPr/>
        </p:nvSpPr>
        <p:spPr>
          <a:xfrm>
            <a:off x="1098204" y="3540863"/>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Estás</a:t>
            </a:r>
          </a:p>
        </p:txBody>
      </p:sp>
      <p:sp>
        <p:nvSpPr>
          <p:cNvPr id="9" name="Rectangle 8">
            <a:extLst>
              <a:ext uri="{FF2B5EF4-FFF2-40B4-BE49-F238E27FC236}">
                <a16:creationId xmlns:a16="http://schemas.microsoft.com/office/drawing/2014/main" id="{54595244-A1A1-4D30-83F0-A0DC0DB4FEAE}"/>
              </a:ext>
            </a:extLst>
          </p:cNvPr>
          <p:cNvSpPr/>
          <p:nvPr/>
        </p:nvSpPr>
        <p:spPr>
          <a:xfrm>
            <a:off x="3324578" y="3544544"/>
            <a:ext cx="4761797"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en el </a:t>
            </a:r>
            <a:r>
              <a:rPr kumimoji="0" lang="en-US" sz="5400" b="1" i="0" u="none" strike="noStrike" kern="0" cap="none" spc="0" normalizeH="0" baseline="0" noProof="0" dirty="0" err="1">
                <a:ln w="22225">
                  <a:solidFill>
                    <a:srgbClr val="ED7D31"/>
                  </a:solidFill>
                  <a:prstDash val="solid"/>
                </a:ln>
                <a:solidFill>
                  <a:srgbClr val="ED7D31">
                    <a:lumMod val="40000"/>
                    <a:lumOff val="60000"/>
                  </a:srgbClr>
                </a:solidFill>
                <a:effectLst/>
                <a:uLnTx/>
                <a:uFillTx/>
              </a:rPr>
              <a:t>norte</a:t>
            </a: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a:t>
            </a:r>
          </a:p>
        </p:txBody>
      </p:sp>
      <p:sp>
        <p:nvSpPr>
          <p:cNvPr id="10" name="Rectangle 9">
            <a:extLst>
              <a:ext uri="{FF2B5EF4-FFF2-40B4-BE49-F238E27FC236}">
                <a16:creationId xmlns:a16="http://schemas.microsoft.com/office/drawing/2014/main" id="{AE5ADC96-31BE-42FE-9B45-786B546E8D27}"/>
              </a:ext>
            </a:extLst>
          </p:cNvPr>
          <p:cNvSpPr/>
          <p:nvPr/>
        </p:nvSpPr>
        <p:spPr>
          <a:xfrm>
            <a:off x="1652216" y="5436028"/>
            <a:ext cx="7089448"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You are in the north.</a:t>
            </a:r>
          </a:p>
        </p:txBody>
      </p:sp>
      <p:sp>
        <p:nvSpPr>
          <p:cNvPr id="11" name="Rectangle 10">
            <a:extLst>
              <a:ext uri="{FF2B5EF4-FFF2-40B4-BE49-F238E27FC236}">
                <a16:creationId xmlns:a16="http://schemas.microsoft.com/office/drawing/2014/main" id="{DCBA33D8-E8E4-47D8-AA9B-B611B529013C}"/>
              </a:ext>
            </a:extLst>
          </p:cNvPr>
          <p:cNvSpPr/>
          <p:nvPr/>
        </p:nvSpPr>
        <p:spPr>
          <a:xfrm>
            <a:off x="689889" y="997209"/>
            <a:ext cx="3670613" cy="92333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w="22225">
                  <a:solidFill>
                    <a:srgbClr val="ED7D31"/>
                  </a:solidFill>
                  <a:prstDash val="solid"/>
                </a:ln>
                <a:solidFill>
                  <a:srgbClr val="ED7D31">
                    <a:lumMod val="40000"/>
                    <a:lumOff val="60000"/>
                  </a:srgbClr>
                </a:solidFill>
                <a:effectLst/>
                <a:uLnTx/>
                <a:uFillTx/>
              </a:rPr>
              <a:t>Partner A</a:t>
            </a:r>
          </a:p>
        </p:txBody>
      </p:sp>
      <p:pic>
        <p:nvPicPr>
          <p:cNvPr id="12" name="Picture 3" descr="C:\Users\wdj\Google Drive\Primary\Y5 SoW\From Tracy\Pronouns\you.png">
            <a:extLst>
              <a:ext uri="{FF2B5EF4-FFF2-40B4-BE49-F238E27FC236}">
                <a16:creationId xmlns:a16="http://schemas.microsoft.com/office/drawing/2014/main" id="{2EEFEDEA-F4B3-4AB0-A2DD-EE69EF705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7423" y="1924338"/>
            <a:ext cx="1874310" cy="16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D197A2A-25C2-435B-8AA9-70E950680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502" y="2193868"/>
            <a:ext cx="1153198" cy="1368278"/>
          </a:xfrm>
          <a:prstGeom prst="rect">
            <a:avLst/>
          </a:prstGeom>
        </p:spPr>
      </p:pic>
      <p:sp>
        <p:nvSpPr>
          <p:cNvPr id="14" name="Oval Callout 15">
            <a:extLst>
              <a:ext uri="{FF2B5EF4-FFF2-40B4-BE49-F238E27FC236}">
                <a16:creationId xmlns:a16="http://schemas.microsoft.com/office/drawing/2014/main" id="{A5431C13-9279-422F-A095-03DAEBA9BC62}"/>
              </a:ext>
            </a:extLst>
          </p:cNvPr>
          <p:cNvSpPr/>
          <p:nvPr/>
        </p:nvSpPr>
        <p:spPr>
          <a:xfrm>
            <a:off x="5904550" y="865135"/>
            <a:ext cx="6024428" cy="1439279"/>
          </a:xfrm>
          <a:prstGeom prst="wedgeEllipseCallout">
            <a:avLst>
              <a:gd name="adj1" fmla="val -50861"/>
              <a:gd name="adj2" fmla="val 31441"/>
            </a:avLst>
          </a:prstGeom>
          <a:solidFill>
            <a:srgbClr val="115076"/>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(verb) </a:t>
            </a:r>
            <a:r>
              <a:rPr kumimoji="0" lang="en-US" sz="3600" b="0" i="0" u="none" strike="noStrike" kern="0" cap="none" spc="0" normalizeH="0" baseline="0" noProof="0" dirty="0" smtClean="0">
                <a:ln>
                  <a:noFill/>
                </a:ln>
                <a:solidFill>
                  <a:prstClr val="white"/>
                </a:solidFill>
                <a:effectLst/>
                <a:uLnTx/>
                <a:uFillTx/>
                <a:latin typeface="+mj-lt"/>
                <a:ea typeface="+mn-ea"/>
                <a:cs typeface="+mn-cs"/>
              </a:rPr>
              <a:t>+ (</a:t>
            </a:r>
            <a:r>
              <a:rPr kumimoji="0" lang="en-US" sz="3600" b="0" i="0" u="none" strike="noStrike" kern="0" cap="none" spc="0" normalizeH="0" baseline="0" noProof="0" dirty="0">
                <a:ln>
                  <a:noFill/>
                </a:ln>
                <a:solidFill>
                  <a:prstClr val="white"/>
                </a:solidFill>
                <a:effectLst/>
                <a:uLnTx/>
                <a:uFillTx/>
                <a:latin typeface="+mj-lt"/>
                <a:ea typeface="+mn-ea"/>
                <a:cs typeface="+mn-cs"/>
              </a:rPr>
              <a:t>location)</a:t>
            </a:r>
          </a:p>
        </p:txBody>
      </p:sp>
      <p:sp>
        <p:nvSpPr>
          <p:cNvPr id="15" name="Oval Callout 16">
            <a:extLst>
              <a:ext uri="{FF2B5EF4-FFF2-40B4-BE49-F238E27FC236}">
                <a16:creationId xmlns:a16="http://schemas.microsoft.com/office/drawing/2014/main" id="{47EE7A96-BED6-4B89-B5DC-E1A5E9A1D2EE}"/>
              </a:ext>
            </a:extLst>
          </p:cNvPr>
          <p:cNvSpPr/>
          <p:nvPr/>
        </p:nvSpPr>
        <p:spPr>
          <a:xfrm>
            <a:off x="7631131" y="4322175"/>
            <a:ext cx="3869708" cy="1439279"/>
          </a:xfrm>
          <a:prstGeom prst="wedgeEllipseCallout">
            <a:avLst>
              <a:gd name="adj1" fmla="val -63705"/>
              <a:gd name="adj2" fmla="val 12173"/>
            </a:avLst>
          </a:prstGeom>
          <a:solidFill>
            <a:srgbClr val="115076"/>
          </a:solidFill>
          <a:ln w="12700" cap="flat" cmpd="sng" algn="ctr">
            <a:solidFill>
              <a:srgbClr val="11507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mj-lt"/>
                <a:ea typeface="+mn-ea"/>
                <a:cs typeface="+mn-cs"/>
              </a:rPr>
              <a:t>translation</a:t>
            </a:r>
          </a:p>
        </p:txBody>
      </p:sp>
    </p:spTree>
    <p:extLst>
      <p:ext uri="{BB962C8B-B14F-4D97-AF65-F5344CB8AC3E}">
        <p14:creationId xmlns:p14="http://schemas.microsoft.com/office/powerpoint/2010/main" val="71303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D3DB3D-063A-44FB-9C93-A65627A6E32C}"/>
              </a:ext>
            </a:extLst>
          </p:cNvPr>
          <p:cNvSpPr txBox="1"/>
          <p:nvPr/>
        </p:nvSpPr>
        <p:spPr>
          <a:xfrm>
            <a:off x="202938" y="3013501"/>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561921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TextBox 7">
            <a:extLst>
              <a:ext uri="{FF2B5EF4-FFF2-40B4-BE49-F238E27FC236}">
                <a16:creationId xmlns:a16="http://schemas.microsoft.com/office/drawing/2014/main" id="{15C7DC7E-8E9E-4B9E-9445-699FE2E560E9}"/>
              </a:ext>
            </a:extLst>
          </p:cNvPr>
          <p:cNvSpPr txBox="1"/>
          <p:nvPr/>
        </p:nvSpPr>
        <p:spPr>
          <a:xfrm>
            <a:off x="3038170" y="486077"/>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9" name="TextBox 8">
            <a:extLst>
              <a:ext uri="{FF2B5EF4-FFF2-40B4-BE49-F238E27FC236}">
                <a16:creationId xmlns:a16="http://schemas.microsoft.com/office/drawing/2014/main" id="{A47CCC2E-87A0-40C3-B21A-27C8E0838E3D}"/>
              </a:ext>
            </a:extLst>
          </p:cNvPr>
          <p:cNvSpPr txBox="1"/>
          <p:nvPr/>
        </p:nvSpPr>
        <p:spPr>
          <a:xfrm>
            <a:off x="-23446" y="2092255"/>
            <a:ext cx="12063046"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to be </a:t>
            </a: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 being] (location, state)</a:t>
            </a:r>
            <a:endParaRPr lang="en-GB" sz="3200" dirty="0">
              <a:solidFill>
                <a:srgbClr val="5B9BD5">
                  <a:lumMod val="50000"/>
                </a:srgbClr>
              </a:solidFill>
              <a:latin typeface="Century Gothic" panose="020B0502020202020204" pitchFamily="34" charset="0"/>
            </a:endParaRPr>
          </a:p>
        </p:txBody>
      </p:sp>
      <p:sp>
        <p:nvSpPr>
          <p:cNvPr id="10" name="TextBox 9">
            <a:extLst>
              <a:ext uri="{FF2B5EF4-FFF2-40B4-BE49-F238E27FC236}">
                <a16:creationId xmlns:a16="http://schemas.microsoft.com/office/drawing/2014/main" id="{5197CABB-9E28-4D2E-94E5-D3F4E6C7FE05}"/>
              </a:ext>
            </a:extLst>
          </p:cNvPr>
          <p:cNvSpPr txBox="1"/>
          <p:nvPr/>
        </p:nvSpPr>
        <p:spPr>
          <a:xfrm>
            <a:off x="0" y="4037385"/>
            <a:ext cx="12192000"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s-ES" sz="6000" b="1" i="0" u="none" strike="noStrike" kern="0" cap="none" spc="0" normalizeH="0" baseline="0" noProof="0" dirty="0">
                <a:ln>
                  <a:noFill/>
                </a:ln>
                <a:solidFill>
                  <a:srgbClr val="EB6E19"/>
                </a:solidFill>
                <a:effectLst/>
                <a:uLnTx/>
                <a:uFillTx/>
                <a:latin typeface="Century Gothic" panose="020B0502020202020204" pitchFamily="34" charset="0"/>
              </a:rPr>
              <a:t>estar</a:t>
            </a: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A5278043-A792-49E6-BBB3-9688280474E7}"/>
              </a:ext>
            </a:extLst>
          </p:cNvPr>
          <p:cNvSpPr txBox="1"/>
          <p:nvPr/>
        </p:nvSpPr>
        <p:spPr>
          <a:xfrm>
            <a:off x="-152400" y="5051496"/>
            <a:ext cx="12192000" cy="584775"/>
          </a:xfrm>
          <a:prstGeom prst="rect">
            <a:avLst/>
          </a:prstGeom>
          <a:noFill/>
        </p:spPr>
        <p:txBody>
          <a:bodyPr wrap="square" rtlCol="0">
            <a:spAutoFit/>
          </a:bodyPr>
          <a:lstStyle/>
          <a:p>
            <a:pPr algn="ctr" eaLnBrk="0" fontAlgn="base" hangingPunct="0">
              <a:spcBef>
                <a:spcPct val="0"/>
              </a:spcBef>
              <a:spcAft>
                <a:spcPct val="0"/>
              </a:spcAft>
              <a:defRPr/>
            </a:pP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Pablo wants </a:t>
            </a:r>
            <a:r>
              <a:rPr lang="en-HK" sz="3200" b="1" dirty="0">
                <a:solidFill>
                  <a:srgbClr val="EB6E19"/>
                </a:solidFill>
                <a:latin typeface="Century Gothic" panose="020B0502020202020204" pitchFamily="34" charset="0"/>
              </a:rPr>
              <a:t>to be</a:t>
            </a:r>
            <a:r>
              <a:rPr lang="en-HK" sz="3200" b="1" dirty="0">
                <a:solidFill>
                  <a:srgbClr val="5B9BD5">
                    <a:lumMod val="50000"/>
                  </a:srgbClr>
                </a:solidFill>
                <a:latin typeface="Century Gothic" panose="020B0502020202020204" pitchFamily="34" charset="0"/>
              </a:rPr>
              <a:t> </a:t>
            </a:r>
            <a:r>
              <a:rPr lang="en-HK" sz="3200" dirty="0">
                <a:solidFill>
                  <a:srgbClr val="5B9BD5">
                    <a:lumMod val="50000"/>
                  </a:srgbClr>
                </a:solidFill>
                <a:latin typeface="Century Gothic" panose="020B0502020202020204" pitchFamily="34" charset="0"/>
              </a:rPr>
              <a:t>in Spain</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1D63C38F-FC04-4B74-A87B-DF26CE37202A}"/>
              </a:ext>
            </a:extLst>
          </p:cNvPr>
          <p:cNvSpPr>
            <a:spLocks noGrp="1"/>
          </p:cNvSpPr>
          <p:nvPr>
            <p:ph type="title"/>
          </p:nvPr>
        </p:nvSpPr>
        <p:spPr>
          <a:xfrm>
            <a:off x="148389" y="6878856"/>
            <a:ext cx="10515600" cy="1325563"/>
          </a:xfrm>
        </p:spPr>
        <p:txBody>
          <a:bodyPr/>
          <a:lstStyle/>
          <a:p>
            <a:r>
              <a:rPr lang="en-GB" sz="4400" b="0" i="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ESTA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Pablo_quiere_estar_en_Espa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1" name="TextBox 10">
            <a:extLst>
              <a:ext uri="{FF2B5EF4-FFF2-40B4-BE49-F238E27FC236}">
                <a16:creationId xmlns:a16="http://schemas.microsoft.com/office/drawing/2014/main" id="{8C81D5E3-21C7-44E1-A760-352EE0616BB6}"/>
              </a:ext>
            </a:extLst>
          </p:cNvPr>
          <p:cNvSpPr txBox="1"/>
          <p:nvPr/>
        </p:nvSpPr>
        <p:spPr>
          <a:xfrm>
            <a:off x="3417388" y="470415"/>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está</a:t>
            </a:r>
          </a:p>
        </p:txBody>
      </p:sp>
      <p:sp>
        <p:nvSpPr>
          <p:cNvPr id="12" name="TextBox 11">
            <a:extLst>
              <a:ext uri="{FF2B5EF4-FFF2-40B4-BE49-F238E27FC236}">
                <a16:creationId xmlns:a16="http://schemas.microsoft.com/office/drawing/2014/main" id="{83EB2DD3-3FE9-4785-91D2-7A1117836DF2}"/>
              </a:ext>
            </a:extLst>
          </p:cNvPr>
          <p:cNvSpPr txBox="1"/>
          <p:nvPr/>
        </p:nvSpPr>
        <p:spPr>
          <a:xfrm>
            <a:off x="3552786" y="2115308"/>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[is] (location, state)</a:t>
            </a:r>
          </a:p>
        </p:txBody>
      </p:sp>
      <p:sp>
        <p:nvSpPr>
          <p:cNvPr id="13" name="Action Button: Help 12">
            <a:hlinkClick r:id="" action="ppaction://noaction" highlightClick="1"/>
            <a:extLst>
              <a:ext uri="{FF2B5EF4-FFF2-40B4-BE49-F238E27FC236}">
                <a16:creationId xmlns:a16="http://schemas.microsoft.com/office/drawing/2014/main" id="{3FB2D4F3-565B-49E5-98D0-7FDD5951CCF5}"/>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BF8492CF-1A87-46F1-8ABD-5A3722A22ACD}"/>
              </a:ext>
            </a:extLst>
          </p:cNvPr>
          <p:cNvSpPr txBox="1"/>
          <p:nvPr/>
        </p:nvSpPr>
        <p:spPr>
          <a:xfrm>
            <a:off x="117231" y="3356040"/>
            <a:ext cx="12074769" cy="1015663"/>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a:t>
            </a:r>
            <a:r>
              <a:rPr kumimoji="0" lang="fr-FR"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fr-FR"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en España.</a:t>
            </a:r>
          </a:p>
        </p:txBody>
      </p:sp>
      <p:sp>
        <p:nvSpPr>
          <p:cNvPr id="15" name="TextBox 14">
            <a:extLst>
              <a:ext uri="{FF2B5EF4-FFF2-40B4-BE49-F238E27FC236}">
                <a16:creationId xmlns:a16="http://schemas.microsoft.com/office/drawing/2014/main" id="{1AE7E8DF-26A8-41BC-86CA-1C0E7077EF7F}"/>
              </a:ext>
            </a:extLst>
          </p:cNvPr>
          <p:cNvSpPr txBox="1"/>
          <p:nvPr/>
        </p:nvSpPr>
        <p:spPr>
          <a:xfrm>
            <a:off x="3136283" y="4329314"/>
            <a:ext cx="5414904"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[Madrid </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is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a:t>
            </a:r>
            <a:r>
              <a:rPr kumimoji="0" lang="en-GB"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Spain.]</a:t>
            </a:r>
          </a:p>
        </p:txBody>
      </p:sp>
      <p:sp>
        <p:nvSpPr>
          <p:cNvPr id="16" name="Rectangle 15">
            <a:extLst>
              <a:ext uri="{FF2B5EF4-FFF2-40B4-BE49-F238E27FC236}">
                <a16:creationId xmlns:a16="http://schemas.microsoft.com/office/drawing/2014/main" id="{6552E291-978C-4720-BA55-464EB46801C4}"/>
              </a:ext>
            </a:extLst>
          </p:cNvPr>
          <p:cNvSpPr/>
          <p:nvPr/>
        </p:nvSpPr>
        <p:spPr>
          <a:xfrm>
            <a:off x="4506232" y="3371301"/>
            <a:ext cx="1754006" cy="1015663"/>
          </a:xfrm>
          <a:prstGeom prst="rect">
            <a:avLst/>
          </a:prstGeom>
        </p:spPr>
        <p:txBody>
          <a:bodyPr wrap="none">
            <a:spAutoFit/>
          </a:bodyPr>
          <a:lstStyle/>
          <a:p>
            <a:pPr eaLnBrk="0" fontAlgn="base" hangingPunct="0">
              <a:spcBef>
                <a:spcPct val="0"/>
              </a:spcBef>
              <a:spcAft>
                <a:spcPct val="0"/>
              </a:spcAft>
              <a:defRPr/>
            </a:pPr>
            <a:r>
              <a:rPr lang="fr-FR" sz="6000" b="1" dirty="0">
                <a:solidFill>
                  <a:srgbClr val="EA5F00"/>
                </a:solidFill>
                <a:latin typeface="Century Gothic" panose="020B0502020202020204" pitchFamily="34" charset="0"/>
                <a:cs typeface="Calibri" panose="020F0502020204030204" pitchFamily="34" charset="0"/>
              </a:rPr>
              <a:t>está</a:t>
            </a:r>
            <a:endParaRPr lang="en-GB" sz="6000" dirty="0">
              <a:solidFill>
                <a:prstClr val="black"/>
              </a:solidFill>
              <a:latin typeface="Tw Cen MT" panose="020B0602020104020603" pitchFamily="34" charset="77"/>
            </a:endParaRPr>
          </a:p>
        </p:txBody>
      </p:sp>
      <p:sp>
        <p:nvSpPr>
          <p:cNvPr id="17" name="Action Button: Help 16">
            <a:hlinkClick r:id="" action="ppaction://noaction" highlightClick="1"/>
            <a:extLst>
              <a:ext uri="{FF2B5EF4-FFF2-40B4-BE49-F238E27FC236}">
                <a16:creationId xmlns:a16="http://schemas.microsoft.com/office/drawing/2014/main" id="{A5057A10-F3A8-4EC5-AC2C-923D78E53912}"/>
              </a:ext>
            </a:extLst>
          </p:cNvPr>
          <p:cNvSpPr/>
          <p:nvPr/>
        </p:nvSpPr>
        <p:spPr>
          <a:xfrm>
            <a:off x="2495652" y="43752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001AC43-ACE5-4903-948D-C954CE3FFF8A}"/>
              </a:ext>
            </a:extLst>
          </p:cNvPr>
          <p:cNvSpPr>
            <a:spLocks noGrp="1"/>
          </p:cNvSpPr>
          <p:nvPr>
            <p:ph type="title"/>
          </p:nvPr>
        </p:nvSpPr>
        <p:spPr>
          <a:xfrm>
            <a:off x="216563" y="6910940"/>
            <a:ext cx="10515600" cy="1325563"/>
          </a:xfrm>
        </p:spPr>
        <p:txBody>
          <a:bodyPr/>
          <a:lstStyle/>
          <a:p>
            <a:r>
              <a:rPr lang="en-GB" sz="4400" b="0" i="0" u="none" strike="noStrike" cap="none" dirty="0">
                <a:solidFill>
                  <a:srgbClr val="1F3864"/>
                </a:solidFill>
                <a:effectLst/>
                <a:latin typeface="Century Gothic"/>
                <a:ea typeface="Century Gothic"/>
                <a:cs typeface="Century Gothic"/>
                <a:sym typeface="Century Gothic"/>
              </a:rPr>
              <a:t>está</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4" name="Madrid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5" name="Madrid_esta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 name="TextBox 10">
            <a:extLst>
              <a:ext uri="{FF2B5EF4-FFF2-40B4-BE49-F238E27FC236}">
                <a16:creationId xmlns:a16="http://schemas.microsoft.com/office/drawing/2014/main" id="{15381057-13B3-4093-9973-FA0AF990FA04}"/>
              </a:ext>
            </a:extLst>
          </p:cNvPr>
          <p:cNvSpPr txBox="1"/>
          <p:nvPr/>
        </p:nvSpPr>
        <p:spPr>
          <a:xfrm>
            <a:off x="3420001" y="542619"/>
            <a:ext cx="5414904" cy="1862048"/>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5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estar</a:t>
            </a:r>
          </a:p>
        </p:txBody>
      </p:sp>
      <p:sp>
        <p:nvSpPr>
          <p:cNvPr id="12" name="TextBox 11">
            <a:extLst>
              <a:ext uri="{FF2B5EF4-FFF2-40B4-BE49-F238E27FC236}">
                <a16:creationId xmlns:a16="http://schemas.microsoft.com/office/drawing/2014/main" id="{3CE2F902-0447-49CE-8A6C-D5B9517D6FC1}"/>
              </a:ext>
            </a:extLst>
          </p:cNvPr>
          <p:cNvSpPr txBox="1"/>
          <p:nvPr/>
        </p:nvSpPr>
        <p:spPr>
          <a:xfrm>
            <a:off x="2658369" y="2139644"/>
            <a:ext cx="693816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be </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being] (location, state)</a:t>
            </a:r>
            <a:endPar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A6C192A0-7C06-45C9-8878-E490A533FFC7}"/>
              </a:ext>
            </a:extLst>
          </p:cNvPr>
          <p:cNvSpPr txBox="1"/>
          <p:nvPr/>
        </p:nvSpPr>
        <p:spPr>
          <a:xfrm>
            <a:off x="2054497" y="4039386"/>
            <a:ext cx="9153830" cy="830997"/>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quiere  </a:t>
            </a:r>
            <a:r>
              <a:rPr kumimoji="0" lang="en-GB" sz="48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a:t>
            </a:r>
            <a:r>
              <a:rPr kumimoji="0" lang="es-ES"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en España.</a:t>
            </a:r>
            <a:endParaRPr kumimoji="0" lang="en-GB" sz="4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47396FC9-9090-4A01-A555-F5FE381C7879}"/>
              </a:ext>
            </a:extLst>
          </p:cNvPr>
          <p:cNvSpPr txBox="1"/>
          <p:nvPr/>
        </p:nvSpPr>
        <p:spPr>
          <a:xfrm>
            <a:off x="3473994" y="5072467"/>
            <a:ext cx="6058938" cy="584775"/>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Pablo wants </a:t>
            </a:r>
            <a:r>
              <a:rPr kumimoji="0" lang="en-HK" sz="3200" b="1" i="0" u="none" strike="noStrike" kern="0" cap="none" spc="0" normalizeH="0" baseline="0" noProof="0" dirty="0">
                <a:ln>
                  <a:noFill/>
                </a:ln>
                <a:solidFill>
                  <a:srgbClr val="EB6E19"/>
                </a:solidFill>
                <a:effectLst/>
                <a:uLnTx/>
                <a:uFillTx/>
                <a:latin typeface="Century Gothic" panose="020B0502020202020204" pitchFamily="34" charset="0"/>
              </a:rPr>
              <a:t>to be</a:t>
            </a:r>
            <a:r>
              <a:rPr kumimoji="0" lang="en-HK" sz="3200" b="1"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in Spain</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4DF06F84-CD0B-433F-90E4-724A708D8444}"/>
              </a:ext>
            </a:extLst>
          </p:cNvPr>
          <p:cNvSpPr/>
          <p:nvPr/>
        </p:nvSpPr>
        <p:spPr>
          <a:xfrm>
            <a:off x="1511979" y="2229362"/>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a:extLst>
              <a:ext uri="{FF2B5EF4-FFF2-40B4-BE49-F238E27FC236}">
                <a16:creationId xmlns:a16="http://schemas.microsoft.com/office/drawing/2014/main" id="{FFABA90E-9026-48E5-87CB-12DE41D48DC7}"/>
              </a:ext>
            </a:extLst>
          </p:cNvPr>
          <p:cNvSpPr/>
          <p:nvPr/>
        </p:nvSpPr>
        <p:spPr>
          <a:xfrm>
            <a:off x="1511979" y="4308205"/>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2E4CCC85-0A23-413D-8303-4AE9CA51681B}"/>
              </a:ext>
            </a:extLst>
          </p:cNvPr>
          <p:cNvSpPr/>
          <p:nvPr/>
        </p:nvSpPr>
        <p:spPr>
          <a:xfrm>
            <a:off x="6127453" y="4039386"/>
            <a:ext cx="1638590" cy="830997"/>
          </a:xfrm>
          <a:prstGeom prst="rect">
            <a:avLst/>
          </a:prstGeom>
        </p:spPr>
        <p:txBody>
          <a:bodyPr wrap="none">
            <a:spAutoFit/>
          </a:bodyPr>
          <a:lstStyle/>
          <a:p>
            <a:pPr eaLnBrk="0" fontAlgn="base" hangingPunct="0">
              <a:spcBef>
                <a:spcPct val="0"/>
              </a:spcBef>
              <a:spcAft>
                <a:spcPct val="0"/>
              </a:spcAft>
              <a:defRPr/>
            </a:pPr>
            <a:r>
              <a:rPr lang="es-ES" sz="4800" b="1" dirty="0">
                <a:solidFill>
                  <a:srgbClr val="EB6E19"/>
                </a:solidFill>
                <a:latin typeface="Century Gothic" panose="020B0502020202020204" pitchFamily="34" charset="0"/>
              </a:rPr>
              <a:t>estar</a:t>
            </a:r>
            <a:endParaRPr lang="en-GB" sz="4800" dirty="0">
              <a:solidFill>
                <a:prstClr val="black"/>
              </a:solidFill>
              <a:latin typeface="Tw Cen MT" panose="020B0602020104020603" pitchFamily="34" charset="77"/>
            </a:endParaRPr>
          </a:p>
        </p:txBody>
      </p:sp>
      <p:sp>
        <p:nvSpPr>
          <p:cNvPr id="2" name="Title 1">
            <a:extLst>
              <a:ext uri="{FF2B5EF4-FFF2-40B4-BE49-F238E27FC236}">
                <a16:creationId xmlns:a16="http://schemas.microsoft.com/office/drawing/2014/main" id="{98BCD8BC-400E-4B7E-8BD7-F2FA44E350A3}"/>
              </a:ext>
            </a:extLst>
          </p:cNvPr>
          <p:cNvSpPr>
            <a:spLocks noGrp="1"/>
          </p:cNvSpPr>
          <p:nvPr>
            <p:ph type="title"/>
          </p:nvPr>
        </p:nvSpPr>
        <p:spPr>
          <a:xfrm>
            <a:off x="116306" y="6972209"/>
            <a:ext cx="10515600" cy="1325563"/>
          </a:xfrm>
        </p:spPr>
        <p:txBody>
          <a:bodyPr/>
          <a:lstStyle/>
          <a:p>
            <a:r>
              <a:rPr lang="en-GB" sz="4400" b="0" i="0" dirty="0">
                <a:solidFill>
                  <a:srgbClr val="1F3864"/>
                </a:solidFill>
                <a:effectLst/>
                <a:latin typeface="Century Gothic" panose="020B0502020202020204" pitchFamily="34" charset="0"/>
                <a:ea typeface="Century Gothic" panose="020B0502020202020204" pitchFamily="34" charset="0"/>
                <a:cs typeface="Century Gothic" panose="020B0502020202020204" pitchFamily="34" charset="0"/>
              </a:rPr>
              <a:t>estar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3" name="ES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4" name="Pablo quiere beep en Españ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5" name="Pablo_quiere_estar_en_Espan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F8D1E06D-17A6-4ED0-BA20-F1121B1045CD}"/>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a:extLst>
              <a:ext uri="{FF2B5EF4-FFF2-40B4-BE49-F238E27FC236}">
                <a16:creationId xmlns:a16="http://schemas.microsoft.com/office/drawing/2014/main" id="{7EA78951-316E-487F-A88F-8D251AD05E33}"/>
              </a:ext>
            </a:extLst>
          </p:cNvPr>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21" name="TextBox 20">
            <a:extLst>
              <a:ext uri="{FF2B5EF4-FFF2-40B4-BE49-F238E27FC236}">
                <a16:creationId xmlns:a16="http://schemas.microsoft.com/office/drawing/2014/main" id="{18C6EBBA-BAA1-4FB3-93D0-0092525376CC}"/>
              </a:ext>
            </a:extLst>
          </p:cNvPr>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22" name="TextBox 21">
            <a:extLst>
              <a:ext uri="{FF2B5EF4-FFF2-40B4-BE49-F238E27FC236}">
                <a16:creationId xmlns:a16="http://schemas.microsoft.com/office/drawing/2014/main" id="{8EF1D484-6A98-4F86-B9B1-EDCBA3C87D3F}"/>
              </a:ext>
            </a:extLst>
          </p:cNvPr>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23" name="TextBox 22">
            <a:extLst>
              <a:ext uri="{FF2B5EF4-FFF2-40B4-BE49-F238E27FC236}">
                <a16:creationId xmlns:a16="http://schemas.microsoft.com/office/drawing/2014/main" id="{AEB5042B-0193-4FC3-9105-775939C146A2}"/>
              </a:ext>
            </a:extLst>
          </p:cNvPr>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24" name="TextBox 23">
            <a:extLst>
              <a:ext uri="{FF2B5EF4-FFF2-40B4-BE49-F238E27FC236}">
                <a16:creationId xmlns:a16="http://schemas.microsoft.com/office/drawing/2014/main" id="{37C64899-7600-4D96-AEFE-0DE402AA6C59}"/>
              </a:ext>
            </a:extLst>
          </p:cNvPr>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25" name="TextBox 24">
            <a:extLst>
              <a:ext uri="{FF2B5EF4-FFF2-40B4-BE49-F238E27FC236}">
                <a16:creationId xmlns:a16="http://schemas.microsoft.com/office/drawing/2014/main" id="{1AE42F59-FC70-4AD0-9DD7-193FDCC3F0A9}"/>
              </a:ext>
            </a:extLst>
          </p:cNvPr>
          <p:cNvSpPr txBox="1"/>
          <p:nvPr/>
        </p:nvSpPr>
        <p:spPr>
          <a:xfrm>
            <a:off x="8635382" y="3373782"/>
            <a:ext cx="294274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gosto</a:t>
            </a:r>
          </a:p>
        </p:txBody>
      </p:sp>
      <p:pic>
        <p:nvPicPr>
          <p:cNvPr id="26" name="Picture 2" descr="http://www.clker.com/cliparts/8/6/6/2/1194984823427644192heart-ballons_benji_park_01.svg.hi.png">
            <a:extLst>
              <a:ext uri="{FF2B5EF4-FFF2-40B4-BE49-F238E27FC236}">
                <a16:creationId xmlns:a16="http://schemas.microsoft.com/office/drawing/2014/main" id="{723A4257-3C92-48BC-AF39-5893646707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79406" y="1755978"/>
            <a:ext cx="1027350" cy="13979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www.clker.com/cliparts/9/7/b/7/12065640201906459233Rfc1394_Single_Bed.svg.hi.png">
            <a:extLst>
              <a:ext uri="{FF2B5EF4-FFF2-40B4-BE49-F238E27FC236}">
                <a16:creationId xmlns:a16="http://schemas.microsoft.com/office/drawing/2014/main" id="{C922B425-6650-43AE-8149-777C77B4843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August Calendar Clip Art">
            <a:extLst>
              <a:ext uri="{FF2B5EF4-FFF2-40B4-BE49-F238E27FC236}">
                <a16:creationId xmlns:a16="http://schemas.microsoft.com/office/drawing/2014/main" id="{C96DA046-FC0E-4A73-8435-BCDABCA3D8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a:extLst>
              <a:ext uri="{FF2B5EF4-FFF2-40B4-BE49-F238E27FC236}">
                <a16:creationId xmlns:a16="http://schemas.microsoft.com/office/drawing/2014/main" id="{15052FDF-EDD6-4FB3-973A-6B87CCE18E75}"/>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76022C5D-6497-4911-B8E3-A2282CA4CD8C}"/>
              </a:ext>
            </a:extLst>
          </p:cNvPr>
          <p:cNvGrpSpPr/>
          <p:nvPr/>
        </p:nvGrpSpPr>
        <p:grpSpPr>
          <a:xfrm>
            <a:off x="5300289" y="1905516"/>
            <a:ext cx="1487982" cy="1625147"/>
            <a:chOff x="6459488" y="2377646"/>
            <a:chExt cx="2181503" cy="2455108"/>
          </a:xfrm>
        </p:grpSpPr>
        <p:pic>
          <p:nvPicPr>
            <p:cNvPr id="31" name="Picture 8" descr="http://www.clker.com/cliparts/3/7/8/9/11970890601169574535johnny_automatic_tall_ladder.svg.hi.png">
              <a:extLst>
                <a:ext uri="{FF2B5EF4-FFF2-40B4-BE49-F238E27FC236}">
                  <a16:creationId xmlns:a16="http://schemas.microsoft.com/office/drawing/2014/main" id="{CDAE8BA2-3862-490A-9884-CDEADCB046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http://www.clker.com/cliparts/6/8/c/6/11954360131725219243smick_Silhouette_man.svg.hi.png">
              <a:extLst>
                <a:ext uri="{FF2B5EF4-FFF2-40B4-BE49-F238E27FC236}">
                  <a16:creationId xmlns:a16="http://schemas.microsoft.com/office/drawing/2014/main" id="{0F5B6565-087F-4665-8184-2717B11BD97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http://www.clker.com/cliparts/6/8/c/6/11954360131725219243smick_Silhouette_man.svg.hi.png">
              <a:extLst>
                <a:ext uri="{FF2B5EF4-FFF2-40B4-BE49-F238E27FC236}">
                  <a16:creationId xmlns:a16="http://schemas.microsoft.com/office/drawing/2014/main" id="{6C1092E3-83E7-4687-9EE8-099BDFC73E68}"/>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33">
            <a:extLst>
              <a:ext uri="{FF2B5EF4-FFF2-40B4-BE49-F238E27FC236}">
                <a16:creationId xmlns:a16="http://schemas.microsoft.com/office/drawing/2014/main" id="{A37D666D-3F6F-410E-8CC2-92CA5C49EE9A}"/>
              </a:ext>
            </a:extLst>
          </p:cNvPr>
          <p:cNvSpPr/>
          <p:nvPr/>
        </p:nvSpPr>
        <p:spPr>
          <a:xfrm>
            <a:off x="1175781" y="1540991"/>
            <a:ext cx="942887" cy="1569660"/>
          </a:xfrm>
          <a:prstGeom prst="rect">
            <a:avLst/>
          </a:prstGeom>
          <a:noFill/>
        </p:spPr>
        <p:txBody>
          <a:bodyPr wrap="none" lIns="91440" tIns="45720" rIns="91440" bIns="45720">
            <a:spAutoFit/>
          </a:bodyPr>
          <a:lstStyle/>
          <a:p>
            <a:pPr algn="ctr"/>
            <a:r>
              <a:rPr lang="en-GB" sz="9600" b="1" dirty="0">
                <a:solidFill>
                  <a:prstClr val="black"/>
                </a:solidFill>
              </a:rPr>
              <a:t>∅</a:t>
            </a:r>
            <a:endParaRPr lang="en-US" sz="9600" b="1" dirty="0">
              <a:ln w="0"/>
              <a:solidFill>
                <a:prstClr val="black"/>
              </a:solidFill>
              <a:effectLst>
                <a:outerShdw blurRad="38100" dist="19050" dir="2700000" algn="tl" rotWithShape="0">
                  <a:prstClr val="black">
                    <a:alpha val="40000"/>
                  </a:prstClr>
                </a:outerShdw>
              </a:effectLst>
            </a:endParaRPr>
          </a:p>
        </p:txBody>
      </p:sp>
      <p:sp>
        <p:nvSpPr>
          <p:cNvPr id="35" name="TextBox 34">
            <a:extLst>
              <a:ext uri="{FF2B5EF4-FFF2-40B4-BE49-F238E27FC236}">
                <a16:creationId xmlns:a16="http://schemas.microsoft.com/office/drawing/2014/main" id="{E5A7641A-3C3F-4A5C-853F-8C61B16037AE}"/>
              </a:ext>
            </a:extLst>
          </p:cNvPr>
          <p:cNvSpPr txBox="1"/>
          <p:nvPr/>
        </p:nvSpPr>
        <p:spPr>
          <a:xfrm>
            <a:off x="5427454" y="-190802"/>
            <a:ext cx="1340069"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a</a:t>
            </a:r>
          </a:p>
        </p:txBody>
      </p:sp>
      <p:sp>
        <p:nvSpPr>
          <p:cNvPr id="2" name="Title 1">
            <a:extLst>
              <a:ext uri="{FF2B5EF4-FFF2-40B4-BE49-F238E27FC236}">
                <a16:creationId xmlns:a16="http://schemas.microsoft.com/office/drawing/2014/main" id="{959187F6-63E9-4FC8-8862-C1EEBFA0EBC5}"/>
              </a:ext>
            </a:extLst>
          </p:cNvPr>
          <p:cNvSpPr>
            <a:spLocks noGrp="1"/>
          </p:cNvSpPr>
          <p:nvPr>
            <p:ph type="title"/>
          </p:nvPr>
        </p:nvSpPr>
        <p:spPr>
          <a:xfrm>
            <a:off x="169654" y="6988252"/>
            <a:ext cx="10515600" cy="1325563"/>
          </a:xfrm>
        </p:spPr>
        <p:txBody>
          <a:bodyPr/>
          <a:lstStyle/>
          <a:p>
            <a:r>
              <a:rPr lang="en-GB" dirty="0"/>
              <a:t>a</a:t>
            </a:r>
          </a:p>
        </p:txBody>
      </p:sp>
      <p:sp>
        <p:nvSpPr>
          <p:cNvPr id="3" name="TextBox 2"/>
          <p:cNvSpPr txBox="1"/>
          <p:nvPr/>
        </p:nvSpPr>
        <p:spPr>
          <a:xfrm>
            <a:off x="10106756" y="1882964"/>
            <a:ext cx="1816677" cy="553998"/>
          </a:xfrm>
          <a:prstGeom prst="rect">
            <a:avLst/>
          </a:prstGeom>
          <a:noFill/>
        </p:spPr>
        <p:txBody>
          <a:bodyPr wrap="square" rtlCol="0">
            <a:spAutoFit/>
          </a:bodyPr>
          <a:lstStyle/>
          <a:p>
            <a:r>
              <a:rPr lang="en-GB" sz="3000" dirty="0" smtClean="0">
                <a:solidFill>
                  <a:schemeClr val="accent5">
                    <a:lumMod val="50000"/>
                  </a:schemeClr>
                </a:solidFill>
                <a:latin typeface="Century Gothic" panose="020B0502020202020204" pitchFamily="34" charset="0"/>
              </a:rPr>
              <a:t>[to love]</a:t>
            </a:r>
            <a:endParaRPr lang="en-GB" sz="3000" dirty="0">
              <a:solidFill>
                <a:schemeClr val="accent5">
                  <a:lumMod val="50000"/>
                </a:schemeClr>
              </a:solidFill>
              <a:latin typeface="Century Gothic" panose="020B0502020202020204" pitchFamily="34" charset="0"/>
            </a:endParaRPr>
          </a:p>
        </p:txBody>
      </p:sp>
      <p:sp>
        <p:nvSpPr>
          <p:cNvPr id="4" name="TextBox 3"/>
          <p:cNvSpPr txBox="1"/>
          <p:nvPr/>
        </p:nvSpPr>
        <p:spPr>
          <a:xfrm>
            <a:off x="2084574" y="2012410"/>
            <a:ext cx="1903850" cy="553998"/>
          </a:xfrm>
          <a:prstGeom prst="rect">
            <a:avLst/>
          </a:prstGeom>
          <a:noFill/>
        </p:spPr>
        <p:txBody>
          <a:bodyPr wrap="square" rtlCol="0">
            <a:spAutoFit/>
          </a:bodyPr>
          <a:lstStyle/>
          <a:p>
            <a:r>
              <a:rPr lang="en-GB" sz="3000" dirty="0" smtClean="0">
                <a:solidFill>
                  <a:schemeClr val="accent5">
                    <a:lumMod val="50000"/>
                  </a:schemeClr>
                </a:solidFill>
                <a:latin typeface="Century Gothic" panose="020B0502020202020204" pitchFamily="34" charset="0"/>
              </a:rPr>
              <a:t>[nothing]</a:t>
            </a:r>
            <a:endParaRPr lang="en-GB" sz="3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391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5" name="alto.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alto.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subTnLst>
                                    <p:audio>
                                      <p:cMediaNode>
                                        <p:cTn display="0" masterRel="sameClick">
                                          <p:stCondLst>
                                            <p:cond evt="begin" delay="0">
                                              <p:tn val="22"/>
                                            </p:cond>
                                          </p:stCondLst>
                                          <p:endCondLst>
                                            <p:cond evt="onStopAudio" delay="0">
                                              <p:tgtEl>
                                                <p:sldTgt/>
                                              </p:tgtEl>
                                            </p:cond>
                                          </p:endCondLst>
                                        </p:cTn>
                                        <p:tgtEl>
                                          <p:sndTgt r:embed="rId6" name="nad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subTnLst>
                                    <p:audio>
                                      <p:cMediaNode>
                                        <p:cTn display="0" masterRel="sameClick">
                                          <p:stCondLst>
                                            <p:cond evt="begin" delay="0">
                                              <p:tn val="27"/>
                                            </p:cond>
                                          </p:stCondLst>
                                          <p:endCondLst>
                                            <p:cond evt="onStopAudio" delay="0">
                                              <p:tgtEl>
                                                <p:sldTgt/>
                                              </p:tgtEl>
                                            </p:cond>
                                          </p:endCondLst>
                                        </p:cTn>
                                        <p:tgtEl>
                                          <p:sndTgt r:embed="rId7" name="nada.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nada.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8" name="am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8" name="amar.wav"/>
                                        </p:tgtEl>
                                      </p:cMediaNode>
                                    </p:audio>
                                  </p:subTnLst>
                                </p:cTn>
                              </p:par>
                              <p:par>
                                <p:cTn id="42" presetID="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am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9" name="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subTnLst>
                                    <p:audio>
                                      <p:cMediaNode>
                                        <p:cTn display="0" masterRel="sameClick">
                                          <p:stCondLst>
                                            <p:cond evt="begin" delay="0">
                                              <p:tn val="51"/>
                                            </p:cond>
                                          </p:stCondLst>
                                          <p:endCondLst>
                                            <p:cond evt="onStopAudio" delay="0">
                                              <p:tgtEl>
                                                <p:sldTgt/>
                                              </p:tgtEl>
                                            </p:cond>
                                          </p:endCondLst>
                                        </p:cTn>
                                        <p:tgtEl>
                                          <p:sndTgt r:embed="rId9" name="cas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10" name="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10" name="cam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subTnLst>
                                    <p:audio>
                                      <p:cMediaNode>
                                        <p:cTn display="0" masterRel="sameClick">
                                          <p:stCondLst>
                                            <p:cond evt="begin" delay="0">
                                              <p:tn val="66"/>
                                            </p:cond>
                                          </p:stCondLst>
                                          <p:endCondLst>
                                            <p:cond evt="onStopAudio" delay="0">
                                              <p:tgtEl>
                                                <p:sldTgt/>
                                              </p:tgtEl>
                                            </p:cond>
                                          </p:endCondLst>
                                        </p:cTn>
                                        <p:tgtEl>
                                          <p:sndTgt r:embed="rId11" name="agosto.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subTnLst>
                                    <p:audio>
                                      <p:cMediaNode>
                                        <p:cTn display="0" masterRel="sameClick">
                                          <p:stCondLst>
                                            <p:cond evt="begin" delay="0">
                                              <p:tn val="71"/>
                                            </p:cond>
                                          </p:stCondLst>
                                          <p:endCondLst>
                                            <p:cond evt="onStopAudio" delay="0">
                                              <p:tgtEl>
                                                <p:sldTgt/>
                                              </p:tgtEl>
                                            </p:cond>
                                          </p:endCondLst>
                                        </p:cTn>
                                        <p:tgtEl>
                                          <p:sndTgt r:embed="rId11" name="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p:bldP spid="25" grpId="0"/>
      <p:bldP spid="34" grpId="0"/>
      <p:bldP spid="35" grpId="0"/>
      <p:bldP spid="3" grpId="0"/>
      <p:bldP spid="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Spanish_skeleton_template" id="{C3BD2417-7D2D-5349-B565-4C54594803A4}" vid="{095A48FC-6E32-964C-B71F-B6539400653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5317</Words>
  <Application>Microsoft Office PowerPoint</Application>
  <PresentationFormat>Widescreen</PresentationFormat>
  <Paragraphs>917</Paragraphs>
  <Slides>55</Slides>
  <Notes>55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55</vt:i4>
      </vt:variant>
    </vt:vector>
  </HeadingPairs>
  <TitlesOfParts>
    <vt:vector size="66" baseType="lpstr">
      <vt:lpstr>SimSun</vt:lpstr>
      <vt:lpstr>Arial</vt:lpstr>
      <vt:lpstr>Arial</vt:lpstr>
      <vt:lpstr>Calibri</vt:lpstr>
      <vt:lpstr>Century Gothic</vt:lpstr>
      <vt:lpstr>Times New Roman</vt:lpstr>
      <vt:lpstr>Tw Cen MT</vt:lpstr>
      <vt:lpstr>1_Office Theme</vt:lpstr>
      <vt:lpstr>Office Theme</vt:lpstr>
      <vt:lpstr>3_Office Theme</vt:lpstr>
      <vt:lpstr>2_Office Theme</vt:lpstr>
      <vt:lpstr>Describing places and locations</vt:lpstr>
      <vt:lpstr>¿Dónde está…?</vt:lpstr>
      <vt:lpstr>estar</vt:lpstr>
      <vt:lpstr>estar</vt:lpstr>
      <vt:lpstr>está</vt:lpstr>
      <vt:lpstr>estar</vt:lpstr>
      <vt:lpstr>está</vt:lpstr>
      <vt:lpstr>estar</vt:lpstr>
      <vt:lpstr>a</vt:lpstr>
      <vt:lpstr>a</vt:lpstr>
      <vt:lpstr>a</vt:lpstr>
      <vt:lpstr>Fonética</vt:lpstr>
      <vt:lpstr>hablar</vt:lpstr>
      <vt:lpstr>hablar</vt:lpstr>
      <vt:lpstr>hablar</vt:lpstr>
      <vt:lpstr>hablar</vt:lpstr>
      <vt:lpstr>hablar</vt:lpstr>
      <vt:lpstr>hablar</vt:lpstr>
      <vt:lpstr>hablar</vt:lpstr>
      <vt:lpstr>hablar</vt:lpstr>
      <vt:lpstr>hablar</vt:lpstr>
      <vt:lpstr>hablar</vt:lpstr>
      <vt:lpstr>¿Dónde está el palacio Miramar?</vt:lpstr>
      <vt:lpstr>¿Dónde está la Alhambra?</vt:lpstr>
      <vt:lpstr>¿Dónde está el Bernabeu?</vt:lpstr>
      <vt:lpstr>¿Dónde está el museo Guggenheim?</vt:lpstr>
      <vt:lpstr>¿Dónde está el museo del Prado?</vt:lpstr>
      <vt:lpstr>¿Dónde está el camp Nou?</vt:lpstr>
      <vt:lpstr>¿Dónde está la Mesquita-Catedral?</vt:lpstr>
      <vt:lpstr>¿Dónde está la Sagrada Familia?</vt:lpstr>
      <vt:lpstr>Estar: I am &amp; he/she is</vt:lpstr>
      <vt:lpstr>Cartas postales</vt:lpstr>
      <vt:lpstr>Gramática</vt:lpstr>
      <vt:lpstr>Gramática</vt:lpstr>
      <vt:lpstr>Gramática</vt:lpstr>
      <vt:lpstr>Gramática</vt:lpstr>
      <vt:lpstr>Describing places and locations</vt:lpstr>
      <vt:lpstr>o</vt:lpstr>
      <vt:lpstr>o</vt:lpstr>
      <vt:lpstr>o</vt:lpstr>
      <vt:lpstr>Fonética</vt:lpstr>
      <vt:lpstr>Vocabulario</vt:lpstr>
      <vt:lpstr>Estar: I am &amp; you are</vt:lpstr>
      <vt:lpstr>leer</vt:lpstr>
      <vt:lpstr>escuchar</vt:lpstr>
      <vt:lpstr>Gramática</vt:lpstr>
      <vt:lpstr>Gramática</vt:lpstr>
      <vt:lpstr>Gramática</vt:lpstr>
      <vt:lpstr>Gramática</vt:lpstr>
      <vt:lpstr>Gramática</vt:lpstr>
      <vt:lpstr>Gramática</vt:lpstr>
      <vt:lpstr>Gramática</vt:lpstr>
      <vt:lpstr>Gramática</vt:lpstr>
      <vt:lpstr>Gramática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places and locations</dc:title>
  <dc:creator>Jack Peacock</dc:creator>
  <cp:lastModifiedBy>Victoria Hobson</cp:lastModifiedBy>
  <cp:revision>91</cp:revision>
  <dcterms:created xsi:type="dcterms:W3CDTF">2020-06-25T11:56:04Z</dcterms:created>
  <dcterms:modified xsi:type="dcterms:W3CDTF">2020-07-06T16:29:24Z</dcterms:modified>
</cp:coreProperties>
</file>