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63" r:id="rId3"/>
    <p:sldId id="266" r:id="rId4"/>
    <p:sldId id="261" r:id="rId5"/>
    <p:sldId id="284" r:id="rId6"/>
    <p:sldId id="282" r:id="rId7"/>
    <p:sldId id="267" r:id="rId8"/>
    <p:sldId id="272" r:id="rId9"/>
    <p:sldId id="285" r:id="rId10"/>
    <p:sldId id="273" r:id="rId11"/>
    <p:sldId id="274" r:id="rId12"/>
    <p:sldId id="275" r:id="rId13"/>
    <p:sldId id="276" r:id="rId14"/>
    <p:sldId id="280" r:id="rId15"/>
    <p:sldId id="281" r:id="rId16"/>
    <p:sldId id="277" r:id="rId17"/>
    <p:sldId id="286" r:id="rId18"/>
    <p:sldId id="283" r:id="rId19"/>
    <p:sldId id="268" r:id="rId20"/>
    <p:sldId id="269" r:id="rId21"/>
    <p:sldId id="270" r:id="rId22"/>
    <p:sldId id="271" r:id="rId23"/>
    <p:sldId id="288" r:id="rId24"/>
    <p:sldId id="265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Marsden" initials="EM" lastIdx="25" clrIdx="0">
    <p:extLst>
      <p:ext uri="{19B8F6BF-5375-455C-9EA6-DF929625EA0E}">
        <p15:presenceInfo xmlns:p15="http://schemas.microsoft.com/office/powerpoint/2012/main" userId="Emma Marsden" providerId="None"/>
      </p:ext>
    </p:extLst>
  </p:cmAuthor>
  <p:cmAuthor id="2" name="falafalie@gmail.com" initials="f" lastIdx="1" clrIdx="1">
    <p:extLst>
      <p:ext uri="{19B8F6BF-5375-455C-9EA6-DF929625EA0E}">
        <p15:presenceInfo xmlns:p15="http://schemas.microsoft.com/office/powerpoint/2012/main" userId="1dbfc56e662127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700"/>
    <a:srgbClr val="115076"/>
    <a:srgbClr val="DAA520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 autoAdjust="0"/>
    <p:restoredTop sz="86401" autoAdjust="0"/>
  </p:normalViewPr>
  <p:slideViewPr>
    <p:cSldViewPr snapToGrid="0">
      <p:cViewPr varScale="1">
        <p:scale>
          <a:sx n="109" d="100"/>
          <a:sy n="109" d="100"/>
        </p:scale>
        <p:origin x="4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5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9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4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0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11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1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7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47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5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3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0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3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1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5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4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7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6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1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8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1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7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02/03/2020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 descr="background rectangle"/>
          <p:cNvSpPr/>
          <p:nvPr/>
        </p:nvSpPr>
        <p:spPr>
          <a:xfrm>
            <a:off x="-27340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81" y="754606"/>
            <a:ext cx="6818489" cy="2247138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</a:rPr>
              <a:t>SOW-based vocabulary testing for NCELP Y7</a:t>
            </a:r>
            <a:br>
              <a:rPr lang="en-GB" b="1" dirty="0">
                <a:solidFill>
                  <a:prstClr val="white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81" y="2712569"/>
            <a:ext cx="9144000" cy="1655762"/>
          </a:xfrm>
        </p:spPr>
        <p:txBody>
          <a:bodyPr/>
          <a:lstStyle/>
          <a:p>
            <a:pPr algn="l"/>
            <a:r>
              <a:rPr lang="en-GB" sz="3200" dirty="0">
                <a:solidFill>
                  <a:prstClr val="white"/>
                </a:solidFill>
              </a:rPr>
              <a:t>Principles, design, creation</a:t>
            </a:r>
          </a:p>
          <a:p>
            <a:endParaRPr lang="en-GB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0508B9B-5891-4D3C-9F6E-ECDA43B43AC2}"/>
              </a:ext>
            </a:extLst>
          </p:cNvPr>
          <p:cNvSpPr txBox="1">
            <a:spLocks/>
          </p:cNvSpPr>
          <p:nvPr/>
        </p:nvSpPr>
        <p:spPr>
          <a:xfrm>
            <a:off x="116356" y="5116061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NCELP Residential 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0A0A028-2297-7148-8C6D-347AFE513C0A}"/>
              </a:ext>
            </a:extLst>
          </p:cNvPr>
          <p:cNvSpPr txBox="1">
            <a:spLocks/>
          </p:cNvSpPr>
          <p:nvPr/>
        </p:nvSpPr>
        <p:spPr>
          <a:xfrm>
            <a:off x="116356" y="5946134"/>
            <a:ext cx="4749154" cy="51231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lvl="0">
              <a:defRPr/>
            </a:pPr>
            <a:r>
              <a:rPr lang="en-GB" sz="16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Natalie Finlayson / Emma Marsden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02/03/20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578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1</a:t>
            </a:r>
          </a:p>
        </p:txBody>
      </p:sp>
      <p:pic>
        <p:nvPicPr>
          <p:cNvPr id="4" name="Picture 3" descr="example fo a question type where students listen to audio and then select the correct picture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5" y="1460854"/>
            <a:ext cx="5968646" cy="4552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DEFEB-16CB-40C2-9348-8C75DA518AA7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Listening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Spoken meaning recognition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4467-4D95-41F4-B215-5E12EBBDA77C}"/>
              </a:ext>
            </a:extLst>
          </p:cNvPr>
          <p:cNvSpPr txBox="1"/>
          <p:nvPr/>
        </p:nvSpPr>
        <p:spPr>
          <a:xfrm>
            <a:off x="7335748" y="249591"/>
            <a:ext cx="45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 2000, Chapter 3</a:t>
            </a:r>
          </a:p>
        </p:txBody>
      </p:sp>
    </p:spTree>
    <p:extLst>
      <p:ext uri="{BB962C8B-B14F-4D97-AF65-F5344CB8AC3E}">
        <p14:creationId xmlns:p14="http://schemas.microsoft.com/office/powerpoint/2010/main" val="373696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2</a:t>
            </a:r>
          </a:p>
        </p:txBody>
      </p:sp>
      <p:pic>
        <p:nvPicPr>
          <p:cNvPr id="4" name="Picture 3" descr="test question where students listen to audio and then select the correct written text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55" y="2055340"/>
            <a:ext cx="5968646" cy="3363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830F9-6762-49D2-AD46-E9A04E708367}"/>
              </a:ext>
            </a:extLst>
          </p:cNvPr>
          <p:cNvSpPr txBox="1"/>
          <p:nvPr/>
        </p:nvSpPr>
        <p:spPr>
          <a:xfrm>
            <a:off x="7541002" y="1536174"/>
            <a:ext cx="4310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Listening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Spoken meaning recognition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 Meaning (association)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E046B-7BBD-4088-93FA-D5AC56C88B58}"/>
              </a:ext>
            </a:extLst>
          </p:cNvPr>
          <p:cNvSpPr txBox="1"/>
          <p:nvPr/>
        </p:nvSpPr>
        <p:spPr>
          <a:xfrm>
            <a:off x="7335748" y="249591"/>
            <a:ext cx="45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 2000, Chapter 3</a:t>
            </a:r>
          </a:p>
        </p:txBody>
      </p:sp>
    </p:spTree>
    <p:extLst>
      <p:ext uri="{BB962C8B-B14F-4D97-AF65-F5344CB8AC3E}">
        <p14:creationId xmlns:p14="http://schemas.microsoft.com/office/powerpoint/2010/main" val="79141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3</a:t>
            </a:r>
          </a:p>
        </p:txBody>
      </p:sp>
      <p:pic>
        <p:nvPicPr>
          <p:cNvPr id="4" name="Picture 3" descr="question type where the stidents read a sentence in French and then type the Englis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55" y="1593729"/>
            <a:ext cx="5968646" cy="4287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880C6-5BCC-40E1-92B6-1D58889FE440}"/>
              </a:ext>
            </a:extLst>
          </p:cNvPr>
          <p:cNvSpPr txBox="1"/>
          <p:nvPr/>
        </p:nvSpPr>
        <p:spPr>
          <a:xfrm>
            <a:off x="7541002" y="1536174"/>
            <a:ext cx="4310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Reading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Written meaning recall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E85FA-1A87-44F9-8E46-5BF4139747B1}"/>
              </a:ext>
            </a:extLst>
          </p:cNvPr>
          <p:cNvSpPr txBox="1"/>
          <p:nvPr/>
        </p:nvSpPr>
        <p:spPr>
          <a:xfrm>
            <a:off x="7335748" y="249591"/>
            <a:ext cx="45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Read 2000, p. 163 </a:t>
            </a:r>
          </a:p>
        </p:txBody>
      </p:sp>
    </p:spTree>
    <p:extLst>
      <p:ext uri="{BB962C8B-B14F-4D97-AF65-F5344CB8AC3E}">
        <p14:creationId xmlns:p14="http://schemas.microsoft.com/office/powerpoint/2010/main" val="178326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4</a:t>
            </a:r>
          </a:p>
        </p:txBody>
      </p:sp>
      <p:pic>
        <p:nvPicPr>
          <p:cNvPr id="4" name="Picture 3" descr="question type where students must select two different words to make sensible French sentences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55" y="2063578"/>
            <a:ext cx="6373968" cy="3147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94A8C-3491-487A-B2B2-5F556703E710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Reading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Written meaning recall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Use (collocation)</a:t>
            </a:r>
          </a:p>
        </p:txBody>
      </p:sp>
    </p:spTree>
    <p:extLst>
      <p:ext uri="{BB962C8B-B14F-4D97-AF65-F5344CB8AC3E}">
        <p14:creationId xmlns:p14="http://schemas.microsoft.com/office/powerpoint/2010/main" val="235728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5</a:t>
            </a:r>
          </a:p>
        </p:txBody>
      </p:sp>
      <p:pic>
        <p:nvPicPr>
          <p:cNvPr id="4" name="Picture 3" descr="Question where students read an Egnlish sentence and type the corresponding Frenc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10" y="1524319"/>
            <a:ext cx="5871311" cy="4615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19FC5-9539-4331-A4DD-BCEFD8D8A0BD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Written form recall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Form (written)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</a:p>
        </p:txBody>
      </p:sp>
    </p:spTree>
    <p:extLst>
      <p:ext uri="{BB962C8B-B14F-4D97-AF65-F5344CB8AC3E}">
        <p14:creationId xmlns:p14="http://schemas.microsoft.com/office/powerpoint/2010/main" val="217035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6</a:t>
            </a:r>
          </a:p>
        </p:txBody>
      </p:sp>
      <p:pic>
        <p:nvPicPr>
          <p:cNvPr id="4" name="Picture 3" descr="question where students must write two French words to complete the sentence 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886" y="1792281"/>
            <a:ext cx="5393029" cy="4154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C1045-355E-4BAD-B42F-DAE7295A0C66}"/>
              </a:ext>
            </a:extLst>
          </p:cNvPr>
          <p:cNvSpPr txBox="1"/>
          <p:nvPr/>
        </p:nvSpPr>
        <p:spPr>
          <a:xfrm>
            <a:off x="7541002" y="1536174"/>
            <a:ext cx="4310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Written form recall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Form (written)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Use (collocation)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8BA8D-37B4-4AAD-8DD9-9D6C97402936}"/>
              </a:ext>
            </a:extLst>
          </p:cNvPr>
          <p:cNvSpPr txBox="1"/>
          <p:nvPr/>
        </p:nvSpPr>
        <p:spPr>
          <a:xfrm>
            <a:off x="7335748" y="249591"/>
            <a:ext cx="45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Laufer &amp; Nation 1995</a:t>
            </a:r>
          </a:p>
        </p:txBody>
      </p:sp>
    </p:spTree>
    <p:extLst>
      <p:ext uri="{BB962C8B-B14F-4D97-AF65-F5344CB8AC3E}">
        <p14:creationId xmlns:p14="http://schemas.microsoft.com/office/powerpoint/2010/main" val="17379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 7</a:t>
            </a:r>
          </a:p>
        </p:txBody>
      </p:sp>
      <p:pic>
        <p:nvPicPr>
          <p:cNvPr id="4" name="Picture 3" descr="question type where students must say the word in French while seeing the English word">
            <a:extLst>
              <a:ext uri="{FF2B5EF4-FFF2-40B4-BE49-F238E27FC236}">
                <a16:creationId xmlns:a16="http://schemas.microsoft.com/office/drawing/2014/main" id="{46147883-30DB-4FF6-A201-BEA5C2B25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193" y="1460854"/>
            <a:ext cx="5786769" cy="4552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94C31-1626-4CCF-B817-9FC6EE0DF237}"/>
              </a:ext>
            </a:extLst>
          </p:cNvPr>
          <p:cNvSpPr txBox="1"/>
          <p:nvPr/>
        </p:nvSpPr>
        <p:spPr>
          <a:xfrm>
            <a:off x="7541002" y="1536174"/>
            <a:ext cx="43107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Modality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Speaking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Type of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Spoken form recall</a:t>
            </a: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tested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Form (spoken)</a:t>
            </a: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Meaning (definition)</a:t>
            </a:r>
          </a:p>
        </p:txBody>
      </p:sp>
    </p:spTree>
    <p:extLst>
      <p:ext uri="{BB962C8B-B14F-4D97-AF65-F5344CB8AC3E}">
        <p14:creationId xmlns:p14="http://schemas.microsoft.com/office/powerpoint/2010/main" val="321389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types</a:t>
            </a:r>
          </a:p>
        </p:txBody>
      </p:sp>
      <p:pic>
        <p:nvPicPr>
          <p:cNvPr id="7" name="Picture 6" descr="showing table of the types of questions">
            <a:extLst>
              <a:ext uri="{FF2B5EF4-FFF2-40B4-BE49-F238E27FC236}">
                <a16:creationId xmlns:a16="http://schemas.microsoft.com/office/drawing/2014/main" id="{1981C0C7-7DD8-4353-8FCB-5F8417BF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9" y="1622426"/>
            <a:ext cx="11696982" cy="42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3. Question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EECA6-F83F-42FB-8643-B751BC77EF00}"/>
              </a:ext>
            </a:extLst>
          </p:cNvPr>
          <p:cNvSpPr txBox="1"/>
          <p:nvPr/>
        </p:nvSpPr>
        <p:spPr>
          <a:xfrm>
            <a:off x="4608410" y="1246479"/>
            <a:ext cx="2985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80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test items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F137F-25F7-4656-AE5A-A69D217239DE}"/>
              </a:ext>
            </a:extLst>
          </p:cNvPr>
          <p:cNvSpPr txBox="1"/>
          <p:nvPr/>
        </p:nvSpPr>
        <p:spPr>
          <a:xfrm>
            <a:off x="257850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Listening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 x spoken meaning recognition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75139-9F6E-47FD-88FC-5DC9F0D00418}"/>
              </a:ext>
            </a:extLst>
          </p:cNvPr>
          <p:cNvSpPr txBox="1"/>
          <p:nvPr/>
        </p:nvSpPr>
        <p:spPr>
          <a:xfrm>
            <a:off x="3212342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 x written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meaning recall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3C044-933B-4A6D-9491-799FDFC51ADE}"/>
              </a:ext>
            </a:extLst>
          </p:cNvPr>
          <p:cNvSpPr txBox="1"/>
          <p:nvPr/>
        </p:nvSpPr>
        <p:spPr>
          <a:xfrm>
            <a:off x="6166834" y="1962225"/>
            <a:ext cx="2778351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 x written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form recall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ADBCD3-2970-40AA-8438-3AB38108DF76}"/>
              </a:ext>
            </a:extLst>
          </p:cNvPr>
          <p:cNvSpPr txBox="1"/>
          <p:nvPr/>
        </p:nvSpPr>
        <p:spPr>
          <a:xfrm>
            <a:off x="9121326" y="1962225"/>
            <a:ext cx="2778352" cy="1323439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Speaking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20 x  spoken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form recall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01DAF-4746-4E58-8101-57CE68974F36}"/>
              </a:ext>
            </a:extLst>
          </p:cNvPr>
          <p:cNvSpPr txBox="1"/>
          <p:nvPr/>
        </p:nvSpPr>
        <p:spPr>
          <a:xfrm>
            <a:off x="788761" y="3601710"/>
            <a:ext cx="4494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 receptive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A1D4C-1945-4B79-93D2-995685E118FB}"/>
              </a:ext>
            </a:extLst>
          </p:cNvPr>
          <p:cNvSpPr txBox="1"/>
          <p:nvPr/>
        </p:nvSpPr>
        <p:spPr>
          <a:xfrm>
            <a:off x="7333327" y="3572337"/>
            <a:ext cx="3575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productive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1849E-56F9-4EAD-8D27-B574425223B9}"/>
              </a:ext>
            </a:extLst>
          </p:cNvPr>
          <p:cNvSpPr txBox="1"/>
          <p:nvPr/>
        </p:nvSpPr>
        <p:spPr>
          <a:xfrm>
            <a:off x="187015" y="4266667"/>
            <a:ext cx="11607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Bias towards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recall: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encourages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 vocabulary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building from the beginning 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minimises use of multi-choice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format - average score increase of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16.7%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due to guessing in a 6-choice format (Stewart &amp; White, 2011) and up to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25%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in 4-choice (Stewart 2014)</a:t>
            </a:r>
          </a:p>
        </p:txBody>
      </p:sp>
    </p:spTree>
    <p:extLst>
      <p:ext uri="{BB962C8B-B14F-4D97-AF65-F5344CB8AC3E}">
        <p14:creationId xmlns:p14="http://schemas.microsoft.com/office/powerpoint/2010/main" val="20165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4. Scoring (binary)</a:t>
            </a:r>
          </a:p>
        </p:txBody>
      </p:sp>
      <p:pic>
        <p:nvPicPr>
          <p:cNvPr id="4" name="Picture 3" descr="Showing an example of a test question where students must select two correct answers">
            <a:extLst>
              <a:ext uri="{FF2B5EF4-FFF2-40B4-BE49-F238E27FC236}">
                <a16:creationId xmlns:a16="http://schemas.microsoft.com/office/drawing/2014/main" id="{74779B32-D0B0-4AC5-8BFB-F0CB2A5C1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8" y="1698979"/>
            <a:ext cx="5950478" cy="4064421"/>
          </a:xfrm>
          <a:prstGeom prst="rect">
            <a:avLst/>
          </a:prstGeom>
        </p:spPr>
      </p:pic>
      <p:pic>
        <p:nvPicPr>
          <p:cNvPr id="8" name="Picture 7" descr="showing an example of a test question where students have to listen to audio and select the correct answer">
            <a:extLst>
              <a:ext uri="{FF2B5EF4-FFF2-40B4-BE49-F238E27FC236}">
                <a16:creationId xmlns:a16="http://schemas.microsoft.com/office/drawing/2014/main" id="{732D6686-A2D1-4915-AD00-E9F2052E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2" y="296863"/>
            <a:ext cx="3417893" cy="2589956"/>
          </a:xfrm>
          <a:prstGeom prst="rect">
            <a:avLst/>
          </a:prstGeom>
        </p:spPr>
      </p:pic>
      <p:pic>
        <p:nvPicPr>
          <p:cNvPr id="10" name="Picture 9" descr="showing an example of a test question where students have to listen to audio and select the correct answer">
            <a:extLst>
              <a:ext uri="{FF2B5EF4-FFF2-40B4-BE49-F238E27FC236}">
                <a16:creationId xmlns:a16="http://schemas.microsoft.com/office/drawing/2014/main" id="{875E3F9F-09E5-41D8-82DB-15AAC60F3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32" y="3315149"/>
            <a:ext cx="3314493" cy="26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2B8A3-D067-4E99-84F2-C8BC108D38D2}"/>
              </a:ext>
            </a:extLst>
          </p:cNvPr>
          <p:cNvSpPr txBox="1"/>
          <p:nvPr/>
        </p:nvSpPr>
        <p:spPr>
          <a:xfrm>
            <a:off x="164572" y="1351508"/>
            <a:ext cx="117556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Vocab testing team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Principles of vocabulary testing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2.1 Breadth of knowledge testing</a:t>
            </a:r>
          </a:p>
          <a:p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	2.2 Depth of knowledge testing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Question types </a:t>
            </a:r>
          </a:p>
          <a:p>
            <a:pPr marL="457200" indent="-457200">
              <a:buAutoNum type="arabicPeriod" startAt="3"/>
            </a:pP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Scoring</a:t>
            </a:r>
          </a:p>
          <a:p>
            <a:pPr marL="457200" indent="-457200">
              <a:buAutoNum type="arabicPeriod" startAt="3"/>
            </a:pP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00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4. Scoring (tolerance)</a:t>
            </a:r>
          </a:p>
        </p:txBody>
      </p:sp>
      <p:pic>
        <p:nvPicPr>
          <p:cNvPr id="7" name="Picture 6" descr="type of question where getting the wrong article would cost the student half the points. ">
            <a:extLst>
              <a:ext uri="{FF2B5EF4-FFF2-40B4-BE49-F238E27FC236}">
                <a16:creationId xmlns:a16="http://schemas.microsoft.com/office/drawing/2014/main" id="{3ED476C2-6259-40A0-8399-C148EB3D8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3" y="1460854"/>
            <a:ext cx="5882655" cy="4484459"/>
          </a:xfrm>
          <a:prstGeom prst="rect">
            <a:avLst/>
          </a:prstGeom>
        </p:spPr>
      </p:pic>
      <p:pic>
        <p:nvPicPr>
          <p:cNvPr id="11" name="Picture 10" descr="showing the scoring for questions and tolerance for accent errors">
            <a:extLst>
              <a:ext uri="{FF2B5EF4-FFF2-40B4-BE49-F238E27FC236}">
                <a16:creationId xmlns:a16="http://schemas.microsoft.com/office/drawing/2014/main" id="{E5B92AF6-5B17-42A7-B9B0-DAD5771DA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926" y="1460854"/>
            <a:ext cx="5472003" cy="3340272"/>
          </a:xfrm>
          <a:prstGeom prst="rect">
            <a:avLst/>
          </a:prstGeom>
        </p:spPr>
      </p:pic>
      <p:grpSp>
        <p:nvGrpSpPr>
          <p:cNvPr id="4" name="Group 3" descr="speech bubble talking about the tolerence for accent errors">
            <a:extLst>
              <a:ext uri="{FF2B5EF4-FFF2-40B4-BE49-F238E27FC236}">
                <a16:creationId xmlns:a16="http://schemas.microsoft.com/office/drawing/2014/main" id="{37E5A769-4829-45E5-991B-ADB6FBBF3FC8}"/>
              </a:ext>
            </a:extLst>
          </p:cNvPr>
          <p:cNvGrpSpPr/>
          <p:nvPr/>
        </p:nvGrpSpPr>
        <p:grpSpPr>
          <a:xfrm>
            <a:off x="5991332" y="296863"/>
            <a:ext cx="5882655" cy="1584020"/>
            <a:chOff x="5991332" y="18735"/>
            <a:chExt cx="5882655" cy="1584020"/>
          </a:xfrm>
        </p:grpSpPr>
        <p:sp>
          <p:nvSpPr>
            <p:cNvPr id="3" name="Oval Callout 2"/>
            <p:cNvSpPr/>
            <p:nvPr/>
          </p:nvSpPr>
          <p:spPr>
            <a:xfrm>
              <a:off x="6977743" y="108856"/>
              <a:ext cx="4896244" cy="1351997"/>
            </a:xfrm>
            <a:prstGeom prst="wedgeEllipseCallout">
              <a:avLst>
                <a:gd name="adj1" fmla="val -157271"/>
                <a:gd name="adj2" fmla="val 195062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For now, after 18 weeks lessons, we are semi-tolerant of article and accent errors, </a:t>
              </a:r>
            </a:p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if lemma (word) is correct</a:t>
              </a: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5991332" y="18735"/>
              <a:ext cx="5882655" cy="1584020"/>
            </a:xfrm>
            <a:prstGeom prst="wedgeEllipseCallout">
              <a:avLst>
                <a:gd name="adj1" fmla="val -22585"/>
                <a:gd name="adj2" fmla="val 11758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For now, after 18 weeks of lessons, we are tolerant of accent errors and semi-tolerant of article errors </a:t>
              </a:r>
            </a:p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if lemma (word) is correct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4. Scoring (tolerance)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F4830E-C04C-4026-AB2A-C2D172707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6" y="1460854"/>
            <a:ext cx="4019757" cy="4578585"/>
          </a:xfrm>
          <a:prstGeom prst="rect">
            <a:avLst/>
          </a:prstGeom>
        </p:spPr>
      </p:pic>
      <p:pic>
        <p:nvPicPr>
          <p:cNvPr id="9" name="Picture 8" descr="A picture containing sitting, large, white, standing&#10;&#10;Description automatically generated">
            <a:extLst>
              <a:ext uri="{FF2B5EF4-FFF2-40B4-BE49-F238E27FC236}">
                <a16:creationId xmlns:a16="http://schemas.microsoft.com/office/drawing/2014/main" id="{4046D536-E236-497A-B4BD-3BE1F483B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0854"/>
            <a:ext cx="4197566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4. Scoring (tolerance)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7E96C8-9631-47BE-80EB-F30BDE7D4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4" y="1460854"/>
            <a:ext cx="9423354" cy="44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8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5.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2066A-1EE6-4905-9F0E-6D5B8373337E}"/>
              </a:ext>
            </a:extLst>
          </p:cNvPr>
          <p:cNvSpPr txBox="1"/>
          <p:nvPr/>
        </p:nvSpPr>
        <p:spPr>
          <a:xfrm>
            <a:off x="256855" y="1460854"/>
            <a:ext cx="114967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NCELP Y7 vocabulary test …</a:t>
            </a:r>
          </a:p>
          <a:p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is a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syllabus-based vocabulary test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designed to measure vocabulary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breadth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provides a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highly reliable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snapshot of student achievement in a manageable timeframe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all words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featured in the SOW tested by distributing randomly amongst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recognition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recall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skills across four modalities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thoroughly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tests different elements of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word knowledge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tested, in line with aspects taught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provides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automated scoring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of 6/7 question types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CB942-838A-40D0-AEC4-512EDD80A1D3}"/>
              </a:ext>
            </a:extLst>
          </p:cNvPr>
          <p:cNvSpPr txBox="1"/>
          <p:nvPr/>
        </p:nvSpPr>
        <p:spPr>
          <a:xfrm>
            <a:off x="82286" y="1325563"/>
            <a:ext cx="12027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Cariana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R. B., &amp; Lee, D. (2001). The effects of recognition and recall study tasks with feedback in a computer-based vocabulary lesson. Educational Technology Research &amp; Development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49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(3), pp. 23-36.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Glover, J. A. (1989). The "testing" phenomenon: Not gone but nearly forgotten. 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Journal of Educational Psychology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81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(3), 392-399.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Jones, L. (2004). Testing L2 vocabulary recognition and recall using pictorial and written test items. 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Language Learning &amp; Technology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(3), pp. 122-143.</a:t>
            </a:r>
          </a:p>
          <a:p>
            <a:endParaRPr lang="en-GB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Laufer, B., &amp; Nation, P. (1995). Vocabulary Size and Use Lexical Richness in L2 Written Production.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Applied Linguistics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16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pp. 307-322.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McDaniel, M. A., &amp; Mason, M. E. J. (1985). Altering memory representations through retrieval. Journal of experimental psychology. 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Learning, Memory and Cognition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11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pp. 371-385.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Nation, I. S. P. (2013).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Learning vocabulary in another language.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Cambridge: Cambridge University Press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Read, J. (2000). </a:t>
            </a:r>
            <a:r>
              <a:rPr lang="en-GB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Assessing Vocabulary. 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Cambridge: Cambridge University Press.</a:t>
            </a:r>
          </a:p>
          <a:p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Stewart, J. (2014). Do Multiple-Choice Options Inflate Estimates of Vocabulary Size on the VST?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Language Assessment Quarterly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(3), pp. 271–282. doi:10.1080/15434303.2014.922977</a:t>
            </a:r>
          </a:p>
          <a:p>
            <a:endParaRPr lang="en-GB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Stewart, J., &amp; White, D. A. (2011). Estimating guessing effects on the vocabulary levels test for differing degrees of word knowledge.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TESOL Quarterly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45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(2), pp. 370–380. doi:10.5054/tq.2011.254523</a:t>
            </a:r>
          </a:p>
        </p:txBody>
      </p:sp>
    </p:spTree>
    <p:extLst>
      <p:ext uri="{BB962C8B-B14F-4D97-AF65-F5344CB8AC3E}">
        <p14:creationId xmlns:p14="http://schemas.microsoft.com/office/powerpoint/2010/main" val="173703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C8BE-1EE0-4A96-AE14-24E046D25691}"/>
              </a:ext>
            </a:extLst>
          </p:cNvPr>
          <p:cNvSpPr txBox="1"/>
          <p:nvPr/>
        </p:nvSpPr>
        <p:spPr>
          <a:xfrm>
            <a:off x="716692" y="1643449"/>
            <a:ext cx="10663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Thanks for listening!</a:t>
            </a:r>
          </a:p>
          <a:p>
            <a:pPr algn="ctr"/>
            <a:endParaRPr lang="en-GB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7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Any questions?</a:t>
            </a:r>
          </a:p>
        </p:txBody>
      </p:sp>
      <p:pic>
        <p:nvPicPr>
          <p:cNvPr id="1028" name="Picture 4" descr="Image result for twitter symbol">
            <a:extLst>
              <a:ext uri="{FF2B5EF4-FFF2-40B4-BE49-F238E27FC236}">
                <a16:creationId xmlns:a16="http://schemas.microsoft.com/office/drawing/2014/main" id="{3215C035-BE20-44ED-8327-E0C4CE03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" y="5647037"/>
            <a:ext cx="430942" cy="3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32116B-94F3-4121-8FA4-30D10EC94928}"/>
              </a:ext>
            </a:extLst>
          </p:cNvPr>
          <p:cNvSpPr txBox="1"/>
          <p:nvPr/>
        </p:nvSpPr>
        <p:spPr>
          <a:xfrm>
            <a:off x="774875" y="5647037"/>
            <a:ext cx="263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natalie_eloise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1. Vocab testing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65BDA-FA89-4123-BE1C-5FCE5A677155}"/>
              </a:ext>
            </a:extLst>
          </p:cNvPr>
          <p:cNvSpPr txBox="1"/>
          <p:nvPr/>
        </p:nvSpPr>
        <p:spPr>
          <a:xfrm>
            <a:off x="2706071" y="1460854"/>
            <a:ext cx="6779858" cy="430887"/>
          </a:xfrm>
          <a:prstGeom prst="rect">
            <a:avLst/>
          </a:prstGeom>
          <a:solidFill>
            <a:srgbClr val="E567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 leads</a:t>
            </a: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: Natalie Finlayson &amp; Emma Marsden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441F7-BB94-4886-91F3-47FA90669764}"/>
              </a:ext>
            </a:extLst>
          </p:cNvPr>
          <p:cNvSpPr txBox="1"/>
          <p:nvPr/>
        </p:nvSpPr>
        <p:spPr>
          <a:xfrm>
            <a:off x="1457326" y="2248385"/>
            <a:ext cx="2904772" cy="2862322"/>
          </a:xfrm>
          <a:prstGeom prst="rect">
            <a:avLst/>
          </a:prstGeom>
          <a:solidFill>
            <a:srgbClr val="1150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 developer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Kirsten Somerville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Proofreader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Ivan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Avaca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7AF7B-B3E2-424D-8C57-C6C58CCDCFDC}"/>
              </a:ext>
            </a:extLst>
          </p:cNvPr>
          <p:cNvSpPr txBox="1"/>
          <p:nvPr/>
        </p:nvSpPr>
        <p:spPr>
          <a:xfrm>
            <a:off x="4578439" y="2248385"/>
            <a:ext cx="2904772" cy="2862322"/>
          </a:xfrm>
          <a:prstGeom prst="rect">
            <a:avLst/>
          </a:prstGeom>
          <a:solidFill>
            <a:srgbClr val="E567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Spanish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 developer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Ivan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Avaca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Proofreaders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Nick Avery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Pep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Mateos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Gonzalez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7EC8D-3FA2-4C94-AD43-7FFD6D38389C}"/>
              </a:ext>
            </a:extLst>
          </p:cNvPr>
          <p:cNvSpPr txBox="1"/>
          <p:nvPr/>
        </p:nvSpPr>
        <p:spPr>
          <a:xfrm>
            <a:off x="7699552" y="2248384"/>
            <a:ext cx="2904772" cy="2862322"/>
          </a:xfrm>
          <a:prstGeom prst="rect">
            <a:avLst/>
          </a:prstGeom>
          <a:solidFill>
            <a:srgbClr val="DAA52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German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Test developers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Inge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Alferink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Natalie Finlayson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Proofreaders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Inge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Alferink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Natalie Finlayson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7B5DB-E536-4D30-9E37-529403929FE6}"/>
              </a:ext>
            </a:extLst>
          </p:cNvPr>
          <p:cNvSpPr txBox="1"/>
          <p:nvPr/>
        </p:nvSpPr>
        <p:spPr>
          <a:xfrm>
            <a:off x="352425" y="5413478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With huge thanks to: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Giulia Bovolenta, Victoria Hobson, Stephen Owen, Helen Thomas, Catherine Morris, Ciaran Morris, Jack Peacock, Laurence Anthony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3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25563"/>
            <a:ext cx="117887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Objectives</a:t>
            </a:r>
          </a:p>
          <a:p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To test 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breadth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depth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of knowledge of vocabulary studied in Y7 Terms 1.1.1 - 2.1.1</a:t>
            </a:r>
          </a:p>
          <a:p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Considerations</a:t>
            </a:r>
          </a:p>
          <a:p>
            <a:endParaRPr lang="en-GB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Syllabus-based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achievement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 test</a:t>
            </a:r>
          </a:p>
          <a:p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Productive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vs 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receptive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</a:t>
            </a:r>
            <a:endParaRPr lang="en-GB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Recall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vs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recognition</a:t>
            </a:r>
            <a:endParaRPr lang="en-GB" sz="2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Oral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GB" sz="2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written </a:t>
            </a:r>
            <a:r>
              <a:rPr lang="en-GB" sz="2100" dirty="0">
                <a:solidFill>
                  <a:srgbClr val="002060"/>
                </a:solidFill>
                <a:latin typeface="Century Gothic" panose="020B0502020202020204" pitchFamily="34" charset="0"/>
              </a:rPr>
              <a:t>modalities  </a:t>
            </a:r>
            <a:endParaRPr lang="en-GB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11253-8E7C-F843-B9B6-4674BDA5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" y="113450"/>
            <a:ext cx="5476573" cy="116399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 Vocab testing principles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7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2.1 Breadth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02386"/>
            <a:ext cx="117887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Objective 1: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find out how many words students know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Sample size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Target time: 12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Pilot testing indicates students can comfortably answer one question in 9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720 / 9 =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80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total test items (split equally between L, R, W &amp; S)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SOW coverage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:		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French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: 43%*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Spanish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35%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German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: 35%			</a:t>
            </a:r>
          </a:p>
        </p:txBody>
      </p:sp>
    </p:spTree>
    <p:extLst>
      <p:ext uri="{BB962C8B-B14F-4D97-AF65-F5344CB8AC3E}">
        <p14:creationId xmlns:p14="http://schemas.microsoft.com/office/powerpoint/2010/main" val="33980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2.1 Breadth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02386"/>
            <a:ext cx="117887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Objective 1: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find out how many words students know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Item pool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To test overall knowledge of words in SOW – words distributed amongst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Words are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equally likely to be selected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from randomised pools</a:t>
            </a:r>
          </a:p>
          <a:p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All words in the SOW appear in the test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once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only</a:t>
            </a:r>
          </a:p>
          <a:p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Part of speech ratios (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noun : verb : other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) broadly upheld within different question types</a:t>
            </a:r>
          </a:p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   </a:t>
            </a:r>
          </a:p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   (French: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2:1:2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; Spanish: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3:1:3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; German: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2:1:3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1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2.2 Depth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0BF0F-C21D-45DE-92F3-0EEAC0BC397B}"/>
              </a:ext>
            </a:extLst>
          </p:cNvPr>
          <p:cNvSpPr txBox="1"/>
          <p:nvPr/>
        </p:nvSpPr>
        <p:spPr>
          <a:xfrm>
            <a:off x="82193" y="1269570"/>
            <a:ext cx="1081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Objective 2: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find out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well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students know target words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table showing the aspects of world knowledge and when you should be able to grasp these aspects ">
            <a:extLst>
              <a:ext uri="{FF2B5EF4-FFF2-40B4-BE49-F238E27FC236}">
                <a16:creationId xmlns:a16="http://schemas.microsoft.com/office/drawing/2014/main" id="{DB4C9584-9670-4DA7-B99C-32E694C4C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72" y="1837777"/>
            <a:ext cx="8445121" cy="4490480"/>
          </a:xfrm>
          <a:prstGeom prst="rect">
            <a:avLst/>
          </a:prstGeom>
        </p:spPr>
      </p:pic>
      <p:grpSp>
        <p:nvGrpSpPr>
          <p:cNvPr id="27" name="Group 26" descr="box highlighting 'word parts' in the aspects of world knowledge table">
            <a:extLst>
              <a:ext uri="{FF2B5EF4-FFF2-40B4-BE49-F238E27FC236}">
                <a16:creationId xmlns:a16="http://schemas.microsoft.com/office/drawing/2014/main" id="{72B6765D-38AB-49FD-9125-E14A6BBBEF6C}"/>
              </a:ext>
            </a:extLst>
          </p:cNvPr>
          <p:cNvGrpSpPr/>
          <p:nvPr/>
        </p:nvGrpSpPr>
        <p:grpSpPr>
          <a:xfrm>
            <a:off x="1204733" y="3077986"/>
            <a:ext cx="9782534" cy="385116"/>
            <a:chOff x="1335641" y="2698293"/>
            <a:chExt cx="10337278" cy="4072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C385A0-69EC-466D-8B34-5F9CA494499D}"/>
                </a:ext>
              </a:extLst>
            </p:cNvPr>
            <p:cNvSpPr txBox="1"/>
            <p:nvPr/>
          </p:nvSpPr>
          <p:spPr>
            <a:xfrm>
              <a:off x="9741378" y="2698293"/>
              <a:ext cx="1931541" cy="3387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Year 8+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28E578-9702-4A9E-8E17-A93679B87767}"/>
                </a:ext>
              </a:extLst>
            </p:cNvPr>
            <p:cNvSpPr/>
            <p:nvPr/>
          </p:nvSpPr>
          <p:spPr>
            <a:xfrm>
              <a:off x="1335641" y="2705468"/>
              <a:ext cx="8046141" cy="400110"/>
            </a:xfrm>
            <a:prstGeom prst="rect">
              <a:avLst/>
            </a:prstGeom>
            <a:noFill/>
            <a:ln w="19050">
              <a:solidFill>
                <a:srgbClr val="E5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B0FACD-AB01-410E-BC20-5E4601DFD7A0}"/>
                </a:ext>
              </a:extLst>
            </p:cNvPr>
            <p:cNvCxnSpPr/>
            <p:nvPr/>
          </p:nvCxnSpPr>
          <p:spPr>
            <a:xfrm>
              <a:off x="9381782" y="2916869"/>
              <a:ext cx="359596" cy="0"/>
            </a:xfrm>
            <a:prstGeom prst="line">
              <a:avLst/>
            </a:prstGeom>
            <a:ln w="19050">
              <a:solidFill>
                <a:srgbClr val="E56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 descr="box highlighting grammatical functions in the aspects of world knowledge table">
            <a:extLst>
              <a:ext uri="{FF2B5EF4-FFF2-40B4-BE49-F238E27FC236}">
                <a16:creationId xmlns:a16="http://schemas.microsoft.com/office/drawing/2014/main" id="{77135330-26AF-46CA-B12A-986A1ED8CBA7}"/>
              </a:ext>
            </a:extLst>
          </p:cNvPr>
          <p:cNvGrpSpPr/>
          <p:nvPr/>
        </p:nvGrpSpPr>
        <p:grpSpPr>
          <a:xfrm>
            <a:off x="1204733" y="4642727"/>
            <a:ext cx="9995039" cy="408028"/>
            <a:chOff x="1335641" y="4387065"/>
            <a:chExt cx="10561833" cy="4315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73BAF4-0265-4D95-ADB0-9790E24A4FEC}"/>
                </a:ext>
              </a:extLst>
            </p:cNvPr>
            <p:cNvSpPr txBox="1"/>
            <p:nvPr/>
          </p:nvSpPr>
          <p:spPr>
            <a:xfrm>
              <a:off x="9061807" y="4387065"/>
              <a:ext cx="2835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tested separately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FDDF5B-5A0F-4244-A864-6CCF03715E0E}"/>
                </a:ext>
              </a:extLst>
            </p:cNvPr>
            <p:cNvSpPr/>
            <p:nvPr/>
          </p:nvSpPr>
          <p:spPr>
            <a:xfrm>
              <a:off x="1335641" y="4418471"/>
              <a:ext cx="7356296" cy="40011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0C3906-0D13-4826-9E39-94C16CD24E02}"/>
                </a:ext>
              </a:extLst>
            </p:cNvPr>
            <p:cNvCxnSpPr/>
            <p:nvPr/>
          </p:nvCxnSpPr>
          <p:spPr>
            <a:xfrm>
              <a:off x="8691937" y="4613097"/>
              <a:ext cx="359596" cy="0"/>
            </a:xfrm>
            <a:prstGeom prst="line">
              <a:avLst/>
            </a:prstGeom>
            <a:ln w="19050">
              <a:solidFill>
                <a:srgbClr val="1150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box highlighting 'constraints on use' in the aspects of world knowledge table">
            <a:extLst>
              <a:ext uri="{FF2B5EF4-FFF2-40B4-BE49-F238E27FC236}">
                <a16:creationId xmlns:a16="http://schemas.microsoft.com/office/drawing/2014/main" id="{C853EF9F-DDAE-47F2-B633-87B4A93ED009}"/>
              </a:ext>
            </a:extLst>
          </p:cNvPr>
          <p:cNvGrpSpPr/>
          <p:nvPr/>
        </p:nvGrpSpPr>
        <p:grpSpPr>
          <a:xfrm>
            <a:off x="1204733" y="5446825"/>
            <a:ext cx="9782534" cy="378332"/>
            <a:chOff x="1335641" y="4479462"/>
            <a:chExt cx="10337278" cy="4726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8EC88B-8255-4C47-9D12-62B7BFF6367C}"/>
                </a:ext>
              </a:extLst>
            </p:cNvPr>
            <p:cNvSpPr txBox="1"/>
            <p:nvPr/>
          </p:nvSpPr>
          <p:spPr>
            <a:xfrm>
              <a:off x="9741378" y="4479462"/>
              <a:ext cx="1931541" cy="4001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Year 8+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B1552-8F5F-4E61-ABD0-42765AAE9EF3}"/>
                </a:ext>
              </a:extLst>
            </p:cNvPr>
            <p:cNvSpPr/>
            <p:nvPr/>
          </p:nvSpPr>
          <p:spPr>
            <a:xfrm>
              <a:off x="1335641" y="4479462"/>
              <a:ext cx="8046141" cy="472611"/>
            </a:xfrm>
            <a:prstGeom prst="rect">
              <a:avLst/>
            </a:prstGeom>
            <a:noFill/>
            <a:ln w="19050">
              <a:solidFill>
                <a:srgbClr val="E56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B10CEA-96BD-43E8-8514-62B4F152A9A2}"/>
                </a:ext>
              </a:extLst>
            </p:cNvPr>
            <p:cNvCxnSpPr/>
            <p:nvPr/>
          </p:nvCxnSpPr>
          <p:spPr>
            <a:xfrm>
              <a:off x="9381782" y="4729169"/>
              <a:ext cx="359596" cy="0"/>
            </a:xfrm>
            <a:prstGeom prst="line">
              <a:avLst/>
            </a:prstGeom>
            <a:ln w="19050">
              <a:solidFill>
                <a:srgbClr val="E56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65603E-3657-4D3D-A31D-BFB07EA8E7E5}"/>
              </a:ext>
            </a:extLst>
          </p:cNvPr>
          <p:cNvSpPr txBox="1"/>
          <p:nvPr/>
        </p:nvSpPr>
        <p:spPr>
          <a:xfrm>
            <a:off x="7465702" y="231464"/>
            <a:ext cx="456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Nation 2013, p. 538 </a:t>
            </a:r>
          </a:p>
        </p:txBody>
      </p:sp>
    </p:spTree>
    <p:extLst>
      <p:ext uri="{BB962C8B-B14F-4D97-AF65-F5344CB8AC3E}">
        <p14:creationId xmlns:p14="http://schemas.microsoft.com/office/powerpoint/2010/main" val="2138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2.2 Depth of knowledge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EECA6-F83F-42FB-8643-B751BC77EF00}"/>
              </a:ext>
            </a:extLst>
          </p:cNvPr>
          <p:cNvSpPr txBox="1"/>
          <p:nvPr/>
        </p:nvSpPr>
        <p:spPr>
          <a:xfrm>
            <a:off x="213263" y="1460854"/>
            <a:ext cx="6679095" cy="455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well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 you know the words we have learned so far?</a:t>
            </a: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1. I have seen this word before.</a:t>
            </a: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2. I know what the word means.</a:t>
            </a: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3. I can read the word aloud.</a:t>
            </a: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4. I can spell the word correctly.</a:t>
            </a: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</a:rPr>
              <a:t>5. I can use the word in a sentence.</a:t>
            </a:r>
            <a:endParaRPr lang="en-GB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6. I know the 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gender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of nouns. </a:t>
            </a:r>
          </a:p>
          <a:p>
            <a:pPr lvl="0">
              <a:lnSpc>
                <a:spcPct val="150000"/>
              </a:lnSpc>
            </a:pPr>
            <a:endParaRPr lang="en-GB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showing a checklist for developing vocabulary ">
            <a:extLst>
              <a:ext uri="{FF2B5EF4-FFF2-40B4-BE49-F238E27FC236}">
                <a16:creationId xmlns:a16="http://schemas.microsoft.com/office/drawing/2014/main" id="{FD4544DB-58F1-4C37-A304-2E2E9B408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75" y="215562"/>
            <a:ext cx="4218262" cy="5990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53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2.2 Depth of knowledge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A8ECF-A687-4D4B-939F-30DD2759DE98}"/>
              </a:ext>
            </a:extLst>
          </p:cNvPr>
          <p:cNvSpPr txBox="1"/>
          <p:nvPr/>
        </p:nvSpPr>
        <p:spPr>
          <a:xfrm>
            <a:off x="164572" y="1302386"/>
            <a:ext cx="11788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Recognition tests</a:t>
            </a:r>
          </a:p>
          <a:p>
            <a:endParaRPr lang="en-GB" sz="2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multiple choice activities whereby learners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select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or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guess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the correct response from the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alternatives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given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such tests may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strengthen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any existing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memory traces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(McDaniel &amp; Mason, 1985)</a:t>
            </a:r>
          </a:p>
          <a:p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Recall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demands the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production of responses from memory</a:t>
            </a: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more difficult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than recognition because learners must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search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for the correct response 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within their mental representation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of the newly experienced information (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Cariana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&amp; Lee, 2001; Glover, 1989; McDaniel &amp; Mason, 1985).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Definitions adapted from Jones (2004)</a:t>
            </a:r>
          </a:p>
        </p:txBody>
      </p:sp>
    </p:spTree>
    <p:extLst>
      <p:ext uri="{BB962C8B-B14F-4D97-AF65-F5344CB8AC3E}">
        <p14:creationId xmlns:p14="http://schemas.microsoft.com/office/powerpoint/2010/main" val="5755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ELP_template.pptx" id="{851E8A6A-D5BB-4C26-B157-3EC16E233918}" vid="{8BFF32F4-6F0A-4FC3-899B-73F2A33C2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NCELP_template</Template>
  <TotalTime>1317</TotalTime>
  <Words>1031</Words>
  <Application>Microsoft Macintosh PowerPoint</Application>
  <PresentationFormat>Widescreen</PresentationFormat>
  <Paragraphs>303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Tw Cen MT</vt:lpstr>
      <vt:lpstr>1_Office Theme</vt:lpstr>
      <vt:lpstr>SOW-based vocabulary testing for NCELP Y7 </vt:lpstr>
      <vt:lpstr>Outline</vt:lpstr>
      <vt:lpstr>1. Vocab testing team</vt:lpstr>
      <vt:lpstr>2. Vocab testing principles</vt:lpstr>
      <vt:lpstr>2.1 Breadth of knowledge</vt:lpstr>
      <vt:lpstr>2.1 Breadth of knowledge</vt:lpstr>
      <vt:lpstr>2.2 Depth of knowledge</vt:lpstr>
      <vt:lpstr>2.2 Depth of knowledge</vt:lpstr>
      <vt:lpstr>2.2 Depth of knowledge</vt:lpstr>
      <vt:lpstr>3. Question type 1</vt:lpstr>
      <vt:lpstr>3. Question type 2</vt:lpstr>
      <vt:lpstr>3. Question type 3</vt:lpstr>
      <vt:lpstr>3. Question type 4</vt:lpstr>
      <vt:lpstr>3. Question type 5</vt:lpstr>
      <vt:lpstr>3. Question type 6</vt:lpstr>
      <vt:lpstr>3. Question type 7</vt:lpstr>
      <vt:lpstr>3. Question types</vt:lpstr>
      <vt:lpstr>3. Question types</vt:lpstr>
      <vt:lpstr>4. Scoring (binary)</vt:lpstr>
      <vt:lpstr>4. Scoring (tolerance)</vt:lpstr>
      <vt:lpstr>4. Scoring (tolerance)</vt:lpstr>
      <vt:lpstr>4. Scoring (tolerance)</vt:lpstr>
      <vt:lpstr>5. Summary</vt:lpstr>
      <vt:lpstr>References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SOW-based vocabulary testing for NCELP Y7</dc:title>
  <dc:creator>falafalie@gmail.com</dc:creator>
  <cp:lastModifiedBy>Helen Thomas</cp:lastModifiedBy>
  <cp:revision>78</cp:revision>
  <dcterms:created xsi:type="dcterms:W3CDTF">2020-02-24T08:31:20Z</dcterms:created>
  <dcterms:modified xsi:type="dcterms:W3CDTF">2020-03-02T13:08:16Z</dcterms:modified>
</cp:coreProperties>
</file>