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39"/>
  </p:notesMasterIdLst>
  <p:sldIdLst>
    <p:sldId id="257" r:id="rId4"/>
    <p:sldId id="262" r:id="rId5"/>
    <p:sldId id="263" r:id="rId6"/>
    <p:sldId id="425" r:id="rId7"/>
    <p:sldId id="484" r:id="rId8"/>
    <p:sldId id="296" r:id="rId9"/>
    <p:sldId id="469" r:id="rId10"/>
    <p:sldId id="458" r:id="rId11"/>
    <p:sldId id="487" r:id="rId12"/>
    <p:sldId id="496" r:id="rId13"/>
    <p:sldId id="482" r:id="rId14"/>
    <p:sldId id="483" r:id="rId15"/>
    <p:sldId id="477" r:id="rId16"/>
    <p:sldId id="479" r:id="rId17"/>
    <p:sldId id="478" r:id="rId18"/>
    <p:sldId id="485" r:id="rId19"/>
    <p:sldId id="287" r:id="rId20"/>
    <p:sldId id="264" r:id="rId21"/>
    <p:sldId id="265" r:id="rId22"/>
    <p:sldId id="266" r:id="rId23"/>
    <p:sldId id="267" r:id="rId24"/>
    <p:sldId id="488" r:id="rId25"/>
    <p:sldId id="489" r:id="rId26"/>
    <p:sldId id="501" r:id="rId27"/>
    <p:sldId id="500" r:id="rId28"/>
    <p:sldId id="502" r:id="rId29"/>
    <p:sldId id="460" r:id="rId30"/>
    <p:sldId id="493" r:id="rId31"/>
    <p:sldId id="464" r:id="rId32"/>
    <p:sldId id="494" r:id="rId33"/>
    <p:sldId id="466" r:id="rId34"/>
    <p:sldId id="497" r:id="rId35"/>
    <p:sldId id="505" r:id="rId36"/>
    <p:sldId id="504" r:id="rId37"/>
    <p:sldId id="499"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6400"/>
    <a:srgbClr val="E3EAFD"/>
    <a:srgbClr val="FBF0D5"/>
    <a:srgbClr val="115076"/>
    <a:srgbClr val="EE6000"/>
    <a:srgbClr val="E25B00"/>
    <a:srgbClr val="DAA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62" autoAdjust="0"/>
    <p:restoredTop sz="62857" autoAdjust="0"/>
  </p:normalViewPr>
  <p:slideViewPr>
    <p:cSldViewPr snapToGrid="0">
      <p:cViewPr varScale="1">
        <p:scale>
          <a:sx n="73" d="100"/>
          <a:sy n="73" d="100"/>
        </p:scale>
        <p:origin x="2504" y="192"/>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477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07/07/2021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rae.es/consultas/uso-de-los-pronombres-los-las-les-leismo-laismo-loismo"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With thanks to Rachel Hawkes for her input on the lesson material</a:t>
            </a:r>
            <a:r>
              <a:rPr lang="en-GB" sz="1200" kern="1200" baseline="0">
                <a:solidFill>
                  <a:schemeClr val="tx1"/>
                </a:solidFill>
                <a:effectLst/>
                <a:latin typeface="+mn-lt"/>
                <a:ea typeface="+mn-ea"/>
                <a:cs typeface="+mn-cs"/>
              </a:rPr>
              <a:t> and </a:t>
            </a:r>
            <a:r>
              <a:rPr lang="en-GB" sz="1200" b="0" i="0" kern="1200">
                <a:solidFill>
                  <a:schemeClr val="tx1"/>
                </a:solidFill>
                <a:effectLst/>
                <a:latin typeface="+mn-lt"/>
                <a:ea typeface="+mn-ea"/>
                <a:cs typeface="+mn-cs"/>
              </a:rPr>
              <a:t>Blanca Román for native teacher feedback.</a:t>
            </a:r>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a:t>
            </a:r>
            <a:r>
              <a:rPr lang="en-GB" sz="1200" b="1"/>
              <a:t>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a:t>Consolidation of the following</a:t>
            </a:r>
            <a:r>
              <a:rPr lang="en-GB" sz="1200" b="0" baseline="0"/>
              <a:t> features:</a:t>
            </a:r>
            <a:endParaRPr lang="en-GB" sz="1200" b="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kern="1200">
                <a:solidFill>
                  <a:schemeClr val="tx1"/>
                </a:solidFill>
                <a:effectLst/>
                <a:latin typeface="+mn-lt"/>
                <a:ea typeface="+mn-ea"/>
                <a:cs typeface="+mn-cs"/>
              </a:rPr>
              <a:t>direct objects ‘lo’</a:t>
            </a:r>
            <a:r>
              <a:rPr lang="en-GB" sz="1200" kern="1200" baseline="0">
                <a:solidFill>
                  <a:schemeClr val="tx1"/>
                </a:solidFill>
                <a:effectLst/>
                <a:latin typeface="+mn-lt"/>
                <a:ea typeface="+mn-ea"/>
                <a:cs typeface="+mn-cs"/>
              </a:rPr>
              <a:t> and</a:t>
            </a:r>
            <a:r>
              <a:rPr lang="en-GB" sz="1200" kern="1200">
                <a:solidFill>
                  <a:schemeClr val="tx1"/>
                </a:solidFill>
                <a:effectLst/>
                <a:latin typeface="+mn-lt"/>
                <a:ea typeface="+mn-ea"/>
                <a:cs typeface="+mn-cs"/>
              </a:rPr>
              <a:t> ‘la’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kern="1200">
                <a:solidFill>
                  <a:schemeClr val="tx1"/>
                </a:solidFill>
                <a:effectLst/>
                <a:latin typeface="+mn-lt"/>
                <a:ea typeface="+mn-ea"/>
                <a:cs typeface="+mn-cs"/>
              </a:rPr>
              <a:t>pre-verbal</a:t>
            </a:r>
            <a:r>
              <a:rPr lang="en-GB" sz="1200" kern="1200" baseline="0">
                <a:solidFill>
                  <a:schemeClr val="tx1"/>
                </a:solidFill>
                <a:effectLst/>
                <a:latin typeface="+mn-lt"/>
                <a:ea typeface="+mn-ea"/>
                <a:cs typeface="+mn-cs"/>
              </a:rPr>
              <a:t> position of object pronouns</a:t>
            </a:r>
            <a:endParaRPr lang="en-GB" sz="1200"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kern="1200">
                <a:solidFill>
                  <a:schemeClr val="tx1"/>
                </a:solidFill>
                <a:effectLst/>
                <a:latin typeface="+mn-lt"/>
                <a:ea typeface="+mn-ea"/>
                <a:cs typeface="+mn-cs"/>
              </a:rPr>
              <a:t>present </a:t>
            </a:r>
            <a:r>
              <a:rPr lang="en-GB" sz="1200" kern="1200" dirty="0">
                <a:solidFill>
                  <a:schemeClr val="tx1"/>
                </a:solidFill>
                <a:effectLst/>
                <a:latin typeface="+mn-lt"/>
                <a:ea typeface="+mn-ea"/>
                <a:cs typeface="+mn-cs"/>
              </a:rPr>
              <a:t>tense –</a:t>
            </a:r>
            <a:r>
              <a:rPr lang="en-GB" sz="1200" kern="1200" dirty="0" err="1">
                <a:solidFill>
                  <a:schemeClr val="tx1"/>
                </a:solidFill>
                <a:effectLst/>
                <a:latin typeface="+mn-lt"/>
                <a:ea typeface="+mn-ea"/>
                <a:cs typeface="+mn-cs"/>
              </a:rPr>
              <a:t>ar</a:t>
            </a:r>
            <a:r>
              <a:rPr lang="en-GB" sz="1200" kern="1200" dirty="0">
                <a:solidFill>
                  <a:schemeClr val="tx1"/>
                </a:solidFill>
                <a:effectLst/>
                <a:latin typeface="+mn-lt"/>
                <a:ea typeface="+mn-ea"/>
                <a:cs typeface="+mn-cs"/>
              </a:rPr>
              <a:t> verbs in singular persons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kern="1200" dirty="0">
                <a:solidFill>
                  <a:schemeClr val="tx1"/>
                </a:solidFill>
                <a:effectLst/>
                <a:latin typeface="+mn-lt"/>
                <a:ea typeface="+mn-ea"/>
                <a:cs typeface="+mn-cs"/>
              </a:rPr>
              <a:t>penultimate syllable stress</a:t>
            </a:r>
          </a:p>
          <a:p>
            <a:pPr marL="0" lvl="0" indent="0" algn="l" rtl="0">
              <a:spcBef>
                <a:spcPts val="0"/>
              </a:spcBef>
              <a:spcAft>
                <a:spcPts val="0"/>
              </a:spcAft>
              <a:buNone/>
            </a:pP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Frequency rankings of vocabulary </a:t>
            </a:r>
            <a:r>
              <a:rPr lang="en-GB" sz="1200" b="1" i="0" u="sng" strike="noStrike" kern="1200" cap="none" dirty="0">
                <a:solidFill>
                  <a:schemeClr val="tx1"/>
                </a:solidFill>
                <a:effectLst/>
                <a:latin typeface="+mn-lt"/>
                <a:ea typeface="Calibri"/>
                <a:cs typeface="Calibri"/>
                <a:sym typeface="Calibri"/>
              </a:rPr>
              <a:t>introduced</a:t>
            </a:r>
            <a:r>
              <a:rPr lang="en-GB" sz="1200" b="1" i="0" u="none" strike="noStrike" kern="1200" cap="none" dirty="0">
                <a:solidFill>
                  <a:schemeClr val="tx1"/>
                </a:solidFill>
                <a:effectLst/>
                <a:latin typeface="+mn-lt"/>
                <a:ea typeface="Calibri"/>
                <a:cs typeface="Calibri"/>
                <a:sym typeface="Calibri"/>
              </a:rPr>
              <a:t> this week (1 is the most common word in Spanish): </a:t>
            </a:r>
          </a:p>
          <a:p>
            <a:r>
              <a:rPr lang="en-GB" sz="1200" kern="1200" dirty="0">
                <a:solidFill>
                  <a:schemeClr val="tx1"/>
                </a:solidFill>
                <a:effectLst/>
                <a:latin typeface="+mn-lt"/>
                <a:ea typeface="+mn-ea"/>
                <a:cs typeface="+mn-cs"/>
              </a:rPr>
              <a:t>pan [1341]; huevo [1994]; leche [1397]; vino [1344]; dulce [1860]; </a:t>
            </a:r>
            <a:r>
              <a:rPr lang="en-GB" sz="1200" kern="1200" dirty="0" err="1">
                <a:solidFill>
                  <a:schemeClr val="tx1"/>
                </a:solidFill>
                <a:effectLst/>
                <a:latin typeface="+mn-lt"/>
                <a:ea typeface="+mn-ea"/>
                <a:cs typeface="+mn-cs"/>
              </a:rPr>
              <a:t>tradicional</a:t>
            </a:r>
            <a:r>
              <a:rPr lang="en-GB" sz="1200" kern="1200" dirty="0">
                <a:solidFill>
                  <a:schemeClr val="tx1"/>
                </a:solidFill>
                <a:effectLst/>
                <a:latin typeface="+mn-lt"/>
                <a:ea typeface="+mn-ea"/>
                <a:cs typeface="+mn-cs"/>
              </a:rPr>
              <a:t> [1222]; fresco [1494]; caliente [1810]; </a:t>
            </a:r>
            <a:r>
              <a:rPr lang="en-GB" sz="1200" kern="1200" dirty="0" err="1">
                <a:solidFill>
                  <a:schemeClr val="tx1"/>
                </a:solidFill>
                <a:effectLst/>
                <a:latin typeface="+mn-lt"/>
                <a:ea typeface="+mn-ea"/>
                <a:cs typeface="+mn-cs"/>
              </a:rPr>
              <a:t>colocar</a:t>
            </a:r>
            <a:r>
              <a:rPr lang="en-GB" sz="1200" kern="1200" dirty="0">
                <a:solidFill>
                  <a:schemeClr val="tx1"/>
                </a:solidFill>
                <a:effectLst/>
                <a:latin typeface="+mn-lt"/>
                <a:ea typeface="+mn-ea"/>
                <a:cs typeface="+mn-cs"/>
              </a:rPr>
              <a:t> [801]; </a:t>
            </a:r>
            <a:r>
              <a:rPr lang="en-GB" sz="1200" kern="1200" dirty="0" err="1">
                <a:solidFill>
                  <a:schemeClr val="tx1"/>
                </a:solidFill>
                <a:effectLst/>
                <a:latin typeface="+mn-lt"/>
                <a:ea typeface="+mn-ea"/>
                <a:cs typeface="+mn-cs"/>
              </a:rPr>
              <a:t>mezclar</a:t>
            </a:r>
            <a:r>
              <a:rPr lang="en-GB" sz="1200" kern="1200" dirty="0">
                <a:solidFill>
                  <a:schemeClr val="tx1"/>
                </a:solidFill>
                <a:effectLst/>
                <a:latin typeface="+mn-lt"/>
                <a:ea typeface="+mn-ea"/>
                <a:cs typeface="+mn-cs"/>
              </a:rPr>
              <a:t> [1567]; </a:t>
            </a:r>
            <a:r>
              <a:rPr lang="en-GB" sz="1200" kern="1200" dirty="0" err="1">
                <a:solidFill>
                  <a:schemeClr val="tx1"/>
                </a:solidFill>
                <a:effectLst/>
                <a:latin typeface="+mn-lt"/>
                <a:ea typeface="+mn-ea"/>
                <a:cs typeface="+mn-cs"/>
              </a:rPr>
              <a:t>cortar</a:t>
            </a:r>
            <a:r>
              <a:rPr lang="en-GB" sz="1200" kern="1200" dirty="0">
                <a:solidFill>
                  <a:schemeClr val="tx1"/>
                </a:solidFill>
                <a:effectLst/>
                <a:latin typeface="+mn-lt"/>
                <a:ea typeface="+mn-ea"/>
                <a:cs typeface="+mn-cs"/>
              </a:rPr>
              <a:t> [755]; </a:t>
            </a:r>
            <a:r>
              <a:rPr lang="en-GB" sz="1200" kern="1200" dirty="0" err="1">
                <a:solidFill>
                  <a:schemeClr val="tx1"/>
                </a:solidFill>
                <a:effectLst/>
                <a:latin typeface="+mn-lt"/>
                <a:ea typeface="+mn-ea"/>
                <a:cs typeface="+mn-cs"/>
              </a:rPr>
              <a:t>verdura</a:t>
            </a:r>
            <a:r>
              <a:rPr lang="en-GB" sz="1200" kern="1200" dirty="0">
                <a:solidFill>
                  <a:schemeClr val="tx1"/>
                </a:solidFill>
                <a:effectLst/>
                <a:latin typeface="+mn-lt"/>
                <a:ea typeface="+mn-ea"/>
                <a:cs typeface="+mn-cs"/>
              </a:rPr>
              <a:t> [</a:t>
            </a:r>
            <a:r>
              <a:rPr lang="en-GB" sz="1200" kern="1200">
                <a:solidFill>
                  <a:schemeClr val="tx1"/>
                </a:solidFill>
                <a:effectLst/>
                <a:latin typeface="+mn-lt"/>
                <a:ea typeface="+mn-ea"/>
                <a:cs typeface="+mn-cs"/>
              </a:rPr>
              <a:t>4335]; soler [559]; probar [959]; costar [775]; preferir [714]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note: soler [559]; probar [959]; costar [775]; preferir [714] are introduced in lesson 2</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mn-lt"/>
                <a:ea typeface="Calibri"/>
                <a:cs typeface="Calibri"/>
                <a:sym typeface="Calibri"/>
              </a:rPr>
              <a:t>Frequency </a:t>
            </a:r>
            <a:r>
              <a:rPr lang="en-GB" sz="1200" b="1" i="0" u="none" strike="noStrike" kern="1200" cap="none" dirty="0">
                <a:solidFill>
                  <a:schemeClr val="tx1"/>
                </a:solidFill>
                <a:effectLst/>
                <a:latin typeface="+mn-lt"/>
                <a:ea typeface="Calibri"/>
                <a:cs typeface="Calibri"/>
                <a:sym typeface="Calibri"/>
              </a:rPr>
              <a:t>rankings of vocabulary </a:t>
            </a:r>
            <a:r>
              <a:rPr lang="en-GB" sz="1200" b="1" i="0" u="sng" strike="noStrike" kern="1200" cap="none" dirty="0">
                <a:solidFill>
                  <a:schemeClr val="tx1"/>
                </a:solidFill>
                <a:effectLst/>
                <a:latin typeface="+mn-lt"/>
                <a:ea typeface="Calibri"/>
                <a:cs typeface="Calibri"/>
                <a:sym typeface="Calibri"/>
              </a:rPr>
              <a:t>revisited</a:t>
            </a:r>
            <a:r>
              <a:rPr lang="en-GB" sz="1200" b="1" i="0" u="none" strike="noStrike" kern="1200" cap="none" dirty="0">
                <a:solidFill>
                  <a:schemeClr val="tx1"/>
                </a:solidFill>
                <a:effectLst/>
                <a:latin typeface="+mn-lt"/>
                <a:ea typeface="Calibri"/>
                <a:cs typeface="Calibri"/>
                <a:sym typeface="Calibri"/>
              </a:rPr>
              <a:t> this week (1 is the most common word in Spanish): </a:t>
            </a:r>
          </a:p>
          <a:p>
            <a:r>
              <a:rPr lang="es-ES" b="1" dirty="0"/>
              <a:t>Y8 3.2.5 </a:t>
            </a:r>
          </a:p>
          <a:p>
            <a:r>
              <a:rPr lang="es-ES" dirty="0"/>
              <a:t>conducir [998]; traducir [2037]; discutir [1310]; dirigir [390]; francés [562]; ruso [1645]; rápido [870]; despacio [3383]; personaje [595]; actor [1533]; actriz [3567]; escena [</a:t>
            </a:r>
            <a:r>
              <a:rPr lang="es-ES"/>
              <a:t>1089]</a:t>
            </a:r>
          </a:p>
          <a:p>
            <a:endParaRPr lang="es-ES"/>
          </a:p>
          <a:p>
            <a:r>
              <a:rPr lang="en-GB" sz="1200" b="1" kern="1200">
                <a:solidFill>
                  <a:schemeClr val="tx1"/>
                </a:solidFill>
                <a:effectLst/>
                <a:latin typeface="+mn-lt"/>
                <a:ea typeface="+mn-ea"/>
                <a:cs typeface="+mn-cs"/>
              </a:rPr>
              <a:t>Y8 3.1.5</a:t>
            </a:r>
          </a:p>
          <a:p>
            <a:r>
              <a:rPr lang="en-GB" sz="1200" kern="1200">
                <a:solidFill>
                  <a:schemeClr val="tx1"/>
                </a:solidFill>
                <a:effectLst/>
                <a:latin typeface="+mn-lt"/>
                <a:ea typeface="+mn-ea"/>
                <a:cs typeface="+mn-cs"/>
              </a:rPr>
              <a:t>hice [26]; hizo [26]; evitar [495]; fila [1976]; fuego [884]; daño [1319]; habitación [1069]; fondo¹ [413]; jardín [1195]; estadio [2581]; campo² [342]; mayo [909]; junio [1035]; viejo [225]; dentro [548]</a:t>
            </a:r>
            <a:endParaRPr lang="es-ES" dirty="0"/>
          </a:p>
          <a:p>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of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a:t>
            </a:r>
            <a:r>
              <a:rPr lang="es-ES" baseline="0" dirty="0" err="1"/>
              <a:t>Routledge</a:t>
            </a:r>
            <a:r>
              <a:rPr lang="es-ES" baseline="0" dirty="0"/>
              <a:t>: London</a:t>
            </a:r>
          </a:p>
          <a:p>
            <a:endParaRPr lang="en-GB" sz="1200" kern="1200" dirty="0">
              <a:solidFill>
                <a:schemeClr val="tx1"/>
              </a:solidFill>
              <a:effectLst/>
              <a:latin typeface="+mn-lt"/>
              <a:ea typeface="+mn-ea"/>
              <a:cs typeface="+mn-cs"/>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pPr marL="0" lvl="0" indent="0" algn="l" rtl="0">
              <a:spcBef>
                <a:spcPts val="0"/>
              </a:spcBef>
              <a:spcAft>
                <a:spcPts val="0"/>
              </a:spcAft>
              <a:buNone/>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91233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US" b="0" dirty="0" err="1"/>
              <a:t>practise</a:t>
            </a:r>
            <a:r>
              <a:rPr lang="en-US" b="0" dirty="0"/>
              <a:t> pronunciation of words with penultimate syllable stress.</a:t>
            </a: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Students read out each sentence in pairs and note down the words with penultimate syllable stress.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i="0" baseline="0" dirty="0"/>
              <a:t>Click to show the answers for each sentence. The words with penultimate syllable stress appear in bold.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02901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8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US" b="0" dirty="0" err="1"/>
              <a:t>practise</a:t>
            </a:r>
            <a:r>
              <a:rPr lang="en-US" b="0" baseline="0" dirty="0"/>
              <a:t> </a:t>
            </a:r>
            <a:r>
              <a:rPr lang="en-US" b="0" baseline="0" dirty="0" err="1"/>
              <a:t>recognising</a:t>
            </a:r>
            <a:r>
              <a:rPr lang="en-US" b="0" baseline="0" dirty="0"/>
              <a:t> the gender of the direct object pronouns ‘lo’ and ‘la’.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r>
              <a:rPr lang="en-US" b="1" dirty="0"/>
              <a:t>Procedure:</a:t>
            </a:r>
          </a:p>
          <a:p>
            <a:pPr marL="228600" indent="-228600">
              <a:buAutoNum type="arabicPeriod"/>
            </a:pPr>
            <a:r>
              <a:rPr lang="en-US" b="0" dirty="0"/>
              <a:t>Students listen to each sentence</a:t>
            </a:r>
            <a:r>
              <a:rPr lang="en-US" b="0" baseline="0" dirty="0"/>
              <a:t> and decide if it refers to A or B, depending on the direct object pronoun that they hear. Note that in this activity, all pronouns refer to ‘it’ (rather than ‘him’ or ‘her’).</a:t>
            </a:r>
          </a:p>
          <a:p>
            <a:pPr marL="228600" indent="-228600">
              <a:buAutoNum type="arabicPeriod"/>
            </a:pPr>
            <a:r>
              <a:rPr lang="en-US" b="0" baseline="0" dirty="0"/>
              <a:t>Students write the action and place in English.</a:t>
            </a:r>
          </a:p>
          <a:p>
            <a:pPr marL="228600" indent="-228600">
              <a:buAutoNum type="arabicPeriod"/>
            </a:pPr>
            <a:r>
              <a:rPr lang="en-US" b="0" baseline="0" dirty="0"/>
              <a:t>Show the answers and give feedback. S</a:t>
            </a:r>
            <a:r>
              <a:rPr lang="en-GB" dirty="0" err="1"/>
              <a:t>tudents</a:t>
            </a:r>
            <a:r>
              <a:rPr lang="en-GB" dirty="0"/>
              <a:t> may be interested</a:t>
            </a:r>
            <a:r>
              <a:rPr lang="en-GB" baseline="0" dirty="0"/>
              <a:t> to know</a:t>
            </a:r>
            <a:r>
              <a:rPr lang="en-GB" dirty="0"/>
              <a:t> how to say some</a:t>
            </a:r>
            <a:r>
              <a:rPr lang="en-GB" baseline="0" dirty="0"/>
              <a:t> of the unknown</a:t>
            </a:r>
            <a:r>
              <a:rPr lang="en-GB" dirty="0"/>
              <a:t> words in Spanish (and they</a:t>
            </a:r>
            <a:r>
              <a:rPr lang="en-GB" baseline="0" dirty="0"/>
              <a:t> may learn their meanings incidentally)</a:t>
            </a:r>
            <a:r>
              <a:rPr lang="en-GB" dirty="0"/>
              <a:t>.</a:t>
            </a:r>
            <a:r>
              <a:rPr lang="en-GB" baseline="0" dirty="0"/>
              <a:t> These are:</a:t>
            </a:r>
            <a:endParaRPr lang="en-GB" dirty="0"/>
          </a:p>
          <a:p>
            <a:pPr marL="171450" indent="-171450">
              <a:buFont typeface="Arial" panose="020B0604020202020204" pitchFamily="34" charset="0"/>
              <a:buChar char="•"/>
            </a:pPr>
            <a:r>
              <a:rPr lang="en-GB" dirty="0"/>
              <a:t>cheese: el queso [3187]</a:t>
            </a:r>
          </a:p>
          <a:p>
            <a:pPr marL="171450" indent="-171450">
              <a:buFont typeface="Arial" panose="020B0604020202020204" pitchFamily="34" charset="0"/>
              <a:buChar char="•"/>
            </a:pPr>
            <a:r>
              <a:rPr lang="en-GB" dirty="0"/>
              <a:t>honey: la </a:t>
            </a:r>
            <a:r>
              <a:rPr lang="en-GB" dirty="0" err="1"/>
              <a:t>miel</a:t>
            </a:r>
            <a:r>
              <a:rPr lang="en-GB" dirty="0"/>
              <a:t> [3201]</a:t>
            </a:r>
          </a:p>
          <a:p>
            <a:pPr marL="171450" indent="-171450">
              <a:buFont typeface="Arial" panose="020B0604020202020204" pitchFamily="34" charset="0"/>
              <a:buChar char="•"/>
            </a:pPr>
            <a:r>
              <a:rPr lang="en-GB" dirty="0"/>
              <a:t>juice: el jugo [3756]; </a:t>
            </a:r>
            <a:r>
              <a:rPr lang="en-GB" dirty="0" err="1"/>
              <a:t>zumo</a:t>
            </a:r>
            <a:r>
              <a:rPr lang="en-GB" dirty="0"/>
              <a:t> [&gt;5000] is also used in Spain</a:t>
            </a:r>
          </a:p>
          <a:p>
            <a:pPr marL="171450" indent="-171450">
              <a:buFont typeface="Arial" panose="020B0604020202020204" pitchFamily="34" charset="0"/>
              <a:buChar char="•"/>
            </a:pPr>
            <a:r>
              <a:rPr lang="en-GB" dirty="0"/>
              <a:t>banana: el </a:t>
            </a:r>
            <a:r>
              <a:rPr lang="en-GB" dirty="0" err="1"/>
              <a:t>plátano</a:t>
            </a:r>
            <a:r>
              <a:rPr lang="en-GB" dirty="0"/>
              <a:t> [&gt;5000]</a:t>
            </a:r>
          </a:p>
          <a:p>
            <a:pPr marL="171450" indent="-171450">
              <a:buFont typeface="Arial" panose="020B0604020202020204" pitchFamily="34" charset="0"/>
              <a:buChar char="•"/>
            </a:pPr>
            <a:r>
              <a:rPr lang="en-GB" dirty="0"/>
              <a:t>apple: la manzana [3214]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Transcript:</a:t>
            </a:r>
          </a:p>
          <a:p>
            <a:pPr marL="228600" indent="-228600">
              <a:buAutoNum type="arabicPeriod"/>
            </a:pPr>
            <a:r>
              <a:rPr lang="en-GB" dirty="0"/>
              <a:t>Lo </a:t>
            </a:r>
            <a:r>
              <a:rPr lang="en-GB" dirty="0" err="1"/>
              <a:t>compra</a:t>
            </a:r>
            <a:r>
              <a:rPr lang="en-GB" dirty="0"/>
              <a:t> </a:t>
            </a:r>
            <a:r>
              <a:rPr lang="en-GB" dirty="0" err="1"/>
              <a:t>en</a:t>
            </a:r>
            <a:r>
              <a:rPr lang="en-GB" dirty="0"/>
              <a:t> el mercado.</a:t>
            </a:r>
          </a:p>
          <a:p>
            <a:pPr marL="228600" indent="-228600">
              <a:buAutoNum type="arabicPeriod"/>
            </a:pPr>
            <a:r>
              <a:rPr lang="en-GB" dirty="0"/>
              <a:t>Lo </a:t>
            </a:r>
            <a:r>
              <a:rPr lang="en-GB" dirty="0" err="1"/>
              <a:t>deja</a:t>
            </a:r>
            <a:r>
              <a:rPr lang="en-GB" dirty="0"/>
              <a:t> al </a:t>
            </a:r>
            <a:r>
              <a:rPr lang="en-GB" dirty="0" err="1"/>
              <a:t>lado</a:t>
            </a:r>
            <a:r>
              <a:rPr lang="en-GB" dirty="0"/>
              <a:t> de la </a:t>
            </a:r>
            <a:r>
              <a:rPr lang="en-GB" dirty="0" err="1"/>
              <a:t>ventana</a:t>
            </a:r>
            <a:r>
              <a:rPr lang="en-GB" dirty="0"/>
              <a:t>.</a:t>
            </a:r>
          </a:p>
          <a:p>
            <a:pPr marL="228600" indent="-228600">
              <a:buAutoNum type="arabicPeriod"/>
            </a:pPr>
            <a:r>
              <a:rPr lang="en-GB" dirty="0"/>
              <a:t>La </a:t>
            </a:r>
            <a:r>
              <a:rPr lang="en-GB" dirty="0" err="1"/>
              <a:t>coloca</a:t>
            </a:r>
            <a:r>
              <a:rPr lang="en-GB" dirty="0"/>
              <a:t> </a:t>
            </a:r>
            <a:r>
              <a:rPr lang="en-GB" dirty="0" err="1"/>
              <a:t>encima</a:t>
            </a:r>
            <a:r>
              <a:rPr lang="en-GB" dirty="0"/>
              <a:t> de la mesa.</a:t>
            </a:r>
          </a:p>
          <a:p>
            <a:pPr marL="228600" indent="-228600">
              <a:buAutoNum type="arabicPeriod"/>
            </a:pPr>
            <a:r>
              <a:rPr lang="en-GB" dirty="0"/>
              <a:t>Lo </a:t>
            </a:r>
            <a:r>
              <a:rPr lang="en-GB" dirty="0" err="1"/>
              <a:t>corta</a:t>
            </a:r>
            <a:r>
              <a:rPr lang="en-GB" dirty="0"/>
              <a:t> </a:t>
            </a:r>
            <a:r>
              <a:rPr lang="en-GB" dirty="0" err="1"/>
              <a:t>en</a:t>
            </a:r>
            <a:r>
              <a:rPr lang="en-GB" dirty="0"/>
              <a:t> la </a:t>
            </a:r>
            <a:r>
              <a:rPr lang="en-GB" dirty="0" err="1"/>
              <a:t>cocina</a:t>
            </a:r>
            <a:r>
              <a:rPr lang="en-GB" dirty="0"/>
              <a:t>.</a:t>
            </a:r>
          </a:p>
          <a:p>
            <a:pPr marL="228600" indent="-228600">
              <a:buAutoNum type="arabicPeriod"/>
            </a:pPr>
            <a:r>
              <a:rPr lang="en-GB" dirty="0"/>
              <a:t>La</a:t>
            </a:r>
            <a:r>
              <a:rPr lang="en-GB" baseline="0" dirty="0"/>
              <a:t> </a:t>
            </a:r>
            <a:r>
              <a:rPr lang="en-GB" baseline="0" dirty="0" err="1"/>
              <a:t>mezcla</a:t>
            </a:r>
            <a:r>
              <a:rPr lang="en-GB" baseline="0" dirty="0"/>
              <a:t> </a:t>
            </a:r>
            <a:r>
              <a:rPr lang="en-GB" baseline="0" dirty="0" err="1"/>
              <a:t>en</a:t>
            </a:r>
            <a:r>
              <a:rPr lang="en-GB" baseline="0" dirty="0"/>
              <a:t> un </a:t>
            </a:r>
            <a:r>
              <a:rPr lang="en-GB" baseline="0" dirty="0" err="1"/>
              <a:t>vaso</a:t>
            </a:r>
            <a:r>
              <a:rPr lang="en-GB" baseline="0" dirty="0"/>
              <a:t>.</a:t>
            </a:r>
          </a:p>
          <a:p>
            <a:pPr marL="228600" indent="-228600">
              <a:buAutoNum type="arabicPeriod"/>
            </a:pPr>
            <a:r>
              <a:rPr lang="en-GB" baseline="0" dirty="0"/>
              <a:t>La </a:t>
            </a:r>
            <a:r>
              <a:rPr lang="en-GB" baseline="0" dirty="0" err="1"/>
              <a:t>saca</a:t>
            </a:r>
            <a:r>
              <a:rPr lang="en-GB" baseline="0" dirty="0"/>
              <a:t> de la </a:t>
            </a:r>
            <a:r>
              <a:rPr lang="en-GB" baseline="0" dirty="0" err="1"/>
              <a:t>bolsa</a:t>
            </a:r>
            <a:r>
              <a:rPr lang="en-GB"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Note: </a:t>
            </a:r>
          </a:p>
          <a:p>
            <a:pPr marL="228600" indent="-228600">
              <a:buAutoNum type="arabicPeriod"/>
            </a:pPr>
            <a:r>
              <a:rPr lang="en-GB" dirty="0"/>
              <a:t>Some food items have not been previously taught, although this does not impede the completion of the activity as the aim is to identify ‘lo’ being masculine and ‘la’ being feminine.</a:t>
            </a:r>
          </a:p>
          <a:p>
            <a:pPr marL="228600" indent="-228600">
              <a:buAutoNum type="arabicPeriod"/>
            </a:pPr>
            <a:r>
              <a:rPr lang="en-GB" dirty="0"/>
              <a:t>An alternative use of this activity could be full</a:t>
            </a:r>
            <a:r>
              <a:rPr lang="en-GB" baseline="0" dirty="0"/>
              <a:t> or partial sentence transcription. Some students may engage in this anyway, taking notes before writing their answer in English.</a:t>
            </a:r>
          </a:p>
          <a:p>
            <a:pPr marL="228600" indent="-228600">
              <a:buAutoNum type="arabicPeriod"/>
            </a:pPr>
            <a:endParaRPr lang="en-GB" baseline="0" dirty="0"/>
          </a:p>
          <a:p>
            <a:pPr marL="0" indent="0">
              <a:buNone/>
            </a:pPr>
            <a:r>
              <a:rPr lang="en-GB" b="1" baseline="0" dirty="0"/>
              <a:t>Frequency of unknown words or cognates:</a:t>
            </a:r>
          </a:p>
          <a:p>
            <a:pPr marL="0" indent="0">
              <a:buFont typeface="Arial" panose="020B0604020202020204" pitchFamily="34" charset="0"/>
              <a:buNone/>
            </a:pPr>
            <a:r>
              <a:rPr lang="en-GB" dirty="0"/>
              <a:t>queso [3187]; </a:t>
            </a:r>
            <a:r>
              <a:rPr lang="en-GB" dirty="0" err="1"/>
              <a:t>miel</a:t>
            </a:r>
            <a:r>
              <a:rPr lang="en-GB" dirty="0"/>
              <a:t> [3201];</a:t>
            </a:r>
            <a:r>
              <a:rPr lang="en-GB" baseline="0" dirty="0"/>
              <a:t> </a:t>
            </a:r>
            <a:r>
              <a:rPr lang="en-GB" dirty="0"/>
              <a:t>jugo [3756]; </a:t>
            </a:r>
            <a:r>
              <a:rPr lang="en-GB" dirty="0" err="1"/>
              <a:t>zumo</a:t>
            </a:r>
            <a:r>
              <a:rPr lang="en-GB" dirty="0"/>
              <a:t> [&gt;5000] is also used in Spain; el </a:t>
            </a:r>
            <a:r>
              <a:rPr lang="en-GB" dirty="0" err="1"/>
              <a:t>plátano</a:t>
            </a:r>
            <a:r>
              <a:rPr lang="en-GB" dirty="0"/>
              <a:t> [&gt;5000];</a:t>
            </a:r>
            <a:r>
              <a:rPr lang="en-GB" baseline="0" dirty="0"/>
              <a:t> </a:t>
            </a:r>
            <a:r>
              <a:rPr lang="en-GB" dirty="0"/>
              <a:t>manzana [3214]; </a:t>
            </a:r>
            <a:r>
              <a:rPr lang="en-GB" dirty="0" err="1"/>
              <a:t>acción</a:t>
            </a:r>
            <a:r>
              <a:rPr lang="en-GB" dirty="0"/>
              <a:t> [404]</a:t>
            </a:r>
          </a:p>
          <a:p>
            <a:pPr marL="0" indent="0">
              <a:buNone/>
            </a:pPr>
            <a:endParaRPr lang="en-GB" b="1"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11</a:t>
            </a:fld>
            <a:endParaRPr lang="en-GB"/>
          </a:p>
        </p:txBody>
      </p:sp>
    </p:spTree>
    <p:extLst>
      <p:ext uri="{BB962C8B-B14F-4D97-AF65-F5344CB8AC3E}">
        <p14:creationId xmlns:p14="http://schemas.microsoft.com/office/powerpoint/2010/main" val="30553596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7 minutes</a:t>
            </a:r>
          </a:p>
          <a:p>
            <a:endParaRPr lang="en-US" b="1" dirty="0"/>
          </a:p>
          <a:p>
            <a:pPr marL="0" indent="0">
              <a:buNone/>
            </a:pPr>
            <a:r>
              <a:rPr lang="en-US" b="1" dirty="0"/>
              <a:t>Aims: </a:t>
            </a:r>
          </a:p>
          <a:p>
            <a:pPr marL="285750" indent="-285750">
              <a:buAutoNum type="romanLcParenR"/>
            </a:pPr>
            <a:r>
              <a:rPr lang="en-US" b="0" dirty="0"/>
              <a:t>to </a:t>
            </a:r>
            <a:r>
              <a:rPr lang="en-GB" b="0" dirty="0"/>
              <a:t>produce 6 written sentences using direct</a:t>
            </a:r>
            <a:r>
              <a:rPr lang="en-GB" b="0" baseline="0" dirty="0"/>
              <a:t> object pronouns ‘lo’ and ‘</a:t>
            </a:r>
            <a:r>
              <a:rPr lang="en-GB" b="0" baseline="0"/>
              <a:t>la’.</a:t>
            </a:r>
            <a:endParaRPr lang="en-GB" b="0" baseline="0" dirty="0"/>
          </a:p>
          <a:p>
            <a:pPr marL="285750" indent="-285750">
              <a:buAutoNum type="romanLcParenR"/>
            </a:pPr>
            <a:r>
              <a:rPr lang="en-GB" b="0" baseline="0" dirty="0"/>
              <a:t>to do so with accurate word order (pronoun before the </a:t>
            </a:r>
            <a:r>
              <a:rPr lang="en-GB" b="0" baseline="0"/>
              <a:t>verb).</a:t>
            </a:r>
            <a:endParaRPr lang="en-GB" b="0" baseline="0" dirty="0"/>
          </a:p>
          <a:p>
            <a:pPr marL="285750" indent="-285750">
              <a:buAutoNum type="romanLcParenR"/>
            </a:pPr>
            <a:r>
              <a:rPr lang="en-GB" b="0" baseline="0" dirty="0"/>
              <a:t>to also </a:t>
            </a:r>
            <a:r>
              <a:rPr lang="en-GB" b="0" baseline="0"/>
              <a:t>produce vocabulary.</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r>
              <a:rPr lang="en-US" b="1" dirty="0"/>
              <a:t>Procedure:</a:t>
            </a:r>
          </a:p>
          <a:p>
            <a:pPr marL="228600" indent="-228600">
              <a:buAutoNum type="arabicPeriod"/>
            </a:pPr>
            <a:r>
              <a:rPr lang="en-US" b="0" dirty="0"/>
              <a:t>Go through instructions</a:t>
            </a:r>
            <a:r>
              <a:rPr lang="en-US" b="0" baseline="0" dirty="0"/>
              <a:t> with students. Explain that they’ll need to write a sentence with ‘lo’ or ‘la’ based on the English and picture prompts. It will be worth reminding them of the pre-verbal position of the pronoun (see line 3 of instructions).</a:t>
            </a:r>
          </a:p>
          <a:p>
            <a:pPr marL="228600" indent="-228600">
              <a:buAutoNum type="arabicPeriod"/>
            </a:pPr>
            <a:r>
              <a:rPr lang="en-US" b="0" baseline="0" dirty="0"/>
              <a:t>S</a:t>
            </a:r>
            <a:r>
              <a:rPr lang="en-US" b="0" dirty="0"/>
              <a:t>tudents read each sentence in English and write it in Spanish. </a:t>
            </a:r>
            <a:endParaRPr lang="en-US" b="0" baseline="0" dirty="0"/>
          </a:p>
          <a:p>
            <a:pPr marL="228600" indent="-228600">
              <a:buAutoNum type="arabicPeriod"/>
            </a:pPr>
            <a:r>
              <a:rPr lang="en-US" b="0" baseline="0" dirty="0"/>
              <a:t>Show the answers one by one and give feedback. S</a:t>
            </a:r>
            <a:r>
              <a:rPr lang="en-GB" dirty="0" err="1"/>
              <a:t>tudents</a:t>
            </a:r>
            <a:r>
              <a:rPr lang="en-GB" dirty="0"/>
              <a:t> may be interested</a:t>
            </a:r>
            <a:r>
              <a:rPr lang="en-GB" baseline="0" dirty="0"/>
              <a:t> to know</a:t>
            </a:r>
            <a:r>
              <a:rPr lang="en-GB" dirty="0"/>
              <a:t> how to say one</a:t>
            </a:r>
            <a:r>
              <a:rPr lang="en-GB" baseline="0" dirty="0"/>
              <a:t> further unknown</a:t>
            </a:r>
            <a:r>
              <a:rPr lang="en-GB" dirty="0"/>
              <a:t> word in Spanish in one of the pictures: </a:t>
            </a:r>
            <a:r>
              <a:rPr lang="en-GB" baseline="0" dirty="0"/>
              <a:t>pastel [&gt;5000]. </a:t>
            </a:r>
            <a:r>
              <a:rPr lang="en-GB" dirty="0"/>
              <a:t>They </a:t>
            </a:r>
            <a:r>
              <a:rPr lang="en-GB" baseline="0" dirty="0"/>
              <a:t>may learn its meaning incidentally. </a:t>
            </a:r>
            <a:endParaRPr lang="en-US" b="0"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12</a:t>
            </a:fld>
            <a:endParaRPr lang="en-GB"/>
          </a:p>
        </p:txBody>
      </p:sp>
    </p:spTree>
    <p:extLst>
      <p:ext uri="{BB962C8B-B14F-4D97-AF65-F5344CB8AC3E}">
        <p14:creationId xmlns:p14="http://schemas.microsoft.com/office/powerpoint/2010/main" val="38289423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8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a:t>
            </a:r>
          </a:p>
          <a:p>
            <a:pPr marL="285750" marR="0" lvl="0" indent="-285750" algn="l" defTabSz="914400" rtl="0" eaLnBrk="1" fontAlgn="auto" latinLnBrk="0" hangingPunct="1">
              <a:lnSpc>
                <a:spcPct val="100000"/>
              </a:lnSpc>
              <a:spcBef>
                <a:spcPts val="0"/>
              </a:spcBef>
              <a:spcAft>
                <a:spcPts val="0"/>
              </a:spcAft>
              <a:buClrTx/>
              <a:buSzTx/>
              <a:buFontTx/>
              <a:buAutoNum type="romanLcParenR"/>
              <a:tabLst/>
              <a:defRPr/>
            </a:pPr>
            <a:r>
              <a:rPr lang="en-GB" b="0" baseline="0" dirty="0"/>
              <a:t>to practise producing the direct object pronouns ‘lo’ and ‘</a:t>
            </a:r>
            <a:r>
              <a:rPr lang="en-GB" b="0" baseline="0"/>
              <a:t>la’.</a:t>
            </a:r>
            <a:endParaRPr lang="en-GB" b="0" baseline="0" dirty="0"/>
          </a:p>
          <a:p>
            <a:pPr marL="285750" marR="0" lvl="0" indent="-285750" algn="l" defTabSz="914400" rtl="0" eaLnBrk="1" fontAlgn="auto" latinLnBrk="0" hangingPunct="1">
              <a:lnSpc>
                <a:spcPct val="100000"/>
              </a:lnSpc>
              <a:spcBef>
                <a:spcPts val="0"/>
              </a:spcBef>
              <a:spcAft>
                <a:spcPts val="0"/>
              </a:spcAft>
              <a:buClrTx/>
              <a:buSzTx/>
              <a:buFontTx/>
              <a:buAutoNum type="romanLcParenR"/>
              <a:tabLst/>
              <a:defRPr/>
            </a:pPr>
            <a:r>
              <a:rPr lang="en-GB" b="0" baseline="0" dirty="0"/>
              <a:t>to practise </a:t>
            </a:r>
            <a:r>
              <a:rPr lang="en-GB" b="0" baseline="0"/>
              <a:t>producing vocabulary.</a:t>
            </a:r>
            <a:endParaRPr lang="en-GB" b="0" baseline="0" dirty="0"/>
          </a:p>
          <a:p>
            <a:pPr marL="285750" marR="0" lvl="0" indent="-285750" algn="l" defTabSz="914400" rtl="0" eaLnBrk="1" fontAlgn="auto" latinLnBrk="0" hangingPunct="1">
              <a:lnSpc>
                <a:spcPct val="100000"/>
              </a:lnSpc>
              <a:spcBef>
                <a:spcPts val="0"/>
              </a:spcBef>
              <a:spcAft>
                <a:spcPts val="0"/>
              </a:spcAft>
              <a:buClrTx/>
              <a:buSzTx/>
              <a:buFontTx/>
              <a:buAutoNum type="romanLcParenR"/>
              <a:tabLst/>
              <a:defRPr/>
            </a:pPr>
            <a:r>
              <a:rPr lang="en-GB" b="0" baseline="0" dirty="0"/>
              <a:t>to practise understanding the gender of the pronoun </a:t>
            </a:r>
            <a:r>
              <a:rPr lang="en-GB" b="0" baseline="0"/>
              <a:t>and vocabulary.</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This is the example slide to explain the activity. Teachers click to go through the example stage by stage. It may be useful to give the pairs out their cards to help understand the task. The prompt cards for both Person A and Person B are on slide 14, and the </a:t>
            </a:r>
            <a:r>
              <a:rPr lang="en-GB" b="0" baseline="0"/>
              <a:t>picture cards (the answer options) </a:t>
            </a:r>
            <a:r>
              <a:rPr lang="en-GB" b="0" baseline="0" dirty="0"/>
              <a:t>are on slide 13</a:t>
            </a:r>
            <a:r>
              <a:rPr lang="en-GB" b="0" baseline="0"/>
              <a:t>. The answer options </a:t>
            </a:r>
            <a:r>
              <a:rPr lang="en-GB" b="0" i="0" baseline="0"/>
              <a:t>should be displayed on the board during the activity</a:t>
            </a:r>
            <a:r>
              <a:rPr lang="en-GB" b="0" baseline="0"/>
              <a:t>. </a:t>
            </a:r>
            <a:endParaRPr lang="en-GB" b="0"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Person B listens to Person A’s question </a:t>
            </a:r>
            <a:r>
              <a:rPr lang="en-GB" b="0" baseline="0"/>
              <a:t>and decides which image ‘</a:t>
            </a:r>
            <a:r>
              <a:rPr lang="en-GB" b="0" baseline="0" dirty="0"/>
              <a:t>lo’ or ‘la’ is </a:t>
            </a:r>
            <a:r>
              <a:rPr lang="en-GB" b="0" baseline="0"/>
              <a:t>referring to. This will be the image that matches the gender of the pronoun. Person B then writes ‘A’ or ‘B’.</a:t>
            </a:r>
            <a:endParaRPr lang="en-GB" b="0"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Students swap roles after doing all 6.</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The answers to the activity are shown on slide </a:t>
            </a:r>
            <a:r>
              <a:rPr lang="en-GB" b="0" baseline="0"/>
              <a:t>15.</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0"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Notes: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a:t>It may be useful to remind students that ‘agua’ is a feminine noun (see next slide, where it appears with ‘(f)’). However, it takes the masculine article ‘el’ as it would be difficult to say *la agua.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a:t>Most of the food items on slide 14 are known vocabulary items. ‘Sweet pastry’ could be translated as ‘dulce’, which was taught earlier in the lesson. To challenge higher achieving groups, students could be required to write the food itself (rather than only the letter that matches the pronoun).</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867357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i="0" kern="1200" dirty="0">
                <a:solidFill>
                  <a:schemeClr val="tx1"/>
                </a:solidFill>
                <a:effectLst/>
                <a:latin typeface="+mn-lt"/>
                <a:ea typeface="+mn-ea"/>
                <a:cs typeface="+mn-cs"/>
              </a:rPr>
              <a:t>Person A </a:t>
            </a:r>
          </a:p>
          <a:p>
            <a:r>
              <a:rPr lang="en-GB" sz="1200" b="1" i="0" kern="1200" baseline="0">
                <a:solidFill>
                  <a:schemeClr val="tx1"/>
                </a:solidFill>
                <a:effectLst/>
                <a:latin typeface="+mn-lt"/>
                <a:ea typeface="+mn-ea"/>
                <a:cs typeface="+mn-cs"/>
              </a:rPr>
              <a:t>DISPLAY THIS </a:t>
            </a:r>
            <a:r>
              <a:rPr lang="en-GB" sz="1200" b="1" i="0" kern="1200" baseline="0" dirty="0">
                <a:solidFill>
                  <a:schemeClr val="tx1"/>
                </a:solidFill>
                <a:effectLst/>
                <a:latin typeface="+mn-lt"/>
                <a:ea typeface="+mn-ea"/>
                <a:cs typeface="+mn-cs"/>
              </a:rPr>
              <a:t>SLIDE DURING THE ACTIVITY</a:t>
            </a:r>
          </a:p>
          <a:p>
            <a:endParaRPr lang="en-GB" sz="1200" b="1" i="0" kern="1200" baseline="0" dirty="0">
              <a:solidFill>
                <a:schemeClr val="tx1"/>
              </a:solidFill>
              <a:effectLst/>
              <a:latin typeface="+mn-lt"/>
              <a:ea typeface="+mn-ea"/>
              <a:cs typeface="+mn-cs"/>
            </a:endParaRPr>
          </a:p>
          <a:p>
            <a:endParaRPr lang="en-GB" sz="1200" b="1"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293531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t>Prompt</a:t>
            </a:r>
            <a:r>
              <a:rPr lang="en-GB" baseline="0"/>
              <a:t> cards &amp; blank answer grid</a:t>
            </a:r>
            <a:endParaRPr lang="en-GB" dirty="0"/>
          </a:p>
          <a:p>
            <a:r>
              <a:rPr lang="en-GB" b="1" dirty="0"/>
              <a:t>DO NOT </a:t>
            </a:r>
            <a:r>
              <a:rPr lang="en-GB" b="1"/>
              <a:t>DISPLAY</a:t>
            </a:r>
            <a:r>
              <a:rPr lang="en-GB" b="1" baseline="0"/>
              <a:t> DURING THE ACTIVITY</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544299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t>Prompt</a:t>
            </a:r>
            <a:r>
              <a:rPr lang="en-GB" baseline="0"/>
              <a:t> cards &amp; completed answer grid</a:t>
            </a:r>
            <a:endParaRPr lang="en-GB" dirty="0"/>
          </a:p>
          <a:p>
            <a:r>
              <a:rPr lang="en-GB" b="1" dirty="0"/>
              <a:t>DISPLAY</a:t>
            </a:r>
            <a:r>
              <a:rPr lang="en-GB" b="1" baseline="0" dirty="0"/>
              <a:t> FOR FEEDBACK</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158380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With thanks to Rachel Hawkes for her input on the lesson material</a:t>
            </a:r>
            <a:r>
              <a:rPr lang="en-GB" sz="1200" kern="1200" baseline="0">
                <a:solidFill>
                  <a:schemeClr val="tx1"/>
                </a:solidFill>
                <a:effectLst/>
                <a:latin typeface="+mn-lt"/>
                <a:ea typeface="+mn-ea"/>
                <a:cs typeface="+mn-cs"/>
              </a:rPr>
              <a:t> and </a:t>
            </a:r>
            <a:r>
              <a:rPr lang="en-GB" sz="1200" b="0" i="0" kern="1200">
                <a:solidFill>
                  <a:schemeClr val="tx1"/>
                </a:solidFill>
                <a:effectLst/>
                <a:latin typeface="+mn-lt"/>
                <a:ea typeface="+mn-ea"/>
                <a:cs typeface="+mn-cs"/>
              </a:rPr>
              <a:t>Blanca Román for native teacher feedback.</a:t>
            </a:r>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t>Learning </a:t>
            </a:r>
            <a:r>
              <a:rPr lang="en-GB" sz="1200" b="1" dirty="0"/>
              <a:t>outcomes (lesson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Introduction of direct </a:t>
            </a:r>
            <a:r>
              <a:rPr lang="en-GB" sz="1200" kern="1200" dirty="0">
                <a:solidFill>
                  <a:schemeClr val="tx1"/>
                </a:solidFill>
                <a:effectLst/>
                <a:latin typeface="+mn-lt"/>
                <a:ea typeface="+mn-ea"/>
                <a:cs typeface="+mn-cs"/>
              </a:rPr>
              <a:t>objects ‘los’</a:t>
            </a:r>
            <a:r>
              <a:rPr lang="en-GB" sz="1200" kern="1200" baseline="0" dirty="0">
                <a:solidFill>
                  <a:schemeClr val="tx1"/>
                </a:solidFill>
                <a:effectLst/>
                <a:latin typeface="+mn-lt"/>
                <a:ea typeface="+mn-ea"/>
                <a:cs typeface="+mn-cs"/>
              </a:rPr>
              <a:t> and</a:t>
            </a:r>
            <a:r>
              <a:rPr lang="en-GB" sz="1200" kern="1200" dirty="0">
                <a:solidFill>
                  <a:schemeClr val="tx1"/>
                </a:solidFill>
                <a:effectLst/>
                <a:latin typeface="+mn-lt"/>
                <a:ea typeface="+mn-ea"/>
                <a:cs typeface="+mn-cs"/>
              </a:rPr>
              <a:t> ‘</a:t>
            </a:r>
            <a:r>
              <a:rPr lang="en-GB" sz="1200" kern="1200">
                <a:solidFill>
                  <a:schemeClr val="tx1"/>
                </a:solidFill>
                <a:effectLst/>
                <a:latin typeface="+mn-lt"/>
                <a:ea typeface="+mn-ea"/>
                <a:cs typeface="+mn-cs"/>
              </a:rPr>
              <a:t>las’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Introduction of several new radical</a:t>
            </a:r>
            <a:r>
              <a:rPr lang="en-GB" sz="1200" kern="1200" baseline="0">
                <a:solidFill>
                  <a:schemeClr val="tx1"/>
                </a:solidFill>
                <a:effectLst/>
                <a:latin typeface="+mn-lt"/>
                <a:ea typeface="+mn-ea"/>
                <a:cs typeface="+mn-cs"/>
              </a:rPr>
              <a:t> changing verbs</a:t>
            </a:r>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Consolidation of penultimate syllable stress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a:solidFill>
                  <a:schemeClr val="tx1"/>
                </a:solidFill>
                <a:effectLst/>
                <a:latin typeface="+mn-lt"/>
                <a:ea typeface="+mn-ea"/>
                <a:cs typeface="+mn-cs"/>
              </a:rPr>
              <a:t>Consolidation of </a:t>
            </a:r>
            <a:r>
              <a:rPr lang="en-GB" sz="1200" kern="1200">
                <a:solidFill>
                  <a:schemeClr val="tx1"/>
                </a:solidFill>
                <a:effectLst/>
                <a:latin typeface="+mn-lt"/>
                <a:ea typeface="+mn-ea"/>
                <a:cs typeface="+mn-cs"/>
              </a:rPr>
              <a:t>definite </a:t>
            </a:r>
            <a:r>
              <a:rPr lang="en-GB" sz="1200" kern="1200" dirty="0">
                <a:solidFill>
                  <a:schemeClr val="tx1"/>
                </a:solidFill>
                <a:effectLst/>
                <a:latin typeface="+mn-lt"/>
                <a:ea typeface="+mn-ea"/>
                <a:cs typeface="+mn-cs"/>
              </a:rPr>
              <a:t>articles ‘los’</a:t>
            </a:r>
            <a:r>
              <a:rPr lang="en-GB" sz="1200" kern="1200" baseline="0" dirty="0">
                <a:solidFill>
                  <a:schemeClr val="tx1"/>
                </a:solidFill>
                <a:effectLst/>
                <a:latin typeface="+mn-lt"/>
                <a:ea typeface="+mn-ea"/>
                <a:cs typeface="+mn-cs"/>
              </a:rPr>
              <a:t> and</a:t>
            </a:r>
            <a:r>
              <a:rPr lang="en-GB" sz="1200" kern="1200" dirty="0">
                <a:solidFill>
                  <a:schemeClr val="tx1"/>
                </a:solidFill>
                <a:effectLst/>
                <a:latin typeface="+mn-lt"/>
                <a:ea typeface="+mn-ea"/>
                <a:cs typeface="+mn-cs"/>
              </a:rPr>
              <a:t> ‘</a:t>
            </a:r>
            <a:r>
              <a:rPr lang="en-GB" sz="1200" kern="1200">
                <a:solidFill>
                  <a:schemeClr val="tx1"/>
                </a:solidFill>
                <a:effectLst/>
                <a:latin typeface="+mn-lt"/>
                <a:ea typeface="+mn-ea"/>
                <a:cs typeface="+mn-cs"/>
              </a:rPr>
              <a:t>las’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Consolidation of vocabulary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mn-lt"/>
                <a:ea typeface="Calibri"/>
                <a:cs typeface="Calibri"/>
                <a:sym typeface="Calibri"/>
              </a:rPr>
              <a:t>Frequency rankings of vocabulary </a:t>
            </a:r>
            <a:r>
              <a:rPr lang="en-GB" sz="1200" b="1" i="0" u="sng" strike="noStrike" kern="1200" cap="none">
                <a:solidFill>
                  <a:schemeClr val="tx1"/>
                </a:solidFill>
                <a:effectLst/>
                <a:latin typeface="+mn-lt"/>
                <a:ea typeface="Calibri"/>
                <a:cs typeface="Calibri"/>
                <a:sym typeface="Calibri"/>
              </a:rPr>
              <a:t>introduced</a:t>
            </a:r>
            <a:r>
              <a:rPr lang="en-GB" sz="1200" b="1" i="0" u="none" strike="noStrike" kern="1200" cap="none">
                <a:solidFill>
                  <a:schemeClr val="tx1"/>
                </a:solidFill>
                <a:effectLst/>
                <a:latin typeface="+mn-lt"/>
                <a:ea typeface="Calibri"/>
                <a:cs typeface="Calibri"/>
                <a:sym typeface="Calibri"/>
              </a:rPr>
              <a:t> this week (1 is the most common word in Spanish): </a:t>
            </a:r>
          </a:p>
          <a:p>
            <a:r>
              <a:rPr lang="en-GB" sz="1200" kern="1200">
                <a:solidFill>
                  <a:schemeClr val="tx1"/>
                </a:solidFill>
                <a:effectLst/>
                <a:latin typeface="+mn-lt"/>
                <a:ea typeface="+mn-ea"/>
                <a:cs typeface="+mn-cs"/>
              </a:rPr>
              <a:t>pan [1341]; huevo [1994]; leche [1397]; vino [1344]; dulce [1860]; tradicional [1222]; fresco [1494]; caliente [1810]; colocar [801]; mezclar [1567]; cortar [755]; verdura [4335]; soler [559]; probar [959]; costar [775]; preferir [714]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note: soler [559]; probar [959]; costar [775]; preferir [714] are introduced in lesson 2</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Frequency rankings of vocabulary </a:t>
            </a:r>
            <a:r>
              <a:rPr lang="en-GB" sz="1200" b="1" i="0" u="sng" strike="noStrike" kern="1200" cap="none" dirty="0">
                <a:solidFill>
                  <a:schemeClr val="tx1"/>
                </a:solidFill>
                <a:effectLst/>
                <a:latin typeface="+mn-lt"/>
                <a:ea typeface="Calibri"/>
                <a:cs typeface="Calibri"/>
                <a:sym typeface="Calibri"/>
              </a:rPr>
              <a:t>revisited</a:t>
            </a:r>
            <a:r>
              <a:rPr lang="en-GB" sz="1200" b="1" i="0" u="none" strike="noStrike" kern="1200" cap="none" dirty="0">
                <a:solidFill>
                  <a:schemeClr val="tx1"/>
                </a:solidFill>
                <a:effectLst/>
                <a:latin typeface="+mn-lt"/>
                <a:ea typeface="Calibri"/>
                <a:cs typeface="Calibri"/>
                <a:sym typeface="Calibri"/>
              </a:rPr>
              <a:t> this week (1 is the most common word in Spanish): </a:t>
            </a:r>
          </a:p>
          <a:p>
            <a:r>
              <a:rPr lang="en-GB" sz="1200" b="1" kern="1200" dirty="0">
                <a:solidFill>
                  <a:schemeClr val="tx1"/>
                </a:solidFill>
                <a:effectLst/>
                <a:latin typeface="+mn-lt"/>
                <a:ea typeface="+mn-ea"/>
                <a:cs typeface="+mn-cs"/>
              </a:rPr>
              <a:t>Y8 3.1.5</a:t>
            </a:r>
          </a:p>
          <a:p>
            <a:r>
              <a:rPr lang="en-GB" sz="1200" kern="1200" dirty="0" err="1">
                <a:solidFill>
                  <a:schemeClr val="tx1"/>
                </a:solidFill>
                <a:effectLst/>
                <a:latin typeface="+mn-lt"/>
                <a:ea typeface="+mn-ea"/>
                <a:cs typeface="+mn-cs"/>
              </a:rPr>
              <a:t>hice</a:t>
            </a:r>
            <a:r>
              <a:rPr lang="en-GB" sz="1200" kern="1200" dirty="0">
                <a:solidFill>
                  <a:schemeClr val="tx1"/>
                </a:solidFill>
                <a:effectLst/>
                <a:latin typeface="+mn-lt"/>
                <a:ea typeface="+mn-ea"/>
                <a:cs typeface="+mn-cs"/>
              </a:rPr>
              <a:t> [26]; </a:t>
            </a:r>
            <a:r>
              <a:rPr lang="en-GB" sz="1200" kern="1200" dirty="0" err="1">
                <a:solidFill>
                  <a:schemeClr val="tx1"/>
                </a:solidFill>
                <a:effectLst/>
                <a:latin typeface="+mn-lt"/>
                <a:ea typeface="+mn-ea"/>
                <a:cs typeface="+mn-cs"/>
              </a:rPr>
              <a:t>hizo</a:t>
            </a:r>
            <a:r>
              <a:rPr lang="en-GB" sz="1200" kern="1200" dirty="0">
                <a:solidFill>
                  <a:schemeClr val="tx1"/>
                </a:solidFill>
                <a:effectLst/>
                <a:latin typeface="+mn-lt"/>
                <a:ea typeface="+mn-ea"/>
                <a:cs typeface="+mn-cs"/>
              </a:rPr>
              <a:t> [26]; </a:t>
            </a:r>
            <a:r>
              <a:rPr lang="en-GB" sz="1200" kern="1200" dirty="0" err="1">
                <a:solidFill>
                  <a:schemeClr val="tx1"/>
                </a:solidFill>
                <a:effectLst/>
                <a:latin typeface="+mn-lt"/>
                <a:ea typeface="+mn-ea"/>
                <a:cs typeface="+mn-cs"/>
              </a:rPr>
              <a:t>evitar</a:t>
            </a:r>
            <a:r>
              <a:rPr lang="en-GB" sz="1200" kern="1200" dirty="0">
                <a:solidFill>
                  <a:schemeClr val="tx1"/>
                </a:solidFill>
                <a:effectLst/>
                <a:latin typeface="+mn-lt"/>
                <a:ea typeface="+mn-ea"/>
                <a:cs typeface="+mn-cs"/>
              </a:rPr>
              <a:t> [495]; fila [1976]; </a:t>
            </a:r>
            <a:r>
              <a:rPr lang="en-GB" sz="1200" kern="1200" dirty="0" err="1">
                <a:solidFill>
                  <a:schemeClr val="tx1"/>
                </a:solidFill>
                <a:effectLst/>
                <a:latin typeface="+mn-lt"/>
                <a:ea typeface="+mn-ea"/>
                <a:cs typeface="+mn-cs"/>
              </a:rPr>
              <a:t>fuego</a:t>
            </a:r>
            <a:r>
              <a:rPr lang="en-GB" sz="1200" kern="1200" dirty="0">
                <a:solidFill>
                  <a:schemeClr val="tx1"/>
                </a:solidFill>
                <a:effectLst/>
                <a:latin typeface="+mn-lt"/>
                <a:ea typeface="+mn-ea"/>
                <a:cs typeface="+mn-cs"/>
              </a:rPr>
              <a:t> [884]; </a:t>
            </a:r>
            <a:r>
              <a:rPr lang="en-GB" sz="1200" kern="1200" dirty="0" err="1">
                <a:solidFill>
                  <a:schemeClr val="tx1"/>
                </a:solidFill>
                <a:effectLst/>
                <a:latin typeface="+mn-lt"/>
                <a:ea typeface="+mn-ea"/>
                <a:cs typeface="+mn-cs"/>
              </a:rPr>
              <a:t>daño</a:t>
            </a:r>
            <a:r>
              <a:rPr lang="en-GB" sz="1200" kern="1200" dirty="0">
                <a:solidFill>
                  <a:schemeClr val="tx1"/>
                </a:solidFill>
                <a:effectLst/>
                <a:latin typeface="+mn-lt"/>
                <a:ea typeface="+mn-ea"/>
                <a:cs typeface="+mn-cs"/>
              </a:rPr>
              <a:t> [1319]; </a:t>
            </a:r>
            <a:r>
              <a:rPr lang="en-GB" sz="1200" kern="1200" dirty="0" err="1">
                <a:solidFill>
                  <a:schemeClr val="tx1"/>
                </a:solidFill>
                <a:effectLst/>
                <a:latin typeface="+mn-lt"/>
                <a:ea typeface="+mn-ea"/>
                <a:cs typeface="+mn-cs"/>
              </a:rPr>
              <a:t>habitación</a:t>
            </a:r>
            <a:r>
              <a:rPr lang="en-GB" sz="1200" kern="1200" dirty="0">
                <a:solidFill>
                  <a:schemeClr val="tx1"/>
                </a:solidFill>
                <a:effectLst/>
                <a:latin typeface="+mn-lt"/>
                <a:ea typeface="+mn-ea"/>
                <a:cs typeface="+mn-cs"/>
              </a:rPr>
              <a:t> [1069]; fondo¹ [413]; </a:t>
            </a:r>
            <a:r>
              <a:rPr lang="en-GB" sz="1200" kern="1200" dirty="0" err="1">
                <a:solidFill>
                  <a:schemeClr val="tx1"/>
                </a:solidFill>
                <a:effectLst/>
                <a:latin typeface="+mn-lt"/>
                <a:ea typeface="+mn-ea"/>
                <a:cs typeface="+mn-cs"/>
              </a:rPr>
              <a:t>jardín</a:t>
            </a:r>
            <a:r>
              <a:rPr lang="en-GB" sz="1200" kern="1200" dirty="0">
                <a:solidFill>
                  <a:schemeClr val="tx1"/>
                </a:solidFill>
                <a:effectLst/>
                <a:latin typeface="+mn-lt"/>
                <a:ea typeface="+mn-ea"/>
                <a:cs typeface="+mn-cs"/>
              </a:rPr>
              <a:t> [1195]; </a:t>
            </a:r>
            <a:r>
              <a:rPr lang="en-GB" sz="1200" kern="1200" dirty="0" err="1">
                <a:solidFill>
                  <a:schemeClr val="tx1"/>
                </a:solidFill>
                <a:effectLst/>
                <a:latin typeface="+mn-lt"/>
                <a:ea typeface="+mn-ea"/>
                <a:cs typeface="+mn-cs"/>
              </a:rPr>
              <a:t>estadio</a:t>
            </a:r>
            <a:r>
              <a:rPr lang="en-GB" sz="1200" kern="1200" dirty="0">
                <a:solidFill>
                  <a:schemeClr val="tx1"/>
                </a:solidFill>
                <a:effectLst/>
                <a:latin typeface="+mn-lt"/>
                <a:ea typeface="+mn-ea"/>
                <a:cs typeface="+mn-cs"/>
              </a:rPr>
              <a:t> [2581]; campo² [342]; mayo [909]; </a:t>
            </a:r>
            <a:r>
              <a:rPr lang="en-GB" sz="1200" kern="1200" dirty="0" err="1">
                <a:solidFill>
                  <a:schemeClr val="tx1"/>
                </a:solidFill>
                <a:effectLst/>
                <a:latin typeface="+mn-lt"/>
                <a:ea typeface="+mn-ea"/>
                <a:cs typeface="+mn-cs"/>
              </a:rPr>
              <a:t>junio</a:t>
            </a:r>
            <a:r>
              <a:rPr lang="en-GB" sz="1200" kern="1200" dirty="0">
                <a:solidFill>
                  <a:schemeClr val="tx1"/>
                </a:solidFill>
                <a:effectLst/>
                <a:latin typeface="+mn-lt"/>
                <a:ea typeface="+mn-ea"/>
                <a:cs typeface="+mn-cs"/>
              </a:rPr>
              <a:t> [1035]; </a:t>
            </a:r>
            <a:r>
              <a:rPr lang="en-GB" sz="1200" kern="1200" dirty="0" err="1">
                <a:solidFill>
                  <a:schemeClr val="tx1"/>
                </a:solidFill>
                <a:effectLst/>
                <a:latin typeface="+mn-lt"/>
                <a:ea typeface="+mn-ea"/>
                <a:cs typeface="+mn-cs"/>
              </a:rPr>
              <a:t>viejo</a:t>
            </a:r>
            <a:r>
              <a:rPr lang="en-GB" sz="1200" kern="1200" dirty="0">
                <a:solidFill>
                  <a:schemeClr val="tx1"/>
                </a:solidFill>
                <a:effectLst/>
                <a:latin typeface="+mn-lt"/>
                <a:ea typeface="+mn-ea"/>
                <a:cs typeface="+mn-cs"/>
              </a:rPr>
              <a:t> [225]; dentro [548]</a:t>
            </a: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of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a:t>
            </a:r>
            <a:r>
              <a:rPr lang="es-ES" baseline="0" dirty="0" err="1"/>
              <a:t>Routledge</a:t>
            </a:r>
            <a:r>
              <a:rPr lang="es-ES" baseline="0"/>
              <a:t>: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aseline="0"/>
          </a:p>
          <a:p>
            <a:r>
              <a:rPr lang="es-ES" b="1"/>
              <a:t>Y8 3.2.5 </a:t>
            </a:r>
          </a:p>
          <a:p>
            <a:r>
              <a:rPr lang="es-ES"/>
              <a:t>conducir [998]; traducir [2037]; discutir [1310]; dirigir [390]; francés [562]; ruso [1645]; rápido [870]; despacio [3383]; personaje [595]; actor [1533]; actriz [3567]; escena [1089]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aseline="0" dirty="0"/>
          </a:p>
          <a:p>
            <a:endParaRPr lang="en-GB" sz="1200" kern="1200" dirty="0">
              <a:solidFill>
                <a:schemeClr val="tx1"/>
              </a:solidFill>
              <a:effectLst/>
              <a:latin typeface="+mn-lt"/>
              <a:ea typeface="+mn-ea"/>
              <a:cs typeface="+mn-cs"/>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pPr marL="0" lvl="0" indent="0" algn="l" rtl="0">
              <a:spcBef>
                <a:spcPts val="0"/>
              </a:spcBef>
              <a:spcAft>
                <a:spcPts val="0"/>
              </a:spcAft>
              <a:buNone/>
            </a:pPr>
            <a:endParaRPr lang="en-GB" sz="1200" b="0" i="0" dirty="0">
              <a:solidFill>
                <a:schemeClr val="dk1"/>
              </a:solidFill>
              <a:latin typeface="+mn-lt"/>
              <a:ea typeface="Calibri"/>
              <a:cs typeface="Calibri"/>
              <a:sym typeface="Calibri"/>
            </a:endParaRPr>
          </a:p>
          <a:p>
            <a:pPr marL="0" lvl="0" indent="0" algn="l" rtl="0">
              <a:spcBef>
                <a:spcPts val="0"/>
              </a:spcBef>
              <a:spcAft>
                <a:spcPts val="0"/>
              </a:spcAft>
              <a:buNone/>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38815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dirty="0"/>
              <a:t>1 minute </a:t>
            </a:r>
            <a:endParaRPr b="0"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Aim: </a:t>
            </a:r>
            <a:r>
              <a:rPr lang="en-GB" b="0" dirty="0"/>
              <a:t>to consolidate students’ knowledge of vocabulary </a:t>
            </a:r>
            <a:r>
              <a:rPr lang="en-GB" b="0"/>
              <a:t>from 8.3.1.5.</a:t>
            </a:r>
            <a:endParaRPr b="0"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Procedure:</a:t>
            </a:r>
            <a:endParaRPr dirty="0"/>
          </a:p>
          <a:p>
            <a:pPr marL="228600" lvl="0" indent="-228600" algn="l" rtl="0">
              <a:spcBef>
                <a:spcPts val="0"/>
              </a:spcBef>
              <a:spcAft>
                <a:spcPts val="0"/>
              </a:spcAft>
              <a:buClr>
                <a:schemeClr val="dk1"/>
              </a:buClr>
              <a:buSzPts val="1200"/>
              <a:buFont typeface="Calibri"/>
              <a:buAutoNum type="arabicPeriod"/>
            </a:pPr>
            <a:r>
              <a:rPr lang="en-GB" b="0" dirty="0"/>
              <a:t>Click to reveal the English.</a:t>
            </a:r>
            <a:endParaRPr dirty="0"/>
          </a:p>
          <a:p>
            <a:pPr marL="228600" lvl="0" indent="-228600" algn="l" rtl="0">
              <a:spcBef>
                <a:spcPts val="0"/>
              </a:spcBef>
              <a:spcAft>
                <a:spcPts val="0"/>
              </a:spcAft>
              <a:buClr>
                <a:schemeClr val="dk1"/>
              </a:buClr>
              <a:buSzPts val="1200"/>
              <a:buFont typeface="Calibri"/>
              <a:buAutoNum type="arabicPeriod"/>
            </a:pPr>
            <a:r>
              <a:rPr lang="en-GB" b="0" dirty="0"/>
              <a:t>Students say out loud the word in Spanish from the selection.</a:t>
            </a:r>
            <a:endParaRPr b="1" dirty="0"/>
          </a:p>
          <a:p>
            <a:pPr marL="0" lvl="0" indent="0" algn="l" rtl="0">
              <a:spcBef>
                <a:spcPts val="0"/>
              </a:spcBef>
              <a:spcAft>
                <a:spcPts val="0"/>
              </a:spcAft>
              <a:buNone/>
            </a:pPr>
            <a:endParaRPr b="0" dirty="0"/>
          </a:p>
          <a:p>
            <a:pPr marL="0" lvl="0" indent="0" algn="l" rtl="0">
              <a:spcBef>
                <a:spcPts val="0"/>
              </a:spcBef>
              <a:spcAft>
                <a:spcPts val="0"/>
              </a:spcAft>
              <a:buNone/>
            </a:pPr>
            <a:endParaRPr dirty="0"/>
          </a:p>
        </p:txBody>
      </p:sp>
      <p:sp>
        <p:nvSpPr>
          <p:cNvPr id="121" name="Google Shape;121;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18</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816647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a:t>
            </a:r>
            <a:r>
              <a:rPr lang="en-GB" b="1"/>
              <a:t>: </a:t>
            </a:r>
            <a:r>
              <a:rPr lang="en-GB" b="0"/>
              <a:t>1 minute</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Aim: </a:t>
            </a:r>
            <a:r>
              <a:rPr lang="en-GB" b="0" dirty="0"/>
              <a:t>to promote recall of meanings in English of this week’s revisited vocabulary set from 8.3.1.5</a:t>
            </a:r>
            <a:endParaRPr b="0"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Procedure:</a:t>
            </a:r>
            <a:endParaRPr dirty="0"/>
          </a:p>
          <a:p>
            <a:pPr marL="0" lvl="0" indent="0" algn="l" rtl="0">
              <a:spcBef>
                <a:spcPts val="0"/>
              </a:spcBef>
              <a:spcAft>
                <a:spcPts val="0"/>
              </a:spcAft>
              <a:buNone/>
            </a:pPr>
            <a:r>
              <a:rPr lang="en-GB" b="0" dirty="0"/>
              <a:t>1. Give students 30 seconds to consider the options, then remove the English meanings with a click of </a:t>
            </a:r>
            <a:r>
              <a:rPr lang="en-GB" b="0"/>
              <a:t>the mouse.</a:t>
            </a:r>
            <a:endParaRPr b="0" dirty="0"/>
          </a:p>
          <a:p>
            <a:pPr marL="0" lvl="0" indent="0" algn="l" rtl="0">
              <a:spcBef>
                <a:spcPts val="0"/>
              </a:spcBef>
              <a:spcAft>
                <a:spcPts val="0"/>
              </a:spcAft>
              <a:buNone/>
            </a:pPr>
            <a:r>
              <a:rPr lang="en-GB" b="0" dirty="0"/>
              <a:t>2. </a:t>
            </a:r>
            <a:r>
              <a:rPr lang="en-GB" b="0"/>
              <a:t>Students give </a:t>
            </a:r>
            <a:r>
              <a:rPr lang="en-GB" b="0" dirty="0"/>
              <a:t>the translation of the 8 words </a:t>
            </a:r>
            <a:r>
              <a:rPr lang="en-GB" b="0"/>
              <a:t>in English (orally). </a:t>
            </a:r>
            <a:r>
              <a:rPr lang="en-GB" b="0" dirty="0"/>
              <a:t>Click the mouse to then show the answers when the students have finished.</a:t>
            </a:r>
            <a:endParaRPr b="0" dirty="0"/>
          </a:p>
          <a:p>
            <a:pPr marL="0" lvl="0" indent="0" algn="l" rtl="0">
              <a:spcBef>
                <a:spcPts val="0"/>
              </a:spcBef>
              <a:spcAft>
                <a:spcPts val="0"/>
              </a:spcAft>
              <a:buNone/>
            </a:pPr>
            <a:endParaRPr b="0" dirty="0"/>
          </a:p>
          <a:p>
            <a:pPr marL="0" lvl="0" indent="0" algn="l" rtl="0">
              <a:spcBef>
                <a:spcPts val="0"/>
              </a:spcBef>
              <a:spcAft>
                <a:spcPts val="0"/>
              </a:spcAft>
              <a:buNone/>
            </a:pPr>
            <a:endParaRPr b="1" dirty="0"/>
          </a:p>
        </p:txBody>
      </p:sp>
      <p:sp>
        <p:nvSpPr>
          <p:cNvPr id="161" name="Google Shape;16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19</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56813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Timing: </a:t>
            </a:r>
            <a:r>
              <a:rPr lang="en-GB" sz="1200" b="0" baseline="0" dirty="0"/>
              <a:t>3 minutes</a:t>
            </a:r>
          </a:p>
          <a:p>
            <a:endParaRPr lang="en-GB" sz="1200" b="1" baseline="0" dirty="0"/>
          </a:p>
          <a:p>
            <a:pPr marL="0"/>
            <a:r>
              <a:rPr lang="en-GB" sz="1200" b="1" baseline="0" dirty="0"/>
              <a:t>Aim: </a:t>
            </a:r>
            <a:r>
              <a:rPr lang="en-GB" sz="1200" b="0" baseline="0" dirty="0"/>
              <a:t>to revise in productive mode/oral modality 12 items of vocabulary from this week’s </a:t>
            </a:r>
            <a:r>
              <a:rPr lang="en-GB" sz="1200" b="0" baseline="0"/>
              <a:t>revisited set, 8.3.2.5</a:t>
            </a:r>
            <a:r>
              <a:rPr lang="en-GB" sz="1200" b="0" baseline="0" dirty="0"/>
              <a:t>, within a limited time frame. </a:t>
            </a:r>
          </a:p>
          <a:p>
            <a:pPr marL="0"/>
            <a:endParaRPr lang="en-GB" sz="1200" b="0" baseline="0" dirty="0"/>
          </a:p>
          <a:p>
            <a:r>
              <a:rPr lang="en-GB" sz="1200" b="1" baseline="0" dirty="0"/>
              <a:t>Procedure:</a:t>
            </a:r>
          </a:p>
          <a:p>
            <a:r>
              <a:rPr lang="en-GB" sz="1200" baseline="0" dirty="0"/>
              <a:t>1. Click and press enter to bring up an English prompt. It will disappear after 3 seconds. Note that the prompts do not appear in alphabetical order in order to increase the challenge.</a:t>
            </a:r>
          </a:p>
          <a:p>
            <a:r>
              <a:rPr lang="en-GB" sz="1200" baseline="0" dirty="0"/>
              <a:t>2. Students say the Spanish word before the English prompt has faded away.</a:t>
            </a:r>
            <a:br>
              <a:rPr lang="en-GB" sz="1200" baseline="0" dirty="0"/>
            </a:br>
            <a:r>
              <a:rPr lang="en-GB" sz="1200" baseline="0" dirty="0"/>
              <a:t>3. Ensure that definite articles are known for any words that are nouns (in order to check that students remember the gender).</a:t>
            </a:r>
          </a:p>
          <a:p>
            <a:endParaRPr lang="en-GB"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kern="1200">
                <a:solidFill>
                  <a:schemeClr val="tx1"/>
                </a:solidFill>
                <a:effectLst/>
                <a:latin typeface="+mn-lt"/>
                <a:ea typeface="+mn-ea"/>
                <a:cs typeface="+mn-cs"/>
              </a:rPr>
              <a:t>ANSWERS</a:t>
            </a:r>
            <a:r>
              <a:rPr lang="en-GB" sz="1400" b="1" kern="1200" dirty="0">
                <a:solidFill>
                  <a:schemeClr val="tx1"/>
                </a:solidFill>
                <a:effectLst/>
                <a:latin typeface="+mn-lt"/>
                <a:ea typeface="+mn-ea"/>
                <a:cs typeface="+mn-cs"/>
              </a:rPr>
              <a:t>:</a:t>
            </a:r>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A = </a:t>
            </a:r>
            <a:r>
              <a:rPr lang="en-GB" sz="1800" dirty="0" err="1">
                <a:effectLst/>
                <a:latin typeface="Calibri" panose="020F0502020204030204" pitchFamily="34" charset="0"/>
                <a:ea typeface="Times New Roman" panose="02020603050405020304" pitchFamily="18" charset="0"/>
                <a:cs typeface="Times New Roman" panose="02020603050405020304" pitchFamily="18" charset="0"/>
              </a:rPr>
              <a:t>dirigir</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B = </a:t>
            </a:r>
            <a:r>
              <a:rPr lang="en-GB" sz="1800" dirty="0" err="1">
                <a:effectLst/>
                <a:latin typeface="Calibri" panose="020F0502020204030204" pitchFamily="34" charset="0"/>
                <a:ea typeface="Times New Roman" panose="02020603050405020304" pitchFamily="18" charset="0"/>
                <a:cs typeface="Times New Roman" panose="02020603050405020304" pitchFamily="18" charset="0"/>
              </a:rPr>
              <a:t>conducir</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C = </a:t>
            </a:r>
            <a:r>
              <a:rPr lang="en-GB" sz="1800" dirty="0" err="1">
                <a:effectLst/>
                <a:latin typeface="Calibri" panose="020F0502020204030204" pitchFamily="34" charset="0"/>
                <a:ea typeface="Times New Roman" panose="02020603050405020304" pitchFamily="18" charset="0"/>
                <a:cs typeface="Times New Roman" panose="02020603050405020304" pitchFamily="18" charset="0"/>
              </a:rPr>
              <a:t>discutir</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D = el </a:t>
            </a:r>
            <a:r>
              <a:rPr lang="en-GB" sz="1800" dirty="0" err="1">
                <a:effectLst/>
                <a:latin typeface="Calibri" panose="020F0502020204030204" pitchFamily="34" charset="0"/>
                <a:ea typeface="Times New Roman" panose="02020603050405020304" pitchFamily="18" charset="0"/>
                <a:cs typeface="Times New Roman" panose="02020603050405020304" pitchFamily="18" charset="0"/>
              </a:rPr>
              <a:t>ruso</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E = el actor</a:t>
            </a:r>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F = </a:t>
            </a:r>
            <a:r>
              <a:rPr lang="en-GB" sz="1800" dirty="0" err="1">
                <a:effectLst/>
                <a:latin typeface="Calibri" panose="020F0502020204030204" pitchFamily="34" charset="0"/>
                <a:ea typeface="Times New Roman" panose="02020603050405020304" pitchFamily="18" charset="0"/>
                <a:cs typeface="Times New Roman" panose="02020603050405020304" pitchFamily="18" charset="0"/>
              </a:rPr>
              <a:t>traducir</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G = </a:t>
            </a:r>
            <a:r>
              <a:rPr lang="en-GB" sz="1800" dirty="0" err="1">
                <a:effectLst/>
                <a:latin typeface="Calibri" panose="020F0502020204030204" pitchFamily="34" charset="0"/>
                <a:ea typeface="Times New Roman" panose="02020603050405020304" pitchFamily="18" charset="0"/>
                <a:cs typeface="Times New Roman" panose="02020603050405020304" pitchFamily="18" charset="0"/>
              </a:rPr>
              <a:t>rápido</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H = la </a:t>
            </a:r>
            <a:r>
              <a:rPr lang="en-GB" sz="1800" dirty="0" err="1">
                <a:effectLst/>
                <a:latin typeface="Calibri" panose="020F0502020204030204" pitchFamily="34" charset="0"/>
                <a:ea typeface="Times New Roman" panose="02020603050405020304" pitchFamily="18" charset="0"/>
                <a:cs typeface="Times New Roman" panose="02020603050405020304" pitchFamily="18" charset="0"/>
              </a:rPr>
              <a:t>escena</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I = el </a:t>
            </a:r>
            <a:r>
              <a:rPr lang="en-GB" sz="1800" dirty="0" err="1">
                <a:effectLst/>
                <a:latin typeface="Calibri" panose="020F0502020204030204" pitchFamily="34" charset="0"/>
                <a:ea typeface="Times New Roman" panose="02020603050405020304" pitchFamily="18" charset="0"/>
                <a:cs typeface="Times New Roman" panose="02020603050405020304" pitchFamily="18" charset="0"/>
              </a:rPr>
              <a:t>personaje</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J = la </a:t>
            </a:r>
            <a:r>
              <a:rPr lang="en-GB" sz="1800" dirty="0" err="1">
                <a:effectLst/>
                <a:latin typeface="Calibri" panose="020F0502020204030204" pitchFamily="34" charset="0"/>
                <a:ea typeface="Times New Roman" panose="02020603050405020304" pitchFamily="18" charset="0"/>
                <a:cs typeface="Times New Roman" panose="02020603050405020304" pitchFamily="18" charset="0"/>
              </a:rPr>
              <a:t>actriz</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K = el </a:t>
            </a:r>
            <a:r>
              <a:rPr lang="en-GB" sz="1800" dirty="0" err="1">
                <a:effectLst/>
                <a:latin typeface="Calibri" panose="020F0502020204030204" pitchFamily="34" charset="0"/>
                <a:ea typeface="Times New Roman" panose="02020603050405020304" pitchFamily="18" charset="0"/>
                <a:cs typeface="Times New Roman" panose="02020603050405020304" pitchFamily="18" charset="0"/>
              </a:rPr>
              <a:t>francés</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GB" sz="1800" i="0" dirty="0">
                <a:effectLst/>
                <a:latin typeface="Calibri" panose="020F0502020204030204" pitchFamily="34" charset="0"/>
                <a:ea typeface="Times New Roman" panose="02020603050405020304" pitchFamily="18" charset="0"/>
                <a:cs typeface="Times New Roman" panose="02020603050405020304" pitchFamily="18" charset="0"/>
              </a:rPr>
              <a:t>L = </a:t>
            </a:r>
            <a:r>
              <a:rPr lang="en-GB" sz="1800" i="0" dirty="0" err="1">
                <a:effectLst/>
                <a:latin typeface="Calibri" panose="020F0502020204030204" pitchFamily="34" charset="0"/>
                <a:ea typeface="Times New Roman" panose="02020603050405020304" pitchFamily="18" charset="0"/>
                <a:cs typeface="Times New Roman" panose="02020603050405020304" pitchFamily="18" charset="0"/>
              </a:rPr>
              <a:t>despacio</a:t>
            </a:r>
            <a:endParaRPr lang="en-GB" sz="1800" i="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11765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dirty="0"/>
              <a:t>2 minutes</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Aim: </a:t>
            </a:r>
            <a:r>
              <a:rPr lang="en-GB" b="0" dirty="0"/>
              <a:t>to promote recall of the Spanish words</a:t>
            </a:r>
            <a:r>
              <a:rPr lang="en-GB" b="0" baseline="0" dirty="0"/>
              <a:t> </a:t>
            </a:r>
            <a:r>
              <a:rPr lang="en-GB" b="0" dirty="0"/>
              <a:t>with correct spellings.</a:t>
            </a:r>
            <a:endParaRPr b="0"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Procedure:</a:t>
            </a:r>
            <a:endParaRPr dirty="0"/>
          </a:p>
          <a:p>
            <a:pPr marL="0" lvl="0" indent="0" algn="l" rtl="0">
              <a:spcBef>
                <a:spcPts val="0"/>
              </a:spcBef>
              <a:spcAft>
                <a:spcPts val="0"/>
              </a:spcAft>
              <a:buNone/>
            </a:pPr>
            <a:r>
              <a:rPr lang="en-GB" b="0" dirty="0"/>
              <a:t>1. Students write the word in Spanish for the eight vocabulary items. </a:t>
            </a:r>
            <a:endParaRPr dirty="0"/>
          </a:p>
          <a:p>
            <a:pPr marL="0" lvl="0" indent="0" algn="l" rtl="0">
              <a:spcBef>
                <a:spcPts val="0"/>
              </a:spcBef>
              <a:spcAft>
                <a:spcPts val="0"/>
              </a:spcAft>
              <a:buNone/>
            </a:pPr>
            <a:r>
              <a:rPr lang="en-GB" b="0" dirty="0"/>
              <a:t>2. Teachers click to show the answers one by one.</a:t>
            </a:r>
            <a:endParaRPr b="0" dirty="0"/>
          </a:p>
          <a:p>
            <a:pPr marL="0" lvl="0" indent="0" algn="l" rtl="0">
              <a:spcBef>
                <a:spcPts val="0"/>
              </a:spcBef>
              <a:spcAft>
                <a:spcPts val="0"/>
              </a:spcAft>
              <a:buNone/>
            </a:pPr>
            <a:endParaRPr b="1" dirty="0"/>
          </a:p>
        </p:txBody>
      </p:sp>
      <p:sp>
        <p:nvSpPr>
          <p:cNvPr id="208" name="Google Shape;20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20</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543089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4</a:t>
            </a:r>
            <a:r>
              <a:rPr lang="en-US" b="0" i="0" dirty="0"/>
              <a:t> minutes </a:t>
            </a:r>
          </a:p>
          <a:p>
            <a:endParaRPr lang="en-US" b="1" dirty="0"/>
          </a:p>
          <a:p>
            <a:r>
              <a:rPr lang="en-US" b="1" dirty="0"/>
              <a:t>Aim: </a:t>
            </a:r>
            <a:r>
              <a:rPr lang="en-US" b="0" dirty="0"/>
              <a:t>to revisit words from both of this week’s revisited vocabulary sets</a:t>
            </a:r>
            <a:r>
              <a:rPr lang="en-US" b="0" baseline="0" dirty="0"/>
              <a:t>.</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a:t>
            </a:r>
            <a:r>
              <a:rPr lang="en-GB" dirty="0"/>
              <a:t>Students</a:t>
            </a:r>
            <a:r>
              <a:rPr lang="en-GB" baseline="0" dirty="0"/>
              <a:t> either work by themselves or in pairs, matching up words with the corresponding picture (1 minute)</a:t>
            </a:r>
            <a:br>
              <a:rPr lang="en-GB" baseline="0" dirty="0"/>
            </a:br>
            <a:r>
              <a:rPr lang="en-GB" b="0" baseline="0" dirty="0"/>
              <a:t>2. </a:t>
            </a:r>
            <a:r>
              <a:rPr lang="en-GB" baseline="0" dirty="0"/>
              <a:t>Then the teacher shows the answers one by one (1 minute).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baseline="0" dirty="0"/>
              <a:t>After one more click, the Spanish words are covered up.</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4. </a:t>
            </a:r>
            <a:r>
              <a:rPr lang="en-GB" baseline="0" dirty="0"/>
              <a:t>Students work in pairs. One says a random letter and the other says the word in Spanish as fast as possible. Students take turns (2 minutes).</a:t>
            </a:r>
            <a:br>
              <a:rPr lang="en-GB" baseline="0" dirty="0"/>
            </a:br>
            <a:endParaRPr lang="en-GB" baseline="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sym typeface="Wingdings" panose="05000000000000000000" pitchFamily="2" charset="2"/>
              </a:rPr>
              <a:t>Note: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sym typeface="Wingdings" panose="05000000000000000000" pitchFamily="2" charset="2"/>
              </a:rPr>
              <a:t>To increase the level of difficulty for a higher-ability group, students </a:t>
            </a:r>
            <a:r>
              <a:rPr lang="en-GB" baseline="0">
                <a:sym typeface="Wingdings" panose="05000000000000000000" pitchFamily="2" charset="2"/>
              </a:rPr>
              <a:t>could skip </a:t>
            </a:r>
            <a:r>
              <a:rPr lang="en-GB" baseline="0" dirty="0">
                <a:sym typeface="Wingdings" panose="05000000000000000000" pitchFamily="2" charset="2"/>
              </a:rPr>
              <a:t>steps 1-3 and go straight to step 4 (production).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sym typeface="Wingdings" panose="05000000000000000000" pitchFamily="2" charset="2"/>
              </a:rPr>
              <a:t>Images free from clipart-library.com</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14753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Vocabulary practice</a:t>
            </a:r>
            <a:r>
              <a:rPr lang="en-GB" b="1" baseline="0" dirty="0"/>
              <a:t> slide</a:t>
            </a:r>
          </a:p>
          <a:p>
            <a:endParaRPr lang="en-US" b="1" dirty="0"/>
          </a:p>
          <a:p>
            <a:r>
              <a:rPr lang="en-US" b="1" dirty="0"/>
              <a:t>Timing: </a:t>
            </a:r>
            <a:r>
              <a:rPr lang="en-US" b="0" i="0" dirty="0"/>
              <a:t>2 minutes</a:t>
            </a:r>
          </a:p>
          <a:p>
            <a:endParaRPr lang="en-US" b="0" i="0" dirty="0"/>
          </a:p>
          <a:p>
            <a:r>
              <a:rPr lang="en-US" b="1" i="0" dirty="0"/>
              <a:t>Aim: </a:t>
            </a:r>
            <a:r>
              <a:rPr lang="en-US" b="0" i="0" dirty="0"/>
              <a:t>to introduce new vocabulary.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Pupils</a:t>
            </a:r>
            <a:r>
              <a:rPr lang="en-GB" b="0" baseline="0" dirty="0"/>
              <a:t> either work by themselves or in pairs, reading out the words and recapping their English meaning (1 minute).</a:t>
            </a:r>
            <a:br>
              <a:rPr lang="en-GB" b="0" baseline="0" dirty="0"/>
            </a:br>
            <a:r>
              <a:rPr lang="en-GB" b="0" baseline="0" dirty="0"/>
              <a:t>2. Then the teacher removes the English words or pictures (one by one) and they try to recall the English orally (chorally), looking at the Spanish (1 minute).</a:t>
            </a:r>
            <a:br>
              <a:rPr lang="en-GB" b="0" baseline="0" dirty="0"/>
            </a:br>
            <a:r>
              <a:rPr lang="en-GB" b="0" baseline="0" dirty="0"/>
              <a:t>3. Then the Spanish meanings are removed (one by one) and they to recall them orally (again, chorally), looking at the English (1 minute)</a:t>
            </a:r>
            <a:br>
              <a:rPr lang="en-GB" b="0" baseline="0" dirty="0"/>
            </a:br>
            <a:r>
              <a:rPr lang="en-GB" b="0" baseline="0" dirty="0"/>
              <a:t>4. Further </a:t>
            </a:r>
            <a:r>
              <a:rPr lang="en-GB" baseline="0" dirty="0"/>
              <a:t>rounds of learning can be facilitated by one pupil turning away from the board, and his/her partner asking him/her the </a:t>
            </a:r>
            <a:r>
              <a:rPr lang="en-GB" baseline="0"/>
              <a:t>meanings (‘¿Cómo </a:t>
            </a:r>
            <a:r>
              <a:rPr lang="en-GB" baseline="0" dirty="0"/>
              <a:t>se dice X </a:t>
            </a:r>
            <a:r>
              <a:rPr lang="en-GB" baseline="0" dirty="0" err="1"/>
              <a:t>en</a:t>
            </a:r>
            <a:r>
              <a:rPr lang="en-GB" baseline="0" dirty="0"/>
              <a:t> </a:t>
            </a:r>
            <a:r>
              <a:rPr lang="en-GB" baseline="0" dirty="0" err="1"/>
              <a:t>español</a:t>
            </a:r>
            <a:r>
              <a:rPr lang="en-GB" baseline="0" dirty="0"/>
              <a:t>?’).  This activity can work from L2 </a:t>
            </a:r>
            <a:r>
              <a:rPr lang="en-GB" baseline="0" dirty="0">
                <a:sym typeface="Wingdings" panose="05000000000000000000" pitchFamily="2" charset="2"/>
              </a:rPr>
              <a:t></a:t>
            </a:r>
            <a:r>
              <a:rPr lang="en-GB" baseline="0" dirty="0"/>
              <a:t> L1 or L1 </a:t>
            </a:r>
            <a:r>
              <a:rPr lang="en-GB" baseline="0" dirty="0">
                <a:sym typeface="Wingdings" panose="05000000000000000000" pitchFamily="2" charset="2"/>
              </a:rPr>
              <a:t> L2.</a:t>
            </a:r>
          </a:p>
        </p:txBody>
      </p:sp>
      <p:sp>
        <p:nvSpPr>
          <p:cNvPr id="4" name="Marcador de número de diapositiva 3"/>
          <p:cNvSpPr>
            <a:spLocks noGrp="1"/>
          </p:cNvSpPr>
          <p:nvPr>
            <p:ph type="sldNum" sz="quarter" idx="5"/>
          </p:nvPr>
        </p:nvSpPr>
        <p:spPr/>
        <p:txBody>
          <a:bodyPr/>
          <a:lstStyle/>
          <a:p>
            <a:fld id="{051212F4-EB5A-464B-92EC-DACFCB1CC2CD}" type="slidenum">
              <a:rPr lang="en-GB" smtClean="0"/>
              <a:t>22</a:t>
            </a:fld>
            <a:endParaRPr lang="en-GB"/>
          </a:p>
        </p:txBody>
      </p:sp>
    </p:spTree>
    <p:extLst>
      <p:ext uri="{BB962C8B-B14F-4D97-AF65-F5344CB8AC3E}">
        <p14:creationId xmlns:p14="http://schemas.microsoft.com/office/powerpoint/2010/main" val="34693315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GB" b="0" dirty="0"/>
              <a:t>recap radical change </a:t>
            </a:r>
            <a:r>
              <a:rPr lang="en-GB" b="0"/>
              <a:t>verbs o&gt;ue.</a:t>
            </a:r>
            <a:endParaRPr lang="en-GB"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pPr marL="228600" indent="-228600">
              <a:buAutoNum type="arabicPeriod"/>
            </a:pPr>
            <a:r>
              <a:rPr lang="en-US" b="0" dirty="0"/>
              <a:t>Click to bring </a:t>
            </a:r>
            <a:r>
              <a:rPr lang="en-US" b="0"/>
              <a:t>up the explanation </a:t>
            </a:r>
            <a:r>
              <a:rPr lang="en-US" b="0" dirty="0"/>
              <a:t>and examples.</a:t>
            </a:r>
          </a:p>
          <a:p>
            <a:pPr marL="228600" indent="-228600">
              <a:buAutoNum type="arabicPeriod"/>
            </a:pPr>
            <a:endParaRPr lang="en-US" b="0" dirty="0"/>
          </a:p>
          <a:p>
            <a:pPr marL="0" indent="0">
              <a:buNone/>
            </a:pPr>
            <a:r>
              <a:rPr lang="en-US" b="1" dirty="0"/>
              <a:t>Notes:</a:t>
            </a:r>
          </a:p>
          <a:p>
            <a:pPr marL="228600" indent="-228600">
              <a:buAutoNum type="arabicPeriod"/>
            </a:pPr>
            <a:r>
              <a:rPr lang="en-US" b="0"/>
              <a:t>Students </a:t>
            </a:r>
            <a:r>
              <a:rPr lang="en-US" b="0" dirty="0"/>
              <a:t>might wonder about the word ‘</a:t>
            </a:r>
            <a:r>
              <a:rPr lang="en-US" b="0" dirty="0" err="1"/>
              <a:t>suelo</a:t>
            </a:r>
            <a:r>
              <a:rPr lang="en-US" b="0" dirty="0"/>
              <a:t>’, as they have learned this word in Y7 with the meaning ‘floor’. This is correct; however, the context will always determine the meaning of the word. A sentence like ‘</a:t>
            </a:r>
            <a:r>
              <a:rPr lang="en-US" b="0" dirty="0" err="1"/>
              <a:t>Suelo</a:t>
            </a:r>
            <a:r>
              <a:rPr lang="en-US" b="0" dirty="0"/>
              <a:t> </a:t>
            </a:r>
            <a:r>
              <a:rPr lang="en-US" b="0" dirty="0" err="1"/>
              <a:t>limpiar</a:t>
            </a:r>
            <a:r>
              <a:rPr lang="en-US" b="0" dirty="0"/>
              <a:t> el </a:t>
            </a:r>
            <a:r>
              <a:rPr lang="en-US" b="0" dirty="0" err="1"/>
              <a:t>suelo</a:t>
            </a:r>
            <a:r>
              <a:rPr lang="en-US" b="0" dirty="0"/>
              <a:t>’ is perfectly </a:t>
            </a:r>
            <a:r>
              <a:rPr lang="en-US" b="0"/>
              <a:t>possible!</a:t>
            </a:r>
          </a:p>
          <a:p>
            <a:pPr marL="228600" indent="-228600">
              <a:buAutoNum type="arabicPeriod"/>
            </a:pPr>
            <a:r>
              <a:rPr lang="en-US" b="0"/>
              <a:t>It</a:t>
            </a:r>
            <a:r>
              <a:rPr lang="en-US" b="0" baseline="0"/>
              <a:t> may be useful to add that stem changes are typically on the last vowel of the stem.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a:solidFill>
                  <a:srgbClr val="002060"/>
                </a:solidFill>
                <a:latin typeface="Century Gothic" panose="020B0502020202020204" pitchFamily="34" charset="0"/>
                <a:ea typeface="Calibri" panose="020F0502020204030204" pitchFamily="34" charset="0"/>
                <a:sym typeface="Wingdings" pitchFamily="2" charset="2"/>
              </a:rPr>
              <a:t>Ac</a:t>
            </a:r>
            <a:r>
              <a:rPr lang="en-GB" sz="1200" b="1">
                <a:solidFill>
                  <a:srgbClr val="002060"/>
                </a:solidFill>
                <a:latin typeface="Century Gothic" panose="020B0502020202020204" pitchFamily="34" charset="0"/>
                <a:ea typeface="Calibri" panose="020F0502020204030204" pitchFamily="34" charset="0"/>
                <a:sym typeface="Wingdings" pitchFamily="2" charset="2"/>
              </a:rPr>
              <a:t>o</a:t>
            </a:r>
            <a:r>
              <a:rPr lang="en-GB" sz="1200">
                <a:solidFill>
                  <a:srgbClr val="002060"/>
                </a:solidFill>
                <a:latin typeface="Century Gothic" panose="020B0502020202020204" pitchFamily="34" charset="0"/>
                <a:ea typeface="Calibri" panose="020F0502020204030204" pitchFamily="34" charset="0"/>
                <a:sym typeface="Wingdings" pitchFamily="2" charset="2"/>
              </a:rPr>
              <a:t>rdar  a</a:t>
            </a:r>
            <a:r>
              <a:rPr lang="en-GB" sz="1200" b="1">
                <a:solidFill>
                  <a:srgbClr val="002060"/>
                </a:solidFill>
                <a:latin typeface="Century Gothic" panose="020B0502020202020204" pitchFamily="34" charset="0"/>
                <a:ea typeface="Calibri" panose="020F0502020204030204" pitchFamily="34" charset="0"/>
                <a:sym typeface="Wingdings" pitchFamily="2" charset="2"/>
              </a:rPr>
              <a:t>cue</a:t>
            </a:r>
            <a:r>
              <a:rPr lang="en-GB" sz="1200">
                <a:solidFill>
                  <a:srgbClr val="002060"/>
                </a:solidFill>
                <a:latin typeface="Century Gothic" panose="020B0502020202020204" pitchFamily="34" charset="0"/>
                <a:ea typeface="Calibri" panose="020F0502020204030204" pitchFamily="34" charset="0"/>
                <a:sym typeface="Wingdings" pitchFamily="2" charset="2"/>
              </a:rPr>
              <a:t>rdas</a:t>
            </a:r>
            <a:r>
              <a:rPr lang="en-US" sz="1200" b="0" baseline="0">
                <a:solidFill>
                  <a:schemeClr val="tx1"/>
                </a:solidFill>
                <a:latin typeface="+mn-lt"/>
                <a:ea typeface="+mn-ea"/>
                <a:sym typeface="Wingdings" pitchFamily="2" charset="2"/>
              </a:rPr>
              <a:t> is another example of a verb with the o-&gt;ue change. Students saw this verb last week.</a:t>
            </a:r>
            <a:endParaRPr lang="en-GB" sz="1200">
              <a:solidFill>
                <a:srgbClr val="002060"/>
              </a:solidFill>
              <a:latin typeface="Century Gothic" panose="020B0502020202020204" pitchFamily="34" charset="0"/>
              <a:ea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6240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GB" b="0" dirty="0"/>
              <a:t>recap the direct object pronoun </a:t>
            </a:r>
            <a:r>
              <a:rPr lang="en-GB" b="0"/>
              <a:t>‘la’ </a:t>
            </a:r>
            <a:r>
              <a:rPr lang="en-GB" b="0" dirty="0"/>
              <a:t>and to introduce </a:t>
            </a:r>
            <a:r>
              <a:rPr lang="en-GB" b="0"/>
              <a:t>‘las</a:t>
            </a:r>
            <a:r>
              <a:rPr lang="en-GB" b="0" dirty="0"/>
              <a:t>’.</a:t>
            </a:r>
            <a:endParaRPr lang="en-GB"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pPr marL="228600" indent="-228600">
              <a:buAutoNum type="arabicPeriod"/>
            </a:pPr>
            <a:r>
              <a:rPr lang="en-US" b="0" dirty="0"/>
              <a:t>Click to bring up explanation and examples.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09909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7 minutes</a:t>
            </a:r>
          </a:p>
          <a:p>
            <a:endParaRPr lang="en-GB" b="1" dirty="0"/>
          </a:p>
          <a:p>
            <a:r>
              <a:rPr lang="en-GB" b="1" dirty="0"/>
              <a:t>Aim: </a:t>
            </a:r>
            <a:r>
              <a:rPr lang="en-GB" b="0" dirty="0"/>
              <a:t>to</a:t>
            </a:r>
            <a:r>
              <a:rPr lang="en-GB" b="0" baseline="0" dirty="0"/>
              <a:t> practise understanding the meaning of </a:t>
            </a:r>
            <a:r>
              <a:rPr lang="en-GB" b="0" baseline="0"/>
              <a:t>the feminine direct object pronouns </a:t>
            </a:r>
            <a:r>
              <a:rPr lang="en-GB" b="0" baseline="0" dirty="0"/>
              <a:t>(‘la’ for ‘it’ and or ‘las’ for ‘them</a:t>
            </a:r>
            <a:r>
              <a:rPr lang="en-GB" b="0" baseline="0"/>
              <a:t>’) with reference to the preceding noun.</a:t>
            </a:r>
            <a:endParaRPr lang="en-GB" b="1"/>
          </a:p>
          <a:p>
            <a:endParaRPr lang="en-GB" b="1"/>
          </a:p>
          <a:p>
            <a:r>
              <a:rPr lang="en-GB" b="1"/>
              <a:t>Procedure</a:t>
            </a:r>
            <a:r>
              <a:rPr lang="en-GB" b="1" dirty="0"/>
              <a:t>:</a:t>
            </a:r>
          </a:p>
          <a:p>
            <a:pPr marL="228600" indent="-228600">
              <a:buAutoNum type="arabicPeriod"/>
            </a:pPr>
            <a:r>
              <a:rPr lang="en-GB" b="0" dirty="0"/>
              <a:t>Students write 1-6 in their books. For each sentence, they will need to write the missing noun (by paying attention to the pronoun) and</a:t>
            </a:r>
            <a:r>
              <a:rPr lang="en-GB" b="0" baseline="0" dirty="0"/>
              <a:t> to translate the underlined part of the sentence.</a:t>
            </a:r>
          </a:p>
          <a:p>
            <a:pPr marL="228600" indent="-228600">
              <a:buAutoNum type="arabicPeriod"/>
            </a:pPr>
            <a:r>
              <a:rPr lang="en-GB" b="0" baseline="0" dirty="0"/>
              <a:t>Click to show answers item by item. The correct noun first appears, and then the English translation of the underlined </a:t>
            </a:r>
            <a:r>
              <a:rPr lang="en-GB" b="0" baseline="0"/>
              <a:t>text. </a:t>
            </a:r>
          </a:p>
          <a:p>
            <a:pPr marL="0" indent="0">
              <a:buNone/>
            </a:pPr>
            <a:endParaRPr lang="en-GB" b="1" dirty="0"/>
          </a:p>
          <a:p>
            <a:r>
              <a:rPr lang="en-GB" b="1" dirty="0"/>
              <a:t>Notes</a:t>
            </a:r>
            <a:r>
              <a:rPr lang="en-GB" b="1"/>
              <a:t>: </a:t>
            </a:r>
          </a:p>
          <a:p>
            <a:r>
              <a:rPr lang="en-GB" b="0"/>
              <a:t>1. The</a:t>
            </a:r>
            <a:r>
              <a:rPr lang="en-GB" b="0" baseline="0"/>
              <a:t> </a:t>
            </a:r>
            <a:r>
              <a:rPr lang="en-GB" b="0" baseline="0" dirty="0"/>
              <a:t>activity could be adapted for different levels of ability by increasing or decreasing the amount of text that students are required to translate. </a:t>
            </a:r>
            <a:endParaRPr lang="en-GB" b="1" dirty="0"/>
          </a:p>
        </p:txBody>
      </p:sp>
      <p:sp>
        <p:nvSpPr>
          <p:cNvPr id="4" name="Slide Number Placeholder 3"/>
          <p:cNvSpPr>
            <a:spLocks noGrp="1"/>
          </p:cNvSpPr>
          <p:nvPr>
            <p:ph type="sldNum" sz="quarter" idx="10"/>
          </p:nvPr>
        </p:nvSpPr>
        <p:spPr/>
        <p:txBody>
          <a:bodyPr/>
          <a:lstStyle/>
          <a:p>
            <a:fld id="{051212F4-EB5A-464B-92EC-DACFCB1CC2CD}" type="slidenum">
              <a:rPr lang="en-GB" smtClean="0"/>
              <a:t>25</a:t>
            </a:fld>
            <a:endParaRPr lang="en-GB"/>
          </a:p>
        </p:txBody>
      </p:sp>
    </p:spTree>
    <p:extLst>
      <p:ext uri="{BB962C8B-B14F-4D97-AF65-F5344CB8AC3E}">
        <p14:creationId xmlns:p14="http://schemas.microsoft.com/office/powerpoint/2010/main" val="1747093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t>Slide 2/2</a:t>
            </a:r>
          </a:p>
          <a:p>
            <a:endParaRPr lang="en-GB" b="0"/>
          </a:p>
          <a:p>
            <a:r>
              <a:rPr lang="en-GB" b="1"/>
              <a:t>Frequency of unknown words:</a:t>
            </a:r>
          </a:p>
          <a:p>
            <a:r>
              <a:rPr lang="en-GB" b="0"/>
              <a:t>cocinar [3074]; plátano</a:t>
            </a:r>
            <a:r>
              <a:rPr lang="en-GB" b="0" baseline="0"/>
              <a:t> [&gt;5000]</a:t>
            </a:r>
            <a:endParaRPr lang="en-GB" b="0"/>
          </a:p>
        </p:txBody>
      </p:sp>
      <p:sp>
        <p:nvSpPr>
          <p:cNvPr id="4" name="Slide Number Placeholder 3"/>
          <p:cNvSpPr>
            <a:spLocks noGrp="1"/>
          </p:cNvSpPr>
          <p:nvPr>
            <p:ph type="sldNum" sz="quarter" idx="10"/>
          </p:nvPr>
        </p:nvSpPr>
        <p:spPr/>
        <p:txBody>
          <a:bodyPr/>
          <a:lstStyle/>
          <a:p>
            <a:fld id="{051212F4-EB5A-464B-92EC-DACFCB1CC2CD}" type="slidenum">
              <a:rPr lang="en-GB" smtClean="0"/>
              <a:t>26</a:t>
            </a:fld>
            <a:endParaRPr lang="en-GB"/>
          </a:p>
        </p:txBody>
      </p:sp>
    </p:spTree>
    <p:extLst>
      <p:ext uri="{BB962C8B-B14F-4D97-AF65-F5344CB8AC3E}">
        <p14:creationId xmlns:p14="http://schemas.microsoft.com/office/powerpoint/2010/main" val="12911850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a:t>OPTIONAL</a:t>
            </a:r>
            <a:endParaRPr lang="en-US" b="0" dirty="0"/>
          </a:p>
          <a:p>
            <a:r>
              <a:rPr lang="en-US" b="1"/>
              <a:t>Timing:</a:t>
            </a:r>
            <a:r>
              <a:rPr lang="en-US" b="1" baseline="0"/>
              <a:t> </a:t>
            </a:r>
            <a:r>
              <a:rPr lang="en-US" b="0" baseline="0"/>
              <a:t>7 minutes</a:t>
            </a:r>
            <a:endParaRPr lang="en-US" b="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a:t>
            </a:r>
            <a:r>
              <a:rPr lang="en-US" b="1"/>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t>to </a:t>
            </a:r>
            <a:r>
              <a:rPr lang="en-US" b="0" err="1"/>
              <a:t>practise</a:t>
            </a:r>
            <a:r>
              <a:rPr lang="en-US" b="0" baseline="0"/>
              <a:t> differentiating between the two meanings of ‘las’</a:t>
            </a:r>
            <a:r>
              <a:rPr lang="es-ES" b="0" baseline="0"/>
              <a:t> (‘the’ and ‘them’).</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kern="1200" baseline="0">
                <a:solidFill>
                  <a:schemeClr val="tx1"/>
                </a:solidFill>
                <a:effectLst/>
                <a:latin typeface="+mn-lt"/>
                <a:ea typeface="+mn-ea"/>
                <a:cs typeface="+mn-cs"/>
              </a:rPr>
              <a:t>to understand sentences with new and revisited vocabulary.</a:t>
            </a: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r>
              <a:rPr lang="en-US" b="0"/>
              <a:t>1. Students </a:t>
            </a:r>
            <a:r>
              <a:rPr lang="en-US" b="0" dirty="0"/>
              <a:t>read the sentences</a:t>
            </a:r>
            <a:r>
              <a:rPr lang="en-US" b="0" baseline="0" dirty="0"/>
              <a:t> in Spanish and decide if the word ‘las’ means ‘the’ or </a:t>
            </a:r>
            <a:r>
              <a:rPr lang="en-US" b="0" baseline="0"/>
              <a:t>‘them’ </a:t>
            </a:r>
            <a:r>
              <a:rPr lang="en-US" b="0" baseline="0" dirty="0"/>
              <a:t>in each case.</a:t>
            </a:r>
          </a:p>
          <a:p>
            <a:r>
              <a:rPr lang="en-US" b="0" baseline="0" dirty="0"/>
              <a:t>2. Click to bring up the </a:t>
            </a:r>
            <a:r>
              <a:rPr lang="en-US" b="0" baseline="0"/>
              <a:t>answers.</a:t>
            </a:r>
            <a:endParaRPr lang="en-US" b="0" i="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04606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GB" b="0" dirty="0"/>
              <a:t>recap the direct object pronoun ‘lo’ and to introduce ‘los’.</a:t>
            </a:r>
            <a:endParaRPr lang="en-GB"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pPr marL="228600" indent="-228600">
              <a:buAutoNum type="arabicPeriod"/>
            </a:pPr>
            <a:r>
              <a:rPr lang="en-US" b="0" dirty="0"/>
              <a:t>Click to bring up explanation and examples.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2008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6 minutes</a:t>
            </a:r>
          </a:p>
          <a:p>
            <a:endParaRPr lang="en-US" b="1" dirty="0"/>
          </a:p>
          <a:p>
            <a:r>
              <a:rPr lang="en-US" b="1" dirty="0"/>
              <a:t>Aim: </a:t>
            </a:r>
          </a:p>
          <a:p>
            <a:r>
              <a:rPr lang="en-US" b="0" dirty="0"/>
              <a:t>to </a:t>
            </a:r>
            <a:r>
              <a:rPr lang="en-US" b="0"/>
              <a:t>practise recognising the masculine direct</a:t>
            </a:r>
            <a:r>
              <a:rPr lang="en-US" b="0" baseline="0"/>
              <a:t> object pronouns</a:t>
            </a:r>
            <a:r>
              <a:rPr lang="en-US" b="0"/>
              <a:t> </a:t>
            </a:r>
            <a:r>
              <a:rPr lang="en-US" b="1" dirty="0"/>
              <a:t>‘</a:t>
            </a:r>
            <a:r>
              <a:rPr lang="en-GB" sz="1200" dirty="0">
                <a:solidFill>
                  <a:schemeClr val="bg1"/>
                </a:solidFill>
              </a:rPr>
              <a:t>lo’ vs ‘los’ in object-first sentences.</a:t>
            </a:r>
          </a:p>
          <a:p>
            <a:r>
              <a:rPr lang="en-GB" sz="1200" b="0" dirty="0">
                <a:solidFill>
                  <a:schemeClr val="bg1"/>
                </a:solidFill>
              </a:rPr>
              <a:t>to understand the meaning</a:t>
            </a:r>
            <a:r>
              <a:rPr lang="en-GB" sz="1200" b="0" baseline="0" dirty="0">
                <a:solidFill>
                  <a:schemeClr val="bg1"/>
                </a:solidFill>
              </a:rPr>
              <a:t> of the verb in each sentence.</a:t>
            </a:r>
            <a:endParaRPr lang="en-US" b="0" dirty="0"/>
          </a:p>
          <a:p>
            <a:endParaRPr lang="en-US" b="1" dirty="0"/>
          </a:p>
          <a:p>
            <a:r>
              <a:rPr lang="en-US" b="1" dirty="0"/>
              <a:t>Procedure:</a:t>
            </a:r>
          </a:p>
          <a:p>
            <a:r>
              <a:rPr lang="en-US" b="0" dirty="0"/>
              <a:t>1. Click the number trigger to play</a:t>
            </a:r>
            <a:r>
              <a:rPr lang="en-US" b="0" baseline="0" dirty="0"/>
              <a:t> the audio.</a:t>
            </a:r>
            <a:endParaRPr lang="en-US" b="0" dirty="0"/>
          </a:p>
          <a:p>
            <a:r>
              <a:rPr lang="en-US" b="0" dirty="0"/>
              <a:t>2. Students listen and indicate whether</a:t>
            </a:r>
            <a:r>
              <a:rPr lang="en-US" b="0" baseline="0" dirty="0"/>
              <a:t> the phrase is referring to ‘pan’ (singular) or ’huevos (plural).</a:t>
            </a:r>
            <a:endParaRPr lang="en-US" b="0" dirty="0"/>
          </a:p>
          <a:p>
            <a:r>
              <a:rPr lang="en-US" b="0" dirty="0"/>
              <a:t>3. Click to reveal</a:t>
            </a:r>
            <a:r>
              <a:rPr lang="en-US" b="0" baseline="0" dirty="0"/>
              <a:t> the answers one by one.</a:t>
            </a:r>
            <a:br>
              <a:rPr lang="en-US" b="0" baseline="0" dirty="0"/>
            </a:br>
            <a:endParaRPr lang="en-US" b="0" dirty="0"/>
          </a:p>
          <a:p>
            <a:r>
              <a:rPr lang="en-US" b="1"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Los </a:t>
            </a:r>
            <a:r>
              <a:rPr lang="en-GB" dirty="0" err="1"/>
              <a:t>necesitas</a:t>
            </a:r>
            <a:r>
              <a:rPr lang="en-GB" dirty="0"/>
              <a:t> frescos.</a:t>
            </a:r>
          </a:p>
          <a:p>
            <a:pPr marL="228600" indent="-228600">
              <a:buAutoNum type="arabicPeriod"/>
            </a:pPr>
            <a:r>
              <a:rPr lang="en-GB" dirty="0"/>
              <a:t>Lo </a:t>
            </a:r>
            <a:r>
              <a:rPr lang="en-GB" dirty="0" err="1"/>
              <a:t>colocas</a:t>
            </a:r>
            <a:r>
              <a:rPr lang="en-GB" dirty="0"/>
              <a:t> </a:t>
            </a:r>
            <a:r>
              <a:rPr lang="en-GB" dirty="0" err="1"/>
              <a:t>en</a:t>
            </a:r>
            <a:r>
              <a:rPr lang="en-GB" dirty="0"/>
              <a:t> la mesa.</a:t>
            </a:r>
          </a:p>
          <a:p>
            <a:pPr marL="228600" indent="-228600">
              <a:buAutoNum type="arabicPeriod"/>
            </a:pPr>
            <a:r>
              <a:rPr lang="en-GB" dirty="0"/>
              <a:t>Lo </a:t>
            </a:r>
            <a:r>
              <a:rPr lang="en-GB" dirty="0" err="1"/>
              <a:t>cortas</a:t>
            </a:r>
            <a:r>
              <a:rPr lang="en-GB" dirty="0"/>
              <a:t> </a:t>
            </a:r>
            <a:r>
              <a:rPr lang="en-GB" dirty="0" err="1"/>
              <a:t>en</a:t>
            </a:r>
            <a:r>
              <a:rPr lang="en-GB" dirty="0"/>
              <a:t> </a:t>
            </a:r>
            <a:r>
              <a:rPr lang="en-GB" dirty="0" err="1"/>
              <a:t>partes</a:t>
            </a:r>
            <a:r>
              <a:rPr lang="en-GB" dirty="0"/>
              <a:t> </a:t>
            </a:r>
            <a:r>
              <a:rPr lang="en-GB" dirty="0" err="1"/>
              <a:t>pequeñas</a:t>
            </a:r>
            <a:r>
              <a:rPr lang="en-GB"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Los </a:t>
            </a:r>
            <a:r>
              <a:rPr lang="en-GB" dirty="0" err="1"/>
              <a:t>mezclas</a:t>
            </a:r>
            <a:r>
              <a:rPr lang="en-GB" dirty="0"/>
              <a:t> primero.</a:t>
            </a:r>
          </a:p>
          <a:p>
            <a:pPr marL="228600" indent="-228600">
              <a:buAutoNum type="arabicPeriod"/>
            </a:pPr>
            <a:r>
              <a:rPr lang="en-GB" dirty="0"/>
              <a:t>Lo </a:t>
            </a:r>
            <a:r>
              <a:rPr lang="en-GB" dirty="0" err="1"/>
              <a:t>preparas</a:t>
            </a:r>
            <a:r>
              <a:rPr lang="en-GB" dirty="0"/>
              <a:t> con la leche.</a:t>
            </a:r>
          </a:p>
          <a:p>
            <a:pPr marL="228600" indent="-228600">
              <a:buAutoNum type="arabicPeriod"/>
            </a:pPr>
            <a:r>
              <a:rPr lang="en-GB" dirty="0"/>
              <a:t>Los </a:t>
            </a:r>
            <a:r>
              <a:rPr lang="en-GB" dirty="0" err="1"/>
              <a:t>dejas</a:t>
            </a:r>
            <a:r>
              <a:rPr lang="en-GB" dirty="0"/>
              <a:t> </a:t>
            </a:r>
            <a:r>
              <a:rPr lang="en-GB" dirty="0" err="1"/>
              <a:t>en</a:t>
            </a:r>
            <a:r>
              <a:rPr lang="en-GB" dirty="0"/>
              <a:t> el </a:t>
            </a:r>
            <a:r>
              <a:rPr lang="en-GB" dirty="0" err="1"/>
              <a:t>plato</a:t>
            </a:r>
            <a:r>
              <a:rPr lang="en-GB" dirty="0"/>
              <a:t>.</a:t>
            </a:r>
          </a:p>
          <a:p>
            <a:pPr marL="228600" indent="-228600">
              <a:buAutoNum type="arabicPeriod"/>
            </a:pPr>
            <a:r>
              <a:rPr lang="en-GB" dirty="0"/>
              <a:t>Los </a:t>
            </a:r>
            <a:r>
              <a:rPr lang="en-GB" dirty="0" err="1"/>
              <a:t>pruebas</a:t>
            </a:r>
            <a:r>
              <a:rPr lang="en-GB" baseline="0" dirty="0"/>
              <a:t>.</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Lo comes con un café.</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1"/>
              <a:t>Frequency of unknown words or</a:t>
            </a:r>
            <a:r>
              <a:rPr lang="en-GB" b="1" baseline="0"/>
              <a:t> cognates: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azúcar [2007]</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54235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ANSWERS TO PREVIOUS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Note: </a:t>
            </a:r>
            <a:r>
              <a:rPr lang="en-GB" b="0" baseline="0"/>
              <a:t>Answers </a:t>
            </a:r>
            <a:r>
              <a:rPr lang="en-GB" b="0" baseline="0" dirty="0"/>
              <a:t>are animated to appear one by one</a:t>
            </a:r>
            <a:r>
              <a:rPr lang="en-GB" b="0" baseline="0"/>
              <a:t>, from left </a:t>
            </a:r>
            <a:r>
              <a:rPr lang="en-GB" b="0" baseline="0" dirty="0"/>
              <a:t>to right</a:t>
            </a:r>
            <a:r>
              <a:rPr lang="en-GB" b="0" baseline="0"/>
              <a:t>, proceeding row by row. This allows for further practice, if desired.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t>Alternatively, the animations could be removed to show all of the answers straight away.</a:t>
            </a:r>
            <a:endParaRPr lang="x-none" dirty="0">
              <a:effectLs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63193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dirty="0"/>
              <a:t>4 minutes</a:t>
            </a:r>
          </a:p>
          <a:p>
            <a:endParaRPr lang="en-US" b="1" dirty="0"/>
          </a:p>
          <a:p>
            <a:r>
              <a:rPr lang="en-US" b="1"/>
              <a:t>Aims:</a:t>
            </a:r>
          </a:p>
          <a:p>
            <a:r>
              <a:rPr lang="en-US" b="0"/>
              <a:t>to </a:t>
            </a:r>
            <a:r>
              <a:rPr lang="en-US" b="0" err="1"/>
              <a:t>practise</a:t>
            </a:r>
            <a:r>
              <a:rPr lang="en-US" b="0"/>
              <a:t> recognising the gender of the pronouns ‘los</a:t>
            </a:r>
            <a:r>
              <a:rPr lang="en-US" b="0" dirty="0"/>
              <a:t>’ and ‘</a:t>
            </a:r>
            <a:r>
              <a:rPr lang="en-US" b="0"/>
              <a:t>las’ in object-first sentences.</a:t>
            </a:r>
          </a:p>
          <a:p>
            <a:r>
              <a:rPr lang="en-US" b="0"/>
              <a:t>to </a:t>
            </a:r>
            <a:r>
              <a:rPr lang="es-ES" b="0"/>
              <a:t>help students understand some</a:t>
            </a:r>
            <a:r>
              <a:rPr lang="es-ES" b="0" baseline="0"/>
              <a:t> fragments of the text </a:t>
            </a:r>
            <a:r>
              <a:rPr lang="es-ES" b="0"/>
              <a:t>that they</a:t>
            </a:r>
            <a:r>
              <a:rPr lang="es-ES" b="0" baseline="0"/>
              <a:t> will encounter in</a:t>
            </a:r>
            <a:r>
              <a:rPr lang="es-ES" b="0"/>
              <a:t> the next activity</a:t>
            </a:r>
            <a:r>
              <a:rPr lang="es-ES" b="0" dirty="0"/>
              <a:t>.</a:t>
            </a:r>
            <a:endParaRPr lang="en-US" b="1" dirty="0"/>
          </a:p>
          <a:p>
            <a:endParaRPr lang="en-US" b="1" dirty="0"/>
          </a:p>
          <a:p>
            <a:r>
              <a:rPr lang="en-US" b="1" dirty="0"/>
              <a:t>Procedure:</a:t>
            </a:r>
          </a:p>
          <a:p>
            <a:pPr marL="228600" indent="-228600">
              <a:buAutoNum type="arabicPeriod"/>
            </a:pPr>
            <a:r>
              <a:rPr lang="en-US" b="0" dirty="0"/>
              <a:t>Students read </a:t>
            </a:r>
            <a:r>
              <a:rPr lang="en-US" b="0"/>
              <a:t>each sentence </a:t>
            </a:r>
            <a:r>
              <a:rPr lang="en-US" b="0" dirty="0"/>
              <a:t>and decide whether it’s referring to </a:t>
            </a:r>
            <a:r>
              <a:rPr lang="en-US" b="0"/>
              <a:t>a plural masculine or plural feminine </a:t>
            </a:r>
            <a:r>
              <a:rPr lang="en-US" b="0" dirty="0"/>
              <a:t>object.</a:t>
            </a:r>
          </a:p>
          <a:p>
            <a:pPr marL="228600" indent="-228600">
              <a:buAutoNum type="arabicPeriod"/>
            </a:pPr>
            <a:r>
              <a:rPr lang="en-US" b="0" baseline="0"/>
              <a:t>Show </a:t>
            </a:r>
            <a:r>
              <a:rPr lang="en-US" b="0" baseline="0" dirty="0"/>
              <a:t>the answers with </a:t>
            </a:r>
            <a:r>
              <a:rPr lang="en-US" b="0" baseline="0"/>
              <a:t>further clicks and elicit oral translations in English.</a:t>
            </a:r>
            <a:br>
              <a:rPr lang="en-US" b="0" baseline="0" dirty="0"/>
            </a:br>
            <a:endParaRPr lang="es-GB"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30</a:t>
            </a:fld>
            <a:endParaRPr lang="en-GB"/>
          </a:p>
        </p:txBody>
      </p:sp>
    </p:spTree>
    <p:extLst>
      <p:ext uri="{BB962C8B-B14F-4D97-AF65-F5344CB8AC3E}">
        <p14:creationId xmlns:p14="http://schemas.microsoft.com/office/powerpoint/2010/main" val="12534869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dirty="0"/>
              <a:t>7 minutes</a:t>
            </a:r>
          </a:p>
          <a:p>
            <a:endParaRPr lang="en-US" b="1" dirty="0"/>
          </a:p>
          <a:p>
            <a:r>
              <a:rPr lang="en-US" b="1" dirty="0"/>
              <a:t>Aim:</a:t>
            </a:r>
          </a:p>
          <a:p>
            <a:r>
              <a:rPr lang="en-US" b="0" dirty="0"/>
              <a:t>to see the examples</a:t>
            </a:r>
            <a:r>
              <a:rPr lang="en-US" b="0" baseline="0" dirty="0"/>
              <a:t> of</a:t>
            </a:r>
            <a:r>
              <a:rPr lang="en-US" b="0" dirty="0"/>
              <a:t> ‘los’ and ‘las’ on the previous slide in the context of a dialogue</a:t>
            </a:r>
          </a:p>
          <a:p>
            <a:r>
              <a:rPr lang="en-US" b="0" dirty="0"/>
              <a:t>to understand the vocabulary in the text</a:t>
            </a:r>
          </a:p>
          <a:p>
            <a:r>
              <a:rPr lang="en-US" b="0" dirty="0"/>
              <a:t>to</a:t>
            </a:r>
            <a:r>
              <a:rPr lang="en-US" b="0" baseline="0" dirty="0"/>
              <a:t> correctly identify which of the five sentences are true and false, and why</a:t>
            </a:r>
            <a:endParaRPr lang="en-US" b="0" dirty="0"/>
          </a:p>
          <a:p>
            <a:endParaRPr lang="en-US" b="1" dirty="0"/>
          </a:p>
          <a:p>
            <a:r>
              <a:rPr lang="en-US" b="1" dirty="0"/>
              <a:t>Procedure:</a:t>
            </a:r>
          </a:p>
          <a:p>
            <a:pPr marL="228600" indent="-228600">
              <a:buAutoNum type="arabicPeriod"/>
            </a:pPr>
            <a:r>
              <a:rPr lang="en-US" b="0" dirty="0"/>
              <a:t>Go through</a:t>
            </a:r>
            <a:r>
              <a:rPr lang="en-US" b="0" baseline="0" dirty="0"/>
              <a:t> instructions with students. The word ‘</a:t>
            </a:r>
            <a:r>
              <a:rPr lang="en-US" b="0" baseline="0" dirty="0" err="1"/>
              <a:t>dependiente</a:t>
            </a:r>
            <a:r>
              <a:rPr lang="en-US" b="0" baseline="0" dirty="0"/>
              <a:t>’ (shop assistant) was glossed in an earlier resource, but hasn’t been taught as vocabulary, so ensure that its meaning is clear.</a:t>
            </a:r>
            <a:endParaRPr lang="en-US" b="0" dirty="0"/>
          </a:p>
          <a:p>
            <a:pPr marL="228600" indent="-228600">
              <a:buAutoNum type="arabicPeriod"/>
            </a:pPr>
            <a:r>
              <a:rPr lang="en-US" b="0" dirty="0"/>
              <a:t>Students read </a:t>
            </a:r>
            <a:r>
              <a:rPr lang="es-ES" b="0" dirty="0"/>
              <a:t>and listen to </a:t>
            </a:r>
            <a:r>
              <a:rPr lang="es-ES" b="0" dirty="0" err="1"/>
              <a:t>the</a:t>
            </a:r>
            <a:r>
              <a:rPr lang="es-ES" b="0" dirty="0"/>
              <a:t> dialogue, </a:t>
            </a:r>
            <a:r>
              <a:rPr lang="es-ES" b="0" dirty="0" err="1"/>
              <a:t>trying</a:t>
            </a:r>
            <a:r>
              <a:rPr lang="es-ES" b="0" dirty="0"/>
              <a:t> to </a:t>
            </a:r>
            <a:r>
              <a:rPr lang="es-ES" b="0" dirty="0" err="1"/>
              <a:t>get</a:t>
            </a:r>
            <a:r>
              <a:rPr lang="es-ES" b="0" dirty="0"/>
              <a:t> </a:t>
            </a:r>
            <a:r>
              <a:rPr lang="es-ES" b="0" dirty="0" err="1"/>
              <a:t>the</a:t>
            </a:r>
            <a:r>
              <a:rPr lang="es-ES" b="0" dirty="0"/>
              <a:t> </a:t>
            </a:r>
            <a:r>
              <a:rPr lang="es-ES" b="0" dirty="0" err="1"/>
              <a:t>gist</a:t>
            </a:r>
            <a:r>
              <a:rPr lang="es-ES" b="0" dirty="0"/>
              <a:t> of </a:t>
            </a:r>
            <a:r>
              <a:rPr lang="es-ES" b="0" dirty="0" err="1"/>
              <a:t>the</a:t>
            </a:r>
            <a:r>
              <a:rPr lang="es-ES" b="0" dirty="0"/>
              <a:t> </a:t>
            </a:r>
            <a:r>
              <a:rPr lang="es-ES" b="0" dirty="0" err="1"/>
              <a:t>text</a:t>
            </a:r>
            <a:r>
              <a:rPr lang="es-ES" b="0" dirty="0"/>
              <a:t>.</a:t>
            </a:r>
          </a:p>
          <a:p>
            <a:pPr marL="228600" indent="-228600">
              <a:buAutoNum type="arabicPeriod"/>
            </a:pPr>
            <a:r>
              <a:rPr lang="es-ES" b="0" dirty="0" err="1"/>
              <a:t>Students</a:t>
            </a:r>
            <a:r>
              <a:rPr lang="es-ES" b="0" dirty="0"/>
              <a:t> </a:t>
            </a:r>
            <a:r>
              <a:rPr lang="es-ES" b="0" dirty="0" err="1"/>
              <a:t>then</a:t>
            </a:r>
            <a:r>
              <a:rPr lang="es-ES" b="0" dirty="0"/>
              <a:t> </a:t>
            </a:r>
            <a:r>
              <a:rPr lang="es-ES" b="0" dirty="0" err="1"/>
              <a:t>read</a:t>
            </a:r>
            <a:r>
              <a:rPr lang="es-ES" b="0" dirty="0"/>
              <a:t> </a:t>
            </a:r>
            <a:r>
              <a:rPr lang="es-ES" b="0" dirty="0" err="1"/>
              <a:t>the</a:t>
            </a:r>
            <a:r>
              <a:rPr lang="es-ES" b="0" dirty="0"/>
              <a:t> </a:t>
            </a:r>
            <a:r>
              <a:rPr lang="es-ES" b="0" dirty="0" err="1"/>
              <a:t>statements</a:t>
            </a:r>
            <a:r>
              <a:rPr lang="es-ES" b="0" dirty="0"/>
              <a:t> in English and decide </a:t>
            </a:r>
            <a:r>
              <a:rPr lang="es-ES" b="0" dirty="0" err="1"/>
              <a:t>whether</a:t>
            </a:r>
            <a:r>
              <a:rPr lang="es-ES" b="0" dirty="0"/>
              <a:t> </a:t>
            </a:r>
            <a:r>
              <a:rPr lang="es-ES" b="0" dirty="0" err="1"/>
              <a:t>they</a:t>
            </a:r>
            <a:r>
              <a:rPr lang="es-ES" b="0" dirty="0"/>
              <a:t> are true </a:t>
            </a:r>
            <a:r>
              <a:rPr lang="es-ES" b="0" dirty="0" err="1"/>
              <a:t>or</a:t>
            </a:r>
            <a:r>
              <a:rPr lang="es-ES" b="0" dirty="0"/>
              <a:t> false.</a:t>
            </a:r>
          </a:p>
          <a:p>
            <a:pPr marL="228600" indent="-228600">
              <a:buAutoNum type="arabicPeriod"/>
            </a:pPr>
            <a:r>
              <a:rPr lang="es-ES" b="0" dirty="0" err="1"/>
              <a:t>Draw</a:t>
            </a:r>
            <a:r>
              <a:rPr lang="es-ES" b="0" baseline="0" dirty="0"/>
              <a:t> </a:t>
            </a:r>
            <a:r>
              <a:rPr lang="es-ES" b="0" baseline="0" dirty="0" err="1"/>
              <a:t>students</a:t>
            </a:r>
            <a:r>
              <a:rPr lang="es-ES" b="0" baseline="0" dirty="0"/>
              <a:t>’ </a:t>
            </a:r>
            <a:r>
              <a:rPr lang="es-ES" b="0" baseline="0" dirty="0" err="1"/>
              <a:t>attention</a:t>
            </a:r>
            <a:r>
              <a:rPr lang="es-ES" b="0" baseline="0" dirty="0"/>
              <a:t> to </a:t>
            </a:r>
            <a:r>
              <a:rPr lang="es-ES" b="0" baseline="0" dirty="0" err="1"/>
              <a:t>several</a:t>
            </a:r>
            <a:r>
              <a:rPr lang="es-ES" b="0" baseline="0" dirty="0"/>
              <a:t> </a:t>
            </a:r>
            <a:r>
              <a:rPr lang="es-ES" b="0" baseline="0" dirty="0" err="1"/>
              <a:t>features</a:t>
            </a:r>
            <a:r>
              <a:rPr lang="es-ES" b="0" baseline="0" dirty="0"/>
              <a:t> of </a:t>
            </a:r>
            <a:r>
              <a:rPr lang="es-ES" b="0" baseline="0" dirty="0" err="1"/>
              <a:t>the</a:t>
            </a:r>
            <a:r>
              <a:rPr lang="es-ES" b="0" baseline="0" dirty="0"/>
              <a:t> </a:t>
            </a:r>
            <a:r>
              <a:rPr lang="es-ES" b="0" baseline="0" dirty="0" err="1"/>
              <a:t>text</a:t>
            </a:r>
            <a:r>
              <a:rPr lang="es-ES" b="0" baseline="0" dirty="0"/>
              <a:t> </a:t>
            </a:r>
            <a:r>
              <a:rPr lang="es-ES" b="0" baseline="0" dirty="0" err="1"/>
              <a:t>where</a:t>
            </a:r>
            <a:r>
              <a:rPr lang="es-ES" b="0" baseline="0" dirty="0"/>
              <a:t> </a:t>
            </a:r>
            <a:r>
              <a:rPr lang="es-ES" b="0" baseline="0" dirty="0" err="1"/>
              <a:t>there</a:t>
            </a:r>
            <a:r>
              <a:rPr lang="es-ES" b="0" baseline="0" dirty="0"/>
              <a:t> </a:t>
            </a:r>
            <a:r>
              <a:rPr lang="es-ES" b="0" baseline="0" dirty="0" err="1"/>
              <a:t>is</a:t>
            </a:r>
            <a:r>
              <a:rPr lang="es-ES" b="0" baseline="0" dirty="0"/>
              <a:t> </a:t>
            </a:r>
            <a:r>
              <a:rPr lang="es-ES" b="0" baseline="0" dirty="0" err="1"/>
              <a:t>not</a:t>
            </a:r>
            <a:r>
              <a:rPr lang="es-ES" b="0" baseline="0" dirty="0"/>
              <a:t> a </a:t>
            </a:r>
            <a:r>
              <a:rPr lang="es-ES" b="0" baseline="0" dirty="0" err="1"/>
              <a:t>word</a:t>
            </a:r>
            <a:r>
              <a:rPr lang="es-ES" b="0" baseline="0" dirty="0"/>
              <a:t> </a:t>
            </a:r>
            <a:r>
              <a:rPr lang="es-ES" b="0" baseline="0" dirty="0" err="1"/>
              <a:t>for</a:t>
            </a:r>
            <a:r>
              <a:rPr lang="es-ES" b="0" baseline="0" dirty="0"/>
              <a:t> </a:t>
            </a:r>
            <a:r>
              <a:rPr lang="es-ES" b="0" baseline="0" dirty="0" err="1"/>
              <a:t>word</a:t>
            </a:r>
            <a:r>
              <a:rPr lang="es-ES" b="0" baseline="0" dirty="0"/>
              <a:t> </a:t>
            </a:r>
            <a:r>
              <a:rPr lang="es-ES" b="0" baseline="0" dirty="0" err="1"/>
              <a:t>translation</a:t>
            </a:r>
            <a:r>
              <a:rPr lang="es-ES" b="0" baseline="0" dirty="0"/>
              <a:t> </a:t>
            </a:r>
            <a:r>
              <a:rPr lang="es-ES" b="0" baseline="0" dirty="0" err="1"/>
              <a:t>into</a:t>
            </a:r>
            <a:r>
              <a:rPr lang="es-ES" b="0" baseline="0" dirty="0"/>
              <a:t> English: </a:t>
            </a:r>
            <a:endParaRPr lang="es-ES" b="0" dirty="0"/>
          </a:p>
          <a:p>
            <a:pPr marL="0" indent="0">
              <a:buNone/>
            </a:pPr>
            <a:endParaRPr lang="es-ES" b="0" dirty="0"/>
          </a:p>
          <a:p>
            <a:pPr marL="0" indent="0">
              <a:buNone/>
            </a:pPr>
            <a:r>
              <a:rPr lang="es-ES" b="1" dirty="0"/>
              <a:t>Notes:</a:t>
            </a:r>
          </a:p>
          <a:p>
            <a:pPr marL="0" indent="0">
              <a:buNone/>
            </a:pPr>
            <a:r>
              <a:rPr lang="es-ES" b="0" dirty="0" err="1"/>
              <a:t>Here</a:t>
            </a:r>
            <a:r>
              <a:rPr lang="es-ES" b="0" baseline="0" dirty="0"/>
              <a:t> are </a:t>
            </a:r>
            <a:r>
              <a:rPr lang="es-ES" b="0" baseline="0" dirty="0" err="1"/>
              <a:t>some</a:t>
            </a:r>
            <a:r>
              <a:rPr lang="es-ES" b="0" baseline="0" dirty="0"/>
              <a:t> </a:t>
            </a:r>
            <a:r>
              <a:rPr lang="es-ES" b="0" baseline="0" dirty="0" err="1"/>
              <a:t>additional</a:t>
            </a:r>
            <a:r>
              <a:rPr lang="es-ES" b="0" baseline="0" dirty="0"/>
              <a:t> uses of </a:t>
            </a:r>
            <a:r>
              <a:rPr lang="es-ES" b="0" baseline="0" dirty="0" err="1"/>
              <a:t>the</a:t>
            </a:r>
            <a:r>
              <a:rPr lang="es-ES" b="0" baseline="0" dirty="0"/>
              <a:t> </a:t>
            </a:r>
            <a:r>
              <a:rPr lang="es-ES" b="0" baseline="0" dirty="0" err="1"/>
              <a:t>text</a:t>
            </a:r>
            <a:r>
              <a:rPr lang="es-ES" b="0" baseline="0" dirty="0"/>
              <a:t>:</a:t>
            </a:r>
          </a:p>
          <a:p>
            <a:pPr marL="171450" indent="-171450">
              <a:buFontTx/>
              <a:buChar char="-"/>
            </a:pPr>
            <a:r>
              <a:rPr lang="es-ES" b="0" baseline="0" dirty="0"/>
              <a:t>oral </a:t>
            </a:r>
            <a:r>
              <a:rPr lang="es-ES" b="0" baseline="0" dirty="0" err="1"/>
              <a:t>read</a:t>
            </a:r>
            <a:r>
              <a:rPr lang="es-ES" b="0" baseline="0" dirty="0"/>
              <a:t> </a:t>
            </a:r>
            <a:r>
              <a:rPr lang="es-ES" b="0" baseline="0" dirty="0" err="1"/>
              <a:t>aloud</a:t>
            </a:r>
            <a:r>
              <a:rPr lang="es-ES" b="0" baseline="0" dirty="0"/>
              <a:t>, in </a:t>
            </a:r>
            <a:r>
              <a:rPr lang="es-ES" b="0" baseline="0" dirty="0" err="1"/>
              <a:t>pairs</a:t>
            </a:r>
            <a:r>
              <a:rPr lang="es-ES" b="0" baseline="0" dirty="0"/>
              <a:t> (</a:t>
            </a:r>
            <a:r>
              <a:rPr lang="es-ES" b="0" baseline="0" dirty="0" err="1"/>
              <a:t>see</a:t>
            </a:r>
            <a:r>
              <a:rPr lang="es-ES" b="0" baseline="0" dirty="0"/>
              <a:t> </a:t>
            </a:r>
            <a:r>
              <a:rPr lang="es-ES" b="0" baseline="0" dirty="0" err="1"/>
              <a:t>next</a:t>
            </a:r>
            <a:r>
              <a:rPr lang="es-ES" b="0" baseline="0" dirty="0"/>
              <a:t> </a:t>
            </a:r>
            <a:r>
              <a:rPr lang="es-ES" b="0" baseline="0" dirty="0" err="1"/>
              <a:t>slide</a:t>
            </a:r>
            <a:r>
              <a:rPr lang="es-ES" b="0" baseline="0" dirty="0"/>
              <a:t> </a:t>
            </a:r>
            <a:r>
              <a:rPr lang="es-ES" b="0" baseline="0" dirty="0" err="1"/>
              <a:t>for</a:t>
            </a:r>
            <a:r>
              <a:rPr lang="es-ES" b="0" baseline="0" dirty="0"/>
              <a:t> </a:t>
            </a:r>
            <a:r>
              <a:rPr lang="es-ES" b="0" baseline="0" dirty="0" err="1"/>
              <a:t>extracts</a:t>
            </a:r>
            <a:r>
              <a:rPr lang="es-ES" b="0" baseline="0" dirty="0"/>
              <a:t> of </a:t>
            </a:r>
            <a:r>
              <a:rPr lang="es-ES" b="0" baseline="0" dirty="0" err="1"/>
              <a:t>the</a:t>
            </a:r>
            <a:r>
              <a:rPr lang="es-ES" b="0" baseline="0" dirty="0"/>
              <a:t> </a:t>
            </a:r>
            <a:r>
              <a:rPr lang="es-ES" b="0" baseline="0" dirty="0" err="1"/>
              <a:t>text</a:t>
            </a:r>
            <a:r>
              <a:rPr lang="es-ES" b="0" baseline="0" dirty="0"/>
              <a:t> </a:t>
            </a:r>
            <a:r>
              <a:rPr lang="es-ES" b="0" baseline="0" dirty="0" err="1"/>
              <a:t>that</a:t>
            </a:r>
            <a:r>
              <a:rPr lang="es-ES" b="0" baseline="0" dirty="0"/>
              <a:t> can be </a:t>
            </a:r>
            <a:r>
              <a:rPr lang="es-ES" b="0" baseline="0" dirty="0" err="1"/>
              <a:t>used</a:t>
            </a:r>
            <a:r>
              <a:rPr lang="es-ES" b="0" baseline="0" dirty="0"/>
              <a:t> </a:t>
            </a:r>
            <a:r>
              <a:rPr lang="es-ES" b="0" baseline="0" dirty="0" err="1"/>
              <a:t>for</a:t>
            </a:r>
            <a:r>
              <a:rPr lang="es-ES" b="0" baseline="0" dirty="0"/>
              <a:t> </a:t>
            </a:r>
            <a:r>
              <a:rPr lang="es-ES" b="0" baseline="0" dirty="0" err="1"/>
              <a:t>practice</a:t>
            </a:r>
            <a:r>
              <a:rPr lang="es-ES" b="0" baseline="0" dirty="0"/>
              <a:t> of </a:t>
            </a:r>
            <a:r>
              <a:rPr lang="es-ES" b="0" baseline="0" dirty="0" err="1"/>
              <a:t>penultimate</a:t>
            </a:r>
            <a:r>
              <a:rPr lang="es-ES" b="0" baseline="0" dirty="0"/>
              <a:t> </a:t>
            </a:r>
            <a:r>
              <a:rPr lang="es-ES" b="0" baseline="0" dirty="0" err="1"/>
              <a:t>syllable</a:t>
            </a:r>
            <a:r>
              <a:rPr lang="es-ES" b="0" baseline="0" dirty="0"/>
              <a:t> stress)</a:t>
            </a:r>
          </a:p>
          <a:p>
            <a:pPr marL="171450" indent="-171450">
              <a:buFontTx/>
              <a:buChar char="-"/>
            </a:pPr>
            <a:r>
              <a:rPr lang="es-ES" b="0" baseline="0" dirty="0"/>
              <a:t>oral </a:t>
            </a:r>
            <a:r>
              <a:rPr lang="es-ES" b="0" baseline="0" dirty="0" err="1"/>
              <a:t>read</a:t>
            </a:r>
            <a:r>
              <a:rPr lang="es-ES" b="0" baseline="0" dirty="0"/>
              <a:t> </a:t>
            </a:r>
            <a:r>
              <a:rPr lang="es-ES" b="0" baseline="0" dirty="0" err="1"/>
              <a:t>aloud</a:t>
            </a:r>
            <a:r>
              <a:rPr lang="es-ES" b="0" baseline="0" dirty="0"/>
              <a:t>, </a:t>
            </a:r>
            <a:r>
              <a:rPr lang="es-ES" b="0" baseline="0" dirty="0" err="1"/>
              <a:t>with</a:t>
            </a:r>
            <a:r>
              <a:rPr lang="es-ES" b="0" baseline="0" dirty="0"/>
              <a:t> </a:t>
            </a:r>
            <a:r>
              <a:rPr lang="es-ES" b="0" baseline="0" dirty="0" err="1"/>
              <a:t>pairs</a:t>
            </a:r>
            <a:r>
              <a:rPr lang="es-ES" b="0" baseline="0" dirty="0"/>
              <a:t> of </a:t>
            </a:r>
            <a:r>
              <a:rPr lang="es-ES" b="0" baseline="0" dirty="0" err="1"/>
              <a:t>pronouns</a:t>
            </a:r>
            <a:r>
              <a:rPr lang="es-ES" b="0" baseline="0" dirty="0"/>
              <a:t> and </a:t>
            </a:r>
            <a:r>
              <a:rPr lang="es-ES" b="0" baseline="0" dirty="0" err="1"/>
              <a:t>verbs</a:t>
            </a:r>
            <a:r>
              <a:rPr lang="es-ES" b="0" baseline="0" dirty="0"/>
              <a:t> (</a:t>
            </a:r>
            <a:r>
              <a:rPr lang="es-ES" b="0" baseline="0" dirty="0" err="1"/>
              <a:t>e.g</a:t>
            </a:r>
            <a:r>
              <a:rPr lang="es-ES" b="0" baseline="0" dirty="0"/>
              <a:t>. los colocas) </a:t>
            </a:r>
            <a:r>
              <a:rPr lang="es-ES" b="0" baseline="0" dirty="0" err="1"/>
              <a:t>given</a:t>
            </a:r>
            <a:r>
              <a:rPr lang="es-ES" b="0" baseline="0" dirty="0"/>
              <a:t> as a </a:t>
            </a:r>
            <a:r>
              <a:rPr lang="es-ES" b="0" baseline="0" dirty="0" err="1"/>
              <a:t>prompt</a:t>
            </a:r>
            <a:r>
              <a:rPr lang="es-ES" b="0" baseline="0" dirty="0"/>
              <a:t> in English (‘</a:t>
            </a:r>
            <a:r>
              <a:rPr lang="es-ES" b="0" baseline="0" dirty="0" err="1"/>
              <a:t>you</a:t>
            </a:r>
            <a:r>
              <a:rPr lang="es-ES" b="0" baseline="0" dirty="0"/>
              <a:t> place </a:t>
            </a:r>
            <a:r>
              <a:rPr lang="es-ES" b="0" baseline="0" dirty="0" err="1"/>
              <a:t>them</a:t>
            </a:r>
            <a:r>
              <a:rPr lang="es-ES" b="0" baseline="0" dirty="0"/>
              <a:t>’) to </a:t>
            </a:r>
            <a:r>
              <a:rPr lang="es-ES" b="0" baseline="0" dirty="0" err="1"/>
              <a:t>prompt</a:t>
            </a:r>
            <a:r>
              <a:rPr lang="es-ES" b="0" baseline="0" dirty="0"/>
              <a:t> </a:t>
            </a:r>
            <a:r>
              <a:rPr lang="es-ES" b="0" baseline="0" dirty="0" err="1"/>
              <a:t>productive</a:t>
            </a:r>
            <a:r>
              <a:rPr lang="es-ES" b="0" baseline="0" dirty="0"/>
              <a:t> </a:t>
            </a:r>
            <a:r>
              <a:rPr lang="es-ES" b="0" baseline="0" dirty="0" err="1"/>
              <a:t>recall</a:t>
            </a:r>
            <a:r>
              <a:rPr lang="es-ES" b="0" baseline="0" dirty="0"/>
              <a:t> </a:t>
            </a:r>
            <a:r>
              <a:rPr lang="es-ES" b="0" baseline="0" dirty="0" err="1"/>
              <a:t>under</a:t>
            </a:r>
            <a:r>
              <a:rPr lang="es-ES" b="0" baseline="0" dirty="0"/>
              <a:t> </a:t>
            </a:r>
            <a:r>
              <a:rPr lang="es-ES" b="0" baseline="0" dirty="0" err="1"/>
              <a:t>some</a:t>
            </a:r>
            <a:r>
              <a:rPr lang="es-ES" b="0" baseline="0" dirty="0"/>
              <a:t> time </a:t>
            </a:r>
            <a:r>
              <a:rPr lang="es-ES" b="0" baseline="0" dirty="0" err="1"/>
              <a:t>pressure</a:t>
            </a:r>
            <a:r>
              <a:rPr lang="es-ES" b="0" baseline="0" dirty="0"/>
              <a:t>.</a:t>
            </a:r>
          </a:p>
          <a:p>
            <a:pPr marL="171450" indent="-171450">
              <a:buFontTx/>
              <a:buChar char="-"/>
            </a:pPr>
            <a:r>
              <a:rPr lang="es-ES" b="0" baseline="0" dirty="0" err="1"/>
              <a:t>splitting</a:t>
            </a:r>
            <a:r>
              <a:rPr lang="es-ES" b="0" baseline="0" dirty="0"/>
              <a:t> </a:t>
            </a:r>
            <a:r>
              <a:rPr lang="es-ES" b="0" baseline="0" dirty="0" err="1"/>
              <a:t>the</a:t>
            </a:r>
            <a:r>
              <a:rPr lang="es-ES" b="0" baseline="0" dirty="0"/>
              <a:t> </a:t>
            </a:r>
            <a:r>
              <a:rPr lang="es-ES" b="0" baseline="0" dirty="0" err="1"/>
              <a:t>text</a:t>
            </a:r>
            <a:r>
              <a:rPr lang="es-ES" b="0" baseline="0" dirty="0"/>
              <a:t> </a:t>
            </a:r>
            <a:r>
              <a:rPr lang="es-ES" b="0" baseline="0" dirty="0" err="1"/>
              <a:t>into</a:t>
            </a:r>
            <a:r>
              <a:rPr lang="es-ES" b="0" baseline="0" dirty="0"/>
              <a:t> </a:t>
            </a:r>
            <a:r>
              <a:rPr lang="es-ES" b="0" baseline="0" dirty="0" err="1"/>
              <a:t>jumbled</a:t>
            </a:r>
            <a:r>
              <a:rPr lang="es-ES" b="0" baseline="0" dirty="0"/>
              <a:t> </a:t>
            </a:r>
            <a:r>
              <a:rPr lang="es-ES" b="0" baseline="0" dirty="0" err="1"/>
              <a:t>parts</a:t>
            </a:r>
            <a:r>
              <a:rPr lang="es-ES" b="0" baseline="0" dirty="0"/>
              <a:t> and </a:t>
            </a:r>
            <a:r>
              <a:rPr lang="es-ES" b="0" baseline="0" dirty="0" err="1"/>
              <a:t>asking</a:t>
            </a:r>
            <a:r>
              <a:rPr lang="es-ES" b="0" baseline="0" dirty="0"/>
              <a:t> </a:t>
            </a:r>
            <a:r>
              <a:rPr lang="es-ES" b="0" baseline="0" dirty="0" err="1"/>
              <a:t>students</a:t>
            </a:r>
            <a:r>
              <a:rPr lang="es-ES" b="0" baseline="0" dirty="0"/>
              <a:t> to </a:t>
            </a:r>
            <a:r>
              <a:rPr lang="es-ES" b="0" baseline="0" err="1"/>
              <a:t>reorder</a:t>
            </a:r>
            <a:r>
              <a:rPr lang="es-ES" b="0" baseline="0"/>
              <a:t> them</a:t>
            </a:r>
          </a:p>
          <a:p>
            <a:pPr marL="171450" indent="-171450">
              <a:buFontTx/>
              <a:buChar char="-"/>
            </a:pPr>
            <a:r>
              <a:rPr lang="es-ES" b="0" baseline="0"/>
              <a:t>rewriting the text in a new way (e.g. with different items of food) and checking that the pronouns maintain the correct agreement. It may be necessary to provide some of the food items used in lesson 1 to support practice here.</a:t>
            </a:r>
          </a:p>
          <a:p>
            <a:pPr marL="171450" indent="-171450">
              <a:buFontTx/>
              <a:buChar char="-"/>
            </a:pPr>
            <a:endParaRPr lang="es-ES" b="0" baseline="0"/>
          </a:p>
          <a:p>
            <a:pPr marL="0" indent="0">
              <a:buFontTx/>
              <a:buNone/>
            </a:pPr>
            <a:r>
              <a:rPr lang="es-ES" b="1" baseline="0"/>
              <a:t>Frequency of unknown words or cognates:</a:t>
            </a:r>
          </a:p>
          <a:p>
            <a:pPr marL="0" indent="0">
              <a:buFontTx/>
              <a:buNone/>
            </a:pPr>
            <a:r>
              <a:rPr lang="es-ES" b="0" baseline="0"/>
              <a:t>dependiente [&gt;5000]</a:t>
            </a:r>
          </a:p>
          <a:p>
            <a:pPr marL="171450" indent="-171450">
              <a:buFontTx/>
              <a:buChar char="-"/>
            </a:pPr>
            <a:endParaRPr lang="es-ES" b="0" baseline="0"/>
          </a:p>
          <a:p>
            <a:pPr marL="171450" indent="-171450">
              <a:buFontTx/>
              <a:buChar char="-"/>
            </a:pPr>
            <a:endParaRPr lang="es-ES" b="0"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31</a:t>
            </a:fld>
            <a:endParaRPr lang="en-GB"/>
          </a:p>
        </p:txBody>
      </p:sp>
    </p:spTree>
    <p:extLst>
      <p:ext uri="{BB962C8B-B14F-4D97-AF65-F5344CB8AC3E}">
        <p14:creationId xmlns:p14="http://schemas.microsoft.com/office/powerpoint/2010/main" val="17698671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dirty="0"/>
              <a:t>5 minutes</a:t>
            </a:r>
          </a:p>
          <a:p>
            <a:endParaRPr lang="en-US" b="1" dirty="0"/>
          </a:p>
          <a:p>
            <a:r>
              <a:rPr lang="en-US" b="1" dirty="0"/>
              <a:t>Aim: </a:t>
            </a:r>
            <a:r>
              <a:rPr lang="en-US" b="0" dirty="0"/>
              <a:t>to </a:t>
            </a:r>
            <a:r>
              <a:rPr lang="en-US" b="0" dirty="0" err="1"/>
              <a:t>practise</a:t>
            </a:r>
            <a:r>
              <a:rPr lang="en-US" b="0" dirty="0"/>
              <a:t> penultimate syllable stress.</a:t>
            </a:r>
          </a:p>
          <a:p>
            <a:endParaRPr lang="en-US" b="1" dirty="0"/>
          </a:p>
          <a:p>
            <a:r>
              <a:rPr lang="en-US" b="1" dirty="0"/>
              <a:t>Procedure:</a:t>
            </a:r>
          </a:p>
          <a:p>
            <a:pPr marL="228600" indent="-228600">
              <a:buAutoNum type="arabicPeriod"/>
            </a:pPr>
            <a:r>
              <a:rPr lang="en-US" b="0" dirty="0"/>
              <a:t>Students read </a:t>
            </a:r>
            <a:r>
              <a:rPr lang="en-US" b="0"/>
              <a:t>each sentence </a:t>
            </a:r>
            <a:r>
              <a:rPr lang="en-US" b="0" dirty="0"/>
              <a:t>and note down the words with penultimate syllable stress.</a:t>
            </a:r>
          </a:p>
          <a:p>
            <a:pPr marL="228600" indent="-228600">
              <a:buAutoNum type="arabicPeriod"/>
            </a:pPr>
            <a:r>
              <a:rPr lang="en-US" b="0" dirty="0"/>
              <a:t>Students listen to each sentence.</a:t>
            </a:r>
          </a:p>
          <a:p>
            <a:pPr marL="228600" indent="-228600">
              <a:buAutoNum type="arabicPeriod"/>
            </a:pPr>
            <a:r>
              <a:rPr lang="en-US" b="0" dirty="0"/>
              <a:t>Teacher shows the </a:t>
            </a:r>
            <a:r>
              <a:rPr lang="en-US" b="0"/>
              <a:t>answers.</a:t>
            </a:r>
          </a:p>
          <a:p>
            <a:pPr marL="228600" indent="-228600">
              <a:buAutoNum type="arabicPeriod"/>
            </a:pPr>
            <a:endParaRPr lang="en-US" b="0"/>
          </a:p>
          <a:p>
            <a:pPr marL="0" indent="0">
              <a:buNone/>
            </a:pPr>
            <a:r>
              <a:rPr lang="en-US" b="1"/>
              <a:t>Note: </a:t>
            </a:r>
            <a:r>
              <a:rPr lang="en-US" b="0"/>
              <a:t>some sentences have been changed slightly</a:t>
            </a:r>
            <a:r>
              <a:rPr lang="en-US" b="0" baseline="0"/>
              <a:t> to facilitate practice with penultimate syllable stress.</a:t>
            </a:r>
            <a:endParaRPr lang="es-ES" b="0"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32</a:t>
            </a:fld>
            <a:endParaRPr lang="en-GB"/>
          </a:p>
        </p:txBody>
      </p:sp>
    </p:spTree>
    <p:extLst>
      <p:ext uri="{BB962C8B-B14F-4D97-AF65-F5344CB8AC3E}">
        <p14:creationId xmlns:p14="http://schemas.microsoft.com/office/powerpoint/2010/main" val="42781744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a:t>[1/2]</a:t>
            </a:r>
          </a:p>
          <a:p>
            <a:r>
              <a:rPr lang="en-US" b="1"/>
              <a:t>Timing: </a:t>
            </a:r>
            <a:r>
              <a:rPr lang="en-US" b="0"/>
              <a:t>6 minutes</a:t>
            </a:r>
          </a:p>
          <a:p>
            <a:endParaRPr lang="en-US" b="1"/>
          </a:p>
          <a:p>
            <a:r>
              <a:rPr lang="en-US" b="1"/>
              <a:t>Aim: </a:t>
            </a:r>
          </a:p>
          <a:p>
            <a:r>
              <a:rPr lang="en-US" b="0"/>
              <a:t>to practise producing the pronouns ‘los’ and ‘las’ in a written</a:t>
            </a:r>
            <a:r>
              <a:rPr lang="en-US" b="0" baseline="0"/>
              <a:t> dialogue</a:t>
            </a:r>
          </a:p>
          <a:p>
            <a:r>
              <a:rPr lang="en-US" b="0" baseline="0"/>
              <a:t>to also produce other aspects of the language, including new vocabulary items</a:t>
            </a:r>
            <a:endParaRPr lang="en-US" b="0"/>
          </a:p>
          <a:p>
            <a:endParaRPr lang="en-US" b="1"/>
          </a:p>
          <a:p>
            <a:r>
              <a:rPr lang="en-US" b="1"/>
              <a:t>Procedure:</a:t>
            </a:r>
          </a:p>
          <a:p>
            <a:pPr marL="228600" indent="-228600">
              <a:buAutoNum type="arabicPeriod"/>
            </a:pPr>
            <a:r>
              <a:rPr lang="en-US" b="0"/>
              <a:t>Students read </a:t>
            </a:r>
            <a:r>
              <a:rPr lang="es-ES" b="0"/>
              <a:t>the dialogue and write the translation in Spanish.</a:t>
            </a:r>
          </a:p>
          <a:p>
            <a:pPr marL="228600" indent="-228600">
              <a:buAutoNum type="arabicPeriod"/>
            </a:pPr>
            <a:r>
              <a:rPr lang="es-ES" b="0"/>
              <a:t>Teacher clicks to bring</a:t>
            </a:r>
            <a:r>
              <a:rPr lang="es-ES" b="0" baseline="0"/>
              <a:t> up each missing part of the translation.</a:t>
            </a:r>
            <a:endParaRPr lang="es-ES" b="0"/>
          </a:p>
          <a:p>
            <a:pPr marL="228600" indent="-228600">
              <a:buAutoNum type="arabicPeriod"/>
            </a:pPr>
            <a:endParaRPr lang="es-ES" b="0"/>
          </a:p>
          <a:p>
            <a:pPr marL="0" indent="0">
              <a:buNone/>
            </a:pPr>
            <a:r>
              <a:rPr lang="es-ES" b="1"/>
              <a:t>Notes:</a:t>
            </a:r>
          </a:p>
          <a:p>
            <a:pPr marL="228600" indent="-228600">
              <a:buAutoNum type="arabicPeriod"/>
            </a:pPr>
            <a:r>
              <a:rPr lang="es-ES" b="0"/>
              <a:t>See slide 33 for</a:t>
            </a:r>
            <a:r>
              <a:rPr lang="es-ES" b="0" baseline="0"/>
              <a:t> a version of the activity for higher-ability groups</a:t>
            </a:r>
            <a:r>
              <a:rPr lang="es-ES" b="0"/>
              <a:t>.</a:t>
            </a:r>
          </a:p>
          <a:p>
            <a:pPr marL="0" indent="0">
              <a:buNone/>
            </a:pPr>
            <a:endParaRPr lang="es-ES" b="0"/>
          </a:p>
          <a:p>
            <a:pPr marL="0" indent="0">
              <a:buNone/>
            </a:pPr>
            <a:r>
              <a:rPr lang="es-ES" b="1"/>
              <a:t>Frequency of unknown words or cognates:</a:t>
            </a:r>
          </a:p>
          <a:p>
            <a:pPr marL="0" indent="0">
              <a:buNone/>
            </a:pPr>
            <a:r>
              <a:rPr lang="es-ES" b="0"/>
              <a:t>manzana [3214]</a:t>
            </a:r>
            <a:endParaRPr lang="es-GB"/>
          </a:p>
        </p:txBody>
      </p:sp>
      <p:sp>
        <p:nvSpPr>
          <p:cNvPr id="4" name="Marcador de número de diapositiva 3"/>
          <p:cNvSpPr>
            <a:spLocks noGrp="1"/>
          </p:cNvSpPr>
          <p:nvPr>
            <p:ph type="sldNum" sz="quarter" idx="5"/>
          </p:nvPr>
        </p:nvSpPr>
        <p:spPr/>
        <p:txBody>
          <a:bodyPr/>
          <a:lstStyle/>
          <a:p>
            <a:fld id="{051212F4-EB5A-464B-92EC-DACFCB1CC2CD}" type="slidenum">
              <a:rPr lang="en-GB" smtClean="0"/>
              <a:t>33</a:t>
            </a:fld>
            <a:endParaRPr lang="en-GB"/>
          </a:p>
        </p:txBody>
      </p:sp>
    </p:spTree>
    <p:extLst>
      <p:ext uri="{BB962C8B-B14F-4D97-AF65-F5344CB8AC3E}">
        <p14:creationId xmlns:p14="http://schemas.microsoft.com/office/powerpoint/2010/main" val="18943319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a:t>ALTERNATIVE</a:t>
            </a:r>
            <a:r>
              <a:rPr lang="en-US" b="1" baseline="0"/>
              <a:t> VERSION – HIGHER ABILITY</a:t>
            </a:r>
            <a:endParaRPr lang="en-US" b="1"/>
          </a:p>
          <a:p>
            <a:r>
              <a:rPr lang="en-GB"/>
              <a:t>Activity</a:t>
            </a:r>
            <a:r>
              <a:rPr lang="en-GB" baseline="0"/>
              <a:t> as described on the previous slide, but this time requiring a full translation of the dialogue.</a:t>
            </a:r>
          </a:p>
          <a:p>
            <a:r>
              <a:rPr lang="en-GB" baseline="0"/>
              <a:t>Note that the dialogue has been modified very slightly to ensure that all language produced is part of existing productive knowledge or glossed.</a:t>
            </a:r>
          </a:p>
          <a:p>
            <a:r>
              <a:rPr lang="en-GB" baseline="0"/>
              <a:t>It is likely to take longer than the 6 minutes envisaged for the version on the previous slide, given that it requires more writing.</a:t>
            </a:r>
          </a:p>
          <a:p>
            <a:endParaRPr lang="es-GB"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34</a:t>
            </a:fld>
            <a:endParaRPr lang="en-GB"/>
          </a:p>
        </p:txBody>
      </p:sp>
    </p:spTree>
    <p:extLst>
      <p:ext uri="{BB962C8B-B14F-4D97-AF65-F5344CB8AC3E}">
        <p14:creationId xmlns:p14="http://schemas.microsoft.com/office/powerpoint/2010/main" val="9676277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dirty="0">
                <a:latin typeface="+mn-lt"/>
                <a:ea typeface="Calibri"/>
                <a:cs typeface="Calibri"/>
                <a:sym typeface="Calibri"/>
              </a:rPr>
              <a:t>Note:</a:t>
            </a:r>
            <a:r>
              <a:rPr lang="en-GB" sz="1200" b="1" i="0" baseline="0" dirty="0">
                <a:latin typeface="+mn-lt"/>
                <a:ea typeface="Calibri"/>
                <a:cs typeface="Calibri"/>
                <a:sym typeface="Calibri"/>
              </a:rPr>
              <a:t> </a:t>
            </a:r>
            <a:r>
              <a:rPr lang="en-GB" sz="1200" i="0" dirty="0">
                <a:latin typeface="+mn-lt"/>
                <a:ea typeface="Calibri"/>
                <a:cs typeface="Calibri"/>
                <a:sym typeface="Calibri"/>
              </a:rPr>
              <a:t>9.1.1.6 will revisit words from Year 7 and Year 8 in a single set. There are no additional sets to revisit.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dirty="0">
                <a:latin typeface="+mn-lt"/>
                <a:ea typeface="Calibri"/>
                <a:cs typeface="Calibri"/>
                <a:sym typeface="Calibri"/>
              </a:rPr>
              <a:t>The Vocabulary Learning Homework answers are available here: https://</a:t>
            </a:r>
            <a:r>
              <a:rPr lang="en-GB" sz="1200" i="0" dirty="0" err="1">
                <a:latin typeface="+mn-lt"/>
                <a:ea typeface="Calibri"/>
                <a:cs typeface="Calibri"/>
                <a:sym typeface="Calibri"/>
              </a:rPr>
              <a:t>resources.ncelp.org</a:t>
            </a:r>
            <a:r>
              <a:rPr lang="en-GB" sz="1200" i="0" dirty="0">
                <a:latin typeface="+mn-lt"/>
                <a:ea typeface="Calibri"/>
                <a:cs typeface="Calibri"/>
                <a:sym typeface="Calibri"/>
              </a:rPr>
              <a:t>/concern/parent/bz60cx29b/</a:t>
            </a:r>
            <a:r>
              <a:rPr lang="en-GB" sz="1200" i="0" dirty="0" err="1">
                <a:latin typeface="+mn-lt"/>
                <a:ea typeface="Calibri"/>
                <a:cs typeface="Calibri"/>
                <a:sym typeface="Calibri"/>
              </a:rPr>
              <a:t>file_sets</a:t>
            </a:r>
            <a:r>
              <a:rPr lang="en-GB" sz="1200" i="0" dirty="0">
                <a:latin typeface="+mn-lt"/>
                <a:ea typeface="Calibri"/>
                <a:cs typeface="Calibri"/>
                <a:sym typeface="Calibri"/>
              </a:rPr>
              <a:t>/cc08hg77b</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4872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[1/2]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Vocabulary practice</a:t>
            </a:r>
            <a:r>
              <a:rPr lang="en-GB" b="1" baseline="0" dirty="0"/>
              <a:t> slide</a:t>
            </a:r>
          </a:p>
          <a:p>
            <a:endParaRPr lang="en-US" b="1" dirty="0"/>
          </a:p>
          <a:p>
            <a:r>
              <a:rPr lang="en-US" b="1" dirty="0"/>
              <a:t>Timing: </a:t>
            </a:r>
            <a:r>
              <a:rPr lang="en-US" b="0" i="0" dirty="0"/>
              <a:t>3 minutes</a:t>
            </a:r>
          </a:p>
          <a:p>
            <a:endParaRPr lang="en-US" b="0" i="0" dirty="0"/>
          </a:p>
          <a:p>
            <a:r>
              <a:rPr lang="en-US" b="1" i="0" dirty="0"/>
              <a:t>Aim: </a:t>
            </a:r>
            <a:r>
              <a:rPr lang="en-US" b="0" i="0" dirty="0"/>
              <a:t>to introduce new vocabulary.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1" dirty="0"/>
              <a:t>1. </a:t>
            </a:r>
            <a:r>
              <a:rPr lang="en-GB" dirty="0"/>
              <a:t>Pupils</a:t>
            </a:r>
            <a:r>
              <a:rPr lang="en-GB" baseline="0" dirty="0"/>
              <a:t> either work by themselves or in pairs, reading out the words and recapping their </a:t>
            </a:r>
            <a:r>
              <a:rPr lang="en-GB" baseline="0"/>
              <a:t>English meaning.</a:t>
            </a:r>
            <a:br>
              <a:rPr lang="en-GB" baseline="0" dirty="0"/>
            </a:br>
            <a:r>
              <a:rPr lang="en-GB" b="1" baseline="0" dirty="0"/>
              <a:t>2. </a:t>
            </a:r>
            <a:r>
              <a:rPr lang="en-GB" baseline="0" dirty="0"/>
              <a:t>Then the teacher removes the English words or pictures (one by one) and they try to recall the English orally (chorally), looking at </a:t>
            </a:r>
            <a:r>
              <a:rPr lang="en-GB" baseline="0"/>
              <a:t>the Spanish.</a:t>
            </a:r>
            <a:br>
              <a:rPr lang="en-GB" baseline="0" dirty="0"/>
            </a:br>
            <a:r>
              <a:rPr lang="en-GB" b="1" baseline="0" dirty="0"/>
              <a:t>3. </a:t>
            </a:r>
            <a:r>
              <a:rPr lang="en-GB" baseline="0" dirty="0"/>
              <a:t>Then the Spanish meanings are removed (one by one) and they to recall them orally (again, chorally), looking at </a:t>
            </a:r>
            <a:r>
              <a:rPr lang="en-GB" baseline="0"/>
              <a:t>the English.</a:t>
            </a:r>
            <a:br>
              <a:rPr lang="en-GB" baseline="0" dirty="0"/>
            </a:br>
            <a:r>
              <a:rPr lang="en-GB" b="1" baseline="0" dirty="0"/>
              <a:t>4. </a:t>
            </a:r>
            <a:r>
              <a:rPr lang="en-GB" baseline="0" dirty="0"/>
              <a:t>Further rounds of learning can be facilitated by one pupil turning away from the board, and his/her partner asking him/her the meanings (‘Cómo se dice X en español?’).  This activity can work from L2 </a:t>
            </a:r>
            <a:r>
              <a:rPr lang="en-GB" baseline="0" dirty="0">
                <a:sym typeface="Wingdings" panose="05000000000000000000" pitchFamily="2" charset="2"/>
              </a:rPr>
              <a:t></a:t>
            </a:r>
            <a:r>
              <a:rPr lang="en-GB" baseline="0" dirty="0"/>
              <a:t> L1 or L1 </a:t>
            </a:r>
            <a:r>
              <a:rPr lang="en-GB" baseline="0" dirty="0">
                <a:sym typeface="Wingdings" panose="05000000000000000000" pitchFamily="2" charset="2"/>
              </a:rPr>
              <a:t> L2.</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237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[2/2]</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9037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GB" b="0" dirty="0"/>
              <a:t>recap the direct object pronoun ‘lo’ ahead of subsequent</a:t>
            </a:r>
            <a:r>
              <a:rPr lang="en-GB" b="0" baseline="0" dirty="0"/>
              <a:t> activities.</a:t>
            </a:r>
            <a:endParaRPr lang="en-GB"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pPr marL="228600" indent="-228600">
              <a:buAutoNum type="arabicPeriod"/>
            </a:pPr>
            <a:r>
              <a:rPr lang="en-US" b="0" dirty="0"/>
              <a:t>Click to bring up the explanation.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After presenting the final</a:t>
            </a:r>
            <a:r>
              <a:rPr lang="en-US" b="0" baseline="0" dirty="0"/>
              <a:t> sentence, r</a:t>
            </a:r>
            <a:r>
              <a:rPr lang="en-US" b="0" dirty="0"/>
              <a:t>emind</a:t>
            </a:r>
            <a:r>
              <a:rPr lang="en-US" b="0" baseline="0" dirty="0"/>
              <a:t> students that sometimes we don’t hear the subject. For example, we might not hear a person’s name because it has already been mentioned or is made clear by the context. For example, ‘lo </a:t>
            </a:r>
            <a:r>
              <a:rPr lang="en-US" b="0" baseline="0" dirty="0" err="1"/>
              <a:t>recoge</a:t>
            </a:r>
            <a:r>
              <a:rPr lang="en-US" b="0" baseline="0" dirty="0"/>
              <a:t>’ means ‘S/he picks him / it (m) up’.</a:t>
            </a:r>
            <a:endParaRPr lang="en-US" b="0" dirty="0"/>
          </a:p>
          <a:p>
            <a:endParaRPr lang="en-GB" dirty="0"/>
          </a:p>
          <a:p>
            <a:r>
              <a:rPr lang="en-GB" b="1" dirty="0"/>
              <a:t>Note: </a:t>
            </a:r>
            <a:r>
              <a:rPr lang="en-GB" b="0" dirty="0"/>
              <a:t>The RAE also accepts</a:t>
            </a:r>
            <a:r>
              <a:rPr lang="en-GB" b="0" baseline="0" dirty="0"/>
              <a:t> the use of ‘le’ for direct objects when the referent is human and male.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u="sng" kern="1200" dirty="0">
                <a:solidFill>
                  <a:schemeClr val="tx1"/>
                </a:solidFill>
                <a:effectLst/>
                <a:latin typeface="+mn-lt"/>
                <a:ea typeface="+mn-ea"/>
                <a:cs typeface="+mn-cs"/>
                <a:hlinkClick r:id="rId3"/>
              </a:rPr>
              <a:t>https://www.rae.es/consultas/uso-de-los-pronombres-los-las-les-leismo-laismo-loismo</a:t>
            </a:r>
            <a:endParaRPr lang="en-GB" sz="1200" u="sng" kern="1200" dirty="0">
              <a:solidFill>
                <a:schemeClr val="tx1"/>
              </a:solidFill>
              <a:effectLst/>
              <a:latin typeface="+mn-lt"/>
              <a:ea typeface="+mn-ea"/>
              <a:cs typeface="+mn-cs"/>
            </a:endParaRPr>
          </a:p>
          <a:p>
            <a:r>
              <a:rPr lang="en-GB" b="0" dirty="0"/>
              <a:t>This use of ‘le’,</a:t>
            </a:r>
            <a:r>
              <a:rPr lang="en-GB" b="0" baseline="0" dirty="0"/>
              <a:t> referred to as </a:t>
            </a:r>
            <a:r>
              <a:rPr lang="en-GB" b="0" i="1" baseline="0" dirty="0"/>
              <a:t>leísmo</a:t>
            </a:r>
            <a:r>
              <a:rPr lang="en-GB" b="0" baseline="0" dirty="0"/>
              <a:t>, is common in the centre and north of Spain (Butt and Benjamin, 2004). </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21417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a:t>Timing</a:t>
            </a:r>
            <a:r>
              <a:rPr lang="en-US" b="1" dirty="0"/>
              <a:t>: </a:t>
            </a:r>
            <a:r>
              <a:rPr lang="en-US" b="0" dirty="0"/>
              <a:t>2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a:t>
            </a:r>
            <a:r>
              <a:rPr lang="en-US" b="1"/>
              <a:t>: </a:t>
            </a:r>
            <a:r>
              <a:rPr lang="en-US" b="0"/>
              <a:t>to </a:t>
            </a:r>
            <a:r>
              <a:rPr lang="en-GB" b="0"/>
              <a:t>recap the direct object pronoun ‘la’ ahead of subsequent</a:t>
            </a:r>
            <a:r>
              <a:rPr lang="en-GB" b="0" baseline="0"/>
              <a:t> activities.</a:t>
            </a:r>
            <a:endParaRPr lang="en-GB">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pPr marL="228600" indent="-228600">
              <a:buAutoNum type="arabicPeriod"/>
            </a:pPr>
            <a:r>
              <a:rPr lang="en-US" b="0"/>
              <a:t>Click </a:t>
            </a:r>
            <a:r>
              <a:rPr lang="en-US" b="0" dirty="0"/>
              <a:t>to bring up the </a:t>
            </a:r>
            <a:r>
              <a:rPr lang="en-US" b="0"/>
              <a:t>explanation.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a:t>After presenting the final</a:t>
            </a:r>
            <a:r>
              <a:rPr lang="en-US" b="0" baseline="0"/>
              <a:t> sentence, r</a:t>
            </a:r>
            <a:r>
              <a:rPr lang="en-US" b="0"/>
              <a:t>emind</a:t>
            </a:r>
            <a:r>
              <a:rPr lang="en-US" b="0" baseline="0"/>
              <a:t> students that sometimes we don’t hear the subject. For example, we might not hear a person’s name because it has already been mentioned or is made clear by the context. For example, ‘la busca’ means ‘S/he looks for her / it (f)’.</a:t>
            </a:r>
            <a:endParaRPr lang="en-US" b="0"/>
          </a:p>
          <a:p>
            <a:pPr marL="228600" indent="-228600">
              <a:buAutoNum type="arabicPeriod"/>
            </a:pPr>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85332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7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US" b="0" dirty="0" err="1"/>
              <a:t>practise</a:t>
            </a:r>
            <a:r>
              <a:rPr lang="en-US" b="0" baseline="0" dirty="0"/>
              <a:t> understanding the possible meanings of the pronouns ‘lo’ (‘him’ or ‘it’) and ‘la’ (‘her’ or ‘it’).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r>
              <a:rPr lang="en-US" b="1" dirty="0"/>
              <a:t>Procedure:</a:t>
            </a:r>
          </a:p>
          <a:p>
            <a:r>
              <a:rPr lang="en-US" b="0" dirty="0"/>
              <a:t>1.</a:t>
            </a:r>
            <a:r>
              <a:rPr lang="en-US" b="0" baseline="0" dirty="0"/>
              <a:t> Draw students’ attention to the title. ‘Comida’ is </a:t>
            </a:r>
            <a:r>
              <a:rPr lang="en-US" b="0" baseline="0"/>
              <a:t>used here to mean ‘meal’.</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Students read the sentences</a:t>
            </a:r>
            <a:r>
              <a:rPr lang="en-US" b="0" baseline="0" dirty="0"/>
              <a:t> in Spanish and decide if the corresponding sentence in English refers to ‘it’, ‘him’ or ‘her’. They will need to pay attention to the pronoun and to the meaning of the verb (whether it is most likely to be used for a living or non-living thing) in order to do this.</a:t>
            </a:r>
          </a:p>
          <a:p>
            <a:r>
              <a:rPr lang="en-US" b="0" baseline="0" dirty="0"/>
              <a:t>3. Show the answers and give feedback.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Note: </a:t>
            </a:r>
            <a:r>
              <a:rPr lang="en-US" b="0" baseline="0" dirty="0"/>
              <a:t>the teacher will need to make it clear to students that the ‘it’, ‘him’ and ‘her’ columns do not refer to the verb ending (as is often the case in these activities), but instead to the pronoun highlighted in bold.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a:t>Frequency of unknown words and cognates: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a:t>ingrediente [4063]</a:t>
            </a: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br>
              <a:rPr lang="en-US" b="0" baseline="0" dirty="0"/>
            </a:br>
            <a:endParaRPr lang="en-US" b="0" i="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94558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understand</a:t>
            </a:r>
            <a:r>
              <a:rPr lang="en-US" b="0" baseline="0" dirty="0"/>
              <a:t> the meanings of ‘lo’ and ‘la’ </a:t>
            </a:r>
            <a:r>
              <a:rPr lang="en-US" b="0" baseline="0"/>
              <a:t>in context.</a:t>
            </a: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Explain the task to students. They will need to match up the two sentence halves by paying attention to the gender of the noun or person mentioned in the </a:t>
            </a:r>
            <a:r>
              <a:rPr lang="en-US" b="0" baseline="0"/>
              <a:t>first part, and to the animacy of the verb.</a:t>
            </a:r>
            <a:endParaRPr lang="en-US" b="0"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Elicit answers from students. Ask for an oral translation of the full sentence in English to check understanding.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Each answer is</a:t>
            </a:r>
            <a:r>
              <a:rPr lang="en-US" b="0" baseline="0" dirty="0"/>
              <a:t> revealed on a 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a:t>Frequency of unknown words or cognates:</a:t>
            </a: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err="1"/>
              <a:t>bol</a:t>
            </a:r>
            <a:r>
              <a:rPr lang="en-US" b="0" baseline="0" dirty="0"/>
              <a:t> [&gt;5000]</a:t>
            </a:r>
            <a:br>
              <a:rPr lang="en-US" b="0" baseline="0" dirty="0"/>
            </a:br>
            <a:endParaRPr lang="en-US" b="0" i="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66259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7409192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574646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145955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037440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215870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4571197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96391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19221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7762959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012042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442788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703234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847265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8619772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257525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163795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8102982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08656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857024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7459270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696387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40565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0665284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9131239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3.gif"/></Relationships>
</file>

<file path=ppt/slides/_rels/slide11.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19.png"/><Relationship Id="rId18" Type="http://schemas.openxmlformats.org/officeDocument/2006/relationships/image" Target="../media/image24.png"/><Relationship Id="rId3" Type="http://schemas.openxmlformats.org/officeDocument/2006/relationships/image" Target="../media/image16.jpeg"/><Relationship Id="rId21" Type="http://schemas.openxmlformats.org/officeDocument/2006/relationships/image" Target="../media/image27.png"/><Relationship Id="rId7" Type="http://schemas.openxmlformats.org/officeDocument/2006/relationships/audio" Target="../media/audio3.wav"/><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notesSlide" Target="../notesSlides/notesSlide11.xml"/><Relationship Id="rId16" Type="http://schemas.openxmlformats.org/officeDocument/2006/relationships/image" Target="../media/image22.png"/><Relationship Id="rId20"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audio" Target="../media/audio2.wav"/><Relationship Id="rId11" Type="http://schemas.openxmlformats.org/officeDocument/2006/relationships/image" Target="../media/image17.tiff"/><Relationship Id="rId5" Type="http://schemas.openxmlformats.org/officeDocument/2006/relationships/audio" Target="../media/audio1.wav"/><Relationship Id="rId15" Type="http://schemas.openxmlformats.org/officeDocument/2006/relationships/image" Target="../media/image21.png"/><Relationship Id="rId10" Type="http://schemas.openxmlformats.org/officeDocument/2006/relationships/audio" Target="../media/audio6.wav"/><Relationship Id="rId19" Type="http://schemas.openxmlformats.org/officeDocument/2006/relationships/image" Target="../media/image25.png"/><Relationship Id="rId4" Type="http://schemas.openxmlformats.org/officeDocument/2006/relationships/image" Target="../media/image3.png"/><Relationship Id="rId9" Type="http://schemas.openxmlformats.org/officeDocument/2006/relationships/audio" Target="../media/audio5.wav"/><Relationship Id="rId14" Type="http://schemas.openxmlformats.org/officeDocument/2006/relationships/image" Target="../media/image20.png"/><Relationship Id="rId22"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png"/><Relationship Id="rId7"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0.tiff"/><Relationship Id="rId11" Type="http://schemas.openxmlformats.org/officeDocument/2006/relationships/image" Target="../media/image28.png"/><Relationship Id="rId5" Type="http://schemas.microsoft.com/office/2007/relationships/hdphoto" Target="../media/hdphoto3.wdp"/><Relationship Id="rId10" Type="http://schemas.openxmlformats.org/officeDocument/2006/relationships/image" Target="../media/image32.png"/><Relationship Id="rId4" Type="http://schemas.openxmlformats.org/officeDocument/2006/relationships/image" Target="../media/image29.png"/><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35.tiff"/><Relationship Id="rId5" Type="http://schemas.openxmlformats.org/officeDocument/2006/relationships/image" Target="../media/image34.tiff"/><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42.png"/><Relationship Id="rId3" Type="http://schemas.openxmlformats.org/officeDocument/2006/relationships/image" Target="../media/image33.png"/><Relationship Id="rId7" Type="http://schemas.openxmlformats.org/officeDocument/2006/relationships/image" Target="../media/image8.png"/><Relationship Id="rId12" Type="http://schemas.openxmlformats.org/officeDocument/2006/relationships/image" Target="../media/image41.png"/><Relationship Id="rId2" Type="http://schemas.openxmlformats.org/officeDocument/2006/relationships/notesSlide" Target="../notesSlides/notesSlide14.xml"/><Relationship Id="rId16" Type="http://schemas.openxmlformats.org/officeDocument/2006/relationships/image" Target="../media/image44.png"/><Relationship Id="rId1" Type="http://schemas.openxmlformats.org/officeDocument/2006/relationships/slideLayout" Target="../slideLayouts/slideLayout17.xml"/><Relationship Id="rId6" Type="http://schemas.openxmlformats.org/officeDocument/2006/relationships/image" Target="../media/image37.png"/><Relationship Id="rId11" Type="http://schemas.openxmlformats.org/officeDocument/2006/relationships/image" Target="../media/image40.png"/><Relationship Id="rId5" Type="http://schemas.openxmlformats.org/officeDocument/2006/relationships/image" Target="../media/image6.tiff"/><Relationship Id="rId15" Type="http://schemas.openxmlformats.org/officeDocument/2006/relationships/image" Target="../media/image28.png"/><Relationship Id="rId10" Type="http://schemas.openxmlformats.org/officeDocument/2006/relationships/image" Target="../media/image39.png"/><Relationship Id="rId4" Type="http://schemas.microsoft.com/office/2007/relationships/hdphoto" Target="../media/hdphoto6.wdp"/><Relationship Id="rId9" Type="http://schemas.openxmlformats.org/officeDocument/2006/relationships/image" Target="../media/image38.png"/><Relationship Id="rId14" Type="http://schemas.openxmlformats.org/officeDocument/2006/relationships/image" Target="../media/image4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png"/><Relationship Id="rId7" Type="http://schemas.openxmlformats.org/officeDocument/2006/relationships/image" Target="../media/image50.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9.jfif"/><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jpe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tiff"/></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57.jpe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25.png"/><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audio" Target="../media/audio10.wav"/><Relationship Id="rId13" Type="http://schemas.openxmlformats.org/officeDocument/2006/relationships/image" Target="../media/image62.jpeg"/><Relationship Id="rId18" Type="http://schemas.openxmlformats.org/officeDocument/2006/relationships/image" Target="../media/image67.png"/><Relationship Id="rId3" Type="http://schemas.openxmlformats.org/officeDocument/2006/relationships/image" Target="../media/image3.png"/><Relationship Id="rId7" Type="http://schemas.openxmlformats.org/officeDocument/2006/relationships/audio" Target="../media/audio9.wav"/><Relationship Id="rId12" Type="http://schemas.openxmlformats.org/officeDocument/2006/relationships/audio" Target="../media/audio14.wav"/><Relationship Id="rId17" Type="http://schemas.openxmlformats.org/officeDocument/2006/relationships/image" Target="../media/image66.png"/><Relationship Id="rId2" Type="http://schemas.openxmlformats.org/officeDocument/2006/relationships/notesSlide" Target="../notesSlides/notesSlide29.xml"/><Relationship Id="rId16"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audio" Target="../media/audio8.wav"/><Relationship Id="rId11" Type="http://schemas.openxmlformats.org/officeDocument/2006/relationships/audio" Target="../media/audio13.wav"/><Relationship Id="rId5" Type="http://schemas.openxmlformats.org/officeDocument/2006/relationships/audio" Target="../media/audio7.wav"/><Relationship Id="rId15" Type="http://schemas.openxmlformats.org/officeDocument/2006/relationships/image" Target="../media/image64.png"/><Relationship Id="rId10" Type="http://schemas.openxmlformats.org/officeDocument/2006/relationships/audio" Target="../media/audio12.wav"/><Relationship Id="rId4" Type="http://schemas.openxmlformats.org/officeDocument/2006/relationships/image" Target="../media/image61.png"/><Relationship Id="rId9" Type="http://schemas.openxmlformats.org/officeDocument/2006/relationships/audio" Target="../media/audio11.wav"/><Relationship Id="rId14" Type="http://schemas.openxmlformats.org/officeDocument/2006/relationships/image" Target="../media/image6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29.png"/><Relationship Id="rId7" Type="http://schemas.microsoft.com/office/2007/relationships/hdphoto" Target="../media/hdphoto10.wdp"/><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68.png"/><Relationship Id="rId10" Type="http://schemas.openxmlformats.org/officeDocument/2006/relationships/image" Target="../media/image70.jpeg"/><Relationship Id="rId4" Type="http://schemas.microsoft.com/office/2007/relationships/hdphoto" Target="../media/hdphoto8.wdp"/><Relationship Id="rId9" Type="http://schemas.openxmlformats.org/officeDocument/2006/relationships/image" Target="../media/image69.png"/></Relationships>
</file>

<file path=ppt/slides/_rels/slide31.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slideLayout" Target="../slideLayouts/slideLayout2.xml"/><Relationship Id="rId7" Type="http://schemas.openxmlformats.org/officeDocument/2006/relationships/image" Target="../media/image69.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72.tiff"/><Relationship Id="rId5" Type="http://schemas.openxmlformats.org/officeDocument/2006/relationships/image" Target="../media/image71.png"/><Relationship Id="rId4" Type="http://schemas.openxmlformats.org/officeDocument/2006/relationships/notesSlide" Target="../notesSlides/notesSlide31.xml"/><Relationship Id="rId9" Type="http://schemas.openxmlformats.org/officeDocument/2006/relationships/image" Target="../media/image74.png"/></Relationships>
</file>

<file path=ppt/slides/_rels/slide32.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audio" Target="../media/audio15.wav"/><Relationship Id="rId7" Type="http://schemas.openxmlformats.org/officeDocument/2006/relationships/audio" Target="../media/audio19.wav"/><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audio" Target="../media/audio18.wav"/><Relationship Id="rId5" Type="http://schemas.openxmlformats.org/officeDocument/2006/relationships/audio" Target="../media/audio17.wav"/><Relationship Id="rId4" Type="http://schemas.openxmlformats.org/officeDocument/2006/relationships/audio" Target="../media/audio16.wav"/><Relationship Id="rId9" Type="http://schemas.openxmlformats.org/officeDocument/2006/relationships/image" Target="../media/image76.tiff"/></Relationships>
</file>

<file path=ppt/slides/_rels/slide33.xml.rels><?xml version="1.0" encoding="UTF-8" standalone="yes"?>
<Relationships xmlns="http://schemas.openxmlformats.org/package/2006/relationships"><Relationship Id="rId3" Type="http://schemas.openxmlformats.org/officeDocument/2006/relationships/image" Target="../media/image77.jpeg"/><Relationship Id="rId7" Type="http://schemas.microsoft.com/office/2007/relationships/hdphoto" Target="../media/hdphoto13.wdp"/><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79.png"/><Relationship Id="rId5" Type="http://schemas.microsoft.com/office/2007/relationships/hdphoto" Target="../media/hdphoto12.wdp"/><Relationship Id="rId4" Type="http://schemas.openxmlformats.org/officeDocument/2006/relationships/image" Target="../media/image78.png"/></Relationships>
</file>

<file path=ppt/slides/_rels/slide34.xml.rels><?xml version="1.0" encoding="UTF-8" standalone="yes"?>
<Relationships xmlns="http://schemas.openxmlformats.org/package/2006/relationships"><Relationship Id="rId3" Type="http://schemas.openxmlformats.org/officeDocument/2006/relationships/image" Target="../media/image77.jpeg"/><Relationship Id="rId7" Type="http://schemas.microsoft.com/office/2007/relationships/hdphoto" Target="../media/hdphoto13.wdp"/><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79.png"/><Relationship Id="rId5" Type="http://schemas.microsoft.com/office/2007/relationships/hdphoto" Target="../media/hdphoto12.wdp"/><Relationship Id="rId4" Type="http://schemas.openxmlformats.org/officeDocument/2006/relationships/image" Target="../media/image78.png"/></Relationships>
</file>

<file path=ppt/slides/_rels/slide35.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3.png"/><Relationship Id="rId7" Type="http://schemas.openxmlformats.org/officeDocument/2006/relationships/image" Target="../media/image81.png"/><Relationship Id="rId2" Type="http://schemas.openxmlformats.org/officeDocument/2006/relationships/notesSlide" Target="../notesSlides/notesSlide35.xml"/><Relationship Id="rId1" Type="http://schemas.openxmlformats.org/officeDocument/2006/relationships/slideLayout" Target="../slideLayouts/slideLayout24.xml"/><Relationship Id="rId6" Type="http://schemas.openxmlformats.org/officeDocument/2006/relationships/hyperlink" Target="https://quizlet.com/_9uysv4?x=1jqt&amp;i=24nvzi" TargetMode="External"/><Relationship Id="rId5" Type="http://schemas.openxmlformats.org/officeDocument/2006/relationships/hyperlink" Target="https://resources.ncelp.org/concern/parent/6969z1851/file_sets/7s75dd57x" TargetMode="External"/><Relationship Id="rId4" Type="http://schemas.openxmlformats.org/officeDocument/2006/relationships/image" Target="../media/image80.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tif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5" Type="http://schemas.microsoft.com/office/2007/relationships/hdphoto" Target="../media/hdphoto1.wdp"/><Relationship Id="rId10" Type="http://schemas.microsoft.com/office/2007/relationships/hdphoto" Target="../media/hdphoto2.wdp"/><Relationship Id="rId4" Type="http://schemas.openxmlformats.org/officeDocument/2006/relationships/image" Target="../media/image4.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gif"/><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gif"/></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4724" y="2058313"/>
            <a:ext cx="9828024" cy="879475"/>
          </a:xfrm>
        </p:spPr>
        <p:txBody>
          <a:bodyPr>
            <a:normAutofit/>
          </a:bodyPr>
          <a:lstStyle/>
          <a:p>
            <a:pPr algn="l"/>
            <a:r>
              <a:rPr lang="en-GB" sz="3200" b="1">
                <a:solidFill>
                  <a:prstClr val="white"/>
                </a:solidFill>
              </a:rPr>
              <a:t>Talking about food</a:t>
            </a:r>
            <a:endParaRPr lang="en-US" sz="32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54724" y="2937788"/>
            <a:ext cx="6933485" cy="437985"/>
          </a:xfrm>
        </p:spPr>
        <p:txBody>
          <a:bodyPr>
            <a:noAutofit/>
          </a:bodyPr>
          <a:lstStyle/>
          <a:p>
            <a:pPr algn="l"/>
            <a:r>
              <a:rPr lang="en-GB" sz="2600">
                <a:solidFill>
                  <a:prstClr val="white"/>
                </a:solidFill>
              </a:rPr>
              <a:t>direct objects </a:t>
            </a:r>
            <a:r>
              <a:rPr lang="en-GB" sz="2600" dirty="0">
                <a:solidFill>
                  <a:prstClr val="white"/>
                </a:solidFill>
              </a:rPr>
              <a:t>‘</a:t>
            </a:r>
            <a:r>
              <a:rPr lang="en-GB" sz="2600">
                <a:solidFill>
                  <a:prstClr val="white"/>
                </a:solidFill>
              </a:rPr>
              <a:t>lo’ and </a:t>
            </a:r>
            <a:r>
              <a:rPr lang="en-GB" sz="2600" dirty="0">
                <a:solidFill>
                  <a:prstClr val="white"/>
                </a:solidFill>
              </a:rPr>
              <a:t>‘la’[revisited]</a:t>
            </a:r>
            <a:endParaRPr lang="en-US" sz="2600"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41566" y="5095357"/>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1.1 - </a:t>
            </a:r>
            <a:r>
              <a:rPr kumimoji="0" lang="en-GB" sz="22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Week </a:t>
            </a:r>
            <a:r>
              <a:rPr lang="en-GB" sz="2200">
                <a:solidFill>
                  <a:prstClr val="white"/>
                </a:solidFill>
                <a:latin typeface="Century Gothic" panose="020B0502020202020204" pitchFamily="34" charset="0"/>
              </a:rPr>
              <a:t>5</a:t>
            </a:r>
            <a:r>
              <a:rPr kumimoji="0" lang="en-GB" sz="22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22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Lesson 9</a:t>
            </a:r>
            <a:endPar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3" name="Title 3">
            <a:extLst>
              <a:ext uri="{FF2B5EF4-FFF2-40B4-BE49-F238E27FC236}">
                <a16:creationId xmlns:a16="http://schemas.microsoft.com/office/drawing/2014/main" id="{AB3692F8-CE33-C34E-B376-364FE77401E4}"/>
              </a:ext>
            </a:extLst>
          </p:cNvPr>
          <p:cNvSpPr txBox="1">
            <a:spLocks/>
          </p:cNvSpPr>
          <p:nvPr/>
        </p:nvSpPr>
        <p:spPr>
          <a:xfrm>
            <a:off x="241566" y="6015823"/>
            <a:ext cx="4909168" cy="730698"/>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rPr>
              <a:t>Amanda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rPr>
              <a:t>Izquierdo</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1400" b="0" i="0" u="none" strike="noStrike" kern="1200" cap="none" spc="0" normalizeH="0" baseline="0" noProof="0">
                <a:ln>
                  <a:noFill/>
                </a:ln>
                <a:solidFill>
                  <a:prstClr val="white"/>
                </a:solidFill>
                <a:effectLst/>
                <a:uLnTx/>
                <a:uFillTx/>
                <a:latin typeface="Century Gothic" panose="020B0502020202020204" pitchFamily="34" charset="0"/>
              </a:rPr>
              <a:t>/ Louise Caruso</a:t>
            </a:r>
            <a:r>
              <a:rPr kumimoji="0" lang="en-GB" sz="1400" b="0" i="0" u="none" strike="noStrike" kern="1200" cap="none" spc="0" normalizeH="0" noProof="0">
                <a:ln>
                  <a:noFill/>
                </a:ln>
                <a:solidFill>
                  <a:prstClr val="white"/>
                </a:solidFill>
                <a:effectLst/>
                <a:uLnTx/>
                <a:uFillTx/>
                <a:latin typeface="Century Gothic" panose="020B0502020202020204" pitchFamily="34" charset="0"/>
              </a:rPr>
              <a:t> / </a:t>
            </a:r>
            <a:r>
              <a:rPr kumimoji="0" lang="en-GB" sz="1400" b="0" i="0" u="none" strike="noStrike" kern="1200" cap="none" spc="0" normalizeH="0" baseline="0" noProof="0">
                <a:ln>
                  <a:noFill/>
                </a:ln>
                <a:solidFill>
                  <a:prstClr val="white"/>
                </a:solidFill>
                <a:effectLst/>
                <a:uLnTx/>
                <a:uFillTx/>
                <a:latin typeface="Century Gothic" panose="020B0502020202020204" pitchFamily="34" charset="0"/>
              </a:rPr>
              <a:t>Nick </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rPr>
              <a:t>Avery</a:t>
            </a:r>
            <a:endParaRPr kumimoji="0" lang="en-GB" sz="1400" b="0" i="0" u="none" strike="noStrike" kern="1200" cap="none" spc="0" normalizeH="0" noProof="0" dirty="0">
              <a:ln>
                <a:noFill/>
              </a:ln>
              <a:solidFill>
                <a:prstClr val="white"/>
              </a:solidFill>
              <a:effectLst/>
              <a:uLnTx/>
              <a:uFillTx/>
              <a:latin typeface="Century Gothic" panose="020B0502020202020204" pitchFamily="34" charset="0"/>
            </a:endParaRPr>
          </a:p>
          <a:p>
            <a:pPr>
              <a:defRPr/>
            </a:pPr>
            <a:r>
              <a:rPr lang="en-GB" sz="1400" dirty="0">
                <a:solidFill>
                  <a:prstClr val="white"/>
                </a:solidFill>
                <a:latin typeface="Century Gothic" panose="020B0502020202020204" pitchFamily="34" charset="0"/>
              </a:rPr>
              <a:t>Artwork: Mark Davies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a:t>
            </a:r>
            <a:r>
              <a:rPr lang="en-GB" sz="1400">
                <a:solidFill>
                  <a:prstClr val="white"/>
                </a:solidFill>
                <a:latin typeface="Century Gothic" panose="020B0502020202020204" pitchFamily="34" charset="0"/>
              </a:rPr>
              <a:t>: 03.06.21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45561" y="6458444"/>
            <a:ext cx="3077513" cy="288077"/>
          </a:xfrm>
          <a:prstGeom prst="rect">
            <a:avLst/>
          </a:prstGeom>
        </p:spPr>
      </p:pic>
      <p:sp>
        <p:nvSpPr>
          <p:cNvPr id="16" name="Subtitle 5">
            <a:extLst>
              <a:ext uri="{FF2B5EF4-FFF2-40B4-BE49-F238E27FC236}">
                <a16:creationId xmlns:a16="http://schemas.microsoft.com/office/drawing/2014/main" id="{DDFED1B0-8365-D84A-847E-1CD3FA337399}"/>
              </a:ext>
            </a:extLst>
          </p:cNvPr>
          <p:cNvSpPr txBox="1">
            <a:spLocks/>
          </p:cNvSpPr>
          <p:nvPr/>
        </p:nvSpPr>
        <p:spPr>
          <a:xfrm>
            <a:off x="154724" y="3429000"/>
            <a:ext cx="6933485" cy="43798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600">
                <a:solidFill>
                  <a:prstClr val="white"/>
                </a:solidFill>
              </a:rPr>
              <a:t>present </a:t>
            </a:r>
            <a:r>
              <a:rPr lang="en-GB" sz="2600" dirty="0">
                <a:solidFill>
                  <a:prstClr val="white"/>
                </a:solidFill>
              </a:rPr>
              <a:t>tense –</a:t>
            </a:r>
            <a:r>
              <a:rPr lang="en-GB" sz="2600" dirty="0" err="1">
                <a:solidFill>
                  <a:prstClr val="white"/>
                </a:solidFill>
              </a:rPr>
              <a:t>ar</a:t>
            </a:r>
            <a:r>
              <a:rPr lang="en-GB" sz="2600" dirty="0">
                <a:solidFill>
                  <a:prstClr val="white"/>
                </a:solidFill>
              </a:rPr>
              <a:t> </a:t>
            </a:r>
            <a:r>
              <a:rPr lang="en-GB" sz="2600">
                <a:solidFill>
                  <a:prstClr val="white"/>
                </a:solidFill>
              </a:rPr>
              <a:t>verbs [</a:t>
            </a:r>
            <a:r>
              <a:rPr lang="en-GB" sz="2600" dirty="0">
                <a:solidFill>
                  <a:prstClr val="white"/>
                </a:solidFill>
              </a:rPr>
              <a:t>revisited]</a:t>
            </a:r>
            <a:endParaRPr lang="en-US" sz="2600" dirty="0"/>
          </a:p>
        </p:txBody>
      </p:sp>
    </p:spTree>
    <p:extLst>
      <p:ext uri="{BB962C8B-B14F-4D97-AF65-F5344CB8AC3E}">
        <p14:creationId xmlns:p14="http://schemas.microsoft.com/office/powerpoint/2010/main" val="3445780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5997009" cy="867128"/>
          </a:xfrm>
          <a:prstGeom prst="rect">
            <a:avLst/>
          </a:prstGeom>
        </p:spPr>
      </p:pic>
      <p:sp>
        <p:nvSpPr>
          <p:cNvPr id="2" name="Title 1"/>
          <p:cNvSpPr>
            <a:spLocks noGrp="1"/>
          </p:cNvSpPr>
          <p:nvPr>
            <p:ph type="title"/>
          </p:nvPr>
        </p:nvSpPr>
        <p:spPr>
          <a:xfrm>
            <a:off x="82286" y="-341209"/>
            <a:ext cx="6484584" cy="1325563"/>
          </a:xfrm>
        </p:spPr>
        <p:txBody>
          <a:bodyPr>
            <a:normAutofit/>
          </a:bodyPr>
          <a:lstStyle/>
          <a:p>
            <a:pPr lvl="0">
              <a:lnSpc>
                <a:spcPct val="100000"/>
              </a:lnSpc>
              <a:spcBef>
                <a:spcPts val="0"/>
              </a:spcBef>
            </a:pPr>
            <a:br>
              <a:rPr lang="en-GB" b="1">
                <a:solidFill>
                  <a:schemeClr val="bg1"/>
                </a:solidFill>
                <a:ea typeface="+mn-ea"/>
                <a:cs typeface="+mn-cs"/>
              </a:rPr>
            </a:br>
            <a:r>
              <a:rPr lang="en-GB" sz="2800" b="1">
                <a:solidFill>
                  <a:schemeClr val="bg1"/>
                </a:solidFill>
                <a:ea typeface="+mn-ea"/>
                <a:cs typeface="+mn-cs"/>
              </a:rPr>
              <a:t>Lucía prepara una comida</a:t>
            </a:r>
            <a:endParaRPr lang="en-GB" sz="3600" b="1" dirty="0">
              <a:solidFill>
                <a:schemeClr val="bg1"/>
              </a:solidFill>
            </a:endParaRPr>
          </a:p>
        </p:txBody>
      </p:sp>
      <p:sp>
        <p:nvSpPr>
          <p:cNvPr id="42"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p:cNvSpPr txBox="1"/>
          <p:nvPr/>
        </p:nvSpPr>
        <p:spPr>
          <a:xfrm>
            <a:off x="82286" y="2088085"/>
            <a:ext cx="1184585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noProof="0" dirty="0">
                <a:solidFill>
                  <a:srgbClr val="4472C4">
                    <a:lumMod val="50000"/>
                  </a:srgbClr>
                </a:solidFill>
                <a:latin typeface="Century Gothic" panose="020F0302020204030204"/>
              </a:rPr>
              <a:t>¿</a:t>
            </a:r>
            <a:r>
              <a:rPr lang="en-GB" sz="2400" b="1" noProof="0" dirty="0" err="1">
                <a:solidFill>
                  <a:srgbClr val="4472C4">
                    <a:lumMod val="50000"/>
                  </a:srgbClr>
                </a:solidFill>
                <a:latin typeface="Century Gothic" panose="020F0302020204030204"/>
              </a:rPr>
              <a:t>Qué</a:t>
            </a:r>
            <a:r>
              <a:rPr lang="en-GB" sz="2400" b="1" noProof="0" dirty="0">
                <a:solidFill>
                  <a:srgbClr val="4472C4">
                    <a:lumMod val="50000"/>
                  </a:srgbClr>
                </a:solidFill>
                <a:latin typeface="Century Gothic" panose="020F0302020204030204"/>
              </a:rPr>
              <a:t> palabras </a:t>
            </a:r>
            <a:r>
              <a:rPr lang="en-GB" sz="2400" b="1" noProof="0" dirty="0" err="1">
                <a:solidFill>
                  <a:srgbClr val="4472C4">
                    <a:lumMod val="50000"/>
                  </a:srgbClr>
                </a:solidFill>
                <a:latin typeface="Century Gothic" panose="020F0302020204030204"/>
              </a:rPr>
              <a:t>tienen</a:t>
            </a:r>
            <a:r>
              <a:rPr lang="en-GB" sz="2400" b="1" noProof="0" dirty="0">
                <a:solidFill>
                  <a:srgbClr val="4472C4">
                    <a:lumMod val="50000"/>
                  </a:srgbClr>
                </a:solidFill>
                <a:latin typeface="Century Gothic" panose="020F0302020204030204"/>
              </a:rPr>
              <a:t> el </a:t>
            </a:r>
            <a:r>
              <a:rPr lang="en-GB" sz="2400" b="1" noProof="0" dirty="0" err="1">
                <a:solidFill>
                  <a:srgbClr val="4472C4">
                    <a:lumMod val="50000"/>
                  </a:srgbClr>
                </a:solidFill>
                <a:latin typeface="Century Gothic" panose="020F0302020204030204"/>
              </a:rPr>
              <a:t>énfasis</a:t>
            </a:r>
            <a:r>
              <a:rPr lang="en-GB" sz="2400" b="1" noProof="0" dirty="0">
                <a:solidFill>
                  <a:srgbClr val="4472C4">
                    <a:lumMod val="50000"/>
                  </a:srgbClr>
                </a:solidFill>
                <a:latin typeface="Century Gothic" panose="020F0302020204030204"/>
              </a:rPr>
              <a:t> </a:t>
            </a:r>
            <a:r>
              <a:rPr lang="en-GB" sz="2400" b="1" noProof="0" dirty="0" err="1">
                <a:solidFill>
                  <a:srgbClr val="4472C4">
                    <a:lumMod val="50000"/>
                  </a:srgbClr>
                </a:solidFill>
                <a:latin typeface="Century Gothic" panose="020F0302020204030204"/>
              </a:rPr>
              <a:t>en</a:t>
            </a:r>
            <a:r>
              <a:rPr lang="en-GB" sz="2400" b="1" noProof="0" dirty="0">
                <a:solidFill>
                  <a:srgbClr val="4472C4">
                    <a:lumMod val="50000"/>
                  </a:srgbClr>
                </a:solidFill>
                <a:latin typeface="Century Gothic" panose="020F0302020204030204"/>
              </a:rPr>
              <a:t> la </a:t>
            </a:r>
            <a:r>
              <a:rPr lang="en-GB" sz="2400" b="1" noProof="0" dirty="0" err="1">
                <a:solidFill>
                  <a:srgbClr val="4472C4">
                    <a:lumMod val="50000"/>
                  </a:srgbClr>
                </a:solidFill>
                <a:latin typeface="Century Gothic" panose="020F0302020204030204"/>
              </a:rPr>
              <a:t>penúltima</a:t>
            </a:r>
            <a:r>
              <a:rPr lang="en-GB" sz="2400" b="1" noProof="0" dirty="0">
                <a:solidFill>
                  <a:srgbClr val="4472C4">
                    <a:lumMod val="50000"/>
                  </a:srgbClr>
                </a:solidFill>
                <a:latin typeface="Century Gothic" panose="020F0302020204030204"/>
              </a:rPr>
              <a:t> </a:t>
            </a:r>
            <a:r>
              <a:rPr lang="en-GB" sz="2400" b="1" noProof="0" dirty="0" err="1">
                <a:solidFill>
                  <a:srgbClr val="4472C4">
                    <a:lumMod val="50000"/>
                  </a:srgbClr>
                </a:solidFill>
                <a:latin typeface="Century Gothic" panose="020F0302020204030204"/>
              </a:rPr>
              <a:t>sílaba</a:t>
            </a:r>
            <a:r>
              <a:rPr lang="en-GB" sz="2400" b="1" noProof="0" dirty="0">
                <a:solidFill>
                  <a:srgbClr val="4472C4">
                    <a:lumMod val="50000"/>
                  </a:srgbClr>
                </a:solidFill>
                <a:latin typeface="Century Gothic" panose="020F0302020204030204"/>
              </a:rPr>
              <a:t>? Lee las </a:t>
            </a:r>
            <a:r>
              <a:rPr lang="en-GB" sz="2400" b="1" noProof="0" dirty="0" err="1">
                <a:solidFill>
                  <a:srgbClr val="4472C4">
                    <a:lumMod val="50000"/>
                  </a:srgbClr>
                </a:solidFill>
                <a:latin typeface="Century Gothic" panose="020F0302020204030204"/>
              </a:rPr>
              <a:t>frases</a:t>
            </a:r>
            <a:r>
              <a:rPr lang="en-GB" sz="2400" b="1" noProof="0" dirty="0">
                <a:solidFill>
                  <a:srgbClr val="4472C4">
                    <a:lumMod val="50000"/>
                  </a:srgbClr>
                </a:solidFill>
                <a:latin typeface="Century Gothic" panose="020F0302020204030204"/>
              </a:rPr>
              <a:t> </a:t>
            </a:r>
            <a:r>
              <a:rPr lang="en-GB" sz="2400" b="1" noProof="0" dirty="0" err="1">
                <a:solidFill>
                  <a:srgbClr val="4472C4">
                    <a:lumMod val="50000"/>
                  </a:srgbClr>
                </a:solidFill>
                <a:latin typeface="Century Gothic" panose="020F0302020204030204"/>
              </a:rPr>
              <a:t>en</a:t>
            </a:r>
            <a:r>
              <a:rPr lang="en-GB" sz="2400" b="1" noProof="0" dirty="0">
                <a:solidFill>
                  <a:srgbClr val="4472C4">
                    <a:lumMod val="50000"/>
                  </a:srgbClr>
                </a:solidFill>
                <a:latin typeface="Century Gothic" panose="020F0302020204030204"/>
              </a:rPr>
              <a:t> parejas y </a:t>
            </a:r>
            <a:r>
              <a:rPr lang="en-GB" sz="2400" b="1" noProof="0" dirty="0" err="1">
                <a:solidFill>
                  <a:srgbClr val="4472C4">
                    <a:lumMod val="50000"/>
                  </a:srgbClr>
                </a:solidFill>
                <a:latin typeface="Century Gothic" panose="020F0302020204030204"/>
              </a:rPr>
              <a:t>marca</a:t>
            </a:r>
            <a:r>
              <a:rPr lang="en-GB" sz="2400" b="1" noProof="0" dirty="0">
                <a:solidFill>
                  <a:srgbClr val="4472C4">
                    <a:lumMod val="50000"/>
                  </a:srgbClr>
                </a:solidFill>
                <a:latin typeface="Century Gothic" panose="020F0302020204030204"/>
              </a:rPr>
              <a:t> las </a:t>
            </a:r>
            <a:r>
              <a:rPr lang="en-GB" sz="2400" b="1" noProof="0" dirty="0" err="1">
                <a:solidFill>
                  <a:srgbClr val="4472C4">
                    <a:lumMod val="50000"/>
                  </a:srgbClr>
                </a:solidFill>
                <a:latin typeface="Century Gothic" panose="020F0302020204030204"/>
              </a:rPr>
              <a:t>sílabas</a:t>
            </a:r>
            <a:r>
              <a:rPr lang="en-GB" sz="2400" b="1" noProof="0" dirty="0">
                <a:solidFill>
                  <a:srgbClr val="4472C4">
                    <a:lumMod val="50000"/>
                  </a:srgbClr>
                </a:solidFill>
                <a:latin typeface="Century Gothic" panose="020F0302020204030204"/>
              </a:rPr>
              <a:t> con </a:t>
            </a:r>
            <a:r>
              <a:rPr lang="en-GB" sz="2400" b="1" noProof="0" dirty="0" err="1">
                <a:solidFill>
                  <a:srgbClr val="4472C4">
                    <a:lumMod val="50000"/>
                  </a:srgbClr>
                </a:solidFill>
                <a:latin typeface="Century Gothic" panose="020F0302020204030204"/>
              </a:rPr>
              <a:t>énfasis</a:t>
            </a:r>
            <a:r>
              <a:rPr lang="en-GB" sz="2400" b="1" noProof="0" dirty="0">
                <a:solidFill>
                  <a:srgbClr val="4472C4">
                    <a:lumMod val="50000"/>
                  </a:srgbClr>
                </a:solidFill>
                <a:latin typeface="Century Gothic" panose="020F0302020204030204"/>
              </a:rPr>
              <a:t>.</a:t>
            </a:r>
          </a:p>
        </p:txBody>
      </p:sp>
      <p:pic>
        <p:nvPicPr>
          <p:cNvPr id="4" name="Imagen 3">
            <a:extLst>
              <a:ext uri="{FF2B5EF4-FFF2-40B4-BE49-F238E27FC236}">
                <a16:creationId xmlns:a16="http://schemas.microsoft.com/office/drawing/2014/main" id="{06598457-CD6F-EE4F-B13F-A381CAE2E1C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86574" y="77978"/>
            <a:ext cx="1289905" cy="1200329"/>
          </a:xfrm>
          <a:prstGeom prst="rect">
            <a:avLst/>
          </a:prstGeom>
        </p:spPr>
      </p:pic>
      <p:sp>
        <p:nvSpPr>
          <p:cNvPr id="22" name="TextBox 19">
            <a:extLst>
              <a:ext uri="{FF2B5EF4-FFF2-40B4-BE49-F238E27FC236}">
                <a16:creationId xmlns:a16="http://schemas.microsoft.com/office/drawing/2014/main" id="{8AE2ADC0-3F91-C74D-B0C5-BFEB0655E763}"/>
              </a:ext>
            </a:extLst>
          </p:cNvPr>
          <p:cNvSpPr txBox="1"/>
          <p:nvPr/>
        </p:nvSpPr>
        <p:spPr>
          <a:xfrm>
            <a:off x="56105" y="3015031"/>
            <a:ext cx="10827795" cy="461665"/>
          </a:xfrm>
          <a:prstGeom prst="rect">
            <a:avLst/>
          </a:prstGeom>
          <a:noFill/>
        </p:spPr>
        <p:txBody>
          <a:bodyPr wrap="square" rtlCol="0">
            <a:spAutoFit/>
          </a:bodyPr>
          <a:lstStyle/>
          <a:p>
            <a:pPr lvl="0">
              <a:defRPr/>
            </a:pPr>
            <a:r>
              <a:rPr lang="en-GB" sz="2400" dirty="0">
                <a:solidFill>
                  <a:schemeClr val="accent5">
                    <a:lumMod val="50000"/>
                  </a:schemeClr>
                </a:solidFill>
                <a:latin typeface="Century Gothic" panose="020B0502020202020204" pitchFamily="34" charset="0"/>
              </a:rPr>
              <a:t>1. Lucía </a:t>
            </a:r>
            <a:r>
              <a:rPr lang="en-GB" sz="2400" dirty="0" err="1">
                <a:solidFill>
                  <a:schemeClr val="accent5">
                    <a:lumMod val="50000"/>
                  </a:schemeClr>
                </a:solidFill>
                <a:latin typeface="Century Gothic" panose="020B0502020202020204" pitchFamily="34" charset="0"/>
              </a:rPr>
              <a:t>ve</a:t>
            </a:r>
            <a:r>
              <a:rPr lang="en-GB" sz="2400" dirty="0">
                <a:solidFill>
                  <a:schemeClr val="accent5">
                    <a:lumMod val="50000"/>
                  </a:schemeClr>
                </a:solidFill>
                <a:latin typeface="Century Gothic" panose="020B0502020202020204" pitchFamily="34" charset="0"/>
              </a:rPr>
              <a:t> al </a:t>
            </a:r>
            <a:r>
              <a:rPr lang="en-GB" sz="2400" dirty="0" err="1">
                <a:solidFill>
                  <a:schemeClr val="accent5">
                    <a:lumMod val="50000"/>
                  </a:schemeClr>
                </a:solidFill>
                <a:latin typeface="Century Gothic" panose="020B0502020202020204" pitchFamily="34" charset="0"/>
              </a:rPr>
              <a:t>profesor</a:t>
            </a:r>
            <a:r>
              <a:rPr lang="en-GB" sz="2400" dirty="0">
                <a:solidFill>
                  <a:schemeClr val="accent5">
                    <a:lumMod val="50000"/>
                  </a:schemeClr>
                </a:solidFill>
                <a:latin typeface="Century Gothic" panose="020B0502020202020204" pitchFamily="34" charset="0"/>
              </a:rPr>
              <a:t> del colegio </a:t>
            </a:r>
            <a:r>
              <a:rPr lang="en-GB" sz="2400" dirty="0" err="1">
                <a:solidFill>
                  <a:schemeClr val="accent5">
                    <a:lumMod val="50000"/>
                  </a:schemeClr>
                </a:solidFill>
                <a:latin typeface="Century Gothic" panose="020B0502020202020204" pitchFamily="34" charset="0"/>
              </a:rPr>
              <a:t>en</a:t>
            </a:r>
            <a:r>
              <a:rPr lang="en-GB" sz="2400" dirty="0">
                <a:solidFill>
                  <a:schemeClr val="accent5">
                    <a:lumMod val="50000"/>
                  </a:schemeClr>
                </a:solidFill>
                <a:latin typeface="Century Gothic" panose="020B0502020202020204" pitchFamily="34" charset="0"/>
              </a:rPr>
              <a:t> el mercado, </a:t>
            </a:r>
            <a:r>
              <a:rPr lang="en-GB" sz="2400" dirty="0" err="1">
                <a:solidFill>
                  <a:schemeClr val="accent5">
                    <a:lumMod val="50000"/>
                  </a:schemeClr>
                </a:solidFill>
                <a:latin typeface="Century Gothic" panose="020B0502020202020204" pitchFamily="34" charset="0"/>
              </a:rPr>
              <a:t>entonces</a:t>
            </a:r>
            <a:r>
              <a:rPr lang="en-GB" sz="2400" dirty="0">
                <a:solidFill>
                  <a:schemeClr val="accent5">
                    <a:lumMod val="50000"/>
                  </a:schemeClr>
                </a:solidFill>
                <a:latin typeface="Century Gothic" panose="020B0502020202020204" pitchFamily="34" charset="0"/>
              </a:rPr>
              <a:t> lo </a:t>
            </a:r>
            <a:r>
              <a:rPr lang="en-GB" sz="2400" dirty="0" err="1">
                <a:solidFill>
                  <a:schemeClr val="accent5">
                    <a:lumMod val="50000"/>
                  </a:schemeClr>
                </a:solidFill>
                <a:latin typeface="Century Gothic" panose="020B0502020202020204" pitchFamily="34" charset="0"/>
              </a:rPr>
              <a:t>saluda</a:t>
            </a:r>
            <a:r>
              <a:rPr lang="en-GB" sz="2400" dirty="0">
                <a:solidFill>
                  <a:schemeClr val="accent5">
                    <a:lumMod val="50000"/>
                  </a:schemeClr>
                </a:solidFill>
                <a:latin typeface="Century Gothic" panose="020B0502020202020204" pitchFamily="34" charset="0"/>
              </a:rPr>
              <a:t>.</a:t>
            </a:r>
          </a:p>
        </p:txBody>
      </p:sp>
      <p:sp>
        <p:nvSpPr>
          <p:cNvPr id="23" name="TextBox 19">
            <a:extLst>
              <a:ext uri="{FF2B5EF4-FFF2-40B4-BE49-F238E27FC236}">
                <a16:creationId xmlns:a16="http://schemas.microsoft.com/office/drawing/2014/main" id="{26C6A9E6-F471-0F47-8AAA-63C55415AA6C}"/>
              </a:ext>
            </a:extLst>
          </p:cNvPr>
          <p:cNvSpPr txBox="1"/>
          <p:nvPr/>
        </p:nvSpPr>
        <p:spPr>
          <a:xfrm>
            <a:off x="109421" y="3719713"/>
            <a:ext cx="11817558" cy="461665"/>
          </a:xfrm>
          <a:prstGeom prst="rect">
            <a:avLst/>
          </a:prstGeom>
          <a:noFill/>
        </p:spPr>
        <p:txBody>
          <a:bodyPr wrap="square" rtlCol="0">
            <a:spAutoFit/>
          </a:bodyPr>
          <a:lstStyle/>
          <a:p>
            <a:pPr lvl="0">
              <a:defRPr/>
            </a:pPr>
            <a:r>
              <a:rPr lang="en-GB" sz="2400" dirty="0">
                <a:solidFill>
                  <a:schemeClr val="accent5">
                    <a:lumMod val="50000"/>
                  </a:schemeClr>
                </a:solidFill>
                <a:latin typeface="Century Gothic" panose="020B0502020202020204" pitchFamily="34" charset="0"/>
              </a:rPr>
              <a:t>2. </a:t>
            </a:r>
            <a:r>
              <a:rPr lang="en-GB" sz="2400" dirty="0" err="1">
                <a:solidFill>
                  <a:schemeClr val="accent5">
                    <a:lumMod val="50000"/>
                  </a:schemeClr>
                </a:solidFill>
                <a:latin typeface="Century Gothic" panose="020B0502020202020204" pitchFamily="34" charset="0"/>
              </a:rPr>
              <a:t>Su</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tía</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vive</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cerca</a:t>
            </a:r>
            <a:r>
              <a:rPr lang="en-GB" sz="2400" dirty="0">
                <a:solidFill>
                  <a:schemeClr val="accent5">
                    <a:lumMod val="50000"/>
                  </a:schemeClr>
                </a:solidFill>
                <a:latin typeface="Century Gothic" panose="020B0502020202020204" pitchFamily="34" charset="0"/>
              </a:rPr>
              <a:t> de </a:t>
            </a:r>
            <a:r>
              <a:rPr lang="en-GB" sz="2400" dirty="0" err="1">
                <a:solidFill>
                  <a:schemeClr val="accent5">
                    <a:lumMod val="50000"/>
                  </a:schemeClr>
                </a:solidFill>
                <a:latin typeface="Century Gothic" panose="020B0502020202020204" pitchFamily="34" charset="0"/>
              </a:rPr>
              <a:t>ella</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entonces</a:t>
            </a:r>
            <a:r>
              <a:rPr lang="en-GB" sz="2400" dirty="0">
                <a:solidFill>
                  <a:schemeClr val="accent5">
                    <a:lumMod val="50000"/>
                  </a:schemeClr>
                </a:solidFill>
                <a:latin typeface="Century Gothic" panose="020B0502020202020204" pitchFamily="34" charset="0"/>
              </a:rPr>
              <a:t> la llama para </a:t>
            </a:r>
            <a:r>
              <a:rPr lang="en-GB" sz="2400" dirty="0" err="1">
                <a:solidFill>
                  <a:schemeClr val="accent5">
                    <a:lumMod val="50000"/>
                  </a:schemeClr>
                </a:solidFill>
                <a:latin typeface="Century Gothic" panose="020B0502020202020204" pitchFamily="34" charset="0"/>
              </a:rPr>
              <a:t>pedir</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ingredientes</a:t>
            </a:r>
            <a:r>
              <a:rPr lang="en-GB" sz="2400" dirty="0">
                <a:solidFill>
                  <a:schemeClr val="accent5">
                    <a:lumMod val="50000"/>
                  </a:schemeClr>
                </a:solidFill>
                <a:latin typeface="Century Gothic" panose="020B0502020202020204" pitchFamily="34" charset="0"/>
              </a:rPr>
              <a:t>.</a:t>
            </a:r>
          </a:p>
        </p:txBody>
      </p:sp>
      <p:sp>
        <p:nvSpPr>
          <p:cNvPr id="24" name="TextBox 19">
            <a:extLst>
              <a:ext uri="{FF2B5EF4-FFF2-40B4-BE49-F238E27FC236}">
                <a16:creationId xmlns:a16="http://schemas.microsoft.com/office/drawing/2014/main" id="{58CC4CFB-CB65-754C-B9E9-DE3F03D5728C}"/>
              </a:ext>
            </a:extLst>
          </p:cNvPr>
          <p:cNvSpPr txBox="1"/>
          <p:nvPr/>
        </p:nvSpPr>
        <p:spPr>
          <a:xfrm>
            <a:off x="109421" y="4424395"/>
            <a:ext cx="10827795" cy="461665"/>
          </a:xfrm>
          <a:prstGeom prst="rect">
            <a:avLst/>
          </a:prstGeom>
          <a:noFill/>
        </p:spPr>
        <p:txBody>
          <a:bodyPr wrap="square" rtlCol="0">
            <a:spAutoFit/>
          </a:bodyPr>
          <a:lstStyle/>
          <a:p>
            <a:pPr lvl="0">
              <a:defRPr/>
            </a:pPr>
            <a:r>
              <a:rPr lang="en-GB" sz="2400" dirty="0">
                <a:solidFill>
                  <a:schemeClr val="accent5">
                    <a:lumMod val="50000"/>
                  </a:schemeClr>
                </a:solidFill>
                <a:latin typeface="Century Gothic" panose="020B0502020202020204" pitchFamily="34" charset="0"/>
              </a:rPr>
              <a:t>3. </a:t>
            </a:r>
            <a:r>
              <a:rPr lang="en-GB" sz="2400" dirty="0" err="1">
                <a:solidFill>
                  <a:schemeClr val="accent5">
                    <a:lumMod val="50000"/>
                  </a:schemeClr>
                </a:solidFill>
                <a:latin typeface="Century Gothic" panose="020B0502020202020204" pitchFamily="34" charset="0"/>
              </a:rPr>
              <a:t>Ahora</a:t>
            </a:r>
            <a:r>
              <a:rPr lang="en-GB" sz="2400" dirty="0">
                <a:solidFill>
                  <a:schemeClr val="accent5">
                    <a:lumMod val="50000"/>
                  </a:schemeClr>
                </a:solidFill>
                <a:latin typeface="Century Gothic" panose="020B0502020202020204" pitchFamily="34" charset="0"/>
              </a:rPr>
              <a:t> Lucía </a:t>
            </a:r>
            <a:r>
              <a:rPr lang="en-GB" sz="2400" dirty="0" err="1">
                <a:solidFill>
                  <a:schemeClr val="accent5">
                    <a:lumMod val="50000"/>
                  </a:schemeClr>
                </a:solidFill>
                <a:latin typeface="Century Gothic" panose="020B0502020202020204" pitchFamily="34" charset="0"/>
              </a:rPr>
              <a:t>tiene</a:t>
            </a:r>
            <a:r>
              <a:rPr lang="en-GB" sz="2400" dirty="0">
                <a:solidFill>
                  <a:schemeClr val="accent5">
                    <a:lumMod val="50000"/>
                  </a:schemeClr>
                </a:solidFill>
                <a:latin typeface="Century Gothic" panose="020B0502020202020204" pitchFamily="34" charset="0"/>
              </a:rPr>
              <a:t> la </a:t>
            </a:r>
            <a:r>
              <a:rPr lang="en-GB" sz="2400" dirty="0" err="1">
                <a:solidFill>
                  <a:schemeClr val="accent5">
                    <a:lumMod val="50000"/>
                  </a:schemeClr>
                </a:solidFill>
                <a:latin typeface="Century Gothic" panose="020B0502020202020204" pitchFamily="34" charset="0"/>
              </a:rPr>
              <a:t>fruta</a:t>
            </a:r>
            <a:r>
              <a:rPr lang="en-GB" sz="2400" dirty="0">
                <a:solidFill>
                  <a:schemeClr val="accent5">
                    <a:lumMod val="50000"/>
                  </a:schemeClr>
                </a:solidFill>
                <a:latin typeface="Century Gothic" panose="020B0502020202020204" pitchFamily="34" charset="0"/>
              </a:rPr>
              <a:t> y la </a:t>
            </a:r>
            <a:r>
              <a:rPr lang="en-GB" sz="2400" dirty="0" err="1">
                <a:solidFill>
                  <a:schemeClr val="accent5">
                    <a:lumMod val="50000"/>
                  </a:schemeClr>
                </a:solidFill>
                <a:latin typeface="Century Gothic" panose="020B0502020202020204" pitchFamily="34" charset="0"/>
              </a:rPr>
              <a:t>corta</a:t>
            </a:r>
            <a:r>
              <a:rPr lang="en-GB" sz="2400" dirty="0">
                <a:solidFill>
                  <a:schemeClr val="accent5">
                    <a:lumMod val="50000"/>
                  </a:schemeClr>
                </a:solidFill>
                <a:latin typeface="Century Gothic" panose="020B0502020202020204" pitchFamily="34" charset="0"/>
              </a:rPr>
              <a:t>.</a:t>
            </a:r>
          </a:p>
        </p:txBody>
      </p:sp>
      <p:sp>
        <p:nvSpPr>
          <p:cNvPr id="25" name="TextBox 19">
            <a:extLst>
              <a:ext uri="{FF2B5EF4-FFF2-40B4-BE49-F238E27FC236}">
                <a16:creationId xmlns:a16="http://schemas.microsoft.com/office/drawing/2014/main" id="{2C562CCF-5917-714F-97FC-217B9AC4A5CE}"/>
              </a:ext>
            </a:extLst>
          </p:cNvPr>
          <p:cNvSpPr txBox="1"/>
          <p:nvPr/>
        </p:nvSpPr>
        <p:spPr>
          <a:xfrm>
            <a:off x="109421" y="5129077"/>
            <a:ext cx="12082579" cy="461665"/>
          </a:xfrm>
          <a:prstGeom prst="rect">
            <a:avLst/>
          </a:prstGeom>
          <a:noFill/>
        </p:spPr>
        <p:txBody>
          <a:bodyPr wrap="square" rtlCol="0">
            <a:spAutoFit/>
          </a:bodyPr>
          <a:lstStyle/>
          <a:p>
            <a:pPr lvl="0">
              <a:defRPr/>
            </a:pPr>
            <a:r>
              <a:rPr lang="en-GB" sz="2400" dirty="0">
                <a:solidFill>
                  <a:schemeClr val="accent5">
                    <a:lumMod val="50000"/>
                  </a:schemeClr>
                </a:solidFill>
                <a:latin typeface="Century Gothic" panose="020B0502020202020204" pitchFamily="34" charset="0"/>
              </a:rPr>
              <a:t>4. Daniel </a:t>
            </a:r>
            <a:r>
              <a:rPr lang="en-GB" sz="2400" dirty="0" err="1">
                <a:solidFill>
                  <a:schemeClr val="accent5">
                    <a:lumMod val="50000"/>
                  </a:schemeClr>
                </a:solidFill>
                <a:latin typeface="Century Gothic" panose="020B0502020202020204" pitchFamily="34" charset="0"/>
              </a:rPr>
              <a:t>quiere</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ayudar</a:t>
            </a:r>
            <a:r>
              <a:rPr lang="en-GB" sz="2400" dirty="0">
                <a:solidFill>
                  <a:schemeClr val="accent5">
                    <a:lumMod val="50000"/>
                  </a:schemeClr>
                </a:solidFill>
                <a:latin typeface="Century Gothic" panose="020B0502020202020204" pitchFamily="34" charset="0"/>
              </a:rPr>
              <a:t> a </a:t>
            </a:r>
            <a:r>
              <a:rPr lang="en-GB" sz="2400" dirty="0" err="1">
                <a:solidFill>
                  <a:schemeClr val="accent5">
                    <a:lumMod val="50000"/>
                  </a:schemeClr>
                </a:solidFill>
                <a:latin typeface="Century Gothic" panose="020B0502020202020204" pitchFamily="34" charset="0"/>
              </a:rPr>
              <a:t>su</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hermana</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así</a:t>
            </a:r>
            <a:r>
              <a:rPr lang="en-GB" sz="2400" dirty="0">
                <a:solidFill>
                  <a:schemeClr val="accent5">
                    <a:lumMod val="50000"/>
                  </a:schemeClr>
                </a:solidFill>
                <a:latin typeface="Century Gothic" panose="020B0502020202020204" pitchFamily="34" charset="0"/>
              </a:rPr>
              <a:t> que la </a:t>
            </a:r>
            <a:r>
              <a:rPr lang="en-GB" sz="2400" dirty="0" err="1">
                <a:solidFill>
                  <a:schemeClr val="accent5">
                    <a:lumMod val="50000"/>
                  </a:schemeClr>
                </a:solidFill>
                <a:latin typeface="Century Gothic" panose="020B0502020202020204" pitchFamily="34" charset="0"/>
              </a:rPr>
              <a:t>acompaña</a:t>
            </a:r>
            <a:r>
              <a:rPr lang="en-GB" sz="2400" dirty="0">
                <a:solidFill>
                  <a:schemeClr val="accent5">
                    <a:lumMod val="50000"/>
                  </a:schemeClr>
                </a:solidFill>
                <a:latin typeface="Century Gothic" panose="020B0502020202020204" pitchFamily="34" charset="0"/>
              </a:rPr>
              <a:t> a la </a:t>
            </a:r>
            <a:r>
              <a:rPr lang="en-GB" sz="2400" dirty="0" err="1">
                <a:solidFill>
                  <a:schemeClr val="accent5">
                    <a:lumMod val="50000"/>
                  </a:schemeClr>
                </a:solidFill>
                <a:latin typeface="Century Gothic" panose="020B0502020202020204" pitchFamily="34" charset="0"/>
              </a:rPr>
              <a:t>cocina</a:t>
            </a:r>
            <a:r>
              <a:rPr lang="en-GB" sz="2400" dirty="0">
                <a:solidFill>
                  <a:schemeClr val="accent5">
                    <a:lumMod val="50000"/>
                  </a:schemeClr>
                </a:solidFill>
                <a:latin typeface="Century Gothic" panose="020B0502020202020204" pitchFamily="34" charset="0"/>
              </a:rPr>
              <a:t>.</a:t>
            </a:r>
          </a:p>
        </p:txBody>
      </p:sp>
      <p:sp>
        <p:nvSpPr>
          <p:cNvPr id="26" name="TextBox 19">
            <a:extLst>
              <a:ext uri="{FF2B5EF4-FFF2-40B4-BE49-F238E27FC236}">
                <a16:creationId xmlns:a16="http://schemas.microsoft.com/office/drawing/2014/main" id="{0433FE85-7C21-C74A-9AD1-2875433EC89A}"/>
              </a:ext>
            </a:extLst>
          </p:cNvPr>
          <p:cNvSpPr txBox="1"/>
          <p:nvPr/>
        </p:nvSpPr>
        <p:spPr>
          <a:xfrm>
            <a:off x="109421" y="5833759"/>
            <a:ext cx="10827795" cy="461665"/>
          </a:xfrm>
          <a:prstGeom prst="rect">
            <a:avLst/>
          </a:prstGeom>
          <a:noFill/>
        </p:spPr>
        <p:txBody>
          <a:bodyPr wrap="square" rtlCol="0">
            <a:spAutoFit/>
          </a:bodyPr>
          <a:lstStyle/>
          <a:p>
            <a:pPr lvl="0">
              <a:defRPr/>
            </a:pPr>
            <a:r>
              <a:rPr lang="en-GB" sz="2400" dirty="0">
                <a:solidFill>
                  <a:schemeClr val="accent5">
                    <a:lumMod val="50000"/>
                  </a:schemeClr>
                </a:solidFill>
                <a:latin typeface="Century Gothic" panose="020B0502020202020204" pitchFamily="34" charset="0"/>
              </a:rPr>
              <a:t>5. </a:t>
            </a:r>
            <a:r>
              <a:rPr lang="en-GB" sz="2400" dirty="0" err="1">
                <a:solidFill>
                  <a:schemeClr val="accent5">
                    <a:lumMod val="50000"/>
                  </a:schemeClr>
                </a:solidFill>
                <a:latin typeface="Century Gothic" panose="020B0502020202020204" pitchFamily="34" charset="0"/>
              </a:rPr>
              <a:t>Cuando</a:t>
            </a:r>
            <a:r>
              <a:rPr lang="en-GB" sz="2400" dirty="0">
                <a:solidFill>
                  <a:schemeClr val="accent5">
                    <a:lumMod val="50000"/>
                  </a:schemeClr>
                </a:solidFill>
                <a:latin typeface="Century Gothic" panose="020B0502020202020204" pitchFamily="34" charset="0"/>
              </a:rPr>
              <a:t> el dulce </a:t>
            </a:r>
            <a:r>
              <a:rPr lang="en-GB" sz="2400" dirty="0" err="1">
                <a:solidFill>
                  <a:schemeClr val="accent5">
                    <a:lumMod val="50000"/>
                  </a:schemeClr>
                </a:solidFill>
                <a:latin typeface="Century Gothic" panose="020B0502020202020204" pitchFamily="34" charset="0"/>
              </a:rPr>
              <a:t>está</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listo</a:t>
            </a:r>
            <a:r>
              <a:rPr lang="en-GB" sz="2400" dirty="0">
                <a:solidFill>
                  <a:schemeClr val="accent5">
                    <a:lumMod val="50000"/>
                  </a:schemeClr>
                </a:solidFill>
                <a:latin typeface="Century Gothic" panose="020B0502020202020204" pitchFamily="34" charset="0"/>
              </a:rPr>
              <a:t> lo </a:t>
            </a:r>
            <a:r>
              <a:rPr lang="en-GB" sz="2400" dirty="0" err="1">
                <a:solidFill>
                  <a:schemeClr val="accent5">
                    <a:lumMod val="50000"/>
                  </a:schemeClr>
                </a:solidFill>
                <a:latin typeface="Century Gothic" panose="020B0502020202020204" pitchFamily="34" charset="0"/>
              </a:rPr>
              <a:t>coloca</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encima</a:t>
            </a:r>
            <a:r>
              <a:rPr lang="en-GB" sz="2400" dirty="0">
                <a:solidFill>
                  <a:schemeClr val="accent5">
                    <a:lumMod val="50000"/>
                  </a:schemeClr>
                </a:solidFill>
                <a:latin typeface="Century Gothic" panose="020B0502020202020204" pitchFamily="34" charset="0"/>
              </a:rPr>
              <a:t> de la mesa.</a:t>
            </a:r>
          </a:p>
        </p:txBody>
      </p:sp>
      <p:sp>
        <p:nvSpPr>
          <p:cNvPr id="27" name="TextBox 19">
            <a:extLst>
              <a:ext uri="{FF2B5EF4-FFF2-40B4-BE49-F238E27FC236}">
                <a16:creationId xmlns:a16="http://schemas.microsoft.com/office/drawing/2014/main" id="{AEAF8AC9-E218-344F-B240-7B3EF7505B99}"/>
              </a:ext>
            </a:extLst>
          </p:cNvPr>
          <p:cNvSpPr txBox="1"/>
          <p:nvPr/>
        </p:nvSpPr>
        <p:spPr>
          <a:xfrm>
            <a:off x="56105" y="3017286"/>
            <a:ext cx="10827795" cy="461665"/>
          </a:xfrm>
          <a:prstGeom prst="rect">
            <a:avLst/>
          </a:prstGeom>
          <a:noFill/>
        </p:spPr>
        <p:txBody>
          <a:bodyPr wrap="square" rtlCol="0">
            <a:spAutoFit/>
          </a:bodyPr>
          <a:lstStyle/>
          <a:p>
            <a:pPr lvl="0">
              <a:defRPr/>
            </a:pPr>
            <a:r>
              <a:rPr lang="en-GB" sz="2400" dirty="0">
                <a:solidFill>
                  <a:schemeClr val="accent5">
                    <a:lumMod val="50000"/>
                  </a:schemeClr>
                </a:solidFill>
                <a:latin typeface="Century Gothic" panose="020B0502020202020204" pitchFamily="34" charset="0"/>
              </a:rPr>
              <a:t>1. Lu</a:t>
            </a:r>
            <a:r>
              <a:rPr lang="en-GB" sz="2400" b="1" dirty="0">
                <a:solidFill>
                  <a:schemeClr val="accent5">
                    <a:lumMod val="50000"/>
                  </a:schemeClr>
                </a:solidFill>
                <a:latin typeface="Century Gothic" panose="020B0502020202020204" pitchFamily="34" charset="0"/>
              </a:rPr>
              <a:t>cí</a:t>
            </a:r>
            <a:r>
              <a:rPr lang="en-GB" sz="2400" dirty="0">
                <a:solidFill>
                  <a:schemeClr val="accent5">
                    <a:lumMod val="50000"/>
                  </a:schemeClr>
                </a:solidFill>
                <a:latin typeface="Century Gothic" panose="020B0502020202020204" pitchFamily="34" charset="0"/>
              </a:rPr>
              <a:t>a </a:t>
            </a:r>
            <a:r>
              <a:rPr lang="en-GB" sz="2400" dirty="0" err="1">
                <a:solidFill>
                  <a:schemeClr val="accent5">
                    <a:lumMod val="50000"/>
                  </a:schemeClr>
                </a:solidFill>
                <a:latin typeface="Century Gothic" panose="020B0502020202020204" pitchFamily="34" charset="0"/>
              </a:rPr>
              <a:t>ve</a:t>
            </a:r>
            <a:r>
              <a:rPr lang="en-GB" sz="2400" dirty="0">
                <a:solidFill>
                  <a:schemeClr val="accent5">
                    <a:lumMod val="50000"/>
                  </a:schemeClr>
                </a:solidFill>
                <a:latin typeface="Century Gothic" panose="020B0502020202020204" pitchFamily="34" charset="0"/>
              </a:rPr>
              <a:t> al </a:t>
            </a:r>
            <a:r>
              <a:rPr lang="en-GB" sz="2400" dirty="0" err="1">
                <a:solidFill>
                  <a:schemeClr val="accent5">
                    <a:lumMod val="50000"/>
                  </a:schemeClr>
                </a:solidFill>
                <a:latin typeface="Century Gothic" panose="020B0502020202020204" pitchFamily="34" charset="0"/>
              </a:rPr>
              <a:t>profesor</a:t>
            </a:r>
            <a:r>
              <a:rPr lang="en-GB" sz="2400" dirty="0">
                <a:solidFill>
                  <a:schemeClr val="accent5">
                    <a:lumMod val="50000"/>
                  </a:schemeClr>
                </a:solidFill>
                <a:latin typeface="Century Gothic" panose="020B0502020202020204" pitchFamily="34" charset="0"/>
              </a:rPr>
              <a:t> del co</a:t>
            </a:r>
            <a:r>
              <a:rPr lang="en-GB" sz="2400" b="1" dirty="0">
                <a:solidFill>
                  <a:schemeClr val="accent5">
                    <a:lumMod val="50000"/>
                  </a:schemeClr>
                </a:solidFill>
                <a:latin typeface="Century Gothic" panose="020B0502020202020204" pitchFamily="34" charset="0"/>
              </a:rPr>
              <a:t>le</a:t>
            </a:r>
            <a:r>
              <a:rPr lang="en-GB" sz="2400" dirty="0">
                <a:solidFill>
                  <a:schemeClr val="accent5">
                    <a:lumMod val="50000"/>
                  </a:schemeClr>
                </a:solidFill>
                <a:latin typeface="Century Gothic" panose="020B0502020202020204" pitchFamily="34" charset="0"/>
              </a:rPr>
              <a:t>gio </a:t>
            </a:r>
            <a:r>
              <a:rPr lang="en-GB" sz="2400" dirty="0" err="1">
                <a:solidFill>
                  <a:schemeClr val="accent5">
                    <a:lumMod val="50000"/>
                  </a:schemeClr>
                </a:solidFill>
                <a:latin typeface="Century Gothic" panose="020B0502020202020204" pitchFamily="34" charset="0"/>
              </a:rPr>
              <a:t>en</a:t>
            </a:r>
            <a:r>
              <a:rPr lang="en-GB" sz="2400" dirty="0">
                <a:solidFill>
                  <a:schemeClr val="accent5">
                    <a:lumMod val="50000"/>
                  </a:schemeClr>
                </a:solidFill>
                <a:latin typeface="Century Gothic" panose="020B0502020202020204" pitchFamily="34" charset="0"/>
              </a:rPr>
              <a:t> el mer</a:t>
            </a:r>
            <a:r>
              <a:rPr lang="en-GB" sz="2400" b="1" dirty="0">
                <a:solidFill>
                  <a:schemeClr val="accent5">
                    <a:lumMod val="50000"/>
                  </a:schemeClr>
                </a:solidFill>
                <a:latin typeface="Century Gothic" panose="020B0502020202020204" pitchFamily="34" charset="0"/>
              </a:rPr>
              <a:t>ca</a:t>
            </a:r>
            <a:r>
              <a:rPr lang="en-GB" sz="2400" dirty="0">
                <a:solidFill>
                  <a:schemeClr val="accent5">
                    <a:lumMod val="50000"/>
                  </a:schemeClr>
                </a:solidFill>
                <a:latin typeface="Century Gothic" panose="020B0502020202020204" pitchFamily="34" charset="0"/>
              </a:rPr>
              <a:t>do, </a:t>
            </a:r>
            <a:r>
              <a:rPr lang="en-GB" sz="2400" dirty="0" err="1">
                <a:solidFill>
                  <a:schemeClr val="accent5">
                    <a:lumMod val="50000"/>
                  </a:schemeClr>
                </a:solidFill>
                <a:latin typeface="Century Gothic" panose="020B0502020202020204" pitchFamily="34" charset="0"/>
              </a:rPr>
              <a:t>en</a:t>
            </a:r>
            <a:r>
              <a:rPr lang="en-GB" sz="2400" b="1" dirty="0" err="1">
                <a:solidFill>
                  <a:schemeClr val="accent5">
                    <a:lumMod val="50000"/>
                  </a:schemeClr>
                </a:solidFill>
                <a:latin typeface="Century Gothic" panose="020B0502020202020204" pitchFamily="34" charset="0"/>
              </a:rPr>
              <a:t>ton</a:t>
            </a:r>
            <a:r>
              <a:rPr lang="en-GB" sz="2400" dirty="0" err="1">
                <a:solidFill>
                  <a:schemeClr val="accent5">
                    <a:lumMod val="50000"/>
                  </a:schemeClr>
                </a:solidFill>
                <a:latin typeface="Century Gothic" panose="020B0502020202020204" pitchFamily="34" charset="0"/>
              </a:rPr>
              <a:t>ces</a:t>
            </a:r>
            <a:r>
              <a:rPr lang="en-GB" sz="2400" dirty="0">
                <a:solidFill>
                  <a:schemeClr val="accent5">
                    <a:lumMod val="50000"/>
                  </a:schemeClr>
                </a:solidFill>
                <a:latin typeface="Century Gothic" panose="020B0502020202020204" pitchFamily="34" charset="0"/>
              </a:rPr>
              <a:t> lo </a:t>
            </a:r>
            <a:r>
              <a:rPr lang="en-GB" sz="2400" dirty="0" err="1">
                <a:solidFill>
                  <a:schemeClr val="accent5">
                    <a:lumMod val="50000"/>
                  </a:schemeClr>
                </a:solidFill>
                <a:latin typeface="Century Gothic" panose="020B0502020202020204" pitchFamily="34" charset="0"/>
              </a:rPr>
              <a:t>sa</a:t>
            </a:r>
            <a:r>
              <a:rPr lang="en-GB" sz="2400" b="1" dirty="0" err="1">
                <a:solidFill>
                  <a:schemeClr val="accent5">
                    <a:lumMod val="50000"/>
                  </a:schemeClr>
                </a:solidFill>
                <a:latin typeface="Century Gothic" panose="020B0502020202020204" pitchFamily="34" charset="0"/>
              </a:rPr>
              <a:t>lu</a:t>
            </a:r>
            <a:r>
              <a:rPr lang="en-GB" sz="2400" dirty="0" err="1">
                <a:solidFill>
                  <a:schemeClr val="accent5">
                    <a:lumMod val="50000"/>
                  </a:schemeClr>
                </a:solidFill>
                <a:latin typeface="Century Gothic" panose="020B0502020202020204" pitchFamily="34" charset="0"/>
              </a:rPr>
              <a:t>da</a:t>
            </a:r>
            <a:r>
              <a:rPr lang="en-GB" sz="2400" dirty="0">
                <a:solidFill>
                  <a:schemeClr val="accent5">
                    <a:lumMod val="50000"/>
                  </a:schemeClr>
                </a:solidFill>
                <a:latin typeface="Century Gothic" panose="020B0502020202020204" pitchFamily="34" charset="0"/>
              </a:rPr>
              <a:t>.</a:t>
            </a:r>
          </a:p>
        </p:txBody>
      </p:sp>
      <p:sp>
        <p:nvSpPr>
          <p:cNvPr id="28" name="TextBox 19">
            <a:extLst>
              <a:ext uri="{FF2B5EF4-FFF2-40B4-BE49-F238E27FC236}">
                <a16:creationId xmlns:a16="http://schemas.microsoft.com/office/drawing/2014/main" id="{DBF1057E-5257-7943-B3E6-DAF1B5F9422C}"/>
              </a:ext>
            </a:extLst>
          </p:cNvPr>
          <p:cNvSpPr txBox="1"/>
          <p:nvPr/>
        </p:nvSpPr>
        <p:spPr>
          <a:xfrm>
            <a:off x="109421" y="3725303"/>
            <a:ext cx="11817558" cy="461665"/>
          </a:xfrm>
          <a:prstGeom prst="rect">
            <a:avLst/>
          </a:prstGeom>
          <a:noFill/>
        </p:spPr>
        <p:txBody>
          <a:bodyPr wrap="square" rtlCol="0">
            <a:spAutoFit/>
          </a:bodyPr>
          <a:lstStyle/>
          <a:p>
            <a:pPr lvl="0">
              <a:defRPr/>
            </a:pPr>
            <a:r>
              <a:rPr lang="en-GB" sz="2400" dirty="0">
                <a:solidFill>
                  <a:schemeClr val="accent5">
                    <a:lumMod val="50000"/>
                  </a:schemeClr>
                </a:solidFill>
                <a:latin typeface="Century Gothic" panose="020B0502020202020204" pitchFamily="34" charset="0"/>
              </a:rPr>
              <a:t>2. </a:t>
            </a:r>
            <a:r>
              <a:rPr lang="en-GB" sz="2400" dirty="0" err="1">
                <a:solidFill>
                  <a:schemeClr val="accent5">
                    <a:lumMod val="50000"/>
                  </a:schemeClr>
                </a:solidFill>
                <a:latin typeface="Century Gothic" panose="020B0502020202020204" pitchFamily="34" charset="0"/>
              </a:rPr>
              <a:t>Su</a:t>
            </a:r>
            <a:r>
              <a:rPr lang="en-GB" sz="2400" dirty="0">
                <a:solidFill>
                  <a:schemeClr val="accent5">
                    <a:lumMod val="50000"/>
                  </a:schemeClr>
                </a:solidFill>
                <a:latin typeface="Century Gothic" panose="020B0502020202020204" pitchFamily="34" charset="0"/>
              </a:rPr>
              <a:t> </a:t>
            </a:r>
            <a:r>
              <a:rPr lang="en-GB" sz="2400" b="1" dirty="0" err="1">
                <a:solidFill>
                  <a:schemeClr val="accent5">
                    <a:lumMod val="50000"/>
                  </a:schemeClr>
                </a:solidFill>
                <a:latin typeface="Century Gothic" panose="020B0502020202020204" pitchFamily="34" charset="0"/>
              </a:rPr>
              <a:t>tí</a:t>
            </a:r>
            <a:r>
              <a:rPr lang="en-GB" sz="2400" dirty="0" err="1">
                <a:solidFill>
                  <a:schemeClr val="accent5">
                    <a:lumMod val="50000"/>
                  </a:schemeClr>
                </a:solidFill>
                <a:latin typeface="Century Gothic" panose="020B0502020202020204" pitchFamily="34" charset="0"/>
              </a:rPr>
              <a:t>a</a:t>
            </a:r>
            <a:r>
              <a:rPr lang="en-GB" sz="2400" dirty="0">
                <a:solidFill>
                  <a:schemeClr val="accent5">
                    <a:lumMod val="50000"/>
                  </a:schemeClr>
                </a:solidFill>
                <a:latin typeface="Century Gothic" panose="020B0502020202020204" pitchFamily="34" charset="0"/>
              </a:rPr>
              <a:t> </a:t>
            </a:r>
            <a:r>
              <a:rPr lang="en-GB" sz="2400" b="1" dirty="0" err="1">
                <a:solidFill>
                  <a:schemeClr val="accent5">
                    <a:lumMod val="50000"/>
                  </a:schemeClr>
                </a:solidFill>
                <a:latin typeface="Century Gothic" panose="020B0502020202020204" pitchFamily="34" charset="0"/>
              </a:rPr>
              <a:t>vi</a:t>
            </a:r>
            <a:r>
              <a:rPr lang="en-GB" sz="2400" dirty="0" err="1">
                <a:solidFill>
                  <a:schemeClr val="accent5">
                    <a:lumMod val="50000"/>
                  </a:schemeClr>
                </a:solidFill>
                <a:latin typeface="Century Gothic" panose="020B0502020202020204" pitchFamily="34" charset="0"/>
              </a:rPr>
              <a:t>ve</a:t>
            </a:r>
            <a:r>
              <a:rPr lang="en-GB" sz="2400" dirty="0">
                <a:solidFill>
                  <a:schemeClr val="accent5">
                    <a:lumMod val="50000"/>
                  </a:schemeClr>
                </a:solidFill>
                <a:latin typeface="Century Gothic" panose="020B0502020202020204" pitchFamily="34" charset="0"/>
              </a:rPr>
              <a:t> </a:t>
            </a:r>
            <a:r>
              <a:rPr lang="en-GB" sz="2400" b="1" dirty="0" err="1">
                <a:solidFill>
                  <a:schemeClr val="accent5">
                    <a:lumMod val="50000"/>
                  </a:schemeClr>
                </a:solidFill>
                <a:latin typeface="Century Gothic" panose="020B0502020202020204" pitchFamily="34" charset="0"/>
              </a:rPr>
              <a:t>cer</a:t>
            </a:r>
            <a:r>
              <a:rPr lang="en-GB" sz="2400" dirty="0" err="1">
                <a:solidFill>
                  <a:schemeClr val="accent5">
                    <a:lumMod val="50000"/>
                  </a:schemeClr>
                </a:solidFill>
                <a:latin typeface="Century Gothic" panose="020B0502020202020204" pitchFamily="34" charset="0"/>
              </a:rPr>
              <a:t>ca</a:t>
            </a:r>
            <a:r>
              <a:rPr lang="en-GB" sz="2400" dirty="0">
                <a:solidFill>
                  <a:schemeClr val="accent5">
                    <a:lumMod val="50000"/>
                  </a:schemeClr>
                </a:solidFill>
                <a:latin typeface="Century Gothic" panose="020B0502020202020204" pitchFamily="34" charset="0"/>
              </a:rPr>
              <a:t> de </a:t>
            </a:r>
            <a:r>
              <a:rPr lang="en-GB" sz="2400" dirty="0" err="1">
                <a:solidFill>
                  <a:schemeClr val="accent5">
                    <a:lumMod val="50000"/>
                  </a:schemeClr>
                </a:solidFill>
                <a:latin typeface="Century Gothic" panose="020B0502020202020204" pitchFamily="34" charset="0"/>
              </a:rPr>
              <a:t>ella</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en</a:t>
            </a:r>
            <a:r>
              <a:rPr lang="en-GB" sz="2400" b="1" dirty="0" err="1">
                <a:solidFill>
                  <a:schemeClr val="accent5">
                    <a:lumMod val="50000"/>
                  </a:schemeClr>
                </a:solidFill>
                <a:latin typeface="Century Gothic" panose="020B0502020202020204" pitchFamily="34" charset="0"/>
              </a:rPr>
              <a:t>ton</a:t>
            </a:r>
            <a:r>
              <a:rPr lang="en-GB" sz="2400" dirty="0" err="1">
                <a:solidFill>
                  <a:schemeClr val="accent5">
                    <a:lumMod val="50000"/>
                  </a:schemeClr>
                </a:solidFill>
                <a:latin typeface="Century Gothic" panose="020B0502020202020204" pitchFamily="34" charset="0"/>
              </a:rPr>
              <a:t>ces</a:t>
            </a:r>
            <a:r>
              <a:rPr lang="en-GB" sz="2400" dirty="0">
                <a:solidFill>
                  <a:schemeClr val="accent5">
                    <a:lumMod val="50000"/>
                  </a:schemeClr>
                </a:solidFill>
                <a:latin typeface="Century Gothic" panose="020B0502020202020204" pitchFamily="34" charset="0"/>
              </a:rPr>
              <a:t> la </a:t>
            </a:r>
            <a:r>
              <a:rPr lang="en-GB" sz="2400" b="1" dirty="0">
                <a:solidFill>
                  <a:schemeClr val="accent5">
                    <a:lumMod val="50000"/>
                  </a:schemeClr>
                </a:solidFill>
                <a:latin typeface="Century Gothic" panose="020B0502020202020204" pitchFamily="34" charset="0"/>
              </a:rPr>
              <a:t>lla</a:t>
            </a:r>
            <a:r>
              <a:rPr lang="en-GB" sz="2400" dirty="0">
                <a:solidFill>
                  <a:schemeClr val="accent5">
                    <a:lumMod val="50000"/>
                  </a:schemeClr>
                </a:solidFill>
                <a:latin typeface="Century Gothic" panose="020B0502020202020204" pitchFamily="34" charset="0"/>
              </a:rPr>
              <a:t>ma </a:t>
            </a:r>
            <a:r>
              <a:rPr lang="en-GB" sz="2400" b="1" dirty="0">
                <a:solidFill>
                  <a:schemeClr val="accent5">
                    <a:lumMod val="50000"/>
                  </a:schemeClr>
                </a:solidFill>
                <a:latin typeface="Century Gothic" panose="020B0502020202020204" pitchFamily="34" charset="0"/>
              </a:rPr>
              <a:t>pa</a:t>
            </a:r>
            <a:r>
              <a:rPr lang="en-GB" sz="2400" dirty="0">
                <a:solidFill>
                  <a:schemeClr val="accent5">
                    <a:lumMod val="50000"/>
                  </a:schemeClr>
                </a:solidFill>
                <a:latin typeface="Century Gothic" panose="020B0502020202020204" pitchFamily="34" charset="0"/>
              </a:rPr>
              <a:t>ra </a:t>
            </a:r>
            <a:r>
              <a:rPr lang="en-GB" sz="2400" dirty="0" err="1">
                <a:solidFill>
                  <a:schemeClr val="accent5">
                    <a:lumMod val="50000"/>
                  </a:schemeClr>
                </a:solidFill>
                <a:latin typeface="Century Gothic" panose="020B0502020202020204" pitchFamily="34" charset="0"/>
              </a:rPr>
              <a:t>pedir</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ingre</a:t>
            </a:r>
            <a:r>
              <a:rPr lang="en-GB" sz="2400" b="1" dirty="0" err="1">
                <a:solidFill>
                  <a:schemeClr val="accent5">
                    <a:lumMod val="50000"/>
                  </a:schemeClr>
                </a:solidFill>
                <a:latin typeface="Century Gothic" panose="020B0502020202020204" pitchFamily="34" charset="0"/>
              </a:rPr>
              <a:t>dien</a:t>
            </a:r>
            <a:r>
              <a:rPr lang="en-GB" sz="2400" dirty="0" err="1">
                <a:solidFill>
                  <a:schemeClr val="accent5">
                    <a:lumMod val="50000"/>
                  </a:schemeClr>
                </a:solidFill>
                <a:latin typeface="Century Gothic" panose="020B0502020202020204" pitchFamily="34" charset="0"/>
              </a:rPr>
              <a:t>tes</a:t>
            </a:r>
            <a:r>
              <a:rPr lang="en-GB" sz="2400" dirty="0">
                <a:solidFill>
                  <a:schemeClr val="accent5">
                    <a:lumMod val="50000"/>
                  </a:schemeClr>
                </a:solidFill>
                <a:latin typeface="Century Gothic" panose="020B0502020202020204" pitchFamily="34" charset="0"/>
              </a:rPr>
              <a:t>.</a:t>
            </a:r>
          </a:p>
        </p:txBody>
      </p:sp>
      <p:sp>
        <p:nvSpPr>
          <p:cNvPr id="29" name="TextBox 19">
            <a:extLst>
              <a:ext uri="{FF2B5EF4-FFF2-40B4-BE49-F238E27FC236}">
                <a16:creationId xmlns:a16="http://schemas.microsoft.com/office/drawing/2014/main" id="{21F3E444-5FD6-1C4D-89EF-C1FAD9877B27}"/>
              </a:ext>
            </a:extLst>
          </p:cNvPr>
          <p:cNvSpPr txBox="1"/>
          <p:nvPr/>
        </p:nvSpPr>
        <p:spPr>
          <a:xfrm>
            <a:off x="109421" y="4420066"/>
            <a:ext cx="10827795" cy="461665"/>
          </a:xfrm>
          <a:prstGeom prst="rect">
            <a:avLst/>
          </a:prstGeom>
          <a:noFill/>
        </p:spPr>
        <p:txBody>
          <a:bodyPr wrap="square" rtlCol="0">
            <a:spAutoFit/>
          </a:bodyPr>
          <a:lstStyle/>
          <a:p>
            <a:pPr lvl="0">
              <a:defRPr/>
            </a:pPr>
            <a:r>
              <a:rPr lang="en-GB" sz="2400" dirty="0">
                <a:solidFill>
                  <a:schemeClr val="accent5">
                    <a:lumMod val="50000"/>
                  </a:schemeClr>
                </a:solidFill>
                <a:latin typeface="Century Gothic" panose="020B0502020202020204" pitchFamily="34" charset="0"/>
              </a:rPr>
              <a:t>3. </a:t>
            </a:r>
            <a:r>
              <a:rPr lang="en-GB" sz="2400" dirty="0" err="1">
                <a:solidFill>
                  <a:schemeClr val="accent5">
                    <a:lumMod val="50000"/>
                  </a:schemeClr>
                </a:solidFill>
                <a:latin typeface="Century Gothic" panose="020B0502020202020204" pitchFamily="34" charset="0"/>
              </a:rPr>
              <a:t>A</a:t>
            </a:r>
            <a:r>
              <a:rPr lang="en-GB" sz="2400" b="1" dirty="0" err="1">
                <a:solidFill>
                  <a:schemeClr val="accent5">
                    <a:lumMod val="50000"/>
                  </a:schemeClr>
                </a:solidFill>
                <a:latin typeface="Century Gothic" panose="020B0502020202020204" pitchFamily="34" charset="0"/>
              </a:rPr>
              <a:t>ho</a:t>
            </a:r>
            <a:r>
              <a:rPr lang="en-GB" sz="2400" dirty="0" err="1">
                <a:solidFill>
                  <a:schemeClr val="accent5">
                    <a:lumMod val="50000"/>
                  </a:schemeClr>
                </a:solidFill>
                <a:latin typeface="Century Gothic" panose="020B0502020202020204" pitchFamily="34" charset="0"/>
              </a:rPr>
              <a:t>ra</a:t>
            </a:r>
            <a:r>
              <a:rPr lang="en-GB" sz="2400" dirty="0">
                <a:solidFill>
                  <a:schemeClr val="accent5">
                    <a:lumMod val="50000"/>
                  </a:schemeClr>
                </a:solidFill>
                <a:latin typeface="Century Gothic" panose="020B0502020202020204" pitchFamily="34" charset="0"/>
              </a:rPr>
              <a:t> Lu</a:t>
            </a:r>
            <a:r>
              <a:rPr lang="en-GB" sz="2400" b="1" dirty="0">
                <a:solidFill>
                  <a:schemeClr val="accent5">
                    <a:lumMod val="50000"/>
                  </a:schemeClr>
                </a:solidFill>
                <a:latin typeface="Century Gothic" panose="020B0502020202020204" pitchFamily="34" charset="0"/>
              </a:rPr>
              <a:t>cí</a:t>
            </a:r>
            <a:r>
              <a:rPr lang="en-GB" sz="2400" dirty="0">
                <a:solidFill>
                  <a:schemeClr val="accent5">
                    <a:lumMod val="50000"/>
                  </a:schemeClr>
                </a:solidFill>
                <a:latin typeface="Century Gothic" panose="020B0502020202020204" pitchFamily="34" charset="0"/>
              </a:rPr>
              <a:t>a </a:t>
            </a:r>
            <a:r>
              <a:rPr lang="en-GB" sz="2400" b="1" dirty="0" err="1">
                <a:solidFill>
                  <a:schemeClr val="accent5">
                    <a:lumMod val="50000"/>
                  </a:schemeClr>
                </a:solidFill>
                <a:latin typeface="Century Gothic" panose="020B0502020202020204" pitchFamily="34" charset="0"/>
              </a:rPr>
              <a:t>tie</a:t>
            </a:r>
            <a:r>
              <a:rPr lang="en-GB" sz="2400" dirty="0" err="1">
                <a:solidFill>
                  <a:schemeClr val="accent5">
                    <a:lumMod val="50000"/>
                  </a:schemeClr>
                </a:solidFill>
                <a:latin typeface="Century Gothic" panose="020B0502020202020204" pitchFamily="34" charset="0"/>
              </a:rPr>
              <a:t>ne</a:t>
            </a:r>
            <a:r>
              <a:rPr lang="en-GB" sz="2400" dirty="0">
                <a:solidFill>
                  <a:schemeClr val="accent5">
                    <a:lumMod val="50000"/>
                  </a:schemeClr>
                </a:solidFill>
                <a:latin typeface="Century Gothic" panose="020B0502020202020204" pitchFamily="34" charset="0"/>
              </a:rPr>
              <a:t> la </a:t>
            </a:r>
            <a:r>
              <a:rPr lang="en-GB" sz="2400" b="1" dirty="0" err="1">
                <a:solidFill>
                  <a:schemeClr val="accent5">
                    <a:lumMod val="50000"/>
                  </a:schemeClr>
                </a:solidFill>
                <a:latin typeface="Century Gothic" panose="020B0502020202020204" pitchFamily="34" charset="0"/>
              </a:rPr>
              <a:t>fru</a:t>
            </a:r>
            <a:r>
              <a:rPr lang="en-GB" sz="2400" dirty="0" err="1">
                <a:solidFill>
                  <a:schemeClr val="accent5">
                    <a:lumMod val="50000"/>
                  </a:schemeClr>
                </a:solidFill>
                <a:latin typeface="Century Gothic" panose="020B0502020202020204" pitchFamily="34" charset="0"/>
              </a:rPr>
              <a:t>ta</a:t>
            </a:r>
            <a:r>
              <a:rPr lang="en-GB" sz="2400" dirty="0">
                <a:solidFill>
                  <a:schemeClr val="accent5">
                    <a:lumMod val="50000"/>
                  </a:schemeClr>
                </a:solidFill>
                <a:latin typeface="Century Gothic" panose="020B0502020202020204" pitchFamily="34" charset="0"/>
              </a:rPr>
              <a:t> y la </a:t>
            </a:r>
            <a:r>
              <a:rPr lang="en-GB" sz="2400" b="1" dirty="0" err="1">
                <a:solidFill>
                  <a:schemeClr val="accent5">
                    <a:lumMod val="50000"/>
                  </a:schemeClr>
                </a:solidFill>
                <a:latin typeface="Century Gothic" panose="020B0502020202020204" pitchFamily="34" charset="0"/>
              </a:rPr>
              <a:t>cor</a:t>
            </a:r>
            <a:r>
              <a:rPr lang="en-GB" sz="2400" dirty="0" err="1">
                <a:solidFill>
                  <a:schemeClr val="accent5">
                    <a:lumMod val="50000"/>
                  </a:schemeClr>
                </a:solidFill>
                <a:latin typeface="Century Gothic" panose="020B0502020202020204" pitchFamily="34" charset="0"/>
              </a:rPr>
              <a:t>ta</a:t>
            </a:r>
            <a:r>
              <a:rPr lang="en-GB" sz="2400" dirty="0">
                <a:solidFill>
                  <a:schemeClr val="accent5">
                    <a:lumMod val="50000"/>
                  </a:schemeClr>
                </a:solidFill>
                <a:latin typeface="Century Gothic" panose="020B0502020202020204" pitchFamily="34" charset="0"/>
              </a:rPr>
              <a:t>.</a:t>
            </a:r>
          </a:p>
        </p:txBody>
      </p:sp>
      <p:sp>
        <p:nvSpPr>
          <p:cNvPr id="34" name="TextBox 19">
            <a:extLst>
              <a:ext uri="{FF2B5EF4-FFF2-40B4-BE49-F238E27FC236}">
                <a16:creationId xmlns:a16="http://schemas.microsoft.com/office/drawing/2014/main" id="{82308FBF-B074-B642-A4B0-547AFF92067A}"/>
              </a:ext>
            </a:extLst>
          </p:cNvPr>
          <p:cNvSpPr txBox="1"/>
          <p:nvPr/>
        </p:nvSpPr>
        <p:spPr>
          <a:xfrm>
            <a:off x="109421" y="5124748"/>
            <a:ext cx="12082579" cy="461665"/>
          </a:xfrm>
          <a:prstGeom prst="rect">
            <a:avLst/>
          </a:prstGeom>
          <a:noFill/>
        </p:spPr>
        <p:txBody>
          <a:bodyPr wrap="square" rtlCol="0">
            <a:spAutoFit/>
          </a:bodyPr>
          <a:lstStyle/>
          <a:p>
            <a:pPr lvl="0">
              <a:defRPr/>
            </a:pPr>
            <a:r>
              <a:rPr lang="en-GB" sz="2400" dirty="0">
                <a:solidFill>
                  <a:schemeClr val="accent5">
                    <a:lumMod val="50000"/>
                  </a:schemeClr>
                </a:solidFill>
                <a:latin typeface="Century Gothic" panose="020B0502020202020204" pitchFamily="34" charset="0"/>
              </a:rPr>
              <a:t>4. Daniel </a:t>
            </a:r>
            <a:r>
              <a:rPr lang="en-GB" sz="2400" b="1" dirty="0" err="1">
                <a:solidFill>
                  <a:schemeClr val="accent5">
                    <a:lumMod val="50000"/>
                  </a:schemeClr>
                </a:solidFill>
                <a:latin typeface="Century Gothic" panose="020B0502020202020204" pitchFamily="34" charset="0"/>
              </a:rPr>
              <a:t>quie</a:t>
            </a:r>
            <a:r>
              <a:rPr lang="en-GB" sz="2400" dirty="0" err="1">
                <a:solidFill>
                  <a:schemeClr val="accent5">
                    <a:lumMod val="50000"/>
                  </a:schemeClr>
                </a:solidFill>
                <a:latin typeface="Century Gothic" panose="020B0502020202020204" pitchFamily="34" charset="0"/>
              </a:rPr>
              <a:t>re</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ayudar</a:t>
            </a:r>
            <a:r>
              <a:rPr lang="en-GB" sz="2400" dirty="0">
                <a:solidFill>
                  <a:schemeClr val="accent5">
                    <a:lumMod val="50000"/>
                  </a:schemeClr>
                </a:solidFill>
                <a:latin typeface="Century Gothic" panose="020B0502020202020204" pitchFamily="34" charset="0"/>
              </a:rPr>
              <a:t> a </a:t>
            </a:r>
            <a:r>
              <a:rPr lang="en-GB" sz="2400" dirty="0" err="1">
                <a:solidFill>
                  <a:schemeClr val="accent5">
                    <a:lumMod val="50000"/>
                  </a:schemeClr>
                </a:solidFill>
                <a:latin typeface="Century Gothic" panose="020B0502020202020204" pitchFamily="34" charset="0"/>
              </a:rPr>
              <a:t>su</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her</a:t>
            </a:r>
            <a:r>
              <a:rPr lang="en-GB" sz="2400" b="1" dirty="0" err="1">
                <a:solidFill>
                  <a:schemeClr val="accent5">
                    <a:lumMod val="50000"/>
                  </a:schemeClr>
                </a:solidFill>
                <a:latin typeface="Century Gothic" panose="020B0502020202020204" pitchFamily="34" charset="0"/>
              </a:rPr>
              <a:t>ma</a:t>
            </a:r>
            <a:r>
              <a:rPr lang="en-GB" sz="2400" dirty="0" err="1">
                <a:solidFill>
                  <a:schemeClr val="accent5">
                    <a:lumMod val="50000"/>
                  </a:schemeClr>
                </a:solidFill>
                <a:latin typeface="Century Gothic" panose="020B0502020202020204" pitchFamily="34" charset="0"/>
              </a:rPr>
              <a:t>na</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así</a:t>
            </a:r>
            <a:r>
              <a:rPr lang="en-GB" sz="2400" dirty="0">
                <a:solidFill>
                  <a:schemeClr val="accent5">
                    <a:lumMod val="50000"/>
                  </a:schemeClr>
                </a:solidFill>
                <a:latin typeface="Century Gothic" panose="020B0502020202020204" pitchFamily="34" charset="0"/>
              </a:rPr>
              <a:t> que la </a:t>
            </a:r>
            <a:r>
              <a:rPr lang="en-GB" sz="2400" dirty="0" err="1">
                <a:solidFill>
                  <a:schemeClr val="accent5">
                    <a:lumMod val="50000"/>
                  </a:schemeClr>
                </a:solidFill>
                <a:latin typeface="Century Gothic" panose="020B0502020202020204" pitchFamily="34" charset="0"/>
              </a:rPr>
              <a:t>acom</a:t>
            </a:r>
            <a:r>
              <a:rPr lang="en-GB" sz="2400" b="1" dirty="0" err="1">
                <a:solidFill>
                  <a:schemeClr val="accent5">
                    <a:lumMod val="50000"/>
                  </a:schemeClr>
                </a:solidFill>
                <a:latin typeface="Century Gothic" panose="020B0502020202020204" pitchFamily="34" charset="0"/>
              </a:rPr>
              <a:t>pa</a:t>
            </a:r>
            <a:r>
              <a:rPr lang="en-GB" sz="2400" dirty="0" err="1">
                <a:solidFill>
                  <a:schemeClr val="accent5">
                    <a:lumMod val="50000"/>
                  </a:schemeClr>
                </a:solidFill>
                <a:latin typeface="Century Gothic" panose="020B0502020202020204" pitchFamily="34" charset="0"/>
              </a:rPr>
              <a:t>ña</a:t>
            </a:r>
            <a:r>
              <a:rPr lang="en-GB" sz="2400" dirty="0">
                <a:solidFill>
                  <a:schemeClr val="accent5">
                    <a:lumMod val="50000"/>
                  </a:schemeClr>
                </a:solidFill>
                <a:latin typeface="Century Gothic" panose="020B0502020202020204" pitchFamily="34" charset="0"/>
              </a:rPr>
              <a:t> a la </a:t>
            </a:r>
            <a:r>
              <a:rPr lang="en-GB" sz="2400" dirty="0" err="1">
                <a:solidFill>
                  <a:schemeClr val="accent5">
                    <a:lumMod val="50000"/>
                  </a:schemeClr>
                </a:solidFill>
                <a:latin typeface="Century Gothic" panose="020B0502020202020204" pitchFamily="34" charset="0"/>
              </a:rPr>
              <a:t>co</a:t>
            </a:r>
            <a:r>
              <a:rPr lang="en-GB" sz="2400" b="1" dirty="0" err="1">
                <a:solidFill>
                  <a:schemeClr val="accent5">
                    <a:lumMod val="50000"/>
                  </a:schemeClr>
                </a:solidFill>
                <a:latin typeface="Century Gothic" panose="020B0502020202020204" pitchFamily="34" charset="0"/>
              </a:rPr>
              <a:t>ci</a:t>
            </a:r>
            <a:r>
              <a:rPr lang="en-GB" sz="2400" dirty="0" err="1">
                <a:solidFill>
                  <a:schemeClr val="accent5">
                    <a:lumMod val="50000"/>
                  </a:schemeClr>
                </a:solidFill>
                <a:latin typeface="Century Gothic" panose="020B0502020202020204" pitchFamily="34" charset="0"/>
              </a:rPr>
              <a:t>na</a:t>
            </a:r>
            <a:r>
              <a:rPr lang="en-GB" sz="2400" dirty="0">
                <a:solidFill>
                  <a:schemeClr val="accent5">
                    <a:lumMod val="50000"/>
                  </a:schemeClr>
                </a:solidFill>
                <a:latin typeface="Century Gothic" panose="020B0502020202020204" pitchFamily="34" charset="0"/>
              </a:rPr>
              <a:t>.</a:t>
            </a:r>
          </a:p>
        </p:txBody>
      </p:sp>
      <p:sp>
        <p:nvSpPr>
          <p:cNvPr id="36" name="TextBox 19">
            <a:extLst>
              <a:ext uri="{FF2B5EF4-FFF2-40B4-BE49-F238E27FC236}">
                <a16:creationId xmlns:a16="http://schemas.microsoft.com/office/drawing/2014/main" id="{EC20D3B9-E4F0-B343-AE39-301B152BC28A}"/>
              </a:ext>
            </a:extLst>
          </p:cNvPr>
          <p:cNvSpPr txBox="1"/>
          <p:nvPr/>
        </p:nvSpPr>
        <p:spPr>
          <a:xfrm>
            <a:off x="109421" y="5833759"/>
            <a:ext cx="10827795" cy="461665"/>
          </a:xfrm>
          <a:prstGeom prst="rect">
            <a:avLst/>
          </a:prstGeom>
          <a:noFill/>
        </p:spPr>
        <p:txBody>
          <a:bodyPr wrap="square" rtlCol="0">
            <a:spAutoFit/>
          </a:bodyPr>
          <a:lstStyle/>
          <a:p>
            <a:pPr lvl="0">
              <a:defRPr/>
            </a:pPr>
            <a:r>
              <a:rPr lang="en-GB" sz="2400" dirty="0">
                <a:solidFill>
                  <a:schemeClr val="accent5">
                    <a:lumMod val="50000"/>
                  </a:schemeClr>
                </a:solidFill>
                <a:latin typeface="Century Gothic" panose="020B0502020202020204" pitchFamily="34" charset="0"/>
              </a:rPr>
              <a:t>5. </a:t>
            </a:r>
            <a:r>
              <a:rPr lang="en-GB" sz="2400" b="1" dirty="0" err="1">
                <a:solidFill>
                  <a:schemeClr val="accent5">
                    <a:lumMod val="50000"/>
                  </a:schemeClr>
                </a:solidFill>
                <a:latin typeface="Century Gothic" panose="020B0502020202020204" pitchFamily="34" charset="0"/>
              </a:rPr>
              <a:t>Cuan</a:t>
            </a:r>
            <a:r>
              <a:rPr lang="en-GB" sz="2400" dirty="0" err="1">
                <a:solidFill>
                  <a:schemeClr val="accent5">
                    <a:lumMod val="50000"/>
                  </a:schemeClr>
                </a:solidFill>
                <a:latin typeface="Century Gothic" panose="020B0502020202020204" pitchFamily="34" charset="0"/>
              </a:rPr>
              <a:t>do</a:t>
            </a:r>
            <a:r>
              <a:rPr lang="en-GB" sz="2400" dirty="0">
                <a:solidFill>
                  <a:schemeClr val="accent5">
                    <a:lumMod val="50000"/>
                  </a:schemeClr>
                </a:solidFill>
                <a:latin typeface="Century Gothic" panose="020B0502020202020204" pitchFamily="34" charset="0"/>
              </a:rPr>
              <a:t> el </a:t>
            </a:r>
            <a:r>
              <a:rPr lang="en-GB" sz="2400" b="1" dirty="0">
                <a:solidFill>
                  <a:schemeClr val="accent5">
                    <a:lumMod val="50000"/>
                  </a:schemeClr>
                </a:solidFill>
                <a:latin typeface="Century Gothic" panose="020B0502020202020204" pitchFamily="34" charset="0"/>
              </a:rPr>
              <a:t>dul</a:t>
            </a:r>
            <a:r>
              <a:rPr lang="en-GB" sz="2400" dirty="0">
                <a:solidFill>
                  <a:schemeClr val="accent5">
                    <a:lumMod val="50000"/>
                  </a:schemeClr>
                </a:solidFill>
                <a:latin typeface="Century Gothic" panose="020B0502020202020204" pitchFamily="34" charset="0"/>
              </a:rPr>
              <a:t>ce </a:t>
            </a:r>
            <a:r>
              <a:rPr lang="en-GB" sz="2400" dirty="0" err="1">
                <a:solidFill>
                  <a:schemeClr val="accent5">
                    <a:lumMod val="50000"/>
                  </a:schemeClr>
                </a:solidFill>
                <a:latin typeface="Century Gothic" panose="020B0502020202020204" pitchFamily="34" charset="0"/>
              </a:rPr>
              <a:t>está</a:t>
            </a:r>
            <a:r>
              <a:rPr lang="en-GB" sz="2400" dirty="0">
                <a:solidFill>
                  <a:schemeClr val="accent5">
                    <a:lumMod val="50000"/>
                  </a:schemeClr>
                </a:solidFill>
                <a:latin typeface="Century Gothic" panose="020B0502020202020204" pitchFamily="34" charset="0"/>
              </a:rPr>
              <a:t> </a:t>
            </a:r>
            <a:r>
              <a:rPr lang="en-GB" sz="2400" b="1" dirty="0" err="1">
                <a:solidFill>
                  <a:schemeClr val="accent5">
                    <a:lumMod val="50000"/>
                  </a:schemeClr>
                </a:solidFill>
                <a:latin typeface="Century Gothic" panose="020B0502020202020204" pitchFamily="34" charset="0"/>
              </a:rPr>
              <a:t>lis</a:t>
            </a:r>
            <a:r>
              <a:rPr lang="en-GB" sz="2400" dirty="0" err="1">
                <a:solidFill>
                  <a:schemeClr val="accent5">
                    <a:lumMod val="50000"/>
                  </a:schemeClr>
                </a:solidFill>
                <a:latin typeface="Century Gothic" panose="020B0502020202020204" pitchFamily="34" charset="0"/>
              </a:rPr>
              <a:t>to</a:t>
            </a:r>
            <a:r>
              <a:rPr lang="en-GB" sz="2400" dirty="0">
                <a:solidFill>
                  <a:schemeClr val="accent5">
                    <a:lumMod val="50000"/>
                  </a:schemeClr>
                </a:solidFill>
                <a:latin typeface="Century Gothic" panose="020B0502020202020204" pitchFamily="34" charset="0"/>
              </a:rPr>
              <a:t> lo </a:t>
            </a:r>
            <a:r>
              <a:rPr lang="en-GB" sz="2400" dirty="0" err="1">
                <a:solidFill>
                  <a:schemeClr val="accent5">
                    <a:lumMod val="50000"/>
                  </a:schemeClr>
                </a:solidFill>
                <a:latin typeface="Century Gothic" panose="020B0502020202020204" pitchFamily="34" charset="0"/>
              </a:rPr>
              <a:t>co</a:t>
            </a:r>
            <a:r>
              <a:rPr lang="en-GB" sz="2400" b="1" dirty="0" err="1">
                <a:solidFill>
                  <a:schemeClr val="accent5">
                    <a:lumMod val="50000"/>
                  </a:schemeClr>
                </a:solidFill>
                <a:latin typeface="Century Gothic" panose="020B0502020202020204" pitchFamily="34" charset="0"/>
              </a:rPr>
              <a:t>lo</a:t>
            </a:r>
            <a:r>
              <a:rPr lang="en-GB" sz="2400" dirty="0" err="1">
                <a:solidFill>
                  <a:schemeClr val="accent5">
                    <a:lumMod val="50000"/>
                  </a:schemeClr>
                </a:solidFill>
                <a:latin typeface="Century Gothic" panose="020B0502020202020204" pitchFamily="34" charset="0"/>
              </a:rPr>
              <a:t>ca</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en</a:t>
            </a:r>
            <a:r>
              <a:rPr lang="en-GB" sz="2400" b="1" dirty="0" err="1">
                <a:solidFill>
                  <a:schemeClr val="accent5">
                    <a:lumMod val="50000"/>
                  </a:schemeClr>
                </a:solidFill>
                <a:latin typeface="Century Gothic" panose="020B0502020202020204" pitchFamily="34" charset="0"/>
              </a:rPr>
              <a:t>ci</a:t>
            </a:r>
            <a:r>
              <a:rPr lang="en-GB" sz="2400" dirty="0" err="1">
                <a:solidFill>
                  <a:schemeClr val="accent5">
                    <a:lumMod val="50000"/>
                  </a:schemeClr>
                </a:solidFill>
                <a:latin typeface="Century Gothic" panose="020B0502020202020204" pitchFamily="34" charset="0"/>
              </a:rPr>
              <a:t>ma</a:t>
            </a:r>
            <a:r>
              <a:rPr lang="en-GB" sz="2400" dirty="0">
                <a:solidFill>
                  <a:schemeClr val="accent5">
                    <a:lumMod val="50000"/>
                  </a:schemeClr>
                </a:solidFill>
                <a:latin typeface="Century Gothic" panose="020B0502020202020204" pitchFamily="34" charset="0"/>
              </a:rPr>
              <a:t> de la </a:t>
            </a:r>
            <a:r>
              <a:rPr lang="en-GB" sz="2400" b="1" dirty="0">
                <a:solidFill>
                  <a:schemeClr val="accent5">
                    <a:lumMod val="50000"/>
                  </a:schemeClr>
                </a:solidFill>
                <a:latin typeface="Century Gothic" panose="020B0502020202020204" pitchFamily="34" charset="0"/>
              </a:rPr>
              <a:t>me</a:t>
            </a:r>
            <a:r>
              <a:rPr lang="en-GB" sz="2400" dirty="0">
                <a:solidFill>
                  <a:schemeClr val="accent5">
                    <a:lumMod val="50000"/>
                  </a:schemeClr>
                </a:solidFill>
                <a:latin typeface="Century Gothic" panose="020B0502020202020204" pitchFamily="34" charset="0"/>
              </a:rPr>
              <a:t>sa.</a:t>
            </a:r>
          </a:p>
        </p:txBody>
      </p:sp>
      <p:sp>
        <p:nvSpPr>
          <p:cNvPr id="37" name="CuadroTexto 36">
            <a:extLst>
              <a:ext uri="{FF2B5EF4-FFF2-40B4-BE49-F238E27FC236}">
                <a16:creationId xmlns:a16="http://schemas.microsoft.com/office/drawing/2014/main" id="{A711FFBC-9B40-BF4F-B51E-1EE86C2DF0E8}"/>
              </a:ext>
            </a:extLst>
          </p:cNvPr>
          <p:cNvSpPr txBox="1"/>
          <p:nvPr/>
        </p:nvSpPr>
        <p:spPr>
          <a:xfrm>
            <a:off x="82286" y="1249501"/>
            <a:ext cx="12137166" cy="830997"/>
          </a:xfrm>
          <a:prstGeom prst="rect">
            <a:avLst/>
          </a:prstGeom>
          <a:noFill/>
        </p:spPr>
        <p:txBody>
          <a:bodyPr wrap="square" rtlCol="0">
            <a:spAutoFit/>
          </a:bodyPr>
          <a:lstStyle/>
          <a:p>
            <a:r>
              <a:rPr lang="es-GB" sz="2400" i="1" dirty="0">
                <a:solidFill>
                  <a:schemeClr val="accent5">
                    <a:lumMod val="50000"/>
                  </a:schemeClr>
                </a:solidFill>
              </a:rPr>
              <a:t>Remember: when reading words aloud in Spanish, stress the penultimate syllable for any word ending in a vowel, ‘n’ or ‘s’ (unless there is a written accent).</a:t>
            </a:r>
          </a:p>
        </p:txBody>
      </p:sp>
      <p:pic>
        <p:nvPicPr>
          <p:cNvPr id="1026" name="Picture 2" descr="fruit salad clipart png - Clip Art Library">
            <a:extLst>
              <a:ext uri="{FF2B5EF4-FFF2-40B4-BE49-F238E27FC236}">
                <a16:creationId xmlns:a16="http://schemas.microsoft.com/office/drawing/2014/main" id="{603AC53A-3061-2B4E-9D4A-72767BFAEF1E}"/>
              </a:ext>
            </a:extLst>
          </p:cNvPr>
          <p:cNvPicPr>
            <a:picLocks noChangeAspect="1" noChangeArrowheads="1"/>
          </p:cNvPicPr>
          <p:nvPr/>
        </p:nvPicPr>
        <p:blipFill>
          <a:blip r:embed="rId5"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10415020" y="4054318"/>
            <a:ext cx="1511959" cy="953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7477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xit"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P spid="27" grpId="0"/>
      <p:bldP spid="28" grpId="0"/>
      <p:bldP spid="29" grpId="0"/>
      <p:bldP spid="34" grpId="0"/>
      <p:bldP spid="3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3">
            <a:extLst>
              <a:ext uri="{FF2B5EF4-FFF2-40B4-BE49-F238E27FC236}">
                <a16:creationId xmlns:a16="http://schemas.microsoft.com/office/drawing/2014/main" id="{FED29D64-FA66-7C45-8726-ADC7B5E4C621}"/>
              </a:ext>
            </a:extLst>
          </p:cNvPr>
          <p:cNvSpPr/>
          <p:nvPr/>
        </p:nvSpPr>
        <p:spPr>
          <a:xfrm>
            <a:off x="700365" y="1236261"/>
            <a:ext cx="3442790" cy="148956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10" name="CuadroTexto 7">
            <a:extLst>
              <a:ext uri="{FF2B5EF4-FFF2-40B4-BE49-F238E27FC236}">
                <a16:creationId xmlns:a16="http://schemas.microsoft.com/office/drawing/2014/main" id="{51C1BE4E-6907-1B4A-89E6-B13BD82AA7DA}"/>
              </a:ext>
            </a:extLst>
          </p:cNvPr>
          <p:cNvSpPr txBox="1"/>
          <p:nvPr/>
        </p:nvSpPr>
        <p:spPr>
          <a:xfrm>
            <a:off x="2424424" y="2370850"/>
            <a:ext cx="1673856" cy="400110"/>
          </a:xfrm>
          <a:prstGeom prst="rect">
            <a:avLst/>
          </a:prstGeom>
          <a:noFill/>
        </p:spPr>
        <p:txBody>
          <a:bodyPr wrap="none" rtlCol="0">
            <a:spAutoFit/>
          </a:bodyPr>
          <a:lstStyle/>
          <a:p>
            <a:r>
              <a:rPr lang="es-GB" sz="2000" b="1" dirty="0">
                <a:solidFill>
                  <a:schemeClr val="accent5">
                    <a:lumMod val="50000"/>
                  </a:schemeClr>
                </a:solidFill>
              </a:rPr>
              <a:t>B</a:t>
            </a:r>
            <a:r>
              <a:rPr lang="es-GB" sz="2000" dirty="0">
                <a:solidFill>
                  <a:schemeClr val="accent5">
                    <a:lumMod val="50000"/>
                  </a:schemeClr>
                </a:solidFill>
              </a:rPr>
              <a:t> </a:t>
            </a:r>
            <a:r>
              <a:rPr lang="en-GB" sz="2000" dirty="0">
                <a:solidFill>
                  <a:schemeClr val="accent5">
                    <a:lumMod val="50000"/>
                  </a:schemeClr>
                </a:solidFill>
              </a:rPr>
              <a:t>bread (m)</a:t>
            </a:r>
            <a:endParaRPr lang="es-GB" sz="2000" dirty="0">
              <a:solidFill>
                <a:schemeClr val="accent5">
                  <a:lumMod val="50000"/>
                </a:schemeClr>
              </a:solidFill>
            </a:endParaRPr>
          </a:p>
        </p:txBody>
      </p:sp>
      <p:pic>
        <p:nvPicPr>
          <p:cNvPr id="12" name="Picture 6" descr="Slice Of Bread Clipart Black And White"/>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575205" y="1460994"/>
            <a:ext cx="1275993" cy="956995"/>
          </a:xfrm>
          <a:prstGeom prst="rect">
            <a:avLst/>
          </a:prstGeom>
          <a:noFill/>
          <a:extLst>
            <a:ext uri="{909E8E84-426E-40DD-AFC4-6F175D3DCCD1}">
              <a14:hiddenFill xmlns:a14="http://schemas.microsoft.com/office/drawing/2010/main">
                <a:solidFill>
                  <a:srgbClr val="FFFFFF"/>
                </a:solidFill>
              </a14:hiddenFill>
            </a:ext>
          </a:extLst>
        </p:spPr>
      </p:pic>
      <p:sp>
        <p:nvSpPr>
          <p:cNvPr id="17" name="CuadroTexto 5">
            <a:extLst>
              <a:ext uri="{FF2B5EF4-FFF2-40B4-BE49-F238E27FC236}">
                <a16:creationId xmlns:a16="http://schemas.microsoft.com/office/drawing/2014/main" id="{D0B255D7-DEA5-2C43-B112-7F3AC9DC7D51}"/>
              </a:ext>
            </a:extLst>
          </p:cNvPr>
          <p:cNvSpPr txBox="1"/>
          <p:nvPr/>
        </p:nvSpPr>
        <p:spPr>
          <a:xfrm>
            <a:off x="749235" y="2370396"/>
            <a:ext cx="1255472" cy="400110"/>
          </a:xfrm>
          <a:prstGeom prst="rect">
            <a:avLst/>
          </a:prstGeom>
          <a:noFill/>
        </p:spPr>
        <p:txBody>
          <a:bodyPr wrap="none" rtlCol="0">
            <a:spAutoFit/>
          </a:bodyPr>
          <a:lstStyle/>
          <a:p>
            <a:r>
              <a:rPr lang="es-GB" sz="2000" b="1" dirty="0">
                <a:solidFill>
                  <a:schemeClr val="accent5">
                    <a:lumMod val="50000"/>
                  </a:schemeClr>
                </a:solidFill>
              </a:rPr>
              <a:t>A</a:t>
            </a:r>
            <a:r>
              <a:rPr lang="es-GB" sz="2000" dirty="0">
                <a:solidFill>
                  <a:schemeClr val="accent5">
                    <a:lumMod val="50000"/>
                  </a:schemeClr>
                </a:solidFill>
              </a:rPr>
              <a:t> </a:t>
            </a:r>
            <a:r>
              <a:rPr lang="en-GB" sz="2000" dirty="0">
                <a:solidFill>
                  <a:schemeClr val="accent5">
                    <a:lumMod val="50000"/>
                  </a:schemeClr>
                </a:solidFill>
              </a:rPr>
              <a:t>milk (f)</a:t>
            </a:r>
            <a:endParaRPr lang="es-GB" sz="2000" dirty="0">
              <a:solidFill>
                <a:schemeClr val="accent5">
                  <a:lumMod val="50000"/>
                </a:schemeClr>
              </a:solidFill>
            </a:endParaRPr>
          </a:p>
        </p:txBody>
      </p:sp>
      <p:pic>
        <p:nvPicPr>
          <p:cNvPr id="19" name="Picture 18" descr="background rectangle">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296863"/>
            <a:ext cx="5212080" cy="867128"/>
          </a:xfrm>
          <a:prstGeom prst="rect">
            <a:avLst/>
          </a:prstGeom>
        </p:spPr>
      </p:pic>
      <p:sp>
        <p:nvSpPr>
          <p:cNvPr id="20" name="Title 1"/>
          <p:cNvSpPr txBox="1">
            <a:spLocks/>
          </p:cNvSpPr>
          <p:nvPr/>
        </p:nvSpPr>
        <p:spPr>
          <a:xfrm>
            <a:off x="82286" y="0"/>
            <a:ext cx="64845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2800" b="1" dirty="0">
              <a:solidFill>
                <a:schemeClr val="bg1"/>
              </a:solidFill>
            </a:endParaRPr>
          </a:p>
        </p:txBody>
      </p:sp>
      <p:sp>
        <p:nvSpPr>
          <p:cNvPr id="2" name="Title 1"/>
          <p:cNvSpPr>
            <a:spLocks noGrp="1"/>
          </p:cNvSpPr>
          <p:nvPr>
            <p:ph type="title"/>
          </p:nvPr>
        </p:nvSpPr>
        <p:spPr>
          <a:xfrm>
            <a:off x="-7831" y="202678"/>
            <a:ext cx="4790160" cy="1325563"/>
          </a:xfrm>
        </p:spPr>
        <p:txBody>
          <a:bodyPr>
            <a:normAutofit/>
          </a:bodyPr>
          <a:lstStyle/>
          <a:p>
            <a:r>
              <a:rPr lang="en-GB" sz="2800" b="1">
                <a:solidFill>
                  <a:schemeClr val="bg1"/>
                </a:solidFill>
              </a:rPr>
              <a:t>Y Daniel, ¿cómo ayuda?</a:t>
            </a:r>
            <a:br>
              <a:rPr lang="en-GB" sz="2800" b="1">
                <a:solidFill>
                  <a:schemeClr val="bg1"/>
                </a:solidFill>
              </a:rPr>
            </a:br>
            <a:endParaRPr lang="en-GB" sz="2800" dirty="0"/>
          </a:p>
        </p:txBody>
      </p:sp>
      <p:sp>
        <p:nvSpPr>
          <p:cNvPr id="21" name="Action Button: Custom 20">
            <a:hlinkClick r:id="" action="ppaction://noaction" highlightClick="1">
              <a:snd r:embed="rId5" name="Lo compra en el mercado.wav"/>
            </a:hlinkClick>
          </p:cNvPr>
          <p:cNvSpPr/>
          <p:nvPr/>
        </p:nvSpPr>
        <p:spPr>
          <a:xfrm>
            <a:off x="113640" y="1751889"/>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2" name="Action Button: Custom 21">
            <a:hlinkClick r:id="" action="ppaction://noaction" highlightClick="1">
              <a:snd r:embed="rId6" name="Lo deja al lado de la ventana.wav"/>
            </a:hlinkClick>
          </p:cNvPr>
          <p:cNvSpPr/>
          <p:nvPr/>
        </p:nvSpPr>
        <p:spPr>
          <a:xfrm>
            <a:off x="113640" y="3567477"/>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3" name="Action Button: Custom 22">
            <a:hlinkClick r:id="" action="ppaction://noaction" highlightClick="1">
              <a:snd r:embed="rId7" name="La coloca encima de la mesa.wav"/>
            </a:hlinkClick>
          </p:cNvPr>
          <p:cNvSpPr/>
          <p:nvPr/>
        </p:nvSpPr>
        <p:spPr>
          <a:xfrm>
            <a:off x="113640" y="5338420"/>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9" name="TextBox 28"/>
          <p:cNvSpPr txBox="1"/>
          <p:nvPr/>
        </p:nvSpPr>
        <p:spPr>
          <a:xfrm>
            <a:off x="4323723" y="1701876"/>
            <a:ext cx="1620383" cy="707886"/>
          </a:xfrm>
          <a:prstGeom prst="rect">
            <a:avLst/>
          </a:prstGeom>
          <a:noFill/>
        </p:spPr>
        <p:txBody>
          <a:bodyPr wrap="square" rtlCol="0">
            <a:spAutoFit/>
          </a:bodyPr>
          <a:lstStyle/>
          <a:p>
            <a:r>
              <a:rPr lang="en-GB" sz="2000" dirty="0">
                <a:solidFill>
                  <a:srgbClr val="002060"/>
                </a:solidFill>
              </a:rPr>
              <a:t>buys it at the market</a:t>
            </a:r>
          </a:p>
        </p:txBody>
      </p:sp>
      <p:sp>
        <p:nvSpPr>
          <p:cNvPr id="30" name="Oval 29"/>
          <p:cNvSpPr/>
          <p:nvPr/>
        </p:nvSpPr>
        <p:spPr>
          <a:xfrm>
            <a:off x="2309696" y="2379217"/>
            <a:ext cx="507219" cy="413990"/>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ángulo 3">
            <a:extLst>
              <a:ext uri="{FF2B5EF4-FFF2-40B4-BE49-F238E27FC236}">
                <a16:creationId xmlns:a16="http://schemas.microsoft.com/office/drawing/2014/main" id="{FED29D64-FA66-7C45-8726-ADC7B5E4C621}"/>
              </a:ext>
            </a:extLst>
          </p:cNvPr>
          <p:cNvSpPr/>
          <p:nvPr/>
        </p:nvSpPr>
        <p:spPr>
          <a:xfrm>
            <a:off x="700365" y="3006119"/>
            <a:ext cx="3442790" cy="148956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32" name="CuadroTexto 7">
            <a:extLst>
              <a:ext uri="{FF2B5EF4-FFF2-40B4-BE49-F238E27FC236}">
                <a16:creationId xmlns:a16="http://schemas.microsoft.com/office/drawing/2014/main" id="{51C1BE4E-6907-1B4A-89E6-B13BD82AA7DA}"/>
              </a:ext>
            </a:extLst>
          </p:cNvPr>
          <p:cNvSpPr txBox="1"/>
          <p:nvPr/>
        </p:nvSpPr>
        <p:spPr>
          <a:xfrm>
            <a:off x="2169039" y="4125293"/>
            <a:ext cx="2121093" cy="400110"/>
          </a:xfrm>
          <a:prstGeom prst="rect">
            <a:avLst/>
          </a:prstGeom>
          <a:noFill/>
        </p:spPr>
        <p:txBody>
          <a:bodyPr wrap="none" rtlCol="0">
            <a:spAutoFit/>
          </a:bodyPr>
          <a:lstStyle/>
          <a:p>
            <a:r>
              <a:rPr lang="es-GB" sz="2000" b="1" dirty="0">
                <a:solidFill>
                  <a:schemeClr val="accent5">
                    <a:lumMod val="50000"/>
                  </a:schemeClr>
                </a:solidFill>
              </a:rPr>
              <a:t>B </a:t>
            </a:r>
            <a:r>
              <a:rPr lang="es-GB" sz="2000" dirty="0">
                <a:solidFill>
                  <a:schemeClr val="accent5">
                    <a:lumMod val="50000"/>
                  </a:schemeClr>
                </a:solidFill>
              </a:rPr>
              <a:t>vegetable (f)</a:t>
            </a:r>
            <a:r>
              <a:rPr lang="es-GB" sz="2000" b="1" dirty="0">
                <a:solidFill>
                  <a:schemeClr val="accent5">
                    <a:lumMod val="50000"/>
                  </a:schemeClr>
                </a:solidFill>
              </a:rPr>
              <a:t> </a:t>
            </a:r>
            <a:endParaRPr lang="es-GB" sz="2000" dirty="0">
              <a:solidFill>
                <a:schemeClr val="accent5">
                  <a:lumMod val="50000"/>
                </a:schemeClr>
              </a:solidFill>
            </a:endParaRPr>
          </a:p>
        </p:txBody>
      </p:sp>
      <p:sp>
        <p:nvSpPr>
          <p:cNvPr id="35" name="CuadroTexto 5">
            <a:extLst>
              <a:ext uri="{FF2B5EF4-FFF2-40B4-BE49-F238E27FC236}">
                <a16:creationId xmlns:a16="http://schemas.microsoft.com/office/drawing/2014/main" id="{D0B255D7-DEA5-2C43-B112-7F3AC9DC7D51}"/>
              </a:ext>
            </a:extLst>
          </p:cNvPr>
          <p:cNvSpPr txBox="1"/>
          <p:nvPr/>
        </p:nvSpPr>
        <p:spPr>
          <a:xfrm>
            <a:off x="749568" y="4132314"/>
            <a:ext cx="1534394" cy="400110"/>
          </a:xfrm>
          <a:prstGeom prst="rect">
            <a:avLst/>
          </a:prstGeom>
          <a:noFill/>
        </p:spPr>
        <p:txBody>
          <a:bodyPr wrap="none" rtlCol="0">
            <a:spAutoFit/>
          </a:bodyPr>
          <a:lstStyle/>
          <a:p>
            <a:r>
              <a:rPr lang="es-GB" sz="2000" b="1" dirty="0">
                <a:solidFill>
                  <a:schemeClr val="accent5">
                    <a:lumMod val="50000"/>
                  </a:schemeClr>
                </a:solidFill>
              </a:rPr>
              <a:t>A </a:t>
            </a:r>
            <a:r>
              <a:rPr lang="es-GB" sz="2000" dirty="0">
                <a:solidFill>
                  <a:schemeClr val="accent5">
                    <a:lumMod val="50000"/>
                  </a:schemeClr>
                </a:solidFill>
              </a:rPr>
              <a:t>wine (m)</a:t>
            </a:r>
          </a:p>
        </p:txBody>
      </p:sp>
      <p:sp>
        <p:nvSpPr>
          <p:cNvPr id="36" name="TextBox 35"/>
          <p:cNvSpPr txBox="1"/>
          <p:nvPr/>
        </p:nvSpPr>
        <p:spPr>
          <a:xfrm>
            <a:off x="4323723" y="3309699"/>
            <a:ext cx="1578896" cy="1015663"/>
          </a:xfrm>
          <a:prstGeom prst="rect">
            <a:avLst/>
          </a:prstGeom>
          <a:noFill/>
        </p:spPr>
        <p:txBody>
          <a:bodyPr wrap="square" rtlCol="0">
            <a:spAutoFit/>
          </a:bodyPr>
          <a:lstStyle/>
          <a:p>
            <a:r>
              <a:rPr lang="en-GB" sz="2000">
                <a:solidFill>
                  <a:srgbClr val="002060"/>
                </a:solidFill>
              </a:rPr>
              <a:t>leaves it next </a:t>
            </a:r>
            <a:r>
              <a:rPr lang="en-GB" sz="2000" dirty="0">
                <a:solidFill>
                  <a:srgbClr val="002060"/>
                </a:solidFill>
              </a:rPr>
              <a:t>to the window</a:t>
            </a:r>
          </a:p>
        </p:txBody>
      </p:sp>
      <p:sp>
        <p:nvSpPr>
          <p:cNvPr id="45" name="Rectángulo 3">
            <a:extLst>
              <a:ext uri="{FF2B5EF4-FFF2-40B4-BE49-F238E27FC236}">
                <a16:creationId xmlns:a16="http://schemas.microsoft.com/office/drawing/2014/main" id="{FED29D64-FA66-7C45-8726-ADC7B5E4C621}"/>
              </a:ext>
            </a:extLst>
          </p:cNvPr>
          <p:cNvSpPr/>
          <p:nvPr/>
        </p:nvSpPr>
        <p:spPr>
          <a:xfrm>
            <a:off x="700365" y="4789618"/>
            <a:ext cx="3442790" cy="148956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46" name="CuadroTexto 7">
            <a:extLst>
              <a:ext uri="{FF2B5EF4-FFF2-40B4-BE49-F238E27FC236}">
                <a16:creationId xmlns:a16="http://schemas.microsoft.com/office/drawing/2014/main" id="{51C1BE4E-6907-1B4A-89E6-B13BD82AA7DA}"/>
              </a:ext>
            </a:extLst>
          </p:cNvPr>
          <p:cNvSpPr txBox="1"/>
          <p:nvPr/>
        </p:nvSpPr>
        <p:spPr>
          <a:xfrm>
            <a:off x="2523700" y="5908792"/>
            <a:ext cx="1418978" cy="400110"/>
          </a:xfrm>
          <a:prstGeom prst="rect">
            <a:avLst/>
          </a:prstGeom>
          <a:noFill/>
        </p:spPr>
        <p:txBody>
          <a:bodyPr wrap="none" rtlCol="0">
            <a:spAutoFit/>
          </a:bodyPr>
          <a:lstStyle/>
          <a:p>
            <a:r>
              <a:rPr lang="es-GB" sz="2000" b="1" dirty="0">
                <a:solidFill>
                  <a:schemeClr val="accent5">
                    <a:lumMod val="50000"/>
                  </a:schemeClr>
                </a:solidFill>
              </a:rPr>
              <a:t>B </a:t>
            </a:r>
            <a:r>
              <a:rPr lang="es-GB" sz="2000" dirty="0">
                <a:solidFill>
                  <a:schemeClr val="accent5">
                    <a:lumMod val="50000"/>
                  </a:schemeClr>
                </a:solidFill>
              </a:rPr>
              <a:t>egg (m)</a:t>
            </a:r>
          </a:p>
        </p:txBody>
      </p:sp>
      <p:sp>
        <p:nvSpPr>
          <p:cNvPr id="49" name="CuadroTexto 5">
            <a:extLst>
              <a:ext uri="{FF2B5EF4-FFF2-40B4-BE49-F238E27FC236}">
                <a16:creationId xmlns:a16="http://schemas.microsoft.com/office/drawing/2014/main" id="{D0B255D7-DEA5-2C43-B112-7F3AC9DC7D51}"/>
              </a:ext>
            </a:extLst>
          </p:cNvPr>
          <p:cNvSpPr txBox="1"/>
          <p:nvPr/>
        </p:nvSpPr>
        <p:spPr>
          <a:xfrm>
            <a:off x="749235" y="5903765"/>
            <a:ext cx="1378904" cy="400110"/>
          </a:xfrm>
          <a:prstGeom prst="rect">
            <a:avLst/>
          </a:prstGeom>
          <a:noFill/>
        </p:spPr>
        <p:txBody>
          <a:bodyPr wrap="none" rtlCol="0">
            <a:spAutoFit/>
          </a:bodyPr>
          <a:lstStyle/>
          <a:p>
            <a:r>
              <a:rPr lang="es-GB" sz="2000" b="1" dirty="0">
                <a:solidFill>
                  <a:schemeClr val="accent5">
                    <a:lumMod val="50000"/>
                  </a:schemeClr>
                </a:solidFill>
              </a:rPr>
              <a:t>A </a:t>
            </a:r>
            <a:r>
              <a:rPr lang="es-GB" sz="2000" dirty="0">
                <a:solidFill>
                  <a:schemeClr val="accent5">
                    <a:lumMod val="50000"/>
                  </a:schemeClr>
                </a:solidFill>
              </a:rPr>
              <a:t>food (f)</a:t>
            </a:r>
          </a:p>
        </p:txBody>
      </p:sp>
      <p:sp>
        <p:nvSpPr>
          <p:cNvPr id="51" name="TextBox 50"/>
          <p:cNvSpPr txBox="1"/>
          <p:nvPr/>
        </p:nvSpPr>
        <p:spPr>
          <a:xfrm>
            <a:off x="4323723" y="5149604"/>
            <a:ext cx="1620383" cy="707886"/>
          </a:xfrm>
          <a:prstGeom prst="rect">
            <a:avLst/>
          </a:prstGeom>
          <a:noFill/>
        </p:spPr>
        <p:txBody>
          <a:bodyPr wrap="square" rtlCol="0">
            <a:spAutoFit/>
          </a:bodyPr>
          <a:lstStyle/>
          <a:p>
            <a:r>
              <a:rPr lang="en-GB" sz="2000">
                <a:solidFill>
                  <a:srgbClr val="002060"/>
                </a:solidFill>
              </a:rPr>
              <a:t>places it on </a:t>
            </a:r>
            <a:r>
              <a:rPr lang="en-GB" sz="2000" dirty="0">
                <a:solidFill>
                  <a:srgbClr val="002060"/>
                </a:solidFill>
              </a:rPr>
              <a:t>the table</a:t>
            </a:r>
          </a:p>
        </p:txBody>
      </p:sp>
      <p:sp>
        <p:nvSpPr>
          <p:cNvPr id="52"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53" name="Rectángulo 3">
            <a:extLst>
              <a:ext uri="{FF2B5EF4-FFF2-40B4-BE49-F238E27FC236}">
                <a16:creationId xmlns:a16="http://schemas.microsoft.com/office/drawing/2014/main" id="{FED29D64-FA66-7C45-8726-ADC7B5E4C621}"/>
              </a:ext>
            </a:extLst>
          </p:cNvPr>
          <p:cNvSpPr/>
          <p:nvPr/>
        </p:nvSpPr>
        <p:spPr>
          <a:xfrm>
            <a:off x="6566870" y="1229752"/>
            <a:ext cx="3442790" cy="148956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54" name="CuadroTexto 7">
            <a:extLst>
              <a:ext uri="{FF2B5EF4-FFF2-40B4-BE49-F238E27FC236}">
                <a16:creationId xmlns:a16="http://schemas.microsoft.com/office/drawing/2014/main" id="{51C1BE4E-6907-1B4A-89E6-B13BD82AA7DA}"/>
              </a:ext>
            </a:extLst>
          </p:cNvPr>
          <p:cNvSpPr txBox="1"/>
          <p:nvPr/>
        </p:nvSpPr>
        <p:spPr>
          <a:xfrm>
            <a:off x="8168414" y="2350763"/>
            <a:ext cx="1829347" cy="400110"/>
          </a:xfrm>
          <a:prstGeom prst="rect">
            <a:avLst/>
          </a:prstGeom>
          <a:noFill/>
        </p:spPr>
        <p:txBody>
          <a:bodyPr wrap="none" rtlCol="0">
            <a:spAutoFit/>
          </a:bodyPr>
          <a:lstStyle/>
          <a:p>
            <a:r>
              <a:rPr lang="es-GB" sz="2000" b="1" dirty="0">
                <a:solidFill>
                  <a:schemeClr val="accent5">
                    <a:lumMod val="50000"/>
                  </a:schemeClr>
                </a:solidFill>
              </a:rPr>
              <a:t>B </a:t>
            </a:r>
            <a:r>
              <a:rPr lang="es-GB" sz="2000" dirty="0">
                <a:solidFill>
                  <a:schemeClr val="accent5">
                    <a:lumMod val="50000"/>
                  </a:schemeClr>
                </a:solidFill>
              </a:rPr>
              <a:t>cheese (m)</a:t>
            </a:r>
          </a:p>
        </p:txBody>
      </p:sp>
      <p:sp>
        <p:nvSpPr>
          <p:cNvPr id="57" name="CuadroTexto 5">
            <a:extLst>
              <a:ext uri="{FF2B5EF4-FFF2-40B4-BE49-F238E27FC236}">
                <a16:creationId xmlns:a16="http://schemas.microsoft.com/office/drawing/2014/main" id="{D0B255D7-DEA5-2C43-B112-7F3AC9DC7D51}"/>
              </a:ext>
            </a:extLst>
          </p:cNvPr>
          <p:cNvSpPr txBox="1"/>
          <p:nvPr/>
        </p:nvSpPr>
        <p:spPr>
          <a:xfrm>
            <a:off x="6665635" y="2355260"/>
            <a:ext cx="1236236" cy="400110"/>
          </a:xfrm>
          <a:prstGeom prst="rect">
            <a:avLst/>
          </a:prstGeom>
          <a:noFill/>
        </p:spPr>
        <p:txBody>
          <a:bodyPr wrap="none" rtlCol="0">
            <a:spAutoFit/>
          </a:bodyPr>
          <a:lstStyle/>
          <a:p>
            <a:r>
              <a:rPr lang="es-GB" sz="2000" b="1" dirty="0">
                <a:solidFill>
                  <a:schemeClr val="accent5">
                    <a:lumMod val="50000"/>
                  </a:schemeClr>
                </a:solidFill>
              </a:rPr>
              <a:t>A </a:t>
            </a:r>
            <a:r>
              <a:rPr lang="es-GB" sz="2000" dirty="0">
                <a:solidFill>
                  <a:schemeClr val="accent5">
                    <a:lumMod val="50000"/>
                  </a:schemeClr>
                </a:solidFill>
              </a:rPr>
              <a:t>fruit (f)</a:t>
            </a:r>
          </a:p>
        </p:txBody>
      </p:sp>
      <p:sp>
        <p:nvSpPr>
          <p:cNvPr id="58" name="Action Button: Custom 57">
            <a:hlinkClick r:id="" action="ppaction://noaction" highlightClick="1">
              <a:snd r:embed="rId8" name="Lo corta en la cocina.wav"/>
            </a:hlinkClick>
          </p:cNvPr>
          <p:cNvSpPr/>
          <p:nvPr/>
        </p:nvSpPr>
        <p:spPr>
          <a:xfrm>
            <a:off x="5980145" y="1745380"/>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4</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9" name="Action Button: Custom 58">
            <a:hlinkClick r:id="" action="ppaction://noaction" highlightClick="1">
              <a:snd r:embed="rId9" name="La mezcla en un vaso.wav"/>
            </a:hlinkClick>
          </p:cNvPr>
          <p:cNvSpPr/>
          <p:nvPr/>
        </p:nvSpPr>
        <p:spPr>
          <a:xfrm>
            <a:off x="5980145" y="3560968"/>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5</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0" name="Action Button: Custom 59">
            <a:hlinkClick r:id="" action="ppaction://noaction" highlightClick="1">
              <a:snd r:embed="rId10" name="La saca de la bolsa.wav"/>
            </a:hlinkClick>
          </p:cNvPr>
          <p:cNvSpPr/>
          <p:nvPr/>
        </p:nvSpPr>
        <p:spPr>
          <a:xfrm>
            <a:off x="5980145" y="5331911"/>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6</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1" name="TextBox 60"/>
          <p:cNvSpPr txBox="1"/>
          <p:nvPr/>
        </p:nvSpPr>
        <p:spPr>
          <a:xfrm>
            <a:off x="10207391" y="1702015"/>
            <a:ext cx="1713735" cy="707886"/>
          </a:xfrm>
          <a:prstGeom prst="rect">
            <a:avLst/>
          </a:prstGeom>
          <a:noFill/>
        </p:spPr>
        <p:txBody>
          <a:bodyPr wrap="square" rtlCol="0">
            <a:spAutoFit/>
          </a:bodyPr>
          <a:lstStyle/>
          <a:p>
            <a:r>
              <a:rPr lang="en-GB" sz="2000" dirty="0">
                <a:solidFill>
                  <a:srgbClr val="002060"/>
                </a:solidFill>
              </a:rPr>
              <a:t>cuts it in </a:t>
            </a:r>
          </a:p>
          <a:p>
            <a:r>
              <a:rPr lang="en-GB" sz="2000" dirty="0">
                <a:solidFill>
                  <a:srgbClr val="002060"/>
                </a:solidFill>
              </a:rPr>
              <a:t>the kitchen</a:t>
            </a:r>
          </a:p>
        </p:txBody>
      </p:sp>
      <p:sp>
        <p:nvSpPr>
          <p:cNvPr id="63" name="Rectángulo 3">
            <a:extLst>
              <a:ext uri="{FF2B5EF4-FFF2-40B4-BE49-F238E27FC236}">
                <a16:creationId xmlns:a16="http://schemas.microsoft.com/office/drawing/2014/main" id="{FED29D64-FA66-7C45-8726-ADC7B5E4C621}"/>
              </a:ext>
            </a:extLst>
          </p:cNvPr>
          <p:cNvSpPr/>
          <p:nvPr/>
        </p:nvSpPr>
        <p:spPr>
          <a:xfrm>
            <a:off x="6566870" y="2999610"/>
            <a:ext cx="3442790" cy="148956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64" name="CuadroTexto 7">
            <a:extLst>
              <a:ext uri="{FF2B5EF4-FFF2-40B4-BE49-F238E27FC236}">
                <a16:creationId xmlns:a16="http://schemas.microsoft.com/office/drawing/2014/main" id="{51C1BE4E-6907-1B4A-89E6-B13BD82AA7DA}"/>
              </a:ext>
            </a:extLst>
          </p:cNvPr>
          <p:cNvSpPr txBox="1"/>
          <p:nvPr/>
        </p:nvSpPr>
        <p:spPr>
          <a:xfrm>
            <a:off x="8402348" y="4132664"/>
            <a:ext cx="1499128" cy="400110"/>
          </a:xfrm>
          <a:prstGeom prst="rect">
            <a:avLst/>
          </a:prstGeom>
          <a:noFill/>
        </p:spPr>
        <p:txBody>
          <a:bodyPr wrap="none" rtlCol="0">
            <a:spAutoFit/>
          </a:bodyPr>
          <a:lstStyle/>
          <a:p>
            <a:r>
              <a:rPr lang="es-GB" sz="2000" b="1" dirty="0">
                <a:solidFill>
                  <a:schemeClr val="accent5">
                    <a:lumMod val="50000"/>
                  </a:schemeClr>
                </a:solidFill>
              </a:rPr>
              <a:t>B </a:t>
            </a:r>
            <a:r>
              <a:rPr lang="es-GB" sz="2000" dirty="0">
                <a:solidFill>
                  <a:schemeClr val="accent5">
                    <a:lumMod val="50000"/>
                  </a:schemeClr>
                </a:solidFill>
              </a:rPr>
              <a:t>juice (m)</a:t>
            </a:r>
          </a:p>
        </p:txBody>
      </p:sp>
      <p:sp>
        <p:nvSpPr>
          <p:cNvPr id="65" name="CuadroTexto 5">
            <a:extLst>
              <a:ext uri="{FF2B5EF4-FFF2-40B4-BE49-F238E27FC236}">
                <a16:creationId xmlns:a16="http://schemas.microsoft.com/office/drawing/2014/main" id="{D0B255D7-DEA5-2C43-B112-7F3AC9DC7D51}"/>
              </a:ext>
            </a:extLst>
          </p:cNvPr>
          <p:cNvSpPr txBox="1"/>
          <p:nvPr/>
        </p:nvSpPr>
        <p:spPr>
          <a:xfrm>
            <a:off x="6588108" y="4125293"/>
            <a:ext cx="1569660" cy="400110"/>
          </a:xfrm>
          <a:prstGeom prst="rect">
            <a:avLst/>
          </a:prstGeom>
          <a:noFill/>
        </p:spPr>
        <p:txBody>
          <a:bodyPr wrap="none" rtlCol="0">
            <a:spAutoFit/>
          </a:bodyPr>
          <a:lstStyle/>
          <a:p>
            <a:r>
              <a:rPr lang="es-GB" sz="2000" b="1" dirty="0">
                <a:solidFill>
                  <a:schemeClr val="accent5">
                    <a:lumMod val="50000"/>
                  </a:schemeClr>
                </a:solidFill>
              </a:rPr>
              <a:t>A </a:t>
            </a:r>
            <a:r>
              <a:rPr lang="es-GB" sz="2000" dirty="0">
                <a:solidFill>
                  <a:schemeClr val="accent5">
                    <a:lumMod val="50000"/>
                  </a:schemeClr>
                </a:solidFill>
              </a:rPr>
              <a:t>honey (f)</a:t>
            </a:r>
          </a:p>
        </p:txBody>
      </p:sp>
      <p:sp>
        <p:nvSpPr>
          <p:cNvPr id="67" name="Rectángulo 3">
            <a:extLst>
              <a:ext uri="{FF2B5EF4-FFF2-40B4-BE49-F238E27FC236}">
                <a16:creationId xmlns:a16="http://schemas.microsoft.com/office/drawing/2014/main" id="{FED29D64-FA66-7C45-8726-ADC7B5E4C621}"/>
              </a:ext>
            </a:extLst>
          </p:cNvPr>
          <p:cNvSpPr/>
          <p:nvPr/>
        </p:nvSpPr>
        <p:spPr>
          <a:xfrm>
            <a:off x="6566870" y="4783109"/>
            <a:ext cx="3442790" cy="148956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68" name="CuadroTexto 7">
            <a:extLst>
              <a:ext uri="{FF2B5EF4-FFF2-40B4-BE49-F238E27FC236}">
                <a16:creationId xmlns:a16="http://schemas.microsoft.com/office/drawing/2014/main" id="{51C1BE4E-6907-1B4A-89E6-B13BD82AA7DA}"/>
              </a:ext>
            </a:extLst>
          </p:cNvPr>
          <p:cNvSpPr txBox="1"/>
          <p:nvPr/>
        </p:nvSpPr>
        <p:spPr>
          <a:xfrm>
            <a:off x="8542298" y="5919888"/>
            <a:ext cx="1487908" cy="400110"/>
          </a:xfrm>
          <a:prstGeom prst="rect">
            <a:avLst/>
          </a:prstGeom>
          <a:noFill/>
        </p:spPr>
        <p:txBody>
          <a:bodyPr wrap="none" rtlCol="0">
            <a:spAutoFit/>
          </a:bodyPr>
          <a:lstStyle/>
          <a:p>
            <a:r>
              <a:rPr lang="es-GB" sz="2000" b="1" dirty="0">
                <a:solidFill>
                  <a:schemeClr val="accent5">
                    <a:lumMod val="50000"/>
                  </a:schemeClr>
                </a:solidFill>
              </a:rPr>
              <a:t>B </a:t>
            </a:r>
            <a:r>
              <a:rPr lang="es-GB" sz="2000" dirty="0">
                <a:solidFill>
                  <a:schemeClr val="accent5">
                    <a:lumMod val="50000"/>
                  </a:schemeClr>
                </a:solidFill>
              </a:rPr>
              <a:t>apple (f)</a:t>
            </a:r>
          </a:p>
        </p:txBody>
      </p:sp>
      <p:sp>
        <p:nvSpPr>
          <p:cNvPr id="69" name="CuadroTexto 5">
            <a:extLst>
              <a:ext uri="{FF2B5EF4-FFF2-40B4-BE49-F238E27FC236}">
                <a16:creationId xmlns:a16="http://schemas.microsoft.com/office/drawing/2014/main" id="{D0B255D7-DEA5-2C43-B112-7F3AC9DC7D51}"/>
              </a:ext>
            </a:extLst>
          </p:cNvPr>
          <p:cNvSpPr txBox="1"/>
          <p:nvPr/>
        </p:nvSpPr>
        <p:spPr>
          <a:xfrm>
            <a:off x="6656094" y="5908792"/>
            <a:ext cx="1959191" cy="400110"/>
          </a:xfrm>
          <a:prstGeom prst="rect">
            <a:avLst/>
          </a:prstGeom>
          <a:noFill/>
        </p:spPr>
        <p:txBody>
          <a:bodyPr wrap="none" rtlCol="0">
            <a:spAutoFit/>
          </a:bodyPr>
          <a:lstStyle/>
          <a:p>
            <a:r>
              <a:rPr lang="es-GB" sz="2000" b="1" dirty="0">
                <a:solidFill>
                  <a:schemeClr val="accent5">
                    <a:lumMod val="50000"/>
                  </a:schemeClr>
                </a:solidFill>
              </a:rPr>
              <a:t>A </a:t>
            </a:r>
            <a:r>
              <a:rPr lang="es-GB" sz="2000" dirty="0">
                <a:solidFill>
                  <a:schemeClr val="accent5">
                    <a:lumMod val="50000"/>
                  </a:schemeClr>
                </a:solidFill>
              </a:rPr>
              <a:t>banana (m)</a:t>
            </a:r>
          </a:p>
        </p:txBody>
      </p:sp>
      <p:pic>
        <p:nvPicPr>
          <p:cNvPr id="40" name="Imagen 39">
            <a:extLst>
              <a:ext uri="{FF2B5EF4-FFF2-40B4-BE49-F238E27FC236}">
                <a16:creationId xmlns:a16="http://schemas.microsoft.com/office/drawing/2014/main" id="{59503538-708E-6B4C-922D-23BD968A6011}"/>
              </a:ext>
            </a:extLst>
          </p:cNvPr>
          <p:cNvPicPr>
            <a:picLocks noChangeAspect="1"/>
          </p:cNvPicPr>
          <p:nvPr/>
        </p:nvPicPr>
        <p:blipFill>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27414" y="1359909"/>
            <a:ext cx="986125" cy="986125"/>
          </a:xfrm>
          <a:prstGeom prst="rect">
            <a:avLst/>
          </a:prstGeom>
        </p:spPr>
      </p:pic>
      <p:sp>
        <p:nvSpPr>
          <p:cNvPr id="3" name="CuadroTexto 2">
            <a:extLst>
              <a:ext uri="{FF2B5EF4-FFF2-40B4-BE49-F238E27FC236}">
                <a16:creationId xmlns:a16="http://schemas.microsoft.com/office/drawing/2014/main" id="{BBBF4F0B-B43C-0748-9E12-1A838E30C071}"/>
              </a:ext>
            </a:extLst>
          </p:cNvPr>
          <p:cNvSpPr txBox="1"/>
          <p:nvPr/>
        </p:nvSpPr>
        <p:spPr>
          <a:xfrm>
            <a:off x="4375657" y="1233736"/>
            <a:ext cx="2008883" cy="400110"/>
          </a:xfrm>
          <a:prstGeom prst="rect">
            <a:avLst/>
          </a:prstGeom>
          <a:noFill/>
        </p:spPr>
        <p:txBody>
          <a:bodyPr wrap="none" rtlCol="0">
            <a:spAutoFit/>
          </a:bodyPr>
          <a:lstStyle/>
          <a:p>
            <a:r>
              <a:rPr lang="en-GB" sz="2000" b="1">
                <a:solidFill>
                  <a:schemeClr val="accent5">
                    <a:lumMod val="50000"/>
                  </a:schemeClr>
                </a:solidFill>
              </a:rPr>
              <a:t>Acción y lugar</a:t>
            </a:r>
            <a:endParaRPr lang="es-GB" sz="2000" b="1" dirty="0">
              <a:solidFill>
                <a:schemeClr val="accent5">
                  <a:lumMod val="50000"/>
                </a:schemeClr>
              </a:solidFill>
            </a:endParaRPr>
          </a:p>
        </p:txBody>
      </p:sp>
      <p:pic>
        <p:nvPicPr>
          <p:cNvPr id="42" name="Imagen 41">
            <a:extLst>
              <a:ext uri="{FF2B5EF4-FFF2-40B4-BE49-F238E27FC236}">
                <a16:creationId xmlns:a16="http://schemas.microsoft.com/office/drawing/2014/main" id="{9C3AE777-037B-C444-858F-136C53CA5636}"/>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161512" y="3028212"/>
            <a:ext cx="566596" cy="1252744"/>
          </a:xfrm>
          <a:prstGeom prst="rect">
            <a:avLst/>
          </a:prstGeom>
        </p:spPr>
      </p:pic>
      <p:pic>
        <p:nvPicPr>
          <p:cNvPr id="43" name="Imagen 42">
            <a:extLst>
              <a:ext uri="{FF2B5EF4-FFF2-40B4-BE49-F238E27FC236}">
                <a16:creationId xmlns:a16="http://schemas.microsoft.com/office/drawing/2014/main" id="{AA650381-2FB8-2848-B9FC-5853557A606D}"/>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939084" y="5083631"/>
            <a:ext cx="619452" cy="841239"/>
          </a:xfrm>
          <a:prstGeom prst="rect">
            <a:avLst/>
          </a:prstGeom>
        </p:spPr>
      </p:pic>
      <p:pic>
        <p:nvPicPr>
          <p:cNvPr id="5" name="Imagen 4">
            <a:extLst>
              <a:ext uri="{FF2B5EF4-FFF2-40B4-BE49-F238E27FC236}">
                <a16:creationId xmlns:a16="http://schemas.microsoft.com/office/drawing/2014/main" id="{D2C7F87C-D0A1-F04F-8030-9C6DDE047DEF}"/>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68471" y="4932475"/>
            <a:ext cx="1256626" cy="958799"/>
          </a:xfrm>
          <a:prstGeom prst="rect">
            <a:avLst/>
          </a:prstGeom>
        </p:spPr>
      </p:pic>
      <p:pic>
        <p:nvPicPr>
          <p:cNvPr id="6" name="Imagen 5">
            <a:extLst>
              <a:ext uri="{FF2B5EF4-FFF2-40B4-BE49-F238E27FC236}">
                <a16:creationId xmlns:a16="http://schemas.microsoft.com/office/drawing/2014/main" id="{02AFF320-32E3-4E4E-94B6-B87C4F4670BF}"/>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764687" y="1433204"/>
            <a:ext cx="1087371" cy="946013"/>
          </a:xfrm>
          <a:prstGeom prst="rect">
            <a:avLst/>
          </a:prstGeom>
        </p:spPr>
      </p:pic>
      <p:pic>
        <p:nvPicPr>
          <p:cNvPr id="7" name="Imagen 6">
            <a:extLst>
              <a:ext uri="{FF2B5EF4-FFF2-40B4-BE49-F238E27FC236}">
                <a16:creationId xmlns:a16="http://schemas.microsoft.com/office/drawing/2014/main" id="{23D13E82-E8BB-CC43-B0E6-3AB854D9C816}"/>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8611756" y="1291075"/>
            <a:ext cx="1063909" cy="1063909"/>
          </a:xfrm>
          <a:prstGeom prst="rect">
            <a:avLst/>
          </a:prstGeom>
        </p:spPr>
      </p:pic>
      <p:pic>
        <p:nvPicPr>
          <p:cNvPr id="8" name="Imagen 7">
            <a:extLst>
              <a:ext uri="{FF2B5EF4-FFF2-40B4-BE49-F238E27FC236}">
                <a16:creationId xmlns:a16="http://schemas.microsoft.com/office/drawing/2014/main" id="{FFCB619B-2D6B-9B4D-9AB0-EDB545BD282E}"/>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6862509" y="3162840"/>
            <a:ext cx="1017723" cy="1017723"/>
          </a:xfrm>
          <a:prstGeom prst="rect">
            <a:avLst/>
          </a:prstGeom>
        </p:spPr>
      </p:pic>
      <p:pic>
        <p:nvPicPr>
          <p:cNvPr id="16" name="Imagen 15">
            <a:extLst>
              <a:ext uri="{FF2B5EF4-FFF2-40B4-BE49-F238E27FC236}">
                <a16:creationId xmlns:a16="http://schemas.microsoft.com/office/drawing/2014/main" id="{61B1CFC0-6019-8D40-BA30-F6AB77DD44A1}"/>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8771791" y="4970416"/>
            <a:ext cx="930263" cy="985710"/>
          </a:xfrm>
          <a:prstGeom prst="rect">
            <a:avLst/>
          </a:prstGeom>
        </p:spPr>
      </p:pic>
      <p:pic>
        <p:nvPicPr>
          <p:cNvPr id="24" name="Imagen 23">
            <a:extLst>
              <a:ext uri="{FF2B5EF4-FFF2-40B4-BE49-F238E27FC236}">
                <a16:creationId xmlns:a16="http://schemas.microsoft.com/office/drawing/2014/main" id="{BD813ECF-3B8B-964E-B103-F59B195D38AC}"/>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6807928" y="4914345"/>
            <a:ext cx="1178376" cy="1178376"/>
          </a:xfrm>
          <a:prstGeom prst="rect">
            <a:avLst/>
          </a:prstGeom>
        </p:spPr>
      </p:pic>
      <p:sp>
        <p:nvSpPr>
          <p:cNvPr id="55" name="CuadroTexto 54">
            <a:extLst>
              <a:ext uri="{FF2B5EF4-FFF2-40B4-BE49-F238E27FC236}">
                <a16:creationId xmlns:a16="http://schemas.microsoft.com/office/drawing/2014/main" id="{FA961B83-37EA-B34D-B372-BD2186B4082C}"/>
              </a:ext>
            </a:extLst>
          </p:cNvPr>
          <p:cNvSpPr txBox="1"/>
          <p:nvPr/>
        </p:nvSpPr>
        <p:spPr>
          <a:xfrm>
            <a:off x="10066126" y="1163991"/>
            <a:ext cx="2008883" cy="707886"/>
          </a:xfrm>
          <a:prstGeom prst="rect">
            <a:avLst/>
          </a:prstGeom>
          <a:noFill/>
        </p:spPr>
        <p:txBody>
          <a:bodyPr wrap="none" rtlCol="0">
            <a:spAutoFit/>
          </a:bodyPr>
          <a:lstStyle/>
          <a:p>
            <a:r>
              <a:rPr lang="en-GB" sz="2000" b="1">
                <a:solidFill>
                  <a:schemeClr val="accent5">
                    <a:lumMod val="50000"/>
                  </a:schemeClr>
                </a:solidFill>
              </a:rPr>
              <a:t>Acción y lugar</a:t>
            </a:r>
            <a:endParaRPr lang="es-GB" sz="2000" b="1">
              <a:solidFill>
                <a:schemeClr val="accent5">
                  <a:lumMod val="50000"/>
                </a:schemeClr>
              </a:solidFill>
            </a:endParaRPr>
          </a:p>
          <a:p>
            <a:endParaRPr lang="es-GB" sz="2000" b="1" dirty="0">
              <a:solidFill>
                <a:schemeClr val="accent5">
                  <a:lumMod val="50000"/>
                </a:schemeClr>
              </a:solidFill>
            </a:endParaRPr>
          </a:p>
        </p:txBody>
      </p:sp>
      <p:sp>
        <p:nvSpPr>
          <p:cNvPr id="62" name="TextBox 60">
            <a:extLst>
              <a:ext uri="{FF2B5EF4-FFF2-40B4-BE49-F238E27FC236}">
                <a16:creationId xmlns:a16="http://schemas.microsoft.com/office/drawing/2014/main" id="{2D5B35FF-CDEC-B54E-9143-70DAF55954DB}"/>
              </a:ext>
            </a:extLst>
          </p:cNvPr>
          <p:cNvSpPr txBox="1"/>
          <p:nvPr/>
        </p:nvSpPr>
        <p:spPr>
          <a:xfrm>
            <a:off x="10207391" y="3457458"/>
            <a:ext cx="1713735" cy="707886"/>
          </a:xfrm>
          <a:prstGeom prst="rect">
            <a:avLst/>
          </a:prstGeom>
          <a:noFill/>
        </p:spPr>
        <p:txBody>
          <a:bodyPr wrap="square" rtlCol="0">
            <a:spAutoFit/>
          </a:bodyPr>
          <a:lstStyle/>
          <a:p>
            <a:r>
              <a:rPr lang="en-GB" sz="2000" dirty="0">
                <a:solidFill>
                  <a:srgbClr val="002060"/>
                </a:solidFill>
              </a:rPr>
              <a:t>mixes it in </a:t>
            </a:r>
          </a:p>
          <a:p>
            <a:r>
              <a:rPr lang="en-GB" sz="2000" dirty="0">
                <a:solidFill>
                  <a:srgbClr val="002060"/>
                </a:solidFill>
              </a:rPr>
              <a:t>a glass</a:t>
            </a:r>
          </a:p>
        </p:txBody>
      </p:sp>
      <p:sp>
        <p:nvSpPr>
          <p:cNvPr id="71" name="TextBox 60">
            <a:extLst>
              <a:ext uri="{FF2B5EF4-FFF2-40B4-BE49-F238E27FC236}">
                <a16:creationId xmlns:a16="http://schemas.microsoft.com/office/drawing/2014/main" id="{B4A73CB2-94CD-8C4D-92F0-AF82EE4298CF}"/>
              </a:ext>
            </a:extLst>
          </p:cNvPr>
          <p:cNvSpPr txBox="1"/>
          <p:nvPr/>
        </p:nvSpPr>
        <p:spPr>
          <a:xfrm>
            <a:off x="10207391" y="5149590"/>
            <a:ext cx="1713735" cy="707886"/>
          </a:xfrm>
          <a:prstGeom prst="rect">
            <a:avLst/>
          </a:prstGeom>
          <a:noFill/>
        </p:spPr>
        <p:txBody>
          <a:bodyPr wrap="square" rtlCol="0">
            <a:spAutoFit/>
          </a:bodyPr>
          <a:lstStyle/>
          <a:p>
            <a:r>
              <a:rPr lang="en-GB" sz="2000">
                <a:solidFill>
                  <a:srgbClr val="002060"/>
                </a:solidFill>
              </a:rPr>
              <a:t>takes it out of the </a:t>
            </a:r>
            <a:r>
              <a:rPr lang="en-GB" sz="2000" dirty="0">
                <a:solidFill>
                  <a:srgbClr val="002060"/>
                </a:solidFill>
              </a:rPr>
              <a:t>bag</a:t>
            </a:r>
          </a:p>
        </p:txBody>
      </p:sp>
      <p:sp>
        <p:nvSpPr>
          <p:cNvPr id="72" name="Oval 29">
            <a:extLst>
              <a:ext uri="{FF2B5EF4-FFF2-40B4-BE49-F238E27FC236}">
                <a16:creationId xmlns:a16="http://schemas.microsoft.com/office/drawing/2014/main" id="{A46EC26C-C039-A24B-A3A5-BE1B670C35A7}"/>
              </a:ext>
            </a:extLst>
          </p:cNvPr>
          <p:cNvSpPr/>
          <p:nvPr/>
        </p:nvSpPr>
        <p:spPr>
          <a:xfrm>
            <a:off x="700365" y="4160900"/>
            <a:ext cx="507219" cy="413990"/>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Oval 29">
            <a:extLst>
              <a:ext uri="{FF2B5EF4-FFF2-40B4-BE49-F238E27FC236}">
                <a16:creationId xmlns:a16="http://schemas.microsoft.com/office/drawing/2014/main" id="{E0FA1DCA-2BCA-6245-8142-BF8B889F0382}"/>
              </a:ext>
            </a:extLst>
          </p:cNvPr>
          <p:cNvSpPr/>
          <p:nvPr/>
        </p:nvSpPr>
        <p:spPr>
          <a:xfrm>
            <a:off x="667994" y="5889885"/>
            <a:ext cx="507219" cy="413990"/>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Oval 29">
            <a:extLst>
              <a:ext uri="{FF2B5EF4-FFF2-40B4-BE49-F238E27FC236}">
                <a16:creationId xmlns:a16="http://schemas.microsoft.com/office/drawing/2014/main" id="{6BD8A462-A82D-8C4E-B97E-85D1923C2B20}"/>
              </a:ext>
            </a:extLst>
          </p:cNvPr>
          <p:cNvSpPr/>
          <p:nvPr/>
        </p:nvSpPr>
        <p:spPr>
          <a:xfrm>
            <a:off x="8077360" y="2373077"/>
            <a:ext cx="507219" cy="413990"/>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Oval 29">
            <a:extLst>
              <a:ext uri="{FF2B5EF4-FFF2-40B4-BE49-F238E27FC236}">
                <a16:creationId xmlns:a16="http://schemas.microsoft.com/office/drawing/2014/main" id="{48E73DAE-EB24-4B4D-B065-9BDDE0B412BC}"/>
              </a:ext>
            </a:extLst>
          </p:cNvPr>
          <p:cNvSpPr/>
          <p:nvPr/>
        </p:nvSpPr>
        <p:spPr>
          <a:xfrm>
            <a:off x="6498207" y="4160900"/>
            <a:ext cx="507219" cy="413990"/>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Oval 29">
            <a:extLst>
              <a:ext uri="{FF2B5EF4-FFF2-40B4-BE49-F238E27FC236}">
                <a16:creationId xmlns:a16="http://schemas.microsoft.com/office/drawing/2014/main" id="{B16567C7-94D5-8244-A351-E3B998637677}"/>
              </a:ext>
            </a:extLst>
          </p:cNvPr>
          <p:cNvSpPr/>
          <p:nvPr/>
        </p:nvSpPr>
        <p:spPr>
          <a:xfrm>
            <a:off x="8452578" y="5914771"/>
            <a:ext cx="507219" cy="413990"/>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Imagen 24">
            <a:extLst>
              <a:ext uri="{FF2B5EF4-FFF2-40B4-BE49-F238E27FC236}">
                <a16:creationId xmlns:a16="http://schemas.microsoft.com/office/drawing/2014/main" id="{AD373981-AA59-E248-BD55-3885C280E715}"/>
              </a:ext>
            </a:extLst>
          </p:cNvPr>
          <p:cNvPicPr>
            <a:picLocks noChangeAspect="1"/>
          </p:cNvPicPr>
          <p:nvPr/>
        </p:nvPicPr>
        <p:blipFill>
          <a:blip r:embed="rId20"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771791" y="3019009"/>
            <a:ext cx="698719" cy="1072781"/>
          </a:xfrm>
          <a:prstGeom prst="rect">
            <a:avLst/>
          </a:prstGeom>
        </p:spPr>
      </p:pic>
      <p:sp>
        <p:nvSpPr>
          <p:cNvPr id="56" name="TextBox 55"/>
          <p:cNvSpPr txBox="1"/>
          <p:nvPr/>
        </p:nvSpPr>
        <p:spPr>
          <a:xfrm>
            <a:off x="5764788" y="79239"/>
            <a:ext cx="1184585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noProof="0" dirty="0">
                <a:solidFill>
                  <a:srgbClr val="4472C4">
                    <a:lumMod val="50000"/>
                  </a:srgbClr>
                </a:solidFill>
                <a:latin typeface="Century Gothic" panose="020F0302020204030204"/>
              </a:rPr>
              <a:t>Daniel </a:t>
            </a:r>
            <a:r>
              <a:rPr lang="en-GB" sz="2200" b="1" noProof="0" dirty="0" err="1">
                <a:solidFill>
                  <a:srgbClr val="4472C4">
                    <a:lumMod val="50000"/>
                  </a:srgbClr>
                </a:solidFill>
                <a:latin typeface="Century Gothic" panose="020F0302020204030204"/>
              </a:rPr>
              <a:t>también</a:t>
            </a:r>
            <a:r>
              <a:rPr lang="en-GB" sz="2200" b="1" noProof="0" dirty="0">
                <a:solidFill>
                  <a:srgbClr val="4472C4">
                    <a:lumMod val="50000"/>
                  </a:srgbClr>
                </a:solidFill>
                <a:latin typeface="Century Gothic" panose="020F0302020204030204"/>
              </a:rPr>
              <a:t> </a:t>
            </a:r>
            <a:r>
              <a:rPr lang="en-GB" sz="2200" b="1" noProof="0" dirty="0" err="1">
                <a:solidFill>
                  <a:srgbClr val="4472C4">
                    <a:lumMod val="50000"/>
                  </a:srgbClr>
                </a:solidFill>
                <a:latin typeface="Century Gothic" panose="020F0302020204030204"/>
              </a:rPr>
              <a:t>ayuda</a:t>
            </a:r>
            <a:r>
              <a:rPr lang="en-GB" sz="2200" b="1" noProof="0" dirty="0">
                <a:solidFill>
                  <a:srgbClr val="4472C4">
                    <a:lumMod val="50000"/>
                  </a:srgbClr>
                </a:solidFill>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dirty="0" err="1">
                <a:ln>
                  <a:noFill/>
                </a:ln>
                <a:solidFill>
                  <a:srgbClr val="4472C4">
                    <a:lumMod val="50000"/>
                  </a:srgbClr>
                </a:solidFill>
                <a:effectLst/>
                <a:uLnTx/>
                <a:uFillTx/>
                <a:latin typeface="Century Gothic" panose="020F0302020204030204"/>
              </a:rPr>
              <a:t>Escucha</a:t>
            </a:r>
            <a:r>
              <a:rPr kumimoji="0" lang="en-GB" sz="2200" b="1" i="0" u="none" strike="noStrike" kern="1200" cap="none" spc="0" normalizeH="0" baseline="0" dirty="0">
                <a:ln>
                  <a:noFill/>
                </a:ln>
                <a:solidFill>
                  <a:srgbClr val="4472C4">
                    <a:lumMod val="50000"/>
                  </a:srgbClr>
                </a:solidFill>
                <a:effectLst/>
                <a:uLnTx/>
                <a:uFillTx/>
                <a:latin typeface="Century Gothic" panose="020F0302020204030204"/>
              </a:rPr>
              <a:t>. ¿Es ‘A’ o ‘B’?</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noProof="0" dirty="0">
                <a:solidFill>
                  <a:srgbClr val="4472C4">
                    <a:lumMod val="50000"/>
                  </a:srgbClr>
                </a:solidFill>
                <a:latin typeface="Century Gothic" panose="020F0302020204030204"/>
              </a:rPr>
              <a:t>Escribe la </a:t>
            </a:r>
            <a:r>
              <a:rPr lang="en-GB" sz="2200" b="1" noProof="0" dirty="0" err="1">
                <a:solidFill>
                  <a:srgbClr val="4472C4">
                    <a:lumMod val="50000"/>
                  </a:srgbClr>
                </a:solidFill>
                <a:latin typeface="Century Gothic" panose="020F0302020204030204"/>
              </a:rPr>
              <a:t>acción</a:t>
            </a:r>
            <a:r>
              <a:rPr lang="en-GB" sz="2200" b="1" noProof="0" dirty="0">
                <a:solidFill>
                  <a:srgbClr val="4472C4">
                    <a:lumMod val="50000"/>
                  </a:srgbClr>
                </a:solidFill>
                <a:latin typeface="Century Gothic" panose="020F0302020204030204"/>
              </a:rPr>
              <a:t> y el </a:t>
            </a:r>
            <a:r>
              <a:rPr lang="en-GB" sz="2200" b="1" noProof="0" dirty="0" err="1">
                <a:solidFill>
                  <a:srgbClr val="4472C4">
                    <a:lumMod val="50000"/>
                  </a:srgbClr>
                </a:solidFill>
                <a:latin typeface="Century Gothic" panose="020F0302020204030204"/>
              </a:rPr>
              <a:t>lugar</a:t>
            </a:r>
            <a:r>
              <a:rPr lang="en-GB" sz="2200" b="1" noProof="0" dirty="0">
                <a:solidFill>
                  <a:srgbClr val="4472C4">
                    <a:lumMod val="50000"/>
                  </a:srgbClr>
                </a:solidFill>
                <a:latin typeface="Century Gothic" panose="020F0302020204030204"/>
              </a:rPr>
              <a:t> </a:t>
            </a:r>
            <a:r>
              <a:rPr lang="en-GB" sz="2200" b="1" noProof="0" dirty="0" err="1">
                <a:solidFill>
                  <a:srgbClr val="4472C4">
                    <a:lumMod val="50000"/>
                  </a:srgbClr>
                </a:solidFill>
                <a:latin typeface="Century Gothic" panose="020F0302020204030204"/>
              </a:rPr>
              <a:t>en</a:t>
            </a:r>
            <a:r>
              <a:rPr lang="en-GB" sz="2200" b="1" noProof="0" dirty="0">
                <a:solidFill>
                  <a:srgbClr val="4472C4">
                    <a:lumMod val="50000"/>
                  </a:srgbClr>
                </a:solidFill>
                <a:latin typeface="Century Gothic" panose="020F0302020204030204"/>
              </a:rPr>
              <a:t> </a:t>
            </a:r>
            <a:r>
              <a:rPr lang="en-GB" sz="2200" b="1" noProof="0" dirty="0" err="1">
                <a:solidFill>
                  <a:srgbClr val="4472C4">
                    <a:lumMod val="50000"/>
                  </a:srgbClr>
                </a:solidFill>
                <a:latin typeface="Century Gothic" panose="020F0302020204030204"/>
              </a:rPr>
              <a:t>inglés</a:t>
            </a:r>
            <a:r>
              <a:rPr lang="en-GB" sz="2200" b="1" noProof="0" dirty="0">
                <a:solidFill>
                  <a:srgbClr val="4472C4">
                    <a:lumMod val="50000"/>
                  </a:srgbClr>
                </a:solidFill>
                <a:latin typeface="Century Gothic" panose="020F0302020204030204"/>
              </a:rPr>
              <a:t>.</a:t>
            </a:r>
            <a:endPar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pic>
        <p:nvPicPr>
          <p:cNvPr id="13" name="Picture 12" descr="Shape, circle&#10;&#10;Description automatically generated">
            <a:extLst>
              <a:ext uri="{FF2B5EF4-FFF2-40B4-BE49-F238E27FC236}">
                <a16:creationId xmlns:a16="http://schemas.microsoft.com/office/drawing/2014/main" id="{26981A82-D8EE-4441-B6C1-8FB59A96BE2C}"/>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5004079" y="144891"/>
            <a:ext cx="903913" cy="903913"/>
          </a:xfrm>
          <a:prstGeom prst="rect">
            <a:avLst/>
          </a:prstGeom>
        </p:spPr>
      </p:pic>
      <p:pic>
        <p:nvPicPr>
          <p:cNvPr id="66" name="Picture 2" descr="carrot clipart png - Clip Art Library">
            <a:extLst>
              <a:ext uri="{FF2B5EF4-FFF2-40B4-BE49-F238E27FC236}">
                <a16:creationId xmlns:a16="http://schemas.microsoft.com/office/drawing/2014/main" id="{3732EBE0-FE4E-5349-A103-3F315860A1E9}"/>
              </a:ext>
            </a:extLst>
          </p:cNvPr>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2719731" y="3056306"/>
            <a:ext cx="1083241" cy="1057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3146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animBg="1"/>
      <p:bldP spid="36" grpId="0"/>
      <p:bldP spid="51" grpId="0"/>
      <p:bldP spid="61" grpId="0"/>
      <p:bldP spid="62" grpId="0"/>
      <p:bldP spid="71" grpId="0"/>
      <p:bldP spid="72" grpId="0" animBg="1"/>
      <p:bldP spid="73" grpId="0" animBg="1"/>
      <p:bldP spid="74" grpId="0" animBg="1"/>
      <p:bldP spid="75" grpId="0" animBg="1"/>
      <p:bldP spid="7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7">
            <a:extLst>
              <a:ext uri="{FF2B5EF4-FFF2-40B4-BE49-F238E27FC236}">
                <a16:creationId xmlns:a16="http://schemas.microsoft.com/office/drawing/2014/main" id="{51C1BE4E-6907-1B4A-89E6-B13BD82AA7DA}"/>
              </a:ext>
            </a:extLst>
          </p:cNvPr>
          <p:cNvSpPr txBox="1"/>
          <p:nvPr/>
        </p:nvSpPr>
        <p:spPr>
          <a:xfrm>
            <a:off x="6481834" y="3577642"/>
            <a:ext cx="453970" cy="400110"/>
          </a:xfrm>
          <a:prstGeom prst="rect">
            <a:avLst/>
          </a:prstGeom>
          <a:noFill/>
        </p:spPr>
        <p:txBody>
          <a:bodyPr wrap="none" rtlCol="0">
            <a:spAutoFit/>
          </a:bodyPr>
          <a:lstStyle/>
          <a:p>
            <a:r>
              <a:rPr lang="en-GB" sz="2000" b="1">
                <a:solidFill>
                  <a:schemeClr val="accent5">
                    <a:lumMod val="50000"/>
                  </a:schemeClr>
                </a:solidFill>
              </a:rPr>
              <a:t>(f</a:t>
            </a:r>
            <a:r>
              <a:rPr lang="en-GB" sz="2000" b="1" dirty="0">
                <a:solidFill>
                  <a:schemeClr val="accent5">
                    <a:lumMod val="50000"/>
                  </a:schemeClr>
                </a:solidFill>
              </a:rPr>
              <a:t>)</a:t>
            </a:r>
            <a:endParaRPr lang="es-GB" sz="2000" b="1" dirty="0">
              <a:solidFill>
                <a:schemeClr val="accent5">
                  <a:lumMod val="50000"/>
                </a:schemeClr>
              </a:solidFill>
            </a:endParaRPr>
          </a:p>
        </p:txBody>
      </p:sp>
      <p:pic>
        <p:nvPicPr>
          <p:cNvPr id="19" name="Picture 18"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296863"/>
            <a:ext cx="3265714" cy="867128"/>
          </a:xfrm>
          <a:prstGeom prst="rect">
            <a:avLst/>
          </a:prstGeom>
        </p:spPr>
      </p:pic>
      <p:sp>
        <p:nvSpPr>
          <p:cNvPr id="20" name="Title 1"/>
          <p:cNvSpPr txBox="1">
            <a:spLocks/>
          </p:cNvSpPr>
          <p:nvPr/>
        </p:nvSpPr>
        <p:spPr>
          <a:xfrm>
            <a:off x="82286" y="0"/>
            <a:ext cx="64845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2800" b="1" dirty="0">
              <a:solidFill>
                <a:schemeClr val="bg1"/>
              </a:solidFill>
            </a:endParaRPr>
          </a:p>
        </p:txBody>
      </p:sp>
      <p:sp>
        <p:nvSpPr>
          <p:cNvPr id="2" name="Title 1"/>
          <p:cNvSpPr>
            <a:spLocks noGrp="1"/>
          </p:cNvSpPr>
          <p:nvPr>
            <p:ph type="title"/>
          </p:nvPr>
        </p:nvSpPr>
        <p:spPr>
          <a:xfrm>
            <a:off x="82286" y="305580"/>
            <a:ext cx="10515600" cy="721835"/>
          </a:xfrm>
        </p:spPr>
        <p:txBody>
          <a:bodyPr>
            <a:normAutofit/>
          </a:bodyPr>
          <a:lstStyle/>
          <a:p>
            <a:r>
              <a:rPr lang="en-GB" sz="2800" b="1">
                <a:solidFill>
                  <a:schemeClr val="bg1"/>
                </a:solidFill>
              </a:rPr>
              <a:t>¡A escribir!</a:t>
            </a:r>
            <a:endParaRPr lang="en-GB" sz="2800"/>
          </a:p>
        </p:txBody>
      </p:sp>
      <p:sp>
        <p:nvSpPr>
          <p:cNvPr id="21" name="Action Button: Custom 20">
            <a:hlinkClick r:id="" action="ppaction://noaction" highlightClick="1"/>
          </p:cNvPr>
          <p:cNvSpPr/>
          <p:nvPr/>
        </p:nvSpPr>
        <p:spPr>
          <a:xfrm>
            <a:off x="332857" y="1490476"/>
            <a:ext cx="414926" cy="366847"/>
          </a:xfrm>
          <a:prstGeom prst="actionButtonBlank">
            <a:avLst/>
          </a:prstGeom>
          <a:solidFill>
            <a:schemeClr val="accent3">
              <a:lumMod val="20000"/>
              <a:lumOff val="8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22" name="Action Button: Custom 21">
            <a:hlinkClick r:id="" action="ppaction://noaction" highlightClick="1"/>
          </p:cNvPr>
          <p:cNvSpPr/>
          <p:nvPr/>
        </p:nvSpPr>
        <p:spPr>
          <a:xfrm>
            <a:off x="332857" y="3306064"/>
            <a:ext cx="414926" cy="366847"/>
          </a:xfrm>
          <a:prstGeom prst="actionButtonBlank">
            <a:avLst/>
          </a:prstGeom>
          <a:solidFill>
            <a:schemeClr val="accent3">
              <a:lumMod val="20000"/>
              <a:lumOff val="8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23" name="Action Button: Custom 22">
            <a:hlinkClick r:id="" action="ppaction://noaction" highlightClick="1"/>
          </p:cNvPr>
          <p:cNvSpPr/>
          <p:nvPr/>
        </p:nvSpPr>
        <p:spPr>
          <a:xfrm>
            <a:off x="332857" y="5077007"/>
            <a:ext cx="414926" cy="366847"/>
          </a:xfrm>
          <a:prstGeom prst="actionButtonBlank">
            <a:avLst/>
          </a:prstGeom>
          <a:solidFill>
            <a:schemeClr val="accent3">
              <a:lumMod val="20000"/>
              <a:lumOff val="8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29" name="TextBox 28"/>
          <p:cNvSpPr txBox="1"/>
          <p:nvPr/>
        </p:nvSpPr>
        <p:spPr>
          <a:xfrm>
            <a:off x="8144096" y="2887870"/>
            <a:ext cx="3915972" cy="707886"/>
          </a:xfrm>
          <a:prstGeom prst="rect">
            <a:avLst/>
          </a:prstGeom>
          <a:noFill/>
        </p:spPr>
        <p:txBody>
          <a:bodyPr wrap="square" rtlCol="0">
            <a:spAutoFit/>
          </a:bodyPr>
          <a:lstStyle/>
          <a:p>
            <a:r>
              <a:rPr lang="en-GB" sz="2000">
                <a:solidFill>
                  <a:srgbClr val="002060"/>
                </a:solidFill>
              </a:rPr>
              <a:t>S/he </a:t>
            </a:r>
            <a:r>
              <a:rPr lang="en-GB" sz="2000" dirty="0">
                <a:solidFill>
                  <a:srgbClr val="002060"/>
                </a:solidFill>
              </a:rPr>
              <a:t>buys </a:t>
            </a:r>
            <a:r>
              <a:rPr lang="en-GB" sz="2000" b="1">
                <a:solidFill>
                  <a:srgbClr val="002060"/>
                </a:solidFill>
              </a:rPr>
              <a:t>it</a:t>
            </a:r>
            <a:r>
              <a:rPr lang="en-GB" sz="2000">
                <a:solidFill>
                  <a:srgbClr val="002060"/>
                </a:solidFill>
              </a:rPr>
              <a:t> with other fresh products </a:t>
            </a:r>
            <a:r>
              <a:rPr lang="en-GB" sz="2000" dirty="0">
                <a:solidFill>
                  <a:srgbClr val="002060"/>
                </a:solidFill>
              </a:rPr>
              <a:t>at the market.</a:t>
            </a:r>
          </a:p>
        </p:txBody>
      </p:sp>
      <p:sp>
        <p:nvSpPr>
          <p:cNvPr id="52"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
        <p:nvSpPr>
          <p:cNvPr id="58" name="Action Button: Custom 57">
            <a:hlinkClick r:id="" action="ppaction://noaction" highlightClick="1"/>
          </p:cNvPr>
          <p:cNvSpPr/>
          <p:nvPr/>
        </p:nvSpPr>
        <p:spPr>
          <a:xfrm>
            <a:off x="6066908" y="1483967"/>
            <a:ext cx="414926" cy="366847"/>
          </a:xfrm>
          <a:prstGeom prst="actionButtonBlank">
            <a:avLst/>
          </a:prstGeom>
          <a:solidFill>
            <a:schemeClr val="accent3">
              <a:lumMod val="20000"/>
              <a:lumOff val="8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4</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9" name="Action Button: Custom 58">
            <a:hlinkClick r:id="" action="ppaction://noaction" highlightClick="1"/>
          </p:cNvPr>
          <p:cNvSpPr/>
          <p:nvPr/>
        </p:nvSpPr>
        <p:spPr>
          <a:xfrm>
            <a:off x="6066908" y="3299555"/>
            <a:ext cx="414926" cy="366847"/>
          </a:xfrm>
          <a:prstGeom prst="actionButtonBlank">
            <a:avLst/>
          </a:prstGeom>
          <a:solidFill>
            <a:schemeClr val="accent3">
              <a:lumMod val="20000"/>
              <a:lumOff val="8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5</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0" name="Action Button: Custom 59">
            <a:hlinkClick r:id="" action="ppaction://noaction" highlightClick="1"/>
          </p:cNvPr>
          <p:cNvSpPr/>
          <p:nvPr/>
        </p:nvSpPr>
        <p:spPr>
          <a:xfrm>
            <a:off x="6066908" y="5070498"/>
            <a:ext cx="414926" cy="366847"/>
          </a:xfrm>
          <a:prstGeom prst="actionButtonBlank">
            <a:avLst/>
          </a:prstGeom>
          <a:solidFill>
            <a:schemeClr val="accent3">
              <a:lumMod val="20000"/>
              <a:lumOff val="8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6</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0" name="TextBox 39"/>
          <p:cNvSpPr txBox="1"/>
          <p:nvPr/>
        </p:nvSpPr>
        <p:spPr>
          <a:xfrm>
            <a:off x="8144096" y="3638561"/>
            <a:ext cx="4213367" cy="707886"/>
          </a:xfrm>
          <a:prstGeom prst="rect">
            <a:avLst/>
          </a:prstGeom>
          <a:noFill/>
        </p:spPr>
        <p:txBody>
          <a:bodyPr wrap="square" rtlCol="0">
            <a:spAutoFit/>
          </a:bodyPr>
          <a:lstStyle/>
          <a:p>
            <a:r>
              <a:rPr lang="en-GB" sz="2000" i="1" dirty="0">
                <a:solidFill>
                  <a:srgbClr val="002060"/>
                </a:solidFill>
              </a:rPr>
              <a:t>La </a:t>
            </a:r>
            <a:r>
              <a:rPr lang="en-GB" sz="2000" i="1" err="1">
                <a:solidFill>
                  <a:srgbClr val="002060"/>
                </a:solidFill>
              </a:rPr>
              <a:t>compra</a:t>
            </a:r>
            <a:r>
              <a:rPr lang="en-GB" sz="2000" i="1">
                <a:solidFill>
                  <a:srgbClr val="002060"/>
                </a:solidFill>
              </a:rPr>
              <a:t> con otros productos frescos </a:t>
            </a:r>
            <a:r>
              <a:rPr lang="en-GB" sz="2000" i="1" dirty="0" err="1">
                <a:solidFill>
                  <a:srgbClr val="002060"/>
                </a:solidFill>
              </a:rPr>
              <a:t>en</a:t>
            </a:r>
            <a:r>
              <a:rPr lang="en-GB" sz="2000" i="1" dirty="0">
                <a:solidFill>
                  <a:srgbClr val="002060"/>
                </a:solidFill>
              </a:rPr>
              <a:t> el mercado.</a:t>
            </a:r>
          </a:p>
        </p:txBody>
      </p:sp>
      <p:pic>
        <p:nvPicPr>
          <p:cNvPr id="24" name="Picture 2" descr="holy family catholic church - Clip Art Library">
            <a:extLst>
              <a:ext uri="{FF2B5EF4-FFF2-40B4-BE49-F238E27FC236}">
                <a16:creationId xmlns:a16="http://schemas.microsoft.com/office/drawing/2014/main" id="{516C11F6-6B60-944A-9654-6B6F0C2C035A}"/>
              </a:ext>
            </a:extLst>
          </p:cNvPr>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backgroundRemoval t="0" b="100000" l="2500" r="97381">
                        <a14:foregroundMark x1="17619" y1="81928" x2="6190" y2="71566"/>
                        <a14:foregroundMark x1="6190" y1="71566" x2="2738" y2="59759"/>
                        <a14:foregroundMark x1="89643" y1="24337" x2="98333" y2="33976"/>
                        <a14:foregroundMark x1="98333" y1="33976" x2="97381" y2="54699"/>
                        <a14:foregroundMark x1="97381" y1="54699" x2="94048" y2="59759"/>
                      </a14:backgroundRemoval>
                    </a14:imgEffect>
                  </a14:imgLayer>
                </a14:imgProps>
              </a:ext>
              <a:ext uri="{28A0092B-C50C-407E-A947-70E740481C1C}">
                <a14:useLocalDpi xmlns:a14="http://schemas.microsoft.com/office/drawing/2010/main"/>
              </a:ext>
            </a:extLst>
          </a:blip>
          <a:srcRect/>
          <a:stretch/>
        </p:blipFill>
        <p:spPr bwMode="auto">
          <a:xfrm>
            <a:off x="6659787" y="4941702"/>
            <a:ext cx="1129888" cy="55893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8">
            <a:extLst>
              <a:ext uri="{FF2B5EF4-FFF2-40B4-BE49-F238E27FC236}">
                <a16:creationId xmlns:a16="http://schemas.microsoft.com/office/drawing/2014/main" id="{8E1A1BB5-64ED-7348-9B2B-3BE817DBD2F9}"/>
              </a:ext>
            </a:extLst>
          </p:cNvPr>
          <p:cNvSpPr txBox="1"/>
          <p:nvPr/>
        </p:nvSpPr>
        <p:spPr>
          <a:xfrm>
            <a:off x="2097362" y="5024331"/>
            <a:ext cx="3915972" cy="400110"/>
          </a:xfrm>
          <a:prstGeom prst="rect">
            <a:avLst/>
          </a:prstGeom>
          <a:noFill/>
        </p:spPr>
        <p:txBody>
          <a:bodyPr wrap="square" rtlCol="0">
            <a:spAutoFit/>
          </a:bodyPr>
          <a:lstStyle/>
          <a:p>
            <a:r>
              <a:rPr lang="en-GB" sz="2000">
                <a:solidFill>
                  <a:srgbClr val="002060"/>
                </a:solidFill>
              </a:rPr>
              <a:t>S/he leaves </a:t>
            </a:r>
            <a:r>
              <a:rPr lang="en-GB" sz="2000" b="1">
                <a:solidFill>
                  <a:srgbClr val="002060"/>
                </a:solidFill>
              </a:rPr>
              <a:t>it</a:t>
            </a:r>
            <a:r>
              <a:rPr lang="en-GB" sz="2000">
                <a:solidFill>
                  <a:srgbClr val="002060"/>
                </a:solidFill>
              </a:rPr>
              <a:t> in the glass.</a:t>
            </a:r>
            <a:endParaRPr lang="en-GB" sz="2000" dirty="0">
              <a:solidFill>
                <a:srgbClr val="002060"/>
              </a:solidFill>
            </a:endParaRPr>
          </a:p>
        </p:txBody>
      </p:sp>
      <p:sp>
        <p:nvSpPr>
          <p:cNvPr id="26" name="TextBox 28">
            <a:extLst>
              <a:ext uri="{FF2B5EF4-FFF2-40B4-BE49-F238E27FC236}">
                <a16:creationId xmlns:a16="http://schemas.microsoft.com/office/drawing/2014/main" id="{7ABF6E65-8DC2-C147-940E-871BABA48051}"/>
              </a:ext>
            </a:extLst>
          </p:cNvPr>
          <p:cNvSpPr txBox="1"/>
          <p:nvPr/>
        </p:nvSpPr>
        <p:spPr>
          <a:xfrm>
            <a:off x="8144096" y="4752053"/>
            <a:ext cx="3915972" cy="707886"/>
          </a:xfrm>
          <a:prstGeom prst="rect">
            <a:avLst/>
          </a:prstGeom>
          <a:noFill/>
        </p:spPr>
        <p:txBody>
          <a:bodyPr wrap="square" rtlCol="0">
            <a:spAutoFit/>
          </a:bodyPr>
          <a:lstStyle/>
          <a:p>
            <a:r>
              <a:rPr lang="en-GB" sz="2000">
                <a:solidFill>
                  <a:srgbClr val="002060"/>
                </a:solidFill>
              </a:rPr>
              <a:t>S/he </a:t>
            </a:r>
            <a:r>
              <a:rPr lang="en-GB" sz="2000" dirty="0">
                <a:solidFill>
                  <a:srgbClr val="002060"/>
                </a:solidFill>
              </a:rPr>
              <a:t>takes </a:t>
            </a:r>
            <a:r>
              <a:rPr lang="en-GB" sz="2000" b="1" dirty="0">
                <a:solidFill>
                  <a:srgbClr val="002060"/>
                </a:solidFill>
              </a:rPr>
              <a:t>it</a:t>
            </a:r>
            <a:r>
              <a:rPr lang="en-GB" sz="2000" dirty="0">
                <a:solidFill>
                  <a:srgbClr val="002060"/>
                </a:solidFill>
              </a:rPr>
              <a:t> out of the bag and places </a:t>
            </a:r>
            <a:r>
              <a:rPr lang="en-GB" sz="2000" b="1" dirty="0">
                <a:solidFill>
                  <a:srgbClr val="002060"/>
                </a:solidFill>
              </a:rPr>
              <a:t>it</a:t>
            </a:r>
            <a:r>
              <a:rPr lang="en-GB" sz="2000" dirty="0">
                <a:solidFill>
                  <a:srgbClr val="002060"/>
                </a:solidFill>
              </a:rPr>
              <a:t> on the table.</a:t>
            </a:r>
          </a:p>
        </p:txBody>
      </p:sp>
      <p:sp>
        <p:nvSpPr>
          <p:cNvPr id="27" name="TextBox 28">
            <a:extLst>
              <a:ext uri="{FF2B5EF4-FFF2-40B4-BE49-F238E27FC236}">
                <a16:creationId xmlns:a16="http://schemas.microsoft.com/office/drawing/2014/main" id="{C6E27FC9-6F5A-134E-86A9-83D7F5AA6870}"/>
              </a:ext>
            </a:extLst>
          </p:cNvPr>
          <p:cNvSpPr txBox="1"/>
          <p:nvPr/>
        </p:nvSpPr>
        <p:spPr>
          <a:xfrm>
            <a:off x="8215608" y="1313447"/>
            <a:ext cx="3915972" cy="707886"/>
          </a:xfrm>
          <a:prstGeom prst="rect">
            <a:avLst/>
          </a:prstGeom>
          <a:noFill/>
        </p:spPr>
        <p:txBody>
          <a:bodyPr wrap="square" rtlCol="0">
            <a:spAutoFit/>
          </a:bodyPr>
          <a:lstStyle/>
          <a:p>
            <a:r>
              <a:rPr lang="en-GB" sz="2000">
                <a:solidFill>
                  <a:srgbClr val="002060"/>
                </a:solidFill>
              </a:rPr>
              <a:t>S/he </a:t>
            </a:r>
            <a:r>
              <a:rPr lang="en-GB" sz="2000" dirty="0">
                <a:solidFill>
                  <a:srgbClr val="002060"/>
                </a:solidFill>
              </a:rPr>
              <a:t>mixes </a:t>
            </a:r>
            <a:r>
              <a:rPr lang="en-GB" sz="2000" b="1" dirty="0">
                <a:solidFill>
                  <a:srgbClr val="002060"/>
                </a:solidFill>
              </a:rPr>
              <a:t>it</a:t>
            </a:r>
            <a:r>
              <a:rPr lang="en-GB" sz="2000" dirty="0">
                <a:solidFill>
                  <a:srgbClr val="002060"/>
                </a:solidFill>
              </a:rPr>
              <a:t> with a </a:t>
            </a:r>
            <a:r>
              <a:rPr lang="en-GB" sz="2000">
                <a:solidFill>
                  <a:srgbClr val="002060"/>
                </a:solidFill>
              </a:rPr>
              <a:t>little bit of hot water</a:t>
            </a:r>
            <a:r>
              <a:rPr lang="en-GB" sz="2000" dirty="0">
                <a:solidFill>
                  <a:srgbClr val="002060"/>
                </a:solidFill>
              </a:rPr>
              <a:t>.</a:t>
            </a:r>
          </a:p>
        </p:txBody>
      </p:sp>
      <p:sp>
        <p:nvSpPr>
          <p:cNvPr id="28" name="TextBox 28">
            <a:extLst>
              <a:ext uri="{FF2B5EF4-FFF2-40B4-BE49-F238E27FC236}">
                <a16:creationId xmlns:a16="http://schemas.microsoft.com/office/drawing/2014/main" id="{E317A019-E696-3646-AAD6-405E4F3B6E8F}"/>
              </a:ext>
            </a:extLst>
          </p:cNvPr>
          <p:cNvSpPr txBox="1"/>
          <p:nvPr/>
        </p:nvSpPr>
        <p:spPr>
          <a:xfrm>
            <a:off x="2081617" y="1457213"/>
            <a:ext cx="3915972" cy="400110"/>
          </a:xfrm>
          <a:prstGeom prst="rect">
            <a:avLst/>
          </a:prstGeom>
          <a:noFill/>
        </p:spPr>
        <p:txBody>
          <a:bodyPr wrap="square" rtlCol="0">
            <a:spAutoFit/>
          </a:bodyPr>
          <a:lstStyle/>
          <a:p>
            <a:r>
              <a:rPr lang="en-GB" sz="2000">
                <a:solidFill>
                  <a:srgbClr val="002060"/>
                </a:solidFill>
              </a:rPr>
              <a:t>S/he </a:t>
            </a:r>
            <a:r>
              <a:rPr lang="en-GB" sz="2000" dirty="0">
                <a:solidFill>
                  <a:srgbClr val="002060"/>
                </a:solidFill>
              </a:rPr>
              <a:t>prepares </a:t>
            </a:r>
            <a:r>
              <a:rPr lang="en-GB" sz="2000" b="1" dirty="0">
                <a:solidFill>
                  <a:srgbClr val="002060"/>
                </a:solidFill>
              </a:rPr>
              <a:t>it</a:t>
            </a:r>
            <a:r>
              <a:rPr lang="en-GB" sz="2000" dirty="0">
                <a:solidFill>
                  <a:srgbClr val="002060"/>
                </a:solidFill>
              </a:rPr>
              <a:t> with egg.</a:t>
            </a:r>
          </a:p>
        </p:txBody>
      </p:sp>
      <p:sp>
        <p:nvSpPr>
          <p:cNvPr id="30" name="TextBox 28">
            <a:extLst>
              <a:ext uri="{FF2B5EF4-FFF2-40B4-BE49-F238E27FC236}">
                <a16:creationId xmlns:a16="http://schemas.microsoft.com/office/drawing/2014/main" id="{238E9F12-CFD1-EB49-8A4F-B6DB8E25364F}"/>
              </a:ext>
            </a:extLst>
          </p:cNvPr>
          <p:cNvSpPr txBox="1"/>
          <p:nvPr/>
        </p:nvSpPr>
        <p:spPr>
          <a:xfrm>
            <a:off x="2081617" y="3236587"/>
            <a:ext cx="3915972" cy="400110"/>
          </a:xfrm>
          <a:prstGeom prst="rect">
            <a:avLst/>
          </a:prstGeom>
          <a:noFill/>
        </p:spPr>
        <p:txBody>
          <a:bodyPr wrap="square" rtlCol="0">
            <a:spAutoFit/>
          </a:bodyPr>
          <a:lstStyle/>
          <a:p>
            <a:r>
              <a:rPr lang="en-GB" sz="2000">
                <a:solidFill>
                  <a:srgbClr val="002060"/>
                </a:solidFill>
              </a:rPr>
              <a:t>S/he </a:t>
            </a:r>
            <a:r>
              <a:rPr lang="en-GB" sz="2000" dirty="0">
                <a:solidFill>
                  <a:srgbClr val="002060"/>
                </a:solidFill>
              </a:rPr>
              <a:t>looks for </a:t>
            </a:r>
            <a:r>
              <a:rPr lang="en-GB" sz="2000" b="1" dirty="0">
                <a:solidFill>
                  <a:srgbClr val="002060"/>
                </a:solidFill>
              </a:rPr>
              <a:t>it</a:t>
            </a:r>
            <a:r>
              <a:rPr lang="en-GB" sz="2000" dirty="0">
                <a:solidFill>
                  <a:srgbClr val="002060"/>
                </a:solidFill>
              </a:rPr>
              <a:t> in </a:t>
            </a:r>
            <a:r>
              <a:rPr lang="en-GB" sz="2000">
                <a:solidFill>
                  <a:srgbClr val="002060"/>
                </a:solidFill>
              </a:rPr>
              <a:t>the kitchen.</a:t>
            </a:r>
            <a:endParaRPr lang="en-GB" sz="2000" dirty="0">
              <a:solidFill>
                <a:srgbClr val="002060"/>
              </a:solidFill>
            </a:endParaRPr>
          </a:p>
        </p:txBody>
      </p:sp>
      <p:pic>
        <p:nvPicPr>
          <p:cNvPr id="32" name="Imagen 31">
            <a:extLst>
              <a:ext uri="{FF2B5EF4-FFF2-40B4-BE49-F238E27FC236}">
                <a16:creationId xmlns:a16="http://schemas.microsoft.com/office/drawing/2014/main" id="{8A21E89E-5139-384A-AC90-7820EC957DA0}"/>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43868" y="2910112"/>
            <a:ext cx="1212207" cy="1212207"/>
          </a:xfrm>
          <a:prstGeom prst="rect">
            <a:avLst/>
          </a:prstGeom>
        </p:spPr>
      </p:pic>
      <p:pic>
        <p:nvPicPr>
          <p:cNvPr id="34" name="Imagen 33">
            <a:extLst>
              <a:ext uri="{FF2B5EF4-FFF2-40B4-BE49-F238E27FC236}">
                <a16:creationId xmlns:a16="http://schemas.microsoft.com/office/drawing/2014/main" id="{0F4FC4D7-FA12-CF45-98F2-17CA69430735}"/>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9524" b="90000" l="9877" r="90123">
                        <a14:foregroundMark x1="22634" y1="65238" x2="21811" y2="41429"/>
                        <a14:foregroundMark x1="21811" y1="41429" x2="22222" y2="40952"/>
                        <a14:foregroundMark x1="55556" y1="90476" x2="46502" y2="90476"/>
                      </a14:backgroundRemoval>
                    </a14:imgEffect>
                  </a14:imgLayer>
                </a14:imgProps>
              </a:ext>
              <a:ext uri="{28A0092B-C50C-407E-A947-70E740481C1C}">
                <a14:useLocalDpi xmlns:a14="http://schemas.microsoft.com/office/drawing/2010/main"/>
              </a:ext>
            </a:extLst>
          </a:blip>
          <a:srcRect/>
          <a:stretch/>
        </p:blipFill>
        <p:spPr>
          <a:xfrm>
            <a:off x="694543" y="1130280"/>
            <a:ext cx="1402819" cy="1207168"/>
          </a:xfrm>
          <a:prstGeom prst="rect">
            <a:avLst/>
          </a:prstGeom>
        </p:spPr>
      </p:pic>
      <p:sp>
        <p:nvSpPr>
          <p:cNvPr id="35" name="CuadroTexto 7">
            <a:extLst>
              <a:ext uri="{FF2B5EF4-FFF2-40B4-BE49-F238E27FC236}">
                <a16:creationId xmlns:a16="http://schemas.microsoft.com/office/drawing/2014/main" id="{F1982D63-5D00-254E-A31A-B1E3E9EC2CE2}"/>
              </a:ext>
            </a:extLst>
          </p:cNvPr>
          <p:cNvSpPr txBox="1"/>
          <p:nvPr/>
        </p:nvSpPr>
        <p:spPr>
          <a:xfrm>
            <a:off x="622439" y="5646575"/>
            <a:ext cx="620683" cy="400110"/>
          </a:xfrm>
          <a:prstGeom prst="rect">
            <a:avLst/>
          </a:prstGeom>
          <a:noFill/>
        </p:spPr>
        <p:txBody>
          <a:bodyPr wrap="none" rtlCol="0">
            <a:spAutoFit/>
          </a:bodyPr>
          <a:lstStyle/>
          <a:p>
            <a:r>
              <a:rPr lang="en-GB" sz="2000" b="1" dirty="0">
                <a:solidFill>
                  <a:schemeClr val="accent5">
                    <a:lumMod val="50000"/>
                  </a:schemeClr>
                </a:solidFill>
              </a:rPr>
              <a:t>(m)</a:t>
            </a:r>
            <a:endParaRPr lang="es-GB" sz="2000" b="1" dirty="0">
              <a:solidFill>
                <a:schemeClr val="accent5">
                  <a:lumMod val="50000"/>
                </a:schemeClr>
              </a:solidFill>
            </a:endParaRPr>
          </a:p>
        </p:txBody>
      </p:sp>
      <p:sp>
        <p:nvSpPr>
          <p:cNvPr id="36" name="CuadroTexto 7">
            <a:extLst>
              <a:ext uri="{FF2B5EF4-FFF2-40B4-BE49-F238E27FC236}">
                <a16:creationId xmlns:a16="http://schemas.microsoft.com/office/drawing/2014/main" id="{7CECC8D5-B90F-CE43-910E-C7E844AB1669}"/>
              </a:ext>
            </a:extLst>
          </p:cNvPr>
          <p:cNvSpPr txBox="1"/>
          <p:nvPr/>
        </p:nvSpPr>
        <p:spPr>
          <a:xfrm>
            <a:off x="6398477" y="5625116"/>
            <a:ext cx="620683" cy="400110"/>
          </a:xfrm>
          <a:prstGeom prst="rect">
            <a:avLst/>
          </a:prstGeom>
          <a:noFill/>
        </p:spPr>
        <p:txBody>
          <a:bodyPr wrap="none" rtlCol="0">
            <a:spAutoFit/>
          </a:bodyPr>
          <a:lstStyle/>
          <a:p>
            <a:r>
              <a:rPr lang="en-GB" sz="2000" b="1" dirty="0">
                <a:solidFill>
                  <a:schemeClr val="accent5">
                    <a:lumMod val="50000"/>
                  </a:schemeClr>
                </a:solidFill>
              </a:rPr>
              <a:t>(m)</a:t>
            </a:r>
            <a:endParaRPr lang="es-GB" sz="2000" b="1" dirty="0">
              <a:solidFill>
                <a:schemeClr val="accent5">
                  <a:lumMod val="50000"/>
                </a:schemeClr>
              </a:solidFill>
            </a:endParaRPr>
          </a:p>
        </p:txBody>
      </p:sp>
      <p:sp>
        <p:nvSpPr>
          <p:cNvPr id="37" name="CuadroTexto 7">
            <a:extLst>
              <a:ext uri="{FF2B5EF4-FFF2-40B4-BE49-F238E27FC236}">
                <a16:creationId xmlns:a16="http://schemas.microsoft.com/office/drawing/2014/main" id="{C945AA8F-F67D-CE43-A765-B423B92EFD4B}"/>
              </a:ext>
            </a:extLst>
          </p:cNvPr>
          <p:cNvSpPr txBox="1"/>
          <p:nvPr/>
        </p:nvSpPr>
        <p:spPr>
          <a:xfrm>
            <a:off x="6483436" y="1957055"/>
            <a:ext cx="452368" cy="400110"/>
          </a:xfrm>
          <a:prstGeom prst="rect">
            <a:avLst/>
          </a:prstGeom>
          <a:noFill/>
        </p:spPr>
        <p:txBody>
          <a:bodyPr wrap="none" rtlCol="0">
            <a:spAutoFit/>
          </a:bodyPr>
          <a:lstStyle/>
          <a:p>
            <a:r>
              <a:rPr lang="en-GB" sz="2000" b="1">
                <a:solidFill>
                  <a:schemeClr val="accent5">
                    <a:lumMod val="50000"/>
                  </a:schemeClr>
                </a:solidFill>
              </a:rPr>
              <a:t>(f)</a:t>
            </a:r>
            <a:endParaRPr lang="es-GB" sz="2000" b="1" dirty="0">
              <a:solidFill>
                <a:schemeClr val="accent5">
                  <a:lumMod val="50000"/>
                </a:schemeClr>
              </a:solidFill>
            </a:endParaRPr>
          </a:p>
        </p:txBody>
      </p:sp>
      <p:sp>
        <p:nvSpPr>
          <p:cNvPr id="38" name="CuadroTexto 7">
            <a:extLst>
              <a:ext uri="{FF2B5EF4-FFF2-40B4-BE49-F238E27FC236}">
                <a16:creationId xmlns:a16="http://schemas.microsoft.com/office/drawing/2014/main" id="{FB468BF1-E71D-1D40-B2F3-C6CA1F047FEE}"/>
              </a:ext>
            </a:extLst>
          </p:cNvPr>
          <p:cNvSpPr txBox="1"/>
          <p:nvPr/>
        </p:nvSpPr>
        <p:spPr>
          <a:xfrm>
            <a:off x="537377" y="2210654"/>
            <a:ext cx="1502334" cy="400110"/>
          </a:xfrm>
          <a:prstGeom prst="rect">
            <a:avLst/>
          </a:prstGeom>
          <a:noFill/>
        </p:spPr>
        <p:txBody>
          <a:bodyPr wrap="none" rtlCol="0">
            <a:spAutoFit/>
          </a:bodyPr>
          <a:lstStyle/>
          <a:p>
            <a:r>
              <a:rPr lang="en-GB" sz="2000">
                <a:solidFill>
                  <a:schemeClr val="accent5">
                    <a:lumMod val="50000"/>
                  </a:schemeClr>
                </a:solidFill>
              </a:rPr>
              <a:t>[cake] </a:t>
            </a:r>
            <a:r>
              <a:rPr lang="en-GB" sz="2000" b="1">
                <a:solidFill>
                  <a:schemeClr val="accent5">
                    <a:lumMod val="50000"/>
                  </a:schemeClr>
                </a:solidFill>
              </a:rPr>
              <a:t>(m)</a:t>
            </a:r>
            <a:endParaRPr lang="es-GB" sz="2000" b="1" dirty="0">
              <a:solidFill>
                <a:schemeClr val="accent5">
                  <a:lumMod val="50000"/>
                </a:schemeClr>
              </a:solidFill>
            </a:endParaRPr>
          </a:p>
        </p:txBody>
      </p:sp>
      <p:sp>
        <p:nvSpPr>
          <p:cNvPr id="39" name="CuadroTexto 7">
            <a:extLst>
              <a:ext uri="{FF2B5EF4-FFF2-40B4-BE49-F238E27FC236}">
                <a16:creationId xmlns:a16="http://schemas.microsoft.com/office/drawing/2014/main" id="{9822C9B0-392C-054C-9E47-4C99703B9B3C}"/>
              </a:ext>
            </a:extLst>
          </p:cNvPr>
          <p:cNvSpPr txBox="1"/>
          <p:nvPr/>
        </p:nvSpPr>
        <p:spPr>
          <a:xfrm>
            <a:off x="622439" y="4045203"/>
            <a:ext cx="453970" cy="400110"/>
          </a:xfrm>
          <a:prstGeom prst="rect">
            <a:avLst/>
          </a:prstGeom>
          <a:noFill/>
        </p:spPr>
        <p:txBody>
          <a:bodyPr wrap="none" rtlCol="0">
            <a:spAutoFit/>
          </a:bodyPr>
          <a:lstStyle/>
          <a:p>
            <a:r>
              <a:rPr lang="en-GB" sz="2000" b="1" dirty="0">
                <a:solidFill>
                  <a:schemeClr val="accent5">
                    <a:lumMod val="50000"/>
                  </a:schemeClr>
                </a:solidFill>
              </a:rPr>
              <a:t>(f)</a:t>
            </a:r>
            <a:endParaRPr lang="es-GB" sz="2000" b="1" dirty="0">
              <a:solidFill>
                <a:schemeClr val="accent5">
                  <a:lumMod val="50000"/>
                </a:schemeClr>
              </a:solidFill>
            </a:endParaRPr>
          </a:p>
        </p:txBody>
      </p:sp>
      <p:pic>
        <p:nvPicPr>
          <p:cNvPr id="41" name="Imagen 40">
            <a:extLst>
              <a:ext uri="{FF2B5EF4-FFF2-40B4-BE49-F238E27FC236}">
                <a16:creationId xmlns:a16="http://schemas.microsoft.com/office/drawing/2014/main" id="{0ED4A8DC-E803-8A4B-8D6D-3DF217D2B6E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919248" y="1307407"/>
            <a:ext cx="1017723" cy="1017723"/>
          </a:xfrm>
          <a:prstGeom prst="rect">
            <a:avLst/>
          </a:prstGeom>
        </p:spPr>
      </p:pic>
      <p:sp>
        <p:nvSpPr>
          <p:cNvPr id="42" name="TextBox 39">
            <a:extLst>
              <a:ext uri="{FF2B5EF4-FFF2-40B4-BE49-F238E27FC236}">
                <a16:creationId xmlns:a16="http://schemas.microsoft.com/office/drawing/2014/main" id="{AF87A16D-ACDD-1146-B622-0E854A418146}"/>
              </a:ext>
            </a:extLst>
          </p:cNvPr>
          <p:cNvSpPr txBox="1"/>
          <p:nvPr/>
        </p:nvSpPr>
        <p:spPr>
          <a:xfrm>
            <a:off x="2121321" y="5400353"/>
            <a:ext cx="3915972" cy="400110"/>
          </a:xfrm>
          <a:prstGeom prst="rect">
            <a:avLst/>
          </a:prstGeom>
          <a:noFill/>
        </p:spPr>
        <p:txBody>
          <a:bodyPr wrap="square" rtlCol="0">
            <a:spAutoFit/>
          </a:bodyPr>
          <a:lstStyle/>
          <a:p>
            <a:r>
              <a:rPr lang="en-GB" sz="2000" i="1">
                <a:solidFill>
                  <a:srgbClr val="002060"/>
                </a:solidFill>
              </a:rPr>
              <a:t>Lo deja en el vaso.</a:t>
            </a:r>
            <a:endParaRPr lang="en-GB" sz="2000" i="1" dirty="0">
              <a:solidFill>
                <a:srgbClr val="002060"/>
              </a:solidFill>
            </a:endParaRPr>
          </a:p>
        </p:txBody>
      </p:sp>
      <p:sp>
        <p:nvSpPr>
          <p:cNvPr id="43" name="TextBox 39">
            <a:extLst>
              <a:ext uri="{FF2B5EF4-FFF2-40B4-BE49-F238E27FC236}">
                <a16:creationId xmlns:a16="http://schemas.microsoft.com/office/drawing/2014/main" id="{A1D1E002-8DB2-AF49-8108-58E824DF59FD}"/>
              </a:ext>
            </a:extLst>
          </p:cNvPr>
          <p:cNvSpPr txBox="1"/>
          <p:nvPr/>
        </p:nvSpPr>
        <p:spPr>
          <a:xfrm>
            <a:off x="8144096" y="5446520"/>
            <a:ext cx="3915972" cy="707886"/>
          </a:xfrm>
          <a:prstGeom prst="rect">
            <a:avLst/>
          </a:prstGeom>
          <a:noFill/>
        </p:spPr>
        <p:txBody>
          <a:bodyPr wrap="square" rtlCol="0">
            <a:spAutoFit/>
          </a:bodyPr>
          <a:lstStyle/>
          <a:p>
            <a:r>
              <a:rPr lang="en-GB" sz="2000" i="1" dirty="0">
                <a:solidFill>
                  <a:srgbClr val="002060"/>
                </a:solidFill>
              </a:rPr>
              <a:t>Lo </a:t>
            </a:r>
            <a:r>
              <a:rPr lang="en-GB" sz="2000" i="1" dirty="0" err="1">
                <a:solidFill>
                  <a:srgbClr val="002060"/>
                </a:solidFill>
              </a:rPr>
              <a:t>saca</a:t>
            </a:r>
            <a:r>
              <a:rPr lang="en-GB" sz="2000" i="1" dirty="0">
                <a:solidFill>
                  <a:srgbClr val="002060"/>
                </a:solidFill>
              </a:rPr>
              <a:t> de la </a:t>
            </a:r>
            <a:r>
              <a:rPr lang="en-GB" sz="2000" i="1" dirty="0" err="1">
                <a:solidFill>
                  <a:srgbClr val="002060"/>
                </a:solidFill>
              </a:rPr>
              <a:t>bolsa</a:t>
            </a:r>
            <a:r>
              <a:rPr lang="en-GB" sz="2000" i="1" dirty="0">
                <a:solidFill>
                  <a:srgbClr val="002060"/>
                </a:solidFill>
              </a:rPr>
              <a:t> </a:t>
            </a:r>
            <a:r>
              <a:rPr lang="en-GB" sz="2000" i="1">
                <a:solidFill>
                  <a:srgbClr val="002060"/>
                </a:solidFill>
              </a:rPr>
              <a:t>y lo coloca </a:t>
            </a:r>
            <a:r>
              <a:rPr lang="en-GB" sz="2000" i="1" dirty="0" err="1">
                <a:solidFill>
                  <a:srgbClr val="002060"/>
                </a:solidFill>
              </a:rPr>
              <a:t>encima</a:t>
            </a:r>
            <a:r>
              <a:rPr lang="en-GB" sz="2000" i="1" dirty="0">
                <a:solidFill>
                  <a:srgbClr val="002060"/>
                </a:solidFill>
              </a:rPr>
              <a:t> de la mesa.</a:t>
            </a:r>
          </a:p>
        </p:txBody>
      </p:sp>
      <p:sp>
        <p:nvSpPr>
          <p:cNvPr id="44" name="TextBox 39">
            <a:extLst>
              <a:ext uri="{FF2B5EF4-FFF2-40B4-BE49-F238E27FC236}">
                <a16:creationId xmlns:a16="http://schemas.microsoft.com/office/drawing/2014/main" id="{66534C62-66B7-DF4C-AF02-49A9B14F0C02}"/>
              </a:ext>
            </a:extLst>
          </p:cNvPr>
          <p:cNvSpPr txBox="1"/>
          <p:nvPr/>
        </p:nvSpPr>
        <p:spPr>
          <a:xfrm>
            <a:off x="8212283" y="1984777"/>
            <a:ext cx="3915972" cy="707886"/>
          </a:xfrm>
          <a:prstGeom prst="rect">
            <a:avLst/>
          </a:prstGeom>
          <a:noFill/>
        </p:spPr>
        <p:txBody>
          <a:bodyPr wrap="square" rtlCol="0">
            <a:spAutoFit/>
          </a:bodyPr>
          <a:lstStyle/>
          <a:p>
            <a:r>
              <a:rPr lang="en-GB" sz="2000" i="1" dirty="0">
                <a:solidFill>
                  <a:srgbClr val="002060"/>
                </a:solidFill>
              </a:rPr>
              <a:t>La </a:t>
            </a:r>
            <a:r>
              <a:rPr lang="en-GB" sz="2000" i="1" dirty="0" err="1">
                <a:solidFill>
                  <a:srgbClr val="002060"/>
                </a:solidFill>
              </a:rPr>
              <a:t>mezcla</a:t>
            </a:r>
            <a:r>
              <a:rPr lang="en-GB" sz="2000" i="1" dirty="0">
                <a:solidFill>
                  <a:srgbClr val="002060"/>
                </a:solidFill>
              </a:rPr>
              <a:t> con un poco </a:t>
            </a:r>
            <a:r>
              <a:rPr lang="en-GB" sz="2000" i="1">
                <a:solidFill>
                  <a:srgbClr val="002060"/>
                </a:solidFill>
              </a:rPr>
              <a:t>de agua caliente.</a:t>
            </a:r>
            <a:endParaRPr lang="en-GB" sz="2000" i="1" dirty="0">
              <a:solidFill>
                <a:srgbClr val="002060"/>
              </a:solidFill>
            </a:endParaRPr>
          </a:p>
        </p:txBody>
      </p:sp>
      <p:sp>
        <p:nvSpPr>
          <p:cNvPr id="45" name="TextBox 39">
            <a:extLst>
              <a:ext uri="{FF2B5EF4-FFF2-40B4-BE49-F238E27FC236}">
                <a16:creationId xmlns:a16="http://schemas.microsoft.com/office/drawing/2014/main" id="{7319B9B9-13C6-0C41-9F07-3CD0DAADBCBB}"/>
              </a:ext>
            </a:extLst>
          </p:cNvPr>
          <p:cNvSpPr txBox="1"/>
          <p:nvPr/>
        </p:nvSpPr>
        <p:spPr>
          <a:xfrm>
            <a:off x="2081617" y="1857323"/>
            <a:ext cx="3915972" cy="400110"/>
          </a:xfrm>
          <a:prstGeom prst="rect">
            <a:avLst/>
          </a:prstGeom>
          <a:noFill/>
        </p:spPr>
        <p:txBody>
          <a:bodyPr wrap="square" rtlCol="0">
            <a:spAutoFit/>
          </a:bodyPr>
          <a:lstStyle/>
          <a:p>
            <a:r>
              <a:rPr lang="en-GB" sz="2000" i="1">
                <a:solidFill>
                  <a:srgbClr val="002060"/>
                </a:solidFill>
              </a:rPr>
              <a:t>Lo </a:t>
            </a:r>
            <a:r>
              <a:rPr lang="en-GB" sz="2000" i="1" dirty="0" err="1">
                <a:solidFill>
                  <a:srgbClr val="002060"/>
                </a:solidFill>
              </a:rPr>
              <a:t>prepara</a:t>
            </a:r>
            <a:r>
              <a:rPr lang="en-GB" sz="2000" i="1" dirty="0">
                <a:solidFill>
                  <a:srgbClr val="002060"/>
                </a:solidFill>
              </a:rPr>
              <a:t> con huevo.</a:t>
            </a:r>
          </a:p>
        </p:txBody>
      </p:sp>
      <p:sp>
        <p:nvSpPr>
          <p:cNvPr id="46" name="TextBox 39">
            <a:extLst>
              <a:ext uri="{FF2B5EF4-FFF2-40B4-BE49-F238E27FC236}">
                <a16:creationId xmlns:a16="http://schemas.microsoft.com/office/drawing/2014/main" id="{25CB465C-A17F-D34E-8E9E-BAF3EB6D6251}"/>
              </a:ext>
            </a:extLst>
          </p:cNvPr>
          <p:cNvSpPr txBox="1"/>
          <p:nvPr/>
        </p:nvSpPr>
        <p:spPr>
          <a:xfrm>
            <a:off x="2115692" y="3636697"/>
            <a:ext cx="3438186" cy="400110"/>
          </a:xfrm>
          <a:prstGeom prst="rect">
            <a:avLst/>
          </a:prstGeom>
          <a:noFill/>
        </p:spPr>
        <p:txBody>
          <a:bodyPr wrap="square" rtlCol="0">
            <a:spAutoFit/>
          </a:bodyPr>
          <a:lstStyle/>
          <a:p>
            <a:r>
              <a:rPr lang="en-GB" sz="2000" i="1" dirty="0">
                <a:solidFill>
                  <a:srgbClr val="002060"/>
                </a:solidFill>
              </a:rPr>
              <a:t>La </a:t>
            </a:r>
            <a:r>
              <a:rPr lang="en-GB" sz="2000" i="1" dirty="0" err="1">
                <a:solidFill>
                  <a:srgbClr val="002060"/>
                </a:solidFill>
              </a:rPr>
              <a:t>busca</a:t>
            </a:r>
            <a:r>
              <a:rPr lang="en-GB" sz="2000" i="1" dirty="0">
                <a:solidFill>
                  <a:srgbClr val="002060"/>
                </a:solidFill>
              </a:rPr>
              <a:t> </a:t>
            </a:r>
            <a:r>
              <a:rPr lang="en-GB" sz="2000" i="1" dirty="0" err="1">
                <a:solidFill>
                  <a:srgbClr val="002060"/>
                </a:solidFill>
              </a:rPr>
              <a:t>en</a:t>
            </a:r>
            <a:r>
              <a:rPr lang="en-GB" sz="2000" i="1" dirty="0">
                <a:solidFill>
                  <a:srgbClr val="002060"/>
                </a:solidFill>
              </a:rPr>
              <a:t> </a:t>
            </a:r>
            <a:r>
              <a:rPr lang="en-GB" sz="2000" i="1">
                <a:solidFill>
                  <a:srgbClr val="002060"/>
                </a:solidFill>
              </a:rPr>
              <a:t>la cocina.</a:t>
            </a:r>
            <a:endParaRPr lang="en-GB" sz="2000" i="1" dirty="0">
              <a:solidFill>
                <a:srgbClr val="002060"/>
              </a:solidFill>
            </a:endParaRPr>
          </a:p>
        </p:txBody>
      </p:sp>
      <p:sp>
        <p:nvSpPr>
          <p:cNvPr id="47" name="TextBox 46"/>
          <p:cNvSpPr txBox="1"/>
          <p:nvPr/>
        </p:nvSpPr>
        <p:spPr>
          <a:xfrm>
            <a:off x="3340748" y="162646"/>
            <a:ext cx="699401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noProof="0">
                <a:solidFill>
                  <a:srgbClr val="4472C4">
                    <a:lumMod val="50000"/>
                  </a:srgbClr>
                </a:solidFill>
                <a:latin typeface="Century Gothic" panose="020F0302020204030204"/>
              </a:rPr>
              <a:t>Ahora escribe las seis frases en español.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a:solidFill>
                  <a:srgbClr val="4472C4">
                    <a:lumMod val="50000"/>
                  </a:srgbClr>
                </a:solidFill>
                <a:latin typeface="Century Gothic" panose="020F0302020204030204"/>
              </a:rPr>
              <a:t>Debes mirar la imagen para saber si es ‘lo’ o ‘la’.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a:solidFill>
                  <a:srgbClr val="4472C4">
                    <a:lumMod val="50000"/>
                  </a:srgbClr>
                </a:solidFill>
                <a:latin typeface="Century Gothic" panose="020F0302020204030204"/>
              </a:rPr>
              <a:t>¡Atención! La frase empieza con ‘lo’ o ‘la’.</a:t>
            </a:r>
          </a:p>
        </p:txBody>
      </p:sp>
      <p:pic>
        <p:nvPicPr>
          <p:cNvPr id="49" name="Imagen 24">
            <a:extLst>
              <a:ext uri="{FF2B5EF4-FFF2-40B4-BE49-F238E27FC236}">
                <a16:creationId xmlns:a16="http://schemas.microsoft.com/office/drawing/2014/main" id="{AD373981-AA59-E248-BD55-3885C280E715}"/>
              </a:ext>
            </a:extLst>
          </p:cNvPr>
          <p:cNvPicPr>
            <a:picLocks noChangeAspect="1"/>
          </p:cNvPicPr>
          <p:nvPr/>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13033" y="4402644"/>
            <a:ext cx="809829" cy="1243374"/>
          </a:xfrm>
          <a:prstGeom prst="rect">
            <a:avLst/>
          </a:prstGeom>
        </p:spPr>
      </p:pic>
      <p:pic>
        <p:nvPicPr>
          <p:cNvPr id="1026" name="Picture 2" descr="carrot clipart png - Clip Art Library">
            <a:extLst>
              <a:ext uri="{FF2B5EF4-FFF2-40B4-BE49-F238E27FC236}">
                <a16:creationId xmlns:a16="http://schemas.microsoft.com/office/drawing/2014/main" id="{748B12DB-4F0F-1F4F-B17F-C2DAF59FA32F}"/>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002858" y="2890993"/>
            <a:ext cx="1083241" cy="1057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7324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2" grpId="0"/>
      <p:bldP spid="43" grpId="0"/>
      <p:bldP spid="44" grpId="0"/>
      <p:bldP spid="45" grpId="0"/>
      <p:bldP spid="4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FF20F7D-C069-4D23-963F-7AB41B83EBA0}"/>
              </a:ext>
            </a:extLst>
          </p:cNvPr>
          <p:cNvSpPr txBox="1"/>
          <p:nvPr/>
        </p:nvSpPr>
        <p:spPr>
          <a:xfrm>
            <a:off x="333287" y="2779563"/>
            <a:ext cx="44413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A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habla</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8" name="Rectangle 7">
            <a:extLst>
              <a:ext uri="{FF2B5EF4-FFF2-40B4-BE49-F238E27FC236}">
                <a16:creationId xmlns:a16="http://schemas.microsoft.com/office/drawing/2014/main" id="{54A86AAA-9F3C-42F2-93E9-E89776DE09BD}"/>
              </a:ext>
            </a:extLst>
          </p:cNvPr>
          <p:cNvSpPr/>
          <p:nvPr/>
        </p:nvSpPr>
        <p:spPr>
          <a:xfrm>
            <a:off x="413731" y="3352794"/>
            <a:ext cx="5697743" cy="605473"/>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B6DF8421-63ED-4C07-B0CD-F8D62DB46FC1}"/>
              </a:ext>
            </a:extLst>
          </p:cNvPr>
          <p:cNvSpPr txBox="1"/>
          <p:nvPr/>
        </p:nvSpPr>
        <p:spPr>
          <a:xfrm>
            <a:off x="324409" y="4065789"/>
            <a:ext cx="792402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B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lang="en-GB" sz="2200" dirty="0">
                <a:solidFill>
                  <a:srgbClr val="002060"/>
                </a:solidFill>
                <a:latin typeface="Century Gothic" panose="020B0502020202020204" pitchFamily="34" charset="0"/>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mira</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tarjeta</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escribe):</a:t>
            </a:r>
          </a:p>
        </p:txBody>
      </p:sp>
      <p:sp>
        <p:nvSpPr>
          <p:cNvPr id="10" name="Rectangle 9">
            <a:extLst>
              <a:ext uri="{FF2B5EF4-FFF2-40B4-BE49-F238E27FC236}">
                <a16:creationId xmlns:a16="http://schemas.microsoft.com/office/drawing/2014/main" id="{83025A3C-E343-4256-A0A3-021D67A2B811}"/>
              </a:ext>
            </a:extLst>
          </p:cNvPr>
          <p:cNvSpPr/>
          <p:nvPr/>
        </p:nvSpPr>
        <p:spPr>
          <a:xfrm>
            <a:off x="405321" y="3432518"/>
            <a:ext cx="5706154"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r>
              <a:rPr kumimoji="0" lang="en-GB" sz="22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 She buys it </a:t>
            </a:r>
            <a:r>
              <a:rPr kumimoji="0" lang="en-GB" sz="22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(m) </a:t>
            </a:r>
            <a:r>
              <a:rPr kumimoji="0" lang="en-GB" sz="22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at the market.</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 name="Title 3">
            <a:extLst>
              <a:ext uri="{FF2B5EF4-FFF2-40B4-BE49-F238E27FC236}">
                <a16:creationId xmlns:a16="http://schemas.microsoft.com/office/drawing/2014/main" id="{2B0E632E-F76A-4361-A5FD-6CF244749684}"/>
              </a:ext>
            </a:extLst>
          </p:cNvPr>
          <p:cNvSpPr>
            <a:spLocks noGrp="1"/>
          </p:cNvSpPr>
          <p:nvPr>
            <p:ph type="title"/>
          </p:nvPr>
        </p:nvSpPr>
        <p:spPr>
          <a:xfrm>
            <a:off x="288760" y="810713"/>
            <a:ext cx="11054210" cy="650169"/>
          </a:xfrm>
        </p:spPr>
        <p:txBody>
          <a:bodyPr>
            <a:normAutofit fontScale="90000"/>
          </a:bodyPr>
          <a:lstStyle/>
          <a:p>
            <a:pPr rtl="0" eaLnBrk="1" latinLnBrk="0" hangingPunct="1"/>
            <a:r>
              <a:rPr lang="en-GB" sz="2200" b="1" dirty="0">
                <a:solidFill>
                  <a:srgbClr val="002060"/>
                </a:solidFill>
                <a:ea typeface="+mn-ea"/>
                <a:cs typeface="+mn-cs"/>
              </a:rPr>
              <a:t>Persona A</a:t>
            </a:r>
            <a:r>
              <a:rPr lang="en-GB" sz="2200" b="1">
                <a:solidFill>
                  <a:srgbClr val="002060"/>
                </a:solidFill>
                <a:ea typeface="+mn-ea"/>
                <a:cs typeface="+mn-cs"/>
              </a:rPr>
              <a:t>: </a:t>
            </a:r>
            <a:r>
              <a:rPr lang="en-GB" sz="2200">
                <a:solidFill>
                  <a:srgbClr val="002060"/>
                </a:solidFill>
                <a:ea typeface="+mn-ea"/>
                <a:cs typeface="+mn-cs"/>
              </a:rPr>
              <a:t>read the sentence in Spanish. Use ‘lo’ for a singular masculine object and ‘la’ for a singular feminine object.</a:t>
            </a:r>
            <a:endParaRPr lang="en-GB" sz="2200" dirty="0">
              <a:solidFill>
                <a:srgbClr val="002060"/>
              </a:solidFill>
              <a:effectLst/>
            </a:endParaRPr>
          </a:p>
        </p:txBody>
      </p:sp>
      <p:sp>
        <p:nvSpPr>
          <p:cNvPr id="19" name="Rounded Rectangle 11">
            <a:extLst>
              <a:ext uri="{FF2B5EF4-FFF2-40B4-BE49-F238E27FC236}">
                <a16:creationId xmlns:a16="http://schemas.microsoft.com/office/drawing/2014/main" id="{A316DD52-7894-4A75-969C-CA0645DA2978}"/>
              </a:ext>
            </a:extLst>
          </p:cNvPr>
          <p:cNvSpPr/>
          <p:nvPr/>
        </p:nvSpPr>
        <p:spPr>
          <a:xfrm>
            <a:off x="9379131" y="207366"/>
            <a:ext cx="2609669" cy="436101"/>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 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p:cNvSpPr txBox="1"/>
          <p:nvPr/>
        </p:nvSpPr>
        <p:spPr>
          <a:xfrm>
            <a:off x="288758" y="269395"/>
            <a:ext cx="75014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002060"/>
                </a:solidFill>
                <a:latin typeface="Century Gothic"/>
              </a:rPr>
              <a:t>Lucía </a:t>
            </a:r>
            <a:r>
              <a:rPr lang="en-US" sz="2400" b="1" dirty="0" err="1">
                <a:solidFill>
                  <a:srgbClr val="002060"/>
                </a:solidFill>
                <a:latin typeface="Century Gothic"/>
              </a:rPr>
              <a:t>en</a:t>
            </a:r>
            <a:r>
              <a:rPr lang="en-US" sz="2400" b="1" dirty="0">
                <a:solidFill>
                  <a:srgbClr val="002060"/>
                </a:solidFill>
                <a:latin typeface="Century Gothic"/>
              </a:rPr>
              <a:t> la </a:t>
            </a:r>
            <a:r>
              <a:rPr lang="en-US" sz="2400" b="1" dirty="0" err="1">
                <a:solidFill>
                  <a:srgbClr val="002060"/>
                </a:solidFill>
                <a:latin typeface="Century Gothic"/>
              </a:rPr>
              <a:t>cocina</a:t>
            </a:r>
            <a:endParaRPr kumimoji="0" lang="en-US" sz="24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6" name="Title 3">
            <a:extLst>
              <a:ext uri="{FF2B5EF4-FFF2-40B4-BE49-F238E27FC236}">
                <a16:creationId xmlns:a16="http://schemas.microsoft.com/office/drawing/2014/main" id="{2B0E632E-F76A-4361-A5FD-6CF244749684}"/>
              </a:ext>
            </a:extLst>
          </p:cNvPr>
          <p:cNvSpPr txBox="1">
            <a:spLocks/>
          </p:cNvSpPr>
          <p:nvPr/>
        </p:nvSpPr>
        <p:spPr>
          <a:xfrm>
            <a:off x="304233" y="2206746"/>
            <a:ext cx="2783237" cy="6501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Un </a:t>
            </a: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ejemplo</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27" name="Title 3">
            <a:extLst>
              <a:ext uri="{FF2B5EF4-FFF2-40B4-BE49-F238E27FC236}">
                <a16:creationId xmlns:a16="http://schemas.microsoft.com/office/drawing/2014/main" id="{2B0E632E-F76A-4361-A5FD-6CF244749684}"/>
              </a:ext>
            </a:extLst>
          </p:cNvPr>
          <p:cNvSpPr txBox="1">
            <a:spLocks/>
          </p:cNvSpPr>
          <p:nvPr/>
        </p:nvSpPr>
        <p:spPr>
          <a:xfrm>
            <a:off x="288759" y="1529258"/>
            <a:ext cx="11350248" cy="65016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Persona B: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look at the cards. Is it ‘A’ or ‘B’? Write down </a:t>
            </a: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the correct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letter and also complete </a:t>
            </a: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the table in</a:t>
            </a:r>
            <a:r>
              <a:rPr kumimoji="0" lang="en-GB" sz="2000" b="0" i="0" u="none" strike="noStrike" kern="1200" cap="none" spc="0" normalizeH="0" noProof="0">
                <a:ln>
                  <a:noFill/>
                </a:ln>
                <a:solidFill>
                  <a:srgbClr val="002060"/>
                </a:solidFill>
                <a:effectLst/>
                <a:uLnTx/>
                <a:uFillTx/>
                <a:latin typeface="Century Gothic" panose="020B0502020202020204" pitchFamily="34" charset="0"/>
                <a:ea typeface="+mj-ea"/>
                <a:cs typeface="+mj-cs"/>
              </a:rPr>
              <a:t> English with the location.</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29" name="Rounded Rectangular Callout 28"/>
          <p:cNvSpPr/>
          <p:nvPr/>
        </p:nvSpPr>
        <p:spPr>
          <a:xfrm>
            <a:off x="3332100" y="2305010"/>
            <a:ext cx="3860800" cy="736804"/>
          </a:xfrm>
          <a:prstGeom prst="wedgeRoundRectCallout">
            <a:avLst>
              <a:gd name="adj1" fmla="val -35231"/>
              <a:gd name="adj2" fmla="val 74745"/>
              <a:gd name="adj3" fmla="val 16667"/>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Lo</a:t>
            </a:r>
            <a:r>
              <a:rPr kumimoji="0" lang="es-ES"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 </a:t>
            </a:r>
            <a:r>
              <a:rPr kumimoji="0" lang="es-E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compra en el mercado.</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aphicFrame>
        <p:nvGraphicFramePr>
          <p:cNvPr id="35" name="Tabla 9">
            <a:extLst>
              <a:ext uri="{FF2B5EF4-FFF2-40B4-BE49-F238E27FC236}">
                <a16:creationId xmlns:a16="http://schemas.microsoft.com/office/drawing/2014/main" id="{F4EEAD7E-ACAE-5748-A7CE-1606A683E592}"/>
              </a:ext>
            </a:extLst>
          </p:cNvPr>
          <p:cNvGraphicFramePr>
            <a:graphicFrameLocks noGrp="1"/>
          </p:cNvGraphicFramePr>
          <p:nvPr>
            <p:extLst>
              <p:ext uri="{D42A27DB-BD31-4B8C-83A1-F6EECF244321}">
                <p14:modId xmlns:p14="http://schemas.microsoft.com/office/powerpoint/2010/main" val="825607957"/>
              </p:ext>
            </p:extLst>
          </p:nvPr>
        </p:nvGraphicFramePr>
        <p:xfrm>
          <a:off x="405321" y="4586011"/>
          <a:ext cx="3828435" cy="1660455"/>
        </p:xfrm>
        <a:graphic>
          <a:graphicData uri="http://schemas.openxmlformats.org/drawingml/2006/table">
            <a:tbl>
              <a:tblPr firstRow="1" bandRow="1">
                <a:tableStyleId>{5DA37D80-6434-44D0-A028-1B22A696006F}</a:tableStyleId>
              </a:tblPr>
              <a:tblGrid>
                <a:gridCol w="251669">
                  <a:extLst>
                    <a:ext uri="{9D8B030D-6E8A-4147-A177-3AD203B41FA5}">
                      <a16:colId xmlns:a16="http://schemas.microsoft.com/office/drawing/2014/main" val="3027480012"/>
                    </a:ext>
                  </a:extLst>
                </a:gridCol>
                <a:gridCol w="1019458">
                  <a:extLst>
                    <a:ext uri="{9D8B030D-6E8A-4147-A177-3AD203B41FA5}">
                      <a16:colId xmlns:a16="http://schemas.microsoft.com/office/drawing/2014/main" val="1245727663"/>
                    </a:ext>
                  </a:extLst>
                </a:gridCol>
                <a:gridCol w="2557308">
                  <a:extLst>
                    <a:ext uri="{9D8B030D-6E8A-4147-A177-3AD203B41FA5}">
                      <a16:colId xmlns:a16="http://schemas.microsoft.com/office/drawing/2014/main" val="2168362505"/>
                    </a:ext>
                  </a:extLst>
                </a:gridCol>
              </a:tblGrid>
              <a:tr h="542278">
                <a:tc>
                  <a:txBody>
                    <a:bodyPr/>
                    <a:lstStyle/>
                    <a:p>
                      <a:endParaRPr lang="es-GB" sz="2000">
                        <a:solidFill>
                          <a:schemeClr val="accent5">
                            <a:lumMod val="50000"/>
                          </a:schemeClr>
                        </a:solidFill>
                      </a:endParaRPr>
                    </a:p>
                  </a:txBody>
                  <a:tcPr>
                    <a:noFill/>
                  </a:tcPr>
                </a:tc>
                <a:tc>
                  <a:txBody>
                    <a:bodyPr/>
                    <a:lstStyle/>
                    <a:p>
                      <a:pPr algn="ctr"/>
                      <a:r>
                        <a:rPr lang="en-GB" sz="2000">
                          <a:solidFill>
                            <a:schemeClr val="accent5">
                              <a:lumMod val="50000"/>
                            </a:schemeClr>
                          </a:solidFill>
                        </a:rPr>
                        <a:t>Letra</a:t>
                      </a:r>
                      <a:endParaRPr lang="es-GB" sz="2000" dirty="0">
                        <a:solidFill>
                          <a:schemeClr val="accent5">
                            <a:lumMod val="50000"/>
                          </a:schemeClr>
                        </a:solidFill>
                      </a:endParaRP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a:solidFill>
                            <a:schemeClr val="accent5">
                              <a:lumMod val="50000"/>
                            </a:schemeClr>
                          </a:solidFill>
                        </a:rPr>
                        <a:t>¿</a:t>
                      </a:r>
                      <a:r>
                        <a:rPr lang="en-GB" sz="2000">
                          <a:solidFill>
                            <a:schemeClr val="accent5">
                              <a:lumMod val="50000"/>
                            </a:schemeClr>
                          </a:solidFill>
                        </a:rPr>
                        <a:t>Dónde?</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a:solidFill>
                            <a:schemeClr val="accent5">
                              <a:lumMod val="50000"/>
                            </a:schemeClr>
                          </a:solidFill>
                        </a:rPr>
                        <a:t>(en inglés)</a:t>
                      </a:r>
                      <a:endParaRPr lang="es-GB" sz="2000">
                        <a:solidFill>
                          <a:schemeClr val="accent5">
                            <a:lumMod val="50000"/>
                          </a:schemeClr>
                        </a:solidFill>
                      </a:endParaRPr>
                    </a:p>
                  </a:txBody>
                  <a:tcPr>
                    <a:noFill/>
                  </a:tcPr>
                </a:tc>
                <a:extLst>
                  <a:ext uri="{0D108BD9-81ED-4DB2-BD59-A6C34878D82A}">
                    <a16:rowId xmlns:a16="http://schemas.microsoft.com/office/drawing/2014/main" val="1418168881"/>
                  </a:ext>
                </a:extLst>
              </a:tr>
              <a:tr h="959415">
                <a:tc>
                  <a:txBody>
                    <a:bodyPr/>
                    <a:lstStyle/>
                    <a:p>
                      <a:r>
                        <a:rPr lang="es-GB" sz="2000" dirty="0">
                          <a:solidFill>
                            <a:schemeClr val="accent5">
                              <a:lumMod val="50000"/>
                            </a:schemeClr>
                          </a:solidFill>
                        </a:rPr>
                        <a:t>1</a:t>
                      </a:r>
                    </a:p>
                  </a:txBody>
                  <a:tcPr anchor="ctr">
                    <a:noFill/>
                  </a:tcPr>
                </a:tc>
                <a:tc>
                  <a:txBody>
                    <a:bodyPr/>
                    <a:lstStyle/>
                    <a:p>
                      <a:pPr algn="ctr"/>
                      <a:endParaRPr lang="es-GB" sz="2000" dirty="0">
                        <a:solidFill>
                          <a:schemeClr val="accent5">
                            <a:lumMod val="50000"/>
                          </a:schemeClr>
                        </a:solidFill>
                      </a:endParaRPr>
                    </a:p>
                  </a:txBody>
                  <a:tcPr>
                    <a:noFill/>
                  </a:tcPr>
                </a:tc>
                <a:tc>
                  <a:txBody>
                    <a:bodyPr/>
                    <a:lstStyle/>
                    <a:p>
                      <a:pPr algn="ctr"/>
                      <a:endParaRPr lang="es-GB" sz="2000" dirty="0">
                        <a:solidFill>
                          <a:schemeClr val="accent5">
                            <a:lumMod val="50000"/>
                          </a:schemeClr>
                        </a:solidFill>
                      </a:endParaRPr>
                    </a:p>
                  </a:txBody>
                  <a:tcPr anchor="ctr">
                    <a:noFill/>
                  </a:tcPr>
                </a:tc>
                <a:extLst>
                  <a:ext uri="{0D108BD9-81ED-4DB2-BD59-A6C34878D82A}">
                    <a16:rowId xmlns:a16="http://schemas.microsoft.com/office/drawing/2014/main" val="778699487"/>
                  </a:ext>
                </a:extLst>
              </a:tr>
            </a:tbl>
          </a:graphicData>
        </a:graphic>
      </p:graphicFrame>
      <p:sp>
        <p:nvSpPr>
          <p:cNvPr id="37" name="Rectangle 21">
            <a:extLst>
              <a:ext uri="{FF2B5EF4-FFF2-40B4-BE49-F238E27FC236}">
                <a16:creationId xmlns:a16="http://schemas.microsoft.com/office/drawing/2014/main" id="{CE172848-EA7F-A74C-9C7A-E3849858E64B}"/>
              </a:ext>
            </a:extLst>
          </p:cNvPr>
          <p:cNvSpPr/>
          <p:nvPr/>
        </p:nvSpPr>
        <p:spPr>
          <a:xfrm>
            <a:off x="7216324" y="4340323"/>
            <a:ext cx="397499"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38" name="Rectangle 22">
            <a:extLst>
              <a:ext uri="{FF2B5EF4-FFF2-40B4-BE49-F238E27FC236}">
                <a16:creationId xmlns:a16="http://schemas.microsoft.com/office/drawing/2014/main" id="{5E0C46F3-5300-7C4D-86A5-9F0D85070F83}"/>
              </a:ext>
            </a:extLst>
          </p:cNvPr>
          <p:cNvSpPr/>
          <p:nvPr/>
        </p:nvSpPr>
        <p:spPr>
          <a:xfrm>
            <a:off x="9620804" y="4313131"/>
            <a:ext cx="380814"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39" name="TextBox 63">
            <a:extLst>
              <a:ext uri="{FF2B5EF4-FFF2-40B4-BE49-F238E27FC236}">
                <a16:creationId xmlns:a16="http://schemas.microsoft.com/office/drawing/2014/main" id="{48C686AB-68C1-4947-882B-83948C105D7F}"/>
              </a:ext>
            </a:extLst>
          </p:cNvPr>
          <p:cNvSpPr txBox="1"/>
          <p:nvPr/>
        </p:nvSpPr>
        <p:spPr>
          <a:xfrm>
            <a:off x="7613823" y="4289666"/>
            <a:ext cx="192059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4472C4">
                    <a:lumMod val="50000"/>
                  </a:srgbClr>
                </a:solidFill>
                <a:latin typeface="Century Gothic"/>
              </a:rPr>
              <a:t>[</a:t>
            </a:r>
            <a:r>
              <a:rPr kumimoji="0" lang="en-GB" sz="2200" i="0" u="none" strike="noStrike" kern="1200" cap="none" spc="0" normalizeH="0" baseline="0" noProof="0" dirty="0">
                <a:ln>
                  <a:noFill/>
                </a:ln>
                <a:solidFill>
                  <a:srgbClr val="4472C4">
                    <a:lumMod val="50000"/>
                  </a:srgbClr>
                </a:solidFill>
                <a:effectLst/>
                <a:uLnTx/>
                <a:uFillTx/>
                <a:latin typeface="Century Gothic"/>
                <a:ea typeface="+mn-ea"/>
                <a:cs typeface="+mn-cs"/>
              </a:rPr>
              <a:t>bread] (m</a:t>
            </a:r>
            <a:r>
              <a:rPr lang="en-GB" sz="2200" dirty="0">
                <a:solidFill>
                  <a:srgbClr val="4472C4">
                    <a:lumMod val="50000"/>
                  </a:srgbClr>
                </a:solidFill>
                <a:latin typeface="Century Gothic"/>
              </a:rPr>
              <a:t>)</a:t>
            </a:r>
            <a:endParaRPr kumimoji="0" lang="en-GB" sz="220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40" name="TextBox 64">
            <a:extLst>
              <a:ext uri="{FF2B5EF4-FFF2-40B4-BE49-F238E27FC236}">
                <a16:creationId xmlns:a16="http://schemas.microsoft.com/office/drawing/2014/main" id="{51A4C4C2-7075-1E48-A103-6411DF073313}"/>
              </a:ext>
            </a:extLst>
          </p:cNvPr>
          <p:cNvSpPr txBox="1"/>
          <p:nvPr/>
        </p:nvSpPr>
        <p:spPr>
          <a:xfrm>
            <a:off x="9971664" y="4266929"/>
            <a:ext cx="127696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i="0" u="none" strike="noStrike" kern="1200" cap="none" spc="0" normalizeH="0" baseline="0" noProof="0" dirty="0">
                <a:ln>
                  <a:noFill/>
                </a:ln>
                <a:solidFill>
                  <a:srgbClr val="4472C4">
                    <a:lumMod val="50000"/>
                  </a:srgbClr>
                </a:solidFill>
                <a:effectLst/>
                <a:uLnTx/>
                <a:uFillTx/>
                <a:latin typeface="Century Gothic"/>
                <a:ea typeface="+mn-ea"/>
                <a:cs typeface="+mn-cs"/>
              </a:rPr>
              <a:t>[milk] (f)</a:t>
            </a:r>
          </a:p>
        </p:txBody>
      </p:sp>
      <p:sp>
        <p:nvSpPr>
          <p:cNvPr id="41" name="Rectangle 1">
            <a:extLst>
              <a:ext uri="{FF2B5EF4-FFF2-40B4-BE49-F238E27FC236}">
                <a16:creationId xmlns:a16="http://schemas.microsoft.com/office/drawing/2014/main" id="{6A6AEAC2-D0F5-E84E-BDBC-2160454A7A5B}"/>
              </a:ext>
            </a:extLst>
          </p:cNvPr>
          <p:cNvSpPr/>
          <p:nvPr/>
        </p:nvSpPr>
        <p:spPr>
          <a:xfrm>
            <a:off x="7042555" y="4242184"/>
            <a:ext cx="4176114"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44" name="Picture 2" descr="holy family catholic church - Clip Art Library">
            <a:extLst>
              <a:ext uri="{FF2B5EF4-FFF2-40B4-BE49-F238E27FC236}">
                <a16:creationId xmlns:a16="http://schemas.microsoft.com/office/drawing/2014/main" id="{F7D7D99C-2727-CF4A-BFB7-158A2ECE3DDC}"/>
              </a:ext>
            </a:extLst>
          </p:cNvPr>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ackgroundRemoval t="0" b="100000" l="2500" r="97381">
                        <a14:foregroundMark x1="17619" y1="81928" x2="6190" y2="71566"/>
                        <a14:foregroundMark x1="6190" y1="71566" x2="2738" y2="59759"/>
                        <a14:foregroundMark x1="89643" y1="24337" x2="98333" y2="33976"/>
                        <a14:foregroundMark x1="98333" y1="33976" x2="97381" y2="54699"/>
                        <a14:foregroundMark x1="97381" y1="54699" x2="94048" y2="59759"/>
                      </a14:backgroundRemoval>
                    </a14:imgEffect>
                  </a14:imgLayer>
                </a14:imgProps>
              </a:ext>
              <a:ext uri="{28A0092B-C50C-407E-A947-70E740481C1C}">
                <a14:useLocalDpi xmlns:a14="http://schemas.microsoft.com/office/drawing/2010/main"/>
              </a:ext>
            </a:extLst>
          </a:blip>
          <a:srcRect/>
          <a:stretch/>
        </p:blipFill>
        <p:spPr bwMode="auto">
          <a:xfrm>
            <a:off x="7216324" y="5026778"/>
            <a:ext cx="1675334" cy="828760"/>
          </a:xfrm>
          <a:prstGeom prst="rect">
            <a:avLst/>
          </a:prstGeom>
          <a:noFill/>
          <a:extLst>
            <a:ext uri="{909E8E84-426E-40DD-AFC4-6F175D3DCCD1}">
              <a14:hiddenFill xmlns:a14="http://schemas.microsoft.com/office/drawing/2010/main">
                <a:solidFill>
                  <a:srgbClr val="FFFFFF"/>
                </a:solidFill>
              </a14:hiddenFill>
            </a:ext>
          </a:extLst>
        </p:spPr>
      </p:pic>
      <p:pic>
        <p:nvPicPr>
          <p:cNvPr id="45" name="Imagen 44">
            <a:extLst>
              <a:ext uri="{FF2B5EF4-FFF2-40B4-BE49-F238E27FC236}">
                <a16:creationId xmlns:a16="http://schemas.microsoft.com/office/drawing/2014/main" id="{2C82B534-F4AD-9549-B136-804A647A604C}"/>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808307" y="4805235"/>
            <a:ext cx="1188721" cy="1188721"/>
          </a:xfrm>
          <a:prstGeom prst="rect">
            <a:avLst/>
          </a:prstGeom>
        </p:spPr>
      </p:pic>
      <p:sp>
        <p:nvSpPr>
          <p:cNvPr id="46" name="TextBox 11">
            <a:extLst>
              <a:ext uri="{FF2B5EF4-FFF2-40B4-BE49-F238E27FC236}">
                <a16:creationId xmlns:a16="http://schemas.microsoft.com/office/drawing/2014/main" id="{278633CD-9A60-EF44-A385-9609C3563910}"/>
              </a:ext>
            </a:extLst>
          </p:cNvPr>
          <p:cNvSpPr txBox="1"/>
          <p:nvPr/>
        </p:nvSpPr>
        <p:spPr>
          <a:xfrm>
            <a:off x="445583" y="5542291"/>
            <a:ext cx="1449245" cy="400110"/>
          </a:xfrm>
          <a:prstGeom prst="rect">
            <a:avLst/>
          </a:prstGeom>
          <a:noFill/>
        </p:spPr>
        <p:txBody>
          <a:bodyPr wrap="square" rtlCol="0">
            <a:spAutoFit/>
          </a:bodyPr>
          <a:lstStyle/>
          <a:p>
            <a:pPr algn="ctr"/>
            <a:r>
              <a:rPr lang="en-GB" sz="2000" b="1" dirty="0">
                <a:solidFill>
                  <a:schemeClr val="accent5">
                    <a:lumMod val="50000"/>
                  </a:schemeClr>
                </a:solidFill>
              </a:rPr>
              <a:t>A</a:t>
            </a:r>
          </a:p>
        </p:txBody>
      </p:sp>
      <p:pic>
        <p:nvPicPr>
          <p:cNvPr id="47" name="Imagen 14">
            <a:extLst>
              <a:ext uri="{FF2B5EF4-FFF2-40B4-BE49-F238E27FC236}">
                <a16:creationId xmlns:a16="http://schemas.microsoft.com/office/drawing/2014/main" id="{609E531D-25C6-274D-9483-AD217134695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07525" y="5072279"/>
            <a:ext cx="1029719" cy="820146"/>
          </a:xfrm>
          <a:prstGeom prst="rect">
            <a:avLst/>
          </a:prstGeom>
        </p:spPr>
      </p:pic>
      <p:pic>
        <p:nvPicPr>
          <p:cNvPr id="12" name="Imagen 11" descr="Dibujo animado de un personaje animado&#10;&#10;Descripción generada automáticamente con confianza media">
            <a:extLst>
              <a:ext uri="{FF2B5EF4-FFF2-40B4-BE49-F238E27FC236}">
                <a16:creationId xmlns:a16="http://schemas.microsoft.com/office/drawing/2014/main" id="{265B8E8E-C761-A243-BB28-C8E09994FE6D}"/>
              </a:ext>
            </a:extLst>
          </p:cNvPr>
          <p:cNvPicPr>
            <a:picLocks noChangeAspect="1"/>
          </p:cNvPicPr>
          <p:nvPr/>
        </p:nvPicPr>
        <p:blipFill>
          <a:blip r:embed="rId7" cstate="screen">
            <a:clrChange>
              <a:clrFrom>
                <a:srgbClr val="FCFAFB"/>
              </a:clrFrom>
              <a:clrTo>
                <a:srgbClr val="FCFAFB">
                  <a:alpha val="0"/>
                </a:srgbClr>
              </a:clrTo>
            </a:clrChange>
            <a:extLst>
              <a:ext uri="{28A0092B-C50C-407E-A947-70E740481C1C}">
                <a14:useLocalDpi xmlns:a14="http://schemas.microsoft.com/office/drawing/2010/main"/>
              </a:ext>
            </a:extLst>
          </a:blip>
          <a:stretch>
            <a:fillRect/>
          </a:stretch>
        </p:blipFill>
        <p:spPr>
          <a:xfrm>
            <a:off x="8144933" y="1872182"/>
            <a:ext cx="2783756" cy="1565863"/>
          </a:xfrm>
          <a:prstGeom prst="rect">
            <a:avLst/>
          </a:prstGeom>
        </p:spPr>
      </p:pic>
      <p:sp>
        <p:nvSpPr>
          <p:cNvPr id="24" name="TextBox 11">
            <a:extLst>
              <a:ext uri="{FF2B5EF4-FFF2-40B4-BE49-F238E27FC236}">
                <a16:creationId xmlns:a16="http://schemas.microsoft.com/office/drawing/2014/main" id="{97DF226E-8949-BA4B-9203-2657FF7A11CA}"/>
              </a:ext>
            </a:extLst>
          </p:cNvPr>
          <p:cNvSpPr txBox="1"/>
          <p:nvPr/>
        </p:nvSpPr>
        <p:spPr>
          <a:xfrm>
            <a:off x="1522844" y="5574014"/>
            <a:ext cx="2865954" cy="400110"/>
          </a:xfrm>
          <a:prstGeom prst="rect">
            <a:avLst/>
          </a:prstGeom>
          <a:noFill/>
        </p:spPr>
        <p:txBody>
          <a:bodyPr wrap="square" rtlCol="0">
            <a:spAutoFit/>
          </a:bodyPr>
          <a:lstStyle/>
          <a:p>
            <a:pPr algn="ctr"/>
            <a:r>
              <a:rPr lang="en-GB" sz="2000">
                <a:solidFill>
                  <a:schemeClr val="accent5">
                    <a:lumMod val="50000"/>
                  </a:schemeClr>
                </a:solidFill>
              </a:rPr>
              <a:t>at the market</a:t>
            </a:r>
            <a:endParaRPr lang="en-GB" sz="2000" dirty="0">
              <a:solidFill>
                <a:schemeClr val="accent5">
                  <a:lumMod val="50000"/>
                </a:schemeClr>
              </a:solidFill>
            </a:endParaRPr>
          </a:p>
        </p:txBody>
      </p:sp>
    </p:spTree>
    <p:extLst>
      <p:ext uri="{BB962C8B-B14F-4D97-AF65-F5344CB8AC3E}">
        <p14:creationId xmlns:p14="http://schemas.microsoft.com/office/powerpoint/2010/main" val="4092989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p:bldP spid="10" grpId="0"/>
      <p:bldP spid="4" grpId="0"/>
      <p:bldP spid="26" grpId="0"/>
      <p:bldP spid="27" grpId="0"/>
      <p:bldP spid="29" grpId="0" animBg="1"/>
      <p:bldP spid="37" grpId="0" animBg="1"/>
      <p:bldP spid="38" grpId="0" animBg="1"/>
      <p:bldP spid="39" grpId="0"/>
      <p:bldP spid="40" grpId="0"/>
      <p:bldP spid="41" grpId="0" animBg="1"/>
      <p:bldP spid="46"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6D5DA15-135C-4898-9CD6-6638224818C6}"/>
              </a:ext>
            </a:extLst>
          </p:cNvPr>
          <p:cNvSpPr txBox="1"/>
          <p:nvPr/>
        </p:nvSpPr>
        <p:spPr>
          <a:xfrm>
            <a:off x="109140" y="2173353"/>
            <a:ext cx="4811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6" name="TextBox 5">
            <a:extLst>
              <a:ext uri="{FF2B5EF4-FFF2-40B4-BE49-F238E27FC236}">
                <a16:creationId xmlns:a16="http://schemas.microsoft.com/office/drawing/2014/main" id="{8BE2D9B8-CED7-4981-97F3-6287D15F1607}"/>
              </a:ext>
            </a:extLst>
          </p:cNvPr>
          <p:cNvSpPr txBox="1"/>
          <p:nvPr/>
        </p:nvSpPr>
        <p:spPr>
          <a:xfrm>
            <a:off x="123330" y="4247527"/>
            <a:ext cx="4811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8" name="TextBox 7">
            <a:extLst>
              <a:ext uri="{FF2B5EF4-FFF2-40B4-BE49-F238E27FC236}">
                <a16:creationId xmlns:a16="http://schemas.microsoft.com/office/drawing/2014/main" id="{42AF3F02-119E-4FE3-A9CC-679FEEFECB6E}"/>
              </a:ext>
            </a:extLst>
          </p:cNvPr>
          <p:cNvSpPr txBox="1"/>
          <p:nvPr/>
        </p:nvSpPr>
        <p:spPr>
          <a:xfrm>
            <a:off x="6115853" y="157705"/>
            <a:ext cx="4108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9" name="TextBox 8">
            <a:extLst>
              <a:ext uri="{FF2B5EF4-FFF2-40B4-BE49-F238E27FC236}">
                <a16:creationId xmlns:a16="http://schemas.microsoft.com/office/drawing/2014/main" id="{9BFFE2FB-980D-4EAF-BC53-E059512C4A89}"/>
              </a:ext>
            </a:extLst>
          </p:cNvPr>
          <p:cNvSpPr txBox="1"/>
          <p:nvPr/>
        </p:nvSpPr>
        <p:spPr>
          <a:xfrm>
            <a:off x="6127993" y="2141598"/>
            <a:ext cx="4108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10" name="TextBox 9">
            <a:extLst>
              <a:ext uri="{FF2B5EF4-FFF2-40B4-BE49-F238E27FC236}">
                <a16:creationId xmlns:a16="http://schemas.microsoft.com/office/drawing/2014/main" id="{59442E98-2CA5-407A-A900-AF668E3418B1}"/>
              </a:ext>
            </a:extLst>
          </p:cNvPr>
          <p:cNvSpPr txBox="1"/>
          <p:nvPr/>
        </p:nvSpPr>
        <p:spPr>
          <a:xfrm>
            <a:off x="6097311" y="4265751"/>
            <a:ext cx="4108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sp>
        <p:nvSpPr>
          <p:cNvPr id="22" name="Rectangle 21">
            <a:extLst>
              <a:ext uri="{FF2B5EF4-FFF2-40B4-BE49-F238E27FC236}">
                <a16:creationId xmlns:a16="http://schemas.microsoft.com/office/drawing/2014/main" id="{A49F4DFD-7E54-4AE5-8D10-AA648819E683}"/>
              </a:ext>
            </a:extLst>
          </p:cNvPr>
          <p:cNvSpPr/>
          <p:nvPr/>
        </p:nvSpPr>
        <p:spPr>
          <a:xfrm>
            <a:off x="458074" y="214724"/>
            <a:ext cx="397499"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23" name="Rectangle 22">
            <a:extLst>
              <a:ext uri="{FF2B5EF4-FFF2-40B4-BE49-F238E27FC236}">
                <a16:creationId xmlns:a16="http://schemas.microsoft.com/office/drawing/2014/main" id="{0B8C0821-AA0D-4180-882B-F3C574E9ECDB}"/>
              </a:ext>
            </a:extLst>
          </p:cNvPr>
          <p:cNvSpPr/>
          <p:nvPr/>
        </p:nvSpPr>
        <p:spPr>
          <a:xfrm>
            <a:off x="3164218" y="206830"/>
            <a:ext cx="380814"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24" name="Rectangle 23">
            <a:extLst>
              <a:ext uri="{FF2B5EF4-FFF2-40B4-BE49-F238E27FC236}">
                <a16:creationId xmlns:a16="http://schemas.microsoft.com/office/drawing/2014/main" id="{6F0DA585-461D-489B-A507-0BDCB144C559}"/>
              </a:ext>
            </a:extLst>
          </p:cNvPr>
          <p:cNvSpPr/>
          <p:nvPr/>
        </p:nvSpPr>
        <p:spPr>
          <a:xfrm>
            <a:off x="459168" y="2239339"/>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25" name="Rectangle 24">
            <a:extLst>
              <a:ext uri="{FF2B5EF4-FFF2-40B4-BE49-F238E27FC236}">
                <a16:creationId xmlns:a16="http://schemas.microsoft.com/office/drawing/2014/main" id="{51309029-4E61-41EF-BA17-D30647CAE7A3}"/>
              </a:ext>
            </a:extLst>
          </p:cNvPr>
          <p:cNvSpPr/>
          <p:nvPr/>
        </p:nvSpPr>
        <p:spPr>
          <a:xfrm>
            <a:off x="3164218" y="2239339"/>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26" name="Rectangle 25">
            <a:extLst>
              <a:ext uri="{FF2B5EF4-FFF2-40B4-BE49-F238E27FC236}">
                <a16:creationId xmlns:a16="http://schemas.microsoft.com/office/drawing/2014/main" id="{340E0429-3312-4BEA-BA4B-1F4D11E94006}"/>
              </a:ext>
            </a:extLst>
          </p:cNvPr>
          <p:cNvSpPr/>
          <p:nvPr/>
        </p:nvSpPr>
        <p:spPr>
          <a:xfrm>
            <a:off x="467108" y="4351451"/>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27" name="Rectangle 26">
            <a:extLst>
              <a:ext uri="{FF2B5EF4-FFF2-40B4-BE49-F238E27FC236}">
                <a16:creationId xmlns:a16="http://schemas.microsoft.com/office/drawing/2014/main" id="{23DC8816-DC8C-47F4-BECE-B8135D55FC95}"/>
              </a:ext>
            </a:extLst>
          </p:cNvPr>
          <p:cNvSpPr/>
          <p:nvPr/>
        </p:nvSpPr>
        <p:spPr>
          <a:xfrm>
            <a:off x="3186541" y="4351451"/>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28" name="Rectangle 27">
            <a:extLst>
              <a:ext uri="{FF2B5EF4-FFF2-40B4-BE49-F238E27FC236}">
                <a16:creationId xmlns:a16="http://schemas.microsoft.com/office/drawing/2014/main" id="{A4665A9D-0996-45B8-9AE4-CA5C581EBA41}"/>
              </a:ext>
            </a:extLst>
          </p:cNvPr>
          <p:cNvSpPr/>
          <p:nvPr/>
        </p:nvSpPr>
        <p:spPr>
          <a:xfrm>
            <a:off x="6527116" y="223420"/>
            <a:ext cx="332059"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29" name="Rectangle 28">
            <a:extLst>
              <a:ext uri="{FF2B5EF4-FFF2-40B4-BE49-F238E27FC236}">
                <a16:creationId xmlns:a16="http://schemas.microsoft.com/office/drawing/2014/main" id="{AA5E2839-E09E-4C66-8025-186BDF839837}"/>
              </a:ext>
            </a:extLst>
          </p:cNvPr>
          <p:cNvSpPr/>
          <p:nvPr/>
        </p:nvSpPr>
        <p:spPr>
          <a:xfrm>
            <a:off x="9197611" y="214724"/>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30" name="Rectangle 29">
            <a:extLst>
              <a:ext uri="{FF2B5EF4-FFF2-40B4-BE49-F238E27FC236}">
                <a16:creationId xmlns:a16="http://schemas.microsoft.com/office/drawing/2014/main" id="{5C8E942C-13F3-4937-A9DD-AD1B9E2BB49A}"/>
              </a:ext>
            </a:extLst>
          </p:cNvPr>
          <p:cNvSpPr/>
          <p:nvPr/>
        </p:nvSpPr>
        <p:spPr>
          <a:xfrm>
            <a:off x="6502973" y="2237741"/>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31" name="Rectangle 30">
            <a:extLst>
              <a:ext uri="{FF2B5EF4-FFF2-40B4-BE49-F238E27FC236}">
                <a16:creationId xmlns:a16="http://schemas.microsoft.com/office/drawing/2014/main" id="{87688833-1137-4749-95C6-ADB953BC996D}"/>
              </a:ext>
            </a:extLst>
          </p:cNvPr>
          <p:cNvSpPr/>
          <p:nvPr/>
        </p:nvSpPr>
        <p:spPr>
          <a:xfrm>
            <a:off x="9175604" y="2237741"/>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32" name="Rectangle 31">
            <a:extLst>
              <a:ext uri="{FF2B5EF4-FFF2-40B4-BE49-F238E27FC236}">
                <a16:creationId xmlns:a16="http://schemas.microsoft.com/office/drawing/2014/main" id="{8A69BFDC-BAC4-45B9-9CC2-32C35D399751}"/>
              </a:ext>
            </a:extLst>
          </p:cNvPr>
          <p:cNvSpPr/>
          <p:nvPr/>
        </p:nvSpPr>
        <p:spPr>
          <a:xfrm>
            <a:off x="6496912" y="4356873"/>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33" name="Rectangle 32">
            <a:extLst>
              <a:ext uri="{FF2B5EF4-FFF2-40B4-BE49-F238E27FC236}">
                <a16:creationId xmlns:a16="http://schemas.microsoft.com/office/drawing/2014/main" id="{BC6F97FD-D43A-4E54-AC12-3B99FAE75167}"/>
              </a:ext>
            </a:extLst>
          </p:cNvPr>
          <p:cNvSpPr/>
          <p:nvPr/>
        </p:nvSpPr>
        <p:spPr>
          <a:xfrm>
            <a:off x="9175604" y="4352348"/>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34" name="Title 33">
            <a:extLst>
              <a:ext uri="{FF2B5EF4-FFF2-40B4-BE49-F238E27FC236}">
                <a16:creationId xmlns:a16="http://schemas.microsoft.com/office/drawing/2014/main" id="{77CCF47A-9478-4FB6-9619-92A2653875F9}"/>
              </a:ext>
            </a:extLst>
          </p:cNvPr>
          <p:cNvSpPr>
            <a:spLocks noGrp="1"/>
          </p:cNvSpPr>
          <p:nvPr>
            <p:ph type="title"/>
          </p:nvPr>
        </p:nvSpPr>
        <p:spPr>
          <a:xfrm>
            <a:off x="84600" y="-284668"/>
            <a:ext cx="549676" cy="1325563"/>
          </a:xfrm>
        </p:spPr>
        <p:txBody>
          <a:bodyPr/>
          <a:lstStyle/>
          <a:p>
            <a:pPr rtl="0" eaLnBrk="1" fontAlgn="auto" latinLnBrk="0" hangingPunct="1"/>
            <a:r>
              <a:rPr lang="en-GB" sz="2000" b="1" i="0" kern="1200" spc="0" baseline="0" dirty="0">
                <a:ln>
                  <a:noFill/>
                </a:ln>
                <a:solidFill>
                  <a:srgbClr val="002060"/>
                </a:solidFill>
                <a:effectLst/>
                <a:ea typeface="+mn-ea"/>
                <a:cs typeface="+mn-cs"/>
              </a:rPr>
              <a:t>1.</a:t>
            </a:r>
            <a:endParaRPr lang="en-GB" dirty="0">
              <a:solidFill>
                <a:srgbClr val="002060"/>
              </a:solidFill>
              <a:effectLst/>
            </a:endParaRPr>
          </a:p>
        </p:txBody>
      </p:sp>
      <p:sp>
        <p:nvSpPr>
          <p:cNvPr id="64" name="TextBox 63"/>
          <p:cNvSpPr txBox="1"/>
          <p:nvPr/>
        </p:nvSpPr>
        <p:spPr>
          <a:xfrm>
            <a:off x="857344" y="164605"/>
            <a:ext cx="239428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4472C4">
                    <a:lumMod val="50000"/>
                  </a:srgbClr>
                </a:solidFill>
                <a:latin typeface="Century Gothic"/>
              </a:rPr>
              <a:t>[</a:t>
            </a:r>
            <a:r>
              <a:rPr kumimoji="0" lang="en-GB" sz="2200" i="0" u="none" strike="noStrike" kern="1200" cap="none" spc="0" normalizeH="0" baseline="0" noProof="0" dirty="0">
                <a:ln>
                  <a:noFill/>
                </a:ln>
                <a:solidFill>
                  <a:srgbClr val="4472C4">
                    <a:lumMod val="50000"/>
                  </a:srgbClr>
                </a:solidFill>
                <a:effectLst/>
                <a:uLnTx/>
                <a:uFillTx/>
                <a:latin typeface="Century Gothic"/>
                <a:ea typeface="+mn-ea"/>
                <a:cs typeface="+mn-cs"/>
              </a:rPr>
              <a:t>chocolate] (m</a:t>
            </a:r>
            <a:r>
              <a:rPr lang="en-GB" sz="2200" dirty="0">
                <a:solidFill>
                  <a:srgbClr val="4472C4">
                    <a:lumMod val="50000"/>
                  </a:srgbClr>
                </a:solidFill>
                <a:latin typeface="Century Gothic"/>
              </a:rPr>
              <a:t>)</a:t>
            </a:r>
            <a:endParaRPr kumimoji="0" lang="en-GB" sz="220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65" name="TextBox 64"/>
          <p:cNvSpPr txBox="1"/>
          <p:nvPr/>
        </p:nvSpPr>
        <p:spPr>
          <a:xfrm>
            <a:off x="3573262" y="157705"/>
            <a:ext cx="231187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i="0" u="none" strike="noStrike" kern="1200" cap="none" spc="0" normalizeH="0" baseline="0" noProof="0" dirty="0">
                <a:ln>
                  <a:noFill/>
                </a:ln>
                <a:solidFill>
                  <a:srgbClr val="4472C4">
                    <a:lumMod val="50000"/>
                  </a:srgbClr>
                </a:solidFill>
                <a:effectLst/>
                <a:uLnTx/>
                <a:uFillTx/>
                <a:latin typeface="Century Gothic"/>
                <a:ea typeface="+mn-ea"/>
                <a:cs typeface="+mn-cs"/>
              </a:rPr>
              <a:t>[vegetable] (f)</a:t>
            </a:r>
          </a:p>
        </p:txBody>
      </p:sp>
      <p:sp>
        <p:nvSpPr>
          <p:cNvPr id="66" name="TextBox 65"/>
          <p:cNvSpPr txBox="1"/>
          <p:nvPr/>
        </p:nvSpPr>
        <p:spPr>
          <a:xfrm>
            <a:off x="805969" y="2185919"/>
            <a:ext cx="13529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i="0" u="none" strike="noStrike" kern="1200" cap="none" spc="0" normalizeH="0" baseline="0" noProof="0" dirty="0">
                <a:ln>
                  <a:noFill/>
                </a:ln>
                <a:solidFill>
                  <a:srgbClr val="4472C4">
                    <a:lumMod val="50000"/>
                  </a:srgbClr>
                </a:solidFill>
                <a:effectLst/>
                <a:uLnTx/>
                <a:uFillTx/>
                <a:latin typeface="Century Gothic"/>
                <a:ea typeface="+mn-ea"/>
                <a:cs typeface="+mn-cs"/>
              </a:rPr>
              <a:t>[fruit] (f)</a:t>
            </a:r>
          </a:p>
        </p:txBody>
      </p:sp>
      <p:sp>
        <p:nvSpPr>
          <p:cNvPr id="67" name="TextBox 66"/>
          <p:cNvSpPr txBox="1"/>
          <p:nvPr/>
        </p:nvSpPr>
        <p:spPr>
          <a:xfrm>
            <a:off x="3547738" y="2177842"/>
            <a:ext cx="156636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i="0" u="none" strike="noStrike" kern="1200" cap="none" spc="0" normalizeH="0" baseline="0" noProof="0" dirty="0">
                <a:ln>
                  <a:noFill/>
                </a:ln>
                <a:solidFill>
                  <a:srgbClr val="4472C4">
                    <a:lumMod val="50000"/>
                  </a:srgbClr>
                </a:solidFill>
                <a:effectLst/>
                <a:uLnTx/>
                <a:uFillTx/>
                <a:latin typeface="Century Gothic"/>
                <a:ea typeface="+mn-ea"/>
                <a:cs typeface="+mn-cs"/>
              </a:rPr>
              <a:t>[egg] (m)</a:t>
            </a:r>
          </a:p>
        </p:txBody>
      </p:sp>
      <p:sp>
        <p:nvSpPr>
          <p:cNvPr id="68" name="TextBox 67"/>
          <p:cNvSpPr txBox="1"/>
          <p:nvPr/>
        </p:nvSpPr>
        <p:spPr>
          <a:xfrm>
            <a:off x="831493" y="4299580"/>
            <a:ext cx="225522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i="0" u="none" strike="noStrike" kern="1200" cap="none" spc="0" normalizeH="0" baseline="0" noProof="0" dirty="0">
                <a:ln>
                  <a:noFill/>
                </a:ln>
                <a:solidFill>
                  <a:srgbClr val="4472C4">
                    <a:lumMod val="50000"/>
                  </a:srgbClr>
                </a:solidFill>
                <a:effectLst/>
                <a:uLnTx/>
                <a:uFillTx/>
                <a:latin typeface="Century Gothic"/>
                <a:ea typeface="+mn-ea"/>
                <a:cs typeface="+mn-cs"/>
              </a:rPr>
              <a:t>[bread] (m)</a:t>
            </a:r>
          </a:p>
        </p:txBody>
      </p:sp>
      <p:sp>
        <p:nvSpPr>
          <p:cNvPr id="69" name="TextBox 68"/>
          <p:cNvSpPr txBox="1"/>
          <p:nvPr/>
        </p:nvSpPr>
        <p:spPr>
          <a:xfrm>
            <a:off x="3573262" y="4291503"/>
            <a:ext cx="181420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i="0" u="none" strike="noStrike" kern="1200" cap="none" spc="0" normalizeH="0" baseline="0" noProof="0" dirty="0">
                <a:ln>
                  <a:noFill/>
                </a:ln>
                <a:solidFill>
                  <a:srgbClr val="4472C4">
                    <a:lumMod val="50000"/>
                  </a:srgbClr>
                </a:solidFill>
                <a:effectLst/>
                <a:uLnTx/>
                <a:uFillTx/>
                <a:latin typeface="Century Gothic"/>
                <a:ea typeface="+mn-ea"/>
                <a:cs typeface="+mn-cs"/>
              </a:rPr>
              <a:t>[meat] (f)</a:t>
            </a:r>
          </a:p>
        </p:txBody>
      </p:sp>
      <p:sp>
        <p:nvSpPr>
          <p:cNvPr id="70" name="TextBox 69"/>
          <p:cNvSpPr txBox="1"/>
          <p:nvPr/>
        </p:nvSpPr>
        <p:spPr>
          <a:xfrm>
            <a:off x="6848307" y="153356"/>
            <a:ext cx="170777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i="0" u="none" strike="noStrike" kern="1200" cap="none" spc="0" normalizeH="0" baseline="0" noProof="0">
                <a:ln>
                  <a:noFill/>
                </a:ln>
                <a:solidFill>
                  <a:srgbClr val="4472C4">
                    <a:lumMod val="50000"/>
                  </a:srgbClr>
                </a:solidFill>
                <a:effectLst/>
                <a:uLnTx/>
                <a:uFillTx/>
                <a:latin typeface="Century Gothic"/>
                <a:ea typeface="+mn-ea"/>
                <a:cs typeface="+mn-cs"/>
              </a:rPr>
              <a:t>[milk] </a:t>
            </a:r>
            <a:r>
              <a:rPr kumimoji="0" lang="en-GB" sz="2200" i="0" u="none" strike="noStrike" kern="1200" cap="none" spc="0" normalizeH="0" baseline="0" noProof="0" dirty="0">
                <a:ln>
                  <a:noFill/>
                </a:ln>
                <a:solidFill>
                  <a:srgbClr val="4472C4">
                    <a:lumMod val="50000"/>
                  </a:srgbClr>
                </a:solidFill>
                <a:effectLst/>
                <a:uLnTx/>
                <a:uFillTx/>
                <a:latin typeface="Century Gothic"/>
                <a:ea typeface="+mn-ea"/>
                <a:cs typeface="+mn-cs"/>
              </a:rPr>
              <a:t>(f)</a:t>
            </a:r>
          </a:p>
        </p:txBody>
      </p:sp>
      <p:sp>
        <p:nvSpPr>
          <p:cNvPr id="71" name="TextBox 70"/>
          <p:cNvSpPr txBox="1"/>
          <p:nvPr/>
        </p:nvSpPr>
        <p:spPr>
          <a:xfrm>
            <a:off x="9590077" y="145279"/>
            <a:ext cx="198515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i="0" u="none" strike="noStrike" kern="1200" cap="none" spc="0" normalizeH="0" baseline="0" noProof="0" dirty="0">
                <a:ln>
                  <a:noFill/>
                </a:ln>
                <a:solidFill>
                  <a:srgbClr val="4472C4">
                    <a:lumMod val="50000"/>
                  </a:srgbClr>
                </a:solidFill>
                <a:effectLst/>
                <a:uLnTx/>
                <a:uFillTx/>
                <a:latin typeface="Century Gothic"/>
                <a:ea typeface="+mn-ea"/>
                <a:cs typeface="+mn-cs"/>
              </a:rPr>
              <a:t>[plate] (m)</a:t>
            </a:r>
          </a:p>
        </p:txBody>
      </p:sp>
      <p:sp>
        <p:nvSpPr>
          <p:cNvPr id="72" name="TextBox 71"/>
          <p:cNvSpPr txBox="1"/>
          <p:nvPr/>
        </p:nvSpPr>
        <p:spPr>
          <a:xfrm>
            <a:off x="6835605" y="2160154"/>
            <a:ext cx="179474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4472C4">
                    <a:lumMod val="50000"/>
                  </a:srgbClr>
                </a:solidFill>
                <a:latin typeface="Century Gothic"/>
              </a:rPr>
              <a:t>[food] </a:t>
            </a:r>
            <a:r>
              <a:rPr kumimoji="0" lang="en-GB" sz="2200" i="0" u="none" strike="noStrike" kern="1200" cap="none" spc="0" normalizeH="0" baseline="0" noProof="0" dirty="0">
                <a:ln>
                  <a:noFill/>
                </a:ln>
                <a:solidFill>
                  <a:srgbClr val="4472C4">
                    <a:lumMod val="50000"/>
                  </a:srgbClr>
                </a:solidFill>
                <a:effectLst/>
                <a:uLnTx/>
                <a:uFillTx/>
                <a:latin typeface="Century Gothic"/>
                <a:ea typeface="+mn-ea"/>
                <a:cs typeface="+mn-cs"/>
              </a:rPr>
              <a:t>(f)</a:t>
            </a:r>
          </a:p>
        </p:txBody>
      </p:sp>
      <p:sp>
        <p:nvSpPr>
          <p:cNvPr id="73" name="TextBox 72"/>
          <p:cNvSpPr txBox="1"/>
          <p:nvPr/>
        </p:nvSpPr>
        <p:spPr>
          <a:xfrm>
            <a:off x="9550698" y="2178795"/>
            <a:ext cx="279306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i="0" u="none" strike="noStrike" kern="1200" cap="none" spc="0" normalizeH="0" baseline="0" noProof="0">
                <a:ln>
                  <a:noFill/>
                </a:ln>
                <a:solidFill>
                  <a:srgbClr val="4472C4">
                    <a:lumMod val="50000"/>
                  </a:srgbClr>
                </a:solidFill>
                <a:effectLst/>
                <a:uLnTx/>
                <a:uFillTx/>
                <a:latin typeface="Century Gothic"/>
                <a:ea typeface="+mn-ea"/>
                <a:cs typeface="+mn-cs"/>
              </a:rPr>
              <a:t>[sweet pastry</a:t>
            </a:r>
            <a:r>
              <a:rPr kumimoji="0" lang="en-GB" sz="2200" i="0" u="none" strike="noStrike" kern="1200" cap="none" spc="0" normalizeH="0" baseline="0" noProof="0" dirty="0">
                <a:ln>
                  <a:noFill/>
                </a:ln>
                <a:solidFill>
                  <a:srgbClr val="4472C4">
                    <a:lumMod val="50000"/>
                  </a:srgbClr>
                </a:solidFill>
                <a:effectLst/>
                <a:uLnTx/>
                <a:uFillTx/>
                <a:latin typeface="Century Gothic"/>
                <a:ea typeface="+mn-ea"/>
                <a:cs typeface="+mn-cs"/>
              </a:rPr>
              <a:t>] (m)</a:t>
            </a:r>
          </a:p>
        </p:txBody>
      </p:sp>
      <p:sp>
        <p:nvSpPr>
          <p:cNvPr id="74" name="TextBox 73"/>
          <p:cNvSpPr txBox="1"/>
          <p:nvPr/>
        </p:nvSpPr>
        <p:spPr>
          <a:xfrm>
            <a:off x="6863893" y="4273828"/>
            <a:ext cx="236051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i="0" u="none" strike="noStrike" kern="1200" cap="none" spc="0" normalizeH="0" baseline="0" noProof="0">
                <a:ln>
                  <a:noFill/>
                </a:ln>
                <a:solidFill>
                  <a:srgbClr val="4472C4">
                    <a:lumMod val="50000"/>
                  </a:srgbClr>
                </a:solidFill>
                <a:effectLst/>
                <a:uLnTx/>
                <a:uFillTx/>
                <a:latin typeface="Century Gothic"/>
                <a:ea typeface="+mn-ea"/>
                <a:cs typeface="+mn-cs"/>
              </a:rPr>
              <a:t>[water] (f)</a:t>
            </a:r>
            <a:endParaRPr kumimoji="0" lang="en-GB" sz="220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5" name="TextBox 74"/>
          <p:cNvSpPr txBox="1"/>
          <p:nvPr/>
        </p:nvSpPr>
        <p:spPr>
          <a:xfrm>
            <a:off x="9605663" y="4265751"/>
            <a:ext cx="175484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i="0" u="none" strike="noStrike" kern="1200" cap="none" spc="0" normalizeH="0" baseline="0" noProof="0" dirty="0">
                <a:ln>
                  <a:noFill/>
                </a:ln>
                <a:solidFill>
                  <a:srgbClr val="4472C4">
                    <a:lumMod val="50000"/>
                  </a:srgbClr>
                </a:solidFill>
                <a:effectLst/>
                <a:uLnTx/>
                <a:uFillTx/>
                <a:latin typeface="Century Gothic"/>
                <a:ea typeface="+mn-ea"/>
                <a:cs typeface="+mn-cs"/>
              </a:rPr>
              <a:t>[wine</a:t>
            </a:r>
            <a:r>
              <a:rPr kumimoji="0" lang="en-GB" sz="2200" i="0" u="none" strike="noStrike" kern="1200" cap="none" spc="0" normalizeH="0" baseline="0" noProof="0">
                <a:ln>
                  <a:noFill/>
                </a:ln>
                <a:solidFill>
                  <a:srgbClr val="4472C4">
                    <a:lumMod val="50000"/>
                  </a:srgbClr>
                </a:solidFill>
                <a:effectLst/>
                <a:uLnTx/>
                <a:uFillTx/>
                <a:latin typeface="Century Gothic"/>
                <a:ea typeface="+mn-ea"/>
                <a:cs typeface="+mn-cs"/>
              </a:rPr>
              <a:t>] (m)</a:t>
            </a:r>
            <a:endParaRPr kumimoji="0" lang="en-GB" sz="220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2" name="Rectangle 1">
            <a:extLst>
              <a:ext uri="{FF2B5EF4-FFF2-40B4-BE49-F238E27FC236}">
                <a16:creationId xmlns:a16="http://schemas.microsoft.com/office/drawing/2014/main" id="{BBA878C3-35C5-4DD4-AC49-439DC41AE3A2}"/>
              </a:ext>
            </a:extLst>
          </p:cNvPr>
          <p:cNvSpPr/>
          <p:nvPr/>
        </p:nvSpPr>
        <p:spPr>
          <a:xfrm>
            <a:off x="159024" y="118775"/>
            <a:ext cx="5755985"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63" name="Rectangle 62">
            <a:extLst>
              <a:ext uri="{FF2B5EF4-FFF2-40B4-BE49-F238E27FC236}">
                <a16:creationId xmlns:a16="http://schemas.microsoft.com/office/drawing/2014/main" id="{A634985E-5D9E-49BA-AEF0-C61B1FB9139A}"/>
              </a:ext>
            </a:extLst>
          </p:cNvPr>
          <p:cNvSpPr/>
          <p:nvPr/>
        </p:nvSpPr>
        <p:spPr>
          <a:xfrm>
            <a:off x="6128402" y="125568"/>
            <a:ext cx="5948097"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6" name="Rectangle 75">
            <a:extLst>
              <a:ext uri="{FF2B5EF4-FFF2-40B4-BE49-F238E27FC236}">
                <a16:creationId xmlns:a16="http://schemas.microsoft.com/office/drawing/2014/main" id="{9902ADF5-7F6A-45A3-899E-51AC942A12D3}"/>
              </a:ext>
            </a:extLst>
          </p:cNvPr>
          <p:cNvSpPr/>
          <p:nvPr/>
        </p:nvSpPr>
        <p:spPr>
          <a:xfrm>
            <a:off x="156168" y="2205777"/>
            <a:ext cx="5755985"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7" name="Rectangle 76">
            <a:extLst>
              <a:ext uri="{FF2B5EF4-FFF2-40B4-BE49-F238E27FC236}">
                <a16:creationId xmlns:a16="http://schemas.microsoft.com/office/drawing/2014/main" id="{65227484-6A73-4BD3-B4B6-7D389C43AA5D}"/>
              </a:ext>
            </a:extLst>
          </p:cNvPr>
          <p:cNvSpPr/>
          <p:nvPr/>
        </p:nvSpPr>
        <p:spPr>
          <a:xfrm>
            <a:off x="6125546" y="2186066"/>
            <a:ext cx="5948097"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8" name="Rectangle 77">
            <a:extLst>
              <a:ext uri="{FF2B5EF4-FFF2-40B4-BE49-F238E27FC236}">
                <a16:creationId xmlns:a16="http://schemas.microsoft.com/office/drawing/2014/main" id="{81876337-A5C5-475B-9555-FC7CC098120F}"/>
              </a:ext>
            </a:extLst>
          </p:cNvPr>
          <p:cNvSpPr/>
          <p:nvPr/>
        </p:nvSpPr>
        <p:spPr>
          <a:xfrm>
            <a:off x="164388" y="4299001"/>
            <a:ext cx="5755985"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9" name="Rectangle 78">
            <a:extLst>
              <a:ext uri="{FF2B5EF4-FFF2-40B4-BE49-F238E27FC236}">
                <a16:creationId xmlns:a16="http://schemas.microsoft.com/office/drawing/2014/main" id="{DE2D641B-9384-4BBC-A8A5-BF4F81BECE53}"/>
              </a:ext>
            </a:extLst>
          </p:cNvPr>
          <p:cNvSpPr/>
          <p:nvPr/>
        </p:nvSpPr>
        <p:spPr>
          <a:xfrm>
            <a:off x="6147018" y="4305794"/>
            <a:ext cx="5948097"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80" name="Picture 2" descr="holy family catholic church - Clip Art Library">
            <a:extLst>
              <a:ext uri="{FF2B5EF4-FFF2-40B4-BE49-F238E27FC236}">
                <a16:creationId xmlns:a16="http://schemas.microsoft.com/office/drawing/2014/main" id="{367EE96B-08E9-BF4E-B02B-80E9B2576486}"/>
              </a:ext>
            </a:extLst>
          </p:cNvPr>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ackgroundRemoval t="0" b="100000" l="2500" r="97381">
                        <a14:foregroundMark x1="17619" y1="81928" x2="6190" y2="71566"/>
                        <a14:foregroundMark x1="6190" y1="71566" x2="2738" y2="59759"/>
                        <a14:foregroundMark x1="89643" y1="24337" x2="98333" y2="33976"/>
                        <a14:foregroundMark x1="98333" y1="33976" x2="97381" y2="54699"/>
                        <a14:foregroundMark x1="97381" y1="54699" x2="94048" y2="59759"/>
                      </a14:backgroundRemoval>
                    </a14:imgEffect>
                  </a14:imgLayer>
                </a14:imgProps>
              </a:ext>
              <a:ext uri="{28A0092B-C50C-407E-A947-70E740481C1C}">
                <a14:useLocalDpi xmlns:a14="http://schemas.microsoft.com/office/drawing/2010/main"/>
              </a:ext>
            </a:extLst>
          </a:blip>
          <a:srcRect/>
          <a:stretch/>
        </p:blipFill>
        <p:spPr bwMode="auto">
          <a:xfrm>
            <a:off x="687762" y="5115630"/>
            <a:ext cx="1675334" cy="828760"/>
          </a:xfrm>
          <a:prstGeom prst="rect">
            <a:avLst/>
          </a:prstGeom>
          <a:noFill/>
          <a:extLst>
            <a:ext uri="{909E8E84-426E-40DD-AFC4-6F175D3DCCD1}">
              <a14:hiddenFill xmlns:a14="http://schemas.microsoft.com/office/drawing/2010/main">
                <a:solidFill>
                  <a:srgbClr val="FFFFFF"/>
                </a:solidFill>
              </a14:hiddenFill>
            </a:ext>
          </a:extLst>
        </p:spPr>
      </p:pic>
      <p:pic>
        <p:nvPicPr>
          <p:cNvPr id="82" name="Imagen 81">
            <a:extLst>
              <a:ext uri="{FF2B5EF4-FFF2-40B4-BE49-F238E27FC236}">
                <a16:creationId xmlns:a16="http://schemas.microsoft.com/office/drawing/2014/main" id="{B0C81991-5A7D-7D48-951E-92278D1B49A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742447" y="586570"/>
            <a:ext cx="1489533" cy="1489533"/>
          </a:xfrm>
          <a:prstGeom prst="rect">
            <a:avLst/>
          </a:prstGeom>
        </p:spPr>
      </p:pic>
      <p:pic>
        <p:nvPicPr>
          <p:cNvPr id="83" name="Imagen 82">
            <a:extLst>
              <a:ext uri="{FF2B5EF4-FFF2-40B4-BE49-F238E27FC236}">
                <a16:creationId xmlns:a16="http://schemas.microsoft.com/office/drawing/2014/main" id="{CEB921F1-7DB2-8B4D-A56C-C20A90FA98C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53978" y="2642961"/>
            <a:ext cx="1009754" cy="1371284"/>
          </a:xfrm>
          <a:prstGeom prst="rect">
            <a:avLst/>
          </a:prstGeom>
        </p:spPr>
      </p:pic>
      <p:pic>
        <p:nvPicPr>
          <p:cNvPr id="84" name="Imagen 83">
            <a:extLst>
              <a:ext uri="{FF2B5EF4-FFF2-40B4-BE49-F238E27FC236}">
                <a16:creationId xmlns:a16="http://schemas.microsoft.com/office/drawing/2014/main" id="{5EF697AA-4D5E-A44B-A6D5-4E2EB1C94E07}"/>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9524" b="90000" l="9877" r="90123">
                        <a14:foregroundMark x1="22634" y1="65238" x2="21811" y2="41429"/>
                        <a14:foregroundMark x1="21811" y1="41429" x2="22222" y2="40952"/>
                        <a14:foregroundMark x1="55556" y1="90476" x2="46502" y2="90476"/>
                      </a14:backgroundRemoval>
                    </a14:imgEffect>
                  </a14:imgLayer>
                </a14:imgProps>
              </a:ext>
              <a:ext uri="{28A0092B-C50C-407E-A947-70E740481C1C}">
                <a14:useLocalDpi xmlns:a14="http://schemas.microsoft.com/office/drawing/2010/main"/>
              </a:ext>
            </a:extLst>
          </a:blip>
          <a:srcRect/>
          <a:stretch/>
        </p:blipFill>
        <p:spPr>
          <a:xfrm>
            <a:off x="10002018" y="2531284"/>
            <a:ext cx="1713646" cy="1474644"/>
          </a:xfrm>
          <a:prstGeom prst="rect">
            <a:avLst/>
          </a:prstGeom>
        </p:spPr>
      </p:pic>
      <p:pic>
        <p:nvPicPr>
          <p:cNvPr id="86" name="Imagen 85">
            <a:extLst>
              <a:ext uri="{FF2B5EF4-FFF2-40B4-BE49-F238E27FC236}">
                <a16:creationId xmlns:a16="http://schemas.microsoft.com/office/drawing/2014/main" id="{C2DB68D7-6EBD-694D-B643-9004E56B4DE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5370" y="2739076"/>
            <a:ext cx="1500119" cy="1305104"/>
          </a:xfrm>
          <a:prstGeom prst="rect">
            <a:avLst/>
          </a:prstGeom>
        </p:spPr>
      </p:pic>
      <p:pic>
        <p:nvPicPr>
          <p:cNvPr id="88" name="Imagen 87">
            <a:extLst>
              <a:ext uri="{FF2B5EF4-FFF2-40B4-BE49-F238E27FC236}">
                <a16:creationId xmlns:a16="http://schemas.microsoft.com/office/drawing/2014/main" id="{9E69B5D5-70E7-3943-8359-1C46165E384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582128" y="4647637"/>
            <a:ext cx="763789" cy="1688737"/>
          </a:xfrm>
          <a:prstGeom prst="rect">
            <a:avLst/>
          </a:prstGeom>
        </p:spPr>
      </p:pic>
      <p:pic>
        <p:nvPicPr>
          <p:cNvPr id="89" name="Imagen 88">
            <a:extLst>
              <a:ext uri="{FF2B5EF4-FFF2-40B4-BE49-F238E27FC236}">
                <a16:creationId xmlns:a16="http://schemas.microsoft.com/office/drawing/2014/main" id="{1A5C4748-EB63-C149-BDA0-19E6E3EC7BB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768085" y="2612347"/>
            <a:ext cx="1875976" cy="1431360"/>
          </a:xfrm>
          <a:prstGeom prst="rect">
            <a:avLst/>
          </a:prstGeom>
        </p:spPr>
      </p:pic>
      <p:pic>
        <p:nvPicPr>
          <p:cNvPr id="1026" name="Picture 2" descr="transparent meat clipart - Clip Art Library">
            <a:extLst>
              <a:ext uri="{FF2B5EF4-FFF2-40B4-BE49-F238E27FC236}">
                <a16:creationId xmlns:a16="http://schemas.microsoft.com/office/drawing/2014/main" id="{9B4E4552-1BD2-6A44-85D2-E629FAF4F019}"/>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3768375" y="5048226"/>
            <a:ext cx="1780959" cy="88259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hocolate clipart - Clip Art Library">
            <a:extLst>
              <a:ext uri="{FF2B5EF4-FFF2-40B4-BE49-F238E27FC236}">
                <a16:creationId xmlns:a16="http://schemas.microsoft.com/office/drawing/2014/main" id="{3AFEF385-11CB-D54C-8569-183083312A95}"/>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856798" y="751865"/>
            <a:ext cx="1718462" cy="104251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late clipart - Clip Art Library">
            <a:extLst>
              <a:ext uri="{FF2B5EF4-FFF2-40B4-BE49-F238E27FC236}">
                <a16:creationId xmlns:a16="http://schemas.microsoft.com/office/drawing/2014/main" id="{BB4D7727-A1C2-2E41-A09C-A2E7DCC53677}"/>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9951961" y="739491"/>
            <a:ext cx="1813761" cy="873628"/>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carrot clipart png - Clip Art Library">
            <a:extLst>
              <a:ext uri="{FF2B5EF4-FFF2-40B4-BE49-F238E27FC236}">
                <a16:creationId xmlns:a16="http://schemas.microsoft.com/office/drawing/2014/main" id="{B26D46F8-7655-D84B-84CD-1D119AF3DED8}"/>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4117233" y="647536"/>
            <a:ext cx="1083241" cy="105753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glass of water png&#10;"/>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098373" y="4704197"/>
            <a:ext cx="575321" cy="1536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30318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E6733C5-F3C6-4E9C-A29D-E7CFDDB7CCFC}"/>
              </a:ext>
            </a:extLst>
          </p:cNvPr>
          <p:cNvSpPr txBox="1"/>
          <p:nvPr/>
        </p:nvSpPr>
        <p:spPr>
          <a:xfrm>
            <a:off x="181312" y="3429000"/>
            <a:ext cx="20029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Persona B</a:t>
            </a:r>
          </a:p>
        </p:txBody>
      </p:sp>
      <p:sp>
        <p:nvSpPr>
          <p:cNvPr id="6" name="Title 5">
            <a:extLst>
              <a:ext uri="{FF2B5EF4-FFF2-40B4-BE49-F238E27FC236}">
                <a16:creationId xmlns:a16="http://schemas.microsoft.com/office/drawing/2014/main" id="{337DD3EC-B5D6-41C8-AAE9-64A62B37B6E6}"/>
              </a:ext>
            </a:extLst>
          </p:cNvPr>
          <p:cNvSpPr>
            <a:spLocks noGrp="1"/>
          </p:cNvSpPr>
          <p:nvPr>
            <p:ph type="title"/>
          </p:nvPr>
        </p:nvSpPr>
        <p:spPr>
          <a:xfrm>
            <a:off x="144965" y="-444885"/>
            <a:ext cx="2039319" cy="1325563"/>
          </a:xfrm>
        </p:spPr>
        <p:txBody>
          <a:bodyPr>
            <a:normAutofit/>
          </a:bodyPr>
          <a:lstStyle/>
          <a:p>
            <a:pPr rtl="0" eaLnBrk="1" latinLnBrk="0" hangingPunct="1"/>
            <a:r>
              <a:rPr lang="en-GB" sz="2000" b="1" kern="1200" dirty="0">
                <a:effectLst/>
                <a:ea typeface="+mn-ea"/>
                <a:cs typeface="+mn-cs"/>
              </a:rPr>
              <a:t>Persona A</a:t>
            </a:r>
            <a:endParaRPr lang="en-GB" sz="2000" dirty="0">
              <a:effectLst/>
            </a:endParaRPr>
          </a:p>
        </p:txBody>
      </p:sp>
      <p:graphicFrame>
        <p:nvGraphicFramePr>
          <p:cNvPr id="8" name="Tabla 9">
            <a:extLst>
              <a:ext uri="{FF2B5EF4-FFF2-40B4-BE49-F238E27FC236}">
                <a16:creationId xmlns:a16="http://schemas.microsoft.com/office/drawing/2014/main" id="{82DB6D2D-0736-4342-8AD4-7B212FED25A5}"/>
              </a:ext>
            </a:extLst>
          </p:cNvPr>
          <p:cNvGraphicFramePr>
            <a:graphicFrameLocks noGrp="1"/>
          </p:cNvGraphicFramePr>
          <p:nvPr>
            <p:extLst>
              <p:ext uri="{D42A27DB-BD31-4B8C-83A1-F6EECF244321}">
                <p14:modId xmlns:p14="http://schemas.microsoft.com/office/powerpoint/2010/main" val="3681165710"/>
              </p:ext>
            </p:extLst>
          </p:nvPr>
        </p:nvGraphicFramePr>
        <p:xfrm>
          <a:off x="5494769" y="150465"/>
          <a:ext cx="6552265" cy="2773680"/>
        </p:xfrm>
        <a:graphic>
          <a:graphicData uri="http://schemas.openxmlformats.org/drawingml/2006/table">
            <a:tbl>
              <a:tblPr firstRow="1" bandRow="1">
                <a:tableStyleId>{5DA37D80-6434-44D0-A028-1B22A696006F}</a:tableStyleId>
              </a:tblPr>
              <a:tblGrid>
                <a:gridCol w="446596">
                  <a:extLst>
                    <a:ext uri="{9D8B030D-6E8A-4147-A177-3AD203B41FA5}">
                      <a16:colId xmlns:a16="http://schemas.microsoft.com/office/drawing/2014/main" val="3027480012"/>
                    </a:ext>
                  </a:extLst>
                </a:gridCol>
                <a:gridCol w="803680">
                  <a:extLst>
                    <a:ext uri="{9D8B030D-6E8A-4147-A177-3AD203B41FA5}">
                      <a16:colId xmlns:a16="http://schemas.microsoft.com/office/drawing/2014/main" val="1245727663"/>
                    </a:ext>
                  </a:extLst>
                </a:gridCol>
                <a:gridCol w="5301989">
                  <a:extLst>
                    <a:ext uri="{9D8B030D-6E8A-4147-A177-3AD203B41FA5}">
                      <a16:colId xmlns:a16="http://schemas.microsoft.com/office/drawing/2014/main" val="894522175"/>
                    </a:ext>
                  </a:extLst>
                </a:gridCol>
              </a:tblGrid>
              <a:tr h="383988">
                <a:tc>
                  <a:txBody>
                    <a:bodyPr/>
                    <a:lstStyle/>
                    <a:p>
                      <a:endParaRPr lang="es-GB" sz="2000" dirty="0">
                        <a:solidFill>
                          <a:schemeClr val="accent5">
                            <a:lumMod val="50000"/>
                          </a:schemeClr>
                        </a:solidFill>
                      </a:endParaRPr>
                    </a:p>
                  </a:txBody>
                  <a:tcPr>
                    <a:noFill/>
                  </a:tcPr>
                </a:tc>
                <a:tc>
                  <a:txBody>
                    <a:bodyPr/>
                    <a:lstStyle/>
                    <a:p>
                      <a:pPr algn="ctr"/>
                      <a:r>
                        <a:rPr lang="es-GB" sz="2000" dirty="0">
                          <a:solidFill>
                            <a:schemeClr val="accent5">
                              <a:lumMod val="50000"/>
                            </a:schemeClr>
                          </a:solidFill>
                        </a:rPr>
                        <a:t>Letra</a:t>
                      </a:r>
                    </a:p>
                  </a:txBody>
                  <a:tcPr>
                    <a:noFill/>
                  </a:tcPr>
                </a:tc>
                <a:tc>
                  <a:txBody>
                    <a:bodyPr/>
                    <a:lstStyle/>
                    <a:p>
                      <a:pPr algn="ctr"/>
                      <a:r>
                        <a:rPr lang="es-GB" sz="2000">
                          <a:solidFill>
                            <a:schemeClr val="accent5">
                              <a:lumMod val="50000"/>
                            </a:schemeClr>
                          </a:solidFill>
                        </a:rPr>
                        <a:t>¿</a:t>
                      </a:r>
                      <a:r>
                        <a:rPr lang="en-GB" sz="2000" dirty="0" err="1">
                          <a:solidFill>
                            <a:schemeClr val="accent5">
                              <a:lumMod val="50000"/>
                            </a:schemeClr>
                          </a:solidFill>
                        </a:rPr>
                        <a:t>Dónde</a:t>
                      </a:r>
                      <a:r>
                        <a:rPr lang="en-GB" sz="2000" dirty="0">
                          <a:solidFill>
                            <a:schemeClr val="accent5">
                              <a:lumMod val="50000"/>
                            </a:schemeClr>
                          </a:solidFill>
                        </a:rPr>
                        <a:t>? (</a:t>
                      </a:r>
                      <a:r>
                        <a:rPr lang="en-GB" sz="2000" dirty="0" err="1">
                          <a:solidFill>
                            <a:schemeClr val="accent5">
                              <a:lumMod val="50000"/>
                            </a:schemeClr>
                          </a:solidFill>
                        </a:rPr>
                        <a:t>en</a:t>
                      </a:r>
                      <a:r>
                        <a:rPr lang="en-GB" sz="2000" dirty="0">
                          <a:solidFill>
                            <a:schemeClr val="accent5">
                              <a:lumMod val="50000"/>
                            </a:schemeClr>
                          </a:solidFill>
                        </a:rPr>
                        <a:t> </a:t>
                      </a:r>
                      <a:r>
                        <a:rPr lang="en-GB" sz="2000" dirty="0" err="1">
                          <a:solidFill>
                            <a:schemeClr val="accent5">
                              <a:lumMod val="50000"/>
                            </a:schemeClr>
                          </a:solidFill>
                        </a:rPr>
                        <a:t>inglés</a:t>
                      </a:r>
                      <a:r>
                        <a:rPr lang="en-GB" sz="2000" dirty="0">
                          <a:solidFill>
                            <a:schemeClr val="accent5">
                              <a:lumMod val="50000"/>
                            </a:schemeClr>
                          </a:solidFill>
                        </a:rPr>
                        <a:t>)</a:t>
                      </a:r>
                      <a:endParaRPr lang="es-GB" sz="2000" dirty="0">
                        <a:solidFill>
                          <a:schemeClr val="accent5">
                            <a:lumMod val="50000"/>
                          </a:schemeClr>
                        </a:solidFill>
                      </a:endParaRPr>
                    </a:p>
                  </a:txBody>
                  <a:tcPr anchor="ctr">
                    <a:noFill/>
                  </a:tcPr>
                </a:tc>
                <a:extLst>
                  <a:ext uri="{0D108BD9-81ED-4DB2-BD59-A6C34878D82A}">
                    <a16:rowId xmlns:a16="http://schemas.microsoft.com/office/drawing/2014/main" val="1418168881"/>
                  </a:ext>
                </a:extLst>
              </a:tr>
              <a:tr h="217037">
                <a:tc>
                  <a:txBody>
                    <a:bodyPr/>
                    <a:lstStyle/>
                    <a:p>
                      <a:pPr algn="ctr"/>
                      <a:r>
                        <a:rPr lang="es-GB" sz="2000" b="1" dirty="0">
                          <a:solidFill>
                            <a:schemeClr val="accent5">
                              <a:lumMod val="50000"/>
                            </a:schemeClr>
                          </a:solidFill>
                        </a:rPr>
                        <a:t>1</a:t>
                      </a:r>
                    </a:p>
                  </a:txBody>
                  <a:tcPr>
                    <a:noFill/>
                  </a:tcPr>
                </a:tc>
                <a:tc>
                  <a:txBody>
                    <a:bodyPr/>
                    <a:lstStyle/>
                    <a:p>
                      <a:pPr algn="ctr"/>
                      <a:endParaRPr lang="es-GB" sz="2000" dirty="0">
                        <a:solidFill>
                          <a:schemeClr val="accent5">
                            <a:lumMod val="50000"/>
                          </a:schemeClr>
                        </a:solidFill>
                      </a:endParaRPr>
                    </a:p>
                  </a:txBody>
                  <a:tcPr>
                    <a:noFill/>
                  </a:tcPr>
                </a:tc>
                <a:tc>
                  <a:txBody>
                    <a:bodyPr/>
                    <a:lstStyle/>
                    <a:p>
                      <a:pPr algn="l"/>
                      <a:endParaRPr lang="es-GB" sz="2000" dirty="0">
                        <a:solidFill>
                          <a:schemeClr val="accent5">
                            <a:lumMod val="50000"/>
                          </a:schemeClr>
                        </a:solidFill>
                      </a:endParaRPr>
                    </a:p>
                  </a:txBody>
                  <a:tcPr>
                    <a:noFill/>
                  </a:tcPr>
                </a:tc>
                <a:extLst>
                  <a:ext uri="{0D108BD9-81ED-4DB2-BD59-A6C34878D82A}">
                    <a16:rowId xmlns:a16="http://schemas.microsoft.com/office/drawing/2014/main" val="778699487"/>
                  </a:ext>
                </a:extLst>
              </a:tr>
              <a:tr h="217037">
                <a:tc>
                  <a:txBody>
                    <a:bodyPr/>
                    <a:lstStyle/>
                    <a:p>
                      <a:pPr algn="ctr"/>
                      <a:r>
                        <a:rPr lang="es-GB" sz="2000" b="1" dirty="0">
                          <a:solidFill>
                            <a:schemeClr val="accent5">
                              <a:lumMod val="50000"/>
                            </a:schemeClr>
                          </a:solidFill>
                        </a:rPr>
                        <a:t>2</a:t>
                      </a:r>
                    </a:p>
                  </a:txBody>
                  <a:tcPr>
                    <a:noFill/>
                  </a:tcPr>
                </a:tc>
                <a:tc>
                  <a:txBody>
                    <a:bodyPr/>
                    <a:lstStyle/>
                    <a:p>
                      <a:pPr algn="ctr"/>
                      <a:endParaRPr lang="es-GB" sz="2000" dirty="0">
                        <a:solidFill>
                          <a:schemeClr val="accent5">
                            <a:lumMod val="50000"/>
                          </a:schemeClr>
                        </a:solidFill>
                      </a:endParaRPr>
                    </a:p>
                  </a:txBody>
                  <a:tcPr>
                    <a:noFill/>
                  </a:tcPr>
                </a:tc>
                <a:tc>
                  <a:txBody>
                    <a:bodyPr/>
                    <a:lstStyle/>
                    <a:p>
                      <a:pPr algn="l"/>
                      <a:endParaRPr lang="es-GB" sz="2000" dirty="0">
                        <a:solidFill>
                          <a:schemeClr val="accent5">
                            <a:lumMod val="50000"/>
                          </a:schemeClr>
                        </a:solidFill>
                      </a:endParaRPr>
                    </a:p>
                  </a:txBody>
                  <a:tcPr>
                    <a:noFill/>
                  </a:tcPr>
                </a:tc>
                <a:extLst>
                  <a:ext uri="{0D108BD9-81ED-4DB2-BD59-A6C34878D82A}">
                    <a16:rowId xmlns:a16="http://schemas.microsoft.com/office/drawing/2014/main" val="2861416831"/>
                  </a:ext>
                </a:extLst>
              </a:tr>
              <a:tr h="217037">
                <a:tc>
                  <a:txBody>
                    <a:bodyPr/>
                    <a:lstStyle/>
                    <a:p>
                      <a:pPr algn="ctr"/>
                      <a:r>
                        <a:rPr lang="es-GB" sz="2000" b="1" dirty="0">
                          <a:solidFill>
                            <a:schemeClr val="accent5">
                              <a:lumMod val="50000"/>
                            </a:schemeClr>
                          </a:solidFill>
                        </a:rPr>
                        <a:t>3</a:t>
                      </a:r>
                    </a:p>
                  </a:txBody>
                  <a:tcPr>
                    <a:noFill/>
                  </a:tcPr>
                </a:tc>
                <a:tc>
                  <a:txBody>
                    <a:bodyPr/>
                    <a:lstStyle/>
                    <a:p>
                      <a:pPr algn="ctr"/>
                      <a:endParaRPr lang="es-GB" sz="2000" dirty="0">
                        <a:solidFill>
                          <a:schemeClr val="accent5">
                            <a:lumMod val="50000"/>
                          </a:schemeClr>
                        </a:solidFill>
                      </a:endParaRPr>
                    </a:p>
                  </a:txBody>
                  <a:tcPr>
                    <a:noFill/>
                  </a:tcPr>
                </a:tc>
                <a:tc>
                  <a:txBody>
                    <a:bodyPr/>
                    <a:lstStyle/>
                    <a:p>
                      <a:pPr algn="l"/>
                      <a:endParaRPr lang="es-GB" sz="2000" dirty="0">
                        <a:solidFill>
                          <a:schemeClr val="accent5">
                            <a:lumMod val="50000"/>
                          </a:schemeClr>
                        </a:solidFill>
                      </a:endParaRPr>
                    </a:p>
                  </a:txBody>
                  <a:tcPr>
                    <a:noFill/>
                  </a:tcPr>
                </a:tc>
                <a:extLst>
                  <a:ext uri="{0D108BD9-81ED-4DB2-BD59-A6C34878D82A}">
                    <a16:rowId xmlns:a16="http://schemas.microsoft.com/office/drawing/2014/main" val="2175731136"/>
                  </a:ext>
                </a:extLst>
              </a:tr>
              <a:tr h="217037">
                <a:tc>
                  <a:txBody>
                    <a:bodyPr/>
                    <a:lstStyle/>
                    <a:p>
                      <a:pPr algn="ctr"/>
                      <a:r>
                        <a:rPr lang="es-GB" sz="2000" b="1" dirty="0">
                          <a:solidFill>
                            <a:schemeClr val="accent5">
                              <a:lumMod val="50000"/>
                            </a:schemeClr>
                          </a:solidFill>
                        </a:rPr>
                        <a:t>4</a:t>
                      </a:r>
                    </a:p>
                  </a:txBody>
                  <a:tcPr>
                    <a:noFill/>
                  </a:tcPr>
                </a:tc>
                <a:tc>
                  <a:txBody>
                    <a:bodyPr/>
                    <a:lstStyle/>
                    <a:p>
                      <a:pPr algn="ctr"/>
                      <a:endParaRPr lang="es-GB" sz="2000" dirty="0">
                        <a:solidFill>
                          <a:schemeClr val="accent5">
                            <a:lumMod val="50000"/>
                          </a:schemeClr>
                        </a:solidFill>
                      </a:endParaRPr>
                    </a:p>
                  </a:txBody>
                  <a:tcPr>
                    <a:noFill/>
                  </a:tcPr>
                </a:tc>
                <a:tc>
                  <a:txBody>
                    <a:bodyPr/>
                    <a:lstStyle/>
                    <a:p>
                      <a:pPr algn="l"/>
                      <a:endParaRPr lang="es-GB" sz="2000" dirty="0">
                        <a:solidFill>
                          <a:schemeClr val="accent5">
                            <a:lumMod val="50000"/>
                          </a:schemeClr>
                        </a:solidFill>
                      </a:endParaRPr>
                    </a:p>
                  </a:txBody>
                  <a:tcPr>
                    <a:noFill/>
                  </a:tcPr>
                </a:tc>
                <a:extLst>
                  <a:ext uri="{0D108BD9-81ED-4DB2-BD59-A6C34878D82A}">
                    <a16:rowId xmlns:a16="http://schemas.microsoft.com/office/drawing/2014/main" val="6794278"/>
                  </a:ext>
                </a:extLst>
              </a:tr>
              <a:tr h="217037">
                <a:tc>
                  <a:txBody>
                    <a:bodyPr/>
                    <a:lstStyle/>
                    <a:p>
                      <a:pPr algn="ctr"/>
                      <a:r>
                        <a:rPr lang="es-GB" sz="2000" b="1" dirty="0">
                          <a:solidFill>
                            <a:schemeClr val="accent5">
                              <a:lumMod val="50000"/>
                            </a:schemeClr>
                          </a:solidFill>
                        </a:rPr>
                        <a:t>5</a:t>
                      </a:r>
                    </a:p>
                  </a:txBody>
                  <a:tcPr>
                    <a:noFill/>
                  </a:tcPr>
                </a:tc>
                <a:tc>
                  <a:txBody>
                    <a:bodyPr/>
                    <a:lstStyle/>
                    <a:p>
                      <a:pPr algn="ctr"/>
                      <a:endParaRPr lang="es-GB" sz="2000" dirty="0">
                        <a:solidFill>
                          <a:schemeClr val="accent5">
                            <a:lumMod val="50000"/>
                          </a:schemeClr>
                        </a:solidFill>
                      </a:endParaRPr>
                    </a:p>
                  </a:txBody>
                  <a:tcPr>
                    <a:noFill/>
                  </a:tcPr>
                </a:tc>
                <a:tc>
                  <a:txBody>
                    <a:bodyPr/>
                    <a:lstStyle/>
                    <a:p>
                      <a:pPr algn="l"/>
                      <a:endParaRPr lang="es-GB" sz="2000" dirty="0">
                        <a:solidFill>
                          <a:schemeClr val="accent5">
                            <a:lumMod val="50000"/>
                          </a:schemeClr>
                        </a:solidFill>
                      </a:endParaRPr>
                    </a:p>
                  </a:txBody>
                  <a:tcPr>
                    <a:noFill/>
                  </a:tcPr>
                </a:tc>
                <a:extLst>
                  <a:ext uri="{0D108BD9-81ED-4DB2-BD59-A6C34878D82A}">
                    <a16:rowId xmlns:a16="http://schemas.microsoft.com/office/drawing/2014/main" val="1659349268"/>
                  </a:ext>
                </a:extLst>
              </a:tr>
              <a:tr h="217037">
                <a:tc>
                  <a:txBody>
                    <a:bodyPr/>
                    <a:lstStyle/>
                    <a:p>
                      <a:pPr algn="ctr"/>
                      <a:r>
                        <a:rPr lang="es-GB" sz="2000" b="1" dirty="0">
                          <a:solidFill>
                            <a:schemeClr val="accent5">
                              <a:lumMod val="50000"/>
                            </a:schemeClr>
                          </a:solidFill>
                        </a:rPr>
                        <a:t>6</a:t>
                      </a:r>
                    </a:p>
                  </a:txBody>
                  <a:tcPr>
                    <a:noFill/>
                  </a:tcPr>
                </a:tc>
                <a:tc>
                  <a:txBody>
                    <a:bodyPr/>
                    <a:lstStyle/>
                    <a:p>
                      <a:pPr algn="ctr"/>
                      <a:endParaRPr lang="es-GB" sz="2000" dirty="0">
                        <a:solidFill>
                          <a:schemeClr val="accent5">
                            <a:lumMod val="50000"/>
                          </a:schemeClr>
                        </a:solidFill>
                      </a:endParaRPr>
                    </a:p>
                  </a:txBody>
                  <a:tcPr>
                    <a:noFill/>
                  </a:tcPr>
                </a:tc>
                <a:tc>
                  <a:txBody>
                    <a:bodyPr/>
                    <a:lstStyle/>
                    <a:p>
                      <a:pPr algn="l"/>
                      <a:endParaRPr lang="es-GB" sz="2000" dirty="0">
                        <a:solidFill>
                          <a:schemeClr val="accent5">
                            <a:lumMod val="50000"/>
                          </a:schemeClr>
                        </a:solidFill>
                      </a:endParaRPr>
                    </a:p>
                  </a:txBody>
                  <a:tcPr>
                    <a:noFill/>
                  </a:tcPr>
                </a:tc>
                <a:extLst>
                  <a:ext uri="{0D108BD9-81ED-4DB2-BD59-A6C34878D82A}">
                    <a16:rowId xmlns:a16="http://schemas.microsoft.com/office/drawing/2014/main" val="1363728135"/>
                  </a:ext>
                </a:extLst>
              </a:tr>
            </a:tbl>
          </a:graphicData>
        </a:graphic>
      </p:graphicFrame>
      <p:graphicFrame>
        <p:nvGraphicFramePr>
          <p:cNvPr id="9" name="Tabla 9">
            <a:extLst>
              <a:ext uri="{FF2B5EF4-FFF2-40B4-BE49-F238E27FC236}">
                <a16:creationId xmlns:a16="http://schemas.microsoft.com/office/drawing/2014/main" id="{9D51BF04-295B-1F40-8410-ACA21B7CE855}"/>
              </a:ext>
            </a:extLst>
          </p:cNvPr>
          <p:cNvGraphicFramePr>
            <a:graphicFrameLocks noGrp="1"/>
          </p:cNvGraphicFramePr>
          <p:nvPr>
            <p:extLst>
              <p:ext uri="{D42A27DB-BD31-4B8C-83A1-F6EECF244321}">
                <p14:modId xmlns:p14="http://schemas.microsoft.com/office/powerpoint/2010/main" val="2530615345"/>
              </p:ext>
            </p:extLst>
          </p:nvPr>
        </p:nvGraphicFramePr>
        <p:xfrm>
          <a:off x="5494769" y="3429000"/>
          <a:ext cx="6552265" cy="2773680"/>
        </p:xfrm>
        <a:graphic>
          <a:graphicData uri="http://schemas.openxmlformats.org/drawingml/2006/table">
            <a:tbl>
              <a:tblPr firstRow="1" bandRow="1">
                <a:tableStyleId>{5DA37D80-6434-44D0-A028-1B22A696006F}</a:tableStyleId>
              </a:tblPr>
              <a:tblGrid>
                <a:gridCol w="446596">
                  <a:extLst>
                    <a:ext uri="{9D8B030D-6E8A-4147-A177-3AD203B41FA5}">
                      <a16:colId xmlns:a16="http://schemas.microsoft.com/office/drawing/2014/main" val="3027480012"/>
                    </a:ext>
                  </a:extLst>
                </a:gridCol>
                <a:gridCol w="835953">
                  <a:extLst>
                    <a:ext uri="{9D8B030D-6E8A-4147-A177-3AD203B41FA5}">
                      <a16:colId xmlns:a16="http://schemas.microsoft.com/office/drawing/2014/main" val="1245727663"/>
                    </a:ext>
                  </a:extLst>
                </a:gridCol>
                <a:gridCol w="5269716">
                  <a:extLst>
                    <a:ext uri="{9D8B030D-6E8A-4147-A177-3AD203B41FA5}">
                      <a16:colId xmlns:a16="http://schemas.microsoft.com/office/drawing/2014/main" val="894522175"/>
                    </a:ext>
                  </a:extLst>
                </a:gridCol>
              </a:tblGrid>
              <a:tr h="383988">
                <a:tc>
                  <a:txBody>
                    <a:bodyPr/>
                    <a:lstStyle/>
                    <a:p>
                      <a:endParaRPr lang="es-GB" sz="2000" dirty="0">
                        <a:solidFill>
                          <a:schemeClr val="accent5">
                            <a:lumMod val="50000"/>
                          </a:schemeClr>
                        </a:solidFill>
                      </a:endParaRPr>
                    </a:p>
                  </a:txBody>
                  <a:tcPr>
                    <a:noFill/>
                  </a:tcPr>
                </a:tc>
                <a:tc>
                  <a:txBody>
                    <a:bodyPr/>
                    <a:lstStyle/>
                    <a:p>
                      <a:pPr algn="ctr"/>
                      <a:r>
                        <a:rPr lang="es-GB" sz="2000" dirty="0">
                          <a:solidFill>
                            <a:schemeClr val="accent5">
                              <a:lumMod val="50000"/>
                            </a:schemeClr>
                          </a:solidFill>
                        </a:rPr>
                        <a:t>Letra</a:t>
                      </a:r>
                    </a:p>
                  </a:txBody>
                  <a:tcPr>
                    <a:noFill/>
                  </a:tcPr>
                </a:tc>
                <a:tc>
                  <a:txBody>
                    <a:bodyPr/>
                    <a:lstStyle/>
                    <a:p>
                      <a:pPr algn="ctr"/>
                      <a:r>
                        <a:rPr lang="es-GB" sz="2000">
                          <a:solidFill>
                            <a:schemeClr val="accent5">
                              <a:lumMod val="50000"/>
                            </a:schemeClr>
                          </a:solidFill>
                        </a:rPr>
                        <a:t>¿</a:t>
                      </a:r>
                      <a:r>
                        <a:rPr lang="en-GB" sz="2000" dirty="0" err="1">
                          <a:solidFill>
                            <a:schemeClr val="accent5">
                              <a:lumMod val="50000"/>
                            </a:schemeClr>
                          </a:solidFill>
                        </a:rPr>
                        <a:t>Dónde</a:t>
                      </a:r>
                      <a:r>
                        <a:rPr lang="en-GB" sz="2000" dirty="0">
                          <a:solidFill>
                            <a:schemeClr val="accent5">
                              <a:lumMod val="50000"/>
                            </a:schemeClr>
                          </a:solidFill>
                        </a:rPr>
                        <a:t>? (</a:t>
                      </a:r>
                      <a:r>
                        <a:rPr lang="en-GB" sz="2000" dirty="0" err="1">
                          <a:solidFill>
                            <a:schemeClr val="accent5">
                              <a:lumMod val="50000"/>
                            </a:schemeClr>
                          </a:solidFill>
                        </a:rPr>
                        <a:t>en</a:t>
                      </a:r>
                      <a:r>
                        <a:rPr lang="en-GB" sz="2000" dirty="0">
                          <a:solidFill>
                            <a:schemeClr val="accent5">
                              <a:lumMod val="50000"/>
                            </a:schemeClr>
                          </a:solidFill>
                        </a:rPr>
                        <a:t> </a:t>
                      </a:r>
                      <a:r>
                        <a:rPr lang="en-GB" sz="2000" dirty="0" err="1">
                          <a:solidFill>
                            <a:schemeClr val="accent5">
                              <a:lumMod val="50000"/>
                            </a:schemeClr>
                          </a:solidFill>
                        </a:rPr>
                        <a:t>inglés</a:t>
                      </a:r>
                      <a:r>
                        <a:rPr lang="en-GB" sz="2000" dirty="0">
                          <a:solidFill>
                            <a:schemeClr val="accent5">
                              <a:lumMod val="50000"/>
                            </a:schemeClr>
                          </a:solidFill>
                        </a:rPr>
                        <a:t>)</a:t>
                      </a:r>
                      <a:endParaRPr lang="es-GB" sz="2000" dirty="0">
                        <a:solidFill>
                          <a:schemeClr val="accent5">
                            <a:lumMod val="50000"/>
                          </a:schemeClr>
                        </a:solidFill>
                      </a:endParaRPr>
                    </a:p>
                  </a:txBody>
                  <a:tcPr anchor="ctr">
                    <a:noFill/>
                  </a:tcPr>
                </a:tc>
                <a:extLst>
                  <a:ext uri="{0D108BD9-81ED-4DB2-BD59-A6C34878D82A}">
                    <a16:rowId xmlns:a16="http://schemas.microsoft.com/office/drawing/2014/main" val="1418168881"/>
                  </a:ext>
                </a:extLst>
              </a:tr>
              <a:tr h="217037">
                <a:tc>
                  <a:txBody>
                    <a:bodyPr/>
                    <a:lstStyle/>
                    <a:p>
                      <a:pPr algn="ctr"/>
                      <a:r>
                        <a:rPr lang="es-GB" sz="2000" b="1" dirty="0">
                          <a:solidFill>
                            <a:schemeClr val="accent5">
                              <a:lumMod val="50000"/>
                            </a:schemeClr>
                          </a:solidFill>
                        </a:rPr>
                        <a:t>1</a:t>
                      </a:r>
                    </a:p>
                  </a:txBody>
                  <a:tcPr>
                    <a:noFill/>
                  </a:tcPr>
                </a:tc>
                <a:tc>
                  <a:txBody>
                    <a:bodyPr/>
                    <a:lstStyle/>
                    <a:p>
                      <a:pPr algn="ctr"/>
                      <a:endParaRPr lang="es-GB" sz="2000" dirty="0">
                        <a:solidFill>
                          <a:schemeClr val="accent5">
                            <a:lumMod val="50000"/>
                          </a:schemeClr>
                        </a:solidFill>
                      </a:endParaRPr>
                    </a:p>
                  </a:txBody>
                  <a:tcPr>
                    <a:noFill/>
                  </a:tcPr>
                </a:tc>
                <a:tc>
                  <a:txBody>
                    <a:bodyPr/>
                    <a:lstStyle/>
                    <a:p>
                      <a:pPr algn="l"/>
                      <a:endParaRPr lang="es-GB" sz="2000" dirty="0">
                        <a:solidFill>
                          <a:schemeClr val="accent5">
                            <a:lumMod val="50000"/>
                          </a:schemeClr>
                        </a:solidFill>
                      </a:endParaRPr>
                    </a:p>
                  </a:txBody>
                  <a:tcPr>
                    <a:noFill/>
                  </a:tcPr>
                </a:tc>
                <a:extLst>
                  <a:ext uri="{0D108BD9-81ED-4DB2-BD59-A6C34878D82A}">
                    <a16:rowId xmlns:a16="http://schemas.microsoft.com/office/drawing/2014/main" val="778699487"/>
                  </a:ext>
                </a:extLst>
              </a:tr>
              <a:tr h="217037">
                <a:tc>
                  <a:txBody>
                    <a:bodyPr/>
                    <a:lstStyle/>
                    <a:p>
                      <a:pPr algn="ctr"/>
                      <a:r>
                        <a:rPr lang="es-GB" sz="2000" b="1" dirty="0">
                          <a:solidFill>
                            <a:schemeClr val="accent5">
                              <a:lumMod val="50000"/>
                            </a:schemeClr>
                          </a:solidFill>
                        </a:rPr>
                        <a:t>2</a:t>
                      </a:r>
                    </a:p>
                  </a:txBody>
                  <a:tcPr>
                    <a:noFill/>
                  </a:tcPr>
                </a:tc>
                <a:tc>
                  <a:txBody>
                    <a:bodyPr/>
                    <a:lstStyle/>
                    <a:p>
                      <a:pPr algn="ctr"/>
                      <a:endParaRPr lang="es-GB" sz="2000" dirty="0">
                        <a:solidFill>
                          <a:schemeClr val="accent5">
                            <a:lumMod val="50000"/>
                          </a:schemeClr>
                        </a:solidFill>
                      </a:endParaRPr>
                    </a:p>
                  </a:txBody>
                  <a:tcPr>
                    <a:noFill/>
                  </a:tcPr>
                </a:tc>
                <a:tc>
                  <a:txBody>
                    <a:bodyPr/>
                    <a:lstStyle/>
                    <a:p>
                      <a:pPr algn="l"/>
                      <a:endParaRPr lang="es-GB" sz="2000" dirty="0">
                        <a:solidFill>
                          <a:schemeClr val="accent5">
                            <a:lumMod val="50000"/>
                          </a:schemeClr>
                        </a:solidFill>
                      </a:endParaRPr>
                    </a:p>
                  </a:txBody>
                  <a:tcPr>
                    <a:noFill/>
                  </a:tcPr>
                </a:tc>
                <a:extLst>
                  <a:ext uri="{0D108BD9-81ED-4DB2-BD59-A6C34878D82A}">
                    <a16:rowId xmlns:a16="http://schemas.microsoft.com/office/drawing/2014/main" val="2861416831"/>
                  </a:ext>
                </a:extLst>
              </a:tr>
              <a:tr h="217037">
                <a:tc>
                  <a:txBody>
                    <a:bodyPr/>
                    <a:lstStyle/>
                    <a:p>
                      <a:pPr algn="ctr"/>
                      <a:r>
                        <a:rPr lang="es-GB" sz="2000" b="1" dirty="0">
                          <a:solidFill>
                            <a:schemeClr val="accent5">
                              <a:lumMod val="50000"/>
                            </a:schemeClr>
                          </a:solidFill>
                        </a:rPr>
                        <a:t>3</a:t>
                      </a:r>
                    </a:p>
                  </a:txBody>
                  <a:tcPr>
                    <a:noFill/>
                  </a:tcPr>
                </a:tc>
                <a:tc>
                  <a:txBody>
                    <a:bodyPr/>
                    <a:lstStyle/>
                    <a:p>
                      <a:pPr algn="ctr"/>
                      <a:endParaRPr lang="es-GB" sz="2000" dirty="0">
                        <a:solidFill>
                          <a:schemeClr val="accent5">
                            <a:lumMod val="50000"/>
                          </a:schemeClr>
                        </a:solidFill>
                      </a:endParaRPr>
                    </a:p>
                  </a:txBody>
                  <a:tcPr>
                    <a:noFill/>
                  </a:tcPr>
                </a:tc>
                <a:tc>
                  <a:txBody>
                    <a:bodyPr/>
                    <a:lstStyle/>
                    <a:p>
                      <a:pPr algn="l"/>
                      <a:endParaRPr lang="es-GB" sz="2000" dirty="0">
                        <a:solidFill>
                          <a:schemeClr val="accent5">
                            <a:lumMod val="50000"/>
                          </a:schemeClr>
                        </a:solidFill>
                      </a:endParaRPr>
                    </a:p>
                  </a:txBody>
                  <a:tcPr>
                    <a:noFill/>
                  </a:tcPr>
                </a:tc>
                <a:extLst>
                  <a:ext uri="{0D108BD9-81ED-4DB2-BD59-A6C34878D82A}">
                    <a16:rowId xmlns:a16="http://schemas.microsoft.com/office/drawing/2014/main" val="2175731136"/>
                  </a:ext>
                </a:extLst>
              </a:tr>
              <a:tr h="217037">
                <a:tc>
                  <a:txBody>
                    <a:bodyPr/>
                    <a:lstStyle/>
                    <a:p>
                      <a:pPr algn="ctr"/>
                      <a:r>
                        <a:rPr lang="es-GB" sz="2000" b="1" dirty="0">
                          <a:solidFill>
                            <a:schemeClr val="accent5">
                              <a:lumMod val="50000"/>
                            </a:schemeClr>
                          </a:solidFill>
                        </a:rPr>
                        <a:t>4</a:t>
                      </a:r>
                    </a:p>
                  </a:txBody>
                  <a:tcPr>
                    <a:noFill/>
                  </a:tcPr>
                </a:tc>
                <a:tc>
                  <a:txBody>
                    <a:bodyPr/>
                    <a:lstStyle/>
                    <a:p>
                      <a:pPr algn="ctr"/>
                      <a:endParaRPr lang="es-GB" sz="2000" dirty="0">
                        <a:solidFill>
                          <a:schemeClr val="accent5">
                            <a:lumMod val="50000"/>
                          </a:schemeClr>
                        </a:solidFill>
                      </a:endParaRPr>
                    </a:p>
                  </a:txBody>
                  <a:tcPr>
                    <a:noFill/>
                  </a:tcPr>
                </a:tc>
                <a:tc>
                  <a:txBody>
                    <a:bodyPr/>
                    <a:lstStyle/>
                    <a:p>
                      <a:pPr algn="l"/>
                      <a:endParaRPr lang="es-GB" sz="2000" dirty="0">
                        <a:solidFill>
                          <a:schemeClr val="accent5">
                            <a:lumMod val="50000"/>
                          </a:schemeClr>
                        </a:solidFill>
                      </a:endParaRPr>
                    </a:p>
                  </a:txBody>
                  <a:tcPr>
                    <a:noFill/>
                  </a:tcPr>
                </a:tc>
                <a:extLst>
                  <a:ext uri="{0D108BD9-81ED-4DB2-BD59-A6C34878D82A}">
                    <a16:rowId xmlns:a16="http://schemas.microsoft.com/office/drawing/2014/main" val="6794278"/>
                  </a:ext>
                </a:extLst>
              </a:tr>
              <a:tr h="217037">
                <a:tc>
                  <a:txBody>
                    <a:bodyPr/>
                    <a:lstStyle/>
                    <a:p>
                      <a:pPr algn="ctr"/>
                      <a:r>
                        <a:rPr lang="es-GB" sz="2000" b="1" dirty="0">
                          <a:solidFill>
                            <a:schemeClr val="accent5">
                              <a:lumMod val="50000"/>
                            </a:schemeClr>
                          </a:solidFill>
                        </a:rPr>
                        <a:t>5</a:t>
                      </a:r>
                    </a:p>
                  </a:txBody>
                  <a:tcPr>
                    <a:noFill/>
                  </a:tcPr>
                </a:tc>
                <a:tc>
                  <a:txBody>
                    <a:bodyPr/>
                    <a:lstStyle/>
                    <a:p>
                      <a:pPr algn="ctr"/>
                      <a:endParaRPr lang="es-GB" sz="2000" dirty="0">
                        <a:solidFill>
                          <a:schemeClr val="accent5">
                            <a:lumMod val="50000"/>
                          </a:schemeClr>
                        </a:solidFill>
                      </a:endParaRPr>
                    </a:p>
                  </a:txBody>
                  <a:tcPr>
                    <a:noFill/>
                  </a:tcPr>
                </a:tc>
                <a:tc>
                  <a:txBody>
                    <a:bodyPr/>
                    <a:lstStyle/>
                    <a:p>
                      <a:pPr algn="l"/>
                      <a:endParaRPr lang="es-GB" sz="2000" dirty="0">
                        <a:solidFill>
                          <a:schemeClr val="accent5">
                            <a:lumMod val="50000"/>
                          </a:schemeClr>
                        </a:solidFill>
                      </a:endParaRPr>
                    </a:p>
                  </a:txBody>
                  <a:tcPr>
                    <a:noFill/>
                  </a:tcPr>
                </a:tc>
                <a:extLst>
                  <a:ext uri="{0D108BD9-81ED-4DB2-BD59-A6C34878D82A}">
                    <a16:rowId xmlns:a16="http://schemas.microsoft.com/office/drawing/2014/main" val="1659349268"/>
                  </a:ext>
                </a:extLst>
              </a:tr>
              <a:tr h="217037">
                <a:tc>
                  <a:txBody>
                    <a:bodyPr/>
                    <a:lstStyle/>
                    <a:p>
                      <a:pPr algn="ctr"/>
                      <a:r>
                        <a:rPr lang="es-GB" sz="2000" b="1" dirty="0">
                          <a:solidFill>
                            <a:schemeClr val="accent5">
                              <a:lumMod val="50000"/>
                            </a:schemeClr>
                          </a:solidFill>
                        </a:rPr>
                        <a:t>6</a:t>
                      </a:r>
                    </a:p>
                  </a:txBody>
                  <a:tcPr>
                    <a:noFill/>
                  </a:tcPr>
                </a:tc>
                <a:tc>
                  <a:txBody>
                    <a:bodyPr/>
                    <a:lstStyle/>
                    <a:p>
                      <a:pPr algn="ctr"/>
                      <a:endParaRPr lang="es-GB" sz="2000" dirty="0">
                        <a:solidFill>
                          <a:schemeClr val="accent5">
                            <a:lumMod val="50000"/>
                          </a:schemeClr>
                        </a:solidFill>
                      </a:endParaRPr>
                    </a:p>
                  </a:txBody>
                  <a:tcPr>
                    <a:noFill/>
                  </a:tcPr>
                </a:tc>
                <a:tc>
                  <a:txBody>
                    <a:bodyPr/>
                    <a:lstStyle/>
                    <a:p>
                      <a:pPr algn="l"/>
                      <a:endParaRPr lang="es-GB" sz="2000" dirty="0">
                        <a:solidFill>
                          <a:schemeClr val="accent5">
                            <a:lumMod val="50000"/>
                          </a:schemeClr>
                        </a:solidFill>
                      </a:endParaRPr>
                    </a:p>
                  </a:txBody>
                  <a:tcPr>
                    <a:noFill/>
                  </a:tcPr>
                </a:tc>
                <a:extLst>
                  <a:ext uri="{0D108BD9-81ED-4DB2-BD59-A6C34878D82A}">
                    <a16:rowId xmlns:a16="http://schemas.microsoft.com/office/drawing/2014/main" val="1363728135"/>
                  </a:ext>
                </a:extLst>
              </a:tr>
            </a:tbl>
          </a:graphicData>
        </a:graphic>
      </p:graphicFrame>
      <p:sp>
        <p:nvSpPr>
          <p:cNvPr id="3" name="CuadroTexto 2">
            <a:extLst>
              <a:ext uri="{FF2B5EF4-FFF2-40B4-BE49-F238E27FC236}">
                <a16:creationId xmlns:a16="http://schemas.microsoft.com/office/drawing/2014/main" id="{BE6E8212-FB91-2A47-B119-A12E40A2040D}"/>
              </a:ext>
            </a:extLst>
          </p:cNvPr>
          <p:cNvSpPr txBox="1"/>
          <p:nvPr/>
        </p:nvSpPr>
        <p:spPr>
          <a:xfrm>
            <a:off x="181312" y="416271"/>
            <a:ext cx="4099199" cy="400110"/>
          </a:xfrm>
          <a:prstGeom prst="rect">
            <a:avLst/>
          </a:prstGeom>
          <a:noFill/>
        </p:spPr>
        <p:txBody>
          <a:bodyPr wrap="none" rtlCol="0">
            <a:spAutoFit/>
          </a:bodyPr>
          <a:lstStyle/>
          <a:p>
            <a:r>
              <a:rPr lang="es-GB" sz="2000" b="1" dirty="0">
                <a:solidFill>
                  <a:schemeClr val="accent5">
                    <a:lumMod val="50000"/>
                  </a:schemeClr>
                </a:solidFill>
              </a:rPr>
              <a:t>Say </a:t>
            </a:r>
            <a:r>
              <a:rPr lang="es-GB" sz="2000" b="1">
                <a:solidFill>
                  <a:schemeClr val="accent5">
                    <a:lumMod val="50000"/>
                  </a:schemeClr>
                </a:solidFill>
              </a:rPr>
              <a:t>these </a:t>
            </a:r>
            <a:r>
              <a:rPr lang="en-GB" sz="2000" b="1">
                <a:solidFill>
                  <a:schemeClr val="accent5">
                    <a:lumMod val="50000"/>
                  </a:schemeClr>
                </a:solidFill>
              </a:rPr>
              <a:t>sentences</a:t>
            </a:r>
            <a:r>
              <a:rPr lang="es-GB" sz="2000" b="1">
                <a:solidFill>
                  <a:schemeClr val="accent5">
                    <a:lumMod val="50000"/>
                  </a:schemeClr>
                </a:solidFill>
              </a:rPr>
              <a:t> </a:t>
            </a:r>
            <a:r>
              <a:rPr lang="es-GB" sz="2000" b="1" dirty="0">
                <a:solidFill>
                  <a:schemeClr val="accent5">
                    <a:lumMod val="50000"/>
                  </a:schemeClr>
                </a:solidFill>
              </a:rPr>
              <a:t>in Spanish:</a:t>
            </a:r>
          </a:p>
        </p:txBody>
      </p:sp>
      <p:sp>
        <p:nvSpPr>
          <p:cNvPr id="10" name="CuadroTexto 9">
            <a:extLst>
              <a:ext uri="{FF2B5EF4-FFF2-40B4-BE49-F238E27FC236}">
                <a16:creationId xmlns:a16="http://schemas.microsoft.com/office/drawing/2014/main" id="{AC5A3DCC-EEC5-764D-A27D-448B5B560F22}"/>
              </a:ext>
            </a:extLst>
          </p:cNvPr>
          <p:cNvSpPr txBox="1"/>
          <p:nvPr/>
        </p:nvSpPr>
        <p:spPr>
          <a:xfrm>
            <a:off x="181312" y="3757650"/>
            <a:ext cx="4099199" cy="400110"/>
          </a:xfrm>
          <a:prstGeom prst="rect">
            <a:avLst/>
          </a:prstGeom>
          <a:noFill/>
        </p:spPr>
        <p:txBody>
          <a:bodyPr wrap="none" rtlCol="0">
            <a:spAutoFit/>
          </a:bodyPr>
          <a:lstStyle/>
          <a:p>
            <a:r>
              <a:rPr lang="es-GB" sz="2000" b="1" dirty="0">
                <a:solidFill>
                  <a:schemeClr val="accent5">
                    <a:lumMod val="50000"/>
                  </a:schemeClr>
                </a:solidFill>
              </a:rPr>
              <a:t>Say </a:t>
            </a:r>
            <a:r>
              <a:rPr lang="es-GB" sz="2000" b="1">
                <a:solidFill>
                  <a:schemeClr val="accent5">
                    <a:lumMod val="50000"/>
                  </a:schemeClr>
                </a:solidFill>
              </a:rPr>
              <a:t>these </a:t>
            </a:r>
            <a:r>
              <a:rPr lang="en-GB" sz="2000" b="1">
                <a:solidFill>
                  <a:schemeClr val="accent5">
                    <a:lumMod val="50000"/>
                  </a:schemeClr>
                </a:solidFill>
              </a:rPr>
              <a:t>sentences</a:t>
            </a:r>
            <a:r>
              <a:rPr lang="es-GB" sz="2000" b="1">
                <a:solidFill>
                  <a:schemeClr val="accent5">
                    <a:lumMod val="50000"/>
                  </a:schemeClr>
                </a:solidFill>
              </a:rPr>
              <a:t> </a:t>
            </a:r>
            <a:r>
              <a:rPr lang="es-GB" sz="2000" b="1" dirty="0">
                <a:solidFill>
                  <a:schemeClr val="accent5">
                    <a:lumMod val="50000"/>
                  </a:schemeClr>
                </a:solidFill>
              </a:rPr>
              <a:t>in Spanish:</a:t>
            </a:r>
          </a:p>
        </p:txBody>
      </p:sp>
      <p:sp>
        <p:nvSpPr>
          <p:cNvPr id="11" name="TextBox 10">
            <a:extLst>
              <a:ext uri="{FF2B5EF4-FFF2-40B4-BE49-F238E27FC236}">
                <a16:creationId xmlns:a16="http://schemas.microsoft.com/office/drawing/2014/main" id="{13652EFF-F5DD-3044-B04A-5BCECE939F80}"/>
              </a:ext>
            </a:extLst>
          </p:cNvPr>
          <p:cNvSpPr txBox="1"/>
          <p:nvPr/>
        </p:nvSpPr>
        <p:spPr>
          <a:xfrm>
            <a:off x="271667" y="961304"/>
            <a:ext cx="5096397" cy="1938992"/>
          </a:xfrm>
          <a:prstGeom prst="rect">
            <a:avLst/>
          </a:prstGeom>
          <a:noFill/>
          <a:ln w="57150">
            <a:solidFill>
              <a:schemeClr val="accent5"/>
            </a:solidFill>
          </a:ln>
        </p:spPr>
        <p:txBody>
          <a:bodyPr wrap="square" rtlCol="0">
            <a:spAutoFit/>
          </a:bodyPr>
          <a:lstStyle/>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s-ES" sz="2000" b="0"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She</a:t>
            </a:r>
            <a:r>
              <a:rPr kumimoji="0" lang="es-ES"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s-ES" sz="2000" b="0"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buys</a:t>
            </a:r>
            <a:r>
              <a:rPr kumimoji="0" lang="es-ES"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s-ES" sz="2000" b="0"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it</a:t>
            </a:r>
            <a:r>
              <a:rPr kumimoji="0" lang="es-ES"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s-ES"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(f) </a:t>
            </a:r>
            <a:r>
              <a:rPr kumimoji="0" lang="es-ES"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at </a:t>
            </a:r>
            <a:r>
              <a:rPr kumimoji="0" lang="es-ES" sz="2000" b="0"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the</a:t>
            </a:r>
            <a:r>
              <a:rPr kumimoji="0" lang="es-ES"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s-ES" sz="2000" b="0"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market</a:t>
            </a:r>
            <a:r>
              <a:rPr kumimoji="0" lang="es-ES"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a:t>
            </a:r>
          </a:p>
          <a:p>
            <a:pPr marL="514350" lvl="0" indent="-514350">
              <a:buFont typeface="+mj-lt"/>
              <a:buAutoNum type="arabicPeriod"/>
              <a:defRPr/>
            </a:pP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She takes it </a:t>
            </a:r>
            <a:r>
              <a:rPr lang="es-ES" sz="2000" b="1" dirty="0">
                <a:solidFill>
                  <a:schemeClr val="accent5">
                    <a:lumMod val="50000"/>
                  </a:schemeClr>
                </a:solidFill>
                <a:latin typeface="Century Gothic" panose="020B0502020202020204" pitchFamily="34" charset="0"/>
              </a:rPr>
              <a:t>(m)</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out of the box</a:t>
            </a:r>
            <a:r>
              <a:rPr lang="en-GB" sz="2000" dirty="0">
                <a:solidFill>
                  <a:schemeClr val="accent5">
                    <a:lumMod val="50000"/>
                  </a:schemeClr>
                </a:solidFill>
                <a:latin typeface="Century Gothic" panose="020B0502020202020204" pitchFamily="34" charset="0"/>
              </a:rPr>
              <a:t>.</a:t>
            </a:r>
            <a:endPar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marL="514350" lvl="0" indent="-514350">
              <a:buFont typeface="+mj-lt"/>
              <a:buAutoNum type="arabicPeriod"/>
              <a:defRPr/>
            </a:pP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She cuts it</a:t>
            </a:r>
            <a:r>
              <a:rPr lang="es-ES" sz="2000" b="1" dirty="0">
                <a:solidFill>
                  <a:schemeClr val="accent5">
                    <a:lumMod val="50000"/>
                  </a:schemeClr>
                </a:solidFill>
                <a:latin typeface="Century Gothic" panose="020B0502020202020204" pitchFamily="34" charset="0"/>
              </a:rPr>
              <a:t> (m)</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on a plate.</a:t>
            </a:r>
            <a:endPar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marL="514350" lvl="0" indent="-514350">
              <a:buFont typeface="+mj-lt"/>
              <a:buAutoNum type="arabicPeriod"/>
              <a:defRPr/>
            </a:pP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She places it</a:t>
            </a:r>
            <a:r>
              <a:rPr lang="es-ES" sz="2000" b="1" dirty="0">
                <a:solidFill>
                  <a:schemeClr val="accent5">
                    <a:lumMod val="50000"/>
                  </a:schemeClr>
                </a:solidFill>
                <a:latin typeface="Century Gothic" panose="020B0502020202020204" pitchFamily="34" charset="0"/>
              </a:rPr>
              <a:t> (m)</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on the table.</a:t>
            </a:r>
            <a:endPar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marL="514350" indent="-514350">
              <a:buFont typeface="+mj-lt"/>
              <a:buAutoNum type="arabicPeriod"/>
              <a:defRPr/>
            </a:pP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She prepares it</a:t>
            </a:r>
            <a:r>
              <a:rPr lang="es-ES" sz="2000" b="1" dirty="0">
                <a:solidFill>
                  <a:schemeClr val="accent5">
                    <a:lumMod val="50000"/>
                  </a:schemeClr>
                </a:solidFill>
                <a:latin typeface="Century Gothic" panose="020B0502020202020204" pitchFamily="34" charset="0"/>
              </a:rPr>
              <a:t> (f)</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in the kitchen.</a:t>
            </a:r>
          </a:p>
          <a:p>
            <a:pPr marL="514350" indent="-514350">
              <a:buFont typeface="+mj-lt"/>
              <a:buAutoNum type="arabicPeriod"/>
              <a:defRPr/>
            </a:pPr>
            <a:r>
              <a:rPr lang="en-GB" sz="2000" dirty="0">
                <a:solidFill>
                  <a:schemeClr val="accent5">
                    <a:lumMod val="50000"/>
                  </a:schemeClr>
                </a:solidFill>
                <a:latin typeface="Century Gothic" panose="020B0502020202020204" pitchFamily="34" charset="0"/>
              </a:rPr>
              <a:t>She carries it </a:t>
            </a:r>
            <a:r>
              <a:rPr lang="es-ES" sz="2000" b="1" dirty="0">
                <a:solidFill>
                  <a:schemeClr val="accent5">
                    <a:lumMod val="50000"/>
                  </a:schemeClr>
                </a:solidFill>
                <a:latin typeface="Century Gothic" panose="020B0502020202020204" pitchFamily="34" charset="0"/>
              </a:rPr>
              <a:t>(m)</a:t>
            </a:r>
            <a:r>
              <a:rPr lang="en-GB" sz="2000" dirty="0">
                <a:solidFill>
                  <a:schemeClr val="accent5">
                    <a:lumMod val="50000"/>
                  </a:schemeClr>
                </a:solidFill>
                <a:latin typeface="Century Gothic" panose="020B0502020202020204" pitchFamily="34" charset="0"/>
              </a:rPr>
              <a:t> in the bag.</a:t>
            </a:r>
            <a:endParaRPr lang="en-GB" sz="2000" b="1" dirty="0">
              <a:solidFill>
                <a:schemeClr val="accent5">
                  <a:lumMod val="50000"/>
                </a:schemeClr>
              </a:solidFill>
              <a:latin typeface="Century Gothic" panose="020B0502020202020204" pitchFamily="34" charset="0"/>
            </a:endParaRPr>
          </a:p>
        </p:txBody>
      </p:sp>
      <p:sp>
        <p:nvSpPr>
          <p:cNvPr id="12" name="TextBox 11">
            <a:extLst>
              <a:ext uri="{FF2B5EF4-FFF2-40B4-BE49-F238E27FC236}">
                <a16:creationId xmlns:a16="http://schemas.microsoft.com/office/drawing/2014/main" id="{CDE64CE5-6706-DB41-A529-D38F37510235}"/>
              </a:ext>
            </a:extLst>
          </p:cNvPr>
          <p:cNvSpPr txBox="1"/>
          <p:nvPr/>
        </p:nvSpPr>
        <p:spPr>
          <a:xfrm>
            <a:off x="271667" y="4241063"/>
            <a:ext cx="5096397" cy="1938992"/>
          </a:xfrm>
          <a:prstGeom prst="rect">
            <a:avLst/>
          </a:prstGeom>
          <a:noFill/>
          <a:ln w="57150">
            <a:solidFill>
              <a:schemeClr val="accent5"/>
            </a:solidFill>
          </a:ln>
        </p:spPr>
        <p:txBody>
          <a:bodyPr wrap="square" rtlCol="0">
            <a:spAutoFit/>
          </a:bodyPr>
          <a:lstStyle/>
          <a:p>
            <a:pPr marL="514350" lvl="0" indent="-514350">
              <a:buFont typeface="+mj-lt"/>
              <a:buAutoNum type="arabicPeriod"/>
              <a:defRPr/>
            </a:pP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She cuts it</a:t>
            </a:r>
            <a:r>
              <a:rPr lang="es-ES" sz="2000" b="1" dirty="0">
                <a:solidFill>
                  <a:schemeClr val="accent5">
                    <a:lumMod val="50000"/>
                  </a:schemeClr>
                </a:solidFill>
                <a:latin typeface="Century Gothic" panose="020B0502020202020204" pitchFamily="34" charset="0"/>
              </a:rPr>
              <a:t> (f)</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on the table.</a:t>
            </a:r>
            <a:endPar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marL="514350" lvl="0" indent="-514350">
              <a:buFont typeface="+mj-lt"/>
              <a:buAutoNum type="arabicPeriod"/>
              <a:defRPr/>
            </a:pPr>
            <a:r>
              <a:rPr lang="en-GB" sz="2000" dirty="0">
                <a:solidFill>
                  <a:schemeClr val="accent5">
                    <a:lumMod val="50000"/>
                  </a:schemeClr>
                </a:solidFill>
                <a:latin typeface="Century Gothic" panose="020B0502020202020204" pitchFamily="34" charset="0"/>
              </a:rPr>
              <a:t>She mixes it</a:t>
            </a:r>
            <a:r>
              <a:rPr lang="es-ES" sz="2000" b="1" dirty="0">
                <a:solidFill>
                  <a:schemeClr val="accent5">
                    <a:lumMod val="50000"/>
                  </a:schemeClr>
                </a:solidFill>
                <a:latin typeface="Century Gothic" panose="020B0502020202020204" pitchFamily="34" charset="0"/>
              </a:rPr>
              <a:t> (f)</a:t>
            </a:r>
            <a:r>
              <a:rPr lang="en-GB" sz="2000" dirty="0">
                <a:solidFill>
                  <a:schemeClr val="accent5">
                    <a:lumMod val="50000"/>
                  </a:schemeClr>
                </a:solidFill>
                <a:latin typeface="Century Gothic" panose="020B0502020202020204" pitchFamily="34" charset="0"/>
              </a:rPr>
              <a:t> with the bread.</a:t>
            </a:r>
            <a:endParaRPr lang="en-GB" sz="2000" b="1" dirty="0">
              <a:solidFill>
                <a:schemeClr val="accent5">
                  <a:lumMod val="50000"/>
                </a:schemeClr>
              </a:solidFill>
              <a:latin typeface="Century Gothic" panose="020B0502020202020204" pitchFamily="34" charset="0"/>
            </a:endParaRPr>
          </a:p>
          <a:p>
            <a:pPr marL="514350" lvl="0" indent="-514350">
              <a:buFont typeface="+mj-lt"/>
              <a:buAutoNum type="arabicPeriod"/>
              <a:defRPr/>
            </a:pP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She prepares it</a:t>
            </a:r>
            <a:r>
              <a:rPr lang="es-ES" sz="2000" b="1" dirty="0">
                <a:solidFill>
                  <a:schemeClr val="accent5">
                    <a:lumMod val="50000"/>
                  </a:schemeClr>
                </a:solidFill>
                <a:latin typeface="Century Gothic" panose="020B0502020202020204" pitchFamily="34" charset="0"/>
              </a:rPr>
              <a:t> (f)</a:t>
            </a:r>
            <a:r>
              <a:rPr lang="en-GB" sz="2000" dirty="0">
                <a:solidFill>
                  <a:schemeClr val="accent5">
                    <a:lumMod val="50000"/>
                  </a:schemeClr>
                </a:solidFill>
                <a:latin typeface="Century Gothic" panose="020B0502020202020204" pitchFamily="34" charset="0"/>
              </a:rPr>
              <a:t> outside</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a:t>
            </a:r>
            <a:endPar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marL="514350" lvl="0" indent="-514350">
              <a:buFont typeface="+mj-lt"/>
              <a:buAutoNum type="arabicPeriod"/>
              <a:defRPr/>
            </a:pPr>
            <a:r>
              <a:rPr kumimoji="0" lang="en-GB" sz="200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She carries it to</a:t>
            </a:r>
            <a:r>
              <a:rPr lang="es-ES" sz="2000" b="1" dirty="0">
                <a:solidFill>
                  <a:schemeClr val="accent5">
                    <a:lumMod val="50000"/>
                  </a:schemeClr>
                </a:solidFill>
                <a:latin typeface="Century Gothic" panose="020B0502020202020204" pitchFamily="34" charset="0"/>
              </a:rPr>
              <a:t> (m)</a:t>
            </a:r>
            <a:r>
              <a:rPr kumimoji="0" lang="en-GB" sz="200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the kitchen.</a:t>
            </a:r>
            <a:endPar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marL="514350" lvl="0" indent="-514350">
              <a:buFont typeface="+mj-lt"/>
              <a:buAutoNum type="arabicPeriod"/>
              <a:defRPr/>
            </a:pP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She places it</a:t>
            </a:r>
            <a:r>
              <a:rPr lang="es-ES" sz="2000" b="1" dirty="0">
                <a:solidFill>
                  <a:schemeClr val="accent5">
                    <a:lumMod val="50000"/>
                  </a:schemeClr>
                </a:solidFill>
                <a:latin typeface="Century Gothic" panose="020B0502020202020204" pitchFamily="34" charset="0"/>
              </a:rPr>
              <a:t> (f)</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on a plate.</a:t>
            </a:r>
            <a:endPar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marL="514350" indent="-514350">
              <a:buFont typeface="+mj-lt"/>
              <a:buAutoNum type="arabicPeriod"/>
              <a:defRPr/>
            </a:pPr>
            <a:r>
              <a:rPr lang="en-GB" sz="2000" dirty="0">
                <a:solidFill>
                  <a:schemeClr val="accent5">
                    <a:lumMod val="50000"/>
                  </a:schemeClr>
                </a:solidFill>
                <a:latin typeface="Century Gothic" panose="020B0502020202020204" pitchFamily="34" charset="0"/>
              </a:rPr>
              <a:t>She leaves it </a:t>
            </a:r>
            <a:r>
              <a:rPr lang="es-ES" sz="2000" b="1" dirty="0">
                <a:solidFill>
                  <a:schemeClr val="accent5">
                    <a:lumMod val="50000"/>
                  </a:schemeClr>
                </a:solidFill>
                <a:latin typeface="Century Gothic" panose="020B0502020202020204" pitchFamily="34" charset="0"/>
              </a:rPr>
              <a:t>(f)</a:t>
            </a:r>
            <a:r>
              <a:rPr lang="en-GB" sz="2000" dirty="0">
                <a:solidFill>
                  <a:schemeClr val="accent5">
                    <a:lumMod val="50000"/>
                  </a:schemeClr>
                </a:solidFill>
                <a:latin typeface="Century Gothic" panose="020B0502020202020204" pitchFamily="34" charset="0"/>
              </a:rPr>
              <a:t> next to the window.</a:t>
            </a:r>
            <a:endParaRPr lang="en-GB" sz="2000" b="1" dirty="0">
              <a:solidFill>
                <a:schemeClr val="accent5">
                  <a:lumMod val="50000"/>
                </a:schemeClr>
              </a:solidFill>
              <a:latin typeface="Century Gothic" panose="020B0502020202020204" pitchFamily="34" charset="0"/>
            </a:endParaRPr>
          </a:p>
        </p:txBody>
      </p:sp>
    </p:spTree>
    <p:extLst>
      <p:ext uri="{BB962C8B-B14F-4D97-AF65-F5344CB8AC3E}">
        <p14:creationId xmlns:p14="http://schemas.microsoft.com/office/powerpoint/2010/main" val="28226682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E6733C5-F3C6-4E9C-A29D-E7CFDDB7CCFC}"/>
              </a:ext>
            </a:extLst>
          </p:cNvPr>
          <p:cNvSpPr txBox="1"/>
          <p:nvPr/>
        </p:nvSpPr>
        <p:spPr>
          <a:xfrm>
            <a:off x="181312" y="3429000"/>
            <a:ext cx="20029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Persona B</a:t>
            </a:r>
          </a:p>
        </p:txBody>
      </p:sp>
      <p:sp>
        <p:nvSpPr>
          <p:cNvPr id="6" name="Title 5">
            <a:extLst>
              <a:ext uri="{FF2B5EF4-FFF2-40B4-BE49-F238E27FC236}">
                <a16:creationId xmlns:a16="http://schemas.microsoft.com/office/drawing/2014/main" id="{337DD3EC-B5D6-41C8-AAE9-64A62B37B6E6}"/>
              </a:ext>
            </a:extLst>
          </p:cNvPr>
          <p:cNvSpPr>
            <a:spLocks noGrp="1"/>
          </p:cNvSpPr>
          <p:nvPr>
            <p:ph type="title"/>
          </p:nvPr>
        </p:nvSpPr>
        <p:spPr>
          <a:xfrm>
            <a:off x="144965" y="-444885"/>
            <a:ext cx="2039319" cy="1325563"/>
          </a:xfrm>
        </p:spPr>
        <p:txBody>
          <a:bodyPr>
            <a:normAutofit/>
          </a:bodyPr>
          <a:lstStyle/>
          <a:p>
            <a:pPr rtl="0" eaLnBrk="1" latinLnBrk="0" hangingPunct="1"/>
            <a:r>
              <a:rPr lang="en-GB" sz="2000" b="1" kern="1200" dirty="0">
                <a:effectLst/>
                <a:ea typeface="+mn-ea"/>
                <a:cs typeface="+mn-cs"/>
              </a:rPr>
              <a:t>Persona A</a:t>
            </a:r>
            <a:endParaRPr lang="en-GB" sz="2000" dirty="0">
              <a:effectLst/>
            </a:endParaRPr>
          </a:p>
        </p:txBody>
      </p:sp>
      <p:graphicFrame>
        <p:nvGraphicFramePr>
          <p:cNvPr id="8" name="Tabla 9">
            <a:extLst>
              <a:ext uri="{FF2B5EF4-FFF2-40B4-BE49-F238E27FC236}">
                <a16:creationId xmlns:a16="http://schemas.microsoft.com/office/drawing/2014/main" id="{82DB6D2D-0736-4342-8AD4-7B212FED25A5}"/>
              </a:ext>
            </a:extLst>
          </p:cNvPr>
          <p:cNvGraphicFramePr>
            <a:graphicFrameLocks noGrp="1"/>
          </p:cNvGraphicFramePr>
          <p:nvPr>
            <p:extLst>
              <p:ext uri="{D42A27DB-BD31-4B8C-83A1-F6EECF244321}">
                <p14:modId xmlns:p14="http://schemas.microsoft.com/office/powerpoint/2010/main" val="3992844809"/>
              </p:ext>
            </p:extLst>
          </p:nvPr>
        </p:nvGraphicFramePr>
        <p:xfrm>
          <a:off x="5472716" y="164083"/>
          <a:ext cx="6552265" cy="2773680"/>
        </p:xfrm>
        <a:graphic>
          <a:graphicData uri="http://schemas.openxmlformats.org/drawingml/2006/table">
            <a:tbl>
              <a:tblPr firstRow="1" bandRow="1">
                <a:tableStyleId>{5DA37D80-6434-44D0-A028-1B22A696006F}</a:tableStyleId>
              </a:tblPr>
              <a:tblGrid>
                <a:gridCol w="446596">
                  <a:extLst>
                    <a:ext uri="{9D8B030D-6E8A-4147-A177-3AD203B41FA5}">
                      <a16:colId xmlns:a16="http://schemas.microsoft.com/office/drawing/2014/main" val="3027480012"/>
                    </a:ext>
                  </a:extLst>
                </a:gridCol>
                <a:gridCol w="803680">
                  <a:extLst>
                    <a:ext uri="{9D8B030D-6E8A-4147-A177-3AD203B41FA5}">
                      <a16:colId xmlns:a16="http://schemas.microsoft.com/office/drawing/2014/main" val="1245727663"/>
                    </a:ext>
                  </a:extLst>
                </a:gridCol>
                <a:gridCol w="5301989">
                  <a:extLst>
                    <a:ext uri="{9D8B030D-6E8A-4147-A177-3AD203B41FA5}">
                      <a16:colId xmlns:a16="http://schemas.microsoft.com/office/drawing/2014/main" val="894522175"/>
                    </a:ext>
                  </a:extLst>
                </a:gridCol>
              </a:tblGrid>
              <a:tr h="383988">
                <a:tc>
                  <a:txBody>
                    <a:bodyPr/>
                    <a:lstStyle/>
                    <a:p>
                      <a:endParaRPr lang="es-GB" sz="2000" dirty="0">
                        <a:solidFill>
                          <a:schemeClr val="accent5">
                            <a:lumMod val="50000"/>
                          </a:schemeClr>
                        </a:solidFill>
                      </a:endParaRPr>
                    </a:p>
                  </a:txBody>
                  <a:tcPr>
                    <a:noFill/>
                  </a:tcPr>
                </a:tc>
                <a:tc>
                  <a:txBody>
                    <a:bodyPr/>
                    <a:lstStyle/>
                    <a:p>
                      <a:pPr algn="ctr"/>
                      <a:r>
                        <a:rPr lang="es-GB" sz="2000" dirty="0">
                          <a:solidFill>
                            <a:schemeClr val="accent5">
                              <a:lumMod val="50000"/>
                            </a:schemeClr>
                          </a:solidFill>
                        </a:rPr>
                        <a:t>Letra</a:t>
                      </a:r>
                    </a:p>
                  </a:txBody>
                  <a:tcPr>
                    <a:noFill/>
                  </a:tcPr>
                </a:tc>
                <a:tc>
                  <a:txBody>
                    <a:bodyPr/>
                    <a:lstStyle/>
                    <a:p>
                      <a:pPr algn="ctr"/>
                      <a:r>
                        <a:rPr lang="es-GB" sz="2000">
                          <a:solidFill>
                            <a:schemeClr val="accent5">
                              <a:lumMod val="50000"/>
                            </a:schemeClr>
                          </a:solidFill>
                        </a:rPr>
                        <a:t>¿</a:t>
                      </a:r>
                      <a:r>
                        <a:rPr lang="en-GB" sz="2000" dirty="0" err="1">
                          <a:solidFill>
                            <a:schemeClr val="accent5">
                              <a:lumMod val="50000"/>
                            </a:schemeClr>
                          </a:solidFill>
                        </a:rPr>
                        <a:t>Dónde</a:t>
                      </a:r>
                      <a:r>
                        <a:rPr lang="en-GB" sz="2000" dirty="0">
                          <a:solidFill>
                            <a:schemeClr val="accent5">
                              <a:lumMod val="50000"/>
                            </a:schemeClr>
                          </a:solidFill>
                        </a:rPr>
                        <a:t>? (</a:t>
                      </a:r>
                      <a:r>
                        <a:rPr lang="en-GB" sz="2000" dirty="0" err="1">
                          <a:solidFill>
                            <a:schemeClr val="accent5">
                              <a:lumMod val="50000"/>
                            </a:schemeClr>
                          </a:solidFill>
                        </a:rPr>
                        <a:t>en</a:t>
                      </a:r>
                      <a:r>
                        <a:rPr lang="en-GB" sz="2000" dirty="0">
                          <a:solidFill>
                            <a:schemeClr val="accent5">
                              <a:lumMod val="50000"/>
                            </a:schemeClr>
                          </a:solidFill>
                        </a:rPr>
                        <a:t> </a:t>
                      </a:r>
                      <a:r>
                        <a:rPr lang="en-GB" sz="2000" dirty="0" err="1">
                          <a:solidFill>
                            <a:schemeClr val="accent5">
                              <a:lumMod val="50000"/>
                            </a:schemeClr>
                          </a:solidFill>
                        </a:rPr>
                        <a:t>inglés</a:t>
                      </a:r>
                      <a:r>
                        <a:rPr lang="en-GB" sz="2000" dirty="0">
                          <a:solidFill>
                            <a:schemeClr val="accent5">
                              <a:lumMod val="50000"/>
                            </a:schemeClr>
                          </a:solidFill>
                        </a:rPr>
                        <a:t>)</a:t>
                      </a:r>
                      <a:endParaRPr lang="es-GB" sz="2000" dirty="0">
                        <a:solidFill>
                          <a:schemeClr val="accent5">
                            <a:lumMod val="50000"/>
                          </a:schemeClr>
                        </a:solidFill>
                      </a:endParaRPr>
                    </a:p>
                  </a:txBody>
                  <a:tcPr anchor="ctr">
                    <a:noFill/>
                  </a:tcPr>
                </a:tc>
                <a:extLst>
                  <a:ext uri="{0D108BD9-81ED-4DB2-BD59-A6C34878D82A}">
                    <a16:rowId xmlns:a16="http://schemas.microsoft.com/office/drawing/2014/main" val="1418168881"/>
                  </a:ext>
                </a:extLst>
              </a:tr>
              <a:tr h="217037">
                <a:tc>
                  <a:txBody>
                    <a:bodyPr/>
                    <a:lstStyle/>
                    <a:p>
                      <a:pPr algn="ctr"/>
                      <a:r>
                        <a:rPr lang="es-GB" sz="2000" b="1" dirty="0">
                          <a:solidFill>
                            <a:schemeClr val="accent5">
                              <a:lumMod val="50000"/>
                            </a:schemeClr>
                          </a:solidFill>
                        </a:rPr>
                        <a:t>1</a:t>
                      </a:r>
                    </a:p>
                  </a:txBody>
                  <a:tcPr>
                    <a:noFill/>
                  </a:tcPr>
                </a:tc>
                <a:tc>
                  <a:txBody>
                    <a:bodyPr/>
                    <a:lstStyle/>
                    <a:p>
                      <a:pPr algn="ctr"/>
                      <a:endParaRPr lang="es-GB" sz="2000" dirty="0">
                        <a:solidFill>
                          <a:schemeClr val="accent5">
                            <a:lumMod val="50000"/>
                          </a:schemeClr>
                        </a:solidFill>
                      </a:endParaRPr>
                    </a:p>
                  </a:txBody>
                  <a:tcPr>
                    <a:noFill/>
                  </a:tcPr>
                </a:tc>
                <a:tc>
                  <a:txBody>
                    <a:bodyPr/>
                    <a:lstStyle/>
                    <a:p>
                      <a:pPr algn="l"/>
                      <a:endParaRPr lang="es-GB" sz="2000" dirty="0">
                        <a:solidFill>
                          <a:schemeClr val="accent5">
                            <a:lumMod val="50000"/>
                          </a:schemeClr>
                        </a:solidFill>
                      </a:endParaRPr>
                    </a:p>
                  </a:txBody>
                  <a:tcPr>
                    <a:noFill/>
                  </a:tcPr>
                </a:tc>
                <a:extLst>
                  <a:ext uri="{0D108BD9-81ED-4DB2-BD59-A6C34878D82A}">
                    <a16:rowId xmlns:a16="http://schemas.microsoft.com/office/drawing/2014/main" val="778699487"/>
                  </a:ext>
                </a:extLst>
              </a:tr>
              <a:tr h="217037">
                <a:tc>
                  <a:txBody>
                    <a:bodyPr/>
                    <a:lstStyle/>
                    <a:p>
                      <a:pPr algn="ctr"/>
                      <a:r>
                        <a:rPr lang="es-GB" sz="2000" b="1" dirty="0">
                          <a:solidFill>
                            <a:schemeClr val="accent5">
                              <a:lumMod val="50000"/>
                            </a:schemeClr>
                          </a:solidFill>
                        </a:rPr>
                        <a:t>2</a:t>
                      </a:r>
                    </a:p>
                  </a:txBody>
                  <a:tcPr>
                    <a:noFill/>
                  </a:tcPr>
                </a:tc>
                <a:tc>
                  <a:txBody>
                    <a:bodyPr/>
                    <a:lstStyle/>
                    <a:p>
                      <a:pPr algn="ctr"/>
                      <a:endParaRPr lang="es-GB" sz="2000" dirty="0">
                        <a:solidFill>
                          <a:schemeClr val="accent5">
                            <a:lumMod val="50000"/>
                          </a:schemeClr>
                        </a:solidFill>
                      </a:endParaRPr>
                    </a:p>
                  </a:txBody>
                  <a:tcPr>
                    <a:noFill/>
                  </a:tcPr>
                </a:tc>
                <a:tc>
                  <a:txBody>
                    <a:bodyPr/>
                    <a:lstStyle/>
                    <a:p>
                      <a:pPr algn="l"/>
                      <a:endParaRPr lang="es-GB" sz="2000" b="0" dirty="0">
                        <a:solidFill>
                          <a:srgbClr val="002060"/>
                        </a:solidFill>
                      </a:endParaRPr>
                    </a:p>
                  </a:txBody>
                  <a:tcPr>
                    <a:noFill/>
                  </a:tcPr>
                </a:tc>
                <a:extLst>
                  <a:ext uri="{0D108BD9-81ED-4DB2-BD59-A6C34878D82A}">
                    <a16:rowId xmlns:a16="http://schemas.microsoft.com/office/drawing/2014/main" val="2861416831"/>
                  </a:ext>
                </a:extLst>
              </a:tr>
              <a:tr h="217037">
                <a:tc>
                  <a:txBody>
                    <a:bodyPr/>
                    <a:lstStyle/>
                    <a:p>
                      <a:pPr algn="ctr"/>
                      <a:r>
                        <a:rPr lang="es-GB" sz="2000" b="1" dirty="0">
                          <a:solidFill>
                            <a:schemeClr val="accent5">
                              <a:lumMod val="50000"/>
                            </a:schemeClr>
                          </a:solidFill>
                        </a:rPr>
                        <a:t>3</a:t>
                      </a:r>
                    </a:p>
                  </a:txBody>
                  <a:tcPr>
                    <a:noFill/>
                  </a:tcPr>
                </a:tc>
                <a:tc>
                  <a:txBody>
                    <a:bodyPr/>
                    <a:lstStyle/>
                    <a:p>
                      <a:pPr algn="ctr"/>
                      <a:endParaRPr lang="es-GB" sz="2000" dirty="0">
                        <a:solidFill>
                          <a:schemeClr val="accent5">
                            <a:lumMod val="50000"/>
                          </a:schemeClr>
                        </a:solidFill>
                      </a:endParaRPr>
                    </a:p>
                  </a:txBody>
                  <a:tcPr>
                    <a:noFill/>
                  </a:tcPr>
                </a:tc>
                <a:tc>
                  <a:txBody>
                    <a:bodyPr/>
                    <a:lstStyle/>
                    <a:p>
                      <a:pPr algn="l"/>
                      <a:endParaRPr lang="es-GB" sz="2000" dirty="0">
                        <a:solidFill>
                          <a:schemeClr val="accent5">
                            <a:lumMod val="50000"/>
                          </a:schemeClr>
                        </a:solidFill>
                      </a:endParaRPr>
                    </a:p>
                  </a:txBody>
                  <a:tcPr>
                    <a:noFill/>
                  </a:tcPr>
                </a:tc>
                <a:extLst>
                  <a:ext uri="{0D108BD9-81ED-4DB2-BD59-A6C34878D82A}">
                    <a16:rowId xmlns:a16="http://schemas.microsoft.com/office/drawing/2014/main" val="2175731136"/>
                  </a:ext>
                </a:extLst>
              </a:tr>
              <a:tr h="217037">
                <a:tc>
                  <a:txBody>
                    <a:bodyPr/>
                    <a:lstStyle/>
                    <a:p>
                      <a:pPr algn="ctr"/>
                      <a:r>
                        <a:rPr lang="es-GB" sz="2000" b="1" dirty="0">
                          <a:solidFill>
                            <a:schemeClr val="accent5">
                              <a:lumMod val="50000"/>
                            </a:schemeClr>
                          </a:solidFill>
                        </a:rPr>
                        <a:t>4</a:t>
                      </a:r>
                    </a:p>
                  </a:txBody>
                  <a:tcPr>
                    <a:noFill/>
                  </a:tcPr>
                </a:tc>
                <a:tc>
                  <a:txBody>
                    <a:bodyPr/>
                    <a:lstStyle/>
                    <a:p>
                      <a:pPr algn="ctr"/>
                      <a:endParaRPr lang="es-GB" sz="2000" dirty="0">
                        <a:solidFill>
                          <a:schemeClr val="accent5">
                            <a:lumMod val="50000"/>
                          </a:schemeClr>
                        </a:solidFill>
                      </a:endParaRPr>
                    </a:p>
                  </a:txBody>
                  <a:tcPr>
                    <a:noFill/>
                  </a:tcPr>
                </a:tc>
                <a:tc>
                  <a:txBody>
                    <a:bodyPr/>
                    <a:lstStyle/>
                    <a:p>
                      <a:pPr algn="l"/>
                      <a:endParaRPr lang="es-GB" sz="2000" dirty="0">
                        <a:solidFill>
                          <a:schemeClr val="accent5">
                            <a:lumMod val="50000"/>
                          </a:schemeClr>
                        </a:solidFill>
                      </a:endParaRPr>
                    </a:p>
                  </a:txBody>
                  <a:tcPr>
                    <a:noFill/>
                  </a:tcPr>
                </a:tc>
                <a:extLst>
                  <a:ext uri="{0D108BD9-81ED-4DB2-BD59-A6C34878D82A}">
                    <a16:rowId xmlns:a16="http://schemas.microsoft.com/office/drawing/2014/main" val="6794278"/>
                  </a:ext>
                </a:extLst>
              </a:tr>
              <a:tr h="217037">
                <a:tc>
                  <a:txBody>
                    <a:bodyPr/>
                    <a:lstStyle/>
                    <a:p>
                      <a:pPr algn="ctr"/>
                      <a:r>
                        <a:rPr lang="es-GB" sz="2000" b="1" dirty="0">
                          <a:solidFill>
                            <a:schemeClr val="accent5">
                              <a:lumMod val="50000"/>
                            </a:schemeClr>
                          </a:solidFill>
                        </a:rPr>
                        <a:t>5</a:t>
                      </a:r>
                    </a:p>
                  </a:txBody>
                  <a:tcPr>
                    <a:noFill/>
                  </a:tcPr>
                </a:tc>
                <a:tc>
                  <a:txBody>
                    <a:bodyPr/>
                    <a:lstStyle/>
                    <a:p>
                      <a:pPr algn="ctr"/>
                      <a:endParaRPr lang="es-GB" sz="2000" dirty="0">
                        <a:solidFill>
                          <a:schemeClr val="accent5">
                            <a:lumMod val="50000"/>
                          </a:schemeClr>
                        </a:solidFill>
                      </a:endParaRPr>
                    </a:p>
                  </a:txBody>
                  <a:tcPr>
                    <a:noFill/>
                  </a:tcPr>
                </a:tc>
                <a:tc>
                  <a:txBody>
                    <a:bodyPr/>
                    <a:lstStyle/>
                    <a:p>
                      <a:pPr algn="l"/>
                      <a:endParaRPr lang="es-GB" sz="2000" dirty="0">
                        <a:solidFill>
                          <a:schemeClr val="accent5">
                            <a:lumMod val="50000"/>
                          </a:schemeClr>
                        </a:solidFill>
                      </a:endParaRPr>
                    </a:p>
                  </a:txBody>
                  <a:tcPr>
                    <a:noFill/>
                  </a:tcPr>
                </a:tc>
                <a:extLst>
                  <a:ext uri="{0D108BD9-81ED-4DB2-BD59-A6C34878D82A}">
                    <a16:rowId xmlns:a16="http://schemas.microsoft.com/office/drawing/2014/main" val="1659349268"/>
                  </a:ext>
                </a:extLst>
              </a:tr>
              <a:tr h="217037">
                <a:tc>
                  <a:txBody>
                    <a:bodyPr/>
                    <a:lstStyle/>
                    <a:p>
                      <a:pPr algn="ctr"/>
                      <a:r>
                        <a:rPr lang="es-GB" sz="2000" b="1" dirty="0">
                          <a:solidFill>
                            <a:schemeClr val="accent5">
                              <a:lumMod val="50000"/>
                            </a:schemeClr>
                          </a:solidFill>
                        </a:rPr>
                        <a:t>6</a:t>
                      </a:r>
                    </a:p>
                  </a:txBody>
                  <a:tcPr>
                    <a:noFill/>
                  </a:tcPr>
                </a:tc>
                <a:tc>
                  <a:txBody>
                    <a:bodyPr/>
                    <a:lstStyle/>
                    <a:p>
                      <a:pPr algn="ctr"/>
                      <a:endParaRPr lang="es-GB" sz="2000" dirty="0">
                        <a:solidFill>
                          <a:schemeClr val="accent5">
                            <a:lumMod val="50000"/>
                          </a:schemeClr>
                        </a:solidFill>
                      </a:endParaRPr>
                    </a:p>
                  </a:txBody>
                  <a:tcPr>
                    <a:noFill/>
                  </a:tcPr>
                </a:tc>
                <a:tc>
                  <a:txBody>
                    <a:bodyPr/>
                    <a:lstStyle/>
                    <a:p>
                      <a:pPr algn="l"/>
                      <a:endParaRPr lang="es-GB" sz="2000" dirty="0">
                        <a:solidFill>
                          <a:schemeClr val="accent5">
                            <a:lumMod val="50000"/>
                          </a:schemeClr>
                        </a:solidFill>
                      </a:endParaRPr>
                    </a:p>
                  </a:txBody>
                  <a:tcPr>
                    <a:noFill/>
                  </a:tcPr>
                </a:tc>
                <a:extLst>
                  <a:ext uri="{0D108BD9-81ED-4DB2-BD59-A6C34878D82A}">
                    <a16:rowId xmlns:a16="http://schemas.microsoft.com/office/drawing/2014/main" val="1363728135"/>
                  </a:ext>
                </a:extLst>
              </a:tr>
            </a:tbl>
          </a:graphicData>
        </a:graphic>
      </p:graphicFrame>
      <p:graphicFrame>
        <p:nvGraphicFramePr>
          <p:cNvPr id="9" name="Tabla 9">
            <a:extLst>
              <a:ext uri="{FF2B5EF4-FFF2-40B4-BE49-F238E27FC236}">
                <a16:creationId xmlns:a16="http://schemas.microsoft.com/office/drawing/2014/main" id="{9D51BF04-295B-1F40-8410-ACA21B7CE855}"/>
              </a:ext>
            </a:extLst>
          </p:cNvPr>
          <p:cNvGraphicFramePr>
            <a:graphicFrameLocks noGrp="1"/>
          </p:cNvGraphicFramePr>
          <p:nvPr>
            <p:extLst>
              <p:ext uri="{D42A27DB-BD31-4B8C-83A1-F6EECF244321}">
                <p14:modId xmlns:p14="http://schemas.microsoft.com/office/powerpoint/2010/main" val="1975090329"/>
              </p:ext>
            </p:extLst>
          </p:nvPr>
        </p:nvGraphicFramePr>
        <p:xfrm>
          <a:off x="5494769" y="3429000"/>
          <a:ext cx="6552265" cy="2773680"/>
        </p:xfrm>
        <a:graphic>
          <a:graphicData uri="http://schemas.openxmlformats.org/drawingml/2006/table">
            <a:tbl>
              <a:tblPr firstRow="1" bandRow="1">
                <a:tableStyleId>{5DA37D80-6434-44D0-A028-1B22A696006F}</a:tableStyleId>
              </a:tblPr>
              <a:tblGrid>
                <a:gridCol w="446596">
                  <a:extLst>
                    <a:ext uri="{9D8B030D-6E8A-4147-A177-3AD203B41FA5}">
                      <a16:colId xmlns:a16="http://schemas.microsoft.com/office/drawing/2014/main" val="3027480012"/>
                    </a:ext>
                  </a:extLst>
                </a:gridCol>
                <a:gridCol w="792922">
                  <a:extLst>
                    <a:ext uri="{9D8B030D-6E8A-4147-A177-3AD203B41FA5}">
                      <a16:colId xmlns:a16="http://schemas.microsoft.com/office/drawing/2014/main" val="1245727663"/>
                    </a:ext>
                  </a:extLst>
                </a:gridCol>
                <a:gridCol w="5312747">
                  <a:extLst>
                    <a:ext uri="{9D8B030D-6E8A-4147-A177-3AD203B41FA5}">
                      <a16:colId xmlns:a16="http://schemas.microsoft.com/office/drawing/2014/main" val="894522175"/>
                    </a:ext>
                  </a:extLst>
                </a:gridCol>
              </a:tblGrid>
              <a:tr h="383988">
                <a:tc>
                  <a:txBody>
                    <a:bodyPr/>
                    <a:lstStyle/>
                    <a:p>
                      <a:endParaRPr lang="es-GB" sz="2000" dirty="0">
                        <a:solidFill>
                          <a:schemeClr val="accent5">
                            <a:lumMod val="50000"/>
                          </a:schemeClr>
                        </a:solidFill>
                      </a:endParaRPr>
                    </a:p>
                  </a:txBody>
                  <a:tcPr>
                    <a:noFill/>
                  </a:tcPr>
                </a:tc>
                <a:tc>
                  <a:txBody>
                    <a:bodyPr/>
                    <a:lstStyle/>
                    <a:p>
                      <a:pPr algn="ctr"/>
                      <a:r>
                        <a:rPr lang="es-GB" sz="2000" dirty="0">
                          <a:solidFill>
                            <a:schemeClr val="accent5">
                              <a:lumMod val="50000"/>
                            </a:schemeClr>
                          </a:solidFill>
                        </a:rPr>
                        <a:t>Letra</a:t>
                      </a:r>
                    </a:p>
                  </a:txBody>
                  <a:tcPr>
                    <a:noFill/>
                  </a:tcPr>
                </a:tc>
                <a:tc>
                  <a:txBody>
                    <a:bodyPr/>
                    <a:lstStyle/>
                    <a:p>
                      <a:pPr algn="ctr"/>
                      <a:r>
                        <a:rPr lang="es-GB" sz="2000">
                          <a:solidFill>
                            <a:schemeClr val="accent5">
                              <a:lumMod val="50000"/>
                            </a:schemeClr>
                          </a:solidFill>
                        </a:rPr>
                        <a:t>¿</a:t>
                      </a:r>
                      <a:r>
                        <a:rPr lang="en-GB" sz="2000" dirty="0" err="1">
                          <a:solidFill>
                            <a:schemeClr val="accent5">
                              <a:lumMod val="50000"/>
                            </a:schemeClr>
                          </a:solidFill>
                        </a:rPr>
                        <a:t>Dónde</a:t>
                      </a:r>
                      <a:r>
                        <a:rPr lang="en-GB" sz="2000" dirty="0">
                          <a:solidFill>
                            <a:schemeClr val="accent5">
                              <a:lumMod val="50000"/>
                            </a:schemeClr>
                          </a:solidFill>
                        </a:rPr>
                        <a:t>? (</a:t>
                      </a:r>
                      <a:r>
                        <a:rPr lang="en-GB" sz="2000" dirty="0" err="1">
                          <a:solidFill>
                            <a:schemeClr val="accent5">
                              <a:lumMod val="50000"/>
                            </a:schemeClr>
                          </a:solidFill>
                        </a:rPr>
                        <a:t>en</a:t>
                      </a:r>
                      <a:r>
                        <a:rPr lang="en-GB" sz="2000" dirty="0">
                          <a:solidFill>
                            <a:schemeClr val="accent5">
                              <a:lumMod val="50000"/>
                            </a:schemeClr>
                          </a:solidFill>
                        </a:rPr>
                        <a:t> </a:t>
                      </a:r>
                      <a:r>
                        <a:rPr lang="en-GB" sz="2000" dirty="0" err="1">
                          <a:solidFill>
                            <a:schemeClr val="accent5">
                              <a:lumMod val="50000"/>
                            </a:schemeClr>
                          </a:solidFill>
                        </a:rPr>
                        <a:t>inglés</a:t>
                      </a:r>
                      <a:r>
                        <a:rPr lang="en-GB" sz="2000" dirty="0">
                          <a:solidFill>
                            <a:schemeClr val="accent5">
                              <a:lumMod val="50000"/>
                            </a:schemeClr>
                          </a:solidFill>
                        </a:rPr>
                        <a:t>)</a:t>
                      </a:r>
                      <a:endParaRPr lang="es-GB" sz="2000" dirty="0">
                        <a:solidFill>
                          <a:schemeClr val="accent5">
                            <a:lumMod val="50000"/>
                          </a:schemeClr>
                        </a:solidFill>
                      </a:endParaRPr>
                    </a:p>
                  </a:txBody>
                  <a:tcPr anchor="ctr">
                    <a:noFill/>
                  </a:tcPr>
                </a:tc>
                <a:extLst>
                  <a:ext uri="{0D108BD9-81ED-4DB2-BD59-A6C34878D82A}">
                    <a16:rowId xmlns:a16="http://schemas.microsoft.com/office/drawing/2014/main" val="1418168881"/>
                  </a:ext>
                </a:extLst>
              </a:tr>
              <a:tr h="217037">
                <a:tc>
                  <a:txBody>
                    <a:bodyPr/>
                    <a:lstStyle/>
                    <a:p>
                      <a:pPr algn="ctr"/>
                      <a:r>
                        <a:rPr lang="es-GB" sz="2000" b="1" dirty="0">
                          <a:solidFill>
                            <a:schemeClr val="accent5">
                              <a:lumMod val="50000"/>
                            </a:schemeClr>
                          </a:solidFill>
                        </a:rPr>
                        <a:t>1</a:t>
                      </a:r>
                    </a:p>
                  </a:txBody>
                  <a:tcPr>
                    <a:noFill/>
                  </a:tcPr>
                </a:tc>
                <a:tc>
                  <a:txBody>
                    <a:bodyPr/>
                    <a:lstStyle/>
                    <a:p>
                      <a:pPr algn="ctr"/>
                      <a:endParaRPr lang="es-GB" sz="2000" dirty="0">
                        <a:solidFill>
                          <a:schemeClr val="accent5">
                            <a:lumMod val="50000"/>
                          </a:schemeClr>
                        </a:solidFill>
                      </a:endParaRPr>
                    </a:p>
                  </a:txBody>
                  <a:tcPr>
                    <a:noFill/>
                  </a:tcPr>
                </a:tc>
                <a:tc>
                  <a:txBody>
                    <a:bodyPr/>
                    <a:lstStyle/>
                    <a:p>
                      <a:pPr algn="l"/>
                      <a:endParaRPr lang="es-GB" sz="2000" dirty="0">
                        <a:solidFill>
                          <a:schemeClr val="accent5">
                            <a:lumMod val="50000"/>
                          </a:schemeClr>
                        </a:solidFill>
                      </a:endParaRPr>
                    </a:p>
                  </a:txBody>
                  <a:tcPr>
                    <a:noFill/>
                  </a:tcPr>
                </a:tc>
                <a:extLst>
                  <a:ext uri="{0D108BD9-81ED-4DB2-BD59-A6C34878D82A}">
                    <a16:rowId xmlns:a16="http://schemas.microsoft.com/office/drawing/2014/main" val="778699487"/>
                  </a:ext>
                </a:extLst>
              </a:tr>
              <a:tr h="217037">
                <a:tc>
                  <a:txBody>
                    <a:bodyPr/>
                    <a:lstStyle/>
                    <a:p>
                      <a:pPr algn="ctr"/>
                      <a:r>
                        <a:rPr lang="es-GB" sz="2000" b="1" dirty="0">
                          <a:solidFill>
                            <a:schemeClr val="accent5">
                              <a:lumMod val="50000"/>
                            </a:schemeClr>
                          </a:solidFill>
                        </a:rPr>
                        <a:t>2</a:t>
                      </a:r>
                    </a:p>
                  </a:txBody>
                  <a:tcPr>
                    <a:noFill/>
                  </a:tcPr>
                </a:tc>
                <a:tc>
                  <a:txBody>
                    <a:bodyPr/>
                    <a:lstStyle/>
                    <a:p>
                      <a:pPr algn="ctr"/>
                      <a:endParaRPr lang="es-GB" sz="2000" dirty="0">
                        <a:solidFill>
                          <a:schemeClr val="accent5">
                            <a:lumMod val="50000"/>
                          </a:schemeClr>
                        </a:solidFill>
                      </a:endParaRPr>
                    </a:p>
                  </a:txBody>
                  <a:tcPr>
                    <a:noFill/>
                  </a:tcPr>
                </a:tc>
                <a:tc>
                  <a:txBody>
                    <a:bodyPr/>
                    <a:lstStyle/>
                    <a:p>
                      <a:pPr algn="l"/>
                      <a:endParaRPr lang="es-GB" sz="2000" dirty="0">
                        <a:solidFill>
                          <a:schemeClr val="accent5">
                            <a:lumMod val="50000"/>
                          </a:schemeClr>
                        </a:solidFill>
                      </a:endParaRPr>
                    </a:p>
                  </a:txBody>
                  <a:tcPr>
                    <a:noFill/>
                  </a:tcPr>
                </a:tc>
                <a:extLst>
                  <a:ext uri="{0D108BD9-81ED-4DB2-BD59-A6C34878D82A}">
                    <a16:rowId xmlns:a16="http://schemas.microsoft.com/office/drawing/2014/main" val="2861416831"/>
                  </a:ext>
                </a:extLst>
              </a:tr>
              <a:tr h="217037">
                <a:tc>
                  <a:txBody>
                    <a:bodyPr/>
                    <a:lstStyle/>
                    <a:p>
                      <a:pPr algn="ctr"/>
                      <a:r>
                        <a:rPr lang="es-GB" sz="2000" b="1" dirty="0">
                          <a:solidFill>
                            <a:schemeClr val="accent5">
                              <a:lumMod val="50000"/>
                            </a:schemeClr>
                          </a:solidFill>
                        </a:rPr>
                        <a:t>3</a:t>
                      </a:r>
                    </a:p>
                  </a:txBody>
                  <a:tcPr>
                    <a:noFill/>
                  </a:tcPr>
                </a:tc>
                <a:tc>
                  <a:txBody>
                    <a:bodyPr/>
                    <a:lstStyle/>
                    <a:p>
                      <a:pPr algn="ctr"/>
                      <a:endParaRPr lang="es-GB" sz="2000" dirty="0">
                        <a:solidFill>
                          <a:schemeClr val="accent5">
                            <a:lumMod val="50000"/>
                          </a:schemeClr>
                        </a:solidFill>
                      </a:endParaRPr>
                    </a:p>
                  </a:txBody>
                  <a:tcPr>
                    <a:noFill/>
                  </a:tcPr>
                </a:tc>
                <a:tc>
                  <a:txBody>
                    <a:bodyPr/>
                    <a:lstStyle/>
                    <a:p>
                      <a:pPr algn="l"/>
                      <a:endParaRPr lang="es-GB" sz="2000" dirty="0">
                        <a:solidFill>
                          <a:schemeClr val="accent5">
                            <a:lumMod val="50000"/>
                          </a:schemeClr>
                        </a:solidFill>
                      </a:endParaRPr>
                    </a:p>
                  </a:txBody>
                  <a:tcPr>
                    <a:noFill/>
                  </a:tcPr>
                </a:tc>
                <a:extLst>
                  <a:ext uri="{0D108BD9-81ED-4DB2-BD59-A6C34878D82A}">
                    <a16:rowId xmlns:a16="http://schemas.microsoft.com/office/drawing/2014/main" val="2175731136"/>
                  </a:ext>
                </a:extLst>
              </a:tr>
              <a:tr h="217037">
                <a:tc>
                  <a:txBody>
                    <a:bodyPr/>
                    <a:lstStyle/>
                    <a:p>
                      <a:pPr algn="ctr"/>
                      <a:r>
                        <a:rPr lang="es-GB" sz="2000" b="1" dirty="0">
                          <a:solidFill>
                            <a:schemeClr val="accent5">
                              <a:lumMod val="50000"/>
                            </a:schemeClr>
                          </a:solidFill>
                        </a:rPr>
                        <a:t>4</a:t>
                      </a:r>
                    </a:p>
                  </a:txBody>
                  <a:tcPr>
                    <a:noFill/>
                  </a:tcPr>
                </a:tc>
                <a:tc>
                  <a:txBody>
                    <a:bodyPr/>
                    <a:lstStyle/>
                    <a:p>
                      <a:pPr algn="ctr"/>
                      <a:endParaRPr lang="es-GB" sz="2000" dirty="0">
                        <a:solidFill>
                          <a:schemeClr val="accent5">
                            <a:lumMod val="50000"/>
                          </a:schemeClr>
                        </a:solidFill>
                      </a:endParaRPr>
                    </a:p>
                  </a:txBody>
                  <a:tcPr>
                    <a:noFill/>
                  </a:tcPr>
                </a:tc>
                <a:tc>
                  <a:txBody>
                    <a:bodyPr/>
                    <a:lstStyle/>
                    <a:p>
                      <a:pPr algn="l"/>
                      <a:endParaRPr lang="es-GB" sz="2000" dirty="0">
                        <a:solidFill>
                          <a:schemeClr val="accent5">
                            <a:lumMod val="50000"/>
                          </a:schemeClr>
                        </a:solidFill>
                      </a:endParaRPr>
                    </a:p>
                  </a:txBody>
                  <a:tcPr>
                    <a:noFill/>
                  </a:tcPr>
                </a:tc>
                <a:extLst>
                  <a:ext uri="{0D108BD9-81ED-4DB2-BD59-A6C34878D82A}">
                    <a16:rowId xmlns:a16="http://schemas.microsoft.com/office/drawing/2014/main" val="6794278"/>
                  </a:ext>
                </a:extLst>
              </a:tr>
              <a:tr h="217037">
                <a:tc>
                  <a:txBody>
                    <a:bodyPr/>
                    <a:lstStyle/>
                    <a:p>
                      <a:pPr algn="ctr"/>
                      <a:r>
                        <a:rPr lang="es-GB" sz="2000" b="1" dirty="0">
                          <a:solidFill>
                            <a:schemeClr val="accent5">
                              <a:lumMod val="50000"/>
                            </a:schemeClr>
                          </a:solidFill>
                        </a:rPr>
                        <a:t>5</a:t>
                      </a:r>
                    </a:p>
                  </a:txBody>
                  <a:tcPr>
                    <a:noFill/>
                  </a:tcPr>
                </a:tc>
                <a:tc>
                  <a:txBody>
                    <a:bodyPr/>
                    <a:lstStyle/>
                    <a:p>
                      <a:pPr algn="ctr"/>
                      <a:endParaRPr lang="es-GB" sz="2000" dirty="0">
                        <a:solidFill>
                          <a:schemeClr val="accent5">
                            <a:lumMod val="50000"/>
                          </a:schemeClr>
                        </a:solidFill>
                      </a:endParaRPr>
                    </a:p>
                  </a:txBody>
                  <a:tcPr>
                    <a:noFill/>
                  </a:tcPr>
                </a:tc>
                <a:tc>
                  <a:txBody>
                    <a:bodyPr/>
                    <a:lstStyle/>
                    <a:p>
                      <a:pPr algn="l"/>
                      <a:endParaRPr lang="es-GB" sz="2000" dirty="0">
                        <a:solidFill>
                          <a:schemeClr val="accent5">
                            <a:lumMod val="50000"/>
                          </a:schemeClr>
                        </a:solidFill>
                      </a:endParaRPr>
                    </a:p>
                  </a:txBody>
                  <a:tcPr>
                    <a:noFill/>
                  </a:tcPr>
                </a:tc>
                <a:extLst>
                  <a:ext uri="{0D108BD9-81ED-4DB2-BD59-A6C34878D82A}">
                    <a16:rowId xmlns:a16="http://schemas.microsoft.com/office/drawing/2014/main" val="1659349268"/>
                  </a:ext>
                </a:extLst>
              </a:tr>
              <a:tr h="217037">
                <a:tc>
                  <a:txBody>
                    <a:bodyPr/>
                    <a:lstStyle/>
                    <a:p>
                      <a:pPr algn="ctr"/>
                      <a:r>
                        <a:rPr lang="es-GB" sz="2000" b="1" dirty="0">
                          <a:solidFill>
                            <a:schemeClr val="accent5">
                              <a:lumMod val="50000"/>
                            </a:schemeClr>
                          </a:solidFill>
                        </a:rPr>
                        <a:t>6</a:t>
                      </a:r>
                    </a:p>
                  </a:txBody>
                  <a:tcPr>
                    <a:noFill/>
                  </a:tcPr>
                </a:tc>
                <a:tc>
                  <a:txBody>
                    <a:bodyPr/>
                    <a:lstStyle/>
                    <a:p>
                      <a:pPr algn="ctr"/>
                      <a:endParaRPr lang="es-GB" sz="2000" dirty="0">
                        <a:solidFill>
                          <a:schemeClr val="accent5">
                            <a:lumMod val="50000"/>
                          </a:schemeClr>
                        </a:solidFill>
                      </a:endParaRPr>
                    </a:p>
                  </a:txBody>
                  <a:tcPr>
                    <a:noFill/>
                  </a:tcPr>
                </a:tc>
                <a:tc>
                  <a:txBody>
                    <a:bodyPr/>
                    <a:lstStyle/>
                    <a:p>
                      <a:pPr algn="l"/>
                      <a:endParaRPr lang="es-GB" sz="2000" dirty="0">
                        <a:solidFill>
                          <a:schemeClr val="accent5">
                            <a:lumMod val="50000"/>
                          </a:schemeClr>
                        </a:solidFill>
                      </a:endParaRPr>
                    </a:p>
                  </a:txBody>
                  <a:tcPr>
                    <a:noFill/>
                  </a:tcPr>
                </a:tc>
                <a:extLst>
                  <a:ext uri="{0D108BD9-81ED-4DB2-BD59-A6C34878D82A}">
                    <a16:rowId xmlns:a16="http://schemas.microsoft.com/office/drawing/2014/main" val="1363728135"/>
                  </a:ext>
                </a:extLst>
              </a:tr>
            </a:tbl>
          </a:graphicData>
        </a:graphic>
      </p:graphicFrame>
      <p:sp>
        <p:nvSpPr>
          <p:cNvPr id="3" name="CuadroTexto 2">
            <a:extLst>
              <a:ext uri="{FF2B5EF4-FFF2-40B4-BE49-F238E27FC236}">
                <a16:creationId xmlns:a16="http://schemas.microsoft.com/office/drawing/2014/main" id="{BE6E8212-FB91-2A47-B119-A12E40A2040D}"/>
              </a:ext>
            </a:extLst>
          </p:cNvPr>
          <p:cNvSpPr txBox="1"/>
          <p:nvPr/>
        </p:nvSpPr>
        <p:spPr>
          <a:xfrm>
            <a:off x="181312" y="416271"/>
            <a:ext cx="4099199" cy="400110"/>
          </a:xfrm>
          <a:prstGeom prst="rect">
            <a:avLst/>
          </a:prstGeom>
          <a:noFill/>
        </p:spPr>
        <p:txBody>
          <a:bodyPr wrap="none" rtlCol="0">
            <a:spAutoFit/>
          </a:bodyPr>
          <a:lstStyle/>
          <a:p>
            <a:r>
              <a:rPr lang="es-GB" sz="2000" b="1" dirty="0">
                <a:solidFill>
                  <a:schemeClr val="accent5">
                    <a:lumMod val="50000"/>
                  </a:schemeClr>
                </a:solidFill>
              </a:rPr>
              <a:t>Say </a:t>
            </a:r>
            <a:r>
              <a:rPr lang="es-GB" sz="2000" b="1">
                <a:solidFill>
                  <a:schemeClr val="accent5">
                    <a:lumMod val="50000"/>
                  </a:schemeClr>
                </a:solidFill>
              </a:rPr>
              <a:t>these </a:t>
            </a:r>
            <a:r>
              <a:rPr lang="en-GB" sz="2000" b="1">
                <a:solidFill>
                  <a:schemeClr val="accent5">
                    <a:lumMod val="50000"/>
                  </a:schemeClr>
                </a:solidFill>
              </a:rPr>
              <a:t>sentences</a:t>
            </a:r>
            <a:r>
              <a:rPr lang="es-GB" sz="2000" b="1">
                <a:solidFill>
                  <a:schemeClr val="accent5">
                    <a:lumMod val="50000"/>
                  </a:schemeClr>
                </a:solidFill>
              </a:rPr>
              <a:t> </a:t>
            </a:r>
            <a:r>
              <a:rPr lang="es-GB" sz="2000" b="1" dirty="0">
                <a:solidFill>
                  <a:schemeClr val="accent5">
                    <a:lumMod val="50000"/>
                  </a:schemeClr>
                </a:solidFill>
              </a:rPr>
              <a:t>in Spanish:</a:t>
            </a:r>
          </a:p>
        </p:txBody>
      </p:sp>
      <p:sp>
        <p:nvSpPr>
          <p:cNvPr id="10" name="CuadroTexto 9">
            <a:extLst>
              <a:ext uri="{FF2B5EF4-FFF2-40B4-BE49-F238E27FC236}">
                <a16:creationId xmlns:a16="http://schemas.microsoft.com/office/drawing/2014/main" id="{AC5A3DCC-EEC5-764D-A27D-448B5B560F22}"/>
              </a:ext>
            </a:extLst>
          </p:cNvPr>
          <p:cNvSpPr txBox="1"/>
          <p:nvPr/>
        </p:nvSpPr>
        <p:spPr>
          <a:xfrm>
            <a:off x="181312" y="3757650"/>
            <a:ext cx="4099199" cy="400110"/>
          </a:xfrm>
          <a:prstGeom prst="rect">
            <a:avLst/>
          </a:prstGeom>
          <a:noFill/>
        </p:spPr>
        <p:txBody>
          <a:bodyPr wrap="none" rtlCol="0">
            <a:spAutoFit/>
          </a:bodyPr>
          <a:lstStyle/>
          <a:p>
            <a:r>
              <a:rPr lang="es-GB" sz="2000" b="1" dirty="0">
                <a:solidFill>
                  <a:schemeClr val="accent5">
                    <a:lumMod val="50000"/>
                  </a:schemeClr>
                </a:solidFill>
              </a:rPr>
              <a:t>Say </a:t>
            </a:r>
            <a:r>
              <a:rPr lang="es-GB" sz="2000" b="1">
                <a:solidFill>
                  <a:schemeClr val="accent5">
                    <a:lumMod val="50000"/>
                  </a:schemeClr>
                </a:solidFill>
              </a:rPr>
              <a:t>these </a:t>
            </a:r>
            <a:r>
              <a:rPr lang="en-GB" sz="2000" b="1">
                <a:solidFill>
                  <a:schemeClr val="accent5">
                    <a:lumMod val="50000"/>
                  </a:schemeClr>
                </a:solidFill>
              </a:rPr>
              <a:t>sentences</a:t>
            </a:r>
            <a:r>
              <a:rPr lang="es-GB" sz="2000" b="1">
                <a:solidFill>
                  <a:schemeClr val="accent5">
                    <a:lumMod val="50000"/>
                  </a:schemeClr>
                </a:solidFill>
              </a:rPr>
              <a:t> </a:t>
            </a:r>
            <a:r>
              <a:rPr lang="es-GB" sz="2000" b="1" dirty="0">
                <a:solidFill>
                  <a:schemeClr val="accent5">
                    <a:lumMod val="50000"/>
                  </a:schemeClr>
                </a:solidFill>
              </a:rPr>
              <a:t>in Spanish:</a:t>
            </a:r>
          </a:p>
        </p:txBody>
      </p:sp>
      <p:sp>
        <p:nvSpPr>
          <p:cNvPr id="7" name="CuadroTexto 6">
            <a:extLst>
              <a:ext uri="{FF2B5EF4-FFF2-40B4-BE49-F238E27FC236}">
                <a16:creationId xmlns:a16="http://schemas.microsoft.com/office/drawing/2014/main" id="{C21C2E92-6A3D-984B-8EE1-78CB8668C8D4}"/>
              </a:ext>
            </a:extLst>
          </p:cNvPr>
          <p:cNvSpPr txBox="1"/>
          <p:nvPr/>
        </p:nvSpPr>
        <p:spPr>
          <a:xfrm>
            <a:off x="8214465" y="536108"/>
            <a:ext cx="1733167" cy="400110"/>
          </a:xfrm>
          <a:prstGeom prst="rect">
            <a:avLst/>
          </a:prstGeom>
          <a:noFill/>
        </p:spPr>
        <p:txBody>
          <a:bodyPr wrap="none" rtlCol="0">
            <a:spAutoFit/>
          </a:bodyPr>
          <a:lstStyle/>
          <a:p>
            <a:pPr algn="ctr"/>
            <a:r>
              <a:rPr lang="en-GB" sz="2000" b="1">
                <a:solidFill>
                  <a:schemeClr val="accent5">
                    <a:lumMod val="50000"/>
                  </a:schemeClr>
                </a:solidFill>
              </a:rPr>
              <a:t>on </a:t>
            </a:r>
            <a:r>
              <a:rPr lang="en-GB" sz="2000" b="1" dirty="0">
                <a:solidFill>
                  <a:schemeClr val="accent5">
                    <a:lumMod val="50000"/>
                  </a:schemeClr>
                </a:solidFill>
              </a:rPr>
              <a:t>the table</a:t>
            </a:r>
            <a:endParaRPr lang="es-GB" sz="2000" b="1" dirty="0">
              <a:solidFill>
                <a:schemeClr val="accent5">
                  <a:lumMod val="50000"/>
                </a:schemeClr>
              </a:solidFill>
            </a:endParaRPr>
          </a:p>
        </p:txBody>
      </p:sp>
      <p:sp>
        <p:nvSpPr>
          <p:cNvPr id="11" name="CuadroTexto 10">
            <a:extLst>
              <a:ext uri="{FF2B5EF4-FFF2-40B4-BE49-F238E27FC236}">
                <a16:creationId xmlns:a16="http://schemas.microsoft.com/office/drawing/2014/main" id="{2AD55F46-9C19-9C4D-9971-81C9565902F3}"/>
              </a:ext>
            </a:extLst>
          </p:cNvPr>
          <p:cNvSpPr txBox="1"/>
          <p:nvPr/>
        </p:nvSpPr>
        <p:spPr>
          <a:xfrm>
            <a:off x="6135251" y="561194"/>
            <a:ext cx="333746" cy="400110"/>
          </a:xfrm>
          <a:prstGeom prst="rect">
            <a:avLst/>
          </a:prstGeom>
          <a:noFill/>
        </p:spPr>
        <p:txBody>
          <a:bodyPr wrap="none" rtlCol="0">
            <a:spAutoFit/>
          </a:bodyPr>
          <a:lstStyle/>
          <a:p>
            <a:r>
              <a:rPr lang="es-GB" sz="2000" b="1" dirty="0">
                <a:solidFill>
                  <a:schemeClr val="accent5">
                    <a:lumMod val="50000"/>
                  </a:schemeClr>
                </a:solidFill>
              </a:rPr>
              <a:t>B</a:t>
            </a:r>
          </a:p>
        </p:txBody>
      </p:sp>
      <p:sp>
        <p:nvSpPr>
          <p:cNvPr id="12" name="CuadroTexto 11">
            <a:extLst>
              <a:ext uri="{FF2B5EF4-FFF2-40B4-BE49-F238E27FC236}">
                <a16:creationId xmlns:a16="http://schemas.microsoft.com/office/drawing/2014/main" id="{9D759BBF-0F8D-8041-A32F-1EE9F6BF8B89}"/>
              </a:ext>
            </a:extLst>
          </p:cNvPr>
          <p:cNvSpPr txBox="1"/>
          <p:nvPr/>
        </p:nvSpPr>
        <p:spPr>
          <a:xfrm>
            <a:off x="8424458" y="936218"/>
            <a:ext cx="1313181" cy="400110"/>
          </a:xfrm>
          <a:prstGeom prst="rect">
            <a:avLst/>
          </a:prstGeom>
          <a:noFill/>
        </p:spPr>
        <p:txBody>
          <a:bodyPr wrap="none" rtlCol="0">
            <a:spAutoFit/>
          </a:bodyPr>
          <a:lstStyle/>
          <a:p>
            <a:pPr algn="ctr"/>
            <a:r>
              <a:rPr lang="en-GB" sz="2000" b="1">
                <a:solidFill>
                  <a:schemeClr val="accent5">
                    <a:lumMod val="50000"/>
                  </a:schemeClr>
                </a:solidFill>
              </a:rPr>
              <a:t>in a bowl</a:t>
            </a:r>
            <a:endParaRPr lang="es-GB" sz="2000" b="1" dirty="0">
              <a:solidFill>
                <a:schemeClr val="accent5">
                  <a:lumMod val="50000"/>
                </a:schemeClr>
              </a:solidFill>
            </a:endParaRPr>
          </a:p>
        </p:txBody>
      </p:sp>
      <p:sp>
        <p:nvSpPr>
          <p:cNvPr id="13" name="CuadroTexto 12">
            <a:extLst>
              <a:ext uri="{FF2B5EF4-FFF2-40B4-BE49-F238E27FC236}">
                <a16:creationId xmlns:a16="http://schemas.microsoft.com/office/drawing/2014/main" id="{7D7167E8-A310-A946-B041-8D54F8F9B5B9}"/>
              </a:ext>
            </a:extLst>
          </p:cNvPr>
          <p:cNvSpPr txBox="1"/>
          <p:nvPr/>
        </p:nvSpPr>
        <p:spPr>
          <a:xfrm>
            <a:off x="8538271" y="1331673"/>
            <a:ext cx="1085554" cy="400110"/>
          </a:xfrm>
          <a:prstGeom prst="rect">
            <a:avLst/>
          </a:prstGeom>
          <a:noFill/>
        </p:spPr>
        <p:txBody>
          <a:bodyPr wrap="none" rtlCol="0">
            <a:spAutoFit/>
          </a:bodyPr>
          <a:lstStyle/>
          <a:p>
            <a:pPr algn="ctr"/>
            <a:r>
              <a:rPr lang="en-GB" sz="2000" b="1" dirty="0">
                <a:solidFill>
                  <a:schemeClr val="accent5">
                    <a:lumMod val="50000"/>
                  </a:schemeClr>
                </a:solidFill>
              </a:rPr>
              <a:t>outside</a:t>
            </a:r>
            <a:endParaRPr lang="es-GB" sz="2000" b="1" dirty="0">
              <a:solidFill>
                <a:schemeClr val="accent5">
                  <a:lumMod val="50000"/>
                </a:schemeClr>
              </a:solidFill>
            </a:endParaRPr>
          </a:p>
        </p:txBody>
      </p:sp>
      <p:sp>
        <p:nvSpPr>
          <p:cNvPr id="14" name="CuadroTexto 13">
            <a:extLst>
              <a:ext uri="{FF2B5EF4-FFF2-40B4-BE49-F238E27FC236}">
                <a16:creationId xmlns:a16="http://schemas.microsoft.com/office/drawing/2014/main" id="{3342160A-A2F0-BE49-93F2-EB459E1E4809}"/>
              </a:ext>
            </a:extLst>
          </p:cNvPr>
          <p:cNvSpPr txBox="1"/>
          <p:nvPr/>
        </p:nvSpPr>
        <p:spPr>
          <a:xfrm>
            <a:off x="8145535" y="1731783"/>
            <a:ext cx="1871026" cy="400110"/>
          </a:xfrm>
          <a:prstGeom prst="rect">
            <a:avLst/>
          </a:prstGeom>
          <a:noFill/>
        </p:spPr>
        <p:txBody>
          <a:bodyPr wrap="none" rtlCol="0">
            <a:spAutoFit/>
          </a:bodyPr>
          <a:lstStyle/>
          <a:p>
            <a:pPr algn="ctr"/>
            <a:r>
              <a:rPr lang="en-GB" sz="2000" b="1">
                <a:solidFill>
                  <a:schemeClr val="accent5">
                    <a:lumMod val="50000"/>
                  </a:schemeClr>
                </a:solidFill>
              </a:rPr>
              <a:t>in </a:t>
            </a:r>
            <a:r>
              <a:rPr lang="en-GB" sz="2000" b="1" dirty="0">
                <a:solidFill>
                  <a:schemeClr val="accent5">
                    <a:lumMod val="50000"/>
                  </a:schemeClr>
                </a:solidFill>
              </a:rPr>
              <a:t>the kitchen</a:t>
            </a:r>
            <a:endParaRPr lang="es-GB" sz="2000" b="1" dirty="0">
              <a:solidFill>
                <a:schemeClr val="accent5">
                  <a:lumMod val="50000"/>
                </a:schemeClr>
              </a:solidFill>
            </a:endParaRPr>
          </a:p>
        </p:txBody>
      </p:sp>
      <p:sp>
        <p:nvSpPr>
          <p:cNvPr id="15" name="CuadroTexto 14">
            <a:extLst>
              <a:ext uri="{FF2B5EF4-FFF2-40B4-BE49-F238E27FC236}">
                <a16:creationId xmlns:a16="http://schemas.microsoft.com/office/drawing/2014/main" id="{BD0FA0DD-06FE-0143-BA17-016422D9150F}"/>
              </a:ext>
            </a:extLst>
          </p:cNvPr>
          <p:cNvSpPr txBox="1"/>
          <p:nvPr/>
        </p:nvSpPr>
        <p:spPr>
          <a:xfrm>
            <a:off x="8286600" y="2127238"/>
            <a:ext cx="1588897" cy="400110"/>
          </a:xfrm>
          <a:prstGeom prst="rect">
            <a:avLst/>
          </a:prstGeom>
          <a:noFill/>
        </p:spPr>
        <p:txBody>
          <a:bodyPr wrap="none" rtlCol="0">
            <a:spAutoFit/>
          </a:bodyPr>
          <a:lstStyle/>
          <a:p>
            <a:pPr algn="ctr"/>
            <a:r>
              <a:rPr lang="en-GB" sz="2000" b="1" dirty="0">
                <a:solidFill>
                  <a:schemeClr val="accent5">
                    <a:lumMod val="50000"/>
                  </a:schemeClr>
                </a:solidFill>
              </a:rPr>
              <a:t>on the dish</a:t>
            </a:r>
            <a:endParaRPr lang="es-GB" sz="2000" b="1" dirty="0">
              <a:solidFill>
                <a:schemeClr val="accent5">
                  <a:lumMod val="50000"/>
                </a:schemeClr>
              </a:solidFill>
            </a:endParaRPr>
          </a:p>
        </p:txBody>
      </p:sp>
      <p:sp>
        <p:nvSpPr>
          <p:cNvPr id="16" name="CuadroTexto 15">
            <a:extLst>
              <a:ext uri="{FF2B5EF4-FFF2-40B4-BE49-F238E27FC236}">
                <a16:creationId xmlns:a16="http://schemas.microsoft.com/office/drawing/2014/main" id="{502DCC8C-EEBE-9F48-AF8E-6DAB9716E0D2}"/>
              </a:ext>
            </a:extLst>
          </p:cNvPr>
          <p:cNvSpPr txBox="1"/>
          <p:nvPr/>
        </p:nvSpPr>
        <p:spPr>
          <a:xfrm>
            <a:off x="8021025" y="2514222"/>
            <a:ext cx="2533066" cy="400110"/>
          </a:xfrm>
          <a:prstGeom prst="rect">
            <a:avLst/>
          </a:prstGeom>
          <a:noFill/>
        </p:spPr>
        <p:txBody>
          <a:bodyPr wrap="none" rtlCol="0">
            <a:spAutoFit/>
          </a:bodyPr>
          <a:lstStyle/>
          <a:p>
            <a:pPr algn="ctr"/>
            <a:r>
              <a:rPr lang="en-GB" sz="2000" b="1" dirty="0">
                <a:solidFill>
                  <a:schemeClr val="accent5">
                    <a:lumMod val="50000"/>
                  </a:schemeClr>
                </a:solidFill>
              </a:rPr>
              <a:t>next to the window</a:t>
            </a:r>
            <a:endParaRPr lang="es-GB" sz="2000" b="1" dirty="0">
              <a:solidFill>
                <a:schemeClr val="accent5">
                  <a:lumMod val="50000"/>
                </a:schemeClr>
              </a:solidFill>
            </a:endParaRPr>
          </a:p>
        </p:txBody>
      </p:sp>
      <p:sp>
        <p:nvSpPr>
          <p:cNvPr id="17" name="CuadroTexto 16">
            <a:extLst>
              <a:ext uri="{FF2B5EF4-FFF2-40B4-BE49-F238E27FC236}">
                <a16:creationId xmlns:a16="http://schemas.microsoft.com/office/drawing/2014/main" id="{225B841F-95D5-F14D-B0A0-B29615C854FF}"/>
              </a:ext>
            </a:extLst>
          </p:cNvPr>
          <p:cNvSpPr txBox="1"/>
          <p:nvPr/>
        </p:nvSpPr>
        <p:spPr>
          <a:xfrm>
            <a:off x="8145535" y="3821054"/>
            <a:ext cx="1871026" cy="400110"/>
          </a:xfrm>
          <a:prstGeom prst="rect">
            <a:avLst/>
          </a:prstGeom>
          <a:noFill/>
        </p:spPr>
        <p:txBody>
          <a:bodyPr wrap="none" rtlCol="0">
            <a:spAutoFit/>
          </a:bodyPr>
          <a:lstStyle/>
          <a:p>
            <a:pPr algn="ctr"/>
            <a:r>
              <a:rPr lang="en-GB" sz="2000" b="1">
                <a:solidFill>
                  <a:schemeClr val="accent5">
                    <a:lumMod val="50000"/>
                  </a:schemeClr>
                </a:solidFill>
              </a:rPr>
              <a:t>at </a:t>
            </a:r>
            <a:r>
              <a:rPr lang="en-GB" sz="2000" b="1" dirty="0">
                <a:solidFill>
                  <a:schemeClr val="accent5">
                    <a:lumMod val="50000"/>
                  </a:schemeClr>
                </a:solidFill>
              </a:rPr>
              <a:t>the market</a:t>
            </a:r>
            <a:endParaRPr lang="es-GB" sz="2000" b="1" dirty="0">
              <a:solidFill>
                <a:schemeClr val="accent5">
                  <a:lumMod val="50000"/>
                </a:schemeClr>
              </a:solidFill>
            </a:endParaRPr>
          </a:p>
        </p:txBody>
      </p:sp>
      <p:sp>
        <p:nvSpPr>
          <p:cNvPr id="19" name="CuadroTexto 18">
            <a:extLst>
              <a:ext uri="{FF2B5EF4-FFF2-40B4-BE49-F238E27FC236}">
                <a16:creationId xmlns:a16="http://schemas.microsoft.com/office/drawing/2014/main" id="{66A75FF7-7645-274A-9F12-120D8F13E60C}"/>
              </a:ext>
            </a:extLst>
          </p:cNvPr>
          <p:cNvSpPr txBox="1"/>
          <p:nvPr/>
        </p:nvSpPr>
        <p:spPr>
          <a:xfrm>
            <a:off x="8286600" y="4609462"/>
            <a:ext cx="1588897" cy="400110"/>
          </a:xfrm>
          <a:prstGeom prst="rect">
            <a:avLst/>
          </a:prstGeom>
          <a:noFill/>
        </p:spPr>
        <p:txBody>
          <a:bodyPr wrap="none" rtlCol="0">
            <a:spAutoFit/>
          </a:bodyPr>
          <a:lstStyle/>
          <a:p>
            <a:pPr algn="ctr"/>
            <a:r>
              <a:rPr lang="en-GB" sz="2000" b="1">
                <a:solidFill>
                  <a:schemeClr val="accent5">
                    <a:lumMod val="50000"/>
                  </a:schemeClr>
                </a:solidFill>
              </a:rPr>
              <a:t>on </a:t>
            </a:r>
            <a:r>
              <a:rPr lang="en-GB" sz="2000" b="1" dirty="0">
                <a:solidFill>
                  <a:schemeClr val="accent5">
                    <a:lumMod val="50000"/>
                  </a:schemeClr>
                </a:solidFill>
              </a:rPr>
              <a:t>the dish</a:t>
            </a:r>
            <a:endParaRPr lang="es-GB" sz="2000" b="1" dirty="0">
              <a:solidFill>
                <a:schemeClr val="accent5">
                  <a:lumMod val="50000"/>
                </a:schemeClr>
              </a:solidFill>
            </a:endParaRPr>
          </a:p>
        </p:txBody>
      </p:sp>
      <p:sp>
        <p:nvSpPr>
          <p:cNvPr id="20" name="CuadroTexto 19">
            <a:extLst>
              <a:ext uri="{FF2B5EF4-FFF2-40B4-BE49-F238E27FC236}">
                <a16:creationId xmlns:a16="http://schemas.microsoft.com/office/drawing/2014/main" id="{7A3703B5-A45B-504E-B474-96BBF9D3982F}"/>
              </a:ext>
            </a:extLst>
          </p:cNvPr>
          <p:cNvSpPr txBox="1"/>
          <p:nvPr/>
        </p:nvSpPr>
        <p:spPr>
          <a:xfrm>
            <a:off x="8419649" y="4988155"/>
            <a:ext cx="1322799" cy="400110"/>
          </a:xfrm>
          <a:prstGeom prst="rect">
            <a:avLst/>
          </a:prstGeom>
          <a:noFill/>
        </p:spPr>
        <p:txBody>
          <a:bodyPr wrap="none" rtlCol="0">
            <a:spAutoFit/>
          </a:bodyPr>
          <a:lstStyle/>
          <a:p>
            <a:pPr algn="ctr"/>
            <a:r>
              <a:rPr lang="en-GB" sz="2000" b="1">
                <a:solidFill>
                  <a:schemeClr val="accent5">
                    <a:lumMod val="50000"/>
                  </a:schemeClr>
                </a:solidFill>
              </a:rPr>
              <a:t>the </a:t>
            </a:r>
            <a:r>
              <a:rPr lang="en-GB" sz="2000" b="1" dirty="0">
                <a:solidFill>
                  <a:schemeClr val="accent5">
                    <a:lumMod val="50000"/>
                  </a:schemeClr>
                </a:solidFill>
              </a:rPr>
              <a:t>table</a:t>
            </a:r>
            <a:endParaRPr lang="es-GB" sz="2000" b="1" dirty="0">
              <a:solidFill>
                <a:schemeClr val="accent5">
                  <a:lumMod val="50000"/>
                </a:schemeClr>
              </a:solidFill>
            </a:endParaRPr>
          </a:p>
        </p:txBody>
      </p:sp>
      <p:sp>
        <p:nvSpPr>
          <p:cNvPr id="21" name="CuadroTexto 20">
            <a:extLst>
              <a:ext uri="{FF2B5EF4-FFF2-40B4-BE49-F238E27FC236}">
                <a16:creationId xmlns:a16="http://schemas.microsoft.com/office/drawing/2014/main" id="{21C628E2-A42F-B14B-81C1-ECD001B386D6}"/>
              </a:ext>
            </a:extLst>
          </p:cNvPr>
          <p:cNvSpPr txBox="1"/>
          <p:nvPr/>
        </p:nvSpPr>
        <p:spPr>
          <a:xfrm>
            <a:off x="8145535" y="5405674"/>
            <a:ext cx="1871026" cy="400110"/>
          </a:xfrm>
          <a:prstGeom prst="rect">
            <a:avLst/>
          </a:prstGeom>
          <a:noFill/>
        </p:spPr>
        <p:txBody>
          <a:bodyPr wrap="none" rtlCol="0">
            <a:spAutoFit/>
          </a:bodyPr>
          <a:lstStyle/>
          <a:p>
            <a:pPr algn="ctr"/>
            <a:r>
              <a:rPr lang="en-GB" sz="2000" b="1">
                <a:solidFill>
                  <a:schemeClr val="accent5">
                    <a:lumMod val="50000"/>
                  </a:schemeClr>
                </a:solidFill>
              </a:rPr>
              <a:t>in </a:t>
            </a:r>
            <a:r>
              <a:rPr lang="en-GB" sz="2000" b="1" dirty="0">
                <a:solidFill>
                  <a:schemeClr val="accent5">
                    <a:lumMod val="50000"/>
                  </a:schemeClr>
                </a:solidFill>
              </a:rPr>
              <a:t>the kitchen</a:t>
            </a:r>
            <a:endParaRPr lang="es-GB" sz="2000" b="1" dirty="0">
              <a:solidFill>
                <a:schemeClr val="accent5">
                  <a:lumMod val="50000"/>
                </a:schemeClr>
              </a:solidFill>
            </a:endParaRPr>
          </a:p>
        </p:txBody>
      </p:sp>
      <p:sp>
        <p:nvSpPr>
          <p:cNvPr id="22" name="CuadroTexto 21">
            <a:extLst>
              <a:ext uri="{FF2B5EF4-FFF2-40B4-BE49-F238E27FC236}">
                <a16:creationId xmlns:a16="http://schemas.microsoft.com/office/drawing/2014/main" id="{DB665363-76B1-E84E-98E1-7E9273E4BCA0}"/>
              </a:ext>
            </a:extLst>
          </p:cNvPr>
          <p:cNvSpPr txBox="1"/>
          <p:nvPr/>
        </p:nvSpPr>
        <p:spPr>
          <a:xfrm>
            <a:off x="8351521" y="5797129"/>
            <a:ext cx="1459054" cy="400110"/>
          </a:xfrm>
          <a:prstGeom prst="rect">
            <a:avLst/>
          </a:prstGeom>
          <a:noFill/>
        </p:spPr>
        <p:txBody>
          <a:bodyPr wrap="none" rtlCol="0">
            <a:spAutoFit/>
          </a:bodyPr>
          <a:lstStyle/>
          <a:p>
            <a:pPr algn="ctr"/>
            <a:r>
              <a:rPr lang="en-GB" sz="2000" b="1">
                <a:solidFill>
                  <a:schemeClr val="accent5">
                    <a:lumMod val="50000"/>
                  </a:schemeClr>
                </a:solidFill>
              </a:rPr>
              <a:t>in </a:t>
            </a:r>
            <a:r>
              <a:rPr lang="en-GB" sz="2000" b="1" dirty="0">
                <a:solidFill>
                  <a:schemeClr val="accent5">
                    <a:lumMod val="50000"/>
                  </a:schemeClr>
                </a:solidFill>
              </a:rPr>
              <a:t>the bag</a:t>
            </a:r>
            <a:endParaRPr lang="es-GB" sz="2000" b="1" dirty="0">
              <a:solidFill>
                <a:schemeClr val="accent5">
                  <a:lumMod val="50000"/>
                </a:schemeClr>
              </a:solidFill>
            </a:endParaRPr>
          </a:p>
        </p:txBody>
      </p:sp>
      <p:sp>
        <p:nvSpPr>
          <p:cNvPr id="24" name="CuadroTexto 23">
            <a:extLst>
              <a:ext uri="{FF2B5EF4-FFF2-40B4-BE49-F238E27FC236}">
                <a16:creationId xmlns:a16="http://schemas.microsoft.com/office/drawing/2014/main" id="{E5E5BAEA-812C-F041-9C3E-2A743B33C0DB}"/>
              </a:ext>
            </a:extLst>
          </p:cNvPr>
          <p:cNvSpPr txBox="1"/>
          <p:nvPr/>
        </p:nvSpPr>
        <p:spPr>
          <a:xfrm>
            <a:off x="6144570" y="956031"/>
            <a:ext cx="373820" cy="400110"/>
          </a:xfrm>
          <a:prstGeom prst="rect">
            <a:avLst/>
          </a:prstGeom>
          <a:noFill/>
        </p:spPr>
        <p:txBody>
          <a:bodyPr wrap="none" rtlCol="0">
            <a:spAutoFit/>
          </a:bodyPr>
          <a:lstStyle/>
          <a:p>
            <a:r>
              <a:rPr lang="es-GB" sz="2000" b="1" dirty="0">
                <a:solidFill>
                  <a:schemeClr val="accent5">
                    <a:lumMod val="50000"/>
                  </a:schemeClr>
                </a:solidFill>
              </a:rPr>
              <a:t>A</a:t>
            </a:r>
          </a:p>
        </p:txBody>
      </p:sp>
      <p:sp>
        <p:nvSpPr>
          <p:cNvPr id="25" name="CuadroTexto 24">
            <a:extLst>
              <a:ext uri="{FF2B5EF4-FFF2-40B4-BE49-F238E27FC236}">
                <a16:creationId xmlns:a16="http://schemas.microsoft.com/office/drawing/2014/main" id="{40168BF2-C623-4845-A51F-8A42268E1359}"/>
              </a:ext>
            </a:extLst>
          </p:cNvPr>
          <p:cNvSpPr txBox="1"/>
          <p:nvPr/>
        </p:nvSpPr>
        <p:spPr>
          <a:xfrm>
            <a:off x="6144570" y="1350868"/>
            <a:ext cx="333746" cy="400110"/>
          </a:xfrm>
          <a:prstGeom prst="rect">
            <a:avLst/>
          </a:prstGeom>
          <a:noFill/>
        </p:spPr>
        <p:txBody>
          <a:bodyPr wrap="none" rtlCol="0">
            <a:spAutoFit/>
          </a:bodyPr>
          <a:lstStyle/>
          <a:p>
            <a:r>
              <a:rPr lang="es-GB" sz="2000" b="1" dirty="0">
                <a:solidFill>
                  <a:schemeClr val="accent5">
                    <a:lumMod val="50000"/>
                  </a:schemeClr>
                </a:solidFill>
              </a:rPr>
              <a:t>B</a:t>
            </a:r>
          </a:p>
        </p:txBody>
      </p:sp>
      <p:sp>
        <p:nvSpPr>
          <p:cNvPr id="26" name="CuadroTexto 25">
            <a:extLst>
              <a:ext uri="{FF2B5EF4-FFF2-40B4-BE49-F238E27FC236}">
                <a16:creationId xmlns:a16="http://schemas.microsoft.com/office/drawing/2014/main" id="{83C024D0-381C-F841-A1A7-68BFD11D07BA}"/>
              </a:ext>
            </a:extLst>
          </p:cNvPr>
          <p:cNvSpPr txBox="1"/>
          <p:nvPr/>
        </p:nvSpPr>
        <p:spPr>
          <a:xfrm>
            <a:off x="6164607" y="1745705"/>
            <a:ext cx="333746" cy="400110"/>
          </a:xfrm>
          <a:prstGeom prst="rect">
            <a:avLst/>
          </a:prstGeom>
          <a:noFill/>
        </p:spPr>
        <p:txBody>
          <a:bodyPr wrap="none" rtlCol="0">
            <a:spAutoFit/>
          </a:bodyPr>
          <a:lstStyle/>
          <a:p>
            <a:r>
              <a:rPr lang="es-GB" sz="2000" b="1" dirty="0">
                <a:solidFill>
                  <a:schemeClr val="accent5">
                    <a:lumMod val="50000"/>
                  </a:schemeClr>
                </a:solidFill>
              </a:rPr>
              <a:t>B</a:t>
            </a:r>
          </a:p>
        </p:txBody>
      </p:sp>
      <p:sp>
        <p:nvSpPr>
          <p:cNvPr id="27" name="CuadroTexto 26">
            <a:extLst>
              <a:ext uri="{FF2B5EF4-FFF2-40B4-BE49-F238E27FC236}">
                <a16:creationId xmlns:a16="http://schemas.microsoft.com/office/drawing/2014/main" id="{88892637-6B25-6142-8AA3-45E9AE6250E0}"/>
              </a:ext>
            </a:extLst>
          </p:cNvPr>
          <p:cNvSpPr txBox="1"/>
          <p:nvPr/>
        </p:nvSpPr>
        <p:spPr>
          <a:xfrm>
            <a:off x="6176316" y="2140542"/>
            <a:ext cx="373820" cy="400110"/>
          </a:xfrm>
          <a:prstGeom prst="rect">
            <a:avLst/>
          </a:prstGeom>
          <a:noFill/>
        </p:spPr>
        <p:txBody>
          <a:bodyPr wrap="none" rtlCol="0">
            <a:spAutoFit/>
          </a:bodyPr>
          <a:lstStyle/>
          <a:p>
            <a:r>
              <a:rPr lang="es-GB" sz="2000" b="1" dirty="0">
                <a:solidFill>
                  <a:schemeClr val="accent5">
                    <a:lumMod val="50000"/>
                  </a:schemeClr>
                </a:solidFill>
              </a:rPr>
              <a:t>A</a:t>
            </a:r>
          </a:p>
        </p:txBody>
      </p:sp>
      <p:sp>
        <p:nvSpPr>
          <p:cNvPr id="28" name="CuadroTexto 27">
            <a:extLst>
              <a:ext uri="{FF2B5EF4-FFF2-40B4-BE49-F238E27FC236}">
                <a16:creationId xmlns:a16="http://schemas.microsoft.com/office/drawing/2014/main" id="{EFA6FE99-F2DD-1E49-82A2-811C3B076BA4}"/>
              </a:ext>
            </a:extLst>
          </p:cNvPr>
          <p:cNvSpPr txBox="1"/>
          <p:nvPr/>
        </p:nvSpPr>
        <p:spPr>
          <a:xfrm>
            <a:off x="6156279" y="2535381"/>
            <a:ext cx="373820" cy="400110"/>
          </a:xfrm>
          <a:prstGeom prst="rect">
            <a:avLst/>
          </a:prstGeom>
          <a:noFill/>
        </p:spPr>
        <p:txBody>
          <a:bodyPr wrap="none" rtlCol="0">
            <a:spAutoFit/>
          </a:bodyPr>
          <a:lstStyle/>
          <a:p>
            <a:r>
              <a:rPr lang="es-GB" sz="2000" b="1" dirty="0">
                <a:solidFill>
                  <a:schemeClr val="accent5">
                    <a:lumMod val="50000"/>
                  </a:schemeClr>
                </a:solidFill>
              </a:rPr>
              <a:t>A</a:t>
            </a:r>
          </a:p>
        </p:txBody>
      </p:sp>
      <p:sp>
        <p:nvSpPr>
          <p:cNvPr id="30" name="CuadroTexto 29">
            <a:extLst>
              <a:ext uri="{FF2B5EF4-FFF2-40B4-BE49-F238E27FC236}">
                <a16:creationId xmlns:a16="http://schemas.microsoft.com/office/drawing/2014/main" id="{E4DD0789-020F-954E-9CBD-B8596D0C3807}"/>
              </a:ext>
            </a:extLst>
          </p:cNvPr>
          <p:cNvSpPr txBox="1"/>
          <p:nvPr/>
        </p:nvSpPr>
        <p:spPr>
          <a:xfrm>
            <a:off x="6101322" y="3840953"/>
            <a:ext cx="333746" cy="400110"/>
          </a:xfrm>
          <a:prstGeom prst="rect">
            <a:avLst/>
          </a:prstGeom>
          <a:noFill/>
        </p:spPr>
        <p:txBody>
          <a:bodyPr wrap="none" rtlCol="0">
            <a:spAutoFit/>
          </a:bodyPr>
          <a:lstStyle/>
          <a:p>
            <a:r>
              <a:rPr lang="es-GB" sz="2000" b="1" dirty="0">
                <a:solidFill>
                  <a:schemeClr val="accent5">
                    <a:lumMod val="50000"/>
                  </a:schemeClr>
                </a:solidFill>
              </a:rPr>
              <a:t>B</a:t>
            </a:r>
          </a:p>
        </p:txBody>
      </p:sp>
      <p:sp>
        <p:nvSpPr>
          <p:cNvPr id="31" name="CuadroTexto 30">
            <a:extLst>
              <a:ext uri="{FF2B5EF4-FFF2-40B4-BE49-F238E27FC236}">
                <a16:creationId xmlns:a16="http://schemas.microsoft.com/office/drawing/2014/main" id="{06AAFFDA-D74C-B04F-8169-2652247F9304}"/>
              </a:ext>
            </a:extLst>
          </p:cNvPr>
          <p:cNvSpPr txBox="1"/>
          <p:nvPr/>
        </p:nvSpPr>
        <p:spPr>
          <a:xfrm>
            <a:off x="6110641" y="4235790"/>
            <a:ext cx="333746" cy="400110"/>
          </a:xfrm>
          <a:prstGeom prst="rect">
            <a:avLst/>
          </a:prstGeom>
          <a:noFill/>
        </p:spPr>
        <p:txBody>
          <a:bodyPr wrap="none" rtlCol="0">
            <a:spAutoFit/>
          </a:bodyPr>
          <a:lstStyle/>
          <a:p>
            <a:r>
              <a:rPr lang="es-GB" sz="2000" b="1" dirty="0">
                <a:solidFill>
                  <a:schemeClr val="accent5">
                    <a:lumMod val="50000"/>
                  </a:schemeClr>
                </a:solidFill>
              </a:rPr>
              <a:t>B</a:t>
            </a:r>
          </a:p>
        </p:txBody>
      </p:sp>
      <p:sp>
        <p:nvSpPr>
          <p:cNvPr id="32" name="CuadroTexto 31">
            <a:extLst>
              <a:ext uri="{FF2B5EF4-FFF2-40B4-BE49-F238E27FC236}">
                <a16:creationId xmlns:a16="http://schemas.microsoft.com/office/drawing/2014/main" id="{9D3431DF-300F-144B-ADAD-460FEADC275B}"/>
              </a:ext>
            </a:extLst>
          </p:cNvPr>
          <p:cNvSpPr txBox="1"/>
          <p:nvPr/>
        </p:nvSpPr>
        <p:spPr>
          <a:xfrm>
            <a:off x="6110641" y="4630627"/>
            <a:ext cx="373820" cy="400110"/>
          </a:xfrm>
          <a:prstGeom prst="rect">
            <a:avLst/>
          </a:prstGeom>
          <a:noFill/>
        </p:spPr>
        <p:txBody>
          <a:bodyPr wrap="none" rtlCol="0">
            <a:spAutoFit/>
          </a:bodyPr>
          <a:lstStyle/>
          <a:p>
            <a:r>
              <a:rPr lang="es-GB" sz="2000" b="1" dirty="0">
                <a:solidFill>
                  <a:schemeClr val="accent5">
                    <a:lumMod val="50000"/>
                  </a:schemeClr>
                </a:solidFill>
              </a:rPr>
              <a:t>A</a:t>
            </a:r>
          </a:p>
        </p:txBody>
      </p:sp>
      <p:sp>
        <p:nvSpPr>
          <p:cNvPr id="33" name="CuadroTexto 32">
            <a:extLst>
              <a:ext uri="{FF2B5EF4-FFF2-40B4-BE49-F238E27FC236}">
                <a16:creationId xmlns:a16="http://schemas.microsoft.com/office/drawing/2014/main" id="{BD63872B-ADC4-C64A-B946-0B1A5D254ACF}"/>
              </a:ext>
            </a:extLst>
          </p:cNvPr>
          <p:cNvSpPr txBox="1"/>
          <p:nvPr/>
        </p:nvSpPr>
        <p:spPr>
          <a:xfrm>
            <a:off x="6130678" y="5025464"/>
            <a:ext cx="333746" cy="400110"/>
          </a:xfrm>
          <a:prstGeom prst="rect">
            <a:avLst/>
          </a:prstGeom>
          <a:noFill/>
        </p:spPr>
        <p:txBody>
          <a:bodyPr wrap="none" rtlCol="0">
            <a:spAutoFit/>
          </a:bodyPr>
          <a:lstStyle/>
          <a:p>
            <a:r>
              <a:rPr lang="es-GB" sz="2000" b="1" dirty="0">
                <a:solidFill>
                  <a:schemeClr val="accent5">
                    <a:lumMod val="50000"/>
                  </a:schemeClr>
                </a:solidFill>
              </a:rPr>
              <a:t>B</a:t>
            </a:r>
          </a:p>
        </p:txBody>
      </p:sp>
      <p:sp>
        <p:nvSpPr>
          <p:cNvPr id="34" name="CuadroTexto 33">
            <a:extLst>
              <a:ext uri="{FF2B5EF4-FFF2-40B4-BE49-F238E27FC236}">
                <a16:creationId xmlns:a16="http://schemas.microsoft.com/office/drawing/2014/main" id="{453E935A-49BF-DA48-B7F0-B7B43DA1D77B}"/>
              </a:ext>
            </a:extLst>
          </p:cNvPr>
          <p:cNvSpPr txBox="1"/>
          <p:nvPr/>
        </p:nvSpPr>
        <p:spPr>
          <a:xfrm>
            <a:off x="6142387" y="5420301"/>
            <a:ext cx="373820" cy="400110"/>
          </a:xfrm>
          <a:prstGeom prst="rect">
            <a:avLst/>
          </a:prstGeom>
          <a:noFill/>
        </p:spPr>
        <p:txBody>
          <a:bodyPr wrap="none" rtlCol="0">
            <a:spAutoFit/>
          </a:bodyPr>
          <a:lstStyle/>
          <a:p>
            <a:r>
              <a:rPr lang="es-GB" sz="2000" b="1" dirty="0">
                <a:solidFill>
                  <a:schemeClr val="accent5">
                    <a:lumMod val="50000"/>
                  </a:schemeClr>
                </a:solidFill>
              </a:rPr>
              <a:t>A</a:t>
            </a:r>
          </a:p>
        </p:txBody>
      </p:sp>
      <p:sp>
        <p:nvSpPr>
          <p:cNvPr id="35" name="CuadroTexto 34">
            <a:extLst>
              <a:ext uri="{FF2B5EF4-FFF2-40B4-BE49-F238E27FC236}">
                <a16:creationId xmlns:a16="http://schemas.microsoft.com/office/drawing/2014/main" id="{A1FE323C-640A-6842-BD56-2B3699C66515}"/>
              </a:ext>
            </a:extLst>
          </p:cNvPr>
          <p:cNvSpPr txBox="1"/>
          <p:nvPr/>
        </p:nvSpPr>
        <p:spPr>
          <a:xfrm>
            <a:off x="6122350" y="5815140"/>
            <a:ext cx="333746" cy="400110"/>
          </a:xfrm>
          <a:prstGeom prst="rect">
            <a:avLst/>
          </a:prstGeom>
          <a:noFill/>
        </p:spPr>
        <p:txBody>
          <a:bodyPr wrap="none" rtlCol="0">
            <a:spAutoFit/>
          </a:bodyPr>
          <a:lstStyle/>
          <a:p>
            <a:r>
              <a:rPr lang="es-GB" sz="2000" b="1" dirty="0">
                <a:solidFill>
                  <a:schemeClr val="accent5">
                    <a:lumMod val="50000"/>
                  </a:schemeClr>
                </a:solidFill>
              </a:rPr>
              <a:t>B</a:t>
            </a:r>
          </a:p>
        </p:txBody>
      </p:sp>
      <p:sp>
        <p:nvSpPr>
          <p:cNvPr id="38" name="TextBox 37">
            <a:extLst>
              <a:ext uri="{FF2B5EF4-FFF2-40B4-BE49-F238E27FC236}">
                <a16:creationId xmlns:a16="http://schemas.microsoft.com/office/drawing/2014/main" id="{B8A5922D-3FDC-FE44-9B14-DF18FA131231}"/>
              </a:ext>
            </a:extLst>
          </p:cNvPr>
          <p:cNvSpPr txBox="1"/>
          <p:nvPr/>
        </p:nvSpPr>
        <p:spPr>
          <a:xfrm>
            <a:off x="271667" y="961304"/>
            <a:ext cx="5096397" cy="1938992"/>
          </a:xfrm>
          <a:prstGeom prst="rect">
            <a:avLst/>
          </a:prstGeom>
          <a:noFill/>
          <a:ln w="57150">
            <a:solidFill>
              <a:schemeClr val="accent5"/>
            </a:solidFill>
          </a:ln>
        </p:spPr>
        <p:txBody>
          <a:bodyPr wrap="square" rtlCol="0">
            <a:spAutoFit/>
          </a:bodyPr>
          <a:lstStyle/>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s-ES" sz="2000" b="0"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She</a:t>
            </a:r>
            <a:r>
              <a:rPr kumimoji="0" lang="es-ES"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s-ES" sz="2000" b="0"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buys</a:t>
            </a:r>
            <a:r>
              <a:rPr kumimoji="0" lang="es-ES"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s-ES" sz="2000" b="0"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it</a:t>
            </a:r>
            <a:r>
              <a:rPr kumimoji="0" lang="es-ES"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s-ES"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(f) </a:t>
            </a:r>
            <a:r>
              <a:rPr kumimoji="0" lang="es-ES"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at </a:t>
            </a:r>
            <a:r>
              <a:rPr kumimoji="0" lang="es-ES" sz="2000" b="0"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the</a:t>
            </a:r>
            <a:r>
              <a:rPr kumimoji="0" lang="es-ES"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s-ES" sz="2000" b="0"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market</a:t>
            </a:r>
            <a:r>
              <a:rPr kumimoji="0" lang="es-ES"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a:t>
            </a:r>
          </a:p>
          <a:p>
            <a:pPr marL="514350" lvl="0" indent="-514350">
              <a:buFont typeface="+mj-lt"/>
              <a:buAutoNum type="arabicPeriod"/>
              <a:defRPr/>
            </a:pP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She takes it </a:t>
            </a:r>
            <a:r>
              <a:rPr lang="es-ES" sz="2000" b="1" dirty="0">
                <a:solidFill>
                  <a:schemeClr val="accent5">
                    <a:lumMod val="50000"/>
                  </a:schemeClr>
                </a:solidFill>
                <a:latin typeface="Century Gothic" panose="020B0502020202020204" pitchFamily="34" charset="0"/>
              </a:rPr>
              <a:t>(m)</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out of the box</a:t>
            </a:r>
            <a:r>
              <a:rPr lang="en-GB" sz="2000" dirty="0">
                <a:solidFill>
                  <a:schemeClr val="accent5">
                    <a:lumMod val="50000"/>
                  </a:schemeClr>
                </a:solidFill>
                <a:latin typeface="Century Gothic" panose="020B0502020202020204" pitchFamily="34" charset="0"/>
              </a:rPr>
              <a:t>.</a:t>
            </a:r>
            <a:endPar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marL="514350" lvl="0" indent="-514350">
              <a:buFont typeface="+mj-lt"/>
              <a:buAutoNum type="arabicPeriod"/>
              <a:defRPr/>
            </a:pP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She cuts it</a:t>
            </a:r>
            <a:r>
              <a:rPr lang="es-ES" sz="2000" b="1" dirty="0">
                <a:solidFill>
                  <a:schemeClr val="accent5">
                    <a:lumMod val="50000"/>
                  </a:schemeClr>
                </a:solidFill>
                <a:latin typeface="Century Gothic" panose="020B0502020202020204" pitchFamily="34" charset="0"/>
              </a:rPr>
              <a:t> (m)</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on a dish.</a:t>
            </a:r>
            <a:endPar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marL="514350" lvl="0" indent="-514350">
              <a:buFont typeface="+mj-lt"/>
              <a:buAutoNum type="arabicPeriod"/>
              <a:defRPr/>
            </a:pP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She places it</a:t>
            </a:r>
            <a:r>
              <a:rPr lang="es-ES" sz="2000" b="1" dirty="0">
                <a:solidFill>
                  <a:schemeClr val="accent5">
                    <a:lumMod val="50000"/>
                  </a:schemeClr>
                </a:solidFill>
                <a:latin typeface="Century Gothic" panose="020B0502020202020204" pitchFamily="34" charset="0"/>
              </a:rPr>
              <a:t> (m)</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on the table.</a:t>
            </a:r>
            <a:endPar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marL="514350" indent="-514350">
              <a:buFont typeface="+mj-lt"/>
              <a:buAutoNum type="arabicPeriod"/>
              <a:defRPr/>
            </a:pP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She prepares it</a:t>
            </a:r>
            <a:r>
              <a:rPr lang="es-ES" sz="2000" b="1" dirty="0">
                <a:solidFill>
                  <a:schemeClr val="accent5">
                    <a:lumMod val="50000"/>
                  </a:schemeClr>
                </a:solidFill>
                <a:latin typeface="Century Gothic" panose="020B0502020202020204" pitchFamily="34" charset="0"/>
              </a:rPr>
              <a:t> (f)</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in the kitchen.</a:t>
            </a:r>
          </a:p>
          <a:p>
            <a:pPr marL="514350" indent="-514350">
              <a:buFont typeface="+mj-lt"/>
              <a:buAutoNum type="arabicPeriod"/>
              <a:defRPr/>
            </a:pPr>
            <a:r>
              <a:rPr lang="en-GB" sz="2000" dirty="0">
                <a:solidFill>
                  <a:schemeClr val="accent5">
                    <a:lumMod val="50000"/>
                  </a:schemeClr>
                </a:solidFill>
                <a:latin typeface="Century Gothic" panose="020B0502020202020204" pitchFamily="34" charset="0"/>
              </a:rPr>
              <a:t>She carries it </a:t>
            </a:r>
            <a:r>
              <a:rPr lang="es-ES" sz="2000" b="1" dirty="0">
                <a:solidFill>
                  <a:schemeClr val="accent5">
                    <a:lumMod val="50000"/>
                  </a:schemeClr>
                </a:solidFill>
                <a:latin typeface="Century Gothic" panose="020B0502020202020204" pitchFamily="34" charset="0"/>
              </a:rPr>
              <a:t>(m)</a:t>
            </a:r>
            <a:r>
              <a:rPr lang="en-GB" sz="2000" dirty="0">
                <a:solidFill>
                  <a:schemeClr val="accent5">
                    <a:lumMod val="50000"/>
                  </a:schemeClr>
                </a:solidFill>
                <a:latin typeface="Century Gothic" panose="020B0502020202020204" pitchFamily="34" charset="0"/>
              </a:rPr>
              <a:t> in the bag.</a:t>
            </a:r>
            <a:endParaRPr lang="en-GB" sz="2000" b="1" dirty="0">
              <a:solidFill>
                <a:schemeClr val="accent5">
                  <a:lumMod val="50000"/>
                </a:schemeClr>
              </a:solidFill>
              <a:latin typeface="Century Gothic" panose="020B0502020202020204" pitchFamily="34" charset="0"/>
            </a:endParaRPr>
          </a:p>
        </p:txBody>
      </p:sp>
      <p:sp>
        <p:nvSpPr>
          <p:cNvPr id="39" name="TextBox 38">
            <a:extLst>
              <a:ext uri="{FF2B5EF4-FFF2-40B4-BE49-F238E27FC236}">
                <a16:creationId xmlns:a16="http://schemas.microsoft.com/office/drawing/2014/main" id="{A3DB54B5-A2C7-6341-B091-549F06E0F3FF}"/>
              </a:ext>
            </a:extLst>
          </p:cNvPr>
          <p:cNvSpPr txBox="1"/>
          <p:nvPr/>
        </p:nvSpPr>
        <p:spPr>
          <a:xfrm>
            <a:off x="271667" y="4241063"/>
            <a:ext cx="5096397" cy="1938992"/>
          </a:xfrm>
          <a:prstGeom prst="rect">
            <a:avLst/>
          </a:prstGeom>
          <a:noFill/>
          <a:ln w="57150">
            <a:solidFill>
              <a:schemeClr val="accent5"/>
            </a:solidFill>
          </a:ln>
        </p:spPr>
        <p:txBody>
          <a:bodyPr wrap="square" rtlCol="0">
            <a:spAutoFit/>
          </a:bodyPr>
          <a:lstStyle/>
          <a:p>
            <a:pPr marL="514350" lvl="0" indent="-514350">
              <a:buFont typeface="+mj-lt"/>
              <a:buAutoNum type="arabicPeriod"/>
              <a:defRPr/>
            </a:pP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She cuts it</a:t>
            </a:r>
            <a:r>
              <a:rPr lang="es-ES" sz="2000" b="1" dirty="0">
                <a:solidFill>
                  <a:schemeClr val="accent5">
                    <a:lumMod val="50000"/>
                  </a:schemeClr>
                </a:solidFill>
                <a:latin typeface="Century Gothic" panose="020B0502020202020204" pitchFamily="34" charset="0"/>
              </a:rPr>
              <a:t> (f)</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on the table.</a:t>
            </a:r>
            <a:endPar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marL="514350" lvl="0" indent="-514350">
              <a:buFont typeface="+mj-lt"/>
              <a:buAutoNum type="arabicPeriod"/>
              <a:defRPr/>
            </a:pPr>
            <a:r>
              <a:rPr lang="en-GB" sz="2000" dirty="0">
                <a:solidFill>
                  <a:schemeClr val="accent5">
                    <a:lumMod val="50000"/>
                  </a:schemeClr>
                </a:solidFill>
                <a:latin typeface="Century Gothic" panose="020B0502020202020204" pitchFamily="34" charset="0"/>
              </a:rPr>
              <a:t>She mixes it</a:t>
            </a:r>
            <a:r>
              <a:rPr lang="es-ES" sz="2000" b="1" dirty="0">
                <a:solidFill>
                  <a:schemeClr val="accent5">
                    <a:lumMod val="50000"/>
                  </a:schemeClr>
                </a:solidFill>
                <a:latin typeface="Century Gothic" panose="020B0502020202020204" pitchFamily="34" charset="0"/>
              </a:rPr>
              <a:t> (f</a:t>
            </a:r>
            <a:r>
              <a:rPr lang="es-ES" sz="2000" b="1">
                <a:solidFill>
                  <a:schemeClr val="accent5">
                    <a:lumMod val="50000"/>
                  </a:schemeClr>
                </a:solidFill>
                <a:latin typeface="Century Gothic" panose="020B0502020202020204" pitchFamily="34" charset="0"/>
              </a:rPr>
              <a:t>)</a:t>
            </a:r>
            <a:r>
              <a:rPr lang="en-GB" sz="2000">
                <a:solidFill>
                  <a:schemeClr val="accent5">
                    <a:lumMod val="50000"/>
                  </a:schemeClr>
                </a:solidFill>
                <a:latin typeface="Century Gothic" panose="020B0502020202020204" pitchFamily="34" charset="0"/>
              </a:rPr>
              <a:t> in a bowl*.</a:t>
            </a:r>
            <a:endParaRPr lang="en-GB" sz="2000" b="1" dirty="0">
              <a:solidFill>
                <a:schemeClr val="accent5">
                  <a:lumMod val="50000"/>
                </a:schemeClr>
              </a:solidFill>
              <a:latin typeface="Century Gothic" panose="020B0502020202020204" pitchFamily="34" charset="0"/>
            </a:endParaRPr>
          </a:p>
          <a:p>
            <a:pPr marL="514350" lvl="0" indent="-514350">
              <a:buFont typeface="+mj-lt"/>
              <a:buAutoNum type="arabicPeriod"/>
              <a:defRPr/>
            </a:pP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She prepares it</a:t>
            </a:r>
            <a:r>
              <a:rPr lang="es-ES" sz="2000" b="1" dirty="0">
                <a:solidFill>
                  <a:schemeClr val="accent5">
                    <a:lumMod val="50000"/>
                  </a:schemeClr>
                </a:solidFill>
                <a:latin typeface="Century Gothic" panose="020B0502020202020204" pitchFamily="34" charset="0"/>
              </a:rPr>
              <a:t> (f)</a:t>
            </a:r>
            <a:r>
              <a:rPr lang="en-GB" sz="2000" dirty="0">
                <a:solidFill>
                  <a:schemeClr val="accent5">
                    <a:lumMod val="50000"/>
                  </a:schemeClr>
                </a:solidFill>
                <a:latin typeface="Century Gothic" panose="020B0502020202020204" pitchFamily="34" charset="0"/>
              </a:rPr>
              <a:t> outside</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a:t>
            </a:r>
            <a:endPar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marL="514350" lvl="0" indent="-514350">
              <a:buFont typeface="+mj-lt"/>
              <a:buAutoNum type="arabicPeriod"/>
              <a:defRPr/>
            </a:pPr>
            <a:r>
              <a:rPr kumimoji="0" lang="en-GB" sz="200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She carries it to</a:t>
            </a:r>
            <a:r>
              <a:rPr lang="es-ES" sz="2000" b="1" dirty="0">
                <a:solidFill>
                  <a:schemeClr val="accent5">
                    <a:lumMod val="50000"/>
                  </a:schemeClr>
                </a:solidFill>
                <a:latin typeface="Century Gothic" panose="020B0502020202020204" pitchFamily="34" charset="0"/>
              </a:rPr>
              <a:t> (m)</a:t>
            </a:r>
            <a:r>
              <a:rPr kumimoji="0" lang="en-GB" sz="200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the kitchen.</a:t>
            </a:r>
            <a:endPar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marL="514350" lvl="0" indent="-514350">
              <a:buFont typeface="+mj-lt"/>
              <a:buAutoNum type="arabicPeriod"/>
              <a:defRPr/>
            </a:pP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She places it</a:t>
            </a:r>
            <a:r>
              <a:rPr lang="es-ES" sz="2000" b="1" dirty="0">
                <a:solidFill>
                  <a:schemeClr val="accent5">
                    <a:lumMod val="50000"/>
                  </a:schemeClr>
                </a:solidFill>
                <a:latin typeface="Century Gothic" panose="020B0502020202020204" pitchFamily="34" charset="0"/>
              </a:rPr>
              <a:t> (f)</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on a dish.</a:t>
            </a:r>
            <a:endPar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a:p>
            <a:pPr marL="514350" indent="-514350">
              <a:buFont typeface="+mj-lt"/>
              <a:buAutoNum type="arabicPeriod"/>
              <a:defRPr/>
            </a:pPr>
            <a:r>
              <a:rPr lang="en-GB" sz="2000" dirty="0">
                <a:solidFill>
                  <a:schemeClr val="accent5">
                    <a:lumMod val="50000"/>
                  </a:schemeClr>
                </a:solidFill>
                <a:latin typeface="Century Gothic" panose="020B0502020202020204" pitchFamily="34" charset="0"/>
              </a:rPr>
              <a:t>She leaves it </a:t>
            </a:r>
            <a:r>
              <a:rPr lang="es-ES" sz="2000" b="1" dirty="0">
                <a:solidFill>
                  <a:schemeClr val="accent5">
                    <a:lumMod val="50000"/>
                  </a:schemeClr>
                </a:solidFill>
                <a:latin typeface="Century Gothic" panose="020B0502020202020204" pitchFamily="34" charset="0"/>
              </a:rPr>
              <a:t>(f)</a:t>
            </a:r>
            <a:r>
              <a:rPr lang="en-GB" sz="2000" dirty="0">
                <a:solidFill>
                  <a:schemeClr val="accent5">
                    <a:lumMod val="50000"/>
                  </a:schemeClr>
                </a:solidFill>
                <a:latin typeface="Century Gothic" panose="020B0502020202020204" pitchFamily="34" charset="0"/>
              </a:rPr>
              <a:t> next to the window.</a:t>
            </a:r>
            <a:endParaRPr lang="en-GB" sz="2000" b="1" dirty="0">
              <a:solidFill>
                <a:schemeClr val="accent5">
                  <a:lumMod val="50000"/>
                </a:schemeClr>
              </a:solidFill>
              <a:latin typeface="Century Gothic" panose="020B0502020202020204" pitchFamily="34" charset="0"/>
            </a:endParaRPr>
          </a:p>
        </p:txBody>
      </p:sp>
      <p:sp>
        <p:nvSpPr>
          <p:cNvPr id="40" name="CuadroTexto 16">
            <a:extLst>
              <a:ext uri="{FF2B5EF4-FFF2-40B4-BE49-F238E27FC236}">
                <a16:creationId xmlns:a16="http://schemas.microsoft.com/office/drawing/2014/main" id="{060A6F2B-2BD3-4247-9E2F-9E5C4225E3DE}"/>
              </a:ext>
            </a:extLst>
          </p:cNvPr>
          <p:cNvSpPr txBox="1"/>
          <p:nvPr/>
        </p:nvSpPr>
        <p:spPr>
          <a:xfrm>
            <a:off x="8093442" y="4200648"/>
            <a:ext cx="1975220" cy="400110"/>
          </a:xfrm>
          <a:prstGeom prst="rect">
            <a:avLst/>
          </a:prstGeom>
          <a:noFill/>
        </p:spPr>
        <p:txBody>
          <a:bodyPr wrap="none" rtlCol="0">
            <a:spAutoFit/>
          </a:bodyPr>
          <a:lstStyle/>
          <a:p>
            <a:pPr algn="ctr"/>
            <a:r>
              <a:rPr lang="en-GB" sz="2000" b="1">
                <a:solidFill>
                  <a:schemeClr val="accent5">
                    <a:lumMod val="50000"/>
                  </a:schemeClr>
                </a:solidFill>
              </a:rPr>
              <a:t>out of the box</a:t>
            </a:r>
            <a:endParaRPr lang="es-GB" sz="2000" b="1" dirty="0">
              <a:solidFill>
                <a:schemeClr val="accent5">
                  <a:lumMod val="50000"/>
                </a:schemeClr>
              </a:solidFill>
            </a:endParaRPr>
          </a:p>
        </p:txBody>
      </p:sp>
      <p:sp>
        <p:nvSpPr>
          <p:cNvPr id="2" name="TextBox 1"/>
          <p:cNvSpPr txBox="1"/>
          <p:nvPr/>
        </p:nvSpPr>
        <p:spPr>
          <a:xfrm>
            <a:off x="4332799" y="4544592"/>
            <a:ext cx="1799771" cy="400110"/>
          </a:xfrm>
          <a:prstGeom prst="rect">
            <a:avLst/>
          </a:prstGeom>
          <a:noFill/>
        </p:spPr>
        <p:txBody>
          <a:bodyPr wrap="square" rtlCol="0">
            <a:spAutoFit/>
          </a:bodyPr>
          <a:lstStyle/>
          <a:p>
            <a:r>
              <a:rPr lang="en-GB" sz="2000">
                <a:solidFill>
                  <a:schemeClr val="accent5">
                    <a:lumMod val="50000"/>
                  </a:schemeClr>
                </a:solidFill>
              </a:rPr>
              <a:t>*el bol</a:t>
            </a:r>
            <a:endParaRPr lang="en-GB" sz="2000" dirty="0">
              <a:solidFill>
                <a:schemeClr val="accent5">
                  <a:lumMod val="50000"/>
                </a:schemeClr>
              </a:solidFill>
            </a:endParaRPr>
          </a:p>
        </p:txBody>
      </p:sp>
    </p:spTree>
    <p:extLst>
      <p:ext uri="{BB962C8B-B14F-4D97-AF65-F5344CB8AC3E}">
        <p14:creationId xmlns:p14="http://schemas.microsoft.com/office/powerpoint/2010/main" val="784559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0">
                                            <p:txEl>
                                              <p:pRg st="0" end="0"/>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3" grpId="0"/>
      <p:bldP spid="15" grpId="0"/>
      <p:bldP spid="16" grpId="0"/>
      <p:bldP spid="22" grpId="0"/>
      <p:bldP spid="24" grpId="0"/>
      <p:bldP spid="25" grpId="0"/>
      <p:bldP spid="26" grpId="0"/>
      <p:bldP spid="27" grpId="0"/>
      <p:bldP spid="30" grpId="0"/>
      <p:bldP spid="31" grpId="0"/>
      <p:bldP spid="32" grpId="0"/>
      <p:bldP spid="33" grpId="0"/>
      <p:bldP spid="34"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241566" y="2073906"/>
            <a:ext cx="9828024" cy="879475"/>
          </a:xfrm>
        </p:spPr>
        <p:txBody>
          <a:bodyPr>
            <a:normAutofit/>
          </a:bodyPr>
          <a:lstStyle/>
          <a:p>
            <a:pPr algn="l"/>
            <a:r>
              <a:rPr lang="en-GB" sz="3200" b="1" dirty="0">
                <a:solidFill>
                  <a:prstClr val="white"/>
                </a:solidFill>
              </a:rPr>
              <a:t>Talking </a:t>
            </a:r>
            <a:r>
              <a:rPr lang="en-GB" sz="3200" b="1">
                <a:solidFill>
                  <a:prstClr val="white"/>
                </a:solidFill>
              </a:rPr>
              <a:t>about food [2]</a:t>
            </a:r>
            <a:endParaRPr lang="en-US" sz="32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241566" y="2991015"/>
            <a:ext cx="7045510" cy="437985"/>
          </a:xfrm>
        </p:spPr>
        <p:txBody>
          <a:bodyPr>
            <a:normAutofit fontScale="92500" lnSpcReduction="10000"/>
          </a:bodyPr>
          <a:lstStyle/>
          <a:p>
            <a:pPr algn="l"/>
            <a:r>
              <a:rPr lang="en-GB" sz="2800">
                <a:solidFill>
                  <a:prstClr val="white"/>
                </a:solidFill>
              </a:rPr>
              <a:t>direct objects </a:t>
            </a:r>
            <a:r>
              <a:rPr lang="en-GB" sz="2800" dirty="0">
                <a:solidFill>
                  <a:prstClr val="white"/>
                </a:solidFill>
              </a:rPr>
              <a:t>‘</a:t>
            </a:r>
            <a:r>
              <a:rPr lang="en-GB" sz="2800">
                <a:solidFill>
                  <a:prstClr val="white"/>
                </a:solidFill>
              </a:rPr>
              <a:t>los’ and </a:t>
            </a:r>
            <a:r>
              <a:rPr lang="en-GB" sz="2800" dirty="0">
                <a:solidFill>
                  <a:prstClr val="white"/>
                </a:solidFill>
              </a:rPr>
              <a:t>‘las’</a:t>
            </a:r>
            <a:endParaRPr lang="en-US"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41566" y="5095357"/>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1.1 - </a:t>
            </a:r>
            <a:r>
              <a:rPr kumimoji="0" lang="en-GB" sz="22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Week </a:t>
            </a:r>
            <a:r>
              <a:rPr lang="en-GB" sz="2200">
                <a:solidFill>
                  <a:prstClr val="white"/>
                </a:solidFill>
                <a:latin typeface="Century Gothic" panose="020B0502020202020204" pitchFamily="34" charset="0"/>
              </a:rPr>
              <a:t>5</a:t>
            </a:r>
            <a:r>
              <a:rPr kumimoji="0" lang="en-GB" sz="22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22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Lesson 10</a:t>
            </a:r>
            <a:endPar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3" name="Title 3">
            <a:extLst>
              <a:ext uri="{FF2B5EF4-FFF2-40B4-BE49-F238E27FC236}">
                <a16:creationId xmlns:a16="http://schemas.microsoft.com/office/drawing/2014/main" id="{AB3692F8-CE33-C34E-B376-364FE77401E4}"/>
              </a:ext>
            </a:extLst>
          </p:cNvPr>
          <p:cNvSpPr txBox="1">
            <a:spLocks/>
          </p:cNvSpPr>
          <p:nvPr/>
        </p:nvSpPr>
        <p:spPr>
          <a:xfrm>
            <a:off x="241566" y="6015824"/>
            <a:ext cx="5784972" cy="730698"/>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Amanda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Izquierdo</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14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Louise Caruso / Nick </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Avery</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Mark Davies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a:t>
            </a:r>
            <a:r>
              <a:rPr kumimoji="0" lang="en-GB" sz="14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03.06.21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6870093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3" name="Google Shape;123;p3"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124" name="Google Shape;124;p3"/>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Vocabulario</a:t>
            </a:r>
            <a:endParaRPr sz="3600" b="1">
              <a:solidFill>
                <a:schemeClr val="lt1"/>
              </a:solidFill>
            </a:endParaRPr>
          </a:p>
        </p:txBody>
      </p:sp>
      <p:sp>
        <p:nvSpPr>
          <p:cNvPr id="125" name="Google Shape;125;p3"/>
          <p:cNvSpPr/>
          <p:nvPr/>
        </p:nvSpPr>
        <p:spPr>
          <a:xfrm>
            <a:off x="10883900" y="258166"/>
            <a:ext cx="10442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hablar</a:t>
            </a:r>
            <a:endParaRPr kumimoji="0"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grpSp>
        <p:nvGrpSpPr>
          <p:cNvPr id="126" name="Google Shape;126;p3"/>
          <p:cNvGrpSpPr/>
          <p:nvPr/>
        </p:nvGrpSpPr>
        <p:grpSpPr>
          <a:xfrm>
            <a:off x="2894800" y="1515695"/>
            <a:ext cx="2664448" cy="2414097"/>
            <a:chOff x="3063157" y="1319702"/>
            <a:chExt cx="2664448" cy="2414097"/>
          </a:xfrm>
        </p:grpSpPr>
        <p:pic>
          <p:nvPicPr>
            <p:cNvPr id="127" name="Google Shape;127;p3"/>
            <p:cNvPicPr preferRelativeResize="0"/>
            <p:nvPr/>
          </p:nvPicPr>
          <p:blipFill rotWithShape="1">
            <a:blip r:embed="rId4">
              <a:alphaModFix/>
            </a:blip>
            <a:srcRect/>
            <a:stretch/>
          </p:blipFill>
          <p:spPr>
            <a:xfrm rot="1249170">
              <a:off x="3063157" y="1319702"/>
              <a:ext cx="2664448" cy="2414097"/>
            </a:xfrm>
            <a:prstGeom prst="rect">
              <a:avLst/>
            </a:prstGeom>
            <a:noFill/>
            <a:ln>
              <a:noFill/>
            </a:ln>
          </p:spPr>
        </p:pic>
        <p:sp>
          <p:nvSpPr>
            <p:cNvPr id="128" name="Google Shape;128;p3"/>
            <p:cNvSpPr txBox="1"/>
            <p:nvPr/>
          </p:nvSpPr>
          <p:spPr>
            <a:xfrm rot="20782617">
              <a:off x="3243694" y="2212272"/>
              <a:ext cx="2121510" cy="58473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3200"/>
                <a:buFont typeface="Century Gothic"/>
                <a:buNone/>
                <a:tabLst/>
                <a:defRPr/>
              </a:pPr>
              <a:r>
                <a:rPr lang="en-GB" sz="3200" kern="0" dirty="0" err="1">
                  <a:solidFill>
                    <a:srgbClr val="1F3864"/>
                  </a:solidFill>
                  <a:latin typeface="Century Gothic"/>
                  <a:ea typeface="Century Gothic"/>
                  <a:cs typeface="Century Gothic"/>
                  <a:sym typeface="Century Gothic"/>
                </a:rPr>
                <a:t>hizo</a:t>
              </a:r>
              <a:endParaRPr kumimoji="0" sz="3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grpSp>
      <p:grpSp>
        <p:nvGrpSpPr>
          <p:cNvPr id="129" name="Google Shape;129;p3"/>
          <p:cNvGrpSpPr/>
          <p:nvPr/>
        </p:nvGrpSpPr>
        <p:grpSpPr>
          <a:xfrm>
            <a:off x="5620639" y="870614"/>
            <a:ext cx="2664448" cy="2414097"/>
            <a:chOff x="3063157" y="1319702"/>
            <a:chExt cx="2664448" cy="2414097"/>
          </a:xfrm>
        </p:grpSpPr>
        <p:pic>
          <p:nvPicPr>
            <p:cNvPr id="130" name="Google Shape;130;p3"/>
            <p:cNvPicPr preferRelativeResize="0"/>
            <p:nvPr/>
          </p:nvPicPr>
          <p:blipFill rotWithShape="1">
            <a:blip r:embed="rId4">
              <a:alphaModFix/>
            </a:blip>
            <a:srcRect/>
            <a:stretch/>
          </p:blipFill>
          <p:spPr>
            <a:xfrm rot="1249170">
              <a:off x="3063157" y="1319702"/>
              <a:ext cx="2664448" cy="2414097"/>
            </a:xfrm>
            <a:prstGeom prst="rect">
              <a:avLst/>
            </a:prstGeom>
            <a:noFill/>
            <a:ln>
              <a:noFill/>
            </a:ln>
          </p:spPr>
        </p:pic>
        <p:sp>
          <p:nvSpPr>
            <p:cNvPr id="131" name="Google Shape;131;p3"/>
            <p:cNvSpPr txBox="1"/>
            <p:nvPr/>
          </p:nvSpPr>
          <p:spPr>
            <a:xfrm rot="20782617">
              <a:off x="3300540" y="2247203"/>
              <a:ext cx="2221638" cy="58473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3200"/>
                <a:buFont typeface="Century Gothic"/>
                <a:buNone/>
                <a:tabLst/>
                <a:defRPr/>
              </a:pPr>
              <a:r>
                <a:rPr kumimoji="0" lang="en-GB" sz="3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el </a:t>
              </a:r>
              <a:r>
                <a:rPr lang="en-GB" sz="3200" kern="0" dirty="0" err="1">
                  <a:solidFill>
                    <a:srgbClr val="1F3864"/>
                  </a:solidFill>
                  <a:latin typeface="Century Gothic"/>
                  <a:ea typeface="Century Gothic"/>
                  <a:cs typeface="Century Gothic"/>
                  <a:sym typeface="Century Gothic"/>
                </a:rPr>
                <a:t>fuego</a:t>
              </a:r>
              <a:endParaRPr kumimoji="0" sz="3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grpSp>
      <p:grpSp>
        <p:nvGrpSpPr>
          <p:cNvPr id="132" name="Google Shape;132;p3"/>
          <p:cNvGrpSpPr/>
          <p:nvPr/>
        </p:nvGrpSpPr>
        <p:grpSpPr>
          <a:xfrm>
            <a:off x="8213590" y="301101"/>
            <a:ext cx="2664448" cy="2414097"/>
            <a:chOff x="3063157" y="1319702"/>
            <a:chExt cx="2664448" cy="2414097"/>
          </a:xfrm>
        </p:grpSpPr>
        <p:pic>
          <p:nvPicPr>
            <p:cNvPr id="133" name="Google Shape;133;p3"/>
            <p:cNvPicPr preferRelativeResize="0"/>
            <p:nvPr/>
          </p:nvPicPr>
          <p:blipFill rotWithShape="1">
            <a:blip r:embed="rId4">
              <a:alphaModFix/>
            </a:blip>
            <a:srcRect/>
            <a:stretch/>
          </p:blipFill>
          <p:spPr>
            <a:xfrm rot="1249170">
              <a:off x="3063157" y="1319702"/>
              <a:ext cx="2664448" cy="2414097"/>
            </a:xfrm>
            <a:prstGeom prst="rect">
              <a:avLst/>
            </a:prstGeom>
            <a:noFill/>
            <a:ln>
              <a:noFill/>
            </a:ln>
          </p:spPr>
        </p:pic>
        <p:sp>
          <p:nvSpPr>
            <p:cNvPr id="134" name="Google Shape;134;p3"/>
            <p:cNvSpPr txBox="1"/>
            <p:nvPr/>
          </p:nvSpPr>
          <p:spPr>
            <a:xfrm rot="20782617">
              <a:off x="3427241" y="1936065"/>
              <a:ext cx="2001872" cy="107717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3200"/>
                <a:buFont typeface="Century Gothic"/>
                <a:buNone/>
                <a:tabLst/>
                <a:defRPr/>
              </a:pPr>
              <a:r>
                <a:rPr lang="en-GB" sz="3200" kern="0" dirty="0">
                  <a:solidFill>
                    <a:srgbClr val="1F3864"/>
                  </a:solidFill>
                  <a:latin typeface="Century Gothic"/>
                  <a:cs typeface="Arial"/>
                  <a:sym typeface="Century Gothic"/>
                </a:rPr>
                <a:t>e</a:t>
              </a:r>
              <a:r>
                <a:rPr kumimoji="0" lang="en-GB" sz="3200" b="0" i="0" u="none" strike="noStrike" kern="0" cap="none" spc="0" normalizeH="0" baseline="0" noProof="0" dirty="0">
                  <a:ln>
                    <a:noFill/>
                  </a:ln>
                  <a:solidFill>
                    <a:srgbClr val="1F3864"/>
                  </a:solidFill>
                  <a:effectLst/>
                  <a:uLnTx/>
                  <a:uFillTx/>
                  <a:latin typeface="Century Gothic"/>
                  <a:cs typeface="Arial"/>
                  <a:sym typeface="Century Gothic"/>
                </a:rPr>
                <a:t>l </a:t>
              </a:r>
              <a:r>
                <a:rPr kumimoji="0" lang="en-GB" sz="3200" b="0" i="0" u="none" strike="noStrike" kern="0" cap="none" spc="0" normalizeH="0" baseline="0" noProof="0" dirty="0" err="1">
                  <a:ln>
                    <a:noFill/>
                  </a:ln>
                  <a:solidFill>
                    <a:srgbClr val="1F3864"/>
                  </a:solidFill>
                  <a:effectLst/>
                  <a:uLnTx/>
                  <a:uFillTx/>
                  <a:latin typeface="Century Gothic"/>
                  <a:cs typeface="Arial"/>
                  <a:sym typeface="Century Gothic"/>
                </a:rPr>
                <a:t>estadio</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grpSp>
        <p:nvGrpSpPr>
          <p:cNvPr id="135" name="Google Shape;135;p3"/>
          <p:cNvGrpSpPr/>
          <p:nvPr/>
        </p:nvGrpSpPr>
        <p:grpSpPr>
          <a:xfrm>
            <a:off x="738006" y="3686892"/>
            <a:ext cx="2664448" cy="2414097"/>
            <a:chOff x="3063157" y="1319702"/>
            <a:chExt cx="2664448" cy="2414097"/>
          </a:xfrm>
        </p:grpSpPr>
        <p:pic>
          <p:nvPicPr>
            <p:cNvPr id="136" name="Google Shape;136;p3"/>
            <p:cNvPicPr preferRelativeResize="0"/>
            <p:nvPr/>
          </p:nvPicPr>
          <p:blipFill rotWithShape="1">
            <a:blip r:embed="rId4">
              <a:alphaModFix/>
            </a:blip>
            <a:srcRect/>
            <a:stretch/>
          </p:blipFill>
          <p:spPr>
            <a:xfrm rot="1249170">
              <a:off x="3063157" y="1319702"/>
              <a:ext cx="2664448" cy="2414097"/>
            </a:xfrm>
            <a:prstGeom prst="rect">
              <a:avLst/>
            </a:prstGeom>
            <a:noFill/>
            <a:ln>
              <a:noFill/>
            </a:ln>
          </p:spPr>
        </p:pic>
        <p:sp>
          <p:nvSpPr>
            <p:cNvPr id="137" name="Google Shape;137;p3"/>
            <p:cNvSpPr txBox="1"/>
            <p:nvPr/>
          </p:nvSpPr>
          <p:spPr>
            <a:xfrm rot="20782617">
              <a:off x="3305365" y="2231961"/>
              <a:ext cx="2119941" cy="58473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3200"/>
                <a:buFont typeface="Century Gothic"/>
                <a:buNone/>
                <a:tabLst/>
                <a:defRPr/>
              </a:pPr>
              <a:r>
                <a:rPr lang="en-GB" sz="3200" kern="0" dirty="0" err="1">
                  <a:solidFill>
                    <a:srgbClr val="1F3864"/>
                  </a:solidFill>
                  <a:latin typeface="Century Gothic"/>
                  <a:cs typeface="Arial"/>
                  <a:sym typeface="Century Gothic"/>
                </a:rPr>
                <a:t>hice</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grpSp>
        <p:nvGrpSpPr>
          <p:cNvPr id="138" name="Google Shape;138;p3"/>
          <p:cNvGrpSpPr/>
          <p:nvPr/>
        </p:nvGrpSpPr>
        <p:grpSpPr>
          <a:xfrm>
            <a:off x="2934144" y="2692254"/>
            <a:ext cx="3348503" cy="3203480"/>
            <a:chOff x="2721129" y="925011"/>
            <a:chExt cx="3348503" cy="3203480"/>
          </a:xfrm>
        </p:grpSpPr>
        <p:pic>
          <p:nvPicPr>
            <p:cNvPr id="139" name="Google Shape;139;p3"/>
            <p:cNvPicPr preferRelativeResize="0"/>
            <p:nvPr/>
          </p:nvPicPr>
          <p:blipFill rotWithShape="1">
            <a:blip r:embed="rId4">
              <a:alphaModFix/>
            </a:blip>
            <a:srcRect/>
            <a:stretch/>
          </p:blipFill>
          <p:spPr>
            <a:xfrm rot="1249170">
              <a:off x="3063157" y="1319702"/>
              <a:ext cx="2664448" cy="2414097"/>
            </a:xfrm>
            <a:prstGeom prst="rect">
              <a:avLst/>
            </a:prstGeom>
            <a:noFill/>
            <a:ln>
              <a:noFill/>
            </a:ln>
          </p:spPr>
        </p:pic>
        <p:sp>
          <p:nvSpPr>
            <p:cNvPr id="140" name="Google Shape;140;p3"/>
            <p:cNvSpPr txBox="1"/>
            <p:nvPr/>
          </p:nvSpPr>
          <p:spPr>
            <a:xfrm rot="-817383">
              <a:off x="3428190" y="2190214"/>
              <a:ext cx="1934381"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3200"/>
                <a:buFont typeface="Century Gothic"/>
                <a:buNone/>
                <a:tabLst/>
                <a:defRPr/>
              </a:pPr>
              <a:r>
                <a:rPr lang="en-GB" sz="3200" kern="0" dirty="0" err="1">
                  <a:solidFill>
                    <a:srgbClr val="1F3864"/>
                  </a:solidFill>
                  <a:latin typeface="Century Gothic"/>
                  <a:ea typeface="Century Gothic"/>
                  <a:cs typeface="Century Gothic"/>
                  <a:sym typeface="Century Gothic"/>
                </a:rPr>
                <a:t>viejo</a:t>
              </a:r>
              <a:endParaRPr kumimoji="0" sz="3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grpSp>
      <p:grpSp>
        <p:nvGrpSpPr>
          <p:cNvPr id="141" name="Google Shape;141;p3"/>
          <p:cNvGrpSpPr/>
          <p:nvPr/>
        </p:nvGrpSpPr>
        <p:grpSpPr>
          <a:xfrm>
            <a:off x="5535207" y="2106903"/>
            <a:ext cx="3348503" cy="3203480"/>
            <a:chOff x="2721129" y="925011"/>
            <a:chExt cx="3348503" cy="3203480"/>
          </a:xfrm>
        </p:grpSpPr>
        <p:pic>
          <p:nvPicPr>
            <p:cNvPr id="142" name="Google Shape;142;p3"/>
            <p:cNvPicPr preferRelativeResize="0"/>
            <p:nvPr/>
          </p:nvPicPr>
          <p:blipFill rotWithShape="1">
            <a:blip r:embed="rId4">
              <a:alphaModFix/>
            </a:blip>
            <a:srcRect/>
            <a:stretch/>
          </p:blipFill>
          <p:spPr>
            <a:xfrm rot="1249170">
              <a:off x="3063157" y="1319702"/>
              <a:ext cx="2664448" cy="2414097"/>
            </a:xfrm>
            <a:prstGeom prst="rect">
              <a:avLst/>
            </a:prstGeom>
            <a:noFill/>
            <a:ln>
              <a:noFill/>
            </a:ln>
          </p:spPr>
        </p:pic>
        <p:sp>
          <p:nvSpPr>
            <p:cNvPr id="143" name="Google Shape;143;p3"/>
            <p:cNvSpPr txBox="1"/>
            <p:nvPr/>
          </p:nvSpPr>
          <p:spPr>
            <a:xfrm rot="-817383">
              <a:off x="3428190" y="2190214"/>
              <a:ext cx="1934381"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3200"/>
                <a:buFont typeface="Century Gothic"/>
                <a:buNone/>
                <a:tabLst/>
                <a:defRPr/>
              </a:pPr>
              <a:r>
                <a:rPr kumimoji="0" lang="en-GB" sz="3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evitar</a:t>
              </a:r>
              <a:endParaRPr kumimoji="0" sz="3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grpSp>
      <p:grpSp>
        <p:nvGrpSpPr>
          <p:cNvPr id="144" name="Google Shape;144;p3"/>
          <p:cNvGrpSpPr/>
          <p:nvPr/>
        </p:nvGrpSpPr>
        <p:grpSpPr>
          <a:xfrm>
            <a:off x="-5136" y="1690461"/>
            <a:ext cx="3348503" cy="3203480"/>
            <a:chOff x="2721129" y="925011"/>
            <a:chExt cx="3348503" cy="3203480"/>
          </a:xfrm>
        </p:grpSpPr>
        <p:pic>
          <p:nvPicPr>
            <p:cNvPr id="145" name="Google Shape;145;p3"/>
            <p:cNvPicPr preferRelativeResize="0"/>
            <p:nvPr/>
          </p:nvPicPr>
          <p:blipFill rotWithShape="1">
            <a:blip r:embed="rId4">
              <a:alphaModFix/>
            </a:blip>
            <a:srcRect/>
            <a:stretch/>
          </p:blipFill>
          <p:spPr>
            <a:xfrm rot="1249170">
              <a:off x="3063157" y="1319702"/>
              <a:ext cx="2664448" cy="2414097"/>
            </a:xfrm>
            <a:prstGeom prst="rect">
              <a:avLst/>
            </a:prstGeom>
            <a:noFill/>
            <a:ln>
              <a:noFill/>
            </a:ln>
          </p:spPr>
        </p:pic>
        <p:sp>
          <p:nvSpPr>
            <p:cNvPr id="146" name="Google Shape;146;p3"/>
            <p:cNvSpPr txBox="1"/>
            <p:nvPr/>
          </p:nvSpPr>
          <p:spPr>
            <a:xfrm rot="-817383">
              <a:off x="3428190" y="2190214"/>
              <a:ext cx="1934381"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3200"/>
                <a:buFont typeface="Century Gothic"/>
                <a:buNone/>
                <a:tabLst/>
                <a:defRPr/>
              </a:pPr>
              <a:r>
                <a:rPr lang="en-GB" sz="3200" kern="0" dirty="0">
                  <a:solidFill>
                    <a:srgbClr val="1F3864"/>
                  </a:solidFill>
                  <a:latin typeface="Century Gothic"/>
                  <a:ea typeface="Century Gothic"/>
                  <a:cs typeface="Century Gothic"/>
                  <a:sym typeface="Century Gothic"/>
                </a:rPr>
                <a:t>el </a:t>
              </a:r>
              <a:r>
                <a:rPr lang="en-GB" sz="3200" kern="0" dirty="0" err="1">
                  <a:solidFill>
                    <a:srgbClr val="1F3864"/>
                  </a:solidFill>
                  <a:latin typeface="Century Gothic"/>
                  <a:ea typeface="Century Gothic"/>
                  <a:cs typeface="Century Gothic"/>
                  <a:sym typeface="Century Gothic"/>
                </a:rPr>
                <a:t>jardín</a:t>
              </a:r>
              <a:endParaRPr kumimoji="0" sz="3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grpSp>
      <p:sp>
        <p:nvSpPr>
          <p:cNvPr id="147" name="Google Shape;147;p3"/>
          <p:cNvSpPr txBox="1"/>
          <p:nvPr/>
        </p:nvSpPr>
        <p:spPr>
          <a:xfrm>
            <a:off x="5791285" y="5009391"/>
            <a:ext cx="6251636" cy="1107996"/>
          </a:xfrm>
          <a:prstGeom prst="rect">
            <a:avLst/>
          </a:prstGeom>
          <a:solidFill>
            <a:srgbClr val="F7CAAC"/>
          </a:solidFill>
          <a:ln w="28575"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6600"/>
              <a:buFont typeface="Century Gothic"/>
              <a:buNone/>
              <a:tabLst/>
              <a:defRPr/>
            </a:pPr>
            <a:r>
              <a:rPr lang="en-GB" sz="6600" kern="0" dirty="0">
                <a:solidFill>
                  <a:srgbClr val="1F3864"/>
                </a:solidFill>
                <a:latin typeface="Century Gothic"/>
                <a:ea typeface="Century Gothic"/>
                <a:cs typeface="Century Gothic"/>
                <a:sym typeface="Century Gothic"/>
              </a:rPr>
              <a:t>I did, I made</a:t>
            </a:r>
            <a:endParaRPr kumimoji="0" sz="66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148" name="Google Shape;148;p3"/>
          <p:cNvSpPr txBox="1"/>
          <p:nvPr/>
        </p:nvSpPr>
        <p:spPr>
          <a:xfrm>
            <a:off x="5791285" y="5005480"/>
            <a:ext cx="6251636" cy="1107955"/>
          </a:xfrm>
          <a:prstGeom prst="rect">
            <a:avLst/>
          </a:prstGeom>
          <a:solidFill>
            <a:srgbClr val="F7CAAC"/>
          </a:solidFill>
          <a:ln w="28575"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6600"/>
              <a:buFont typeface="Century Gothic"/>
              <a:buNone/>
              <a:tabLst/>
              <a:defRPr/>
            </a:pPr>
            <a:r>
              <a:rPr lang="en-GB" sz="6600" kern="0" dirty="0">
                <a:solidFill>
                  <a:srgbClr val="1F3864"/>
                </a:solidFill>
                <a:latin typeface="Century Gothic"/>
                <a:cs typeface="Arial"/>
                <a:sym typeface="Century Gothic"/>
              </a:rPr>
              <a:t>fire</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49" name="Google Shape;149;p3"/>
          <p:cNvSpPr txBox="1"/>
          <p:nvPr/>
        </p:nvSpPr>
        <p:spPr>
          <a:xfrm>
            <a:off x="5791285" y="5005479"/>
            <a:ext cx="6251636" cy="1107955"/>
          </a:xfrm>
          <a:prstGeom prst="rect">
            <a:avLst/>
          </a:prstGeom>
          <a:solidFill>
            <a:srgbClr val="F7CAAC"/>
          </a:solidFill>
          <a:ln w="28575"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6600"/>
              <a:buFont typeface="Century Gothic"/>
              <a:buNone/>
              <a:tabLst/>
              <a:defRPr/>
            </a:pPr>
            <a:r>
              <a:rPr kumimoji="0" lang="en-GB" sz="66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to </a:t>
            </a:r>
            <a:r>
              <a:rPr lang="en-GB" sz="6600" kern="0" dirty="0">
                <a:solidFill>
                  <a:srgbClr val="1F3864"/>
                </a:solidFill>
                <a:latin typeface="Century Gothic"/>
                <a:ea typeface="Century Gothic"/>
                <a:cs typeface="Century Gothic"/>
                <a:sym typeface="Century Gothic"/>
              </a:rPr>
              <a:t>avoid</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50" name="Google Shape;150;p3"/>
          <p:cNvSpPr txBox="1"/>
          <p:nvPr/>
        </p:nvSpPr>
        <p:spPr>
          <a:xfrm>
            <a:off x="5791285" y="5009391"/>
            <a:ext cx="6251636" cy="1107996"/>
          </a:xfrm>
          <a:prstGeom prst="rect">
            <a:avLst/>
          </a:prstGeom>
          <a:solidFill>
            <a:srgbClr val="F7CAAC"/>
          </a:solidFill>
          <a:ln w="28575"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6600"/>
              <a:buFont typeface="Century Gothic"/>
              <a:buNone/>
              <a:tabLst/>
              <a:defRPr/>
            </a:pPr>
            <a:r>
              <a:rPr lang="en-GB" sz="6600" kern="0" dirty="0">
                <a:solidFill>
                  <a:srgbClr val="1F3864"/>
                </a:solidFill>
                <a:latin typeface="Century Gothic"/>
                <a:ea typeface="Century Gothic"/>
                <a:cs typeface="Century Gothic"/>
                <a:sym typeface="Century Gothic"/>
              </a:rPr>
              <a:t>stadium</a:t>
            </a:r>
            <a:endParaRPr kumimoji="0" sz="66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151" name="Google Shape;151;p3"/>
          <p:cNvSpPr txBox="1"/>
          <p:nvPr/>
        </p:nvSpPr>
        <p:spPr>
          <a:xfrm>
            <a:off x="5791285" y="5015209"/>
            <a:ext cx="6251636" cy="1107955"/>
          </a:xfrm>
          <a:prstGeom prst="rect">
            <a:avLst/>
          </a:prstGeom>
          <a:solidFill>
            <a:srgbClr val="F7CAAC"/>
          </a:solidFill>
          <a:ln w="28575"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6600"/>
              <a:buFont typeface="Century Gothic"/>
              <a:buNone/>
              <a:tabLst/>
              <a:defRPr/>
            </a:pPr>
            <a:r>
              <a:rPr lang="en-GB" sz="6600" kern="0" dirty="0">
                <a:solidFill>
                  <a:srgbClr val="1F3864"/>
                </a:solidFill>
                <a:latin typeface="Century Gothic"/>
                <a:cs typeface="Arial"/>
                <a:sym typeface="Century Gothic"/>
              </a:rPr>
              <a:t>garden</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52" name="Google Shape;152;p3"/>
          <p:cNvSpPr txBox="1"/>
          <p:nvPr/>
        </p:nvSpPr>
        <p:spPr>
          <a:xfrm>
            <a:off x="5793599" y="5021027"/>
            <a:ext cx="6251636" cy="1107955"/>
          </a:xfrm>
          <a:prstGeom prst="rect">
            <a:avLst/>
          </a:prstGeom>
          <a:solidFill>
            <a:srgbClr val="F7CAAC"/>
          </a:solidFill>
          <a:ln w="28575"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6600"/>
              <a:buFont typeface="Century Gothic"/>
              <a:buNone/>
              <a:tabLst/>
              <a:defRPr/>
            </a:pPr>
            <a:r>
              <a:rPr lang="en-GB" sz="6600" kern="0" dirty="0">
                <a:solidFill>
                  <a:srgbClr val="1F3864"/>
                </a:solidFill>
                <a:latin typeface="Century Gothic"/>
                <a:cs typeface="Arial"/>
                <a:sym typeface="Century Gothic"/>
              </a:rPr>
              <a:t>s/he/it did</a:t>
            </a:r>
            <a:endParaRPr kumimoji="0" sz="6600" b="0" i="0" u="none" strike="noStrike" kern="0" cap="none" spc="0" normalizeH="0" baseline="0" noProof="0" dirty="0">
              <a:ln>
                <a:noFill/>
              </a:ln>
              <a:solidFill>
                <a:srgbClr val="000000"/>
              </a:solidFill>
              <a:effectLst/>
              <a:uLnTx/>
              <a:uFillTx/>
              <a:latin typeface="Arial"/>
              <a:cs typeface="Arial"/>
              <a:sym typeface="Arial"/>
            </a:endParaRPr>
          </a:p>
        </p:txBody>
      </p:sp>
      <p:sp>
        <p:nvSpPr>
          <p:cNvPr id="153" name="Google Shape;153;p3"/>
          <p:cNvSpPr txBox="1"/>
          <p:nvPr/>
        </p:nvSpPr>
        <p:spPr>
          <a:xfrm>
            <a:off x="5791285" y="5010717"/>
            <a:ext cx="6251636" cy="1107996"/>
          </a:xfrm>
          <a:prstGeom prst="rect">
            <a:avLst/>
          </a:prstGeom>
          <a:solidFill>
            <a:srgbClr val="F7CAAC"/>
          </a:solidFill>
          <a:ln w="28575"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6600"/>
              <a:buFont typeface="Century Gothic"/>
              <a:buNone/>
              <a:tabLst/>
              <a:defRPr/>
            </a:pPr>
            <a:r>
              <a:rPr lang="en-GB" sz="6600" kern="0" dirty="0">
                <a:solidFill>
                  <a:srgbClr val="1F3864"/>
                </a:solidFill>
                <a:latin typeface="Century Gothic"/>
                <a:ea typeface="Century Gothic"/>
                <a:cs typeface="Century Gothic"/>
                <a:sym typeface="Century Gothic"/>
              </a:rPr>
              <a:t>old</a:t>
            </a:r>
            <a:endParaRPr kumimoji="0" sz="66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grpSp>
        <p:nvGrpSpPr>
          <p:cNvPr id="154" name="Google Shape;154;p3"/>
          <p:cNvGrpSpPr/>
          <p:nvPr/>
        </p:nvGrpSpPr>
        <p:grpSpPr>
          <a:xfrm>
            <a:off x="8627113" y="1862502"/>
            <a:ext cx="2664448" cy="2414097"/>
            <a:chOff x="8607900" y="1879754"/>
            <a:chExt cx="2664448" cy="2414097"/>
          </a:xfrm>
        </p:grpSpPr>
        <p:pic>
          <p:nvPicPr>
            <p:cNvPr id="155" name="Google Shape;155;p3"/>
            <p:cNvPicPr preferRelativeResize="0"/>
            <p:nvPr/>
          </p:nvPicPr>
          <p:blipFill rotWithShape="1">
            <a:blip r:embed="rId4">
              <a:alphaModFix/>
            </a:blip>
            <a:srcRect/>
            <a:stretch/>
          </p:blipFill>
          <p:spPr>
            <a:xfrm rot="1249170">
              <a:off x="8607900" y="1879754"/>
              <a:ext cx="2664448" cy="2414097"/>
            </a:xfrm>
            <a:prstGeom prst="rect">
              <a:avLst/>
            </a:prstGeom>
            <a:noFill/>
            <a:ln>
              <a:noFill/>
            </a:ln>
          </p:spPr>
        </p:pic>
        <p:sp>
          <p:nvSpPr>
            <p:cNvPr id="156" name="Google Shape;156;p3"/>
            <p:cNvSpPr txBox="1"/>
            <p:nvPr/>
          </p:nvSpPr>
          <p:spPr>
            <a:xfrm rot="20782617">
              <a:off x="8972933" y="2750286"/>
              <a:ext cx="1934381" cy="58473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3200"/>
                <a:buFont typeface="Century Gothic"/>
                <a:buNone/>
                <a:tabLst/>
                <a:defRPr/>
              </a:pPr>
              <a:r>
                <a:rPr kumimoji="0" lang="en-GB" sz="3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dentro</a:t>
              </a:r>
              <a:endParaRPr kumimoji="0" sz="3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grpSp>
      <p:sp>
        <p:nvSpPr>
          <p:cNvPr id="157" name="Google Shape;157;p3"/>
          <p:cNvSpPr txBox="1"/>
          <p:nvPr/>
        </p:nvSpPr>
        <p:spPr>
          <a:xfrm>
            <a:off x="5788971" y="5013299"/>
            <a:ext cx="6251636" cy="1107955"/>
          </a:xfrm>
          <a:prstGeom prst="rect">
            <a:avLst/>
          </a:prstGeom>
          <a:solidFill>
            <a:srgbClr val="F7CAAC"/>
          </a:solidFill>
          <a:ln w="28575"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6600"/>
              <a:buFont typeface="Century Gothic"/>
              <a:buNone/>
              <a:tabLst/>
              <a:defRPr/>
            </a:pPr>
            <a:r>
              <a:rPr lang="en-GB" sz="6600" kern="0" dirty="0">
                <a:solidFill>
                  <a:srgbClr val="1F3864"/>
                </a:solidFill>
                <a:latin typeface="Century Gothic"/>
                <a:cs typeface="Arial"/>
                <a:sym typeface="Century Gothic"/>
              </a:rPr>
              <a:t>inside</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83750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mph" presetSubtype="0" repeatCount="5000" fill="hold" nodeType="clickEffect">
                                  <p:stCondLst>
                                    <p:cond delay="0"/>
                                  </p:stCondLst>
                                  <p:childTnLst>
                                    <p:animEffect transition="out" filter="fade">
                                      <p:cBhvr>
                                        <p:cTn id="10" dur="500" tmFilter="0, 0; .2, .5; .8, .5; 1, 0"/>
                                        <p:tgtEl>
                                          <p:spTgt spid="135"/>
                                        </p:tgtEl>
                                      </p:cBhvr>
                                    </p:animEffect>
                                    <p:animScale>
                                      <p:cBhvr>
                                        <p:cTn id="11" dur="250" autoRev="1" fill="hold"/>
                                        <p:tgtEl>
                                          <p:spTgt spid="135"/>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4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6" presetClass="emph" presetSubtype="0" repeatCount="5000" fill="hold" nodeType="clickEffect">
                                  <p:stCondLst>
                                    <p:cond delay="0"/>
                                  </p:stCondLst>
                                  <p:childTnLst>
                                    <p:animEffect transition="out" filter="fade">
                                      <p:cBhvr>
                                        <p:cTn id="19" dur="500" tmFilter="0, 0; .2, .5; .8, .5; 1, 0"/>
                                        <p:tgtEl>
                                          <p:spTgt spid="129"/>
                                        </p:tgtEl>
                                      </p:cBhvr>
                                    </p:animEffect>
                                    <p:animScale>
                                      <p:cBhvr>
                                        <p:cTn id="20" dur="250" autoRev="1" fill="hold"/>
                                        <p:tgtEl>
                                          <p:spTgt spid="129"/>
                                        </p:tgtEl>
                                      </p:cBhvr>
                                      <p:by x="105000" y="105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6" presetClass="emph" presetSubtype="0" repeatCount="5000" fill="hold" nodeType="clickEffect">
                                  <p:stCondLst>
                                    <p:cond delay="0"/>
                                  </p:stCondLst>
                                  <p:childTnLst>
                                    <p:animEffect transition="out" filter="fade">
                                      <p:cBhvr>
                                        <p:cTn id="28" dur="500" tmFilter="0, 0; .2, .5; .8, .5; 1, 0"/>
                                        <p:tgtEl>
                                          <p:spTgt spid="141"/>
                                        </p:tgtEl>
                                      </p:cBhvr>
                                    </p:animEffect>
                                    <p:animScale>
                                      <p:cBhvr>
                                        <p:cTn id="29" dur="250" autoRev="1" fill="hold"/>
                                        <p:tgtEl>
                                          <p:spTgt spid="141"/>
                                        </p:tgtEl>
                                      </p:cBhvr>
                                      <p:by x="105000" y="105000"/>
                                    </p:animScale>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50"/>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6" presetClass="emph" presetSubtype="0" repeatCount="5000" fill="hold" nodeType="clickEffect">
                                  <p:stCondLst>
                                    <p:cond delay="0"/>
                                  </p:stCondLst>
                                  <p:childTnLst>
                                    <p:animEffect transition="out" filter="fade">
                                      <p:cBhvr>
                                        <p:cTn id="37" dur="500" tmFilter="0, 0; .2, .5; .8, .5; 1, 0"/>
                                        <p:tgtEl>
                                          <p:spTgt spid="132"/>
                                        </p:tgtEl>
                                      </p:cBhvr>
                                    </p:animEffect>
                                    <p:animScale>
                                      <p:cBhvr>
                                        <p:cTn id="38" dur="250" autoRev="1" fill="hold"/>
                                        <p:tgtEl>
                                          <p:spTgt spid="132"/>
                                        </p:tgtEl>
                                      </p:cBhvr>
                                      <p:by x="105000" y="105000"/>
                                    </p:animScale>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6" presetClass="emph" presetSubtype="0" repeatCount="5000" fill="hold" nodeType="clickEffect">
                                  <p:stCondLst>
                                    <p:cond delay="0"/>
                                  </p:stCondLst>
                                  <p:childTnLst>
                                    <p:animEffect transition="out" filter="fade">
                                      <p:cBhvr>
                                        <p:cTn id="46" dur="500" tmFilter="0, 0; .2, .5; .8, .5; 1, 0"/>
                                        <p:tgtEl>
                                          <p:spTgt spid="144"/>
                                        </p:tgtEl>
                                      </p:cBhvr>
                                    </p:animEffect>
                                    <p:animScale>
                                      <p:cBhvr>
                                        <p:cTn id="47" dur="250" autoRev="1" fill="hold"/>
                                        <p:tgtEl>
                                          <p:spTgt spid="144"/>
                                        </p:tgtEl>
                                      </p:cBhvr>
                                      <p:by x="105000" y="105000"/>
                                    </p:animScale>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52"/>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26" presetClass="emph" presetSubtype="0" repeatCount="5000" fill="hold" nodeType="clickEffect">
                                  <p:stCondLst>
                                    <p:cond delay="0"/>
                                  </p:stCondLst>
                                  <p:childTnLst>
                                    <p:animEffect transition="out" filter="fade">
                                      <p:cBhvr>
                                        <p:cTn id="55" dur="500" tmFilter="0, 0; .2, .5; .8, .5; 1, 0"/>
                                        <p:tgtEl>
                                          <p:spTgt spid="126"/>
                                        </p:tgtEl>
                                      </p:cBhvr>
                                    </p:animEffect>
                                    <p:animScale>
                                      <p:cBhvr>
                                        <p:cTn id="56" dur="250" autoRev="1" fill="hold"/>
                                        <p:tgtEl>
                                          <p:spTgt spid="126"/>
                                        </p:tgtEl>
                                      </p:cBhvr>
                                      <p:by x="105000" y="105000"/>
                                    </p:animScale>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5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26" presetClass="emph" presetSubtype="0" repeatCount="5000" fill="hold" nodeType="clickEffect">
                                  <p:stCondLst>
                                    <p:cond delay="0"/>
                                  </p:stCondLst>
                                  <p:childTnLst>
                                    <p:animEffect transition="out" filter="fade">
                                      <p:cBhvr>
                                        <p:cTn id="64" dur="500" tmFilter="0, 0; .2, .5; .8, .5; 1, 0"/>
                                        <p:tgtEl>
                                          <p:spTgt spid="138"/>
                                        </p:tgtEl>
                                      </p:cBhvr>
                                    </p:animEffect>
                                    <p:animScale>
                                      <p:cBhvr>
                                        <p:cTn id="65" dur="250" autoRev="1" fill="hold"/>
                                        <p:tgtEl>
                                          <p:spTgt spid="138"/>
                                        </p:tgtEl>
                                      </p:cBhvr>
                                      <p:by x="105000" y="105000"/>
                                    </p:animScale>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157"/>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26" presetClass="emph" presetSubtype="0" repeatCount="5000" fill="hold" nodeType="clickEffect">
                                  <p:stCondLst>
                                    <p:cond delay="0"/>
                                  </p:stCondLst>
                                  <p:childTnLst>
                                    <p:animEffect transition="out" filter="fade">
                                      <p:cBhvr>
                                        <p:cTn id="73" dur="500" tmFilter="0, 0; .2, .5; .8, .5; 1, 0"/>
                                        <p:tgtEl>
                                          <p:spTgt spid="154"/>
                                        </p:tgtEl>
                                      </p:cBhvr>
                                    </p:animEffect>
                                    <p:animScale>
                                      <p:cBhvr>
                                        <p:cTn id="74" dur="250" autoRev="1" fill="hold"/>
                                        <p:tgtEl>
                                          <p:spTgt spid="15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4"/>
          <p:cNvSpPr txBox="1">
            <a:spLocks noGrp="1"/>
          </p:cNvSpPr>
          <p:nvPr>
            <p:ph type="title"/>
          </p:nvPr>
        </p:nvSpPr>
        <p:spPr>
          <a:xfrm>
            <a:off x="10929780" y="248559"/>
            <a:ext cx="1556680" cy="45693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000"/>
              <a:buFont typeface="Century Gothic"/>
              <a:buNone/>
            </a:pPr>
            <a:r>
              <a:rPr lang="en-GB" sz="2000" b="1">
                <a:solidFill>
                  <a:schemeClr val="lt1"/>
                </a:solidFill>
              </a:rPr>
              <a:t>leer</a:t>
            </a:r>
            <a:endParaRPr/>
          </a:p>
        </p:txBody>
      </p:sp>
      <p:grpSp>
        <p:nvGrpSpPr>
          <p:cNvPr id="164" name="Google Shape;164;p4"/>
          <p:cNvGrpSpPr/>
          <p:nvPr/>
        </p:nvGrpSpPr>
        <p:grpSpPr>
          <a:xfrm rot="779618">
            <a:off x="9670374" y="4089652"/>
            <a:ext cx="2664448" cy="2414097"/>
            <a:chOff x="3063157" y="1319702"/>
            <a:chExt cx="2664448" cy="2414097"/>
          </a:xfrm>
        </p:grpSpPr>
        <p:pic>
          <p:nvPicPr>
            <p:cNvPr id="165" name="Google Shape;165;p4"/>
            <p:cNvPicPr preferRelativeResize="0"/>
            <p:nvPr/>
          </p:nvPicPr>
          <p:blipFill rotWithShape="1">
            <a:blip r:embed="rId3">
              <a:alphaModFix/>
            </a:blip>
            <a:srcRect/>
            <a:stretch/>
          </p:blipFill>
          <p:spPr>
            <a:xfrm rot="1249170">
              <a:off x="3063157" y="1319702"/>
              <a:ext cx="2664448" cy="2414097"/>
            </a:xfrm>
            <a:prstGeom prst="rect">
              <a:avLst/>
            </a:prstGeom>
            <a:noFill/>
            <a:ln>
              <a:noFill/>
            </a:ln>
          </p:spPr>
        </p:pic>
        <p:sp>
          <p:nvSpPr>
            <p:cNvPr id="166" name="Google Shape;166;p4"/>
            <p:cNvSpPr txBox="1"/>
            <p:nvPr/>
          </p:nvSpPr>
          <p:spPr>
            <a:xfrm rot="20782617">
              <a:off x="3281750" y="2175099"/>
              <a:ext cx="2307920" cy="58473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3200"/>
                <a:buFont typeface="Century Gothic"/>
                <a:buNone/>
                <a:tabLst/>
                <a:defRPr/>
              </a:pPr>
              <a:r>
                <a:rPr kumimoji="0" lang="en-GB" sz="3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evitar</a:t>
              </a:r>
              <a:endParaRPr kumimoji="0" sz="3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grpSp>
      <p:grpSp>
        <p:nvGrpSpPr>
          <p:cNvPr id="167" name="Google Shape;167;p4"/>
          <p:cNvGrpSpPr/>
          <p:nvPr/>
        </p:nvGrpSpPr>
        <p:grpSpPr>
          <a:xfrm rot="743501">
            <a:off x="2463489" y="3297703"/>
            <a:ext cx="2664448" cy="2414097"/>
            <a:chOff x="3063157" y="1319702"/>
            <a:chExt cx="2664448" cy="2414097"/>
          </a:xfrm>
        </p:grpSpPr>
        <p:pic>
          <p:nvPicPr>
            <p:cNvPr id="168" name="Google Shape;168;p4"/>
            <p:cNvPicPr preferRelativeResize="0"/>
            <p:nvPr/>
          </p:nvPicPr>
          <p:blipFill rotWithShape="1">
            <a:blip r:embed="rId3">
              <a:alphaModFix/>
            </a:blip>
            <a:srcRect/>
            <a:stretch/>
          </p:blipFill>
          <p:spPr>
            <a:xfrm rot="1249170">
              <a:off x="3063157" y="1319702"/>
              <a:ext cx="2664448" cy="2414097"/>
            </a:xfrm>
            <a:prstGeom prst="rect">
              <a:avLst/>
            </a:prstGeom>
            <a:noFill/>
            <a:ln>
              <a:noFill/>
            </a:ln>
          </p:spPr>
        </p:pic>
        <p:sp>
          <p:nvSpPr>
            <p:cNvPr id="169" name="Google Shape;169;p4"/>
            <p:cNvSpPr txBox="1"/>
            <p:nvPr/>
          </p:nvSpPr>
          <p:spPr>
            <a:xfrm rot="20782617">
              <a:off x="3428190" y="2190235"/>
              <a:ext cx="1934381" cy="58473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3200"/>
                <a:buFont typeface="Century Gothic"/>
                <a:buNone/>
                <a:tabLst/>
                <a:defRPr/>
              </a:pPr>
              <a:r>
                <a:rPr lang="en-GB" sz="3200" kern="0" dirty="0">
                  <a:solidFill>
                    <a:srgbClr val="1F3864"/>
                  </a:solidFill>
                  <a:latin typeface="Century Gothic"/>
                  <a:cs typeface="Arial"/>
                  <a:sym typeface="Century Gothic"/>
                </a:rPr>
                <a:t>el </a:t>
              </a:r>
              <a:r>
                <a:rPr lang="en-GB" sz="3200" kern="0" dirty="0" err="1">
                  <a:solidFill>
                    <a:srgbClr val="1F3864"/>
                  </a:solidFill>
                  <a:latin typeface="Century Gothic"/>
                  <a:cs typeface="Arial"/>
                  <a:sym typeface="Century Gothic"/>
                </a:rPr>
                <a:t>fondo</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grpSp>
        <p:nvGrpSpPr>
          <p:cNvPr id="170" name="Google Shape;170;p4"/>
          <p:cNvGrpSpPr/>
          <p:nvPr/>
        </p:nvGrpSpPr>
        <p:grpSpPr>
          <a:xfrm rot="779389">
            <a:off x="4579944" y="3907108"/>
            <a:ext cx="3348503" cy="3203480"/>
            <a:chOff x="2721129" y="925011"/>
            <a:chExt cx="3348503" cy="3203480"/>
          </a:xfrm>
        </p:grpSpPr>
        <p:pic>
          <p:nvPicPr>
            <p:cNvPr id="171" name="Google Shape;171;p4"/>
            <p:cNvPicPr preferRelativeResize="0"/>
            <p:nvPr/>
          </p:nvPicPr>
          <p:blipFill rotWithShape="1">
            <a:blip r:embed="rId3">
              <a:alphaModFix/>
            </a:blip>
            <a:srcRect/>
            <a:stretch/>
          </p:blipFill>
          <p:spPr>
            <a:xfrm rot="1249170">
              <a:off x="3063157" y="1319702"/>
              <a:ext cx="2664448" cy="2414097"/>
            </a:xfrm>
            <a:prstGeom prst="rect">
              <a:avLst/>
            </a:prstGeom>
            <a:noFill/>
            <a:ln>
              <a:noFill/>
            </a:ln>
          </p:spPr>
        </p:pic>
        <p:sp>
          <p:nvSpPr>
            <p:cNvPr id="172" name="Google Shape;172;p4"/>
            <p:cNvSpPr txBox="1"/>
            <p:nvPr/>
          </p:nvSpPr>
          <p:spPr>
            <a:xfrm rot="-817383">
              <a:off x="3428190" y="2190214"/>
              <a:ext cx="1934381"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3200"/>
                <a:buFont typeface="Century Gothic"/>
                <a:buNone/>
                <a:tabLst/>
                <a:defRPr/>
              </a:pPr>
              <a:r>
                <a:rPr kumimoji="0" lang="en-GB" sz="3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mayo</a:t>
              </a:r>
              <a:endParaRPr kumimoji="0" sz="3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grpSp>
      <p:grpSp>
        <p:nvGrpSpPr>
          <p:cNvPr id="173" name="Google Shape;173;p4"/>
          <p:cNvGrpSpPr/>
          <p:nvPr/>
        </p:nvGrpSpPr>
        <p:grpSpPr>
          <a:xfrm rot="762122">
            <a:off x="-34160" y="4132722"/>
            <a:ext cx="2664448" cy="2414097"/>
            <a:chOff x="3063157" y="1319702"/>
            <a:chExt cx="2664448" cy="2414097"/>
          </a:xfrm>
        </p:grpSpPr>
        <p:pic>
          <p:nvPicPr>
            <p:cNvPr id="174" name="Google Shape;174;p4"/>
            <p:cNvPicPr preferRelativeResize="0"/>
            <p:nvPr/>
          </p:nvPicPr>
          <p:blipFill rotWithShape="1">
            <a:blip r:embed="rId3">
              <a:alphaModFix/>
            </a:blip>
            <a:srcRect/>
            <a:stretch/>
          </p:blipFill>
          <p:spPr>
            <a:xfrm rot="1249170">
              <a:off x="3063157" y="1319702"/>
              <a:ext cx="2664448" cy="2414097"/>
            </a:xfrm>
            <a:prstGeom prst="rect">
              <a:avLst/>
            </a:prstGeom>
            <a:noFill/>
            <a:ln>
              <a:noFill/>
            </a:ln>
          </p:spPr>
        </p:pic>
        <p:sp>
          <p:nvSpPr>
            <p:cNvPr id="175" name="Google Shape;175;p4"/>
            <p:cNvSpPr txBox="1"/>
            <p:nvPr/>
          </p:nvSpPr>
          <p:spPr>
            <a:xfrm rot="20782617">
              <a:off x="3428190" y="2190233"/>
              <a:ext cx="1934381" cy="58473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3200"/>
                <a:buFont typeface="Century Gothic"/>
                <a:buNone/>
                <a:tabLst/>
                <a:defRPr/>
              </a:pPr>
              <a:r>
                <a:rPr lang="en-GB" sz="3200" kern="0" dirty="0" err="1">
                  <a:solidFill>
                    <a:srgbClr val="1F3864"/>
                  </a:solidFill>
                  <a:latin typeface="Century Gothic"/>
                  <a:ea typeface="Century Gothic"/>
                  <a:cs typeface="Century Gothic"/>
                  <a:sym typeface="Century Gothic"/>
                </a:rPr>
                <a:t>junio</a:t>
              </a:r>
              <a:endParaRPr kumimoji="0" sz="3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grpSp>
      <p:grpSp>
        <p:nvGrpSpPr>
          <p:cNvPr id="176" name="Google Shape;176;p4"/>
          <p:cNvGrpSpPr/>
          <p:nvPr/>
        </p:nvGrpSpPr>
        <p:grpSpPr>
          <a:xfrm rot="739147">
            <a:off x="4877003" y="2283401"/>
            <a:ext cx="2664448" cy="2414097"/>
            <a:chOff x="3063157" y="1319702"/>
            <a:chExt cx="2664448" cy="2414097"/>
          </a:xfrm>
        </p:grpSpPr>
        <p:pic>
          <p:nvPicPr>
            <p:cNvPr id="177" name="Google Shape;177;p4"/>
            <p:cNvPicPr preferRelativeResize="0"/>
            <p:nvPr/>
          </p:nvPicPr>
          <p:blipFill rotWithShape="1">
            <a:blip r:embed="rId3">
              <a:alphaModFix/>
            </a:blip>
            <a:srcRect/>
            <a:stretch/>
          </p:blipFill>
          <p:spPr>
            <a:xfrm rot="1249170">
              <a:off x="3063157" y="1319702"/>
              <a:ext cx="2664448" cy="2414097"/>
            </a:xfrm>
            <a:prstGeom prst="rect">
              <a:avLst/>
            </a:prstGeom>
            <a:noFill/>
            <a:ln>
              <a:noFill/>
            </a:ln>
          </p:spPr>
        </p:pic>
        <p:sp>
          <p:nvSpPr>
            <p:cNvPr id="178" name="Google Shape;178;p4"/>
            <p:cNvSpPr txBox="1"/>
            <p:nvPr/>
          </p:nvSpPr>
          <p:spPr>
            <a:xfrm rot="20782617">
              <a:off x="3280564" y="2175335"/>
              <a:ext cx="2136344" cy="58473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3200"/>
                <a:buFont typeface="Century Gothic"/>
                <a:buNone/>
                <a:tabLst/>
                <a:defRPr/>
              </a:pPr>
              <a:r>
                <a:rPr lang="en-GB" sz="3200" kern="0" dirty="0">
                  <a:solidFill>
                    <a:srgbClr val="1F3864"/>
                  </a:solidFill>
                  <a:latin typeface="Century Gothic"/>
                  <a:cs typeface="Arial"/>
                  <a:sym typeface="Century Gothic"/>
                </a:rPr>
                <a:t>el campo</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grpSp>
        <p:nvGrpSpPr>
          <p:cNvPr id="179" name="Google Shape;179;p4"/>
          <p:cNvGrpSpPr/>
          <p:nvPr/>
        </p:nvGrpSpPr>
        <p:grpSpPr>
          <a:xfrm rot="771218">
            <a:off x="6990165" y="2933827"/>
            <a:ext cx="3348503" cy="3203480"/>
            <a:chOff x="2721129" y="925011"/>
            <a:chExt cx="3348503" cy="3203480"/>
          </a:xfrm>
        </p:grpSpPr>
        <p:pic>
          <p:nvPicPr>
            <p:cNvPr id="180" name="Google Shape;180;p4"/>
            <p:cNvPicPr preferRelativeResize="0"/>
            <p:nvPr/>
          </p:nvPicPr>
          <p:blipFill rotWithShape="1">
            <a:blip r:embed="rId3">
              <a:alphaModFix/>
            </a:blip>
            <a:srcRect/>
            <a:stretch/>
          </p:blipFill>
          <p:spPr>
            <a:xfrm rot="1249170">
              <a:off x="3063157" y="1319702"/>
              <a:ext cx="2664448" cy="2414097"/>
            </a:xfrm>
            <a:prstGeom prst="rect">
              <a:avLst/>
            </a:prstGeom>
            <a:noFill/>
            <a:ln>
              <a:noFill/>
            </a:ln>
          </p:spPr>
        </p:pic>
        <p:sp>
          <p:nvSpPr>
            <p:cNvPr id="181" name="Google Shape;181;p4"/>
            <p:cNvSpPr txBox="1"/>
            <p:nvPr/>
          </p:nvSpPr>
          <p:spPr>
            <a:xfrm rot="-817383">
              <a:off x="3428190" y="2190214"/>
              <a:ext cx="1934381"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3200"/>
                <a:buFont typeface="Century Gothic"/>
                <a:buNone/>
                <a:tabLst/>
                <a:defRPr/>
              </a:pPr>
              <a:r>
                <a:rPr lang="en-GB" sz="3200" kern="0" dirty="0">
                  <a:solidFill>
                    <a:srgbClr val="1F3864"/>
                  </a:solidFill>
                  <a:latin typeface="Century Gothic"/>
                  <a:ea typeface="Century Gothic"/>
                  <a:cs typeface="Century Gothic"/>
                  <a:sym typeface="Century Gothic"/>
                </a:rPr>
                <a:t>el </a:t>
              </a:r>
              <a:r>
                <a:rPr lang="en-GB" sz="3200" kern="0" dirty="0" err="1">
                  <a:solidFill>
                    <a:srgbClr val="1F3864"/>
                  </a:solidFill>
                  <a:latin typeface="Century Gothic"/>
                  <a:ea typeface="Century Gothic"/>
                  <a:cs typeface="Century Gothic"/>
                  <a:sym typeface="Century Gothic"/>
                </a:rPr>
                <a:t>daño</a:t>
              </a:r>
              <a:endParaRPr kumimoji="0" sz="3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grpSp>
      <p:grpSp>
        <p:nvGrpSpPr>
          <p:cNvPr id="182" name="Google Shape;182;p4"/>
          <p:cNvGrpSpPr/>
          <p:nvPr/>
        </p:nvGrpSpPr>
        <p:grpSpPr>
          <a:xfrm rot="751939">
            <a:off x="-45765" y="2266294"/>
            <a:ext cx="2664448" cy="2414097"/>
            <a:chOff x="3063157" y="1319702"/>
            <a:chExt cx="2664448" cy="2414097"/>
          </a:xfrm>
        </p:grpSpPr>
        <p:pic>
          <p:nvPicPr>
            <p:cNvPr id="183" name="Google Shape;183;p4"/>
            <p:cNvPicPr preferRelativeResize="0"/>
            <p:nvPr/>
          </p:nvPicPr>
          <p:blipFill rotWithShape="1">
            <a:blip r:embed="rId3">
              <a:alphaModFix/>
            </a:blip>
            <a:srcRect/>
            <a:stretch/>
          </p:blipFill>
          <p:spPr>
            <a:xfrm rot="1249170">
              <a:off x="3063157" y="1319702"/>
              <a:ext cx="2664448" cy="2414097"/>
            </a:xfrm>
            <a:prstGeom prst="rect">
              <a:avLst/>
            </a:prstGeom>
            <a:noFill/>
            <a:ln>
              <a:noFill/>
            </a:ln>
          </p:spPr>
        </p:pic>
        <p:sp>
          <p:nvSpPr>
            <p:cNvPr id="184" name="Google Shape;184;p4"/>
            <p:cNvSpPr txBox="1"/>
            <p:nvPr/>
          </p:nvSpPr>
          <p:spPr>
            <a:xfrm rot="20782617">
              <a:off x="3325152" y="1990103"/>
              <a:ext cx="2238522" cy="95406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3200"/>
                <a:buFont typeface="Century Gothic"/>
                <a:buNone/>
                <a:tabLst/>
                <a:defRPr/>
              </a:pPr>
              <a:r>
                <a:rPr kumimoji="0" lang="en-GB"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la </a:t>
              </a:r>
              <a:r>
                <a:rPr kumimoji="0" lang="en-GB" sz="28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habitación</a:t>
              </a:r>
              <a:endParaRPr kumimoji="0"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grpSp>
      <p:sp>
        <p:nvSpPr>
          <p:cNvPr id="185" name="Google Shape;185;p4"/>
          <p:cNvSpPr txBox="1"/>
          <p:nvPr/>
        </p:nvSpPr>
        <p:spPr>
          <a:xfrm>
            <a:off x="9887706" y="5779037"/>
            <a:ext cx="2262340" cy="523180"/>
          </a:xfrm>
          <a:prstGeom prst="rect">
            <a:avLst/>
          </a:prstGeom>
          <a:solidFill>
            <a:srgbClr val="F7CAAC"/>
          </a:solidFill>
          <a:ln w="2857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3200"/>
              <a:buFont typeface="Century Gothic"/>
              <a:buNone/>
              <a:tabLst/>
              <a:defRPr/>
            </a:pPr>
            <a:r>
              <a:rPr lang="en-GB" sz="2800" b="1" kern="0" dirty="0">
                <a:solidFill>
                  <a:srgbClr val="1F3864"/>
                </a:solidFill>
                <a:latin typeface="Century Gothic"/>
                <a:cs typeface="Arial"/>
                <a:sym typeface="Century Gothic"/>
              </a:rPr>
              <a:t>to avoid</a:t>
            </a:r>
            <a:endParaRPr kumimoji="0" sz="2800" b="0" i="0" u="none" strike="noStrike" kern="0" cap="none" spc="0" normalizeH="0" baseline="0" noProof="0" dirty="0">
              <a:ln>
                <a:noFill/>
              </a:ln>
              <a:solidFill>
                <a:srgbClr val="000000"/>
              </a:solidFill>
              <a:effectLst/>
              <a:uLnTx/>
              <a:uFillTx/>
              <a:latin typeface="Arial"/>
              <a:cs typeface="Arial"/>
              <a:sym typeface="Arial"/>
            </a:endParaRPr>
          </a:p>
        </p:txBody>
      </p:sp>
      <p:sp>
        <p:nvSpPr>
          <p:cNvPr id="186" name="Google Shape;186;p4"/>
          <p:cNvSpPr txBox="1"/>
          <p:nvPr/>
        </p:nvSpPr>
        <p:spPr>
          <a:xfrm>
            <a:off x="120459" y="3925564"/>
            <a:ext cx="2375595" cy="523220"/>
          </a:xfrm>
          <a:prstGeom prst="rect">
            <a:avLst/>
          </a:prstGeom>
          <a:solidFill>
            <a:srgbClr val="F7CAAC"/>
          </a:solidFill>
          <a:ln w="2857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800"/>
              <a:buFont typeface="Century Gothic"/>
              <a:buNone/>
              <a:tabLst/>
              <a:defRPr/>
            </a:pPr>
            <a:r>
              <a:rPr lang="en-GB" sz="2800" b="1" kern="0" dirty="0">
                <a:solidFill>
                  <a:srgbClr val="1F3864"/>
                </a:solidFill>
                <a:latin typeface="Century Gothic"/>
                <a:cs typeface="Arial"/>
                <a:sym typeface="Century Gothic"/>
              </a:rPr>
              <a:t>bedroom</a:t>
            </a:r>
            <a:endParaRPr kumimoji="0" sz="2800" b="0" i="0" u="none" strike="noStrike" kern="0" cap="none" spc="0" normalizeH="0" baseline="0" noProof="0" dirty="0">
              <a:ln>
                <a:noFill/>
              </a:ln>
              <a:solidFill>
                <a:srgbClr val="000000"/>
              </a:solidFill>
              <a:effectLst/>
              <a:uLnTx/>
              <a:uFillTx/>
              <a:latin typeface="Arial"/>
              <a:cs typeface="Arial"/>
              <a:sym typeface="Arial"/>
            </a:endParaRPr>
          </a:p>
        </p:txBody>
      </p:sp>
      <p:sp>
        <p:nvSpPr>
          <p:cNvPr id="187" name="Google Shape;187;p4"/>
          <p:cNvSpPr txBox="1"/>
          <p:nvPr/>
        </p:nvSpPr>
        <p:spPr>
          <a:xfrm>
            <a:off x="40595" y="5742664"/>
            <a:ext cx="2455459" cy="523180"/>
          </a:xfrm>
          <a:prstGeom prst="rect">
            <a:avLst/>
          </a:prstGeom>
          <a:solidFill>
            <a:srgbClr val="F7CAAC"/>
          </a:solidFill>
          <a:ln w="2857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3200"/>
              <a:buFont typeface="Century Gothic"/>
              <a:buNone/>
              <a:tabLst/>
              <a:defRPr/>
            </a:pPr>
            <a:r>
              <a:rPr lang="en-GB" sz="2800" b="1" kern="0" dirty="0">
                <a:solidFill>
                  <a:srgbClr val="1F3864"/>
                </a:solidFill>
                <a:latin typeface="Century Gothic"/>
                <a:cs typeface="Arial"/>
                <a:sym typeface="Century Gothic"/>
              </a:rPr>
              <a:t>June</a:t>
            </a:r>
            <a:endParaRPr kumimoji="0" sz="2800" b="0" i="0" u="none" strike="noStrike" kern="0" cap="none" spc="0" normalizeH="0" baseline="0" noProof="0" dirty="0">
              <a:ln>
                <a:noFill/>
              </a:ln>
              <a:solidFill>
                <a:srgbClr val="000000"/>
              </a:solidFill>
              <a:effectLst/>
              <a:uLnTx/>
              <a:uFillTx/>
              <a:latin typeface="Arial"/>
              <a:cs typeface="Arial"/>
              <a:sym typeface="Arial"/>
            </a:endParaRPr>
          </a:p>
        </p:txBody>
      </p:sp>
      <p:sp>
        <p:nvSpPr>
          <p:cNvPr id="188" name="Google Shape;188;p4"/>
          <p:cNvSpPr txBox="1"/>
          <p:nvPr/>
        </p:nvSpPr>
        <p:spPr>
          <a:xfrm>
            <a:off x="2643159" y="4986497"/>
            <a:ext cx="2291869" cy="584735"/>
          </a:xfrm>
          <a:prstGeom prst="rect">
            <a:avLst/>
          </a:prstGeom>
          <a:solidFill>
            <a:srgbClr val="F7CAAC"/>
          </a:solidFill>
          <a:ln w="2857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3200"/>
              <a:buFont typeface="Century Gothic"/>
              <a:buNone/>
              <a:tabLst/>
              <a:defRPr/>
            </a:pPr>
            <a:r>
              <a:rPr lang="en-GB" sz="3200" b="1" kern="0" dirty="0">
                <a:solidFill>
                  <a:srgbClr val="1F3864"/>
                </a:solidFill>
                <a:latin typeface="Century Gothic"/>
                <a:cs typeface="Arial"/>
                <a:sym typeface="Century Gothic"/>
              </a:rPr>
              <a:t>back, end</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89" name="Google Shape;189;p4"/>
          <p:cNvSpPr txBox="1"/>
          <p:nvPr/>
        </p:nvSpPr>
        <p:spPr>
          <a:xfrm>
            <a:off x="5227722" y="3855503"/>
            <a:ext cx="2025171" cy="830956"/>
          </a:xfrm>
          <a:prstGeom prst="rect">
            <a:avLst/>
          </a:prstGeom>
          <a:solidFill>
            <a:srgbClr val="F7CAAC"/>
          </a:solidFill>
          <a:ln w="2857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3200"/>
              <a:buFont typeface="Century Gothic"/>
              <a:buNone/>
              <a:tabLst/>
              <a:defRPr/>
            </a:pPr>
            <a:r>
              <a:rPr lang="en-GB" sz="2400" b="1" kern="0" dirty="0">
                <a:solidFill>
                  <a:srgbClr val="1F3864"/>
                </a:solidFill>
                <a:latin typeface="Century Gothic"/>
                <a:cs typeface="Arial"/>
                <a:sym typeface="Century Gothic"/>
              </a:rPr>
              <a:t>countryside, pitch</a:t>
            </a: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
        <p:nvSpPr>
          <p:cNvPr id="190" name="Google Shape;190;p4"/>
          <p:cNvSpPr txBox="1"/>
          <p:nvPr/>
        </p:nvSpPr>
        <p:spPr>
          <a:xfrm>
            <a:off x="5121713" y="5783903"/>
            <a:ext cx="2284812" cy="523180"/>
          </a:xfrm>
          <a:prstGeom prst="rect">
            <a:avLst/>
          </a:prstGeom>
          <a:solidFill>
            <a:srgbClr val="F7CAAC"/>
          </a:solidFill>
          <a:ln w="2857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3200"/>
              <a:buFont typeface="Century Gothic"/>
              <a:buNone/>
              <a:tabLst/>
              <a:defRPr/>
            </a:pPr>
            <a:r>
              <a:rPr lang="en-GB" sz="2800" b="1" kern="0" dirty="0">
                <a:solidFill>
                  <a:srgbClr val="1F3864"/>
                </a:solidFill>
                <a:latin typeface="Century Gothic"/>
                <a:cs typeface="Arial"/>
                <a:sym typeface="Century Gothic"/>
              </a:rPr>
              <a:t>May</a:t>
            </a:r>
            <a:endParaRPr kumimoji="0" sz="2800" b="0" i="0" u="none" strike="noStrike" kern="0" cap="none" spc="0" normalizeH="0" baseline="0" noProof="0" dirty="0">
              <a:ln>
                <a:noFill/>
              </a:ln>
              <a:solidFill>
                <a:srgbClr val="000000"/>
              </a:solidFill>
              <a:effectLst/>
              <a:uLnTx/>
              <a:uFillTx/>
              <a:latin typeface="Arial"/>
              <a:cs typeface="Arial"/>
              <a:sym typeface="Arial"/>
            </a:endParaRPr>
          </a:p>
        </p:txBody>
      </p:sp>
      <p:sp>
        <p:nvSpPr>
          <p:cNvPr id="191" name="Google Shape;191;p4"/>
          <p:cNvSpPr txBox="1"/>
          <p:nvPr/>
        </p:nvSpPr>
        <p:spPr>
          <a:xfrm>
            <a:off x="7608367" y="4762548"/>
            <a:ext cx="2071252" cy="954067"/>
          </a:xfrm>
          <a:prstGeom prst="rect">
            <a:avLst/>
          </a:prstGeom>
          <a:solidFill>
            <a:srgbClr val="F7CAAC"/>
          </a:solidFill>
          <a:ln w="2857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3200"/>
              <a:buFont typeface="Century Gothic"/>
              <a:buNone/>
              <a:tabLst/>
              <a:defRPr/>
            </a:pPr>
            <a:r>
              <a:rPr lang="en-GB" sz="2800" b="1" kern="0" dirty="0">
                <a:solidFill>
                  <a:srgbClr val="1F3864"/>
                </a:solidFill>
                <a:latin typeface="Century Gothic"/>
                <a:ea typeface="Century Gothic"/>
                <a:cs typeface="Century Gothic"/>
                <a:sym typeface="Century Gothic"/>
              </a:rPr>
              <a:t>harm, damage</a:t>
            </a:r>
            <a:endParaRPr kumimoji="0" sz="28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grpSp>
        <p:nvGrpSpPr>
          <p:cNvPr id="192" name="Google Shape;192;p4"/>
          <p:cNvGrpSpPr/>
          <p:nvPr/>
        </p:nvGrpSpPr>
        <p:grpSpPr>
          <a:xfrm rot="751939">
            <a:off x="9338221" y="1888709"/>
            <a:ext cx="3348503" cy="3203480"/>
            <a:chOff x="-2372147" y="2339682"/>
            <a:chExt cx="3348503" cy="3203480"/>
          </a:xfrm>
        </p:grpSpPr>
        <p:pic>
          <p:nvPicPr>
            <p:cNvPr id="193" name="Google Shape;193;p4"/>
            <p:cNvPicPr preferRelativeResize="0"/>
            <p:nvPr/>
          </p:nvPicPr>
          <p:blipFill rotWithShape="1">
            <a:blip r:embed="rId3">
              <a:alphaModFix/>
            </a:blip>
            <a:srcRect/>
            <a:stretch/>
          </p:blipFill>
          <p:spPr>
            <a:xfrm rot="1249170">
              <a:off x="-2030120" y="2734373"/>
              <a:ext cx="2664448" cy="2414097"/>
            </a:xfrm>
            <a:prstGeom prst="rect">
              <a:avLst/>
            </a:prstGeom>
            <a:noFill/>
            <a:ln>
              <a:noFill/>
            </a:ln>
          </p:spPr>
        </p:pic>
        <p:sp>
          <p:nvSpPr>
            <p:cNvPr id="194" name="Google Shape;194;p4"/>
            <p:cNvSpPr txBox="1"/>
            <p:nvPr/>
          </p:nvSpPr>
          <p:spPr>
            <a:xfrm rot="-817383">
              <a:off x="-1770457" y="3649996"/>
              <a:ext cx="2136460"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3200"/>
                <a:buFont typeface="Century Gothic"/>
                <a:buNone/>
                <a:tabLst/>
                <a:defRPr/>
              </a:pPr>
              <a:r>
                <a:rPr lang="en-GB" sz="3200" kern="0" dirty="0">
                  <a:solidFill>
                    <a:srgbClr val="1F3864"/>
                  </a:solidFill>
                  <a:latin typeface="Century Gothic"/>
                  <a:ea typeface="Century Gothic"/>
                  <a:cs typeface="Century Gothic"/>
                  <a:sym typeface="Century Gothic"/>
                </a:rPr>
                <a:t>fila</a:t>
              </a:r>
              <a:endParaRPr kumimoji="0" sz="3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grpSp>
      <p:sp>
        <p:nvSpPr>
          <p:cNvPr id="195" name="Google Shape;195;p4"/>
          <p:cNvSpPr txBox="1"/>
          <p:nvPr/>
        </p:nvSpPr>
        <p:spPr>
          <a:xfrm>
            <a:off x="9999889" y="3904716"/>
            <a:ext cx="2025171" cy="523180"/>
          </a:xfrm>
          <a:prstGeom prst="rect">
            <a:avLst/>
          </a:prstGeom>
          <a:solidFill>
            <a:srgbClr val="F7CAAC"/>
          </a:solidFill>
          <a:ln w="2857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3200"/>
              <a:buFont typeface="Century Gothic"/>
              <a:buNone/>
              <a:tabLst/>
              <a:defRPr/>
            </a:pPr>
            <a:r>
              <a:rPr lang="en-GB" sz="2800" b="1" kern="0" dirty="0">
                <a:solidFill>
                  <a:srgbClr val="1F3864"/>
                </a:solidFill>
                <a:latin typeface="Century Gothic"/>
                <a:cs typeface="Arial"/>
                <a:sym typeface="Century Gothic"/>
              </a:rPr>
              <a:t>line</a:t>
            </a:r>
            <a:endParaRPr kumimoji="0" sz="2800" b="0" i="0" u="none" strike="noStrike" kern="0" cap="none" spc="0" normalizeH="0" baseline="0" noProof="0" dirty="0">
              <a:ln>
                <a:noFill/>
              </a:ln>
              <a:solidFill>
                <a:srgbClr val="000000"/>
              </a:solidFill>
              <a:effectLst/>
              <a:uLnTx/>
              <a:uFillTx/>
              <a:latin typeface="Arial"/>
              <a:cs typeface="Arial"/>
              <a:sym typeface="Arial"/>
            </a:endParaRPr>
          </a:p>
        </p:txBody>
      </p:sp>
      <p:sp>
        <p:nvSpPr>
          <p:cNvPr id="196" name="Google Shape;196;p4"/>
          <p:cNvSpPr txBox="1"/>
          <p:nvPr/>
        </p:nvSpPr>
        <p:spPr>
          <a:xfrm>
            <a:off x="276742" y="148238"/>
            <a:ext cx="2291869" cy="584735"/>
          </a:xfrm>
          <a:prstGeom prst="rect">
            <a:avLst/>
          </a:prstGeom>
          <a:solidFill>
            <a:srgbClr val="F7CAAC"/>
          </a:solidFill>
          <a:ln w="2857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3200"/>
              <a:buFont typeface="Century Gothic"/>
              <a:buNone/>
              <a:tabLst/>
              <a:defRPr/>
            </a:pPr>
            <a:r>
              <a:rPr lang="en-GB" sz="3200" b="1" kern="0" dirty="0">
                <a:solidFill>
                  <a:srgbClr val="1F3864"/>
                </a:solidFill>
                <a:latin typeface="Century Gothic"/>
                <a:cs typeface="Arial"/>
                <a:sym typeface="Century Gothic"/>
              </a:rPr>
              <a:t>line</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97" name="Google Shape;197;p4"/>
          <p:cNvSpPr txBox="1"/>
          <p:nvPr/>
        </p:nvSpPr>
        <p:spPr>
          <a:xfrm>
            <a:off x="9045969" y="974196"/>
            <a:ext cx="2698991" cy="584735"/>
          </a:xfrm>
          <a:prstGeom prst="rect">
            <a:avLst/>
          </a:prstGeom>
          <a:solidFill>
            <a:srgbClr val="F7CAAC"/>
          </a:solidFill>
          <a:ln w="2857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3200"/>
              <a:buFont typeface="Century Gothic"/>
              <a:buNone/>
              <a:tabLst/>
              <a:defRPr/>
            </a:pPr>
            <a:r>
              <a:rPr lang="en-GB" sz="3200" b="1" kern="0" dirty="0">
                <a:solidFill>
                  <a:srgbClr val="1F3864"/>
                </a:solidFill>
                <a:latin typeface="Century Gothic"/>
                <a:cs typeface="Arial"/>
                <a:sym typeface="Century Gothic"/>
              </a:rPr>
              <a:t>to avoid</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98" name="Google Shape;198;p4"/>
          <p:cNvSpPr txBox="1"/>
          <p:nvPr/>
        </p:nvSpPr>
        <p:spPr>
          <a:xfrm>
            <a:off x="8063902" y="166057"/>
            <a:ext cx="2976623" cy="523180"/>
          </a:xfrm>
          <a:prstGeom prst="rect">
            <a:avLst/>
          </a:prstGeom>
          <a:solidFill>
            <a:srgbClr val="F7CAAC"/>
          </a:solidFill>
          <a:ln w="2857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3200"/>
              <a:buFont typeface="Century Gothic"/>
              <a:buNone/>
              <a:tabLst/>
              <a:defRPr/>
            </a:pPr>
            <a:r>
              <a:rPr lang="en-GB" sz="2800" b="1" kern="0" dirty="0">
                <a:solidFill>
                  <a:srgbClr val="1F3864"/>
                </a:solidFill>
                <a:latin typeface="Century Gothic"/>
                <a:cs typeface="Arial"/>
                <a:sym typeface="Century Gothic"/>
              </a:rPr>
              <a:t>harm, damage</a:t>
            </a:r>
            <a:endParaRPr kumimoji="0" sz="2800" b="0" i="0" u="none" strike="noStrike" kern="0" cap="none" spc="0" normalizeH="0" baseline="0" noProof="0" dirty="0">
              <a:ln>
                <a:noFill/>
              </a:ln>
              <a:solidFill>
                <a:srgbClr val="000000"/>
              </a:solidFill>
              <a:effectLst/>
              <a:uLnTx/>
              <a:uFillTx/>
              <a:latin typeface="Arial"/>
              <a:cs typeface="Arial"/>
              <a:sym typeface="Arial"/>
            </a:endParaRPr>
          </a:p>
        </p:txBody>
      </p:sp>
      <p:sp>
        <p:nvSpPr>
          <p:cNvPr id="199" name="Google Shape;199;p4"/>
          <p:cNvSpPr txBox="1"/>
          <p:nvPr/>
        </p:nvSpPr>
        <p:spPr>
          <a:xfrm>
            <a:off x="6405031" y="974196"/>
            <a:ext cx="2316872" cy="954067"/>
          </a:xfrm>
          <a:prstGeom prst="rect">
            <a:avLst/>
          </a:prstGeom>
          <a:solidFill>
            <a:srgbClr val="F7CAAC"/>
          </a:solidFill>
          <a:ln w="2857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3200"/>
              <a:buFont typeface="Century Gothic"/>
              <a:buNone/>
              <a:tabLst/>
              <a:defRPr/>
            </a:pPr>
            <a:r>
              <a:rPr lang="en-GB" sz="2800" b="1" kern="0" dirty="0">
                <a:solidFill>
                  <a:srgbClr val="1F3864"/>
                </a:solidFill>
                <a:latin typeface="Century Gothic"/>
                <a:cs typeface="Arial"/>
                <a:sym typeface="Century Gothic"/>
              </a:rPr>
              <a:t>countryside, pitch</a:t>
            </a:r>
            <a:endParaRPr kumimoji="0" sz="2800" b="0" i="0" u="none" strike="noStrike" kern="0" cap="none" spc="0" normalizeH="0" baseline="0" noProof="0" dirty="0">
              <a:ln>
                <a:noFill/>
              </a:ln>
              <a:solidFill>
                <a:srgbClr val="000000"/>
              </a:solidFill>
              <a:effectLst/>
              <a:uLnTx/>
              <a:uFillTx/>
              <a:latin typeface="Arial"/>
              <a:cs typeface="Arial"/>
              <a:sym typeface="Arial"/>
            </a:endParaRPr>
          </a:p>
        </p:txBody>
      </p:sp>
      <p:sp>
        <p:nvSpPr>
          <p:cNvPr id="200" name="Google Shape;200;p4"/>
          <p:cNvSpPr txBox="1"/>
          <p:nvPr/>
        </p:nvSpPr>
        <p:spPr>
          <a:xfrm>
            <a:off x="5477978" y="166057"/>
            <a:ext cx="2291869" cy="584735"/>
          </a:xfrm>
          <a:prstGeom prst="rect">
            <a:avLst/>
          </a:prstGeom>
          <a:solidFill>
            <a:srgbClr val="F7CAAC"/>
          </a:solidFill>
          <a:ln w="2857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3200"/>
              <a:buFont typeface="Century Gothic"/>
              <a:buNone/>
              <a:tabLst/>
              <a:defRPr/>
            </a:pPr>
            <a:r>
              <a:rPr lang="en-GB" sz="3200" b="1" kern="0" dirty="0">
                <a:solidFill>
                  <a:srgbClr val="1F3864"/>
                </a:solidFill>
                <a:latin typeface="Century Gothic"/>
                <a:cs typeface="Arial"/>
                <a:sym typeface="Century Gothic"/>
              </a:rPr>
              <a:t>back, end</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01" name="Google Shape;201;p4"/>
          <p:cNvSpPr txBox="1"/>
          <p:nvPr/>
        </p:nvSpPr>
        <p:spPr>
          <a:xfrm>
            <a:off x="3483422" y="977881"/>
            <a:ext cx="2597541" cy="584735"/>
          </a:xfrm>
          <a:prstGeom prst="rect">
            <a:avLst/>
          </a:prstGeom>
          <a:solidFill>
            <a:srgbClr val="F7CAAC"/>
          </a:solidFill>
          <a:ln w="2857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3200"/>
              <a:buFont typeface="Century Gothic"/>
              <a:buNone/>
              <a:tabLst/>
              <a:defRPr/>
            </a:pPr>
            <a:r>
              <a:rPr lang="en-GB" sz="3200" b="1" kern="0" dirty="0">
                <a:solidFill>
                  <a:srgbClr val="1F3864"/>
                </a:solidFill>
                <a:latin typeface="Century Gothic"/>
                <a:cs typeface="Arial"/>
                <a:sym typeface="Century Gothic"/>
              </a:rPr>
              <a:t>bedroom</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02" name="Google Shape;202;p4"/>
          <p:cNvSpPr txBox="1"/>
          <p:nvPr/>
        </p:nvSpPr>
        <p:spPr>
          <a:xfrm>
            <a:off x="2865564" y="144597"/>
            <a:ext cx="2291869" cy="606090"/>
          </a:xfrm>
          <a:prstGeom prst="rect">
            <a:avLst/>
          </a:prstGeom>
          <a:solidFill>
            <a:srgbClr val="F7CAAC"/>
          </a:solidFill>
          <a:ln w="2857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3200"/>
              <a:buFont typeface="Century Gothic"/>
              <a:buNone/>
              <a:tabLst/>
              <a:defRPr/>
            </a:pPr>
            <a:r>
              <a:rPr lang="en-GB" sz="3200" b="1" kern="0" dirty="0">
                <a:solidFill>
                  <a:srgbClr val="1F3864"/>
                </a:solidFill>
                <a:latin typeface="Century Gothic"/>
                <a:ea typeface="Century Gothic"/>
                <a:cs typeface="Century Gothic"/>
                <a:sym typeface="Century Gothic"/>
              </a:rPr>
              <a:t>May</a:t>
            </a:r>
            <a:endParaRPr kumimoji="0" sz="32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203" name="Google Shape;203;p4"/>
          <p:cNvSpPr txBox="1"/>
          <p:nvPr/>
        </p:nvSpPr>
        <p:spPr>
          <a:xfrm>
            <a:off x="867486" y="976275"/>
            <a:ext cx="2291869" cy="584735"/>
          </a:xfrm>
          <a:prstGeom prst="rect">
            <a:avLst/>
          </a:prstGeom>
          <a:solidFill>
            <a:srgbClr val="F7CAAC"/>
          </a:solidFill>
          <a:ln w="2857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3200"/>
              <a:buFont typeface="Century Gothic"/>
              <a:buNone/>
              <a:tabLst/>
              <a:defRPr/>
            </a:pPr>
            <a:r>
              <a:rPr lang="en-GB" sz="3200" b="1" kern="0" dirty="0">
                <a:solidFill>
                  <a:srgbClr val="1F3864"/>
                </a:solidFill>
                <a:latin typeface="Century Gothic"/>
                <a:cs typeface="Arial"/>
                <a:sym typeface="Century Gothic"/>
              </a:rPr>
              <a:t>June</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04" name="Google Shape;204;p4"/>
          <p:cNvSpPr/>
          <p:nvPr/>
        </p:nvSpPr>
        <p:spPr>
          <a:xfrm>
            <a:off x="11214100" y="258166"/>
            <a:ext cx="7140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leer</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83944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196"/>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1"/>
                                          </p:stCondLst>
                                        </p:cTn>
                                        <p:tgtEl>
                                          <p:spTgt spid="19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1"/>
                                          </p:stCondLst>
                                        </p:cTn>
                                        <p:tgtEl>
                                          <p:spTgt spid="198"/>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1"/>
                                          </p:stCondLst>
                                        </p:cTn>
                                        <p:tgtEl>
                                          <p:spTgt spid="199"/>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1"/>
                                          </p:stCondLst>
                                        </p:cTn>
                                        <p:tgtEl>
                                          <p:spTgt spid="200"/>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1"/>
                                          </p:stCondLst>
                                        </p:cTn>
                                        <p:tgtEl>
                                          <p:spTgt spid="201"/>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1"/>
                                          </p:stCondLst>
                                        </p:cTn>
                                        <p:tgtEl>
                                          <p:spTgt spid="202"/>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1"/>
                                          </p:stCondLst>
                                        </p:cTn>
                                        <p:tgtEl>
                                          <p:spTgt spid="20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8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9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9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9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661967" y="258166"/>
            <a:ext cx="126617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Rounded Rectangle 1">
            <a:extLst>
              <a:ext uri="{FF2B5EF4-FFF2-40B4-BE49-F238E27FC236}">
                <a16:creationId xmlns:a16="http://schemas.microsoft.com/office/drawing/2014/main" id="{849B6EEA-EFE5-4CA5-A098-60664365E47F}"/>
              </a:ext>
            </a:extLst>
          </p:cNvPr>
          <p:cNvSpPr/>
          <p:nvPr/>
        </p:nvSpPr>
        <p:spPr>
          <a:xfrm>
            <a:off x="1006833" y="187709"/>
            <a:ext cx="1969093" cy="181934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B908D301-847B-4C4E-9F42-87033038A32A}"/>
              </a:ext>
            </a:extLst>
          </p:cNvPr>
          <p:cNvSpPr txBox="1"/>
          <p:nvPr/>
        </p:nvSpPr>
        <p:spPr>
          <a:xfrm>
            <a:off x="1005227" y="620326"/>
            <a:ext cx="1969094"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[to </a:t>
            </a:r>
            <a:r>
              <a:rPr lang="en-GB" sz="2800" dirty="0">
                <a:solidFill>
                  <a:srgbClr val="002060"/>
                </a:solidFill>
                <a:latin typeface="Century Gothic" panose="020F0302020204030204"/>
              </a:rPr>
              <a:t>direct</a:t>
            </a: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lang="en-GB" sz="2800" dirty="0">
                <a:solidFill>
                  <a:srgbClr val="002060"/>
                </a:solidFill>
                <a:latin typeface="Century Gothic" panose="020F0302020204030204"/>
              </a:rPr>
              <a:t>direct</a:t>
            </a:r>
            <a:r>
              <a:rPr kumimoji="0" lang="en-GB" sz="2800" b="0" i="0" u="none" strike="noStrike" kern="1200" cap="none" spc="0" normalizeH="0" baseline="0" noProof="0" dirty="0" err="1">
                <a:ln>
                  <a:noFill/>
                </a:ln>
                <a:solidFill>
                  <a:srgbClr val="002060"/>
                </a:solidFill>
                <a:effectLst/>
                <a:uLnTx/>
                <a:uFillTx/>
                <a:latin typeface="Century Gothic" panose="020F0302020204030204"/>
                <a:ea typeface="+mn-ea"/>
                <a:cs typeface="+mn-cs"/>
              </a:rPr>
              <a:t>ing</a:t>
            </a: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34" name="Rounded Rectangle 2">
            <a:extLst>
              <a:ext uri="{FF2B5EF4-FFF2-40B4-BE49-F238E27FC236}">
                <a16:creationId xmlns:a16="http://schemas.microsoft.com/office/drawing/2014/main" id="{83383291-ED30-4EDE-81E2-7C031C566722}"/>
              </a:ext>
            </a:extLst>
          </p:cNvPr>
          <p:cNvSpPr/>
          <p:nvPr/>
        </p:nvSpPr>
        <p:spPr>
          <a:xfrm>
            <a:off x="933249" y="153297"/>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entury Gothic" panose="020F0302020204030204"/>
                <a:ea typeface="+mn-ea"/>
                <a:cs typeface="+mn-cs"/>
              </a:rPr>
              <a:t>A</a:t>
            </a:r>
          </a:p>
        </p:txBody>
      </p:sp>
      <p:sp>
        <p:nvSpPr>
          <p:cNvPr id="43" name="Rounded Rectangle 1">
            <a:extLst>
              <a:ext uri="{FF2B5EF4-FFF2-40B4-BE49-F238E27FC236}">
                <a16:creationId xmlns:a16="http://schemas.microsoft.com/office/drawing/2014/main" id="{D0762602-DC30-422E-804A-A83043D3A5F5}"/>
              </a:ext>
            </a:extLst>
          </p:cNvPr>
          <p:cNvSpPr/>
          <p:nvPr/>
        </p:nvSpPr>
        <p:spPr>
          <a:xfrm>
            <a:off x="3362647" y="187711"/>
            <a:ext cx="1969093" cy="181934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44" name="Rounded Rectangle 1">
            <a:extLst>
              <a:ext uri="{FF2B5EF4-FFF2-40B4-BE49-F238E27FC236}">
                <a16:creationId xmlns:a16="http://schemas.microsoft.com/office/drawing/2014/main" id="{D353DD39-AFEB-4A4F-8288-C7489332354B}"/>
              </a:ext>
            </a:extLst>
          </p:cNvPr>
          <p:cNvSpPr/>
          <p:nvPr/>
        </p:nvSpPr>
        <p:spPr>
          <a:xfrm>
            <a:off x="5713444" y="187710"/>
            <a:ext cx="1969093" cy="181934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45" name="Rounded Rectangle 1">
            <a:extLst>
              <a:ext uri="{FF2B5EF4-FFF2-40B4-BE49-F238E27FC236}">
                <a16:creationId xmlns:a16="http://schemas.microsoft.com/office/drawing/2014/main" id="{E9E96F5A-44CD-4CB5-B03D-B26157C31906}"/>
              </a:ext>
            </a:extLst>
          </p:cNvPr>
          <p:cNvSpPr/>
          <p:nvPr/>
        </p:nvSpPr>
        <p:spPr>
          <a:xfrm>
            <a:off x="8064241" y="187709"/>
            <a:ext cx="1969093" cy="181934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46" name="Rounded Rectangle 1">
            <a:extLst>
              <a:ext uri="{FF2B5EF4-FFF2-40B4-BE49-F238E27FC236}">
                <a16:creationId xmlns:a16="http://schemas.microsoft.com/office/drawing/2014/main" id="{DC883E77-91C0-43BD-B68B-9B5796A1EFD5}"/>
              </a:ext>
            </a:extLst>
          </p:cNvPr>
          <p:cNvSpPr/>
          <p:nvPr/>
        </p:nvSpPr>
        <p:spPr>
          <a:xfrm>
            <a:off x="1006833" y="2281035"/>
            <a:ext cx="1969093" cy="181934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47" name="Rounded Rectangle 1">
            <a:extLst>
              <a:ext uri="{FF2B5EF4-FFF2-40B4-BE49-F238E27FC236}">
                <a16:creationId xmlns:a16="http://schemas.microsoft.com/office/drawing/2014/main" id="{0AF8C1C9-DC2D-41BF-9BD7-8E7782E8D317}"/>
              </a:ext>
            </a:extLst>
          </p:cNvPr>
          <p:cNvSpPr/>
          <p:nvPr/>
        </p:nvSpPr>
        <p:spPr>
          <a:xfrm>
            <a:off x="3361753" y="2281035"/>
            <a:ext cx="1969093" cy="181934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48" name="Rounded Rectangle 1">
            <a:extLst>
              <a:ext uri="{FF2B5EF4-FFF2-40B4-BE49-F238E27FC236}">
                <a16:creationId xmlns:a16="http://schemas.microsoft.com/office/drawing/2014/main" id="{5D78838D-5862-4854-9770-931E565E3DD2}"/>
              </a:ext>
            </a:extLst>
          </p:cNvPr>
          <p:cNvSpPr/>
          <p:nvPr/>
        </p:nvSpPr>
        <p:spPr>
          <a:xfrm>
            <a:off x="5716673" y="2281035"/>
            <a:ext cx="1969093" cy="181934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49" name="Rounded Rectangle 1">
            <a:extLst>
              <a:ext uri="{FF2B5EF4-FFF2-40B4-BE49-F238E27FC236}">
                <a16:creationId xmlns:a16="http://schemas.microsoft.com/office/drawing/2014/main" id="{AF2C16FD-BC80-4CB8-A0F6-38165CDA1C22}"/>
              </a:ext>
            </a:extLst>
          </p:cNvPr>
          <p:cNvSpPr/>
          <p:nvPr/>
        </p:nvSpPr>
        <p:spPr>
          <a:xfrm>
            <a:off x="8071593" y="2281035"/>
            <a:ext cx="1969093" cy="181934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50" name="Rounded Rectangle 1">
            <a:extLst>
              <a:ext uri="{FF2B5EF4-FFF2-40B4-BE49-F238E27FC236}">
                <a16:creationId xmlns:a16="http://schemas.microsoft.com/office/drawing/2014/main" id="{788B0553-E194-4AE8-8ED6-37071D63E5CB}"/>
              </a:ext>
            </a:extLst>
          </p:cNvPr>
          <p:cNvSpPr/>
          <p:nvPr/>
        </p:nvSpPr>
        <p:spPr>
          <a:xfrm>
            <a:off x="1006833" y="4374366"/>
            <a:ext cx="1969093" cy="181934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51" name="Rounded Rectangle 1">
            <a:extLst>
              <a:ext uri="{FF2B5EF4-FFF2-40B4-BE49-F238E27FC236}">
                <a16:creationId xmlns:a16="http://schemas.microsoft.com/office/drawing/2014/main" id="{F5D6E62C-ABE3-4A41-A750-E56532D6D36B}"/>
              </a:ext>
            </a:extLst>
          </p:cNvPr>
          <p:cNvSpPr/>
          <p:nvPr/>
        </p:nvSpPr>
        <p:spPr>
          <a:xfrm>
            <a:off x="3362647" y="4374365"/>
            <a:ext cx="1969093" cy="181934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52" name="Rounded Rectangle 1">
            <a:extLst>
              <a:ext uri="{FF2B5EF4-FFF2-40B4-BE49-F238E27FC236}">
                <a16:creationId xmlns:a16="http://schemas.microsoft.com/office/drawing/2014/main" id="{6EA8E0D2-105E-4395-8DF7-C4891E2AA973}"/>
              </a:ext>
            </a:extLst>
          </p:cNvPr>
          <p:cNvSpPr/>
          <p:nvPr/>
        </p:nvSpPr>
        <p:spPr>
          <a:xfrm>
            <a:off x="5718461" y="4374364"/>
            <a:ext cx="1969093" cy="181934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53" name="Rounded Rectangle 1">
            <a:extLst>
              <a:ext uri="{FF2B5EF4-FFF2-40B4-BE49-F238E27FC236}">
                <a16:creationId xmlns:a16="http://schemas.microsoft.com/office/drawing/2014/main" id="{7596D2F6-9242-4784-B72D-280B73B29C76}"/>
              </a:ext>
            </a:extLst>
          </p:cNvPr>
          <p:cNvSpPr/>
          <p:nvPr/>
        </p:nvSpPr>
        <p:spPr>
          <a:xfrm>
            <a:off x="8074275" y="4374363"/>
            <a:ext cx="1969093" cy="181934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54" name="TextBox 53">
            <a:extLst>
              <a:ext uri="{FF2B5EF4-FFF2-40B4-BE49-F238E27FC236}">
                <a16:creationId xmlns:a16="http://schemas.microsoft.com/office/drawing/2014/main" id="{D8F5E245-8C62-402A-9B14-47923E328E52}"/>
              </a:ext>
            </a:extLst>
          </p:cNvPr>
          <p:cNvSpPr txBox="1"/>
          <p:nvPr/>
        </p:nvSpPr>
        <p:spPr>
          <a:xfrm>
            <a:off x="3385339" y="644228"/>
            <a:ext cx="196417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[to </a:t>
            </a:r>
            <a:r>
              <a:rPr lang="en-GB" sz="2800" dirty="0">
                <a:solidFill>
                  <a:srgbClr val="002060"/>
                </a:solidFill>
                <a:latin typeface="Century Gothic" panose="020F0302020204030204"/>
              </a:rPr>
              <a:t>drive, driving</a:t>
            </a: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55" name="TextBox 54">
            <a:extLst>
              <a:ext uri="{FF2B5EF4-FFF2-40B4-BE49-F238E27FC236}">
                <a16:creationId xmlns:a16="http://schemas.microsoft.com/office/drawing/2014/main" id="{C99B1F8C-D8E5-4F0F-864A-B000EA6EF5C7}"/>
              </a:ext>
            </a:extLst>
          </p:cNvPr>
          <p:cNvSpPr txBox="1"/>
          <p:nvPr/>
        </p:nvSpPr>
        <p:spPr>
          <a:xfrm>
            <a:off x="5716489" y="615139"/>
            <a:ext cx="196604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[to </a:t>
            </a:r>
            <a:r>
              <a:rPr lang="en-GB" sz="2800" dirty="0">
                <a:solidFill>
                  <a:srgbClr val="002060"/>
                </a:solidFill>
                <a:latin typeface="Century Gothic" panose="020F0302020204030204"/>
              </a:rPr>
              <a:t>argue, arguing</a:t>
            </a: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56" name="TextBox 55">
            <a:extLst>
              <a:ext uri="{FF2B5EF4-FFF2-40B4-BE49-F238E27FC236}">
                <a16:creationId xmlns:a16="http://schemas.microsoft.com/office/drawing/2014/main" id="{FC228397-9431-413B-A733-BA29BED64B9D}"/>
              </a:ext>
            </a:extLst>
          </p:cNvPr>
          <p:cNvSpPr txBox="1"/>
          <p:nvPr/>
        </p:nvSpPr>
        <p:spPr>
          <a:xfrm>
            <a:off x="7993528" y="694400"/>
            <a:ext cx="209738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lang="en-GB" sz="2800" dirty="0">
                <a:solidFill>
                  <a:srgbClr val="002060"/>
                </a:solidFill>
                <a:latin typeface="Century Gothic" panose="020F0302020204030204"/>
              </a:rPr>
              <a:t>Russian</a:t>
            </a: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600" b="0" i="0" u="none" strike="noStrike" kern="1200" cap="none" spc="0" normalizeH="0" baseline="0" noProof="0" dirty="0">
                <a:ln>
                  <a:noFill/>
                </a:ln>
                <a:solidFill>
                  <a:srgbClr val="002060"/>
                </a:solidFill>
                <a:effectLst/>
                <a:uLnTx/>
                <a:uFillTx/>
                <a:latin typeface="Century Gothic" panose="020F0302020204030204"/>
                <a:ea typeface="+mn-ea"/>
                <a:cs typeface="+mn-cs"/>
              </a:rPr>
              <a:t>(language)</a:t>
            </a:r>
          </a:p>
        </p:txBody>
      </p:sp>
      <p:sp>
        <p:nvSpPr>
          <p:cNvPr id="57" name="TextBox 56">
            <a:extLst>
              <a:ext uri="{FF2B5EF4-FFF2-40B4-BE49-F238E27FC236}">
                <a16:creationId xmlns:a16="http://schemas.microsoft.com/office/drawing/2014/main" id="{E69F160C-5DD2-43AB-AE09-EBB5645113D0}"/>
              </a:ext>
            </a:extLst>
          </p:cNvPr>
          <p:cNvSpPr txBox="1"/>
          <p:nvPr/>
        </p:nvSpPr>
        <p:spPr>
          <a:xfrm>
            <a:off x="1005227" y="2888498"/>
            <a:ext cx="196909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lang="en-GB" sz="2800" dirty="0">
                <a:solidFill>
                  <a:srgbClr val="002060"/>
                </a:solidFill>
                <a:latin typeface="Century Gothic" panose="020F0302020204030204"/>
              </a:rPr>
              <a:t>actor</a:t>
            </a: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58" name="TextBox 57">
            <a:extLst>
              <a:ext uri="{FF2B5EF4-FFF2-40B4-BE49-F238E27FC236}">
                <a16:creationId xmlns:a16="http://schemas.microsoft.com/office/drawing/2014/main" id="{C4727779-4959-48FA-94BD-6015ACFC2786}"/>
              </a:ext>
            </a:extLst>
          </p:cNvPr>
          <p:cNvSpPr txBox="1"/>
          <p:nvPr/>
        </p:nvSpPr>
        <p:spPr>
          <a:xfrm>
            <a:off x="3280593" y="2491974"/>
            <a:ext cx="2050253" cy="12926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lang="en-GB" sz="2600" dirty="0">
                <a:solidFill>
                  <a:srgbClr val="002060"/>
                </a:solidFill>
                <a:latin typeface="Century Gothic" panose="020F0302020204030204"/>
              </a:rPr>
              <a:t>to translate, translating</a:t>
            </a:r>
            <a:r>
              <a:rPr kumimoji="0" lang="en-GB" sz="26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59" name="TextBox 58">
            <a:extLst>
              <a:ext uri="{FF2B5EF4-FFF2-40B4-BE49-F238E27FC236}">
                <a16:creationId xmlns:a16="http://schemas.microsoft.com/office/drawing/2014/main" id="{2F35C646-7DC6-4FB0-9797-C507DFCA4F29}"/>
              </a:ext>
            </a:extLst>
          </p:cNvPr>
          <p:cNvSpPr txBox="1"/>
          <p:nvPr/>
        </p:nvSpPr>
        <p:spPr>
          <a:xfrm>
            <a:off x="5712549" y="2925633"/>
            <a:ext cx="196998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lang="en-GB" sz="2800" dirty="0">
                <a:solidFill>
                  <a:srgbClr val="002060"/>
                </a:solidFill>
                <a:latin typeface="Century Gothic" panose="020F0302020204030204"/>
              </a:rPr>
              <a:t>fast</a:t>
            </a: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60" name="TextBox 59">
            <a:extLst>
              <a:ext uri="{FF2B5EF4-FFF2-40B4-BE49-F238E27FC236}">
                <a16:creationId xmlns:a16="http://schemas.microsoft.com/office/drawing/2014/main" id="{91C6FE03-AAB5-49F6-B22F-626DD9257D86}"/>
              </a:ext>
            </a:extLst>
          </p:cNvPr>
          <p:cNvSpPr txBox="1"/>
          <p:nvPr/>
        </p:nvSpPr>
        <p:spPr>
          <a:xfrm>
            <a:off x="8063346" y="2943519"/>
            <a:ext cx="196998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lang="en-GB" sz="2800" dirty="0">
                <a:solidFill>
                  <a:srgbClr val="002060"/>
                </a:solidFill>
                <a:latin typeface="Century Gothic" panose="020F0302020204030204"/>
              </a:rPr>
              <a:t>scene</a:t>
            </a: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61" name="TextBox 60">
            <a:extLst>
              <a:ext uri="{FF2B5EF4-FFF2-40B4-BE49-F238E27FC236}">
                <a16:creationId xmlns:a16="http://schemas.microsoft.com/office/drawing/2014/main" id="{8A696113-7380-422C-BC45-FBA113A11984}"/>
              </a:ext>
            </a:extLst>
          </p:cNvPr>
          <p:cNvSpPr txBox="1"/>
          <p:nvPr/>
        </p:nvSpPr>
        <p:spPr>
          <a:xfrm>
            <a:off x="1016495" y="4800054"/>
            <a:ext cx="1969988" cy="12926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lang="en-GB" sz="2600" dirty="0">
                <a:solidFill>
                  <a:srgbClr val="002060"/>
                </a:solidFill>
                <a:latin typeface="Century Gothic" panose="020F0302020204030204"/>
              </a:rPr>
              <a:t>character (e.g. in a film</a:t>
            </a:r>
            <a:r>
              <a:rPr kumimoji="0" lang="en-GB" sz="26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62" name="TextBox 61">
            <a:extLst>
              <a:ext uri="{FF2B5EF4-FFF2-40B4-BE49-F238E27FC236}">
                <a16:creationId xmlns:a16="http://schemas.microsoft.com/office/drawing/2014/main" id="{C9598A40-72E5-489F-8BFF-F4DE641B2C34}"/>
              </a:ext>
            </a:extLst>
          </p:cNvPr>
          <p:cNvSpPr txBox="1"/>
          <p:nvPr/>
        </p:nvSpPr>
        <p:spPr>
          <a:xfrm>
            <a:off x="3348270" y="4923165"/>
            <a:ext cx="196998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F0302020204030204"/>
              </a:rPr>
              <a:t>[actress</a:t>
            </a: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63" name="TextBox 62">
            <a:extLst>
              <a:ext uri="{FF2B5EF4-FFF2-40B4-BE49-F238E27FC236}">
                <a16:creationId xmlns:a16="http://schemas.microsoft.com/office/drawing/2014/main" id="{49B246AF-0DCA-4C24-A184-96C94AD0CD90}"/>
              </a:ext>
            </a:extLst>
          </p:cNvPr>
          <p:cNvSpPr txBox="1"/>
          <p:nvPr/>
        </p:nvSpPr>
        <p:spPr>
          <a:xfrm>
            <a:off x="5648471" y="4738499"/>
            <a:ext cx="2098143"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lang="en-GB" sz="2600" dirty="0">
                <a:solidFill>
                  <a:srgbClr val="002060"/>
                </a:solidFill>
                <a:latin typeface="Century Gothic" panose="020F0302020204030204"/>
              </a:rPr>
              <a:t>French] (language</a:t>
            </a:r>
            <a:r>
              <a:rPr kumimoji="0" lang="en-GB" sz="26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64" name="TextBox 63">
            <a:extLst>
              <a:ext uri="{FF2B5EF4-FFF2-40B4-BE49-F238E27FC236}">
                <a16:creationId xmlns:a16="http://schemas.microsoft.com/office/drawing/2014/main" id="{299AB619-49B5-4D7E-AB8F-872337EAC1BB}"/>
              </a:ext>
            </a:extLst>
          </p:cNvPr>
          <p:cNvSpPr txBox="1"/>
          <p:nvPr/>
        </p:nvSpPr>
        <p:spPr>
          <a:xfrm>
            <a:off x="8070698" y="4923165"/>
            <a:ext cx="196998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lang="en-GB" sz="2800" dirty="0">
                <a:solidFill>
                  <a:srgbClr val="002060"/>
                </a:solidFill>
                <a:latin typeface="Century Gothic" panose="020F0302020204030204"/>
              </a:rPr>
              <a:t>slow</a:t>
            </a:r>
            <a:r>
              <a:rPr kumimoji="0" lang="en-GB" sz="28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66" name="Rounded Rectangle 2">
            <a:extLst>
              <a:ext uri="{FF2B5EF4-FFF2-40B4-BE49-F238E27FC236}">
                <a16:creationId xmlns:a16="http://schemas.microsoft.com/office/drawing/2014/main" id="{10BAC3AE-F80C-431A-87D3-9EAB9FA93CFD}"/>
              </a:ext>
            </a:extLst>
          </p:cNvPr>
          <p:cNvSpPr/>
          <p:nvPr/>
        </p:nvSpPr>
        <p:spPr>
          <a:xfrm>
            <a:off x="3366399" y="181574"/>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entury Gothic" panose="020F0302020204030204"/>
                <a:ea typeface="+mn-ea"/>
                <a:cs typeface="+mn-cs"/>
              </a:rPr>
              <a:t>B</a:t>
            </a:r>
          </a:p>
        </p:txBody>
      </p:sp>
      <p:sp>
        <p:nvSpPr>
          <p:cNvPr id="67" name="Rounded Rectangle 2">
            <a:extLst>
              <a:ext uri="{FF2B5EF4-FFF2-40B4-BE49-F238E27FC236}">
                <a16:creationId xmlns:a16="http://schemas.microsoft.com/office/drawing/2014/main" id="{6A9E2E9B-5A86-464C-AC24-711456193718}"/>
              </a:ext>
            </a:extLst>
          </p:cNvPr>
          <p:cNvSpPr/>
          <p:nvPr/>
        </p:nvSpPr>
        <p:spPr>
          <a:xfrm>
            <a:off x="5637714" y="153297"/>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entury Gothic" panose="020F0302020204030204"/>
                <a:ea typeface="+mn-ea"/>
                <a:cs typeface="+mn-cs"/>
              </a:rPr>
              <a:t>C</a:t>
            </a:r>
          </a:p>
        </p:txBody>
      </p:sp>
      <p:sp>
        <p:nvSpPr>
          <p:cNvPr id="68" name="Rounded Rectangle 2">
            <a:extLst>
              <a:ext uri="{FF2B5EF4-FFF2-40B4-BE49-F238E27FC236}">
                <a16:creationId xmlns:a16="http://schemas.microsoft.com/office/drawing/2014/main" id="{03B41B14-0197-4FE1-9AAB-34A7ECFA0C2B}"/>
              </a:ext>
            </a:extLst>
          </p:cNvPr>
          <p:cNvSpPr/>
          <p:nvPr/>
        </p:nvSpPr>
        <p:spPr>
          <a:xfrm>
            <a:off x="8021686" y="137264"/>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entury Gothic" panose="020F0302020204030204"/>
                <a:ea typeface="+mn-ea"/>
                <a:cs typeface="+mn-cs"/>
              </a:rPr>
              <a:t>D</a:t>
            </a:r>
          </a:p>
        </p:txBody>
      </p:sp>
      <p:sp>
        <p:nvSpPr>
          <p:cNvPr id="69" name="Rounded Rectangle 2">
            <a:extLst>
              <a:ext uri="{FF2B5EF4-FFF2-40B4-BE49-F238E27FC236}">
                <a16:creationId xmlns:a16="http://schemas.microsoft.com/office/drawing/2014/main" id="{1205FCBE-E8A1-4172-98A7-DD08E066C996}"/>
              </a:ext>
            </a:extLst>
          </p:cNvPr>
          <p:cNvSpPr/>
          <p:nvPr/>
        </p:nvSpPr>
        <p:spPr>
          <a:xfrm>
            <a:off x="1021655" y="2239284"/>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entury Gothic" panose="020F0302020204030204"/>
                <a:ea typeface="+mn-ea"/>
                <a:cs typeface="+mn-cs"/>
              </a:rPr>
              <a:t>E</a:t>
            </a:r>
          </a:p>
        </p:txBody>
      </p:sp>
      <p:sp>
        <p:nvSpPr>
          <p:cNvPr id="70" name="Rounded Rectangle 2">
            <a:extLst>
              <a:ext uri="{FF2B5EF4-FFF2-40B4-BE49-F238E27FC236}">
                <a16:creationId xmlns:a16="http://schemas.microsoft.com/office/drawing/2014/main" id="{5A821554-B0B8-4D2E-9861-8C31CEBCF5E6}"/>
              </a:ext>
            </a:extLst>
          </p:cNvPr>
          <p:cNvSpPr/>
          <p:nvPr/>
        </p:nvSpPr>
        <p:spPr>
          <a:xfrm>
            <a:off x="3368999" y="2281035"/>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entury Gothic" panose="020F0302020204030204"/>
                <a:ea typeface="+mn-ea"/>
                <a:cs typeface="+mn-cs"/>
              </a:rPr>
              <a:t>F</a:t>
            </a:r>
          </a:p>
        </p:txBody>
      </p:sp>
      <p:sp>
        <p:nvSpPr>
          <p:cNvPr id="71" name="Rounded Rectangle 2">
            <a:extLst>
              <a:ext uri="{FF2B5EF4-FFF2-40B4-BE49-F238E27FC236}">
                <a16:creationId xmlns:a16="http://schemas.microsoft.com/office/drawing/2014/main" id="{2A611EAB-7FDD-4FBC-8053-23BEC107CEFE}"/>
              </a:ext>
            </a:extLst>
          </p:cNvPr>
          <p:cNvSpPr/>
          <p:nvPr/>
        </p:nvSpPr>
        <p:spPr>
          <a:xfrm>
            <a:off x="5703060" y="2276580"/>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entury Gothic" panose="020F0302020204030204"/>
                <a:ea typeface="+mn-ea"/>
                <a:cs typeface="+mn-cs"/>
              </a:rPr>
              <a:t>G</a:t>
            </a:r>
          </a:p>
        </p:txBody>
      </p:sp>
      <p:sp>
        <p:nvSpPr>
          <p:cNvPr id="72" name="Rounded Rectangle 2">
            <a:extLst>
              <a:ext uri="{FF2B5EF4-FFF2-40B4-BE49-F238E27FC236}">
                <a16:creationId xmlns:a16="http://schemas.microsoft.com/office/drawing/2014/main" id="{8C38A5B9-4832-45CA-B626-D8FEE0770F19}"/>
              </a:ext>
            </a:extLst>
          </p:cNvPr>
          <p:cNvSpPr/>
          <p:nvPr/>
        </p:nvSpPr>
        <p:spPr>
          <a:xfrm>
            <a:off x="8049846" y="2292547"/>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entury Gothic" panose="020F0302020204030204"/>
                <a:ea typeface="+mn-ea"/>
                <a:cs typeface="+mn-cs"/>
              </a:rPr>
              <a:t>H</a:t>
            </a:r>
          </a:p>
        </p:txBody>
      </p:sp>
      <p:sp>
        <p:nvSpPr>
          <p:cNvPr id="73" name="Rounded Rectangle 2">
            <a:extLst>
              <a:ext uri="{FF2B5EF4-FFF2-40B4-BE49-F238E27FC236}">
                <a16:creationId xmlns:a16="http://schemas.microsoft.com/office/drawing/2014/main" id="{97F917C0-66A3-47BB-839C-3158D1B43754}"/>
              </a:ext>
            </a:extLst>
          </p:cNvPr>
          <p:cNvSpPr/>
          <p:nvPr/>
        </p:nvSpPr>
        <p:spPr>
          <a:xfrm>
            <a:off x="933248" y="4334085"/>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entury Gothic" panose="020F0302020204030204"/>
                <a:ea typeface="+mn-ea"/>
                <a:cs typeface="+mn-cs"/>
              </a:rPr>
              <a:t>I</a:t>
            </a:r>
          </a:p>
        </p:txBody>
      </p:sp>
      <p:sp>
        <p:nvSpPr>
          <p:cNvPr id="74" name="Rounded Rectangle 2">
            <a:extLst>
              <a:ext uri="{FF2B5EF4-FFF2-40B4-BE49-F238E27FC236}">
                <a16:creationId xmlns:a16="http://schemas.microsoft.com/office/drawing/2014/main" id="{4947FB0C-AEB0-4EE7-A2B7-176A3EC2B8B8}"/>
              </a:ext>
            </a:extLst>
          </p:cNvPr>
          <p:cNvSpPr/>
          <p:nvPr/>
        </p:nvSpPr>
        <p:spPr>
          <a:xfrm>
            <a:off x="3330251" y="4363115"/>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entury Gothic" panose="020F0302020204030204"/>
                <a:ea typeface="+mn-ea"/>
                <a:cs typeface="+mn-cs"/>
              </a:rPr>
              <a:t>J</a:t>
            </a:r>
          </a:p>
        </p:txBody>
      </p:sp>
      <p:sp>
        <p:nvSpPr>
          <p:cNvPr id="75" name="Rounded Rectangle 2">
            <a:extLst>
              <a:ext uri="{FF2B5EF4-FFF2-40B4-BE49-F238E27FC236}">
                <a16:creationId xmlns:a16="http://schemas.microsoft.com/office/drawing/2014/main" id="{B8CB0E72-71A7-48C4-BAFA-BBDF6864B3B5}"/>
              </a:ext>
            </a:extLst>
          </p:cNvPr>
          <p:cNvSpPr/>
          <p:nvPr/>
        </p:nvSpPr>
        <p:spPr>
          <a:xfrm>
            <a:off x="5675508" y="4326779"/>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entury Gothic" panose="020F0302020204030204"/>
                <a:ea typeface="+mn-ea"/>
                <a:cs typeface="+mn-cs"/>
              </a:rPr>
              <a:t>K</a:t>
            </a:r>
          </a:p>
        </p:txBody>
      </p:sp>
      <p:sp>
        <p:nvSpPr>
          <p:cNvPr id="76" name="Rounded Rectangle 2">
            <a:extLst>
              <a:ext uri="{FF2B5EF4-FFF2-40B4-BE49-F238E27FC236}">
                <a16:creationId xmlns:a16="http://schemas.microsoft.com/office/drawing/2014/main" id="{D2D2FA9D-7AE0-4A55-A132-96D5CE081FF9}"/>
              </a:ext>
            </a:extLst>
          </p:cNvPr>
          <p:cNvSpPr/>
          <p:nvPr/>
        </p:nvSpPr>
        <p:spPr>
          <a:xfrm>
            <a:off x="8027804" y="4334085"/>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entury Gothic" panose="020F0302020204030204"/>
                <a:ea typeface="+mn-ea"/>
                <a:cs typeface="+mn-cs"/>
              </a:rPr>
              <a:t>L</a:t>
            </a:r>
          </a:p>
        </p:txBody>
      </p:sp>
      <p:sp>
        <p:nvSpPr>
          <p:cNvPr id="2" name="Title 1">
            <a:extLst>
              <a:ext uri="{FF2B5EF4-FFF2-40B4-BE49-F238E27FC236}">
                <a16:creationId xmlns:a16="http://schemas.microsoft.com/office/drawing/2014/main" id="{78A36391-E38E-4083-AACB-72C23E46921D}"/>
              </a:ext>
            </a:extLst>
          </p:cNvPr>
          <p:cNvSpPr>
            <a:spLocks noGrp="1"/>
          </p:cNvSpPr>
          <p:nvPr>
            <p:ph type="title"/>
          </p:nvPr>
        </p:nvSpPr>
        <p:spPr>
          <a:xfrm>
            <a:off x="10661967" y="290261"/>
            <a:ext cx="1212963" cy="348962"/>
          </a:xfrm>
        </p:spPr>
        <p:txBody>
          <a:bodyPr>
            <a:noAutofit/>
          </a:bodyPr>
          <a:lstStyle/>
          <a:p>
            <a:pPr algn="ctr"/>
            <a:r>
              <a:rPr lang="en-GB" sz="2000" b="1">
                <a:solidFill>
                  <a:schemeClr val="bg1"/>
                </a:solidFill>
              </a:rPr>
              <a:t>hablar</a:t>
            </a:r>
            <a:endParaRPr lang="en-GB" sz="2000" b="1" dirty="0">
              <a:solidFill>
                <a:schemeClr val="bg1"/>
              </a:solidFill>
            </a:endParaRPr>
          </a:p>
        </p:txBody>
      </p:sp>
      <p:sp>
        <p:nvSpPr>
          <p:cNvPr id="3" name="Rounded Rectangle 2"/>
          <p:cNvSpPr/>
          <p:nvPr/>
        </p:nvSpPr>
        <p:spPr>
          <a:xfrm>
            <a:off x="2408053" y="1822025"/>
            <a:ext cx="6721223" cy="2699657"/>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white"/>
                </a:solidFill>
                <a:effectLst/>
                <a:uLnTx/>
                <a:uFillTx/>
                <a:latin typeface="Century Gothic"/>
                <a:ea typeface="+mn-ea"/>
                <a:cs typeface="+mn-cs"/>
              </a:rPr>
              <a:t>¿Cómo se dice en español?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prstClr val="white"/>
                </a:solidFill>
                <a:effectLst/>
                <a:uLnTx/>
                <a:uFillTx/>
                <a:latin typeface="Century Gothic"/>
                <a:ea typeface="+mn-ea"/>
                <a:cs typeface="+mn-cs"/>
              </a:rPr>
              <a:t>¡Tienes tres segundos para decir la palabra! </a:t>
            </a:r>
          </a:p>
        </p:txBody>
      </p:sp>
    </p:spTree>
    <p:extLst>
      <p:ext uri="{BB962C8B-B14F-4D97-AF65-F5344CB8AC3E}">
        <p14:creationId xmlns:p14="http://schemas.microsoft.com/office/powerpoint/2010/main" val="2665237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mph" presetSubtype="0" grpId="0" nodeType="clickEffect">
                                  <p:stCondLst>
                                    <p:cond delay="0"/>
                                  </p:stCondLst>
                                  <p:childTnLst>
                                    <p:set>
                                      <p:cBhvr>
                                        <p:cTn id="11" dur="3000"/>
                                        <p:tgtEl>
                                          <p:spTgt spid="34"/>
                                        </p:tgtEl>
                                        <p:attrNameLst>
                                          <p:attrName>style.opacity</p:attrName>
                                        </p:attrNameLst>
                                      </p:cBhvr>
                                      <p:to>
                                        <p:strVal val="0"/>
                                      </p:to>
                                    </p:set>
                                    <p:animEffect filter="image" prLst="opacity: 0">
                                      <p:cBhvr rctx="IE">
                                        <p:cTn id="12" dur="30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mph" presetSubtype="0" grpId="0" nodeType="clickEffect">
                                  <p:stCondLst>
                                    <p:cond delay="0"/>
                                  </p:stCondLst>
                                  <p:childTnLst>
                                    <p:set>
                                      <p:cBhvr>
                                        <p:cTn id="16" dur="3000"/>
                                        <p:tgtEl>
                                          <p:spTgt spid="70"/>
                                        </p:tgtEl>
                                        <p:attrNameLst>
                                          <p:attrName>style.opacity</p:attrName>
                                        </p:attrNameLst>
                                      </p:cBhvr>
                                      <p:to>
                                        <p:strVal val="0"/>
                                      </p:to>
                                    </p:set>
                                    <p:animEffect filter="image" prLst="opacity: 0">
                                      <p:cBhvr rctx="IE">
                                        <p:cTn id="17" dur="3000"/>
                                        <p:tgtEl>
                                          <p:spTgt spid="7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mph" presetSubtype="0" grpId="0" nodeType="clickEffect">
                                  <p:stCondLst>
                                    <p:cond delay="0"/>
                                  </p:stCondLst>
                                  <p:childTnLst>
                                    <p:set>
                                      <p:cBhvr>
                                        <p:cTn id="21" dur="3000"/>
                                        <p:tgtEl>
                                          <p:spTgt spid="76"/>
                                        </p:tgtEl>
                                        <p:attrNameLst>
                                          <p:attrName>style.opacity</p:attrName>
                                        </p:attrNameLst>
                                      </p:cBhvr>
                                      <p:to>
                                        <p:strVal val="0"/>
                                      </p:to>
                                    </p:set>
                                    <p:animEffect filter="image" prLst="opacity: 0">
                                      <p:cBhvr rctx="IE">
                                        <p:cTn id="22" dur="3000"/>
                                        <p:tgtEl>
                                          <p:spTgt spid="76"/>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mph" presetSubtype="0" grpId="0" nodeType="clickEffect">
                                  <p:stCondLst>
                                    <p:cond delay="0"/>
                                  </p:stCondLst>
                                  <p:childTnLst>
                                    <p:set>
                                      <p:cBhvr>
                                        <p:cTn id="26" dur="3000"/>
                                        <p:tgtEl>
                                          <p:spTgt spid="71"/>
                                        </p:tgtEl>
                                        <p:attrNameLst>
                                          <p:attrName>style.opacity</p:attrName>
                                        </p:attrNameLst>
                                      </p:cBhvr>
                                      <p:to>
                                        <p:strVal val="0"/>
                                      </p:to>
                                    </p:set>
                                    <p:animEffect filter="image" prLst="opacity: 0">
                                      <p:cBhvr rctx="IE">
                                        <p:cTn id="27" dur="3000"/>
                                        <p:tgtEl>
                                          <p:spTgt spid="71"/>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mph" presetSubtype="0" grpId="0" nodeType="clickEffect">
                                  <p:stCondLst>
                                    <p:cond delay="0"/>
                                  </p:stCondLst>
                                  <p:childTnLst>
                                    <p:set>
                                      <p:cBhvr>
                                        <p:cTn id="31" dur="3000"/>
                                        <p:tgtEl>
                                          <p:spTgt spid="73"/>
                                        </p:tgtEl>
                                        <p:attrNameLst>
                                          <p:attrName>style.opacity</p:attrName>
                                        </p:attrNameLst>
                                      </p:cBhvr>
                                      <p:to>
                                        <p:strVal val="0"/>
                                      </p:to>
                                    </p:set>
                                    <p:animEffect filter="image" prLst="opacity: 0">
                                      <p:cBhvr rctx="IE">
                                        <p:cTn id="32" dur="3000"/>
                                        <p:tgtEl>
                                          <p:spTgt spid="73"/>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mph" presetSubtype="0" grpId="0" nodeType="clickEffect">
                                  <p:stCondLst>
                                    <p:cond delay="0"/>
                                  </p:stCondLst>
                                  <p:childTnLst>
                                    <p:set>
                                      <p:cBhvr>
                                        <p:cTn id="36" dur="3000"/>
                                        <p:tgtEl>
                                          <p:spTgt spid="67"/>
                                        </p:tgtEl>
                                        <p:attrNameLst>
                                          <p:attrName>style.opacity</p:attrName>
                                        </p:attrNameLst>
                                      </p:cBhvr>
                                      <p:to>
                                        <p:strVal val="0"/>
                                      </p:to>
                                    </p:set>
                                    <p:animEffect filter="image" prLst="opacity: 0">
                                      <p:cBhvr rctx="IE">
                                        <p:cTn id="37" dur="3000"/>
                                        <p:tgtEl>
                                          <p:spTgt spid="67"/>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mph" presetSubtype="0" grpId="0" nodeType="clickEffect">
                                  <p:stCondLst>
                                    <p:cond delay="0"/>
                                  </p:stCondLst>
                                  <p:childTnLst>
                                    <p:set>
                                      <p:cBhvr>
                                        <p:cTn id="41" dur="3000"/>
                                        <p:tgtEl>
                                          <p:spTgt spid="72"/>
                                        </p:tgtEl>
                                        <p:attrNameLst>
                                          <p:attrName>style.opacity</p:attrName>
                                        </p:attrNameLst>
                                      </p:cBhvr>
                                      <p:to>
                                        <p:strVal val="0"/>
                                      </p:to>
                                    </p:set>
                                    <p:animEffect filter="image" prLst="opacity: 0">
                                      <p:cBhvr rctx="IE">
                                        <p:cTn id="42" dur="3000"/>
                                        <p:tgtEl>
                                          <p:spTgt spid="72"/>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mph" presetSubtype="0" grpId="0" nodeType="clickEffect">
                                  <p:stCondLst>
                                    <p:cond delay="0"/>
                                  </p:stCondLst>
                                  <p:childTnLst>
                                    <p:set>
                                      <p:cBhvr>
                                        <p:cTn id="46" dur="3000"/>
                                        <p:tgtEl>
                                          <p:spTgt spid="74"/>
                                        </p:tgtEl>
                                        <p:attrNameLst>
                                          <p:attrName>style.opacity</p:attrName>
                                        </p:attrNameLst>
                                      </p:cBhvr>
                                      <p:to>
                                        <p:strVal val="0"/>
                                      </p:to>
                                    </p:set>
                                    <p:animEffect filter="image" prLst="opacity: 0">
                                      <p:cBhvr rctx="IE">
                                        <p:cTn id="47" dur="3000"/>
                                        <p:tgtEl>
                                          <p:spTgt spid="74"/>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mph" presetSubtype="0" grpId="0" nodeType="clickEffect">
                                  <p:stCondLst>
                                    <p:cond delay="0"/>
                                  </p:stCondLst>
                                  <p:childTnLst>
                                    <p:set>
                                      <p:cBhvr>
                                        <p:cTn id="51" dur="3000"/>
                                        <p:tgtEl>
                                          <p:spTgt spid="69"/>
                                        </p:tgtEl>
                                        <p:attrNameLst>
                                          <p:attrName>style.opacity</p:attrName>
                                        </p:attrNameLst>
                                      </p:cBhvr>
                                      <p:to>
                                        <p:strVal val="0"/>
                                      </p:to>
                                    </p:set>
                                    <p:animEffect filter="image" prLst="opacity: 0">
                                      <p:cBhvr rctx="IE">
                                        <p:cTn id="52" dur="3000"/>
                                        <p:tgtEl>
                                          <p:spTgt spid="69"/>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mph" presetSubtype="0" grpId="0" nodeType="clickEffect">
                                  <p:stCondLst>
                                    <p:cond delay="0"/>
                                  </p:stCondLst>
                                  <p:childTnLst>
                                    <p:set>
                                      <p:cBhvr>
                                        <p:cTn id="56" dur="3000"/>
                                        <p:tgtEl>
                                          <p:spTgt spid="68"/>
                                        </p:tgtEl>
                                        <p:attrNameLst>
                                          <p:attrName>style.opacity</p:attrName>
                                        </p:attrNameLst>
                                      </p:cBhvr>
                                      <p:to>
                                        <p:strVal val="0"/>
                                      </p:to>
                                    </p:set>
                                    <p:animEffect filter="image" prLst="opacity: 0">
                                      <p:cBhvr rctx="IE">
                                        <p:cTn id="57" dur="3000"/>
                                        <p:tgtEl>
                                          <p:spTgt spid="68"/>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mph" presetSubtype="0" grpId="0" nodeType="clickEffect">
                                  <p:stCondLst>
                                    <p:cond delay="0"/>
                                  </p:stCondLst>
                                  <p:childTnLst>
                                    <p:set>
                                      <p:cBhvr>
                                        <p:cTn id="61" dur="3000"/>
                                        <p:tgtEl>
                                          <p:spTgt spid="75"/>
                                        </p:tgtEl>
                                        <p:attrNameLst>
                                          <p:attrName>style.opacity</p:attrName>
                                        </p:attrNameLst>
                                      </p:cBhvr>
                                      <p:to>
                                        <p:strVal val="0"/>
                                      </p:to>
                                    </p:set>
                                    <p:animEffect filter="image" prLst="opacity: 0">
                                      <p:cBhvr rctx="IE">
                                        <p:cTn id="62" dur="3000"/>
                                        <p:tgtEl>
                                          <p:spTgt spid="75"/>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mph" presetSubtype="0" grpId="0" nodeType="clickEffect">
                                  <p:stCondLst>
                                    <p:cond delay="0"/>
                                  </p:stCondLst>
                                  <p:childTnLst>
                                    <p:set>
                                      <p:cBhvr>
                                        <p:cTn id="66" dur="3000"/>
                                        <p:tgtEl>
                                          <p:spTgt spid="66"/>
                                        </p:tgtEl>
                                        <p:attrNameLst>
                                          <p:attrName>style.opacity</p:attrName>
                                        </p:attrNameLst>
                                      </p:cBhvr>
                                      <p:to>
                                        <p:strVal val="0"/>
                                      </p:to>
                                    </p:set>
                                    <p:animEffect filter="image" prLst="opacity: 0">
                                      <p:cBhvr rctx="IE">
                                        <p:cTn id="67" dur="30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Google Shape;210;p5"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211" name="Google Shape;211;p5"/>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Vocabulario</a:t>
            </a:r>
            <a:endParaRPr sz="3600" b="1">
              <a:solidFill>
                <a:schemeClr val="lt1"/>
              </a:solidFill>
            </a:endParaRPr>
          </a:p>
        </p:txBody>
      </p:sp>
      <p:sp>
        <p:nvSpPr>
          <p:cNvPr id="212" name="Google Shape;212;p5"/>
          <p:cNvSpPr/>
          <p:nvPr/>
        </p:nvSpPr>
        <p:spPr>
          <a:xfrm>
            <a:off x="10553700" y="258166"/>
            <a:ext cx="13744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escribir</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13" name="Google Shape;213;p5"/>
          <p:cNvGrpSpPr/>
          <p:nvPr/>
        </p:nvGrpSpPr>
        <p:grpSpPr>
          <a:xfrm rot="779618">
            <a:off x="2972172" y="1231518"/>
            <a:ext cx="3348503" cy="3203480"/>
            <a:chOff x="2721129" y="925011"/>
            <a:chExt cx="3348503" cy="3203480"/>
          </a:xfrm>
        </p:grpSpPr>
        <p:pic>
          <p:nvPicPr>
            <p:cNvPr id="214" name="Google Shape;214;p5"/>
            <p:cNvPicPr preferRelativeResize="0"/>
            <p:nvPr/>
          </p:nvPicPr>
          <p:blipFill rotWithShape="1">
            <a:blip r:embed="rId4">
              <a:alphaModFix/>
            </a:blip>
            <a:srcRect/>
            <a:stretch/>
          </p:blipFill>
          <p:spPr>
            <a:xfrm rot="1249170">
              <a:off x="3063157" y="1319702"/>
              <a:ext cx="2664448" cy="2414097"/>
            </a:xfrm>
            <a:prstGeom prst="rect">
              <a:avLst/>
            </a:prstGeom>
            <a:noFill/>
            <a:ln>
              <a:noFill/>
            </a:ln>
          </p:spPr>
        </p:pic>
        <p:sp>
          <p:nvSpPr>
            <p:cNvPr id="215" name="Google Shape;215;p5"/>
            <p:cNvSpPr txBox="1"/>
            <p:nvPr/>
          </p:nvSpPr>
          <p:spPr>
            <a:xfrm rot="-817383">
              <a:off x="3380085" y="2222169"/>
              <a:ext cx="2136274"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3200"/>
                <a:buFont typeface="Century Gothic"/>
                <a:buNone/>
                <a:tabLst/>
                <a:defRPr/>
              </a:pPr>
              <a:r>
                <a:rPr lang="en-GB" sz="3200" kern="0" dirty="0" err="1">
                  <a:solidFill>
                    <a:srgbClr val="1F3864"/>
                  </a:solidFill>
                  <a:latin typeface="Century Gothic"/>
                  <a:ea typeface="Century Gothic"/>
                  <a:cs typeface="Century Gothic"/>
                  <a:sym typeface="Century Gothic"/>
                </a:rPr>
                <a:t>viejo</a:t>
              </a:r>
              <a:endParaRPr kumimoji="0" sz="3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grpSp>
      <p:grpSp>
        <p:nvGrpSpPr>
          <p:cNvPr id="216" name="Google Shape;216;p5"/>
          <p:cNvGrpSpPr/>
          <p:nvPr/>
        </p:nvGrpSpPr>
        <p:grpSpPr>
          <a:xfrm rot="743501">
            <a:off x="6235180" y="1279669"/>
            <a:ext cx="3348503" cy="3203480"/>
            <a:chOff x="862369" y="1333600"/>
            <a:chExt cx="3348503" cy="3203480"/>
          </a:xfrm>
        </p:grpSpPr>
        <p:pic>
          <p:nvPicPr>
            <p:cNvPr id="217" name="Google Shape;217;p5"/>
            <p:cNvPicPr preferRelativeResize="0"/>
            <p:nvPr/>
          </p:nvPicPr>
          <p:blipFill rotWithShape="1">
            <a:blip r:embed="rId4">
              <a:alphaModFix/>
            </a:blip>
            <a:srcRect/>
            <a:stretch/>
          </p:blipFill>
          <p:spPr>
            <a:xfrm rot="1249170">
              <a:off x="1204396" y="1728291"/>
              <a:ext cx="2664448" cy="2414097"/>
            </a:xfrm>
            <a:prstGeom prst="rect">
              <a:avLst/>
            </a:prstGeom>
            <a:noFill/>
            <a:ln>
              <a:noFill/>
            </a:ln>
          </p:spPr>
        </p:pic>
        <p:sp>
          <p:nvSpPr>
            <p:cNvPr id="218" name="Google Shape;218;p5"/>
            <p:cNvSpPr txBox="1"/>
            <p:nvPr/>
          </p:nvSpPr>
          <p:spPr>
            <a:xfrm rot="-817383">
              <a:off x="1623512" y="2549054"/>
              <a:ext cx="1934381"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3200"/>
                <a:buFont typeface="Century Gothic"/>
                <a:buNone/>
                <a:tabLst/>
                <a:defRPr/>
              </a:pPr>
              <a:r>
                <a:rPr lang="en-GB" sz="3200" kern="0" dirty="0" err="1">
                  <a:solidFill>
                    <a:srgbClr val="1F3864"/>
                  </a:solidFill>
                  <a:latin typeface="Century Gothic"/>
                  <a:ea typeface="Century Gothic"/>
                  <a:cs typeface="Century Gothic"/>
                  <a:sym typeface="Century Gothic"/>
                </a:rPr>
                <a:t>hice</a:t>
              </a:r>
              <a:endParaRPr kumimoji="0" sz="3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grpSp>
      <p:grpSp>
        <p:nvGrpSpPr>
          <p:cNvPr id="219" name="Google Shape;219;p5"/>
          <p:cNvGrpSpPr/>
          <p:nvPr/>
        </p:nvGrpSpPr>
        <p:grpSpPr>
          <a:xfrm rot="779389">
            <a:off x="6377762" y="4301496"/>
            <a:ext cx="2664448" cy="2414097"/>
            <a:chOff x="3063157" y="1319702"/>
            <a:chExt cx="2664448" cy="2414097"/>
          </a:xfrm>
        </p:grpSpPr>
        <p:pic>
          <p:nvPicPr>
            <p:cNvPr id="220" name="Google Shape;220;p5"/>
            <p:cNvPicPr preferRelativeResize="0"/>
            <p:nvPr/>
          </p:nvPicPr>
          <p:blipFill rotWithShape="1">
            <a:blip r:embed="rId4">
              <a:alphaModFix/>
            </a:blip>
            <a:srcRect/>
            <a:stretch/>
          </p:blipFill>
          <p:spPr>
            <a:xfrm rot="1249170">
              <a:off x="3063157" y="1319702"/>
              <a:ext cx="2664448" cy="2414097"/>
            </a:xfrm>
            <a:prstGeom prst="rect">
              <a:avLst/>
            </a:prstGeom>
            <a:noFill/>
            <a:ln>
              <a:noFill/>
            </a:ln>
          </p:spPr>
        </p:pic>
        <p:sp>
          <p:nvSpPr>
            <p:cNvPr id="221" name="Google Shape;221;p5"/>
            <p:cNvSpPr txBox="1"/>
            <p:nvPr/>
          </p:nvSpPr>
          <p:spPr>
            <a:xfrm rot="20782617">
              <a:off x="3332943" y="2217527"/>
              <a:ext cx="2047571" cy="58473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3200"/>
                <a:buFont typeface="Century Gothic"/>
                <a:buNone/>
                <a:tabLst/>
                <a:defRPr/>
              </a:pPr>
              <a:r>
                <a:rPr lang="en-GB" sz="3200" kern="0" dirty="0">
                  <a:solidFill>
                    <a:srgbClr val="1F3864"/>
                  </a:solidFill>
                  <a:latin typeface="Century Gothic"/>
                  <a:ea typeface="Century Gothic"/>
                  <a:cs typeface="Century Gothic"/>
                  <a:sym typeface="Century Gothic"/>
                </a:rPr>
                <a:t>la fila</a:t>
              </a:r>
              <a:endParaRPr kumimoji="0" sz="3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grpSp>
      <p:grpSp>
        <p:nvGrpSpPr>
          <p:cNvPr id="222" name="Google Shape;222;p5"/>
          <p:cNvGrpSpPr/>
          <p:nvPr/>
        </p:nvGrpSpPr>
        <p:grpSpPr>
          <a:xfrm rot="762122">
            <a:off x="3330169" y="4323664"/>
            <a:ext cx="2664448" cy="2414097"/>
            <a:chOff x="3063157" y="1319702"/>
            <a:chExt cx="2664448" cy="2414097"/>
          </a:xfrm>
        </p:grpSpPr>
        <p:pic>
          <p:nvPicPr>
            <p:cNvPr id="223" name="Google Shape;223;p5"/>
            <p:cNvPicPr preferRelativeResize="0"/>
            <p:nvPr/>
          </p:nvPicPr>
          <p:blipFill rotWithShape="1">
            <a:blip r:embed="rId4">
              <a:alphaModFix/>
            </a:blip>
            <a:srcRect/>
            <a:stretch/>
          </p:blipFill>
          <p:spPr>
            <a:xfrm rot="1249170">
              <a:off x="3063157" y="1319702"/>
              <a:ext cx="2664448" cy="2414097"/>
            </a:xfrm>
            <a:prstGeom prst="rect">
              <a:avLst/>
            </a:prstGeom>
            <a:noFill/>
            <a:ln>
              <a:noFill/>
            </a:ln>
          </p:spPr>
        </p:pic>
        <p:sp>
          <p:nvSpPr>
            <p:cNvPr id="224" name="Google Shape;224;p5"/>
            <p:cNvSpPr txBox="1"/>
            <p:nvPr/>
          </p:nvSpPr>
          <p:spPr>
            <a:xfrm rot="20782617">
              <a:off x="3307012" y="1978442"/>
              <a:ext cx="2061354" cy="107717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3200"/>
                <a:buFont typeface="Century Gothic"/>
                <a:buNone/>
                <a:tabLst/>
                <a:defRPr/>
              </a:pPr>
              <a:r>
                <a:rPr lang="en-GB" sz="3200" kern="0" dirty="0">
                  <a:solidFill>
                    <a:srgbClr val="1F3864"/>
                  </a:solidFill>
                  <a:latin typeface="Century Gothic"/>
                  <a:ea typeface="Century Gothic"/>
                  <a:cs typeface="Century Gothic"/>
                  <a:sym typeface="Century Gothic"/>
                </a:rPr>
                <a:t>el </a:t>
              </a:r>
              <a:r>
                <a:rPr lang="en-GB" sz="3200" kern="0" dirty="0" err="1">
                  <a:solidFill>
                    <a:srgbClr val="1F3864"/>
                  </a:solidFill>
                  <a:latin typeface="Century Gothic"/>
                  <a:ea typeface="Century Gothic"/>
                  <a:cs typeface="Century Gothic"/>
                  <a:sym typeface="Century Gothic"/>
                </a:rPr>
                <a:t>estadio</a:t>
              </a:r>
              <a:endParaRPr kumimoji="0" sz="3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grpSp>
      <p:grpSp>
        <p:nvGrpSpPr>
          <p:cNvPr id="225" name="Google Shape;225;p5"/>
          <p:cNvGrpSpPr/>
          <p:nvPr/>
        </p:nvGrpSpPr>
        <p:grpSpPr>
          <a:xfrm rot="739147">
            <a:off x="57497" y="1626209"/>
            <a:ext cx="2664448" cy="2414097"/>
            <a:chOff x="3063157" y="1319702"/>
            <a:chExt cx="2664448" cy="2414097"/>
          </a:xfrm>
        </p:grpSpPr>
        <p:pic>
          <p:nvPicPr>
            <p:cNvPr id="226" name="Google Shape;226;p5"/>
            <p:cNvPicPr preferRelativeResize="0"/>
            <p:nvPr/>
          </p:nvPicPr>
          <p:blipFill rotWithShape="1">
            <a:blip r:embed="rId4">
              <a:alphaModFix/>
            </a:blip>
            <a:srcRect/>
            <a:stretch/>
          </p:blipFill>
          <p:spPr>
            <a:xfrm rot="1249170">
              <a:off x="3063157" y="1319702"/>
              <a:ext cx="2664448" cy="2414097"/>
            </a:xfrm>
            <a:prstGeom prst="rect">
              <a:avLst/>
            </a:prstGeom>
            <a:noFill/>
            <a:ln>
              <a:noFill/>
            </a:ln>
          </p:spPr>
        </p:pic>
        <p:sp>
          <p:nvSpPr>
            <p:cNvPr id="227" name="Google Shape;227;p5"/>
            <p:cNvSpPr txBox="1"/>
            <p:nvPr/>
          </p:nvSpPr>
          <p:spPr>
            <a:xfrm rot="20782617">
              <a:off x="3254054" y="2221786"/>
              <a:ext cx="2292441" cy="58473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3200"/>
                <a:buFont typeface="Century Gothic"/>
                <a:buNone/>
                <a:tabLst/>
                <a:defRPr/>
              </a:pPr>
              <a:r>
                <a:rPr kumimoji="0" lang="en-GB" sz="3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el </a:t>
              </a:r>
              <a:r>
                <a:rPr lang="en-GB" sz="3200" kern="0" dirty="0" err="1">
                  <a:solidFill>
                    <a:srgbClr val="1F3864"/>
                  </a:solidFill>
                  <a:latin typeface="Century Gothic"/>
                  <a:ea typeface="Century Gothic"/>
                  <a:cs typeface="Century Gothic"/>
                  <a:sym typeface="Century Gothic"/>
                </a:rPr>
                <a:t>jardín</a:t>
              </a:r>
              <a:endParaRPr kumimoji="0" sz="3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grpSp>
      <p:grpSp>
        <p:nvGrpSpPr>
          <p:cNvPr id="228" name="Google Shape;228;p5"/>
          <p:cNvGrpSpPr/>
          <p:nvPr/>
        </p:nvGrpSpPr>
        <p:grpSpPr>
          <a:xfrm rot="771218">
            <a:off x="9540133" y="4329766"/>
            <a:ext cx="2664448" cy="2414097"/>
            <a:chOff x="3063157" y="1319702"/>
            <a:chExt cx="2664448" cy="2414097"/>
          </a:xfrm>
        </p:grpSpPr>
        <p:pic>
          <p:nvPicPr>
            <p:cNvPr id="229" name="Google Shape;229;p5"/>
            <p:cNvPicPr preferRelativeResize="0"/>
            <p:nvPr/>
          </p:nvPicPr>
          <p:blipFill rotWithShape="1">
            <a:blip r:embed="rId4">
              <a:alphaModFix/>
            </a:blip>
            <a:srcRect/>
            <a:stretch/>
          </p:blipFill>
          <p:spPr>
            <a:xfrm rot="1249170">
              <a:off x="3063157" y="1319702"/>
              <a:ext cx="2664448" cy="2414097"/>
            </a:xfrm>
            <a:prstGeom prst="rect">
              <a:avLst/>
            </a:prstGeom>
            <a:noFill/>
            <a:ln>
              <a:noFill/>
            </a:ln>
          </p:spPr>
        </p:pic>
        <p:sp>
          <p:nvSpPr>
            <p:cNvPr id="230" name="Google Shape;230;p5"/>
            <p:cNvSpPr txBox="1"/>
            <p:nvPr/>
          </p:nvSpPr>
          <p:spPr>
            <a:xfrm rot="20782617">
              <a:off x="3428189" y="2190234"/>
              <a:ext cx="1934381" cy="58473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3200"/>
                <a:buFont typeface="Century Gothic"/>
                <a:buNone/>
                <a:tabLst/>
                <a:defRPr/>
              </a:pPr>
              <a:r>
                <a:rPr kumimoji="0" lang="en-GB" sz="3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junio</a:t>
              </a:r>
              <a:endParaRPr kumimoji="0" sz="3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grpSp>
      <p:grpSp>
        <p:nvGrpSpPr>
          <p:cNvPr id="231" name="Google Shape;231;p5"/>
          <p:cNvGrpSpPr/>
          <p:nvPr/>
        </p:nvGrpSpPr>
        <p:grpSpPr>
          <a:xfrm rot="751939">
            <a:off x="95418" y="4257337"/>
            <a:ext cx="2664448" cy="2414097"/>
            <a:chOff x="3063157" y="1319702"/>
            <a:chExt cx="2664448" cy="2414097"/>
          </a:xfrm>
        </p:grpSpPr>
        <p:pic>
          <p:nvPicPr>
            <p:cNvPr id="232" name="Google Shape;232;p5"/>
            <p:cNvPicPr preferRelativeResize="0"/>
            <p:nvPr/>
          </p:nvPicPr>
          <p:blipFill rotWithShape="1">
            <a:blip r:embed="rId4">
              <a:alphaModFix/>
            </a:blip>
            <a:srcRect/>
            <a:stretch/>
          </p:blipFill>
          <p:spPr>
            <a:xfrm rot="1249170">
              <a:off x="3063157" y="1319702"/>
              <a:ext cx="2664448" cy="2414097"/>
            </a:xfrm>
            <a:prstGeom prst="rect">
              <a:avLst/>
            </a:prstGeom>
            <a:noFill/>
            <a:ln>
              <a:noFill/>
            </a:ln>
          </p:spPr>
        </p:pic>
        <p:sp>
          <p:nvSpPr>
            <p:cNvPr id="233" name="Google Shape;233;p5"/>
            <p:cNvSpPr txBox="1"/>
            <p:nvPr/>
          </p:nvSpPr>
          <p:spPr>
            <a:xfrm rot="20782617">
              <a:off x="3428190" y="2190234"/>
              <a:ext cx="1934381" cy="58473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3200"/>
                <a:buFont typeface="Century Gothic"/>
                <a:buNone/>
                <a:tabLst/>
                <a:defRPr/>
              </a:pPr>
              <a:r>
                <a:rPr lang="en-GB" sz="3200" kern="0" dirty="0">
                  <a:solidFill>
                    <a:srgbClr val="1F3864"/>
                  </a:solidFill>
                  <a:latin typeface="Century Gothic"/>
                  <a:cs typeface="Arial"/>
                  <a:sym typeface="Century Gothic"/>
                </a:rPr>
                <a:t>mayo</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234" name="Google Shape;234;p5"/>
          <p:cNvSpPr txBox="1"/>
          <p:nvPr/>
        </p:nvSpPr>
        <p:spPr>
          <a:xfrm>
            <a:off x="330510" y="1360341"/>
            <a:ext cx="2625169" cy="523180"/>
          </a:xfrm>
          <a:prstGeom prst="rect">
            <a:avLst/>
          </a:prstGeom>
          <a:solidFill>
            <a:srgbClr val="F7CAAC"/>
          </a:solidFill>
          <a:ln w="2857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3200"/>
              <a:buFont typeface="Century Gothic"/>
              <a:buNone/>
              <a:tabLst/>
              <a:defRPr/>
            </a:pPr>
            <a:r>
              <a:rPr kumimoji="0" lang="en-GB" sz="2800" b="1" i="0" u="none" strike="noStrike" kern="0" cap="none" spc="0" normalizeH="0" baseline="0" noProof="0" dirty="0">
                <a:ln>
                  <a:noFill/>
                </a:ln>
                <a:solidFill>
                  <a:srgbClr val="1F3864"/>
                </a:solidFill>
                <a:effectLst/>
                <a:uLnTx/>
                <a:uFillTx/>
                <a:latin typeface="Century Gothic"/>
                <a:cs typeface="Arial"/>
                <a:sym typeface="Century Gothic"/>
              </a:rPr>
              <a:t>garden</a:t>
            </a:r>
            <a:endParaRPr kumimoji="0" sz="2800" b="0" i="0" u="none" strike="noStrike" kern="0" cap="none" spc="0" normalizeH="0" baseline="0" noProof="0" dirty="0">
              <a:ln>
                <a:noFill/>
              </a:ln>
              <a:solidFill>
                <a:srgbClr val="000000"/>
              </a:solidFill>
              <a:effectLst/>
              <a:uLnTx/>
              <a:uFillTx/>
              <a:latin typeface="Arial"/>
              <a:cs typeface="Arial"/>
              <a:sym typeface="Arial"/>
            </a:endParaRPr>
          </a:p>
        </p:txBody>
      </p:sp>
      <p:sp>
        <p:nvSpPr>
          <p:cNvPr id="235" name="Google Shape;235;p5"/>
          <p:cNvSpPr txBox="1"/>
          <p:nvPr/>
        </p:nvSpPr>
        <p:spPr>
          <a:xfrm>
            <a:off x="3367387" y="1371141"/>
            <a:ext cx="2634697" cy="523180"/>
          </a:xfrm>
          <a:prstGeom prst="rect">
            <a:avLst/>
          </a:prstGeom>
          <a:solidFill>
            <a:srgbClr val="F7CAAC"/>
          </a:solidFill>
          <a:ln w="2857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3200"/>
              <a:buFont typeface="Century Gothic"/>
              <a:buNone/>
              <a:tabLst/>
              <a:defRPr/>
            </a:pPr>
            <a:r>
              <a:rPr lang="en-GB" sz="2800" b="1" kern="0" dirty="0">
                <a:solidFill>
                  <a:srgbClr val="1F3864"/>
                </a:solidFill>
                <a:latin typeface="Century Gothic"/>
                <a:ea typeface="Century Gothic"/>
                <a:cs typeface="Century Gothic"/>
                <a:sym typeface="Century Gothic"/>
              </a:rPr>
              <a:t>old</a:t>
            </a:r>
            <a:endParaRPr kumimoji="0" sz="28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236" name="Google Shape;236;p5"/>
          <p:cNvSpPr txBox="1"/>
          <p:nvPr/>
        </p:nvSpPr>
        <p:spPr>
          <a:xfrm>
            <a:off x="6639468" y="1360341"/>
            <a:ext cx="2428137" cy="523180"/>
          </a:xfrm>
          <a:prstGeom prst="rect">
            <a:avLst/>
          </a:prstGeom>
          <a:solidFill>
            <a:srgbClr val="F7CAAC"/>
          </a:solidFill>
          <a:ln w="2857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3200"/>
              <a:buFont typeface="Century Gothic"/>
              <a:buNone/>
              <a:tabLst/>
              <a:defRPr/>
            </a:pPr>
            <a:r>
              <a:rPr kumimoji="0" lang="en-GB" sz="28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I did, I made</a:t>
            </a:r>
            <a:endParaRPr kumimoji="0" sz="28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237" name="Google Shape;237;p5"/>
          <p:cNvSpPr txBox="1"/>
          <p:nvPr/>
        </p:nvSpPr>
        <p:spPr>
          <a:xfrm>
            <a:off x="10069249" y="4036023"/>
            <a:ext cx="1885862" cy="523180"/>
          </a:xfrm>
          <a:prstGeom prst="rect">
            <a:avLst/>
          </a:prstGeom>
          <a:solidFill>
            <a:srgbClr val="F7CAAC"/>
          </a:solidFill>
          <a:ln w="2857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3200"/>
              <a:buFont typeface="Century Gothic"/>
              <a:buNone/>
              <a:tabLst/>
              <a:defRPr/>
            </a:pPr>
            <a:r>
              <a:rPr kumimoji="0" lang="en-GB" sz="2800" b="1" i="0" u="none" strike="noStrike" kern="0" cap="none" spc="0" normalizeH="0" baseline="0" noProof="0" dirty="0">
                <a:ln>
                  <a:noFill/>
                </a:ln>
                <a:solidFill>
                  <a:schemeClr val="accent5">
                    <a:lumMod val="50000"/>
                  </a:schemeClr>
                </a:solidFill>
                <a:effectLst/>
                <a:uLnTx/>
                <a:uFillTx/>
                <a:latin typeface="Arial"/>
                <a:cs typeface="Arial"/>
                <a:sym typeface="Arial"/>
              </a:rPr>
              <a:t>June</a:t>
            </a:r>
            <a:endParaRPr kumimoji="0" sz="2800" b="1" i="0" u="none" strike="noStrike" kern="0" cap="none" spc="0" normalizeH="0" baseline="0" noProof="0" dirty="0">
              <a:ln>
                <a:noFill/>
              </a:ln>
              <a:solidFill>
                <a:schemeClr val="accent5">
                  <a:lumMod val="50000"/>
                </a:schemeClr>
              </a:solidFill>
              <a:effectLst/>
              <a:uLnTx/>
              <a:uFillTx/>
              <a:latin typeface="Arial"/>
              <a:cs typeface="Arial"/>
              <a:sym typeface="Arial"/>
            </a:endParaRPr>
          </a:p>
        </p:txBody>
      </p:sp>
      <p:sp>
        <p:nvSpPr>
          <p:cNvPr id="238" name="Google Shape;238;p5"/>
          <p:cNvSpPr txBox="1"/>
          <p:nvPr/>
        </p:nvSpPr>
        <p:spPr>
          <a:xfrm>
            <a:off x="427300" y="4036023"/>
            <a:ext cx="1856053" cy="523180"/>
          </a:xfrm>
          <a:prstGeom prst="rect">
            <a:avLst/>
          </a:prstGeom>
          <a:solidFill>
            <a:srgbClr val="F7CAAC"/>
          </a:solidFill>
          <a:ln w="2857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3200"/>
              <a:buFont typeface="Century Gothic"/>
              <a:buNone/>
              <a:tabLst/>
              <a:defRPr/>
            </a:pPr>
            <a:r>
              <a:rPr lang="en-GB" sz="2800" b="1" kern="0" dirty="0">
                <a:solidFill>
                  <a:srgbClr val="1F3864"/>
                </a:solidFill>
                <a:latin typeface="Century Gothic"/>
                <a:cs typeface="Arial"/>
                <a:sym typeface="Century Gothic"/>
              </a:rPr>
              <a:t>May</a:t>
            </a:r>
            <a:endParaRPr kumimoji="0" sz="2800" b="0" i="0" u="none" strike="noStrike" kern="0" cap="none" spc="0" normalizeH="0" baseline="0" noProof="0" dirty="0">
              <a:ln>
                <a:noFill/>
              </a:ln>
              <a:solidFill>
                <a:srgbClr val="000000"/>
              </a:solidFill>
              <a:effectLst/>
              <a:uLnTx/>
              <a:uFillTx/>
              <a:latin typeface="Arial"/>
              <a:cs typeface="Arial"/>
              <a:sym typeface="Arial"/>
            </a:endParaRPr>
          </a:p>
        </p:txBody>
      </p:sp>
      <p:sp>
        <p:nvSpPr>
          <p:cNvPr id="239" name="Google Shape;239;p5"/>
          <p:cNvSpPr txBox="1"/>
          <p:nvPr/>
        </p:nvSpPr>
        <p:spPr>
          <a:xfrm>
            <a:off x="6727548" y="4063645"/>
            <a:ext cx="2072794" cy="523180"/>
          </a:xfrm>
          <a:prstGeom prst="rect">
            <a:avLst/>
          </a:prstGeom>
          <a:solidFill>
            <a:srgbClr val="F7CAAC"/>
          </a:solidFill>
          <a:ln w="2857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3200"/>
              <a:buFont typeface="Century Gothic"/>
              <a:buNone/>
              <a:tabLst/>
              <a:defRPr/>
            </a:pPr>
            <a:r>
              <a:rPr lang="en-GB" sz="2800" b="1" kern="0" dirty="0">
                <a:solidFill>
                  <a:srgbClr val="1F3864"/>
                </a:solidFill>
                <a:latin typeface="Century Gothic"/>
                <a:cs typeface="Arial"/>
                <a:sym typeface="Century Gothic"/>
              </a:rPr>
              <a:t>line</a:t>
            </a:r>
            <a:endParaRPr kumimoji="0" sz="2800" b="0" i="0" u="none" strike="noStrike" kern="0" cap="none" spc="0" normalizeH="0" baseline="0" noProof="0" dirty="0">
              <a:ln>
                <a:noFill/>
              </a:ln>
              <a:solidFill>
                <a:srgbClr val="000000"/>
              </a:solidFill>
              <a:effectLst/>
              <a:uLnTx/>
              <a:uFillTx/>
              <a:latin typeface="Arial"/>
              <a:cs typeface="Arial"/>
              <a:sym typeface="Arial"/>
            </a:endParaRPr>
          </a:p>
        </p:txBody>
      </p:sp>
      <p:sp>
        <p:nvSpPr>
          <p:cNvPr id="240" name="Google Shape;240;p5"/>
          <p:cNvSpPr txBox="1"/>
          <p:nvPr/>
        </p:nvSpPr>
        <p:spPr>
          <a:xfrm>
            <a:off x="3553737" y="4071600"/>
            <a:ext cx="2074552" cy="523180"/>
          </a:xfrm>
          <a:prstGeom prst="rect">
            <a:avLst/>
          </a:prstGeom>
          <a:solidFill>
            <a:srgbClr val="F7CAAC"/>
          </a:solidFill>
          <a:ln w="2857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3200"/>
              <a:buFont typeface="Century Gothic"/>
              <a:buNone/>
              <a:tabLst/>
              <a:defRPr/>
            </a:pPr>
            <a:r>
              <a:rPr lang="en-GB" sz="2800" b="1" kern="0" dirty="0">
                <a:solidFill>
                  <a:srgbClr val="1F3864"/>
                </a:solidFill>
                <a:latin typeface="Century Gothic"/>
                <a:ea typeface="Century Gothic"/>
                <a:cs typeface="Century Gothic"/>
                <a:sym typeface="Century Gothic"/>
              </a:rPr>
              <a:t>stadium</a:t>
            </a:r>
            <a:endParaRPr kumimoji="0" sz="28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grpSp>
        <p:nvGrpSpPr>
          <p:cNvPr id="241" name="Google Shape;241;p5"/>
          <p:cNvGrpSpPr/>
          <p:nvPr/>
        </p:nvGrpSpPr>
        <p:grpSpPr>
          <a:xfrm rot="751939">
            <a:off x="9281736" y="1313947"/>
            <a:ext cx="3348503" cy="3203480"/>
            <a:chOff x="-2372147" y="2339682"/>
            <a:chExt cx="3348503" cy="3203480"/>
          </a:xfrm>
        </p:grpSpPr>
        <p:pic>
          <p:nvPicPr>
            <p:cNvPr id="242" name="Google Shape;242;p5"/>
            <p:cNvPicPr preferRelativeResize="0"/>
            <p:nvPr/>
          </p:nvPicPr>
          <p:blipFill rotWithShape="1">
            <a:blip r:embed="rId4">
              <a:alphaModFix/>
            </a:blip>
            <a:srcRect/>
            <a:stretch/>
          </p:blipFill>
          <p:spPr>
            <a:xfrm rot="1249170">
              <a:off x="-2030120" y="2734373"/>
              <a:ext cx="2664448" cy="2414097"/>
            </a:xfrm>
            <a:prstGeom prst="rect">
              <a:avLst/>
            </a:prstGeom>
            <a:noFill/>
            <a:ln>
              <a:noFill/>
            </a:ln>
          </p:spPr>
        </p:pic>
        <p:sp>
          <p:nvSpPr>
            <p:cNvPr id="243" name="Google Shape;243;p5"/>
            <p:cNvSpPr txBox="1"/>
            <p:nvPr/>
          </p:nvSpPr>
          <p:spPr>
            <a:xfrm rot="-817383">
              <a:off x="-1665087" y="3604886"/>
              <a:ext cx="1934381"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3200"/>
                <a:buFont typeface="Century Gothic"/>
                <a:buNone/>
                <a:tabLst/>
                <a:defRPr/>
              </a:pPr>
              <a:r>
                <a:rPr lang="en-GB" sz="3200" kern="0" dirty="0">
                  <a:solidFill>
                    <a:srgbClr val="1F3864"/>
                  </a:solidFill>
                  <a:latin typeface="Century Gothic"/>
                  <a:ea typeface="Century Gothic"/>
                  <a:cs typeface="Century Gothic"/>
                  <a:sym typeface="Century Gothic"/>
                </a:rPr>
                <a:t>e</a:t>
              </a:r>
              <a:r>
                <a:rPr kumimoji="0" lang="en-GB" sz="3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l </a:t>
              </a:r>
              <a:r>
                <a:rPr kumimoji="0" lang="en-GB" sz="32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fondo</a:t>
              </a:r>
              <a:endParaRPr kumimoji="0" sz="32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grpSp>
      <p:sp>
        <p:nvSpPr>
          <p:cNvPr id="244" name="Google Shape;244;p5"/>
          <p:cNvSpPr txBox="1"/>
          <p:nvPr/>
        </p:nvSpPr>
        <p:spPr>
          <a:xfrm>
            <a:off x="9488562" y="1386849"/>
            <a:ext cx="2595306" cy="523180"/>
          </a:xfrm>
          <a:prstGeom prst="rect">
            <a:avLst/>
          </a:prstGeom>
          <a:solidFill>
            <a:srgbClr val="F7CAAC"/>
          </a:solidFill>
          <a:ln w="2857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3200"/>
              <a:buFont typeface="Century Gothic"/>
              <a:buNone/>
              <a:tabLst/>
              <a:defRPr/>
            </a:pPr>
            <a:r>
              <a:rPr lang="en-GB" sz="2800" b="1" kern="0" dirty="0">
                <a:solidFill>
                  <a:srgbClr val="1F3864"/>
                </a:solidFill>
                <a:latin typeface="Century Gothic"/>
                <a:ea typeface="Century Gothic"/>
                <a:cs typeface="Century Gothic"/>
                <a:sym typeface="Century Gothic"/>
              </a:rPr>
              <a:t>back, end</a:t>
            </a:r>
            <a:endParaRPr kumimoji="0" sz="28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467548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a 7">
            <a:extLst>
              <a:ext uri="{FF2B5EF4-FFF2-40B4-BE49-F238E27FC236}">
                <a16:creationId xmlns:a16="http://schemas.microsoft.com/office/drawing/2014/main" id="{EC16FF40-0D5C-6244-A464-7C050E15C7F3}"/>
              </a:ext>
            </a:extLst>
          </p:cNvPr>
          <p:cNvGraphicFramePr>
            <a:graphicFrameLocks noGrp="1"/>
          </p:cNvGraphicFramePr>
          <p:nvPr/>
        </p:nvGraphicFramePr>
        <p:xfrm>
          <a:off x="331721" y="1150613"/>
          <a:ext cx="3906171" cy="5120640"/>
        </p:xfrm>
        <a:graphic>
          <a:graphicData uri="http://schemas.openxmlformats.org/drawingml/2006/table">
            <a:tbl>
              <a:tblPr firstRow="1" bandRow="1">
                <a:tableStyleId>{5DA37D80-6434-44D0-A028-1B22A696006F}</a:tableStyleId>
              </a:tblPr>
              <a:tblGrid>
                <a:gridCol w="467975">
                  <a:extLst>
                    <a:ext uri="{9D8B030D-6E8A-4147-A177-3AD203B41FA5}">
                      <a16:colId xmlns:a16="http://schemas.microsoft.com/office/drawing/2014/main" val="2621614823"/>
                    </a:ext>
                  </a:extLst>
                </a:gridCol>
                <a:gridCol w="1935724">
                  <a:extLst>
                    <a:ext uri="{9D8B030D-6E8A-4147-A177-3AD203B41FA5}">
                      <a16:colId xmlns:a16="http://schemas.microsoft.com/office/drawing/2014/main" val="2072288972"/>
                    </a:ext>
                  </a:extLst>
                </a:gridCol>
                <a:gridCol w="1502472">
                  <a:extLst>
                    <a:ext uri="{9D8B030D-6E8A-4147-A177-3AD203B41FA5}">
                      <a16:colId xmlns:a16="http://schemas.microsoft.com/office/drawing/2014/main" val="288637694"/>
                    </a:ext>
                  </a:extLst>
                </a:gridCol>
              </a:tblGrid>
              <a:tr h="342686">
                <a:tc>
                  <a:txBody>
                    <a:bodyPr/>
                    <a:lstStyle/>
                    <a:p>
                      <a:pPr algn="ctr"/>
                      <a:endParaRPr lang="es-GB" dirty="0">
                        <a:solidFill>
                          <a:srgbClr val="203864"/>
                        </a:solidFill>
                      </a:endParaRPr>
                    </a:p>
                  </a:txBody>
                  <a:tcPr/>
                </a:tc>
                <a:tc>
                  <a:txBody>
                    <a:bodyPr/>
                    <a:lstStyle/>
                    <a:p>
                      <a:pPr algn="ctr"/>
                      <a:r>
                        <a:rPr lang="es-GB" dirty="0">
                          <a:solidFill>
                            <a:srgbClr val="203864"/>
                          </a:solidFill>
                        </a:rPr>
                        <a:t>Palabras</a:t>
                      </a:r>
                    </a:p>
                  </a:txBody>
                  <a:tcPr anchor="ctr"/>
                </a:tc>
                <a:tc>
                  <a:txBody>
                    <a:bodyPr/>
                    <a:lstStyle/>
                    <a:p>
                      <a:pPr algn="ctr"/>
                      <a:r>
                        <a:rPr lang="es-GB" dirty="0">
                          <a:solidFill>
                            <a:srgbClr val="203864"/>
                          </a:solidFill>
                        </a:rPr>
                        <a:t>¿Qué letra?</a:t>
                      </a:r>
                    </a:p>
                  </a:txBody>
                  <a:tcPr anchor="ctr"/>
                </a:tc>
                <a:extLst>
                  <a:ext uri="{0D108BD9-81ED-4DB2-BD59-A6C34878D82A}">
                    <a16:rowId xmlns:a16="http://schemas.microsoft.com/office/drawing/2014/main" val="3915319745"/>
                  </a:ext>
                </a:extLst>
              </a:tr>
              <a:tr h="371243">
                <a:tc>
                  <a:txBody>
                    <a:bodyPr/>
                    <a:lstStyle/>
                    <a:p>
                      <a:pPr algn="ctr"/>
                      <a:r>
                        <a:rPr lang="es-GB" b="1" dirty="0">
                          <a:solidFill>
                            <a:srgbClr val="203864"/>
                          </a:solidFill>
                        </a:rPr>
                        <a:t>1</a:t>
                      </a:r>
                    </a:p>
                  </a:txBody>
                  <a:tcPr/>
                </a:tc>
                <a:tc>
                  <a:txBody>
                    <a:bodyPr/>
                    <a:lstStyle/>
                    <a:p>
                      <a:pPr algn="ctr"/>
                      <a:r>
                        <a:rPr lang="en-GB" sz="2000" dirty="0" err="1">
                          <a:solidFill>
                            <a:srgbClr val="203864"/>
                          </a:solidFill>
                        </a:rPr>
                        <a:t>conducir</a:t>
                      </a:r>
                      <a:endParaRPr lang="es-GB" sz="2000"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2650031067"/>
                  </a:ext>
                </a:extLst>
              </a:tr>
              <a:tr h="371243">
                <a:tc>
                  <a:txBody>
                    <a:bodyPr/>
                    <a:lstStyle/>
                    <a:p>
                      <a:pPr algn="ctr"/>
                      <a:r>
                        <a:rPr lang="es-GB" b="1" dirty="0">
                          <a:solidFill>
                            <a:srgbClr val="203864"/>
                          </a:solidFill>
                        </a:rPr>
                        <a:t>2</a:t>
                      </a:r>
                    </a:p>
                  </a:txBody>
                  <a:tcPr/>
                </a:tc>
                <a:tc>
                  <a:txBody>
                    <a:bodyPr/>
                    <a:lstStyle/>
                    <a:p>
                      <a:pPr algn="ctr"/>
                      <a:r>
                        <a:rPr lang="en-GB" sz="2000" dirty="0" err="1">
                          <a:solidFill>
                            <a:srgbClr val="203864"/>
                          </a:solidFill>
                        </a:rPr>
                        <a:t>discutir</a:t>
                      </a:r>
                      <a:endParaRPr lang="es-GB" sz="2000"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988676319"/>
                  </a:ext>
                </a:extLst>
              </a:tr>
              <a:tr h="371243">
                <a:tc>
                  <a:txBody>
                    <a:bodyPr/>
                    <a:lstStyle/>
                    <a:p>
                      <a:pPr algn="ctr"/>
                      <a:r>
                        <a:rPr lang="es-GB" b="1" dirty="0">
                          <a:solidFill>
                            <a:srgbClr val="203864"/>
                          </a:solidFill>
                        </a:rPr>
                        <a:t>3</a:t>
                      </a:r>
                    </a:p>
                  </a:txBody>
                  <a:tcPr/>
                </a:tc>
                <a:tc>
                  <a:txBody>
                    <a:bodyPr/>
                    <a:lstStyle/>
                    <a:p>
                      <a:pPr algn="ctr"/>
                      <a:r>
                        <a:rPr lang="en-GB" sz="2000" dirty="0">
                          <a:solidFill>
                            <a:srgbClr val="203864"/>
                          </a:solidFill>
                        </a:rPr>
                        <a:t> </a:t>
                      </a:r>
                      <a:r>
                        <a:rPr lang="en-GB" sz="2000" dirty="0" err="1">
                          <a:solidFill>
                            <a:srgbClr val="203864"/>
                          </a:solidFill>
                        </a:rPr>
                        <a:t>despacio</a:t>
                      </a:r>
                      <a:endParaRPr lang="es-GB" sz="2000"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1881987401"/>
                  </a:ext>
                </a:extLst>
              </a:tr>
              <a:tr h="371243">
                <a:tc>
                  <a:txBody>
                    <a:bodyPr/>
                    <a:lstStyle/>
                    <a:p>
                      <a:pPr algn="ctr"/>
                      <a:r>
                        <a:rPr lang="es-GB" b="1" dirty="0">
                          <a:solidFill>
                            <a:srgbClr val="203864"/>
                          </a:solidFill>
                        </a:rPr>
                        <a:t>4</a:t>
                      </a:r>
                    </a:p>
                  </a:txBody>
                  <a:tcPr/>
                </a:tc>
                <a:tc>
                  <a:txBody>
                    <a:bodyPr/>
                    <a:lstStyle/>
                    <a:p>
                      <a:pPr algn="ctr"/>
                      <a:r>
                        <a:rPr lang="en-GB" sz="2000" dirty="0">
                          <a:solidFill>
                            <a:srgbClr val="203864"/>
                          </a:solidFill>
                        </a:rPr>
                        <a:t>dentro</a:t>
                      </a:r>
                      <a:endParaRPr lang="es-GB" sz="2000"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446116003"/>
                  </a:ext>
                </a:extLst>
              </a:tr>
              <a:tr h="371243">
                <a:tc>
                  <a:txBody>
                    <a:bodyPr/>
                    <a:lstStyle/>
                    <a:p>
                      <a:pPr algn="ctr"/>
                      <a:r>
                        <a:rPr lang="es-GB" b="1" dirty="0">
                          <a:solidFill>
                            <a:srgbClr val="203864"/>
                          </a:solidFill>
                        </a:rPr>
                        <a:t>5</a:t>
                      </a:r>
                    </a:p>
                  </a:txBody>
                  <a:tcPr/>
                </a:tc>
                <a:tc>
                  <a:txBody>
                    <a:bodyPr/>
                    <a:lstStyle/>
                    <a:p>
                      <a:pPr algn="ctr"/>
                      <a:r>
                        <a:rPr lang="en-GB" sz="2000" dirty="0">
                          <a:solidFill>
                            <a:srgbClr val="203864"/>
                          </a:solidFill>
                        </a:rPr>
                        <a:t>el </a:t>
                      </a:r>
                      <a:r>
                        <a:rPr lang="en-GB" sz="2000" dirty="0" err="1">
                          <a:solidFill>
                            <a:srgbClr val="203864"/>
                          </a:solidFill>
                        </a:rPr>
                        <a:t>fuego</a:t>
                      </a:r>
                      <a:endParaRPr lang="es-GB" sz="2000"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4181519841"/>
                  </a:ext>
                </a:extLst>
              </a:tr>
              <a:tr h="371243">
                <a:tc>
                  <a:txBody>
                    <a:bodyPr/>
                    <a:lstStyle/>
                    <a:p>
                      <a:pPr algn="ctr"/>
                      <a:r>
                        <a:rPr lang="es-GB" b="1" dirty="0">
                          <a:solidFill>
                            <a:srgbClr val="203864"/>
                          </a:solidFill>
                        </a:rPr>
                        <a:t>6</a:t>
                      </a:r>
                    </a:p>
                  </a:txBody>
                  <a:tcPr/>
                </a:tc>
                <a:tc>
                  <a:txBody>
                    <a:bodyPr/>
                    <a:lstStyle/>
                    <a:p>
                      <a:pPr algn="ctr"/>
                      <a:r>
                        <a:rPr lang="en-GB" sz="2000" dirty="0" err="1">
                          <a:solidFill>
                            <a:srgbClr val="203864"/>
                          </a:solidFill>
                        </a:rPr>
                        <a:t>hizo</a:t>
                      </a:r>
                      <a:endParaRPr lang="es-GB" sz="2000"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1839679555"/>
                  </a:ext>
                </a:extLst>
              </a:tr>
              <a:tr h="371243">
                <a:tc>
                  <a:txBody>
                    <a:bodyPr/>
                    <a:lstStyle/>
                    <a:p>
                      <a:pPr algn="ctr"/>
                      <a:r>
                        <a:rPr lang="es-GB" b="1" dirty="0">
                          <a:solidFill>
                            <a:srgbClr val="203864"/>
                          </a:solidFill>
                        </a:rPr>
                        <a:t>7</a:t>
                      </a:r>
                    </a:p>
                  </a:txBody>
                  <a:tcPr/>
                </a:tc>
                <a:tc>
                  <a:txBody>
                    <a:bodyPr/>
                    <a:lstStyle/>
                    <a:p>
                      <a:pPr algn="ctr"/>
                      <a:r>
                        <a:rPr lang="en-GB" sz="2000" dirty="0">
                          <a:solidFill>
                            <a:srgbClr val="203864"/>
                          </a:solidFill>
                        </a:rPr>
                        <a:t>la </a:t>
                      </a:r>
                      <a:r>
                        <a:rPr lang="en-GB" sz="2000" dirty="0" err="1">
                          <a:solidFill>
                            <a:srgbClr val="203864"/>
                          </a:solidFill>
                        </a:rPr>
                        <a:t>habitación</a:t>
                      </a:r>
                      <a:endParaRPr lang="es-GB" sz="2000"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3640096996"/>
                  </a:ext>
                </a:extLst>
              </a:tr>
              <a:tr h="371243">
                <a:tc>
                  <a:txBody>
                    <a:bodyPr/>
                    <a:lstStyle/>
                    <a:p>
                      <a:pPr algn="ctr"/>
                      <a:r>
                        <a:rPr lang="es-GB" b="1" dirty="0">
                          <a:solidFill>
                            <a:srgbClr val="203864"/>
                          </a:solidFill>
                        </a:rPr>
                        <a:t>8</a:t>
                      </a:r>
                    </a:p>
                  </a:txBody>
                  <a:tcPr/>
                </a:tc>
                <a:tc>
                  <a:txBody>
                    <a:bodyPr/>
                    <a:lstStyle/>
                    <a:p>
                      <a:pPr algn="ctr"/>
                      <a:r>
                        <a:rPr lang="en-GB" sz="2000" dirty="0" err="1">
                          <a:solidFill>
                            <a:srgbClr val="203864"/>
                          </a:solidFill>
                        </a:rPr>
                        <a:t>dirigir</a:t>
                      </a:r>
                      <a:endParaRPr lang="es-GB" sz="2000"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2356760394"/>
                  </a:ext>
                </a:extLst>
              </a:tr>
              <a:tr h="371243">
                <a:tc>
                  <a:txBody>
                    <a:bodyPr/>
                    <a:lstStyle/>
                    <a:p>
                      <a:pPr algn="ctr"/>
                      <a:r>
                        <a:rPr lang="es-GB" b="1" dirty="0">
                          <a:solidFill>
                            <a:srgbClr val="203864"/>
                          </a:solidFill>
                        </a:rPr>
                        <a:t>9</a:t>
                      </a:r>
                    </a:p>
                  </a:txBody>
                  <a:tcPr/>
                </a:tc>
                <a:tc>
                  <a:txBody>
                    <a:bodyPr/>
                    <a:lstStyle/>
                    <a:p>
                      <a:pPr algn="ctr"/>
                      <a:r>
                        <a:rPr lang="en-GB" sz="2000" dirty="0">
                          <a:solidFill>
                            <a:srgbClr val="203864"/>
                          </a:solidFill>
                        </a:rPr>
                        <a:t>el </a:t>
                      </a:r>
                      <a:r>
                        <a:rPr lang="en-GB" sz="2000" dirty="0" err="1">
                          <a:solidFill>
                            <a:srgbClr val="203864"/>
                          </a:solidFill>
                        </a:rPr>
                        <a:t>daño</a:t>
                      </a:r>
                      <a:endParaRPr lang="es-GB" sz="2000"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3781982526"/>
                  </a:ext>
                </a:extLst>
              </a:tr>
              <a:tr h="371243">
                <a:tc>
                  <a:txBody>
                    <a:bodyPr/>
                    <a:lstStyle/>
                    <a:p>
                      <a:pPr algn="ctr"/>
                      <a:r>
                        <a:rPr lang="es-GB" b="1" dirty="0">
                          <a:solidFill>
                            <a:srgbClr val="203864"/>
                          </a:solidFill>
                        </a:rPr>
                        <a:t>10</a:t>
                      </a:r>
                    </a:p>
                  </a:txBody>
                  <a:tcPr/>
                </a:tc>
                <a:tc>
                  <a:txBody>
                    <a:bodyPr/>
                    <a:lstStyle/>
                    <a:p>
                      <a:pPr algn="ctr"/>
                      <a:r>
                        <a:rPr lang="en-GB" sz="2000" dirty="0">
                          <a:solidFill>
                            <a:srgbClr val="203864"/>
                          </a:solidFill>
                        </a:rPr>
                        <a:t>el campo</a:t>
                      </a:r>
                      <a:endParaRPr lang="es-GB" sz="2000"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2654188192"/>
                  </a:ext>
                </a:extLst>
              </a:tr>
              <a:tr h="371243">
                <a:tc>
                  <a:txBody>
                    <a:bodyPr/>
                    <a:lstStyle/>
                    <a:p>
                      <a:pPr algn="ctr"/>
                      <a:r>
                        <a:rPr lang="es-GB" b="1" dirty="0">
                          <a:solidFill>
                            <a:srgbClr val="203864"/>
                          </a:solidFill>
                        </a:rPr>
                        <a:t>11</a:t>
                      </a:r>
                    </a:p>
                  </a:txBody>
                  <a:tcPr/>
                </a:tc>
                <a:tc>
                  <a:txBody>
                    <a:bodyPr/>
                    <a:lstStyle/>
                    <a:p>
                      <a:pPr algn="ctr"/>
                      <a:r>
                        <a:rPr lang="en-GB" sz="2000" dirty="0" err="1">
                          <a:solidFill>
                            <a:srgbClr val="203864"/>
                          </a:solidFill>
                        </a:rPr>
                        <a:t>rápido</a:t>
                      </a:r>
                      <a:endParaRPr lang="es-GB" sz="2000"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1702182975"/>
                  </a:ext>
                </a:extLst>
              </a:tr>
              <a:tr h="371243">
                <a:tc>
                  <a:txBody>
                    <a:bodyPr/>
                    <a:lstStyle/>
                    <a:p>
                      <a:pPr algn="ctr"/>
                      <a:r>
                        <a:rPr lang="es-GB" b="1" dirty="0">
                          <a:solidFill>
                            <a:srgbClr val="203864"/>
                          </a:solidFill>
                        </a:rPr>
                        <a:t>12</a:t>
                      </a:r>
                    </a:p>
                  </a:txBody>
                  <a:tcPr/>
                </a:tc>
                <a:tc>
                  <a:txBody>
                    <a:bodyPr/>
                    <a:lstStyle/>
                    <a:p>
                      <a:pPr algn="ctr"/>
                      <a:r>
                        <a:rPr lang="en-GB" sz="2000" dirty="0">
                          <a:solidFill>
                            <a:srgbClr val="203864"/>
                          </a:solidFill>
                        </a:rPr>
                        <a:t>el </a:t>
                      </a:r>
                      <a:r>
                        <a:rPr lang="en-GB" sz="2000" dirty="0" err="1">
                          <a:solidFill>
                            <a:srgbClr val="203864"/>
                          </a:solidFill>
                        </a:rPr>
                        <a:t>francés</a:t>
                      </a:r>
                      <a:endParaRPr lang="es-GB" sz="2000"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2526158312"/>
                  </a:ext>
                </a:extLst>
              </a:tr>
            </a:tbl>
          </a:graphicData>
        </a:graphic>
      </p:graphicFrame>
      <p:sp>
        <p:nvSpPr>
          <p:cNvPr id="15" name="CuadroTexto 14">
            <a:extLst>
              <a:ext uri="{FF2B5EF4-FFF2-40B4-BE49-F238E27FC236}">
                <a16:creationId xmlns:a16="http://schemas.microsoft.com/office/drawing/2014/main" id="{CD66F381-3521-A445-8C7F-3B0810A8951D}"/>
              </a:ext>
            </a:extLst>
          </p:cNvPr>
          <p:cNvSpPr txBox="1"/>
          <p:nvPr/>
        </p:nvSpPr>
        <p:spPr>
          <a:xfrm>
            <a:off x="226524" y="67927"/>
            <a:ext cx="10149375"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Escribe la letra correcta para cada palabra en español.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Después, las palabras van a desaparecer. Debes decir una letra en español. Tu compañero debe decir la palabra en español. ¡Toma turnos!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pic>
        <p:nvPicPr>
          <p:cNvPr id="24" name="Imagen 23">
            <a:extLst>
              <a:ext uri="{FF2B5EF4-FFF2-40B4-BE49-F238E27FC236}">
                <a16:creationId xmlns:a16="http://schemas.microsoft.com/office/drawing/2014/main" id="{6EBD0069-47BA-FA49-8BF0-2A6FE2AAC6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97978" y="1414014"/>
            <a:ext cx="1157660" cy="867128"/>
          </a:xfrm>
          <a:prstGeom prst="rect">
            <a:avLst/>
          </a:prstGeom>
        </p:spPr>
      </p:pic>
      <p:pic>
        <p:nvPicPr>
          <p:cNvPr id="26" name="Imagen 25">
            <a:extLst>
              <a:ext uri="{FF2B5EF4-FFF2-40B4-BE49-F238E27FC236}">
                <a16:creationId xmlns:a16="http://schemas.microsoft.com/office/drawing/2014/main" id="{24D55BA2-0865-7E4C-AE03-1CB36102CAE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94133" y="2829244"/>
            <a:ext cx="920369" cy="920369"/>
          </a:xfrm>
          <a:prstGeom prst="rect">
            <a:avLst/>
          </a:prstGeom>
        </p:spPr>
      </p:pic>
      <p:pic>
        <p:nvPicPr>
          <p:cNvPr id="27" name="Imagen 26">
            <a:extLst>
              <a:ext uri="{FF2B5EF4-FFF2-40B4-BE49-F238E27FC236}">
                <a16:creationId xmlns:a16="http://schemas.microsoft.com/office/drawing/2014/main" id="{C7870890-89A3-0344-B33E-0610871379E7}"/>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35296" y="2639807"/>
            <a:ext cx="903855" cy="1233386"/>
          </a:xfrm>
          <a:prstGeom prst="rect">
            <a:avLst/>
          </a:prstGeom>
        </p:spPr>
      </p:pic>
      <p:pic>
        <p:nvPicPr>
          <p:cNvPr id="32" name="Imagen 31">
            <a:extLst>
              <a:ext uri="{FF2B5EF4-FFF2-40B4-BE49-F238E27FC236}">
                <a16:creationId xmlns:a16="http://schemas.microsoft.com/office/drawing/2014/main" id="{8CE9211B-F032-F746-AF7D-AF318C2A098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378385" y="4632746"/>
            <a:ext cx="1339056" cy="915412"/>
          </a:xfrm>
          <a:prstGeom prst="rect">
            <a:avLst/>
          </a:prstGeom>
        </p:spPr>
      </p:pic>
      <p:pic>
        <p:nvPicPr>
          <p:cNvPr id="33" name="Imagen 32">
            <a:extLst>
              <a:ext uri="{FF2B5EF4-FFF2-40B4-BE49-F238E27FC236}">
                <a16:creationId xmlns:a16="http://schemas.microsoft.com/office/drawing/2014/main" id="{28BFCE26-545F-FE47-BAF0-00134B687D6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357498" y="1203383"/>
            <a:ext cx="1034657" cy="1156669"/>
          </a:xfrm>
          <a:prstGeom prst="rect">
            <a:avLst/>
          </a:prstGeom>
        </p:spPr>
      </p:pic>
      <p:pic>
        <p:nvPicPr>
          <p:cNvPr id="60" name="Imagen 59">
            <a:extLst>
              <a:ext uri="{FF2B5EF4-FFF2-40B4-BE49-F238E27FC236}">
                <a16:creationId xmlns:a16="http://schemas.microsoft.com/office/drawing/2014/main" id="{EC82000A-6B03-0F42-9930-81585BBB9FB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433035" y="4606247"/>
            <a:ext cx="888708" cy="888708"/>
          </a:xfrm>
          <a:prstGeom prst="rect">
            <a:avLst/>
          </a:prstGeom>
        </p:spPr>
      </p:pic>
      <p:pic>
        <p:nvPicPr>
          <p:cNvPr id="61" name="Imagen 60">
            <a:extLst>
              <a:ext uri="{FF2B5EF4-FFF2-40B4-BE49-F238E27FC236}">
                <a16:creationId xmlns:a16="http://schemas.microsoft.com/office/drawing/2014/main" id="{B877C90A-E102-8E46-AF1C-32186B22121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410998" y="4489245"/>
            <a:ext cx="1015663" cy="1015663"/>
          </a:xfrm>
          <a:prstGeom prst="rect">
            <a:avLst/>
          </a:prstGeom>
        </p:spPr>
      </p:pic>
      <p:pic>
        <p:nvPicPr>
          <p:cNvPr id="62" name="Imagen 61">
            <a:extLst>
              <a:ext uri="{FF2B5EF4-FFF2-40B4-BE49-F238E27FC236}">
                <a16:creationId xmlns:a16="http://schemas.microsoft.com/office/drawing/2014/main" id="{283E7DB8-CB4C-5F49-A1D3-2CA56EF191C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834527" y="1591912"/>
            <a:ext cx="989290" cy="989290"/>
          </a:xfrm>
          <a:prstGeom prst="rect">
            <a:avLst/>
          </a:prstGeom>
        </p:spPr>
      </p:pic>
      <p:sp>
        <p:nvSpPr>
          <p:cNvPr id="63" name="CuadroTexto 62">
            <a:extLst>
              <a:ext uri="{FF2B5EF4-FFF2-40B4-BE49-F238E27FC236}">
                <a16:creationId xmlns:a16="http://schemas.microsoft.com/office/drawing/2014/main" id="{65C11BF6-7CDE-FA4F-AA49-63AA0FEEE09F}"/>
              </a:ext>
            </a:extLst>
          </p:cNvPr>
          <p:cNvSpPr txBox="1"/>
          <p:nvPr/>
        </p:nvSpPr>
        <p:spPr>
          <a:xfrm>
            <a:off x="6231082" y="1650952"/>
            <a:ext cx="169747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400" b="1" i="0" u="none" strike="noStrike" kern="1200" cap="none" spc="0" normalizeH="0" baseline="0" noProof="0" dirty="0">
                <a:ln>
                  <a:noFill/>
                </a:ln>
                <a:solidFill>
                  <a:srgbClr val="FF0000"/>
                </a:solidFill>
                <a:effectLst/>
                <a:uLnTx/>
                <a:uFillTx/>
                <a:latin typeface="Century Gothic" panose="020F0302020204030204"/>
              </a:rPr>
              <a:t>[</a:t>
            </a:r>
            <a:r>
              <a:rPr lang="en-GB" sz="2400" b="1" dirty="0">
                <a:solidFill>
                  <a:srgbClr val="FF0000"/>
                </a:solidFill>
                <a:latin typeface="Century Gothic" panose="020F0302020204030204"/>
              </a:rPr>
              <a:t>harm, damage</a:t>
            </a:r>
            <a:r>
              <a:rPr kumimoji="0" lang="en-GB" sz="2400" b="1" i="0" u="none" strike="noStrike" kern="1200" cap="none" spc="0" normalizeH="0" baseline="0" noProof="0" dirty="0">
                <a:ln>
                  <a:noFill/>
                </a:ln>
                <a:solidFill>
                  <a:srgbClr val="FF0000"/>
                </a:solidFill>
                <a:effectLst/>
                <a:uLnTx/>
                <a:uFillTx/>
                <a:latin typeface="Century Gothic" panose="020F0302020204030204"/>
              </a:rPr>
              <a:t>]</a:t>
            </a:r>
            <a:endParaRPr kumimoji="0" lang="es-GB" sz="2400" b="1" i="0" u="none" strike="noStrike" kern="1200" cap="none" spc="0" normalizeH="0" baseline="0" noProof="0" dirty="0">
              <a:ln>
                <a:noFill/>
              </a:ln>
              <a:solidFill>
                <a:srgbClr val="FF0000"/>
              </a:solidFill>
              <a:effectLst/>
              <a:uLnTx/>
              <a:uFillTx/>
              <a:latin typeface="Century Gothic" panose="020F0302020204030204"/>
            </a:endParaRPr>
          </a:p>
        </p:txBody>
      </p:sp>
      <p:sp>
        <p:nvSpPr>
          <p:cNvPr id="64" name="CuadroTexto 63">
            <a:extLst>
              <a:ext uri="{FF2B5EF4-FFF2-40B4-BE49-F238E27FC236}">
                <a16:creationId xmlns:a16="http://schemas.microsoft.com/office/drawing/2014/main" id="{B7B2B4EB-187C-F14E-9919-766C0ADC6D33}"/>
              </a:ext>
            </a:extLst>
          </p:cNvPr>
          <p:cNvSpPr txBox="1"/>
          <p:nvPr/>
        </p:nvSpPr>
        <p:spPr>
          <a:xfrm>
            <a:off x="8134978" y="2327230"/>
            <a:ext cx="143661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a:t>
            </a:r>
            <a:r>
              <a:rPr lang="en-GB" sz="2000" dirty="0">
                <a:solidFill>
                  <a:srgbClr val="4472C4">
                    <a:lumMod val="50000"/>
                  </a:srgbClr>
                </a:solidFill>
                <a:latin typeface="Century Gothic" panose="020F0302020204030204"/>
              </a:rPr>
              <a:t>argue</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5" name="CuadroTexto 64">
            <a:extLst>
              <a:ext uri="{FF2B5EF4-FFF2-40B4-BE49-F238E27FC236}">
                <a16:creationId xmlns:a16="http://schemas.microsoft.com/office/drawing/2014/main" id="{98718607-88C8-9448-8AF6-C722E368C8E7}"/>
              </a:ext>
            </a:extLst>
          </p:cNvPr>
          <p:cNvSpPr txBox="1"/>
          <p:nvPr/>
        </p:nvSpPr>
        <p:spPr>
          <a:xfrm>
            <a:off x="6645210" y="3875074"/>
            <a:ext cx="73930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000" dirty="0">
                <a:solidFill>
                  <a:srgbClr val="4472C4">
                    <a:lumMod val="50000"/>
                  </a:srgbClr>
                </a:solidFill>
                <a:latin typeface="Century Gothic" panose="020F0302020204030204"/>
              </a:rPr>
              <a:t>fire</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6" name="CuadroTexto 65">
            <a:extLst>
              <a:ext uri="{FF2B5EF4-FFF2-40B4-BE49-F238E27FC236}">
                <a16:creationId xmlns:a16="http://schemas.microsoft.com/office/drawing/2014/main" id="{35741533-7FCA-7546-9960-E5C73BB99D05}"/>
              </a:ext>
            </a:extLst>
          </p:cNvPr>
          <p:cNvSpPr txBox="1"/>
          <p:nvPr/>
        </p:nvSpPr>
        <p:spPr>
          <a:xfrm>
            <a:off x="6311060" y="5652949"/>
            <a:ext cx="153599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000" dirty="0">
                <a:solidFill>
                  <a:srgbClr val="4472C4">
                    <a:lumMod val="50000"/>
                  </a:srgbClr>
                </a:solidFill>
                <a:latin typeface="Century Gothic" panose="020F0302020204030204"/>
              </a:rPr>
              <a:t>bedroom</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7" name="CuadroTexto 66">
            <a:extLst>
              <a:ext uri="{FF2B5EF4-FFF2-40B4-BE49-F238E27FC236}">
                <a16:creationId xmlns:a16="http://schemas.microsoft.com/office/drawing/2014/main" id="{5F3EA310-E959-0248-856B-1F4AD6A49A6C}"/>
              </a:ext>
            </a:extLst>
          </p:cNvPr>
          <p:cNvSpPr txBox="1"/>
          <p:nvPr/>
        </p:nvSpPr>
        <p:spPr>
          <a:xfrm>
            <a:off x="8292132" y="5664743"/>
            <a:ext cx="130356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a:t>
            </a:r>
            <a:r>
              <a:rPr lang="en-GB" sz="2000" dirty="0">
                <a:solidFill>
                  <a:srgbClr val="4472C4">
                    <a:lumMod val="50000"/>
                  </a:srgbClr>
                </a:solidFill>
                <a:latin typeface="Century Gothic" panose="020F0302020204030204"/>
              </a:rPr>
              <a:t>drive</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8" name="CuadroTexto 67">
            <a:extLst>
              <a:ext uri="{FF2B5EF4-FFF2-40B4-BE49-F238E27FC236}">
                <a16:creationId xmlns:a16="http://schemas.microsoft.com/office/drawing/2014/main" id="{591FC7A1-8E1B-4146-8402-04372D687EA2}"/>
              </a:ext>
            </a:extLst>
          </p:cNvPr>
          <p:cNvSpPr txBox="1"/>
          <p:nvPr/>
        </p:nvSpPr>
        <p:spPr>
          <a:xfrm>
            <a:off x="4316760" y="1214831"/>
            <a:ext cx="45236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p>
        </p:txBody>
      </p:sp>
      <p:sp>
        <p:nvSpPr>
          <p:cNvPr id="69" name="CuadroTexto 68">
            <a:extLst>
              <a:ext uri="{FF2B5EF4-FFF2-40B4-BE49-F238E27FC236}">
                <a16:creationId xmlns:a16="http://schemas.microsoft.com/office/drawing/2014/main" id="{3941DE6E-4842-984A-9F7E-6A616FC97A73}"/>
              </a:ext>
            </a:extLst>
          </p:cNvPr>
          <p:cNvSpPr txBox="1"/>
          <p:nvPr/>
        </p:nvSpPr>
        <p:spPr>
          <a:xfrm>
            <a:off x="5898232" y="1193257"/>
            <a:ext cx="45236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p>
        </p:txBody>
      </p:sp>
      <p:sp>
        <p:nvSpPr>
          <p:cNvPr id="70" name="CuadroTexto 69">
            <a:extLst>
              <a:ext uri="{FF2B5EF4-FFF2-40B4-BE49-F238E27FC236}">
                <a16:creationId xmlns:a16="http://schemas.microsoft.com/office/drawing/2014/main" id="{859848EF-FD76-2D4F-9B38-956B7FD64D07}"/>
              </a:ext>
            </a:extLst>
          </p:cNvPr>
          <p:cNvSpPr txBox="1"/>
          <p:nvPr/>
        </p:nvSpPr>
        <p:spPr>
          <a:xfrm>
            <a:off x="7847058" y="1193257"/>
            <a:ext cx="44595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t>
            </a:r>
          </a:p>
        </p:txBody>
      </p:sp>
      <p:sp>
        <p:nvSpPr>
          <p:cNvPr id="71" name="CuadroTexto 70">
            <a:extLst>
              <a:ext uri="{FF2B5EF4-FFF2-40B4-BE49-F238E27FC236}">
                <a16:creationId xmlns:a16="http://schemas.microsoft.com/office/drawing/2014/main" id="{B4E5789A-F55D-5047-98F0-B677A33F8F00}"/>
              </a:ext>
            </a:extLst>
          </p:cNvPr>
          <p:cNvSpPr txBox="1"/>
          <p:nvPr/>
        </p:nvSpPr>
        <p:spPr>
          <a:xfrm>
            <a:off x="9650641" y="1193257"/>
            <a:ext cx="45236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t>
            </a:r>
          </a:p>
        </p:txBody>
      </p:sp>
      <p:sp>
        <p:nvSpPr>
          <p:cNvPr id="72" name="CuadroTexto 71">
            <a:extLst>
              <a:ext uri="{FF2B5EF4-FFF2-40B4-BE49-F238E27FC236}">
                <a16:creationId xmlns:a16="http://schemas.microsoft.com/office/drawing/2014/main" id="{483F78B0-0F39-424F-BEBA-C1108FADF5FF}"/>
              </a:ext>
            </a:extLst>
          </p:cNvPr>
          <p:cNvSpPr txBox="1"/>
          <p:nvPr/>
        </p:nvSpPr>
        <p:spPr>
          <a:xfrm>
            <a:off x="4310270" y="2723233"/>
            <a:ext cx="44595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p>
        </p:txBody>
      </p:sp>
      <p:sp>
        <p:nvSpPr>
          <p:cNvPr id="73" name="CuadroTexto 72">
            <a:extLst>
              <a:ext uri="{FF2B5EF4-FFF2-40B4-BE49-F238E27FC236}">
                <a16:creationId xmlns:a16="http://schemas.microsoft.com/office/drawing/2014/main" id="{E4870A6A-DC94-F84A-A5CB-C822EEF2459E}"/>
              </a:ext>
            </a:extLst>
          </p:cNvPr>
          <p:cNvSpPr txBox="1"/>
          <p:nvPr/>
        </p:nvSpPr>
        <p:spPr>
          <a:xfrm>
            <a:off x="5942767" y="2723233"/>
            <a:ext cx="35458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t>
            </a:r>
          </a:p>
        </p:txBody>
      </p:sp>
      <p:sp>
        <p:nvSpPr>
          <p:cNvPr id="74" name="CuadroTexto 73">
            <a:extLst>
              <a:ext uri="{FF2B5EF4-FFF2-40B4-BE49-F238E27FC236}">
                <a16:creationId xmlns:a16="http://schemas.microsoft.com/office/drawing/2014/main" id="{DB319842-FE1F-094C-8877-4279EE923C37}"/>
              </a:ext>
            </a:extLst>
          </p:cNvPr>
          <p:cNvSpPr txBox="1"/>
          <p:nvPr/>
        </p:nvSpPr>
        <p:spPr>
          <a:xfrm>
            <a:off x="7891593" y="2723233"/>
            <a:ext cx="45236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a:t>
            </a:r>
          </a:p>
        </p:txBody>
      </p:sp>
      <p:sp>
        <p:nvSpPr>
          <p:cNvPr id="75" name="CuadroTexto 74">
            <a:extLst>
              <a:ext uri="{FF2B5EF4-FFF2-40B4-BE49-F238E27FC236}">
                <a16:creationId xmlns:a16="http://schemas.microsoft.com/office/drawing/2014/main" id="{A0F527FA-4775-1A4A-8A13-EF41DEC2D87C}"/>
              </a:ext>
            </a:extLst>
          </p:cNvPr>
          <p:cNvSpPr txBox="1"/>
          <p:nvPr/>
        </p:nvSpPr>
        <p:spPr>
          <a:xfrm>
            <a:off x="9695176" y="2723233"/>
            <a:ext cx="43633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t>
            </a:r>
          </a:p>
        </p:txBody>
      </p:sp>
      <p:sp>
        <p:nvSpPr>
          <p:cNvPr id="76" name="CuadroTexto 75">
            <a:extLst>
              <a:ext uri="{FF2B5EF4-FFF2-40B4-BE49-F238E27FC236}">
                <a16:creationId xmlns:a16="http://schemas.microsoft.com/office/drawing/2014/main" id="{D22AC584-F5B5-D949-A4A0-B3CC7020B921}"/>
              </a:ext>
            </a:extLst>
          </p:cNvPr>
          <p:cNvSpPr txBox="1"/>
          <p:nvPr/>
        </p:nvSpPr>
        <p:spPr>
          <a:xfrm>
            <a:off x="4362456" y="4432690"/>
            <a:ext cx="34336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a:t>
            </a:r>
          </a:p>
        </p:txBody>
      </p:sp>
      <p:sp>
        <p:nvSpPr>
          <p:cNvPr id="77" name="CuadroTexto 76">
            <a:extLst>
              <a:ext uri="{FF2B5EF4-FFF2-40B4-BE49-F238E27FC236}">
                <a16:creationId xmlns:a16="http://schemas.microsoft.com/office/drawing/2014/main" id="{97A4C247-545C-5348-83C7-0BBA3B44B874}"/>
              </a:ext>
            </a:extLst>
          </p:cNvPr>
          <p:cNvSpPr txBox="1"/>
          <p:nvPr/>
        </p:nvSpPr>
        <p:spPr>
          <a:xfrm>
            <a:off x="5942767" y="4352939"/>
            <a:ext cx="34977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a:t>
            </a:r>
          </a:p>
        </p:txBody>
      </p:sp>
      <p:sp>
        <p:nvSpPr>
          <p:cNvPr id="78" name="CuadroTexto 77">
            <a:extLst>
              <a:ext uri="{FF2B5EF4-FFF2-40B4-BE49-F238E27FC236}">
                <a16:creationId xmlns:a16="http://schemas.microsoft.com/office/drawing/2014/main" id="{5DF5E46F-2A41-0947-8FE5-44DC389A619A}"/>
              </a:ext>
            </a:extLst>
          </p:cNvPr>
          <p:cNvSpPr txBox="1"/>
          <p:nvPr/>
        </p:nvSpPr>
        <p:spPr>
          <a:xfrm>
            <a:off x="7891593" y="4352939"/>
            <a:ext cx="43152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a:t>
            </a:r>
          </a:p>
        </p:txBody>
      </p:sp>
      <p:sp>
        <p:nvSpPr>
          <p:cNvPr id="79" name="CuadroTexto 78">
            <a:extLst>
              <a:ext uri="{FF2B5EF4-FFF2-40B4-BE49-F238E27FC236}">
                <a16:creationId xmlns:a16="http://schemas.microsoft.com/office/drawing/2014/main" id="{0183EADE-4003-AD4B-941F-38B1C1D79FF2}"/>
              </a:ext>
            </a:extLst>
          </p:cNvPr>
          <p:cNvSpPr txBox="1"/>
          <p:nvPr/>
        </p:nvSpPr>
        <p:spPr>
          <a:xfrm>
            <a:off x="9695176" y="4352939"/>
            <a:ext cx="34336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l)</a:t>
            </a:r>
            <a:endPar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0" name="CuadroTexto 79">
            <a:extLst>
              <a:ext uri="{FF2B5EF4-FFF2-40B4-BE49-F238E27FC236}">
                <a16:creationId xmlns:a16="http://schemas.microsoft.com/office/drawing/2014/main" id="{C55F6390-BA50-F84F-BCC5-695BD8887053}"/>
              </a:ext>
            </a:extLst>
          </p:cNvPr>
          <p:cNvSpPr txBox="1"/>
          <p:nvPr/>
        </p:nvSpPr>
        <p:spPr>
          <a:xfrm>
            <a:off x="3400567" y="3470503"/>
            <a:ext cx="372218"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t>
            </a:r>
            <a:endPar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1" name="CuadroTexto 80">
            <a:extLst>
              <a:ext uri="{FF2B5EF4-FFF2-40B4-BE49-F238E27FC236}">
                <a16:creationId xmlns:a16="http://schemas.microsoft.com/office/drawing/2014/main" id="{CA631B1B-E106-7F4A-BD3C-EA34BF4625C2}"/>
              </a:ext>
            </a:extLst>
          </p:cNvPr>
          <p:cNvSpPr txBox="1"/>
          <p:nvPr/>
        </p:nvSpPr>
        <p:spPr>
          <a:xfrm>
            <a:off x="3459193" y="4632745"/>
            <a:ext cx="23596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p>
        </p:txBody>
      </p:sp>
      <p:sp>
        <p:nvSpPr>
          <p:cNvPr id="82" name="CuadroTexto 81">
            <a:extLst>
              <a:ext uri="{FF2B5EF4-FFF2-40B4-BE49-F238E27FC236}">
                <a16:creationId xmlns:a16="http://schemas.microsoft.com/office/drawing/2014/main" id="{4B24AB42-31F0-584C-AB1E-5EAA88E03F46}"/>
              </a:ext>
            </a:extLst>
          </p:cNvPr>
          <p:cNvSpPr txBox="1"/>
          <p:nvPr/>
        </p:nvSpPr>
        <p:spPr>
          <a:xfrm>
            <a:off x="3383372" y="1855724"/>
            <a:ext cx="38343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t>
            </a:r>
          </a:p>
        </p:txBody>
      </p:sp>
      <p:sp>
        <p:nvSpPr>
          <p:cNvPr id="83" name="CuadroTexto 82">
            <a:extLst>
              <a:ext uri="{FF2B5EF4-FFF2-40B4-BE49-F238E27FC236}">
                <a16:creationId xmlns:a16="http://schemas.microsoft.com/office/drawing/2014/main" id="{299F7601-B92E-5843-8EFF-B75D0DBFAA40}"/>
              </a:ext>
            </a:extLst>
          </p:cNvPr>
          <p:cNvSpPr txBox="1"/>
          <p:nvPr/>
        </p:nvSpPr>
        <p:spPr>
          <a:xfrm>
            <a:off x="3361777" y="5864798"/>
            <a:ext cx="42021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p>
        </p:txBody>
      </p:sp>
      <p:sp>
        <p:nvSpPr>
          <p:cNvPr id="84" name="CuadroTexto 83">
            <a:extLst>
              <a:ext uri="{FF2B5EF4-FFF2-40B4-BE49-F238E27FC236}">
                <a16:creationId xmlns:a16="http://schemas.microsoft.com/office/drawing/2014/main" id="{EAF7C20A-07DE-BC47-B6AB-EC41089970B9}"/>
              </a:ext>
            </a:extLst>
          </p:cNvPr>
          <p:cNvSpPr txBox="1"/>
          <p:nvPr/>
        </p:nvSpPr>
        <p:spPr>
          <a:xfrm>
            <a:off x="3369608" y="5068794"/>
            <a:ext cx="391454"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a:t>
            </a:r>
          </a:p>
        </p:txBody>
      </p:sp>
      <p:sp>
        <p:nvSpPr>
          <p:cNvPr id="86" name="CuadroTexto 85">
            <a:extLst>
              <a:ext uri="{FF2B5EF4-FFF2-40B4-BE49-F238E27FC236}">
                <a16:creationId xmlns:a16="http://schemas.microsoft.com/office/drawing/2014/main" id="{0E451B25-A972-2A4A-9DCD-75C1B706E635}"/>
              </a:ext>
            </a:extLst>
          </p:cNvPr>
          <p:cNvSpPr txBox="1"/>
          <p:nvPr/>
        </p:nvSpPr>
        <p:spPr>
          <a:xfrm>
            <a:off x="3418219" y="3107632"/>
            <a:ext cx="280846"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t>
            </a:r>
          </a:p>
        </p:txBody>
      </p:sp>
      <p:sp>
        <p:nvSpPr>
          <p:cNvPr id="87" name="CuadroTexto 86">
            <a:extLst>
              <a:ext uri="{FF2B5EF4-FFF2-40B4-BE49-F238E27FC236}">
                <a16:creationId xmlns:a16="http://schemas.microsoft.com/office/drawing/2014/main" id="{9A66689C-067B-1749-B976-E61342E14EEA}"/>
              </a:ext>
            </a:extLst>
          </p:cNvPr>
          <p:cNvSpPr txBox="1"/>
          <p:nvPr/>
        </p:nvSpPr>
        <p:spPr>
          <a:xfrm>
            <a:off x="3484013" y="3833616"/>
            <a:ext cx="247184"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a:t>
            </a:r>
          </a:p>
        </p:txBody>
      </p:sp>
      <p:sp>
        <p:nvSpPr>
          <p:cNvPr id="88" name="CuadroTexto 87">
            <a:extLst>
              <a:ext uri="{FF2B5EF4-FFF2-40B4-BE49-F238E27FC236}">
                <a16:creationId xmlns:a16="http://schemas.microsoft.com/office/drawing/2014/main" id="{6C8F2589-E6AC-DD44-82BC-330E7D441311}"/>
              </a:ext>
            </a:extLst>
          </p:cNvPr>
          <p:cNvSpPr txBox="1"/>
          <p:nvPr/>
        </p:nvSpPr>
        <p:spPr>
          <a:xfrm>
            <a:off x="3364800" y="4236155"/>
            <a:ext cx="396262"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t>
            </a:r>
          </a:p>
        </p:txBody>
      </p:sp>
      <p:sp>
        <p:nvSpPr>
          <p:cNvPr id="89" name="CuadroTexto 88">
            <a:extLst>
              <a:ext uri="{FF2B5EF4-FFF2-40B4-BE49-F238E27FC236}">
                <a16:creationId xmlns:a16="http://schemas.microsoft.com/office/drawing/2014/main" id="{D473647D-17B0-6140-9CC0-C9CB354FB3C1}"/>
              </a:ext>
            </a:extLst>
          </p:cNvPr>
          <p:cNvSpPr txBox="1"/>
          <p:nvPr/>
        </p:nvSpPr>
        <p:spPr>
          <a:xfrm>
            <a:off x="3464409" y="2695889"/>
            <a:ext cx="245580"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a:t>
            </a:r>
            <a:endPar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0" name="CuadroTexto 89">
            <a:extLst>
              <a:ext uri="{FF2B5EF4-FFF2-40B4-BE49-F238E27FC236}">
                <a16:creationId xmlns:a16="http://schemas.microsoft.com/office/drawing/2014/main" id="{94B4C8D2-7504-B34A-9752-76D7EE000378}"/>
              </a:ext>
            </a:extLst>
          </p:cNvPr>
          <p:cNvSpPr txBox="1"/>
          <p:nvPr/>
        </p:nvSpPr>
        <p:spPr>
          <a:xfrm>
            <a:off x="3422507" y="1492853"/>
            <a:ext cx="338555"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a:t>
            </a:r>
          </a:p>
        </p:txBody>
      </p:sp>
      <p:sp>
        <p:nvSpPr>
          <p:cNvPr id="91" name="CuadroTexto 90">
            <a:extLst>
              <a:ext uri="{FF2B5EF4-FFF2-40B4-BE49-F238E27FC236}">
                <a16:creationId xmlns:a16="http://schemas.microsoft.com/office/drawing/2014/main" id="{FF301C7E-06EB-8642-BFA5-C5DCEB1B2AE5}"/>
              </a:ext>
            </a:extLst>
          </p:cNvPr>
          <p:cNvSpPr txBox="1"/>
          <p:nvPr/>
        </p:nvSpPr>
        <p:spPr>
          <a:xfrm>
            <a:off x="3183128" y="5439191"/>
            <a:ext cx="80709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2" name="CuadroTexto 91">
            <a:extLst>
              <a:ext uri="{FF2B5EF4-FFF2-40B4-BE49-F238E27FC236}">
                <a16:creationId xmlns:a16="http://schemas.microsoft.com/office/drawing/2014/main" id="{CE916EA9-1081-E441-A1BC-432C6234455E}"/>
              </a:ext>
            </a:extLst>
          </p:cNvPr>
          <p:cNvSpPr txBox="1"/>
          <p:nvPr/>
        </p:nvSpPr>
        <p:spPr>
          <a:xfrm>
            <a:off x="3405814" y="2237300"/>
            <a:ext cx="33855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p>
        </p:txBody>
      </p:sp>
      <p:sp>
        <p:nvSpPr>
          <p:cNvPr id="85" name="CuadroTexto 63">
            <a:extLst>
              <a:ext uri="{FF2B5EF4-FFF2-40B4-BE49-F238E27FC236}">
                <a16:creationId xmlns:a16="http://schemas.microsoft.com/office/drawing/2014/main" id="{B7B2B4EB-187C-F14E-9919-766C0ADC6D33}"/>
              </a:ext>
            </a:extLst>
          </p:cNvPr>
          <p:cNvSpPr txBox="1"/>
          <p:nvPr/>
        </p:nvSpPr>
        <p:spPr>
          <a:xfrm>
            <a:off x="10069213" y="2372988"/>
            <a:ext cx="141417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direct</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99" name="Rounded Rectangle 11">
            <a:extLst>
              <a:ext uri="{FF2B5EF4-FFF2-40B4-BE49-F238E27FC236}">
                <a16:creationId xmlns:a16="http://schemas.microsoft.com/office/drawing/2014/main" id="{A316DD52-7894-4A75-969C-CA0645DA2978}"/>
              </a:ext>
            </a:extLst>
          </p:cNvPr>
          <p:cNvSpPr/>
          <p:nvPr/>
        </p:nvSpPr>
        <p:spPr>
          <a:xfrm>
            <a:off x="10038539" y="279400"/>
            <a:ext cx="1889603" cy="379685"/>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Rectangle 2"/>
          <p:cNvSpPr/>
          <p:nvPr/>
        </p:nvSpPr>
        <p:spPr>
          <a:xfrm>
            <a:off x="800531" y="1514477"/>
            <a:ext cx="1942404" cy="4751207"/>
          </a:xfrm>
          <a:prstGeom prst="rect">
            <a:avLst/>
          </a:prstGeom>
          <a:solidFill>
            <a:schemeClr val="accent2">
              <a:lumMod val="20000"/>
              <a:lumOff val="8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 name="Title 1"/>
          <p:cNvSpPr>
            <a:spLocks noGrp="1"/>
          </p:cNvSpPr>
          <p:nvPr>
            <p:ph type="title"/>
          </p:nvPr>
        </p:nvSpPr>
        <p:spPr>
          <a:xfrm>
            <a:off x="9523500" y="205258"/>
            <a:ext cx="2979121" cy="519073"/>
          </a:xfrm>
        </p:spPr>
        <p:txBody>
          <a:bodyPr>
            <a:normAutofit/>
          </a:bodyPr>
          <a:lstStyle/>
          <a:p>
            <a:pPr lvl="0" algn="ctr">
              <a:lnSpc>
                <a:spcPct val="100000"/>
              </a:lnSpc>
              <a:spcBef>
                <a:spcPts val="0"/>
              </a:spcBef>
              <a:defRPr/>
            </a:pPr>
            <a:r>
              <a:rPr lang="en-GB" sz="2000" b="1" dirty="0">
                <a:solidFill>
                  <a:prstClr val="white"/>
                </a:solidFill>
              </a:rPr>
              <a:t>leer / </a:t>
            </a:r>
            <a:r>
              <a:rPr lang="en-GB" sz="2000" b="1" dirty="0" err="1">
                <a:solidFill>
                  <a:prstClr val="white"/>
                </a:solidFill>
              </a:rPr>
              <a:t>hablar</a:t>
            </a:r>
            <a:endParaRPr lang="en-GB" sz="2000" b="1" dirty="0">
              <a:solidFill>
                <a:prstClr val="white"/>
              </a:solidFill>
            </a:endParaRPr>
          </a:p>
        </p:txBody>
      </p:sp>
      <p:sp>
        <p:nvSpPr>
          <p:cNvPr id="100" name="CuadroTexto 64">
            <a:extLst>
              <a:ext uri="{FF2B5EF4-FFF2-40B4-BE49-F238E27FC236}">
                <a16:creationId xmlns:a16="http://schemas.microsoft.com/office/drawing/2014/main" id="{98718607-88C8-9448-8AF6-C722E368C8E7}"/>
              </a:ext>
            </a:extLst>
          </p:cNvPr>
          <p:cNvSpPr txBox="1"/>
          <p:nvPr/>
        </p:nvSpPr>
        <p:spPr>
          <a:xfrm>
            <a:off x="8078079" y="3701335"/>
            <a:ext cx="1858201"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000" dirty="0">
                <a:solidFill>
                  <a:srgbClr val="4472C4">
                    <a:lumMod val="50000"/>
                  </a:srgbClr>
                </a:solidFill>
                <a:latin typeface="Century Gothic" panose="020F0302020204030204"/>
              </a:rPr>
              <a:t>countryside,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4472C4">
                    <a:lumMod val="50000"/>
                  </a:srgbClr>
                </a:solidFill>
                <a:latin typeface="Century Gothic" panose="020F0302020204030204"/>
              </a:rPr>
              <a:t>pitch</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01" name="CuadroTexto 64">
            <a:extLst>
              <a:ext uri="{FF2B5EF4-FFF2-40B4-BE49-F238E27FC236}">
                <a16:creationId xmlns:a16="http://schemas.microsoft.com/office/drawing/2014/main" id="{98718607-88C8-9448-8AF6-C722E368C8E7}"/>
              </a:ext>
            </a:extLst>
          </p:cNvPr>
          <p:cNvSpPr txBox="1"/>
          <p:nvPr/>
        </p:nvSpPr>
        <p:spPr>
          <a:xfrm>
            <a:off x="4664249" y="3813519"/>
            <a:ext cx="12726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000" dirty="0">
                <a:solidFill>
                  <a:srgbClr val="4472C4">
                    <a:lumMod val="50000"/>
                  </a:srgbClr>
                </a:solidFill>
                <a:latin typeface="Century Gothic" panose="020F0302020204030204"/>
              </a:rPr>
              <a:t>French</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53" name="CuadroTexto 63">
            <a:extLst>
              <a:ext uri="{FF2B5EF4-FFF2-40B4-BE49-F238E27FC236}">
                <a16:creationId xmlns:a16="http://schemas.microsoft.com/office/drawing/2014/main" id="{B7B2B4EB-187C-F14E-9919-766C0ADC6D33}"/>
              </a:ext>
            </a:extLst>
          </p:cNvPr>
          <p:cNvSpPr txBox="1"/>
          <p:nvPr/>
        </p:nvSpPr>
        <p:spPr>
          <a:xfrm>
            <a:off x="4698690" y="5096368"/>
            <a:ext cx="106952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B050"/>
                </a:solidFill>
                <a:effectLst/>
                <a:uLnTx/>
                <a:uFillTx/>
                <a:latin typeface="Century Gothic" panose="020F0302020204030204"/>
                <a:ea typeface="+mn-ea"/>
                <a:cs typeface="+mn-cs"/>
              </a:rPr>
              <a:t>[</a:t>
            </a:r>
            <a:r>
              <a:rPr lang="en-GB" sz="2000" b="1" dirty="0">
                <a:solidFill>
                  <a:srgbClr val="00B050"/>
                </a:solidFill>
                <a:latin typeface="Century Gothic" panose="020F0302020204030204"/>
              </a:rPr>
              <a:t>inside</a:t>
            </a:r>
            <a:r>
              <a:rPr kumimoji="0" lang="es-GB" sz="2000" b="1" i="0" u="none" strike="noStrike" kern="1200" cap="none" spc="0" normalizeH="0" baseline="0" noProof="0" dirty="0">
                <a:ln>
                  <a:noFill/>
                </a:ln>
                <a:solidFill>
                  <a:srgbClr val="00B050"/>
                </a:solidFill>
                <a:effectLst/>
                <a:uLnTx/>
                <a:uFillTx/>
                <a:latin typeface="Century Gothic" panose="020F0302020204030204"/>
                <a:ea typeface="+mn-ea"/>
                <a:cs typeface="+mn-cs"/>
              </a:rPr>
              <a:t>]</a:t>
            </a:r>
          </a:p>
        </p:txBody>
      </p:sp>
      <p:pic>
        <p:nvPicPr>
          <p:cNvPr id="5" name="Picture 4">
            <a:extLst>
              <a:ext uri="{FF2B5EF4-FFF2-40B4-BE49-F238E27FC236}">
                <a16:creationId xmlns:a16="http://schemas.microsoft.com/office/drawing/2014/main" id="{A4A4EDCE-A32D-42CC-9336-02062CF07A1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620732" y="2744783"/>
            <a:ext cx="1206253" cy="1143590"/>
          </a:xfrm>
          <a:prstGeom prst="rect">
            <a:avLst/>
          </a:prstGeom>
        </p:spPr>
      </p:pic>
      <p:sp>
        <p:nvSpPr>
          <p:cNvPr id="54" name="CuadroTexto 63">
            <a:extLst>
              <a:ext uri="{FF2B5EF4-FFF2-40B4-BE49-F238E27FC236}">
                <a16:creationId xmlns:a16="http://schemas.microsoft.com/office/drawing/2014/main" id="{F3811831-D123-41A1-AB24-FF78E7E3A167}"/>
              </a:ext>
            </a:extLst>
          </p:cNvPr>
          <p:cNvSpPr txBox="1"/>
          <p:nvPr/>
        </p:nvSpPr>
        <p:spPr>
          <a:xfrm>
            <a:off x="10099152" y="3176897"/>
            <a:ext cx="188960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chemeClr val="accent2">
                    <a:lumMod val="75000"/>
                  </a:schemeClr>
                </a:solidFill>
                <a:effectLst/>
                <a:uLnTx/>
                <a:uFillTx/>
                <a:latin typeface="Century Gothic" panose="020F0302020204030204"/>
                <a:ea typeface="+mn-ea"/>
                <a:cs typeface="+mn-cs"/>
              </a:rPr>
              <a:t>[</a:t>
            </a:r>
            <a:r>
              <a:rPr lang="en-GB" sz="2000" b="1" dirty="0">
                <a:solidFill>
                  <a:schemeClr val="accent2">
                    <a:lumMod val="75000"/>
                  </a:schemeClr>
                </a:solidFill>
                <a:latin typeface="Century Gothic" panose="020F0302020204030204"/>
              </a:rPr>
              <a:t>s/he/it did, made</a:t>
            </a:r>
            <a:r>
              <a:rPr kumimoji="0" lang="es-GB" sz="2000" b="1" i="0" u="none" strike="noStrike" kern="1200" cap="none" spc="0" normalizeH="0" baseline="0" noProof="0" dirty="0">
                <a:ln>
                  <a:noFill/>
                </a:ln>
                <a:solidFill>
                  <a:schemeClr val="accent2">
                    <a:lumMod val="75000"/>
                  </a:schemeClr>
                </a:solidFill>
                <a:effectLst/>
                <a:uLnTx/>
                <a:uFillTx/>
                <a:latin typeface="Century Gothic" panose="020F0302020204030204"/>
                <a:ea typeface="+mn-ea"/>
                <a:cs typeface="+mn-cs"/>
              </a:rPr>
              <a:t>]</a:t>
            </a:r>
          </a:p>
        </p:txBody>
      </p:sp>
      <p:sp>
        <p:nvSpPr>
          <p:cNvPr id="55" name="CuadroTexto 63">
            <a:extLst>
              <a:ext uri="{FF2B5EF4-FFF2-40B4-BE49-F238E27FC236}">
                <a16:creationId xmlns:a16="http://schemas.microsoft.com/office/drawing/2014/main" id="{52967496-0909-41CA-AB3D-A1C090745C09}"/>
              </a:ext>
            </a:extLst>
          </p:cNvPr>
          <p:cNvSpPr txBox="1"/>
          <p:nvPr/>
        </p:nvSpPr>
        <p:spPr>
          <a:xfrm>
            <a:off x="10362109" y="5654617"/>
            <a:ext cx="80502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GB" sz="2000" dirty="0">
                <a:solidFill>
                  <a:srgbClr val="4472C4">
                    <a:lumMod val="50000"/>
                  </a:srgbClr>
                </a:solidFill>
                <a:latin typeface="Century Gothic" panose="020F0302020204030204"/>
              </a:rPr>
              <a:t>fast</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2849047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1" grpId="0"/>
      <p:bldP spid="82" grpId="0"/>
      <p:bldP spid="83" grpId="0"/>
      <p:bldP spid="84" grpId="0"/>
      <p:bldP spid="86" grpId="0"/>
      <p:bldP spid="87" grpId="0"/>
      <p:bldP spid="88" grpId="0"/>
      <p:bldP spid="89" grpId="0"/>
      <p:bldP spid="90" grpId="0"/>
      <p:bldP spid="91" grpId="0"/>
      <p:bldP spid="92" grpId="0"/>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23;p3" descr="background rectangle">
            <a:extLst>
              <a:ext uri="{FF2B5EF4-FFF2-40B4-BE49-F238E27FC236}">
                <a16:creationId xmlns:a16="http://schemas.microsoft.com/office/drawing/2014/main" id="{83D34656-A164-DC42-8770-69ABF6EC4A4B}"/>
              </a:ext>
            </a:extLst>
          </p:cNvPr>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2" name="Título 1">
            <a:extLst>
              <a:ext uri="{FF2B5EF4-FFF2-40B4-BE49-F238E27FC236}">
                <a16:creationId xmlns:a16="http://schemas.microsoft.com/office/drawing/2014/main" id="{87C06993-2B9A-6F44-A79B-DCE08F3C51CE}"/>
              </a:ext>
            </a:extLst>
          </p:cNvPr>
          <p:cNvSpPr>
            <a:spLocks noGrp="1"/>
          </p:cNvSpPr>
          <p:nvPr>
            <p:ph type="title"/>
          </p:nvPr>
        </p:nvSpPr>
        <p:spPr>
          <a:xfrm>
            <a:off x="274175" y="296863"/>
            <a:ext cx="3491709" cy="818909"/>
          </a:xfrm>
        </p:spPr>
        <p:txBody>
          <a:bodyPr>
            <a:normAutofit/>
          </a:bodyPr>
          <a:lstStyle/>
          <a:p>
            <a:r>
              <a:rPr lang="es-GB" sz="3600" b="1" dirty="0">
                <a:solidFill>
                  <a:schemeClr val="bg1"/>
                </a:solidFill>
              </a:rPr>
              <a:t>Vocabulary</a:t>
            </a:r>
          </a:p>
        </p:txBody>
      </p:sp>
      <p:sp>
        <p:nvSpPr>
          <p:cNvPr id="6" name="Rounded Rectangle 11">
            <a:extLst>
              <a:ext uri="{FF2B5EF4-FFF2-40B4-BE49-F238E27FC236}">
                <a16:creationId xmlns:a16="http://schemas.microsoft.com/office/drawing/2014/main" id="{0ED47745-6AFD-7C44-9329-C7B8594F8D12}"/>
              </a:ext>
            </a:extLst>
          </p:cNvPr>
          <p:cNvSpPr/>
          <p:nvPr/>
        </p:nvSpPr>
        <p:spPr>
          <a:xfrm>
            <a:off x="10507579" y="258166"/>
            <a:ext cx="1420564"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9">
            <a:extLst>
              <a:ext uri="{FF2B5EF4-FFF2-40B4-BE49-F238E27FC236}">
                <a16:creationId xmlns:a16="http://schemas.microsoft.com/office/drawing/2014/main" id="{20B3E478-8391-E948-84F4-FA1510CBD36D}"/>
              </a:ext>
            </a:extLst>
          </p:cNvPr>
          <p:cNvSpPr txBox="1"/>
          <p:nvPr/>
        </p:nvSpPr>
        <p:spPr>
          <a:xfrm>
            <a:off x="3895012" y="1672082"/>
            <a:ext cx="211776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soler</a:t>
            </a:r>
          </a:p>
        </p:txBody>
      </p:sp>
      <p:sp>
        <p:nvSpPr>
          <p:cNvPr id="8" name="TextBox 9">
            <a:extLst>
              <a:ext uri="{FF2B5EF4-FFF2-40B4-BE49-F238E27FC236}">
                <a16:creationId xmlns:a16="http://schemas.microsoft.com/office/drawing/2014/main" id="{086EC705-EA59-204B-BE44-00FD32FFA3A9}"/>
              </a:ext>
            </a:extLst>
          </p:cNvPr>
          <p:cNvSpPr txBox="1"/>
          <p:nvPr/>
        </p:nvSpPr>
        <p:spPr>
          <a:xfrm>
            <a:off x="3895012" y="4601141"/>
            <a:ext cx="211776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probar</a:t>
            </a:r>
            <a:endPar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TextBox 9">
            <a:extLst>
              <a:ext uri="{FF2B5EF4-FFF2-40B4-BE49-F238E27FC236}">
                <a16:creationId xmlns:a16="http://schemas.microsoft.com/office/drawing/2014/main" id="{C6ACAEA3-B1C1-8A4D-BFAC-B6B62CCB3B0C}"/>
              </a:ext>
            </a:extLst>
          </p:cNvPr>
          <p:cNvSpPr txBox="1"/>
          <p:nvPr/>
        </p:nvSpPr>
        <p:spPr>
          <a:xfrm>
            <a:off x="9230364" y="1672083"/>
            <a:ext cx="211776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costar</a:t>
            </a:r>
            <a:endPar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D0938E10-FBBC-8E44-A2CC-06C9C646F6BE}"/>
              </a:ext>
            </a:extLst>
          </p:cNvPr>
          <p:cNvSpPr txBox="1"/>
          <p:nvPr/>
        </p:nvSpPr>
        <p:spPr>
          <a:xfrm>
            <a:off x="9230364" y="4601141"/>
            <a:ext cx="211776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preferir</a:t>
            </a:r>
            <a:endParaRPr kumimoji="0" lang="en-GB"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CuadroTexto 12">
            <a:extLst>
              <a:ext uri="{FF2B5EF4-FFF2-40B4-BE49-F238E27FC236}">
                <a16:creationId xmlns:a16="http://schemas.microsoft.com/office/drawing/2014/main" id="{1956BA4F-52D2-1644-B1BF-EAB9A016720A}"/>
              </a:ext>
            </a:extLst>
          </p:cNvPr>
          <p:cNvSpPr txBox="1"/>
          <p:nvPr/>
        </p:nvSpPr>
        <p:spPr>
          <a:xfrm>
            <a:off x="160833" y="1672082"/>
            <a:ext cx="3050403" cy="1077218"/>
          </a:xfrm>
          <a:prstGeom prst="rect">
            <a:avLst/>
          </a:prstGeom>
          <a:noFill/>
        </p:spPr>
        <p:txBody>
          <a:bodyPr wrap="square" rtlCol="0">
            <a:spAutoFit/>
          </a:bodyPr>
          <a:lstStyle/>
          <a:p>
            <a:pPr algn="ctr"/>
            <a:r>
              <a:rPr lang="es-GB" sz="3200" b="1" dirty="0">
                <a:solidFill>
                  <a:srgbClr val="7030A0"/>
                </a:solidFill>
                <a:latin typeface="Book Antiqua" panose="02040602050305030304" pitchFamily="18" charset="0"/>
              </a:rPr>
              <a:t>[to usually do something]</a:t>
            </a:r>
          </a:p>
        </p:txBody>
      </p:sp>
      <p:pic>
        <p:nvPicPr>
          <p:cNvPr id="14" name="Imagen 13">
            <a:extLst>
              <a:ext uri="{FF2B5EF4-FFF2-40B4-BE49-F238E27FC236}">
                <a16:creationId xmlns:a16="http://schemas.microsoft.com/office/drawing/2014/main" id="{5E3198F5-4EBE-B840-A831-80BDE4765EE6}"/>
              </a:ext>
            </a:extLst>
          </p:cNvPr>
          <p:cNvPicPr>
            <a:picLocks noChangeAspect="1"/>
          </p:cNvPicPr>
          <p:nvPr/>
        </p:nvPicPr>
        <p:blipFill>
          <a:blip r:embed="rId4" cstate="screen">
            <a:clrChange>
              <a:clrFrom>
                <a:srgbClr val="F6F6F6"/>
              </a:clrFrom>
              <a:clrTo>
                <a:srgbClr val="F6F6F6">
                  <a:alpha val="0"/>
                </a:srgbClr>
              </a:clrTo>
            </a:clrChange>
            <a:extLst>
              <a:ext uri="{28A0092B-C50C-407E-A947-70E740481C1C}">
                <a14:useLocalDpi xmlns:a14="http://schemas.microsoft.com/office/drawing/2010/main"/>
              </a:ext>
            </a:extLst>
          </a:blip>
          <a:stretch>
            <a:fillRect/>
          </a:stretch>
        </p:blipFill>
        <p:spPr>
          <a:xfrm>
            <a:off x="747216" y="3660877"/>
            <a:ext cx="1877640" cy="1880529"/>
          </a:xfrm>
          <a:prstGeom prst="rect">
            <a:avLst/>
          </a:prstGeom>
        </p:spPr>
      </p:pic>
      <p:sp>
        <p:nvSpPr>
          <p:cNvPr id="15" name="CuadroTexto 14">
            <a:extLst>
              <a:ext uri="{FF2B5EF4-FFF2-40B4-BE49-F238E27FC236}">
                <a16:creationId xmlns:a16="http://schemas.microsoft.com/office/drawing/2014/main" id="{483C2A3C-DF51-5043-BEC8-129BE340A1D0}"/>
              </a:ext>
            </a:extLst>
          </p:cNvPr>
          <p:cNvSpPr txBox="1"/>
          <p:nvPr/>
        </p:nvSpPr>
        <p:spPr>
          <a:xfrm>
            <a:off x="650335" y="5414114"/>
            <a:ext cx="2071401" cy="400110"/>
          </a:xfrm>
          <a:prstGeom prst="rect">
            <a:avLst/>
          </a:prstGeom>
          <a:noFill/>
        </p:spPr>
        <p:txBody>
          <a:bodyPr wrap="none" rtlCol="0">
            <a:spAutoFit/>
          </a:bodyPr>
          <a:lstStyle/>
          <a:p>
            <a:r>
              <a:rPr lang="es-GB" sz="2000" dirty="0">
                <a:solidFill>
                  <a:schemeClr val="accent5">
                    <a:lumMod val="50000"/>
                  </a:schemeClr>
                </a:solidFill>
                <a:highlight>
                  <a:srgbClr val="FBF0D5"/>
                </a:highlight>
              </a:rPr>
              <a:t>[to try, to taste]</a:t>
            </a:r>
          </a:p>
        </p:txBody>
      </p:sp>
      <p:pic>
        <p:nvPicPr>
          <p:cNvPr id="16" name="Imagen 15">
            <a:extLst>
              <a:ext uri="{FF2B5EF4-FFF2-40B4-BE49-F238E27FC236}">
                <a16:creationId xmlns:a16="http://schemas.microsoft.com/office/drawing/2014/main" id="{FCDECE90-A28B-2243-A7EF-CCED7722C8B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23331" y="592617"/>
            <a:ext cx="1781119" cy="2158932"/>
          </a:xfrm>
          <a:prstGeom prst="rect">
            <a:avLst/>
          </a:prstGeom>
        </p:spPr>
      </p:pic>
      <p:sp>
        <p:nvSpPr>
          <p:cNvPr id="17" name="CuadroTexto 16">
            <a:extLst>
              <a:ext uri="{FF2B5EF4-FFF2-40B4-BE49-F238E27FC236}">
                <a16:creationId xmlns:a16="http://schemas.microsoft.com/office/drawing/2014/main" id="{FB859F53-A237-194C-AB03-F264ED165BED}"/>
              </a:ext>
            </a:extLst>
          </p:cNvPr>
          <p:cNvSpPr txBox="1"/>
          <p:nvPr/>
        </p:nvSpPr>
        <p:spPr>
          <a:xfrm>
            <a:off x="6443769" y="4724252"/>
            <a:ext cx="2465006" cy="584775"/>
          </a:xfrm>
          <a:prstGeom prst="rect">
            <a:avLst/>
          </a:prstGeom>
          <a:noFill/>
        </p:spPr>
        <p:txBody>
          <a:bodyPr wrap="square" rtlCol="0">
            <a:spAutoFit/>
          </a:bodyPr>
          <a:lstStyle/>
          <a:p>
            <a:pPr algn="ctr"/>
            <a:r>
              <a:rPr lang="es-GB" sz="3200" b="1" dirty="0">
                <a:solidFill>
                  <a:srgbClr val="00B050"/>
                </a:solidFill>
                <a:latin typeface="Chalkboard" panose="03050602040202020205" pitchFamily="66" charset="77"/>
              </a:rPr>
              <a:t>[</a:t>
            </a:r>
            <a:r>
              <a:rPr lang="es-GB" sz="3200" b="1">
                <a:solidFill>
                  <a:srgbClr val="00B050"/>
                </a:solidFill>
                <a:latin typeface="Chalkboard" panose="03050602040202020205" pitchFamily="66" charset="77"/>
              </a:rPr>
              <a:t>to prefer]</a:t>
            </a:r>
            <a:endParaRPr lang="es-GB" sz="3200" b="1" dirty="0">
              <a:solidFill>
                <a:srgbClr val="00B050"/>
              </a:solidFill>
              <a:latin typeface="Chalkboard" panose="03050602040202020205" pitchFamily="66" charset="77"/>
            </a:endParaRPr>
          </a:p>
        </p:txBody>
      </p:sp>
      <p:sp>
        <p:nvSpPr>
          <p:cNvPr id="18" name="CuadroTexto 17">
            <a:extLst>
              <a:ext uri="{FF2B5EF4-FFF2-40B4-BE49-F238E27FC236}">
                <a16:creationId xmlns:a16="http://schemas.microsoft.com/office/drawing/2014/main" id="{3D6735C9-06E1-F748-859B-6FEA2D158345}"/>
              </a:ext>
            </a:extLst>
          </p:cNvPr>
          <p:cNvSpPr txBox="1"/>
          <p:nvPr/>
        </p:nvSpPr>
        <p:spPr>
          <a:xfrm>
            <a:off x="7208595" y="2729287"/>
            <a:ext cx="1210588" cy="400110"/>
          </a:xfrm>
          <a:prstGeom prst="rect">
            <a:avLst/>
          </a:prstGeom>
          <a:noFill/>
        </p:spPr>
        <p:txBody>
          <a:bodyPr wrap="none" rtlCol="0">
            <a:spAutoFit/>
          </a:bodyPr>
          <a:lstStyle/>
          <a:p>
            <a:r>
              <a:rPr lang="es-GB" sz="2000" dirty="0">
                <a:solidFill>
                  <a:schemeClr val="accent5">
                    <a:lumMod val="50000"/>
                  </a:schemeClr>
                </a:solidFill>
                <a:highlight>
                  <a:srgbClr val="FBF0D5"/>
                </a:highlight>
              </a:rPr>
              <a:t>[</a:t>
            </a:r>
            <a:r>
              <a:rPr lang="es-GB" sz="2000">
                <a:solidFill>
                  <a:schemeClr val="accent5">
                    <a:lumMod val="50000"/>
                  </a:schemeClr>
                </a:solidFill>
                <a:highlight>
                  <a:srgbClr val="FBF0D5"/>
                </a:highlight>
              </a:rPr>
              <a:t>to cost]</a:t>
            </a:r>
            <a:endParaRPr lang="es-GB" sz="2000" dirty="0">
              <a:solidFill>
                <a:schemeClr val="accent5">
                  <a:lumMod val="50000"/>
                </a:schemeClr>
              </a:solidFill>
              <a:highlight>
                <a:srgbClr val="FBF0D5"/>
              </a:highlight>
            </a:endParaRPr>
          </a:p>
        </p:txBody>
      </p:sp>
      <p:sp>
        <p:nvSpPr>
          <p:cNvPr id="19" name="Speech Bubble: Rectangle with Corners Rounded 14">
            <a:extLst>
              <a:ext uri="{FF2B5EF4-FFF2-40B4-BE49-F238E27FC236}">
                <a16:creationId xmlns:a16="http://schemas.microsoft.com/office/drawing/2014/main" id="{5BE1C1A8-C0A1-0341-8CD4-04AB77F5628B}"/>
              </a:ext>
            </a:extLst>
          </p:cNvPr>
          <p:cNvSpPr/>
          <p:nvPr/>
        </p:nvSpPr>
        <p:spPr>
          <a:xfrm>
            <a:off x="6416888" y="2764882"/>
            <a:ext cx="5154808" cy="1662808"/>
          </a:xfrm>
          <a:prstGeom prst="wedgeRoundRectCallout">
            <a:avLst>
              <a:gd name="adj1" fmla="val -17375"/>
              <a:gd name="adj2" fmla="val 62670"/>
              <a:gd name="adj3" fmla="val 16667"/>
            </a:avLst>
          </a:prstGeom>
          <a:solidFill>
            <a:schemeClr val="accent4">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spcAft>
                <a:spcPts val="800"/>
              </a:spcAft>
              <a:defRPr/>
            </a:pPr>
            <a:r>
              <a:rPr lang="en-GB" sz="2000">
                <a:solidFill>
                  <a:srgbClr val="002060"/>
                </a:solidFill>
                <a:latin typeface="Century Gothic" panose="020B0502020202020204" pitchFamily="34" charset="0"/>
                <a:ea typeface="Calibri" panose="020F0502020204030204" pitchFamily="34" charset="0"/>
              </a:rPr>
              <a:t>The stem of ‘preferir’ changes (e-&gt;ie), like ‘querer’.</a:t>
            </a:r>
            <a:endParaRPr lang="en-GB" sz="2000" dirty="0">
              <a:solidFill>
                <a:srgbClr val="002060"/>
              </a:solidFill>
              <a:latin typeface="Century Gothic" panose="020B0502020202020204" pitchFamily="34" charset="0"/>
              <a:ea typeface="Calibri" panose="020F0502020204030204" pitchFamily="34" charset="0"/>
            </a:endParaRPr>
          </a:p>
        </p:txBody>
      </p:sp>
      <p:sp>
        <p:nvSpPr>
          <p:cNvPr id="3" name="Rectangle 2"/>
          <p:cNvSpPr/>
          <p:nvPr/>
        </p:nvSpPr>
        <p:spPr>
          <a:xfrm>
            <a:off x="6594776" y="3556073"/>
            <a:ext cx="2608406" cy="400110"/>
          </a:xfrm>
          <a:prstGeom prst="rect">
            <a:avLst/>
          </a:prstGeom>
        </p:spPr>
        <p:txBody>
          <a:bodyPr wrap="none">
            <a:spAutoFit/>
          </a:bodyPr>
          <a:lstStyle/>
          <a:p>
            <a:r>
              <a:rPr lang="en-GB" sz="2000">
                <a:solidFill>
                  <a:srgbClr val="002060"/>
                </a:solidFill>
                <a:latin typeface="Century Gothic" panose="020B0502020202020204" pitchFamily="34" charset="0"/>
                <a:ea typeface="Calibri" panose="020F0502020204030204" pitchFamily="34" charset="0"/>
              </a:rPr>
              <a:t>qu</a:t>
            </a:r>
            <a:r>
              <a:rPr lang="en-GB" sz="2000" b="1">
                <a:solidFill>
                  <a:srgbClr val="002060"/>
                </a:solidFill>
                <a:latin typeface="Century Gothic" panose="020B0502020202020204" pitchFamily="34" charset="0"/>
                <a:ea typeface="Calibri" panose="020F0502020204030204" pitchFamily="34" charset="0"/>
              </a:rPr>
              <a:t>e</a:t>
            </a:r>
            <a:r>
              <a:rPr lang="en-GB" sz="2000">
                <a:solidFill>
                  <a:srgbClr val="002060"/>
                </a:solidFill>
                <a:latin typeface="Century Gothic" panose="020B0502020202020204" pitchFamily="34" charset="0"/>
                <a:ea typeface="Calibri" panose="020F0502020204030204" pitchFamily="34" charset="0"/>
              </a:rPr>
              <a:t>rer (to want) </a:t>
            </a:r>
            <a:r>
              <a:rPr lang="en-GB" sz="2000">
                <a:solidFill>
                  <a:srgbClr val="002060"/>
                </a:solidFill>
                <a:latin typeface="Century Gothic" panose="020B0502020202020204" pitchFamily="34" charset="0"/>
                <a:ea typeface="Calibri" panose="020F0502020204030204" pitchFamily="34" charset="0"/>
                <a:sym typeface="Wingdings" pitchFamily="2" charset="2"/>
              </a:rPr>
              <a:t> </a:t>
            </a:r>
            <a:endParaRPr lang="en-GB" sz="2000"/>
          </a:p>
        </p:txBody>
      </p:sp>
      <p:sp>
        <p:nvSpPr>
          <p:cNvPr id="5" name="Rectangle 4"/>
          <p:cNvSpPr/>
          <p:nvPr/>
        </p:nvSpPr>
        <p:spPr>
          <a:xfrm>
            <a:off x="9065131" y="3558718"/>
            <a:ext cx="2004075" cy="400110"/>
          </a:xfrm>
          <a:prstGeom prst="rect">
            <a:avLst/>
          </a:prstGeom>
        </p:spPr>
        <p:txBody>
          <a:bodyPr wrap="none">
            <a:spAutoFit/>
          </a:bodyPr>
          <a:lstStyle/>
          <a:p>
            <a:pPr lvl="0" algn="ctr">
              <a:spcAft>
                <a:spcPts val="800"/>
              </a:spcAft>
              <a:defRPr/>
            </a:pPr>
            <a:r>
              <a:rPr lang="en-GB" sz="2000">
                <a:solidFill>
                  <a:srgbClr val="002060"/>
                </a:solidFill>
                <a:latin typeface="Century Gothic" panose="020B0502020202020204" pitchFamily="34" charset="0"/>
                <a:ea typeface="Calibri" panose="020F0502020204030204" pitchFamily="34" charset="0"/>
                <a:sym typeface="Wingdings" pitchFamily="2" charset="2"/>
              </a:rPr>
              <a:t>qu</a:t>
            </a:r>
            <a:r>
              <a:rPr lang="en-GB" sz="2000" b="1">
                <a:solidFill>
                  <a:srgbClr val="002060"/>
                </a:solidFill>
                <a:latin typeface="Century Gothic" panose="020B0502020202020204" pitchFamily="34" charset="0"/>
                <a:ea typeface="Calibri" panose="020F0502020204030204" pitchFamily="34" charset="0"/>
                <a:sym typeface="Wingdings" pitchFamily="2" charset="2"/>
              </a:rPr>
              <a:t>ie</a:t>
            </a:r>
            <a:r>
              <a:rPr lang="en-GB" sz="2000">
                <a:solidFill>
                  <a:srgbClr val="002060"/>
                </a:solidFill>
                <a:latin typeface="Century Gothic" panose="020B0502020202020204" pitchFamily="34" charset="0"/>
                <a:ea typeface="Calibri" panose="020F0502020204030204" pitchFamily="34" charset="0"/>
                <a:sym typeface="Wingdings" pitchFamily="2" charset="2"/>
              </a:rPr>
              <a:t>ro (I want)</a:t>
            </a:r>
            <a:endParaRPr lang="en-GB" sz="2000" dirty="0">
              <a:solidFill>
                <a:srgbClr val="002060"/>
              </a:solidFill>
              <a:latin typeface="Century Gothic" panose="020B0502020202020204" pitchFamily="34" charset="0"/>
              <a:ea typeface="Calibri" panose="020F0502020204030204" pitchFamily="34" charset="0"/>
              <a:sym typeface="Wingdings" pitchFamily="2" charset="2"/>
            </a:endParaRPr>
          </a:p>
        </p:txBody>
      </p:sp>
      <p:sp>
        <p:nvSpPr>
          <p:cNvPr id="11" name="Rectangle 10"/>
          <p:cNvSpPr/>
          <p:nvPr/>
        </p:nvSpPr>
        <p:spPr>
          <a:xfrm>
            <a:off x="6594776" y="3977240"/>
            <a:ext cx="2771913" cy="400110"/>
          </a:xfrm>
          <a:prstGeom prst="rect">
            <a:avLst/>
          </a:prstGeom>
        </p:spPr>
        <p:txBody>
          <a:bodyPr wrap="none">
            <a:spAutoFit/>
          </a:bodyPr>
          <a:lstStyle/>
          <a:p>
            <a:r>
              <a:rPr lang="en-GB" sz="2000">
                <a:solidFill>
                  <a:srgbClr val="002060"/>
                </a:solidFill>
                <a:latin typeface="Century Gothic" panose="020B0502020202020204" pitchFamily="34" charset="0"/>
                <a:ea typeface="Calibri" panose="020F0502020204030204" pitchFamily="34" charset="0"/>
                <a:sym typeface="Wingdings" pitchFamily="2" charset="2"/>
              </a:rPr>
              <a:t>pref</a:t>
            </a:r>
            <a:r>
              <a:rPr lang="en-GB" sz="2000" b="1">
                <a:solidFill>
                  <a:srgbClr val="002060"/>
                </a:solidFill>
                <a:latin typeface="Century Gothic" panose="020B0502020202020204" pitchFamily="34" charset="0"/>
                <a:ea typeface="Calibri" panose="020F0502020204030204" pitchFamily="34" charset="0"/>
                <a:sym typeface="Wingdings" pitchFamily="2" charset="2"/>
              </a:rPr>
              <a:t>e</a:t>
            </a:r>
            <a:r>
              <a:rPr lang="en-GB" sz="2000">
                <a:solidFill>
                  <a:srgbClr val="002060"/>
                </a:solidFill>
                <a:latin typeface="Century Gothic" panose="020B0502020202020204" pitchFamily="34" charset="0"/>
                <a:ea typeface="Calibri" panose="020F0502020204030204" pitchFamily="34" charset="0"/>
                <a:sym typeface="Wingdings" pitchFamily="2" charset="2"/>
              </a:rPr>
              <a:t>rir (to prefer)  </a:t>
            </a:r>
            <a:endParaRPr lang="en-GB" sz="2000"/>
          </a:p>
        </p:txBody>
      </p:sp>
      <p:sp>
        <p:nvSpPr>
          <p:cNvPr id="12" name="Rectangle 11"/>
          <p:cNvSpPr/>
          <p:nvPr/>
        </p:nvSpPr>
        <p:spPr>
          <a:xfrm>
            <a:off x="9203182" y="3936786"/>
            <a:ext cx="2282997" cy="400110"/>
          </a:xfrm>
          <a:prstGeom prst="rect">
            <a:avLst/>
          </a:prstGeom>
        </p:spPr>
        <p:txBody>
          <a:bodyPr wrap="none">
            <a:spAutoFit/>
          </a:bodyPr>
          <a:lstStyle/>
          <a:p>
            <a:pPr lvl="0" algn="ctr">
              <a:spcAft>
                <a:spcPts val="800"/>
              </a:spcAft>
              <a:defRPr/>
            </a:pPr>
            <a:r>
              <a:rPr lang="en-GB" sz="2000">
                <a:solidFill>
                  <a:srgbClr val="002060"/>
                </a:solidFill>
                <a:latin typeface="Century Gothic" panose="020B0502020202020204" pitchFamily="34" charset="0"/>
                <a:ea typeface="Calibri" panose="020F0502020204030204" pitchFamily="34" charset="0"/>
                <a:sym typeface="Wingdings" pitchFamily="2" charset="2"/>
              </a:rPr>
              <a:t>pref</a:t>
            </a:r>
            <a:r>
              <a:rPr lang="en-GB" sz="2000" b="1">
                <a:solidFill>
                  <a:srgbClr val="002060"/>
                </a:solidFill>
                <a:latin typeface="Century Gothic" panose="020B0502020202020204" pitchFamily="34" charset="0"/>
                <a:ea typeface="Calibri" panose="020F0502020204030204" pitchFamily="34" charset="0"/>
                <a:sym typeface="Wingdings" pitchFamily="2" charset="2"/>
              </a:rPr>
              <a:t>ie</a:t>
            </a:r>
            <a:r>
              <a:rPr lang="en-GB" sz="2000">
                <a:solidFill>
                  <a:srgbClr val="002060"/>
                </a:solidFill>
                <a:latin typeface="Century Gothic" panose="020B0502020202020204" pitchFamily="34" charset="0"/>
                <a:ea typeface="Calibri" panose="020F0502020204030204" pitchFamily="34" charset="0"/>
                <a:sym typeface="Wingdings" pitchFamily="2" charset="2"/>
              </a:rPr>
              <a:t>ro (I prefer)</a:t>
            </a:r>
            <a:endParaRPr lang="en-GB" sz="2000" dirty="0">
              <a:solidFill>
                <a:srgbClr val="002060"/>
              </a:solidFill>
              <a:latin typeface="Century Gothic" panose="020B0502020202020204" pitchFamily="34" charset="0"/>
              <a:ea typeface="Calibri" panose="020F0502020204030204" pitchFamily="34" charset="0"/>
              <a:sym typeface="Wingdings" pitchFamily="2" charset="2"/>
            </a:endParaRPr>
          </a:p>
        </p:txBody>
      </p:sp>
    </p:spTree>
    <p:extLst>
      <p:ext uri="{BB962C8B-B14F-4D97-AF65-F5344CB8AC3E}">
        <p14:creationId xmlns:p14="http://schemas.microsoft.com/office/powerpoint/2010/main" val="786755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9"/>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3"/>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5"/>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1"/>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13">
                                            <p:txEl>
                                              <p:pRg st="0" end="0"/>
                                            </p:txEl>
                                          </p:spTgt>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14"/>
                                        </p:tgtEl>
                                        <p:attrNameLst>
                                          <p:attrName>style.visibility</p:attrName>
                                        </p:attrNameLst>
                                      </p:cBhvr>
                                      <p:to>
                                        <p:strVal val="hidden"/>
                                      </p:to>
                                    </p:set>
                                  </p:childTnLst>
                                </p:cTn>
                              </p:par>
                              <p:par>
                                <p:cTn id="55" presetID="1" presetClass="exit" presetSubtype="0" fill="hold" grpId="0" nodeType="withEffect">
                                  <p:stCondLst>
                                    <p:cond delay="0"/>
                                  </p:stCondLst>
                                  <p:childTnLst>
                                    <p:set>
                                      <p:cBhvr>
                                        <p:cTn id="56" dur="1" fill="hold">
                                          <p:stCondLst>
                                            <p:cond delay="0"/>
                                          </p:stCondLst>
                                        </p:cTn>
                                        <p:tgtEl>
                                          <p:spTgt spid="15"/>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4"/>
                                        </p:tgtEl>
                                        <p:attrNameLst>
                                          <p:attrName>style.visibility</p:attrName>
                                        </p:attrNameLst>
                                      </p:cBhvr>
                                      <p:to>
                                        <p:strVal val="visible"/>
                                      </p:to>
                                    </p:set>
                                  </p:childTnLst>
                                </p:cTn>
                              </p:par>
                              <p:par>
                                <p:cTn id="61" presetID="1" presetClass="entr" presetSubtype="0" fill="hold" grpId="1" nodeType="withEffect">
                                  <p:stCondLst>
                                    <p:cond delay="0"/>
                                  </p:stCondLst>
                                  <p:childTnLst>
                                    <p:set>
                                      <p:cBhvr>
                                        <p:cTn id="62" dur="1" fill="hold">
                                          <p:stCondLst>
                                            <p:cond delay="0"/>
                                          </p:stCondLst>
                                        </p:cTn>
                                        <p:tgtEl>
                                          <p:spTgt spid="1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16"/>
                                        </p:tgtEl>
                                        <p:attrNameLst>
                                          <p:attrName>style.visibility</p:attrName>
                                        </p:attrNameLst>
                                      </p:cBhvr>
                                      <p:to>
                                        <p:strVal val="hidden"/>
                                      </p:to>
                                    </p:set>
                                  </p:childTnLst>
                                </p:cTn>
                              </p:par>
                              <p:par>
                                <p:cTn id="67" presetID="1" presetClass="exit" presetSubtype="0" fill="hold" grpId="0" nodeType="withEffect">
                                  <p:stCondLst>
                                    <p:cond delay="0"/>
                                  </p:stCondLst>
                                  <p:childTnLst>
                                    <p:set>
                                      <p:cBhvr>
                                        <p:cTn id="68" dur="1" fill="hold">
                                          <p:stCondLst>
                                            <p:cond delay="0"/>
                                          </p:stCondLst>
                                        </p:cTn>
                                        <p:tgtEl>
                                          <p:spTgt spid="18"/>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6"/>
                                        </p:tgtEl>
                                        <p:attrNameLst>
                                          <p:attrName>style.visibility</p:attrName>
                                        </p:attrNameLst>
                                      </p:cBhvr>
                                      <p:to>
                                        <p:strVal val="visible"/>
                                      </p:to>
                                    </p:set>
                                  </p:childTnLst>
                                </p:cTn>
                              </p:par>
                              <p:par>
                                <p:cTn id="73" presetID="1" presetClass="entr" presetSubtype="0" fill="hold" grpId="1" nodeType="withEffect">
                                  <p:stCondLst>
                                    <p:cond delay="0"/>
                                  </p:stCondLst>
                                  <p:childTnLst>
                                    <p:set>
                                      <p:cBhvr>
                                        <p:cTn id="74" dur="1" fill="hold">
                                          <p:stCondLst>
                                            <p:cond delay="0"/>
                                          </p:stCondLst>
                                        </p:cTn>
                                        <p:tgtEl>
                                          <p:spTgt spid="1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8"/>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1" nodeType="clickEffect">
                                  <p:stCondLst>
                                    <p:cond delay="0"/>
                                  </p:stCondLst>
                                  <p:childTnLst>
                                    <p:set>
                                      <p:cBhvr>
                                        <p:cTn id="82" dur="1" fill="hold">
                                          <p:stCondLst>
                                            <p:cond delay="0"/>
                                          </p:stCondLst>
                                        </p:cTn>
                                        <p:tgtEl>
                                          <p:spTgt spid="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9"/>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1" nodeType="clickEffect">
                                  <p:stCondLst>
                                    <p:cond delay="0"/>
                                  </p:stCondLst>
                                  <p:childTnLst>
                                    <p:set>
                                      <p:cBhvr>
                                        <p:cTn id="90" dur="1" fill="hold">
                                          <p:stCondLst>
                                            <p:cond delay="0"/>
                                          </p:stCondLst>
                                        </p:cTn>
                                        <p:tgtEl>
                                          <p:spTgt spid="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nodeType="clickEffect">
                                  <p:stCondLst>
                                    <p:cond delay="0"/>
                                  </p:stCondLst>
                                  <p:childTnLst>
                                    <p:set>
                                      <p:cBhvr>
                                        <p:cTn id="94" dur="1" fill="hold">
                                          <p:stCondLst>
                                            <p:cond delay="0"/>
                                          </p:stCondLst>
                                        </p:cTn>
                                        <p:tgtEl>
                                          <p:spTgt spid="10">
                                            <p:txEl>
                                              <p:pRg st="0" end="0"/>
                                            </p:txEl>
                                          </p:spTgt>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7"/>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1" nodeType="clickEffect">
                                  <p:stCondLst>
                                    <p:cond delay="0"/>
                                  </p:stCondLst>
                                  <p:childTnLst>
                                    <p:set>
                                      <p:cBhvr>
                                        <p:cTn id="10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P spid="9" grpId="0"/>
      <p:bldP spid="9" grpId="1"/>
      <p:bldP spid="10" grpId="0" build="allAtOnce"/>
      <p:bldP spid="13" grpId="0" build="allAtOnce"/>
      <p:bldP spid="15" grpId="0"/>
      <p:bldP spid="15" grpId="1"/>
      <p:bldP spid="17" grpId="0"/>
      <p:bldP spid="17" grpId="1"/>
      <p:bldP spid="18" grpId="0"/>
      <p:bldP spid="18" grpId="1"/>
      <p:bldP spid="19" grpId="0" animBg="1"/>
      <p:bldP spid="19" grpId="1" animBg="1"/>
      <p:bldP spid="3" grpId="0"/>
      <p:bldP spid="3" grpId="1"/>
      <p:bldP spid="5" grpId="0"/>
      <p:bldP spid="5" grpId="1"/>
      <p:bldP spid="11" grpId="0"/>
      <p:bldP spid="11" grpId="1"/>
      <p:bldP spid="12" grpId="0"/>
      <p:bldP spid="12"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89372"/>
            <a:ext cx="11702143" cy="1488394"/>
          </a:xfrm>
        </p:spPr>
        <p:txBody>
          <a:bodyPr>
            <a:normAutofit/>
          </a:bodyPr>
          <a:lstStyle/>
          <a:p>
            <a:r>
              <a:rPr lang="en-GB" sz="2400" b="1">
                <a:solidFill>
                  <a:schemeClr val="bg1"/>
                </a:solidFill>
              </a:rPr>
              <a:t>Using stem-changing </a:t>
            </a:r>
            <a:r>
              <a:rPr lang="en-GB" sz="2400" b="1" dirty="0">
                <a:solidFill>
                  <a:schemeClr val="bg1"/>
                </a:solidFill>
              </a:rPr>
              <a:t>verbs</a:t>
            </a:r>
            <a:br>
              <a:rPr lang="en-GB" sz="2400" b="1">
                <a:solidFill>
                  <a:schemeClr val="bg1"/>
                </a:solidFill>
              </a:rPr>
            </a:br>
            <a:r>
              <a:rPr lang="en-GB" sz="2400">
                <a:solidFill>
                  <a:schemeClr val="bg1"/>
                </a:solidFill>
              </a:rPr>
              <a:t>Verbs probar, costar and soler</a:t>
            </a:r>
            <a:endParaRPr lang="en-GB" sz="2400" b="1" dirty="0">
              <a:solidFill>
                <a:schemeClr val="bg1"/>
              </a:solidFill>
            </a:endParaRPr>
          </a:p>
        </p:txBody>
      </p:sp>
      <p:sp>
        <p:nvSpPr>
          <p:cNvPr id="3" name="Rectangle 2"/>
          <p:cNvSpPr/>
          <p:nvPr/>
        </p:nvSpPr>
        <p:spPr>
          <a:xfrm>
            <a:off x="269226" y="1253232"/>
            <a:ext cx="12001765" cy="492443"/>
          </a:xfrm>
          <a:prstGeom prst="rect">
            <a:avLst/>
          </a:prstGeom>
        </p:spPr>
        <p:txBody>
          <a:bodyPr wrap="square">
            <a:spAutoFit/>
          </a:bodyPr>
          <a:lstStyle/>
          <a:p>
            <a:pPr lvl="0">
              <a:spcAft>
                <a:spcPts val="800"/>
              </a:spcAf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As you</a:t>
            </a:r>
            <a:r>
              <a:rPr kumimoji="0" lang="en-GB" sz="2600" b="0" i="0" u="none" strike="noStrike" kern="1200" cap="none" spc="0" normalizeH="0" noProof="0" dirty="0">
                <a:ln>
                  <a:noFill/>
                </a:ln>
                <a:solidFill>
                  <a:srgbClr val="002060"/>
                </a:solidFill>
                <a:effectLst/>
                <a:uLnTx/>
                <a:uFillTx/>
                <a:latin typeface="Century Gothic" panose="020B0502020202020204" pitchFamily="34" charset="0"/>
                <a:ea typeface="Calibri" panose="020F0502020204030204" pitchFamily="34" charset="0"/>
                <a:cs typeface="+mn-cs"/>
              </a:rPr>
              <a:t> know</a:t>
            </a:r>
            <a:r>
              <a:rPr kumimoji="0" lang="en-GB" sz="2600" b="0" i="0" u="none" strike="noStrike" kern="1200" cap="none" spc="0" normalizeH="0" noProof="0">
                <a:ln>
                  <a:noFill/>
                </a:ln>
                <a:solidFill>
                  <a:srgbClr val="002060"/>
                </a:solidFill>
                <a:effectLst/>
                <a:uLnTx/>
                <a:uFillTx/>
                <a:latin typeface="Century Gothic" panose="020B0502020202020204" pitchFamily="34" charset="0"/>
                <a:ea typeface="Calibri" panose="020F0502020204030204" pitchFamily="34" charset="0"/>
                <a:cs typeface="+mn-cs"/>
              </a:rPr>
              <a:t>, the stem may change on some verbs.</a:t>
            </a:r>
            <a:endPar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endParaRPr>
          </a:p>
        </p:txBody>
      </p:sp>
      <p:sp>
        <p:nvSpPr>
          <p:cNvPr id="19"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20" name="TextBox 19">
            <a:extLst>
              <a:ext uri="{FF2B5EF4-FFF2-40B4-BE49-F238E27FC236}">
                <a16:creationId xmlns:a16="http://schemas.microsoft.com/office/drawing/2014/main" id="{9AB45453-6A53-4D6D-85C5-0A97F81BB3C2}"/>
              </a:ext>
            </a:extLst>
          </p:cNvPr>
          <p:cNvSpPr txBox="1"/>
          <p:nvPr/>
        </p:nvSpPr>
        <p:spPr>
          <a:xfrm>
            <a:off x="1897638" y="3932362"/>
            <a:ext cx="4068890" cy="64633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Arial"/>
                <a:sym typeface="Wingdings" panose="05000000000000000000" pitchFamily="2" charset="2"/>
              </a:rPr>
              <a:t>Pr</a:t>
            </a:r>
            <a:r>
              <a:rPr kumimoji="0" lang="en-GB" sz="2400" b="1" i="0" u="none" strike="noStrike" kern="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Arial"/>
                <a:sym typeface="Wingdings" panose="05000000000000000000" pitchFamily="2" charset="2"/>
              </a:rPr>
              <a:t>ue</a:t>
            </a:r>
            <a:r>
              <a:rPr kumimoji="0" lang="en-GB" sz="2400" b="0" i="0" u="none" strike="noStrike" kern="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Arial"/>
                <a:sym typeface="Wingdings" panose="05000000000000000000" pitchFamily="2" charset="2"/>
              </a:rPr>
              <a:t>bas</a:t>
            </a:r>
            <a:r>
              <a:rPr kumimoji="0" lang="en-GB" sz="2400" b="0" i="0" u="none" strike="noStrike" kern="0" cap="none" spc="0" normalizeH="0" baseline="0" noProof="0" dirty="0">
                <a:ln>
                  <a:noFill/>
                </a:ln>
                <a:solidFill>
                  <a:schemeClr val="accent5">
                    <a:lumMod val="50000"/>
                  </a:schemeClr>
                </a:solidFill>
                <a:effectLst/>
                <a:uLnTx/>
                <a:uFillTx/>
                <a:latin typeface="Century Gothic" panose="020B0502020202020204" pitchFamily="34" charset="0"/>
                <a:ea typeface="+mn-ea"/>
                <a:cs typeface="Arial"/>
                <a:sym typeface="Wingdings" panose="05000000000000000000" pitchFamily="2" charset="2"/>
              </a:rPr>
              <a:t> </a:t>
            </a:r>
            <a:r>
              <a:rPr kumimoji="0" lang="en-GB" sz="2400" b="0" i="0" u="none" strike="noStrike" kern="0" cap="none" spc="0" normalizeH="0" baseline="0" noProof="0">
                <a:ln>
                  <a:noFill/>
                </a:ln>
                <a:solidFill>
                  <a:schemeClr val="accent5">
                    <a:lumMod val="50000"/>
                  </a:schemeClr>
                </a:solidFill>
                <a:effectLst/>
                <a:uLnTx/>
                <a:uFillTx/>
                <a:latin typeface="Century Gothic" panose="020B0502020202020204" pitchFamily="34" charset="0"/>
                <a:ea typeface="+mn-ea"/>
                <a:cs typeface="Arial"/>
                <a:sym typeface="Wingdings" panose="05000000000000000000" pitchFamily="2" charset="2"/>
              </a:rPr>
              <a:t>la</a:t>
            </a:r>
            <a:r>
              <a:rPr kumimoji="0" lang="en-GB" sz="2400" b="0" i="0" u="none" strike="noStrike" kern="0" cap="none" spc="0" normalizeH="0" noProof="0">
                <a:ln>
                  <a:noFill/>
                </a:ln>
                <a:solidFill>
                  <a:schemeClr val="accent5">
                    <a:lumMod val="50000"/>
                  </a:schemeClr>
                </a:solidFill>
                <a:effectLst/>
                <a:uLnTx/>
                <a:uFillTx/>
                <a:latin typeface="Century Gothic" panose="020B0502020202020204" pitchFamily="34" charset="0"/>
                <a:ea typeface="+mn-ea"/>
                <a:cs typeface="Arial"/>
                <a:sym typeface="Wingdings" panose="05000000000000000000" pitchFamily="2" charset="2"/>
              </a:rPr>
              <a:t> leche.</a:t>
            </a:r>
            <a:endParaRPr kumimoji="0" lang="en-GB" sz="24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endParaRPr>
          </a:p>
        </p:txBody>
      </p:sp>
      <p:sp>
        <p:nvSpPr>
          <p:cNvPr id="6" name="Rectangle 5"/>
          <p:cNvSpPr/>
          <p:nvPr/>
        </p:nvSpPr>
        <p:spPr>
          <a:xfrm>
            <a:off x="269225" y="1873107"/>
            <a:ext cx="8901969" cy="523220"/>
          </a:xfrm>
          <a:prstGeom prst="rect">
            <a:avLst/>
          </a:prstGeom>
        </p:spPr>
        <p:txBody>
          <a:bodyPr wrap="square">
            <a:spAutoFit/>
          </a:bodyPr>
          <a:lstStyle/>
          <a:p>
            <a:pPr lvl="0">
              <a:spcAft>
                <a:spcPts val="800"/>
              </a:spcAft>
              <a:defRPr/>
            </a:pPr>
            <a:r>
              <a:rPr lang="en-GB" sz="2600">
                <a:solidFill>
                  <a:schemeClr val="accent5">
                    <a:lumMod val="50000"/>
                  </a:schemeClr>
                </a:solidFill>
                <a:latin typeface="Century Gothic" panose="020B0502020202020204" pitchFamily="34" charset="0"/>
                <a:ea typeface="Calibri" panose="020F0502020204030204" pitchFamily="34" charset="0"/>
              </a:rPr>
              <a:t>One type of change </a:t>
            </a:r>
            <a:r>
              <a:rPr lang="en-GB" sz="2600" dirty="0">
                <a:solidFill>
                  <a:schemeClr val="accent5">
                    <a:lumMod val="50000"/>
                  </a:schemeClr>
                </a:solidFill>
                <a:latin typeface="Century Gothic" panose="020B0502020202020204" pitchFamily="34" charset="0"/>
                <a:ea typeface="Calibri" panose="020F0502020204030204" pitchFamily="34" charset="0"/>
              </a:rPr>
              <a:t>is </a:t>
            </a:r>
            <a:r>
              <a:rPr lang="en-GB" sz="2600" b="1">
                <a:solidFill>
                  <a:schemeClr val="accent5">
                    <a:lumMod val="50000"/>
                  </a:schemeClr>
                </a:solidFill>
                <a:latin typeface="Century Gothic" panose="020B0502020202020204" pitchFamily="34" charset="0"/>
                <a:ea typeface="Calibri" panose="020F0502020204030204" pitchFamily="34" charset="0"/>
              </a:rPr>
              <a:t>o</a:t>
            </a:r>
            <a:r>
              <a:rPr lang="en-GB" sz="2600">
                <a:solidFill>
                  <a:schemeClr val="accent5">
                    <a:lumMod val="50000"/>
                  </a:schemeClr>
                </a:solidFill>
                <a:latin typeface="Century Gothic" panose="020B0502020202020204" pitchFamily="34" charset="0"/>
                <a:ea typeface="Calibri" panose="020F0502020204030204" pitchFamily="34" charset="0"/>
              </a:rPr>
              <a:t> </a:t>
            </a:r>
            <a:r>
              <a:rPr lang="en-GB" sz="2800">
                <a:solidFill>
                  <a:srgbClr val="002060"/>
                </a:solidFill>
                <a:latin typeface="Century Gothic" panose="020B0502020202020204" pitchFamily="34" charset="0"/>
                <a:ea typeface="Calibri" panose="020F0502020204030204" pitchFamily="34" charset="0"/>
                <a:sym typeface="Wingdings" pitchFamily="2" charset="2"/>
              </a:rPr>
              <a:t></a:t>
            </a:r>
            <a:r>
              <a:rPr lang="en-GB" sz="2600">
                <a:solidFill>
                  <a:schemeClr val="accent5">
                    <a:lumMod val="50000"/>
                  </a:schemeClr>
                </a:solidFill>
                <a:latin typeface="Century Gothic" panose="020B0502020202020204" pitchFamily="34" charset="0"/>
                <a:ea typeface="Calibri" panose="020F0502020204030204" pitchFamily="34" charset="0"/>
              </a:rPr>
              <a:t> </a:t>
            </a:r>
            <a:r>
              <a:rPr lang="en-GB" sz="2600" b="1" dirty="0" err="1">
                <a:solidFill>
                  <a:schemeClr val="accent5">
                    <a:lumMod val="50000"/>
                  </a:schemeClr>
                </a:solidFill>
                <a:latin typeface="Century Gothic" panose="020B0502020202020204" pitchFamily="34" charset="0"/>
                <a:ea typeface="Calibri" panose="020F0502020204030204" pitchFamily="34" charset="0"/>
              </a:rPr>
              <a:t>ue</a:t>
            </a:r>
            <a:r>
              <a:rPr lang="en-GB" sz="2600" dirty="0">
                <a:solidFill>
                  <a:schemeClr val="accent5">
                    <a:lumMod val="50000"/>
                  </a:schemeClr>
                </a:solidFill>
                <a:latin typeface="Century Gothic" panose="020B0502020202020204" pitchFamily="34" charset="0"/>
                <a:ea typeface="Calibri" panose="020F0502020204030204" pitchFamily="34" charset="0"/>
              </a:rPr>
              <a:t>.</a:t>
            </a:r>
          </a:p>
        </p:txBody>
      </p:sp>
      <p:sp>
        <p:nvSpPr>
          <p:cNvPr id="8" name="Rectangle 7"/>
          <p:cNvSpPr/>
          <p:nvPr/>
        </p:nvSpPr>
        <p:spPr>
          <a:xfrm>
            <a:off x="269225" y="4055217"/>
            <a:ext cx="1848332" cy="461665"/>
          </a:xfrm>
          <a:prstGeom prst="rect">
            <a:avLst/>
          </a:prstGeom>
        </p:spPr>
        <p:txBody>
          <a:bodyPr wrap="square">
            <a:spAutoFit/>
          </a:bodyPr>
          <a:lstStyle/>
          <a:p>
            <a:pPr>
              <a:spcAft>
                <a:spcPts val="800"/>
              </a:spcAft>
              <a:defRPr/>
            </a:pPr>
            <a:r>
              <a:rPr lang="en-GB" sz="2400" dirty="0" err="1">
                <a:solidFill>
                  <a:schemeClr val="accent5">
                    <a:lumMod val="50000"/>
                  </a:schemeClr>
                </a:solidFill>
                <a:latin typeface="Century Gothic" panose="020B0502020202020204" pitchFamily="34" charset="0"/>
                <a:ea typeface="Calibri" panose="020F0502020204030204" pitchFamily="34" charset="0"/>
              </a:rPr>
              <a:t>Pr</a:t>
            </a:r>
            <a:r>
              <a:rPr lang="en-GB" sz="2400" b="1" dirty="0" err="1">
                <a:solidFill>
                  <a:schemeClr val="accent5">
                    <a:lumMod val="50000"/>
                  </a:schemeClr>
                </a:solidFill>
                <a:latin typeface="Century Gothic" panose="020B0502020202020204" pitchFamily="34" charset="0"/>
                <a:ea typeface="Calibri" panose="020F0502020204030204" pitchFamily="34" charset="0"/>
              </a:rPr>
              <a:t>o</a:t>
            </a:r>
            <a:r>
              <a:rPr lang="en-GB" sz="2400" dirty="0" err="1">
                <a:solidFill>
                  <a:schemeClr val="accent5">
                    <a:lumMod val="50000"/>
                  </a:schemeClr>
                </a:solidFill>
                <a:latin typeface="Century Gothic" panose="020B0502020202020204" pitchFamily="34" charset="0"/>
                <a:ea typeface="Calibri" panose="020F0502020204030204" pitchFamily="34" charset="0"/>
              </a:rPr>
              <a:t>bar</a:t>
            </a:r>
            <a:r>
              <a:rPr lang="en-GB" sz="2400" dirty="0">
                <a:solidFill>
                  <a:schemeClr val="accent5">
                    <a:lumMod val="50000"/>
                  </a:schemeClr>
                </a:solidFill>
                <a:latin typeface="Century Gothic" panose="020B0502020202020204" pitchFamily="34" charset="0"/>
                <a:ea typeface="Calibri" panose="020F0502020204030204" pitchFamily="34" charset="0"/>
              </a:rPr>
              <a:t> </a:t>
            </a:r>
            <a:r>
              <a:rPr lang="en-GB" sz="2400" dirty="0">
                <a:solidFill>
                  <a:schemeClr val="accent5">
                    <a:lumMod val="50000"/>
                  </a:schemeClr>
                </a:solidFill>
                <a:latin typeface="Century Gothic" panose="020B0502020202020204" pitchFamily="34" charset="0"/>
                <a:ea typeface="Calibri" panose="020F0502020204030204" pitchFamily="34" charset="0"/>
                <a:sym typeface="Wingdings" pitchFamily="2" charset="2"/>
              </a:rPr>
              <a:t> </a:t>
            </a:r>
            <a:endParaRPr lang="en-GB" sz="2400" b="1" dirty="0">
              <a:solidFill>
                <a:schemeClr val="accent5">
                  <a:lumMod val="50000"/>
                </a:schemeClr>
              </a:solidFill>
              <a:latin typeface="Century Gothic" panose="020B0502020202020204" pitchFamily="34" charset="0"/>
              <a:ea typeface="Calibri" panose="020F0502020204030204" pitchFamily="34" charset="0"/>
            </a:endParaRPr>
          </a:p>
        </p:txBody>
      </p:sp>
      <p:sp>
        <p:nvSpPr>
          <p:cNvPr id="14" name="Rectangle 7">
            <a:extLst>
              <a:ext uri="{FF2B5EF4-FFF2-40B4-BE49-F238E27FC236}">
                <a16:creationId xmlns:a16="http://schemas.microsoft.com/office/drawing/2014/main" id="{256F6BD7-B4AA-2E48-8E26-9BC3AE3598BC}"/>
              </a:ext>
            </a:extLst>
          </p:cNvPr>
          <p:cNvSpPr/>
          <p:nvPr/>
        </p:nvSpPr>
        <p:spPr>
          <a:xfrm>
            <a:off x="269225" y="4658117"/>
            <a:ext cx="1757884" cy="461665"/>
          </a:xfrm>
          <a:prstGeom prst="rect">
            <a:avLst/>
          </a:prstGeom>
        </p:spPr>
        <p:txBody>
          <a:bodyPr wrap="square">
            <a:spAutoFit/>
          </a:bodyPr>
          <a:lstStyle/>
          <a:p>
            <a:pPr>
              <a:spcAft>
                <a:spcPts val="800"/>
              </a:spcAft>
              <a:defRPr/>
            </a:pPr>
            <a:r>
              <a:rPr lang="en-GB" sz="2400" dirty="0" err="1">
                <a:solidFill>
                  <a:schemeClr val="accent5">
                    <a:lumMod val="50000"/>
                  </a:schemeClr>
                </a:solidFill>
                <a:latin typeface="Century Gothic" panose="020B0502020202020204" pitchFamily="34" charset="0"/>
                <a:ea typeface="Calibri" panose="020F0502020204030204" pitchFamily="34" charset="0"/>
              </a:rPr>
              <a:t>C</a:t>
            </a:r>
            <a:r>
              <a:rPr lang="en-GB" sz="2400" b="1" dirty="0" err="1">
                <a:solidFill>
                  <a:schemeClr val="accent5">
                    <a:lumMod val="50000"/>
                  </a:schemeClr>
                </a:solidFill>
                <a:latin typeface="Century Gothic" panose="020B0502020202020204" pitchFamily="34" charset="0"/>
                <a:ea typeface="Calibri" panose="020F0502020204030204" pitchFamily="34" charset="0"/>
              </a:rPr>
              <a:t>o</a:t>
            </a:r>
            <a:r>
              <a:rPr lang="en-GB" sz="2400" dirty="0" err="1">
                <a:solidFill>
                  <a:schemeClr val="accent5">
                    <a:lumMod val="50000"/>
                  </a:schemeClr>
                </a:solidFill>
                <a:latin typeface="Century Gothic" panose="020B0502020202020204" pitchFamily="34" charset="0"/>
                <a:ea typeface="Calibri" panose="020F0502020204030204" pitchFamily="34" charset="0"/>
              </a:rPr>
              <a:t>star</a:t>
            </a:r>
            <a:r>
              <a:rPr lang="en-GB" sz="2400" dirty="0">
                <a:solidFill>
                  <a:schemeClr val="accent5">
                    <a:lumMod val="50000"/>
                  </a:schemeClr>
                </a:solidFill>
                <a:latin typeface="Century Gothic" panose="020B0502020202020204" pitchFamily="34" charset="0"/>
                <a:ea typeface="Calibri" panose="020F0502020204030204" pitchFamily="34" charset="0"/>
              </a:rPr>
              <a:t> </a:t>
            </a:r>
            <a:r>
              <a:rPr lang="en-GB" sz="2400" dirty="0">
                <a:solidFill>
                  <a:schemeClr val="accent5">
                    <a:lumMod val="50000"/>
                  </a:schemeClr>
                </a:solidFill>
                <a:latin typeface="Century Gothic" panose="020B0502020202020204" pitchFamily="34" charset="0"/>
                <a:ea typeface="Calibri" panose="020F0502020204030204" pitchFamily="34" charset="0"/>
                <a:sym typeface="Wingdings" pitchFamily="2" charset="2"/>
              </a:rPr>
              <a:t> </a:t>
            </a:r>
            <a:endParaRPr lang="en-GB" sz="2400" b="1" dirty="0">
              <a:solidFill>
                <a:schemeClr val="accent5">
                  <a:lumMod val="50000"/>
                </a:schemeClr>
              </a:solidFill>
              <a:latin typeface="Century Gothic" panose="020B0502020202020204" pitchFamily="34" charset="0"/>
              <a:ea typeface="Calibri" panose="020F0502020204030204" pitchFamily="34" charset="0"/>
            </a:endParaRPr>
          </a:p>
        </p:txBody>
      </p:sp>
      <p:sp>
        <p:nvSpPr>
          <p:cNvPr id="16" name="TextBox 19">
            <a:extLst>
              <a:ext uri="{FF2B5EF4-FFF2-40B4-BE49-F238E27FC236}">
                <a16:creationId xmlns:a16="http://schemas.microsoft.com/office/drawing/2014/main" id="{77668719-892E-0848-8522-F41FC6338599}"/>
              </a:ext>
            </a:extLst>
          </p:cNvPr>
          <p:cNvSpPr txBox="1"/>
          <p:nvPr/>
        </p:nvSpPr>
        <p:spPr>
          <a:xfrm>
            <a:off x="1897638" y="4535263"/>
            <a:ext cx="4337283" cy="64633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0" cap="none" spc="0" normalizeH="0" baseline="0" noProof="0" dirty="0">
                <a:ln>
                  <a:noFill/>
                </a:ln>
                <a:solidFill>
                  <a:schemeClr val="accent5">
                    <a:lumMod val="50000"/>
                  </a:schemeClr>
                </a:solidFill>
                <a:effectLst/>
                <a:uLnTx/>
                <a:uFillTx/>
                <a:latin typeface="Century Gothic" panose="020B0502020202020204" pitchFamily="34" charset="0"/>
                <a:ea typeface="+mn-ea"/>
                <a:cs typeface="Arial"/>
                <a:sym typeface="Wingdings" panose="05000000000000000000" pitchFamily="2" charset="2"/>
              </a:rPr>
              <a:t>El pan c</a:t>
            </a:r>
            <a:r>
              <a:rPr kumimoji="0" lang="en-GB" sz="2400" b="1" i="0" u="none" strike="noStrike" kern="0" cap="none" spc="0" normalizeH="0" baseline="0" noProof="0" dirty="0">
                <a:ln>
                  <a:noFill/>
                </a:ln>
                <a:solidFill>
                  <a:schemeClr val="accent5">
                    <a:lumMod val="50000"/>
                  </a:schemeClr>
                </a:solidFill>
                <a:effectLst/>
                <a:uLnTx/>
                <a:uFillTx/>
                <a:latin typeface="Century Gothic" panose="020B0502020202020204" pitchFamily="34" charset="0"/>
                <a:ea typeface="+mn-ea"/>
                <a:cs typeface="Arial"/>
                <a:sym typeface="Wingdings" panose="05000000000000000000" pitchFamily="2" charset="2"/>
              </a:rPr>
              <a:t>ue</a:t>
            </a:r>
            <a:r>
              <a:rPr kumimoji="0" lang="en-GB" sz="2400" b="0" i="0" u="none" strike="noStrike" kern="0" cap="none" spc="0" normalizeH="0" baseline="0" noProof="0" dirty="0">
                <a:ln>
                  <a:noFill/>
                </a:ln>
                <a:solidFill>
                  <a:schemeClr val="accent5">
                    <a:lumMod val="50000"/>
                  </a:schemeClr>
                </a:solidFill>
                <a:effectLst/>
                <a:uLnTx/>
                <a:uFillTx/>
                <a:latin typeface="Century Gothic" panose="020B0502020202020204" pitchFamily="34" charset="0"/>
                <a:ea typeface="+mn-ea"/>
                <a:cs typeface="Arial"/>
                <a:sym typeface="Wingdings" panose="05000000000000000000" pitchFamily="2" charset="2"/>
              </a:rPr>
              <a:t>sta </a:t>
            </a:r>
            <a:r>
              <a:rPr kumimoji="0" lang="en-GB" sz="2400" b="0" i="0" u="none" strike="noStrike" kern="0" cap="none" spc="0" normalizeH="0" baseline="0" noProof="0">
                <a:ln>
                  <a:noFill/>
                </a:ln>
                <a:solidFill>
                  <a:schemeClr val="accent5">
                    <a:lumMod val="50000"/>
                  </a:schemeClr>
                </a:solidFill>
                <a:effectLst/>
                <a:uLnTx/>
                <a:uFillTx/>
                <a:latin typeface="Century Gothic" panose="020B0502020202020204" pitchFamily="34" charset="0"/>
                <a:ea typeface="+mn-ea"/>
                <a:cs typeface="Arial"/>
                <a:sym typeface="Wingdings" panose="05000000000000000000" pitchFamily="2" charset="2"/>
              </a:rPr>
              <a:t>un euro.</a:t>
            </a:r>
            <a:endParaRPr kumimoji="0" lang="en-GB" sz="24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endParaRPr>
          </a:p>
        </p:txBody>
      </p:sp>
      <p:sp>
        <p:nvSpPr>
          <p:cNvPr id="17" name="Rectangle 7">
            <a:extLst>
              <a:ext uri="{FF2B5EF4-FFF2-40B4-BE49-F238E27FC236}">
                <a16:creationId xmlns:a16="http://schemas.microsoft.com/office/drawing/2014/main" id="{BB44226B-7061-A24C-BE7F-6334D2E17FF0}"/>
              </a:ext>
            </a:extLst>
          </p:cNvPr>
          <p:cNvSpPr/>
          <p:nvPr/>
        </p:nvSpPr>
        <p:spPr>
          <a:xfrm>
            <a:off x="269225" y="5265314"/>
            <a:ext cx="1483961" cy="461665"/>
          </a:xfrm>
          <a:prstGeom prst="rect">
            <a:avLst/>
          </a:prstGeom>
        </p:spPr>
        <p:txBody>
          <a:bodyPr wrap="square">
            <a:spAutoFit/>
          </a:bodyPr>
          <a:lstStyle/>
          <a:p>
            <a:pPr>
              <a:spcAft>
                <a:spcPts val="800"/>
              </a:spcAft>
              <a:defRPr/>
            </a:pPr>
            <a:r>
              <a:rPr lang="en-GB" sz="2400" dirty="0">
                <a:solidFill>
                  <a:schemeClr val="accent5">
                    <a:lumMod val="50000"/>
                  </a:schemeClr>
                </a:solidFill>
                <a:latin typeface="Century Gothic" panose="020B0502020202020204" pitchFamily="34" charset="0"/>
                <a:ea typeface="Calibri" panose="020F0502020204030204" pitchFamily="34" charset="0"/>
              </a:rPr>
              <a:t>S</a:t>
            </a:r>
            <a:r>
              <a:rPr lang="en-GB" sz="2400" b="1" dirty="0">
                <a:solidFill>
                  <a:schemeClr val="accent5">
                    <a:lumMod val="50000"/>
                  </a:schemeClr>
                </a:solidFill>
                <a:latin typeface="Century Gothic" panose="020B0502020202020204" pitchFamily="34" charset="0"/>
                <a:ea typeface="Calibri" panose="020F0502020204030204" pitchFamily="34" charset="0"/>
              </a:rPr>
              <a:t>o</a:t>
            </a:r>
            <a:r>
              <a:rPr lang="en-GB" sz="2400" dirty="0">
                <a:solidFill>
                  <a:schemeClr val="accent5">
                    <a:lumMod val="50000"/>
                  </a:schemeClr>
                </a:solidFill>
                <a:latin typeface="Century Gothic" panose="020B0502020202020204" pitchFamily="34" charset="0"/>
                <a:ea typeface="Calibri" panose="020F0502020204030204" pitchFamily="34" charset="0"/>
              </a:rPr>
              <a:t>ler </a:t>
            </a:r>
            <a:r>
              <a:rPr lang="en-GB" sz="2400" dirty="0">
                <a:solidFill>
                  <a:schemeClr val="accent5">
                    <a:lumMod val="50000"/>
                  </a:schemeClr>
                </a:solidFill>
                <a:latin typeface="Century Gothic" panose="020B0502020202020204" pitchFamily="34" charset="0"/>
                <a:ea typeface="Calibri" panose="020F0502020204030204" pitchFamily="34" charset="0"/>
                <a:sym typeface="Wingdings" pitchFamily="2" charset="2"/>
              </a:rPr>
              <a:t> </a:t>
            </a:r>
            <a:endParaRPr lang="en-GB" sz="2400" b="1" dirty="0">
              <a:solidFill>
                <a:schemeClr val="accent5">
                  <a:lumMod val="50000"/>
                </a:schemeClr>
              </a:solidFill>
              <a:latin typeface="Century Gothic" panose="020B0502020202020204" pitchFamily="34" charset="0"/>
              <a:ea typeface="Calibri" panose="020F0502020204030204" pitchFamily="34" charset="0"/>
            </a:endParaRPr>
          </a:p>
        </p:txBody>
      </p:sp>
      <p:sp>
        <p:nvSpPr>
          <p:cNvPr id="18" name="TextBox 19">
            <a:extLst>
              <a:ext uri="{FF2B5EF4-FFF2-40B4-BE49-F238E27FC236}">
                <a16:creationId xmlns:a16="http://schemas.microsoft.com/office/drawing/2014/main" id="{20D9230B-531B-964E-9442-DE1E15C0FF0A}"/>
              </a:ext>
            </a:extLst>
          </p:cNvPr>
          <p:cNvSpPr txBox="1"/>
          <p:nvPr/>
        </p:nvSpPr>
        <p:spPr>
          <a:xfrm>
            <a:off x="1897638" y="5146755"/>
            <a:ext cx="5104813" cy="64633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0" cap="none" spc="0" normalizeH="0" baseline="0" noProof="0" dirty="0" err="1">
                <a:ln>
                  <a:noFill/>
                </a:ln>
                <a:solidFill>
                  <a:schemeClr val="accent5">
                    <a:lumMod val="50000"/>
                  </a:schemeClr>
                </a:solidFill>
                <a:effectLst/>
                <a:uLnTx/>
                <a:uFillTx/>
                <a:latin typeface="Century Gothic" panose="020B0502020202020204" pitchFamily="34" charset="0"/>
                <a:cs typeface="Arial"/>
                <a:sym typeface="Wingdings" panose="05000000000000000000" pitchFamily="2" charset="2"/>
              </a:rPr>
              <a:t>S</a:t>
            </a:r>
            <a:r>
              <a:rPr kumimoji="0" lang="en-GB" sz="2400" b="1" i="0" u="none" strike="noStrike" kern="0" cap="none" spc="0" normalizeH="0" baseline="0" noProof="0" dirty="0" err="1">
                <a:ln>
                  <a:noFill/>
                </a:ln>
                <a:solidFill>
                  <a:schemeClr val="accent5">
                    <a:lumMod val="50000"/>
                  </a:schemeClr>
                </a:solidFill>
                <a:effectLst/>
                <a:uLnTx/>
                <a:uFillTx/>
                <a:latin typeface="Century Gothic" panose="020B0502020202020204" pitchFamily="34" charset="0"/>
                <a:cs typeface="Arial"/>
                <a:sym typeface="Wingdings" panose="05000000000000000000" pitchFamily="2" charset="2"/>
              </a:rPr>
              <a:t>ue</a:t>
            </a:r>
            <a:r>
              <a:rPr kumimoji="0" lang="en-GB" sz="2400" b="0" i="0" u="none" strike="noStrike" kern="0" cap="none" spc="0" normalizeH="0" baseline="0" noProof="0" dirty="0" err="1">
                <a:ln>
                  <a:noFill/>
                </a:ln>
                <a:solidFill>
                  <a:schemeClr val="accent5">
                    <a:lumMod val="50000"/>
                  </a:schemeClr>
                </a:solidFill>
                <a:effectLst/>
                <a:uLnTx/>
                <a:uFillTx/>
                <a:latin typeface="Century Gothic" panose="020B0502020202020204" pitchFamily="34" charset="0"/>
                <a:cs typeface="Arial"/>
                <a:sym typeface="Wingdings" panose="05000000000000000000" pitchFamily="2" charset="2"/>
              </a:rPr>
              <a:t>lo</a:t>
            </a:r>
            <a:r>
              <a:rPr kumimoji="0" lang="en-GB" sz="2400" b="0" i="0" u="none" strike="noStrike" kern="0" cap="none" spc="0" normalizeH="0" baseline="0" noProof="0" dirty="0">
                <a:ln>
                  <a:noFill/>
                </a:ln>
                <a:solidFill>
                  <a:schemeClr val="accent5">
                    <a:lumMod val="50000"/>
                  </a:schemeClr>
                </a:solidFill>
                <a:effectLst/>
                <a:uLnTx/>
                <a:uFillTx/>
                <a:latin typeface="Century Gothic" panose="020B0502020202020204" pitchFamily="34" charset="0"/>
                <a:cs typeface="Arial"/>
                <a:sym typeface="Wingdings" panose="05000000000000000000" pitchFamily="2" charset="2"/>
              </a:rPr>
              <a:t> </a:t>
            </a:r>
            <a:r>
              <a:rPr kumimoji="0" lang="en-GB" sz="2400" b="0" i="0" u="none" strike="noStrike" kern="0" cap="none" spc="0" normalizeH="0" baseline="0" noProof="0">
                <a:ln>
                  <a:noFill/>
                </a:ln>
                <a:solidFill>
                  <a:schemeClr val="accent5">
                    <a:lumMod val="50000"/>
                  </a:schemeClr>
                </a:solidFill>
                <a:effectLst/>
                <a:uLnTx/>
                <a:uFillTx/>
                <a:latin typeface="Century Gothic" panose="020B0502020202020204" pitchFamily="34" charset="0"/>
                <a:cs typeface="Arial"/>
                <a:sym typeface="Wingdings" panose="05000000000000000000" pitchFamily="2" charset="2"/>
              </a:rPr>
              <a:t>comer</a:t>
            </a:r>
            <a:r>
              <a:rPr kumimoji="0" lang="en-GB" sz="2400" b="0" i="0" u="none" strike="noStrike" kern="0" cap="none" spc="0" normalizeH="0" noProof="0">
                <a:ln>
                  <a:noFill/>
                </a:ln>
                <a:solidFill>
                  <a:schemeClr val="accent5">
                    <a:lumMod val="50000"/>
                  </a:schemeClr>
                </a:solidFill>
                <a:effectLst/>
                <a:uLnTx/>
                <a:uFillTx/>
                <a:latin typeface="Century Gothic" panose="020B0502020202020204" pitchFamily="34" charset="0"/>
                <a:cs typeface="Arial"/>
                <a:sym typeface="Wingdings" panose="05000000000000000000" pitchFamily="2" charset="2"/>
              </a:rPr>
              <a:t> temprano.</a:t>
            </a:r>
            <a:endParaRPr kumimoji="0" lang="en-GB" sz="24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ndParaRPr>
          </a:p>
        </p:txBody>
      </p:sp>
      <p:sp>
        <p:nvSpPr>
          <p:cNvPr id="22" name="TextBox 19">
            <a:extLst>
              <a:ext uri="{FF2B5EF4-FFF2-40B4-BE49-F238E27FC236}">
                <a16:creationId xmlns:a16="http://schemas.microsoft.com/office/drawing/2014/main" id="{9F9724D9-7703-A344-983B-769B30790738}"/>
              </a:ext>
            </a:extLst>
          </p:cNvPr>
          <p:cNvSpPr txBox="1"/>
          <p:nvPr/>
        </p:nvSpPr>
        <p:spPr>
          <a:xfrm>
            <a:off x="5096165" y="3932362"/>
            <a:ext cx="3812571" cy="64633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GB" sz="2400" i="1" kern="0">
                <a:solidFill>
                  <a:schemeClr val="accent5">
                    <a:lumMod val="50000"/>
                  </a:schemeClr>
                </a:solidFill>
                <a:latin typeface="Century Gothic" panose="020B0502020202020204" pitchFamily="34" charset="0"/>
                <a:cs typeface="Arial"/>
                <a:sym typeface="Wingdings" panose="05000000000000000000" pitchFamily="2" charset="2"/>
              </a:rPr>
              <a:t>You</a:t>
            </a:r>
            <a:r>
              <a:rPr kumimoji="0" lang="en-GB" sz="2400" b="0" i="1" u="none" strike="noStrike" kern="0" cap="none" spc="0" normalizeH="0" baseline="0" noProof="0">
                <a:ln>
                  <a:noFill/>
                </a:ln>
                <a:solidFill>
                  <a:schemeClr val="accent5">
                    <a:lumMod val="50000"/>
                  </a:schemeClr>
                </a:solidFill>
                <a:effectLst/>
                <a:uLnTx/>
                <a:uFillTx/>
                <a:latin typeface="Century Gothic" panose="020B0502020202020204" pitchFamily="34" charset="0"/>
                <a:cs typeface="Arial"/>
                <a:sym typeface="Wingdings" panose="05000000000000000000" pitchFamily="2" charset="2"/>
              </a:rPr>
              <a:t> try/taste </a:t>
            </a:r>
            <a:r>
              <a:rPr kumimoji="0" lang="en-GB" sz="2400" b="0" i="1" u="none" strike="noStrike" kern="0" cap="none" spc="0" normalizeH="0" baseline="0" noProof="0" dirty="0">
                <a:ln>
                  <a:noFill/>
                </a:ln>
                <a:solidFill>
                  <a:schemeClr val="accent5">
                    <a:lumMod val="50000"/>
                  </a:schemeClr>
                </a:solidFill>
                <a:effectLst/>
                <a:uLnTx/>
                <a:uFillTx/>
                <a:latin typeface="Century Gothic" panose="020B0502020202020204" pitchFamily="34" charset="0"/>
                <a:cs typeface="Arial"/>
                <a:sym typeface="Wingdings" panose="05000000000000000000" pitchFamily="2" charset="2"/>
              </a:rPr>
              <a:t>the milk.</a:t>
            </a:r>
            <a:endParaRPr kumimoji="0" lang="en-GB" sz="2400" b="1" i="1" u="none" strike="noStrike" kern="1200" cap="none" spc="0" normalizeH="0" baseline="0" noProof="0" dirty="0">
              <a:ln>
                <a:noFill/>
              </a:ln>
              <a:solidFill>
                <a:schemeClr val="accent5">
                  <a:lumMod val="50000"/>
                </a:schemeClr>
              </a:solidFill>
              <a:effectLst/>
              <a:uLnTx/>
              <a:uFillTx/>
              <a:latin typeface="Century Gothic" panose="020B0502020202020204" pitchFamily="34" charset="0"/>
            </a:endParaRPr>
          </a:p>
        </p:txBody>
      </p:sp>
      <p:sp>
        <p:nvSpPr>
          <p:cNvPr id="23" name="TextBox 19">
            <a:extLst>
              <a:ext uri="{FF2B5EF4-FFF2-40B4-BE49-F238E27FC236}">
                <a16:creationId xmlns:a16="http://schemas.microsoft.com/office/drawing/2014/main" id="{C193B9A5-F5D8-3242-A92A-CC5E037A373B}"/>
              </a:ext>
            </a:extLst>
          </p:cNvPr>
          <p:cNvSpPr txBox="1"/>
          <p:nvPr/>
        </p:nvSpPr>
        <p:spPr>
          <a:xfrm>
            <a:off x="5671595" y="4644133"/>
            <a:ext cx="4102727" cy="461665"/>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lang="en-GB" sz="2400" i="1" kern="0">
                <a:solidFill>
                  <a:schemeClr val="accent5">
                    <a:lumMod val="50000"/>
                  </a:schemeClr>
                </a:solidFill>
                <a:latin typeface="Century Gothic" panose="020B0502020202020204" pitchFamily="34" charset="0"/>
                <a:cs typeface="Arial"/>
                <a:sym typeface="Wingdings" panose="05000000000000000000" pitchFamily="2" charset="2"/>
              </a:rPr>
              <a:t>The bread </a:t>
            </a:r>
            <a:r>
              <a:rPr lang="en-GB" sz="2400" i="1" kern="0" dirty="0">
                <a:solidFill>
                  <a:schemeClr val="accent5">
                    <a:lumMod val="50000"/>
                  </a:schemeClr>
                </a:solidFill>
                <a:latin typeface="Century Gothic" panose="020B0502020202020204" pitchFamily="34" charset="0"/>
                <a:cs typeface="Arial"/>
                <a:sym typeface="Wingdings" panose="05000000000000000000" pitchFamily="2" charset="2"/>
              </a:rPr>
              <a:t>costs one euro.</a:t>
            </a:r>
            <a:endParaRPr kumimoji="0" lang="en-GB" sz="2400" b="1" i="1" u="none" strike="noStrike" kern="1200" cap="none" spc="0" normalizeH="0" baseline="0" noProof="0" dirty="0">
              <a:ln>
                <a:noFill/>
              </a:ln>
              <a:solidFill>
                <a:schemeClr val="accent5">
                  <a:lumMod val="50000"/>
                </a:schemeClr>
              </a:solidFill>
              <a:effectLst/>
              <a:uLnTx/>
              <a:uFillTx/>
              <a:latin typeface="Century Gothic" panose="020B0502020202020204" pitchFamily="34" charset="0"/>
            </a:endParaRPr>
          </a:p>
        </p:txBody>
      </p:sp>
      <p:sp>
        <p:nvSpPr>
          <p:cNvPr id="24" name="TextBox 19">
            <a:extLst>
              <a:ext uri="{FF2B5EF4-FFF2-40B4-BE49-F238E27FC236}">
                <a16:creationId xmlns:a16="http://schemas.microsoft.com/office/drawing/2014/main" id="{49F30F73-D59E-0347-A9B1-676B617766C8}"/>
              </a:ext>
            </a:extLst>
          </p:cNvPr>
          <p:cNvSpPr txBox="1"/>
          <p:nvPr/>
        </p:nvSpPr>
        <p:spPr>
          <a:xfrm>
            <a:off x="5671595" y="5146755"/>
            <a:ext cx="4220668" cy="57573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GB" sz="2400" i="1" kern="0" noProof="0" dirty="0">
                <a:solidFill>
                  <a:schemeClr val="accent5">
                    <a:lumMod val="50000"/>
                  </a:schemeClr>
                </a:solidFill>
                <a:latin typeface="Century Gothic" panose="020B0502020202020204" pitchFamily="34" charset="0"/>
                <a:cs typeface="Arial"/>
                <a:sym typeface="Wingdings" panose="05000000000000000000" pitchFamily="2" charset="2"/>
              </a:rPr>
              <a:t>I usually eat early.</a:t>
            </a:r>
            <a:endParaRPr kumimoji="0" lang="en-GB" sz="2400" b="1" i="1" u="none" strike="noStrike" kern="1200" cap="none" spc="0" normalizeH="0" baseline="0" noProof="0" dirty="0">
              <a:ln>
                <a:noFill/>
              </a:ln>
              <a:solidFill>
                <a:schemeClr val="accent5">
                  <a:lumMod val="50000"/>
                </a:schemeClr>
              </a:solidFill>
              <a:effectLst/>
              <a:uLnTx/>
              <a:uFillTx/>
              <a:latin typeface="Century Gothic" panose="020B0502020202020204" pitchFamily="34" charset="0"/>
            </a:endParaRPr>
          </a:p>
        </p:txBody>
      </p:sp>
      <p:sp>
        <p:nvSpPr>
          <p:cNvPr id="15" name="Speech Bubble: Rectangle with Corners Rounded 14">
            <a:extLst>
              <a:ext uri="{FF2B5EF4-FFF2-40B4-BE49-F238E27FC236}">
                <a16:creationId xmlns:a16="http://schemas.microsoft.com/office/drawing/2014/main" id="{BBA6AA3A-6C0A-4D57-91AA-D4DFBDE91EC6}"/>
              </a:ext>
            </a:extLst>
          </p:cNvPr>
          <p:cNvSpPr/>
          <p:nvPr/>
        </p:nvSpPr>
        <p:spPr>
          <a:xfrm>
            <a:off x="7141356" y="1776635"/>
            <a:ext cx="4059674" cy="1601922"/>
          </a:xfrm>
          <a:prstGeom prst="wedgeRoundRectCallout">
            <a:avLst>
              <a:gd name="adj1" fmla="val -56855"/>
              <a:gd name="adj2" fmla="val -20601"/>
              <a:gd name="adj3" fmla="val 16667"/>
            </a:avLst>
          </a:prstGeom>
          <a:solidFill>
            <a:schemeClr val="accent4">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spcAft>
                <a:spcPts val="800"/>
              </a:spcAft>
              <a:defRPr/>
            </a:pPr>
            <a:r>
              <a:rPr lang="en-GB" sz="2000" dirty="0">
                <a:solidFill>
                  <a:srgbClr val="002060"/>
                </a:solidFill>
                <a:latin typeface="Century Gothic" panose="020B0502020202020204" pitchFamily="34" charset="0"/>
                <a:ea typeface="Calibri" panose="020F0502020204030204" pitchFamily="34" charset="0"/>
              </a:rPr>
              <a:t>You already know some verbs with this change:</a:t>
            </a:r>
          </a:p>
          <a:p>
            <a:pPr lvl="0" algn="ctr">
              <a:spcAft>
                <a:spcPts val="800"/>
              </a:spcAft>
              <a:defRPr/>
            </a:pPr>
            <a:endParaRPr lang="en-GB" sz="2000" dirty="0">
              <a:solidFill>
                <a:srgbClr val="002060"/>
              </a:solidFill>
              <a:latin typeface="Century Gothic" panose="020B0502020202020204" pitchFamily="34" charset="0"/>
              <a:ea typeface="Calibri" panose="020F0502020204030204" pitchFamily="34" charset="0"/>
            </a:endParaRPr>
          </a:p>
        </p:txBody>
      </p:sp>
      <p:sp>
        <p:nvSpPr>
          <p:cNvPr id="30" name="Speech Bubble: Rectangle with Corners Rounded 14">
            <a:extLst>
              <a:ext uri="{FF2B5EF4-FFF2-40B4-BE49-F238E27FC236}">
                <a16:creationId xmlns:a16="http://schemas.microsoft.com/office/drawing/2014/main" id="{0EBC1281-9C7A-2D48-AE5C-2B11694383CB}"/>
              </a:ext>
            </a:extLst>
          </p:cNvPr>
          <p:cNvSpPr/>
          <p:nvPr/>
        </p:nvSpPr>
        <p:spPr>
          <a:xfrm>
            <a:off x="8796759" y="5119782"/>
            <a:ext cx="3274813" cy="1158858"/>
          </a:xfrm>
          <a:prstGeom prst="wedgeRoundRectCallout">
            <a:avLst>
              <a:gd name="adj1" fmla="val -58203"/>
              <a:gd name="adj2" fmla="val -16512"/>
              <a:gd name="adj3" fmla="val 16667"/>
            </a:avLst>
          </a:prstGeom>
          <a:solidFill>
            <a:schemeClr val="accent4">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spcAft>
                <a:spcPts val="800"/>
              </a:spcAft>
              <a:defRPr/>
            </a:pPr>
            <a:r>
              <a:rPr lang="en-GB" sz="2000" dirty="0">
                <a:solidFill>
                  <a:srgbClr val="002060"/>
                </a:solidFill>
                <a:latin typeface="Century Gothic" panose="020B0502020202020204" pitchFamily="34" charset="0"/>
                <a:ea typeface="Calibri" panose="020F0502020204030204" pitchFamily="34" charset="0"/>
              </a:rPr>
              <a:t>‘Soler</a:t>
            </a:r>
            <a:r>
              <a:rPr lang="en-GB" sz="2000">
                <a:solidFill>
                  <a:srgbClr val="002060"/>
                </a:solidFill>
                <a:latin typeface="Century Gothic" panose="020B0502020202020204" pitchFamily="34" charset="0"/>
                <a:ea typeface="Calibri" panose="020F0502020204030204" pitchFamily="34" charset="0"/>
              </a:rPr>
              <a:t>’ is a modal verb, so it is followed </a:t>
            </a:r>
            <a:r>
              <a:rPr lang="en-GB" sz="2000" dirty="0">
                <a:solidFill>
                  <a:srgbClr val="002060"/>
                </a:solidFill>
                <a:latin typeface="Century Gothic" panose="020B0502020202020204" pitchFamily="34" charset="0"/>
                <a:ea typeface="Calibri" panose="020F0502020204030204" pitchFamily="34" charset="0"/>
              </a:rPr>
              <a:t>by </a:t>
            </a:r>
            <a:r>
              <a:rPr lang="en-GB" sz="2000">
                <a:solidFill>
                  <a:srgbClr val="002060"/>
                </a:solidFill>
                <a:latin typeface="Century Gothic" panose="020B0502020202020204" pitchFamily="34" charset="0"/>
                <a:ea typeface="Calibri" panose="020F0502020204030204" pitchFamily="34" charset="0"/>
              </a:rPr>
              <a:t>an infinitive.</a:t>
            </a:r>
            <a:endParaRPr lang="en-GB" sz="2000" dirty="0">
              <a:solidFill>
                <a:srgbClr val="002060"/>
              </a:solidFill>
              <a:latin typeface="Century Gothic" panose="020B0502020202020204" pitchFamily="34" charset="0"/>
              <a:ea typeface="Calibri" panose="020F0502020204030204" pitchFamily="34" charset="0"/>
            </a:endParaRPr>
          </a:p>
        </p:txBody>
      </p:sp>
      <p:sp>
        <p:nvSpPr>
          <p:cNvPr id="4" name="Rectangle 3"/>
          <p:cNvSpPr/>
          <p:nvPr/>
        </p:nvSpPr>
        <p:spPr>
          <a:xfrm>
            <a:off x="7238612" y="2535276"/>
            <a:ext cx="3865161" cy="400110"/>
          </a:xfrm>
          <a:prstGeom prst="rect">
            <a:avLst/>
          </a:prstGeom>
        </p:spPr>
        <p:txBody>
          <a:bodyPr wrap="none">
            <a:spAutoFit/>
          </a:bodyPr>
          <a:lstStyle/>
          <a:p>
            <a:r>
              <a:rPr lang="en-GB" sz="2000">
                <a:solidFill>
                  <a:srgbClr val="002060"/>
                </a:solidFill>
                <a:latin typeface="Century Gothic" panose="020B0502020202020204" pitchFamily="34" charset="0"/>
                <a:ea typeface="Calibri" panose="020F0502020204030204" pitchFamily="34" charset="0"/>
              </a:rPr>
              <a:t>p</a:t>
            </a:r>
            <a:r>
              <a:rPr lang="en-GB" sz="2000" b="1">
                <a:solidFill>
                  <a:srgbClr val="002060"/>
                </a:solidFill>
                <a:latin typeface="Century Gothic" panose="020B0502020202020204" pitchFamily="34" charset="0"/>
                <a:ea typeface="Calibri" panose="020F0502020204030204" pitchFamily="34" charset="0"/>
              </a:rPr>
              <a:t>o</a:t>
            </a:r>
            <a:r>
              <a:rPr lang="en-GB" sz="2000">
                <a:solidFill>
                  <a:srgbClr val="002060"/>
                </a:solidFill>
                <a:latin typeface="Century Gothic" panose="020B0502020202020204" pitchFamily="34" charset="0"/>
                <a:ea typeface="Calibri" panose="020F0502020204030204" pitchFamily="34" charset="0"/>
              </a:rPr>
              <a:t>der (to be able to, can) </a:t>
            </a:r>
            <a:r>
              <a:rPr lang="en-GB" sz="2000">
                <a:solidFill>
                  <a:srgbClr val="002060"/>
                </a:solidFill>
                <a:latin typeface="Century Gothic" panose="020B0502020202020204" pitchFamily="34" charset="0"/>
                <a:ea typeface="Calibri" panose="020F0502020204030204" pitchFamily="34" charset="0"/>
                <a:sym typeface="Wingdings" pitchFamily="2" charset="2"/>
              </a:rPr>
              <a:t> </a:t>
            </a:r>
            <a:endParaRPr lang="en-GB" sz="2000"/>
          </a:p>
        </p:txBody>
      </p:sp>
      <p:sp>
        <p:nvSpPr>
          <p:cNvPr id="7" name="Rectangle 6"/>
          <p:cNvSpPr/>
          <p:nvPr/>
        </p:nvSpPr>
        <p:spPr>
          <a:xfrm>
            <a:off x="7238612" y="2872688"/>
            <a:ext cx="3555782" cy="400110"/>
          </a:xfrm>
          <a:prstGeom prst="rect">
            <a:avLst/>
          </a:prstGeom>
        </p:spPr>
        <p:txBody>
          <a:bodyPr wrap="none">
            <a:spAutoFit/>
          </a:bodyPr>
          <a:lstStyle/>
          <a:p>
            <a:pPr lvl="0" algn="ctr">
              <a:spcAft>
                <a:spcPts val="800"/>
              </a:spcAft>
              <a:defRPr/>
            </a:pPr>
            <a:r>
              <a:rPr lang="en-GB" sz="2000">
                <a:solidFill>
                  <a:srgbClr val="002060"/>
                </a:solidFill>
                <a:latin typeface="Century Gothic" panose="020B0502020202020204" pitchFamily="34" charset="0"/>
                <a:ea typeface="Calibri" panose="020F0502020204030204" pitchFamily="34" charset="0"/>
                <a:sym typeface="Wingdings" pitchFamily="2" charset="2"/>
              </a:rPr>
              <a:t>p</a:t>
            </a:r>
            <a:r>
              <a:rPr lang="en-GB" sz="2000" b="1">
                <a:solidFill>
                  <a:srgbClr val="002060"/>
                </a:solidFill>
                <a:latin typeface="Century Gothic" panose="020B0502020202020204" pitchFamily="34" charset="0"/>
                <a:ea typeface="Calibri" panose="020F0502020204030204" pitchFamily="34" charset="0"/>
                <a:sym typeface="Wingdings" pitchFamily="2" charset="2"/>
              </a:rPr>
              <a:t>ue</a:t>
            </a:r>
            <a:r>
              <a:rPr lang="en-GB" sz="2000">
                <a:solidFill>
                  <a:srgbClr val="002060"/>
                </a:solidFill>
                <a:latin typeface="Century Gothic" panose="020B0502020202020204" pitchFamily="34" charset="0"/>
                <a:ea typeface="Calibri" panose="020F0502020204030204" pitchFamily="34" charset="0"/>
                <a:sym typeface="Wingdings" pitchFamily="2" charset="2"/>
              </a:rPr>
              <a:t>do (I am able to, I can)</a:t>
            </a:r>
            <a:endParaRPr lang="en-GB" sz="2000" dirty="0">
              <a:solidFill>
                <a:srgbClr val="002060"/>
              </a:solidFill>
              <a:latin typeface="Century Gothic" panose="020B0502020202020204" pitchFamily="34" charset="0"/>
              <a:ea typeface="Calibri" panose="020F0502020204030204" pitchFamily="34" charset="0"/>
              <a:sym typeface="Wingdings" pitchFamily="2" charset="2"/>
            </a:endParaRPr>
          </a:p>
        </p:txBody>
      </p:sp>
      <p:sp>
        <p:nvSpPr>
          <p:cNvPr id="21" name="Rectangle 20"/>
          <p:cNvSpPr/>
          <p:nvPr/>
        </p:nvSpPr>
        <p:spPr>
          <a:xfrm>
            <a:off x="114534" y="3417499"/>
            <a:ext cx="8901969" cy="461665"/>
          </a:xfrm>
          <a:prstGeom prst="rect">
            <a:avLst/>
          </a:prstGeom>
        </p:spPr>
        <p:txBody>
          <a:bodyPr wrap="square">
            <a:spAutoFit/>
          </a:bodyPr>
          <a:lstStyle/>
          <a:p>
            <a:pPr lvl="0">
              <a:spcAft>
                <a:spcPts val="800"/>
              </a:spcAft>
              <a:defRPr/>
            </a:pPr>
            <a:r>
              <a:rPr lang="en-GB" sz="2400">
                <a:solidFill>
                  <a:schemeClr val="accent5">
                    <a:lumMod val="50000"/>
                  </a:schemeClr>
                </a:solidFill>
                <a:latin typeface="Century Gothic" panose="020B0502020202020204" pitchFamily="34" charset="0"/>
                <a:ea typeface="Calibri" panose="020F0502020204030204" pitchFamily="34" charset="0"/>
              </a:rPr>
              <a:t>‘Probar’, ‘costar’ and ‘soler’ work in the same way.</a:t>
            </a:r>
            <a:endParaRPr lang="en-GB" sz="2400" dirty="0">
              <a:solidFill>
                <a:schemeClr val="accent5">
                  <a:lumMod val="50000"/>
                </a:schemeClr>
              </a:solidFill>
              <a:latin typeface="Century Gothic" panose="020B0502020202020204" pitchFamily="34" charset="0"/>
              <a:ea typeface="Calibri" panose="020F0502020204030204" pitchFamily="34" charset="0"/>
            </a:endParaRPr>
          </a:p>
        </p:txBody>
      </p:sp>
    </p:spTree>
    <p:extLst>
      <p:ext uri="{BB962C8B-B14F-4D97-AF65-F5344CB8AC3E}">
        <p14:creationId xmlns:p14="http://schemas.microsoft.com/office/powerpoint/2010/main" val="3571611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p:bldP spid="6" grpId="0"/>
      <p:bldP spid="8" grpId="0"/>
      <p:bldP spid="14" grpId="0"/>
      <p:bldP spid="16" grpId="0"/>
      <p:bldP spid="17" grpId="0"/>
      <p:bldP spid="18" grpId="0"/>
      <p:bldP spid="23" grpId="0"/>
      <p:bldP spid="24" grpId="0"/>
      <p:bldP spid="15" grpId="0" animBg="1"/>
      <p:bldP spid="30" grpId="0" animBg="1"/>
      <p:bldP spid="4" grpId="0"/>
      <p:bldP spid="7" grpId="0"/>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89372"/>
            <a:ext cx="11702143" cy="1488394"/>
          </a:xfrm>
        </p:spPr>
        <p:txBody>
          <a:bodyPr>
            <a:normAutofit/>
          </a:bodyPr>
          <a:lstStyle/>
          <a:p>
            <a:r>
              <a:rPr lang="en-GB" sz="2200" b="1" dirty="0">
                <a:solidFill>
                  <a:schemeClr val="bg1"/>
                </a:solidFill>
              </a:rPr>
              <a:t>Saying who or what receives the action </a:t>
            </a:r>
            <a:br>
              <a:rPr lang="en-GB" sz="2200" b="1" dirty="0">
                <a:solidFill>
                  <a:schemeClr val="bg1"/>
                </a:solidFill>
              </a:rPr>
            </a:br>
            <a:r>
              <a:rPr lang="en-GB" sz="2200" dirty="0">
                <a:solidFill>
                  <a:schemeClr val="bg1"/>
                </a:solidFill>
              </a:rPr>
              <a:t>using </a:t>
            </a:r>
            <a:r>
              <a:rPr lang="en-GB" sz="2200">
                <a:solidFill>
                  <a:schemeClr val="bg1"/>
                </a:solidFill>
              </a:rPr>
              <a:t>‘la’ &amp; ‘las</a:t>
            </a:r>
            <a:r>
              <a:rPr lang="en-GB" sz="2200" dirty="0">
                <a:solidFill>
                  <a:schemeClr val="bg1"/>
                </a:solidFill>
              </a:rPr>
              <a:t>’ in object-first sentences</a:t>
            </a:r>
            <a:endParaRPr lang="en-GB" sz="2200" b="1" dirty="0">
              <a:solidFill>
                <a:schemeClr val="bg1"/>
              </a:solidFill>
            </a:endParaRPr>
          </a:p>
        </p:txBody>
      </p:sp>
      <p:sp>
        <p:nvSpPr>
          <p:cNvPr id="3" name="Rectangle 2"/>
          <p:cNvSpPr/>
          <p:nvPr/>
        </p:nvSpPr>
        <p:spPr>
          <a:xfrm>
            <a:off x="314221" y="1201989"/>
            <a:ext cx="11212032" cy="892552"/>
          </a:xfrm>
          <a:prstGeom prst="rect">
            <a:avLst/>
          </a:prstGeom>
        </p:spPr>
        <p:txBody>
          <a:bodyPr wrap="square">
            <a:spAutoFit/>
          </a:bodyPr>
          <a:lstStyle/>
          <a:p>
            <a:pPr lvl="0">
              <a:spcAft>
                <a:spcPts val="800"/>
              </a:spcAft>
              <a:defRPr/>
            </a:pPr>
            <a:r>
              <a:rPr lang="en-GB" sz="2600">
                <a:solidFill>
                  <a:schemeClr val="accent5">
                    <a:lumMod val="50000"/>
                  </a:schemeClr>
                </a:solidFill>
                <a:latin typeface="Century Gothic" panose="020B0502020202020204" pitchFamily="34" charset="0"/>
                <a:ea typeface="Calibri" panose="020F0502020204030204" pitchFamily="34" charset="0"/>
              </a:rPr>
              <a:t>Remember, to mean </a:t>
            </a:r>
            <a:r>
              <a:rPr lang="en-GB" sz="2600" b="1">
                <a:solidFill>
                  <a:schemeClr val="accent5">
                    <a:lumMod val="50000"/>
                  </a:schemeClr>
                </a:solidFill>
                <a:latin typeface="Century Gothic" panose="020B0502020202020204" pitchFamily="34" charset="0"/>
                <a:ea typeface="Calibri" panose="020F0502020204030204" pitchFamily="34" charset="0"/>
              </a:rPr>
              <a:t>‘her’ </a:t>
            </a:r>
            <a:r>
              <a:rPr lang="en-GB" sz="2600" dirty="0">
                <a:solidFill>
                  <a:schemeClr val="accent5">
                    <a:lumMod val="50000"/>
                  </a:schemeClr>
                </a:solidFill>
                <a:latin typeface="Century Gothic" panose="020B0502020202020204" pitchFamily="34" charset="0"/>
                <a:ea typeface="Calibri" panose="020F0502020204030204" pitchFamily="34" charset="0"/>
              </a:rPr>
              <a:t>or</a:t>
            </a:r>
            <a:r>
              <a:rPr lang="en-GB" sz="2600" b="1" dirty="0">
                <a:solidFill>
                  <a:schemeClr val="accent5">
                    <a:lumMod val="50000"/>
                  </a:schemeClr>
                </a:solidFill>
                <a:latin typeface="Century Gothic" panose="020B0502020202020204" pitchFamily="34" charset="0"/>
                <a:ea typeface="Calibri" panose="020F0502020204030204" pitchFamily="34" charset="0"/>
              </a:rPr>
              <a:t> ‘it</a:t>
            </a:r>
            <a:r>
              <a:rPr lang="en-GB" sz="2600" b="1">
                <a:solidFill>
                  <a:schemeClr val="accent5">
                    <a:lumMod val="50000"/>
                  </a:schemeClr>
                </a:solidFill>
                <a:latin typeface="Century Gothic" panose="020B0502020202020204" pitchFamily="34" charset="0"/>
                <a:ea typeface="Calibri" panose="020F0502020204030204" pitchFamily="34" charset="0"/>
              </a:rPr>
              <a:t>’ </a:t>
            </a:r>
            <a:r>
              <a:rPr lang="en-GB" sz="2600">
                <a:solidFill>
                  <a:schemeClr val="accent5">
                    <a:lumMod val="50000"/>
                  </a:schemeClr>
                </a:solidFill>
                <a:latin typeface="Century Gothic" panose="020B0502020202020204" pitchFamily="34" charset="0"/>
                <a:ea typeface="Calibri" panose="020F0502020204030204" pitchFamily="34" charset="0"/>
              </a:rPr>
              <a:t>when referring to a singular (or uncountable) </a:t>
            </a:r>
            <a:r>
              <a:rPr lang="en-GB" sz="2600" i="1">
                <a:solidFill>
                  <a:schemeClr val="accent5">
                    <a:lumMod val="50000"/>
                  </a:schemeClr>
                </a:solidFill>
                <a:latin typeface="Century Gothic" panose="020B0502020202020204" pitchFamily="34" charset="0"/>
                <a:ea typeface="Calibri" panose="020F0502020204030204" pitchFamily="34" charset="0"/>
              </a:rPr>
              <a:t>feminine</a:t>
            </a:r>
            <a:r>
              <a:rPr lang="en-GB" sz="2600">
                <a:solidFill>
                  <a:schemeClr val="accent5">
                    <a:lumMod val="50000"/>
                  </a:schemeClr>
                </a:solidFill>
                <a:latin typeface="Century Gothic" panose="020B0502020202020204" pitchFamily="34" charset="0"/>
                <a:ea typeface="Calibri" panose="020F0502020204030204" pitchFamily="34" charset="0"/>
              </a:rPr>
              <a:t> object, use ____ before a verb.</a:t>
            </a:r>
            <a:endPar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endParaRPr>
          </a:p>
        </p:txBody>
      </p:sp>
      <p:sp>
        <p:nvSpPr>
          <p:cNvPr id="10" name="TextBox 9"/>
          <p:cNvSpPr txBox="1"/>
          <p:nvPr/>
        </p:nvSpPr>
        <p:spPr>
          <a:xfrm>
            <a:off x="3083714" y="2118339"/>
            <a:ext cx="7305208" cy="61786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600" b="0" i="0" u="none" strike="noStrike" kern="0" cap="none" spc="0" normalizeH="0" baseline="0" noProof="0" dirty="0">
                <a:ln>
                  <a:noFill/>
                </a:ln>
                <a:solidFill>
                  <a:schemeClr val="accent5">
                    <a:lumMod val="50000"/>
                  </a:schemeClr>
                </a:solidFill>
                <a:effectLst/>
                <a:uLnTx/>
                <a:uFillTx/>
                <a:latin typeface="Century Gothic" panose="020B0502020202020204" pitchFamily="34" charset="0"/>
                <a:ea typeface="+mn-ea"/>
                <a:cs typeface="Arial"/>
                <a:sym typeface="Wingdings" panose="05000000000000000000" pitchFamily="2" charset="2"/>
              </a:rPr>
              <a:t></a:t>
            </a:r>
            <a:r>
              <a:rPr kumimoji="0" lang="en-GB" sz="26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rPr>
              <a:t> </a:t>
            </a:r>
            <a:r>
              <a:rPr kumimoji="0" lang="en-GB" sz="2600" b="0" i="1"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rPr>
              <a:t>I buy </a:t>
            </a:r>
            <a:r>
              <a:rPr kumimoji="0" lang="en-GB" sz="2600" b="0" i="1" strike="noStrike" kern="1200" cap="none" spc="0" normalizeH="0" noProof="0">
                <a:ln>
                  <a:noFill/>
                </a:ln>
                <a:solidFill>
                  <a:schemeClr val="accent5">
                    <a:lumMod val="50000"/>
                  </a:schemeClr>
                </a:solidFill>
                <a:effectLst/>
                <a:uLnTx/>
                <a:uFillTx/>
                <a:latin typeface="Century Gothic" panose="020B0502020202020204" pitchFamily="34" charset="0"/>
                <a:ea typeface="+mn-ea"/>
              </a:rPr>
              <a:t>the fruit</a:t>
            </a:r>
            <a:r>
              <a:rPr kumimoji="0" lang="en-GB" sz="2600" b="0" i="1" u="none" strike="noStrike" kern="1200" cap="none" spc="0" normalizeH="0" noProof="0">
                <a:ln>
                  <a:noFill/>
                </a:ln>
                <a:solidFill>
                  <a:schemeClr val="accent5">
                    <a:lumMod val="50000"/>
                  </a:schemeClr>
                </a:solidFill>
                <a:effectLst/>
                <a:uLnTx/>
                <a:uFillTx/>
                <a:latin typeface="Century Gothic" panose="020B0502020202020204" pitchFamily="34" charset="0"/>
                <a:ea typeface="+mn-ea"/>
              </a:rPr>
              <a:t>.</a:t>
            </a:r>
            <a:endParaRPr kumimoji="0" lang="en-GB" sz="2600" b="1" i="1"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endParaRPr>
          </a:p>
        </p:txBody>
      </p:sp>
      <p:sp>
        <p:nvSpPr>
          <p:cNvPr id="19"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20" name="TextBox 19">
            <a:extLst>
              <a:ext uri="{FF2B5EF4-FFF2-40B4-BE49-F238E27FC236}">
                <a16:creationId xmlns:a16="http://schemas.microsoft.com/office/drawing/2014/main" id="{9AB45453-6A53-4D6D-85C5-0A97F81BB3C2}"/>
              </a:ext>
            </a:extLst>
          </p:cNvPr>
          <p:cNvSpPr txBox="1"/>
          <p:nvPr/>
        </p:nvSpPr>
        <p:spPr>
          <a:xfrm>
            <a:off x="2444702" y="2619097"/>
            <a:ext cx="7305208" cy="61786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600" b="0" i="0" u="none" strike="noStrike" kern="0" cap="none" spc="0" normalizeH="0" baseline="0" noProof="0" dirty="0">
                <a:ln>
                  <a:noFill/>
                </a:ln>
                <a:solidFill>
                  <a:schemeClr val="accent5">
                    <a:lumMod val="50000"/>
                  </a:schemeClr>
                </a:solidFill>
                <a:effectLst/>
                <a:uLnTx/>
                <a:uFillTx/>
                <a:latin typeface="Century Gothic" panose="020B0502020202020204" pitchFamily="34" charset="0"/>
                <a:ea typeface="+mn-ea"/>
                <a:cs typeface="Arial"/>
                <a:sym typeface="Wingdings" panose="05000000000000000000" pitchFamily="2" charset="2"/>
              </a:rPr>
              <a:t></a:t>
            </a:r>
            <a:r>
              <a:rPr kumimoji="0" lang="en-GB" sz="26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rPr>
              <a:t> </a:t>
            </a:r>
            <a:r>
              <a:rPr kumimoji="0" lang="en-GB" sz="2600" b="0" i="1"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rPr>
              <a:t>I buy </a:t>
            </a:r>
            <a:r>
              <a:rPr kumimoji="0" lang="en-GB" sz="2600" b="0" i="1" u="sng"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rPr>
              <a:t>it</a:t>
            </a:r>
            <a:r>
              <a:rPr kumimoji="0" lang="en-GB" sz="2600" b="0" i="1"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rPr>
              <a:t>.</a:t>
            </a:r>
            <a:endParaRPr kumimoji="0" lang="en-GB" sz="2600" b="1" i="1"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endParaRPr>
          </a:p>
        </p:txBody>
      </p:sp>
      <p:sp>
        <p:nvSpPr>
          <p:cNvPr id="6" name="Rectangle 5"/>
          <p:cNvSpPr/>
          <p:nvPr/>
        </p:nvSpPr>
        <p:spPr>
          <a:xfrm>
            <a:off x="299135" y="2199084"/>
            <a:ext cx="3180665" cy="492443"/>
          </a:xfrm>
          <a:prstGeom prst="rect">
            <a:avLst/>
          </a:prstGeom>
        </p:spPr>
        <p:txBody>
          <a:bodyPr wrap="square">
            <a:spAutoFit/>
          </a:bodyPr>
          <a:lstStyle/>
          <a:p>
            <a:pPr lvl="0">
              <a:spcAft>
                <a:spcPts val="800"/>
              </a:spcAft>
              <a:defRPr/>
            </a:pPr>
            <a:r>
              <a:rPr lang="en-GB" sz="2600" err="1">
                <a:solidFill>
                  <a:schemeClr val="accent5">
                    <a:lumMod val="50000"/>
                  </a:schemeClr>
                </a:solidFill>
                <a:latin typeface="Century Gothic" panose="020B0502020202020204" pitchFamily="34" charset="0"/>
                <a:ea typeface="Calibri" panose="020F0502020204030204" pitchFamily="34" charset="0"/>
              </a:rPr>
              <a:t>Compro</a:t>
            </a:r>
            <a:r>
              <a:rPr lang="en-GB" sz="2600">
                <a:solidFill>
                  <a:schemeClr val="accent5">
                    <a:lumMod val="50000"/>
                  </a:schemeClr>
                </a:solidFill>
                <a:latin typeface="Century Gothic" panose="020B0502020202020204" pitchFamily="34" charset="0"/>
                <a:ea typeface="Calibri" panose="020F0502020204030204" pitchFamily="34" charset="0"/>
              </a:rPr>
              <a:t> la fruta</a:t>
            </a:r>
            <a:r>
              <a:rPr lang="en-GB" sz="2600" b="1">
                <a:solidFill>
                  <a:schemeClr val="accent5">
                    <a:lumMod val="50000"/>
                  </a:schemeClr>
                </a:solidFill>
                <a:latin typeface="Century Gothic" panose="020B0502020202020204" pitchFamily="34" charset="0"/>
                <a:ea typeface="Calibri" panose="020F0502020204030204" pitchFamily="34" charset="0"/>
              </a:rPr>
              <a:t>.</a:t>
            </a:r>
            <a:endParaRPr lang="en-GB" sz="2600" dirty="0">
              <a:solidFill>
                <a:schemeClr val="accent5">
                  <a:lumMod val="50000"/>
                </a:schemeClr>
              </a:solidFill>
              <a:latin typeface="Century Gothic" panose="020B0502020202020204" pitchFamily="34" charset="0"/>
              <a:ea typeface="Calibri" panose="020F0502020204030204" pitchFamily="34" charset="0"/>
            </a:endParaRPr>
          </a:p>
        </p:txBody>
      </p:sp>
      <p:sp>
        <p:nvSpPr>
          <p:cNvPr id="8" name="Rectangle 7"/>
          <p:cNvSpPr/>
          <p:nvPr/>
        </p:nvSpPr>
        <p:spPr>
          <a:xfrm>
            <a:off x="358623" y="2739454"/>
            <a:ext cx="2086079" cy="492443"/>
          </a:xfrm>
          <a:prstGeom prst="rect">
            <a:avLst/>
          </a:prstGeom>
        </p:spPr>
        <p:txBody>
          <a:bodyPr wrap="square">
            <a:spAutoFit/>
          </a:bodyPr>
          <a:lstStyle/>
          <a:p>
            <a:pPr>
              <a:spcAft>
                <a:spcPts val="800"/>
              </a:spcAft>
              <a:defRPr/>
            </a:pPr>
            <a:r>
              <a:rPr lang="en-GB" sz="2600" b="1">
                <a:solidFill>
                  <a:srgbClr val="F66400"/>
                </a:solidFill>
                <a:latin typeface="Century Gothic" panose="020B0502020202020204" pitchFamily="34" charset="0"/>
                <a:ea typeface="Calibri" panose="020F0502020204030204" pitchFamily="34" charset="0"/>
              </a:rPr>
              <a:t>La</a:t>
            </a:r>
            <a:r>
              <a:rPr lang="en-GB" sz="2600">
                <a:solidFill>
                  <a:schemeClr val="accent5">
                    <a:lumMod val="50000"/>
                  </a:schemeClr>
                </a:solidFill>
                <a:latin typeface="Century Gothic" panose="020B0502020202020204" pitchFamily="34" charset="0"/>
                <a:ea typeface="Calibri" panose="020F0502020204030204" pitchFamily="34" charset="0"/>
              </a:rPr>
              <a:t> </a:t>
            </a:r>
            <a:r>
              <a:rPr lang="en-GB" sz="2600" dirty="0" err="1">
                <a:solidFill>
                  <a:schemeClr val="accent5">
                    <a:lumMod val="50000"/>
                  </a:schemeClr>
                </a:solidFill>
                <a:latin typeface="Century Gothic" panose="020B0502020202020204" pitchFamily="34" charset="0"/>
                <a:ea typeface="Calibri" panose="020F0502020204030204" pitchFamily="34" charset="0"/>
              </a:rPr>
              <a:t>compro</a:t>
            </a:r>
            <a:r>
              <a:rPr lang="en-GB" sz="2600" dirty="0">
                <a:solidFill>
                  <a:schemeClr val="accent5">
                    <a:lumMod val="50000"/>
                  </a:schemeClr>
                </a:solidFill>
                <a:latin typeface="Century Gothic" panose="020B0502020202020204" pitchFamily="34" charset="0"/>
                <a:ea typeface="Calibri" panose="020F0502020204030204" pitchFamily="34" charset="0"/>
              </a:rPr>
              <a:t>.</a:t>
            </a:r>
            <a:endParaRPr lang="en-GB" sz="2600" b="1" dirty="0">
              <a:solidFill>
                <a:schemeClr val="accent5">
                  <a:lumMod val="50000"/>
                </a:schemeClr>
              </a:solidFill>
              <a:latin typeface="Century Gothic" panose="020B0502020202020204" pitchFamily="34" charset="0"/>
              <a:ea typeface="Calibri" panose="020F0502020204030204" pitchFamily="34" charset="0"/>
            </a:endParaRPr>
          </a:p>
        </p:txBody>
      </p:sp>
      <p:sp>
        <p:nvSpPr>
          <p:cNvPr id="14" name="Rectangle 2">
            <a:extLst>
              <a:ext uri="{FF2B5EF4-FFF2-40B4-BE49-F238E27FC236}">
                <a16:creationId xmlns:a16="http://schemas.microsoft.com/office/drawing/2014/main" id="{CDA7F708-727D-A14C-9765-BC6B440FE5DA}"/>
              </a:ext>
            </a:extLst>
          </p:cNvPr>
          <p:cNvSpPr/>
          <p:nvPr/>
        </p:nvSpPr>
        <p:spPr>
          <a:xfrm>
            <a:off x="299135" y="3560781"/>
            <a:ext cx="13401779" cy="492443"/>
          </a:xfrm>
          <a:prstGeom prst="rect">
            <a:avLst/>
          </a:prstGeom>
        </p:spPr>
        <p:txBody>
          <a:bodyPr wrap="square">
            <a:spAutoFit/>
          </a:bodyPr>
          <a:lstStyle/>
          <a:p>
            <a:pPr lvl="0">
              <a:spcAft>
                <a:spcPts val="800"/>
              </a:spcAft>
              <a:defRPr/>
            </a:pPr>
            <a:r>
              <a:rPr lang="en-GB" sz="2600" dirty="0">
                <a:solidFill>
                  <a:schemeClr val="accent5">
                    <a:lumMod val="50000"/>
                  </a:schemeClr>
                </a:solidFill>
                <a:latin typeface="Century Gothic" panose="020B0502020202020204" pitchFamily="34" charset="0"/>
                <a:ea typeface="Calibri" panose="020F0502020204030204" pitchFamily="34" charset="0"/>
              </a:rPr>
              <a:t>To mean </a:t>
            </a:r>
            <a:r>
              <a:rPr lang="en-GB" sz="2600" b="1" dirty="0">
                <a:solidFill>
                  <a:schemeClr val="accent5">
                    <a:lumMod val="50000"/>
                  </a:schemeClr>
                </a:solidFill>
                <a:latin typeface="Century Gothic" panose="020B0502020202020204" pitchFamily="34" charset="0"/>
                <a:ea typeface="Calibri" panose="020F0502020204030204" pitchFamily="34" charset="0"/>
              </a:rPr>
              <a:t>‘them</a:t>
            </a:r>
            <a:r>
              <a:rPr lang="en-GB" sz="2600" b="1">
                <a:solidFill>
                  <a:schemeClr val="accent5">
                    <a:lumMod val="50000"/>
                  </a:schemeClr>
                </a:solidFill>
                <a:latin typeface="Century Gothic" panose="020B0502020202020204" pitchFamily="34" charset="0"/>
                <a:ea typeface="Calibri" panose="020F0502020204030204" pitchFamily="34" charset="0"/>
              </a:rPr>
              <a:t>’ </a:t>
            </a:r>
            <a:r>
              <a:rPr lang="en-GB" sz="2600">
                <a:solidFill>
                  <a:schemeClr val="accent5">
                    <a:lumMod val="50000"/>
                  </a:schemeClr>
                </a:solidFill>
                <a:latin typeface="Century Gothic" panose="020B0502020202020204" pitchFamily="34" charset="0"/>
                <a:ea typeface="Calibri" panose="020F0502020204030204" pitchFamily="34" charset="0"/>
              </a:rPr>
              <a:t>for a plural feminine object, use </a:t>
            </a:r>
            <a:r>
              <a:rPr lang="en-GB" sz="2600" b="1">
                <a:solidFill>
                  <a:schemeClr val="accent5">
                    <a:lumMod val="50000"/>
                  </a:schemeClr>
                </a:solidFill>
                <a:latin typeface="Century Gothic" panose="020B0502020202020204" pitchFamily="34" charset="0"/>
                <a:ea typeface="Calibri" panose="020F0502020204030204" pitchFamily="34" charset="0"/>
              </a:rPr>
              <a:t>las </a:t>
            </a:r>
            <a:r>
              <a:rPr lang="en-GB" sz="2600">
                <a:solidFill>
                  <a:schemeClr val="accent5">
                    <a:lumMod val="50000"/>
                  </a:schemeClr>
                </a:solidFill>
                <a:latin typeface="Century Gothic" panose="020B0502020202020204" pitchFamily="34" charset="0"/>
                <a:ea typeface="Calibri" panose="020F0502020204030204" pitchFamily="34" charset="0"/>
              </a:rPr>
              <a:t>before a verb.</a:t>
            </a:r>
            <a:endPar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endParaRPr>
          </a:p>
        </p:txBody>
      </p:sp>
      <p:sp>
        <p:nvSpPr>
          <p:cNvPr id="16" name="TextBox 9">
            <a:extLst>
              <a:ext uri="{FF2B5EF4-FFF2-40B4-BE49-F238E27FC236}">
                <a16:creationId xmlns:a16="http://schemas.microsoft.com/office/drawing/2014/main" id="{857F8A30-9CBB-DF46-A4A2-C88E9774EF0B}"/>
              </a:ext>
            </a:extLst>
          </p:cNvPr>
          <p:cNvSpPr txBox="1"/>
          <p:nvPr/>
        </p:nvSpPr>
        <p:spPr>
          <a:xfrm>
            <a:off x="3694606" y="4081222"/>
            <a:ext cx="6083424" cy="61773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600" b="0" i="0" u="none" strike="noStrike" kern="0" cap="none" spc="0" normalizeH="0" baseline="0" noProof="0" dirty="0">
                <a:ln>
                  <a:noFill/>
                </a:ln>
                <a:solidFill>
                  <a:schemeClr val="accent5">
                    <a:lumMod val="50000"/>
                  </a:schemeClr>
                </a:solidFill>
                <a:effectLst/>
                <a:uLnTx/>
                <a:uFillTx/>
                <a:latin typeface="Century Gothic" panose="020B0502020202020204" pitchFamily="34" charset="0"/>
                <a:cs typeface="Arial"/>
                <a:sym typeface="Wingdings" panose="05000000000000000000" pitchFamily="2" charset="2"/>
              </a:rPr>
              <a:t></a:t>
            </a:r>
            <a:r>
              <a:rPr kumimoji="0" lang="en-GB" sz="26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rPr>
              <a:t> </a:t>
            </a:r>
            <a:r>
              <a:rPr lang="en-GB" sz="2600" i="1">
                <a:solidFill>
                  <a:schemeClr val="accent5">
                    <a:lumMod val="50000"/>
                  </a:schemeClr>
                </a:solidFill>
                <a:latin typeface="Century Gothic" panose="020B0502020202020204" pitchFamily="34" charset="0"/>
              </a:rPr>
              <a:t>You</a:t>
            </a:r>
            <a:r>
              <a:rPr kumimoji="0" lang="en-GB" sz="2600" b="0" i="1" u="none" strike="noStrike" kern="1200" cap="none" spc="0" normalizeH="0" baseline="0" noProof="0">
                <a:ln>
                  <a:noFill/>
                </a:ln>
                <a:solidFill>
                  <a:schemeClr val="accent5">
                    <a:lumMod val="50000"/>
                  </a:schemeClr>
                </a:solidFill>
                <a:effectLst/>
                <a:uLnTx/>
                <a:uFillTx/>
                <a:latin typeface="Century Gothic" panose="020B0502020202020204" pitchFamily="34" charset="0"/>
              </a:rPr>
              <a:t> cut (up) </a:t>
            </a:r>
            <a:r>
              <a:rPr kumimoji="0" lang="en-GB" sz="2600" b="0" i="1" strike="noStrike" kern="1200" cap="none" spc="0" normalizeH="0" baseline="0" noProof="0">
                <a:ln>
                  <a:noFill/>
                </a:ln>
                <a:solidFill>
                  <a:schemeClr val="accent5">
                    <a:lumMod val="50000"/>
                  </a:schemeClr>
                </a:solidFill>
                <a:effectLst/>
                <a:uLnTx/>
                <a:uFillTx/>
                <a:latin typeface="Century Gothic" panose="020B0502020202020204" pitchFamily="34" charset="0"/>
              </a:rPr>
              <a:t>the</a:t>
            </a:r>
            <a:r>
              <a:rPr kumimoji="0" lang="en-GB" sz="2600" b="0" i="1" strike="noStrike" kern="1200" cap="none" spc="0" normalizeH="0" noProof="0">
                <a:ln>
                  <a:noFill/>
                </a:ln>
                <a:solidFill>
                  <a:schemeClr val="accent5">
                    <a:lumMod val="50000"/>
                  </a:schemeClr>
                </a:solidFill>
                <a:effectLst/>
                <a:uLnTx/>
                <a:uFillTx/>
                <a:latin typeface="Century Gothic" panose="020B0502020202020204" pitchFamily="34" charset="0"/>
              </a:rPr>
              <a:t> vegetables</a:t>
            </a:r>
            <a:r>
              <a:rPr kumimoji="0" lang="en-GB" sz="2600" b="0" i="1" u="none" strike="noStrike" kern="1200" cap="none" spc="0" normalizeH="0" baseline="0" noProof="0">
                <a:ln>
                  <a:noFill/>
                </a:ln>
                <a:solidFill>
                  <a:schemeClr val="accent5">
                    <a:lumMod val="50000"/>
                  </a:schemeClr>
                </a:solidFill>
                <a:effectLst/>
                <a:uLnTx/>
                <a:uFillTx/>
                <a:latin typeface="Century Gothic" panose="020B0502020202020204" pitchFamily="34" charset="0"/>
              </a:rPr>
              <a:t>.</a:t>
            </a:r>
            <a:endParaRPr kumimoji="0" lang="en-GB" sz="2600" b="1" i="1" u="none" strike="noStrike" kern="1200" cap="none" spc="0" normalizeH="0" baseline="0" noProof="0" dirty="0">
              <a:ln>
                <a:noFill/>
              </a:ln>
              <a:solidFill>
                <a:schemeClr val="accent5">
                  <a:lumMod val="50000"/>
                </a:schemeClr>
              </a:solidFill>
              <a:effectLst/>
              <a:uLnTx/>
              <a:uFillTx/>
              <a:latin typeface="Century Gothic" panose="020B0502020202020204" pitchFamily="34" charset="0"/>
            </a:endParaRPr>
          </a:p>
        </p:txBody>
      </p:sp>
      <p:sp>
        <p:nvSpPr>
          <p:cNvPr id="17" name="TextBox 19">
            <a:extLst>
              <a:ext uri="{FF2B5EF4-FFF2-40B4-BE49-F238E27FC236}">
                <a16:creationId xmlns:a16="http://schemas.microsoft.com/office/drawing/2014/main" id="{BDB230E7-E480-A34B-A2B5-1D1FBD2D5205}"/>
              </a:ext>
            </a:extLst>
          </p:cNvPr>
          <p:cNvSpPr txBox="1"/>
          <p:nvPr/>
        </p:nvSpPr>
        <p:spPr>
          <a:xfrm>
            <a:off x="2284249" y="4698860"/>
            <a:ext cx="3873624" cy="61773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600" b="0" i="0" u="none" strike="noStrike" kern="0" cap="none" spc="0" normalizeH="0" baseline="0" noProof="0" dirty="0">
                <a:ln>
                  <a:noFill/>
                </a:ln>
                <a:solidFill>
                  <a:schemeClr val="accent5">
                    <a:lumMod val="50000"/>
                  </a:schemeClr>
                </a:solidFill>
                <a:effectLst/>
                <a:uLnTx/>
                <a:uFillTx/>
                <a:latin typeface="Century Gothic" panose="020B0502020202020204" pitchFamily="34" charset="0"/>
                <a:cs typeface="Arial"/>
                <a:sym typeface="Wingdings" panose="05000000000000000000" pitchFamily="2" charset="2"/>
              </a:rPr>
              <a:t></a:t>
            </a:r>
            <a:r>
              <a:rPr kumimoji="0" lang="en-GB" sz="26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rPr>
              <a:t> </a:t>
            </a:r>
            <a:r>
              <a:rPr lang="en-GB" sz="2600" i="1">
                <a:solidFill>
                  <a:schemeClr val="accent5">
                    <a:lumMod val="50000"/>
                  </a:schemeClr>
                </a:solidFill>
                <a:latin typeface="Century Gothic" panose="020B0502020202020204" pitchFamily="34" charset="0"/>
              </a:rPr>
              <a:t>You</a:t>
            </a:r>
            <a:r>
              <a:rPr kumimoji="0" lang="en-GB" sz="2600" b="0" i="1" u="none" strike="noStrike" kern="1200" cap="none" spc="0" normalizeH="0" baseline="0" noProof="0">
                <a:ln>
                  <a:noFill/>
                </a:ln>
                <a:solidFill>
                  <a:schemeClr val="accent5">
                    <a:lumMod val="50000"/>
                  </a:schemeClr>
                </a:solidFill>
                <a:effectLst/>
                <a:uLnTx/>
                <a:uFillTx/>
                <a:latin typeface="Century Gothic" panose="020B0502020202020204" pitchFamily="34" charset="0"/>
              </a:rPr>
              <a:t> cut </a:t>
            </a:r>
            <a:r>
              <a:rPr kumimoji="0" lang="en-GB" sz="2600" b="0" i="1" u="sng" strike="noStrike" kern="1200" cap="none" spc="0" normalizeH="0" baseline="0" noProof="0">
                <a:ln>
                  <a:noFill/>
                </a:ln>
                <a:solidFill>
                  <a:schemeClr val="accent5">
                    <a:lumMod val="50000"/>
                  </a:schemeClr>
                </a:solidFill>
                <a:effectLst/>
                <a:uLnTx/>
                <a:uFillTx/>
                <a:latin typeface="Century Gothic" panose="020B0502020202020204" pitchFamily="34" charset="0"/>
              </a:rPr>
              <a:t>them</a:t>
            </a:r>
            <a:r>
              <a:rPr kumimoji="0" lang="en-GB" sz="2600" b="0" i="1" strike="noStrike" kern="1200" cap="none" spc="0" normalizeH="0" baseline="0" noProof="0">
                <a:ln>
                  <a:noFill/>
                </a:ln>
                <a:solidFill>
                  <a:schemeClr val="accent5">
                    <a:lumMod val="50000"/>
                  </a:schemeClr>
                </a:solidFill>
                <a:effectLst/>
                <a:uLnTx/>
                <a:uFillTx/>
                <a:latin typeface="Century Gothic" panose="020B0502020202020204" pitchFamily="34" charset="0"/>
              </a:rPr>
              <a:t> (up).</a:t>
            </a:r>
            <a:endParaRPr kumimoji="0" lang="en-GB" sz="2600" b="1" i="1" strike="noStrike" kern="1200" cap="none" spc="0" normalizeH="0" baseline="0" noProof="0" dirty="0">
              <a:ln>
                <a:noFill/>
              </a:ln>
              <a:solidFill>
                <a:schemeClr val="accent5">
                  <a:lumMod val="50000"/>
                </a:schemeClr>
              </a:solidFill>
              <a:effectLst/>
              <a:uLnTx/>
              <a:uFillTx/>
              <a:latin typeface="Century Gothic" panose="020B0502020202020204" pitchFamily="34" charset="0"/>
            </a:endParaRPr>
          </a:p>
        </p:txBody>
      </p:sp>
      <p:sp>
        <p:nvSpPr>
          <p:cNvPr id="18" name="Rectangle 5">
            <a:extLst>
              <a:ext uri="{FF2B5EF4-FFF2-40B4-BE49-F238E27FC236}">
                <a16:creationId xmlns:a16="http://schemas.microsoft.com/office/drawing/2014/main" id="{3027C275-C20A-0D4D-8789-29A3DA74DFDA}"/>
              </a:ext>
            </a:extLst>
          </p:cNvPr>
          <p:cNvSpPr/>
          <p:nvPr/>
        </p:nvSpPr>
        <p:spPr>
          <a:xfrm>
            <a:off x="314221" y="4210062"/>
            <a:ext cx="6097118" cy="492443"/>
          </a:xfrm>
          <a:prstGeom prst="rect">
            <a:avLst/>
          </a:prstGeom>
        </p:spPr>
        <p:txBody>
          <a:bodyPr wrap="square">
            <a:spAutoFit/>
          </a:bodyPr>
          <a:lstStyle/>
          <a:p>
            <a:pPr lvl="0">
              <a:spcAft>
                <a:spcPts val="800"/>
              </a:spcAft>
              <a:defRPr/>
            </a:pPr>
            <a:r>
              <a:rPr lang="en-GB" sz="2600">
                <a:solidFill>
                  <a:schemeClr val="accent5">
                    <a:lumMod val="50000"/>
                  </a:schemeClr>
                </a:solidFill>
                <a:latin typeface="Century Gothic" panose="020B0502020202020204" pitchFamily="34" charset="0"/>
                <a:ea typeface="Calibri" panose="020F0502020204030204" pitchFamily="34" charset="0"/>
              </a:rPr>
              <a:t>Cortas las</a:t>
            </a:r>
            <a:r>
              <a:rPr lang="en-GB" sz="2600" b="1">
                <a:solidFill>
                  <a:schemeClr val="accent5">
                    <a:lumMod val="50000"/>
                  </a:schemeClr>
                </a:solidFill>
                <a:latin typeface="Century Gothic" panose="020B0502020202020204" pitchFamily="34" charset="0"/>
                <a:ea typeface="Calibri" panose="020F0502020204030204" pitchFamily="34" charset="0"/>
              </a:rPr>
              <a:t> </a:t>
            </a:r>
            <a:r>
              <a:rPr lang="en-GB" sz="2600">
                <a:solidFill>
                  <a:schemeClr val="accent5">
                    <a:lumMod val="50000"/>
                  </a:schemeClr>
                </a:solidFill>
                <a:latin typeface="Century Gothic" panose="020B0502020202020204" pitchFamily="34" charset="0"/>
                <a:ea typeface="Calibri" panose="020F0502020204030204" pitchFamily="34" charset="0"/>
              </a:rPr>
              <a:t>verduras.</a:t>
            </a:r>
            <a:endParaRPr lang="en-GB" sz="2600" dirty="0">
              <a:solidFill>
                <a:schemeClr val="accent5">
                  <a:lumMod val="50000"/>
                </a:schemeClr>
              </a:solidFill>
              <a:latin typeface="Century Gothic" panose="020B0502020202020204" pitchFamily="34" charset="0"/>
              <a:ea typeface="Calibri" panose="020F0502020204030204" pitchFamily="34" charset="0"/>
            </a:endParaRPr>
          </a:p>
        </p:txBody>
      </p:sp>
      <p:sp>
        <p:nvSpPr>
          <p:cNvPr id="22" name="Rectangle 7">
            <a:extLst>
              <a:ext uri="{FF2B5EF4-FFF2-40B4-BE49-F238E27FC236}">
                <a16:creationId xmlns:a16="http://schemas.microsoft.com/office/drawing/2014/main" id="{A4F14E45-B9B1-314F-9F2D-8BD5F99349F0}"/>
              </a:ext>
            </a:extLst>
          </p:cNvPr>
          <p:cNvSpPr/>
          <p:nvPr/>
        </p:nvSpPr>
        <p:spPr>
          <a:xfrm>
            <a:off x="299135" y="4798888"/>
            <a:ext cx="5420535" cy="492443"/>
          </a:xfrm>
          <a:prstGeom prst="rect">
            <a:avLst/>
          </a:prstGeom>
        </p:spPr>
        <p:txBody>
          <a:bodyPr wrap="square">
            <a:spAutoFit/>
          </a:bodyPr>
          <a:lstStyle/>
          <a:p>
            <a:pPr>
              <a:spcAft>
                <a:spcPts val="800"/>
              </a:spcAft>
              <a:defRPr/>
            </a:pPr>
            <a:r>
              <a:rPr lang="en-GB" sz="2600" b="1">
                <a:solidFill>
                  <a:srgbClr val="F66400"/>
                </a:solidFill>
                <a:latin typeface="Century Gothic" panose="020B0502020202020204" pitchFamily="34" charset="0"/>
                <a:ea typeface="Calibri" panose="020F0502020204030204" pitchFamily="34" charset="0"/>
              </a:rPr>
              <a:t>Las</a:t>
            </a:r>
            <a:r>
              <a:rPr lang="en-GB" sz="2600">
                <a:solidFill>
                  <a:schemeClr val="accent5">
                    <a:lumMod val="50000"/>
                  </a:schemeClr>
                </a:solidFill>
                <a:latin typeface="Century Gothic" panose="020B0502020202020204" pitchFamily="34" charset="0"/>
                <a:ea typeface="Calibri" panose="020F0502020204030204" pitchFamily="34" charset="0"/>
              </a:rPr>
              <a:t> cortas.</a:t>
            </a:r>
            <a:endParaRPr lang="en-GB" sz="2600" b="1" dirty="0">
              <a:solidFill>
                <a:schemeClr val="accent5">
                  <a:lumMod val="50000"/>
                </a:schemeClr>
              </a:solidFill>
              <a:latin typeface="Century Gothic" panose="020B0502020202020204" pitchFamily="34" charset="0"/>
              <a:ea typeface="Calibri" panose="020F0502020204030204" pitchFamily="34" charset="0"/>
            </a:endParaRPr>
          </a:p>
        </p:txBody>
      </p:sp>
      <p:sp>
        <p:nvSpPr>
          <p:cNvPr id="4" name="CuadroTexto 3">
            <a:extLst>
              <a:ext uri="{FF2B5EF4-FFF2-40B4-BE49-F238E27FC236}">
                <a16:creationId xmlns:a16="http://schemas.microsoft.com/office/drawing/2014/main" id="{27A170C5-805B-1649-8385-0959B09080E3}"/>
              </a:ext>
            </a:extLst>
          </p:cNvPr>
          <p:cNvSpPr txBox="1"/>
          <p:nvPr/>
        </p:nvSpPr>
        <p:spPr>
          <a:xfrm>
            <a:off x="6157873" y="1584004"/>
            <a:ext cx="484428" cy="492443"/>
          </a:xfrm>
          <a:prstGeom prst="rect">
            <a:avLst/>
          </a:prstGeom>
          <a:noFill/>
        </p:spPr>
        <p:txBody>
          <a:bodyPr wrap="none" rtlCol="0">
            <a:spAutoFit/>
          </a:bodyPr>
          <a:lstStyle/>
          <a:p>
            <a:r>
              <a:rPr lang="es-GB" sz="2600" b="1">
                <a:solidFill>
                  <a:srgbClr val="F66400"/>
                </a:solidFill>
              </a:rPr>
              <a:t>l</a:t>
            </a:r>
            <a:r>
              <a:rPr lang="en-GB" sz="2600" b="1">
                <a:solidFill>
                  <a:srgbClr val="F66400"/>
                </a:solidFill>
              </a:rPr>
              <a:t>a</a:t>
            </a:r>
            <a:endParaRPr lang="es-GB" sz="2600" b="1" dirty="0">
              <a:solidFill>
                <a:srgbClr val="F66400"/>
              </a:solidFill>
            </a:endParaRPr>
          </a:p>
        </p:txBody>
      </p:sp>
      <p:sp>
        <p:nvSpPr>
          <p:cNvPr id="21" name="Speech Bubble: Rectangle with Corners Rounded 14">
            <a:extLst>
              <a:ext uri="{FF2B5EF4-FFF2-40B4-BE49-F238E27FC236}">
                <a16:creationId xmlns:a16="http://schemas.microsoft.com/office/drawing/2014/main" id="{B8CF8A68-20DB-6543-9F76-99197A529C03}"/>
              </a:ext>
            </a:extLst>
          </p:cNvPr>
          <p:cNvSpPr/>
          <p:nvPr/>
        </p:nvSpPr>
        <p:spPr>
          <a:xfrm>
            <a:off x="6157873" y="5195641"/>
            <a:ext cx="5613400" cy="938753"/>
          </a:xfrm>
          <a:prstGeom prst="wedgeRoundRectCallout">
            <a:avLst>
              <a:gd name="adj1" fmla="val -56512"/>
              <a:gd name="adj2" fmla="val -32745"/>
              <a:gd name="adj3" fmla="val 16667"/>
            </a:avLst>
          </a:prstGeom>
          <a:solidFill>
            <a:schemeClr val="accent4">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spcAft>
                <a:spcPts val="800"/>
              </a:spcAft>
              <a:defRPr/>
            </a:pPr>
            <a:r>
              <a:rPr lang="en-GB" sz="2400" b="1" i="1" dirty="0">
                <a:solidFill>
                  <a:srgbClr val="002060"/>
                </a:solidFill>
                <a:latin typeface="Century Gothic" panose="020B0502020202020204" pitchFamily="34" charset="0"/>
                <a:ea typeface="Calibri" panose="020F0502020204030204" pitchFamily="34" charset="0"/>
              </a:rPr>
              <a:t>¡</a:t>
            </a:r>
            <a:r>
              <a:rPr lang="en-GB" sz="2400" b="1" i="1" dirty="0" err="1">
                <a:solidFill>
                  <a:srgbClr val="002060"/>
                </a:solidFill>
                <a:latin typeface="Century Gothic" panose="020B0502020202020204" pitchFamily="34" charset="0"/>
                <a:ea typeface="Calibri" panose="020F0502020204030204" pitchFamily="34" charset="0"/>
              </a:rPr>
              <a:t>Ojo</a:t>
            </a:r>
            <a:r>
              <a:rPr lang="en-GB" sz="2400" b="1" i="1" dirty="0">
                <a:solidFill>
                  <a:srgbClr val="002060"/>
                </a:solidFill>
                <a:latin typeface="Century Gothic" panose="020B0502020202020204" pitchFamily="34" charset="0"/>
                <a:ea typeface="Calibri" panose="020F0502020204030204" pitchFamily="34" charset="0"/>
              </a:rPr>
              <a:t>! </a:t>
            </a:r>
            <a:r>
              <a:rPr lang="en-GB" sz="2400">
                <a:solidFill>
                  <a:srgbClr val="002060"/>
                </a:solidFill>
                <a:latin typeface="Century Gothic" panose="020B0502020202020204" pitchFamily="34" charset="0"/>
                <a:ea typeface="Calibri" panose="020F0502020204030204" pitchFamily="34" charset="0"/>
              </a:rPr>
              <a:t>‘</a:t>
            </a:r>
            <a:r>
              <a:rPr lang="en-GB" sz="2400" b="1">
                <a:solidFill>
                  <a:srgbClr val="002060"/>
                </a:solidFill>
                <a:latin typeface="Century Gothic" panose="020B0502020202020204" pitchFamily="34" charset="0"/>
                <a:ea typeface="Calibri" panose="020F0502020204030204" pitchFamily="34" charset="0"/>
              </a:rPr>
              <a:t>La</a:t>
            </a:r>
            <a:r>
              <a:rPr lang="en-GB" sz="2400">
                <a:solidFill>
                  <a:srgbClr val="002060"/>
                </a:solidFill>
                <a:latin typeface="Century Gothic" panose="020B0502020202020204" pitchFamily="34" charset="0"/>
                <a:ea typeface="Calibri" panose="020F0502020204030204" pitchFamily="34" charset="0"/>
              </a:rPr>
              <a:t>’ and ‘</a:t>
            </a:r>
            <a:r>
              <a:rPr lang="en-GB" sz="2400" b="1">
                <a:solidFill>
                  <a:srgbClr val="002060"/>
                </a:solidFill>
                <a:latin typeface="Century Gothic" panose="020B0502020202020204" pitchFamily="34" charset="0"/>
                <a:ea typeface="Calibri" panose="020F0502020204030204" pitchFamily="34" charset="0"/>
              </a:rPr>
              <a:t>las</a:t>
            </a:r>
            <a:r>
              <a:rPr lang="en-GB" sz="2400">
                <a:solidFill>
                  <a:srgbClr val="002060"/>
                </a:solidFill>
                <a:latin typeface="Century Gothic" panose="020B0502020202020204" pitchFamily="34" charset="0"/>
                <a:ea typeface="Calibri" panose="020F0502020204030204" pitchFamily="34" charset="0"/>
              </a:rPr>
              <a:t>’ also mean </a:t>
            </a:r>
            <a:r>
              <a:rPr lang="en-GB" sz="2400" dirty="0">
                <a:solidFill>
                  <a:srgbClr val="002060"/>
                </a:solidFill>
                <a:latin typeface="Century Gothic" panose="020B0502020202020204" pitchFamily="34" charset="0"/>
                <a:ea typeface="Calibri" panose="020F0502020204030204" pitchFamily="34" charset="0"/>
              </a:rPr>
              <a:t>‘</a:t>
            </a:r>
            <a:r>
              <a:rPr lang="en-GB" sz="2400" i="1">
                <a:solidFill>
                  <a:srgbClr val="002060"/>
                </a:solidFill>
                <a:latin typeface="Century Gothic" panose="020B0502020202020204" pitchFamily="34" charset="0"/>
                <a:ea typeface="Calibri" panose="020F0502020204030204" pitchFamily="34" charset="0"/>
              </a:rPr>
              <a:t>the</a:t>
            </a:r>
            <a:r>
              <a:rPr lang="en-GB" sz="2400">
                <a:solidFill>
                  <a:srgbClr val="002060"/>
                </a:solidFill>
                <a:latin typeface="Century Gothic" panose="020B0502020202020204" pitchFamily="34" charset="0"/>
                <a:ea typeface="Calibri" panose="020F0502020204030204" pitchFamily="34" charset="0"/>
              </a:rPr>
              <a:t>’ before a feminine noun!</a:t>
            </a:r>
            <a:endParaRPr lang="en-GB" sz="2400" dirty="0">
              <a:solidFill>
                <a:srgbClr val="002060"/>
              </a:solidFill>
              <a:latin typeface="Century Gothic" panose="020B0502020202020204" pitchFamily="34" charset="0"/>
              <a:ea typeface="Calibri" panose="020F0502020204030204" pitchFamily="34" charset="0"/>
            </a:endParaRPr>
          </a:p>
        </p:txBody>
      </p:sp>
    </p:spTree>
    <p:extLst>
      <p:ext uri="{BB962C8B-B14F-4D97-AF65-F5344CB8AC3E}">
        <p14:creationId xmlns:p14="http://schemas.microsoft.com/office/powerpoint/2010/main" val="991912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6" grpId="0"/>
      <p:bldP spid="14" grpId="0"/>
      <p:bldP spid="16" grpId="0"/>
      <p:bldP spid="18" grpId="0"/>
      <p:bldP spid="4" grpId="0"/>
      <p:bldP spid="2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0"/>
            <a:ext cx="10515600" cy="1325563"/>
          </a:xfrm>
        </p:spPr>
        <p:txBody>
          <a:bodyPr>
            <a:normAutofit/>
          </a:bodyPr>
          <a:lstStyle/>
          <a:p>
            <a:r>
              <a:rPr lang="en-GB" sz="2800" b="1">
                <a:solidFill>
                  <a:schemeClr val="bg1"/>
                </a:solidFill>
              </a:rPr>
              <a:t>Lucía prepara algo de comer</a:t>
            </a:r>
          </a:p>
        </p:txBody>
      </p:sp>
      <p:graphicFrame>
        <p:nvGraphicFramePr>
          <p:cNvPr id="6" name="Table 5"/>
          <p:cNvGraphicFramePr>
            <a:graphicFrameLocks noGrp="1"/>
          </p:cNvGraphicFramePr>
          <p:nvPr>
            <p:extLst>
              <p:ext uri="{D42A27DB-BD31-4B8C-83A1-F6EECF244321}">
                <p14:modId xmlns:p14="http://schemas.microsoft.com/office/powerpoint/2010/main" val="3161913014"/>
              </p:ext>
            </p:extLst>
          </p:nvPr>
        </p:nvGraphicFramePr>
        <p:xfrm>
          <a:off x="330199" y="1480853"/>
          <a:ext cx="11528125" cy="1163320"/>
        </p:xfrm>
        <a:graphic>
          <a:graphicData uri="http://schemas.openxmlformats.org/drawingml/2006/table">
            <a:tbl>
              <a:tblPr firstRow="1" bandRow="1">
                <a:tableStyleId>{5940675A-B579-460E-94D1-54222C63F5DA}</a:tableStyleId>
              </a:tblPr>
              <a:tblGrid>
                <a:gridCol w="1768108">
                  <a:extLst>
                    <a:ext uri="{9D8B030D-6E8A-4147-A177-3AD203B41FA5}">
                      <a16:colId xmlns:a16="http://schemas.microsoft.com/office/drawing/2014/main" val="681785017"/>
                    </a:ext>
                  </a:extLst>
                </a:gridCol>
                <a:gridCol w="1941946">
                  <a:extLst>
                    <a:ext uri="{9D8B030D-6E8A-4147-A177-3AD203B41FA5}">
                      <a16:colId xmlns:a16="http://schemas.microsoft.com/office/drawing/2014/main" val="3410402890"/>
                    </a:ext>
                  </a:extLst>
                </a:gridCol>
                <a:gridCol w="3966805">
                  <a:extLst>
                    <a:ext uri="{9D8B030D-6E8A-4147-A177-3AD203B41FA5}">
                      <a16:colId xmlns:a16="http://schemas.microsoft.com/office/drawing/2014/main" val="4048868260"/>
                    </a:ext>
                  </a:extLst>
                </a:gridCol>
                <a:gridCol w="3851266">
                  <a:extLst>
                    <a:ext uri="{9D8B030D-6E8A-4147-A177-3AD203B41FA5}">
                      <a16:colId xmlns:a16="http://schemas.microsoft.com/office/drawing/2014/main" val="3219443074"/>
                    </a:ext>
                  </a:extLst>
                </a:gridCol>
              </a:tblGrid>
              <a:tr h="370840">
                <a:tc>
                  <a:txBody>
                    <a:bodyPr/>
                    <a:lstStyle/>
                    <a:p>
                      <a:endParaRPr lang="en-GB"/>
                    </a:p>
                  </a:txBody>
                  <a:tcPr/>
                </a:tc>
                <a:tc>
                  <a:txBody>
                    <a:bodyPr/>
                    <a:lstStyle/>
                    <a:p>
                      <a:endParaRPr lang="en-GB"/>
                    </a:p>
                  </a:txBody>
                  <a:tcPr/>
                </a:tc>
                <a:tc>
                  <a:txBody>
                    <a:bodyPr/>
                    <a:lstStyle/>
                    <a:p>
                      <a:endParaRPr lang="en-GB"/>
                    </a:p>
                  </a:txBody>
                  <a:tcPr/>
                </a:tc>
                <a:tc>
                  <a:txBody>
                    <a:bodyPr/>
                    <a:lstStyle/>
                    <a:p>
                      <a:r>
                        <a:rPr lang="en-GB" dirty="0">
                          <a:solidFill>
                            <a:srgbClr val="002060"/>
                          </a:solidFill>
                        </a:rPr>
                        <a:t>La </a:t>
                      </a:r>
                      <a:r>
                        <a:rPr lang="en-GB" dirty="0" err="1">
                          <a:solidFill>
                            <a:srgbClr val="002060"/>
                          </a:solidFill>
                        </a:rPr>
                        <a:t>parte</a:t>
                      </a:r>
                      <a:r>
                        <a:rPr lang="en-GB" dirty="0">
                          <a:solidFill>
                            <a:srgbClr val="002060"/>
                          </a:solidFill>
                        </a:rPr>
                        <a:t> </a:t>
                      </a:r>
                      <a:r>
                        <a:rPr lang="en-GB" dirty="0" err="1">
                          <a:solidFill>
                            <a:srgbClr val="002060"/>
                          </a:solidFill>
                        </a:rPr>
                        <a:t>subrayada</a:t>
                      </a:r>
                      <a:endParaRPr lang="en-GB" dirty="0">
                        <a:solidFill>
                          <a:srgbClr val="002060"/>
                        </a:solidFill>
                      </a:endParaRPr>
                    </a:p>
                  </a:txBody>
                  <a:tcPr>
                    <a:solidFill>
                      <a:schemeClr val="accent4">
                        <a:lumMod val="20000"/>
                        <a:lumOff val="80000"/>
                      </a:schemeClr>
                    </a:solidFill>
                  </a:tcPr>
                </a:tc>
                <a:extLst>
                  <a:ext uri="{0D108BD9-81ED-4DB2-BD59-A6C34878D82A}">
                    <a16:rowId xmlns:a16="http://schemas.microsoft.com/office/drawing/2014/main" val="2075730729"/>
                  </a:ext>
                </a:extLst>
              </a:tr>
              <a:tr h="370840">
                <a:tc rowSpan="2">
                  <a:txBody>
                    <a:bodyPr/>
                    <a:lstStyle/>
                    <a:p>
                      <a:r>
                        <a:rPr lang="en-GB" sz="2000">
                          <a:solidFill>
                            <a:srgbClr val="002060"/>
                          </a:solidFill>
                        </a:rPr>
                        <a:t>1. Compra</a:t>
                      </a:r>
                    </a:p>
                  </a:txBody>
                  <a:tcPr/>
                </a:tc>
                <a:tc>
                  <a:txBody>
                    <a:bodyPr/>
                    <a:lstStyle/>
                    <a:p>
                      <a:r>
                        <a:rPr lang="en-GB" sz="2000" dirty="0">
                          <a:solidFill>
                            <a:srgbClr val="002060"/>
                          </a:solidFill>
                        </a:rPr>
                        <a:t>una </a:t>
                      </a:r>
                      <a:r>
                        <a:rPr lang="en-GB" sz="2000" dirty="0" err="1">
                          <a:solidFill>
                            <a:srgbClr val="002060"/>
                          </a:solidFill>
                        </a:rPr>
                        <a:t>verdura</a:t>
                      </a:r>
                      <a:endParaRPr lang="en-GB" sz="2000" dirty="0">
                        <a:solidFill>
                          <a:srgbClr val="002060"/>
                        </a:solidFill>
                      </a:endParaRPr>
                    </a:p>
                  </a:txBody>
                  <a:tcPr/>
                </a:tc>
                <a:tc rowSpan="2">
                  <a:txBody>
                    <a:bodyPr/>
                    <a:lstStyle/>
                    <a:p>
                      <a:r>
                        <a:rPr lang="en-GB" sz="2000">
                          <a:solidFill>
                            <a:srgbClr val="002060"/>
                          </a:solidFill>
                        </a:rPr>
                        <a:t>en el mercado y </a:t>
                      </a:r>
                      <a:r>
                        <a:rPr lang="en-GB" sz="2000" u="sng">
                          <a:solidFill>
                            <a:srgbClr val="002060"/>
                          </a:solidFill>
                        </a:rPr>
                        <a:t>las pone</a:t>
                      </a:r>
                      <a:r>
                        <a:rPr lang="en-GB" sz="2000" u="sng" baseline="0">
                          <a:solidFill>
                            <a:srgbClr val="002060"/>
                          </a:solidFill>
                        </a:rPr>
                        <a:t> en una bolsa</a:t>
                      </a:r>
                      <a:r>
                        <a:rPr lang="en-GB" sz="2000" baseline="0">
                          <a:solidFill>
                            <a:srgbClr val="002060"/>
                          </a:solidFill>
                        </a:rPr>
                        <a:t>.</a:t>
                      </a:r>
                      <a:endParaRPr lang="en-GB" sz="2000">
                        <a:solidFill>
                          <a:srgbClr val="002060"/>
                        </a:solidFill>
                      </a:endParaRPr>
                    </a:p>
                  </a:txBody>
                  <a:tcPr/>
                </a:tc>
                <a:tc rowSpan="2">
                  <a:txBody>
                    <a:bodyPr/>
                    <a:lstStyle/>
                    <a:p>
                      <a:r>
                        <a:rPr lang="en-GB" sz="2000">
                          <a:solidFill>
                            <a:srgbClr val="002060"/>
                          </a:solidFill>
                        </a:rPr>
                        <a:t>S/he______________________.</a:t>
                      </a:r>
                    </a:p>
                  </a:txBody>
                  <a:tcPr>
                    <a:solidFill>
                      <a:schemeClr val="accent4">
                        <a:lumMod val="20000"/>
                        <a:lumOff val="80000"/>
                      </a:schemeClr>
                    </a:solidFill>
                  </a:tcPr>
                </a:tc>
                <a:extLst>
                  <a:ext uri="{0D108BD9-81ED-4DB2-BD59-A6C34878D82A}">
                    <a16:rowId xmlns:a16="http://schemas.microsoft.com/office/drawing/2014/main" val="3837730227"/>
                  </a:ext>
                </a:extLst>
              </a:tr>
              <a:tr h="370840">
                <a:tc vMerge="1">
                  <a:txBody>
                    <a:bodyPr/>
                    <a:lstStyle/>
                    <a:p>
                      <a:endParaRPr lang="en-GB"/>
                    </a:p>
                  </a:txBody>
                  <a:tcPr/>
                </a:tc>
                <a:tc>
                  <a:txBody>
                    <a:bodyPr/>
                    <a:lstStyle/>
                    <a:p>
                      <a:r>
                        <a:rPr lang="en-GB" sz="2000" dirty="0" err="1">
                          <a:solidFill>
                            <a:srgbClr val="002060"/>
                          </a:solidFill>
                        </a:rPr>
                        <a:t>unas</a:t>
                      </a:r>
                      <a:r>
                        <a:rPr lang="en-GB" sz="2000" dirty="0">
                          <a:solidFill>
                            <a:srgbClr val="002060"/>
                          </a:solidFill>
                        </a:rPr>
                        <a:t> </a:t>
                      </a:r>
                      <a:r>
                        <a:rPr lang="en-GB" sz="2000" dirty="0" err="1">
                          <a:solidFill>
                            <a:srgbClr val="002060"/>
                          </a:solidFill>
                        </a:rPr>
                        <a:t>verduras</a:t>
                      </a:r>
                      <a:endParaRPr lang="en-GB" sz="2000" dirty="0">
                        <a:solidFill>
                          <a:srgbClr val="002060"/>
                        </a:solidFill>
                      </a:endParaRP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653624649"/>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1364115106"/>
              </p:ext>
            </p:extLst>
          </p:nvPr>
        </p:nvGraphicFramePr>
        <p:xfrm>
          <a:off x="330199" y="3194439"/>
          <a:ext cx="11528125" cy="1163320"/>
        </p:xfrm>
        <a:graphic>
          <a:graphicData uri="http://schemas.openxmlformats.org/drawingml/2006/table">
            <a:tbl>
              <a:tblPr firstRow="1" bandRow="1">
                <a:tableStyleId>{5940675A-B579-460E-94D1-54222C63F5DA}</a:tableStyleId>
              </a:tblPr>
              <a:tblGrid>
                <a:gridCol w="1768108">
                  <a:extLst>
                    <a:ext uri="{9D8B030D-6E8A-4147-A177-3AD203B41FA5}">
                      <a16:colId xmlns:a16="http://schemas.microsoft.com/office/drawing/2014/main" val="681785017"/>
                    </a:ext>
                  </a:extLst>
                </a:gridCol>
                <a:gridCol w="1941946">
                  <a:extLst>
                    <a:ext uri="{9D8B030D-6E8A-4147-A177-3AD203B41FA5}">
                      <a16:colId xmlns:a16="http://schemas.microsoft.com/office/drawing/2014/main" val="3410402890"/>
                    </a:ext>
                  </a:extLst>
                </a:gridCol>
                <a:gridCol w="3932820">
                  <a:extLst>
                    <a:ext uri="{9D8B030D-6E8A-4147-A177-3AD203B41FA5}">
                      <a16:colId xmlns:a16="http://schemas.microsoft.com/office/drawing/2014/main" val="4048868260"/>
                    </a:ext>
                  </a:extLst>
                </a:gridCol>
                <a:gridCol w="3885251">
                  <a:extLst>
                    <a:ext uri="{9D8B030D-6E8A-4147-A177-3AD203B41FA5}">
                      <a16:colId xmlns:a16="http://schemas.microsoft.com/office/drawing/2014/main" val="3219443074"/>
                    </a:ext>
                  </a:extLst>
                </a:gridCol>
              </a:tblGrid>
              <a:tr h="370840">
                <a:tc>
                  <a:txBody>
                    <a:bodyPr/>
                    <a:lstStyle/>
                    <a:p>
                      <a:endParaRPr lang="en-GB"/>
                    </a:p>
                  </a:txBody>
                  <a:tcPr/>
                </a:tc>
                <a:tc>
                  <a:txBody>
                    <a:bodyPr/>
                    <a:lstStyle/>
                    <a:p>
                      <a:endParaRPr lang="en-GB"/>
                    </a:p>
                  </a:txBody>
                  <a:tcPr/>
                </a:tc>
                <a:tc>
                  <a:txBody>
                    <a:bodyPr/>
                    <a:lstStyle/>
                    <a:p>
                      <a:endParaRPr lang="en-GB"/>
                    </a:p>
                  </a:txBody>
                  <a:tcPr/>
                </a:tc>
                <a:tc>
                  <a:txBody>
                    <a:bodyPr/>
                    <a:lstStyle/>
                    <a:p>
                      <a:r>
                        <a:rPr lang="en-GB" dirty="0">
                          <a:solidFill>
                            <a:srgbClr val="002060"/>
                          </a:solidFill>
                        </a:rPr>
                        <a:t>La </a:t>
                      </a:r>
                      <a:r>
                        <a:rPr lang="en-GB" dirty="0" err="1">
                          <a:solidFill>
                            <a:srgbClr val="002060"/>
                          </a:solidFill>
                        </a:rPr>
                        <a:t>parte</a:t>
                      </a:r>
                      <a:r>
                        <a:rPr lang="en-GB" dirty="0">
                          <a:solidFill>
                            <a:srgbClr val="002060"/>
                          </a:solidFill>
                        </a:rPr>
                        <a:t> </a:t>
                      </a:r>
                      <a:r>
                        <a:rPr lang="en-GB" dirty="0" err="1">
                          <a:solidFill>
                            <a:srgbClr val="002060"/>
                          </a:solidFill>
                        </a:rPr>
                        <a:t>subrayada</a:t>
                      </a:r>
                      <a:endParaRPr lang="en-GB" dirty="0">
                        <a:solidFill>
                          <a:srgbClr val="002060"/>
                        </a:solidFill>
                      </a:endParaRPr>
                    </a:p>
                  </a:txBody>
                  <a:tcPr>
                    <a:solidFill>
                      <a:schemeClr val="accent4">
                        <a:lumMod val="20000"/>
                        <a:lumOff val="80000"/>
                      </a:schemeClr>
                    </a:solidFill>
                  </a:tcPr>
                </a:tc>
                <a:extLst>
                  <a:ext uri="{0D108BD9-81ED-4DB2-BD59-A6C34878D82A}">
                    <a16:rowId xmlns:a16="http://schemas.microsoft.com/office/drawing/2014/main" val="2075730729"/>
                  </a:ext>
                </a:extLst>
              </a:tr>
              <a:tr h="370840">
                <a:tc rowSpan="2">
                  <a:txBody>
                    <a:bodyPr/>
                    <a:lstStyle/>
                    <a:p>
                      <a:r>
                        <a:rPr lang="en-GB" sz="2000" dirty="0">
                          <a:solidFill>
                            <a:srgbClr val="002060"/>
                          </a:solidFill>
                        </a:rPr>
                        <a:t>2. </a:t>
                      </a:r>
                      <a:r>
                        <a:rPr lang="en-GB" sz="2000" dirty="0" err="1">
                          <a:solidFill>
                            <a:srgbClr val="002060"/>
                          </a:solidFill>
                        </a:rPr>
                        <a:t>Encuentra</a:t>
                      </a:r>
                      <a:endParaRPr lang="en-GB" sz="2000" dirty="0">
                        <a:solidFill>
                          <a:srgbClr val="002060"/>
                        </a:solidFill>
                      </a:endParaRPr>
                    </a:p>
                  </a:txBody>
                  <a:tcPr/>
                </a:tc>
                <a:tc>
                  <a:txBody>
                    <a:bodyPr/>
                    <a:lstStyle/>
                    <a:p>
                      <a:r>
                        <a:rPr lang="en-GB" sz="2000">
                          <a:solidFill>
                            <a:srgbClr val="002060"/>
                          </a:solidFill>
                        </a:rPr>
                        <a:t>unas </a:t>
                      </a:r>
                      <a:r>
                        <a:rPr lang="en-GB" sz="2000" dirty="0" err="1">
                          <a:solidFill>
                            <a:srgbClr val="002060"/>
                          </a:solidFill>
                        </a:rPr>
                        <a:t>bebidas</a:t>
                      </a:r>
                      <a:endParaRPr lang="en-GB" sz="2000" dirty="0">
                        <a:solidFill>
                          <a:srgbClr val="002060"/>
                        </a:solidFill>
                      </a:endParaRPr>
                    </a:p>
                  </a:txBody>
                  <a:tcPr/>
                </a:tc>
                <a:tc rowSpan="2">
                  <a:txBody>
                    <a:bodyPr/>
                    <a:lstStyle/>
                    <a:p>
                      <a:r>
                        <a:rPr lang="en-GB" sz="2000" u="none" dirty="0" err="1">
                          <a:solidFill>
                            <a:srgbClr val="002060"/>
                          </a:solidFill>
                        </a:rPr>
                        <a:t>pero</a:t>
                      </a:r>
                      <a:r>
                        <a:rPr lang="en-GB" sz="2000" u="none" dirty="0">
                          <a:solidFill>
                            <a:srgbClr val="002060"/>
                          </a:solidFill>
                        </a:rPr>
                        <a:t> </a:t>
                      </a:r>
                      <a:r>
                        <a:rPr lang="en-GB" sz="2000" u="none" dirty="0" err="1">
                          <a:solidFill>
                            <a:srgbClr val="002060"/>
                          </a:solidFill>
                        </a:rPr>
                        <a:t>cuestan</a:t>
                      </a:r>
                      <a:r>
                        <a:rPr lang="en-GB" sz="2000" u="none" dirty="0">
                          <a:solidFill>
                            <a:srgbClr val="002060"/>
                          </a:solidFill>
                        </a:rPr>
                        <a:t> </a:t>
                      </a:r>
                      <a:r>
                        <a:rPr lang="en-GB" sz="2000" u="none" dirty="0" err="1">
                          <a:solidFill>
                            <a:srgbClr val="002060"/>
                          </a:solidFill>
                        </a:rPr>
                        <a:t>demasiado</a:t>
                      </a:r>
                      <a:r>
                        <a:rPr lang="en-GB" sz="2000" u="none" dirty="0">
                          <a:solidFill>
                            <a:srgbClr val="002060"/>
                          </a:solidFill>
                        </a:rPr>
                        <a:t> </a:t>
                      </a:r>
                      <a:r>
                        <a:rPr lang="en-GB" sz="2000" u="none" dirty="0" err="1">
                          <a:solidFill>
                            <a:srgbClr val="002060"/>
                          </a:solidFill>
                        </a:rPr>
                        <a:t>entonces</a:t>
                      </a:r>
                      <a:r>
                        <a:rPr lang="en-GB" sz="2000" u="none" dirty="0">
                          <a:solidFill>
                            <a:srgbClr val="002060"/>
                          </a:solidFill>
                        </a:rPr>
                        <a:t> </a:t>
                      </a:r>
                      <a:r>
                        <a:rPr lang="en-GB" sz="2000" u="sng" dirty="0">
                          <a:solidFill>
                            <a:srgbClr val="002060"/>
                          </a:solidFill>
                        </a:rPr>
                        <a:t>no las </a:t>
                      </a:r>
                      <a:r>
                        <a:rPr lang="en-GB" sz="2000" u="sng" dirty="0" err="1">
                          <a:solidFill>
                            <a:srgbClr val="002060"/>
                          </a:solidFill>
                        </a:rPr>
                        <a:t>compra</a:t>
                      </a:r>
                      <a:r>
                        <a:rPr lang="en-GB" sz="2000" u="sng" dirty="0">
                          <a:solidFill>
                            <a:srgbClr val="002060"/>
                          </a:solidFill>
                        </a:rPr>
                        <a:t>.</a:t>
                      </a:r>
                    </a:p>
                  </a:txBody>
                  <a:tcPr/>
                </a:tc>
                <a:tc rowSpan="2">
                  <a:txBody>
                    <a:bodyPr/>
                    <a:lstStyle/>
                    <a:p>
                      <a:r>
                        <a:rPr lang="en-GB" sz="2000" dirty="0">
                          <a:solidFill>
                            <a:srgbClr val="002060"/>
                          </a:solidFill>
                        </a:rPr>
                        <a:t>S/he________________________.</a:t>
                      </a:r>
                    </a:p>
                  </a:txBody>
                  <a:tcPr>
                    <a:solidFill>
                      <a:schemeClr val="accent4">
                        <a:lumMod val="20000"/>
                        <a:lumOff val="80000"/>
                      </a:schemeClr>
                    </a:solidFill>
                  </a:tcPr>
                </a:tc>
                <a:extLst>
                  <a:ext uri="{0D108BD9-81ED-4DB2-BD59-A6C34878D82A}">
                    <a16:rowId xmlns:a16="http://schemas.microsoft.com/office/drawing/2014/main" val="3837730227"/>
                  </a:ext>
                </a:extLst>
              </a:tr>
              <a:tr h="370840">
                <a:tc vMerge="1">
                  <a:txBody>
                    <a:bodyPr/>
                    <a:lstStyle/>
                    <a:p>
                      <a:endParaRPr lang="en-GB"/>
                    </a:p>
                  </a:txBody>
                  <a:tcPr/>
                </a:tc>
                <a:tc>
                  <a:txBody>
                    <a:bodyPr/>
                    <a:lstStyle/>
                    <a:p>
                      <a:r>
                        <a:rPr lang="en-GB" sz="2000" dirty="0">
                          <a:solidFill>
                            <a:srgbClr val="002060"/>
                          </a:solidFill>
                        </a:rPr>
                        <a:t>una </a:t>
                      </a:r>
                      <a:r>
                        <a:rPr lang="en-GB" sz="2000" dirty="0" err="1">
                          <a:solidFill>
                            <a:srgbClr val="002060"/>
                          </a:solidFill>
                        </a:rPr>
                        <a:t>bebida</a:t>
                      </a:r>
                      <a:endParaRPr lang="en-GB" sz="2000" dirty="0">
                        <a:solidFill>
                          <a:srgbClr val="002060"/>
                        </a:solidFill>
                      </a:endParaRP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653624649"/>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3949398486"/>
              </p:ext>
            </p:extLst>
          </p:nvPr>
        </p:nvGraphicFramePr>
        <p:xfrm>
          <a:off x="330200" y="4908025"/>
          <a:ext cx="11528125" cy="1163320"/>
        </p:xfrm>
        <a:graphic>
          <a:graphicData uri="http://schemas.openxmlformats.org/drawingml/2006/table">
            <a:tbl>
              <a:tblPr firstRow="1" bandRow="1">
                <a:tableStyleId>{5940675A-B579-460E-94D1-54222C63F5DA}</a:tableStyleId>
              </a:tblPr>
              <a:tblGrid>
                <a:gridCol w="1777733">
                  <a:extLst>
                    <a:ext uri="{9D8B030D-6E8A-4147-A177-3AD203B41FA5}">
                      <a16:colId xmlns:a16="http://schemas.microsoft.com/office/drawing/2014/main" val="681785017"/>
                    </a:ext>
                  </a:extLst>
                </a:gridCol>
                <a:gridCol w="1932321">
                  <a:extLst>
                    <a:ext uri="{9D8B030D-6E8A-4147-A177-3AD203B41FA5}">
                      <a16:colId xmlns:a16="http://schemas.microsoft.com/office/drawing/2014/main" val="3410402890"/>
                    </a:ext>
                  </a:extLst>
                </a:gridCol>
                <a:gridCol w="3966805">
                  <a:extLst>
                    <a:ext uri="{9D8B030D-6E8A-4147-A177-3AD203B41FA5}">
                      <a16:colId xmlns:a16="http://schemas.microsoft.com/office/drawing/2014/main" val="4048868260"/>
                    </a:ext>
                  </a:extLst>
                </a:gridCol>
                <a:gridCol w="3851266">
                  <a:extLst>
                    <a:ext uri="{9D8B030D-6E8A-4147-A177-3AD203B41FA5}">
                      <a16:colId xmlns:a16="http://schemas.microsoft.com/office/drawing/2014/main" val="3219443074"/>
                    </a:ext>
                  </a:extLst>
                </a:gridCol>
              </a:tblGrid>
              <a:tr h="370840">
                <a:tc>
                  <a:txBody>
                    <a:bodyPr/>
                    <a:lstStyle/>
                    <a:p>
                      <a:endParaRPr lang="en-GB"/>
                    </a:p>
                  </a:txBody>
                  <a:tcPr/>
                </a:tc>
                <a:tc>
                  <a:txBody>
                    <a:bodyPr/>
                    <a:lstStyle/>
                    <a:p>
                      <a:endParaRPr lang="en-GB"/>
                    </a:p>
                  </a:txBody>
                  <a:tcPr/>
                </a:tc>
                <a:tc>
                  <a:txBody>
                    <a:bodyPr/>
                    <a:lstStyle/>
                    <a:p>
                      <a:endParaRPr lang="en-GB"/>
                    </a:p>
                  </a:txBody>
                  <a:tcPr/>
                </a:tc>
                <a:tc>
                  <a:txBody>
                    <a:bodyPr/>
                    <a:lstStyle/>
                    <a:p>
                      <a:r>
                        <a:rPr lang="en-GB" dirty="0">
                          <a:solidFill>
                            <a:srgbClr val="002060"/>
                          </a:solidFill>
                        </a:rPr>
                        <a:t>La </a:t>
                      </a:r>
                      <a:r>
                        <a:rPr lang="en-GB" dirty="0" err="1">
                          <a:solidFill>
                            <a:srgbClr val="002060"/>
                          </a:solidFill>
                        </a:rPr>
                        <a:t>parte</a:t>
                      </a:r>
                      <a:r>
                        <a:rPr lang="en-GB" dirty="0">
                          <a:solidFill>
                            <a:srgbClr val="002060"/>
                          </a:solidFill>
                        </a:rPr>
                        <a:t> </a:t>
                      </a:r>
                      <a:r>
                        <a:rPr lang="en-GB" dirty="0" err="1">
                          <a:solidFill>
                            <a:srgbClr val="002060"/>
                          </a:solidFill>
                        </a:rPr>
                        <a:t>subrayada</a:t>
                      </a:r>
                      <a:endParaRPr lang="en-GB" dirty="0">
                        <a:solidFill>
                          <a:srgbClr val="002060"/>
                        </a:solidFill>
                      </a:endParaRPr>
                    </a:p>
                  </a:txBody>
                  <a:tcPr>
                    <a:solidFill>
                      <a:schemeClr val="accent4">
                        <a:lumMod val="20000"/>
                        <a:lumOff val="80000"/>
                      </a:schemeClr>
                    </a:solidFill>
                  </a:tcPr>
                </a:tc>
                <a:extLst>
                  <a:ext uri="{0D108BD9-81ED-4DB2-BD59-A6C34878D82A}">
                    <a16:rowId xmlns:a16="http://schemas.microsoft.com/office/drawing/2014/main" val="2075730729"/>
                  </a:ext>
                </a:extLst>
              </a:tr>
              <a:tr h="370840">
                <a:tc rowSpan="2">
                  <a:txBody>
                    <a:bodyPr/>
                    <a:lstStyle/>
                    <a:p>
                      <a:r>
                        <a:rPr lang="en-GB" sz="2000" dirty="0">
                          <a:solidFill>
                            <a:srgbClr val="002060"/>
                          </a:solidFill>
                        </a:rPr>
                        <a:t>3. </a:t>
                      </a:r>
                      <a:r>
                        <a:rPr lang="en-GB" sz="2000" dirty="0" err="1">
                          <a:solidFill>
                            <a:srgbClr val="002060"/>
                          </a:solidFill>
                        </a:rPr>
                        <a:t>Lleva</a:t>
                      </a:r>
                      <a:endParaRPr lang="en-GB" sz="2000" dirty="0">
                        <a:solidFill>
                          <a:srgbClr val="002060"/>
                        </a:solidFill>
                      </a:endParaRPr>
                    </a:p>
                  </a:txBody>
                  <a:tcPr/>
                </a:tc>
                <a:tc>
                  <a:txBody>
                    <a:bodyPr/>
                    <a:lstStyle/>
                    <a:p>
                      <a:r>
                        <a:rPr lang="en-GB" sz="2000">
                          <a:solidFill>
                            <a:srgbClr val="002060"/>
                          </a:solidFill>
                        </a:rPr>
                        <a:t>una fruta</a:t>
                      </a:r>
                      <a:endParaRPr lang="en-GB" sz="2000" dirty="0">
                        <a:solidFill>
                          <a:srgbClr val="002060"/>
                        </a:solidFill>
                      </a:endParaRP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rPr>
                        <a:t>a casa </a:t>
                      </a:r>
                      <a:r>
                        <a:rPr lang="en-GB" sz="2000">
                          <a:solidFill>
                            <a:srgbClr val="002060"/>
                          </a:solidFill>
                        </a:rPr>
                        <a:t>y </a:t>
                      </a:r>
                      <a:r>
                        <a:rPr lang="en-GB" sz="2000" u="sng">
                          <a:solidFill>
                            <a:srgbClr val="002060"/>
                          </a:solidFill>
                        </a:rPr>
                        <a:t>la </a:t>
                      </a:r>
                      <a:r>
                        <a:rPr lang="en-GB" sz="2000" u="sng" dirty="0" err="1">
                          <a:solidFill>
                            <a:srgbClr val="002060"/>
                          </a:solidFill>
                        </a:rPr>
                        <a:t>coloca</a:t>
                      </a:r>
                      <a:r>
                        <a:rPr lang="en-GB" sz="2000" u="sng" dirty="0">
                          <a:solidFill>
                            <a:srgbClr val="002060"/>
                          </a:solidFill>
                        </a:rPr>
                        <a:t> </a:t>
                      </a:r>
                      <a:r>
                        <a:rPr lang="en-GB" sz="2000" u="sng" dirty="0" err="1">
                          <a:solidFill>
                            <a:srgbClr val="002060"/>
                          </a:solidFill>
                        </a:rPr>
                        <a:t>en</a:t>
                      </a:r>
                      <a:r>
                        <a:rPr lang="en-GB" sz="2000" u="sng" dirty="0">
                          <a:solidFill>
                            <a:srgbClr val="002060"/>
                          </a:solidFill>
                        </a:rPr>
                        <a:t> la mesa.</a:t>
                      </a:r>
                    </a:p>
                  </a:txBody>
                  <a:tcPr/>
                </a:tc>
                <a:tc rowSpan="2">
                  <a:txBody>
                    <a:bodyPr/>
                    <a:lstStyle/>
                    <a:p>
                      <a:r>
                        <a:rPr lang="en-GB" sz="2000" dirty="0">
                          <a:solidFill>
                            <a:srgbClr val="002060"/>
                          </a:solidFill>
                        </a:rPr>
                        <a:t>S/he _______________________.</a:t>
                      </a:r>
                    </a:p>
                  </a:txBody>
                  <a:tcPr>
                    <a:solidFill>
                      <a:schemeClr val="accent4">
                        <a:lumMod val="20000"/>
                        <a:lumOff val="80000"/>
                      </a:schemeClr>
                    </a:solidFill>
                  </a:tcPr>
                </a:tc>
                <a:extLst>
                  <a:ext uri="{0D108BD9-81ED-4DB2-BD59-A6C34878D82A}">
                    <a16:rowId xmlns:a16="http://schemas.microsoft.com/office/drawing/2014/main" val="3837730227"/>
                  </a:ext>
                </a:extLst>
              </a:tr>
              <a:tr h="370840">
                <a:tc vMerge="1">
                  <a:txBody>
                    <a:bodyPr/>
                    <a:lstStyle/>
                    <a:p>
                      <a:endParaRPr lang="en-GB"/>
                    </a:p>
                  </a:txBody>
                  <a:tcPr/>
                </a:tc>
                <a:tc>
                  <a:txBody>
                    <a:bodyPr/>
                    <a:lstStyle/>
                    <a:p>
                      <a:r>
                        <a:rPr lang="en-GB" sz="2000">
                          <a:solidFill>
                            <a:srgbClr val="002060"/>
                          </a:solidFill>
                        </a:rPr>
                        <a:t>unas frutas</a:t>
                      </a:r>
                      <a:endParaRPr lang="en-GB" sz="2000" dirty="0">
                        <a:solidFill>
                          <a:srgbClr val="002060"/>
                        </a:solidFill>
                      </a:endParaRP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653624649"/>
                  </a:ext>
                </a:extLst>
              </a:tr>
            </a:tbl>
          </a:graphicData>
        </a:graphic>
      </p:graphicFrame>
      <p:sp>
        <p:nvSpPr>
          <p:cNvPr id="13" name="TextBox 12"/>
          <p:cNvSpPr txBox="1"/>
          <p:nvPr/>
        </p:nvSpPr>
        <p:spPr>
          <a:xfrm>
            <a:off x="11031371" y="869914"/>
            <a:ext cx="749300" cy="400110"/>
          </a:xfrm>
          <a:prstGeom prst="rect">
            <a:avLst/>
          </a:prstGeom>
          <a:noFill/>
        </p:spPr>
        <p:txBody>
          <a:bodyPr wrap="square" rtlCol="0">
            <a:spAutoFit/>
          </a:bodyPr>
          <a:lstStyle/>
          <a:p>
            <a:r>
              <a:rPr lang="en-GB" sz="2000" b="1">
                <a:solidFill>
                  <a:srgbClr val="002060"/>
                </a:solidFill>
              </a:rPr>
              <a:t>[1/2]</a:t>
            </a:r>
          </a:p>
        </p:txBody>
      </p:sp>
      <p:sp>
        <p:nvSpPr>
          <p:cNvPr id="15"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16" name="Oval 15"/>
          <p:cNvSpPr/>
          <p:nvPr/>
        </p:nvSpPr>
        <p:spPr>
          <a:xfrm>
            <a:off x="2043230" y="2284682"/>
            <a:ext cx="2070100" cy="370873"/>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p:cNvSpPr txBox="1"/>
          <p:nvPr/>
        </p:nvSpPr>
        <p:spPr>
          <a:xfrm>
            <a:off x="8710080" y="1842705"/>
            <a:ext cx="2794000" cy="400110"/>
          </a:xfrm>
          <a:prstGeom prst="rect">
            <a:avLst/>
          </a:prstGeom>
          <a:noFill/>
        </p:spPr>
        <p:txBody>
          <a:bodyPr wrap="square" rtlCol="0">
            <a:spAutoFit/>
          </a:bodyPr>
          <a:lstStyle/>
          <a:p>
            <a:r>
              <a:rPr lang="en-GB" sz="2000" b="1" dirty="0">
                <a:solidFill>
                  <a:srgbClr val="002060"/>
                </a:solidFill>
              </a:rPr>
              <a:t>puts them in a bag</a:t>
            </a:r>
          </a:p>
        </p:txBody>
      </p:sp>
      <p:sp>
        <p:nvSpPr>
          <p:cNvPr id="12" name="Oval 11">
            <a:extLst>
              <a:ext uri="{FF2B5EF4-FFF2-40B4-BE49-F238E27FC236}">
                <a16:creationId xmlns:a16="http://schemas.microsoft.com/office/drawing/2014/main" id="{DE394C77-C9CF-4C4A-BAB7-000BE939C6A9}"/>
              </a:ext>
            </a:extLst>
          </p:cNvPr>
          <p:cNvSpPr/>
          <p:nvPr/>
        </p:nvSpPr>
        <p:spPr>
          <a:xfrm>
            <a:off x="2043230" y="3590662"/>
            <a:ext cx="2070100" cy="370873"/>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ECAC02D5-A7C1-B348-AEF7-C4081582E675}"/>
              </a:ext>
            </a:extLst>
          </p:cNvPr>
          <p:cNvSpPr txBox="1"/>
          <p:nvPr/>
        </p:nvSpPr>
        <p:spPr>
          <a:xfrm>
            <a:off x="8651509" y="3556291"/>
            <a:ext cx="3206815" cy="400110"/>
          </a:xfrm>
          <a:prstGeom prst="rect">
            <a:avLst/>
          </a:prstGeom>
          <a:noFill/>
        </p:spPr>
        <p:txBody>
          <a:bodyPr wrap="square" rtlCol="0">
            <a:spAutoFit/>
          </a:bodyPr>
          <a:lstStyle/>
          <a:p>
            <a:r>
              <a:rPr lang="en-GB" sz="2000" b="1" dirty="0">
                <a:solidFill>
                  <a:srgbClr val="002060"/>
                </a:solidFill>
              </a:rPr>
              <a:t>doesn’t buy them</a:t>
            </a:r>
          </a:p>
        </p:txBody>
      </p:sp>
      <p:sp>
        <p:nvSpPr>
          <p:cNvPr id="18" name="TextBox 17">
            <a:extLst>
              <a:ext uri="{FF2B5EF4-FFF2-40B4-BE49-F238E27FC236}">
                <a16:creationId xmlns:a16="http://schemas.microsoft.com/office/drawing/2014/main" id="{48FB8AE6-247A-944D-9E0A-44B1A6B580E7}"/>
              </a:ext>
            </a:extLst>
          </p:cNvPr>
          <p:cNvSpPr txBox="1"/>
          <p:nvPr/>
        </p:nvSpPr>
        <p:spPr>
          <a:xfrm>
            <a:off x="8710080" y="5275011"/>
            <a:ext cx="3206815" cy="400110"/>
          </a:xfrm>
          <a:prstGeom prst="rect">
            <a:avLst/>
          </a:prstGeom>
          <a:noFill/>
        </p:spPr>
        <p:txBody>
          <a:bodyPr wrap="square" rtlCol="0">
            <a:spAutoFit/>
          </a:bodyPr>
          <a:lstStyle/>
          <a:p>
            <a:r>
              <a:rPr lang="en-GB" sz="2000" b="1" dirty="0">
                <a:solidFill>
                  <a:srgbClr val="002060"/>
                </a:solidFill>
              </a:rPr>
              <a:t> places it on the table</a:t>
            </a:r>
          </a:p>
        </p:txBody>
      </p:sp>
      <p:sp>
        <p:nvSpPr>
          <p:cNvPr id="19" name="Oval 18">
            <a:extLst>
              <a:ext uri="{FF2B5EF4-FFF2-40B4-BE49-F238E27FC236}">
                <a16:creationId xmlns:a16="http://schemas.microsoft.com/office/drawing/2014/main" id="{B3E76EEA-B811-D74E-B96F-F7D7AFA3CE8E}"/>
              </a:ext>
            </a:extLst>
          </p:cNvPr>
          <p:cNvSpPr/>
          <p:nvPr/>
        </p:nvSpPr>
        <p:spPr>
          <a:xfrm>
            <a:off x="1934931" y="5304248"/>
            <a:ext cx="2070100" cy="370873"/>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 descr="Farmers Market Png Farmers Market Vector - Clip Art Library">
            <a:extLst>
              <a:ext uri="{FF2B5EF4-FFF2-40B4-BE49-F238E27FC236}">
                <a16:creationId xmlns:a16="http://schemas.microsoft.com/office/drawing/2014/main" id="{21061EAD-8F32-044E-8830-CD628472F0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30926" y="2246716"/>
            <a:ext cx="1636459" cy="1216572"/>
          </a:xfrm>
          <a:prstGeom prst="rect">
            <a:avLst/>
          </a:prstGeom>
          <a:noFill/>
          <a:extLst>
            <a:ext uri="{909E8E84-426E-40dd-AFC4-6F175D3DCCD1}">
              <a14:hiddenFill xmlns:a14="http://schemas.microsoft.com/office/drawing/2010/main" xmlns="">
                <a:solidFill>
                  <a:srgbClr val="FFFFFF"/>
                </a:solidFill>
              </a14:hiddenFill>
            </a:ext>
          </a:extLst>
        </p:spPr>
      </p:pic>
      <p:pic>
        <p:nvPicPr>
          <p:cNvPr id="20" name="Imagen 11" descr="Dibujo animado de un personaje animado&#10;&#10;Descripción generada automáticamente con confianza media">
            <a:extLst>
              <a:ext uri="{FF2B5EF4-FFF2-40B4-BE49-F238E27FC236}">
                <a16:creationId xmlns:a16="http://schemas.microsoft.com/office/drawing/2014/main" id="{265B8E8E-C761-A243-BB28-C8E09994FE6D}"/>
              </a:ext>
            </a:extLst>
          </p:cNvPr>
          <p:cNvPicPr>
            <a:picLocks noChangeAspect="1"/>
          </p:cNvPicPr>
          <p:nvPr/>
        </p:nvPicPr>
        <p:blipFill>
          <a:blip r:embed="rId5" cstate="screen">
            <a:clrChange>
              <a:clrFrom>
                <a:srgbClr val="FCFAFB"/>
              </a:clrFrom>
              <a:clrTo>
                <a:srgbClr val="FCFAFB">
                  <a:alpha val="0"/>
                </a:srgbClr>
              </a:clrTo>
            </a:clrChange>
            <a:extLst>
              <a:ext uri="{28A0092B-C50C-407E-A947-70E740481C1C}">
                <a14:useLocalDpi xmlns:a14="http://schemas.microsoft.com/office/drawing/2010/main"/>
              </a:ext>
            </a:extLst>
          </a:blip>
          <a:stretch>
            <a:fillRect/>
          </a:stretch>
        </p:blipFill>
        <p:spPr>
          <a:xfrm>
            <a:off x="7964229" y="3927"/>
            <a:ext cx="2290687" cy="1288512"/>
          </a:xfrm>
          <a:prstGeom prst="rect">
            <a:avLst/>
          </a:prstGeom>
        </p:spPr>
      </p:pic>
    </p:spTree>
    <p:extLst>
      <p:ext uri="{BB962C8B-B14F-4D97-AF65-F5344CB8AC3E}">
        <p14:creationId xmlns:p14="http://schemas.microsoft.com/office/powerpoint/2010/main" val="41308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2" grpId="0" animBg="1"/>
      <p:bldP spid="14" grpId="0"/>
      <p:bldP spid="18" grpId="0"/>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0"/>
            <a:ext cx="10515600" cy="1325563"/>
          </a:xfrm>
        </p:spPr>
        <p:txBody>
          <a:bodyPr>
            <a:normAutofit/>
          </a:bodyPr>
          <a:lstStyle/>
          <a:p>
            <a:r>
              <a:rPr lang="en-GB" sz="2800" b="1">
                <a:solidFill>
                  <a:schemeClr val="bg1"/>
                </a:solidFill>
              </a:rPr>
              <a:t>Lucía prepara algo de comer</a:t>
            </a:r>
          </a:p>
        </p:txBody>
      </p:sp>
      <p:sp>
        <p:nvSpPr>
          <p:cNvPr id="3" name="TextBox 2"/>
          <p:cNvSpPr txBox="1"/>
          <p:nvPr/>
        </p:nvSpPr>
        <p:spPr>
          <a:xfrm>
            <a:off x="11031371" y="803043"/>
            <a:ext cx="749300" cy="400110"/>
          </a:xfrm>
          <a:prstGeom prst="rect">
            <a:avLst/>
          </a:prstGeom>
          <a:noFill/>
        </p:spPr>
        <p:txBody>
          <a:bodyPr wrap="square" rtlCol="0">
            <a:spAutoFit/>
          </a:bodyPr>
          <a:lstStyle/>
          <a:p>
            <a:r>
              <a:rPr lang="en-GB" sz="2000" b="1" dirty="0">
                <a:solidFill>
                  <a:srgbClr val="002060"/>
                </a:solidFill>
              </a:rPr>
              <a:t>[2/2]</a:t>
            </a:r>
          </a:p>
        </p:txBody>
      </p:sp>
      <p:sp>
        <p:nvSpPr>
          <p:cNvPr id="9"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graphicFrame>
        <p:nvGraphicFramePr>
          <p:cNvPr id="13" name="Table 12"/>
          <p:cNvGraphicFramePr>
            <a:graphicFrameLocks noGrp="1"/>
          </p:cNvGraphicFramePr>
          <p:nvPr>
            <p:extLst>
              <p:ext uri="{D42A27DB-BD31-4B8C-83A1-F6EECF244321}">
                <p14:modId xmlns:p14="http://schemas.microsoft.com/office/powerpoint/2010/main" val="1664956322"/>
              </p:ext>
            </p:extLst>
          </p:nvPr>
        </p:nvGraphicFramePr>
        <p:xfrm>
          <a:off x="330200" y="3064775"/>
          <a:ext cx="11597943" cy="1163320"/>
        </p:xfrm>
        <a:graphic>
          <a:graphicData uri="http://schemas.openxmlformats.org/drawingml/2006/table">
            <a:tbl>
              <a:tblPr firstRow="1" bandRow="1">
                <a:tableStyleId>{5940675A-B579-460E-94D1-54222C63F5DA}</a:tableStyleId>
              </a:tblPr>
              <a:tblGrid>
                <a:gridCol w="1640244">
                  <a:extLst>
                    <a:ext uri="{9D8B030D-6E8A-4147-A177-3AD203B41FA5}">
                      <a16:colId xmlns:a16="http://schemas.microsoft.com/office/drawing/2014/main" val="681785017"/>
                    </a:ext>
                  </a:extLst>
                </a:gridCol>
                <a:gridCol w="2184868">
                  <a:extLst>
                    <a:ext uri="{9D8B030D-6E8A-4147-A177-3AD203B41FA5}">
                      <a16:colId xmlns:a16="http://schemas.microsoft.com/office/drawing/2014/main" val="3410402890"/>
                    </a:ext>
                  </a:extLst>
                </a:gridCol>
                <a:gridCol w="3898240">
                  <a:extLst>
                    <a:ext uri="{9D8B030D-6E8A-4147-A177-3AD203B41FA5}">
                      <a16:colId xmlns:a16="http://schemas.microsoft.com/office/drawing/2014/main" val="4048868260"/>
                    </a:ext>
                  </a:extLst>
                </a:gridCol>
                <a:gridCol w="3874591">
                  <a:extLst>
                    <a:ext uri="{9D8B030D-6E8A-4147-A177-3AD203B41FA5}">
                      <a16:colId xmlns:a16="http://schemas.microsoft.com/office/drawing/2014/main" val="3219443074"/>
                    </a:ext>
                  </a:extLst>
                </a:gridCol>
              </a:tblGrid>
              <a:tr h="370840">
                <a:tc>
                  <a:txBody>
                    <a:bodyPr/>
                    <a:lstStyle/>
                    <a:p>
                      <a:endParaRPr lang="en-GB">
                        <a:solidFill>
                          <a:srgbClr val="002060"/>
                        </a:solidFill>
                      </a:endParaRPr>
                    </a:p>
                  </a:txBody>
                  <a:tcPr/>
                </a:tc>
                <a:tc>
                  <a:txBody>
                    <a:bodyPr/>
                    <a:lstStyle/>
                    <a:p>
                      <a:endParaRPr lang="en-GB">
                        <a:solidFill>
                          <a:srgbClr val="002060"/>
                        </a:solidFill>
                      </a:endParaRPr>
                    </a:p>
                  </a:txBody>
                  <a:tcPr/>
                </a:tc>
                <a:tc>
                  <a:txBody>
                    <a:bodyPr/>
                    <a:lstStyle/>
                    <a:p>
                      <a:endParaRPr lang="en-GB">
                        <a:solidFill>
                          <a:srgbClr val="002060"/>
                        </a:solidFill>
                      </a:endParaRPr>
                    </a:p>
                  </a:txBody>
                  <a:tcPr/>
                </a:tc>
                <a:tc>
                  <a:txBody>
                    <a:bodyPr/>
                    <a:lstStyle/>
                    <a:p>
                      <a:r>
                        <a:rPr lang="en-GB" dirty="0">
                          <a:solidFill>
                            <a:srgbClr val="002060"/>
                          </a:solidFill>
                        </a:rPr>
                        <a:t>La </a:t>
                      </a:r>
                      <a:r>
                        <a:rPr lang="en-GB" dirty="0" err="1">
                          <a:solidFill>
                            <a:srgbClr val="002060"/>
                          </a:solidFill>
                        </a:rPr>
                        <a:t>parte</a:t>
                      </a:r>
                      <a:r>
                        <a:rPr lang="en-GB" dirty="0">
                          <a:solidFill>
                            <a:srgbClr val="002060"/>
                          </a:solidFill>
                        </a:rPr>
                        <a:t> </a:t>
                      </a:r>
                      <a:r>
                        <a:rPr lang="en-GB" dirty="0" err="1">
                          <a:solidFill>
                            <a:srgbClr val="002060"/>
                          </a:solidFill>
                        </a:rPr>
                        <a:t>subrayada</a:t>
                      </a:r>
                      <a:endParaRPr lang="en-GB" dirty="0">
                        <a:solidFill>
                          <a:srgbClr val="002060"/>
                        </a:solidFill>
                      </a:endParaRPr>
                    </a:p>
                  </a:txBody>
                  <a:tcPr>
                    <a:solidFill>
                      <a:schemeClr val="accent4">
                        <a:lumMod val="20000"/>
                        <a:lumOff val="80000"/>
                      </a:schemeClr>
                    </a:solidFill>
                  </a:tcPr>
                </a:tc>
                <a:extLst>
                  <a:ext uri="{0D108BD9-81ED-4DB2-BD59-A6C34878D82A}">
                    <a16:rowId xmlns:a16="http://schemas.microsoft.com/office/drawing/2014/main" val="2075730729"/>
                  </a:ext>
                </a:extLst>
              </a:tr>
              <a:tr h="370840">
                <a:tc rowSpan="2">
                  <a:txBody>
                    <a:bodyPr/>
                    <a:lstStyle/>
                    <a:p>
                      <a:r>
                        <a:rPr lang="en-GB" sz="2000">
                          <a:solidFill>
                            <a:srgbClr val="002060"/>
                          </a:solidFill>
                        </a:rPr>
                        <a:t>5. Corta</a:t>
                      </a:r>
                      <a:endParaRPr lang="en-GB" sz="2000" dirty="0">
                        <a:solidFill>
                          <a:srgbClr val="002060"/>
                        </a:solidFill>
                      </a:endParaRPr>
                    </a:p>
                  </a:txBody>
                  <a:tcPr/>
                </a:tc>
                <a:tc>
                  <a:txBody>
                    <a:bodyPr/>
                    <a:lstStyle/>
                    <a:p>
                      <a:r>
                        <a:rPr lang="en-GB" sz="2000">
                          <a:solidFill>
                            <a:srgbClr val="002060"/>
                          </a:solidFill>
                        </a:rPr>
                        <a:t>una </a:t>
                      </a:r>
                      <a:r>
                        <a:rPr lang="en-GB" sz="2000" dirty="0">
                          <a:solidFill>
                            <a:srgbClr val="002060"/>
                          </a:solidFill>
                        </a:rPr>
                        <a:t>manzana</a:t>
                      </a:r>
                    </a:p>
                  </a:txBody>
                  <a:tcPr/>
                </a:tc>
                <a:tc rowSpan="2">
                  <a:txBody>
                    <a:bodyPr/>
                    <a:lstStyle/>
                    <a:p>
                      <a:r>
                        <a:rPr lang="en-GB" sz="2000" u="none">
                          <a:solidFill>
                            <a:srgbClr val="002060"/>
                          </a:solidFill>
                        </a:rPr>
                        <a:t>primero y después </a:t>
                      </a:r>
                      <a:r>
                        <a:rPr lang="en-GB" sz="2000" u="sng">
                          <a:solidFill>
                            <a:srgbClr val="002060"/>
                          </a:solidFill>
                        </a:rPr>
                        <a:t>las </a:t>
                      </a:r>
                      <a:r>
                        <a:rPr lang="en-GB" sz="2000" u="sng" dirty="0" err="1">
                          <a:solidFill>
                            <a:srgbClr val="002060"/>
                          </a:solidFill>
                        </a:rPr>
                        <a:t>mezcla</a:t>
                      </a:r>
                      <a:r>
                        <a:rPr lang="en-GB" sz="2000" u="sng" dirty="0">
                          <a:solidFill>
                            <a:srgbClr val="002060"/>
                          </a:solidFill>
                        </a:rPr>
                        <a:t> con </a:t>
                      </a:r>
                      <a:r>
                        <a:rPr lang="en-GB" sz="2000" u="sng">
                          <a:solidFill>
                            <a:srgbClr val="002060"/>
                          </a:solidFill>
                        </a:rPr>
                        <a:t>el plátano*.</a:t>
                      </a:r>
                      <a:endParaRPr lang="en-GB" sz="2000" u="sng" dirty="0">
                        <a:solidFill>
                          <a:srgbClr val="002060"/>
                        </a:solidFill>
                      </a:endParaRPr>
                    </a:p>
                  </a:txBody>
                  <a:tcPr/>
                </a:tc>
                <a:tc rowSpan="2">
                  <a:txBody>
                    <a:bodyPr/>
                    <a:lstStyle/>
                    <a:p>
                      <a:r>
                        <a:rPr lang="en-GB" sz="2000" dirty="0">
                          <a:solidFill>
                            <a:srgbClr val="002060"/>
                          </a:solidFill>
                        </a:rPr>
                        <a:t>S/he_________________________________.</a:t>
                      </a:r>
                    </a:p>
                  </a:txBody>
                  <a:tcPr>
                    <a:solidFill>
                      <a:schemeClr val="accent4">
                        <a:lumMod val="20000"/>
                        <a:lumOff val="80000"/>
                      </a:schemeClr>
                    </a:solidFill>
                  </a:tcPr>
                </a:tc>
                <a:extLst>
                  <a:ext uri="{0D108BD9-81ED-4DB2-BD59-A6C34878D82A}">
                    <a16:rowId xmlns:a16="http://schemas.microsoft.com/office/drawing/2014/main" val="3837730227"/>
                  </a:ext>
                </a:extLst>
              </a:tr>
              <a:tr h="370840">
                <a:tc vMerge="1">
                  <a:txBody>
                    <a:bodyPr/>
                    <a:lstStyle/>
                    <a:p>
                      <a:endParaRPr lang="en-GB"/>
                    </a:p>
                  </a:txBody>
                  <a:tcPr/>
                </a:tc>
                <a:tc>
                  <a:txBody>
                    <a:bodyPr/>
                    <a:lstStyle/>
                    <a:p>
                      <a:r>
                        <a:rPr lang="en-GB" sz="2000" dirty="0" err="1">
                          <a:solidFill>
                            <a:srgbClr val="002060"/>
                          </a:solidFill>
                        </a:rPr>
                        <a:t>unas</a:t>
                      </a:r>
                      <a:r>
                        <a:rPr lang="en-GB" sz="2000" dirty="0">
                          <a:solidFill>
                            <a:srgbClr val="002060"/>
                          </a:solidFill>
                        </a:rPr>
                        <a:t> manzanas</a:t>
                      </a: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653624649"/>
                  </a:ext>
                </a:extLst>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1844566692"/>
              </p:ext>
            </p:extLst>
          </p:nvPr>
        </p:nvGraphicFramePr>
        <p:xfrm>
          <a:off x="330200" y="1423833"/>
          <a:ext cx="11597943" cy="1163320"/>
        </p:xfrm>
        <a:graphic>
          <a:graphicData uri="http://schemas.openxmlformats.org/drawingml/2006/table">
            <a:tbl>
              <a:tblPr firstRow="1" bandRow="1">
                <a:tableStyleId>{5940675A-B579-460E-94D1-54222C63F5DA}</a:tableStyleId>
              </a:tblPr>
              <a:tblGrid>
                <a:gridCol w="1683795">
                  <a:extLst>
                    <a:ext uri="{9D8B030D-6E8A-4147-A177-3AD203B41FA5}">
                      <a16:colId xmlns:a16="http://schemas.microsoft.com/office/drawing/2014/main" val="681785017"/>
                    </a:ext>
                  </a:extLst>
                </a:gridCol>
                <a:gridCol w="3102015">
                  <a:extLst>
                    <a:ext uri="{9D8B030D-6E8A-4147-A177-3AD203B41FA5}">
                      <a16:colId xmlns:a16="http://schemas.microsoft.com/office/drawing/2014/main" val="3410402890"/>
                    </a:ext>
                  </a:extLst>
                </a:gridCol>
                <a:gridCol w="3067291">
                  <a:extLst>
                    <a:ext uri="{9D8B030D-6E8A-4147-A177-3AD203B41FA5}">
                      <a16:colId xmlns:a16="http://schemas.microsoft.com/office/drawing/2014/main" val="4048868260"/>
                    </a:ext>
                  </a:extLst>
                </a:gridCol>
                <a:gridCol w="3744842">
                  <a:extLst>
                    <a:ext uri="{9D8B030D-6E8A-4147-A177-3AD203B41FA5}">
                      <a16:colId xmlns:a16="http://schemas.microsoft.com/office/drawing/2014/main" val="3219443074"/>
                    </a:ext>
                  </a:extLst>
                </a:gridCol>
              </a:tblGrid>
              <a:tr h="370840">
                <a:tc>
                  <a:txBody>
                    <a:bodyPr/>
                    <a:lstStyle/>
                    <a:p>
                      <a:endParaRPr lang="en-GB"/>
                    </a:p>
                  </a:txBody>
                  <a:tcPr/>
                </a:tc>
                <a:tc>
                  <a:txBody>
                    <a:bodyPr/>
                    <a:lstStyle/>
                    <a:p>
                      <a:endParaRPr lang="en-GB"/>
                    </a:p>
                  </a:txBody>
                  <a:tcPr/>
                </a:tc>
                <a:tc>
                  <a:txBody>
                    <a:bodyPr/>
                    <a:lstStyle/>
                    <a:p>
                      <a:endParaRPr lang="en-GB"/>
                    </a:p>
                  </a:txBody>
                  <a:tcPr/>
                </a:tc>
                <a:tc>
                  <a:txBody>
                    <a:bodyPr/>
                    <a:lstStyle/>
                    <a:p>
                      <a:r>
                        <a:rPr lang="en-GB" dirty="0">
                          <a:solidFill>
                            <a:srgbClr val="002060"/>
                          </a:solidFill>
                        </a:rPr>
                        <a:t>La </a:t>
                      </a:r>
                      <a:r>
                        <a:rPr lang="en-GB" dirty="0" err="1">
                          <a:solidFill>
                            <a:srgbClr val="002060"/>
                          </a:solidFill>
                        </a:rPr>
                        <a:t>parte</a:t>
                      </a:r>
                      <a:r>
                        <a:rPr lang="en-GB" dirty="0">
                          <a:solidFill>
                            <a:srgbClr val="002060"/>
                          </a:solidFill>
                        </a:rPr>
                        <a:t> </a:t>
                      </a:r>
                      <a:r>
                        <a:rPr lang="en-GB" dirty="0" err="1">
                          <a:solidFill>
                            <a:srgbClr val="002060"/>
                          </a:solidFill>
                        </a:rPr>
                        <a:t>subrayada</a:t>
                      </a:r>
                      <a:endParaRPr lang="en-GB" dirty="0">
                        <a:solidFill>
                          <a:srgbClr val="002060"/>
                        </a:solidFill>
                      </a:endParaRPr>
                    </a:p>
                  </a:txBody>
                  <a:tcPr>
                    <a:solidFill>
                      <a:schemeClr val="accent4">
                        <a:lumMod val="20000"/>
                        <a:lumOff val="80000"/>
                      </a:schemeClr>
                    </a:solidFill>
                  </a:tcPr>
                </a:tc>
                <a:extLst>
                  <a:ext uri="{0D108BD9-81ED-4DB2-BD59-A6C34878D82A}">
                    <a16:rowId xmlns:a16="http://schemas.microsoft.com/office/drawing/2014/main" val="2075730729"/>
                  </a:ext>
                </a:extLst>
              </a:tr>
              <a:tr h="370840">
                <a:tc rowSpan="2">
                  <a:txBody>
                    <a:bodyPr/>
                    <a:lstStyle/>
                    <a:p>
                      <a:r>
                        <a:rPr lang="en-GB" sz="2000">
                          <a:solidFill>
                            <a:srgbClr val="002060"/>
                          </a:solidFill>
                        </a:rPr>
                        <a:t>4. </a:t>
                      </a:r>
                      <a:r>
                        <a:rPr lang="en-GB" sz="2000" err="1">
                          <a:solidFill>
                            <a:srgbClr val="002060"/>
                          </a:solidFill>
                        </a:rPr>
                        <a:t>Suele</a:t>
                      </a:r>
                      <a:r>
                        <a:rPr lang="en-GB" sz="2000">
                          <a:solidFill>
                            <a:srgbClr val="002060"/>
                          </a:solidFill>
                        </a:rPr>
                        <a:t> comprar</a:t>
                      </a:r>
                      <a:endParaRPr lang="en-GB" sz="2000" dirty="0">
                        <a:solidFill>
                          <a:srgbClr val="002060"/>
                        </a:solidFill>
                      </a:endParaRPr>
                    </a:p>
                  </a:txBody>
                  <a:tcPr/>
                </a:tc>
                <a:tc>
                  <a:txBody>
                    <a:bodyPr/>
                    <a:lstStyle/>
                    <a:p>
                      <a:r>
                        <a:rPr lang="en-GB" sz="2000">
                          <a:solidFill>
                            <a:srgbClr val="002060"/>
                          </a:solidFill>
                        </a:rPr>
                        <a:t>una </a:t>
                      </a:r>
                      <a:r>
                        <a:rPr lang="en-GB" sz="2000" baseline="0">
                          <a:solidFill>
                            <a:srgbClr val="002060"/>
                          </a:solidFill>
                        </a:rPr>
                        <a:t>carne especial</a:t>
                      </a:r>
                      <a:endParaRPr lang="en-GB" sz="2000" dirty="0">
                        <a:solidFill>
                          <a:srgbClr val="002060"/>
                        </a:solidFill>
                      </a:endParaRPr>
                    </a:p>
                  </a:txBody>
                  <a:tcPr/>
                </a:tc>
                <a:tc rowSpan="2">
                  <a:txBody>
                    <a:bodyPr/>
                    <a:lstStyle/>
                    <a:p>
                      <a:r>
                        <a:rPr lang="en-GB" sz="2000">
                          <a:solidFill>
                            <a:srgbClr val="002060"/>
                          </a:solidFill>
                        </a:rPr>
                        <a:t>por la mañana. Luego </a:t>
                      </a:r>
                      <a:r>
                        <a:rPr lang="en-GB" sz="2000" u="sng">
                          <a:solidFill>
                            <a:srgbClr val="002060"/>
                          </a:solidFill>
                        </a:rPr>
                        <a:t>la cocina*</a:t>
                      </a:r>
                      <a:r>
                        <a:rPr lang="en-GB" sz="2000" u="sng" baseline="0">
                          <a:solidFill>
                            <a:srgbClr val="002060"/>
                          </a:solidFill>
                        </a:rPr>
                        <a:t> por la tarde</a:t>
                      </a:r>
                      <a:r>
                        <a:rPr lang="en-GB" sz="2000" u="sng">
                          <a:solidFill>
                            <a:srgbClr val="002060"/>
                          </a:solidFill>
                        </a:rPr>
                        <a:t>.</a:t>
                      </a:r>
                      <a:endParaRPr lang="en-GB" sz="2000" u="sng" dirty="0">
                        <a:solidFill>
                          <a:srgbClr val="002060"/>
                        </a:solidFill>
                      </a:endParaRPr>
                    </a:p>
                  </a:txBody>
                  <a:tcPr/>
                </a:tc>
                <a:tc rowSpan="2">
                  <a:txBody>
                    <a:bodyPr/>
                    <a:lstStyle/>
                    <a:p>
                      <a:r>
                        <a:rPr lang="en-GB" sz="2000" dirty="0">
                          <a:solidFill>
                            <a:srgbClr val="002060"/>
                          </a:solidFill>
                        </a:rPr>
                        <a:t>S/he_________________________________.</a:t>
                      </a:r>
                    </a:p>
                  </a:txBody>
                  <a:tcPr>
                    <a:solidFill>
                      <a:schemeClr val="accent4">
                        <a:lumMod val="20000"/>
                        <a:lumOff val="80000"/>
                      </a:schemeClr>
                    </a:solidFill>
                  </a:tcPr>
                </a:tc>
                <a:extLst>
                  <a:ext uri="{0D108BD9-81ED-4DB2-BD59-A6C34878D82A}">
                    <a16:rowId xmlns:a16="http://schemas.microsoft.com/office/drawing/2014/main" val="3837730227"/>
                  </a:ext>
                </a:extLst>
              </a:tr>
              <a:tr h="370840">
                <a:tc vMerge="1">
                  <a:txBody>
                    <a:bodyPr/>
                    <a:lstStyle/>
                    <a:p>
                      <a:endParaRPr lang="en-GB"/>
                    </a:p>
                  </a:txBody>
                  <a:tcPr/>
                </a:tc>
                <a:tc>
                  <a:txBody>
                    <a:bodyPr/>
                    <a:lstStyle/>
                    <a:p>
                      <a:r>
                        <a:rPr lang="en-GB" sz="2000" dirty="0" err="1">
                          <a:solidFill>
                            <a:srgbClr val="002060"/>
                          </a:solidFill>
                        </a:rPr>
                        <a:t>unas</a:t>
                      </a:r>
                      <a:r>
                        <a:rPr lang="en-GB" sz="2000" dirty="0">
                          <a:solidFill>
                            <a:srgbClr val="002060"/>
                          </a:solidFill>
                        </a:rPr>
                        <a:t> </a:t>
                      </a:r>
                      <a:r>
                        <a:rPr lang="en-GB" sz="2000" dirty="0" err="1">
                          <a:solidFill>
                            <a:srgbClr val="002060"/>
                          </a:solidFill>
                        </a:rPr>
                        <a:t>carnes</a:t>
                      </a:r>
                      <a:r>
                        <a:rPr lang="en-GB" sz="2000" dirty="0">
                          <a:solidFill>
                            <a:srgbClr val="002060"/>
                          </a:solidFill>
                        </a:rPr>
                        <a:t> </a:t>
                      </a:r>
                      <a:r>
                        <a:rPr lang="en-GB" sz="2000" dirty="0" err="1">
                          <a:solidFill>
                            <a:srgbClr val="002060"/>
                          </a:solidFill>
                        </a:rPr>
                        <a:t>especiales</a:t>
                      </a:r>
                      <a:endParaRPr lang="en-GB" sz="2000" dirty="0">
                        <a:solidFill>
                          <a:srgbClr val="002060"/>
                        </a:solidFill>
                      </a:endParaRP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653624649"/>
                  </a:ext>
                </a:extLst>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3209194909"/>
              </p:ext>
            </p:extLst>
          </p:nvPr>
        </p:nvGraphicFramePr>
        <p:xfrm>
          <a:off x="330200" y="4705717"/>
          <a:ext cx="11597943" cy="1163320"/>
        </p:xfrm>
        <a:graphic>
          <a:graphicData uri="http://schemas.openxmlformats.org/drawingml/2006/table">
            <a:tbl>
              <a:tblPr firstRow="1" bandRow="1">
                <a:tableStyleId>{5940675A-B579-460E-94D1-54222C63F5DA}</a:tableStyleId>
              </a:tblPr>
              <a:tblGrid>
                <a:gridCol w="1640244">
                  <a:extLst>
                    <a:ext uri="{9D8B030D-6E8A-4147-A177-3AD203B41FA5}">
                      <a16:colId xmlns:a16="http://schemas.microsoft.com/office/drawing/2014/main" val="681785017"/>
                    </a:ext>
                  </a:extLst>
                </a:gridCol>
                <a:gridCol w="2092279">
                  <a:extLst>
                    <a:ext uri="{9D8B030D-6E8A-4147-A177-3AD203B41FA5}">
                      <a16:colId xmlns:a16="http://schemas.microsoft.com/office/drawing/2014/main" val="3410402890"/>
                    </a:ext>
                  </a:extLst>
                </a:gridCol>
                <a:gridCol w="3990829">
                  <a:extLst>
                    <a:ext uri="{9D8B030D-6E8A-4147-A177-3AD203B41FA5}">
                      <a16:colId xmlns:a16="http://schemas.microsoft.com/office/drawing/2014/main" val="4048868260"/>
                    </a:ext>
                  </a:extLst>
                </a:gridCol>
                <a:gridCol w="3874591">
                  <a:extLst>
                    <a:ext uri="{9D8B030D-6E8A-4147-A177-3AD203B41FA5}">
                      <a16:colId xmlns:a16="http://schemas.microsoft.com/office/drawing/2014/main" val="3219443074"/>
                    </a:ext>
                  </a:extLst>
                </a:gridCol>
              </a:tblGrid>
              <a:tr h="370840">
                <a:tc>
                  <a:txBody>
                    <a:bodyPr/>
                    <a:lstStyle/>
                    <a:p>
                      <a:endParaRPr lang="en-GB"/>
                    </a:p>
                  </a:txBody>
                  <a:tcPr/>
                </a:tc>
                <a:tc>
                  <a:txBody>
                    <a:bodyPr/>
                    <a:lstStyle/>
                    <a:p>
                      <a:endParaRPr lang="en-GB"/>
                    </a:p>
                  </a:txBody>
                  <a:tcPr/>
                </a:tc>
                <a:tc>
                  <a:txBody>
                    <a:bodyPr/>
                    <a:lstStyle/>
                    <a:p>
                      <a:endParaRPr lang="en-GB"/>
                    </a:p>
                  </a:txBody>
                  <a:tcPr/>
                </a:tc>
                <a:tc>
                  <a:txBody>
                    <a:bodyPr/>
                    <a:lstStyle/>
                    <a:p>
                      <a:r>
                        <a:rPr lang="en-GB" dirty="0">
                          <a:solidFill>
                            <a:srgbClr val="002060"/>
                          </a:solidFill>
                        </a:rPr>
                        <a:t>La </a:t>
                      </a:r>
                      <a:r>
                        <a:rPr lang="en-GB" dirty="0" err="1">
                          <a:solidFill>
                            <a:srgbClr val="002060"/>
                          </a:solidFill>
                        </a:rPr>
                        <a:t>parte</a:t>
                      </a:r>
                      <a:r>
                        <a:rPr lang="en-GB" dirty="0">
                          <a:solidFill>
                            <a:srgbClr val="002060"/>
                          </a:solidFill>
                        </a:rPr>
                        <a:t> </a:t>
                      </a:r>
                      <a:r>
                        <a:rPr lang="en-GB" dirty="0" err="1">
                          <a:solidFill>
                            <a:srgbClr val="002060"/>
                          </a:solidFill>
                        </a:rPr>
                        <a:t>subrayada</a:t>
                      </a:r>
                      <a:endParaRPr lang="en-GB" dirty="0">
                        <a:solidFill>
                          <a:srgbClr val="002060"/>
                        </a:solidFill>
                      </a:endParaRPr>
                    </a:p>
                  </a:txBody>
                  <a:tcPr>
                    <a:solidFill>
                      <a:schemeClr val="accent4">
                        <a:lumMod val="20000"/>
                        <a:lumOff val="80000"/>
                      </a:schemeClr>
                    </a:solidFill>
                  </a:tcPr>
                </a:tc>
                <a:extLst>
                  <a:ext uri="{0D108BD9-81ED-4DB2-BD59-A6C34878D82A}">
                    <a16:rowId xmlns:a16="http://schemas.microsoft.com/office/drawing/2014/main" val="2075730729"/>
                  </a:ext>
                </a:extLst>
              </a:tr>
              <a:tr h="370840">
                <a:tc rowSpan="2">
                  <a:txBody>
                    <a:bodyPr/>
                    <a:lstStyle/>
                    <a:p>
                      <a:r>
                        <a:rPr lang="en-GB" sz="2000" dirty="0">
                          <a:solidFill>
                            <a:srgbClr val="002060"/>
                          </a:solidFill>
                        </a:rPr>
                        <a:t>6. Pone</a:t>
                      </a:r>
                    </a:p>
                  </a:txBody>
                  <a:tcPr/>
                </a:tc>
                <a:tc>
                  <a:txBody>
                    <a:bodyPr/>
                    <a:lstStyle/>
                    <a:p>
                      <a:r>
                        <a:rPr lang="en-GB" sz="2000">
                          <a:solidFill>
                            <a:srgbClr val="002060"/>
                          </a:solidFill>
                        </a:rPr>
                        <a:t>unas cosas</a:t>
                      </a:r>
                      <a:endParaRPr lang="en-GB" sz="2000" dirty="0">
                        <a:solidFill>
                          <a:srgbClr val="002060"/>
                        </a:solidFill>
                      </a:endParaRPr>
                    </a:p>
                  </a:txBody>
                  <a:tcPr/>
                </a:tc>
                <a:tc rowSpan="2">
                  <a:txBody>
                    <a:bodyPr/>
                    <a:lstStyle/>
                    <a:p>
                      <a:r>
                        <a:rPr lang="en-GB" sz="2000">
                          <a:solidFill>
                            <a:srgbClr val="002060"/>
                          </a:solidFill>
                        </a:rPr>
                        <a:t>en la mesa pero </a:t>
                      </a:r>
                      <a:r>
                        <a:rPr lang="en-GB" sz="2000" u="sng">
                          <a:solidFill>
                            <a:srgbClr val="002060"/>
                          </a:solidFill>
                        </a:rPr>
                        <a:t>siempre las lava primero.</a:t>
                      </a:r>
                      <a:endParaRPr lang="en-GB" sz="2000" u="sng" dirty="0">
                        <a:solidFill>
                          <a:srgbClr val="002060"/>
                        </a:solidFill>
                      </a:endParaRPr>
                    </a:p>
                  </a:txBody>
                  <a:tcPr/>
                </a:tc>
                <a:tc rowSpan="2">
                  <a:txBody>
                    <a:bodyPr/>
                    <a:lstStyle/>
                    <a:p>
                      <a:r>
                        <a:rPr lang="en-GB" sz="2000" dirty="0">
                          <a:solidFill>
                            <a:srgbClr val="002060"/>
                          </a:solidFill>
                        </a:rPr>
                        <a:t>S/he_______________________</a:t>
                      </a:r>
                    </a:p>
                    <a:p>
                      <a:r>
                        <a:rPr lang="en-GB" sz="2000" dirty="0">
                          <a:solidFill>
                            <a:srgbClr val="002060"/>
                          </a:solidFill>
                        </a:rPr>
                        <a:t>____.</a:t>
                      </a:r>
                    </a:p>
                  </a:txBody>
                  <a:tcPr>
                    <a:solidFill>
                      <a:schemeClr val="accent4">
                        <a:lumMod val="20000"/>
                        <a:lumOff val="80000"/>
                      </a:schemeClr>
                    </a:solidFill>
                  </a:tcPr>
                </a:tc>
                <a:extLst>
                  <a:ext uri="{0D108BD9-81ED-4DB2-BD59-A6C34878D82A}">
                    <a16:rowId xmlns:a16="http://schemas.microsoft.com/office/drawing/2014/main" val="3837730227"/>
                  </a:ext>
                </a:extLst>
              </a:tr>
              <a:tr h="370840">
                <a:tc vMerge="1">
                  <a:txBody>
                    <a:bodyPr/>
                    <a:lstStyle/>
                    <a:p>
                      <a:endParaRPr lang="en-GB"/>
                    </a:p>
                  </a:txBody>
                  <a:tcPr/>
                </a:tc>
                <a:tc>
                  <a:txBody>
                    <a:bodyPr/>
                    <a:lstStyle/>
                    <a:p>
                      <a:r>
                        <a:rPr lang="en-GB" sz="2000">
                          <a:solidFill>
                            <a:srgbClr val="002060"/>
                          </a:solidFill>
                        </a:rPr>
                        <a:t>una cosa</a:t>
                      </a:r>
                      <a:endParaRPr lang="en-GB" sz="2000" dirty="0">
                        <a:solidFill>
                          <a:srgbClr val="002060"/>
                        </a:solidFill>
                      </a:endParaRPr>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653624649"/>
                  </a:ext>
                </a:extLst>
              </a:tr>
            </a:tbl>
          </a:graphicData>
        </a:graphic>
      </p:graphicFrame>
      <p:sp>
        <p:nvSpPr>
          <p:cNvPr id="10" name="TextBox 9">
            <a:extLst>
              <a:ext uri="{FF2B5EF4-FFF2-40B4-BE49-F238E27FC236}">
                <a16:creationId xmlns:a16="http://schemas.microsoft.com/office/drawing/2014/main" id="{6D5A7AAE-D612-4B4A-8C77-375158584A0C}"/>
              </a:ext>
            </a:extLst>
          </p:cNvPr>
          <p:cNvSpPr txBox="1"/>
          <p:nvPr/>
        </p:nvSpPr>
        <p:spPr>
          <a:xfrm>
            <a:off x="8745911" y="3429195"/>
            <a:ext cx="3153088" cy="400110"/>
          </a:xfrm>
          <a:prstGeom prst="rect">
            <a:avLst/>
          </a:prstGeom>
          <a:noFill/>
        </p:spPr>
        <p:txBody>
          <a:bodyPr wrap="square" rtlCol="0">
            <a:spAutoFit/>
          </a:bodyPr>
          <a:lstStyle/>
          <a:p>
            <a:r>
              <a:rPr lang="en-GB" sz="2000" b="1" dirty="0">
                <a:solidFill>
                  <a:srgbClr val="002060"/>
                </a:solidFill>
              </a:rPr>
              <a:t>mixes them with the</a:t>
            </a:r>
          </a:p>
        </p:txBody>
      </p:sp>
      <p:sp>
        <p:nvSpPr>
          <p:cNvPr id="11" name="Oval 10">
            <a:extLst>
              <a:ext uri="{FF2B5EF4-FFF2-40B4-BE49-F238E27FC236}">
                <a16:creationId xmlns:a16="http://schemas.microsoft.com/office/drawing/2014/main" id="{2B1003C3-A8C7-C540-A61B-A12236F58440}"/>
              </a:ext>
            </a:extLst>
          </p:cNvPr>
          <p:cNvSpPr/>
          <p:nvPr/>
        </p:nvSpPr>
        <p:spPr>
          <a:xfrm>
            <a:off x="1979272" y="3826149"/>
            <a:ext cx="2107209" cy="400039"/>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0BCA70CF-99D1-7642-A707-A63BCB1F1C4F}"/>
              </a:ext>
            </a:extLst>
          </p:cNvPr>
          <p:cNvSpPr/>
          <p:nvPr/>
        </p:nvSpPr>
        <p:spPr>
          <a:xfrm>
            <a:off x="1889058" y="1824295"/>
            <a:ext cx="3044142" cy="370873"/>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44522805-95A5-8C46-B1BF-3D8B9DC387D7}"/>
              </a:ext>
            </a:extLst>
          </p:cNvPr>
          <p:cNvSpPr txBox="1"/>
          <p:nvPr/>
        </p:nvSpPr>
        <p:spPr>
          <a:xfrm>
            <a:off x="8857063" y="1783317"/>
            <a:ext cx="2026837" cy="400110"/>
          </a:xfrm>
          <a:prstGeom prst="rect">
            <a:avLst/>
          </a:prstGeom>
          <a:noFill/>
        </p:spPr>
        <p:txBody>
          <a:bodyPr wrap="square" rtlCol="0">
            <a:spAutoFit/>
          </a:bodyPr>
          <a:lstStyle/>
          <a:p>
            <a:r>
              <a:rPr lang="en-GB" sz="2000" b="1" dirty="0">
                <a:solidFill>
                  <a:srgbClr val="002060"/>
                </a:solidFill>
              </a:rPr>
              <a:t>cooks it in the</a:t>
            </a:r>
          </a:p>
        </p:txBody>
      </p:sp>
      <p:sp>
        <p:nvSpPr>
          <p:cNvPr id="17" name="Oval 16">
            <a:extLst>
              <a:ext uri="{FF2B5EF4-FFF2-40B4-BE49-F238E27FC236}">
                <a16:creationId xmlns:a16="http://schemas.microsoft.com/office/drawing/2014/main" id="{6A3693EF-F01C-9A41-9DEF-D1E978DCD43E}"/>
              </a:ext>
            </a:extLst>
          </p:cNvPr>
          <p:cNvSpPr/>
          <p:nvPr/>
        </p:nvSpPr>
        <p:spPr>
          <a:xfrm>
            <a:off x="1889058" y="5101940"/>
            <a:ext cx="2070100" cy="370873"/>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4D402BAB-03E7-5444-AC9E-DAFE63A2CC2C}"/>
              </a:ext>
            </a:extLst>
          </p:cNvPr>
          <p:cNvSpPr txBox="1"/>
          <p:nvPr/>
        </p:nvSpPr>
        <p:spPr>
          <a:xfrm>
            <a:off x="8728550" y="5070691"/>
            <a:ext cx="2765112" cy="400110"/>
          </a:xfrm>
          <a:prstGeom prst="rect">
            <a:avLst/>
          </a:prstGeom>
          <a:noFill/>
        </p:spPr>
        <p:txBody>
          <a:bodyPr wrap="square" rtlCol="0">
            <a:spAutoFit/>
          </a:bodyPr>
          <a:lstStyle/>
          <a:p>
            <a:r>
              <a:rPr lang="en-GB" sz="2000" b="1" dirty="0">
                <a:solidFill>
                  <a:srgbClr val="002060"/>
                </a:solidFill>
              </a:rPr>
              <a:t>always washes them</a:t>
            </a:r>
          </a:p>
        </p:txBody>
      </p:sp>
      <p:pic>
        <p:nvPicPr>
          <p:cNvPr id="19" name="Imagen 4">
            <a:extLst>
              <a:ext uri="{FF2B5EF4-FFF2-40B4-BE49-F238E27FC236}">
                <a16:creationId xmlns:a16="http://schemas.microsoft.com/office/drawing/2014/main" id="{D8BB9AC5-3FC2-F64A-A1EB-4E035FC0F76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04993" y="684591"/>
            <a:ext cx="1256626" cy="958799"/>
          </a:xfrm>
          <a:prstGeom prst="rect">
            <a:avLst/>
          </a:prstGeom>
        </p:spPr>
      </p:pic>
      <p:pic>
        <p:nvPicPr>
          <p:cNvPr id="21" name="Imagen 23">
            <a:extLst>
              <a:ext uri="{FF2B5EF4-FFF2-40B4-BE49-F238E27FC236}">
                <a16:creationId xmlns:a16="http://schemas.microsoft.com/office/drawing/2014/main" id="{F92BCC5C-C436-BA45-969C-41BCE5AE147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28936" y="3667435"/>
            <a:ext cx="1178376" cy="1178376"/>
          </a:xfrm>
          <a:prstGeom prst="rect">
            <a:avLst/>
          </a:prstGeom>
        </p:spPr>
      </p:pic>
      <p:sp>
        <p:nvSpPr>
          <p:cNvPr id="5" name="Rectangle 4"/>
          <p:cNvSpPr/>
          <p:nvPr/>
        </p:nvSpPr>
        <p:spPr>
          <a:xfrm>
            <a:off x="5916793" y="2571993"/>
            <a:ext cx="2509020" cy="400110"/>
          </a:xfrm>
          <a:prstGeom prst="rect">
            <a:avLst/>
          </a:prstGeom>
        </p:spPr>
        <p:txBody>
          <a:bodyPr wrap="none">
            <a:spAutoFit/>
          </a:bodyPr>
          <a:lstStyle/>
          <a:p>
            <a:r>
              <a:rPr lang="en-GB" sz="2000">
                <a:solidFill>
                  <a:srgbClr val="002060"/>
                </a:solidFill>
              </a:rPr>
              <a:t>*cocinar = to cook</a:t>
            </a:r>
            <a:endParaRPr lang="en-GB" sz="2000"/>
          </a:p>
        </p:txBody>
      </p:sp>
      <p:sp>
        <p:nvSpPr>
          <p:cNvPr id="6" name="Rectangle 5"/>
          <p:cNvSpPr/>
          <p:nvPr/>
        </p:nvSpPr>
        <p:spPr>
          <a:xfrm>
            <a:off x="8068929" y="3741040"/>
            <a:ext cx="1172116" cy="400110"/>
          </a:xfrm>
          <a:prstGeom prst="rect">
            <a:avLst/>
          </a:prstGeom>
        </p:spPr>
        <p:txBody>
          <a:bodyPr wrap="none">
            <a:spAutoFit/>
          </a:bodyPr>
          <a:lstStyle/>
          <a:p>
            <a:r>
              <a:rPr lang="en-GB" sz="2000" b="1" dirty="0">
                <a:solidFill>
                  <a:srgbClr val="002060"/>
                </a:solidFill>
              </a:rPr>
              <a:t>banana</a:t>
            </a:r>
          </a:p>
        </p:txBody>
      </p:sp>
      <p:sp>
        <p:nvSpPr>
          <p:cNvPr id="20" name="Rectangle 19"/>
          <p:cNvSpPr/>
          <p:nvPr/>
        </p:nvSpPr>
        <p:spPr>
          <a:xfrm>
            <a:off x="4219017" y="4217436"/>
            <a:ext cx="2879314" cy="400110"/>
          </a:xfrm>
          <a:prstGeom prst="rect">
            <a:avLst/>
          </a:prstGeom>
        </p:spPr>
        <p:txBody>
          <a:bodyPr wrap="none">
            <a:spAutoFit/>
          </a:bodyPr>
          <a:lstStyle/>
          <a:p>
            <a:r>
              <a:rPr lang="en-GB" sz="2000">
                <a:solidFill>
                  <a:srgbClr val="002060"/>
                </a:solidFill>
              </a:rPr>
              <a:t>*el plátano = banana</a:t>
            </a:r>
            <a:endParaRPr lang="en-GB" sz="2000"/>
          </a:p>
        </p:txBody>
      </p:sp>
      <p:sp>
        <p:nvSpPr>
          <p:cNvPr id="7" name="Rectangle 6"/>
          <p:cNvSpPr/>
          <p:nvPr/>
        </p:nvSpPr>
        <p:spPr>
          <a:xfrm>
            <a:off x="8165207" y="2090311"/>
            <a:ext cx="1383712" cy="400110"/>
          </a:xfrm>
          <a:prstGeom prst="rect">
            <a:avLst/>
          </a:prstGeom>
        </p:spPr>
        <p:txBody>
          <a:bodyPr wrap="none">
            <a:spAutoFit/>
          </a:bodyPr>
          <a:lstStyle/>
          <a:p>
            <a:r>
              <a:rPr lang="en-GB" sz="2000" b="1" dirty="0">
                <a:solidFill>
                  <a:srgbClr val="002060"/>
                </a:solidFill>
              </a:rPr>
              <a:t>afternoon</a:t>
            </a:r>
            <a:endParaRPr lang="en-GB" sz="2000" dirty="0">
              <a:solidFill>
                <a:srgbClr val="002060"/>
              </a:solidFill>
            </a:endParaRPr>
          </a:p>
        </p:txBody>
      </p:sp>
      <p:sp>
        <p:nvSpPr>
          <p:cNvPr id="8" name="Rectangle 7"/>
          <p:cNvSpPr/>
          <p:nvPr/>
        </p:nvSpPr>
        <p:spPr>
          <a:xfrm>
            <a:off x="8066364" y="5363576"/>
            <a:ext cx="588623" cy="400110"/>
          </a:xfrm>
          <a:prstGeom prst="rect">
            <a:avLst/>
          </a:prstGeom>
        </p:spPr>
        <p:txBody>
          <a:bodyPr wrap="none">
            <a:spAutoFit/>
          </a:bodyPr>
          <a:lstStyle/>
          <a:p>
            <a:r>
              <a:rPr lang="en-GB" sz="2000" b="1" dirty="0">
                <a:solidFill>
                  <a:srgbClr val="002060"/>
                </a:solidFill>
              </a:rPr>
              <a:t>first</a:t>
            </a:r>
          </a:p>
        </p:txBody>
      </p:sp>
      <p:pic>
        <p:nvPicPr>
          <p:cNvPr id="22" name="Imagen 11" descr="Dibujo animado de un personaje animado&#10;&#10;Descripción generada automáticamente con confianza media">
            <a:extLst>
              <a:ext uri="{FF2B5EF4-FFF2-40B4-BE49-F238E27FC236}">
                <a16:creationId xmlns:a16="http://schemas.microsoft.com/office/drawing/2014/main" id="{265B8E8E-C761-A243-BB28-C8E09994FE6D}"/>
              </a:ext>
            </a:extLst>
          </p:cNvPr>
          <p:cNvPicPr>
            <a:picLocks noChangeAspect="1"/>
          </p:cNvPicPr>
          <p:nvPr/>
        </p:nvPicPr>
        <p:blipFill>
          <a:blip r:embed="rId6" cstate="screen">
            <a:clrChange>
              <a:clrFrom>
                <a:srgbClr val="FCFAFB"/>
              </a:clrFrom>
              <a:clrTo>
                <a:srgbClr val="FCFAFB">
                  <a:alpha val="0"/>
                </a:srgbClr>
              </a:clrTo>
            </a:clrChange>
            <a:extLst>
              <a:ext uri="{28A0092B-C50C-407E-A947-70E740481C1C}">
                <a14:useLocalDpi xmlns:a14="http://schemas.microsoft.com/office/drawing/2010/main"/>
              </a:ext>
            </a:extLst>
          </a:blip>
          <a:stretch>
            <a:fillRect/>
          </a:stretch>
        </p:blipFill>
        <p:spPr>
          <a:xfrm>
            <a:off x="7964229" y="3927"/>
            <a:ext cx="2290687" cy="1288512"/>
          </a:xfrm>
          <a:prstGeom prst="rect">
            <a:avLst/>
          </a:prstGeom>
        </p:spPr>
      </p:pic>
    </p:spTree>
    <p:extLst>
      <p:ext uri="{BB962C8B-B14F-4D97-AF65-F5344CB8AC3E}">
        <p14:creationId xmlns:p14="http://schemas.microsoft.com/office/powerpoint/2010/main" val="681951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animBg="1"/>
      <p:bldP spid="16" grpId="0"/>
      <p:bldP spid="17" grpId="0" animBg="1"/>
      <p:bldP spid="18" grpId="0"/>
      <p:bldP spid="6" grpId="0"/>
      <p:bldP spid="7"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1138021921"/>
              </p:ext>
            </p:extLst>
          </p:nvPr>
        </p:nvGraphicFramePr>
        <p:xfrm>
          <a:off x="321719" y="1111677"/>
          <a:ext cx="11548561" cy="5181600"/>
        </p:xfrm>
        <a:graphic>
          <a:graphicData uri="http://schemas.openxmlformats.org/drawingml/2006/table">
            <a:tbl>
              <a:tblPr firstRow="1" bandRow="1">
                <a:tableStyleId>{5DA37D80-6434-44D0-A028-1B22A696006F}</a:tableStyleId>
              </a:tblPr>
              <a:tblGrid>
                <a:gridCol w="4369621">
                  <a:extLst>
                    <a:ext uri="{9D8B030D-6E8A-4147-A177-3AD203B41FA5}">
                      <a16:colId xmlns:a16="http://schemas.microsoft.com/office/drawing/2014/main" val="4273422518"/>
                    </a:ext>
                  </a:extLst>
                </a:gridCol>
                <a:gridCol w="1197143">
                  <a:extLst>
                    <a:ext uri="{9D8B030D-6E8A-4147-A177-3AD203B41FA5}">
                      <a16:colId xmlns:a16="http://schemas.microsoft.com/office/drawing/2014/main" val="753690958"/>
                    </a:ext>
                  </a:extLst>
                </a:gridCol>
                <a:gridCol w="1197143">
                  <a:extLst>
                    <a:ext uri="{9D8B030D-6E8A-4147-A177-3AD203B41FA5}">
                      <a16:colId xmlns:a16="http://schemas.microsoft.com/office/drawing/2014/main" val="4040071849"/>
                    </a:ext>
                  </a:extLst>
                </a:gridCol>
                <a:gridCol w="4784654">
                  <a:extLst>
                    <a:ext uri="{9D8B030D-6E8A-4147-A177-3AD203B41FA5}">
                      <a16:colId xmlns:a16="http://schemas.microsoft.com/office/drawing/2014/main" val="504091539"/>
                    </a:ext>
                  </a:extLst>
                </a:gridCol>
              </a:tblGrid>
              <a:tr h="388303">
                <a:tc>
                  <a:txBody>
                    <a:bodyPr/>
                    <a:lstStyle/>
                    <a:p>
                      <a:endParaRPr lang="en-GB" sz="2200" dirty="0">
                        <a:solidFill>
                          <a:schemeClr val="accent5">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tcPr>
                </a:tc>
                <a:tc>
                  <a:txBody>
                    <a:bodyPr/>
                    <a:lstStyle/>
                    <a:p>
                      <a:pPr algn="ctr"/>
                      <a:r>
                        <a:rPr lang="en-GB" sz="2200">
                          <a:solidFill>
                            <a:schemeClr val="accent5">
                              <a:lumMod val="50000"/>
                            </a:schemeClr>
                          </a:solidFill>
                          <a:latin typeface="Century Gothic" panose="020B0502020202020204" pitchFamily="34" charset="0"/>
                        </a:rPr>
                        <a:t>‘The’</a:t>
                      </a:r>
                      <a:endParaRPr lang="en-GB" sz="2200" dirty="0">
                        <a:solidFill>
                          <a:schemeClr val="accent5">
                            <a:lumMod val="50000"/>
                          </a:schemeClr>
                        </a:solidFill>
                        <a:latin typeface="Century Gothic" panose="020B0502020202020204" pitchFamily="34" charset="0"/>
                      </a:endParaRPr>
                    </a:p>
                  </a:txBody>
                  <a:tcPr anchor="ctr"/>
                </a:tc>
                <a:tc>
                  <a:txBody>
                    <a:bodyPr/>
                    <a:lstStyle/>
                    <a:p>
                      <a:pPr algn="ctr"/>
                      <a:r>
                        <a:rPr lang="en-GB" sz="2200" dirty="0">
                          <a:solidFill>
                            <a:schemeClr val="accent5">
                              <a:lumMod val="50000"/>
                            </a:schemeClr>
                          </a:solidFill>
                          <a:latin typeface="Century Gothic" panose="020B0502020202020204" pitchFamily="34" charset="0"/>
                        </a:rPr>
                        <a:t>‘Them’</a:t>
                      </a:r>
                    </a:p>
                  </a:txBody>
                  <a:tcPr anchor="ctr"/>
                </a:tc>
                <a:tc>
                  <a:txBody>
                    <a:bodyPr/>
                    <a:lstStyle/>
                    <a:p>
                      <a:pPr algn="ctr"/>
                      <a:r>
                        <a:rPr lang="en-GB" sz="2200" dirty="0">
                          <a:solidFill>
                            <a:schemeClr val="accent5">
                              <a:lumMod val="50000"/>
                            </a:schemeClr>
                          </a:solidFill>
                          <a:latin typeface="Century Gothic" panose="020B0502020202020204" pitchFamily="34" charset="0"/>
                        </a:rPr>
                        <a:t>La</a:t>
                      </a:r>
                      <a:r>
                        <a:rPr lang="en-GB" sz="2200" baseline="0" dirty="0">
                          <a:solidFill>
                            <a:schemeClr val="accent5">
                              <a:lumMod val="50000"/>
                            </a:schemeClr>
                          </a:solidFill>
                          <a:latin typeface="Century Gothic" panose="020B0502020202020204" pitchFamily="34" charset="0"/>
                        </a:rPr>
                        <a:t> </a:t>
                      </a:r>
                      <a:r>
                        <a:rPr lang="en-GB" sz="2200" baseline="0" dirty="0" err="1">
                          <a:solidFill>
                            <a:schemeClr val="accent5">
                              <a:lumMod val="50000"/>
                            </a:schemeClr>
                          </a:solidFill>
                          <a:latin typeface="Century Gothic" panose="020B0502020202020204" pitchFamily="34" charset="0"/>
                        </a:rPr>
                        <a:t>frase</a:t>
                      </a:r>
                      <a:r>
                        <a:rPr lang="en-GB" sz="2200" baseline="0" dirty="0">
                          <a:solidFill>
                            <a:schemeClr val="accent5">
                              <a:lumMod val="50000"/>
                            </a:schemeClr>
                          </a:solidFill>
                          <a:latin typeface="Century Gothic" panose="020B0502020202020204" pitchFamily="34" charset="0"/>
                        </a:rPr>
                        <a:t> </a:t>
                      </a:r>
                      <a:r>
                        <a:rPr lang="en-GB" sz="2200" baseline="0" dirty="0" err="1">
                          <a:solidFill>
                            <a:schemeClr val="accent5">
                              <a:lumMod val="50000"/>
                            </a:schemeClr>
                          </a:solidFill>
                          <a:latin typeface="Century Gothic" panose="020B0502020202020204" pitchFamily="34" charset="0"/>
                        </a:rPr>
                        <a:t>completa</a:t>
                      </a:r>
                      <a:r>
                        <a:rPr lang="en-GB" sz="2200" baseline="0" dirty="0">
                          <a:solidFill>
                            <a:schemeClr val="accent5">
                              <a:lumMod val="50000"/>
                            </a:schemeClr>
                          </a:solidFill>
                          <a:latin typeface="Century Gothic" panose="020B0502020202020204" pitchFamily="34" charset="0"/>
                        </a:rPr>
                        <a:t> (</a:t>
                      </a:r>
                      <a:r>
                        <a:rPr lang="en-GB" sz="2200" baseline="0" dirty="0" err="1">
                          <a:solidFill>
                            <a:schemeClr val="accent5">
                              <a:lumMod val="50000"/>
                            </a:schemeClr>
                          </a:solidFill>
                          <a:latin typeface="Century Gothic" panose="020B0502020202020204" pitchFamily="34" charset="0"/>
                        </a:rPr>
                        <a:t>en</a:t>
                      </a:r>
                      <a:r>
                        <a:rPr lang="en-GB" sz="2200" baseline="0" dirty="0">
                          <a:solidFill>
                            <a:schemeClr val="accent5">
                              <a:lumMod val="50000"/>
                            </a:schemeClr>
                          </a:solidFill>
                          <a:latin typeface="Century Gothic" panose="020B0502020202020204" pitchFamily="34" charset="0"/>
                        </a:rPr>
                        <a:t> </a:t>
                      </a:r>
                      <a:r>
                        <a:rPr lang="en-GB" sz="2200" baseline="0" dirty="0" err="1">
                          <a:solidFill>
                            <a:schemeClr val="accent5">
                              <a:lumMod val="50000"/>
                            </a:schemeClr>
                          </a:solidFill>
                          <a:latin typeface="Century Gothic" panose="020B0502020202020204" pitchFamily="34" charset="0"/>
                        </a:rPr>
                        <a:t>inglés</a:t>
                      </a:r>
                      <a:r>
                        <a:rPr lang="en-GB" sz="2200" baseline="0" dirty="0">
                          <a:solidFill>
                            <a:schemeClr val="accent5">
                              <a:lumMod val="50000"/>
                            </a:schemeClr>
                          </a:solidFill>
                          <a:latin typeface="Century Gothic" panose="020B0502020202020204" pitchFamily="34" charset="0"/>
                        </a:rPr>
                        <a:t>)</a:t>
                      </a:r>
                      <a:endParaRPr lang="en-GB" sz="220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3097209514"/>
                  </a:ext>
                </a:extLst>
              </a:tr>
              <a:tr h="3569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chemeClr val="accent5">
                              <a:lumMod val="50000"/>
                            </a:schemeClr>
                          </a:solidFill>
                          <a:latin typeface="Century Gothic" panose="020B0502020202020204" pitchFamily="34" charset="0"/>
                        </a:rPr>
                        <a:t>1. </a:t>
                      </a:r>
                      <a:r>
                        <a:rPr lang="en-GB" sz="2200" b="1" dirty="0">
                          <a:solidFill>
                            <a:schemeClr val="accent5">
                              <a:lumMod val="50000"/>
                            </a:schemeClr>
                          </a:solidFill>
                          <a:latin typeface="Century Gothic" panose="020B0502020202020204" pitchFamily="34" charset="0"/>
                        </a:rPr>
                        <a:t>Las</a:t>
                      </a:r>
                      <a:r>
                        <a:rPr lang="en-GB" sz="2200" dirty="0">
                          <a:solidFill>
                            <a:schemeClr val="accent5">
                              <a:lumMod val="50000"/>
                            </a:schemeClr>
                          </a:solidFill>
                          <a:latin typeface="Century Gothic" panose="020B0502020202020204" pitchFamily="34" charset="0"/>
                        </a:rPr>
                        <a:t> </a:t>
                      </a:r>
                      <a:r>
                        <a:rPr lang="en-GB" sz="2200" dirty="0" err="1">
                          <a:solidFill>
                            <a:schemeClr val="accent5">
                              <a:lumMod val="50000"/>
                            </a:schemeClr>
                          </a:solidFill>
                          <a:latin typeface="Century Gothic" panose="020B0502020202020204" pitchFamily="34" charset="0"/>
                        </a:rPr>
                        <a:t>preparas</a:t>
                      </a:r>
                      <a:r>
                        <a:rPr lang="en-GB" sz="2200" dirty="0">
                          <a:solidFill>
                            <a:schemeClr val="accent5">
                              <a:lumMod val="50000"/>
                            </a:schemeClr>
                          </a:solidFill>
                          <a:latin typeface="Century Gothic" panose="020B0502020202020204" pitchFamily="34" charset="0"/>
                        </a:rPr>
                        <a:t> </a:t>
                      </a:r>
                      <a:r>
                        <a:rPr lang="en-GB" sz="2200" dirty="0" err="1">
                          <a:solidFill>
                            <a:schemeClr val="accent5">
                              <a:lumMod val="50000"/>
                            </a:schemeClr>
                          </a:solidFill>
                          <a:latin typeface="Century Gothic" panose="020B0502020202020204" pitchFamily="34" charset="0"/>
                        </a:rPr>
                        <a:t>en</a:t>
                      </a:r>
                      <a:r>
                        <a:rPr lang="en-GB" sz="2200" dirty="0">
                          <a:solidFill>
                            <a:schemeClr val="accent5">
                              <a:lumMod val="50000"/>
                            </a:schemeClr>
                          </a:solidFill>
                          <a:latin typeface="Century Gothic" panose="020B0502020202020204" pitchFamily="34" charset="0"/>
                        </a:rPr>
                        <a:t> casa.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latin typeface="Century Gothic" panose="020B0502020202020204" pitchFamily="34" charset="0"/>
                      </a:endParaRPr>
                    </a:p>
                  </a:txBody>
                  <a:tcPr/>
                </a:tc>
                <a:extLst>
                  <a:ext uri="{0D108BD9-81ED-4DB2-BD59-A6C34878D82A}">
                    <a16:rowId xmlns:a16="http://schemas.microsoft.com/office/drawing/2014/main" val="3442370797"/>
                  </a:ext>
                </a:extLst>
              </a:tr>
              <a:tr h="3569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chemeClr val="accent5">
                              <a:lumMod val="50000"/>
                            </a:schemeClr>
                          </a:solidFill>
                          <a:latin typeface="Century Gothic" panose="020B0502020202020204" pitchFamily="34" charset="0"/>
                        </a:rPr>
                        <a:t>2. </a:t>
                      </a:r>
                      <a:r>
                        <a:rPr lang="en-GB" sz="2200" b="1" dirty="0">
                          <a:solidFill>
                            <a:schemeClr val="accent5">
                              <a:lumMod val="50000"/>
                            </a:schemeClr>
                          </a:solidFill>
                          <a:latin typeface="Century Gothic" panose="020B0502020202020204" pitchFamily="34" charset="0"/>
                        </a:rPr>
                        <a:t>Las</a:t>
                      </a:r>
                      <a:r>
                        <a:rPr lang="en-GB" sz="2200" dirty="0">
                          <a:solidFill>
                            <a:schemeClr val="accent5">
                              <a:lumMod val="50000"/>
                            </a:schemeClr>
                          </a:solidFill>
                          <a:latin typeface="Century Gothic" panose="020B0502020202020204" pitchFamily="34" charset="0"/>
                        </a:rPr>
                        <a:t> </a:t>
                      </a:r>
                      <a:r>
                        <a:rPr lang="en-GB" sz="2200" dirty="0" err="1">
                          <a:solidFill>
                            <a:schemeClr val="accent5">
                              <a:lumMod val="50000"/>
                            </a:schemeClr>
                          </a:solidFill>
                          <a:latin typeface="Century Gothic" panose="020B0502020202020204" pitchFamily="34" charset="0"/>
                        </a:rPr>
                        <a:t>verduras</a:t>
                      </a:r>
                      <a:r>
                        <a:rPr lang="en-GB" sz="2200" dirty="0">
                          <a:solidFill>
                            <a:schemeClr val="accent5">
                              <a:lumMod val="50000"/>
                            </a:schemeClr>
                          </a:solidFill>
                          <a:latin typeface="Century Gothic" panose="020B0502020202020204" pitchFamily="34" charset="0"/>
                        </a:rPr>
                        <a:t> </a:t>
                      </a:r>
                      <a:r>
                        <a:rPr lang="en-GB" sz="2200" dirty="0" err="1">
                          <a:solidFill>
                            <a:schemeClr val="accent5">
                              <a:lumMod val="50000"/>
                            </a:schemeClr>
                          </a:solidFill>
                          <a:latin typeface="Century Gothic" panose="020B0502020202020204" pitchFamily="34" charset="0"/>
                        </a:rPr>
                        <a:t>están</a:t>
                      </a:r>
                      <a:r>
                        <a:rPr lang="en-GB" sz="2200" baseline="0" dirty="0">
                          <a:solidFill>
                            <a:schemeClr val="accent5">
                              <a:lumMod val="50000"/>
                            </a:schemeClr>
                          </a:solidFill>
                          <a:latin typeface="Century Gothic" panose="020B0502020202020204" pitchFamily="34" charset="0"/>
                        </a:rPr>
                        <a:t> </a:t>
                      </a:r>
                      <a:r>
                        <a:rPr lang="en-GB" sz="2200" baseline="0" dirty="0" err="1">
                          <a:solidFill>
                            <a:schemeClr val="accent5">
                              <a:lumMod val="50000"/>
                            </a:schemeClr>
                          </a:solidFill>
                          <a:latin typeface="Century Gothic" panose="020B0502020202020204" pitchFamily="34" charset="0"/>
                        </a:rPr>
                        <a:t>ricas</a:t>
                      </a:r>
                      <a:r>
                        <a:rPr lang="en-GB" sz="2200" baseline="0" dirty="0">
                          <a:solidFill>
                            <a:schemeClr val="accent5">
                              <a:lumMod val="50000"/>
                            </a:schemeClr>
                          </a:solidFill>
                          <a:latin typeface="Century Gothic" panose="020B0502020202020204" pitchFamily="34" charset="0"/>
                        </a:rPr>
                        <a:t>.</a:t>
                      </a:r>
                      <a:endParaRPr lang="en-GB" sz="2200" dirty="0">
                        <a:solidFill>
                          <a:schemeClr val="accent5">
                            <a:lumMod val="50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latin typeface="Century Gothic" panose="020B0502020202020204" pitchFamily="34" charset="0"/>
                      </a:endParaRPr>
                    </a:p>
                  </a:txBody>
                  <a:tcPr/>
                </a:tc>
                <a:extLst>
                  <a:ext uri="{0D108BD9-81ED-4DB2-BD59-A6C34878D82A}">
                    <a16:rowId xmlns:a16="http://schemas.microsoft.com/office/drawing/2014/main" val="1890588510"/>
                  </a:ext>
                </a:extLst>
              </a:tr>
              <a:tr h="3569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chemeClr val="accent5">
                              <a:lumMod val="50000"/>
                            </a:schemeClr>
                          </a:solidFill>
                          <a:latin typeface="Century Gothic" panose="020B0502020202020204" pitchFamily="34" charset="0"/>
                        </a:rPr>
                        <a:t>3. </a:t>
                      </a:r>
                      <a:r>
                        <a:rPr lang="en-GB" sz="2200" b="1" dirty="0">
                          <a:solidFill>
                            <a:schemeClr val="accent5">
                              <a:lumMod val="50000"/>
                            </a:schemeClr>
                          </a:solidFill>
                          <a:latin typeface="Century Gothic" panose="020B0502020202020204" pitchFamily="34" charset="0"/>
                        </a:rPr>
                        <a:t>Las</a:t>
                      </a:r>
                      <a:r>
                        <a:rPr lang="en-GB" sz="2200" dirty="0">
                          <a:solidFill>
                            <a:schemeClr val="accent5">
                              <a:lumMod val="50000"/>
                            </a:schemeClr>
                          </a:solidFill>
                          <a:latin typeface="Century Gothic" panose="020B0502020202020204" pitchFamily="34" charset="0"/>
                        </a:rPr>
                        <a:t> </a:t>
                      </a:r>
                      <a:r>
                        <a:rPr lang="en-GB" sz="2200" err="1">
                          <a:solidFill>
                            <a:schemeClr val="accent5">
                              <a:lumMod val="50000"/>
                            </a:schemeClr>
                          </a:solidFill>
                          <a:latin typeface="Century Gothic" panose="020B0502020202020204" pitchFamily="34" charset="0"/>
                        </a:rPr>
                        <a:t>pruebas</a:t>
                      </a:r>
                      <a:r>
                        <a:rPr lang="en-GB" sz="2200">
                          <a:solidFill>
                            <a:schemeClr val="accent5">
                              <a:lumMod val="50000"/>
                            </a:schemeClr>
                          </a:solidFill>
                          <a:latin typeface="Century Gothic" panose="020B0502020202020204" pitchFamily="34" charset="0"/>
                        </a:rPr>
                        <a:t> con una bebida caliente.</a:t>
                      </a:r>
                      <a:endParaRPr lang="en-GB" sz="2200" dirty="0">
                        <a:solidFill>
                          <a:schemeClr val="accent5">
                            <a:lumMod val="50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latin typeface="Century Gothic" panose="020B0502020202020204" pitchFamily="34" charset="0"/>
                      </a:endParaRPr>
                    </a:p>
                  </a:txBody>
                  <a:tcPr/>
                </a:tc>
                <a:extLst>
                  <a:ext uri="{0D108BD9-81ED-4DB2-BD59-A6C34878D82A}">
                    <a16:rowId xmlns:a16="http://schemas.microsoft.com/office/drawing/2014/main" val="4098199311"/>
                  </a:ext>
                </a:extLst>
              </a:tr>
              <a:tr h="583244">
                <a:tc>
                  <a:txBody>
                    <a:bodyPr/>
                    <a:lstStyle/>
                    <a:p>
                      <a:r>
                        <a:rPr lang="en-GB" sz="2200" dirty="0">
                          <a:solidFill>
                            <a:schemeClr val="accent5">
                              <a:lumMod val="50000"/>
                            </a:schemeClr>
                          </a:solidFill>
                          <a:latin typeface="Century Gothic" panose="020B0502020202020204" pitchFamily="34" charset="0"/>
                        </a:rPr>
                        <a:t>4. </a:t>
                      </a:r>
                      <a:r>
                        <a:rPr lang="en-GB" sz="2200" b="1" dirty="0">
                          <a:solidFill>
                            <a:schemeClr val="accent5">
                              <a:lumMod val="50000"/>
                            </a:schemeClr>
                          </a:solidFill>
                          <a:latin typeface="Century Gothic" panose="020B0502020202020204" pitchFamily="34" charset="0"/>
                        </a:rPr>
                        <a:t>Las</a:t>
                      </a:r>
                      <a:r>
                        <a:rPr lang="en-GB" sz="2200" dirty="0">
                          <a:solidFill>
                            <a:schemeClr val="accent5">
                              <a:lumMod val="50000"/>
                            </a:schemeClr>
                          </a:solidFill>
                          <a:latin typeface="Century Gothic" panose="020B0502020202020204" pitchFamily="34" charset="0"/>
                        </a:rPr>
                        <a:t> </a:t>
                      </a:r>
                      <a:r>
                        <a:rPr lang="en-GB" sz="2200" dirty="0" err="1">
                          <a:solidFill>
                            <a:schemeClr val="accent5">
                              <a:lumMod val="50000"/>
                            </a:schemeClr>
                          </a:solidFill>
                          <a:latin typeface="Century Gothic" panose="020B0502020202020204" pitchFamily="34" charset="0"/>
                        </a:rPr>
                        <a:t>sueles</a:t>
                      </a:r>
                      <a:r>
                        <a:rPr lang="en-GB" sz="2200" dirty="0">
                          <a:solidFill>
                            <a:schemeClr val="accent5">
                              <a:lumMod val="50000"/>
                            </a:schemeClr>
                          </a:solidFill>
                          <a:latin typeface="Century Gothic" panose="020B0502020202020204" pitchFamily="34" charset="0"/>
                        </a:rPr>
                        <a:t> </a:t>
                      </a:r>
                      <a:r>
                        <a:rPr lang="en-GB" sz="2200" dirty="0" err="1">
                          <a:solidFill>
                            <a:schemeClr val="accent5">
                              <a:lumMod val="50000"/>
                            </a:schemeClr>
                          </a:solidFill>
                          <a:latin typeface="Century Gothic" panose="020B0502020202020204" pitchFamily="34" charset="0"/>
                        </a:rPr>
                        <a:t>comprar</a:t>
                      </a:r>
                      <a:r>
                        <a:rPr lang="en-GB" sz="2200" dirty="0">
                          <a:solidFill>
                            <a:schemeClr val="accent5">
                              <a:lumMod val="50000"/>
                            </a:schemeClr>
                          </a:solidFill>
                          <a:latin typeface="Century Gothic" panose="020B0502020202020204" pitchFamily="34" charset="0"/>
                        </a:rPr>
                        <a:t> </a:t>
                      </a:r>
                      <a:r>
                        <a:rPr lang="en-GB" sz="2200" dirty="0" err="1">
                          <a:solidFill>
                            <a:schemeClr val="accent5">
                              <a:lumMod val="50000"/>
                            </a:schemeClr>
                          </a:solidFill>
                          <a:latin typeface="Century Gothic" panose="020B0502020202020204" pitchFamily="34" charset="0"/>
                        </a:rPr>
                        <a:t>en</a:t>
                      </a:r>
                      <a:r>
                        <a:rPr lang="en-GB" sz="2200" dirty="0">
                          <a:solidFill>
                            <a:schemeClr val="accent5">
                              <a:lumMod val="50000"/>
                            </a:schemeClr>
                          </a:solidFill>
                          <a:latin typeface="Century Gothic" panose="020B0502020202020204" pitchFamily="34" charset="0"/>
                        </a:rPr>
                        <a:t> el mercado.</a:t>
                      </a:r>
                    </a:p>
                  </a:txBody>
                  <a:tcPr/>
                </a:tc>
                <a:tc>
                  <a:txBody>
                    <a:bodyPr/>
                    <a:lstStyle/>
                    <a:p>
                      <a:endParaRPr lang="en-GB" sz="2200" dirty="0">
                        <a:latin typeface="Century Gothic" panose="020B0502020202020204" pitchFamily="34" charset="0"/>
                      </a:endParaRPr>
                    </a:p>
                  </a:txBody>
                  <a:tcPr/>
                </a:tc>
                <a:tc>
                  <a:txBody>
                    <a:bodyPr/>
                    <a:lstStyle/>
                    <a:p>
                      <a:endParaRPr lang="en-GB" sz="2200" dirty="0">
                        <a:latin typeface="Century Gothic" panose="020B0502020202020204" pitchFamily="34" charset="0"/>
                      </a:endParaRPr>
                    </a:p>
                  </a:txBody>
                  <a:tcPr/>
                </a:tc>
                <a:tc>
                  <a:txBody>
                    <a:bodyPr/>
                    <a:lstStyle/>
                    <a:p>
                      <a:endParaRPr lang="en-GB" sz="2200" dirty="0">
                        <a:latin typeface="Century Gothic" panose="020B0502020202020204" pitchFamily="34" charset="0"/>
                      </a:endParaRPr>
                    </a:p>
                  </a:txBody>
                  <a:tcPr/>
                </a:tc>
                <a:extLst>
                  <a:ext uri="{0D108BD9-81ED-4DB2-BD59-A6C34878D82A}">
                    <a16:rowId xmlns:a16="http://schemas.microsoft.com/office/drawing/2014/main" val="2906487638"/>
                  </a:ext>
                </a:extLst>
              </a:tr>
              <a:tr h="583244">
                <a:tc>
                  <a:txBody>
                    <a:bodyPr/>
                    <a:lstStyle/>
                    <a:p>
                      <a:r>
                        <a:rPr lang="en-GB" sz="2200" dirty="0">
                          <a:solidFill>
                            <a:schemeClr val="accent5">
                              <a:lumMod val="50000"/>
                            </a:schemeClr>
                          </a:solidFill>
                          <a:latin typeface="Century Gothic" panose="020B0502020202020204" pitchFamily="34" charset="0"/>
                        </a:rPr>
                        <a:t>5. </a:t>
                      </a:r>
                      <a:r>
                        <a:rPr lang="en-GB" sz="2200" b="1" dirty="0">
                          <a:solidFill>
                            <a:schemeClr val="accent5">
                              <a:lumMod val="50000"/>
                            </a:schemeClr>
                          </a:solidFill>
                          <a:latin typeface="Century Gothic" panose="020B0502020202020204" pitchFamily="34" charset="0"/>
                        </a:rPr>
                        <a:t>Las</a:t>
                      </a:r>
                      <a:r>
                        <a:rPr lang="en-GB" sz="2200" dirty="0">
                          <a:solidFill>
                            <a:schemeClr val="accent5">
                              <a:lumMod val="50000"/>
                            </a:schemeClr>
                          </a:solidFill>
                          <a:latin typeface="Century Gothic" panose="020B0502020202020204" pitchFamily="34" charset="0"/>
                        </a:rPr>
                        <a:t> </a:t>
                      </a:r>
                      <a:r>
                        <a:rPr lang="en-GB" sz="2200" dirty="0" err="1">
                          <a:solidFill>
                            <a:schemeClr val="accent5">
                              <a:lumMod val="50000"/>
                            </a:schemeClr>
                          </a:solidFill>
                          <a:latin typeface="Century Gothic" panose="020B0502020202020204" pitchFamily="34" charset="0"/>
                        </a:rPr>
                        <a:t>frutas</a:t>
                      </a:r>
                      <a:r>
                        <a:rPr lang="en-GB" sz="2200" dirty="0">
                          <a:solidFill>
                            <a:schemeClr val="accent5">
                              <a:lumMod val="50000"/>
                            </a:schemeClr>
                          </a:solidFill>
                          <a:latin typeface="Century Gothic" panose="020B0502020202020204" pitchFamily="34" charset="0"/>
                        </a:rPr>
                        <a:t> </a:t>
                      </a:r>
                      <a:r>
                        <a:rPr lang="en-GB" sz="2200" dirty="0" err="1">
                          <a:solidFill>
                            <a:schemeClr val="accent5">
                              <a:lumMod val="50000"/>
                            </a:schemeClr>
                          </a:solidFill>
                          <a:latin typeface="Century Gothic" panose="020B0502020202020204" pitchFamily="34" charset="0"/>
                        </a:rPr>
                        <a:t>están</a:t>
                      </a:r>
                      <a:r>
                        <a:rPr lang="en-GB" sz="2200" dirty="0">
                          <a:solidFill>
                            <a:schemeClr val="accent5">
                              <a:lumMod val="50000"/>
                            </a:schemeClr>
                          </a:solidFill>
                          <a:latin typeface="Century Gothic" panose="020B0502020202020204" pitchFamily="34" charset="0"/>
                        </a:rPr>
                        <a:t> </a:t>
                      </a:r>
                      <a:r>
                        <a:rPr lang="en-GB" sz="2200" dirty="0" err="1">
                          <a:solidFill>
                            <a:schemeClr val="accent5">
                              <a:lumMod val="50000"/>
                            </a:schemeClr>
                          </a:solidFill>
                          <a:latin typeface="Century Gothic" panose="020B0502020202020204" pitchFamily="34" charset="0"/>
                        </a:rPr>
                        <a:t>en</a:t>
                      </a:r>
                      <a:r>
                        <a:rPr lang="en-GB" sz="2200" dirty="0">
                          <a:solidFill>
                            <a:schemeClr val="accent5">
                              <a:lumMod val="50000"/>
                            </a:schemeClr>
                          </a:solidFill>
                          <a:latin typeface="Century Gothic" panose="020B0502020202020204" pitchFamily="34" charset="0"/>
                        </a:rPr>
                        <a:t> la </a:t>
                      </a:r>
                      <a:r>
                        <a:rPr lang="en-GB" sz="2200" dirty="0" err="1">
                          <a:solidFill>
                            <a:schemeClr val="accent5">
                              <a:lumMod val="50000"/>
                            </a:schemeClr>
                          </a:solidFill>
                          <a:latin typeface="Century Gothic" panose="020B0502020202020204" pitchFamily="34" charset="0"/>
                        </a:rPr>
                        <a:t>cocina</a:t>
                      </a:r>
                      <a:r>
                        <a:rPr lang="en-GB" sz="2200" dirty="0">
                          <a:solidFill>
                            <a:schemeClr val="accent5">
                              <a:lumMod val="50000"/>
                            </a:schemeClr>
                          </a:solidFill>
                          <a:latin typeface="Century Gothic" panose="020B0502020202020204" pitchFamily="34" charset="0"/>
                        </a:rPr>
                        <a:t>.</a:t>
                      </a:r>
                    </a:p>
                  </a:txBody>
                  <a:tcPr/>
                </a:tc>
                <a:tc>
                  <a:txBody>
                    <a:bodyPr/>
                    <a:lstStyle/>
                    <a:p>
                      <a:endParaRPr lang="en-GB" sz="2200" dirty="0">
                        <a:latin typeface="Century Gothic" panose="020B0502020202020204" pitchFamily="34" charset="0"/>
                      </a:endParaRPr>
                    </a:p>
                  </a:txBody>
                  <a:tcPr/>
                </a:tc>
                <a:tc>
                  <a:txBody>
                    <a:bodyPr/>
                    <a:lstStyle/>
                    <a:p>
                      <a:endParaRPr lang="en-GB" sz="2200" dirty="0">
                        <a:latin typeface="Century Gothic" panose="020B0502020202020204" pitchFamily="34" charset="0"/>
                      </a:endParaRPr>
                    </a:p>
                  </a:txBody>
                  <a:tcPr/>
                </a:tc>
                <a:tc>
                  <a:txBody>
                    <a:bodyPr/>
                    <a:lstStyle/>
                    <a:p>
                      <a:endParaRPr lang="en-GB" sz="2200" dirty="0">
                        <a:latin typeface="Century Gothic" panose="020B0502020202020204" pitchFamily="34" charset="0"/>
                      </a:endParaRPr>
                    </a:p>
                  </a:txBody>
                  <a:tcPr/>
                </a:tc>
                <a:extLst>
                  <a:ext uri="{0D108BD9-81ED-4DB2-BD59-A6C34878D82A}">
                    <a16:rowId xmlns:a16="http://schemas.microsoft.com/office/drawing/2014/main" val="2076436072"/>
                  </a:ext>
                </a:extLst>
              </a:tr>
              <a:tr h="356934">
                <a:tc>
                  <a:txBody>
                    <a:bodyPr/>
                    <a:lstStyle/>
                    <a:p>
                      <a:r>
                        <a:rPr lang="en-GB" sz="2200" dirty="0">
                          <a:solidFill>
                            <a:schemeClr val="accent5">
                              <a:lumMod val="50000"/>
                            </a:schemeClr>
                          </a:solidFill>
                          <a:latin typeface="Century Gothic" panose="020B0502020202020204" pitchFamily="34" charset="0"/>
                        </a:rPr>
                        <a:t>6. </a:t>
                      </a:r>
                      <a:r>
                        <a:rPr lang="en-GB" sz="2200" b="1" dirty="0">
                          <a:solidFill>
                            <a:schemeClr val="accent5">
                              <a:lumMod val="50000"/>
                            </a:schemeClr>
                          </a:solidFill>
                          <a:latin typeface="Century Gothic" panose="020B0502020202020204" pitchFamily="34" charset="0"/>
                        </a:rPr>
                        <a:t>Las</a:t>
                      </a:r>
                      <a:r>
                        <a:rPr lang="en-GB" sz="2200" dirty="0">
                          <a:solidFill>
                            <a:schemeClr val="accent5">
                              <a:lumMod val="50000"/>
                            </a:schemeClr>
                          </a:solidFill>
                          <a:latin typeface="Century Gothic" panose="020B0502020202020204" pitchFamily="34" charset="0"/>
                        </a:rPr>
                        <a:t> </a:t>
                      </a:r>
                      <a:r>
                        <a:rPr lang="en-GB" sz="2200" dirty="0" err="1">
                          <a:solidFill>
                            <a:schemeClr val="accent5">
                              <a:lumMod val="50000"/>
                            </a:schemeClr>
                          </a:solidFill>
                          <a:latin typeface="Century Gothic" panose="020B0502020202020204" pitchFamily="34" charset="0"/>
                        </a:rPr>
                        <a:t>prefieres</a:t>
                      </a:r>
                      <a:r>
                        <a:rPr lang="en-GB" sz="2200" dirty="0">
                          <a:solidFill>
                            <a:schemeClr val="accent5">
                              <a:lumMod val="50000"/>
                            </a:schemeClr>
                          </a:solidFill>
                          <a:latin typeface="Century Gothic" panose="020B0502020202020204" pitchFamily="34" charset="0"/>
                        </a:rPr>
                        <a:t> </a:t>
                      </a:r>
                      <a:r>
                        <a:rPr lang="en-GB" sz="2200" dirty="0" err="1">
                          <a:solidFill>
                            <a:schemeClr val="accent5">
                              <a:lumMod val="50000"/>
                            </a:schemeClr>
                          </a:solidFill>
                          <a:latin typeface="Century Gothic" panose="020B0502020202020204" pitchFamily="34" charset="0"/>
                        </a:rPr>
                        <a:t>dulces</a:t>
                      </a:r>
                      <a:r>
                        <a:rPr lang="en-GB" sz="2200" dirty="0">
                          <a:solidFill>
                            <a:schemeClr val="accent5">
                              <a:lumMod val="50000"/>
                            </a:schemeClr>
                          </a:solidFill>
                          <a:latin typeface="Century Gothic" panose="020B0502020202020204" pitchFamily="34" charset="0"/>
                        </a:rPr>
                        <a:t>.</a:t>
                      </a:r>
                    </a:p>
                  </a:txBody>
                  <a:tcPr/>
                </a:tc>
                <a:tc>
                  <a:txBody>
                    <a:bodyPr/>
                    <a:lstStyle/>
                    <a:p>
                      <a:endParaRPr lang="en-GB" sz="2200" dirty="0">
                        <a:latin typeface="Century Gothic" panose="020B0502020202020204" pitchFamily="34" charset="0"/>
                      </a:endParaRPr>
                    </a:p>
                  </a:txBody>
                  <a:tcPr/>
                </a:tc>
                <a:tc>
                  <a:txBody>
                    <a:bodyPr/>
                    <a:lstStyle/>
                    <a:p>
                      <a:endParaRPr lang="en-GB" sz="2200" dirty="0">
                        <a:latin typeface="Century Gothic" panose="020B0502020202020204" pitchFamily="34" charset="0"/>
                      </a:endParaRPr>
                    </a:p>
                  </a:txBody>
                  <a:tcPr/>
                </a:tc>
                <a:tc>
                  <a:txBody>
                    <a:bodyPr/>
                    <a:lstStyle/>
                    <a:p>
                      <a:endParaRPr lang="en-GB" sz="2200" dirty="0">
                        <a:latin typeface="Century Gothic" panose="020B0502020202020204" pitchFamily="34" charset="0"/>
                      </a:endParaRPr>
                    </a:p>
                  </a:txBody>
                  <a:tcPr/>
                </a:tc>
                <a:extLst>
                  <a:ext uri="{0D108BD9-81ED-4DB2-BD59-A6C34878D82A}">
                    <a16:rowId xmlns:a16="http://schemas.microsoft.com/office/drawing/2014/main" val="238271135"/>
                  </a:ext>
                </a:extLst>
              </a:tr>
              <a:tr h="356934">
                <a:tc>
                  <a:txBody>
                    <a:bodyPr/>
                    <a:lstStyle/>
                    <a:p>
                      <a:r>
                        <a:rPr lang="en-GB" sz="2200" dirty="0">
                          <a:solidFill>
                            <a:schemeClr val="accent5">
                              <a:lumMod val="50000"/>
                            </a:schemeClr>
                          </a:solidFill>
                          <a:latin typeface="Century Gothic" panose="020B0502020202020204" pitchFamily="34" charset="0"/>
                        </a:rPr>
                        <a:t>7. </a:t>
                      </a:r>
                      <a:r>
                        <a:rPr lang="en-GB" sz="2200" b="1" dirty="0">
                          <a:solidFill>
                            <a:schemeClr val="accent5">
                              <a:lumMod val="50000"/>
                            </a:schemeClr>
                          </a:solidFill>
                          <a:latin typeface="Century Gothic" panose="020B0502020202020204" pitchFamily="34" charset="0"/>
                        </a:rPr>
                        <a:t>Las</a:t>
                      </a:r>
                      <a:r>
                        <a:rPr lang="en-GB" sz="2200" dirty="0">
                          <a:solidFill>
                            <a:schemeClr val="accent5">
                              <a:lumMod val="50000"/>
                            </a:schemeClr>
                          </a:solidFill>
                          <a:latin typeface="Century Gothic" panose="020B0502020202020204" pitchFamily="34" charset="0"/>
                        </a:rPr>
                        <a:t> </a:t>
                      </a:r>
                      <a:r>
                        <a:rPr lang="en-GB" sz="2200" dirty="0" err="1">
                          <a:solidFill>
                            <a:schemeClr val="accent5">
                              <a:lumMod val="50000"/>
                            </a:schemeClr>
                          </a:solidFill>
                          <a:latin typeface="Century Gothic" panose="020B0502020202020204" pitchFamily="34" charset="0"/>
                        </a:rPr>
                        <a:t>mezclas</a:t>
                      </a:r>
                      <a:r>
                        <a:rPr lang="en-GB" sz="2200" dirty="0">
                          <a:solidFill>
                            <a:schemeClr val="accent5">
                              <a:lumMod val="50000"/>
                            </a:schemeClr>
                          </a:solidFill>
                          <a:latin typeface="Century Gothic" panose="020B0502020202020204" pitchFamily="34" charset="0"/>
                        </a:rPr>
                        <a:t> </a:t>
                      </a:r>
                      <a:r>
                        <a:rPr lang="en-GB" sz="2200" dirty="0" err="1">
                          <a:solidFill>
                            <a:schemeClr val="accent5">
                              <a:lumMod val="50000"/>
                            </a:schemeClr>
                          </a:solidFill>
                          <a:latin typeface="Century Gothic" panose="020B0502020202020204" pitchFamily="34" charset="0"/>
                        </a:rPr>
                        <a:t>en</a:t>
                      </a:r>
                      <a:r>
                        <a:rPr lang="en-GB" sz="2200" dirty="0">
                          <a:solidFill>
                            <a:schemeClr val="accent5">
                              <a:lumMod val="50000"/>
                            </a:schemeClr>
                          </a:solidFill>
                          <a:latin typeface="Century Gothic" panose="020B0502020202020204" pitchFamily="34" charset="0"/>
                        </a:rPr>
                        <a:t> el </a:t>
                      </a:r>
                      <a:r>
                        <a:rPr lang="en-GB" sz="2200" dirty="0" err="1">
                          <a:solidFill>
                            <a:schemeClr val="accent5">
                              <a:lumMod val="50000"/>
                            </a:schemeClr>
                          </a:solidFill>
                          <a:latin typeface="Century Gothic" panose="020B0502020202020204" pitchFamily="34" charset="0"/>
                        </a:rPr>
                        <a:t>plato</a:t>
                      </a:r>
                      <a:r>
                        <a:rPr lang="en-GB" sz="2200" dirty="0">
                          <a:solidFill>
                            <a:schemeClr val="accent5">
                              <a:lumMod val="50000"/>
                            </a:schemeClr>
                          </a:solidFill>
                          <a:latin typeface="Century Gothic" panose="020B0502020202020204" pitchFamily="34" charset="0"/>
                        </a:rPr>
                        <a:t>.</a:t>
                      </a:r>
                    </a:p>
                  </a:txBody>
                  <a:tcPr/>
                </a:tc>
                <a:tc>
                  <a:txBody>
                    <a:bodyPr/>
                    <a:lstStyle/>
                    <a:p>
                      <a:endParaRPr lang="en-GB" sz="2200" dirty="0">
                        <a:latin typeface="Century Gothic" panose="020B0502020202020204" pitchFamily="34" charset="0"/>
                      </a:endParaRPr>
                    </a:p>
                  </a:txBody>
                  <a:tcPr/>
                </a:tc>
                <a:tc>
                  <a:txBody>
                    <a:bodyPr/>
                    <a:lstStyle/>
                    <a:p>
                      <a:endParaRPr lang="en-GB" sz="2200" dirty="0">
                        <a:latin typeface="Century Gothic" panose="020B0502020202020204" pitchFamily="34" charset="0"/>
                      </a:endParaRPr>
                    </a:p>
                  </a:txBody>
                  <a:tcPr/>
                </a:tc>
                <a:tc>
                  <a:txBody>
                    <a:bodyPr/>
                    <a:lstStyle/>
                    <a:p>
                      <a:endParaRPr lang="en-GB" sz="2200" dirty="0">
                        <a:latin typeface="Century Gothic" panose="020B0502020202020204" pitchFamily="34" charset="0"/>
                      </a:endParaRPr>
                    </a:p>
                  </a:txBody>
                  <a:tcPr/>
                </a:tc>
                <a:extLst>
                  <a:ext uri="{0D108BD9-81ED-4DB2-BD59-A6C34878D82A}">
                    <a16:rowId xmlns:a16="http://schemas.microsoft.com/office/drawing/2014/main" val="1975175003"/>
                  </a:ext>
                </a:extLst>
              </a:tr>
              <a:tr h="5832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chemeClr val="accent5">
                              <a:lumMod val="50000"/>
                            </a:schemeClr>
                          </a:solidFill>
                          <a:latin typeface="Century Gothic" panose="020B0502020202020204" pitchFamily="34" charset="0"/>
                        </a:rPr>
                        <a:t>8. </a:t>
                      </a:r>
                      <a:r>
                        <a:rPr lang="en-GB" sz="2200" b="1" dirty="0">
                          <a:solidFill>
                            <a:schemeClr val="accent5">
                              <a:lumMod val="50000"/>
                            </a:schemeClr>
                          </a:solidFill>
                          <a:latin typeface="Century Gothic" panose="020B0502020202020204" pitchFamily="34" charset="0"/>
                        </a:rPr>
                        <a:t>Las</a:t>
                      </a:r>
                      <a:r>
                        <a:rPr lang="en-GB" sz="2200" dirty="0">
                          <a:solidFill>
                            <a:schemeClr val="accent5">
                              <a:lumMod val="50000"/>
                            </a:schemeClr>
                          </a:solidFill>
                          <a:latin typeface="Century Gothic" panose="020B0502020202020204" pitchFamily="34" charset="0"/>
                        </a:rPr>
                        <a:t> </a:t>
                      </a:r>
                      <a:r>
                        <a:rPr lang="en-GB" sz="2200" dirty="0" err="1">
                          <a:solidFill>
                            <a:schemeClr val="accent5">
                              <a:lumMod val="50000"/>
                            </a:schemeClr>
                          </a:solidFill>
                          <a:latin typeface="Century Gothic" panose="020B0502020202020204" pitchFamily="34" charset="0"/>
                        </a:rPr>
                        <a:t>comidas</a:t>
                      </a:r>
                      <a:r>
                        <a:rPr lang="en-GB" sz="2200" dirty="0">
                          <a:solidFill>
                            <a:schemeClr val="accent5">
                              <a:lumMod val="50000"/>
                            </a:schemeClr>
                          </a:solidFill>
                          <a:latin typeface="Century Gothic" panose="020B0502020202020204" pitchFamily="34" charset="0"/>
                        </a:rPr>
                        <a:t> son </a:t>
                      </a:r>
                      <a:r>
                        <a:rPr lang="en-GB" sz="2200" dirty="0" err="1">
                          <a:solidFill>
                            <a:schemeClr val="accent5">
                              <a:lumMod val="50000"/>
                            </a:schemeClr>
                          </a:solidFill>
                          <a:latin typeface="Century Gothic" panose="020B0502020202020204" pitchFamily="34" charset="0"/>
                        </a:rPr>
                        <a:t>tradicionales</a:t>
                      </a:r>
                      <a:r>
                        <a:rPr lang="en-GB" sz="2200" dirty="0">
                          <a:solidFill>
                            <a:schemeClr val="accent5">
                              <a:lumMod val="50000"/>
                            </a:schemeClr>
                          </a:solidFill>
                          <a:latin typeface="Century Gothic" panose="020B0502020202020204" pitchFamily="34" charset="0"/>
                        </a:rPr>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latin typeface="Century Gothic" panose="020B0502020202020204" pitchFamily="34" charset="0"/>
                      </a:endParaRPr>
                    </a:p>
                  </a:txBody>
                  <a:tcPr/>
                </a:tc>
                <a:extLst>
                  <a:ext uri="{0D108BD9-81ED-4DB2-BD59-A6C34878D82A}">
                    <a16:rowId xmlns:a16="http://schemas.microsoft.com/office/drawing/2014/main" val="2452697797"/>
                  </a:ext>
                </a:extLst>
              </a:tr>
            </a:tbl>
          </a:graphicData>
        </a:graphic>
      </p:graphicFrame>
      <p:pic>
        <p:nvPicPr>
          <p:cNvPr id="10" name="Picture 2" descr="http://www.clker.com/cliparts/h/n/L/q/t/u/bright-green-tick-md.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42462" y="1533369"/>
            <a:ext cx="371910" cy="38740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www.clker.com/cliparts/h/n/L/q/t/u/bright-green-tick-md.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67071" y="1962287"/>
            <a:ext cx="371910" cy="387406"/>
          </a:xfrm>
          <a:prstGeom prst="rect">
            <a:avLst/>
          </a:prstGeom>
          <a:noFill/>
          <a:extLst>
            <a:ext uri="{909E8E84-426E-40DD-AFC4-6F175D3DCCD1}">
              <a14:hiddenFill xmlns:a14="http://schemas.microsoft.com/office/drawing/2010/main">
                <a:solidFill>
                  <a:srgbClr val="FFFFFF"/>
                </a:solidFill>
              </a14:hiddenFill>
            </a:ext>
          </a:extLst>
        </p:spPr>
      </p:pic>
      <p:sp>
        <p:nvSpPr>
          <p:cNvPr id="42"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3" name="TextBox 2"/>
          <p:cNvSpPr txBox="1"/>
          <p:nvPr/>
        </p:nvSpPr>
        <p:spPr>
          <a:xfrm>
            <a:off x="129707" y="280680"/>
            <a:ext cx="1081854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rPr>
              <a:t>Lee las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rPr>
              <a:t>frases</a:t>
            </a:r>
            <a:r>
              <a:rPr lang="en-GB" sz="2200" b="1" dirty="0">
                <a:solidFill>
                  <a:srgbClr val="4472C4">
                    <a:lumMod val="50000"/>
                  </a:srgbClr>
                </a:solidFill>
                <a:latin typeface="Century Gothic" panose="020F0302020204030204"/>
              </a:rPr>
              <a:t> y </a:t>
            </a:r>
            <a:r>
              <a:rPr lang="en-GB" sz="2200" b="1" dirty="0" err="1">
                <a:solidFill>
                  <a:srgbClr val="4472C4">
                    <a:lumMod val="50000"/>
                  </a:srgbClr>
                </a:solidFill>
                <a:latin typeface="Century Gothic" panose="020F0302020204030204"/>
              </a:rPr>
              <a:t>marca</a:t>
            </a:r>
            <a:r>
              <a:rPr lang="en-GB" sz="2200" b="1" dirty="0">
                <a:solidFill>
                  <a:srgbClr val="4472C4">
                    <a:lumMod val="50000"/>
                  </a:srgbClr>
                </a:solidFill>
                <a:latin typeface="Century Gothic" panose="020F0302020204030204"/>
              </a:rPr>
              <a:t>.</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rPr>
              <a:t>Qué</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rPr>
              <a:t>significa</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rPr>
              <a:t> ‘las’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rPr>
              <a:t>en</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GB" sz="2200" b="1" i="0" u="none" strike="noStrike" kern="1200" cap="none" spc="0" normalizeH="0" baseline="0" noProof="0" err="1">
                <a:ln>
                  <a:noFill/>
                </a:ln>
                <a:solidFill>
                  <a:srgbClr val="4472C4">
                    <a:lumMod val="50000"/>
                  </a:srgbClr>
                </a:solidFill>
                <a:effectLst/>
                <a:uLnTx/>
                <a:uFillTx/>
                <a:latin typeface="Century Gothic" panose="020F0302020204030204"/>
              </a:rPr>
              <a:t>cada</a:t>
            </a:r>
            <a:r>
              <a:rPr kumimoji="0" lang="en-GB" sz="2200" b="1" i="0" u="none" strike="noStrike" kern="1200" cap="none" spc="0" normalizeH="0" baseline="0" noProof="0">
                <a:ln>
                  <a:noFill/>
                </a:ln>
                <a:solidFill>
                  <a:srgbClr val="4472C4">
                    <a:lumMod val="50000"/>
                  </a:srgbClr>
                </a:solidFill>
                <a:effectLst/>
                <a:uLnTx/>
                <a:uFillTx/>
                <a:latin typeface="Century Gothic" panose="020F0302020204030204"/>
              </a:rPr>
              <a:t> frase?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panose="020F0302020204030204"/>
              </a:rPr>
              <a:t>¿Qué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rPr>
              <a:t>significa</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rPr>
              <a:t> la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rPr>
              <a:t>frase</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rPr>
              <a:t>completa</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rPr>
              <a:t>en</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rPr>
              <a:t>inglés</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rPr>
              <a:t>?</a:t>
            </a:r>
          </a:p>
        </p:txBody>
      </p:sp>
      <p:sp>
        <p:nvSpPr>
          <p:cNvPr id="6" name="TextBox 5"/>
          <p:cNvSpPr txBox="1"/>
          <p:nvPr/>
        </p:nvSpPr>
        <p:spPr>
          <a:xfrm>
            <a:off x="7160861" y="1538704"/>
            <a:ext cx="4546037" cy="430887"/>
          </a:xfrm>
          <a:prstGeom prst="rect">
            <a:avLst/>
          </a:prstGeom>
          <a:noFill/>
        </p:spPr>
        <p:txBody>
          <a:bodyPr wrap="square" rtlCol="0">
            <a:spAutoFit/>
          </a:bodyPr>
          <a:lstStyle/>
          <a:p>
            <a:pPr algn="l"/>
            <a:r>
              <a:rPr lang="en-GB" sz="2200" dirty="0">
                <a:solidFill>
                  <a:schemeClr val="accent5">
                    <a:lumMod val="50000"/>
                  </a:schemeClr>
                </a:solidFill>
              </a:rPr>
              <a:t>You prepare them at home.</a:t>
            </a:r>
          </a:p>
        </p:txBody>
      </p:sp>
      <p:sp>
        <p:nvSpPr>
          <p:cNvPr id="37" name="TextBox 36"/>
          <p:cNvSpPr txBox="1"/>
          <p:nvPr/>
        </p:nvSpPr>
        <p:spPr>
          <a:xfrm>
            <a:off x="7177329" y="1982360"/>
            <a:ext cx="4399282" cy="430887"/>
          </a:xfrm>
          <a:prstGeom prst="rect">
            <a:avLst/>
          </a:prstGeom>
          <a:noFill/>
        </p:spPr>
        <p:txBody>
          <a:bodyPr wrap="square" rtlCol="0">
            <a:spAutoFit/>
          </a:bodyPr>
          <a:lstStyle/>
          <a:p>
            <a:pPr algn="l"/>
            <a:r>
              <a:rPr lang="en-GB" sz="2200" dirty="0">
                <a:solidFill>
                  <a:schemeClr val="accent5">
                    <a:lumMod val="50000"/>
                  </a:schemeClr>
                </a:solidFill>
              </a:rPr>
              <a:t>The vegetables are tasty.</a:t>
            </a:r>
          </a:p>
        </p:txBody>
      </p:sp>
      <p:pic>
        <p:nvPicPr>
          <p:cNvPr id="12" name="Picture 2" descr="http://www.clker.com/cliparts/h/n/L/q/t/u/bright-green-tick-md.png">
            <a:extLst>
              <a:ext uri="{FF2B5EF4-FFF2-40B4-BE49-F238E27FC236}">
                <a16:creationId xmlns:a16="http://schemas.microsoft.com/office/drawing/2014/main" id="{ED7195F2-AA23-E348-A764-5A5BE013EE1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42462" y="2512751"/>
            <a:ext cx="371910" cy="38740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www.clker.com/cliparts/h/n/L/q/t/u/bright-green-tick-md.png">
            <a:extLst>
              <a:ext uri="{FF2B5EF4-FFF2-40B4-BE49-F238E27FC236}">
                <a16:creationId xmlns:a16="http://schemas.microsoft.com/office/drawing/2014/main" id="{6A17C82C-D26A-5740-89E1-DC76C414277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34441" y="3323984"/>
            <a:ext cx="371910" cy="38740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www.clker.com/cliparts/h/n/L/q/t/u/bright-green-tick-md.png">
            <a:extLst>
              <a:ext uri="{FF2B5EF4-FFF2-40B4-BE49-F238E27FC236}">
                <a16:creationId xmlns:a16="http://schemas.microsoft.com/office/drawing/2014/main" id="{5D89AB0A-EFC6-3341-8F05-E373F7450AB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59298" y="4027002"/>
            <a:ext cx="371910" cy="38740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clker.com/cliparts/h/n/L/q/t/u/bright-green-tick-md.png">
            <a:extLst>
              <a:ext uri="{FF2B5EF4-FFF2-40B4-BE49-F238E27FC236}">
                <a16:creationId xmlns:a16="http://schemas.microsoft.com/office/drawing/2014/main" id="{5C7249C2-7FB0-314B-884C-1009CAB522F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34441" y="4614927"/>
            <a:ext cx="371910" cy="38740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clker.com/cliparts/h/n/L/q/t/u/bright-green-tick-md.png">
            <a:extLst>
              <a:ext uri="{FF2B5EF4-FFF2-40B4-BE49-F238E27FC236}">
                <a16:creationId xmlns:a16="http://schemas.microsoft.com/office/drawing/2014/main" id="{6B4FB98A-7AA7-C34F-AA99-E8351A35AF4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34441" y="5095209"/>
            <a:ext cx="371910" cy="38740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www.clker.com/cliparts/h/n/L/q/t/u/bright-green-tick-md.png">
            <a:extLst>
              <a:ext uri="{FF2B5EF4-FFF2-40B4-BE49-F238E27FC236}">
                <a16:creationId xmlns:a16="http://schemas.microsoft.com/office/drawing/2014/main" id="{4C4C8794-A212-3741-8F71-527E64B2682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67071" y="5731090"/>
            <a:ext cx="371910" cy="38740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36">
            <a:extLst>
              <a:ext uri="{FF2B5EF4-FFF2-40B4-BE49-F238E27FC236}">
                <a16:creationId xmlns:a16="http://schemas.microsoft.com/office/drawing/2014/main" id="{BB562C0A-E34F-724C-8F08-2BB469A50F40}"/>
              </a:ext>
            </a:extLst>
          </p:cNvPr>
          <p:cNvSpPr txBox="1"/>
          <p:nvPr/>
        </p:nvSpPr>
        <p:spPr>
          <a:xfrm>
            <a:off x="7112185" y="3142040"/>
            <a:ext cx="4529569" cy="769441"/>
          </a:xfrm>
          <a:prstGeom prst="rect">
            <a:avLst/>
          </a:prstGeom>
          <a:noFill/>
        </p:spPr>
        <p:txBody>
          <a:bodyPr wrap="square" rtlCol="0">
            <a:spAutoFit/>
          </a:bodyPr>
          <a:lstStyle/>
          <a:p>
            <a:pPr algn="l"/>
            <a:r>
              <a:rPr lang="en-GB" sz="2200" dirty="0">
                <a:solidFill>
                  <a:schemeClr val="accent5">
                    <a:lumMod val="50000"/>
                  </a:schemeClr>
                </a:solidFill>
              </a:rPr>
              <a:t>You usually buy </a:t>
            </a:r>
            <a:r>
              <a:rPr lang="en-GB" sz="2200">
                <a:solidFill>
                  <a:schemeClr val="accent5">
                    <a:lumMod val="50000"/>
                  </a:schemeClr>
                </a:solidFill>
              </a:rPr>
              <a:t>them at </a:t>
            </a:r>
            <a:r>
              <a:rPr lang="en-GB" sz="2200" dirty="0">
                <a:solidFill>
                  <a:schemeClr val="accent5">
                    <a:lumMod val="50000"/>
                  </a:schemeClr>
                </a:solidFill>
              </a:rPr>
              <a:t>the market.</a:t>
            </a:r>
          </a:p>
        </p:txBody>
      </p:sp>
      <p:sp>
        <p:nvSpPr>
          <p:cNvPr id="19" name="TextBox 36">
            <a:extLst>
              <a:ext uri="{FF2B5EF4-FFF2-40B4-BE49-F238E27FC236}">
                <a16:creationId xmlns:a16="http://schemas.microsoft.com/office/drawing/2014/main" id="{03F68A9A-D729-EA43-8C79-133D28795339}"/>
              </a:ext>
            </a:extLst>
          </p:cNvPr>
          <p:cNvSpPr txBox="1"/>
          <p:nvPr/>
        </p:nvSpPr>
        <p:spPr>
          <a:xfrm>
            <a:off x="7177329" y="2414966"/>
            <a:ext cx="4150720" cy="430887"/>
          </a:xfrm>
          <a:prstGeom prst="rect">
            <a:avLst/>
          </a:prstGeom>
          <a:noFill/>
        </p:spPr>
        <p:txBody>
          <a:bodyPr wrap="square" rtlCol="0">
            <a:spAutoFit/>
          </a:bodyPr>
          <a:lstStyle/>
          <a:p>
            <a:pPr algn="l"/>
            <a:r>
              <a:rPr lang="en-GB" sz="2200" dirty="0">
                <a:solidFill>
                  <a:schemeClr val="accent5">
                    <a:lumMod val="50000"/>
                  </a:schemeClr>
                </a:solidFill>
              </a:rPr>
              <a:t>You try </a:t>
            </a:r>
            <a:r>
              <a:rPr lang="en-GB" sz="2200">
                <a:solidFill>
                  <a:schemeClr val="accent5">
                    <a:lumMod val="50000"/>
                  </a:schemeClr>
                </a:solidFill>
              </a:rPr>
              <a:t>them with a hot drink.</a:t>
            </a:r>
            <a:endParaRPr lang="en-GB" sz="2200" dirty="0">
              <a:solidFill>
                <a:schemeClr val="accent5">
                  <a:lumMod val="50000"/>
                </a:schemeClr>
              </a:solidFill>
            </a:endParaRPr>
          </a:p>
        </p:txBody>
      </p:sp>
      <p:sp>
        <p:nvSpPr>
          <p:cNvPr id="20" name="TextBox 36">
            <a:extLst>
              <a:ext uri="{FF2B5EF4-FFF2-40B4-BE49-F238E27FC236}">
                <a16:creationId xmlns:a16="http://schemas.microsoft.com/office/drawing/2014/main" id="{88FA3B22-48D6-AF43-9A0B-4252C9ED1B14}"/>
              </a:ext>
            </a:extLst>
          </p:cNvPr>
          <p:cNvSpPr txBox="1"/>
          <p:nvPr/>
        </p:nvSpPr>
        <p:spPr>
          <a:xfrm>
            <a:off x="7112184" y="3912193"/>
            <a:ext cx="4529569" cy="430887"/>
          </a:xfrm>
          <a:prstGeom prst="rect">
            <a:avLst/>
          </a:prstGeom>
          <a:noFill/>
        </p:spPr>
        <p:txBody>
          <a:bodyPr wrap="square" rtlCol="0">
            <a:spAutoFit/>
          </a:bodyPr>
          <a:lstStyle/>
          <a:p>
            <a:pPr algn="l"/>
            <a:r>
              <a:rPr lang="en-GB" sz="2200" dirty="0">
                <a:solidFill>
                  <a:schemeClr val="accent5">
                    <a:lumMod val="50000"/>
                  </a:schemeClr>
                </a:solidFill>
              </a:rPr>
              <a:t>The fruits are in the kitchen.</a:t>
            </a:r>
          </a:p>
        </p:txBody>
      </p:sp>
      <p:sp>
        <p:nvSpPr>
          <p:cNvPr id="21" name="TextBox 36">
            <a:extLst>
              <a:ext uri="{FF2B5EF4-FFF2-40B4-BE49-F238E27FC236}">
                <a16:creationId xmlns:a16="http://schemas.microsoft.com/office/drawing/2014/main" id="{5AAA9DB9-CDD1-BB49-A9FC-13A74B1A4837}"/>
              </a:ext>
            </a:extLst>
          </p:cNvPr>
          <p:cNvSpPr txBox="1"/>
          <p:nvPr/>
        </p:nvSpPr>
        <p:spPr>
          <a:xfrm>
            <a:off x="7160861" y="4649886"/>
            <a:ext cx="4529569" cy="430887"/>
          </a:xfrm>
          <a:prstGeom prst="rect">
            <a:avLst/>
          </a:prstGeom>
          <a:noFill/>
        </p:spPr>
        <p:txBody>
          <a:bodyPr wrap="square" rtlCol="0">
            <a:spAutoFit/>
          </a:bodyPr>
          <a:lstStyle/>
          <a:p>
            <a:pPr algn="l"/>
            <a:r>
              <a:rPr lang="en-GB" sz="2200">
                <a:solidFill>
                  <a:schemeClr val="accent5">
                    <a:lumMod val="50000"/>
                  </a:schemeClr>
                </a:solidFill>
              </a:rPr>
              <a:t>You prefer them (to be) sweet</a:t>
            </a:r>
            <a:r>
              <a:rPr lang="en-GB" sz="2200" dirty="0">
                <a:solidFill>
                  <a:schemeClr val="accent5">
                    <a:lumMod val="50000"/>
                  </a:schemeClr>
                </a:solidFill>
              </a:rPr>
              <a:t>.</a:t>
            </a:r>
          </a:p>
        </p:txBody>
      </p:sp>
      <p:sp>
        <p:nvSpPr>
          <p:cNvPr id="22" name="TextBox 36">
            <a:extLst>
              <a:ext uri="{FF2B5EF4-FFF2-40B4-BE49-F238E27FC236}">
                <a16:creationId xmlns:a16="http://schemas.microsoft.com/office/drawing/2014/main" id="{41CC1241-9CE6-8344-A586-21862CAE14F0}"/>
              </a:ext>
            </a:extLst>
          </p:cNvPr>
          <p:cNvSpPr txBox="1"/>
          <p:nvPr/>
        </p:nvSpPr>
        <p:spPr>
          <a:xfrm>
            <a:off x="7112184" y="5073469"/>
            <a:ext cx="4529569" cy="430887"/>
          </a:xfrm>
          <a:prstGeom prst="rect">
            <a:avLst/>
          </a:prstGeom>
          <a:noFill/>
        </p:spPr>
        <p:txBody>
          <a:bodyPr wrap="square" rtlCol="0">
            <a:spAutoFit/>
          </a:bodyPr>
          <a:lstStyle/>
          <a:p>
            <a:pPr algn="l"/>
            <a:r>
              <a:rPr lang="en-GB" sz="2200" dirty="0">
                <a:solidFill>
                  <a:schemeClr val="accent5">
                    <a:lumMod val="50000"/>
                  </a:schemeClr>
                </a:solidFill>
              </a:rPr>
              <a:t>You mix </a:t>
            </a:r>
            <a:r>
              <a:rPr lang="en-GB" sz="2200">
                <a:solidFill>
                  <a:schemeClr val="accent5">
                    <a:lumMod val="50000"/>
                  </a:schemeClr>
                </a:solidFill>
              </a:rPr>
              <a:t>them on </a:t>
            </a:r>
            <a:r>
              <a:rPr lang="en-GB" sz="2200" dirty="0">
                <a:solidFill>
                  <a:schemeClr val="accent5">
                    <a:lumMod val="50000"/>
                  </a:schemeClr>
                </a:solidFill>
              </a:rPr>
              <a:t>the plate.</a:t>
            </a:r>
          </a:p>
        </p:txBody>
      </p:sp>
      <p:sp>
        <p:nvSpPr>
          <p:cNvPr id="23" name="TextBox 36">
            <a:extLst>
              <a:ext uri="{FF2B5EF4-FFF2-40B4-BE49-F238E27FC236}">
                <a16:creationId xmlns:a16="http://schemas.microsoft.com/office/drawing/2014/main" id="{120F833B-5AD9-1843-8ED6-47560F75367B}"/>
              </a:ext>
            </a:extLst>
          </p:cNvPr>
          <p:cNvSpPr txBox="1"/>
          <p:nvPr/>
        </p:nvSpPr>
        <p:spPr>
          <a:xfrm>
            <a:off x="7112184" y="5515515"/>
            <a:ext cx="4529569" cy="430887"/>
          </a:xfrm>
          <a:prstGeom prst="rect">
            <a:avLst/>
          </a:prstGeom>
          <a:noFill/>
        </p:spPr>
        <p:txBody>
          <a:bodyPr wrap="square" rtlCol="0">
            <a:spAutoFit/>
          </a:bodyPr>
          <a:lstStyle/>
          <a:p>
            <a:pPr algn="l"/>
            <a:r>
              <a:rPr lang="en-GB" sz="2200">
                <a:solidFill>
                  <a:schemeClr val="accent5">
                    <a:lumMod val="50000"/>
                  </a:schemeClr>
                </a:solidFill>
              </a:rPr>
              <a:t>The foods </a:t>
            </a:r>
            <a:r>
              <a:rPr lang="en-GB" sz="2200" dirty="0">
                <a:solidFill>
                  <a:schemeClr val="accent5">
                    <a:lumMod val="50000"/>
                  </a:schemeClr>
                </a:solidFill>
              </a:rPr>
              <a:t>are traditional.</a:t>
            </a:r>
          </a:p>
        </p:txBody>
      </p:sp>
      <p:pic>
        <p:nvPicPr>
          <p:cNvPr id="1026" name="Picture 2" descr="fruit clipart png - Clip Art Library">
            <a:extLst>
              <a:ext uri="{FF2B5EF4-FFF2-40B4-BE49-F238E27FC236}">
                <a16:creationId xmlns:a16="http://schemas.microsoft.com/office/drawing/2014/main" id="{59E0D4FB-03B8-024F-BC42-0C40E5D2DA8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50230" y="3825020"/>
            <a:ext cx="841198" cy="7913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late clipart - Clip Art Library">
            <a:extLst>
              <a:ext uri="{FF2B5EF4-FFF2-40B4-BE49-F238E27FC236}">
                <a16:creationId xmlns:a16="http://schemas.microsoft.com/office/drawing/2014/main" id="{E839D1D4-58BE-9547-9497-AD05D8054E3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20915660">
            <a:off x="11038164" y="5311023"/>
            <a:ext cx="1049894" cy="50569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egetables clipart - Clip Art Library">
            <a:extLst>
              <a:ext uri="{FF2B5EF4-FFF2-40B4-BE49-F238E27FC236}">
                <a16:creationId xmlns:a16="http://schemas.microsoft.com/office/drawing/2014/main" id="{CCDD6C2F-19E9-CF41-8CF4-D5B567E6F83D}"/>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flipH="1">
            <a:off x="11328049" y="1962287"/>
            <a:ext cx="837878" cy="888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4767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8" grpId="0"/>
      <p:bldP spid="19" grpId="0"/>
      <p:bldP spid="20" grpId="0"/>
      <p:bldP spid="21" grpId="0"/>
      <p:bldP spid="22" grpId="0"/>
      <p:bldP spid="2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89372"/>
            <a:ext cx="11702143" cy="1488394"/>
          </a:xfrm>
        </p:spPr>
        <p:txBody>
          <a:bodyPr>
            <a:normAutofit/>
          </a:bodyPr>
          <a:lstStyle/>
          <a:p>
            <a:r>
              <a:rPr lang="en-GB" sz="2200" b="1" dirty="0">
                <a:solidFill>
                  <a:schemeClr val="bg1"/>
                </a:solidFill>
              </a:rPr>
              <a:t>Saying who or what receives the action </a:t>
            </a:r>
            <a:br>
              <a:rPr lang="en-GB" sz="2200" b="1" dirty="0">
                <a:solidFill>
                  <a:schemeClr val="bg1"/>
                </a:solidFill>
              </a:rPr>
            </a:br>
            <a:r>
              <a:rPr lang="en-GB" sz="2200" dirty="0">
                <a:solidFill>
                  <a:schemeClr val="bg1"/>
                </a:solidFill>
              </a:rPr>
              <a:t>using ‘los’ in object-first sentences</a:t>
            </a:r>
            <a:endParaRPr lang="en-GB" sz="2200" b="1" dirty="0">
              <a:solidFill>
                <a:schemeClr val="bg1"/>
              </a:solidFill>
            </a:endParaRPr>
          </a:p>
        </p:txBody>
      </p:sp>
      <p:sp>
        <p:nvSpPr>
          <p:cNvPr id="3" name="Rectangle 2"/>
          <p:cNvSpPr/>
          <p:nvPr/>
        </p:nvSpPr>
        <p:spPr>
          <a:xfrm>
            <a:off x="314221" y="1201989"/>
            <a:ext cx="11212032" cy="892552"/>
          </a:xfrm>
          <a:prstGeom prst="rect">
            <a:avLst/>
          </a:prstGeom>
        </p:spPr>
        <p:txBody>
          <a:bodyPr wrap="square">
            <a:spAutoFit/>
          </a:bodyPr>
          <a:lstStyle/>
          <a:p>
            <a:pPr lvl="0">
              <a:spcAft>
                <a:spcPts val="800"/>
              </a:spcAft>
              <a:defRPr/>
            </a:pPr>
            <a:r>
              <a:rPr lang="en-GB" sz="2600">
                <a:solidFill>
                  <a:schemeClr val="accent5">
                    <a:lumMod val="50000"/>
                  </a:schemeClr>
                </a:solidFill>
                <a:latin typeface="Century Gothic" panose="020B0502020202020204" pitchFamily="34" charset="0"/>
                <a:ea typeface="Calibri" panose="020F0502020204030204" pitchFamily="34" charset="0"/>
              </a:rPr>
              <a:t>Remember, to </a:t>
            </a:r>
            <a:r>
              <a:rPr lang="en-GB" sz="2600" dirty="0">
                <a:solidFill>
                  <a:schemeClr val="accent5">
                    <a:lumMod val="50000"/>
                  </a:schemeClr>
                </a:solidFill>
                <a:latin typeface="Century Gothic" panose="020B0502020202020204" pitchFamily="34" charset="0"/>
                <a:ea typeface="Calibri" panose="020F0502020204030204" pitchFamily="34" charset="0"/>
              </a:rPr>
              <a:t>mean </a:t>
            </a:r>
            <a:r>
              <a:rPr lang="en-GB" sz="2600" b="1" dirty="0">
                <a:solidFill>
                  <a:schemeClr val="accent5">
                    <a:lumMod val="50000"/>
                  </a:schemeClr>
                </a:solidFill>
                <a:latin typeface="Century Gothic" panose="020B0502020202020204" pitchFamily="34" charset="0"/>
                <a:ea typeface="Calibri" panose="020F0502020204030204" pitchFamily="34" charset="0"/>
              </a:rPr>
              <a:t>‘him’ </a:t>
            </a:r>
            <a:r>
              <a:rPr lang="en-GB" sz="2600" dirty="0">
                <a:solidFill>
                  <a:schemeClr val="accent5">
                    <a:lumMod val="50000"/>
                  </a:schemeClr>
                </a:solidFill>
                <a:latin typeface="Century Gothic" panose="020B0502020202020204" pitchFamily="34" charset="0"/>
                <a:ea typeface="Calibri" panose="020F0502020204030204" pitchFamily="34" charset="0"/>
              </a:rPr>
              <a:t>or</a:t>
            </a:r>
            <a:r>
              <a:rPr lang="en-GB" sz="2600" b="1" dirty="0">
                <a:solidFill>
                  <a:schemeClr val="accent5">
                    <a:lumMod val="50000"/>
                  </a:schemeClr>
                </a:solidFill>
                <a:latin typeface="Century Gothic" panose="020B0502020202020204" pitchFamily="34" charset="0"/>
                <a:ea typeface="Calibri" panose="020F0502020204030204" pitchFamily="34" charset="0"/>
              </a:rPr>
              <a:t> ‘it</a:t>
            </a:r>
            <a:r>
              <a:rPr lang="en-GB" sz="2600" b="1">
                <a:solidFill>
                  <a:schemeClr val="accent5">
                    <a:lumMod val="50000"/>
                  </a:schemeClr>
                </a:solidFill>
                <a:latin typeface="Century Gothic" panose="020B0502020202020204" pitchFamily="34" charset="0"/>
                <a:ea typeface="Calibri" panose="020F0502020204030204" pitchFamily="34" charset="0"/>
              </a:rPr>
              <a:t>’ </a:t>
            </a:r>
            <a:r>
              <a:rPr lang="en-GB" sz="2600">
                <a:solidFill>
                  <a:schemeClr val="accent5">
                    <a:lumMod val="50000"/>
                  </a:schemeClr>
                </a:solidFill>
                <a:latin typeface="Century Gothic" panose="020B0502020202020204" pitchFamily="34" charset="0"/>
                <a:ea typeface="Calibri" panose="020F0502020204030204" pitchFamily="34" charset="0"/>
              </a:rPr>
              <a:t>when</a:t>
            </a:r>
            <a:r>
              <a:rPr lang="en-GB" sz="2600" b="1">
                <a:solidFill>
                  <a:schemeClr val="accent5">
                    <a:lumMod val="50000"/>
                  </a:schemeClr>
                </a:solidFill>
                <a:latin typeface="Century Gothic" panose="020B0502020202020204" pitchFamily="34" charset="0"/>
                <a:ea typeface="Calibri" panose="020F0502020204030204" pitchFamily="34" charset="0"/>
              </a:rPr>
              <a:t> </a:t>
            </a:r>
            <a:r>
              <a:rPr lang="en-GB" sz="2600">
                <a:solidFill>
                  <a:schemeClr val="accent5">
                    <a:lumMod val="50000"/>
                  </a:schemeClr>
                </a:solidFill>
                <a:latin typeface="Century Gothic" panose="020B0502020202020204" pitchFamily="34" charset="0"/>
                <a:ea typeface="Calibri" panose="020F0502020204030204" pitchFamily="34" charset="0"/>
              </a:rPr>
              <a:t>referring to a singular or uncountable </a:t>
            </a:r>
            <a:r>
              <a:rPr lang="en-GB" sz="2600" i="1">
                <a:solidFill>
                  <a:schemeClr val="accent5">
                    <a:lumMod val="50000"/>
                  </a:schemeClr>
                </a:solidFill>
                <a:latin typeface="Century Gothic" panose="020B0502020202020204" pitchFamily="34" charset="0"/>
                <a:ea typeface="Calibri" panose="020F0502020204030204" pitchFamily="34" charset="0"/>
              </a:rPr>
              <a:t>masculine</a:t>
            </a:r>
            <a:r>
              <a:rPr lang="en-GB" sz="2600">
                <a:solidFill>
                  <a:schemeClr val="accent5">
                    <a:lumMod val="50000"/>
                  </a:schemeClr>
                </a:solidFill>
                <a:latin typeface="Century Gothic" panose="020B0502020202020204" pitchFamily="34" charset="0"/>
                <a:ea typeface="Calibri" panose="020F0502020204030204" pitchFamily="34" charset="0"/>
              </a:rPr>
              <a:t> object, use ____before a verb.</a:t>
            </a:r>
            <a:endPar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endParaRPr>
          </a:p>
        </p:txBody>
      </p:sp>
      <p:sp>
        <p:nvSpPr>
          <p:cNvPr id="10" name="TextBox 9"/>
          <p:cNvSpPr txBox="1"/>
          <p:nvPr/>
        </p:nvSpPr>
        <p:spPr>
          <a:xfrm>
            <a:off x="3722827" y="2276675"/>
            <a:ext cx="7305208" cy="61773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600" b="0" i="0" u="none" strike="noStrike" kern="0" cap="none" spc="0" normalizeH="0" baseline="0" noProof="0" dirty="0">
                <a:ln>
                  <a:noFill/>
                </a:ln>
                <a:solidFill>
                  <a:schemeClr val="accent5">
                    <a:lumMod val="50000"/>
                  </a:schemeClr>
                </a:solidFill>
                <a:effectLst/>
                <a:uLnTx/>
                <a:uFillTx/>
                <a:latin typeface="Century Gothic" panose="020B0502020202020204" pitchFamily="34" charset="0"/>
                <a:ea typeface="+mn-ea"/>
                <a:cs typeface="Arial"/>
                <a:sym typeface="Wingdings" panose="05000000000000000000" pitchFamily="2" charset="2"/>
              </a:rPr>
              <a:t></a:t>
            </a:r>
            <a:r>
              <a:rPr kumimoji="0" lang="en-GB" sz="26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rPr>
              <a:t> </a:t>
            </a:r>
            <a:r>
              <a:rPr kumimoji="0" lang="en-GB" sz="2600" b="0" i="1"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rPr>
              <a:t>I buy </a:t>
            </a:r>
            <a:r>
              <a:rPr kumimoji="0" lang="en-GB" sz="2600" b="0" i="1" u="sng" strike="noStrike" kern="1200" cap="none" spc="0" normalizeH="0" noProof="0" dirty="0">
                <a:ln>
                  <a:noFill/>
                </a:ln>
                <a:solidFill>
                  <a:schemeClr val="accent5">
                    <a:lumMod val="50000"/>
                  </a:schemeClr>
                </a:solidFill>
                <a:effectLst/>
                <a:uLnTx/>
                <a:uFillTx/>
                <a:latin typeface="Century Gothic" panose="020B0502020202020204" pitchFamily="34" charset="0"/>
                <a:ea typeface="+mn-ea"/>
              </a:rPr>
              <a:t>the wine</a:t>
            </a:r>
            <a:r>
              <a:rPr kumimoji="0" lang="en-GB" sz="2600" b="0" i="1"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rPr>
              <a:t>.</a:t>
            </a:r>
            <a:endParaRPr kumimoji="0" lang="en-GB" sz="2600" b="1" i="1"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endParaRPr>
          </a:p>
        </p:txBody>
      </p:sp>
      <p:sp>
        <p:nvSpPr>
          <p:cNvPr id="19"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20" name="TextBox 19">
            <a:extLst>
              <a:ext uri="{FF2B5EF4-FFF2-40B4-BE49-F238E27FC236}">
                <a16:creationId xmlns:a16="http://schemas.microsoft.com/office/drawing/2014/main" id="{9AB45453-6A53-4D6D-85C5-0A97F81BB3C2}"/>
              </a:ext>
            </a:extLst>
          </p:cNvPr>
          <p:cNvSpPr txBox="1"/>
          <p:nvPr/>
        </p:nvSpPr>
        <p:spPr>
          <a:xfrm>
            <a:off x="3722827" y="2854364"/>
            <a:ext cx="7305208" cy="61786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600" b="0" i="0" u="none" strike="noStrike" kern="0" cap="none" spc="0" normalizeH="0" baseline="0" noProof="0" dirty="0">
                <a:ln>
                  <a:noFill/>
                </a:ln>
                <a:solidFill>
                  <a:schemeClr val="accent5">
                    <a:lumMod val="50000"/>
                  </a:schemeClr>
                </a:solidFill>
                <a:effectLst/>
                <a:uLnTx/>
                <a:uFillTx/>
                <a:latin typeface="Century Gothic" panose="020B0502020202020204" pitchFamily="34" charset="0"/>
                <a:ea typeface="+mn-ea"/>
                <a:cs typeface="Arial"/>
                <a:sym typeface="Wingdings" panose="05000000000000000000" pitchFamily="2" charset="2"/>
              </a:rPr>
              <a:t></a:t>
            </a:r>
            <a:r>
              <a:rPr kumimoji="0" lang="en-GB" sz="26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rPr>
              <a:t> </a:t>
            </a:r>
            <a:r>
              <a:rPr kumimoji="0" lang="en-GB" sz="2600" b="0" i="1"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rPr>
              <a:t>I buy </a:t>
            </a:r>
            <a:r>
              <a:rPr kumimoji="0" lang="en-GB" sz="2600" b="0" i="1" u="sng"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rPr>
              <a:t>it</a:t>
            </a:r>
            <a:r>
              <a:rPr kumimoji="0" lang="en-GB" sz="2600" b="0" i="1"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rPr>
              <a:t>.</a:t>
            </a:r>
            <a:endParaRPr kumimoji="0" lang="en-GB" sz="2600" b="1" i="1"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endParaRPr>
          </a:p>
        </p:txBody>
      </p:sp>
      <p:sp>
        <p:nvSpPr>
          <p:cNvPr id="6" name="Rectangle 5"/>
          <p:cNvSpPr/>
          <p:nvPr/>
        </p:nvSpPr>
        <p:spPr>
          <a:xfrm>
            <a:off x="314221" y="2446117"/>
            <a:ext cx="6097118" cy="492443"/>
          </a:xfrm>
          <a:prstGeom prst="rect">
            <a:avLst/>
          </a:prstGeom>
        </p:spPr>
        <p:txBody>
          <a:bodyPr wrap="square">
            <a:spAutoFit/>
          </a:bodyPr>
          <a:lstStyle/>
          <a:p>
            <a:pPr lvl="0">
              <a:spcAft>
                <a:spcPts val="800"/>
              </a:spcAft>
              <a:defRPr/>
            </a:pPr>
            <a:r>
              <a:rPr lang="en-GB" sz="2600" dirty="0" err="1">
                <a:solidFill>
                  <a:schemeClr val="accent5">
                    <a:lumMod val="50000"/>
                  </a:schemeClr>
                </a:solidFill>
                <a:latin typeface="Century Gothic" panose="020B0502020202020204" pitchFamily="34" charset="0"/>
                <a:ea typeface="Calibri" panose="020F0502020204030204" pitchFamily="34" charset="0"/>
              </a:rPr>
              <a:t>Compro</a:t>
            </a:r>
            <a:r>
              <a:rPr lang="en-GB" sz="2600" dirty="0">
                <a:solidFill>
                  <a:schemeClr val="accent5">
                    <a:lumMod val="50000"/>
                  </a:schemeClr>
                </a:solidFill>
                <a:latin typeface="Century Gothic" panose="020B0502020202020204" pitchFamily="34" charset="0"/>
                <a:ea typeface="Calibri" panose="020F0502020204030204" pitchFamily="34" charset="0"/>
              </a:rPr>
              <a:t> </a:t>
            </a:r>
            <a:r>
              <a:rPr lang="en-GB" sz="2600" b="1" dirty="0">
                <a:solidFill>
                  <a:schemeClr val="accent5">
                    <a:lumMod val="50000"/>
                  </a:schemeClr>
                </a:solidFill>
                <a:latin typeface="Century Gothic" panose="020B0502020202020204" pitchFamily="34" charset="0"/>
                <a:ea typeface="Calibri" panose="020F0502020204030204" pitchFamily="34" charset="0"/>
              </a:rPr>
              <a:t>el vino.</a:t>
            </a:r>
            <a:endParaRPr lang="en-GB" sz="2600" dirty="0">
              <a:solidFill>
                <a:schemeClr val="accent5">
                  <a:lumMod val="50000"/>
                </a:schemeClr>
              </a:solidFill>
              <a:latin typeface="Century Gothic" panose="020B0502020202020204" pitchFamily="34" charset="0"/>
              <a:ea typeface="Calibri" panose="020F0502020204030204" pitchFamily="34" charset="0"/>
            </a:endParaRPr>
          </a:p>
        </p:txBody>
      </p:sp>
      <p:sp>
        <p:nvSpPr>
          <p:cNvPr id="8" name="Rectangle 7"/>
          <p:cNvSpPr/>
          <p:nvPr/>
        </p:nvSpPr>
        <p:spPr>
          <a:xfrm>
            <a:off x="314221" y="2921883"/>
            <a:ext cx="5420535" cy="492443"/>
          </a:xfrm>
          <a:prstGeom prst="rect">
            <a:avLst/>
          </a:prstGeom>
        </p:spPr>
        <p:txBody>
          <a:bodyPr wrap="square">
            <a:spAutoFit/>
          </a:bodyPr>
          <a:lstStyle/>
          <a:p>
            <a:pPr>
              <a:spcAft>
                <a:spcPts val="800"/>
              </a:spcAft>
              <a:defRPr/>
            </a:pPr>
            <a:r>
              <a:rPr lang="en-GB" sz="2600" b="1" dirty="0">
                <a:solidFill>
                  <a:srgbClr val="F66400"/>
                </a:solidFill>
                <a:latin typeface="Century Gothic" panose="020B0502020202020204" pitchFamily="34" charset="0"/>
                <a:ea typeface="Calibri" panose="020F0502020204030204" pitchFamily="34" charset="0"/>
              </a:rPr>
              <a:t>Lo</a:t>
            </a:r>
            <a:r>
              <a:rPr lang="en-GB" sz="2600" dirty="0">
                <a:solidFill>
                  <a:schemeClr val="accent5">
                    <a:lumMod val="50000"/>
                  </a:schemeClr>
                </a:solidFill>
                <a:latin typeface="Century Gothic" panose="020B0502020202020204" pitchFamily="34" charset="0"/>
                <a:ea typeface="Calibri" panose="020F0502020204030204" pitchFamily="34" charset="0"/>
              </a:rPr>
              <a:t> </a:t>
            </a:r>
            <a:r>
              <a:rPr lang="en-GB" sz="2600" dirty="0" err="1">
                <a:solidFill>
                  <a:schemeClr val="accent5">
                    <a:lumMod val="50000"/>
                  </a:schemeClr>
                </a:solidFill>
                <a:latin typeface="Century Gothic" panose="020B0502020202020204" pitchFamily="34" charset="0"/>
                <a:ea typeface="Calibri" panose="020F0502020204030204" pitchFamily="34" charset="0"/>
              </a:rPr>
              <a:t>compro</a:t>
            </a:r>
            <a:r>
              <a:rPr lang="en-GB" sz="2600" dirty="0">
                <a:solidFill>
                  <a:schemeClr val="accent5">
                    <a:lumMod val="50000"/>
                  </a:schemeClr>
                </a:solidFill>
                <a:latin typeface="Century Gothic" panose="020B0502020202020204" pitchFamily="34" charset="0"/>
                <a:ea typeface="Calibri" panose="020F0502020204030204" pitchFamily="34" charset="0"/>
              </a:rPr>
              <a:t>.</a:t>
            </a:r>
            <a:endParaRPr lang="en-GB" sz="2600" b="1" dirty="0">
              <a:solidFill>
                <a:schemeClr val="accent5">
                  <a:lumMod val="50000"/>
                </a:schemeClr>
              </a:solidFill>
              <a:latin typeface="Century Gothic" panose="020B0502020202020204" pitchFamily="34" charset="0"/>
              <a:ea typeface="Calibri" panose="020F0502020204030204" pitchFamily="34" charset="0"/>
            </a:endParaRPr>
          </a:p>
        </p:txBody>
      </p:sp>
      <p:sp>
        <p:nvSpPr>
          <p:cNvPr id="14" name="Rectangle 2">
            <a:extLst>
              <a:ext uri="{FF2B5EF4-FFF2-40B4-BE49-F238E27FC236}">
                <a16:creationId xmlns:a16="http://schemas.microsoft.com/office/drawing/2014/main" id="{CDA7F708-727D-A14C-9765-BC6B440FE5DA}"/>
              </a:ext>
            </a:extLst>
          </p:cNvPr>
          <p:cNvSpPr/>
          <p:nvPr/>
        </p:nvSpPr>
        <p:spPr>
          <a:xfrm>
            <a:off x="314221" y="3907577"/>
            <a:ext cx="11212032" cy="492443"/>
          </a:xfrm>
          <a:prstGeom prst="rect">
            <a:avLst/>
          </a:prstGeom>
        </p:spPr>
        <p:txBody>
          <a:bodyPr wrap="square">
            <a:spAutoFit/>
          </a:bodyPr>
          <a:lstStyle/>
          <a:p>
            <a:pPr lvl="0">
              <a:spcAft>
                <a:spcPts val="800"/>
              </a:spcAft>
              <a:defRPr/>
            </a:pPr>
            <a:r>
              <a:rPr lang="en-GB" sz="2600" dirty="0">
                <a:solidFill>
                  <a:schemeClr val="accent5">
                    <a:lumMod val="50000"/>
                  </a:schemeClr>
                </a:solidFill>
                <a:latin typeface="Century Gothic" panose="020B0502020202020204" pitchFamily="34" charset="0"/>
                <a:ea typeface="Calibri" panose="020F0502020204030204" pitchFamily="34" charset="0"/>
              </a:rPr>
              <a:t>To mean </a:t>
            </a:r>
            <a:r>
              <a:rPr lang="en-GB" sz="2600" b="1" dirty="0">
                <a:solidFill>
                  <a:schemeClr val="accent5">
                    <a:lumMod val="50000"/>
                  </a:schemeClr>
                </a:solidFill>
                <a:latin typeface="Century Gothic" panose="020B0502020202020204" pitchFamily="34" charset="0"/>
                <a:ea typeface="Calibri" panose="020F0502020204030204" pitchFamily="34" charset="0"/>
              </a:rPr>
              <a:t>‘them’ </a:t>
            </a:r>
            <a:r>
              <a:rPr lang="en-GB" sz="2600" dirty="0">
                <a:solidFill>
                  <a:schemeClr val="accent5">
                    <a:lumMod val="50000"/>
                  </a:schemeClr>
                </a:solidFill>
                <a:latin typeface="Century Gothic" panose="020B0502020202020204" pitchFamily="34" charset="0"/>
                <a:ea typeface="Calibri" panose="020F0502020204030204" pitchFamily="34" charset="0"/>
              </a:rPr>
              <a:t>referring to masculine objects in plural, use </a:t>
            </a:r>
            <a:r>
              <a:rPr lang="en-GB" sz="2600" b="1" dirty="0">
                <a:solidFill>
                  <a:schemeClr val="accent5">
                    <a:lumMod val="50000"/>
                  </a:schemeClr>
                </a:solidFill>
                <a:latin typeface="Century Gothic" panose="020B0502020202020204" pitchFamily="34" charset="0"/>
                <a:ea typeface="Calibri" panose="020F0502020204030204" pitchFamily="34" charset="0"/>
              </a:rPr>
              <a:t>los</a:t>
            </a:r>
            <a:r>
              <a:rPr lang="en-GB" sz="2600" dirty="0">
                <a:solidFill>
                  <a:schemeClr val="accent5">
                    <a:lumMod val="50000"/>
                  </a:schemeClr>
                </a:solidFill>
                <a:latin typeface="Century Gothic" panose="020B0502020202020204" pitchFamily="34" charset="0"/>
                <a:ea typeface="Calibri" panose="020F0502020204030204" pitchFamily="34" charset="0"/>
              </a:rPr>
              <a:t>.</a:t>
            </a:r>
            <a:endPar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endParaRPr>
          </a:p>
        </p:txBody>
      </p:sp>
      <p:sp>
        <p:nvSpPr>
          <p:cNvPr id="16" name="TextBox 9">
            <a:extLst>
              <a:ext uri="{FF2B5EF4-FFF2-40B4-BE49-F238E27FC236}">
                <a16:creationId xmlns:a16="http://schemas.microsoft.com/office/drawing/2014/main" id="{857F8A30-9CBB-DF46-A4A2-C88E9774EF0B}"/>
              </a:ext>
            </a:extLst>
          </p:cNvPr>
          <p:cNvSpPr txBox="1"/>
          <p:nvPr/>
        </p:nvSpPr>
        <p:spPr>
          <a:xfrm>
            <a:off x="4292476" y="4461659"/>
            <a:ext cx="4237726" cy="61773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600" b="0" i="0" u="none" strike="noStrike" kern="0" cap="none" spc="0" normalizeH="0" baseline="0" noProof="0" dirty="0">
                <a:ln>
                  <a:noFill/>
                </a:ln>
                <a:solidFill>
                  <a:schemeClr val="accent5">
                    <a:lumMod val="50000"/>
                  </a:schemeClr>
                </a:solidFill>
                <a:effectLst/>
                <a:uLnTx/>
                <a:uFillTx/>
                <a:latin typeface="Century Gothic" panose="020B0502020202020204" pitchFamily="34" charset="0"/>
                <a:cs typeface="Arial"/>
                <a:sym typeface="Wingdings" panose="05000000000000000000" pitchFamily="2" charset="2"/>
              </a:rPr>
              <a:t></a:t>
            </a:r>
            <a:r>
              <a:rPr kumimoji="0" lang="en-GB" sz="26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rPr>
              <a:t> </a:t>
            </a:r>
            <a:r>
              <a:rPr lang="en-GB" sz="2600" i="1" dirty="0">
                <a:solidFill>
                  <a:schemeClr val="accent5">
                    <a:lumMod val="50000"/>
                  </a:schemeClr>
                </a:solidFill>
                <a:latin typeface="Century Gothic" panose="020B0502020202020204" pitchFamily="34" charset="0"/>
              </a:rPr>
              <a:t>You</a:t>
            </a:r>
            <a:r>
              <a:rPr kumimoji="0" lang="en-GB" sz="2600" b="0" i="1" u="none" strike="noStrike" kern="1200" cap="none" spc="0" normalizeH="0" baseline="0" noProof="0" dirty="0">
                <a:ln>
                  <a:noFill/>
                </a:ln>
                <a:solidFill>
                  <a:schemeClr val="accent5">
                    <a:lumMod val="50000"/>
                  </a:schemeClr>
                </a:solidFill>
                <a:effectLst/>
                <a:uLnTx/>
                <a:uFillTx/>
                <a:latin typeface="Century Gothic" panose="020B0502020202020204" pitchFamily="34" charset="0"/>
              </a:rPr>
              <a:t> mix </a:t>
            </a:r>
            <a:r>
              <a:rPr kumimoji="0" lang="en-GB" sz="2600" b="0" i="1" u="sng" strike="noStrike" kern="1200" cap="none" spc="0" normalizeH="0" baseline="0" noProof="0" dirty="0">
                <a:ln>
                  <a:noFill/>
                </a:ln>
                <a:solidFill>
                  <a:schemeClr val="accent5">
                    <a:lumMod val="50000"/>
                  </a:schemeClr>
                </a:solidFill>
                <a:effectLst/>
                <a:uLnTx/>
                <a:uFillTx/>
                <a:latin typeface="Century Gothic" panose="020B0502020202020204" pitchFamily="34" charset="0"/>
              </a:rPr>
              <a:t>the eggs</a:t>
            </a:r>
            <a:r>
              <a:rPr kumimoji="0" lang="en-GB" sz="2600" b="0" i="1" u="none" strike="noStrike" kern="1200" cap="none" spc="0" normalizeH="0" baseline="0" noProof="0" dirty="0">
                <a:ln>
                  <a:noFill/>
                </a:ln>
                <a:solidFill>
                  <a:schemeClr val="accent5">
                    <a:lumMod val="50000"/>
                  </a:schemeClr>
                </a:solidFill>
                <a:effectLst/>
                <a:uLnTx/>
                <a:uFillTx/>
                <a:latin typeface="Century Gothic" panose="020B0502020202020204" pitchFamily="34" charset="0"/>
              </a:rPr>
              <a:t>.</a:t>
            </a:r>
            <a:endParaRPr kumimoji="0" lang="en-GB" sz="2600" b="1" i="1" u="none" strike="noStrike" kern="1200" cap="none" spc="0" normalizeH="0" baseline="0" noProof="0" dirty="0">
              <a:ln>
                <a:noFill/>
              </a:ln>
              <a:solidFill>
                <a:schemeClr val="accent5">
                  <a:lumMod val="50000"/>
                </a:schemeClr>
              </a:solidFill>
              <a:effectLst/>
              <a:uLnTx/>
              <a:uFillTx/>
              <a:latin typeface="Century Gothic" panose="020B0502020202020204" pitchFamily="34" charset="0"/>
            </a:endParaRPr>
          </a:p>
        </p:txBody>
      </p:sp>
      <p:sp>
        <p:nvSpPr>
          <p:cNvPr id="17" name="TextBox 19">
            <a:extLst>
              <a:ext uri="{FF2B5EF4-FFF2-40B4-BE49-F238E27FC236}">
                <a16:creationId xmlns:a16="http://schemas.microsoft.com/office/drawing/2014/main" id="{BDB230E7-E480-A34B-A2B5-1D1FBD2D5205}"/>
              </a:ext>
            </a:extLst>
          </p:cNvPr>
          <p:cNvSpPr txBox="1"/>
          <p:nvPr/>
        </p:nvSpPr>
        <p:spPr>
          <a:xfrm>
            <a:off x="4292476" y="5013811"/>
            <a:ext cx="3271740" cy="61773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600" b="0" i="0" u="none" strike="noStrike" kern="0" cap="none" spc="0" normalizeH="0" baseline="0" noProof="0" dirty="0">
                <a:ln>
                  <a:noFill/>
                </a:ln>
                <a:solidFill>
                  <a:schemeClr val="accent5">
                    <a:lumMod val="50000"/>
                  </a:schemeClr>
                </a:solidFill>
                <a:effectLst/>
                <a:uLnTx/>
                <a:uFillTx/>
                <a:latin typeface="Century Gothic" panose="020B0502020202020204" pitchFamily="34" charset="0"/>
                <a:cs typeface="Arial"/>
                <a:sym typeface="Wingdings" panose="05000000000000000000" pitchFamily="2" charset="2"/>
              </a:rPr>
              <a:t></a:t>
            </a:r>
            <a:r>
              <a:rPr kumimoji="0" lang="en-GB" sz="26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rPr>
              <a:t> </a:t>
            </a:r>
            <a:r>
              <a:rPr lang="en-GB" sz="2600" i="1" dirty="0">
                <a:solidFill>
                  <a:schemeClr val="accent5">
                    <a:lumMod val="50000"/>
                  </a:schemeClr>
                </a:solidFill>
                <a:latin typeface="Century Gothic" panose="020B0502020202020204" pitchFamily="34" charset="0"/>
              </a:rPr>
              <a:t>You</a:t>
            </a:r>
            <a:r>
              <a:rPr kumimoji="0" lang="en-GB" sz="2600" b="0" i="1" u="none" strike="noStrike" kern="1200" cap="none" spc="0" normalizeH="0" baseline="0" noProof="0" dirty="0">
                <a:ln>
                  <a:noFill/>
                </a:ln>
                <a:solidFill>
                  <a:schemeClr val="accent5">
                    <a:lumMod val="50000"/>
                  </a:schemeClr>
                </a:solidFill>
                <a:effectLst/>
                <a:uLnTx/>
                <a:uFillTx/>
                <a:latin typeface="Century Gothic" panose="020B0502020202020204" pitchFamily="34" charset="0"/>
              </a:rPr>
              <a:t> mix </a:t>
            </a:r>
            <a:r>
              <a:rPr kumimoji="0" lang="en-GB" sz="2600" b="0" i="1" u="sng" strike="noStrike" kern="1200" cap="none" spc="0" normalizeH="0" baseline="0" noProof="0" dirty="0">
                <a:ln>
                  <a:noFill/>
                </a:ln>
                <a:solidFill>
                  <a:schemeClr val="accent5">
                    <a:lumMod val="50000"/>
                  </a:schemeClr>
                </a:solidFill>
                <a:effectLst/>
                <a:uLnTx/>
                <a:uFillTx/>
                <a:latin typeface="Century Gothic" panose="020B0502020202020204" pitchFamily="34" charset="0"/>
              </a:rPr>
              <a:t>them</a:t>
            </a:r>
            <a:r>
              <a:rPr kumimoji="0" lang="en-GB" sz="2600" b="0" i="1" u="none" strike="noStrike" kern="1200" cap="none" spc="0" normalizeH="0" baseline="0" noProof="0" dirty="0">
                <a:ln>
                  <a:noFill/>
                </a:ln>
                <a:solidFill>
                  <a:schemeClr val="accent5">
                    <a:lumMod val="50000"/>
                  </a:schemeClr>
                </a:solidFill>
                <a:effectLst/>
                <a:uLnTx/>
                <a:uFillTx/>
                <a:latin typeface="Century Gothic" panose="020B0502020202020204" pitchFamily="34" charset="0"/>
              </a:rPr>
              <a:t>.</a:t>
            </a:r>
            <a:endParaRPr kumimoji="0" lang="en-GB" sz="2600" b="1" i="1" u="none" strike="noStrike" kern="1200" cap="none" spc="0" normalizeH="0" baseline="0" noProof="0" dirty="0">
              <a:ln>
                <a:noFill/>
              </a:ln>
              <a:solidFill>
                <a:schemeClr val="accent5">
                  <a:lumMod val="50000"/>
                </a:schemeClr>
              </a:solidFill>
              <a:effectLst/>
              <a:uLnTx/>
              <a:uFillTx/>
              <a:latin typeface="Century Gothic" panose="020B0502020202020204" pitchFamily="34" charset="0"/>
            </a:endParaRPr>
          </a:p>
        </p:txBody>
      </p:sp>
      <p:sp>
        <p:nvSpPr>
          <p:cNvPr id="18" name="Rectangle 5">
            <a:extLst>
              <a:ext uri="{FF2B5EF4-FFF2-40B4-BE49-F238E27FC236}">
                <a16:creationId xmlns:a16="http://schemas.microsoft.com/office/drawing/2014/main" id="{3027C275-C20A-0D4D-8789-29A3DA74DFDA}"/>
              </a:ext>
            </a:extLst>
          </p:cNvPr>
          <p:cNvSpPr/>
          <p:nvPr/>
        </p:nvSpPr>
        <p:spPr>
          <a:xfrm>
            <a:off x="314221" y="4652863"/>
            <a:ext cx="6097118" cy="492443"/>
          </a:xfrm>
          <a:prstGeom prst="rect">
            <a:avLst/>
          </a:prstGeom>
        </p:spPr>
        <p:txBody>
          <a:bodyPr wrap="square">
            <a:spAutoFit/>
          </a:bodyPr>
          <a:lstStyle/>
          <a:p>
            <a:pPr lvl="0">
              <a:spcAft>
                <a:spcPts val="800"/>
              </a:spcAft>
              <a:defRPr/>
            </a:pPr>
            <a:r>
              <a:rPr lang="en-GB" sz="2600" dirty="0" err="1">
                <a:solidFill>
                  <a:schemeClr val="accent5">
                    <a:lumMod val="50000"/>
                  </a:schemeClr>
                </a:solidFill>
                <a:latin typeface="Century Gothic" panose="020B0502020202020204" pitchFamily="34" charset="0"/>
                <a:ea typeface="Calibri" panose="020F0502020204030204" pitchFamily="34" charset="0"/>
              </a:rPr>
              <a:t>Mezclas</a:t>
            </a:r>
            <a:r>
              <a:rPr lang="en-GB" sz="2600" dirty="0">
                <a:solidFill>
                  <a:schemeClr val="accent5">
                    <a:lumMod val="50000"/>
                  </a:schemeClr>
                </a:solidFill>
                <a:latin typeface="Century Gothic" panose="020B0502020202020204" pitchFamily="34" charset="0"/>
                <a:ea typeface="Calibri" panose="020F0502020204030204" pitchFamily="34" charset="0"/>
              </a:rPr>
              <a:t> </a:t>
            </a:r>
            <a:r>
              <a:rPr lang="en-GB" sz="2600" b="1" dirty="0">
                <a:solidFill>
                  <a:schemeClr val="accent5">
                    <a:lumMod val="50000"/>
                  </a:schemeClr>
                </a:solidFill>
                <a:latin typeface="Century Gothic" panose="020B0502020202020204" pitchFamily="34" charset="0"/>
                <a:ea typeface="Calibri" panose="020F0502020204030204" pitchFamily="34" charset="0"/>
              </a:rPr>
              <a:t>los huevos</a:t>
            </a:r>
            <a:r>
              <a:rPr lang="en-GB" sz="2600" dirty="0">
                <a:solidFill>
                  <a:schemeClr val="accent5">
                    <a:lumMod val="50000"/>
                  </a:schemeClr>
                </a:solidFill>
                <a:latin typeface="Century Gothic" panose="020B0502020202020204" pitchFamily="34" charset="0"/>
                <a:ea typeface="Calibri" panose="020F0502020204030204" pitchFamily="34" charset="0"/>
              </a:rPr>
              <a:t>.</a:t>
            </a:r>
          </a:p>
        </p:txBody>
      </p:sp>
      <p:sp>
        <p:nvSpPr>
          <p:cNvPr id="22" name="Rectangle 7">
            <a:extLst>
              <a:ext uri="{FF2B5EF4-FFF2-40B4-BE49-F238E27FC236}">
                <a16:creationId xmlns:a16="http://schemas.microsoft.com/office/drawing/2014/main" id="{A4F14E45-B9B1-314F-9F2D-8BD5F99349F0}"/>
              </a:ext>
            </a:extLst>
          </p:cNvPr>
          <p:cNvSpPr/>
          <p:nvPr/>
        </p:nvSpPr>
        <p:spPr>
          <a:xfrm>
            <a:off x="314221" y="5168954"/>
            <a:ext cx="5420535" cy="492443"/>
          </a:xfrm>
          <a:prstGeom prst="rect">
            <a:avLst/>
          </a:prstGeom>
        </p:spPr>
        <p:txBody>
          <a:bodyPr wrap="square">
            <a:spAutoFit/>
          </a:bodyPr>
          <a:lstStyle/>
          <a:p>
            <a:pPr>
              <a:spcAft>
                <a:spcPts val="800"/>
              </a:spcAft>
              <a:defRPr/>
            </a:pPr>
            <a:r>
              <a:rPr lang="en-GB" sz="2600" b="1" dirty="0">
                <a:solidFill>
                  <a:srgbClr val="F66400"/>
                </a:solidFill>
                <a:latin typeface="Century Gothic" panose="020B0502020202020204" pitchFamily="34" charset="0"/>
                <a:ea typeface="Calibri" panose="020F0502020204030204" pitchFamily="34" charset="0"/>
              </a:rPr>
              <a:t>Los</a:t>
            </a:r>
            <a:r>
              <a:rPr lang="en-GB" sz="2600" dirty="0">
                <a:solidFill>
                  <a:schemeClr val="accent5">
                    <a:lumMod val="50000"/>
                  </a:schemeClr>
                </a:solidFill>
                <a:latin typeface="Century Gothic" panose="020B0502020202020204" pitchFamily="34" charset="0"/>
                <a:ea typeface="Calibri" panose="020F0502020204030204" pitchFamily="34" charset="0"/>
              </a:rPr>
              <a:t> </a:t>
            </a:r>
            <a:r>
              <a:rPr lang="en-GB" sz="2600" dirty="0" err="1">
                <a:solidFill>
                  <a:schemeClr val="accent5">
                    <a:lumMod val="50000"/>
                  </a:schemeClr>
                </a:solidFill>
                <a:latin typeface="Century Gothic" panose="020B0502020202020204" pitchFamily="34" charset="0"/>
                <a:ea typeface="Calibri" panose="020F0502020204030204" pitchFamily="34" charset="0"/>
              </a:rPr>
              <a:t>mezclas</a:t>
            </a:r>
            <a:r>
              <a:rPr lang="en-GB" sz="2600" dirty="0">
                <a:solidFill>
                  <a:schemeClr val="accent5">
                    <a:lumMod val="50000"/>
                  </a:schemeClr>
                </a:solidFill>
                <a:latin typeface="Century Gothic" panose="020B0502020202020204" pitchFamily="34" charset="0"/>
                <a:ea typeface="Calibri" panose="020F0502020204030204" pitchFamily="34" charset="0"/>
              </a:rPr>
              <a:t>.</a:t>
            </a:r>
            <a:endParaRPr lang="en-GB" sz="2600" b="1" dirty="0">
              <a:solidFill>
                <a:schemeClr val="accent5">
                  <a:lumMod val="50000"/>
                </a:schemeClr>
              </a:solidFill>
              <a:latin typeface="Century Gothic" panose="020B0502020202020204" pitchFamily="34" charset="0"/>
              <a:ea typeface="Calibri" panose="020F0502020204030204" pitchFamily="34" charset="0"/>
            </a:endParaRPr>
          </a:p>
        </p:txBody>
      </p:sp>
      <p:sp>
        <p:nvSpPr>
          <p:cNvPr id="4" name="CuadroTexto 3">
            <a:extLst>
              <a:ext uri="{FF2B5EF4-FFF2-40B4-BE49-F238E27FC236}">
                <a16:creationId xmlns:a16="http://schemas.microsoft.com/office/drawing/2014/main" id="{27A170C5-805B-1649-8385-0959B09080E3}"/>
              </a:ext>
            </a:extLst>
          </p:cNvPr>
          <p:cNvSpPr txBox="1"/>
          <p:nvPr/>
        </p:nvSpPr>
        <p:spPr>
          <a:xfrm>
            <a:off x="6282490" y="1590226"/>
            <a:ext cx="478016" cy="492443"/>
          </a:xfrm>
          <a:prstGeom prst="rect">
            <a:avLst/>
          </a:prstGeom>
          <a:noFill/>
        </p:spPr>
        <p:txBody>
          <a:bodyPr wrap="none" rtlCol="0">
            <a:spAutoFit/>
          </a:bodyPr>
          <a:lstStyle/>
          <a:p>
            <a:r>
              <a:rPr lang="es-GB" sz="2600" b="1" dirty="0">
                <a:solidFill>
                  <a:srgbClr val="F66400"/>
                </a:solidFill>
              </a:rPr>
              <a:t>lo</a:t>
            </a:r>
          </a:p>
        </p:txBody>
      </p:sp>
      <p:sp>
        <p:nvSpPr>
          <p:cNvPr id="21" name="Speech Bubble: Rectangle with Corners Rounded 14">
            <a:extLst>
              <a:ext uri="{FF2B5EF4-FFF2-40B4-BE49-F238E27FC236}">
                <a16:creationId xmlns:a16="http://schemas.microsoft.com/office/drawing/2014/main" id="{B8CF8A68-20DB-6543-9F76-99197A529C03}"/>
              </a:ext>
            </a:extLst>
          </p:cNvPr>
          <p:cNvSpPr/>
          <p:nvPr/>
        </p:nvSpPr>
        <p:spPr>
          <a:xfrm>
            <a:off x="8044383" y="4886951"/>
            <a:ext cx="3807560" cy="1069349"/>
          </a:xfrm>
          <a:prstGeom prst="wedgeRoundRectCallout">
            <a:avLst>
              <a:gd name="adj1" fmla="val -59169"/>
              <a:gd name="adj2" fmla="val 12275"/>
              <a:gd name="adj3" fmla="val 16667"/>
            </a:avLst>
          </a:prstGeom>
          <a:solidFill>
            <a:schemeClr val="accent4">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spcAft>
                <a:spcPts val="800"/>
              </a:spcAft>
              <a:defRPr/>
            </a:pPr>
            <a:r>
              <a:rPr lang="en-GB" sz="2000" b="1" i="1" dirty="0">
                <a:solidFill>
                  <a:srgbClr val="002060"/>
                </a:solidFill>
                <a:latin typeface="Century Gothic" panose="020B0502020202020204" pitchFamily="34" charset="0"/>
                <a:ea typeface="Calibri" panose="020F0502020204030204" pitchFamily="34" charset="0"/>
              </a:rPr>
              <a:t>¡</a:t>
            </a:r>
            <a:r>
              <a:rPr lang="en-GB" sz="2000" b="1" i="1" dirty="0" err="1">
                <a:solidFill>
                  <a:srgbClr val="002060"/>
                </a:solidFill>
                <a:latin typeface="Century Gothic" panose="020B0502020202020204" pitchFamily="34" charset="0"/>
                <a:ea typeface="Calibri" panose="020F0502020204030204" pitchFamily="34" charset="0"/>
              </a:rPr>
              <a:t>Ojo</a:t>
            </a:r>
            <a:r>
              <a:rPr lang="en-GB" sz="2000" b="1" i="1" dirty="0">
                <a:solidFill>
                  <a:srgbClr val="002060"/>
                </a:solidFill>
                <a:latin typeface="Century Gothic" panose="020B0502020202020204" pitchFamily="34" charset="0"/>
                <a:ea typeface="Calibri" panose="020F0502020204030204" pitchFamily="34" charset="0"/>
              </a:rPr>
              <a:t>! </a:t>
            </a:r>
            <a:r>
              <a:rPr lang="en-GB" sz="2000" dirty="0">
                <a:solidFill>
                  <a:srgbClr val="002060"/>
                </a:solidFill>
                <a:latin typeface="Century Gothic" panose="020B0502020202020204" pitchFamily="34" charset="0"/>
                <a:ea typeface="Calibri" panose="020F0502020204030204" pitchFamily="34" charset="0"/>
              </a:rPr>
              <a:t>‘</a:t>
            </a:r>
            <a:r>
              <a:rPr lang="en-GB" sz="2000" b="1" dirty="0">
                <a:solidFill>
                  <a:srgbClr val="002060"/>
                </a:solidFill>
                <a:latin typeface="Century Gothic" panose="020B0502020202020204" pitchFamily="34" charset="0"/>
                <a:ea typeface="Calibri" panose="020F0502020204030204" pitchFamily="34" charset="0"/>
              </a:rPr>
              <a:t>Los</a:t>
            </a:r>
            <a:r>
              <a:rPr lang="en-GB" sz="2000">
                <a:solidFill>
                  <a:srgbClr val="002060"/>
                </a:solidFill>
                <a:latin typeface="Century Gothic" panose="020B0502020202020204" pitchFamily="34" charset="0"/>
                <a:ea typeface="Calibri" panose="020F0502020204030204" pitchFamily="34" charset="0"/>
              </a:rPr>
              <a:t>’ also means </a:t>
            </a:r>
            <a:r>
              <a:rPr lang="en-GB" sz="2000" dirty="0">
                <a:solidFill>
                  <a:srgbClr val="002060"/>
                </a:solidFill>
                <a:latin typeface="Century Gothic" panose="020B0502020202020204" pitchFamily="34" charset="0"/>
                <a:ea typeface="Calibri" panose="020F0502020204030204" pitchFamily="34" charset="0"/>
              </a:rPr>
              <a:t>‘the</a:t>
            </a:r>
            <a:r>
              <a:rPr lang="en-GB" sz="2000">
                <a:solidFill>
                  <a:srgbClr val="002060"/>
                </a:solidFill>
                <a:latin typeface="Century Gothic" panose="020B0502020202020204" pitchFamily="34" charset="0"/>
                <a:ea typeface="Calibri" panose="020F0502020204030204" pitchFamily="34" charset="0"/>
              </a:rPr>
              <a:t>’ before a plural masculine noun!</a:t>
            </a:r>
            <a:endParaRPr lang="en-GB" sz="2000" dirty="0">
              <a:solidFill>
                <a:srgbClr val="002060"/>
              </a:solidFill>
              <a:latin typeface="Century Gothic" panose="020B0502020202020204" pitchFamily="34" charset="0"/>
              <a:ea typeface="Calibri" panose="020F0502020204030204" pitchFamily="34" charset="0"/>
            </a:endParaRPr>
          </a:p>
        </p:txBody>
      </p:sp>
    </p:spTree>
    <p:extLst>
      <p:ext uri="{BB962C8B-B14F-4D97-AF65-F5344CB8AC3E}">
        <p14:creationId xmlns:p14="http://schemas.microsoft.com/office/powerpoint/2010/main" val="378193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6" grpId="0"/>
      <p:bldP spid="14" grpId="0"/>
      <p:bldP spid="16" grpId="0"/>
      <p:bldP spid="18" grpId="0"/>
      <p:bldP spid="4" grpId="0"/>
      <p:bldP spid="2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800" b="1" dirty="0">
                <a:solidFill>
                  <a:schemeClr val="bg1"/>
                </a:solidFill>
              </a:rPr>
              <a:t>Daniel </a:t>
            </a:r>
            <a:r>
              <a:rPr lang="en-GB" sz="2800" b="1" dirty="0" err="1">
                <a:solidFill>
                  <a:schemeClr val="bg1"/>
                </a:solidFill>
              </a:rPr>
              <a:t>prepara</a:t>
            </a:r>
            <a:r>
              <a:rPr lang="en-GB" sz="2800" b="1" dirty="0">
                <a:solidFill>
                  <a:schemeClr val="bg1"/>
                </a:solidFill>
              </a:rPr>
              <a:t> un </a:t>
            </a:r>
            <a:r>
              <a:rPr lang="en-GB" sz="2800" b="1" dirty="0" err="1">
                <a:solidFill>
                  <a:schemeClr val="bg1"/>
                </a:solidFill>
              </a:rPr>
              <a:t>plato</a:t>
            </a:r>
            <a:endParaRPr lang="en-GB" sz="28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t>
            </a:r>
          </a:p>
        </p:txBody>
      </p:sp>
      <p:sp>
        <p:nvSpPr>
          <p:cNvPr id="7" name="TextBox 6">
            <a:extLst>
              <a:ext uri="{FF2B5EF4-FFF2-40B4-BE49-F238E27FC236}">
                <a16:creationId xmlns:a16="http://schemas.microsoft.com/office/drawing/2014/main" id="{9D1DF0A3-ADF5-7447-BD11-05540C447550}"/>
              </a:ext>
            </a:extLst>
          </p:cNvPr>
          <p:cNvSpPr txBox="1"/>
          <p:nvPr/>
        </p:nvSpPr>
        <p:spPr>
          <a:xfrm>
            <a:off x="110952" y="1101066"/>
            <a:ext cx="1201199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err="1">
                <a:solidFill>
                  <a:srgbClr val="4472C4">
                    <a:lumMod val="50000"/>
                  </a:srgbClr>
                </a:solidFill>
                <a:latin typeface="Century Gothic" panose="020F0302020204030204"/>
              </a:rPr>
              <a:t>Escucha</a:t>
            </a:r>
            <a:r>
              <a:rPr lang="en-US" sz="2200" b="1" dirty="0">
                <a:solidFill>
                  <a:srgbClr val="4472C4">
                    <a:lumMod val="50000"/>
                  </a:srgbClr>
                </a:solidFill>
                <a:latin typeface="Century Gothic" panose="020F0302020204030204"/>
              </a:rPr>
              <a:t> las </a:t>
            </a:r>
            <a:r>
              <a:rPr lang="en-US" sz="2200" b="1" dirty="0" err="1">
                <a:solidFill>
                  <a:srgbClr val="4472C4">
                    <a:lumMod val="50000"/>
                  </a:srgbClr>
                </a:solidFill>
                <a:latin typeface="Century Gothic" panose="020F0302020204030204"/>
              </a:rPr>
              <a:t>instrucciones</a:t>
            </a:r>
            <a:r>
              <a:rPr lang="en-US" sz="2200" b="1" dirty="0">
                <a:solidFill>
                  <a:srgbClr val="4472C4">
                    <a:lumMod val="50000"/>
                  </a:srgbClr>
                </a:solidFill>
                <a:latin typeface="Century Gothic" panose="020F0302020204030204"/>
              </a:rPr>
              <a:t> </a:t>
            </a:r>
            <a:r>
              <a:rPr lang="en-US" sz="2200" b="1">
                <a:solidFill>
                  <a:srgbClr val="4472C4">
                    <a:lumMod val="50000"/>
                  </a:srgbClr>
                </a:solidFill>
                <a:latin typeface="Century Gothic" panose="020F0302020204030204"/>
              </a:rPr>
              <a:t>para un </a:t>
            </a:r>
            <a:r>
              <a:rPr lang="en-US" sz="2200" b="1" dirty="0" err="1">
                <a:solidFill>
                  <a:srgbClr val="4472C4">
                    <a:lumMod val="50000"/>
                  </a:srgbClr>
                </a:solidFill>
                <a:latin typeface="Century Gothic" panose="020F0302020204030204"/>
              </a:rPr>
              <a:t>plato</a:t>
            </a:r>
            <a:r>
              <a:rPr lang="en-US" sz="2200" b="1" dirty="0">
                <a:solidFill>
                  <a:srgbClr val="4472C4">
                    <a:lumMod val="50000"/>
                  </a:srgbClr>
                </a:solidFill>
                <a:latin typeface="Century Gothic" panose="020F0302020204030204"/>
              </a:rPr>
              <a:t> </a:t>
            </a:r>
            <a:r>
              <a:rPr lang="en-US" sz="2200" b="1" dirty="0" err="1">
                <a:solidFill>
                  <a:srgbClr val="4472C4">
                    <a:lumMod val="50000"/>
                  </a:srgbClr>
                </a:solidFill>
                <a:latin typeface="Century Gothic" panose="020F0302020204030204"/>
              </a:rPr>
              <a:t>tradicional</a:t>
            </a:r>
            <a:r>
              <a:rPr lang="en-US" sz="2200" b="1" dirty="0">
                <a:solidFill>
                  <a:srgbClr val="4472C4">
                    <a:lumMod val="50000"/>
                  </a:srgbClr>
                </a:solidFill>
                <a:latin typeface="Century Gothic" panose="020F0302020204030204"/>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a:solidFill>
                  <a:srgbClr val="4472C4">
                    <a:lumMod val="50000"/>
                  </a:srgbClr>
                </a:solidFill>
                <a:latin typeface="Century Gothic" panose="020F0302020204030204"/>
              </a:rPr>
              <a:t>¿Habla del pan o de los huevos?</a:t>
            </a:r>
            <a:endPar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graphicFrame>
        <p:nvGraphicFramePr>
          <p:cNvPr id="6" name="Table 5"/>
          <p:cNvGraphicFramePr>
            <a:graphicFrameLocks noGrp="1"/>
          </p:cNvGraphicFramePr>
          <p:nvPr>
            <p:extLst>
              <p:ext uri="{D42A27DB-BD31-4B8C-83A1-F6EECF244321}">
                <p14:modId xmlns:p14="http://schemas.microsoft.com/office/powerpoint/2010/main" val="835438554"/>
              </p:ext>
            </p:extLst>
          </p:nvPr>
        </p:nvGraphicFramePr>
        <p:xfrm>
          <a:off x="263856" y="1814440"/>
          <a:ext cx="10785151" cy="4487616"/>
        </p:xfrm>
        <a:graphic>
          <a:graphicData uri="http://schemas.openxmlformats.org/drawingml/2006/table">
            <a:tbl>
              <a:tblPr firstRow="1" bandRow="1">
                <a:tableStyleId>{5DA37D80-6434-44D0-A028-1B22A696006F}</a:tableStyleId>
              </a:tblPr>
              <a:tblGrid>
                <a:gridCol w="761416">
                  <a:extLst>
                    <a:ext uri="{9D8B030D-6E8A-4147-A177-3AD203B41FA5}">
                      <a16:colId xmlns:a16="http://schemas.microsoft.com/office/drawing/2014/main" val="486871964"/>
                    </a:ext>
                  </a:extLst>
                </a:gridCol>
                <a:gridCol w="1416699">
                  <a:extLst>
                    <a:ext uri="{9D8B030D-6E8A-4147-A177-3AD203B41FA5}">
                      <a16:colId xmlns:a16="http://schemas.microsoft.com/office/drawing/2014/main" val="753690958"/>
                    </a:ext>
                  </a:extLst>
                </a:gridCol>
                <a:gridCol w="1516364">
                  <a:extLst>
                    <a:ext uri="{9D8B030D-6E8A-4147-A177-3AD203B41FA5}">
                      <a16:colId xmlns:a16="http://schemas.microsoft.com/office/drawing/2014/main" val="4040071849"/>
                    </a:ext>
                  </a:extLst>
                </a:gridCol>
                <a:gridCol w="7090672">
                  <a:extLst>
                    <a:ext uri="{9D8B030D-6E8A-4147-A177-3AD203B41FA5}">
                      <a16:colId xmlns:a16="http://schemas.microsoft.com/office/drawing/2014/main" val="1880259839"/>
                    </a:ext>
                  </a:extLst>
                </a:gridCol>
              </a:tblGrid>
              <a:tr h="537200">
                <a:tc>
                  <a:txBody>
                    <a:bodyPr/>
                    <a:lstStyle/>
                    <a:p>
                      <a:endParaRPr lang="en-GB" sz="2000" dirty="0">
                        <a:solidFill>
                          <a:schemeClr val="accent5">
                            <a:lumMod val="50000"/>
                          </a:schemeClr>
                        </a:solidFill>
                        <a:latin typeface="Century Gothic" panose="020B0502020202020204" pitchFamily="34" charset="0"/>
                      </a:endParaRPr>
                    </a:p>
                  </a:txBody>
                  <a:tcPr/>
                </a:tc>
                <a:tc>
                  <a:txBody>
                    <a:bodyPr/>
                    <a:lstStyle/>
                    <a:p>
                      <a:pPr algn="ctr"/>
                      <a:r>
                        <a:rPr lang="en-GB" sz="2000">
                          <a:solidFill>
                            <a:schemeClr val="accent5">
                              <a:lumMod val="50000"/>
                            </a:schemeClr>
                          </a:solidFill>
                        </a:rPr>
                        <a:t>pan</a:t>
                      </a:r>
                      <a:endParaRPr lang="en-GB" sz="2000" b="1" dirty="0">
                        <a:solidFill>
                          <a:schemeClr val="accent5">
                            <a:lumMod val="50000"/>
                          </a:schemeClr>
                        </a:solidFill>
                        <a:latin typeface="Century Gothic" panose="020B0502020202020204" pitchFamily="34" charset="0"/>
                      </a:endParaRPr>
                    </a:p>
                  </a:txBody>
                  <a:tcPr anchor="ctr"/>
                </a:tc>
                <a:tc>
                  <a:txBody>
                    <a:bodyPr/>
                    <a:lstStyle/>
                    <a:p>
                      <a:pPr algn="ctr"/>
                      <a:r>
                        <a:rPr lang="en-GB" sz="2000">
                          <a:solidFill>
                            <a:schemeClr val="accent5">
                              <a:lumMod val="50000"/>
                            </a:schemeClr>
                          </a:solidFill>
                        </a:rPr>
                        <a:t>huevos</a:t>
                      </a:r>
                      <a:endParaRPr lang="en-GB" sz="2000" b="1" dirty="0">
                        <a:solidFill>
                          <a:schemeClr val="accent5">
                            <a:lumMod val="50000"/>
                          </a:schemeClr>
                        </a:solidFill>
                        <a:latin typeface="Century Gothic" panose="020B0502020202020204" pitchFamily="34" charset="0"/>
                      </a:endParaRPr>
                    </a:p>
                  </a:txBody>
                  <a:tcPr anchor="ctr"/>
                </a:tc>
                <a:tc>
                  <a:txBody>
                    <a:bodyPr/>
                    <a:lstStyle/>
                    <a:p>
                      <a:pPr algn="ctr"/>
                      <a:r>
                        <a:rPr lang="en-GB" sz="2000" dirty="0">
                          <a:solidFill>
                            <a:schemeClr val="accent5">
                              <a:lumMod val="50000"/>
                            </a:schemeClr>
                          </a:solidFill>
                        </a:rPr>
                        <a:t>¿</a:t>
                      </a:r>
                      <a:r>
                        <a:rPr lang="en-GB" sz="2000" dirty="0" err="1">
                          <a:solidFill>
                            <a:schemeClr val="accent5">
                              <a:lumMod val="50000"/>
                            </a:schemeClr>
                          </a:solidFill>
                        </a:rPr>
                        <a:t>Qué</a:t>
                      </a:r>
                      <a:r>
                        <a:rPr lang="en-GB" sz="2000" dirty="0">
                          <a:solidFill>
                            <a:schemeClr val="accent5">
                              <a:lumMod val="50000"/>
                            </a:schemeClr>
                          </a:solidFill>
                        </a:rPr>
                        <a:t> </a:t>
                      </a:r>
                      <a:r>
                        <a:rPr lang="en-GB" sz="2000" dirty="0" err="1">
                          <a:solidFill>
                            <a:schemeClr val="accent5">
                              <a:lumMod val="50000"/>
                            </a:schemeClr>
                          </a:solidFill>
                        </a:rPr>
                        <a:t>significa</a:t>
                      </a:r>
                      <a:r>
                        <a:rPr lang="en-GB" sz="2000" dirty="0">
                          <a:solidFill>
                            <a:schemeClr val="accent5">
                              <a:lumMod val="50000"/>
                            </a:schemeClr>
                          </a:solidFill>
                        </a:rPr>
                        <a:t>?</a:t>
                      </a:r>
                      <a:endParaRPr lang="en-GB" sz="2000" b="1"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3097209514"/>
                  </a:ext>
                </a:extLst>
              </a:tr>
              <a:tr h="4938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nchor="b"/>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nchor="b"/>
                </a:tc>
                <a:extLst>
                  <a:ext uri="{0D108BD9-81ED-4DB2-BD59-A6C34878D82A}">
                    <a16:rowId xmlns:a16="http://schemas.microsoft.com/office/drawing/2014/main" val="3442370797"/>
                  </a:ext>
                </a:extLst>
              </a:tr>
              <a:tr h="4938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nchor="b"/>
                </a:tc>
                <a:extLst>
                  <a:ext uri="{0D108BD9-81ED-4DB2-BD59-A6C34878D82A}">
                    <a16:rowId xmlns:a16="http://schemas.microsoft.com/office/drawing/2014/main" val="1890588510"/>
                  </a:ext>
                </a:extLst>
              </a:tr>
              <a:tr h="4938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extLst>
                  <a:ext uri="{0D108BD9-81ED-4DB2-BD59-A6C34878D82A}">
                    <a16:rowId xmlns:a16="http://schemas.microsoft.com/office/drawing/2014/main" val="4098199311"/>
                  </a:ext>
                </a:extLst>
              </a:tr>
              <a:tr h="493802">
                <a:tc>
                  <a:txBody>
                    <a:bodyPr/>
                    <a:lstStyle/>
                    <a:p>
                      <a:endParaRPr lang="en-GB" sz="2000" dirty="0">
                        <a:solidFill>
                          <a:schemeClr val="accent5">
                            <a:lumMod val="50000"/>
                          </a:schemeClr>
                        </a:solidFill>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extLst>
                  <a:ext uri="{0D108BD9-81ED-4DB2-BD59-A6C34878D82A}">
                    <a16:rowId xmlns:a16="http://schemas.microsoft.com/office/drawing/2014/main" val="2906487638"/>
                  </a:ext>
                </a:extLst>
              </a:tr>
              <a:tr h="493802">
                <a:tc>
                  <a:txBody>
                    <a:bodyPr/>
                    <a:lstStyle/>
                    <a:p>
                      <a:endParaRPr lang="en-GB" sz="2000" dirty="0">
                        <a:solidFill>
                          <a:schemeClr val="accent5">
                            <a:lumMod val="50000"/>
                          </a:schemeClr>
                        </a:solidFill>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extLst>
                  <a:ext uri="{0D108BD9-81ED-4DB2-BD59-A6C34878D82A}">
                    <a16:rowId xmlns:a16="http://schemas.microsoft.com/office/drawing/2014/main" val="2076436072"/>
                  </a:ext>
                </a:extLst>
              </a:tr>
              <a:tr h="493802">
                <a:tc>
                  <a:txBody>
                    <a:bodyPr/>
                    <a:lstStyle/>
                    <a:p>
                      <a:endParaRPr lang="en-GB" sz="2000" dirty="0">
                        <a:solidFill>
                          <a:schemeClr val="accent5">
                            <a:lumMod val="50000"/>
                          </a:schemeClr>
                        </a:solidFill>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extLst>
                  <a:ext uri="{0D108BD9-81ED-4DB2-BD59-A6C34878D82A}">
                    <a16:rowId xmlns:a16="http://schemas.microsoft.com/office/drawing/2014/main" val="238271135"/>
                  </a:ext>
                </a:extLst>
              </a:tr>
              <a:tr h="493802">
                <a:tc>
                  <a:txBody>
                    <a:bodyPr/>
                    <a:lstStyle/>
                    <a:p>
                      <a:endParaRPr lang="en-GB" sz="2000" dirty="0">
                        <a:solidFill>
                          <a:schemeClr val="accent5">
                            <a:lumMod val="50000"/>
                          </a:schemeClr>
                        </a:solidFill>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extLst>
                  <a:ext uri="{0D108BD9-81ED-4DB2-BD59-A6C34878D82A}">
                    <a16:rowId xmlns:a16="http://schemas.microsoft.com/office/drawing/2014/main" val="1975175003"/>
                  </a:ext>
                </a:extLst>
              </a:tr>
              <a:tr h="4938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5">
                            <a:lumMod val="50000"/>
                          </a:schemeClr>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latin typeface="Century Gothic" panose="020B0502020202020204" pitchFamily="34" charset="0"/>
                      </a:endParaRPr>
                    </a:p>
                  </a:txBody>
                  <a:tcPr/>
                </a:tc>
                <a:extLst>
                  <a:ext uri="{0D108BD9-81ED-4DB2-BD59-A6C34878D82A}">
                    <a16:rowId xmlns:a16="http://schemas.microsoft.com/office/drawing/2014/main" val="2452697797"/>
                  </a:ext>
                </a:extLst>
              </a:tr>
            </a:tbl>
          </a:graphicData>
        </a:graphic>
      </p:graphicFrame>
      <p:pic>
        <p:nvPicPr>
          <p:cNvPr id="14" name="Picture 2" descr="http://www.clker.com/cliparts/h/n/L/q/t/u/bright-green-tick-md.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24578" y="2435300"/>
            <a:ext cx="311940" cy="324937"/>
          </a:xfrm>
          <a:prstGeom prst="rect">
            <a:avLst/>
          </a:prstGeom>
          <a:noFill/>
          <a:extLst>
            <a:ext uri="{909E8E84-426E-40DD-AFC4-6F175D3DCCD1}">
              <a14:hiddenFill xmlns:a14="http://schemas.microsoft.com/office/drawing/2010/main">
                <a:solidFill>
                  <a:srgbClr val="FFFFFF"/>
                </a:solidFill>
              </a14:hiddenFill>
            </a:ext>
          </a:extLst>
        </p:spPr>
      </p:pic>
      <p:sp>
        <p:nvSpPr>
          <p:cNvPr id="18" name="Action Button: Custom 17">
            <a:hlinkClick r:id="" action="ppaction://noaction" highlightClick="1">
              <a:snd r:embed="rId5" name="Los necesitas frescos.wav"/>
            </a:hlinkClick>
          </p:cNvPr>
          <p:cNvSpPr/>
          <p:nvPr/>
        </p:nvSpPr>
        <p:spPr>
          <a:xfrm>
            <a:off x="458674" y="2414389"/>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9" name="Action Button: Custom 18">
            <a:hlinkClick r:id="" action="ppaction://noaction" highlightClick="1">
              <a:snd r:embed="rId6" name="Lo colocas en la mesa.wav"/>
            </a:hlinkClick>
          </p:cNvPr>
          <p:cNvSpPr/>
          <p:nvPr/>
        </p:nvSpPr>
        <p:spPr>
          <a:xfrm>
            <a:off x="458674" y="2899036"/>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0" name="Action Button: Custom 19">
            <a:hlinkClick r:id="" action="ppaction://noaction" highlightClick="1">
              <a:snd r:embed="rId7" name="Lo cortas en partes pequen%CC%83as.wav"/>
            </a:hlinkClick>
          </p:cNvPr>
          <p:cNvSpPr/>
          <p:nvPr/>
        </p:nvSpPr>
        <p:spPr>
          <a:xfrm>
            <a:off x="458674" y="3381097"/>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1" name="Action Button: Custom 20">
            <a:hlinkClick r:id="" action="ppaction://noaction" highlightClick="1">
              <a:snd r:embed="rId8" name="Los mezclas primero.wav"/>
            </a:hlinkClick>
          </p:cNvPr>
          <p:cNvSpPr/>
          <p:nvPr/>
        </p:nvSpPr>
        <p:spPr>
          <a:xfrm>
            <a:off x="456785" y="3877135"/>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2" name="Action Button: Custom 21">
            <a:hlinkClick r:id="" action="ppaction://noaction" highlightClick="1">
              <a:snd r:embed="rId9" name="Lo preparas con la leche.wav"/>
            </a:hlinkClick>
          </p:cNvPr>
          <p:cNvSpPr/>
          <p:nvPr/>
        </p:nvSpPr>
        <p:spPr>
          <a:xfrm>
            <a:off x="469942" y="4385495"/>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3" name="Action Button: Custom 22">
            <a:hlinkClick r:id="" action="ppaction://noaction" highlightClick="1">
              <a:snd r:embed="rId10" name="Los dejas en el plato.wav"/>
            </a:hlinkClick>
          </p:cNvPr>
          <p:cNvSpPr/>
          <p:nvPr/>
        </p:nvSpPr>
        <p:spPr>
          <a:xfrm>
            <a:off x="469942" y="4867556"/>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4" name="Action Button: Custom 23">
            <a:hlinkClick r:id="" action="ppaction://noaction" highlightClick="1">
              <a:snd r:embed="rId11" name="Los pruebas.wav"/>
            </a:hlinkClick>
          </p:cNvPr>
          <p:cNvSpPr/>
          <p:nvPr/>
        </p:nvSpPr>
        <p:spPr>
          <a:xfrm>
            <a:off x="469942" y="5349617"/>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5" name="Action Button: Custom 24">
            <a:hlinkClick r:id="" action="ppaction://noaction" highlightClick="1">
              <a:snd r:embed="rId12" name="Lo comes con un cafe%CC%81.wav"/>
            </a:hlinkClick>
          </p:cNvPr>
          <p:cNvSpPr/>
          <p:nvPr/>
        </p:nvSpPr>
        <p:spPr>
          <a:xfrm>
            <a:off x="469942" y="5858580"/>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27" name="Picture 2" descr="http://www.clker.com/cliparts/h/n/L/q/t/u/bright-green-tick-md.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25070" y="2929027"/>
            <a:ext cx="311940" cy="32493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person pouring milk on white ceramic bowl">
            <a:extLst>
              <a:ext uri="{FF2B5EF4-FFF2-40B4-BE49-F238E27FC236}">
                <a16:creationId xmlns:a16="http://schemas.microsoft.com/office/drawing/2014/main" id="{1E69C32E-0AFF-5046-8E1E-FC996E0EE09C}"/>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auto">
          <a:xfrm>
            <a:off x="6612030" y="230353"/>
            <a:ext cx="1990539" cy="920905"/>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a16="http://schemas.microsoft.com/office/drawing/2014/main" id="{8FD9526B-3FF9-B44C-9C63-7B0EB60F7CA9}"/>
              </a:ext>
            </a:extLst>
          </p:cNvPr>
          <p:cNvSpPr txBox="1"/>
          <p:nvPr/>
        </p:nvSpPr>
        <p:spPr>
          <a:xfrm>
            <a:off x="4061652" y="2435300"/>
            <a:ext cx="3799438" cy="400110"/>
          </a:xfrm>
          <a:prstGeom prst="rect">
            <a:avLst/>
          </a:prstGeom>
          <a:noFill/>
        </p:spPr>
        <p:txBody>
          <a:bodyPr wrap="none" rtlCol="0">
            <a:spAutoFit/>
          </a:bodyPr>
          <a:lstStyle/>
          <a:p>
            <a:r>
              <a:rPr lang="en-GB" sz="2000" dirty="0">
                <a:solidFill>
                  <a:schemeClr val="accent5">
                    <a:lumMod val="50000"/>
                  </a:schemeClr>
                </a:solidFill>
              </a:rPr>
              <a:t>You </a:t>
            </a:r>
            <a:r>
              <a:rPr lang="en-GB" sz="2000">
                <a:solidFill>
                  <a:schemeClr val="accent5">
                    <a:lumMod val="50000"/>
                  </a:schemeClr>
                </a:solidFill>
              </a:rPr>
              <a:t>____________  to be fresh</a:t>
            </a:r>
            <a:r>
              <a:rPr lang="en-GB" sz="2000" dirty="0">
                <a:solidFill>
                  <a:schemeClr val="accent5">
                    <a:lumMod val="50000"/>
                  </a:schemeClr>
                </a:solidFill>
              </a:rPr>
              <a:t>.</a:t>
            </a:r>
            <a:endParaRPr lang="en-GB" sz="2000" dirty="0">
              <a:solidFill>
                <a:schemeClr val="accent5">
                  <a:lumMod val="50000"/>
                </a:schemeClr>
              </a:solidFill>
              <a:latin typeface="Century Gothic" panose="020B0502020202020204" pitchFamily="34" charset="0"/>
            </a:endParaRPr>
          </a:p>
        </p:txBody>
      </p:sp>
      <p:sp>
        <p:nvSpPr>
          <p:cNvPr id="11" name="CuadroTexto 10">
            <a:extLst>
              <a:ext uri="{FF2B5EF4-FFF2-40B4-BE49-F238E27FC236}">
                <a16:creationId xmlns:a16="http://schemas.microsoft.com/office/drawing/2014/main" id="{EBC77DB9-502D-B84E-8D4A-7D426379CF62}"/>
              </a:ext>
            </a:extLst>
          </p:cNvPr>
          <p:cNvSpPr txBox="1"/>
          <p:nvPr/>
        </p:nvSpPr>
        <p:spPr>
          <a:xfrm>
            <a:off x="4061653" y="2879470"/>
            <a:ext cx="4198585" cy="400110"/>
          </a:xfrm>
          <a:prstGeom prst="rect">
            <a:avLst/>
          </a:prstGeom>
          <a:noFill/>
        </p:spPr>
        <p:txBody>
          <a:bodyPr wrap="none" rtlCol="0">
            <a:spAutoFit/>
          </a:bodyPr>
          <a:lstStyle/>
          <a:p>
            <a:r>
              <a:rPr lang="en-GB" sz="2000" dirty="0">
                <a:solidFill>
                  <a:schemeClr val="accent5">
                    <a:lumMod val="50000"/>
                  </a:schemeClr>
                </a:solidFill>
              </a:rPr>
              <a:t>You ______________ on the table.</a:t>
            </a:r>
            <a:endParaRPr lang="en-GB" sz="2000" dirty="0">
              <a:solidFill>
                <a:schemeClr val="accent5">
                  <a:lumMod val="50000"/>
                </a:schemeClr>
              </a:solidFill>
              <a:latin typeface="Century Gothic" panose="020B0502020202020204" pitchFamily="34" charset="0"/>
            </a:endParaRPr>
          </a:p>
        </p:txBody>
      </p:sp>
      <p:sp>
        <p:nvSpPr>
          <p:cNvPr id="35" name="CuadroTexto 34">
            <a:extLst>
              <a:ext uri="{FF2B5EF4-FFF2-40B4-BE49-F238E27FC236}">
                <a16:creationId xmlns:a16="http://schemas.microsoft.com/office/drawing/2014/main" id="{5F9ADA44-EAE5-484F-B264-11833068181C}"/>
              </a:ext>
            </a:extLst>
          </p:cNvPr>
          <p:cNvSpPr txBox="1"/>
          <p:nvPr/>
        </p:nvSpPr>
        <p:spPr>
          <a:xfrm>
            <a:off x="4061653" y="3343685"/>
            <a:ext cx="4501553" cy="400110"/>
          </a:xfrm>
          <a:prstGeom prst="rect">
            <a:avLst/>
          </a:prstGeom>
          <a:noFill/>
        </p:spPr>
        <p:txBody>
          <a:bodyPr wrap="none" rtlCol="0">
            <a:spAutoFit/>
          </a:bodyPr>
          <a:lstStyle/>
          <a:p>
            <a:r>
              <a:rPr lang="en-GB" sz="2000" dirty="0">
                <a:solidFill>
                  <a:schemeClr val="accent5">
                    <a:lumMod val="50000"/>
                  </a:schemeClr>
                </a:solidFill>
              </a:rPr>
              <a:t>You </a:t>
            </a:r>
            <a:r>
              <a:rPr lang="en-GB" sz="2000">
                <a:solidFill>
                  <a:schemeClr val="accent5">
                    <a:lumMod val="50000"/>
                  </a:schemeClr>
                </a:solidFill>
              </a:rPr>
              <a:t>______________ into </a:t>
            </a:r>
            <a:r>
              <a:rPr lang="en-GB" sz="2000" dirty="0">
                <a:solidFill>
                  <a:schemeClr val="accent5">
                    <a:lumMod val="50000"/>
                  </a:schemeClr>
                </a:solidFill>
              </a:rPr>
              <a:t>small parts.</a:t>
            </a:r>
            <a:endParaRPr lang="en-GB" sz="2000" dirty="0">
              <a:solidFill>
                <a:schemeClr val="accent5">
                  <a:lumMod val="50000"/>
                </a:schemeClr>
              </a:solidFill>
              <a:latin typeface="Century Gothic" panose="020B0502020202020204" pitchFamily="34" charset="0"/>
            </a:endParaRPr>
          </a:p>
        </p:txBody>
      </p:sp>
      <p:sp>
        <p:nvSpPr>
          <p:cNvPr id="36" name="CuadroTexto 35">
            <a:extLst>
              <a:ext uri="{FF2B5EF4-FFF2-40B4-BE49-F238E27FC236}">
                <a16:creationId xmlns:a16="http://schemas.microsoft.com/office/drawing/2014/main" id="{751B6B0D-1E7B-6240-97D8-C145D18BCDF0}"/>
              </a:ext>
            </a:extLst>
          </p:cNvPr>
          <p:cNvSpPr txBox="1"/>
          <p:nvPr/>
        </p:nvSpPr>
        <p:spPr>
          <a:xfrm>
            <a:off x="4096727" y="3859859"/>
            <a:ext cx="3062057" cy="400110"/>
          </a:xfrm>
          <a:prstGeom prst="rect">
            <a:avLst/>
          </a:prstGeom>
          <a:noFill/>
        </p:spPr>
        <p:txBody>
          <a:bodyPr wrap="none" rtlCol="0">
            <a:spAutoFit/>
          </a:bodyPr>
          <a:lstStyle/>
          <a:p>
            <a:r>
              <a:rPr lang="en-GB" sz="2000" dirty="0">
                <a:solidFill>
                  <a:schemeClr val="accent5">
                    <a:lumMod val="50000"/>
                  </a:schemeClr>
                </a:solidFill>
              </a:rPr>
              <a:t>You ______________ first.</a:t>
            </a:r>
            <a:endParaRPr lang="en-GB" sz="2000" dirty="0">
              <a:solidFill>
                <a:schemeClr val="accent5">
                  <a:lumMod val="50000"/>
                </a:schemeClr>
              </a:solidFill>
              <a:latin typeface="Century Gothic" panose="020B0502020202020204" pitchFamily="34" charset="0"/>
            </a:endParaRPr>
          </a:p>
        </p:txBody>
      </p:sp>
      <p:sp>
        <p:nvSpPr>
          <p:cNvPr id="37" name="CuadroTexto 36">
            <a:extLst>
              <a:ext uri="{FF2B5EF4-FFF2-40B4-BE49-F238E27FC236}">
                <a16:creationId xmlns:a16="http://schemas.microsoft.com/office/drawing/2014/main" id="{BCFD8849-185E-DC4D-808E-CB245268D59A}"/>
              </a:ext>
            </a:extLst>
          </p:cNvPr>
          <p:cNvSpPr txBox="1"/>
          <p:nvPr/>
        </p:nvSpPr>
        <p:spPr>
          <a:xfrm>
            <a:off x="4061652" y="4355794"/>
            <a:ext cx="4198585" cy="400110"/>
          </a:xfrm>
          <a:prstGeom prst="rect">
            <a:avLst/>
          </a:prstGeom>
          <a:noFill/>
        </p:spPr>
        <p:txBody>
          <a:bodyPr wrap="none" rtlCol="0">
            <a:spAutoFit/>
          </a:bodyPr>
          <a:lstStyle/>
          <a:p>
            <a:r>
              <a:rPr lang="en-GB" sz="2000" dirty="0">
                <a:solidFill>
                  <a:schemeClr val="accent5">
                    <a:lumMod val="50000"/>
                  </a:schemeClr>
                </a:solidFill>
              </a:rPr>
              <a:t>You ______________ with the milk.</a:t>
            </a:r>
            <a:endParaRPr lang="en-GB" sz="2000" dirty="0">
              <a:solidFill>
                <a:schemeClr val="accent5">
                  <a:lumMod val="50000"/>
                </a:schemeClr>
              </a:solidFill>
              <a:latin typeface="Century Gothic" panose="020B0502020202020204" pitchFamily="34" charset="0"/>
            </a:endParaRPr>
          </a:p>
        </p:txBody>
      </p:sp>
      <p:sp>
        <p:nvSpPr>
          <p:cNvPr id="38" name="CuadroTexto 37">
            <a:extLst>
              <a:ext uri="{FF2B5EF4-FFF2-40B4-BE49-F238E27FC236}">
                <a16:creationId xmlns:a16="http://schemas.microsoft.com/office/drawing/2014/main" id="{787BD0E0-71F1-1144-BED6-3DBE68189E36}"/>
              </a:ext>
            </a:extLst>
          </p:cNvPr>
          <p:cNvSpPr txBox="1"/>
          <p:nvPr/>
        </p:nvSpPr>
        <p:spPr>
          <a:xfrm>
            <a:off x="4096727" y="4876032"/>
            <a:ext cx="4198585" cy="400110"/>
          </a:xfrm>
          <a:prstGeom prst="rect">
            <a:avLst/>
          </a:prstGeom>
          <a:noFill/>
        </p:spPr>
        <p:txBody>
          <a:bodyPr wrap="none" rtlCol="0">
            <a:spAutoFit/>
          </a:bodyPr>
          <a:lstStyle/>
          <a:p>
            <a:r>
              <a:rPr lang="en-GB" sz="2000" dirty="0">
                <a:solidFill>
                  <a:schemeClr val="accent5">
                    <a:lumMod val="50000"/>
                  </a:schemeClr>
                </a:solidFill>
              </a:rPr>
              <a:t>You ______________ on the plate.</a:t>
            </a:r>
            <a:endParaRPr lang="en-GB" sz="2000" dirty="0">
              <a:solidFill>
                <a:schemeClr val="accent5">
                  <a:lumMod val="50000"/>
                </a:schemeClr>
              </a:solidFill>
              <a:latin typeface="Century Gothic" panose="020B0502020202020204" pitchFamily="34" charset="0"/>
            </a:endParaRPr>
          </a:p>
        </p:txBody>
      </p:sp>
      <p:sp>
        <p:nvSpPr>
          <p:cNvPr id="40" name="CuadroTexto 39">
            <a:extLst>
              <a:ext uri="{FF2B5EF4-FFF2-40B4-BE49-F238E27FC236}">
                <a16:creationId xmlns:a16="http://schemas.microsoft.com/office/drawing/2014/main" id="{4D8CECBC-7FA6-0E4E-82B9-6B351C898758}"/>
              </a:ext>
            </a:extLst>
          </p:cNvPr>
          <p:cNvSpPr txBox="1"/>
          <p:nvPr/>
        </p:nvSpPr>
        <p:spPr>
          <a:xfrm>
            <a:off x="4096727" y="5376547"/>
            <a:ext cx="2725426" cy="400110"/>
          </a:xfrm>
          <a:prstGeom prst="rect">
            <a:avLst/>
          </a:prstGeom>
          <a:noFill/>
        </p:spPr>
        <p:txBody>
          <a:bodyPr wrap="none" rtlCol="0">
            <a:spAutoFit/>
          </a:bodyPr>
          <a:lstStyle/>
          <a:p>
            <a:r>
              <a:rPr lang="en-GB" sz="2000">
                <a:solidFill>
                  <a:schemeClr val="accent5">
                    <a:lumMod val="50000"/>
                  </a:schemeClr>
                </a:solidFill>
              </a:rPr>
              <a:t>You _______________.</a:t>
            </a:r>
            <a:endParaRPr lang="en-GB" sz="2000" dirty="0">
              <a:solidFill>
                <a:schemeClr val="accent5">
                  <a:lumMod val="50000"/>
                </a:schemeClr>
              </a:solidFill>
              <a:latin typeface="Century Gothic" panose="020B0502020202020204" pitchFamily="34" charset="0"/>
            </a:endParaRPr>
          </a:p>
        </p:txBody>
      </p:sp>
      <p:sp>
        <p:nvSpPr>
          <p:cNvPr id="41" name="CuadroTexto 40">
            <a:extLst>
              <a:ext uri="{FF2B5EF4-FFF2-40B4-BE49-F238E27FC236}">
                <a16:creationId xmlns:a16="http://schemas.microsoft.com/office/drawing/2014/main" id="{6EB1DA33-1585-2D42-952F-4EA6056A514D}"/>
              </a:ext>
            </a:extLst>
          </p:cNvPr>
          <p:cNvSpPr txBox="1"/>
          <p:nvPr/>
        </p:nvSpPr>
        <p:spPr>
          <a:xfrm>
            <a:off x="4096727" y="5859417"/>
            <a:ext cx="3679212" cy="400110"/>
          </a:xfrm>
          <a:prstGeom prst="rect">
            <a:avLst/>
          </a:prstGeom>
          <a:noFill/>
        </p:spPr>
        <p:txBody>
          <a:bodyPr wrap="none" rtlCol="0">
            <a:spAutoFit/>
          </a:bodyPr>
          <a:lstStyle/>
          <a:p>
            <a:r>
              <a:rPr lang="en-GB" sz="2000">
                <a:solidFill>
                  <a:schemeClr val="accent5">
                    <a:lumMod val="50000"/>
                  </a:schemeClr>
                </a:solidFill>
              </a:rPr>
              <a:t>You _________ </a:t>
            </a:r>
            <a:r>
              <a:rPr lang="en-GB" sz="2000" dirty="0">
                <a:solidFill>
                  <a:schemeClr val="accent5">
                    <a:lumMod val="50000"/>
                  </a:schemeClr>
                </a:solidFill>
              </a:rPr>
              <a:t>with a coffee.</a:t>
            </a:r>
            <a:endParaRPr lang="en-GB" sz="2000" dirty="0">
              <a:solidFill>
                <a:schemeClr val="accent5">
                  <a:lumMod val="50000"/>
                </a:schemeClr>
              </a:solidFill>
              <a:latin typeface="Century Gothic" panose="020B0502020202020204" pitchFamily="34" charset="0"/>
            </a:endParaRPr>
          </a:p>
        </p:txBody>
      </p:sp>
      <p:pic>
        <p:nvPicPr>
          <p:cNvPr id="42" name="Picture 2" descr="http://www.clker.com/cliparts/h/n/L/q/t/u/bright-green-tick-md.png">
            <a:extLst>
              <a:ext uri="{FF2B5EF4-FFF2-40B4-BE49-F238E27FC236}">
                <a16:creationId xmlns:a16="http://schemas.microsoft.com/office/drawing/2014/main" id="{E42B14C2-18D5-A548-AE9F-727D79E284A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25070" y="3457110"/>
            <a:ext cx="311940" cy="324937"/>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http://www.clker.com/cliparts/h/n/L/q/t/u/bright-green-tick-md.png">
            <a:extLst>
              <a:ext uri="{FF2B5EF4-FFF2-40B4-BE49-F238E27FC236}">
                <a16:creationId xmlns:a16="http://schemas.microsoft.com/office/drawing/2014/main" id="{B7036049-0F4F-BF4F-89B4-ADD8C045C49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24578" y="3938577"/>
            <a:ext cx="311940" cy="32493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http://www.clker.com/cliparts/h/n/L/q/t/u/bright-green-tick-md.png">
            <a:extLst>
              <a:ext uri="{FF2B5EF4-FFF2-40B4-BE49-F238E27FC236}">
                <a16:creationId xmlns:a16="http://schemas.microsoft.com/office/drawing/2014/main" id="{E28BF651-23A7-7B41-BDF6-A295C3FE746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25070" y="4400297"/>
            <a:ext cx="311940" cy="324937"/>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http://www.clker.com/cliparts/h/n/L/q/t/u/bright-green-tick-md.png">
            <a:extLst>
              <a:ext uri="{FF2B5EF4-FFF2-40B4-BE49-F238E27FC236}">
                <a16:creationId xmlns:a16="http://schemas.microsoft.com/office/drawing/2014/main" id="{0005EC4B-7919-6943-BC0A-91D426EA081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24578" y="4852015"/>
            <a:ext cx="311940" cy="324937"/>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http://www.clker.com/cliparts/h/n/L/q/t/u/bright-green-tick-md.png">
            <a:extLst>
              <a:ext uri="{FF2B5EF4-FFF2-40B4-BE49-F238E27FC236}">
                <a16:creationId xmlns:a16="http://schemas.microsoft.com/office/drawing/2014/main" id="{757A7989-4A67-DA4F-830D-31B71CC8CB9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24578" y="5392411"/>
            <a:ext cx="311940" cy="324937"/>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http://www.clker.com/cliparts/h/n/L/q/t/u/bright-green-tick-md.png">
            <a:extLst>
              <a:ext uri="{FF2B5EF4-FFF2-40B4-BE49-F238E27FC236}">
                <a16:creationId xmlns:a16="http://schemas.microsoft.com/office/drawing/2014/main" id="{A152CCEE-E223-E648-A200-1891D1F9F27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30534" y="5900490"/>
            <a:ext cx="311940" cy="324937"/>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4715220" y="2415262"/>
            <a:ext cx="1837297" cy="400110"/>
          </a:xfrm>
          <a:prstGeom prst="rect">
            <a:avLst/>
          </a:prstGeom>
        </p:spPr>
        <p:txBody>
          <a:bodyPr wrap="square">
            <a:spAutoFit/>
          </a:bodyPr>
          <a:lstStyle/>
          <a:p>
            <a:r>
              <a:rPr lang="en-GB" sz="2000" b="1" dirty="0">
                <a:solidFill>
                  <a:schemeClr val="accent5">
                    <a:lumMod val="50000"/>
                  </a:schemeClr>
                </a:solidFill>
              </a:rPr>
              <a:t>need them</a:t>
            </a:r>
            <a:endParaRPr lang="en-GB" sz="2000" b="1" dirty="0"/>
          </a:p>
        </p:txBody>
      </p:sp>
      <p:sp>
        <p:nvSpPr>
          <p:cNvPr id="30" name="Rectangle 29"/>
          <p:cNvSpPr/>
          <p:nvPr/>
        </p:nvSpPr>
        <p:spPr>
          <a:xfrm>
            <a:off x="4671397" y="2832996"/>
            <a:ext cx="1737834" cy="400110"/>
          </a:xfrm>
          <a:prstGeom prst="rect">
            <a:avLst/>
          </a:prstGeom>
        </p:spPr>
        <p:txBody>
          <a:bodyPr wrap="square">
            <a:spAutoFit/>
          </a:bodyPr>
          <a:lstStyle/>
          <a:p>
            <a:pPr algn="ctr"/>
            <a:r>
              <a:rPr lang="en-GB" sz="2000" b="1" dirty="0">
                <a:solidFill>
                  <a:schemeClr val="accent5">
                    <a:lumMod val="50000"/>
                  </a:schemeClr>
                </a:solidFill>
              </a:rPr>
              <a:t>place it</a:t>
            </a:r>
            <a:endParaRPr lang="en-GB" sz="2000" b="1" dirty="0"/>
          </a:p>
        </p:txBody>
      </p:sp>
      <p:sp>
        <p:nvSpPr>
          <p:cNvPr id="26" name="Rectangle 29">
            <a:extLst>
              <a:ext uri="{FF2B5EF4-FFF2-40B4-BE49-F238E27FC236}">
                <a16:creationId xmlns:a16="http://schemas.microsoft.com/office/drawing/2014/main" id="{B831A802-51A6-DF4A-9F0E-A81672609A29}"/>
              </a:ext>
            </a:extLst>
          </p:cNvPr>
          <p:cNvSpPr/>
          <p:nvPr/>
        </p:nvSpPr>
        <p:spPr>
          <a:xfrm>
            <a:off x="4773657" y="3806563"/>
            <a:ext cx="1800669" cy="400110"/>
          </a:xfrm>
          <a:prstGeom prst="rect">
            <a:avLst/>
          </a:prstGeom>
        </p:spPr>
        <p:txBody>
          <a:bodyPr wrap="square">
            <a:spAutoFit/>
          </a:bodyPr>
          <a:lstStyle/>
          <a:p>
            <a:pPr algn="ctr"/>
            <a:r>
              <a:rPr lang="en-GB" sz="2000" b="1" dirty="0">
                <a:solidFill>
                  <a:schemeClr val="accent5">
                    <a:lumMod val="50000"/>
                  </a:schemeClr>
                </a:solidFill>
              </a:rPr>
              <a:t>mix them</a:t>
            </a:r>
            <a:endParaRPr lang="en-GB" sz="2000" b="1" dirty="0"/>
          </a:p>
        </p:txBody>
      </p:sp>
      <p:sp>
        <p:nvSpPr>
          <p:cNvPr id="31" name="Rectangle 29">
            <a:extLst>
              <a:ext uri="{FF2B5EF4-FFF2-40B4-BE49-F238E27FC236}">
                <a16:creationId xmlns:a16="http://schemas.microsoft.com/office/drawing/2014/main" id="{EEF850D8-BC5A-7E43-A4DF-18B5C424BBBF}"/>
              </a:ext>
            </a:extLst>
          </p:cNvPr>
          <p:cNvSpPr/>
          <p:nvPr/>
        </p:nvSpPr>
        <p:spPr>
          <a:xfrm>
            <a:off x="4682665" y="4294710"/>
            <a:ext cx="1726566" cy="400110"/>
          </a:xfrm>
          <a:prstGeom prst="rect">
            <a:avLst/>
          </a:prstGeom>
        </p:spPr>
        <p:txBody>
          <a:bodyPr wrap="square">
            <a:spAutoFit/>
          </a:bodyPr>
          <a:lstStyle/>
          <a:p>
            <a:pPr algn="ctr"/>
            <a:r>
              <a:rPr lang="en-GB" sz="2000" b="1" dirty="0">
                <a:solidFill>
                  <a:schemeClr val="accent5">
                    <a:lumMod val="50000"/>
                  </a:schemeClr>
                </a:solidFill>
              </a:rPr>
              <a:t>prepare it</a:t>
            </a:r>
            <a:endParaRPr lang="en-GB" sz="2000" b="1" dirty="0"/>
          </a:p>
        </p:txBody>
      </p:sp>
      <p:sp>
        <p:nvSpPr>
          <p:cNvPr id="32" name="Rectangle 29">
            <a:extLst>
              <a:ext uri="{FF2B5EF4-FFF2-40B4-BE49-F238E27FC236}">
                <a16:creationId xmlns:a16="http://schemas.microsoft.com/office/drawing/2014/main" id="{653EFF83-45BE-384F-8528-EDDBD6238177}"/>
              </a:ext>
            </a:extLst>
          </p:cNvPr>
          <p:cNvSpPr/>
          <p:nvPr/>
        </p:nvSpPr>
        <p:spPr>
          <a:xfrm>
            <a:off x="4772330" y="5363030"/>
            <a:ext cx="1975634" cy="400110"/>
          </a:xfrm>
          <a:prstGeom prst="rect">
            <a:avLst/>
          </a:prstGeom>
        </p:spPr>
        <p:txBody>
          <a:bodyPr wrap="square">
            <a:spAutoFit/>
          </a:bodyPr>
          <a:lstStyle/>
          <a:p>
            <a:pPr algn="ctr"/>
            <a:r>
              <a:rPr lang="en-GB" sz="2000" b="1" dirty="0">
                <a:solidFill>
                  <a:schemeClr val="accent5">
                    <a:lumMod val="50000"/>
                  </a:schemeClr>
                </a:solidFill>
              </a:rPr>
              <a:t>try/taste them</a:t>
            </a:r>
            <a:endParaRPr lang="en-GB" sz="2000" b="1" dirty="0"/>
          </a:p>
        </p:txBody>
      </p:sp>
      <p:sp>
        <p:nvSpPr>
          <p:cNvPr id="33" name="Rectangle 29">
            <a:extLst>
              <a:ext uri="{FF2B5EF4-FFF2-40B4-BE49-F238E27FC236}">
                <a16:creationId xmlns:a16="http://schemas.microsoft.com/office/drawing/2014/main" id="{AC50716A-2FC2-654A-8C9E-84E89E24966B}"/>
              </a:ext>
            </a:extLst>
          </p:cNvPr>
          <p:cNvSpPr/>
          <p:nvPr/>
        </p:nvSpPr>
        <p:spPr>
          <a:xfrm>
            <a:off x="4326166" y="5838731"/>
            <a:ext cx="1834778" cy="400110"/>
          </a:xfrm>
          <a:prstGeom prst="rect">
            <a:avLst/>
          </a:prstGeom>
        </p:spPr>
        <p:txBody>
          <a:bodyPr wrap="square">
            <a:spAutoFit/>
          </a:bodyPr>
          <a:lstStyle/>
          <a:p>
            <a:pPr algn="ctr"/>
            <a:r>
              <a:rPr lang="en-GB" sz="2000" b="1">
                <a:solidFill>
                  <a:schemeClr val="accent5">
                    <a:lumMod val="50000"/>
                  </a:schemeClr>
                </a:solidFill>
              </a:rPr>
              <a:t>eat </a:t>
            </a:r>
            <a:r>
              <a:rPr lang="en-GB" sz="2000" b="1" dirty="0">
                <a:solidFill>
                  <a:schemeClr val="accent5">
                    <a:lumMod val="50000"/>
                  </a:schemeClr>
                </a:solidFill>
              </a:rPr>
              <a:t>it</a:t>
            </a:r>
            <a:endParaRPr lang="en-GB" sz="2000" b="1" dirty="0"/>
          </a:p>
        </p:txBody>
      </p:sp>
      <p:sp>
        <p:nvSpPr>
          <p:cNvPr id="34" name="Rectangle 29">
            <a:extLst>
              <a:ext uri="{FF2B5EF4-FFF2-40B4-BE49-F238E27FC236}">
                <a16:creationId xmlns:a16="http://schemas.microsoft.com/office/drawing/2014/main" id="{5E6C90DB-F3A2-4341-BF53-F9A26DE60216}"/>
              </a:ext>
            </a:extLst>
          </p:cNvPr>
          <p:cNvSpPr/>
          <p:nvPr/>
        </p:nvSpPr>
        <p:spPr>
          <a:xfrm>
            <a:off x="4671397" y="3297211"/>
            <a:ext cx="1737834" cy="400110"/>
          </a:xfrm>
          <a:prstGeom prst="rect">
            <a:avLst/>
          </a:prstGeom>
        </p:spPr>
        <p:txBody>
          <a:bodyPr wrap="square">
            <a:spAutoFit/>
          </a:bodyPr>
          <a:lstStyle/>
          <a:p>
            <a:pPr algn="ctr"/>
            <a:r>
              <a:rPr lang="en-GB" sz="2000" b="1" dirty="0">
                <a:solidFill>
                  <a:schemeClr val="accent5">
                    <a:lumMod val="50000"/>
                  </a:schemeClr>
                </a:solidFill>
              </a:rPr>
              <a:t>cut it</a:t>
            </a:r>
            <a:endParaRPr lang="en-GB" sz="2000" b="1" dirty="0"/>
          </a:p>
        </p:txBody>
      </p:sp>
      <p:sp>
        <p:nvSpPr>
          <p:cNvPr id="39" name="Rectangle 29">
            <a:extLst>
              <a:ext uri="{FF2B5EF4-FFF2-40B4-BE49-F238E27FC236}">
                <a16:creationId xmlns:a16="http://schemas.microsoft.com/office/drawing/2014/main" id="{CB471DC8-2FAF-B547-A6B6-2960BA4FA205}"/>
              </a:ext>
            </a:extLst>
          </p:cNvPr>
          <p:cNvSpPr/>
          <p:nvPr/>
        </p:nvSpPr>
        <p:spPr>
          <a:xfrm>
            <a:off x="4682665" y="4817595"/>
            <a:ext cx="1774649" cy="400110"/>
          </a:xfrm>
          <a:prstGeom prst="rect">
            <a:avLst/>
          </a:prstGeom>
        </p:spPr>
        <p:txBody>
          <a:bodyPr wrap="square">
            <a:spAutoFit/>
          </a:bodyPr>
          <a:lstStyle/>
          <a:p>
            <a:pPr algn="ctr"/>
            <a:r>
              <a:rPr lang="en-GB" sz="2000" b="1" dirty="0">
                <a:solidFill>
                  <a:schemeClr val="accent5">
                    <a:lumMod val="50000"/>
                  </a:schemeClr>
                </a:solidFill>
              </a:rPr>
              <a:t>leave them</a:t>
            </a:r>
            <a:endParaRPr lang="en-GB" sz="2000" b="1" dirty="0"/>
          </a:p>
        </p:txBody>
      </p:sp>
      <p:pic>
        <p:nvPicPr>
          <p:cNvPr id="13" name="Imagen 12">
            <a:extLst>
              <a:ext uri="{FF2B5EF4-FFF2-40B4-BE49-F238E27FC236}">
                <a16:creationId xmlns:a16="http://schemas.microsoft.com/office/drawing/2014/main" id="{9D44D198-AF21-0940-9150-0B94E507B1BD}"/>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198693" y="2360238"/>
            <a:ext cx="1454753" cy="1101066"/>
          </a:xfrm>
          <a:prstGeom prst="rect">
            <a:avLst/>
          </a:prstGeom>
        </p:spPr>
      </p:pic>
      <p:pic>
        <p:nvPicPr>
          <p:cNvPr id="15" name="Imagen 14">
            <a:extLst>
              <a:ext uri="{FF2B5EF4-FFF2-40B4-BE49-F238E27FC236}">
                <a16:creationId xmlns:a16="http://schemas.microsoft.com/office/drawing/2014/main" id="{12DA612D-783D-F043-A671-3B0DC6D0BB81}"/>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flipH="1">
            <a:off x="9269038" y="4037446"/>
            <a:ext cx="1325109" cy="855858"/>
          </a:xfrm>
          <a:prstGeom prst="rect">
            <a:avLst/>
          </a:prstGeom>
        </p:spPr>
      </p:pic>
      <p:pic>
        <p:nvPicPr>
          <p:cNvPr id="1026" name="Picture 2" descr="http://www.clker.com/cliparts/b/f/8/7/11949840501422194168toque_01.svg.med.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1201911" y="2517207"/>
            <a:ext cx="743322" cy="86283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1033818" y="3219909"/>
            <a:ext cx="859971" cy="859971"/>
          </a:xfrm>
          <a:prstGeom prst="rect">
            <a:avLst/>
          </a:prstGeom>
        </p:spPr>
      </p:pic>
      <p:sp>
        <p:nvSpPr>
          <p:cNvPr id="48" name="Speech Bubble: Rectangle with Corners Rounded 14">
            <a:extLst>
              <a:ext uri="{FF2B5EF4-FFF2-40B4-BE49-F238E27FC236}">
                <a16:creationId xmlns:a16="http://schemas.microsoft.com/office/drawing/2014/main" id="{E37FDBA4-4952-5945-BB39-7BCFFC61EB79}"/>
              </a:ext>
            </a:extLst>
          </p:cNvPr>
          <p:cNvSpPr/>
          <p:nvPr/>
        </p:nvSpPr>
        <p:spPr>
          <a:xfrm>
            <a:off x="7607300" y="754911"/>
            <a:ext cx="4165600" cy="1067518"/>
          </a:xfrm>
          <a:prstGeom prst="wedgeRoundRectCallout">
            <a:avLst>
              <a:gd name="adj1" fmla="val -61222"/>
              <a:gd name="adj2" fmla="val -39628"/>
              <a:gd name="adj3" fmla="val 16667"/>
            </a:avLst>
          </a:prstGeom>
          <a:solidFill>
            <a:srgbClr val="00206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spcAft>
                <a:spcPts val="800"/>
              </a:spcAft>
              <a:defRPr/>
            </a:pPr>
            <a:r>
              <a:rPr lang="en-GB" sz="2000" dirty="0">
                <a:solidFill>
                  <a:schemeClr val="bg1"/>
                </a:solidFill>
                <a:latin typeface="Century Gothic" panose="020B0502020202020204" pitchFamily="34" charset="0"/>
                <a:ea typeface="Calibri" panose="020F0502020204030204" pitchFamily="34" charset="0"/>
              </a:rPr>
              <a:t>Las </a:t>
            </a:r>
            <a:r>
              <a:rPr lang="en-GB" sz="2000" b="1" err="1">
                <a:solidFill>
                  <a:schemeClr val="bg1"/>
                </a:solidFill>
                <a:latin typeface="Century Gothic" panose="020B0502020202020204" pitchFamily="34" charset="0"/>
                <a:ea typeface="Calibri" panose="020F0502020204030204" pitchFamily="34" charset="0"/>
              </a:rPr>
              <a:t>Torrijas</a:t>
            </a:r>
            <a:r>
              <a:rPr lang="en-GB" sz="2000">
                <a:solidFill>
                  <a:schemeClr val="bg1"/>
                </a:solidFill>
                <a:latin typeface="Century Gothic" panose="020B0502020202020204" pitchFamily="34" charset="0"/>
                <a:ea typeface="Calibri" panose="020F0502020204030204" pitchFamily="34" charset="0"/>
              </a:rPr>
              <a:t> son un dulce tradicional de España. Tienen pan, huevo y azúcar*.</a:t>
            </a:r>
            <a:endParaRPr lang="en-GB" sz="2000" dirty="0">
              <a:solidFill>
                <a:srgbClr val="002060"/>
              </a:solidFill>
              <a:latin typeface="Century Gothic" panose="020B0502020202020204" pitchFamily="34" charset="0"/>
              <a:ea typeface="Calibri" panose="020F0502020204030204" pitchFamily="34" charset="0"/>
            </a:endParaRPr>
          </a:p>
        </p:txBody>
      </p:sp>
      <p:sp>
        <p:nvSpPr>
          <p:cNvPr id="12" name="Rectangle 11"/>
          <p:cNvSpPr/>
          <p:nvPr/>
        </p:nvSpPr>
        <p:spPr>
          <a:xfrm>
            <a:off x="9690100" y="1867239"/>
            <a:ext cx="2416046" cy="400110"/>
          </a:xfrm>
          <a:prstGeom prst="rect">
            <a:avLst/>
          </a:prstGeom>
          <a:solidFill>
            <a:schemeClr val="accent4">
              <a:lumMod val="20000"/>
              <a:lumOff val="80000"/>
            </a:schemeClr>
          </a:solidFill>
        </p:spPr>
        <p:txBody>
          <a:bodyPr wrap="none">
            <a:spAutoFit/>
          </a:bodyPr>
          <a:lstStyle/>
          <a:p>
            <a:r>
              <a:rPr lang="en-GB" sz="2000">
                <a:solidFill>
                  <a:srgbClr val="002060"/>
                </a:solidFill>
                <a:latin typeface="Century Gothic" panose="020B0502020202020204" pitchFamily="34" charset="0"/>
                <a:ea typeface="Calibri" panose="020F0502020204030204" pitchFamily="34" charset="0"/>
              </a:rPr>
              <a:t>*el azúcar = sugar</a:t>
            </a:r>
            <a:endParaRPr lang="en-GB" sz="2000">
              <a:solidFill>
                <a:srgbClr val="002060"/>
              </a:solidFill>
            </a:endParaRPr>
          </a:p>
        </p:txBody>
      </p:sp>
      <p:pic>
        <p:nvPicPr>
          <p:cNvPr id="8" name="Picture 7">
            <a:extLst>
              <a:ext uri="{FF2B5EF4-FFF2-40B4-BE49-F238E27FC236}">
                <a16:creationId xmlns:a16="http://schemas.microsoft.com/office/drawing/2014/main" id="{F17F9DEE-F6FE-8C4F-BB7C-F3AC987CEA4C}"/>
              </a:ext>
            </a:extLst>
          </p:cNvPr>
          <p:cNvPicPr>
            <a:picLocks noChangeAspect="1"/>
          </p:cNvPicPr>
          <p:nvPr/>
        </p:nvPicPr>
        <p:blipFill>
          <a:blip r:embed="rId18"/>
          <a:stretch>
            <a:fillRect/>
          </a:stretch>
        </p:blipFill>
        <p:spPr>
          <a:xfrm>
            <a:off x="9143002" y="5318852"/>
            <a:ext cx="1295400" cy="983204"/>
          </a:xfrm>
          <a:prstGeom prst="rect">
            <a:avLst/>
          </a:prstGeom>
        </p:spPr>
      </p:pic>
    </p:spTree>
    <p:extLst>
      <p:ext uri="{BB962C8B-B14F-4D97-AF65-F5344CB8AC3E}">
        <p14:creationId xmlns:p14="http://schemas.microsoft.com/office/powerpoint/2010/main" val="1122266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26" grpId="0"/>
      <p:bldP spid="31" grpId="0"/>
      <p:bldP spid="32" grpId="0"/>
      <p:bldP spid="33" grpId="0"/>
      <p:bldP spid="34" grpId="0"/>
      <p:bldP spid="39" grpId="0"/>
      <p:bldP spid="4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36" y="59642"/>
            <a:ext cx="3996839" cy="510265"/>
          </a:xfrm>
        </p:spPr>
        <p:txBody>
          <a:bodyPr>
            <a:noAutofit/>
          </a:bodyPr>
          <a:lstStyle/>
          <a:p>
            <a:r>
              <a:rPr lang="en-GB" sz="2800" b="1" dirty="0" err="1">
                <a:solidFill>
                  <a:srgbClr val="002060"/>
                </a:solidFill>
              </a:rPr>
              <a:t>Respuestas</a:t>
            </a:r>
            <a:endParaRPr lang="en-GB" sz="2800" b="1" dirty="0">
              <a:solidFill>
                <a:srgbClr val="002060"/>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661967" y="258166"/>
            <a:ext cx="126617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2231E5CA-C399-47E4-8FFF-12A976CFCA9C}"/>
              </a:ext>
            </a:extLst>
          </p:cNvPr>
          <p:cNvSpPr txBox="1"/>
          <p:nvPr/>
        </p:nvSpPr>
        <p:spPr>
          <a:xfrm>
            <a:off x="3657714" y="3328731"/>
            <a:ext cx="18021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rPr>
              <a:t>to </a:t>
            </a:r>
            <a:r>
              <a:rPr lang="en-GB" sz="2000">
                <a:solidFill>
                  <a:srgbClr val="002060"/>
                </a:solidFill>
                <a:latin typeface="Century Gothic" panose="020F0302020204030204"/>
              </a:rPr>
              <a:t>translate, </a:t>
            </a:r>
            <a:r>
              <a:rPr lang="en-GB" sz="2000" dirty="0">
                <a:solidFill>
                  <a:srgbClr val="002060"/>
                </a:solidFill>
                <a:latin typeface="Century Gothic" panose="020F0302020204030204"/>
              </a:rPr>
              <a:t>translating]</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7" name="Rounded Rectangle 44">
            <a:extLst>
              <a:ext uri="{FF2B5EF4-FFF2-40B4-BE49-F238E27FC236}">
                <a16:creationId xmlns:a16="http://schemas.microsoft.com/office/drawing/2014/main" id="{543E770E-B7F3-410E-810B-BDA266C29255}"/>
              </a:ext>
            </a:extLst>
          </p:cNvPr>
          <p:cNvSpPr/>
          <p:nvPr/>
        </p:nvSpPr>
        <p:spPr>
          <a:xfrm>
            <a:off x="3734332" y="2721534"/>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9" name="Rounded Rectangle 35">
            <a:extLst>
              <a:ext uri="{FF2B5EF4-FFF2-40B4-BE49-F238E27FC236}">
                <a16:creationId xmlns:a16="http://schemas.microsoft.com/office/drawing/2014/main" id="{814C1E46-7741-40A7-8232-9C34FEC44E52}"/>
              </a:ext>
            </a:extLst>
          </p:cNvPr>
          <p:cNvSpPr/>
          <p:nvPr/>
        </p:nvSpPr>
        <p:spPr>
          <a:xfrm>
            <a:off x="1477075" y="2713450"/>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10" name="Rounded Rectangle 1">
            <a:extLst>
              <a:ext uri="{FF2B5EF4-FFF2-40B4-BE49-F238E27FC236}">
                <a16:creationId xmlns:a16="http://schemas.microsoft.com/office/drawing/2014/main" id="{849B6EEA-EFE5-4CA5-A098-60664365E47F}"/>
              </a:ext>
            </a:extLst>
          </p:cNvPr>
          <p:cNvSpPr/>
          <p:nvPr/>
        </p:nvSpPr>
        <p:spPr>
          <a:xfrm>
            <a:off x="1467383" y="798670"/>
            <a:ext cx="1725502"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11" name="Rounded Rectangle 34">
            <a:extLst>
              <a:ext uri="{FF2B5EF4-FFF2-40B4-BE49-F238E27FC236}">
                <a16:creationId xmlns:a16="http://schemas.microsoft.com/office/drawing/2014/main" id="{57E0BEC4-BC84-4CBC-A5BF-181B6ADD97DA}"/>
              </a:ext>
            </a:extLst>
          </p:cNvPr>
          <p:cNvSpPr/>
          <p:nvPr/>
        </p:nvSpPr>
        <p:spPr>
          <a:xfrm>
            <a:off x="3692130" y="806834"/>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12" name="Rounded Rectangle 43">
            <a:extLst>
              <a:ext uri="{FF2B5EF4-FFF2-40B4-BE49-F238E27FC236}">
                <a16:creationId xmlns:a16="http://schemas.microsoft.com/office/drawing/2014/main" id="{CC0AFDBE-7E16-4911-9E54-F11CDB022724}"/>
              </a:ext>
            </a:extLst>
          </p:cNvPr>
          <p:cNvSpPr/>
          <p:nvPr/>
        </p:nvSpPr>
        <p:spPr>
          <a:xfrm>
            <a:off x="1467382" y="4535294"/>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13" name="Rounded Rectangle 55">
            <a:extLst>
              <a:ext uri="{FF2B5EF4-FFF2-40B4-BE49-F238E27FC236}">
                <a16:creationId xmlns:a16="http://schemas.microsoft.com/office/drawing/2014/main" id="{19807DA4-DC65-4966-8605-A3DB0D1E48E0}"/>
              </a:ext>
            </a:extLst>
          </p:cNvPr>
          <p:cNvSpPr/>
          <p:nvPr/>
        </p:nvSpPr>
        <p:spPr>
          <a:xfrm>
            <a:off x="5916873" y="798668"/>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14" name="Rounded Rectangle 56">
            <a:extLst>
              <a:ext uri="{FF2B5EF4-FFF2-40B4-BE49-F238E27FC236}">
                <a16:creationId xmlns:a16="http://schemas.microsoft.com/office/drawing/2014/main" id="{AC01F5A3-580F-498F-9AF6-EBE9544E69DC}"/>
              </a:ext>
            </a:extLst>
          </p:cNvPr>
          <p:cNvSpPr/>
          <p:nvPr/>
        </p:nvSpPr>
        <p:spPr>
          <a:xfrm>
            <a:off x="8141616" y="806834"/>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15" name="Rounded Rectangle 57">
            <a:extLst>
              <a:ext uri="{FF2B5EF4-FFF2-40B4-BE49-F238E27FC236}">
                <a16:creationId xmlns:a16="http://schemas.microsoft.com/office/drawing/2014/main" id="{D81A7E2E-6A5D-4C5A-A6B1-4388DCD01112}"/>
              </a:ext>
            </a:extLst>
          </p:cNvPr>
          <p:cNvSpPr/>
          <p:nvPr/>
        </p:nvSpPr>
        <p:spPr>
          <a:xfrm>
            <a:off x="6035942" y="2674005"/>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16" name="Rounded Rectangle 58">
            <a:extLst>
              <a:ext uri="{FF2B5EF4-FFF2-40B4-BE49-F238E27FC236}">
                <a16:creationId xmlns:a16="http://schemas.microsoft.com/office/drawing/2014/main" id="{813481FF-C6D7-49C5-8100-9A66C0FE27BB}"/>
              </a:ext>
            </a:extLst>
          </p:cNvPr>
          <p:cNvSpPr/>
          <p:nvPr/>
        </p:nvSpPr>
        <p:spPr>
          <a:xfrm>
            <a:off x="8141615" y="2674004"/>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17" name="Rounded Rectangle 59">
            <a:extLst>
              <a:ext uri="{FF2B5EF4-FFF2-40B4-BE49-F238E27FC236}">
                <a16:creationId xmlns:a16="http://schemas.microsoft.com/office/drawing/2014/main" id="{7CF7B461-6CE1-41F9-937A-2FAB769515DC}"/>
              </a:ext>
            </a:extLst>
          </p:cNvPr>
          <p:cNvSpPr/>
          <p:nvPr/>
        </p:nvSpPr>
        <p:spPr>
          <a:xfrm>
            <a:off x="3734332" y="4535293"/>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18" name="Rounded Rectangle 60">
            <a:extLst>
              <a:ext uri="{FF2B5EF4-FFF2-40B4-BE49-F238E27FC236}">
                <a16:creationId xmlns:a16="http://schemas.microsoft.com/office/drawing/2014/main" id="{0C5638FF-33B1-4815-878C-34557955FECE}"/>
              </a:ext>
            </a:extLst>
          </p:cNvPr>
          <p:cNvSpPr/>
          <p:nvPr/>
        </p:nvSpPr>
        <p:spPr>
          <a:xfrm>
            <a:off x="6029900" y="4535292"/>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19" name="Rounded Rectangle 61">
            <a:extLst>
              <a:ext uri="{FF2B5EF4-FFF2-40B4-BE49-F238E27FC236}">
                <a16:creationId xmlns:a16="http://schemas.microsoft.com/office/drawing/2014/main" id="{A417AE32-45E3-49E8-9AF7-218688007720}"/>
              </a:ext>
            </a:extLst>
          </p:cNvPr>
          <p:cNvSpPr/>
          <p:nvPr/>
        </p:nvSpPr>
        <p:spPr>
          <a:xfrm>
            <a:off x="8176881" y="4535291"/>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10AD13A8-68EC-4917-9269-65D1CADDAE34}"/>
              </a:ext>
            </a:extLst>
          </p:cNvPr>
          <p:cNvSpPr txBox="1"/>
          <p:nvPr/>
        </p:nvSpPr>
        <p:spPr>
          <a:xfrm>
            <a:off x="1448711" y="3430975"/>
            <a:ext cx="182883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lang="en-GB" sz="2400" dirty="0">
                <a:solidFill>
                  <a:srgbClr val="002060"/>
                </a:solidFill>
                <a:latin typeface="Century Gothic" panose="020F0302020204030204"/>
              </a:rPr>
              <a:t>actor</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21" name="TextBox 20">
            <a:extLst>
              <a:ext uri="{FF2B5EF4-FFF2-40B4-BE49-F238E27FC236}">
                <a16:creationId xmlns:a16="http://schemas.microsoft.com/office/drawing/2014/main" id="{C471A667-A066-4C9B-8290-3FF80A3FFFF4}"/>
              </a:ext>
            </a:extLst>
          </p:cNvPr>
          <p:cNvSpPr txBox="1"/>
          <p:nvPr/>
        </p:nvSpPr>
        <p:spPr>
          <a:xfrm>
            <a:off x="8179461" y="5253388"/>
            <a:ext cx="162525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lang="en-GB" sz="2400" dirty="0">
                <a:solidFill>
                  <a:srgbClr val="002060"/>
                </a:solidFill>
                <a:latin typeface="Century Gothic" panose="020F0302020204030204"/>
              </a:rPr>
              <a:t>slow</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22" name="TextBox 21">
            <a:extLst>
              <a:ext uri="{FF2B5EF4-FFF2-40B4-BE49-F238E27FC236}">
                <a16:creationId xmlns:a16="http://schemas.microsoft.com/office/drawing/2014/main" id="{2F3FA4EA-B05F-433F-8DB1-BC7F29A9C006}"/>
              </a:ext>
            </a:extLst>
          </p:cNvPr>
          <p:cNvSpPr txBox="1"/>
          <p:nvPr/>
        </p:nvSpPr>
        <p:spPr>
          <a:xfrm>
            <a:off x="3615678" y="5298571"/>
            <a:ext cx="200584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lang="en-GB" sz="2400" dirty="0">
                <a:solidFill>
                  <a:srgbClr val="002060"/>
                </a:solidFill>
                <a:latin typeface="Century Gothic" panose="020F0302020204030204"/>
              </a:rPr>
              <a:t>actress</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23" name="TextBox 22">
            <a:extLst>
              <a:ext uri="{FF2B5EF4-FFF2-40B4-BE49-F238E27FC236}">
                <a16:creationId xmlns:a16="http://schemas.microsoft.com/office/drawing/2014/main" id="{B4CA97BF-B220-4533-9CAF-63FCDB6CEE69}"/>
              </a:ext>
            </a:extLst>
          </p:cNvPr>
          <p:cNvSpPr txBox="1"/>
          <p:nvPr/>
        </p:nvSpPr>
        <p:spPr>
          <a:xfrm>
            <a:off x="1344652" y="5266110"/>
            <a:ext cx="200907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[character (in a film)]</a:t>
            </a:r>
          </a:p>
        </p:txBody>
      </p:sp>
      <p:sp>
        <p:nvSpPr>
          <p:cNvPr id="24" name="TextBox 23">
            <a:extLst>
              <a:ext uri="{FF2B5EF4-FFF2-40B4-BE49-F238E27FC236}">
                <a16:creationId xmlns:a16="http://schemas.microsoft.com/office/drawing/2014/main" id="{06064383-9A72-4E32-BA48-4C66B00C13D6}"/>
              </a:ext>
            </a:extLst>
          </p:cNvPr>
          <p:cNvSpPr txBox="1"/>
          <p:nvPr/>
        </p:nvSpPr>
        <p:spPr>
          <a:xfrm>
            <a:off x="8156868" y="1548414"/>
            <a:ext cx="17571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lang="en-GB" sz="2400" dirty="0">
                <a:solidFill>
                  <a:srgbClr val="002060"/>
                </a:solidFill>
                <a:latin typeface="Century Gothic" panose="020F0302020204030204"/>
              </a:rPr>
              <a:t>Russian</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28" name="TextBox 27">
            <a:extLst>
              <a:ext uri="{FF2B5EF4-FFF2-40B4-BE49-F238E27FC236}">
                <a16:creationId xmlns:a16="http://schemas.microsoft.com/office/drawing/2014/main" id="{B908D301-847B-4C4E-9F42-87033038A32A}"/>
              </a:ext>
            </a:extLst>
          </p:cNvPr>
          <p:cNvSpPr txBox="1"/>
          <p:nvPr/>
        </p:nvSpPr>
        <p:spPr>
          <a:xfrm>
            <a:off x="1445410" y="1522576"/>
            <a:ext cx="175716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[to </a:t>
            </a:r>
            <a:r>
              <a:rPr lang="en-GB" sz="2400" dirty="0">
                <a:solidFill>
                  <a:srgbClr val="002060"/>
                </a:solidFill>
                <a:latin typeface="Century Gothic" panose="020F0302020204030204"/>
              </a:rPr>
              <a:t>direct</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 directing]</a:t>
            </a:r>
          </a:p>
        </p:txBody>
      </p:sp>
      <p:sp>
        <p:nvSpPr>
          <p:cNvPr id="29" name="TextBox 28">
            <a:extLst>
              <a:ext uri="{FF2B5EF4-FFF2-40B4-BE49-F238E27FC236}">
                <a16:creationId xmlns:a16="http://schemas.microsoft.com/office/drawing/2014/main" id="{E8A073C2-6DBE-469A-BD8A-0B1785DC3A41}"/>
              </a:ext>
            </a:extLst>
          </p:cNvPr>
          <p:cNvSpPr txBox="1"/>
          <p:nvPr/>
        </p:nvSpPr>
        <p:spPr>
          <a:xfrm>
            <a:off x="3612013" y="1491454"/>
            <a:ext cx="190572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[to </a:t>
            </a:r>
            <a:r>
              <a:rPr lang="en-GB" sz="2400" dirty="0">
                <a:solidFill>
                  <a:srgbClr val="002060"/>
                </a:solidFill>
                <a:latin typeface="Century Gothic" panose="020F0302020204030204"/>
              </a:rPr>
              <a:t>drive</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 driving]</a:t>
            </a:r>
          </a:p>
        </p:txBody>
      </p:sp>
      <p:sp>
        <p:nvSpPr>
          <p:cNvPr id="30" name="TextBox 29">
            <a:extLst>
              <a:ext uri="{FF2B5EF4-FFF2-40B4-BE49-F238E27FC236}">
                <a16:creationId xmlns:a16="http://schemas.microsoft.com/office/drawing/2014/main" id="{CE630D8C-2B1C-4104-8883-6D8F8B0E6BFF}"/>
              </a:ext>
            </a:extLst>
          </p:cNvPr>
          <p:cNvSpPr txBox="1"/>
          <p:nvPr/>
        </p:nvSpPr>
        <p:spPr>
          <a:xfrm>
            <a:off x="5626382" y="1549489"/>
            <a:ext cx="230648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[to </a:t>
            </a:r>
            <a:r>
              <a:rPr lang="en-GB" sz="2400" dirty="0">
                <a:solidFill>
                  <a:srgbClr val="002060"/>
                </a:solidFill>
                <a:latin typeface="Century Gothic" panose="020F0302020204030204"/>
              </a:rPr>
              <a:t>argue</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 arguing]</a:t>
            </a:r>
          </a:p>
        </p:txBody>
      </p:sp>
      <p:sp>
        <p:nvSpPr>
          <p:cNvPr id="31" name="TextBox 30">
            <a:extLst>
              <a:ext uri="{FF2B5EF4-FFF2-40B4-BE49-F238E27FC236}">
                <a16:creationId xmlns:a16="http://schemas.microsoft.com/office/drawing/2014/main" id="{7A269B89-3F55-4C0B-AC4F-5872CA90B020}"/>
              </a:ext>
            </a:extLst>
          </p:cNvPr>
          <p:cNvSpPr txBox="1"/>
          <p:nvPr/>
        </p:nvSpPr>
        <p:spPr>
          <a:xfrm>
            <a:off x="5764775" y="3541979"/>
            <a:ext cx="226177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lang="en-GB" sz="2400" dirty="0">
                <a:solidFill>
                  <a:srgbClr val="002060"/>
                </a:solidFill>
                <a:latin typeface="Century Gothic" panose="020F0302020204030204"/>
              </a:rPr>
              <a:t>fast</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32" name="TextBox 31">
            <a:extLst>
              <a:ext uri="{FF2B5EF4-FFF2-40B4-BE49-F238E27FC236}">
                <a16:creationId xmlns:a16="http://schemas.microsoft.com/office/drawing/2014/main" id="{8D5721D4-960F-470A-B489-512C36CE7E59}"/>
              </a:ext>
            </a:extLst>
          </p:cNvPr>
          <p:cNvSpPr txBox="1"/>
          <p:nvPr/>
        </p:nvSpPr>
        <p:spPr>
          <a:xfrm>
            <a:off x="8157448" y="3541979"/>
            <a:ext cx="17255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lang="en-GB" sz="2400" dirty="0">
                <a:solidFill>
                  <a:srgbClr val="002060"/>
                </a:solidFill>
                <a:latin typeface="Century Gothic" panose="020F0302020204030204"/>
              </a:rPr>
              <a:t>scene</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33" name="TextBox 32">
            <a:extLst>
              <a:ext uri="{FF2B5EF4-FFF2-40B4-BE49-F238E27FC236}">
                <a16:creationId xmlns:a16="http://schemas.microsoft.com/office/drawing/2014/main" id="{E2A8D556-D54E-4A42-97D1-FA9BF21757F7}"/>
              </a:ext>
            </a:extLst>
          </p:cNvPr>
          <p:cNvSpPr txBox="1"/>
          <p:nvPr/>
        </p:nvSpPr>
        <p:spPr>
          <a:xfrm>
            <a:off x="6105086" y="5323550"/>
            <a:ext cx="156157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lang="en-GB" sz="2400" dirty="0">
                <a:solidFill>
                  <a:srgbClr val="002060"/>
                </a:solidFill>
                <a:latin typeface="Century Gothic" panose="020F0302020204030204"/>
              </a:rPr>
              <a:t>French</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42" name="TextBox 41">
            <a:extLst>
              <a:ext uri="{FF2B5EF4-FFF2-40B4-BE49-F238E27FC236}">
                <a16:creationId xmlns:a16="http://schemas.microsoft.com/office/drawing/2014/main" id="{23934EEE-F7D0-4E4E-914F-E51A4FB2E1F0}"/>
              </a:ext>
            </a:extLst>
          </p:cNvPr>
          <p:cNvSpPr txBox="1"/>
          <p:nvPr/>
        </p:nvSpPr>
        <p:spPr>
          <a:xfrm>
            <a:off x="1434123" y="1110795"/>
            <a:ext cx="17571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F0302020204030204"/>
              </a:rPr>
              <a:t>dirigir</a:t>
            </a:r>
            <a:endPar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43" name="TextBox 42">
            <a:extLst>
              <a:ext uri="{FF2B5EF4-FFF2-40B4-BE49-F238E27FC236}">
                <a16:creationId xmlns:a16="http://schemas.microsoft.com/office/drawing/2014/main" id="{488860A2-8AA6-425C-9238-EFF1F1295BA5}"/>
              </a:ext>
            </a:extLst>
          </p:cNvPr>
          <p:cNvSpPr txBox="1"/>
          <p:nvPr/>
        </p:nvSpPr>
        <p:spPr>
          <a:xfrm>
            <a:off x="1435048" y="2939221"/>
            <a:ext cx="17571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F0302020204030204"/>
              </a:rPr>
              <a:t>el actor</a:t>
            </a:r>
            <a:endParaRPr kumimoji="0" lang="en-GB" sz="2400" b="1" i="0" u="none" strike="noStrike" kern="1200" cap="none" spc="0" normalizeH="0" baseline="0" noProof="0" dirty="0">
              <a:ln>
                <a:noFill/>
              </a:ln>
              <a:solidFill>
                <a:srgbClr val="002060"/>
              </a:solidFill>
              <a:effectLst/>
              <a:uLnTx/>
              <a:uFillTx/>
              <a:latin typeface="Century Gothic" panose="020F0302020204030204"/>
            </a:endParaRPr>
          </a:p>
        </p:txBody>
      </p:sp>
      <p:sp>
        <p:nvSpPr>
          <p:cNvPr id="44" name="TextBox 43">
            <a:extLst>
              <a:ext uri="{FF2B5EF4-FFF2-40B4-BE49-F238E27FC236}">
                <a16:creationId xmlns:a16="http://schemas.microsoft.com/office/drawing/2014/main" id="{6254091B-B59B-4DFA-A79D-FD521720ADBA}"/>
              </a:ext>
            </a:extLst>
          </p:cNvPr>
          <p:cNvSpPr txBox="1"/>
          <p:nvPr/>
        </p:nvSpPr>
        <p:spPr>
          <a:xfrm>
            <a:off x="3675498" y="1092403"/>
            <a:ext cx="17571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F0302020204030204"/>
              </a:rPr>
              <a:t>conducir</a:t>
            </a:r>
            <a:endPar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45" name="TextBox 44">
            <a:extLst>
              <a:ext uri="{FF2B5EF4-FFF2-40B4-BE49-F238E27FC236}">
                <a16:creationId xmlns:a16="http://schemas.microsoft.com/office/drawing/2014/main" id="{1D4E425E-366F-4E98-B518-C3658F832E5E}"/>
              </a:ext>
            </a:extLst>
          </p:cNvPr>
          <p:cNvSpPr txBox="1"/>
          <p:nvPr/>
        </p:nvSpPr>
        <p:spPr>
          <a:xfrm>
            <a:off x="5885208" y="1110796"/>
            <a:ext cx="17571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F0302020204030204"/>
              </a:rPr>
              <a:t>discutir</a:t>
            </a:r>
            <a:endPar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46" name="TextBox 45">
            <a:extLst>
              <a:ext uri="{FF2B5EF4-FFF2-40B4-BE49-F238E27FC236}">
                <a16:creationId xmlns:a16="http://schemas.microsoft.com/office/drawing/2014/main" id="{082E6B62-5EC6-457F-B0C3-03DAA800FA60}"/>
              </a:ext>
            </a:extLst>
          </p:cNvPr>
          <p:cNvSpPr txBox="1"/>
          <p:nvPr/>
        </p:nvSpPr>
        <p:spPr>
          <a:xfrm>
            <a:off x="8141503" y="1080553"/>
            <a:ext cx="17571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noProof="0" dirty="0">
                <a:solidFill>
                  <a:srgbClr val="002060"/>
                </a:solidFill>
                <a:latin typeface="Century Gothic" panose="020F0302020204030204"/>
              </a:rPr>
              <a:t>el </a:t>
            </a:r>
            <a:r>
              <a:rPr lang="en-GB" sz="2400" b="1" noProof="0" dirty="0" err="1">
                <a:solidFill>
                  <a:srgbClr val="002060"/>
                </a:solidFill>
                <a:latin typeface="Century Gothic" panose="020F0302020204030204"/>
              </a:rPr>
              <a:t>ruso</a:t>
            </a:r>
            <a:endPar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47" name="TextBox 46">
            <a:extLst>
              <a:ext uri="{FF2B5EF4-FFF2-40B4-BE49-F238E27FC236}">
                <a16:creationId xmlns:a16="http://schemas.microsoft.com/office/drawing/2014/main" id="{56151EDB-F203-4F0D-B23B-D1387DE47A91}"/>
              </a:ext>
            </a:extLst>
          </p:cNvPr>
          <p:cNvSpPr txBox="1"/>
          <p:nvPr/>
        </p:nvSpPr>
        <p:spPr>
          <a:xfrm>
            <a:off x="3704583" y="2890651"/>
            <a:ext cx="17571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F0302020204030204"/>
              </a:rPr>
              <a:t>traducir</a:t>
            </a:r>
            <a:endPar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48" name="TextBox 47">
            <a:extLst>
              <a:ext uri="{FF2B5EF4-FFF2-40B4-BE49-F238E27FC236}">
                <a16:creationId xmlns:a16="http://schemas.microsoft.com/office/drawing/2014/main" id="{0543B064-4B1A-495B-82E0-6FB8F8DE256E}"/>
              </a:ext>
            </a:extLst>
          </p:cNvPr>
          <p:cNvSpPr txBox="1"/>
          <p:nvPr/>
        </p:nvSpPr>
        <p:spPr>
          <a:xfrm>
            <a:off x="6007290" y="2970171"/>
            <a:ext cx="17571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F0302020204030204"/>
              </a:rPr>
              <a:t>rápido</a:t>
            </a:r>
            <a:endPar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49" name="TextBox 48">
            <a:extLst>
              <a:ext uri="{FF2B5EF4-FFF2-40B4-BE49-F238E27FC236}">
                <a16:creationId xmlns:a16="http://schemas.microsoft.com/office/drawing/2014/main" id="{439EC135-6EC8-48BF-8848-98693BA5358D}"/>
              </a:ext>
            </a:extLst>
          </p:cNvPr>
          <p:cNvSpPr txBox="1"/>
          <p:nvPr/>
        </p:nvSpPr>
        <p:spPr>
          <a:xfrm>
            <a:off x="8125782" y="2972655"/>
            <a:ext cx="17571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F0302020204030204"/>
              </a:rPr>
              <a:t>la </a:t>
            </a:r>
            <a:r>
              <a:rPr lang="en-GB" sz="2400" b="1" dirty="0" err="1">
                <a:solidFill>
                  <a:srgbClr val="002060"/>
                </a:solidFill>
                <a:latin typeface="Century Gothic" panose="020F0302020204030204"/>
              </a:rPr>
              <a:t>escena</a:t>
            </a:r>
            <a:endPar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50" name="TextBox 49">
            <a:extLst>
              <a:ext uri="{FF2B5EF4-FFF2-40B4-BE49-F238E27FC236}">
                <a16:creationId xmlns:a16="http://schemas.microsoft.com/office/drawing/2014/main" id="{8EE44429-4565-4BA2-A7C2-62F698F2C6BA}"/>
              </a:ext>
            </a:extLst>
          </p:cNvPr>
          <p:cNvSpPr txBox="1"/>
          <p:nvPr/>
        </p:nvSpPr>
        <p:spPr>
          <a:xfrm>
            <a:off x="1480088" y="4534882"/>
            <a:ext cx="175716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F0302020204030204"/>
              </a:rPr>
              <a:t>el </a:t>
            </a:r>
            <a:r>
              <a:rPr lang="en-GB" sz="2400" b="1" dirty="0" err="1">
                <a:solidFill>
                  <a:srgbClr val="002060"/>
                </a:solidFill>
                <a:latin typeface="Century Gothic" panose="020F0302020204030204"/>
              </a:rPr>
              <a:t>personaje</a:t>
            </a:r>
            <a:endPar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51" name="TextBox 50">
            <a:extLst>
              <a:ext uri="{FF2B5EF4-FFF2-40B4-BE49-F238E27FC236}">
                <a16:creationId xmlns:a16="http://schemas.microsoft.com/office/drawing/2014/main" id="{5EA20E74-433B-4CB5-9365-0CF1BDCED602}"/>
              </a:ext>
            </a:extLst>
          </p:cNvPr>
          <p:cNvSpPr txBox="1"/>
          <p:nvPr/>
        </p:nvSpPr>
        <p:spPr>
          <a:xfrm>
            <a:off x="3692130" y="4767064"/>
            <a:ext cx="17571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noProof="0" dirty="0">
                <a:solidFill>
                  <a:srgbClr val="002060"/>
                </a:solidFill>
                <a:latin typeface="Century Gothic" panose="020F0302020204030204"/>
              </a:rPr>
              <a:t>la </a:t>
            </a:r>
            <a:r>
              <a:rPr lang="en-GB" sz="2400" b="1" noProof="0" dirty="0" err="1">
                <a:solidFill>
                  <a:srgbClr val="002060"/>
                </a:solidFill>
                <a:latin typeface="Century Gothic" panose="020F0302020204030204"/>
              </a:rPr>
              <a:t>actriz</a:t>
            </a:r>
            <a:endPar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52" name="TextBox 51">
            <a:extLst>
              <a:ext uri="{FF2B5EF4-FFF2-40B4-BE49-F238E27FC236}">
                <a16:creationId xmlns:a16="http://schemas.microsoft.com/office/drawing/2014/main" id="{F7674839-A4A1-41FF-9F49-E238481EC1E7}"/>
              </a:ext>
            </a:extLst>
          </p:cNvPr>
          <p:cNvSpPr txBox="1"/>
          <p:nvPr/>
        </p:nvSpPr>
        <p:spPr>
          <a:xfrm>
            <a:off x="5934038" y="4772833"/>
            <a:ext cx="191722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el </a:t>
            </a: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francés</a:t>
            </a:r>
            <a:endPar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53" name="TextBox 52">
            <a:extLst>
              <a:ext uri="{FF2B5EF4-FFF2-40B4-BE49-F238E27FC236}">
                <a16:creationId xmlns:a16="http://schemas.microsoft.com/office/drawing/2014/main" id="{343B7A62-BA26-4903-9989-885777D03F10}"/>
              </a:ext>
            </a:extLst>
          </p:cNvPr>
          <p:cNvSpPr txBox="1"/>
          <p:nvPr/>
        </p:nvSpPr>
        <p:spPr>
          <a:xfrm>
            <a:off x="8141503" y="4753446"/>
            <a:ext cx="17571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F0302020204030204"/>
              </a:rPr>
              <a:t>despacio</a:t>
            </a:r>
            <a:endPar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879807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P spid="45" grpId="0"/>
      <p:bldP spid="46" grpId="0"/>
      <p:bldP spid="47" grpId="0"/>
      <p:bldP spid="48" grpId="0"/>
      <p:bldP spid="49" grpId="0"/>
      <p:bldP spid="50" grpId="0"/>
      <p:bldP spid="51" grpId="0"/>
      <p:bldP spid="52" grpId="0"/>
      <p:bldP spid="5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EF88DF-79A6-B949-864E-95239991CD75}"/>
              </a:ext>
            </a:extLst>
          </p:cNvPr>
          <p:cNvSpPr>
            <a:spLocks noGrp="1"/>
          </p:cNvSpPr>
          <p:nvPr>
            <p:ph type="title"/>
          </p:nvPr>
        </p:nvSpPr>
        <p:spPr>
          <a:xfrm>
            <a:off x="304800" y="263530"/>
            <a:ext cx="10856023" cy="776127"/>
          </a:xfrm>
        </p:spPr>
        <p:txBody>
          <a:bodyPr>
            <a:noAutofit/>
          </a:bodyPr>
          <a:lstStyle/>
          <a:p>
            <a:r>
              <a:rPr lang="es-GB" sz="2400" b="1" dirty="0"/>
              <a:t>Vamos a leer y escuchar un diálogo en el mercado</a:t>
            </a:r>
            <a:r>
              <a:rPr lang="es-GB" sz="2400" b="1"/>
              <a:t>. </a:t>
            </a:r>
            <a:br>
              <a:rPr lang="en-GB" sz="2400" b="1"/>
            </a:br>
            <a:r>
              <a:rPr lang="es-GB" sz="2400" b="1"/>
              <a:t>Antes</a:t>
            </a:r>
            <a:r>
              <a:rPr lang="es-GB" sz="2400" b="1" dirty="0"/>
              <a:t>, vamos a leer unas partes del diálogo. Marca la opción correcta:</a:t>
            </a:r>
          </a:p>
        </p:txBody>
      </p:sp>
      <p:sp>
        <p:nvSpPr>
          <p:cNvPr id="4" name="Rounded Rectangle 11">
            <a:extLst>
              <a:ext uri="{FF2B5EF4-FFF2-40B4-BE49-F238E27FC236}">
                <a16:creationId xmlns:a16="http://schemas.microsoft.com/office/drawing/2014/main" id="{8F8855D8-49B9-FF4E-A799-689394079865}"/>
              </a:ext>
            </a:extLst>
          </p:cNvPr>
          <p:cNvSpPr/>
          <p:nvPr/>
        </p:nvSpPr>
        <p:spPr>
          <a:xfrm>
            <a:off x="10820400" y="258166"/>
            <a:ext cx="11077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5" name="CuadroTexto 4">
            <a:extLst>
              <a:ext uri="{FF2B5EF4-FFF2-40B4-BE49-F238E27FC236}">
                <a16:creationId xmlns:a16="http://schemas.microsoft.com/office/drawing/2014/main" id="{F5F1F4C2-48F0-DC46-BD7D-6378C8ACBF8E}"/>
              </a:ext>
            </a:extLst>
          </p:cNvPr>
          <p:cNvSpPr txBox="1"/>
          <p:nvPr/>
        </p:nvSpPr>
        <p:spPr>
          <a:xfrm>
            <a:off x="304800" y="2029566"/>
            <a:ext cx="5227713" cy="461665"/>
          </a:xfrm>
          <a:prstGeom prst="rect">
            <a:avLst/>
          </a:prstGeom>
          <a:noFill/>
        </p:spPr>
        <p:txBody>
          <a:bodyPr wrap="none" rtlCol="0">
            <a:spAutoFit/>
          </a:bodyPr>
          <a:lstStyle/>
          <a:p>
            <a:r>
              <a:rPr lang="es-GB" sz="2400" dirty="0">
                <a:solidFill>
                  <a:schemeClr val="accent5">
                    <a:lumMod val="50000"/>
                  </a:schemeClr>
                </a:solidFill>
              </a:rPr>
              <a:t>1. Los tengo grandes </a:t>
            </a:r>
            <a:r>
              <a:rPr lang="es-GB" sz="2400">
                <a:solidFill>
                  <a:schemeClr val="accent5">
                    <a:lumMod val="50000"/>
                  </a:schemeClr>
                </a:solidFill>
              </a:rPr>
              <a:t>y pequeños</a:t>
            </a:r>
            <a:r>
              <a:rPr lang="en-GB" sz="2400">
                <a:solidFill>
                  <a:schemeClr val="accent5">
                    <a:lumMod val="50000"/>
                  </a:schemeClr>
                </a:solidFill>
              </a:rPr>
              <a:t>.</a:t>
            </a:r>
            <a:endParaRPr lang="es-GB" sz="2400" dirty="0">
              <a:solidFill>
                <a:schemeClr val="accent5">
                  <a:lumMod val="50000"/>
                </a:schemeClr>
              </a:solidFill>
            </a:endParaRPr>
          </a:p>
        </p:txBody>
      </p:sp>
      <p:sp>
        <p:nvSpPr>
          <p:cNvPr id="6" name="CuadroTexto 5">
            <a:extLst>
              <a:ext uri="{FF2B5EF4-FFF2-40B4-BE49-F238E27FC236}">
                <a16:creationId xmlns:a16="http://schemas.microsoft.com/office/drawing/2014/main" id="{25B5D0BE-194F-A741-AED1-4BF99BE170D3}"/>
              </a:ext>
            </a:extLst>
          </p:cNvPr>
          <p:cNvSpPr txBox="1"/>
          <p:nvPr/>
        </p:nvSpPr>
        <p:spPr>
          <a:xfrm>
            <a:off x="304800" y="2755353"/>
            <a:ext cx="5351145" cy="461665"/>
          </a:xfrm>
          <a:prstGeom prst="rect">
            <a:avLst/>
          </a:prstGeom>
          <a:noFill/>
        </p:spPr>
        <p:txBody>
          <a:bodyPr wrap="none" rtlCol="0">
            <a:spAutoFit/>
          </a:bodyPr>
          <a:lstStyle/>
          <a:p>
            <a:r>
              <a:rPr lang="es-GB" sz="2400" dirty="0">
                <a:solidFill>
                  <a:schemeClr val="accent5">
                    <a:lumMod val="50000"/>
                  </a:schemeClr>
                </a:solidFill>
              </a:rPr>
              <a:t>2</a:t>
            </a:r>
            <a:r>
              <a:rPr lang="es-GB" sz="2400">
                <a:solidFill>
                  <a:schemeClr val="accent5">
                    <a:lumMod val="50000"/>
                  </a:schemeClr>
                </a:solidFill>
              </a:rPr>
              <a:t>. ¡</a:t>
            </a:r>
            <a:r>
              <a:rPr lang="en-GB" sz="2400">
                <a:solidFill>
                  <a:schemeClr val="accent5">
                    <a:lumMod val="50000"/>
                  </a:schemeClr>
                </a:solidFill>
              </a:rPr>
              <a:t>Las necesito para hacer torrijas!</a:t>
            </a:r>
            <a:endParaRPr lang="es-GB" sz="2400" dirty="0">
              <a:solidFill>
                <a:schemeClr val="accent5">
                  <a:lumMod val="50000"/>
                </a:schemeClr>
              </a:solidFill>
            </a:endParaRPr>
          </a:p>
        </p:txBody>
      </p:sp>
      <p:sp>
        <p:nvSpPr>
          <p:cNvPr id="7" name="CuadroTexto 6">
            <a:extLst>
              <a:ext uri="{FF2B5EF4-FFF2-40B4-BE49-F238E27FC236}">
                <a16:creationId xmlns:a16="http://schemas.microsoft.com/office/drawing/2014/main" id="{28782340-7984-384A-BB5A-23B52559E44A}"/>
              </a:ext>
            </a:extLst>
          </p:cNvPr>
          <p:cNvSpPr txBox="1"/>
          <p:nvPr/>
        </p:nvSpPr>
        <p:spPr>
          <a:xfrm>
            <a:off x="304800" y="3481140"/>
            <a:ext cx="5083443" cy="461665"/>
          </a:xfrm>
          <a:prstGeom prst="rect">
            <a:avLst/>
          </a:prstGeom>
          <a:noFill/>
        </p:spPr>
        <p:txBody>
          <a:bodyPr wrap="none" rtlCol="0">
            <a:spAutoFit/>
          </a:bodyPr>
          <a:lstStyle/>
          <a:p>
            <a:r>
              <a:rPr lang="es-GB" sz="2400">
                <a:solidFill>
                  <a:schemeClr val="accent5">
                    <a:lumMod val="50000"/>
                  </a:schemeClr>
                </a:solidFill>
              </a:rPr>
              <a:t>3. ¿</a:t>
            </a:r>
            <a:r>
              <a:rPr lang="en-GB" sz="2400">
                <a:solidFill>
                  <a:schemeClr val="accent5">
                    <a:lumMod val="50000"/>
                  </a:schemeClr>
                </a:solidFill>
              </a:rPr>
              <a:t>Los prefieres calientes o fríos</a:t>
            </a:r>
            <a:r>
              <a:rPr lang="es-GB" sz="2400">
                <a:solidFill>
                  <a:schemeClr val="accent5">
                    <a:lumMod val="50000"/>
                  </a:schemeClr>
                </a:solidFill>
              </a:rPr>
              <a:t>?</a:t>
            </a:r>
            <a:endParaRPr lang="es-GB" sz="2400" dirty="0">
              <a:solidFill>
                <a:schemeClr val="accent5">
                  <a:lumMod val="50000"/>
                </a:schemeClr>
              </a:solidFill>
            </a:endParaRPr>
          </a:p>
        </p:txBody>
      </p:sp>
      <p:sp>
        <p:nvSpPr>
          <p:cNvPr id="8" name="CuadroTexto 7">
            <a:extLst>
              <a:ext uri="{FF2B5EF4-FFF2-40B4-BE49-F238E27FC236}">
                <a16:creationId xmlns:a16="http://schemas.microsoft.com/office/drawing/2014/main" id="{37BDCBEB-2086-E84E-BA47-68EB8F80E508}"/>
              </a:ext>
            </a:extLst>
          </p:cNvPr>
          <p:cNvSpPr txBox="1"/>
          <p:nvPr/>
        </p:nvSpPr>
        <p:spPr>
          <a:xfrm>
            <a:off x="304800" y="4932714"/>
            <a:ext cx="4740400" cy="461665"/>
          </a:xfrm>
          <a:prstGeom prst="rect">
            <a:avLst/>
          </a:prstGeom>
          <a:noFill/>
        </p:spPr>
        <p:txBody>
          <a:bodyPr wrap="none" rtlCol="0">
            <a:spAutoFit/>
          </a:bodyPr>
          <a:lstStyle/>
          <a:p>
            <a:r>
              <a:rPr lang="es-GB" sz="2400" dirty="0">
                <a:solidFill>
                  <a:schemeClr val="accent5">
                    <a:lumMod val="50000"/>
                  </a:schemeClr>
                </a:solidFill>
              </a:rPr>
              <a:t>5. No, </a:t>
            </a:r>
            <a:r>
              <a:rPr lang="es-GB" sz="2400">
                <a:solidFill>
                  <a:schemeClr val="accent5">
                    <a:lumMod val="50000"/>
                  </a:schemeClr>
                </a:solidFill>
              </a:rPr>
              <a:t>los </a:t>
            </a:r>
            <a:r>
              <a:rPr lang="en-GB" sz="2400">
                <a:solidFill>
                  <a:schemeClr val="accent5">
                    <a:lumMod val="50000"/>
                  </a:schemeClr>
                </a:solidFill>
              </a:rPr>
              <a:t>pongo </a:t>
            </a:r>
            <a:r>
              <a:rPr lang="es-GB" sz="2400">
                <a:solidFill>
                  <a:schemeClr val="accent5">
                    <a:lumMod val="50000"/>
                  </a:schemeClr>
                </a:solidFill>
              </a:rPr>
              <a:t>en </a:t>
            </a:r>
            <a:r>
              <a:rPr lang="es-GB" sz="2400" dirty="0">
                <a:solidFill>
                  <a:schemeClr val="accent5">
                    <a:lumMod val="50000"/>
                  </a:schemeClr>
                </a:solidFill>
              </a:rPr>
              <a:t>otra bolsa.</a:t>
            </a:r>
          </a:p>
        </p:txBody>
      </p:sp>
      <p:sp>
        <p:nvSpPr>
          <p:cNvPr id="9" name="CuadroTexto 8">
            <a:extLst>
              <a:ext uri="{FF2B5EF4-FFF2-40B4-BE49-F238E27FC236}">
                <a16:creationId xmlns:a16="http://schemas.microsoft.com/office/drawing/2014/main" id="{A4CB2887-E2D2-C04E-AB93-21BEE4B18DB9}"/>
              </a:ext>
            </a:extLst>
          </p:cNvPr>
          <p:cNvSpPr txBox="1"/>
          <p:nvPr/>
        </p:nvSpPr>
        <p:spPr>
          <a:xfrm>
            <a:off x="304800" y="5658503"/>
            <a:ext cx="3441968" cy="461665"/>
          </a:xfrm>
          <a:prstGeom prst="rect">
            <a:avLst/>
          </a:prstGeom>
          <a:noFill/>
        </p:spPr>
        <p:txBody>
          <a:bodyPr wrap="none" rtlCol="0">
            <a:spAutoFit/>
          </a:bodyPr>
          <a:lstStyle/>
          <a:p>
            <a:r>
              <a:rPr lang="es-GB" sz="2400" dirty="0">
                <a:solidFill>
                  <a:schemeClr val="accent5">
                    <a:lumMod val="50000"/>
                  </a:schemeClr>
                </a:solidFill>
              </a:rPr>
              <a:t>6. ¿Las tienes frescas?</a:t>
            </a:r>
          </a:p>
        </p:txBody>
      </p:sp>
      <p:sp>
        <p:nvSpPr>
          <p:cNvPr id="10" name="CuadroTexto 9">
            <a:extLst>
              <a:ext uri="{FF2B5EF4-FFF2-40B4-BE49-F238E27FC236}">
                <a16:creationId xmlns:a16="http://schemas.microsoft.com/office/drawing/2014/main" id="{1C839AC2-43E6-274D-AF27-564C9E529363}"/>
              </a:ext>
            </a:extLst>
          </p:cNvPr>
          <p:cNvSpPr txBox="1"/>
          <p:nvPr/>
        </p:nvSpPr>
        <p:spPr>
          <a:xfrm>
            <a:off x="304800" y="4206927"/>
            <a:ext cx="4346062" cy="461665"/>
          </a:xfrm>
          <a:prstGeom prst="rect">
            <a:avLst/>
          </a:prstGeom>
          <a:noFill/>
        </p:spPr>
        <p:txBody>
          <a:bodyPr wrap="none" rtlCol="0">
            <a:spAutoFit/>
          </a:bodyPr>
          <a:lstStyle/>
          <a:p>
            <a:r>
              <a:rPr lang="es-GB" sz="2400" dirty="0">
                <a:solidFill>
                  <a:schemeClr val="accent5">
                    <a:lumMod val="50000"/>
                  </a:schemeClr>
                </a:solidFill>
              </a:rPr>
              <a:t>4. ¿Los colocas en </a:t>
            </a:r>
            <a:r>
              <a:rPr lang="es-GB" sz="2400">
                <a:solidFill>
                  <a:schemeClr val="accent5">
                    <a:lumMod val="50000"/>
                  </a:schemeClr>
                </a:solidFill>
              </a:rPr>
              <a:t>la bolsa?</a:t>
            </a:r>
            <a:endParaRPr lang="es-GB" sz="2400" dirty="0">
              <a:solidFill>
                <a:schemeClr val="accent5">
                  <a:lumMod val="50000"/>
                </a:schemeClr>
              </a:solidFill>
            </a:endParaRPr>
          </a:p>
        </p:txBody>
      </p:sp>
      <p:pic>
        <p:nvPicPr>
          <p:cNvPr id="11" name="Picture 2" descr="holy family catholic church - Clip Art Library">
            <a:extLst>
              <a:ext uri="{FF2B5EF4-FFF2-40B4-BE49-F238E27FC236}">
                <a16:creationId xmlns:a16="http://schemas.microsoft.com/office/drawing/2014/main" id="{198F3E9C-02AB-4E4C-B886-291001503BA8}"/>
              </a:ext>
            </a:extLst>
          </p:cNvPr>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ackgroundRemoval t="0" b="100000" l="2500" r="97381">
                        <a14:foregroundMark x1="17619" y1="81928" x2="6190" y2="71566"/>
                        <a14:foregroundMark x1="6190" y1="71566" x2="2738" y2="59759"/>
                        <a14:foregroundMark x1="89643" y1="24337" x2="98333" y2="33976"/>
                        <a14:foregroundMark x1="98333" y1="33976" x2="97381" y2="54699"/>
                        <a14:foregroundMark x1="97381" y1="54699" x2="94048" y2="59759"/>
                      </a14:backgroundRemoval>
                    </a14:imgEffect>
                  </a14:imgLayer>
                </a14:imgProps>
              </a:ext>
              <a:ext uri="{28A0092B-C50C-407E-A947-70E740481C1C}">
                <a14:useLocalDpi xmlns:a14="http://schemas.microsoft.com/office/drawing/2010/main"/>
              </a:ext>
            </a:extLst>
          </a:blip>
          <a:srcRect/>
          <a:stretch/>
        </p:blipFill>
        <p:spPr bwMode="auto">
          <a:xfrm>
            <a:off x="8656024" y="935360"/>
            <a:ext cx="1129888" cy="558937"/>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a:extLst>
              <a:ext uri="{FF2B5EF4-FFF2-40B4-BE49-F238E27FC236}">
                <a16:creationId xmlns:a16="http://schemas.microsoft.com/office/drawing/2014/main" id="{D38EBBE7-923B-444A-8E48-A4E3D5E268C2}"/>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1099" b="99451" l="2484" r="100000">
                        <a14:foregroundMark x1="78261" y1="93544" x2="82298" y2="50549"/>
                        <a14:foregroundMark x1="82298" y1="50549" x2="55901" y2="14286"/>
                        <a14:foregroundMark x1="55901" y1="14286" x2="47516" y2="7692"/>
                        <a14:foregroundMark x1="47516" y1="7692" x2="32298" y2="12637"/>
                        <a14:foregroundMark x1="32298" y1="12637" x2="4348" y2="52610"/>
                        <a14:foregroundMark x1="4348" y1="52610" x2="9006" y2="76099"/>
                        <a14:foregroundMark x1="9006" y1="76099" x2="17702" y2="91071"/>
                        <a14:foregroundMark x1="17702" y1="91071" x2="31056" y2="97940"/>
                        <a14:foregroundMark x1="31056" y1="97940" x2="44410" y2="99451"/>
                        <a14:foregroundMark x1="44099" y1="4945" x2="55590" y2="94231"/>
                        <a14:foregroundMark x1="86646" y1="75137" x2="24845" y2="76236"/>
                        <a14:foregroundMark x1="24845" y1="76236" x2="9317" y2="81319"/>
                        <a14:foregroundMark x1="9317" y1="81319" x2="12112" y2="89423"/>
                        <a14:foregroundMark x1="12112" y1="89423" x2="29503" y2="96154"/>
                        <a14:foregroundMark x1="29503" y1="96154" x2="51863" y2="96154"/>
                        <a14:foregroundMark x1="51863" y1="96154" x2="71429" y2="91346"/>
                        <a14:foregroundMark x1="71429" y1="91346" x2="62422" y2="82692"/>
                        <a14:foregroundMark x1="62422" y1="82692" x2="30124" y2="78434"/>
                        <a14:foregroundMark x1="30124" y1="78434" x2="27640" y2="77198"/>
                        <a14:foregroundMark x1="2795" y1="57830" x2="4037" y2="31456"/>
                        <a14:foregroundMark x1="27640" y1="2198" x2="48447" y2="1099"/>
                        <a14:foregroundMark x1="48447" y1="1099" x2="63665" y2="2198"/>
                        <a14:foregroundMark x1="53727" y1="61264" x2="18944" y2="57005"/>
                        <a14:foregroundMark x1="18944" y1="57005" x2="4037" y2="48489"/>
                      </a14:backgroundRemoval>
                    </a14:imgEffect>
                  </a14:imgLayer>
                </a14:imgProps>
              </a:ext>
              <a:ext uri="{28A0092B-C50C-407E-A947-70E740481C1C}">
                <a14:useLocalDpi xmlns:a14="http://schemas.microsoft.com/office/drawing/2010/main"/>
              </a:ext>
            </a:extLst>
          </a:blip>
          <a:srcRect/>
          <a:stretch/>
        </p:blipFill>
        <p:spPr>
          <a:xfrm>
            <a:off x="11043106" y="788175"/>
            <a:ext cx="353003" cy="797580"/>
          </a:xfrm>
          <a:prstGeom prst="rect">
            <a:avLst/>
          </a:prstGeom>
        </p:spPr>
      </p:pic>
      <p:pic>
        <p:nvPicPr>
          <p:cNvPr id="13" name="Imagen 12">
            <a:extLst>
              <a:ext uri="{FF2B5EF4-FFF2-40B4-BE49-F238E27FC236}">
                <a16:creationId xmlns:a16="http://schemas.microsoft.com/office/drawing/2014/main" id="{BBA2D0C0-4C0F-EA48-9F33-246C643BF91C}"/>
              </a:ext>
            </a:extLst>
          </p:cNvPr>
          <p:cNvPicPr>
            <a:picLocks noChangeAspect="1"/>
          </p:cNvPicPr>
          <p:nvPr/>
        </p:nvPicPr>
        <p:blipFill rotWithShape="1">
          <a:blip r:embed="rId5" cstate="screen">
            <a:extLst>
              <a:ext uri="{BEBA8EAE-BF5A-486C-A8C5-ECC9F3942E4B}">
                <a14:imgProps xmlns:a14="http://schemas.microsoft.com/office/drawing/2010/main">
                  <a14:imgLayer r:embed="rId7">
                    <a14:imgEffect>
                      <a14:backgroundRemoval t="1099" b="99451" l="2484" r="100000">
                        <a14:foregroundMark x1="78261" y1="93544" x2="82298" y2="50549"/>
                        <a14:foregroundMark x1="82298" y1="50549" x2="55901" y2="14286"/>
                        <a14:foregroundMark x1="55901" y1="14286" x2="47516" y2="7692"/>
                        <a14:foregroundMark x1="47516" y1="7692" x2="32298" y2="12637"/>
                        <a14:foregroundMark x1="32298" y1="12637" x2="4348" y2="52610"/>
                        <a14:foregroundMark x1="4348" y1="52610" x2="9006" y2="76099"/>
                        <a14:foregroundMark x1="9006" y1="76099" x2="17702" y2="91071"/>
                        <a14:foregroundMark x1="17702" y1="91071" x2="31056" y2="97940"/>
                        <a14:foregroundMark x1="31056" y1="97940" x2="44410" y2="99451"/>
                        <a14:foregroundMark x1="44099" y1="4945" x2="55590" y2="94231"/>
                        <a14:foregroundMark x1="86646" y1="75137" x2="24845" y2="76236"/>
                        <a14:foregroundMark x1="24845" y1="76236" x2="9317" y2="81319"/>
                        <a14:foregroundMark x1="9317" y1="81319" x2="12112" y2="89423"/>
                        <a14:foregroundMark x1="12112" y1="89423" x2="29503" y2="96154"/>
                        <a14:foregroundMark x1="29503" y1="96154" x2="51863" y2="96154"/>
                        <a14:foregroundMark x1="51863" y1="96154" x2="71429" y2="91346"/>
                        <a14:foregroundMark x1="71429" y1="91346" x2="62422" y2="82692"/>
                        <a14:foregroundMark x1="62422" y1="82692" x2="30124" y2="78434"/>
                        <a14:foregroundMark x1="30124" y1="78434" x2="27640" y2="77198"/>
                        <a14:foregroundMark x1="2795" y1="57830" x2="4037" y2="31456"/>
                        <a14:foregroundMark x1="27640" y1="2198" x2="48447" y2="1099"/>
                        <a14:foregroundMark x1="48447" y1="1099" x2="63665" y2="2198"/>
                        <a14:foregroundMark x1="53727" y1="61264" x2="18944" y2="57005"/>
                        <a14:foregroundMark x1="18944" y1="57005" x2="4037" y2="48489"/>
                      </a14:backgroundRemoval>
                    </a14:imgEffect>
                  </a14:imgLayer>
                </a14:imgProps>
              </a:ext>
              <a:ext uri="{28A0092B-C50C-407E-A947-70E740481C1C}">
                <a14:useLocalDpi xmlns:a14="http://schemas.microsoft.com/office/drawing/2010/main"/>
              </a:ext>
            </a:extLst>
          </a:blip>
          <a:srcRect/>
          <a:stretch/>
        </p:blipFill>
        <p:spPr>
          <a:xfrm>
            <a:off x="11431612" y="788175"/>
            <a:ext cx="353003" cy="797580"/>
          </a:xfrm>
          <a:prstGeom prst="rect">
            <a:avLst/>
          </a:prstGeom>
        </p:spPr>
      </p:pic>
      <p:pic>
        <p:nvPicPr>
          <p:cNvPr id="14" name="Picture 2" descr="holy family catholic church - Clip Art Library">
            <a:extLst>
              <a:ext uri="{FF2B5EF4-FFF2-40B4-BE49-F238E27FC236}">
                <a16:creationId xmlns:a16="http://schemas.microsoft.com/office/drawing/2014/main" id="{270C3A4D-6C3D-004E-A514-E51C8AA221FB}"/>
              </a:ext>
            </a:extLst>
          </p:cNvPr>
          <p:cNvPicPr>
            <a:picLocks noChangeAspect="1" noChangeArrowheads="1"/>
          </p:cNvPicPr>
          <p:nvPr/>
        </p:nvPicPr>
        <p:blipFill rotWithShape="1">
          <a:blip r:embed="rId3" cstate="screen">
            <a:extLst>
              <a:ext uri="{BEBA8EAE-BF5A-486C-A8C5-ECC9F3942E4B}">
                <a14:imgProps xmlns:a14="http://schemas.microsoft.com/office/drawing/2010/main">
                  <a14:imgLayer r:embed="rId8">
                    <a14:imgEffect>
                      <a14:backgroundRemoval t="0" b="100000" l="2500" r="97381">
                        <a14:foregroundMark x1="17619" y1="81928" x2="6190" y2="71566"/>
                        <a14:foregroundMark x1="6190" y1="71566" x2="2738" y2="59759"/>
                        <a14:foregroundMark x1="89643" y1="24337" x2="98333" y2="33976"/>
                        <a14:foregroundMark x1="98333" y1="33976" x2="97381" y2="54699"/>
                        <a14:foregroundMark x1="97381" y1="54699" x2="94048" y2="59759"/>
                      </a14:backgroundRemoval>
                    </a14:imgEffect>
                  </a14:imgLayer>
                </a14:imgProps>
              </a:ext>
              <a:ext uri="{28A0092B-C50C-407E-A947-70E740481C1C}">
                <a14:useLocalDpi xmlns:a14="http://schemas.microsoft.com/office/drawing/2010/main"/>
              </a:ext>
            </a:extLst>
          </a:blip>
          <a:srcRect/>
          <a:stretch/>
        </p:blipFill>
        <p:spPr bwMode="auto">
          <a:xfrm>
            <a:off x="9004098" y="1027725"/>
            <a:ext cx="1129888" cy="558937"/>
          </a:xfrm>
          <a:prstGeom prst="rect">
            <a:avLst/>
          </a:prstGeom>
          <a:noFill/>
          <a:extLst>
            <a:ext uri="{909E8E84-426E-40DD-AFC4-6F175D3DCCD1}">
              <a14:hiddenFill xmlns:a14="http://schemas.microsoft.com/office/drawing/2010/main">
                <a:solidFill>
                  <a:srgbClr val="FFFFFF"/>
                </a:solidFill>
              </a14:hiddenFill>
            </a:ext>
          </a:extLst>
        </p:spPr>
      </p:pic>
      <p:sp>
        <p:nvSpPr>
          <p:cNvPr id="15" name="CuadroTexto 14">
            <a:extLst>
              <a:ext uri="{FF2B5EF4-FFF2-40B4-BE49-F238E27FC236}">
                <a16:creationId xmlns:a16="http://schemas.microsoft.com/office/drawing/2014/main" id="{4BD5F3D5-D9F0-854E-996B-184810E3D255}"/>
              </a:ext>
            </a:extLst>
          </p:cNvPr>
          <p:cNvSpPr txBox="1"/>
          <p:nvPr/>
        </p:nvSpPr>
        <p:spPr>
          <a:xfrm>
            <a:off x="8922110" y="1535024"/>
            <a:ext cx="1067921" cy="400110"/>
          </a:xfrm>
          <a:prstGeom prst="rect">
            <a:avLst/>
          </a:prstGeom>
          <a:noFill/>
        </p:spPr>
        <p:txBody>
          <a:bodyPr wrap="none" rtlCol="0">
            <a:spAutoFit/>
          </a:bodyPr>
          <a:lstStyle/>
          <a:p>
            <a:r>
              <a:rPr lang="es-GB" sz="2000" b="1" dirty="0">
                <a:solidFill>
                  <a:schemeClr val="accent5">
                    <a:lumMod val="50000"/>
                  </a:schemeClr>
                </a:solidFill>
              </a:rPr>
              <a:t>(m. pl.)</a:t>
            </a:r>
          </a:p>
        </p:txBody>
      </p:sp>
      <p:sp>
        <p:nvSpPr>
          <p:cNvPr id="16" name="CuadroTexto 15">
            <a:extLst>
              <a:ext uri="{FF2B5EF4-FFF2-40B4-BE49-F238E27FC236}">
                <a16:creationId xmlns:a16="http://schemas.microsoft.com/office/drawing/2014/main" id="{DDC6354D-909C-4146-BFD6-2F2FB8CD9AB0}"/>
              </a:ext>
            </a:extLst>
          </p:cNvPr>
          <p:cNvSpPr txBox="1"/>
          <p:nvPr/>
        </p:nvSpPr>
        <p:spPr>
          <a:xfrm>
            <a:off x="11003517" y="1535024"/>
            <a:ext cx="899605" cy="400110"/>
          </a:xfrm>
          <a:prstGeom prst="rect">
            <a:avLst/>
          </a:prstGeom>
          <a:noFill/>
        </p:spPr>
        <p:txBody>
          <a:bodyPr wrap="none" rtlCol="0">
            <a:spAutoFit/>
          </a:bodyPr>
          <a:lstStyle/>
          <a:p>
            <a:r>
              <a:rPr lang="es-GB" sz="2000" b="1" dirty="0">
                <a:solidFill>
                  <a:schemeClr val="accent5">
                    <a:lumMod val="50000"/>
                  </a:schemeClr>
                </a:solidFill>
              </a:rPr>
              <a:t>(f. pl.)</a:t>
            </a:r>
          </a:p>
        </p:txBody>
      </p:sp>
      <p:pic>
        <p:nvPicPr>
          <p:cNvPr id="17" name="Picture 2" descr="http://www.clker.com/cliparts/h/n/L/q/t/u/bright-green-tick-md.png">
            <a:extLst>
              <a:ext uri="{FF2B5EF4-FFF2-40B4-BE49-F238E27FC236}">
                <a16:creationId xmlns:a16="http://schemas.microsoft.com/office/drawing/2014/main" id="{26EC0D91-BE58-BF48-8DAC-F8BECC8E0FC9}"/>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9196273" y="2029566"/>
            <a:ext cx="443199" cy="4616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www.clker.com/cliparts/h/n/L/q/t/u/bright-green-tick-md.png">
            <a:extLst>
              <a:ext uri="{FF2B5EF4-FFF2-40B4-BE49-F238E27FC236}">
                <a16:creationId xmlns:a16="http://schemas.microsoft.com/office/drawing/2014/main" id="{9D29C2C0-5CDE-4543-91DB-99C5158E8808}"/>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1160822" y="2580240"/>
            <a:ext cx="443199" cy="46166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www.clker.com/cliparts/h/n/L/q/t/u/bright-green-tick-md.png">
            <a:extLst>
              <a:ext uri="{FF2B5EF4-FFF2-40B4-BE49-F238E27FC236}">
                <a16:creationId xmlns:a16="http://schemas.microsoft.com/office/drawing/2014/main" id="{00F1BD15-A1EA-B942-8307-E317AE246B43}"/>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9196272" y="3448181"/>
            <a:ext cx="443199" cy="46166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www.clker.com/cliparts/h/n/L/q/t/u/bright-green-tick-md.png">
            <a:extLst>
              <a:ext uri="{FF2B5EF4-FFF2-40B4-BE49-F238E27FC236}">
                <a16:creationId xmlns:a16="http://schemas.microsoft.com/office/drawing/2014/main" id="{B2B89186-7055-1F4C-A6B6-0E5816B45288}"/>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9196271" y="4167721"/>
            <a:ext cx="443199" cy="46166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www.clker.com/cliparts/h/n/L/q/t/u/bright-green-tick-md.png">
            <a:extLst>
              <a:ext uri="{FF2B5EF4-FFF2-40B4-BE49-F238E27FC236}">
                <a16:creationId xmlns:a16="http://schemas.microsoft.com/office/drawing/2014/main" id="{E187A489-18FF-7040-B006-A216803A4AE5}"/>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9196273" y="4887262"/>
            <a:ext cx="443199" cy="46166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www.clker.com/cliparts/h/n/L/q/t/u/bright-green-tick-md.png">
            <a:extLst>
              <a:ext uri="{FF2B5EF4-FFF2-40B4-BE49-F238E27FC236}">
                <a16:creationId xmlns:a16="http://schemas.microsoft.com/office/drawing/2014/main" id="{7BFF110A-6BFB-5849-8B7E-A0DA5301C264}"/>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1160823" y="5608160"/>
            <a:ext cx="443199" cy="461665"/>
          </a:xfrm>
          <a:prstGeom prst="rect">
            <a:avLst/>
          </a:prstGeom>
          <a:noFill/>
          <a:extLst>
            <a:ext uri="{909E8E84-426E-40DD-AFC4-6F175D3DCCD1}">
              <a14:hiddenFill xmlns:a14="http://schemas.microsoft.com/office/drawing/2010/main">
                <a:solidFill>
                  <a:srgbClr val="FFFFFF"/>
                </a:solidFill>
              </a14:hiddenFill>
            </a:ext>
          </a:extLst>
        </p:spPr>
      </p:pic>
      <p:pic>
        <p:nvPicPr>
          <p:cNvPr id="24" name="Imagen 23" descr="Imagen que contiene texto, señal, edificio, frente&#10;&#10;Descripción generada automáticamente">
            <a:extLst>
              <a:ext uri="{FF2B5EF4-FFF2-40B4-BE49-F238E27FC236}">
                <a16:creationId xmlns:a16="http://schemas.microsoft.com/office/drawing/2014/main" id="{6ABB2F5C-D95B-2446-A145-C9CFD7ACFA15}"/>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539914" y="1100610"/>
            <a:ext cx="5541902" cy="836994"/>
          </a:xfrm>
          <a:prstGeom prst="rect">
            <a:avLst/>
          </a:prstGeom>
        </p:spPr>
      </p:pic>
    </p:spTree>
    <p:extLst>
      <p:ext uri="{BB962C8B-B14F-4D97-AF65-F5344CB8AC3E}">
        <p14:creationId xmlns:p14="http://schemas.microsoft.com/office/powerpoint/2010/main" val="3867817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4">
            <a:extLst>
              <a:ext uri="{FF2B5EF4-FFF2-40B4-BE49-F238E27FC236}">
                <a16:creationId xmlns:a16="http://schemas.microsoft.com/office/drawing/2014/main" id="{BDA92B55-68AC-9344-9219-CDF3A76083E8}"/>
              </a:ext>
            </a:extLst>
          </p:cNvPr>
          <p:cNvGraphicFramePr>
            <a:graphicFrameLocks noGrp="1"/>
          </p:cNvGraphicFramePr>
          <p:nvPr>
            <p:extLst>
              <p:ext uri="{D42A27DB-BD31-4B8C-83A1-F6EECF244321}">
                <p14:modId xmlns:p14="http://schemas.microsoft.com/office/powerpoint/2010/main" val="1862337865"/>
              </p:ext>
            </p:extLst>
          </p:nvPr>
        </p:nvGraphicFramePr>
        <p:xfrm>
          <a:off x="8451782" y="792726"/>
          <a:ext cx="3626801" cy="5385326"/>
        </p:xfrm>
        <a:graphic>
          <a:graphicData uri="http://schemas.openxmlformats.org/drawingml/2006/table">
            <a:tbl>
              <a:tblPr firstRow="1" bandRow="1">
                <a:tableStyleId>{5DA37D80-6434-44D0-A028-1B22A696006F}</a:tableStyleId>
              </a:tblPr>
              <a:tblGrid>
                <a:gridCol w="2586332">
                  <a:extLst>
                    <a:ext uri="{9D8B030D-6E8A-4147-A177-3AD203B41FA5}">
                      <a16:colId xmlns:a16="http://schemas.microsoft.com/office/drawing/2014/main" val="2105712859"/>
                    </a:ext>
                  </a:extLst>
                </a:gridCol>
                <a:gridCol w="566057">
                  <a:extLst>
                    <a:ext uri="{9D8B030D-6E8A-4147-A177-3AD203B41FA5}">
                      <a16:colId xmlns:a16="http://schemas.microsoft.com/office/drawing/2014/main" val="2269526335"/>
                    </a:ext>
                  </a:extLst>
                </a:gridCol>
                <a:gridCol w="474412">
                  <a:extLst>
                    <a:ext uri="{9D8B030D-6E8A-4147-A177-3AD203B41FA5}">
                      <a16:colId xmlns:a16="http://schemas.microsoft.com/office/drawing/2014/main" val="125722898"/>
                    </a:ext>
                  </a:extLst>
                </a:gridCol>
              </a:tblGrid>
              <a:tr h="384787">
                <a:tc>
                  <a:txBody>
                    <a:bodyPr/>
                    <a:lstStyle/>
                    <a:p>
                      <a:pPr algn="ctr"/>
                      <a:endParaRPr lang="es-GB" sz="2000">
                        <a:solidFill>
                          <a:schemeClr val="accent5">
                            <a:lumMod val="50000"/>
                          </a:schemeClr>
                        </a:solidFill>
                      </a:endParaRPr>
                    </a:p>
                  </a:txBody>
                  <a:tcPr/>
                </a:tc>
                <a:tc>
                  <a:txBody>
                    <a:bodyPr/>
                    <a:lstStyle/>
                    <a:p>
                      <a:pPr algn="ctr"/>
                      <a:r>
                        <a:rPr lang="es-GB" sz="2000" dirty="0">
                          <a:solidFill>
                            <a:schemeClr val="accent5">
                              <a:lumMod val="50000"/>
                            </a:schemeClr>
                          </a:solidFill>
                        </a:rPr>
                        <a:t>V</a:t>
                      </a:r>
                    </a:p>
                  </a:txBody>
                  <a:tcPr/>
                </a:tc>
                <a:tc>
                  <a:txBody>
                    <a:bodyPr/>
                    <a:lstStyle/>
                    <a:p>
                      <a:pPr algn="ctr"/>
                      <a:r>
                        <a:rPr lang="es-GB" sz="2000" dirty="0">
                          <a:solidFill>
                            <a:schemeClr val="accent5">
                              <a:lumMod val="50000"/>
                            </a:schemeClr>
                          </a:solidFill>
                        </a:rPr>
                        <a:t>F</a:t>
                      </a:r>
                    </a:p>
                  </a:txBody>
                  <a:tcPr/>
                </a:tc>
                <a:extLst>
                  <a:ext uri="{0D108BD9-81ED-4DB2-BD59-A6C34878D82A}">
                    <a16:rowId xmlns:a16="http://schemas.microsoft.com/office/drawing/2014/main" val="2796849283"/>
                  </a:ext>
                </a:extLst>
              </a:tr>
              <a:tr h="976766">
                <a:tc>
                  <a:txBody>
                    <a:bodyPr/>
                    <a:lstStyle/>
                    <a:p>
                      <a:pPr algn="l"/>
                      <a:r>
                        <a:rPr lang="es-GB" sz="2000" dirty="0">
                          <a:solidFill>
                            <a:schemeClr val="accent5">
                              <a:lumMod val="50000"/>
                            </a:schemeClr>
                          </a:solidFill>
                        </a:rPr>
                        <a:t>1</a:t>
                      </a:r>
                      <a:r>
                        <a:rPr lang="es-GB" sz="2000">
                          <a:solidFill>
                            <a:schemeClr val="accent5">
                              <a:lumMod val="50000"/>
                            </a:schemeClr>
                          </a:solidFill>
                        </a:rPr>
                        <a:t>. </a:t>
                      </a:r>
                      <a:r>
                        <a:rPr lang="en-GB" sz="2000">
                          <a:solidFill>
                            <a:schemeClr val="accent5">
                              <a:lumMod val="50000"/>
                            </a:schemeClr>
                          </a:solidFill>
                        </a:rPr>
                        <a:t>Lucía</a:t>
                      </a:r>
                      <a:r>
                        <a:rPr lang="es-GB" sz="2000">
                          <a:solidFill>
                            <a:schemeClr val="accent5">
                              <a:lumMod val="50000"/>
                            </a:schemeClr>
                          </a:solidFill>
                        </a:rPr>
                        <a:t> </a:t>
                      </a:r>
                      <a:r>
                        <a:rPr lang="es-GB" sz="2000" dirty="0">
                          <a:solidFill>
                            <a:schemeClr val="accent5">
                              <a:lumMod val="50000"/>
                            </a:schemeClr>
                          </a:solidFill>
                        </a:rPr>
                        <a:t>only wants big loaves of bread.</a:t>
                      </a:r>
                    </a:p>
                  </a:txBody>
                  <a:tcPr anchor="ctr"/>
                </a:tc>
                <a:tc>
                  <a:txBody>
                    <a:bodyPr/>
                    <a:lstStyle/>
                    <a:p>
                      <a:pPr algn="ctr"/>
                      <a:endParaRPr lang="es-GB" sz="2000">
                        <a:solidFill>
                          <a:schemeClr val="accent5">
                            <a:lumMod val="50000"/>
                          </a:schemeClr>
                        </a:solidFill>
                      </a:endParaRPr>
                    </a:p>
                  </a:txBody>
                  <a:tcPr/>
                </a:tc>
                <a:tc>
                  <a:txBody>
                    <a:bodyPr/>
                    <a:lstStyle/>
                    <a:p>
                      <a:pPr algn="ctr"/>
                      <a:endParaRPr lang="es-GB" sz="2000">
                        <a:solidFill>
                          <a:schemeClr val="accent5">
                            <a:lumMod val="50000"/>
                          </a:schemeClr>
                        </a:solidFill>
                      </a:endParaRPr>
                    </a:p>
                  </a:txBody>
                  <a:tcPr/>
                </a:tc>
                <a:extLst>
                  <a:ext uri="{0D108BD9-81ED-4DB2-BD59-A6C34878D82A}">
                    <a16:rowId xmlns:a16="http://schemas.microsoft.com/office/drawing/2014/main" val="2691673661"/>
                  </a:ext>
                </a:extLst>
              </a:tr>
              <a:tr h="680776">
                <a:tc>
                  <a:txBody>
                    <a:bodyPr/>
                    <a:lstStyle/>
                    <a:p>
                      <a:pPr algn="l"/>
                      <a:r>
                        <a:rPr lang="es-GB" sz="2000" dirty="0">
                          <a:solidFill>
                            <a:schemeClr val="accent5">
                              <a:lumMod val="50000"/>
                            </a:schemeClr>
                          </a:solidFill>
                        </a:rPr>
                        <a:t>2</a:t>
                      </a:r>
                      <a:r>
                        <a:rPr lang="es-GB" sz="2000">
                          <a:solidFill>
                            <a:schemeClr val="accent5">
                              <a:lumMod val="50000"/>
                            </a:schemeClr>
                          </a:solidFill>
                        </a:rPr>
                        <a:t>. </a:t>
                      </a:r>
                      <a:r>
                        <a:rPr lang="en-GB" sz="2000">
                          <a:solidFill>
                            <a:schemeClr val="accent5">
                              <a:lumMod val="50000"/>
                            </a:schemeClr>
                          </a:solidFill>
                        </a:rPr>
                        <a:t>Sh</a:t>
                      </a:r>
                      <a:r>
                        <a:rPr lang="es-GB" sz="2000">
                          <a:solidFill>
                            <a:schemeClr val="accent5">
                              <a:lumMod val="50000"/>
                            </a:schemeClr>
                          </a:solidFill>
                        </a:rPr>
                        <a:t>e </a:t>
                      </a:r>
                      <a:r>
                        <a:rPr lang="es-GB" sz="2000" dirty="0">
                          <a:solidFill>
                            <a:schemeClr val="accent5">
                              <a:lumMod val="50000"/>
                            </a:schemeClr>
                          </a:solidFill>
                        </a:rPr>
                        <a:t>prefers hot bread.</a:t>
                      </a:r>
                    </a:p>
                  </a:txBody>
                  <a:tcPr anchor="ctr"/>
                </a:tc>
                <a:tc>
                  <a:txBody>
                    <a:bodyPr/>
                    <a:lstStyle/>
                    <a:p>
                      <a:pPr algn="ctr"/>
                      <a:endParaRPr lang="es-GB" sz="2000">
                        <a:solidFill>
                          <a:schemeClr val="accent5">
                            <a:lumMod val="50000"/>
                          </a:schemeClr>
                        </a:solidFill>
                      </a:endParaRPr>
                    </a:p>
                  </a:txBody>
                  <a:tcPr/>
                </a:tc>
                <a:tc>
                  <a:txBody>
                    <a:bodyPr/>
                    <a:lstStyle/>
                    <a:p>
                      <a:pPr algn="ctr"/>
                      <a:endParaRPr lang="es-GB" sz="2000">
                        <a:solidFill>
                          <a:schemeClr val="accent5">
                            <a:lumMod val="50000"/>
                          </a:schemeClr>
                        </a:solidFill>
                      </a:endParaRPr>
                    </a:p>
                  </a:txBody>
                  <a:tcPr/>
                </a:tc>
                <a:extLst>
                  <a:ext uri="{0D108BD9-81ED-4DB2-BD59-A6C34878D82A}">
                    <a16:rowId xmlns:a16="http://schemas.microsoft.com/office/drawing/2014/main" val="613643810"/>
                  </a:ext>
                </a:extLst>
              </a:tr>
              <a:tr h="976766">
                <a:tc>
                  <a:txBody>
                    <a:bodyPr/>
                    <a:lstStyle/>
                    <a:p>
                      <a:pPr algn="l"/>
                      <a:r>
                        <a:rPr lang="es-GB" sz="2000" dirty="0">
                          <a:solidFill>
                            <a:schemeClr val="accent5">
                              <a:lumMod val="50000"/>
                            </a:schemeClr>
                          </a:solidFill>
                        </a:rPr>
                        <a:t>3</a:t>
                      </a:r>
                      <a:r>
                        <a:rPr lang="es-GB" sz="2000">
                          <a:solidFill>
                            <a:schemeClr val="accent5">
                              <a:lumMod val="50000"/>
                            </a:schemeClr>
                          </a:solidFill>
                        </a:rPr>
                        <a:t>. </a:t>
                      </a:r>
                      <a:r>
                        <a:rPr lang="en-GB" sz="2000">
                          <a:solidFill>
                            <a:schemeClr val="accent5">
                              <a:lumMod val="50000"/>
                            </a:schemeClr>
                          </a:solidFill>
                        </a:rPr>
                        <a:t>Sh</a:t>
                      </a:r>
                      <a:r>
                        <a:rPr lang="es-GB" sz="2000">
                          <a:solidFill>
                            <a:schemeClr val="accent5">
                              <a:lumMod val="50000"/>
                            </a:schemeClr>
                          </a:solidFill>
                        </a:rPr>
                        <a:t>e </a:t>
                      </a:r>
                      <a:r>
                        <a:rPr lang="es-GB" sz="2000" dirty="0">
                          <a:solidFill>
                            <a:schemeClr val="accent5">
                              <a:lumMod val="50000"/>
                            </a:schemeClr>
                          </a:solidFill>
                        </a:rPr>
                        <a:t>wants bread for the evening.</a:t>
                      </a:r>
                    </a:p>
                  </a:txBody>
                  <a:tcPr anchor="ctr"/>
                </a:tc>
                <a:tc>
                  <a:txBody>
                    <a:bodyPr/>
                    <a:lstStyle/>
                    <a:p>
                      <a:pPr algn="ctr"/>
                      <a:endParaRPr lang="es-GB" sz="2000">
                        <a:solidFill>
                          <a:schemeClr val="accent5">
                            <a:lumMod val="50000"/>
                          </a:schemeClr>
                        </a:solidFill>
                      </a:endParaRPr>
                    </a:p>
                  </a:txBody>
                  <a:tcPr/>
                </a:tc>
                <a:tc>
                  <a:txBody>
                    <a:bodyPr/>
                    <a:lstStyle/>
                    <a:p>
                      <a:pPr algn="ctr"/>
                      <a:endParaRPr lang="es-GB" sz="2000">
                        <a:solidFill>
                          <a:schemeClr val="accent5">
                            <a:lumMod val="50000"/>
                          </a:schemeClr>
                        </a:solidFill>
                      </a:endParaRPr>
                    </a:p>
                  </a:txBody>
                  <a:tcPr/>
                </a:tc>
                <a:extLst>
                  <a:ext uri="{0D108BD9-81ED-4DB2-BD59-A6C34878D82A}">
                    <a16:rowId xmlns:a16="http://schemas.microsoft.com/office/drawing/2014/main" val="3562550664"/>
                  </a:ext>
                </a:extLst>
              </a:tr>
              <a:tr h="1568745">
                <a:tc>
                  <a:txBody>
                    <a:bodyPr/>
                    <a:lstStyle/>
                    <a:p>
                      <a:pPr algn="l"/>
                      <a:r>
                        <a:rPr lang="es-GB" sz="2000" dirty="0">
                          <a:solidFill>
                            <a:schemeClr val="accent5">
                              <a:lumMod val="50000"/>
                            </a:schemeClr>
                          </a:solidFill>
                        </a:rPr>
                        <a:t>4</a:t>
                      </a:r>
                      <a:r>
                        <a:rPr lang="es-GB" sz="2000">
                          <a:solidFill>
                            <a:schemeClr val="accent5">
                              <a:lumMod val="50000"/>
                            </a:schemeClr>
                          </a:solidFill>
                        </a:rPr>
                        <a:t>. </a:t>
                      </a:r>
                      <a:r>
                        <a:rPr lang="en-GB" sz="2000">
                          <a:solidFill>
                            <a:schemeClr val="accent5">
                              <a:lumMod val="50000"/>
                            </a:schemeClr>
                          </a:solidFill>
                        </a:rPr>
                        <a:t>Sh</a:t>
                      </a:r>
                      <a:r>
                        <a:rPr lang="es-GB" sz="2000">
                          <a:solidFill>
                            <a:schemeClr val="accent5">
                              <a:lumMod val="50000"/>
                            </a:schemeClr>
                          </a:solidFill>
                        </a:rPr>
                        <a:t>e </a:t>
                      </a:r>
                      <a:r>
                        <a:rPr lang="es-GB" sz="2000" dirty="0">
                          <a:solidFill>
                            <a:schemeClr val="accent5">
                              <a:lumMod val="50000"/>
                            </a:schemeClr>
                          </a:solidFill>
                        </a:rPr>
                        <a:t>puts the loaves of bread in the bag with the bottles of milk.</a:t>
                      </a:r>
                    </a:p>
                  </a:txBody>
                  <a:tcPr anchor="ctr"/>
                </a:tc>
                <a:tc>
                  <a:txBody>
                    <a:bodyPr/>
                    <a:lstStyle/>
                    <a:p>
                      <a:pPr algn="ctr"/>
                      <a:endParaRPr lang="es-GB" sz="2000">
                        <a:solidFill>
                          <a:schemeClr val="accent5">
                            <a:lumMod val="50000"/>
                          </a:schemeClr>
                        </a:solidFill>
                      </a:endParaRPr>
                    </a:p>
                  </a:txBody>
                  <a:tcPr/>
                </a:tc>
                <a:tc>
                  <a:txBody>
                    <a:bodyPr/>
                    <a:lstStyle/>
                    <a:p>
                      <a:pPr algn="ctr"/>
                      <a:endParaRPr lang="es-GB" sz="2000">
                        <a:solidFill>
                          <a:schemeClr val="accent5">
                            <a:lumMod val="50000"/>
                          </a:schemeClr>
                        </a:solidFill>
                      </a:endParaRPr>
                    </a:p>
                  </a:txBody>
                  <a:tcPr/>
                </a:tc>
                <a:extLst>
                  <a:ext uri="{0D108BD9-81ED-4DB2-BD59-A6C34878D82A}">
                    <a16:rowId xmlns:a16="http://schemas.microsoft.com/office/drawing/2014/main" val="2746105640"/>
                  </a:ext>
                </a:extLst>
              </a:tr>
              <a:tr h="736695">
                <a:tc>
                  <a:txBody>
                    <a:bodyPr/>
                    <a:lstStyle/>
                    <a:p>
                      <a:pPr algn="l"/>
                      <a:r>
                        <a:rPr lang="es-GB" sz="2000" dirty="0">
                          <a:solidFill>
                            <a:schemeClr val="accent5">
                              <a:lumMod val="50000"/>
                            </a:schemeClr>
                          </a:solidFill>
                        </a:rPr>
                        <a:t>5. The vegetables are fresh.</a:t>
                      </a:r>
                    </a:p>
                  </a:txBody>
                  <a:tcPr anchor="ctr"/>
                </a:tc>
                <a:tc>
                  <a:txBody>
                    <a:bodyPr/>
                    <a:lstStyle/>
                    <a:p>
                      <a:pPr algn="ctr"/>
                      <a:endParaRPr lang="es-GB" sz="2000">
                        <a:solidFill>
                          <a:schemeClr val="accent5">
                            <a:lumMod val="50000"/>
                          </a:schemeClr>
                        </a:solidFill>
                      </a:endParaRPr>
                    </a:p>
                  </a:txBody>
                  <a:tcPr/>
                </a:tc>
                <a:tc>
                  <a:txBody>
                    <a:bodyPr/>
                    <a:lstStyle/>
                    <a:p>
                      <a:pPr algn="ctr"/>
                      <a:endParaRPr lang="es-GB" sz="2000" dirty="0">
                        <a:solidFill>
                          <a:schemeClr val="accent5">
                            <a:lumMod val="50000"/>
                          </a:schemeClr>
                        </a:solidFill>
                      </a:endParaRPr>
                    </a:p>
                  </a:txBody>
                  <a:tcPr/>
                </a:tc>
                <a:extLst>
                  <a:ext uri="{0D108BD9-81ED-4DB2-BD59-A6C34878D82A}">
                    <a16:rowId xmlns:a16="http://schemas.microsoft.com/office/drawing/2014/main" val="1640909145"/>
                  </a:ext>
                </a:extLst>
              </a:tr>
            </a:tbl>
          </a:graphicData>
        </a:graphic>
      </p:graphicFrame>
      <p:sp>
        <p:nvSpPr>
          <p:cNvPr id="2" name="Título 1">
            <a:extLst>
              <a:ext uri="{FF2B5EF4-FFF2-40B4-BE49-F238E27FC236}">
                <a16:creationId xmlns:a16="http://schemas.microsoft.com/office/drawing/2014/main" id="{F8FDE6EA-6289-E544-874F-60B915230343}"/>
              </a:ext>
            </a:extLst>
          </p:cNvPr>
          <p:cNvSpPr>
            <a:spLocks noGrp="1"/>
          </p:cNvSpPr>
          <p:nvPr>
            <p:ph type="title"/>
          </p:nvPr>
        </p:nvSpPr>
        <p:spPr>
          <a:xfrm>
            <a:off x="197946" y="232208"/>
            <a:ext cx="9540543" cy="649127"/>
          </a:xfrm>
          <a:noFill/>
        </p:spPr>
        <p:txBody>
          <a:bodyPr>
            <a:normAutofit fontScale="90000"/>
          </a:bodyPr>
          <a:lstStyle/>
          <a:p>
            <a:r>
              <a:rPr lang="en-GB" sz="2200" b="1"/>
              <a:t>Lucía</a:t>
            </a:r>
            <a:r>
              <a:rPr lang="es-GB" sz="2200" b="1"/>
              <a:t> </a:t>
            </a:r>
            <a:r>
              <a:rPr lang="es-GB" sz="2200" b="1" dirty="0"/>
              <a:t>compra en el mercado y habla con un dependiente. Lee y escucha el diálogo. Después, lee las frases en inglés. ¿Son verdaderas o falsas?</a:t>
            </a:r>
          </a:p>
        </p:txBody>
      </p:sp>
      <p:sp>
        <p:nvSpPr>
          <p:cNvPr id="4" name="CuadroTexto 3">
            <a:extLst>
              <a:ext uri="{FF2B5EF4-FFF2-40B4-BE49-F238E27FC236}">
                <a16:creationId xmlns:a16="http://schemas.microsoft.com/office/drawing/2014/main" id="{EB21A21F-CC69-774D-ADA3-C6711CB1A258}"/>
              </a:ext>
            </a:extLst>
          </p:cNvPr>
          <p:cNvSpPr txBox="1"/>
          <p:nvPr/>
        </p:nvSpPr>
        <p:spPr>
          <a:xfrm>
            <a:off x="259065" y="976693"/>
            <a:ext cx="7735757" cy="5324535"/>
          </a:xfrm>
          <a:prstGeom prst="rect">
            <a:avLst/>
          </a:prstGeom>
          <a:noFill/>
        </p:spPr>
        <p:txBody>
          <a:bodyPr wrap="square" rtlCol="0">
            <a:spAutoFit/>
          </a:bodyPr>
          <a:lstStyle/>
          <a:p>
            <a:pPr marL="285750" indent="-285750">
              <a:buFontTx/>
              <a:buChar char="-"/>
            </a:pPr>
            <a:r>
              <a:rPr lang="es-GB" sz="2000" dirty="0">
                <a:solidFill>
                  <a:schemeClr val="accent5">
                    <a:lumMod val="50000"/>
                  </a:schemeClr>
                </a:solidFill>
              </a:rPr>
              <a:t>Hola, buenos días</a:t>
            </a:r>
            <a:r>
              <a:rPr lang="es-GB" sz="2000">
                <a:solidFill>
                  <a:schemeClr val="accent5">
                    <a:lumMod val="50000"/>
                  </a:schemeClr>
                </a:solidFill>
              </a:rPr>
              <a:t>. </a:t>
            </a:r>
            <a:r>
              <a:rPr lang="es-GB" sz="2000">
                <a:solidFill>
                  <a:srgbClr val="4472C4">
                    <a:lumMod val="50000"/>
                  </a:srgbClr>
                </a:solidFill>
              </a:rPr>
              <a:t>¿Cuánto cuestan los panes? </a:t>
            </a:r>
            <a:endParaRPr lang="en-GB" sz="2000">
              <a:solidFill>
                <a:srgbClr val="4472C4">
                  <a:lumMod val="50000"/>
                </a:srgbClr>
              </a:solidFill>
            </a:endParaRPr>
          </a:p>
          <a:p>
            <a:pPr marL="285750" indent="-285750">
              <a:buFontTx/>
              <a:buChar char="-"/>
            </a:pPr>
            <a:r>
              <a:rPr lang="es-GB" sz="2000">
                <a:solidFill>
                  <a:schemeClr val="accent5">
                    <a:lumMod val="50000"/>
                  </a:schemeClr>
                </a:solidFill>
              </a:rPr>
              <a:t>Los </a:t>
            </a:r>
            <a:r>
              <a:rPr lang="es-GB" sz="2000" dirty="0">
                <a:solidFill>
                  <a:schemeClr val="accent5">
                    <a:lumMod val="50000"/>
                  </a:schemeClr>
                </a:solidFill>
              </a:rPr>
              <a:t>tengo grandes </a:t>
            </a:r>
            <a:r>
              <a:rPr lang="es-GB" sz="2000">
                <a:solidFill>
                  <a:schemeClr val="accent5">
                    <a:lumMod val="50000"/>
                  </a:schemeClr>
                </a:solidFill>
              </a:rPr>
              <a:t>y pequeños</a:t>
            </a:r>
            <a:r>
              <a:rPr lang="en-GB" sz="2000">
                <a:solidFill>
                  <a:schemeClr val="accent5">
                    <a:lumMod val="50000"/>
                  </a:schemeClr>
                </a:solidFill>
              </a:rPr>
              <a:t>. Los grandes cuestan un euro y los pequeños un euro con cincuenta céntimos.</a:t>
            </a:r>
            <a:endParaRPr lang="es-GB" sz="2000" dirty="0">
              <a:solidFill>
                <a:schemeClr val="accent5">
                  <a:lumMod val="50000"/>
                </a:schemeClr>
              </a:solidFill>
            </a:endParaRPr>
          </a:p>
          <a:p>
            <a:pPr marL="285750" indent="-285750">
              <a:buFontTx/>
              <a:buChar char="-"/>
            </a:pPr>
            <a:r>
              <a:rPr lang="en-GB" sz="2000">
                <a:solidFill>
                  <a:schemeClr val="accent5">
                    <a:lumMod val="50000"/>
                  </a:schemeClr>
                </a:solidFill>
              </a:rPr>
              <a:t>Vale. Entonces d</a:t>
            </a:r>
            <a:r>
              <a:rPr lang="es-GB" sz="2000">
                <a:solidFill>
                  <a:schemeClr val="accent5">
                    <a:lumMod val="50000"/>
                  </a:schemeClr>
                </a:solidFill>
              </a:rPr>
              <a:t>os </a:t>
            </a:r>
            <a:r>
              <a:rPr lang="es-GB" sz="2000" dirty="0">
                <a:solidFill>
                  <a:schemeClr val="accent5">
                    <a:lumMod val="50000"/>
                  </a:schemeClr>
                </a:solidFill>
              </a:rPr>
              <a:t>pequeños y </a:t>
            </a:r>
            <a:r>
              <a:rPr lang="es-GB" sz="2000">
                <a:solidFill>
                  <a:schemeClr val="accent5">
                    <a:lumMod val="50000"/>
                  </a:schemeClr>
                </a:solidFill>
              </a:rPr>
              <a:t>dos grandes.</a:t>
            </a:r>
            <a:endParaRPr lang="es-GB" sz="2000" dirty="0">
              <a:solidFill>
                <a:schemeClr val="accent5">
                  <a:lumMod val="50000"/>
                </a:schemeClr>
              </a:solidFill>
            </a:endParaRPr>
          </a:p>
          <a:p>
            <a:pPr marL="285750" indent="-285750">
              <a:buFontTx/>
              <a:buChar char="-"/>
            </a:pPr>
            <a:r>
              <a:rPr lang="es-GB" sz="2000" dirty="0">
                <a:solidFill>
                  <a:schemeClr val="accent5">
                    <a:lumMod val="50000"/>
                  </a:schemeClr>
                </a:solidFill>
              </a:rPr>
              <a:t>¿Y los prefieres calientes o fríos?</a:t>
            </a:r>
          </a:p>
          <a:p>
            <a:pPr marL="285750" indent="-285750">
              <a:buFontTx/>
              <a:buChar char="-"/>
            </a:pPr>
            <a:r>
              <a:rPr lang="es-GB" sz="2000" dirty="0">
                <a:solidFill>
                  <a:schemeClr val="accent5">
                    <a:lumMod val="50000"/>
                  </a:schemeClr>
                </a:solidFill>
              </a:rPr>
              <a:t>Mmm</a:t>
            </a:r>
            <a:r>
              <a:rPr lang="es-GB" sz="2000">
                <a:solidFill>
                  <a:schemeClr val="accent5">
                    <a:lumMod val="50000"/>
                  </a:schemeClr>
                </a:solidFill>
              </a:rPr>
              <a:t>... calientes</a:t>
            </a:r>
            <a:r>
              <a:rPr lang="es-GB" sz="2000" dirty="0">
                <a:solidFill>
                  <a:schemeClr val="accent5">
                    <a:lumMod val="50000"/>
                  </a:schemeClr>
                </a:solidFill>
              </a:rPr>
              <a:t>, para desayunar. </a:t>
            </a:r>
            <a:r>
              <a:rPr lang="es-GB" sz="2000">
                <a:solidFill>
                  <a:schemeClr val="accent5">
                    <a:lumMod val="50000"/>
                  </a:schemeClr>
                </a:solidFill>
              </a:rPr>
              <a:t>¿Y cuánto cuestan </a:t>
            </a:r>
            <a:r>
              <a:rPr lang="en-GB" sz="2000">
                <a:solidFill>
                  <a:schemeClr val="accent5">
                    <a:lumMod val="50000"/>
                  </a:schemeClr>
                </a:solidFill>
              </a:rPr>
              <a:t>estas</a:t>
            </a:r>
            <a:r>
              <a:rPr lang="es-GB" sz="2000">
                <a:solidFill>
                  <a:schemeClr val="accent5">
                    <a:lumMod val="50000"/>
                  </a:schemeClr>
                </a:solidFill>
              </a:rPr>
              <a:t> </a:t>
            </a:r>
            <a:r>
              <a:rPr lang="es-GB" sz="2000" dirty="0">
                <a:solidFill>
                  <a:schemeClr val="accent5">
                    <a:lumMod val="50000"/>
                  </a:schemeClr>
                </a:solidFill>
              </a:rPr>
              <a:t>botellas de leche?</a:t>
            </a:r>
          </a:p>
          <a:p>
            <a:pPr marL="285750" indent="-285750">
              <a:buFontTx/>
              <a:buChar char="-"/>
            </a:pPr>
            <a:r>
              <a:rPr lang="en-GB" sz="2000">
                <a:solidFill>
                  <a:schemeClr val="accent5">
                    <a:lumMod val="50000"/>
                  </a:schemeClr>
                </a:solidFill>
              </a:rPr>
              <a:t>1 euro la botella, pero t</a:t>
            </a:r>
            <a:r>
              <a:rPr lang="es-GB" sz="2000">
                <a:solidFill>
                  <a:schemeClr val="accent5">
                    <a:lumMod val="50000"/>
                  </a:schemeClr>
                </a:solidFill>
              </a:rPr>
              <a:t>ambién </a:t>
            </a:r>
            <a:r>
              <a:rPr lang="en-GB" sz="2000">
                <a:solidFill>
                  <a:schemeClr val="accent5">
                    <a:lumMod val="50000"/>
                  </a:schemeClr>
                </a:solidFill>
              </a:rPr>
              <a:t>tenemos botellas </a:t>
            </a:r>
            <a:r>
              <a:rPr lang="es-GB" sz="2000">
                <a:solidFill>
                  <a:schemeClr val="accent5">
                    <a:lumMod val="50000"/>
                  </a:schemeClr>
                </a:solidFill>
              </a:rPr>
              <a:t>grandes. </a:t>
            </a:r>
            <a:endParaRPr lang="es-GB" sz="2000" dirty="0">
              <a:solidFill>
                <a:schemeClr val="accent5">
                  <a:lumMod val="50000"/>
                </a:schemeClr>
              </a:solidFill>
            </a:endParaRPr>
          </a:p>
          <a:p>
            <a:pPr marL="285750" indent="-285750">
              <a:buFontTx/>
              <a:buChar char="-"/>
            </a:pPr>
            <a:r>
              <a:rPr lang="es-GB" sz="2000" dirty="0">
                <a:solidFill>
                  <a:schemeClr val="accent5">
                    <a:lumMod val="50000"/>
                  </a:schemeClr>
                </a:solidFill>
              </a:rPr>
              <a:t>Pues</a:t>
            </a:r>
            <a:r>
              <a:rPr lang="es-GB" sz="2000">
                <a:solidFill>
                  <a:schemeClr val="accent5">
                    <a:lumMod val="50000"/>
                  </a:schemeClr>
                </a:solidFill>
              </a:rPr>
              <a:t>... dos pequeñas. ¡</a:t>
            </a:r>
            <a:r>
              <a:rPr lang="en-GB" sz="2000">
                <a:solidFill>
                  <a:schemeClr val="accent5">
                    <a:lumMod val="50000"/>
                  </a:schemeClr>
                </a:solidFill>
              </a:rPr>
              <a:t>Las necesito para hacer torrijas!</a:t>
            </a:r>
          </a:p>
          <a:p>
            <a:pPr marL="285750" indent="-285750">
              <a:buFontTx/>
              <a:buChar char="-"/>
            </a:pPr>
            <a:r>
              <a:rPr lang="en-GB" sz="2000">
                <a:solidFill>
                  <a:schemeClr val="accent5">
                    <a:lumMod val="50000"/>
                  </a:schemeClr>
                </a:solidFill>
              </a:rPr>
              <a:t>Perfecto</a:t>
            </a:r>
            <a:r>
              <a:rPr lang="es-GB" sz="2000">
                <a:solidFill>
                  <a:schemeClr val="accent5">
                    <a:lumMod val="50000"/>
                  </a:schemeClr>
                </a:solidFill>
              </a:rPr>
              <a:t>. </a:t>
            </a:r>
            <a:r>
              <a:rPr lang="es-GB" sz="2000" dirty="0">
                <a:solidFill>
                  <a:schemeClr val="accent5">
                    <a:lumMod val="50000"/>
                  </a:schemeClr>
                </a:solidFill>
              </a:rPr>
              <a:t>Los panes ya están calientes. ¿Los colocas en la </a:t>
            </a:r>
            <a:r>
              <a:rPr lang="es-GB" sz="2000">
                <a:solidFill>
                  <a:schemeClr val="accent5">
                    <a:lumMod val="50000"/>
                  </a:schemeClr>
                </a:solidFill>
              </a:rPr>
              <a:t>bolsa </a:t>
            </a:r>
            <a:r>
              <a:rPr lang="en-GB" sz="2000">
                <a:solidFill>
                  <a:schemeClr val="accent5">
                    <a:lumMod val="50000"/>
                  </a:schemeClr>
                </a:solidFill>
              </a:rPr>
              <a:t>con la leche</a:t>
            </a:r>
            <a:r>
              <a:rPr lang="es-GB" sz="2000">
                <a:solidFill>
                  <a:schemeClr val="accent5">
                    <a:lumMod val="50000"/>
                  </a:schemeClr>
                </a:solidFill>
              </a:rPr>
              <a:t>?</a:t>
            </a:r>
            <a:endParaRPr lang="es-GB" sz="2000" dirty="0">
              <a:solidFill>
                <a:schemeClr val="accent5">
                  <a:lumMod val="50000"/>
                </a:schemeClr>
              </a:solidFill>
            </a:endParaRPr>
          </a:p>
          <a:p>
            <a:pPr marL="285750" indent="-285750">
              <a:buFontTx/>
              <a:buChar char="-"/>
            </a:pPr>
            <a:r>
              <a:rPr lang="es-GB" sz="2000" dirty="0">
                <a:solidFill>
                  <a:schemeClr val="accent5">
                    <a:lumMod val="50000"/>
                  </a:schemeClr>
                </a:solidFill>
              </a:rPr>
              <a:t>No, </a:t>
            </a:r>
            <a:r>
              <a:rPr lang="es-GB" sz="2000">
                <a:solidFill>
                  <a:schemeClr val="accent5">
                    <a:lumMod val="50000"/>
                  </a:schemeClr>
                </a:solidFill>
              </a:rPr>
              <a:t>los </a:t>
            </a:r>
            <a:r>
              <a:rPr lang="en-GB" sz="2000">
                <a:solidFill>
                  <a:schemeClr val="accent5">
                    <a:lumMod val="50000"/>
                  </a:schemeClr>
                </a:solidFill>
              </a:rPr>
              <a:t>pongo </a:t>
            </a:r>
            <a:r>
              <a:rPr lang="es-GB" sz="2000">
                <a:solidFill>
                  <a:schemeClr val="accent5">
                    <a:lumMod val="50000"/>
                  </a:schemeClr>
                </a:solidFill>
              </a:rPr>
              <a:t>en </a:t>
            </a:r>
            <a:r>
              <a:rPr lang="es-GB" sz="2000" dirty="0">
                <a:solidFill>
                  <a:schemeClr val="accent5">
                    <a:lumMod val="50000"/>
                  </a:schemeClr>
                </a:solidFill>
              </a:rPr>
              <a:t>otra bolsa. Entonces, ¿cuánto cuesta todo?</a:t>
            </a:r>
          </a:p>
          <a:p>
            <a:pPr marL="285750" indent="-285750">
              <a:buFontTx/>
              <a:buChar char="-"/>
            </a:pPr>
            <a:r>
              <a:rPr lang="es-GB" sz="2000" dirty="0">
                <a:solidFill>
                  <a:schemeClr val="accent5">
                    <a:lumMod val="50000"/>
                  </a:schemeClr>
                </a:solidFill>
              </a:rPr>
              <a:t>A ver*... Todo </a:t>
            </a:r>
            <a:r>
              <a:rPr lang="es-GB" sz="2000">
                <a:solidFill>
                  <a:schemeClr val="accent5">
                    <a:lumMod val="50000"/>
                  </a:schemeClr>
                </a:solidFill>
              </a:rPr>
              <a:t>cuesta </a:t>
            </a:r>
            <a:r>
              <a:rPr lang="en-GB" sz="2000">
                <a:solidFill>
                  <a:schemeClr val="accent5">
                    <a:lumMod val="50000"/>
                  </a:schemeClr>
                </a:solidFill>
              </a:rPr>
              <a:t>nueve</a:t>
            </a:r>
            <a:r>
              <a:rPr lang="es-GB" sz="2000">
                <a:solidFill>
                  <a:schemeClr val="accent5">
                    <a:lumMod val="50000"/>
                  </a:schemeClr>
                </a:solidFill>
              </a:rPr>
              <a:t> euros.</a:t>
            </a:r>
            <a:endParaRPr lang="es-GB" sz="2000" dirty="0">
              <a:solidFill>
                <a:schemeClr val="accent5">
                  <a:lumMod val="50000"/>
                </a:schemeClr>
              </a:solidFill>
            </a:endParaRPr>
          </a:p>
          <a:p>
            <a:pPr marL="285750" indent="-285750">
              <a:buFontTx/>
              <a:buChar char="-"/>
            </a:pPr>
            <a:r>
              <a:rPr lang="es-GB" sz="2000" dirty="0">
                <a:solidFill>
                  <a:schemeClr val="accent5">
                    <a:lumMod val="50000"/>
                  </a:schemeClr>
                </a:solidFill>
              </a:rPr>
              <a:t>Bien, gracias. ¡Ah! También necesito verduras</a:t>
            </a:r>
            <a:r>
              <a:rPr lang="es-GB" sz="2000">
                <a:solidFill>
                  <a:schemeClr val="accent5">
                    <a:lumMod val="50000"/>
                  </a:schemeClr>
                </a:solidFill>
              </a:rPr>
              <a:t>. ¿</a:t>
            </a:r>
            <a:r>
              <a:rPr lang="en-GB" sz="2000">
                <a:solidFill>
                  <a:schemeClr val="accent5">
                    <a:lumMod val="50000"/>
                  </a:schemeClr>
                </a:solidFill>
              </a:rPr>
              <a:t>L</a:t>
            </a:r>
            <a:r>
              <a:rPr lang="es-GB" sz="2000">
                <a:solidFill>
                  <a:schemeClr val="accent5">
                    <a:lumMod val="50000"/>
                  </a:schemeClr>
                </a:solidFill>
              </a:rPr>
              <a:t>as </a:t>
            </a:r>
            <a:r>
              <a:rPr lang="es-GB" sz="2000" dirty="0">
                <a:solidFill>
                  <a:schemeClr val="accent5">
                    <a:lumMod val="50000"/>
                  </a:schemeClr>
                </a:solidFill>
              </a:rPr>
              <a:t>tienes frescas?</a:t>
            </a:r>
          </a:p>
          <a:p>
            <a:pPr marL="285750" indent="-285750">
              <a:buFontTx/>
              <a:buChar char="-"/>
            </a:pPr>
            <a:r>
              <a:rPr lang="en-GB" sz="2000">
                <a:solidFill>
                  <a:schemeClr val="accent5">
                    <a:lumMod val="50000"/>
                  </a:schemeClr>
                </a:solidFill>
              </a:rPr>
              <a:t>Sí, </a:t>
            </a:r>
            <a:r>
              <a:rPr lang="es-GB" sz="2000">
                <a:solidFill>
                  <a:schemeClr val="accent5">
                    <a:lumMod val="50000"/>
                  </a:schemeClr>
                </a:solidFill>
              </a:rPr>
              <a:t>¡</a:t>
            </a:r>
            <a:r>
              <a:rPr lang="en-GB" sz="2000">
                <a:solidFill>
                  <a:schemeClr val="accent5">
                    <a:lumMod val="50000"/>
                  </a:schemeClr>
                </a:solidFill>
              </a:rPr>
              <a:t>c</a:t>
            </a:r>
            <a:r>
              <a:rPr lang="es-GB" sz="2000">
                <a:solidFill>
                  <a:schemeClr val="accent5">
                    <a:lumMod val="50000"/>
                  </a:schemeClr>
                </a:solidFill>
              </a:rPr>
              <a:t>laro</a:t>
            </a:r>
            <a:r>
              <a:rPr lang="en-GB" sz="2000">
                <a:solidFill>
                  <a:schemeClr val="accent5">
                    <a:lumMod val="50000"/>
                  </a:schemeClr>
                </a:solidFill>
              </a:rPr>
              <a:t>*</a:t>
            </a:r>
            <a:r>
              <a:rPr lang="es-GB" sz="2000">
                <a:solidFill>
                  <a:schemeClr val="accent5">
                    <a:lumMod val="50000"/>
                  </a:schemeClr>
                </a:solidFill>
              </a:rPr>
              <a:t>! </a:t>
            </a:r>
            <a:r>
              <a:rPr lang="es-GB" sz="2000" dirty="0">
                <a:solidFill>
                  <a:schemeClr val="accent5">
                    <a:lumMod val="50000"/>
                  </a:schemeClr>
                </a:solidFill>
              </a:rPr>
              <a:t>¿</a:t>
            </a:r>
            <a:r>
              <a:rPr lang="es-GB" sz="2000">
                <a:solidFill>
                  <a:schemeClr val="accent5">
                    <a:lumMod val="50000"/>
                  </a:schemeClr>
                </a:solidFill>
              </a:rPr>
              <a:t>Qué </a:t>
            </a:r>
            <a:r>
              <a:rPr lang="en-GB" sz="2000">
                <a:solidFill>
                  <a:schemeClr val="accent5">
                    <a:lumMod val="50000"/>
                  </a:schemeClr>
                </a:solidFill>
              </a:rPr>
              <a:t>tipo de verdura</a:t>
            </a:r>
            <a:r>
              <a:rPr lang="es-GB" sz="2000">
                <a:solidFill>
                  <a:schemeClr val="accent5">
                    <a:lumMod val="50000"/>
                  </a:schemeClr>
                </a:solidFill>
              </a:rPr>
              <a:t>?</a:t>
            </a:r>
            <a:endParaRPr lang="es-GB" sz="2000" dirty="0">
              <a:solidFill>
                <a:schemeClr val="accent5">
                  <a:lumMod val="50000"/>
                </a:schemeClr>
              </a:solidFill>
            </a:endParaRPr>
          </a:p>
        </p:txBody>
      </p:sp>
      <p:sp>
        <p:nvSpPr>
          <p:cNvPr id="7" name="Rounded Rectangle 11">
            <a:extLst>
              <a:ext uri="{FF2B5EF4-FFF2-40B4-BE49-F238E27FC236}">
                <a16:creationId xmlns:a16="http://schemas.microsoft.com/office/drawing/2014/main" id="{ABE69048-57BB-BF41-9A90-4BCE791812C5}"/>
              </a:ext>
            </a:extLst>
          </p:cNvPr>
          <p:cNvSpPr/>
          <p:nvPr/>
        </p:nvSpPr>
        <p:spPr>
          <a:xfrm>
            <a:off x="9804400" y="258166"/>
            <a:ext cx="21237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2" name="Imagen 31">
            <a:extLst>
              <a:ext uri="{FF2B5EF4-FFF2-40B4-BE49-F238E27FC236}">
                <a16:creationId xmlns:a16="http://schemas.microsoft.com/office/drawing/2014/main" id="{97E19F93-6245-334B-A8CF-5FDDABACB78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20919" y="4501568"/>
            <a:ext cx="697796" cy="789741"/>
          </a:xfrm>
          <a:prstGeom prst="rect">
            <a:avLst/>
          </a:prstGeom>
        </p:spPr>
      </p:pic>
      <p:pic>
        <p:nvPicPr>
          <p:cNvPr id="34" name="Imagen 33">
            <a:extLst>
              <a:ext uri="{FF2B5EF4-FFF2-40B4-BE49-F238E27FC236}">
                <a16:creationId xmlns:a16="http://schemas.microsoft.com/office/drawing/2014/main" id="{5E6E7AC9-EB71-514C-9AC4-AA8181002AED}"/>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655986" y="2654074"/>
            <a:ext cx="721352" cy="682708"/>
          </a:xfrm>
          <a:prstGeom prst="rect">
            <a:avLst/>
          </a:prstGeom>
        </p:spPr>
      </p:pic>
      <p:pic>
        <p:nvPicPr>
          <p:cNvPr id="23" name="Picture 2" descr="http://www.clker.com/cliparts/h/n/L/q/t/u/bright-green-tick-md.png">
            <a:extLst>
              <a:ext uri="{FF2B5EF4-FFF2-40B4-BE49-F238E27FC236}">
                <a16:creationId xmlns:a16="http://schemas.microsoft.com/office/drawing/2014/main" id="{3560E788-2987-EE48-829B-BB6D14330145}"/>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767910" y="1585599"/>
            <a:ext cx="282367" cy="38112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www.clker.com/cliparts/h/n/L/q/t/u/bright-green-tick-md.png">
            <a:extLst>
              <a:ext uri="{FF2B5EF4-FFF2-40B4-BE49-F238E27FC236}">
                <a16:creationId xmlns:a16="http://schemas.microsoft.com/office/drawing/2014/main" id="{D1E21DA7-BDF1-944E-83AE-0CF52C13EB15}"/>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151972" y="2327340"/>
            <a:ext cx="282367" cy="38112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www.clker.com/cliparts/h/n/L/q/t/u/bright-green-tick-md.png">
            <a:extLst>
              <a:ext uri="{FF2B5EF4-FFF2-40B4-BE49-F238E27FC236}">
                <a16:creationId xmlns:a16="http://schemas.microsoft.com/office/drawing/2014/main" id="{13EBB95F-970B-F444-B0B4-5C87E1CF41DA}"/>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767911" y="3197137"/>
            <a:ext cx="282367" cy="38112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ttp://www.clker.com/cliparts/h/n/L/q/t/u/bright-green-tick-md.png">
            <a:extLst>
              <a:ext uri="{FF2B5EF4-FFF2-40B4-BE49-F238E27FC236}">
                <a16:creationId xmlns:a16="http://schemas.microsoft.com/office/drawing/2014/main" id="{1649E208-D749-524E-9028-ADE231D262F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740380" y="4427550"/>
            <a:ext cx="282367" cy="38112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http://www.clker.com/cliparts/h/n/L/q/t/u/bright-green-tick-md.png">
            <a:extLst>
              <a:ext uri="{FF2B5EF4-FFF2-40B4-BE49-F238E27FC236}">
                <a16:creationId xmlns:a16="http://schemas.microsoft.com/office/drawing/2014/main" id="{37A49127-DDEC-8541-8AE3-AD5350756CD7}"/>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151972" y="5690304"/>
            <a:ext cx="282367" cy="381125"/>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CB3AF809-8573-B346-BC58-B1CA71BBFA6F}"/>
              </a:ext>
            </a:extLst>
          </p:cNvPr>
          <p:cNvSpPr txBox="1"/>
          <p:nvPr/>
        </p:nvSpPr>
        <p:spPr>
          <a:xfrm>
            <a:off x="5847998" y="5688700"/>
            <a:ext cx="2468946" cy="707886"/>
          </a:xfrm>
          <a:prstGeom prst="rect">
            <a:avLst/>
          </a:prstGeom>
          <a:solidFill>
            <a:schemeClr val="accent4">
              <a:lumMod val="20000"/>
              <a:lumOff val="80000"/>
            </a:schemeClr>
          </a:solidFill>
        </p:spPr>
        <p:txBody>
          <a:bodyPr wrap="none" rtlCol="0">
            <a:spAutoFit/>
          </a:bodyPr>
          <a:lstStyle/>
          <a:p>
            <a:r>
              <a:rPr lang="en-GB" sz="2000">
                <a:solidFill>
                  <a:srgbClr val="002060"/>
                </a:solidFill>
              </a:rPr>
              <a:t>*a</a:t>
            </a:r>
            <a:r>
              <a:rPr lang="es-GB" sz="2000">
                <a:solidFill>
                  <a:srgbClr val="002060"/>
                </a:solidFill>
              </a:rPr>
              <a:t> ver = </a:t>
            </a:r>
            <a:r>
              <a:rPr lang="en-GB" sz="2000">
                <a:solidFill>
                  <a:srgbClr val="002060"/>
                </a:solidFill>
              </a:rPr>
              <a:t>l</a:t>
            </a:r>
            <a:r>
              <a:rPr lang="es-GB" sz="2000">
                <a:solidFill>
                  <a:srgbClr val="002060"/>
                </a:solidFill>
              </a:rPr>
              <a:t>et’s see</a:t>
            </a:r>
            <a:r>
              <a:rPr lang="en-GB" sz="2000">
                <a:solidFill>
                  <a:srgbClr val="002060"/>
                </a:solidFill>
              </a:rPr>
              <a:t> </a:t>
            </a:r>
          </a:p>
          <a:p>
            <a:r>
              <a:rPr lang="en-GB" sz="2000">
                <a:solidFill>
                  <a:srgbClr val="002060"/>
                </a:solidFill>
              </a:rPr>
              <a:t>*claro = of course</a:t>
            </a:r>
            <a:endParaRPr lang="es-GB" sz="2000" dirty="0">
              <a:solidFill>
                <a:srgbClr val="002060"/>
              </a:solidFill>
            </a:endParaRPr>
          </a:p>
        </p:txBody>
      </p:sp>
      <p:cxnSp>
        <p:nvCxnSpPr>
          <p:cNvPr id="8" name="Straight Connector 7">
            <a:extLst>
              <a:ext uri="{FF2B5EF4-FFF2-40B4-BE49-F238E27FC236}">
                <a16:creationId xmlns:a16="http://schemas.microsoft.com/office/drawing/2014/main" id="{8533E194-D713-504B-8F37-B2328BADF41D}"/>
              </a:ext>
            </a:extLst>
          </p:cNvPr>
          <p:cNvCxnSpPr>
            <a:cxnSpLocks/>
          </p:cNvCxnSpPr>
          <p:nvPr/>
        </p:nvCxnSpPr>
        <p:spPr>
          <a:xfrm>
            <a:off x="2511502" y="2257354"/>
            <a:ext cx="3545305"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6F700C77-6273-5648-BC94-5D63A8FEF536}"/>
              </a:ext>
            </a:extLst>
          </p:cNvPr>
          <p:cNvCxnSpPr>
            <a:cxnSpLocks/>
          </p:cNvCxnSpPr>
          <p:nvPr/>
        </p:nvCxnSpPr>
        <p:spPr>
          <a:xfrm>
            <a:off x="625642" y="2879268"/>
            <a:ext cx="2015416"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1B384E78-F868-054D-8E83-FB1B9B327194}"/>
              </a:ext>
            </a:extLst>
          </p:cNvPr>
          <p:cNvCxnSpPr>
            <a:cxnSpLocks/>
          </p:cNvCxnSpPr>
          <p:nvPr/>
        </p:nvCxnSpPr>
        <p:spPr>
          <a:xfrm>
            <a:off x="3612511" y="2879268"/>
            <a:ext cx="1343285"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a16="http://schemas.microsoft.com/office/drawing/2014/main" id="{D650EC60-CFEE-BA44-B575-0DB0B81C216A}"/>
              </a:ext>
            </a:extLst>
          </p:cNvPr>
          <p:cNvCxnSpPr>
            <a:cxnSpLocks/>
          </p:cNvCxnSpPr>
          <p:nvPr/>
        </p:nvCxnSpPr>
        <p:spPr>
          <a:xfrm>
            <a:off x="625642" y="4672019"/>
            <a:ext cx="3059777" cy="1813"/>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29" name="Straight Connector 28">
            <a:extLst>
              <a:ext uri="{FF2B5EF4-FFF2-40B4-BE49-F238E27FC236}">
                <a16:creationId xmlns:a16="http://schemas.microsoft.com/office/drawing/2014/main" id="{8C1DE50D-1EFF-FD44-A83C-9AC2B4C291BB}"/>
              </a:ext>
            </a:extLst>
          </p:cNvPr>
          <p:cNvCxnSpPr>
            <a:cxnSpLocks/>
          </p:cNvCxnSpPr>
          <p:nvPr/>
        </p:nvCxnSpPr>
        <p:spPr>
          <a:xfrm>
            <a:off x="4028383" y="5580900"/>
            <a:ext cx="3589310" cy="16711"/>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30" name="Straight Connector 29">
            <a:extLst>
              <a:ext uri="{FF2B5EF4-FFF2-40B4-BE49-F238E27FC236}">
                <a16:creationId xmlns:a16="http://schemas.microsoft.com/office/drawing/2014/main" id="{0192088A-CCF3-AD4E-9D9B-7926923FE6E4}"/>
              </a:ext>
            </a:extLst>
          </p:cNvPr>
          <p:cNvCxnSpPr>
            <a:cxnSpLocks/>
          </p:cNvCxnSpPr>
          <p:nvPr/>
        </p:nvCxnSpPr>
        <p:spPr>
          <a:xfrm flipV="1">
            <a:off x="625642" y="6202355"/>
            <a:ext cx="1177433" cy="1"/>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33" name="Straight Connector 32">
            <a:extLst>
              <a:ext uri="{FF2B5EF4-FFF2-40B4-BE49-F238E27FC236}">
                <a16:creationId xmlns:a16="http://schemas.microsoft.com/office/drawing/2014/main" id="{8C1DE50D-1EFF-FD44-A83C-9AC2B4C291BB}"/>
              </a:ext>
            </a:extLst>
          </p:cNvPr>
          <p:cNvCxnSpPr>
            <a:cxnSpLocks/>
          </p:cNvCxnSpPr>
          <p:nvPr/>
        </p:nvCxnSpPr>
        <p:spPr>
          <a:xfrm flipV="1">
            <a:off x="625642" y="5880866"/>
            <a:ext cx="1007708" cy="6196"/>
          </a:xfrm>
          <a:prstGeom prst="line">
            <a:avLst/>
          </a:prstGeom>
          <a:ln w="38100"/>
        </p:spPr>
        <p:style>
          <a:lnRef idx="1">
            <a:schemeClr val="accent2"/>
          </a:lnRef>
          <a:fillRef idx="0">
            <a:schemeClr val="accent2"/>
          </a:fillRef>
          <a:effectRef idx="0">
            <a:schemeClr val="accent2"/>
          </a:effectRef>
          <a:fontRef idx="minor">
            <a:schemeClr val="tx1"/>
          </a:fontRef>
        </p:style>
      </p:cxnSp>
      <p:pic>
        <p:nvPicPr>
          <p:cNvPr id="15" name="Picture 14"/>
          <p:cNvPicPr>
            <a:picLocks noChangeAspect="1"/>
          </p:cNvPicPr>
          <p:nvPr/>
        </p:nvPicPr>
        <p:blipFill rotWithShape="1">
          <a:blip r:embed="rId8" cstate="print">
            <a:clrChange>
              <a:clrFrom>
                <a:srgbClr val="FCFAFB"/>
              </a:clrFrom>
              <a:clrTo>
                <a:srgbClr val="FCFAFB">
                  <a:alpha val="0"/>
                </a:srgbClr>
              </a:clrTo>
            </a:clrChange>
            <a:extLst>
              <a:ext uri="{28A0092B-C50C-407E-A947-70E740481C1C}">
                <a14:useLocalDpi xmlns:a14="http://schemas.microsoft.com/office/drawing/2010/main" val="0"/>
              </a:ext>
            </a:extLst>
          </a:blip>
          <a:srcRect l="32768" r="31724"/>
          <a:stretch/>
        </p:blipFill>
        <p:spPr>
          <a:xfrm>
            <a:off x="7302806" y="1321273"/>
            <a:ext cx="738130" cy="1169300"/>
          </a:xfrm>
          <a:prstGeom prst="rect">
            <a:avLst/>
          </a:prstGeom>
        </p:spPr>
      </p:pic>
      <p:pic>
        <p:nvPicPr>
          <p:cNvPr id="6" name="Dialogue market.wav" descr="Dialogue market.wav">
            <a:hlinkClick r:id="" action="ppaction://media"/>
            <a:extLst>
              <a:ext uri="{FF2B5EF4-FFF2-40B4-BE49-F238E27FC236}">
                <a16:creationId xmlns:a16="http://schemas.microsoft.com/office/drawing/2014/main" id="{F40F0A2A-AF9D-1347-8286-77D2BBC380BB}"/>
              </a:ext>
            </a:extLst>
          </p:cNvPr>
          <p:cNvPicPr>
            <a:picLocks noChangeAspect="1"/>
          </p:cNvPicPr>
          <p:nvPr>
            <a:audioFile r:link="rId2"/>
            <p:extLst>
              <p:ext uri="{DAA4B4D4-6D71-4841-9C94-3DE7FCFB9230}">
                <p14:media xmlns:p14="http://schemas.microsoft.com/office/powerpoint/2010/main" r:embed="rId1"/>
              </p:ext>
            </p:extLst>
          </p:nvPr>
        </p:nvPicPr>
        <p:blipFill>
          <a:blip r:embed="rId9">
            <a:duotone>
              <a:prstClr val="black"/>
              <a:schemeClr val="accent2">
                <a:tint val="45000"/>
                <a:satMod val="400000"/>
              </a:schemeClr>
            </a:duotone>
          </a:blip>
          <a:stretch>
            <a:fillRect/>
          </a:stretch>
        </p:blipFill>
        <p:spPr>
          <a:xfrm>
            <a:off x="7588422" y="709089"/>
            <a:ext cx="812800" cy="812800"/>
          </a:xfrm>
          <a:prstGeom prst="rect">
            <a:avLst/>
          </a:prstGeom>
        </p:spPr>
      </p:pic>
    </p:spTree>
    <p:extLst>
      <p:ext uri="{BB962C8B-B14F-4D97-AF65-F5344CB8AC3E}">
        <p14:creationId xmlns:p14="http://schemas.microsoft.com/office/powerpoint/2010/main" val="359796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9017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011879-4086-694E-8EC0-5CFFFCE29844}"/>
              </a:ext>
            </a:extLst>
          </p:cNvPr>
          <p:cNvSpPr>
            <a:spLocks noGrp="1"/>
          </p:cNvSpPr>
          <p:nvPr>
            <p:ph type="title"/>
          </p:nvPr>
        </p:nvSpPr>
        <p:spPr>
          <a:xfrm>
            <a:off x="295233" y="845805"/>
            <a:ext cx="10515600" cy="1325563"/>
          </a:xfrm>
        </p:spPr>
        <p:txBody>
          <a:bodyPr>
            <a:noAutofit/>
          </a:bodyPr>
          <a:lstStyle/>
          <a:p>
            <a:r>
              <a:rPr lang="es-ES" sz="2400" i="1" dirty="0" err="1"/>
              <a:t>Remember</a:t>
            </a:r>
            <a:r>
              <a:rPr lang="es-ES" sz="2400" i="1" dirty="0"/>
              <a:t>: </a:t>
            </a:r>
            <a:r>
              <a:rPr lang="es-ES" sz="2400" i="1" dirty="0" err="1"/>
              <a:t>when</a:t>
            </a:r>
            <a:r>
              <a:rPr lang="es-ES" sz="2400" i="1" dirty="0"/>
              <a:t> </a:t>
            </a:r>
            <a:r>
              <a:rPr lang="es-ES" sz="2400" i="1" dirty="0" err="1"/>
              <a:t>reading</a:t>
            </a:r>
            <a:r>
              <a:rPr lang="es-ES" sz="2400" i="1" dirty="0"/>
              <a:t> </a:t>
            </a:r>
            <a:r>
              <a:rPr lang="es-ES" sz="2400" i="1" dirty="0" err="1"/>
              <a:t>words</a:t>
            </a:r>
            <a:r>
              <a:rPr lang="es-ES" sz="2400" i="1" dirty="0"/>
              <a:t> </a:t>
            </a:r>
            <a:r>
              <a:rPr lang="es-ES" sz="2400" i="1" dirty="0" err="1"/>
              <a:t>aloud</a:t>
            </a:r>
            <a:r>
              <a:rPr lang="es-ES" sz="2400" i="1" dirty="0"/>
              <a:t> in </a:t>
            </a:r>
            <a:r>
              <a:rPr lang="es-ES" sz="2400" i="1" dirty="0" err="1"/>
              <a:t>Spanish</a:t>
            </a:r>
            <a:r>
              <a:rPr lang="es-ES" sz="2400" i="1" dirty="0"/>
              <a:t>, stress </a:t>
            </a:r>
            <a:r>
              <a:rPr lang="es-ES" sz="2400" i="1" dirty="0" err="1"/>
              <a:t>the</a:t>
            </a:r>
            <a:r>
              <a:rPr lang="es-ES" sz="2400" i="1" dirty="0"/>
              <a:t> </a:t>
            </a:r>
            <a:r>
              <a:rPr lang="es-ES" sz="2400" i="1" dirty="0" err="1"/>
              <a:t>penultimate</a:t>
            </a:r>
            <a:r>
              <a:rPr lang="es-ES" sz="2400" i="1" dirty="0"/>
              <a:t> </a:t>
            </a:r>
            <a:r>
              <a:rPr lang="es-ES" sz="2400" i="1" dirty="0" err="1"/>
              <a:t>syllable</a:t>
            </a:r>
            <a:r>
              <a:rPr lang="es-ES" sz="2400" i="1" dirty="0"/>
              <a:t> </a:t>
            </a:r>
            <a:r>
              <a:rPr lang="es-ES" sz="2400" i="1" dirty="0" err="1"/>
              <a:t>for</a:t>
            </a:r>
            <a:r>
              <a:rPr lang="es-ES" sz="2400" i="1" dirty="0"/>
              <a:t> </a:t>
            </a:r>
            <a:r>
              <a:rPr lang="es-ES" sz="2400" i="1" dirty="0" err="1"/>
              <a:t>any</a:t>
            </a:r>
            <a:r>
              <a:rPr lang="es-ES" sz="2400" i="1" dirty="0"/>
              <a:t> </a:t>
            </a:r>
            <a:r>
              <a:rPr lang="es-ES" sz="2400" i="1" dirty="0" err="1"/>
              <a:t>word</a:t>
            </a:r>
            <a:r>
              <a:rPr lang="es-ES" sz="2400" i="1" dirty="0"/>
              <a:t> </a:t>
            </a:r>
            <a:r>
              <a:rPr lang="es-ES" sz="2400" i="1" dirty="0" err="1"/>
              <a:t>ending</a:t>
            </a:r>
            <a:r>
              <a:rPr lang="es-ES" sz="2400" i="1" dirty="0"/>
              <a:t> in a </a:t>
            </a:r>
            <a:r>
              <a:rPr lang="es-ES" sz="2400" i="1" dirty="0" err="1"/>
              <a:t>vowel</a:t>
            </a:r>
            <a:r>
              <a:rPr lang="es-ES" sz="2400" i="1" dirty="0"/>
              <a:t>, ‘n’ </a:t>
            </a:r>
            <a:r>
              <a:rPr lang="es-ES" sz="2400" i="1" dirty="0" err="1"/>
              <a:t>or</a:t>
            </a:r>
            <a:r>
              <a:rPr lang="es-ES" sz="2400" i="1" dirty="0"/>
              <a:t> ‘s’ (</a:t>
            </a:r>
            <a:r>
              <a:rPr lang="es-ES" sz="2400" i="1" dirty="0" err="1"/>
              <a:t>unless</a:t>
            </a:r>
            <a:r>
              <a:rPr lang="es-ES" sz="2400" i="1" dirty="0"/>
              <a:t> </a:t>
            </a:r>
            <a:r>
              <a:rPr lang="es-ES" sz="2400" i="1" dirty="0" err="1"/>
              <a:t>there</a:t>
            </a:r>
            <a:r>
              <a:rPr lang="es-ES" sz="2400" i="1" dirty="0"/>
              <a:t> </a:t>
            </a:r>
            <a:r>
              <a:rPr lang="es-ES" sz="2400" i="1" dirty="0" err="1"/>
              <a:t>is</a:t>
            </a:r>
            <a:r>
              <a:rPr lang="es-ES" sz="2400" i="1" dirty="0"/>
              <a:t> a </a:t>
            </a:r>
            <a:r>
              <a:rPr lang="es-ES" sz="2400" i="1" dirty="0" err="1"/>
              <a:t>written</a:t>
            </a:r>
            <a:r>
              <a:rPr lang="es-ES" sz="2400" i="1" dirty="0"/>
              <a:t> </a:t>
            </a:r>
            <a:r>
              <a:rPr lang="es-ES" sz="2400" i="1" dirty="0" err="1"/>
              <a:t>accent</a:t>
            </a:r>
            <a:r>
              <a:rPr lang="es-ES" sz="2400" i="1" dirty="0"/>
              <a:t>).</a:t>
            </a:r>
            <a:endParaRPr lang="es-GB" sz="2400" i="1" dirty="0"/>
          </a:p>
        </p:txBody>
      </p:sp>
      <p:sp>
        <p:nvSpPr>
          <p:cNvPr id="4" name="Rounded Rectangle 11">
            <a:extLst>
              <a:ext uri="{FF2B5EF4-FFF2-40B4-BE49-F238E27FC236}">
                <a16:creationId xmlns:a16="http://schemas.microsoft.com/office/drawing/2014/main" id="{7969F1EA-76C2-6042-BFE5-648EB08900F3}"/>
              </a:ext>
            </a:extLst>
          </p:cNvPr>
          <p:cNvSpPr/>
          <p:nvPr/>
        </p:nvSpPr>
        <p:spPr>
          <a:xfrm>
            <a:off x="10771094" y="258166"/>
            <a:ext cx="115704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ítulo 1">
            <a:extLst>
              <a:ext uri="{FF2B5EF4-FFF2-40B4-BE49-F238E27FC236}">
                <a16:creationId xmlns:a16="http://schemas.microsoft.com/office/drawing/2014/main" id="{7976B474-75C3-D34C-9C81-F37A739CAFCE}"/>
              </a:ext>
            </a:extLst>
          </p:cNvPr>
          <p:cNvSpPr txBox="1">
            <a:spLocks/>
          </p:cNvSpPr>
          <p:nvPr/>
        </p:nvSpPr>
        <p:spPr>
          <a:xfrm>
            <a:off x="295233" y="258166"/>
            <a:ext cx="10063484" cy="615213"/>
          </a:xfrm>
          <a:prstGeom prst="rect">
            <a:avLst/>
          </a:prstGeom>
          <a:no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s-GB" sz="2400" b="1" dirty="0"/>
              <a:t>Lee unas frases </a:t>
            </a:r>
            <a:r>
              <a:rPr lang="es-GB" sz="2400" b="1"/>
              <a:t>de </a:t>
            </a:r>
            <a:r>
              <a:rPr lang="en-GB" sz="2400" b="1"/>
              <a:t>Lucía</a:t>
            </a:r>
            <a:r>
              <a:rPr lang="es-GB" sz="2400" b="1"/>
              <a:t> </a:t>
            </a:r>
            <a:r>
              <a:rPr lang="es-GB" sz="2400" b="1" dirty="0"/>
              <a:t>y del dependiente.</a:t>
            </a:r>
          </a:p>
        </p:txBody>
      </p:sp>
      <p:sp>
        <p:nvSpPr>
          <p:cNvPr id="7" name="CuadroTexto 6">
            <a:extLst>
              <a:ext uri="{FF2B5EF4-FFF2-40B4-BE49-F238E27FC236}">
                <a16:creationId xmlns:a16="http://schemas.microsoft.com/office/drawing/2014/main" id="{ECFE85D0-5549-EC4B-A59D-FC124CA78EFE}"/>
              </a:ext>
            </a:extLst>
          </p:cNvPr>
          <p:cNvSpPr txBox="1"/>
          <p:nvPr/>
        </p:nvSpPr>
        <p:spPr>
          <a:xfrm>
            <a:off x="806823" y="2325255"/>
            <a:ext cx="7672293" cy="461665"/>
          </a:xfrm>
          <a:prstGeom prst="rect">
            <a:avLst/>
          </a:prstGeom>
          <a:noFill/>
        </p:spPr>
        <p:txBody>
          <a:bodyPr wrap="none" rtlCol="0">
            <a:spAutoFit/>
          </a:bodyPr>
          <a:lstStyle/>
          <a:p>
            <a:r>
              <a:rPr lang="es-GB" sz="2400" dirty="0">
                <a:solidFill>
                  <a:schemeClr val="accent5">
                    <a:lumMod val="50000"/>
                  </a:schemeClr>
                </a:solidFill>
              </a:rPr>
              <a:t>Los tengo grandes y pequeños, ¿cuáles prefieres?</a:t>
            </a:r>
          </a:p>
        </p:txBody>
      </p:sp>
      <p:sp>
        <p:nvSpPr>
          <p:cNvPr id="8" name="CuadroTexto 7">
            <a:extLst>
              <a:ext uri="{FF2B5EF4-FFF2-40B4-BE49-F238E27FC236}">
                <a16:creationId xmlns:a16="http://schemas.microsoft.com/office/drawing/2014/main" id="{6B75B934-2ED2-E74E-94F8-87C02F5106F2}"/>
              </a:ext>
            </a:extLst>
          </p:cNvPr>
          <p:cNvSpPr txBox="1"/>
          <p:nvPr/>
        </p:nvSpPr>
        <p:spPr>
          <a:xfrm>
            <a:off x="806823" y="3077263"/>
            <a:ext cx="10986548" cy="830997"/>
          </a:xfrm>
          <a:prstGeom prst="rect">
            <a:avLst/>
          </a:prstGeom>
          <a:noFill/>
        </p:spPr>
        <p:txBody>
          <a:bodyPr wrap="square" rtlCol="0">
            <a:spAutoFit/>
          </a:bodyPr>
          <a:lstStyle/>
          <a:p>
            <a:r>
              <a:rPr lang="es-ES" sz="2400" dirty="0">
                <a:solidFill>
                  <a:schemeClr val="accent5">
                    <a:lumMod val="50000"/>
                  </a:schemeClr>
                </a:solidFill>
              </a:rPr>
              <a:t>Los prefiero calientes, para desayunar. ¿Y cuánto cuestan las botellas de leche?</a:t>
            </a:r>
          </a:p>
        </p:txBody>
      </p:sp>
      <p:sp>
        <p:nvSpPr>
          <p:cNvPr id="9" name="CuadroTexto 8">
            <a:extLst>
              <a:ext uri="{FF2B5EF4-FFF2-40B4-BE49-F238E27FC236}">
                <a16:creationId xmlns:a16="http://schemas.microsoft.com/office/drawing/2014/main" id="{B397581D-86BE-714F-B6EA-7E110977913E}"/>
              </a:ext>
            </a:extLst>
          </p:cNvPr>
          <p:cNvSpPr txBox="1"/>
          <p:nvPr/>
        </p:nvSpPr>
        <p:spPr>
          <a:xfrm>
            <a:off x="806823" y="3993696"/>
            <a:ext cx="9796272" cy="461665"/>
          </a:xfrm>
          <a:prstGeom prst="rect">
            <a:avLst/>
          </a:prstGeom>
          <a:noFill/>
        </p:spPr>
        <p:txBody>
          <a:bodyPr wrap="none" rtlCol="0">
            <a:spAutoFit/>
          </a:bodyPr>
          <a:lstStyle/>
          <a:p>
            <a:r>
              <a:rPr lang="es-ES" sz="2400" dirty="0">
                <a:solidFill>
                  <a:schemeClr val="accent5">
                    <a:lumMod val="50000"/>
                  </a:schemeClr>
                </a:solidFill>
              </a:rPr>
              <a:t>Los panes ya están calientes. ¿Los colocas en la bolsa también?</a:t>
            </a:r>
          </a:p>
        </p:txBody>
      </p:sp>
      <p:sp>
        <p:nvSpPr>
          <p:cNvPr id="10" name="CuadroTexto 9">
            <a:extLst>
              <a:ext uri="{FF2B5EF4-FFF2-40B4-BE49-F238E27FC236}">
                <a16:creationId xmlns:a16="http://schemas.microsoft.com/office/drawing/2014/main" id="{55A04AFA-B46E-904E-BA87-B7582414D00E}"/>
              </a:ext>
            </a:extLst>
          </p:cNvPr>
          <p:cNvSpPr txBox="1"/>
          <p:nvPr/>
        </p:nvSpPr>
        <p:spPr>
          <a:xfrm>
            <a:off x="806823" y="4862311"/>
            <a:ext cx="7338869" cy="461665"/>
          </a:xfrm>
          <a:prstGeom prst="rect">
            <a:avLst/>
          </a:prstGeom>
          <a:noFill/>
        </p:spPr>
        <p:txBody>
          <a:bodyPr wrap="none" rtlCol="0">
            <a:spAutoFit/>
          </a:bodyPr>
          <a:lstStyle/>
          <a:p>
            <a:r>
              <a:rPr lang="es-ES" sz="2400" dirty="0">
                <a:solidFill>
                  <a:schemeClr val="accent5">
                    <a:lumMod val="50000"/>
                  </a:schemeClr>
                </a:solidFill>
              </a:rPr>
              <a:t>Todo cuesta seis euros con cincuenta céntimos.</a:t>
            </a:r>
          </a:p>
        </p:txBody>
      </p:sp>
      <p:sp>
        <p:nvSpPr>
          <p:cNvPr id="11" name="CuadroTexto 10">
            <a:extLst>
              <a:ext uri="{FF2B5EF4-FFF2-40B4-BE49-F238E27FC236}">
                <a16:creationId xmlns:a16="http://schemas.microsoft.com/office/drawing/2014/main" id="{71E27A63-EF76-FF46-B242-124CEAAFD5B4}"/>
              </a:ext>
            </a:extLst>
          </p:cNvPr>
          <p:cNvSpPr txBox="1"/>
          <p:nvPr/>
        </p:nvSpPr>
        <p:spPr>
          <a:xfrm>
            <a:off x="806823" y="5645154"/>
            <a:ext cx="7209025" cy="461665"/>
          </a:xfrm>
          <a:prstGeom prst="rect">
            <a:avLst/>
          </a:prstGeom>
          <a:noFill/>
        </p:spPr>
        <p:txBody>
          <a:bodyPr wrap="none" rtlCol="0">
            <a:spAutoFit/>
          </a:bodyPr>
          <a:lstStyle/>
          <a:p>
            <a:r>
              <a:rPr lang="es-ES" sz="2400" dirty="0">
                <a:solidFill>
                  <a:schemeClr val="accent5">
                    <a:lumMod val="50000"/>
                  </a:schemeClr>
                </a:solidFill>
              </a:rPr>
              <a:t>También necesito verduras. ¿las tienes frescas?</a:t>
            </a:r>
          </a:p>
        </p:txBody>
      </p:sp>
      <p:sp>
        <p:nvSpPr>
          <p:cNvPr id="12" name="Action Button: Custom 16">
            <a:hlinkClick r:id="" action="ppaction://noaction" highlightClick="1">
              <a:snd r:embed="rId3" name=" Los tengo grandes y pequen%CC%83os, %C2%BFcua%CC%81les prefieres_.wav"/>
            </a:hlinkClick>
            <a:extLst>
              <a:ext uri="{FF2B5EF4-FFF2-40B4-BE49-F238E27FC236}">
                <a16:creationId xmlns:a16="http://schemas.microsoft.com/office/drawing/2014/main" id="{30870FEC-3C8B-F949-87BB-5C9C54E4C7EE}"/>
              </a:ext>
            </a:extLst>
          </p:cNvPr>
          <p:cNvSpPr/>
          <p:nvPr/>
        </p:nvSpPr>
        <p:spPr>
          <a:xfrm>
            <a:off x="275287" y="2358088"/>
            <a:ext cx="437106"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3" name="Action Button: Custom 16">
            <a:hlinkClick r:id="" action="ppaction://noaction" highlightClick="1">
              <a:snd r:embed="rId4" name="Los prefiero calientes, para desayunar %C2%BFY cua%CC%81nto cuestan las botellas de leche_.wav"/>
            </a:hlinkClick>
            <a:extLst>
              <a:ext uri="{FF2B5EF4-FFF2-40B4-BE49-F238E27FC236}">
                <a16:creationId xmlns:a16="http://schemas.microsoft.com/office/drawing/2014/main" id="{EAF8363D-8FEE-054C-8AFA-F0CA64B76CB0}"/>
              </a:ext>
            </a:extLst>
          </p:cNvPr>
          <p:cNvSpPr/>
          <p:nvPr/>
        </p:nvSpPr>
        <p:spPr>
          <a:xfrm>
            <a:off x="275287" y="3188063"/>
            <a:ext cx="437106"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4" name="Action Button: Custom 16">
            <a:hlinkClick r:id="" action="ppaction://noaction" highlightClick="1">
              <a:snd r:embed="rId5" name="Los panes ya esta%CC%81n calientes %C2%BFLos colocas en la bolsa tambie%CC%81n_.wav"/>
            </a:hlinkClick>
            <a:extLst>
              <a:ext uri="{FF2B5EF4-FFF2-40B4-BE49-F238E27FC236}">
                <a16:creationId xmlns:a16="http://schemas.microsoft.com/office/drawing/2014/main" id="{5AE0AA31-E108-4A4B-8C1B-7EF9435EBAF7}"/>
              </a:ext>
            </a:extLst>
          </p:cNvPr>
          <p:cNvSpPr/>
          <p:nvPr/>
        </p:nvSpPr>
        <p:spPr>
          <a:xfrm>
            <a:off x="275287" y="4018038"/>
            <a:ext cx="437106"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5" name="Action Button: Custom 16">
            <a:hlinkClick r:id="" action="ppaction://noaction" highlightClick="1">
              <a:snd r:embed="rId6" name="Todo cuesta seis euros con cincuenta ce%CC%81ntimos.wav"/>
            </a:hlinkClick>
            <a:extLst>
              <a:ext uri="{FF2B5EF4-FFF2-40B4-BE49-F238E27FC236}">
                <a16:creationId xmlns:a16="http://schemas.microsoft.com/office/drawing/2014/main" id="{F35EE1D9-55A5-804C-9026-26F2E088C8D0}"/>
              </a:ext>
            </a:extLst>
          </p:cNvPr>
          <p:cNvSpPr/>
          <p:nvPr/>
        </p:nvSpPr>
        <p:spPr>
          <a:xfrm>
            <a:off x="275287" y="4848013"/>
            <a:ext cx="437106"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4</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Action Button: Custom 16">
            <a:hlinkClick r:id="" action="ppaction://noaction" highlightClick="1">
              <a:snd r:embed="rId7" name="Tambie%CC%81n necesito verduras %C2%BFlas tienes frescas_.wav"/>
            </a:hlinkClick>
            <a:extLst>
              <a:ext uri="{FF2B5EF4-FFF2-40B4-BE49-F238E27FC236}">
                <a16:creationId xmlns:a16="http://schemas.microsoft.com/office/drawing/2014/main" id="{85828D70-DBA7-0949-B948-E0B09EF4C52D}"/>
              </a:ext>
            </a:extLst>
          </p:cNvPr>
          <p:cNvSpPr/>
          <p:nvPr/>
        </p:nvSpPr>
        <p:spPr>
          <a:xfrm>
            <a:off x="275287" y="5677987"/>
            <a:ext cx="437106"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5</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8" name="Imagen 17" descr="Un letrero de color blanco&#10;&#10;Descripción generada automáticamente con confianza baja">
            <a:extLst>
              <a:ext uri="{FF2B5EF4-FFF2-40B4-BE49-F238E27FC236}">
                <a16:creationId xmlns:a16="http://schemas.microsoft.com/office/drawing/2014/main" id="{A0128034-1A8E-004A-8D8B-01660CE1725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11218" y="4517152"/>
            <a:ext cx="2868706" cy="1613647"/>
          </a:xfrm>
          <a:prstGeom prst="rect">
            <a:avLst/>
          </a:prstGeom>
        </p:spPr>
      </p:pic>
      <p:pic>
        <p:nvPicPr>
          <p:cNvPr id="19" name="Imagen 18">
            <a:extLst>
              <a:ext uri="{FF2B5EF4-FFF2-40B4-BE49-F238E27FC236}">
                <a16:creationId xmlns:a16="http://schemas.microsoft.com/office/drawing/2014/main" id="{F60DA081-7455-6E4F-8ECE-A650ABD26649}"/>
              </a:ext>
            </a:extLst>
          </p:cNvPr>
          <p:cNvPicPr>
            <a:picLocks noChangeAspect="1"/>
          </p:cNvPicPr>
          <p:nvPr/>
        </p:nvPicPr>
        <p:blipFill>
          <a:blip r:embed="rId9"/>
          <a:stretch>
            <a:fillRect/>
          </a:stretch>
        </p:blipFill>
        <p:spPr>
          <a:xfrm>
            <a:off x="10505083" y="1424134"/>
            <a:ext cx="1593088" cy="1494468"/>
          </a:xfrm>
          <a:prstGeom prst="rect">
            <a:avLst/>
          </a:prstGeom>
        </p:spPr>
      </p:pic>
      <p:sp>
        <p:nvSpPr>
          <p:cNvPr id="20" name="CuadroTexto 19">
            <a:extLst>
              <a:ext uri="{FF2B5EF4-FFF2-40B4-BE49-F238E27FC236}">
                <a16:creationId xmlns:a16="http://schemas.microsoft.com/office/drawing/2014/main" id="{CB045D5A-ACF7-C349-BC83-159626C1E4AA}"/>
              </a:ext>
            </a:extLst>
          </p:cNvPr>
          <p:cNvSpPr txBox="1"/>
          <p:nvPr/>
        </p:nvSpPr>
        <p:spPr>
          <a:xfrm>
            <a:off x="835450" y="2263700"/>
            <a:ext cx="8089215" cy="523220"/>
          </a:xfrm>
          <a:prstGeom prst="rect">
            <a:avLst/>
          </a:prstGeom>
          <a:noFill/>
        </p:spPr>
        <p:txBody>
          <a:bodyPr wrap="square" rtlCol="0">
            <a:spAutoFit/>
          </a:bodyPr>
          <a:lstStyle/>
          <a:p>
            <a:r>
              <a:rPr lang="es-GB" sz="2400" dirty="0">
                <a:solidFill>
                  <a:schemeClr val="accent5">
                    <a:lumMod val="50000"/>
                  </a:schemeClr>
                </a:solidFill>
              </a:rPr>
              <a:t>Los </a:t>
            </a:r>
            <a:r>
              <a:rPr lang="es-GB" sz="2400" b="1" dirty="0">
                <a:solidFill>
                  <a:schemeClr val="accent5">
                    <a:lumMod val="50000"/>
                  </a:schemeClr>
                </a:solidFill>
              </a:rPr>
              <a:t>ten</a:t>
            </a:r>
            <a:r>
              <a:rPr lang="es-GB" sz="2400" dirty="0">
                <a:solidFill>
                  <a:schemeClr val="accent5">
                    <a:lumMod val="50000"/>
                  </a:schemeClr>
                </a:solidFill>
              </a:rPr>
              <a:t>go </a:t>
            </a:r>
            <a:r>
              <a:rPr lang="es-GB" sz="2400" b="1" dirty="0">
                <a:solidFill>
                  <a:schemeClr val="accent5">
                    <a:lumMod val="50000"/>
                  </a:schemeClr>
                </a:solidFill>
              </a:rPr>
              <a:t>gran</a:t>
            </a:r>
            <a:r>
              <a:rPr lang="es-GB" sz="2400" dirty="0">
                <a:solidFill>
                  <a:schemeClr val="accent5">
                    <a:lumMod val="50000"/>
                  </a:schemeClr>
                </a:solidFill>
              </a:rPr>
              <a:t>des y pe</a:t>
            </a:r>
            <a:r>
              <a:rPr lang="es-GB" sz="2400" b="1" dirty="0">
                <a:solidFill>
                  <a:schemeClr val="accent5">
                    <a:lumMod val="50000"/>
                  </a:schemeClr>
                </a:solidFill>
              </a:rPr>
              <a:t>que</a:t>
            </a:r>
            <a:r>
              <a:rPr lang="es-GB" sz="2400" dirty="0">
                <a:solidFill>
                  <a:schemeClr val="accent5">
                    <a:lumMod val="50000"/>
                  </a:schemeClr>
                </a:solidFill>
              </a:rPr>
              <a:t>ños,</a:t>
            </a:r>
            <a:r>
              <a:rPr lang="es-GB" sz="2800" dirty="0">
                <a:solidFill>
                  <a:schemeClr val="accent5">
                    <a:lumMod val="50000"/>
                  </a:schemeClr>
                </a:solidFill>
              </a:rPr>
              <a:t> </a:t>
            </a:r>
            <a:r>
              <a:rPr lang="es-GB" sz="2400">
                <a:solidFill>
                  <a:schemeClr val="accent5">
                    <a:lumMod val="50000"/>
                  </a:schemeClr>
                </a:solidFill>
              </a:rPr>
              <a:t>¿</a:t>
            </a:r>
            <a:r>
              <a:rPr lang="es-GB" sz="2400" b="1">
                <a:solidFill>
                  <a:schemeClr val="accent5">
                    <a:lumMod val="50000"/>
                  </a:schemeClr>
                </a:solidFill>
              </a:rPr>
              <a:t>cuá</a:t>
            </a:r>
            <a:r>
              <a:rPr lang="es-GB" sz="2400">
                <a:solidFill>
                  <a:schemeClr val="accent5">
                    <a:lumMod val="50000"/>
                  </a:schemeClr>
                </a:solidFill>
              </a:rPr>
              <a:t>les </a:t>
            </a:r>
            <a:r>
              <a:rPr lang="es-GB" sz="2400" dirty="0">
                <a:solidFill>
                  <a:schemeClr val="accent5">
                    <a:lumMod val="50000"/>
                  </a:schemeClr>
                </a:solidFill>
              </a:rPr>
              <a:t>pre</a:t>
            </a:r>
            <a:r>
              <a:rPr lang="es-GB" sz="2400" b="1" dirty="0">
                <a:solidFill>
                  <a:schemeClr val="accent5">
                    <a:lumMod val="50000"/>
                  </a:schemeClr>
                </a:solidFill>
              </a:rPr>
              <a:t>fie</a:t>
            </a:r>
            <a:r>
              <a:rPr lang="es-GB" sz="2400" dirty="0">
                <a:solidFill>
                  <a:schemeClr val="accent5">
                    <a:lumMod val="50000"/>
                  </a:schemeClr>
                </a:solidFill>
              </a:rPr>
              <a:t>res?</a:t>
            </a:r>
          </a:p>
        </p:txBody>
      </p:sp>
      <p:sp>
        <p:nvSpPr>
          <p:cNvPr id="21" name="CuadroTexto 20">
            <a:extLst>
              <a:ext uri="{FF2B5EF4-FFF2-40B4-BE49-F238E27FC236}">
                <a16:creationId xmlns:a16="http://schemas.microsoft.com/office/drawing/2014/main" id="{542531F5-EB7C-CC42-BD0F-EC0AEC02379A}"/>
              </a:ext>
            </a:extLst>
          </p:cNvPr>
          <p:cNvSpPr txBox="1"/>
          <p:nvPr/>
        </p:nvSpPr>
        <p:spPr>
          <a:xfrm>
            <a:off x="806823" y="3059453"/>
            <a:ext cx="10986548" cy="830997"/>
          </a:xfrm>
          <a:prstGeom prst="rect">
            <a:avLst/>
          </a:prstGeom>
          <a:noFill/>
        </p:spPr>
        <p:txBody>
          <a:bodyPr wrap="square" rtlCol="0">
            <a:spAutoFit/>
          </a:bodyPr>
          <a:lstStyle/>
          <a:p>
            <a:r>
              <a:rPr lang="es-ES" sz="2400" dirty="0">
                <a:solidFill>
                  <a:schemeClr val="accent5">
                    <a:lumMod val="50000"/>
                  </a:schemeClr>
                </a:solidFill>
              </a:rPr>
              <a:t>Los pre</a:t>
            </a:r>
            <a:r>
              <a:rPr lang="es-ES" sz="2400" b="1" dirty="0">
                <a:solidFill>
                  <a:schemeClr val="accent5">
                    <a:lumMod val="50000"/>
                  </a:schemeClr>
                </a:solidFill>
              </a:rPr>
              <a:t>fie</a:t>
            </a:r>
            <a:r>
              <a:rPr lang="es-ES" sz="2400" dirty="0">
                <a:solidFill>
                  <a:schemeClr val="accent5">
                    <a:lumMod val="50000"/>
                  </a:schemeClr>
                </a:solidFill>
              </a:rPr>
              <a:t>ro ca</a:t>
            </a:r>
            <a:r>
              <a:rPr lang="es-ES" sz="2400" b="1" dirty="0">
                <a:solidFill>
                  <a:schemeClr val="accent5">
                    <a:lumMod val="50000"/>
                  </a:schemeClr>
                </a:solidFill>
              </a:rPr>
              <a:t>lien</a:t>
            </a:r>
            <a:r>
              <a:rPr lang="es-ES" sz="2400" dirty="0">
                <a:solidFill>
                  <a:schemeClr val="accent5">
                    <a:lumMod val="50000"/>
                  </a:schemeClr>
                </a:solidFill>
              </a:rPr>
              <a:t>tes, </a:t>
            </a:r>
            <a:r>
              <a:rPr lang="es-ES" sz="2400" b="1" dirty="0">
                <a:solidFill>
                  <a:schemeClr val="accent5">
                    <a:lumMod val="50000"/>
                  </a:schemeClr>
                </a:solidFill>
              </a:rPr>
              <a:t>pa</a:t>
            </a:r>
            <a:r>
              <a:rPr lang="es-ES" sz="2400" dirty="0">
                <a:solidFill>
                  <a:schemeClr val="accent5">
                    <a:lumMod val="50000"/>
                  </a:schemeClr>
                </a:solidFill>
              </a:rPr>
              <a:t>ra desayunar. ¿Y </a:t>
            </a:r>
            <a:r>
              <a:rPr lang="es-ES" sz="2400" b="1" dirty="0">
                <a:solidFill>
                  <a:schemeClr val="accent5">
                    <a:lumMod val="50000"/>
                  </a:schemeClr>
                </a:solidFill>
              </a:rPr>
              <a:t>cuán</a:t>
            </a:r>
            <a:r>
              <a:rPr lang="es-ES" sz="2400" dirty="0">
                <a:solidFill>
                  <a:schemeClr val="accent5">
                    <a:lumMod val="50000"/>
                  </a:schemeClr>
                </a:solidFill>
              </a:rPr>
              <a:t>to </a:t>
            </a:r>
            <a:r>
              <a:rPr lang="es-ES" sz="2400" b="1" dirty="0">
                <a:solidFill>
                  <a:schemeClr val="accent5">
                    <a:lumMod val="50000"/>
                  </a:schemeClr>
                </a:solidFill>
              </a:rPr>
              <a:t>cues</a:t>
            </a:r>
            <a:r>
              <a:rPr lang="es-ES" sz="2400" dirty="0">
                <a:solidFill>
                  <a:schemeClr val="accent5">
                    <a:lumMod val="50000"/>
                  </a:schemeClr>
                </a:solidFill>
              </a:rPr>
              <a:t>tan las bo</a:t>
            </a:r>
            <a:r>
              <a:rPr lang="es-ES" sz="2400" b="1" dirty="0">
                <a:solidFill>
                  <a:schemeClr val="accent5">
                    <a:lumMod val="50000"/>
                  </a:schemeClr>
                </a:solidFill>
              </a:rPr>
              <a:t>te</a:t>
            </a:r>
            <a:r>
              <a:rPr lang="es-ES" sz="2400" dirty="0">
                <a:solidFill>
                  <a:schemeClr val="accent5">
                    <a:lumMod val="50000"/>
                  </a:schemeClr>
                </a:solidFill>
              </a:rPr>
              <a:t>llas de </a:t>
            </a:r>
            <a:r>
              <a:rPr lang="es-ES" sz="2400" b="1" dirty="0">
                <a:solidFill>
                  <a:schemeClr val="accent5">
                    <a:lumMod val="50000"/>
                  </a:schemeClr>
                </a:solidFill>
              </a:rPr>
              <a:t>le</a:t>
            </a:r>
            <a:r>
              <a:rPr lang="es-ES" sz="2400" dirty="0">
                <a:solidFill>
                  <a:schemeClr val="accent5">
                    <a:lumMod val="50000"/>
                  </a:schemeClr>
                </a:solidFill>
              </a:rPr>
              <a:t>che?</a:t>
            </a:r>
          </a:p>
        </p:txBody>
      </p:sp>
      <p:sp>
        <p:nvSpPr>
          <p:cNvPr id="22" name="CuadroTexto 21">
            <a:extLst>
              <a:ext uri="{FF2B5EF4-FFF2-40B4-BE49-F238E27FC236}">
                <a16:creationId xmlns:a16="http://schemas.microsoft.com/office/drawing/2014/main" id="{91A94E5D-EA9B-8C43-B761-AC236780727A}"/>
              </a:ext>
            </a:extLst>
          </p:cNvPr>
          <p:cNvSpPr txBox="1"/>
          <p:nvPr/>
        </p:nvSpPr>
        <p:spPr>
          <a:xfrm>
            <a:off x="820270" y="3976714"/>
            <a:ext cx="9796272" cy="461665"/>
          </a:xfrm>
          <a:prstGeom prst="rect">
            <a:avLst/>
          </a:prstGeom>
          <a:noFill/>
        </p:spPr>
        <p:txBody>
          <a:bodyPr wrap="none" rtlCol="0">
            <a:spAutoFit/>
          </a:bodyPr>
          <a:lstStyle/>
          <a:p>
            <a:r>
              <a:rPr lang="es-ES" sz="2400" dirty="0">
                <a:solidFill>
                  <a:schemeClr val="accent5">
                    <a:lumMod val="50000"/>
                  </a:schemeClr>
                </a:solidFill>
              </a:rPr>
              <a:t>Los </a:t>
            </a:r>
            <a:r>
              <a:rPr lang="es-ES" sz="2400" b="1" dirty="0">
                <a:solidFill>
                  <a:schemeClr val="accent5">
                    <a:lumMod val="50000"/>
                  </a:schemeClr>
                </a:solidFill>
              </a:rPr>
              <a:t>pa</a:t>
            </a:r>
            <a:r>
              <a:rPr lang="es-ES" sz="2400" dirty="0">
                <a:solidFill>
                  <a:schemeClr val="accent5">
                    <a:lumMod val="50000"/>
                  </a:schemeClr>
                </a:solidFill>
              </a:rPr>
              <a:t>nes ya están ca</a:t>
            </a:r>
            <a:r>
              <a:rPr lang="es-ES" sz="2400" b="1" dirty="0">
                <a:solidFill>
                  <a:schemeClr val="accent5">
                    <a:lumMod val="50000"/>
                  </a:schemeClr>
                </a:solidFill>
              </a:rPr>
              <a:t>lien</a:t>
            </a:r>
            <a:r>
              <a:rPr lang="es-ES" sz="2400" dirty="0">
                <a:solidFill>
                  <a:schemeClr val="accent5">
                    <a:lumMod val="50000"/>
                  </a:schemeClr>
                </a:solidFill>
              </a:rPr>
              <a:t>tes. ¿Los co</a:t>
            </a:r>
            <a:r>
              <a:rPr lang="es-ES" sz="2400" b="1" dirty="0">
                <a:solidFill>
                  <a:schemeClr val="accent5">
                    <a:lumMod val="50000"/>
                  </a:schemeClr>
                </a:solidFill>
              </a:rPr>
              <a:t>lo</a:t>
            </a:r>
            <a:r>
              <a:rPr lang="es-ES" sz="2400" dirty="0">
                <a:solidFill>
                  <a:schemeClr val="accent5">
                    <a:lumMod val="50000"/>
                  </a:schemeClr>
                </a:solidFill>
              </a:rPr>
              <a:t>cas en la </a:t>
            </a:r>
            <a:r>
              <a:rPr lang="es-ES" sz="2400" b="1" dirty="0">
                <a:solidFill>
                  <a:schemeClr val="accent5">
                    <a:lumMod val="50000"/>
                  </a:schemeClr>
                </a:solidFill>
              </a:rPr>
              <a:t>bol</a:t>
            </a:r>
            <a:r>
              <a:rPr lang="es-ES" sz="2400" dirty="0">
                <a:solidFill>
                  <a:schemeClr val="accent5">
                    <a:lumMod val="50000"/>
                  </a:schemeClr>
                </a:solidFill>
              </a:rPr>
              <a:t>sa también?</a:t>
            </a:r>
          </a:p>
        </p:txBody>
      </p:sp>
      <p:sp>
        <p:nvSpPr>
          <p:cNvPr id="24" name="CuadroTexto 23">
            <a:extLst>
              <a:ext uri="{FF2B5EF4-FFF2-40B4-BE49-F238E27FC236}">
                <a16:creationId xmlns:a16="http://schemas.microsoft.com/office/drawing/2014/main" id="{28C2A2D9-F674-544C-AE80-EA26921067DF}"/>
              </a:ext>
            </a:extLst>
          </p:cNvPr>
          <p:cNvSpPr txBox="1"/>
          <p:nvPr/>
        </p:nvSpPr>
        <p:spPr>
          <a:xfrm>
            <a:off x="820270" y="4853819"/>
            <a:ext cx="7338869" cy="461665"/>
          </a:xfrm>
          <a:prstGeom prst="rect">
            <a:avLst/>
          </a:prstGeom>
          <a:noFill/>
        </p:spPr>
        <p:txBody>
          <a:bodyPr wrap="none" rtlCol="0">
            <a:spAutoFit/>
          </a:bodyPr>
          <a:lstStyle/>
          <a:p>
            <a:r>
              <a:rPr lang="es-ES" sz="2400" b="1" dirty="0">
                <a:solidFill>
                  <a:schemeClr val="accent5">
                    <a:lumMod val="50000"/>
                  </a:schemeClr>
                </a:solidFill>
              </a:rPr>
              <a:t>To</a:t>
            </a:r>
            <a:r>
              <a:rPr lang="es-ES" sz="2400" dirty="0">
                <a:solidFill>
                  <a:schemeClr val="accent5">
                    <a:lumMod val="50000"/>
                  </a:schemeClr>
                </a:solidFill>
              </a:rPr>
              <a:t>do </a:t>
            </a:r>
            <a:r>
              <a:rPr lang="es-ES" sz="2400" b="1" dirty="0">
                <a:solidFill>
                  <a:schemeClr val="accent5">
                    <a:lumMod val="50000"/>
                  </a:schemeClr>
                </a:solidFill>
              </a:rPr>
              <a:t>cues</a:t>
            </a:r>
            <a:r>
              <a:rPr lang="es-ES" sz="2400" dirty="0">
                <a:solidFill>
                  <a:schemeClr val="accent5">
                    <a:lumMod val="50000"/>
                  </a:schemeClr>
                </a:solidFill>
              </a:rPr>
              <a:t>ta seis </a:t>
            </a:r>
            <a:r>
              <a:rPr lang="es-ES" sz="2400" b="1" dirty="0">
                <a:solidFill>
                  <a:schemeClr val="accent5">
                    <a:lumMod val="50000"/>
                  </a:schemeClr>
                </a:solidFill>
              </a:rPr>
              <a:t>eu</a:t>
            </a:r>
            <a:r>
              <a:rPr lang="es-ES" sz="2400" dirty="0">
                <a:solidFill>
                  <a:schemeClr val="accent5">
                    <a:lumMod val="50000"/>
                  </a:schemeClr>
                </a:solidFill>
              </a:rPr>
              <a:t>ros con cinc</a:t>
            </a:r>
            <a:r>
              <a:rPr lang="es-ES" sz="2400" b="1" dirty="0">
                <a:solidFill>
                  <a:schemeClr val="accent5">
                    <a:lumMod val="50000"/>
                  </a:schemeClr>
                </a:solidFill>
              </a:rPr>
              <a:t>uen</a:t>
            </a:r>
            <a:r>
              <a:rPr lang="es-ES" sz="2400" dirty="0">
                <a:solidFill>
                  <a:schemeClr val="accent5">
                    <a:lumMod val="50000"/>
                  </a:schemeClr>
                </a:solidFill>
              </a:rPr>
              <a:t>ta céntimos.</a:t>
            </a:r>
          </a:p>
        </p:txBody>
      </p:sp>
      <p:sp>
        <p:nvSpPr>
          <p:cNvPr id="25" name="CuadroTexto 24">
            <a:extLst>
              <a:ext uri="{FF2B5EF4-FFF2-40B4-BE49-F238E27FC236}">
                <a16:creationId xmlns:a16="http://schemas.microsoft.com/office/drawing/2014/main" id="{4CD2BE5D-F759-C341-BEE2-2FE18F76264D}"/>
              </a:ext>
            </a:extLst>
          </p:cNvPr>
          <p:cNvSpPr txBox="1"/>
          <p:nvPr/>
        </p:nvSpPr>
        <p:spPr>
          <a:xfrm>
            <a:off x="806823" y="5638534"/>
            <a:ext cx="7209025" cy="461665"/>
          </a:xfrm>
          <a:prstGeom prst="rect">
            <a:avLst/>
          </a:prstGeom>
          <a:noFill/>
        </p:spPr>
        <p:txBody>
          <a:bodyPr wrap="none" rtlCol="0">
            <a:spAutoFit/>
          </a:bodyPr>
          <a:lstStyle/>
          <a:p>
            <a:r>
              <a:rPr lang="es-ES" sz="2400" dirty="0">
                <a:solidFill>
                  <a:schemeClr val="accent5">
                    <a:lumMod val="50000"/>
                  </a:schemeClr>
                </a:solidFill>
              </a:rPr>
              <a:t>También nece</a:t>
            </a:r>
            <a:r>
              <a:rPr lang="es-ES" sz="2400" b="1" dirty="0">
                <a:solidFill>
                  <a:schemeClr val="accent5">
                    <a:lumMod val="50000"/>
                  </a:schemeClr>
                </a:solidFill>
              </a:rPr>
              <a:t>si</a:t>
            </a:r>
            <a:r>
              <a:rPr lang="es-ES" sz="2400" dirty="0">
                <a:solidFill>
                  <a:schemeClr val="accent5">
                    <a:lumMod val="50000"/>
                  </a:schemeClr>
                </a:solidFill>
              </a:rPr>
              <a:t>to ver</a:t>
            </a:r>
            <a:r>
              <a:rPr lang="es-ES" sz="2400" b="1" dirty="0">
                <a:solidFill>
                  <a:schemeClr val="accent5">
                    <a:lumMod val="50000"/>
                  </a:schemeClr>
                </a:solidFill>
              </a:rPr>
              <a:t>du</a:t>
            </a:r>
            <a:r>
              <a:rPr lang="es-ES" sz="2400" dirty="0">
                <a:solidFill>
                  <a:schemeClr val="accent5">
                    <a:lumMod val="50000"/>
                  </a:schemeClr>
                </a:solidFill>
              </a:rPr>
              <a:t>ras. ¿las </a:t>
            </a:r>
            <a:r>
              <a:rPr lang="es-ES" sz="2400" b="1" dirty="0">
                <a:solidFill>
                  <a:schemeClr val="accent5">
                    <a:lumMod val="50000"/>
                  </a:schemeClr>
                </a:solidFill>
              </a:rPr>
              <a:t>tie</a:t>
            </a:r>
            <a:r>
              <a:rPr lang="es-ES" sz="2400" dirty="0">
                <a:solidFill>
                  <a:schemeClr val="accent5">
                    <a:lumMod val="50000"/>
                  </a:schemeClr>
                </a:solidFill>
              </a:rPr>
              <a:t>nes </a:t>
            </a:r>
            <a:r>
              <a:rPr lang="es-ES" sz="2400" b="1" dirty="0">
                <a:solidFill>
                  <a:schemeClr val="accent5">
                    <a:lumMod val="50000"/>
                  </a:schemeClr>
                </a:solidFill>
              </a:rPr>
              <a:t>fres</a:t>
            </a:r>
            <a:r>
              <a:rPr lang="es-ES" sz="2400" dirty="0">
                <a:solidFill>
                  <a:schemeClr val="accent5">
                    <a:lumMod val="50000"/>
                  </a:schemeClr>
                </a:solidFill>
              </a:rPr>
              <a:t>cas?</a:t>
            </a:r>
          </a:p>
        </p:txBody>
      </p:sp>
    </p:spTree>
    <p:extLst>
      <p:ext uri="{BB962C8B-B14F-4D97-AF65-F5344CB8AC3E}">
        <p14:creationId xmlns:p14="http://schemas.microsoft.com/office/powerpoint/2010/main" val="4171390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xit"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20" grpId="0"/>
      <p:bldP spid="21" grpId="0"/>
      <p:bldP spid="22" grpId="0"/>
      <p:bldP spid="24" grpId="0"/>
      <p:bldP spid="2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magen que contiene texto, señal, edificio, frente&#10;&#10;Descripción generada automáticamente">
            <a:extLst>
              <a:ext uri="{FF2B5EF4-FFF2-40B4-BE49-F238E27FC236}">
                <a16:creationId xmlns:a16="http://schemas.microsoft.com/office/drawing/2014/main" id="{6C9A38DD-34EC-4049-8C75-C2D96DAB2D8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414927"/>
          </a:xfrm>
          <a:prstGeom prst="rect">
            <a:avLst/>
          </a:prstGeom>
        </p:spPr>
      </p:pic>
      <p:sp>
        <p:nvSpPr>
          <p:cNvPr id="2" name="Título 1">
            <a:extLst>
              <a:ext uri="{FF2B5EF4-FFF2-40B4-BE49-F238E27FC236}">
                <a16:creationId xmlns:a16="http://schemas.microsoft.com/office/drawing/2014/main" id="{F8FDE6EA-6289-E544-874F-60B915230343}"/>
              </a:ext>
            </a:extLst>
          </p:cNvPr>
          <p:cNvSpPr>
            <a:spLocks noGrp="1"/>
          </p:cNvSpPr>
          <p:nvPr>
            <p:ph type="title"/>
          </p:nvPr>
        </p:nvSpPr>
        <p:spPr>
          <a:xfrm>
            <a:off x="596153" y="231105"/>
            <a:ext cx="7597276" cy="363751"/>
          </a:xfrm>
          <a:solidFill>
            <a:schemeClr val="bg1"/>
          </a:solidFill>
        </p:spPr>
        <p:txBody>
          <a:bodyPr>
            <a:noAutofit/>
          </a:bodyPr>
          <a:lstStyle/>
          <a:p>
            <a:r>
              <a:rPr lang="en-GB" sz="2400" b="1"/>
              <a:t>Ahora intenta completar este diálogo en español:</a:t>
            </a:r>
            <a:endParaRPr lang="es-GB" sz="2400" b="1" dirty="0"/>
          </a:p>
        </p:txBody>
      </p:sp>
      <p:sp>
        <p:nvSpPr>
          <p:cNvPr id="6" name="Rounded Rectangle 11">
            <a:extLst>
              <a:ext uri="{FF2B5EF4-FFF2-40B4-BE49-F238E27FC236}">
                <a16:creationId xmlns:a16="http://schemas.microsoft.com/office/drawing/2014/main" id="{DF026CD3-7E2B-014C-80E6-CB08790EECAB}"/>
              </a:ext>
            </a:extLst>
          </p:cNvPr>
          <p:cNvSpPr/>
          <p:nvPr/>
        </p:nvSpPr>
        <p:spPr>
          <a:xfrm>
            <a:off x="10757648" y="258166"/>
            <a:ext cx="117049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Llamada rectangular redondeada 8">
            <a:extLst>
              <a:ext uri="{FF2B5EF4-FFF2-40B4-BE49-F238E27FC236}">
                <a16:creationId xmlns:a16="http://schemas.microsoft.com/office/drawing/2014/main" id="{5F56119C-EF4E-1042-8AB2-072C03A6BB69}"/>
              </a:ext>
            </a:extLst>
          </p:cNvPr>
          <p:cNvSpPr/>
          <p:nvPr/>
        </p:nvSpPr>
        <p:spPr>
          <a:xfrm>
            <a:off x="3900841" y="709046"/>
            <a:ext cx="2635021" cy="981456"/>
          </a:xfrm>
          <a:prstGeom prst="wedgeRoundRectCallout">
            <a:avLst>
              <a:gd name="adj1" fmla="val 41602"/>
              <a:gd name="adj2" fmla="val 101033"/>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Hi, how much do the eggs </a:t>
            </a:r>
            <a:r>
              <a:rPr lang="es-GB" sz="2000" b="1" i="1" dirty="0">
                <a:solidFill>
                  <a:schemeClr val="accent5">
                    <a:lumMod val="50000"/>
                  </a:schemeClr>
                </a:solidFill>
              </a:rPr>
              <a:t>cost</a:t>
            </a:r>
            <a:r>
              <a:rPr lang="es-GB" sz="2000" dirty="0">
                <a:solidFill>
                  <a:schemeClr val="accent5">
                    <a:lumMod val="50000"/>
                  </a:schemeClr>
                </a:solidFill>
              </a:rPr>
              <a:t>?  </a:t>
            </a:r>
          </a:p>
        </p:txBody>
      </p:sp>
      <p:pic>
        <p:nvPicPr>
          <p:cNvPr id="10" name="Imagen 9">
            <a:extLst>
              <a:ext uri="{FF2B5EF4-FFF2-40B4-BE49-F238E27FC236}">
                <a16:creationId xmlns:a16="http://schemas.microsoft.com/office/drawing/2014/main" id="{10907DF1-EBE4-2245-B77D-DD76CB260DF9}"/>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2326" b="100000" l="6667" r="100000">
                        <a14:foregroundMark x1="35556" y1="83140" x2="18667" y2="76744"/>
                        <a14:foregroundMark x1="18667" y1="76744" x2="27556" y2="48256"/>
                        <a14:foregroundMark x1="27556" y1="48256" x2="20444" y2="29070"/>
                        <a14:foregroundMark x1="20444" y1="29070" x2="32000" y2="13372"/>
                        <a14:foregroundMark x1="32000" y1="13372" x2="46222" y2="17442"/>
                        <a14:foregroundMark x1="36000" y1="67442" x2="42222" y2="73256"/>
                        <a14:foregroundMark x1="15111" y1="76163" x2="9333" y2="85465"/>
                        <a14:foregroundMark x1="60889" y1="66860" x2="67556" y2="61047"/>
                        <a14:foregroundMark x1="78667" y1="10465" x2="76000" y2="9302"/>
                        <a14:foregroundMark x1="92444" y1="15698" x2="78667" y2="10465"/>
                        <a14:foregroundMark x1="76000" y1="9302" x2="75556" y2="9302"/>
                        <a14:foregroundMark x1="19556" y1="94767" x2="7111" y2="89535"/>
                        <a14:foregroundMark x1="42222" y1="9302" x2="39556" y2="4651"/>
                        <a14:foregroundMark x1="84889" y1="5233" x2="83111" y2="2326"/>
                        <a14:foregroundMark x1="40444" y1="3488" x2="36889" y2="2326"/>
                        <a14:backgroundMark x1="92889" y1="94767" x2="56889" y2="98256"/>
                        <a14:backgroundMark x1="68889" y1="86628" x2="69333" y2="94186"/>
                        <a14:backgroundMark x1="80444" y1="97674" x2="92444" y2="98837"/>
                        <a14:backgroundMark x1="60444" y1="98256" x2="69333" y2="99419"/>
                        <a14:backgroundMark x1="96000" y1="93605" x2="85333" y2="99419"/>
                        <a14:backgroundMark x1="48889" y1="97674" x2="46667" y2="99419"/>
                        <a14:backgroundMark x1="81778" y1="21512" x2="80889" y2="18605"/>
                        <a14:backgroundMark x1="77333" y1="19767" x2="77333" y2="19767"/>
                        <a14:backgroundMark x1="77778" y1="19186" x2="78222" y2="20349"/>
                      </a14:backgroundRemoval>
                    </a14:imgEffect>
                  </a14:imgLayer>
                </a14:imgProps>
              </a:ext>
              <a:ext uri="{28A0092B-C50C-407E-A947-70E740481C1C}">
                <a14:useLocalDpi xmlns:a14="http://schemas.microsoft.com/office/drawing/2010/main"/>
              </a:ext>
            </a:extLst>
          </a:blip>
          <a:srcRect/>
          <a:stretch/>
        </p:blipFill>
        <p:spPr>
          <a:xfrm>
            <a:off x="0" y="1352035"/>
            <a:ext cx="2859741" cy="2188883"/>
          </a:xfrm>
          <a:prstGeom prst="rect">
            <a:avLst/>
          </a:prstGeom>
        </p:spPr>
      </p:pic>
      <p:sp>
        <p:nvSpPr>
          <p:cNvPr id="11" name="Llamada rectangular redondeada 10">
            <a:extLst>
              <a:ext uri="{FF2B5EF4-FFF2-40B4-BE49-F238E27FC236}">
                <a16:creationId xmlns:a16="http://schemas.microsoft.com/office/drawing/2014/main" id="{D0E987DF-153A-854B-AEBE-1B98A192D3F7}"/>
              </a:ext>
            </a:extLst>
          </p:cNvPr>
          <p:cNvSpPr/>
          <p:nvPr/>
        </p:nvSpPr>
        <p:spPr>
          <a:xfrm>
            <a:off x="3069421" y="1582072"/>
            <a:ext cx="2993148" cy="981456"/>
          </a:xfrm>
          <a:prstGeom prst="wedgeRoundRectCallout">
            <a:avLst>
              <a:gd name="adj1" fmla="val -61043"/>
              <a:gd name="adj2" fmla="val -41629"/>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i="1" dirty="0">
                <a:solidFill>
                  <a:schemeClr val="accent5">
                    <a:lumMod val="50000"/>
                  </a:schemeClr>
                </a:solidFill>
              </a:rPr>
              <a:t>Do </a:t>
            </a:r>
            <a:r>
              <a:rPr lang="es-GB" sz="2000" b="1" i="1">
                <a:solidFill>
                  <a:schemeClr val="accent5">
                    <a:lumMod val="50000"/>
                  </a:schemeClr>
                </a:solidFill>
              </a:rPr>
              <a:t>you </a:t>
            </a:r>
            <a:r>
              <a:rPr lang="es-ES" sz="2000" b="1" i="1" dirty="0" err="1">
                <a:solidFill>
                  <a:schemeClr val="accent5">
                    <a:lumMod val="50000"/>
                  </a:schemeClr>
                </a:solidFill>
              </a:rPr>
              <a:t>prefer</a:t>
            </a:r>
            <a:r>
              <a:rPr lang="es-GB" sz="2000" b="1" i="1">
                <a:solidFill>
                  <a:schemeClr val="accent5">
                    <a:lumMod val="50000"/>
                  </a:schemeClr>
                </a:solidFill>
              </a:rPr>
              <a:t> </a:t>
            </a:r>
            <a:r>
              <a:rPr lang="es-GB" sz="2000" b="1" i="1" dirty="0">
                <a:solidFill>
                  <a:schemeClr val="accent5">
                    <a:lumMod val="50000"/>
                  </a:schemeClr>
                </a:solidFill>
              </a:rPr>
              <a:t>them </a:t>
            </a:r>
            <a:r>
              <a:rPr lang="es-GB" sz="2000" dirty="0">
                <a:solidFill>
                  <a:schemeClr val="accent5">
                    <a:lumMod val="50000"/>
                  </a:schemeClr>
                </a:solidFill>
              </a:rPr>
              <a:t>big or small?</a:t>
            </a:r>
          </a:p>
        </p:txBody>
      </p:sp>
      <p:sp>
        <p:nvSpPr>
          <p:cNvPr id="12" name="Llamada rectangular redondeada 11">
            <a:extLst>
              <a:ext uri="{FF2B5EF4-FFF2-40B4-BE49-F238E27FC236}">
                <a16:creationId xmlns:a16="http://schemas.microsoft.com/office/drawing/2014/main" id="{B9147531-A1C7-1941-A40D-3F8008321071}"/>
              </a:ext>
            </a:extLst>
          </p:cNvPr>
          <p:cNvSpPr/>
          <p:nvPr/>
        </p:nvSpPr>
        <p:spPr>
          <a:xfrm>
            <a:off x="3037200" y="2455098"/>
            <a:ext cx="2847910" cy="1533345"/>
          </a:xfrm>
          <a:prstGeom prst="wedgeRoundRectCallout">
            <a:avLst>
              <a:gd name="adj1" fmla="val 42871"/>
              <a:gd name="adj2" fmla="val 61725"/>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chemeClr val="accent5">
                    <a:lumMod val="50000"/>
                  </a:schemeClr>
                </a:solidFill>
              </a:rPr>
              <a:t>Mmmm, </a:t>
            </a:r>
            <a:r>
              <a:rPr lang="es-GB" sz="2000">
                <a:solidFill>
                  <a:schemeClr val="accent5">
                    <a:lumMod val="50000"/>
                  </a:schemeClr>
                </a:solidFill>
              </a:rPr>
              <a:t>big</a:t>
            </a:r>
            <a:r>
              <a:rPr lang="es-GB" sz="2000" dirty="0">
                <a:solidFill>
                  <a:schemeClr val="accent5">
                    <a:lumMod val="50000"/>
                  </a:schemeClr>
                </a:solidFill>
              </a:rPr>
              <a:t>. I also want to </a:t>
            </a:r>
            <a:r>
              <a:rPr lang="es-GB" sz="2000">
                <a:solidFill>
                  <a:schemeClr val="accent5">
                    <a:lumMod val="50000"/>
                  </a:schemeClr>
                </a:solidFill>
              </a:rPr>
              <a:t>buy </a:t>
            </a:r>
            <a:r>
              <a:rPr lang="en-GB" sz="2000" b="1">
                <a:solidFill>
                  <a:schemeClr val="accent5">
                    <a:lumMod val="50000"/>
                  </a:schemeClr>
                </a:solidFill>
              </a:rPr>
              <a:t>fruit and</a:t>
            </a:r>
            <a:r>
              <a:rPr lang="es-GB" sz="2000" b="1">
                <a:solidFill>
                  <a:schemeClr val="accent5">
                    <a:lumMod val="50000"/>
                  </a:schemeClr>
                </a:solidFill>
              </a:rPr>
              <a:t> </a:t>
            </a:r>
            <a:r>
              <a:rPr lang="es-ES" sz="2000" b="1" i="1">
                <a:solidFill>
                  <a:schemeClr val="accent5">
                    <a:lumMod val="50000"/>
                  </a:schemeClr>
                </a:solidFill>
              </a:rPr>
              <a:t>vegetables</a:t>
            </a:r>
            <a:r>
              <a:rPr lang="es-GB" sz="2000">
                <a:solidFill>
                  <a:schemeClr val="accent5">
                    <a:lumMod val="50000"/>
                  </a:schemeClr>
                </a:solidFill>
              </a:rPr>
              <a:t>. </a:t>
            </a:r>
            <a:endParaRPr lang="es-GB" sz="2000" dirty="0">
              <a:solidFill>
                <a:schemeClr val="accent5">
                  <a:lumMod val="50000"/>
                </a:schemeClr>
              </a:solidFill>
            </a:endParaRPr>
          </a:p>
        </p:txBody>
      </p:sp>
      <p:sp>
        <p:nvSpPr>
          <p:cNvPr id="13" name="Llamada rectangular redondeada 12">
            <a:extLst>
              <a:ext uri="{FF2B5EF4-FFF2-40B4-BE49-F238E27FC236}">
                <a16:creationId xmlns:a16="http://schemas.microsoft.com/office/drawing/2014/main" id="{364ACC22-0C2F-BA44-8340-50DEEDEC39B5}"/>
              </a:ext>
            </a:extLst>
          </p:cNvPr>
          <p:cNvSpPr/>
          <p:nvPr/>
        </p:nvSpPr>
        <p:spPr>
          <a:xfrm>
            <a:off x="2321926" y="3973722"/>
            <a:ext cx="3333005" cy="1234079"/>
          </a:xfrm>
          <a:prstGeom prst="wedgeRoundRectCallout">
            <a:avLst>
              <a:gd name="adj1" fmla="val -46502"/>
              <a:gd name="adj2" fmla="val -88746"/>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chemeClr val="accent5">
                    <a:lumMod val="50000"/>
                  </a:schemeClr>
                </a:solidFill>
              </a:rPr>
              <a:t>Look – I have some fresh apples. </a:t>
            </a:r>
            <a:r>
              <a:rPr lang="en-GB" sz="2000" b="1" i="1">
                <a:solidFill>
                  <a:schemeClr val="accent5">
                    <a:lumMod val="50000"/>
                  </a:schemeClr>
                </a:solidFill>
              </a:rPr>
              <a:t>You can try </a:t>
            </a:r>
            <a:r>
              <a:rPr lang="en-GB" sz="2000">
                <a:solidFill>
                  <a:schemeClr val="accent5">
                    <a:lumMod val="50000"/>
                  </a:schemeClr>
                </a:solidFill>
              </a:rPr>
              <a:t>one if you like.</a:t>
            </a:r>
            <a:endParaRPr lang="es-GB" sz="2000" dirty="0">
              <a:solidFill>
                <a:schemeClr val="accent5">
                  <a:lumMod val="50000"/>
                </a:schemeClr>
              </a:solidFill>
            </a:endParaRPr>
          </a:p>
        </p:txBody>
      </p:sp>
      <p:sp>
        <p:nvSpPr>
          <p:cNvPr id="14" name="Llamada rectangular redondeada 13">
            <a:extLst>
              <a:ext uri="{FF2B5EF4-FFF2-40B4-BE49-F238E27FC236}">
                <a16:creationId xmlns:a16="http://schemas.microsoft.com/office/drawing/2014/main" id="{425E17B9-A94F-AA4F-88F8-C70C2C6A8588}"/>
              </a:ext>
            </a:extLst>
          </p:cNvPr>
          <p:cNvSpPr/>
          <p:nvPr/>
        </p:nvSpPr>
        <p:spPr>
          <a:xfrm>
            <a:off x="2853780" y="5214147"/>
            <a:ext cx="2828688" cy="979023"/>
          </a:xfrm>
          <a:prstGeom prst="wedgeRoundRectCallout">
            <a:avLst>
              <a:gd name="adj1" fmla="val 56054"/>
              <a:gd name="adj2" fmla="val -85116"/>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chemeClr val="accent5">
                    <a:lumMod val="50000"/>
                  </a:schemeClr>
                </a:solidFill>
              </a:rPr>
              <a:t>Perfect, thank you</a:t>
            </a:r>
            <a:r>
              <a:rPr lang="es-GB" sz="2000">
                <a:solidFill>
                  <a:schemeClr val="accent5">
                    <a:lumMod val="50000"/>
                  </a:schemeClr>
                </a:solidFill>
              </a:rPr>
              <a:t>! </a:t>
            </a:r>
            <a:r>
              <a:rPr lang="es-GB" sz="2000" b="1" i="1" dirty="0">
                <a:solidFill>
                  <a:schemeClr val="accent5">
                    <a:lumMod val="50000"/>
                  </a:schemeClr>
                </a:solidFill>
              </a:rPr>
              <a:t>I need them</a:t>
            </a:r>
            <a:r>
              <a:rPr lang="es-GB" sz="2000" dirty="0">
                <a:solidFill>
                  <a:schemeClr val="accent5">
                    <a:lumMod val="50000"/>
                  </a:schemeClr>
                </a:solidFill>
              </a:rPr>
              <a:t> for a traditional dish.</a:t>
            </a:r>
          </a:p>
        </p:txBody>
      </p:sp>
      <p:sp>
        <p:nvSpPr>
          <p:cNvPr id="16" name="CuadroTexto 15">
            <a:extLst>
              <a:ext uri="{FF2B5EF4-FFF2-40B4-BE49-F238E27FC236}">
                <a16:creationId xmlns:a16="http://schemas.microsoft.com/office/drawing/2014/main" id="{AB515FF7-62D4-E04D-AB14-E6C8AF3E6865}"/>
              </a:ext>
            </a:extLst>
          </p:cNvPr>
          <p:cNvSpPr txBox="1"/>
          <p:nvPr/>
        </p:nvSpPr>
        <p:spPr>
          <a:xfrm>
            <a:off x="3900841" y="707148"/>
            <a:ext cx="327334" cy="400110"/>
          </a:xfrm>
          <a:prstGeom prst="rect">
            <a:avLst/>
          </a:prstGeom>
          <a:noFill/>
        </p:spPr>
        <p:txBody>
          <a:bodyPr wrap="none" rtlCol="0">
            <a:spAutoFit/>
          </a:bodyPr>
          <a:lstStyle/>
          <a:p>
            <a:r>
              <a:rPr lang="es-GB" sz="2000" b="1" dirty="0">
                <a:solidFill>
                  <a:schemeClr val="accent5">
                    <a:lumMod val="50000"/>
                  </a:schemeClr>
                </a:solidFill>
                <a:highlight>
                  <a:srgbClr val="E3EAFD"/>
                </a:highlight>
              </a:rPr>
              <a:t>1</a:t>
            </a:r>
          </a:p>
        </p:txBody>
      </p:sp>
      <p:sp>
        <p:nvSpPr>
          <p:cNvPr id="17" name="CuadroTexto 16">
            <a:extLst>
              <a:ext uri="{FF2B5EF4-FFF2-40B4-BE49-F238E27FC236}">
                <a16:creationId xmlns:a16="http://schemas.microsoft.com/office/drawing/2014/main" id="{B5439199-E481-D343-B12B-7CA6C7D47E4A}"/>
              </a:ext>
            </a:extLst>
          </p:cNvPr>
          <p:cNvSpPr txBox="1"/>
          <p:nvPr/>
        </p:nvSpPr>
        <p:spPr>
          <a:xfrm>
            <a:off x="3069462" y="1561380"/>
            <a:ext cx="328936" cy="400110"/>
          </a:xfrm>
          <a:prstGeom prst="rect">
            <a:avLst/>
          </a:prstGeom>
          <a:noFill/>
        </p:spPr>
        <p:txBody>
          <a:bodyPr wrap="none" rtlCol="0">
            <a:spAutoFit/>
          </a:bodyPr>
          <a:lstStyle/>
          <a:p>
            <a:r>
              <a:rPr lang="es-GB" sz="2000" b="1" dirty="0">
                <a:solidFill>
                  <a:schemeClr val="accent5">
                    <a:lumMod val="50000"/>
                  </a:schemeClr>
                </a:solidFill>
                <a:highlight>
                  <a:srgbClr val="E3EAFD"/>
                </a:highlight>
              </a:rPr>
              <a:t>2</a:t>
            </a:r>
          </a:p>
        </p:txBody>
      </p:sp>
      <p:sp>
        <p:nvSpPr>
          <p:cNvPr id="18" name="CuadroTexto 17">
            <a:extLst>
              <a:ext uri="{FF2B5EF4-FFF2-40B4-BE49-F238E27FC236}">
                <a16:creationId xmlns:a16="http://schemas.microsoft.com/office/drawing/2014/main" id="{61810B9C-2283-9840-BAF4-786A0FA8B84F}"/>
              </a:ext>
            </a:extLst>
          </p:cNvPr>
          <p:cNvSpPr txBox="1"/>
          <p:nvPr/>
        </p:nvSpPr>
        <p:spPr>
          <a:xfrm>
            <a:off x="3016165" y="2524832"/>
            <a:ext cx="328936" cy="400110"/>
          </a:xfrm>
          <a:prstGeom prst="rect">
            <a:avLst/>
          </a:prstGeom>
          <a:noFill/>
        </p:spPr>
        <p:txBody>
          <a:bodyPr wrap="none" rtlCol="0">
            <a:spAutoFit/>
          </a:bodyPr>
          <a:lstStyle/>
          <a:p>
            <a:r>
              <a:rPr lang="es-GB" sz="2000" b="1" dirty="0">
                <a:solidFill>
                  <a:schemeClr val="accent5">
                    <a:lumMod val="50000"/>
                  </a:schemeClr>
                </a:solidFill>
                <a:highlight>
                  <a:srgbClr val="E3EAFD"/>
                </a:highlight>
              </a:rPr>
              <a:t>3</a:t>
            </a:r>
          </a:p>
        </p:txBody>
      </p:sp>
      <p:sp>
        <p:nvSpPr>
          <p:cNvPr id="21" name="Llamada rectangular redondeada 20">
            <a:extLst>
              <a:ext uri="{FF2B5EF4-FFF2-40B4-BE49-F238E27FC236}">
                <a16:creationId xmlns:a16="http://schemas.microsoft.com/office/drawing/2014/main" id="{07D32D5D-6227-0249-89D3-01E310B61EE8}"/>
              </a:ext>
            </a:extLst>
          </p:cNvPr>
          <p:cNvSpPr/>
          <p:nvPr/>
        </p:nvSpPr>
        <p:spPr>
          <a:xfrm>
            <a:off x="6634277" y="669868"/>
            <a:ext cx="2834568" cy="981456"/>
          </a:xfrm>
          <a:prstGeom prst="wedgeRoundRectCallout">
            <a:avLst>
              <a:gd name="adj1" fmla="val -52326"/>
              <a:gd name="adj2" fmla="val 154972"/>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Hola</a:t>
            </a:r>
            <a:r>
              <a:rPr lang="es-GB" sz="2000">
                <a:solidFill>
                  <a:schemeClr val="accent5">
                    <a:lumMod val="50000"/>
                  </a:schemeClr>
                </a:solidFill>
              </a:rPr>
              <a:t>, ¿cuánto </a:t>
            </a:r>
            <a:r>
              <a:rPr lang="es-GB" sz="2000" dirty="0">
                <a:solidFill>
                  <a:schemeClr val="accent5">
                    <a:lumMod val="50000"/>
                  </a:schemeClr>
                </a:solidFill>
              </a:rPr>
              <a:t>_________ los huevos?</a:t>
            </a:r>
          </a:p>
        </p:txBody>
      </p:sp>
      <p:sp>
        <p:nvSpPr>
          <p:cNvPr id="22" name="CuadroTexto 21">
            <a:extLst>
              <a:ext uri="{FF2B5EF4-FFF2-40B4-BE49-F238E27FC236}">
                <a16:creationId xmlns:a16="http://schemas.microsoft.com/office/drawing/2014/main" id="{A7062474-4E3F-8E41-A3D2-86DB282865C9}"/>
              </a:ext>
            </a:extLst>
          </p:cNvPr>
          <p:cNvSpPr txBox="1"/>
          <p:nvPr/>
        </p:nvSpPr>
        <p:spPr>
          <a:xfrm>
            <a:off x="9141511" y="704866"/>
            <a:ext cx="327334" cy="400110"/>
          </a:xfrm>
          <a:prstGeom prst="rect">
            <a:avLst/>
          </a:prstGeom>
          <a:noFill/>
        </p:spPr>
        <p:txBody>
          <a:bodyPr wrap="none" rtlCol="0">
            <a:spAutoFit/>
          </a:bodyPr>
          <a:lstStyle/>
          <a:p>
            <a:r>
              <a:rPr lang="es-GB" sz="2000" b="1" dirty="0">
                <a:solidFill>
                  <a:schemeClr val="accent5">
                    <a:lumMod val="50000"/>
                  </a:schemeClr>
                </a:solidFill>
                <a:highlight>
                  <a:srgbClr val="E3EAFD"/>
                </a:highlight>
              </a:rPr>
              <a:t>1</a:t>
            </a:r>
          </a:p>
        </p:txBody>
      </p:sp>
      <p:sp>
        <p:nvSpPr>
          <p:cNvPr id="23" name="Llamada rectangular redondeada 22">
            <a:extLst>
              <a:ext uri="{FF2B5EF4-FFF2-40B4-BE49-F238E27FC236}">
                <a16:creationId xmlns:a16="http://schemas.microsoft.com/office/drawing/2014/main" id="{0FF77DE0-B8C3-C743-95FA-0900D5C4E966}"/>
              </a:ext>
            </a:extLst>
          </p:cNvPr>
          <p:cNvSpPr/>
          <p:nvPr/>
        </p:nvSpPr>
        <p:spPr>
          <a:xfrm>
            <a:off x="6535861" y="1641179"/>
            <a:ext cx="3075329" cy="981456"/>
          </a:xfrm>
          <a:prstGeom prst="wedgeRoundRectCallout">
            <a:avLst>
              <a:gd name="adj1" fmla="val -62631"/>
              <a:gd name="adj2" fmla="val -25692"/>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a:solidFill>
                  <a:schemeClr val="accent5">
                    <a:lumMod val="50000"/>
                  </a:schemeClr>
                </a:solidFill>
              </a:rPr>
              <a:t>¿___ _______</a:t>
            </a:r>
            <a:r>
              <a:rPr lang="es-ES" sz="2000" dirty="0">
                <a:solidFill>
                  <a:schemeClr val="accent5">
                    <a:lumMod val="50000"/>
                  </a:schemeClr>
                </a:solidFill>
              </a:rPr>
              <a:t>_</a:t>
            </a:r>
            <a:r>
              <a:rPr lang="es-GB" sz="2000">
                <a:solidFill>
                  <a:schemeClr val="accent5">
                    <a:lumMod val="50000"/>
                  </a:schemeClr>
                </a:solidFill>
              </a:rPr>
              <a:t>_ </a:t>
            </a:r>
            <a:r>
              <a:rPr lang="es-GB" sz="2000" dirty="0">
                <a:solidFill>
                  <a:schemeClr val="accent5">
                    <a:lumMod val="50000"/>
                  </a:schemeClr>
                </a:solidFill>
              </a:rPr>
              <a:t>grandes o pequeños?</a:t>
            </a:r>
          </a:p>
        </p:txBody>
      </p:sp>
      <p:sp>
        <p:nvSpPr>
          <p:cNvPr id="24" name="CuadroTexto 23">
            <a:extLst>
              <a:ext uri="{FF2B5EF4-FFF2-40B4-BE49-F238E27FC236}">
                <a16:creationId xmlns:a16="http://schemas.microsoft.com/office/drawing/2014/main" id="{74CDB4E7-186D-E54F-BD89-8BE04DD84C3D}"/>
              </a:ext>
            </a:extLst>
          </p:cNvPr>
          <p:cNvSpPr txBox="1"/>
          <p:nvPr/>
        </p:nvSpPr>
        <p:spPr>
          <a:xfrm>
            <a:off x="9304377" y="1641179"/>
            <a:ext cx="328936" cy="400110"/>
          </a:xfrm>
          <a:prstGeom prst="rect">
            <a:avLst/>
          </a:prstGeom>
          <a:noFill/>
        </p:spPr>
        <p:txBody>
          <a:bodyPr wrap="none" rtlCol="0">
            <a:spAutoFit/>
          </a:bodyPr>
          <a:lstStyle/>
          <a:p>
            <a:r>
              <a:rPr lang="es-GB" sz="2000" b="1" dirty="0">
                <a:solidFill>
                  <a:schemeClr val="accent5">
                    <a:lumMod val="50000"/>
                  </a:schemeClr>
                </a:solidFill>
                <a:highlight>
                  <a:srgbClr val="E3EAFD"/>
                </a:highlight>
              </a:rPr>
              <a:t>2</a:t>
            </a:r>
          </a:p>
        </p:txBody>
      </p:sp>
      <p:sp>
        <p:nvSpPr>
          <p:cNvPr id="25" name="Llamada rectangular redondeada 24">
            <a:extLst>
              <a:ext uri="{FF2B5EF4-FFF2-40B4-BE49-F238E27FC236}">
                <a16:creationId xmlns:a16="http://schemas.microsoft.com/office/drawing/2014/main" id="{B1EB5905-0A66-7840-BF24-BB47826F58F2}"/>
              </a:ext>
            </a:extLst>
          </p:cNvPr>
          <p:cNvSpPr/>
          <p:nvPr/>
        </p:nvSpPr>
        <p:spPr>
          <a:xfrm>
            <a:off x="6535862" y="2573397"/>
            <a:ext cx="3331121" cy="1434046"/>
          </a:xfrm>
          <a:prstGeom prst="wedgeRoundRectCallout">
            <a:avLst>
              <a:gd name="adj1" fmla="val -51013"/>
              <a:gd name="adj2" fmla="val 5178"/>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a:solidFill>
                  <a:schemeClr val="accent5">
                    <a:lumMod val="50000"/>
                  </a:schemeClr>
                </a:solidFill>
              </a:rPr>
              <a:t>Mmm, </a:t>
            </a:r>
            <a:r>
              <a:rPr lang="es-GB" sz="2000">
                <a:solidFill>
                  <a:schemeClr val="accent5">
                    <a:lumMod val="50000"/>
                  </a:schemeClr>
                </a:solidFill>
              </a:rPr>
              <a:t>grandes</a:t>
            </a:r>
            <a:r>
              <a:rPr lang="es-GB" sz="2000" dirty="0">
                <a:solidFill>
                  <a:schemeClr val="accent5">
                    <a:lumMod val="50000"/>
                  </a:schemeClr>
                </a:solidFill>
              </a:rPr>
              <a:t>. También quiero </a:t>
            </a:r>
            <a:r>
              <a:rPr lang="es-GB" sz="2000">
                <a:solidFill>
                  <a:schemeClr val="accent5">
                    <a:lumMod val="50000"/>
                  </a:schemeClr>
                </a:solidFill>
              </a:rPr>
              <a:t>comprar </a:t>
            </a:r>
            <a:r>
              <a:rPr lang="es-ES" sz="2000">
                <a:solidFill>
                  <a:schemeClr val="accent5">
                    <a:lumMod val="50000"/>
                  </a:schemeClr>
                </a:solidFill>
              </a:rPr>
              <a:t>_________             __________</a:t>
            </a:r>
            <a:r>
              <a:rPr lang="es-GB" sz="2000">
                <a:solidFill>
                  <a:schemeClr val="accent5">
                    <a:lumMod val="50000"/>
                  </a:schemeClr>
                </a:solidFill>
              </a:rPr>
              <a:t>. </a:t>
            </a:r>
            <a:endParaRPr lang="es-GB" sz="2000" dirty="0">
              <a:solidFill>
                <a:schemeClr val="accent5">
                  <a:lumMod val="50000"/>
                </a:schemeClr>
              </a:solidFill>
            </a:endParaRPr>
          </a:p>
        </p:txBody>
      </p:sp>
      <p:sp>
        <p:nvSpPr>
          <p:cNvPr id="26" name="CuadroTexto 25">
            <a:extLst>
              <a:ext uri="{FF2B5EF4-FFF2-40B4-BE49-F238E27FC236}">
                <a16:creationId xmlns:a16="http://schemas.microsoft.com/office/drawing/2014/main" id="{B0D985FD-CB82-814F-8D7F-0F0F26842589}"/>
              </a:ext>
            </a:extLst>
          </p:cNvPr>
          <p:cNvSpPr txBox="1"/>
          <p:nvPr/>
        </p:nvSpPr>
        <p:spPr>
          <a:xfrm>
            <a:off x="9446722" y="2629605"/>
            <a:ext cx="328936" cy="400110"/>
          </a:xfrm>
          <a:prstGeom prst="rect">
            <a:avLst/>
          </a:prstGeom>
          <a:noFill/>
        </p:spPr>
        <p:txBody>
          <a:bodyPr wrap="none" rtlCol="0">
            <a:spAutoFit/>
          </a:bodyPr>
          <a:lstStyle/>
          <a:p>
            <a:r>
              <a:rPr lang="es-GB" sz="2000" b="1" dirty="0">
                <a:solidFill>
                  <a:schemeClr val="accent5">
                    <a:lumMod val="50000"/>
                  </a:schemeClr>
                </a:solidFill>
                <a:highlight>
                  <a:srgbClr val="E3EAFD"/>
                </a:highlight>
              </a:rPr>
              <a:t>3</a:t>
            </a:r>
          </a:p>
        </p:txBody>
      </p:sp>
      <p:sp>
        <p:nvSpPr>
          <p:cNvPr id="27" name="Llamada rectangular redondeada 26">
            <a:extLst>
              <a:ext uri="{FF2B5EF4-FFF2-40B4-BE49-F238E27FC236}">
                <a16:creationId xmlns:a16="http://schemas.microsoft.com/office/drawing/2014/main" id="{EA79F037-D938-B543-893D-823E93202F75}"/>
              </a:ext>
            </a:extLst>
          </p:cNvPr>
          <p:cNvSpPr/>
          <p:nvPr/>
        </p:nvSpPr>
        <p:spPr>
          <a:xfrm>
            <a:off x="6719450" y="3978195"/>
            <a:ext cx="3210117" cy="1229606"/>
          </a:xfrm>
          <a:prstGeom prst="wedgeRoundRectCallout">
            <a:avLst>
              <a:gd name="adj1" fmla="val -71340"/>
              <a:gd name="adj2" fmla="val -43388"/>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chemeClr val="accent5">
                    <a:lumMod val="50000"/>
                  </a:schemeClr>
                </a:solidFill>
              </a:rPr>
              <a:t>Mira – tengo unas manzanas frescas. ______________ una si quieres.</a:t>
            </a:r>
            <a:endParaRPr lang="es-GB" sz="2000" dirty="0">
              <a:solidFill>
                <a:schemeClr val="accent5">
                  <a:lumMod val="50000"/>
                </a:schemeClr>
              </a:solidFill>
            </a:endParaRPr>
          </a:p>
        </p:txBody>
      </p:sp>
      <p:sp>
        <p:nvSpPr>
          <p:cNvPr id="28" name="CuadroTexto 27">
            <a:extLst>
              <a:ext uri="{FF2B5EF4-FFF2-40B4-BE49-F238E27FC236}">
                <a16:creationId xmlns:a16="http://schemas.microsoft.com/office/drawing/2014/main" id="{A93C9A72-7BF7-1442-82A5-3CDB887906A5}"/>
              </a:ext>
            </a:extLst>
          </p:cNvPr>
          <p:cNvSpPr txBox="1"/>
          <p:nvPr/>
        </p:nvSpPr>
        <p:spPr>
          <a:xfrm>
            <a:off x="2321926" y="4743701"/>
            <a:ext cx="328936" cy="400110"/>
          </a:xfrm>
          <a:prstGeom prst="rect">
            <a:avLst/>
          </a:prstGeom>
          <a:noFill/>
        </p:spPr>
        <p:txBody>
          <a:bodyPr wrap="none" rtlCol="0">
            <a:spAutoFit/>
          </a:bodyPr>
          <a:lstStyle/>
          <a:p>
            <a:r>
              <a:rPr lang="es-GB" sz="2000" b="1" dirty="0">
                <a:solidFill>
                  <a:schemeClr val="accent5">
                    <a:lumMod val="50000"/>
                  </a:schemeClr>
                </a:solidFill>
                <a:highlight>
                  <a:srgbClr val="E3EAFD"/>
                </a:highlight>
              </a:rPr>
              <a:t>4</a:t>
            </a:r>
          </a:p>
        </p:txBody>
      </p:sp>
      <p:sp>
        <p:nvSpPr>
          <p:cNvPr id="30" name="CuadroTexto 29">
            <a:extLst>
              <a:ext uri="{FF2B5EF4-FFF2-40B4-BE49-F238E27FC236}">
                <a16:creationId xmlns:a16="http://schemas.microsoft.com/office/drawing/2014/main" id="{4C626FF4-B3D8-874E-8DF6-0042C374F50F}"/>
              </a:ext>
            </a:extLst>
          </p:cNvPr>
          <p:cNvSpPr txBox="1"/>
          <p:nvPr/>
        </p:nvSpPr>
        <p:spPr>
          <a:xfrm>
            <a:off x="2818531" y="5530688"/>
            <a:ext cx="374822" cy="411706"/>
          </a:xfrm>
          <a:prstGeom prst="rect">
            <a:avLst/>
          </a:prstGeom>
          <a:noFill/>
        </p:spPr>
        <p:txBody>
          <a:bodyPr wrap="square" rtlCol="0">
            <a:spAutoFit/>
          </a:bodyPr>
          <a:lstStyle/>
          <a:p>
            <a:r>
              <a:rPr lang="es-GB" sz="2000" b="1" dirty="0">
                <a:solidFill>
                  <a:schemeClr val="accent5">
                    <a:lumMod val="50000"/>
                  </a:schemeClr>
                </a:solidFill>
                <a:highlight>
                  <a:srgbClr val="E3EAFD"/>
                </a:highlight>
              </a:rPr>
              <a:t>5</a:t>
            </a:r>
          </a:p>
        </p:txBody>
      </p:sp>
      <p:pic>
        <p:nvPicPr>
          <p:cNvPr id="15" name="Imagen 14" descr="Dibujo animado de un personaje animado&#10;&#10;Descripción generada automáticamente con confianza media">
            <a:extLst>
              <a:ext uri="{FF2B5EF4-FFF2-40B4-BE49-F238E27FC236}">
                <a16:creationId xmlns:a16="http://schemas.microsoft.com/office/drawing/2014/main" id="{8AABBDBE-CB6C-5743-904C-19A01B0C0F76}"/>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ackgroundRemoval t="10000" b="90556" l="0" r="100000">
                        <a14:foregroundMark x1="63333" y1="23889" x2="64561" y2="31111"/>
                        <a14:foregroundMark x1="75263" y1="26852" x2="76140" y2="30926"/>
                        <a14:foregroundMark x1="40526" y1="75278" x2="28246" y2="77685"/>
                        <a14:foregroundMark x1="41053" y1="74167" x2="38947" y2="82037"/>
                        <a14:foregroundMark x1="38947" y1="82037" x2="38947" y2="82037"/>
                        <a14:foregroundMark x1="31754" y1="87685" x2="32105" y2="89167"/>
                        <a14:foregroundMark x1="77895" y1="89352" x2="72456" y2="90556"/>
                        <a14:backgroundMark x1="26491" y1="70833" x2="26491" y2="70833"/>
                      </a14:backgroundRemoval>
                    </a14:imgEffect>
                  </a14:imgLayer>
                </a14:imgProps>
              </a:ext>
              <a:ext uri="{28A0092B-C50C-407E-A947-70E740481C1C}">
                <a14:useLocalDpi xmlns:a14="http://schemas.microsoft.com/office/drawing/2010/main"/>
              </a:ext>
            </a:extLst>
          </a:blip>
          <a:srcRect/>
          <a:stretch/>
        </p:blipFill>
        <p:spPr>
          <a:xfrm flipH="1">
            <a:off x="5428548" y="2387582"/>
            <a:ext cx="1891002" cy="3586086"/>
          </a:xfrm>
          <a:prstGeom prst="rect">
            <a:avLst/>
          </a:prstGeom>
          <a:effectLst>
            <a:outerShdw blurRad="76200" dist="317500" dir="18900000" sy="23000" kx="-1200000" algn="bl" rotWithShape="0">
              <a:prstClr val="black">
                <a:alpha val="20000"/>
              </a:prstClr>
            </a:outerShdw>
          </a:effectLst>
        </p:spPr>
      </p:pic>
      <p:sp>
        <p:nvSpPr>
          <p:cNvPr id="31" name="CuadroTexto 30">
            <a:extLst>
              <a:ext uri="{FF2B5EF4-FFF2-40B4-BE49-F238E27FC236}">
                <a16:creationId xmlns:a16="http://schemas.microsoft.com/office/drawing/2014/main" id="{30CEFCDB-5851-E44E-BFBB-C68D4CBF88DA}"/>
              </a:ext>
            </a:extLst>
          </p:cNvPr>
          <p:cNvSpPr txBox="1"/>
          <p:nvPr/>
        </p:nvSpPr>
        <p:spPr>
          <a:xfrm>
            <a:off x="9633313" y="4040142"/>
            <a:ext cx="328936" cy="400110"/>
          </a:xfrm>
          <a:prstGeom prst="rect">
            <a:avLst/>
          </a:prstGeom>
          <a:noFill/>
        </p:spPr>
        <p:txBody>
          <a:bodyPr wrap="none" rtlCol="0">
            <a:spAutoFit/>
          </a:bodyPr>
          <a:lstStyle/>
          <a:p>
            <a:r>
              <a:rPr lang="es-GB" sz="2000" b="1" dirty="0">
                <a:solidFill>
                  <a:schemeClr val="accent5">
                    <a:lumMod val="50000"/>
                  </a:schemeClr>
                </a:solidFill>
                <a:highlight>
                  <a:srgbClr val="E3EAFD"/>
                </a:highlight>
              </a:rPr>
              <a:t>4</a:t>
            </a:r>
          </a:p>
        </p:txBody>
      </p:sp>
      <p:sp>
        <p:nvSpPr>
          <p:cNvPr id="29" name="Llamada rectangular redondeada 28">
            <a:extLst>
              <a:ext uri="{FF2B5EF4-FFF2-40B4-BE49-F238E27FC236}">
                <a16:creationId xmlns:a16="http://schemas.microsoft.com/office/drawing/2014/main" id="{5B8606A2-B569-304E-B110-9571E6FDED15}"/>
              </a:ext>
            </a:extLst>
          </p:cNvPr>
          <p:cNvSpPr/>
          <p:nvPr/>
        </p:nvSpPr>
        <p:spPr>
          <a:xfrm>
            <a:off x="6659939" y="5215274"/>
            <a:ext cx="3095835" cy="979023"/>
          </a:xfrm>
          <a:prstGeom prst="wedgeRoundRectCallout">
            <a:avLst>
              <a:gd name="adj1" fmla="val -50156"/>
              <a:gd name="adj2" fmla="val -58513"/>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a:solidFill>
                  <a:schemeClr val="accent5">
                    <a:lumMod val="50000"/>
                  </a:schemeClr>
                </a:solidFill>
              </a:rPr>
              <a:t>¡</a:t>
            </a:r>
            <a:r>
              <a:rPr lang="en-GB" sz="2000">
                <a:solidFill>
                  <a:schemeClr val="accent5">
                    <a:lumMod val="50000"/>
                  </a:schemeClr>
                </a:solidFill>
              </a:rPr>
              <a:t>Perfecto, gracias</a:t>
            </a:r>
            <a:r>
              <a:rPr lang="es-GB" sz="2000">
                <a:solidFill>
                  <a:schemeClr val="accent5">
                    <a:lumMod val="50000"/>
                  </a:schemeClr>
                </a:solidFill>
              </a:rPr>
              <a:t>!</a:t>
            </a:r>
            <a:r>
              <a:rPr lang="es-ES" sz="2000">
                <a:solidFill>
                  <a:schemeClr val="accent5">
                    <a:lumMod val="50000"/>
                  </a:schemeClr>
                </a:solidFill>
              </a:rPr>
              <a:t> </a:t>
            </a:r>
            <a:r>
              <a:rPr lang="en-GB" sz="2000">
                <a:solidFill>
                  <a:schemeClr val="accent5">
                    <a:lumMod val="50000"/>
                  </a:schemeClr>
                </a:solidFill>
              </a:rPr>
              <a:t>________</a:t>
            </a:r>
            <a:r>
              <a:rPr lang="es-GB" sz="2000">
                <a:solidFill>
                  <a:schemeClr val="accent5">
                    <a:lumMod val="50000"/>
                  </a:schemeClr>
                </a:solidFill>
              </a:rPr>
              <a:t>___</a:t>
            </a:r>
            <a:r>
              <a:rPr lang="es-ES" sz="2000">
                <a:solidFill>
                  <a:schemeClr val="accent5">
                    <a:lumMod val="50000"/>
                  </a:schemeClr>
                </a:solidFill>
              </a:rPr>
              <a:t>__</a:t>
            </a:r>
            <a:r>
              <a:rPr lang="es-GB" sz="2000">
                <a:solidFill>
                  <a:schemeClr val="accent5">
                    <a:lumMod val="50000"/>
                  </a:schemeClr>
                </a:solidFill>
              </a:rPr>
              <a:t> </a:t>
            </a:r>
            <a:r>
              <a:rPr lang="en-GB" sz="2000">
                <a:solidFill>
                  <a:schemeClr val="accent5">
                    <a:lumMod val="50000"/>
                  </a:schemeClr>
                </a:solidFill>
              </a:rPr>
              <a:t>para un plato tradicional</a:t>
            </a:r>
            <a:r>
              <a:rPr lang="es-GB" sz="2000">
                <a:solidFill>
                  <a:schemeClr val="accent5">
                    <a:lumMod val="50000"/>
                  </a:schemeClr>
                </a:solidFill>
              </a:rPr>
              <a:t>.</a:t>
            </a:r>
            <a:endParaRPr lang="es-GB" sz="2000" dirty="0">
              <a:solidFill>
                <a:schemeClr val="accent5">
                  <a:lumMod val="50000"/>
                </a:schemeClr>
              </a:solidFill>
            </a:endParaRPr>
          </a:p>
        </p:txBody>
      </p:sp>
      <p:sp>
        <p:nvSpPr>
          <p:cNvPr id="32" name="CuadroTexto 31">
            <a:extLst>
              <a:ext uri="{FF2B5EF4-FFF2-40B4-BE49-F238E27FC236}">
                <a16:creationId xmlns:a16="http://schemas.microsoft.com/office/drawing/2014/main" id="{A57F4D50-08E0-874E-99E4-BD70B7C9F252}"/>
              </a:ext>
            </a:extLst>
          </p:cNvPr>
          <p:cNvSpPr txBox="1"/>
          <p:nvPr/>
        </p:nvSpPr>
        <p:spPr>
          <a:xfrm>
            <a:off x="9517372" y="5469554"/>
            <a:ext cx="491695" cy="400110"/>
          </a:xfrm>
          <a:prstGeom prst="rect">
            <a:avLst/>
          </a:prstGeom>
          <a:noFill/>
        </p:spPr>
        <p:txBody>
          <a:bodyPr wrap="square" rtlCol="0">
            <a:spAutoFit/>
          </a:bodyPr>
          <a:lstStyle/>
          <a:p>
            <a:r>
              <a:rPr lang="es-GB" sz="2000" b="1" dirty="0">
                <a:solidFill>
                  <a:schemeClr val="accent5">
                    <a:lumMod val="50000"/>
                  </a:schemeClr>
                </a:solidFill>
                <a:highlight>
                  <a:srgbClr val="E3EAFD"/>
                </a:highlight>
              </a:rPr>
              <a:t>5</a:t>
            </a:r>
          </a:p>
        </p:txBody>
      </p:sp>
      <p:sp>
        <p:nvSpPr>
          <p:cNvPr id="3" name="CuadroTexto 2">
            <a:extLst>
              <a:ext uri="{FF2B5EF4-FFF2-40B4-BE49-F238E27FC236}">
                <a16:creationId xmlns:a16="http://schemas.microsoft.com/office/drawing/2014/main" id="{D7C4B328-439C-6B4C-B7DC-08226FC27AD9}"/>
              </a:ext>
            </a:extLst>
          </p:cNvPr>
          <p:cNvSpPr txBox="1"/>
          <p:nvPr/>
        </p:nvSpPr>
        <p:spPr>
          <a:xfrm>
            <a:off x="7298630" y="931004"/>
            <a:ext cx="1178528" cy="400110"/>
          </a:xfrm>
          <a:prstGeom prst="rect">
            <a:avLst/>
          </a:prstGeom>
          <a:noFill/>
        </p:spPr>
        <p:txBody>
          <a:bodyPr wrap="none" rtlCol="0">
            <a:spAutoFit/>
          </a:bodyPr>
          <a:lstStyle/>
          <a:p>
            <a:r>
              <a:rPr lang="es-GB" sz="2000" b="1" dirty="0">
                <a:solidFill>
                  <a:srgbClr val="F66400"/>
                </a:solidFill>
              </a:rPr>
              <a:t>cuestan</a:t>
            </a:r>
          </a:p>
        </p:txBody>
      </p:sp>
      <p:sp>
        <p:nvSpPr>
          <p:cNvPr id="33" name="CuadroTexto 32">
            <a:extLst>
              <a:ext uri="{FF2B5EF4-FFF2-40B4-BE49-F238E27FC236}">
                <a16:creationId xmlns:a16="http://schemas.microsoft.com/office/drawing/2014/main" id="{35F9BDAB-B82F-C84C-AE0E-0132E723B702}"/>
              </a:ext>
            </a:extLst>
          </p:cNvPr>
          <p:cNvSpPr txBox="1"/>
          <p:nvPr/>
        </p:nvSpPr>
        <p:spPr>
          <a:xfrm>
            <a:off x="7261325" y="1752351"/>
            <a:ext cx="572593" cy="400110"/>
          </a:xfrm>
          <a:prstGeom prst="rect">
            <a:avLst/>
          </a:prstGeom>
          <a:noFill/>
        </p:spPr>
        <p:txBody>
          <a:bodyPr wrap="none" rtlCol="0">
            <a:spAutoFit/>
          </a:bodyPr>
          <a:lstStyle/>
          <a:p>
            <a:r>
              <a:rPr lang="es-GB" sz="2000" b="1" dirty="0">
                <a:solidFill>
                  <a:srgbClr val="F66400"/>
                </a:solidFill>
              </a:rPr>
              <a:t>Los</a:t>
            </a:r>
          </a:p>
        </p:txBody>
      </p:sp>
      <p:sp>
        <p:nvSpPr>
          <p:cNvPr id="34" name="CuadroTexto 33">
            <a:extLst>
              <a:ext uri="{FF2B5EF4-FFF2-40B4-BE49-F238E27FC236}">
                <a16:creationId xmlns:a16="http://schemas.microsoft.com/office/drawing/2014/main" id="{3C266673-4C0D-424D-929A-44A4C41930A8}"/>
              </a:ext>
            </a:extLst>
          </p:cNvPr>
          <p:cNvSpPr txBox="1"/>
          <p:nvPr/>
        </p:nvSpPr>
        <p:spPr>
          <a:xfrm>
            <a:off x="8192423" y="3243205"/>
            <a:ext cx="960519" cy="400110"/>
          </a:xfrm>
          <a:prstGeom prst="rect">
            <a:avLst/>
          </a:prstGeom>
          <a:noFill/>
        </p:spPr>
        <p:txBody>
          <a:bodyPr wrap="none" rtlCol="0">
            <a:spAutoFit/>
          </a:bodyPr>
          <a:lstStyle/>
          <a:p>
            <a:r>
              <a:rPr lang="es-ES" sz="2000" b="1">
                <a:solidFill>
                  <a:srgbClr val="F66400"/>
                </a:solidFill>
              </a:rPr>
              <a:t>fruta y</a:t>
            </a:r>
            <a:endParaRPr lang="es-GB" sz="2000" b="1" dirty="0">
              <a:solidFill>
                <a:srgbClr val="F66400"/>
              </a:solidFill>
            </a:endParaRPr>
          </a:p>
        </p:txBody>
      </p:sp>
      <p:sp>
        <p:nvSpPr>
          <p:cNvPr id="38" name="CuadroTexto 37">
            <a:extLst>
              <a:ext uri="{FF2B5EF4-FFF2-40B4-BE49-F238E27FC236}">
                <a16:creationId xmlns:a16="http://schemas.microsoft.com/office/drawing/2014/main" id="{22A382AA-B790-9846-989A-65417C547B5A}"/>
              </a:ext>
            </a:extLst>
          </p:cNvPr>
          <p:cNvSpPr txBox="1"/>
          <p:nvPr/>
        </p:nvSpPr>
        <p:spPr>
          <a:xfrm>
            <a:off x="6793462" y="5491087"/>
            <a:ext cx="1709122" cy="400110"/>
          </a:xfrm>
          <a:prstGeom prst="rect">
            <a:avLst/>
          </a:prstGeom>
          <a:noFill/>
        </p:spPr>
        <p:txBody>
          <a:bodyPr wrap="none" rtlCol="0">
            <a:spAutoFit/>
          </a:bodyPr>
          <a:lstStyle/>
          <a:p>
            <a:r>
              <a:rPr lang="es-ES" sz="2000" b="1">
                <a:solidFill>
                  <a:srgbClr val="F66400"/>
                </a:solidFill>
              </a:rPr>
              <a:t>Las necesito</a:t>
            </a:r>
            <a:endParaRPr lang="es-GB" sz="2000" b="1" dirty="0">
              <a:solidFill>
                <a:srgbClr val="F66400"/>
              </a:solidFill>
            </a:endParaRPr>
          </a:p>
        </p:txBody>
      </p:sp>
      <p:sp>
        <p:nvSpPr>
          <p:cNvPr id="41" name="CuadroTexto 40">
            <a:extLst>
              <a:ext uri="{FF2B5EF4-FFF2-40B4-BE49-F238E27FC236}">
                <a16:creationId xmlns:a16="http://schemas.microsoft.com/office/drawing/2014/main" id="{BDB750EB-E5F3-1747-BC01-1813523BD4D0}"/>
              </a:ext>
            </a:extLst>
          </p:cNvPr>
          <p:cNvSpPr txBox="1"/>
          <p:nvPr/>
        </p:nvSpPr>
        <p:spPr>
          <a:xfrm>
            <a:off x="7752510" y="1756462"/>
            <a:ext cx="1253869" cy="400110"/>
          </a:xfrm>
          <a:prstGeom prst="rect">
            <a:avLst/>
          </a:prstGeom>
          <a:noFill/>
        </p:spPr>
        <p:txBody>
          <a:bodyPr wrap="none" rtlCol="0">
            <a:spAutoFit/>
          </a:bodyPr>
          <a:lstStyle/>
          <a:p>
            <a:r>
              <a:rPr lang="es-ES" sz="2000" b="1" dirty="0" err="1">
                <a:solidFill>
                  <a:srgbClr val="F66400"/>
                </a:solidFill>
              </a:rPr>
              <a:t>prefier</a:t>
            </a:r>
            <a:r>
              <a:rPr lang="es-GB" sz="2000" b="1">
                <a:solidFill>
                  <a:srgbClr val="F66400"/>
                </a:solidFill>
              </a:rPr>
              <a:t>es</a:t>
            </a:r>
            <a:endParaRPr lang="es-GB" sz="2000" b="1" dirty="0">
              <a:solidFill>
                <a:srgbClr val="F66400"/>
              </a:solidFill>
            </a:endParaRPr>
          </a:p>
        </p:txBody>
      </p:sp>
      <p:sp>
        <p:nvSpPr>
          <p:cNvPr id="43" name="CuadroTexto 37">
            <a:extLst>
              <a:ext uri="{FF2B5EF4-FFF2-40B4-BE49-F238E27FC236}">
                <a16:creationId xmlns:a16="http://schemas.microsoft.com/office/drawing/2014/main" id="{22A382AA-B790-9846-989A-65417C547B5A}"/>
              </a:ext>
            </a:extLst>
          </p:cNvPr>
          <p:cNvSpPr txBox="1"/>
          <p:nvPr/>
        </p:nvSpPr>
        <p:spPr>
          <a:xfrm>
            <a:off x="6892158" y="4543646"/>
            <a:ext cx="2000869" cy="400110"/>
          </a:xfrm>
          <a:prstGeom prst="rect">
            <a:avLst/>
          </a:prstGeom>
          <a:noFill/>
        </p:spPr>
        <p:txBody>
          <a:bodyPr wrap="none" rtlCol="0">
            <a:spAutoFit/>
          </a:bodyPr>
          <a:lstStyle/>
          <a:p>
            <a:r>
              <a:rPr lang="es-ES" sz="2000" b="1">
                <a:solidFill>
                  <a:srgbClr val="F66400"/>
                </a:solidFill>
              </a:rPr>
              <a:t>Puedes probar</a:t>
            </a:r>
            <a:endParaRPr lang="es-GB" sz="2000" b="1" dirty="0">
              <a:solidFill>
                <a:srgbClr val="F66400"/>
              </a:solidFill>
            </a:endParaRPr>
          </a:p>
        </p:txBody>
      </p:sp>
      <p:sp>
        <p:nvSpPr>
          <p:cNvPr id="4" name="Rectangle 3"/>
          <p:cNvSpPr/>
          <p:nvPr/>
        </p:nvSpPr>
        <p:spPr>
          <a:xfrm>
            <a:off x="7498897" y="3554002"/>
            <a:ext cx="1261884" cy="400110"/>
          </a:xfrm>
          <a:prstGeom prst="rect">
            <a:avLst/>
          </a:prstGeom>
        </p:spPr>
        <p:txBody>
          <a:bodyPr wrap="none">
            <a:spAutoFit/>
          </a:bodyPr>
          <a:lstStyle/>
          <a:p>
            <a:r>
              <a:rPr lang="es-ES" sz="2000" b="1">
                <a:solidFill>
                  <a:srgbClr val="F66400"/>
                </a:solidFill>
              </a:rPr>
              <a:t>verduras</a:t>
            </a:r>
            <a:endParaRPr lang="es-GB" sz="2000" b="1" dirty="0">
              <a:solidFill>
                <a:srgbClr val="F66400"/>
              </a:solidFill>
            </a:endParaRPr>
          </a:p>
        </p:txBody>
      </p:sp>
    </p:spTree>
    <p:extLst>
      <p:ext uri="{BB962C8B-B14F-4D97-AF65-F5344CB8AC3E}">
        <p14:creationId xmlns:p14="http://schemas.microsoft.com/office/powerpoint/2010/main" val="3030928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3" grpId="0"/>
      <p:bldP spid="34" grpId="0"/>
      <p:bldP spid="38" grpId="0"/>
      <p:bldP spid="41" grpId="0"/>
      <p:bldP spid="43" grpId="0"/>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magen que contiene texto, señal, edificio, frente&#10;&#10;Descripción generada automáticamente">
            <a:extLst>
              <a:ext uri="{FF2B5EF4-FFF2-40B4-BE49-F238E27FC236}">
                <a16:creationId xmlns:a16="http://schemas.microsoft.com/office/drawing/2014/main" id="{6C9A38DD-34EC-4049-8C75-C2D96DAB2D8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414927"/>
          </a:xfrm>
          <a:prstGeom prst="rect">
            <a:avLst/>
          </a:prstGeom>
        </p:spPr>
      </p:pic>
      <p:sp>
        <p:nvSpPr>
          <p:cNvPr id="2" name="Título 1">
            <a:extLst>
              <a:ext uri="{FF2B5EF4-FFF2-40B4-BE49-F238E27FC236}">
                <a16:creationId xmlns:a16="http://schemas.microsoft.com/office/drawing/2014/main" id="{F8FDE6EA-6289-E544-874F-60B915230343}"/>
              </a:ext>
            </a:extLst>
          </p:cNvPr>
          <p:cNvSpPr>
            <a:spLocks noGrp="1"/>
          </p:cNvSpPr>
          <p:nvPr>
            <p:ph type="title"/>
          </p:nvPr>
        </p:nvSpPr>
        <p:spPr>
          <a:xfrm>
            <a:off x="596153" y="231105"/>
            <a:ext cx="7332657" cy="363751"/>
          </a:xfrm>
          <a:solidFill>
            <a:schemeClr val="bg1"/>
          </a:solidFill>
        </p:spPr>
        <p:txBody>
          <a:bodyPr>
            <a:noAutofit/>
          </a:bodyPr>
          <a:lstStyle/>
          <a:p>
            <a:r>
              <a:rPr lang="es-GB" sz="2400" b="1" dirty="0"/>
              <a:t>Mira las respuestas. ¿Tu traducción es correcta?</a:t>
            </a:r>
          </a:p>
        </p:txBody>
      </p:sp>
      <p:sp>
        <p:nvSpPr>
          <p:cNvPr id="6" name="Rounded Rectangle 11">
            <a:extLst>
              <a:ext uri="{FF2B5EF4-FFF2-40B4-BE49-F238E27FC236}">
                <a16:creationId xmlns:a16="http://schemas.microsoft.com/office/drawing/2014/main" id="{DF026CD3-7E2B-014C-80E6-CB08790EECAB}"/>
              </a:ext>
            </a:extLst>
          </p:cNvPr>
          <p:cNvSpPr/>
          <p:nvPr/>
        </p:nvSpPr>
        <p:spPr>
          <a:xfrm>
            <a:off x="10757648" y="258166"/>
            <a:ext cx="117049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Llamada rectangular redondeada 8">
            <a:extLst>
              <a:ext uri="{FF2B5EF4-FFF2-40B4-BE49-F238E27FC236}">
                <a16:creationId xmlns:a16="http://schemas.microsoft.com/office/drawing/2014/main" id="{5F56119C-EF4E-1042-8AB2-072C03A6BB69}"/>
              </a:ext>
            </a:extLst>
          </p:cNvPr>
          <p:cNvSpPr/>
          <p:nvPr/>
        </p:nvSpPr>
        <p:spPr>
          <a:xfrm>
            <a:off x="3900841" y="709046"/>
            <a:ext cx="2635021" cy="981456"/>
          </a:xfrm>
          <a:prstGeom prst="wedgeRoundRectCallout">
            <a:avLst>
              <a:gd name="adj1" fmla="val 39674"/>
              <a:gd name="adj2" fmla="val 121737"/>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Hi, how much do the eggs cost?</a:t>
            </a:r>
          </a:p>
        </p:txBody>
      </p:sp>
      <p:pic>
        <p:nvPicPr>
          <p:cNvPr id="10" name="Imagen 9">
            <a:extLst>
              <a:ext uri="{FF2B5EF4-FFF2-40B4-BE49-F238E27FC236}">
                <a16:creationId xmlns:a16="http://schemas.microsoft.com/office/drawing/2014/main" id="{10907DF1-EBE4-2245-B77D-DD76CB260DF9}"/>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2326" b="100000" l="6667" r="100000">
                        <a14:foregroundMark x1="35556" y1="83140" x2="18667" y2="76744"/>
                        <a14:foregroundMark x1="18667" y1="76744" x2="27556" y2="48256"/>
                        <a14:foregroundMark x1="27556" y1="48256" x2="20444" y2="29070"/>
                        <a14:foregroundMark x1="20444" y1="29070" x2="32000" y2="13372"/>
                        <a14:foregroundMark x1="32000" y1="13372" x2="46222" y2="17442"/>
                        <a14:foregroundMark x1="36000" y1="67442" x2="42222" y2="73256"/>
                        <a14:foregroundMark x1="15111" y1="76163" x2="9333" y2="85465"/>
                        <a14:foregroundMark x1="60889" y1="66860" x2="67556" y2="61047"/>
                        <a14:foregroundMark x1="78667" y1="10465" x2="76000" y2="9302"/>
                        <a14:foregroundMark x1="92444" y1="15698" x2="78667" y2="10465"/>
                        <a14:foregroundMark x1="76000" y1="9302" x2="75556" y2="9302"/>
                        <a14:foregroundMark x1="19556" y1="94767" x2="7111" y2="89535"/>
                        <a14:foregroundMark x1="42222" y1="9302" x2="39556" y2="4651"/>
                        <a14:foregroundMark x1="84889" y1="5233" x2="83111" y2="2326"/>
                        <a14:foregroundMark x1="40444" y1="3488" x2="36889" y2="2326"/>
                        <a14:backgroundMark x1="92889" y1="94767" x2="56889" y2="98256"/>
                        <a14:backgroundMark x1="68889" y1="86628" x2="69333" y2="94186"/>
                        <a14:backgroundMark x1="80444" y1="97674" x2="92444" y2="98837"/>
                        <a14:backgroundMark x1="60444" y1="98256" x2="69333" y2="99419"/>
                        <a14:backgroundMark x1="96000" y1="93605" x2="85333" y2="99419"/>
                        <a14:backgroundMark x1="48889" y1="97674" x2="46667" y2="99419"/>
                        <a14:backgroundMark x1="81778" y1="21512" x2="80889" y2="18605"/>
                        <a14:backgroundMark x1="77333" y1="19767" x2="77333" y2="19767"/>
                        <a14:backgroundMark x1="77778" y1="19186" x2="78222" y2="20349"/>
                      </a14:backgroundRemoval>
                    </a14:imgEffect>
                  </a14:imgLayer>
                </a14:imgProps>
              </a:ext>
              <a:ext uri="{28A0092B-C50C-407E-A947-70E740481C1C}">
                <a14:useLocalDpi xmlns:a14="http://schemas.microsoft.com/office/drawing/2010/main"/>
              </a:ext>
            </a:extLst>
          </a:blip>
          <a:srcRect/>
          <a:stretch/>
        </p:blipFill>
        <p:spPr>
          <a:xfrm>
            <a:off x="0" y="1352035"/>
            <a:ext cx="2859741" cy="2188883"/>
          </a:xfrm>
          <a:prstGeom prst="rect">
            <a:avLst/>
          </a:prstGeom>
        </p:spPr>
      </p:pic>
      <p:sp>
        <p:nvSpPr>
          <p:cNvPr id="11" name="Llamada rectangular redondeada 10">
            <a:extLst>
              <a:ext uri="{FF2B5EF4-FFF2-40B4-BE49-F238E27FC236}">
                <a16:creationId xmlns:a16="http://schemas.microsoft.com/office/drawing/2014/main" id="{D0E987DF-153A-854B-AEBE-1B98A192D3F7}"/>
              </a:ext>
            </a:extLst>
          </p:cNvPr>
          <p:cNvSpPr/>
          <p:nvPr/>
        </p:nvSpPr>
        <p:spPr>
          <a:xfrm>
            <a:off x="3043547" y="1700230"/>
            <a:ext cx="3400957" cy="873026"/>
          </a:xfrm>
          <a:prstGeom prst="wedgeRoundRectCallout">
            <a:avLst>
              <a:gd name="adj1" fmla="val -61043"/>
              <a:gd name="adj2" fmla="val -41629"/>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Do </a:t>
            </a:r>
            <a:r>
              <a:rPr lang="es-GB" sz="2000">
                <a:solidFill>
                  <a:schemeClr val="accent5">
                    <a:lumMod val="50000"/>
                  </a:schemeClr>
                </a:solidFill>
              </a:rPr>
              <a:t>you </a:t>
            </a:r>
            <a:r>
              <a:rPr lang="en-GB" sz="2000" dirty="0">
                <a:solidFill>
                  <a:schemeClr val="accent5">
                    <a:lumMod val="50000"/>
                  </a:schemeClr>
                </a:solidFill>
              </a:rPr>
              <a:t>prefer</a:t>
            </a:r>
            <a:r>
              <a:rPr lang="es-GB" sz="2000">
                <a:solidFill>
                  <a:schemeClr val="accent5">
                    <a:lumMod val="50000"/>
                  </a:schemeClr>
                </a:solidFill>
              </a:rPr>
              <a:t> </a:t>
            </a:r>
            <a:r>
              <a:rPr lang="es-GB" sz="2000" dirty="0">
                <a:solidFill>
                  <a:schemeClr val="accent5">
                    <a:lumMod val="50000"/>
                  </a:schemeClr>
                </a:solidFill>
              </a:rPr>
              <a:t>them big or small?</a:t>
            </a:r>
          </a:p>
        </p:txBody>
      </p:sp>
      <p:sp>
        <p:nvSpPr>
          <p:cNvPr id="12" name="Llamada rectangular redondeada 11">
            <a:extLst>
              <a:ext uri="{FF2B5EF4-FFF2-40B4-BE49-F238E27FC236}">
                <a16:creationId xmlns:a16="http://schemas.microsoft.com/office/drawing/2014/main" id="{B9147531-A1C7-1941-A40D-3F8008321071}"/>
              </a:ext>
            </a:extLst>
          </p:cNvPr>
          <p:cNvSpPr/>
          <p:nvPr/>
        </p:nvSpPr>
        <p:spPr>
          <a:xfrm>
            <a:off x="3083312" y="2586066"/>
            <a:ext cx="2847910" cy="1277045"/>
          </a:xfrm>
          <a:prstGeom prst="wedgeRoundRectCallout">
            <a:avLst>
              <a:gd name="adj1" fmla="val 42871"/>
              <a:gd name="adj2" fmla="val 61725"/>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chemeClr val="accent5">
                    <a:lumMod val="50000"/>
                  </a:schemeClr>
                </a:solidFill>
              </a:rPr>
              <a:t>Mmmm, </a:t>
            </a:r>
            <a:r>
              <a:rPr lang="es-GB" sz="2000">
                <a:solidFill>
                  <a:schemeClr val="accent5">
                    <a:lumMod val="50000"/>
                  </a:schemeClr>
                </a:solidFill>
              </a:rPr>
              <a:t>big. I also want to buy </a:t>
            </a:r>
            <a:r>
              <a:rPr lang="en-GB" sz="2000">
                <a:solidFill>
                  <a:schemeClr val="accent5">
                    <a:lumMod val="50000"/>
                  </a:schemeClr>
                </a:solidFill>
              </a:rPr>
              <a:t>fruit and vegetables.</a:t>
            </a:r>
            <a:endParaRPr lang="es-GB" sz="2000" dirty="0">
              <a:solidFill>
                <a:schemeClr val="accent5">
                  <a:lumMod val="50000"/>
                </a:schemeClr>
              </a:solidFill>
            </a:endParaRPr>
          </a:p>
        </p:txBody>
      </p:sp>
      <p:sp>
        <p:nvSpPr>
          <p:cNvPr id="13" name="Llamada rectangular redondeada 12">
            <a:extLst>
              <a:ext uri="{FF2B5EF4-FFF2-40B4-BE49-F238E27FC236}">
                <a16:creationId xmlns:a16="http://schemas.microsoft.com/office/drawing/2014/main" id="{364ACC22-0C2F-BA44-8340-50DEEDEC39B5}"/>
              </a:ext>
            </a:extLst>
          </p:cNvPr>
          <p:cNvSpPr/>
          <p:nvPr/>
        </p:nvSpPr>
        <p:spPr>
          <a:xfrm>
            <a:off x="2759527" y="3863111"/>
            <a:ext cx="3207885" cy="764948"/>
          </a:xfrm>
          <a:prstGeom prst="wedgeRoundRectCallout">
            <a:avLst>
              <a:gd name="adj1" fmla="val -46502"/>
              <a:gd name="adj2" fmla="val -88746"/>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chemeClr val="accent5">
                    <a:lumMod val="50000"/>
                  </a:schemeClr>
                </a:solidFill>
              </a:rPr>
              <a:t>  Look - I have some fresh apples*! </a:t>
            </a:r>
            <a:endParaRPr lang="es-GB" sz="2000" dirty="0">
              <a:solidFill>
                <a:schemeClr val="accent5">
                  <a:lumMod val="50000"/>
                </a:schemeClr>
              </a:solidFill>
            </a:endParaRPr>
          </a:p>
        </p:txBody>
      </p:sp>
      <p:sp>
        <p:nvSpPr>
          <p:cNvPr id="14" name="Llamada rectangular redondeada 13">
            <a:extLst>
              <a:ext uri="{FF2B5EF4-FFF2-40B4-BE49-F238E27FC236}">
                <a16:creationId xmlns:a16="http://schemas.microsoft.com/office/drawing/2014/main" id="{425E17B9-A94F-AA4F-88F8-C70C2C6A8588}"/>
              </a:ext>
            </a:extLst>
          </p:cNvPr>
          <p:cNvSpPr/>
          <p:nvPr/>
        </p:nvSpPr>
        <p:spPr>
          <a:xfrm>
            <a:off x="3138724" y="4628059"/>
            <a:ext cx="2828688" cy="979023"/>
          </a:xfrm>
          <a:prstGeom prst="wedgeRoundRectCallout">
            <a:avLst>
              <a:gd name="adj1" fmla="val 56054"/>
              <a:gd name="adj2" fmla="val -85116"/>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chemeClr val="accent5">
                    <a:lumMod val="50000"/>
                  </a:schemeClr>
                </a:solidFill>
              </a:rPr>
              <a:t>Perfect, </a:t>
            </a:r>
            <a:r>
              <a:rPr lang="es-GB" sz="2000">
                <a:solidFill>
                  <a:schemeClr val="accent5">
                    <a:lumMod val="50000"/>
                  </a:schemeClr>
                </a:solidFill>
              </a:rPr>
              <a:t>thank you! I need them for a traditional dish.</a:t>
            </a:r>
            <a:endParaRPr lang="es-GB" sz="2000" dirty="0">
              <a:solidFill>
                <a:schemeClr val="accent5">
                  <a:lumMod val="50000"/>
                </a:schemeClr>
              </a:solidFill>
            </a:endParaRPr>
          </a:p>
        </p:txBody>
      </p:sp>
      <p:sp>
        <p:nvSpPr>
          <p:cNvPr id="16" name="CuadroTexto 15">
            <a:extLst>
              <a:ext uri="{FF2B5EF4-FFF2-40B4-BE49-F238E27FC236}">
                <a16:creationId xmlns:a16="http://schemas.microsoft.com/office/drawing/2014/main" id="{AB515FF7-62D4-E04D-AB14-E6C8AF3E6865}"/>
              </a:ext>
            </a:extLst>
          </p:cNvPr>
          <p:cNvSpPr txBox="1"/>
          <p:nvPr/>
        </p:nvSpPr>
        <p:spPr>
          <a:xfrm>
            <a:off x="3900841" y="707148"/>
            <a:ext cx="327334" cy="400110"/>
          </a:xfrm>
          <a:prstGeom prst="rect">
            <a:avLst/>
          </a:prstGeom>
          <a:noFill/>
        </p:spPr>
        <p:txBody>
          <a:bodyPr wrap="none" rtlCol="0">
            <a:spAutoFit/>
          </a:bodyPr>
          <a:lstStyle/>
          <a:p>
            <a:r>
              <a:rPr lang="es-GB" sz="2000" b="1" dirty="0">
                <a:solidFill>
                  <a:schemeClr val="accent5">
                    <a:lumMod val="50000"/>
                  </a:schemeClr>
                </a:solidFill>
                <a:highlight>
                  <a:srgbClr val="E3EAFD"/>
                </a:highlight>
              </a:rPr>
              <a:t>1</a:t>
            </a:r>
          </a:p>
        </p:txBody>
      </p:sp>
      <p:sp>
        <p:nvSpPr>
          <p:cNvPr id="17" name="CuadroTexto 16">
            <a:extLst>
              <a:ext uri="{FF2B5EF4-FFF2-40B4-BE49-F238E27FC236}">
                <a16:creationId xmlns:a16="http://schemas.microsoft.com/office/drawing/2014/main" id="{B5439199-E481-D343-B12B-7CA6C7D47E4A}"/>
              </a:ext>
            </a:extLst>
          </p:cNvPr>
          <p:cNvSpPr txBox="1"/>
          <p:nvPr/>
        </p:nvSpPr>
        <p:spPr>
          <a:xfrm>
            <a:off x="3043547" y="1688106"/>
            <a:ext cx="328936" cy="400110"/>
          </a:xfrm>
          <a:prstGeom prst="rect">
            <a:avLst/>
          </a:prstGeom>
          <a:noFill/>
        </p:spPr>
        <p:txBody>
          <a:bodyPr wrap="none" rtlCol="0">
            <a:spAutoFit/>
          </a:bodyPr>
          <a:lstStyle/>
          <a:p>
            <a:r>
              <a:rPr lang="es-GB" sz="2000" b="1" dirty="0">
                <a:solidFill>
                  <a:schemeClr val="accent5">
                    <a:lumMod val="50000"/>
                  </a:schemeClr>
                </a:solidFill>
                <a:highlight>
                  <a:srgbClr val="E3EAFD"/>
                </a:highlight>
              </a:rPr>
              <a:t>2</a:t>
            </a:r>
          </a:p>
        </p:txBody>
      </p:sp>
      <p:sp>
        <p:nvSpPr>
          <p:cNvPr id="18" name="CuadroTexto 17">
            <a:extLst>
              <a:ext uri="{FF2B5EF4-FFF2-40B4-BE49-F238E27FC236}">
                <a16:creationId xmlns:a16="http://schemas.microsoft.com/office/drawing/2014/main" id="{61810B9C-2283-9840-BAF4-786A0FA8B84F}"/>
              </a:ext>
            </a:extLst>
          </p:cNvPr>
          <p:cNvSpPr txBox="1"/>
          <p:nvPr/>
        </p:nvSpPr>
        <p:spPr>
          <a:xfrm>
            <a:off x="3045664" y="2608979"/>
            <a:ext cx="328936" cy="400110"/>
          </a:xfrm>
          <a:prstGeom prst="rect">
            <a:avLst/>
          </a:prstGeom>
          <a:noFill/>
        </p:spPr>
        <p:txBody>
          <a:bodyPr wrap="none" rtlCol="0">
            <a:spAutoFit/>
          </a:bodyPr>
          <a:lstStyle/>
          <a:p>
            <a:r>
              <a:rPr lang="es-GB" sz="2000" b="1" dirty="0">
                <a:solidFill>
                  <a:schemeClr val="accent5">
                    <a:lumMod val="50000"/>
                  </a:schemeClr>
                </a:solidFill>
                <a:highlight>
                  <a:srgbClr val="E3EAFD"/>
                </a:highlight>
              </a:rPr>
              <a:t>3</a:t>
            </a:r>
          </a:p>
        </p:txBody>
      </p:sp>
      <p:sp>
        <p:nvSpPr>
          <p:cNvPr id="21" name="Llamada rectangular redondeada 20">
            <a:extLst>
              <a:ext uri="{FF2B5EF4-FFF2-40B4-BE49-F238E27FC236}">
                <a16:creationId xmlns:a16="http://schemas.microsoft.com/office/drawing/2014/main" id="{07D32D5D-6227-0249-89D3-01E310B61EE8}"/>
              </a:ext>
            </a:extLst>
          </p:cNvPr>
          <p:cNvSpPr/>
          <p:nvPr/>
        </p:nvSpPr>
        <p:spPr>
          <a:xfrm>
            <a:off x="6634277" y="669868"/>
            <a:ext cx="2834568" cy="981456"/>
          </a:xfrm>
          <a:prstGeom prst="wedgeRoundRectCallout">
            <a:avLst>
              <a:gd name="adj1" fmla="val -52326"/>
              <a:gd name="adj2" fmla="val 154972"/>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Hola, ¿cuánto cuestan los huevos?</a:t>
            </a:r>
          </a:p>
        </p:txBody>
      </p:sp>
      <p:sp>
        <p:nvSpPr>
          <p:cNvPr id="22" name="CuadroTexto 21">
            <a:extLst>
              <a:ext uri="{FF2B5EF4-FFF2-40B4-BE49-F238E27FC236}">
                <a16:creationId xmlns:a16="http://schemas.microsoft.com/office/drawing/2014/main" id="{A7062474-4E3F-8E41-A3D2-86DB282865C9}"/>
              </a:ext>
            </a:extLst>
          </p:cNvPr>
          <p:cNvSpPr txBox="1"/>
          <p:nvPr/>
        </p:nvSpPr>
        <p:spPr>
          <a:xfrm>
            <a:off x="9141511" y="704866"/>
            <a:ext cx="327334" cy="400110"/>
          </a:xfrm>
          <a:prstGeom prst="rect">
            <a:avLst/>
          </a:prstGeom>
          <a:noFill/>
        </p:spPr>
        <p:txBody>
          <a:bodyPr wrap="none" rtlCol="0">
            <a:spAutoFit/>
          </a:bodyPr>
          <a:lstStyle/>
          <a:p>
            <a:r>
              <a:rPr lang="es-GB" sz="2000" b="1" dirty="0">
                <a:solidFill>
                  <a:schemeClr val="accent5">
                    <a:lumMod val="50000"/>
                  </a:schemeClr>
                </a:solidFill>
                <a:highlight>
                  <a:srgbClr val="E3EAFD"/>
                </a:highlight>
              </a:rPr>
              <a:t>1</a:t>
            </a:r>
          </a:p>
        </p:txBody>
      </p:sp>
      <p:sp>
        <p:nvSpPr>
          <p:cNvPr id="23" name="Llamada rectangular redondeada 22">
            <a:extLst>
              <a:ext uri="{FF2B5EF4-FFF2-40B4-BE49-F238E27FC236}">
                <a16:creationId xmlns:a16="http://schemas.microsoft.com/office/drawing/2014/main" id="{0FF77DE0-B8C3-C743-95FA-0900D5C4E966}"/>
              </a:ext>
            </a:extLst>
          </p:cNvPr>
          <p:cNvSpPr/>
          <p:nvPr/>
        </p:nvSpPr>
        <p:spPr>
          <a:xfrm>
            <a:off x="6628310" y="1658540"/>
            <a:ext cx="3075329" cy="981456"/>
          </a:xfrm>
          <a:prstGeom prst="wedgeRoundRectCallout">
            <a:avLst>
              <a:gd name="adj1" fmla="val -58914"/>
              <a:gd name="adj2" fmla="val -23104"/>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a:t>
            </a:r>
            <a:r>
              <a:rPr lang="es-GB" sz="2000">
                <a:solidFill>
                  <a:schemeClr val="accent5">
                    <a:lumMod val="50000"/>
                  </a:schemeClr>
                </a:solidFill>
              </a:rPr>
              <a:t>Los </a:t>
            </a:r>
            <a:r>
              <a:rPr lang="en-GB" sz="2000">
                <a:solidFill>
                  <a:schemeClr val="accent5">
                    <a:lumMod val="50000"/>
                  </a:schemeClr>
                </a:solidFill>
              </a:rPr>
              <a:t>prefieres</a:t>
            </a:r>
            <a:r>
              <a:rPr lang="es-GB" sz="2000">
                <a:solidFill>
                  <a:schemeClr val="accent5">
                    <a:lumMod val="50000"/>
                  </a:schemeClr>
                </a:solidFill>
              </a:rPr>
              <a:t> </a:t>
            </a:r>
            <a:r>
              <a:rPr lang="es-GB" sz="2000" dirty="0">
                <a:solidFill>
                  <a:schemeClr val="accent5">
                    <a:lumMod val="50000"/>
                  </a:schemeClr>
                </a:solidFill>
              </a:rPr>
              <a:t>grandes o pequeños?</a:t>
            </a:r>
          </a:p>
        </p:txBody>
      </p:sp>
      <p:sp>
        <p:nvSpPr>
          <p:cNvPr id="24" name="CuadroTexto 23">
            <a:extLst>
              <a:ext uri="{FF2B5EF4-FFF2-40B4-BE49-F238E27FC236}">
                <a16:creationId xmlns:a16="http://schemas.microsoft.com/office/drawing/2014/main" id="{74CDB4E7-186D-E54F-BD89-8BE04DD84C3D}"/>
              </a:ext>
            </a:extLst>
          </p:cNvPr>
          <p:cNvSpPr txBox="1"/>
          <p:nvPr/>
        </p:nvSpPr>
        <p:spPr>
          <a:xfrm>
            <a:off x="9396826" y="1658540"/>
            <a:ext cx="328936" cy="400110"/>
          </a:xfrm>
          <a:prstGeom prst="rect">
            <a:avLst/>
          </a:prstGeom>
          <a:noFill/>
        </p:spPr>
        <p:txBody>
          <a:bodyPr wrap="none" rtlCol="0">
            <a:spAutoFit/>
          </a:bodyPr>
          <a:lstStyle/>
          <a:p>
            <a:r>
              <a:rPr lang="es-GB" sz="2000" b="1" dirty="0">
                <a:solidFill>
                  <a:schemeClr val="accent5">
                    <a:lumMod val="50000"/>
                  </a:schemeClr>
                </a:solidFill>
                <a:highlight>
                  <a:srgbClr val="E3EAFD"/>
                </a:highlight>
              </a:rPr>
              <a:t>2</a:t>
            </a:r>
          </a:p>
        </p:txBody>
      </p:sp>
      <p:sp>
        <p:nvSpPr>
          <p:cNvPr id="25" name="Llamada rectangular redondeada 24">
            <a:extLst>
              <a:ext uri="{FF2B5EF4-FFF2-40B4-BE49-F238E27FC236}">
                <a16:creationId xmlns:a16="http://schemas.microsoft.com/office/drawing/2014/main" id="{B1EB5905-0A66-7840-BF24-BB47826F58F2}"/>
              </a:ext>
            </a:extLst>
          </p:cNvPr>
          <p:cNvSpPr/>
          <p:nvPr/>
        </p:nvSpPr>
        <p:spPr>
          <a:xfrm>
            <a:off x="6496934" y="2647182"/>
            <a:ext cx="3331121" cy="1309796"/>
          </a:xfrm>
          <a:prstGeom prst="wedgeRoundRectCallout">
            <a:avLst>
              <a:gd name="adj1" fmla="val -51013"/>
              <a:gd name="adj2" fmla="val 5178"/>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chemeClr val="accent5">
                    <a:lumMod val="50000"/>
                  </a:schemeClr>
                </a:solidFill>
              </a:rPr>
              <a:t>Mmmm, </a:t>
            </a:r>
            <a:r>
              <a:rPr lang="es-GB" sz="2000">
                <a:solidFill>
                  <a:schemeClr val="accent5">
                    <a:lumMod val="50000"/>
                  </a:schemeClr>
                </a:solidFill>
              </a:rPr>
              <a:t>grandes</a:t>
            </a:r>
            <a:r>
              <a:rPr lang="es-GB" sz="2000" dirty="0">
                <a:solidFill>
                  <a:schemeClr val="accent5">
                    <a:lumMod val="50000"/>
                  </a:schemeClr>
                </a:solidFill>
              </a:rPr>
              <a:t>. También quiero </a:t>
            </a:r>
            <a:r>
              <a:rPr lang="es-GB" sz="2000">
                <a:solidFill>
                  <a:schemeClr val="accent5">
                    <a:lumMod val="50000"/>
                  </a:schemeClr>
                </a:solidFill>
              </a:rPr>
              <a:t>comprar </a:t>
            </a:r>
            <a:r>
              <a:rPr lang="en-GB" sz="2000">
                <a:solidFill>
                  <a:schemeClr val="accent5">
                    <a:lumMod val="50000"/>
                  </a:schemeClr>
                </a:solidFill>
              </a:rPr>
              <a:t>fruta y verduras.</a:t>
            </a:r>
            <a:endParaRPr lang="es-GB" sz="2000" dirty="0">
              <a:solidFill>
                <a:schemeClr val="accent5">
                  <a:lumMod val="50000"/>
                </a:schemeClr>
              </a:solidFill>
            </a:endParaRPr>
          </a:p>
        </p:txBody>
      </p:sp>
      <p:sp>
        <p:nvSpPr>
          <p:cNvPr id="26" name="CuadroTexto 25">
            <a:extLst>
              <a:ext uri="{FF2B5EF4-FFF2-40B4-BE49-F238E27FC236}">
                <a16:creationId xmlns:a16="http://schemas.microsoft.com/office/drawing/2014/main" id="{B0D985FD-CB82-814F-8D7F-0F0F26842589}"/>
              </a:ext>
            </a:extLst>
          </p:cNvPr>
          <p:cNvSpPr txBox="1"/>
          <p:nvPr/>
        </p:nvSpPr>
        <p:spPr>
          <a:xfrm>
            <a:off x="9471936" y="2690885"/>
            <a:ext cx="328936" cy="400110"/>
          </a:xfrm>
          <a:prstGeom prst="rect">
            <a:avLst/>
          </a:prstGeom>
          <a:noFill/>
        </p:spPr>
        <p:txBody>
          <a:bodyPr wrap="none" rtlCol="0">
            <a:spAutoFit/>
          </a:bodyPr>
          <a:lstStyle/>
          <a:p>
            <a:r>
              <a:rPr lang="es-GB" sz="2000" b="1" dirty="0">
                <a:solidFill>
                  <a:schemeClr val="accent5">
                    <a:lumMod val="50000"/>
                  </a:schemeClr>
                </a:solidFill>
                <a:highlight>
                  <a:srgbClr val="E3EAFD"/>
                </a:highlight>
              </a:rPr>
              <a:t>3</a:t>
            </a:r>
          </a:p>
        </p:txBody>
      </p:sp>
      <p:sp>
        <p:nvSpPr>
          <p:cNvPr id="27" name="Llamada rectangular redondeada 26">
            <a:extLst>
              <a:ext uri="{FF2B5EF4-FFF2-40B4-BE49-F238E27FC236}">
                <a16:creationId xmlns:a16="http://schemas.microsoft.com/office/drawing/2014/main" id="{EA79F037-D938-B543-893D-823E93202F75}"/>
              </a:ext>
            </a:extLst>
          </p:cNvPr>
          <p:cNvSpPr/>
          <p:nvPr/>
        </p:nvSpPr>
        <p:spPr>
          <a:xfrm>
            <a:off x="6859803" y="3964164"/>
            <a:ext cx="3147532" cy="923108"/>
          </a:xfrm>
          <a:prstGeom prst="wedgeRoundRectCallout">
            <a:avLst>
              <a:gd name="adj1" fmla="val -60849"/>
              <a:gd name="adj2" fmla="val -57146"/>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chemeClr val="accent5">
                    <a:lumMod val="50000"/>
                  </a:schemeClr>
                </a:solidFill>
              </a:rPr>
              <a:t>Mira - tengo unas manzanas frescas. </a:t>
            </a:r>
            <a:endParaRPr lang="es-GB" sz="2000" dirty="0">
              <a:solidFill>
                <a:schemeClr val="accent5">
                  <a:lumMod val="50000"/>
                </a:schemeClr>
              </a:solidFill>
            </a:endParaRPr>
          </a:p>
        </p:txBody>
      </p:sp>
      <p:sp>
        <p:nvSpPr>
          <p:cNvPr id="28" name="CuadroTexto 27">
            <a:extLst>
              <a:ext uri="{FF2B5EF4-FFF2-40B4-BE49-F238E27FC236}">
                <a16:creationId xmlns:a16="http://schemas.microsoft.com/office/drawing/2014/main" id="{A93C9A72-7BF7-1442-82A5-3CDB887906A5}"/>
              </a:ext>
            </a:extLst>
          </p:cNvPr>
          <p:cNvSpPr txBox="1"/>
          <p:nvPr/>
        </p:nvSpPr>
        <p:spPr>
          <a:xfrm>
            <a:off x="2759527" y="3838054"/>
            <a:ext cx="328936" cy="400110"/>
          </a:xfrm>
          <a:prstGeom prst="rect">
            <a:avLst/>
          </a:prstGeom>
          <a:noFill/>
        </p:spPr>
        <p:txBody>
          <a:bodyPr wrap="none" rtlCol="0">
            <a:spAutoFit/>
          </a:bodyPr>
          <a:lstStyle/>
          <a:p>
            <a:r>
              <a:rPr lang="es-GB" sz="2000" b="1" dirty="0">
                <a:solidFill>
                  <a:schemeClr val="accent5">
                    <a:lumMod val="50000"/>
                  </a:schemeClr>
                </a:solidFill>
                <a:highlight>
                  <a:srgbClr val="E3EAFD"/>
                </a:highlight>
              </a:rPr>
              <a:t>4</a:t>
            </a:r>
          </a:p>
        </p:txBody>
      </p:sp>
      <p:sp>
        <p:nvSpPr>
          <p:cNvPr id="30" name="CuadroTexto 29">
            <a:extLst>
              <a:ext uri="{FF2B5EF4-FFF2-40B4-BE49-F238E27FC236}">
                <a16:creationId xmlns:a16="http://schemas.microsoft.com/office/drawing/2014/main" id="{4C626FF4-B3D8-874E-8DF6-0042C374F50F}"/>
              </a:ext>
            </a:extLst>
          </p:cNvPr>
          <p:cNvSpPr txBox="1"/>
          <p:nvPr/>
        </p:nvSpPr>
        <p:spPr>
          <a:xfrm>
            <a:off x="3104563" y="4972183"/>
            <a:ext cx="328936" cy="400110"/>
          </a:xfrm>
          <a:prstGeom prst="rect">
            <a:avLst/>
          </a:prstGeom>
          <a:noFill/>
        </p:spPr>
        <p:txBody>
          <a:bodyPr wrap="none" rtlCol="0">
            <a:spAutoFit/>
          </a:bodyPr>
          <a:lstStyle/>
          <a:p>
            <a:r>
              <a:rPr lang="es-GB" sz="2000" b="1" dirty="0">
                <a:solidFill>
                  <a:schemeClr val="accent5">
                    <a:lumMod val="50000"/>
                  </a:schemeClr>
                </a:solidFill>
                <a:highlight>
                  <a:srgbClr val="E3EAFD"/>
                </a:highlight>
              </a:rPr>
              <a:t>5</a:t>
            </a:r>
          </a:p>
        </p:txBody>
      </p:sp>
      <p:pic>
        <p:nvPicPr>
          <p:cNvPr id="15" name="Imagen 14" descr="Dibujo animado de un personaje animado&#10;&#10;Descripción generada automáticamente con confianza media">
            <a:extLst>
              <a:ext uri="{FF2B5EF4-FFF2-40B4-BE49-F238E27FC236}">
                <a16:creationId xmlns:a16="http://schemas.microsoft.com/office/drawing/2014/main" id="{8AABBDBE-CB6C-5743-904C-19A01B0C0F76}"/>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ackgroundRemoval t="10000" b="90556" l="0" r="100000">
                        <a14:foregroundMark x1="63333" y1="23889" x2="64561" y2="31111"/>
                        <a14:foregroundMark x1="75263" y1="26852" x2="76140" y2="30926"/>
                        <a14:foregroundMark x1="40526" y1="75278" x2="28246" y2="77685"/>
                        <a14:foregroundMark x1="41053" y1="74167" x2="38947" y2="82037"/>
                        <a14:foregroundMark x1="38947" y1="82037" x2="38947" y2="82037"/>
                        <a14:foregroundMark x1="31754" y1="87685" x2="32105" y2="89167"/>
                        <a14:foregroundMark x1="77895" y1="89352" x2="72456" y2="90556"/>
                        <a14:backgroundMark x1="26491" y1="70833" x2="26491" y2="70833"/>
                      </a14:backgroundRemoval>
                    </a14:imgEffect>
                  </a14:imgLayer>
                </a14:imgProps>
              </a:ext>
              <a:ext uri="{28A0092B-C50C-407E-A947-70E740481C1C}">
                <a14:useLocalDpi xmlns:a14="http://schemas.microsoft.com/office/drawing/2010/main"/>
              </a:ext>
            </a:extLst>
          </a:blip>
          <a:srcRect/>
          <a:stretch/>
        </p:blipFill>
        <p:spPr>
          <a:xfrm flipH="1">
            <a:off x="5557348" y="2491609"/>
            <a:ext cx="1891002" cy="3586086"/>
          </a:xfrm>
          <a:prstGeom prst="rect">
            <a:avLst/>
          </a:prstGeom>
          <a:effectLst>
            <a:outerShdw blurRad="76200" dist="317500" dir="18900000" sy="23000" kx="-1200000" algn="bl" rotWithShape="0">
              <a:prstClr val="black">
                <a:alpha val="20000"/>
              </a:prstClr>
            </a:outerShdw>
          </a:effectLst>
        </p:spPr>
      </p:pic>
      <p:sp>
        <p:nvSpPr>
          <p:cNvPr id="31" name="CuadroTexto 30">
            <a:extLst>
              <a:ext uri="{FF2B5EF4-FFF2-40B4-BE49-F238E27FC236}">
                <a16:creationId xmlns:a16="http://schemas.microsoft.com/office/drawing/2014/main" id="{30CEFCDB-5851-E44E-BFBB-C68D4CBF88DA}"/>
              </a:ext>
            </a:extLst>
          </p:cNvPr>
          <p:cNvSpPr txBox="1"/>
          <p:nvPr/>
        </p:nvSpPr>
        <p:spPr>
          <a:xfrm>
            <a:off x="9678399" y="3964164"/>
            <a:ext cx="328936" cy="400110"/>
          </a:xfrm>
          <a:prstGeom prst="rect">
            <a:avLst/>
          </a:prstGeom>
          <a:noFill/>
        </p:spPr>
        <p:txBody>
          <a:bodyPr wrap="none" rtlCol="0">
            <a:spAutoFit/>
          </a:bodyPr>
          <a:lstStyle/>
          <a:p>
            <a:r>
              <a:rPr lang="es-GB" sz="2000" b="1" dirty="0">
                <a:solidFill>
                  <a:schemeClr val="accent5">
                    <a:lumMod val="50000"/>
                  </a:schemeClr>
                </a:solidFill>
                <a:highlight>
                  <a:srgbClr val="E3EAFD"/>
                </a:highlight>
              </a:rPr>
              <a:t>4</a:t>
            </a:r>
          </a:p>
        </p:txBody>
      </p:sp>
      <p:sp>
        <p:nvSpPr>
          <p:cNvPr id="29" name="Llamada rectangular redondeada 28">
            <a:extLst>
              <a:ext uri="{FF2B5EF4-FFF2-40B4-BE49-F238E27FC236}">
                <a16:creationId xmlns:a16="http://schemas.microsoft.com/office/drawing/2014/main" id="{5B8606A2-B569-304E-B110-9571E6FDED15}"/>
              </a:ext>
            </a:extLst>
          </p:cNvPr>
          <p:cNvSpPr/>
          <p:nvPr/>
        </p:nvSpPr>
        <p:spPr>
          <a:xfrm>
            <a:off x="6888379" y="4895885"/>
            <a:ext cx="3095835" cy="979023"/>
          </a:xfrm>
          <a:prstGeom prst="wedgeRoundRectCallout">
            <a:avLst>
              <a:gd name="adj1" fmla="val -50156"/>
              <a:gd name="adj2" fmla="val -58513"/>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a:solidFill>
                  <a:schemeClr val="accent5">
                    <a:lumMod val="50000"/>
                  </a:schemeClr>
                </a:solidFill>
              </a:rPr>
              <a:t>¡</a:t>
            </a:r>
            <a:r>
              <a:rPr lang="en-GB" sz="2000">
                <a:solidFill>
                  <a:schemeClr val="accent5">
                    <a:lumMod val="50000"/>
                  </a:schemeClr>
                </a:solidFill>
              </a:rPr>
              <a:t>Perfecto, </a:t>
            </a:r>
            <a:r>
              <a:rPr lang="es-GB" sz="2000">
                <a:solidFill>
                  <a:schemeClr val="accent5">
                    <a:lumMod val="50000"/>
                  </a:schemeClr>
                </a:solidFill>
              </a:rPr>
              <a:t>gracias</a:t>
            </a:r>
            <a:r>
              <a:rPr lang="es-GB" sz="2000" dirty="0">
                <a:solidFill>
                  <a:schemeClr val="accent5">
                    <a:lumMod val="50000"/>
                  </a:schemeClr>
                </a:solidFill>
              </a:rPr>
              <a:t>! Las necesito para un plato tradicional.</a:t>
            </a:r>
          </a:p>
        </p:txBody>
      </p:sp>
      <p:sp>
        <p:nvSpPr>
          <p:cNvPr id="32" name="CuadroTexto 31">
            <a:extLst>
              <a:ext uri="{FF2B5EF4-FFF2-40B4-BE49-F238E27FC236}">
                <a16:creationId xmlns:a16="http://schemas.microsoft.com/office/drawing/2014/main" id="{A57F4D50-08E0-874E-99E4-BD70B7C9F252}"/>
              </a:ext>
            </a:extLst>
          </p:cNvPr>
          <p:cNvSpPr txBox="1"/>
          <p:nvPr/>
        </p:nvSpPr>
        <p:spPr>
          <a:xfrm>
            <a:off x="9675657" y="5478324"/>
            <a:ext cx="491695" cy="400110"/>
          </a:xfrm>
          <a:prstGeom prst="rect">
            <a:avLst/>
          </a:prstGeom>
          <a:noFill/>
        </p:spPr>
        <p:txBody>
          <a:bodyPr wrap="square" rtlCol="0">
            <a:spAutoFit/>
          </a:bodyPr>
          <a:lstStyle/>
          <a:p>
            <a:r>
              <a:rPr lang="es-GB" sz="2000" b="1" dirty="0">
                <a:solidFill>
                  <a:schemeClr val="accent5">
                    <a:lumMod val="50000"/>
                  </a:schemeClr>
                </a:solidFill>
                <a:highlight>
                  <a:srgbClr val="E3EAFD"/>
                </a:highlight>
              </a:rPr>
              <a:t>5</a:t>
            </a:r>
          </a:p>
        </p:txBody>
      </p:sp>
      <p:sp>
        <p:nvSpPr>
          <p:cNvPr id="3" name="Rectangle 2"/>
          <p:cNvSpPr/>
          <p:nvPr/>
        </p:nvSpPr>
        <p:spPr>
          <a:xfrm>
            <a:off x="9631098" y="6001322"/>
            <a:ext cx="2553904" cy="369332"/>
          </a:xfrm>
          <a:prstGeom prst="rect">
            <a:avLst/>
          </a:prstGeom>
          <a:solidFill>
            <a:schemeClr val="accent2">
              <a:lumMod val="20000"/>
              <a:lumOff val="80000"/>
            </a:schemeClr>
          </a:solidFill>
        </p:spPr>
        <p:txBody>
          <a:bodyPr wrap="none">
            <a:spAutoFit/>
          </a:bodyPr>
          <a:lstStyle/>
          <a:p>
            <a:r>
              <a:rPr lang="en-GB">
                <a:solidFill>
                  <a:schemeClr val="accent5">
                    <a:lumMod val="50000"/>
                  </a:schemeClr>
                </a:solidFill>
              </a:rPr>
              <a:t>*apple = la manzana</a:t>
            </a:r>
            <a:endParaRPr lang="en-GB"/>
          </a:p>
        </p:txBody>
      </p:sp>
    </p:spTree>
    <p:extLst>
      <p:ext uri="{BB962C8B-B14F-4D97-AF65-F5344CB8AC3E}">
        <p14:creationId xmlns:p14="http://schemas.microsoft.com/office/powerpoint/2010/main" val="117742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23" grpId="0" animBg="1"/>
      <p:bldP spid="24" grpId="0"/>
      <p:bldP spid="25" grpId="0" animBg="1"/>
      <p:bldP spid="26" grpId="0"/>
      <p:bldP spid="27" grpId="0" animBg="1"/>
      <p:bldP spid="31" grpId="0"/>
      <p:bldP spid="29" grpId="0" animBg="1"/>
      <p:bldP spid="3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title">
            <a:extLst>
              <a:ext uri="{FF2B5EF4-FFF2-40B4-BE49-F238E27FC236}">
                <a16:creationId xmlns:a16="http://schemas.microsoft.com/office/drawing/2014/main" id="{5F0C70E0-291F-324D-A161-29390E77A68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89818"/>
            <a:ext cx="664915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Deberes</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08486" y="1230442"/>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 (Y9,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Term 1.1, </a:t>
            </a:r>
            <a:r>
              <a:rPr kumimoji="0" lang="en-GB" sz="2800" b="1" i="0" u="none" strike="noStrike" kern="1200" cap="none" spc="0" normalizeH="0" baseline="0" noProof="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Week 6)</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2" name="TextBox 11"/>
          <p:cNvSpPr txBox="1"/>
          <p:nvPr/>
        </p:nvSpPr>
        <p:spPr>
          <a:xfrm>
            <a:off x="265514" y="2038160"/>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5"/>
              </a:rPr>
              <a:t>Student worksheet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303521" y="2665066"/>
            <a:ext cx="1033840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6"/>
              </a:rPr>
              <a:t>Quizlet link</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rgbClr val="115076"/>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Quizlet QR code</a:t>
            </a:r>
            <a:br>
              <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rPr>
            </a:b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641925" y="4800601"/>
            <a:ext cx="1300638" cy="1300638"/>
          </a:xfrm>
          <a:prstGeom prst="rect">
            <a:avLst/>
          </a:prstGeom>
        </p:spPr>
      </p:pic>
      <p:pic>
        <p:nvPicPr>
          <p:cNvPr id="4" name="Picture 3" descr="Qr code&#10;&#10;Description automatically generated">
            <a:extLst>
              <a:ext uri="{FF2B5EF4-FFF2-40B4-BE49-F238E27FC236}">
                <a16:creationId xmlns:a16="http://schemas.microsoft.com/office/drawing/2014/main" id="{CF3B2B03-DABF-5649-BF1F-8CA2D12DC3F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0412" y="3756097"/>
            <a:ext cx="1636649" cy="1609372"/>
          </a:xfrm>
          <a:prstGeom prst="rect">
            <a:avLst/>
          </a:prstGeom>
        </p:spPr>
      </p:pic>
    </p:spTree>
    <p:extLst>
      <p:ext uri="{BB962C8B-B14F-4D97-AF65-F5344CB8AC3E}">
        <p14:creationId xmlns:p14="http://schemas.microsoft.com/office/powerpoint/2010/main" val="40863237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10" name="TextBox 9"/>
          <p:cNvSpPr txBox="1"/>
          <p:nvPr/>
        </p:nvSpPr>
        <p:spPr>
          <a:xfrm>
            <a:off x="2740309" y="1456137"/>
            <a:ext cx="159050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 pan</a:t>
            </a:r>
          </a:p>
        </p:txBody>
      </p:sp>
      <p:sp>
        <p:nvSpPr>
          <p:cNvPr id="11" name="TextBox 10"/>
          <p:cNvSpPr txBox="1"/>
          <p:nvPr/>
        </p:nvSpPr>
        <p:spPr>
          <a:xfrm>
            <a:off x="2834069" y="5357827"/>
            <a:ext cx="243691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leche</a:t>
            </a:r>
          </a:p>
        </p:txBody>
      </p:sp>
      <p:sp>
        <p:nvSpPr>
          <p:cNvPr id="13" name="TextBox 12"/>
          <p:cNvSpPr txBox="1"/>
          <p:nvPr/>
        </p:nvSpPr>
        <p:spPr>
          <a:xfrm>
            <a:off x="9564260" y="1456138"/>
            <a:ext cx="30151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 vino</a:t>
            </a:r>
          </a:p>
        </p:txBody>
      </p:sp>
      <p:sp>
        <p:nvSpPr>
          <p:cNvPr id="20" name="TextBox 19"/>
          <p:cNvSpPr txBox="1"/>
          <p:nvPr/>
        </p:nvSpPr>
        <p:spPr>
          <a:xfrm>
            <a:off x="2740309" y="3293016"/>
            <a:ext cx="19770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 huevo</a:t>
            </a:r>
          </a:p>
        </p:txBody>
      </p:sp>
      <p:sp>
        <p:nvSpPr>
          <p:cNvPr id="37" name="CuadroTexto 36">
            <a:extLst>
              <a:ext uri="{FF2B5EF4-FFF2-40B4-BE49-F238E27FC236}">
                <a16:creationId xmlns:a16="http://schemas.microsoft.com/office/drawing/2014/main" id="{791FDE87-6A2E-E342-B094-5ED775B6809C}"/>
              </a:ext>
            </a:extLst>
          </p:cNvPr>
          <p:cNvSpPr txBox="1"/>
          <p:nvPr/>
        </p:nvSpPr>
        <p:spPr>
          <a:xfrm>
            <a:off x="7205626" y="2440753"/>
            <a:ext cx="1104790" cy="461665"/>
          </a:xfrm>
          <a:prstGeom prst="rect">
            <a:avLst/>
          </a:prstGeom>
          <a:noFill/>
        </p:spPr>
        <p:txBody>
          <a:bodyPr wrap="none" rtlCol="0">
            <a:spAutoFit/>
          </a:bodyPr>
          <a:lstStyle/>
          <a:p>
            <a:pPr algn="l"/>
            <a:r>
              <a:rPr lang="x-none" sz="2400">
                <a:solidFill>
                  <a:schemeClr val="accent5">
                    <a:lumMod val="50000"/>
                  </a:schemeClr>
                </a:solidFill>
                <a:highlight>
                  <a:srgbClr val="FBF0D5"/>
                </a:highlight>
              </a:rPr>
              <a:t>[</a:t>
            </a:r>
            <a:r>
              <a:rPr lang="es-ES" sz="2400" dirty="0" err="1">
                <a:solidFill>
                  <a:schemeClr val="accent5">
                    <a:lumMod val="50000"/>
                  </a:schemeClr>
                </a:solidFill>
                <a:highlight>
                  <a:srgbClr val="FBF0D5"/>
                </a:highlight>
              </a:rPr>
              <a:t>wine</a:t>
            </a:r>
            <a:r>
              <a:rPr lang="x-none" sz="2400">
                <a:solidFill>
                  <a:schemeClr val="accent5">
                    <a:lumMod val="50000"/>
                  </a:schemeClr>
                </a:solidFill>
                <a:highlight>
                  <a:srgbClr val="FBF0D5"/>
                </a:highlight>
              </a:rPr>
              <a:t>]</a:t>
            </a:r>
            <a:endParaRPr lang="x-none" sz="2400" dirty="0">
              <a:solidFill>
                <a:schemeClr val="accent5">
                  <a:lumMod val="50000"/>
                </a:schemeClr>
              </a:solidFill>
              <a:highlight>
                <a:srgbClr val="FBF0D5"/>
              </a:highlight>
            </a:endParaRPr>
          </a:p>
        </p:txBody>
      </p:sp>
      <p:sp>
        <p:nvSpPr>
          <p:cNvPr id="38" name="TextBox 37"/>
          <p:cNvSpPr txBox="1"/>
          <p:nvPr/>
        </p:nvSpPr>
        <p:spPr>
          <a:xfrm>
            <a:off x="11006076" y="972973"/>
            <a:ext cx="1748589" cy="461665"/>
          </a:xfrm>
          <a:prstGeom prst="rect">
            <a:avLst/>
          </a:prstGeom>
          <a:noFill/>
        </p:spPr>
        <p:txBody>
          <a:bodyPr wrap="square" rtlCol="0">
            <a:spAutoFit/>
          </a:bodyPr>
          <a:lstStyle/>
          <a:p>
            <a:pPr algn="l"/>
            <a:r>
              <a:rPr lang="en-GB" sz="2400" b="1" dirty="0">
                <a:solidFill>
                  <a:schemeClr val="accent5">
                    <a:lumMod val="50000"/>
                  </a:schemeClr>
                </a:solidFill>
              </a:rPr>
              <a:t>[1/2]</a:t>
            </a:r>
          </a:p>
        </p:txBody>
      </p:sp>
      <p:sp>
        <p:nvSpPr>
          <p:cNvPr id="39" name="Rounded Rectangle 11">
            <a:extLst>
              <a:ext uri="{FF2B5EF4-FFF2-40B4-BE49-F238E27FC236}">
                <a16:creationId xmlns:a16="http://schemas.microsoft.com/office/drawing/2014/main" id="{31DEFC6C-63B9-974A-B4B2-3381F49008AC}"/>
              </a:ext>
            </a:extLst>
          </p:cNvPr>
          <p:cNvSpPr/>
          <p:nvPr/>
        </p:nvSpPr>
        <p:spPr>
          <a:xfrm>
            <a:off x="10507579" y="258166"/>
            <a:ext cx="1420564"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0" name="TextBox 39"/>
          <p:cNvSpPr txBox="1"/>
          <p:nvPr/>
        </p:nvSpPr>
        <p:spPr>
          <a:xfrm>
            <a:off x="9564260" y="3396784"/>
            <a:ext cx="30151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dulce</a:t>
            </a:r>
          </a:p>
        </p:txBody>
      </p:sp>
      <p:sp>
        <p:nvSpPr>
          <p:cNvPr id="44" name="TextBox 43"/>
          <p:cNvSpPr txBox="1"/>
          <p:nvPr/>
        </p:nvSpPr>
        <p:spPr>
          <a:xfrm>
            <a:off x="9568338" y="5295172"/>
            <a:ext cx="235980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tradicional</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 name="Rounded Rectangular Callout 2"/>
          <p:cNvSpPr/>
          <p:nvPr/>
        </p:nvSpPr>
        <p:spPr>
          <a:xfrm>
            <a:off x="2409628" y="2209921"/>
            <a:ext cx="4201935" cy="2701954"/>
          </a:xfrm>
          <a:prstGeom prst="wedgeRoundRectCallout">
            <a:avLst>
              <a:gd name="adj1" fmla="val 58188"/>
              <a:gd name="adj2" fmla="val 34918"/>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chemeClr val="accent5">
                    <a:lumMod val="50000"/>
                  </a:schemeClr>
                </a:solidFill>
              </a:rPr>
              <a:t>’Dulce’ can be used as a noun (m) or adjective.</a:t>
            </a:r>
          </a:p>
          <a:p>
            <a:pPr algn="ctr"/>
            <a:endParaRPr lang="en-GB" sz="2000">
              <a:solidFill>
                <a:schemeClr val="accent5">
                  <a:lumMod val="50000"/>
                </a:schemeClr>
              </a:solidFill>
            </a:endParaRPr>
          </a:p>
          <a:p>
            <a:pPr algn="ctr"/>
            <a:r>
              <a:rPr lang="en-GB" sz="2000">
                <a:solidFill>
                  <a:schemeClr val="accent5">
                    <a:lumMod val="50000"/>
                  </a:schemeClr>
                </a:solidFill>
              </a:rPr>
              <a:t>Compare:</a:t>
            </a:r>
          </a:p>
          <a:p>
            <a:pPr algn="ctr"/>
            <a:r>
              <a:rPr lang="en-GB" sz="2000">
                <a:solidFill>
                  <a:schemeClr val="accent5">
                    <a:lumMod val="50000"/>
                  </a:schemeClr>
                </a:solidFill>
              </a:rPr>
              <a:t>1. Me gustan los dulces.</a:t>
            </a:r>
          </a:p>
          <a:p>
            <a:pPr algn="ctr"/>
            <a:r>
              <a:rPr lang="en-GB" sz="2000" i="1">
                <a:solidFill>
                  <a:schemeClr val="accent5">
                    <a:lumMod val="50000"/>
                  </a:schemeClr>
                </a:solidFill>
              </a:rPr>
              <a:t>I like sweets/sweet things.</a:t>
            </a:r>
          </a:p>
          <a:p>
            <a:pPr algn="ctr"/>
            <a:r>
              <a:rPr lang="en-GB" sz="2000">
                <a:solidFill>
                  <a:schemeClr val="accent5">
                    <a:lumMod val="50000"/>
                  </a:schemeClr>
                </a:solidFill>
              </a:rPr>
              <a:t>2. Me gusta la comida dulce.</a:t>
            </a:r>
          </a:p>
          <a:p>
            <a:pPr algn="ctr"/>
            <a:r>
              <a:rPr lang="en-GB" sz="2000" i="1">
                <a:solidFill>
                  <a:schemeClr val="accent5">
                    <a:lumMod val="50000"/>
                  </a:schemeClr>
                </a:solidFill>
              </a:rPr>
              <a:t> I like sweet food.</a:t>
            </a:r>
            <a:endParaRPr lang="en-GB" sz="2000" i="1" dirty="0">
              <a:solidFill>
                <a:schemeClr val="accent5">
                  <a:lumMod val="50000"/>
                </a:schemeClr>
              </a:solidFill>
            </a:endParaRPr>
          </a:p>
        </p:txBody>
      </p:sp>
      <p:sp>
        <p:nvSpPr>
          <p:cNvPr id="25" name="TextBox 24">
            <a:extLst>
              <a:ext uri="{FF2B5EF4-FFF2-40B4-BE49-F238E27FC236}">
                <a16:creationId xmlns:a16="http://schemas.microsoft.com/office/drawing/2014/main" id="{694FB576-0041-4DEB-A3EF-8E68B0CAA941}"/>
              </a:ext>
            </a:extLst>
          </p:cNvPr>
          <p:cNvSpPr txBox="1"/>
          <p:nvPr/>
        </p:nvSpPr>
        <p:spPr>
          <a:xfrm>
            <a:off x="433110" y="2143714"/>
            <a:ext cx="202839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highlight>
                  <a:srgbClr val="FBF0D5"/>
                </a:highlight>
                <a:uLnTx/>
                <a:uFillTx/>
                <a:latin typeface="Century Gothic" panose="020F0302020204030204"/>
              </a:rPr>
              <a:t>[bread, loaf of bread</a:t>
            </a:r>
            <a:r>
              <a:rPr lang="en-GB" sz="2400">
                <a:solidFill>
                  <a:srgbClr val="4472C4">
                    <a:lumMod val="50000"/>
                  </a:srgbClr>
                </a:solidFill>
                <a:highlight>
                  <a:srgbClr val="FBF0D5"/>
                </a:highlight>
                <a:latin typeface="Century Gothic" panose="020F0302020204030204"/>
              </a:rPr>
              <a:t>]</a:t>
            </a:r>
            <a:endParaRPr kumimoji="0" lang="en-GB" sz="24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ndParaRPr>
          </a:p>
        </p:txBody>
      </p:sp>
      <p:pic>
        <p:nvPicPr>
          <p:cNvPr id="4" name="Picture 2" descr="holy family catholic church - Clip Art Library">
            <a:extLst>
              <a:ext uri="{FF2B5EF4-FFF2-40B4-BE49-F238E27FC236}">
                <a16:creationId xmlns:a16="http://schemas.microsoft.com/office/drawing/2014/main" id="{B52B5265-C1B8-7C4C-B3D5-EE981439790C}"/>
              </a:ext>
            </a:extLst>
          </p:cNvPr>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backgroundRemoval t="0" b="100000" l="2500" r="97381">
                        <a14:foregroundMark x1="17619" y1="81928" x2="6190" y2="71566"/>
                        <a14:foregroundMark x1="6190" y1="71566" x2="2738" y2="59759"/>
                        <a14:foregroundMark x1="89643" y1="24337" x2="98333" y2="33976"/>
                        <a14:foregroundMark x1="98333" y1="33976" x2="97381" y2="54699"/>
                        <a14:foregroundMark x1="97381" y1="54699" x2="94048" y2="59759"/>
                      </a14:backgroundRemoval>
                    </a14:imgEffect>
                  </a14:imgLayer>
                </a14:imgProps>
              </a:ext>
              <a:ext uri="{28A0092B-C50C-407E-A947-70E740481C1C}">
                <a14:useLocalDpi xmlns:a14="http://schemas.microsoft.com/office/drawing/2010/main"/>
              </a:ext>
            </a:extLst>
          </a:blip>
          <a:srcRect/>
          <a:stretch/>
        </p:blipFill>
        <p:spPr bwMode="auto">
          <a:xfrm>
            <a:off x="464226" y="1257609"/>
            <a:ext cx="1774847" cy="877988"/>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DA5D0DFE-751A-BA4B-B7CC-CF5B79997BB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86202" y="3175667"/>
            <a:ext cx="675114" cy="916830"/>
          </a:xfrm>
          <a:prstGeom prst="rect">
            <a:avLst/>
          </a:prstGeom>
        </p:spPr>
      </p:pic>
      <p:pic>
        <p:nvPicPr>
          <p:cNvPr id="9" name="Imagen 8">
            <a:extLst>
              <a:ext uri="{FF2B5EF4-FFF2-40B4-BE49-F238E27FC236}">
                <a16:creationId xmlns:a16="http://schemas.microsoft.com/office/drawing/2014/main" id="{AC323852-977F-734D-8137-A84293B31E0B}"/>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537076" y="4650338"/>
            <a:ext cx="1414978" cy="1414978"/>
          </a:xfrm>
          <a:prstGeom prst="rect">
            <a:avLst/>
          </a:prstGeom>
        </p:spPr>
      </p:pic>
      <p:pic>
        <p:nvPicPr>
          <p:cNvPr id="12" name="Imagen 11">
            <a:extLst>
              <a:ext uri="{FF2B5EF4-FFF2-40B4-BE49-F238E27FC236}">
                <a16:creationId xmlns:a16="http://schemas.microsoft.com/office/drawing/2014/main" id="{7D2198D2-D74E-974C-8617-54EBA4A0A56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331489" y="377749"/>
            <a:ext cx="935677" cy="2068781"/>
          </a:xfrm>
          <a:prstGeom prst="rect">
            <a:avLst/>
          </a:prstGeom>
        </p:spPr>
      </p:pic>
      <p:pic>
        <p:nvPicPr>
          <p:cNvPr id="18" name="Imagen 17">
            <a:extLst>
              <a:ext uri="{FF2B5EF4-FFF2-40B4-BE49-F238E27FC236}">
                <a16:creationId xmlns:a16="http://schemas.microsoft.com/office/drawing/2014/main" id="{BD8C9C13-1244-7C40-9CF9-9C334475417F}"/>
              </a:ext>
            </a:extLst>
          </p:cNvPr>
          <p:cNvPicPr>
            <a:picLocks noChangeAspect="1"/>
          </p:cNvPicPr>
          <p:nvPr/>
        </p:nvPicPr>
        <p:blipFill rotWithShape="1">
          <a:blip r:embed="rId9" cstate="screen">
            <a:extLst>
              <a:ext uri="{BEBA8EAE-BF5A-486C-A8C5-ECC9F3942E4B}">
                <a14:imgProps xmlns:a14="http://schemas.microsoft.com/office/drawing/2010/main">
                  <a14:imgLayer r:embed="rId10">
                    <a14:imgEffect>
                      <a14:backgroundRemoval t="9524" b="90000" l="9877" r="90123">
                        <a14:foregroundMark x1="22634" y1="65238" x2="21811" y2="41429"/>
                        <a14:foregroundMark x1="21811" y1="41429" x2="22222" y2="40952"/>
                        <a14:foregroundMark x1="55556" y1="90476" x2="46502" y2="90476"/>
                      </a14:backgroundRemoval>
                    </a14:imgEffect>
                  </a14:imgLayer>
                </a14:imgProps>
              </a:ext>
              <a:ext uri="{28A0092B-C50C-407E-A947-70E740481C1C}">
                <a14:useLocalDpi xmlns:a14="http://schemas.microsoft.com/office/drawing/2010/main"/>
              </a:ext>
            </a:extLst>
          </a:blip>
          <a:srcRect/>
          <a:stretch/>
        </p:blipFill>
        <p:spPr>
          <a:xfrm>
            <a:off x="6859255" y="2993771"/>
            <a:ext cx="1797533" cy="1546831"/>
          </a:xfrm>
          <a:prstGeom prst="rect">
            <a:avLst/>
          </a:prstGeom>
        </p:spPr>
      </p:pic>
      <p:sp>
        <p:nvSpPr>
          <p:cNvPr id="19" name="CuadroTexto 18">
            <a:extLst>
              <a:ext uri="{FF2B5EF4-FFF2-40B4-BE49-F238E27FC236}">
                <a16:creationId xmlns:a16="http://schemas.microsoft.com/office/drawing/2014/main" id="{31D4D6E2-0D4C-7C48-939E-9F22E00F527C}"/>
              </a:ext>
            </a:extLst>
          </p:cNvPr>
          <p:cNvSpPr txBox="1"/>
          <p:nvPr/>
        </p:nvSpPr>
        <p:spPr>
          <a:xfrm>
            <a:off x="6378550" y="5172062"/>
            <a:ext cx="3049553" cy="830997"/>
          </a:xfrm>
          <a:prstGeom prst="rect">
            <a:avLst/>
          </a:prstGeom>
          <a:noFill/>
        </p:spPr>
        <p:txBody>
          <a:bodyPr wrap="none" rtlCol="0">
            <a:spAutoFit/>
          </a:bodyPr>
          <a:lstStyle/>
          <a:p>
            <a:r>
              <a:rPr lang="es-GB" sz="4800" dirty="0">
                <a:solidFill>
                  <a:srgbClr val="7030A0"/>
                </a:solidFill>
                <a:latin typeface="Chalkboard" panose="03050602040202020205" pitchFamily="66" charset="77"/>
              </a:rPr>
              <a:t>traditional</a:t>
            </a:r>
          </a:p>
        </p:txBody>
      </p:sp>
      <p:sp>
        <p:nvSpPr>
          <p:cNvPr id="45" name="TextBox 24">
            <a:extLst>
              <a:ext uri="{FF2B5EF4-FFF2-40B4-BE49-F238E27FC236}">
                <a16:creationId xmlns:a16="http://schemas.microsoft.com/office/drawing/2014/main" id="{27054952-8E8A-744D-8F06-0DCFA3774356}"/>
              </a:ext>
            </a:extLst>
          </p:cNvPr>
          <p:cNvSpPr txBox="1"/>
          <p:nvPr/>
        </p:nvSpPr>
        <p:spPr>
          <a:xfrm>
            <a:off x="386792" y="4098440"/>
            <a:ext cx="177484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rPr>
              <a:t>[egg</a:t>
            </a:r>
            <a:r>
              <a:rPr lang="en-GB" sz="2400" dirty="0">
                <a:solidFill>
                  <a:srgbClr val="4472C4">
                    <a:lumMod val="50000"/>
                  </a:srgbClr>
                </a:solidFill>
                <a:highlight>
                  <a:srgbClr val="FBF0D5"/>
                </a:highlight>
                <a:latin typeface="Century Gothic" panose="020F0302020204030204"/>
              </a:rPr>
              <a:t>]</a:t>
            </a:r>
            <a:endParaRPr kumimoji="0" lang="en-GB" sz="24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ndParaRPr>
          </a:p>
        </p:txBody>
      </p:sp>
      <p:sp>
        <p:nvSpPr>
          <p:cNvPr id="46" name="TextBox 24">
            <a:extLst>
              <a:ext uri="{FF2B5EF4-FFF2-40B4-BE49-F238E27FC236}">
                <a16:creationId xmlns:a16="http://schemas.microsoft.com/office/drawing/2014/main" id="{3E0D522F-2C51-A04B-BD8C-68042C5DBFFF}"/>
              </a:ext>
            </a:extLst>
          </p:cNvPr>
          <p:cNvSpPr txBox="1"/>
          <p:nvPr/>
        </p:nvSpPr>
        <p:spPr>
          <a:xfrm>
            <a:off x="357141" y="5942602"/>
            <a:ext cx="177484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rPr>
              <a:t>[milk</a:t>
            </a:r>
            <a:r>
              <a:rPr lang="en-GB" sz="2400" dirty="0">
                <a:solidFill>
                  <a:srgbClr val="4472C4">
                    <a:lumMod val="50000"/>
                  </a:srgbClr>
                </a:solidFill>
                <a:highlight>
                  <a:srgbClr val="FBF0D5"/>
                </a:highlight>
                <a:latin typeface="Century Gothic" panose="020F0302020204030204"/>
              </a:rPr>
              <a:t>]</a:t>
            </a:r>
            <a:endParaRPr kumimoji="0" lang="en-GB" sz="24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ndParaRPr>
          </a:p>
        </p:txBody>
      </p:sp>
      <p:sp>
        <p:nvSpPr>
          <p:cNvPr id="49" name="CuadroTexto 48">
            <a:extLst>
              <a:ext uri="{FF2B5EF4-FFF2-40B4-BE49-F238E27FC236}">
                <a16:creationId xmlns:a16="http://schemas.microsoft.com/office/drawing/2014/main" id="{0E97AC80-6E4F-AB48-8132-358EEDD6D662}"/>
              </a:ext>
            </a:extLst>
          </p:cNvPr>
          <p:cNvSpPr txBox="1"/>
          <p:nvPr/>
        </p:nvSpPr>
        <p:spPr>
          <a:xfrm>
            <a:off x="7041328" y="4428314"/>
            <a:ext cx="1281120" cy="461665"/>
          </a:xfrm>
          <a:prstGeom prst="rect">
            <a:avLst/>
          </a:prstGeom>
          <a:noFill/>
        </p:spPr>
        <p:txBody>
          <a:bodyPr wrap="none" rtlCol="0">
            <a:spAutoFit/>
          </a:bodyPr>
          <a:lstStyle/>
          <a:p>
            <a:pPr algn="l"/>
            <a:r>
              <a:rPr lang="x-none" sz="2400">
                <a:solidFill>
                  <a:schemeClr val="accent5">
                    <a:lumMod val="50000"/>
                  </a:schemeClr>
                </a:solidFill>
                <a:highlight>
                  <a:srgbClr val="FBF0D5"/>
                </a:highlight>
              </a:rPr>
              <a:t>[</a:t>
            </a:r>
            <a:r>
              <a:rPr lang="es-ES" sz="2400" dirty="0" err="1">
                <a:solidFill>
                  <a:schemeClr val="accent5">
                    <a:lumMod val="50000"/>
                  </a:schemeClr>
                </a:solidFill>
                <a:highlight>
                  <a:srgbClr val="FBF0D5"/>
                </a:highlight>
              </a:rPr>
              <a:t>sweet</a:t>
            </a:r>
            <a:r>
              <a:rPr lang="x-none" sz="2400">
                <a:solidFill>
                  <a:schemeClr val="accent5">
                    <a:lumMod val="50000"/>
                  </a:schemeClr>
                </a:solidFill>
                <a:highlight>
                  <a:srgbClr val="FBF0D5"/>
                </a:highlight>
              </a:rPr>
              <a:t>]</a:t>
            </a:r>
            <a:endParaRPr lang="x-none" sz="2400" dirty="0">
              <a:solidFill>
                <a:schemeClr val="accent5">
                  <a:lumMod val="50000"/>
                </a:schemeClr>
              </a:solidFill>
              <a:highlight>
                <a:srgbClr val="FBF0D5"/>
              </a:highlight>
            </a:endParaRPr>
          </a:p>
        </p:txBody>
      </p:sp>
      <p:sp>
        <p:nvSpPr>
          <p:cNvPr id="24" name="Rounded Rectangular Callout 2">
            <a:extLst>
              <a:ext uri="{FF2B5EF4-FFF2-40B4-BE49-F238E27FC236}">
                <a16:creationId xmlns:a16="http://schemas.microsoft.com/office/drawing/2014/main" id="{89652531-84BB-EA42-8D79-0D8CC3628673}"/>
              </a:ext>
            </a:extLst>
          </p:cNvPr>
          <p:cNvSpPr/>
          <p:nvPr/>
        </p:nvSpPr>
        <p:spPr>
          <a:xfrm>
            <a:off x="1826656" y="2567650"/>
            <a:ext cx="5123636" cy="1987958"/>
          </a:xfrm>
          <a:prstGeom prst="wedgeRoundRectCallout">
            <a:avLst>
              <a:gd name="adj1" fmla="val -20664"/>
              <a:gd name="adj2" fmla="val -78023"/>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rPr>
              <a:t>In Spanish, ‘el pan’ can be countable and uncountable.</a:t>
            </a:r>
          </a:p>
          <a:p>
            <a:pPr algn="ctr"/>
            <a:endParaRPr lang="en-GB" sz="2000" dirty="0">
              <a:solidFill>
                <a:schemeClr val="accent5">
                  <a:lumMod val="50000"/>
                </a:schemeClr>
              </a:solidFill>
            </a:endParaRPr>
          </a:p>
          <a:p>
            <a:pPr algn="ctr"/>
            <a:r>
              <a:rPr lang="en-GB" sz="2000" dirty="0">
                <a:solidFill>
                  <a:schemeClr val="accent5">
                    <a:lumMod val="50000"/>
                  </a:schemeClr>
                </a:solidFill>
              </a:rPr>
              <a:t>Uncountable </a:t>
            </a:r>
            <a:r>
              <a:rPr lang="en-GB" sz="2000" dirty="0">
                <a:solidFill>
                  <a:schemeClr val="accent5">
                    <a:lumMod val="50000"/>
                  </a:schemeClr>
                </a:solidFill>
                <a:sym typeface="Wingdings" pitchFamily="2" charset="2"/>
              </a:rPr>
              <a:t> el pan = bread</a:t>
            </a:r>
          </a:p>
          <a:p>
            <a:pPr algn="ctr"/>
            <a:r>
              <a:rPr lang="en-GB" sz="2000" dirty="0">
                <a:solidFill>
                  <a:schemeClr val="accent5">
                    <a:lumMod val="50000"/>
                  </a:schemeClr>
                </a:solidFill>
                <a:sym typeface="Wingdings" pitchFamily="2" charset="2"/>
              </a:rPr>
              <a:t>Countable  el pan = a loaf of bread</a:t>
            </a:r>
            <a:r>
              <a:rPr lang="en-GB" sz="2000" dirty="0">
                <a:solidFill>
                  <a:schemeClr val="accent5">
                    <a:lumMod val="50000"/>
                  </a:schemeClr>
                </a:solidFill>
              </a:rPr>
              <a:t> </a:t>
            </a:r>
            <a:endParaRPr lang="en-GB" sz="2000" i="1" dirty="0">
              <a:solidFill>
                <a:schemeClr val="accent5">
                  <a:lumMod val="50000"/>
                </a:schemeClr>
              </a:solidFill>
            </a:endParaRPr>
          </a:p>
        </p:txBody>
      </p:sp>
    </p:spTree>
    <p:extLst>
      <p:ext uri="{BB962C8B-B14F-4D97-AF65-F5344CB8AC3E}">
        <p14:creationId xmlns:p14="http://schemas.microsoft.com/office/powerpoint/2010/main" val="2064359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8"/>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4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grpId="1" nodeType="with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9"/>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46"/>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9"/>
                                        </p:tgtEl>
                                        <p:attrNameLst>
                                          <p:attrName>style.visibility</p:attrName>
                                        </p:attrNameLst>
                                      </p:cBhvr>
                                      <p:to>
                                        <p:strVal val="visible"/>
                                      </p:to>
                                    </p:set>
                                  </p:childTnLst>
                                </p:cTn>
                              </p:par>
                              <p:par>
                                <p:cTn id="53" presetID="1" presetClass="entr" presetSubtype="0" fill="hold" grpId="1" nodeType="with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6"/>
                                        </p:tgtEl>
                                        <p:attrNameLst>
                                          <p:attrName>style.visibility</p:attrName>
                                        </p:attrNameLst>
                                      </p:cBhvr>
                                      <p:to>
                                        <p:strVal val="hidden"/>
                                      </p:to>
                                    </p:set>
                                  </p:childTnLst>
                                </p:cTn>
                              </p:par>
                              <p:par>
                                <p:cTn id="59" presetID="1" presetClass="exit" presetSubtype="0" fill="hold" grpId="0" nodeType="withEffect">
                                  <p:stCondLst>
                                    <p:cond delay="0"/>
                                  </p:stCondLst>
                                  <p:childTnLst>
                                    <p:set>
                                      <p:cBhvr>
                                        <p:cTn id="60" dur="1" fill="hold">
                                          <p:stCondLst>
                                            <p:cond delay="0"/>
                                          </p:stCondLst>
                                        </p:cTn>
                                        <p:tgtEl>
                                          <p:spTgt spid="45"/>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6"/>
                                        </p:tgtEl>
                                        <p:attrNameLst>
                                          <p:attrName>style.visibility</p:attrName>
                                        </p:attrNameLst>
                                      </p:cBhvr>
                                      <p:to>
                                        <p:strVal val="visible"/>
                                      </p:to>
                                    </p:set>
                                  </p:childTnLst>
                                </p:cTn>
                              </p:par>
                              <p:par>
                                <p:cTn id="65" presetID="1" presetClass="entr" presetSubtype="0" fill="hold" grpId="1" nodeType="withEffect">
                                  <p:stCondLst>
                                    <p:cond delay="0"/>
                                  </p:stCondLst>
                                  <p:childTnLst>
                                    <p:set>
                                      <p:cBhvr>
                                        <p:cTn id="66" dur="1" fill="hold">
                                          <p:stCondLst>
                                            <p:cond delay="0"/>
                                          </p:stCondLst>
                                        </p:cTn>
                                        <p:tgtEl>
                                          <p:spTgt spid="4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12"/>
                                        </p:tgtEl>
                                        <p:attrNameLst>
                                          <p:attrName>style.visibility</p:attrName>
                                        </p:attrNameLst>
                                      </p:cBhvr>
                                      <p:to>
                                        <p:strVal val="hidden"/>
                                      </p:to>
                                    </p:set>
                                  </p:childTnLst>
                                </p:cTn>
                              </p:par>
                              <p:par>
                                <p:cTn id="71" presetID="1" presetClass="exit" presetSubtype="0" fill="hold" grpId="0" nodeType="withEffect">
                                  <p:stCondLst>
                                    <p:cond delay="0"/>
                                  </p:stCondLst>
                                  <p:childTnLst>
                                    <p:set>
                                      <p:cBhvr>
                                        <p:cTn id="72" dur="1" fill="hold">
                                          <p:stCondLst>
                                            <p:cond delay="0"/>
                                          </p:stCondLst>
                                        </p:cTn>
                                        <p:tgtEl>
                                          <p:spTgt spid="37"/>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2"/>
                                        </p:tgtEl>
                                        <p:attrNameLst>
                                          <p:attrName>style.visibility</p:attrName>
                                        </p:attrNameLst>
                                      </p:cBhvr>
                                      <p:to>
                                        <p:strVal val="visible"/>
                                      </p:to>
                                    </p:set>
                                  </p:childTnLst>
                                </p:cTn>
                              </p:par>
                              <p:par>
                                <p:cTn id="77" presetID="1" presetClass="entr" presetSubtype="0" fill="hold" grpId="1" nodeType="withEffect">
                                  <p:stCondLst>
                                    <p:cond delay="0"/>
                                  </p:stCondLst>
                                  <p:childTnLst>
                                    <p:set>
                                      <p:cBhvr>
                                        <p:cTn id="78" dur="1" fill="hold">
                                          <p:stCondLst>
                                            <p:cond delay="0"/>
                                          </p:stCondLst>
                                        </p:cTn>
                                        <p:tgtEl>
                                          <p:spTgt spid="3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19"/>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1" nodeType="clickEffect">
                                  <p:stCondLst>
                                    <p:cond delay="0"/>
                                  </p:stCondLst>
                                  <p:childTnLst>
                                    <p:set>
                                      <p:cBhvr>
                                        <p:cTn id="86" dur="1" fill="hold">
                                          <p:stCondLst>
                                            <p:cond delay="0"/>
                                          </p:stCondLst>
                                        </p:cTn>
                                        <p:tgtEl>
                                          <p:spTgt spid="1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20"/>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1" nodeType="clickEffect">
                                  <p:stCondLst>
                                    <p:cond delay="0"/>
                                  </p:stCondLst>
                                  <p:childTnLst>
                                    <p:set>
                                      <p:cBhvr>
                                        <p:cTn id="94" dur="1" fill="hold">
                                          <p:stCondLst>
                                            <p:cond delay="0"/>
                                          </p:stCondLst>
                                        </p:cTn>
                                        <p:tgtEl>
                                          <p:spTgt spid="20"/>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11"/>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1" nodeType="clickEffect">
                                  <p:stCondLst>
                                    <p:cond delay="0"/>
                                  </p:stCondLst>
                                  <p:childTnLst>
                                    <p:set>
                                      <p:cBhvr>
                                        <p:cTn id="102" dur="1" fill="hold">
                                          <p:stCondLst>
                                            <p:cond delay="0"/>
                                          </p:stCondLst>
                                        </p:cTn>
                                        <p:tgtEl>
                                          <p:spTgt spid="11"/>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10"/>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1" nodeType="clickEffect">
                                  <p:stCondLst>
                                    <p:cond delay="0"/>
                                  </p:stCondLst>
                                  <p:childTnLst>
                                    <p:set>
                                      <p:cBhvr>
                                        <p:cTn id="110" dur="1" fill="hold">
                                          <p:stCondLst>
                                            <p:cond delay="0"/>
                                          </p:stCondLst>
                                        </p:cTn>
                                        <p:tgtEl>
                                          <p:spTgt spid="10"/>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0" nodeType="clickEffect">
                                  <p:stCondLst>
                                    <p:cond delay="0"/>
                                  </p:stCondLst>
                                  <p:childTnLst>
                                    <p:set>
                                      <p:cBhvr>
                                        <p:cTn id="114" dur="1" fill="hold">
                                          <p:stCondLst>
                                            <p:cond delay="0"/>
                                          </p:stCondLst>
                                        </p:cTn>
                                        <p:tgtEl>
                                          <p:spTgt spid="13"/>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1" nodeType="clickEffect">
                                  <p:stCondLst>
                                    <p:cond delay="0"/>
                                  </p:stCondLst>
                                  <p:childTnLst>
                                    <p:set>
                                      <p:cBhvr>
                                        <p:cTn id="118" dur="1" fill="hold">
                                          <p:stCondLst>
                                            <p:cond delay="0"/>
                                          </p:stCondLst>
                                        </p:cTn>
                                        <p:tgtEl>
                                          <p:spTgt spid="13"/>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0" nodeType="clickEffect">
                                  <p:stCondLst>
                                    <p:cond delay="0"/>
                                  </p:stCondLst>
                                  <p:childTnLst>
                                    <p:set>
                                      <p:cBhvr>
                                        <p:cTn id="122" dur="1" fill="hold">
                                          <p:stCondLst>
                                            <p:cond delay="0"/>
                                          </p:stCondLst>
                                        </p:cTn>
                                        <p:tgtEl>
                                          <p:spTgt spid="40"/>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1" nodeType="clickEffect">
                                  <p:stCondLst>
                                    <p:cond delay="0"/>
                                  </p:stCondLst>
                                  <p:childTnLst>
                                    <p:set>
                                      <p:cBhvr>
                                        <p:cTn id="126" dur="1" fill="hold">
                                          <p:stCondLst>
                                            <p:cond delay="0"/>
                                          </p:stCondLst>
                                        </p:cTn>
                                        <p:tgtEl>
                                          <p:spTgt spid="40"/>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44"/>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1" nodeType="clickEffect">
                                  <p:stCondLst>
                                    <p:cond delay="0"/>
                                  </p:stCondLst>
                                  <p:childTnLst>
                                    <p:set>
                                      <p:cBhvr>
                                        <p:cTn id="13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p:bldP spid="11" grpId="1"/>
      <p:bldP spid="13" grpId="0"/>
      <p:bldP spid="13" grpId="1"/>
      <p:bldP spid="20" grpId="0"/>
      <p:bldP spid="20" grpId="1"/>
      <p:bldP spid="37" grpId="0"/>
      <p:bldP spid="37" grpId="1"/>
      <p:bldP spid="40" grpId="0"/>
      <p:bldP spid="40" grpId="1"/>
      <p:bldP spid="44" grpId="0"/>
      <p:bldP spid="44" grpId="1"/>
      <p:bldP spid="3" grpId="0" animBg="1"/>
      <p:bldP spid="3" grpId="1" animBg="1"/>
      <p:bldP spid="25" grpId="0"/>
      <p:bldP spid="25" grpId="1"/>
      <p:bldP spid="19" grpId="0"/>
      <p:bldP spid="19" grpId="1"/>
      <p:bldP spid="45" grpId="0"/>
      <p:bldP spid="45" grpId="1"/>
      <p:bldP spid="46" grpId="0"/>
      <p:bldP spid="46" grpId="1"/>
      <p:bldP spid="49" grpId="0"/>
      <p:bldP spid="49" grpId="1"/>
      <p:bldP spid="24" grpId="0" animBg="1"/>
      <p:bldP spid="24"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10" name="TextBox 9"/>
          <p:cNvSpPr txBox="1"/>
          <p:nvPr/>
        </p:nvSpPr>
        <p:spPr>
          <a:xfrm>
            <a:off x="2492301" y="1762942"/>
            <a:ext cx="211776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fresco/a</a:t>
            </a:r>
          </a:p>
        </p:txBody>
      </p:sp>
      <p:sp>
        <p:nvSpPr>
          <p:cNvPr id="11" name="TextBox 10"/>
          <p:cNvSpPr txBox="1"/>
          <p:nvPr/>
        </p:nvSpPr>
        <p:spPr>
          <a:xfrm>
            <a:off x="2617901" y="5265506"/>
            <a:ext cx="243691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colocar</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TextBox 12"/>
          <p:cNvSpPr txBox="1"/>
          <p:nvPr/>
        </p:nvSpPr>
        <p:spPr>
          <a:xfrm>
            <a:off x="9176842" y="1112280"/>
            <a:ext cx="30151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mezclar</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p:cNvSpPr txBox="1"/>
          <p:nvPr/>
        </p:nvSpPr>
        <p:spPr>
          <a:xfrm>
            <a:off x="2492301" y="3514224"/>
            <a:ext cx="19770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caliente</a:t>
            </a:r>
          </a:p>
        </p:txBody>
      </p:sp>
      <p:sp>
        <p:nvSpPr>
          <p:cNvPr id="38" name="TextBox 37"/>
          <p:cNvSpPr txBox="1"/>
          <p:nvPr/>
        </p:nvSpPr>
        <p:spPr>
          <a:xfrm>
            <a:off x="11006076" y="972973"/>
            <a:ext cx="1748589" cy="461665"/>
          </a:xfrm>
          <a:prstGeom prst="rect">
            <a:avLst/>
          </a:prstGeom>
          <a:noFill/>
        </p:spPr>
        <p:txBody>
          <a:bodyPr wrap="square" rtlCol="0">
            <a:spAutoFit/>
          </a:bodyPr>
          <a:lstStyle/>
          <a:p>
            <a:pPr algn="l"/>
            <a:r>
              <a:rPr lang="en-GB" sz="2400" b="1" dirty="0">
                <a:solidFill>
                  <a:schemeClr val="accent5">
                    <a:lumMod val="50000"/>
                  </a:schemeClr>
                </a:solidFill>
              </a:rPr>
              <a:t>[2/2]</a:t>
            </a:r>
          </a:p>
        </p:txBody>
      </p:sp>
      <p:sp>
        <p:nvSpPr>
          <p:cNvPr id="39" name="Rounded Rectangle 11">
            <a:extLst>
              <a:ext uri="{FF2B5EF4-FFF2-40B4-BE49-F238E27FC236}">
                <a16:creationId xmlns:a16="http://schemas.microsoft.com/office/drawing/2014/main" id="{31DEFC6C-63B9-974A-B4B2-3381F49008AC}"/>
              </a:ext>
            </a:extLst>
          </p:cNvPr>
          <p:cNvSpPr/>
          <p:nvPr/>
        </p:nvSpPr>
        <p:spPr>
          <a:xfrm>
            <a:off x="10507579" y="258166"/>
            <a:ext cx="1420564"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0" name="TextBox 39"/>
          <p:cNvSpPr txBox="1"/>
          <p:nvPr/>
        </p:nvSpPr>
        <p:spPr>
          <a:xfrm>
            <a:off x="9238988" y="3136612"/>
            <a:ext cx="30151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cortar</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4" name="TextBox 43"/>
          <p:cNvSpPr txBox="1"/>
          <p:nvPr/>
        </p:nvSpPr>
        <p:spPr>
          <a:xfrm>
            <a:off x="9238988" y="5117297"/>
            <a:ext cx="30151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verdura</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4" name="Imagen 3">
            <a:extLst>
              <a:ext uri="{FF2B5EF4-FFF2-40B4-BE49-F238E27FC236}">
                <a16:creationId xmlns:a16="http://schemas.microsoft.com/office/drawing/2014/main" id="{0C47703A-610B-2D4B-B296-BDB202E3C0F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7744" y="1252327"/>
            <a:ext cx="1606006" cy="1606006"/>
          </a:xfrm>
          <a:prstGeom prst="rect">
            <a:avLst/>
          </a:prstGeom>
        </p:spPr>
      </p:pic>
      <p:pic>
        <p:nvPicPr>
          <p:cNvPr id="7" name="Imagen 6">
            <a:extLst>
              <a:ext uri="{FF2B5EF4-FFF2-40B4-BE49-F238E27FC236}">
                <a16:creationId xmlns:a16="http://schemas.microsoft.com/office/drawing/2014/main" id="{C860071F-CFB3-B44C-93BB-D54120270CF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0049" y="2898562"/>
            <a:ext cx="1023421" cy="1816101"/>
          </a:xfrm>
          <a:prstGeom prst="rect">
            <a:avLst/>
          </a:prstGeom>
        </p:spPr>
      </p:pic>
      <p:sp>
        <p:nvSpPr>
          <p:cNvPr id="8" name="CuadroTexto 7">
            <a:extLst>
              <a:ext uri="{FF2B5EF4-FFF2-40B4-BE49-F238E27FC236}">
                <a16:creationId xmlns:a16="http://schemas.microsoft.com/office/drawing/2014/main" id="{FE7525A9-9C68-9B4C-B9AF-88727CA392CE}"/>
              </a:ext>
            </a:extLst>
          </p:cNvPr>
          <p:cNvSpPr txBox="1"/>
          <p:nvPr/>
        </p:nvSpPr>
        <p:spPr>
          <a:xfrm>
            <a:off x="301260" y="5117336"/>
            <a:ext cx="2073003" cy="1323439"/>
          </a:xfrm>
          <a:prstGeom prst="rect">
            <a:avLst/>
          </a:prstGeom>
          <a:noFill/>
        </p:spPr>
        <p:txBody>
          <a:bodyPr wrap="none" rtlCol="0">
            <a:spAutoFit/>
          </a:bodyPr>
          <a:lstStyle/>
          <a:p>
            <a:r>
              <a:rPr lang="es-GB" sz="4000" dirty="0">
                <a:solidFill>
                  <a:schemeClr val="accent6">
                    <a:lumMod val="50000"/>
                  </a:schemeClr>
                </a:solidFill>
                <a:latin typeface="Bradley Hand" pitchFamily="2" charset="77"/>
              </a:rPr>
              <a:t>to place, </a:t>
            </a:r>
          </a:p>
          <a:p>
            <a:r>
              <a:rPr lang="es-GB" sz="4000" dirty="0">
                <a:solidFill>
                  <a:schemeClr val="accent6">
                    <a:lumMod val="50000"/>
                  </a:schemeClr>
                </a:solidFill>
                <a:latin typeface="Bradley Hand" pitchFamily="2" charset="77"/>
              </a:rPr>
              <a:t>placing</a:t>
            </a:r>
          </a:p>
        </p:txBody>
      </p:sp>
      <p:sp>
        <p:nvSpPr>
          <p:cNvPr id="19" name="CuadroTexto 18">
            <a:extLst>
              <a:ext uri="{FF2B5EF4-FFF2-40B4-BE49-F238E27FC236}">
                <a16:creationId xmlns:a16="http://schemas.microsoft.com/office/drawing/2014/main" id="{2A087E66-4903-064C-96D8-B1AB834817E0}"/>
              </a:ext>
            </a:extLst>
          </p:cNvPr>
          <p:cNvSpPr txBox="1"/>
          <p:nvPr/>
        </p:nvSpPr>
        <p:spPr>
          <a:xfrm>
            <a:off x="6744895" y="772918"/>
            <a:ext cx="2126351" cy="1323439"/>
          </a:xfrm>
          <a:prstGeom prst="rect">
            <a:avLst/>
          </a:prstGeom>
          <a:noFill/>
        </p:spPr>
        <p:txBody>
          <a:bodyPr wrap="none" rtlCol="0">
            <a:spAutoFit/>
          </a:bodyPr>
          <a:lstStyle/>
          <a:p>
            <a:r>
              <a:rPr lang="es-GB" sz="4000" dirty="0">
                <a:solidFill>
                  <a:srgbClr val="0070C0"/>
                </a:solidFill>
                <a:latin typeface="Cooper Black" panose="0208090404030B020404" pitchFamily="18" charset="77"/>
              </a:rPr>
              <a:t>to mix, </a:t>
            </a:r>
          </a:p>
          <a:p>
            <a:r>
              <a:rPr lang="es-GB" sz="4000" dirty="0">
                <a:solidFill>
                  <a:srgbClr val="0070C0"/>
                </a:solidFill>
                <a:latin typeface="Cooper Black" panose="0208090404030B020404" pitchFamily="18" charset="77"/>
              </a:rPr>
              <a:t>mixing</a:t>
            </a:r>
          </a:p>
        </p:txBody>
      </p:sp>
      <p:sp>
        <p:nvSpPr>
          <p:cNvPr id="21" name="CuadroTexto 20">
            <a:extLst>
              <a:ext uri="{FF2B5EF4-FFF2-40B4-BE49-F238E27FC236}">
                <a16:creationId xmlns:a16="http://schemas.microsoft.com/office/drawing/2014/main" id="{9F5DE9F6-2145-A146-803E-4628BE42D88C}"/>
              </a:ext>
            </a:extLst>
          </p:cNvPr>
          <p:cNvSpPr txBox="1"/>
          <p:nvPr/>
        </p:nvSpPr>
        <p:spPr>
          <a:xfrm>
            <a:off x="6883348" y="2767279"/>
            <a:ext cx="1725152" cy="1323439"/>
          </a:xfrm>
          <a:prstGeom prst="rect">
            <a:avLst/>
          </a:prstGeom>
          <a:noFill/>
        </p:spPr>
        <p:txBody>
          <a:bodyPr wrap="none" rtlCol="0">
            <a:spAutoFit/>
          </a:bodyPr>
          <a:lstStyle/>
          <a:p>
            <a:r>
              <a:rPr lang="es-GB" sz="4000" dirty="0">
                <a:solidFill>
                  <a:schemeClr val="accent2">
                    <a:lumMod val="75000"/>
                  </a:schemeClr>
                </a:solidFill>
                <a:latin typeface="Helvetica" pitchFamily="2" charset="0"/>
              </a:rPr>
              <a:t>to cut, </a:t>
            </a:r>
          </a:p>
          <a:p>
            <a:r>
              <a:rPr lang="es-GB" sz="4000" dirty="0">
                <a:solidFill>
                  <a:schemeClr val="accent2">
                    <a:lumMod val="75000"/>
                  </a:schemeClr>
                </a:solidFill>
                <a:latin typeface="Helvetica" pitchFamily="2" charset="0"/>
              </a:rPr>
              <a:t>cutting</a:t>
            </a:r>
          </a:p>
        </p:txBody>
      </p:sp>
      <p:pic>
        <p:nvPicPr>
          <p:cNvPr id="9" name="Imagen 8">
            <a:extLst>
              <a:ext uri="{FF2B5EF4-FFF2-40B4-BE49-F238E27FC236}">
                <a16:creationId xmlns:a16="http://schemas.microsoft.com/office/drawing/2014/main" id="{27CE85F0-8874-0149-8D9E-2089277615F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315006" y="4386267"/>
            <a:ext cx="2861836" cy="1758478"/>
          </a:xfrm>
          <a:prstGeom prst="rect">
            <a:avLst/>
          </a:prstGeom>
        </p:spPr>
      </p:pic>
      <p:sp>
        <p:nvSpPr>
          <p:cNvPr id="22" name="CuadroTexto 21">
            <a:extLst>
              <a:ext uri="{FF2B5EF4-FFF2-40B4-BE49-F238E27FC236}">
                <a16:creationId xmlns:a16="http://schemas.microsoft.com/office/drawing/2014/main" id="{F1D37BC9-8936-CA4D-A43F-BBCA7EB43CD5}"/>
              </a:ext>
            </a:extLst>
          </p:cNvPr>
          <p:cNvSpPr txBox="1"/>
          <p:nvPr/>
        </p:nvSpPr>
        <p:spPr>
          <a:xfrm>
            <a:off x="744150" y="4655632"/>
            <a:ext cx="893193" cy="461665"/>
          </a:xfrm>
          <a:prstGeom prst="rect">
            <a:avLst/>
          </a:prstGeom>
          <a:noFill/>
        </p:spPr>
        <p:txBody>
          <a:bodyPr wrap="none" rtlCol="0">
            <a:spAutoFit/>
          </a:bodyPr>
          <a:lstStyle/>
          <a:p>
            <a:pPr algn="l"/>
            <a:r>
              <a:rPr lang="x-none" sz="2400">
                <a:solidFill>
                  <a:schemeClr val="accent5">
                    <a:lumMod val="50000"/>
                  </a:schemeClr>
                </a:solidFill>
                <a:highlight>
                  <a:srgbClr val="FBF0D5"/>
                </a:highlight>
              </a:rPr>
              <a:t>[</a:t>
            </a:r>
            <a:r>
              <a:rPr lang="es-ES" sz="2400" dirty="0" err="1">
                <a:solidFill>
                  <a:schemeClr val="accent5">
                    <a:lumMod val="50000"/>
                  </a:schemeClr>
                </a:solidFill>
                <a:highlight>
                  <a:srgbClr val="FBF0D5"/>
                </a:highlight>
              </a:rPr>
              <a:t>hot</a:t>
            </a:r>
            <a:r>
              <a:rPr lang="x-none" sz="2400">
                <a:solidFill>
                  <a:schemeClr val="accent5">
                    <a:lumMod val="50000"/>
                  </a:schemeClr>
                </a:solidFill>
                <a:highlight>
                  <a:srgbClr val="FBF0D5"/>
                </a:highlight>
              </a:rPr>
              <a:t>]</a:t>
            </a:r>
            <a:endParaRPr lang="x-none" sz="2400" dirty="0">
              <a:solidFill>
                <a:schemeClr val="accent5">
                  <a:lumMod val="50000"/>
                </a:schemeClr>
              </a:solidFill>
              <a:highlight>
                <a:srgbClr val="FBF0D5"/>
              </a:highlight>
            </a:endParaRPr>
          </a:p>
        </p:txBody>
      </p:sp>
      <p:sp>
        <p:nvSpPr>
          <p:cNvPr id="23" name="CuadroTexto 22">
            <a:extLst>
              <a:ext uri="{FF2B5EF4-FFF2-40B4-BE49-F238E27FC236}">
                <a16:creationId xmlns:a16="http://schemas.microsoft.com/office/drawing/2014/main" id="{C7C5C138-EC81-994B-871B-3FCDCBABB5A2}"/>
              </a:ext>
            </a:extLst>
          </p:cNvPr>
          <p:cNvSpPr txBox="1"/>
          <p:nvPr/>
        </p:nvSpPr>
        <p:spPr>
          <a:xfrm>
            <a:off x="6826871" y="5850281"/>
            <a:ext cx="1962397" cy="461665"/>
          </a:xfrm>
          <a:prstGeom prst="rect">
            <a:avLst/>
          </a:prstGeom>
          <a:noFill/>
        </p:spPr>
        <p:txBody>
          <a:bodyPr wrap="none" rtlCol="0">
            <a:spAutoFit/>
          </a:bodyPr>
          <a:lstStyle/>
          <a:p>
            <a:pPr algn="l"/>
            <a:r>
              <a:rPr lang="x-none" sz="2400">
                <a:solidFill>
                  <a:schemeClr val="accent5">
                    <a:lumMod val="50000"/>
                  </a:schemeClr>
                </a:solidFill>
                <a:highlight>
                  <a:srgbClr val="FBF0D5"/>
                </a:highlight>
              </a:rPr>
              <a:t>[</a:t>
            </a:r>
            <a:r>
              <a:rPr lang="es-ES" sz="2400" dirty="0">
                <a:solidFill>
                  <a:schemeClr val="accent5">
                    <a:lumMod val="50000"/>
                  </a:schemeClr>
                </a:solidFill>
                <a:highlight>
                  <a:srgbClr val="FBF0D5"/>
                </a:highlight>
              </a:rPr>
              <a:t>vegetable</a:t>
            </a:r>
            <a:r>
              <a:rPr lang="x-none" sz="2400">
                <a:solidFill>
                  <a:schemeClr val="accent5">
                    <a:lumMod val="50000"/>
                  </a:schemeClr>
                </a:solidFill>
                <a:highlight>
                  <a:srgbClr val="FBF0D5"/>
                </a:highlight>
              </a:rPr>
              <a:t>]</a:t>
            </a:r>
            <a:endParaRPr lang="x-none" sz="2400" dirty="0">
              <a:solidFill>
                <a:schemeClr val="accent5">
                  <a:lumMod val="50000"/>
                </a:schemeClr>
              </a:solidFill>
              <a:highlight>
                <a:srgbClr val="FBF0D5"/>
              </a:highlight>
            </a:endParaRPr>
          </a:p>
        </p:txBody>
      </p:sp>
    </p:spTree>
    <p:extLst>
      <p:ext uri="{BB962C8B-B14F-4D97-AF65-F5344CB8AC3E}">
        <p14:creationId xmlns:p14="http://schemas.microsoft.com/office/powerpoint/2010/main" val="3836043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9"/>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grpId="1"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7"/>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22"/>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childTnLst>
                                </p:cTn>
                              </p:par>
                              <p:par>
                                <p:cTn id="49" presetID="1" presetClass="entr" presetSubtype="0" fill="hold" grpId="1" nodeType="with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1"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1" nodeType="click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1" nodeType="clickEffect">
                                  <p:stCondLst>
                                    <p:cond delay="0"/>
                                  </p:stCondLst>
                                  <p:childTnLst>
                                    <p:set>
                                      <p:cBhvr>
                                        <p:cTn id="74" dur="1" fill="hold">
                                          <p:stCondLst>
                                            <p:cond delay="0"/>
                                          </p:stCondLst>
                                        </p:cTn>
                                        <p:tgtEl>
                                          <p:spTgt spid="4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10"/>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1" nodeType="clickEffect">
                                  <p:stCondLst>
                                    <p:cond delay="0"/>
                                  </p:stCondLst>
                                  <p:childTnLst>
                                    <p:set>
                                      <p:cBhvr>
                                        <p:cTn id="82" dur="1" fill="hold">
                                          <p:stCondLst>
                                            <p:cond delay="0"/>
                                          </p:stCondLst>
                                        </p:cTn>
                                        <p:tgtEl>
                                          <p:spTgt spid="1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13"/>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1" nodeType="clickEffect">
                                  <p:stCondLst>
                                    <p:cond delay="0"/>
                                  </p:stCondLst>
                                  <p:childTnLst>
                                    <p:set>
                                      <p:cBhvr>
                                        <p:cTn id="90" dur="1" fill="hold">
                                          <p:stCondLst>
                                            <p:cond delay="0"/>
                                          </p:stCondLst>
                                        </p:cTn>
                                        <p:tgtEl>
                                          <p:spTgt spid="1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11"/>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1" nodeType="clickEffect">
                                  <p:stCondLst>
                                    <p:cond delay="0"/>
                                  </p:stCondLst>
                                  <p:childTnLst>
                                    <p:set>
                                      <p:cBhvr>
                                        <p:cTn id="98" dur="1" fill="hold">
                                          <p:stCondLst>
                                            <p:cond delay="0"/>
                                          </p:stCondLst>
                                        </p:cTn>
                                        <p:tgtEl>
                                          <p:spTgt spid="11"/>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40"/>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1" nodeType="clickEffect">
                                  <p:stCondLst>
                                    <p:cond delay="0"/>
                                  </p:stCondLst>
                                  <p:childTnLst>
                                    <p:set>
                                      <p:cBhvr>
                                        <p:cTn id="10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p:bldP spid="11" grpId="1"/>
      <p:bldP spid="13" grpId="0"/>
      <p:bldP spid="13" grpId="1"/>
      <p:bldP spid="20" grpId="0"/>
      <p:bldP spid="20" grpId="1"/>
      <p:bldP spid="40" grpId="0"/>
      <p:bldP spid="40" grpId="1"/>
      <p:bldP spid="44" grpId="0"/>
      <p:bldP spid="44" grpId="1"/>
      <p:bldP spid="8" grpId="0"/>
      <p:bldP spid="8" grpId="1"/>
      <p:bldP spid="19" grpId="0"/>
      <p:bldP spid="19" grpId="1"/>
      <p:bldP spid="21" grpId="0"/>
      <p:bldP spid="21" grpId="1"/>
      <p:bldP spid="22" grpId="0"/>
      <p:bldP spid="22" grpId="1"/>
      <p:bldP spid="23" grpId="0"/>
      <p:bldP spid="23"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14220" y="5389124"/>
            <a:ext cx="4456068" cy="584775"/>
          </a:xfrm>
          <a:prstGeom prst="rect">
            <a:avLst/>
          </a:prstGeom>
        </p:spPr>
        <p:txBody>
          <a:bodyPr wrap="square">
            <a:spAutoFit/>
          </a:bodyPr>
          <a:lstStyle/>
          <a:p>
            <a:pPr lvl="0">
              <a:spcAft>
                <a:spcPts val="800"/>
              </a:spcAft>
              <a:defRPr/>
            </a:pPr>
            <a:r>
              <a:rPr lang="en-GB" sz="3200" dirty="0">
                <a:solidFill>
                  <a:schemeClr val="accent5">
                    <a:lumMod val="50000"/>
                  </a:schemeClr>
                </a:solidFill>
                <a:latin typeface="Century Gothic" panose="020B0502020202020204" pitchFamily="34" charset="0"/>
                <a:ea typeface="Calibri" panose="020F0502020204030204" pitchFamily="34" charset="0"/>
              </a:rPr>
              <a:t>Daniel</a:t>
            </a:r>
            <a:r>
              <a:rPr lang="en-GB" sz="3200" b="1" dirty="0">
                <a:solidFill>
                  <a:schemeClr val="accent5">
                    <a:lumMod val="50000"/>
                  </a:schemeClr>
                </a:solidFill>
                <a:latin typeface="Century Gothic" panose="020B0502020202020204" pitchFamily="34" charset="0"/>
                <a:ea typeface="Calibri" panose="020F0502020204030204" pitchFamily="34" charset="0"/>
              </a:rPr>
              <a:t> lo</a:t>
            </a:r>
            <a:r>
              <a:rPr lang="en-GB" sz="3200" dirty="0">
                <a:solidFill>
                  <a:schemeClr val="accent5">
                    <a:lumMod val="50000"/>
                  </a:schemeClr>
                </a:solidFill>
                <a:latin typeface="Century Gothic" panose="020B0502020202020204" pitchFamily="34" charset="0"/>
                <a:ea typeface="Calibri" panose="020F0502020204030204" pitchFamily="34" charset="0"/>
              </a:rPr>
              <a:t> </a:t>
            </a:r>
            <a:r>
              <a:rPr lang="en-GB" sz="3200" dirty="0" err="1">
                <a:solidFill>
                  <a:schemeClr val="accent5">
                    <a:lumMod val="50000"/>
                  </a:schemeClr>
                </a:solidFill>
                <a:latin typeface="Century Gothic" panose="020B0502020202020204" pitchFamily="34" charset="0"/>
                <a:ea typeface="Calibri" panose="020F0502020204030204" pitchFamily="34" charset="0"/>
              </a:rPr>
              <a:t>recoge</a:t>
            </a:r>
            <a:r>
              <a:rPr lang="en-GB" sz="3200" dirty="0">
                <a:solidFill>
                  <a:schemeClr val="accent5">
                    <a:lumMod val="50000"/>
                  </a:schemeClr>
                </a:solidFill>
                <a:latin typeface="Century Gothic" panose="020B0502020202020204" pitchFamily="34" charset="0"/>
                <a:ea typeface="Calibri" panose="020F0502020204030204" pitchFamily="34" charset="0"/>
              </a:rPr>
              <a:t>.</a:t>
            </a:r>
            <a:endParaRPr lang="en-GB" sz="3200" dirty="0">
              <a:solidFill>
                <a:schemeClr val="accent5">
                  <a:lumMod val="50000"/>
                </a:schemeClr>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89372"/>
            <a:ext cx="11702143" cy="1488394"/>
          </a:xfrm>
        </p:spPr>
        <p:txBody>
          <a:bodyPr>
            <a:normAutofit/>
          </a:bodyPr>
          <a:lstStyle/>
          <a:p>
            <a:r>
              <a:rPr lang="en-GB" sz="2400" b="1" dirty="0">
                <a:solidFill>
                  <a:schemeClr val="bg1"/>
                </a:solidFill>
              </a:rPr>
              <a:t>Saying who or what receives the action </a:t>
            </a:r>
            <a:br>
              <a:rPr lang="en-GB" sz="2400" b="1">
                <a:solidFill>
                  <a:schemeClr val="bg1"/>
                </a:solidFill>
              </a:rPr>
            </a:br>
            <a:r>
              <a:rPr lang="en-GB" sz="2400">
                <a:solidFill>
                  <a:schemeClr val="bg1"/>
                </a:solidFill>
              </a:rPr>
              <a:t>Using</a:t>
            </a:r>
            <a:r>
              <a:rPr lang="en-GB" sz="2400" b="1">
                <a:solidFill>
                  <a:schemeClr val="bg1"/>
                </a:solidFill>
              </a:rPr>
              <a:t> </a:t>
            </a:r>
            <a:r>
              <a:rPr lang="en-GB" sz="2400">
                <a:solidFill>
                  <a:schemeClr val="bg1"/>
                </a:solidFill>
              </a:rPr>
              <a:t>the pronoun ‘lo’</a:t>
            </a:r>
            <a:endParaRPr lang="en-GB" sz="2400" b="1" dirty="0">
              <a:solidFill>
                <a:schemeClr val="bg1"/>
              </a:solidFill>
            </a:endParaRPr>
          </a:p>
        </p:txBody>
      </p:sp>
      <p:sp>
        <p:nvSpPr>
          <p:cNvPr id="3" name="Rectangle 2"/>
          <p:cNvSpPr/>
          <p:nvPr/>
        </p:nvSpPr>
        <p:spPr>
          <a:xfrm>
            <a:off x="314221" y="1419633"/>
            <a:ext cx="15876779" cy="584775"/>
          </a:xfrm>
          <a:prstGeom prst="rect">
            <a:avLst/>
          </a:prstGeom>
        </p:spPr>
        <p:txBody>
          <a:bodyPr wrap="square">
            <a:spAutoFit/>
          </a:bodyPr>
          <a:lstStyle/>
          <a:p>
            <a:pPr lvl="0">
              <a:spcAft>
                <a:spcPts val="800"/>
              </a:spcAf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Use </a:t>
            </a:r>
            <a:r>
              <a:rPr lang="en-GB" sz="3200" b="1" dirty="0">
                <a:solidFill>
                  <a:schemeClr val="accent5">
                    <a:lumMod val="50000"/>
                  </a:schemeClr>
                </a:solidFill>
                <a:latin typeface="Century Gothic" panose="020B0502020202020204" pitchFamily="34" charset="0"/>
                <a:ea typeface="Calibri" panose="020F0502020204030204" pitchFamily="34" charset="0"/>
              </a:rPr>
              <a:t>‘</a:t>
            </a:r>
            <a:r>
              <a:rPr lang="en-GB" sz="3200" b="1" dirty="0">
                <a:solidFill>
                  <a:srgbClr val="FF6600"/>
                </a:solidFill>
                <a:latin typeface="Century Gothic" panose="020B0502020202020204" pitchFamily="34" charset="0"/>
                <a:ea typeface="Calibri" panose="020F0502020204030204" pitchFamily="34" charset="0"/>
              </a:rPr>
              <a:t>lo</a:t>
            </a:r>
            <a:r>
              <a:rPr lang="en-GB" sz="3200" b="1" dirty="0">
                <a:solidFill>
                  <a:schemeClr val="accent5">
                    <a:lumMod val="50000"/>
                  </a:schemeClr>
                </a:solidFill>
                <a:latin typeface="Century Gothic" panose="020B0502020202020204" pitchFamily="34" charset="0"/>
                <a:ea typeface="Calibri" panose="020F0502020204030204" pitchFamily="34" charset="0"/>
              </a:rPr>
              <a:t>’ </a:t>
            </a:r>
            <a:r>
              <a:rPr lang="en-GB" sz="3200" dirty="0">
                <a:solidFill>
                  <a:schemeClr val="accent5">
                    <a:lumMod val="50000"/>
                  </a:schemeClr>
                </a:solidFill>
                <a:latin typeface="Century Gothic" panose="020B0502020202020204" pitchFamily="34" charset="0"/>
                <a:ea typeface="Calibri" panose="020F0502020204030204" pitchFamily="34" charset="0"/>
              </a:rPr>
              <a:t>to mean </a:t>
            </a:r>
            <a:r>
              <a:rPr lang="en-GB" sz="3200" b="1" dirty="0">
                <a:solidFill>
                  <a:schemeClr val="accent5">
                    <a:lumMod val="50000"/>
                  </a:schemeClr>
                </a:solidFill>
                <a:latin typeface="Century Gothic" panose="020B0502020202020204" pitchFamily="34" charset="0"/>
                <a:ea typeface="Calibri" panose="020F0502020204030204" pitchFamily="34" charset="0"/>
              </a:rPr>
              <a:t>‘him’ </a:t>
            </a:r>
            <a:r>
              <a:rPr lang="en-GB" sz="3200" dirty="0">
                <a:solidFill>
                  <a:schemeClr val="accent5">
                    <a:lumMod val="50000"/>
                  </a:schemeClr>
                </a:solidFill>
                <a:latin typeface="Century Gothic" panose="020B0502020202020204" pitchFamily="34" charset="0"/>
                <a:ea typeface="Calibri" panose="020F0502020204030204" pitchFamily="34" charset="0"/>
              </a:rPr>
              <a:t>or</a:t>
            </a:r>
            <a:r>
              <a:rPr lang="en-GB" sz="3200" b="1" dirty="0">
                <a:solidFill>
                  <a:schemeClr val="accent5">
                    <a:lumMod val="50000"/>
                  </a:schemeClr>
                </a:solidFill>
                <a:latin typeface="Century Gothic" panose="020B0502020202020204" pitchFamily="34" charset="0"/>
                <a:ea typeface="Calibri" panose="020F0502020204030204" pitchFamily="34" charset="0"/>
              </a:rPr>
              <a:t> ‘it’ </a:t>
            </a:r>
            <a:r>
              <a:rPr lang="en-GB" sz="3200" dirty="0">
                <a:solidFill>
                  <a:schemeClr val="accent5">
                    <a:lumMod val="50000"/>
                  </a:schemeClr>
                </a:solidFill>
                <a:latin typeface="Century Gothic" panose="020B0502020202020204" pitchFamily="34" charset="0"/>
                <a:ea typeface="Calibri" panose="020F0502020204030204" pitchFamily="34" charset="0"/>
              </a:rPr>
              <a:t>(for masculine objects):</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endParaRPr>
          </a:p>
        </p:txBody>
      </p:sp>
      <p:sp>
        <p:nvSpPr>
          <p:cNvPr id="10" name="TextBox 9"/>
          <p:cNvSpPr txBox="1"/>
          <p:nvPr/>
        </p:nvSpPr>
        <p:spPr>
          <a:xfrm>
            <a:off x="5010778" y="2418980"/>
            <a:ext cx="7305208" cy="83099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3200" b="0" i="0" u="none" strike="noStrike" kern="0" cap="none" spc="0" normalizeH="0" baseline="0" noProof="0" dirty="0">
                <a:ln>
                  <a:noFill/>
                </a:ln>
                <a:solidFill>
                  <a:schemeClr val="accent5">
                    <a:lumMod val="50000"/>
                  </a:schemeClr>
                </a:solidFill>
                <a:effectLst/>
                <a:uLnTx/>
                <a:uFillTx/>
                <a:latin typeface="Century Gothic" panose="020B0502020202020204" pitchFamily="34" charset="0"/>
                <a:ea typeface="+mn-ea"/>
                <a:cs typeface="Arial"/>
                <a:sym typeface="Wingdings" panose="05000000000000000000" pitchFamily="2" charset="2"/>
              </a:rPr>
              <a:t></a:t>
            </a:r>
            <a:r>
              <a:rPr kumimoji="0" lang="en-GB" sz="3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cs typeface="+mn-cs"/>
              </a:rPr>
              <a:t>Daniel collects </a:t>
            </a:r>
            <a:r>
              <a:rPr kumimoji="0" lang="en-GB" sz="3200" b="1"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cs typeface="+mn-cs"/>
              </a:rPr>
              <a:t>the </a:t>
            </a:r>
            <a:r>
              <a:rPr kumimoji="0" lang="en-GB" sz="3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bread</a:t>
            </a:r>
            <a:r>
              <a:rPr kumimoji="0" lang="en-GB" sz="3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a:t>
            </a:r>
            <a:endParaRPr kumimoji="0" lang="en-GB" sz="3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19"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20" name="TextBox 19">
            <a:extLst>
              <a:ext uri="{FF2B5EF4-FFF2-40B4-BE49-F238E27FC236}">
                <a16:creationId xmlns:a16="http://schemas.microsoft.com/office/drawing/2014/main" id="{9AB45453-6A53-4D6D-85C5-0A97F81BB3C2}"/>
              </a:ext>
            </a:extLst>
          </p:cNvPr>
          <p:cNvSpPr txBox="1"/>
          <p:nvPr/>
        </p:nvSpPr>
        <p:spPr>
          <a:xfrm>
            <a:off x="5010778" y="3732398"/>
            <a:ext cx="7305208" cy="83099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3200" b="0" i="0" u="none" strike="noStrike" kern="0" cap="none" spc="0" normalizeH="0" baseline="0" noProof="0" dirty="0">
                <a:ln>
                  <a:noFill/>
                </a:ln>
                <a:solidFill>
                  <a:schemeClr val="accent5">
                    <a:lumMod val="50000"/>
                  </a:schemeClr>
                </a:solidFill>
                <a:effectLst/>
                <a:uLnTx/>
                <a:uFillTx/>
                <a:latin typeface="Century Gothic" panose="020B0502020202020204" pitchFamily="34" charset="0"/>
                <a:ea typeface="+mn-ea"/>
                <a:cs typeface="Arial"/>
                <a:sym typeface="Wingdings" panose="05000000000000000000" pitchFamily="2" charset="2"/>
              </a:rPr>
              <a:t></a:t>
            </a:r>
            <a:r>
              <a:rPr kumimoji="0" lang="en-GB" sz="3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cs typeface="+mn-cs"/>
              </a:rPr>
              <a:t>Daniel collects </a:t>
            </a:r>
            <a:r>
              <a:rPr kumimoji="0" lang="en-GB" sz="3200" b="1"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cs typeface="+mn-cs"/>
              </a:rPr>
              <a:t>a </a:t>
            </a:r>
            <a:r>
              <a:rPr kumimoji="0" lang="en-GB" sz="3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friend</a:t>
            </a:r>
            <a:r>
              <a:rPr kumimoji="0" lang="en-GB" sz="3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a:t>
            </a:r>
            <a:endParaRPr kumimoji="0" lang="en-GB" sz="3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D6869208-22C3-4C4C-84B6-5C3DC7A89787}"/>
              </a:ext>
            </a:extLst>
          </p:cNvPr>
          <p:cNvSpPr txBox="1"/>
          <p:nvPr/>
        </p:nvSpPr>
        <p:spPr>
          <a:xfrm>
            <a:off x="5010778" y="5234722"/>
            <a:ext cx="7305208" cy="83099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3200" b="0" i="0" u="none" strike="noStrike" kern="0" cap="none" spc="0" normalizeH="0" baseline="0" noProof="0" dirty="0">
                <a:ln>
                  <a:noFill/>
                </a:ln>
                <a:solidFill>
                  <a:schemeClr val="accent5">
                    <a:lumMod val="50000"/>
                  </a:schemeClr>
                </a:solidFill>
                <a:effectLst/>
                <a:uLnTx/>
                <a:uFillTx/>
                <a:latin typeface="Century Gothic" panose="020B0502020202020204" pitchFamily="34" charset="0"/>
                <a:ea typeface="+mn-ea"/>
                <a:cs typeface="Arial"/>
                <a:sym typeface="Wingdings" panose="05000000000000000000" pitchFamily="2" charset="2"/>
              </a:rPr>
              <a:t></a:t>
            </a:r>
            <a:r>
              <a:rPr kumimoji="0" lang="en-GB" sz="3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Daniel picks </a:t>
            </a:r>
            <a:r>
              <a:rPr kumimoji="0" lang="en-GB" sz="3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him / it (m) </a:t>
            </a:r>
            <a:r>
              <a:rPr lang="en-GB" sz="3200" dirty="0">
                <a:solidFill>
                  <a:schemeClr val="accent5">
                    <a:lumMod val="50000"/>
                  </a:schemeClr>
                </a:solidFill>
                <a:latin typeface="Century Gothic" panose="020B0502020202020204" pitchFamily="34" charset="0"/>
              </a:rPr>
              <a:t>up</a:t>
            </a:r>
            <a:r>
              <a:rPr kumimoji="0" lang="en-GB" sz="3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a:t>
            </a:r>
            <a:endParaRPr kumimoji="0" lang="en-GB" sz="3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15" name="Speech Bubble: Rectangle with Corners Rounded 14">
            <a:extLst>
              <a:ext uri="{FF2B5EF4-FFF2-40B4-BE49-F238E27FC236}">
                <a16:creationId xmlns:a16="http://schemas.microsoft.com/office/drawing/2014/main" id="{BBA6AA3A-6C0A-4D57-91AA-D4DFBDE91EC6}"/>
              </a:ext>
            </a:extLst>
          </p:cNvPr>
          <p:cNvSpPr/>
          <p:nvPr/>
        </p:nvSpPr>
        <p:spPr>
          <a:xfrm>
            <a:off x="4770288" y="4487510"/>
            <a:ext cx="4862889" cy="920183"/>
          </a:xfrm>
          <a:prstGeom prst="wedgeRoundRectCallout">
            <a:avLst>
              <a:gd name="adj1" fmla="val -68061"/>
              <a:gd name="adj2" fmla="val 67455"/>
              <a:gd name="adj3" fmla="val 16667"/>
            </a:avLst>
          </a:prstGeom>
          <a:solidFill>
            <a:schemeClr val="accent4">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spcAft>
                <a:spcPts val="800"/>
              </a:spcAft>
              <a:defRPr/>
            </a:pPr>
            <a:r>
              <a:rPr lang="en-GB" sz="2200" dirty="0">
                <a:solidFill>
                  <a:srgbClr val="002060"/>
                </a:solidFill>
                <a:latin typeface="Century Gothic" panose="020B0502020202020204" pitchFamily="34" charset="0"/>
                <a:ea typeface="Calibri" panose="020F0502020204030204" pitchFamily="34" charset="0"/>
              </a:rPr>
              <a:t>¡Ojo</a:t>
            </a:r>
            <a:r>
              <a:rPr lang="en-GB" sz="2200">
                <a:solidFill>
                  <a:srgbClr val="002060"/>
                </a:solidFill>
                <a:latin typeface="Century Gothic" panose="020B0502020202020204" pitchFamily="34" charset="0"/>
                <a:ea typeface="Calibri" panose="020F0502020204030204" pitchFamily="34" charset="0"/>
              </a:rPr>
              <a:t>! The </a:t>
            </a:r>
            <a:r>
              <a:rPr lang="en-GB" sz="2200" dirty="0">
                <a:solidFill>
                  <a:srgbClr val="002060"/>
                </a:solidFill>
                <a:latin typeface="Century Gothic" panose="020B0502020202020204" pitchFamily="34" charset="0"/>
                <a:ea typeface="Calibri" panose="020F0502020204030204" pitchFamily="34" charset="0"/>
              </a:rPr>
              <a:t>Spanish object </a:t>
            </a:r>
            <a:r>
              <a:rPr lang="en-GB" sz="2200">
                <a:solidFill>
                  <a:srgbClr val="002060"/>
                </a:solidFill>
                <a:latin typeface="Century Gothic" panose="020B0502020202020204" pitchFamily="34" charset="0"/>
                <a:ea typeface="Calibri" panose="020F0502020204030204" pitchFamily="34" charset="0"/>
              </a:rPr>
              <a:t>pronoun often goes</a:t>
            </a:r>
            <a:r>
              <a:rPr lang="en-GB" sz="2200" b="1">
                <a:solidFill>
                  <a:srgbClr val="002060"/>
                </a:solidFill>
                <a:latin typeface="Century Gothic" panose="020B0502020202020204" pitchFamily="34" charset="0"/>
                <a:ea typeface="Calibri" panose="020F0502020204030204" pitchFamily="34" charset="0"/>
              </a:rPr>
              <a:t> </a:t>
            </a:r>
            <a:r>
              <a:rPr lang="en-GB" sz="2200" b="1" u="sng" dirty="0">
                <a:solidFill>
                  <a:srgbClr val="002060"/>
                </a:solidFill>
                <a:latin typeface="Century Gothic" panose="020B0502020202020204" pitchFamily="34" charset="0"/>
                <a:ea typeface="Calibri" panose="020F0502020204030204" pitchFamily="34" charset="0"/>
              </a:rPr>
              <a:t>before</a:t>
            </a:r>
            <a:r>
              <a:rPr lang="en-GB" sz="2200" b="1" dirty="0">
                <a:solidFill>
                  <a:srgbClr val="002060"/>
                </a:solidFill>
                <a:latin typeface="Century Gothic" panose="020B0502020202020204" pitchFamily="34" charset="0"/>
                <a:ea typeface="Calibri" panose="020F0502020204030204" pitchFamily="34" charset="0"/>
              </a:rPr>
              <a:t> </a:t>
            </a:r>
            <a:r>
              <a:rPr lang="en-GB" sz="2200" dirty="0">
                <a:solidFill>
                  <a:srgbClr val="002060"/>
                </a:solidFill>
                <a:latin typeface="Century Gothic" panose="020B0502020202020204" pitchFamily="34" charset="0"/>
                <a:ea typeface="Calibri" panose="020F0502020204030204" pitchFamily="34" charset="0"/>
              </a:rPr>
              <a:t>the verb</a:t>
            </a:r>
            <a:r>
              <a:rPr lang="en-GB" sz="2000" dirty="0">
                <a:solidFill>
                  <a:srgbClr val="002060"/>
                </a:solidFill>
                <a:latin typeface="Century Gothic" panose="020B0502020202020204" pitchFamily="34" charset="0"/>
                <a:ea typeface="Calibri" panose="020F0502020204030204" pitchFamily="34" charset="0"/>
              </a:rPr>
              <a:t>. </a:t>
            </a:r>
          </a:p>
        </p:txBody>
      </p:sp>
      <p:sp>
        <p:nvSpPr>
          <p:cNvPr id="31" name="Oval 30">
            <a:extLst>
              <a:ext uri="{FF2B5EF4-FFF2-40B4-BE49-F238E27FC236}">
                <a16:creationId xmlns:a16="http://schemas.microsoft.com/office/drawing/2014/main" id="{4361E946-3FFF-411C-A40C-1497D7780031}"/>
              </a:ext>
            </a:extLst>
          </p:cNvPr>
          <p:cNvSpPr/>
          <p:nvPr/>
        </p:nvSpPr>
        <p:spPr>
          <a:xfrm>
            <a:off x="1669786" y="5464118"/>
            <a:ext cx="482265" cy="461653"/>
          </a:xfrm>
          <a:prstGeom prst="ellipse">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314221" y="2578649"/>
            <a:ext cx="6097118" cy="584775"/>
          </a:xfrm>
          <a:prstGeom prst="rect">
            <a:avLst/>
          </a:prstGeom>
        </p:spPr>
        <p:txBody>
          <a:bodyPr wrap="square">
            <a:spAutoFit/>
          </a:bodyPr>
          <a:lstStyle/>
          <a:p>
            <a:pPr lvl="0">
              <a:spcAft>
                <a:spcPts val="800"/>
              </a:spcAft>
              <a:defRPr/>
            </a:pPr>
            <a:r>
              <a:rPr lang="en-GB" sz="3200" dirty="0">
                <a:solidFill>
                  <a:schemeClr val="accent5">
                    <a:lumMod val="50000"/>
                  </a:schemeClr>
                </a:solidFill>
                <a:latin typeface="Century Gothic" panose="020B0502020202020204" pitchFamily="34" charset="0"/>
                <a:ea typeface="Calibri" panose="020F0502020204030204" pitchFamily="34" charset="0"/>
              </a:rPr>
              <a:t>Daniel </a:t>
            </a:r>
            <a:r>
              <a:rPr lang="en-GB" sz="3200" dirty="0" err="1">
                <a:solidFill>
                  <a:schemeClr val="accent5">
                    <a:lumMod val="50000"/>
                  </a:schemeClr>
                </a:solidFill>
                <a:latin typeface="Century Gothic" panose="020B0502020202020204" pitchFamily="34" charset="0"/>
                <a:ea typeface="Calibri" panose="020F0502020204030204" pitchFamily="34" charset="0"/>
              </a:rPr>
              <a:t>recoge</a:t>
            </a:r>
            <a:r>
              <a:rPr lang="en-GB" sz="3200" dirty="0">
                <a:solidFill>
                  <a:schemeClr val="accent5">
                    <a:lumMod val="50000"/>
                  </a:schemeClr>
                </a:solidFill>
                <a:latin typeface="Century Gothic" panose="020B0502020202020204" pitchFamily="34" charset="0"/>
                <a:ea typeface="Calibri" panose="020F0502020204030204" pitchFamily="34" charset="0"/>
              </a:rPr>
              <a:t> </a:t>
            </a:r>
            <a:r>
              <a:rPr lang="en-GB" sz="3200" b="1" dirty="0">
                <a:solidFill>
                  <a:schemeClr val="accent5">
                    <a:lumMod val="50000"/>
                  </a:schemeClr>
                </a:solidFill>
                <a:latin typeface="Century Gothic" panose="020B0502020202020204" pitchFamily="34" charset="0"/>
                <a:ea typeface="Calibri" panose="020F0502020204030204" pitchFamily="34" charset="0"/>
              </a:rPr>
              <a:t>el pan</a:t>
            </a:r>
            <a:r>
              <a:rPr lang="en-GB" sz="3200" dirty="0">
                <a:solidFill>
                  <a:schemeClr val="accent5">
                    <a:lumMod val="50000"/>
                  </a:schemeClr>
                </a:solidFill>
                <a:latin typeface="Century Gothic" panose="020B0502020202020204" pitchFamily="34" charset="0"/>
                <a:ea typeface="Calibri" panose="020F0502020204030204" pitchFamily="34" charset="0"/>
              </a:rPr>
              <a:t>.</a:t>
            </a:r>
          </a:p>
        </p:txBody>
      </p:sp>
      <p:sp>
        <p:nvSpPr>
          <p:cNvPr id="8" name="Rectangle 7"/>
          <p:cNvSpPr/>
          <p:nvPr/>
        </p:nvSpPr>
        <p:spPr>
          <a:xfrm>
            <a:off x="314220" y="3737665"/>
            <a:ext cx="5420535" cy="1077218"/>
          </a:xfrm>
          <a:prstGeom prst="rect">
            <a:avLst/>
          </a:prstGeom>
        </p:spPr>
        <p:txBody>
          <a:bodyPr wrap="square">
            <a:spAutoFit/>
          </a:bodyPr>
          <a:lstStyle/>
          <a:p>
            <a:pPr>
              <a:spcAft>
                <a:spcPts val="800"/>
              </a:spcAft>
              <a:defRPr/>
            </a:pPr>
            <a:r>
              <a:rPr lang="en-GB" sz="3200" dirty="0">
                <a:solidFill>
                  <a:schemeClr val="accent5">
                    <a:lumMod val="50000"/>
                  </a:schemeClr>
                </a:solidFill>
                <a:latin typeface="Century Gothic" panose="020B0502020202020204" pitchFamily="34" charset="0"/>
                <a:ea typeface="Calibri" panose="020F0502020204030204" pitchFamily="34" charset="0"/>
              </a:rPr>
              <a:t>Daniel </a:t>
            </a:r>
            <a:r>
              <a:rPr lang="en-GB" sz="3200" dirty="0" err="1">
                <a:solidFill>
                  <a:schemeClr val="accent5">
                    <a:lumMod val="50000"/>
                  </a:schemeClr>
                </a:solidFill>
                <a:latin typeface="Century Gothic" panose="020B0502020202020204" pitchFamily="34" charset="0"/>
                <a:ea typeface="Calibri" panose="020F0502020204030204" pitchFamily="34" charset="0"/>
              </a:rPr>
              <a:t>recoge</a:t>
            </a:r>
            <a:r>
              <a:rPr lang="en-GB" sz="3200" dirty="0">
                <a:solidFill>
                  <a:schemeClr val="accent5">
                    <a:lumMod val="50000"/>
                  </a:schemeClr>
                </a:solidFill>
                <a:latin typeface="Century Gothic" panose="020B0502020202020204" pitchFamily="34" charset="0"/>
                <a:ea typeface="Calibri" panose="020F0502020204030204" pitchFamily="34" charset="0"/>
              </a:rPr>
              <a:t> a </a:t>
            </a:r>
            <a:r>
              <a:rPr lang="en-GB" sz="3200" b="1" dirty="0">
                <a:solidFill>
                  <a:schemeClr val="accent5">
                    <a:lumMod val="50000"/>
                  </a:schemeClr>
                </a:solidFill>
                <a:latin typeface="Century Gothic" panose="020B0502020202020204" pitchFamily="34" charset="0"/>
                <a:ea typeface="Calibri" panose="020F0502020204030204" pitchFamily="34" charset="0"/>
              </a:rPr>
              <a:t>un amigo</a:t>
            </a:r>
            <a:r>
              <a:rPr lang="en-GB" sz="3200" dirty="0">
                <a:solidFill>
                  <a:schemeClr val="accent5">
                    <a:lumMod val="50000"/>
                  </a:schemeClr>
                </a:solidFill>
                <a:latin typeface="Century Gothic" panose="020B0502020202020204" pitchFamily="34" charset="0"/>
                <a:ea typeface="Calibri" panose="020F0502020204030204" pitchFamily="34" charset="0"/>
              </a:rPr>
              <a:t>.</a:t>
            </a:r>
            <a:endParaRPr lang="en-GB" sz="3200" b="1" dirty="0">
              <a:solidFill>
                <a:schemeClr val="accent5">
                  <a:lumMod val="50000"/>
                </a:schemeClr>
              </a:solidFill>
              <a:latin typeface="Century Gothic" panose="020B0502020202020204" pitchFamily="34" charset="0"/>
              <a:ea typeface="Calibri" panose="020F0502020204030204" pitchFamily="34" charset="0"/>
            </a:endParaRPr>
          </a:p>
        </p:txBody>
      </p:sp>
    </p:spTree>
    <p:extLst>
      <p:ext uri="{BB962C8B-B14F-4D97-AF65-F5344CB8AC3E}">
        <p14:creationId xmlns:p14="http://schemas.microsoft.com/office/powerpoint/2010/main" val="1589522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P spid="10" grpId="0"/>
      <p:bldP spid="21" grpId="0"/>
      <p:bldP spid="15" grpId="0" animBg="1"/>
      <p:bldP spid="31"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89372"/>
            <a:ext cx="11702143" cy="1488394"/>
          </a:xfrm>
        </p:spPr>
        <p:txBody>
          <a:bodyPr>
            <a:normAutofit/>
          </a:bodyPr>
          <a:lstStyle/>
          <a:p>
            <a:r>
              <a:rPr lang="en-GB" sz="2400" b="1">
                <a:solidFill>
                  <a:schemeClr val="bg1"/>
                </a:solidFill>
              </a:rPr>
              <a:t>Saying who or what receives the action </a:t>
            </a:r>
            <a:br>
              <a:rPr lang="en-GB" sz="2400" b="1">
                <a:solidFill>
                  <a:schemeClr val="bg1"/>
                </a:solidFill>
              </a:rPr>
            </a:br>
            <a:r>
              <a:rPr lang="en-GB" sz="2400">
                <a:solidFill>
                  <a:schemeClr val="bg1"/>
                </a:solidFill>
              </a:rPr>
              <a:t>Using</a:t>
            </a:r>
            <a:r>
              <a:rPr lang="en-GB" sz="2400" b="1">
                <a:solidFill>
                  <a:schemeClr val="bg1"/>
                </a:solidFill>
              </a:rPr>
              <a:t> </a:t>
            </a:r>
            <a:r>
              <a:rPr lang="en-GB" sz="2400">
                <a:solidFill>
                  <a:schemeClr val="bg1"/>
                </a:solidFill>
              </a:rPr>
              <a:t>the pronoun ‘la’</a:t>
            </a:r>
            <a:endParaRPr lang="en-GB" sz="2400" b="1" dirty="0">
              <a:solidFill>
                <a:schemeClr val="bg1"/>
              </a:solidFill>
            </a:endParaRPr>
          </a:p>
        </p:txBody>
      </p:sp>
      <p:sp>
        <p:nvSpPr>
          <p:cNvPr id="3" name="Rectangle 2"/>
          <p:cNvSpPr/>
          <p:nvPr/>
        </p:nvSpPr>
        <p:spPr>
          <a:xfrm>
            <a:off x="201178" y="1493872"/>
            <a:ext cx="10824394" cy="584775"/>
          </a:xfrm>
          <a:prstGeom prst="rect">
            <a:avLst/>
          </a:prstGeom>
        </p:spPr>
        <p:txBody>
          <a:bodyPr wrap="square">
            <a:spAutoFit/>
          </a:bodyPr>
          <a:lstStyle/>
          <a:p>
            <a:pPr lvl="0">
              <a:spcAft>
                <a:spcPts val="800"/>
              </a:spcAf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If the object is </a:t>
            </a:r>
            <a:r>
              <a:rPr kumimoji="0" lang="en-GB" sz="3200" b="0" i="0" u="none" strike="noStrike" kern="1200" cap="none" spc="0" normalizeH="0" baseline="0" noProof="0" dirty="0">
                <a:ln>
                  <a:noFill/>
                </a:ln>
                <a:solidFill>
                  <a:srgbClr val="FF6600"/>
                </a:solidFill>
                <a:effectLst/>
                <a:uLnTx/>
                <a:uFillTx/>
                <a:latin typeface="Century Gothic" panose="020B0502020202020204" pitchFamily="34" charset="0"/>
                <a:ea typeface="Calibri" panose="020F0502020204030204" pitchFamily="34" charset="0"/>
                <a:cs typeface="+mn-cs"/>
              </a:rPr>
              <a:t>feminine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 use </a:t>
            </a:r>
            <a:r>
              <a:rPr kumimoji="0" lang="en-GB" sz="3200" b="1" i="0" u="none" strike="noStrike" kern="1200" cap="none" spc="0" normalizeH="0" baseline="0" noProof="0" dirty="0">
                <a:ln>
                  <a:noFill/>
                </a:ln>
                <a:solidFill>
                  <a:srgbClr val="FF6600"/>
                </a:solidFill>
                <a:effectLst/>
                <a:uLnTx/>
                <a:uFillTx/>
                <a:latin typeface="Century Gothic" panose="020B0502020202020204" pitchFamily="34" charset="0"/>
                <a:ea typeface="Calibri" panose="020F0502020204030204" pitchFamily="34" charset="0"/>
                <a:cs typeface="+mn-cs"/>
              </a:rPr>
              <a:t>‘la’</a:t>
            </a:r>
            <a:r>
              <a:rPr kumimoji="0" lang="en-GB" sz="3200" i="0" u="none" strike="noStrike" kern="1200" cap="none" spc="0" normalizeH="0" baseline="0" noProof="0" dirty="0">
                <a:ln>
                  <a:noFill/>
                </a:ln>
                <a:solidFill>
                  <a:srgbClr val="FF6600"/>
                </a:solidFill>
                <a:effectLst/>
                <a:uLnTx/>
                <a:uFillTx/>
                <a:latin typeface="Century Gothic" panose="020B0502020202020204" pitchFamily="34" charset="0"/>
                <a:ea typeface="Calibri" panose="020F0502020204030204" pitchFamily="34" charset="0"/>
                <a:cs typeface="+mn-cs"/>
              </a:rPr>
              <a:t> </a:t>
            </a:r>
            <a:r>
              <a:rPr kumimoji="0" lang="en-GB" sz="320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Calibri" panose="020F0502020204030204" pitchFamily="34" charset="0"/>
                <a:cs typeface="+mn-cs"/>
              </a:rPr>
              <a:t>to mean </a:t>
            </a:r>
            <a:r>
              <a:rPr kumimoji="0" lang="en-GB" sz="3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Calibri" panose="020F0502020204030204" pitchFamily="34" charset="0"/>
                <a:cs typeface="+mn-cs"/>
              </a:rPr>
              <a:t>‘her’ </a:t>
            </a:r>
            <a:r>
              <a:rPr kumimoji="0" lang="en-GB" sz="320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Calibri" panose="020F0502020204030204" pitchFamily="34" charset="0"/>
                <a:cs typeface="+mn-cs"/>
              </a:rPr>
              <a:t>or</a:t>
            </a:r>
            <a:r>
              <a:rPr kumimoji="0" lang="en-GB" sz="3200" b="1"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Calibri" panose="020F0502020204030204" pitchFamily="34" charset="0"/>
                <a:cs typeface="+mn-cs"/>
              </a:rPr>
              <a:t> ‘it’</a:t>
            </a:r>
            <a:r>
              <a:rPr kumimoji="0" lang="en-GB" sz="3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Calibri" panose="020F0502020204030204" pitchFamily="34" charset="0"/>
                <a:cs typeface="+mn-cs"/>
              </a:rPr>
              <a:t>:</a:t>
            </a:r>
          </a:p>
        </p:txBody>
      </p:sp>
      <p:sp>
        <p:nvSpPr>
          <p:cNvPr id="4" name="TextBox 3"/>
          <p:cNvSpPr txBox="1"/>
          <p:nvPr/>
        </p:nvSpPr>
        <p:spPr>
          <a:xfrm>
            <a:off x="5613375" y="2581931"/>
            <a:ext cx="7081424" cy="83099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3200" b="0" i="0" u="none" strike="noStrike" kern="0" cap="none" spc="0" normalizeH="0" baseline="0" noProof="0" dirty="0">
                <a:ln>
                  <a:noFill/>
                </a:ln>
                <a:solidFill>
                  <a:schemeClr val="accent5">
                    <a:lumMod val="50000"/>
                  </a:schemeClr>
                </a:solidFill>
                <a:effectLst/>
                <a:uLnTx/>
                <a:uFillTx/>
                <a:latin typeface="Century Gothic" panose="020B0502020202020204" pitchFamily="34" charset="0"/>
                <a:ea typeface="+mn-ea"/>
                <a:cs typeface="Arial"/>
                <a:sym typeface="Wingdings" panose="05000000000000000000" pitchFamily="2" charset="2"/>
              </a:rPr>
              <a:t></a:t>
            </a:r>
            <a:r>
              <a:rPr kumimoji="0" lang="en-GB" sz="3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rPr>
              <a:t> </a:t>
            </a:r>
            <a:r>
              <a:rPr kumimoji="0" lang="en-GB" sz="3200" b="0"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rPr>
              <a:t>Lucía looks for </a:t>
            </a:r>
            <a:r>
              <a:rPr kumimoji="0" lang="en-GB" sz="3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rPr>
              <a:t>the vegetable</a:t>
            </a:r>
            <a:r>
              <a:rPr kumimoji="0" lang="en-GB" sz="3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rPr>
              <a:t>.</a:t>
            </a:r>
          </a:p>
        </p:txBody>
      </p:sp>
      <p:sp>
        <p:nvSpPr>
          <p:cNvPr id="19"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23" name="TextBox 22">
            <a:extLst>
              <a:ext uri="{FF2B5EF4-FFF2-40B4-BE49-F238E27FC236}">
                <a16:creationId xmlns:a16="http://schemas.microsoft.com/office/drawing/2014/main" id="{ACE14A8F-FF61-43FD-95E8-2110768CA903}"/>
              </a:ext>
            </a:extLst>
          </p:cNvPr>
          <p:cNvSpPr txBox="1"/>
          <p:nvPr/>
        </p:nvSpPr>
        <p:spPr>
          <a:xfrm>
            <a:off x="5376798" y="5348947"/>
            <a:ext cx="7081424" cy="83099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3200" b="0" i="0" u="none" strike="noStrike" kern="0" cap="none" spc="0" normalizeH="0" baseline="0" noProof="0" dirty="0">
                <a:ln>
                  <a:noFill/>
                </a:ln>
                <a:solidFill>
                  <a:schemeClr val="accent5">
                    <a:lumMod val="50000"/>
                  </a:schemeClr>
                </a:solidFill>
                <a:effectLst/>
                <a:uLnTx/>
                <a:uFillTx/>
                <a:latin typeface="Century Gothic" panose="020B0502020202020204" pitchFamily="34" charset="0"/>
                <a:ea typeface="+mn-ea"/>
                <a:cs typeface="Arial"/>
                <a:sym typeface="Wingdings" panose="05000000000000000000" pitchFamily="2" charset="2"/>
              </a:rPr>
              <a:t></a:t>
            </a:r>
            <a:r>
              <a:rPr kumimoji="0" lang="en-GB" sz="3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rPr>
              <a:t> </a:t>
            </a:r>
            <a:r>
              <a:rPr kumimoji="0" lang="en-GB" sz="3200" b="0"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rPr>
              <a:t>Lucía looks for </a:t>
            </a:r>
            <a:r>
              <a:rPr kumimoji="0" lang="en-GB" sz="3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rPr>
              <a:t>her </a:t>
            </a:r>
            <a:r>
              <a:rPr kumimoji="0" lang="en-GB" sz="3200" b="1"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rPr>
              <a:t>/ it (f)</a:t>
            </a:r>
            <a:r>
              <a:rPr kumimoji="0" lang="en-GB" sz="3200" b="0"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rPr>
              <a:t>.</a:t>
            </a:r>
            <a:endParaRPr kumimoji="0" lang="en-GB" sz="3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endParaRPr>
          </a:p>
        </p:txBody>
      </p:sp>
      <p:sp>
        <p:nvSpPr>
          <p:cNvPr id="24" name="TextBox 23">
            <a:extLst>
              <a:ext uri="{FF2B5EF4-FFF2-40B4-BE49-F238E27FC236}">
                <a16:creationId xmlns:a16="http://schemas.microsoft.com/office/drawing/2014/main" id="{A59E1C8A-2182-4102-A9C1-AFA22394ADDC}"/>
              </a:ext>
            </a:extLst>
          </p:cNvPr>
          <p:cNvSpPr txBox="1"/>
          <p:nvPr/>
        </p:nvSpPr>
        <p:spPr>
          <a:xfrm>
            <a:off x="5613375" y="3737367"/>
            <a:ext cx="7081424" cy="83099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3200" b="0" i="0" u="none" strike="noStrike" kern="0" cap="none" spc="0" normalizeH="0" baseline="0" noProof="0" dirty="0">
                <a:ln>
                  <a:noFill/>
                </a:ln>
                <a:solidFill>
                  <a:schemeClr val="accent5">
                    <a:lumMod val="50000"/>
                  </a:schemeClr>
                </a:solidFill>
                <a:effectLst/>
                <a:uLnTx/>
                <a:uFillTx/>
                <a:latin typeface="Century Gothic" panose="020B0502020202020204" pitchFamily="34" charset="0"/>
                <a:ea typeface="+mn-ea"/>
                <a:cs typeface="Arial"/>
                <a:sym typeface="Wingdings" panose="05000000000000000000" pitchFamily="2" charset="2"/>
              </a:rPr>
              <a:t></a:t>
            </a:r>
            <a:r>
              <a:rPr kumimoji="0" lang="en-GB" sz="3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rPr>
              <a:t> </a:t>
            </a:r>
            <a:r>
              <a:rPr kumimoji="0" lang="en-GB" sz="3200" b="0"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rPr>
              <a:t>Lucía </a:t>
            </a:r>
            <a:r>
              <a:rPr lang="en-GB" sz="3200">
                <a:solidFill>
                  <a:schemeClr val="accent5">
                    <a:lumMod val="50000"/>
                  </a:schemeClr>
                </a:solidFill>
                <a:latin typeface="Century Gothic" panose="020B0502020202020204" pitchFamily="34" charset="0"/>
              </a:rPr>
              <a:t>looks for</a:t>
            </a:r>
            <a:r>
              <a:rPr kumimoji="0" lang="en-GB" sz="3200" b="0"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rPr>
              <a:t> </a:t>
            </a:r>
            <a:r>
              <a:rPr kumimoji="0" lang="en-GB" sz="32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rPr>
              <a:t>a friend</a:t>
            </a:r>
            <a:r>
              <a:rPr kumimoji="0" lang="en-GB" sz="3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rPr>
              <a:t>.</a:t>
            </a:r>
          </a:p>
        </p:txBody>
      </p:sp>
      <p:sp>
        <p:nvSpPr>
          <p:cNvPr id="32" name="Oval 31">
            <a:extLst>
              <a:ext uri="{FF2B5EF4-FFF2-40B4-BE49-F238E27FC236}">
                <a16:creationId xmlns:a16="http://schemas.microsoft.com/office/drawing/2014/main" id="{3BAFC09F-C42B-407E-ADD4-0AB0381C12C2}"/>
              </a:ext>
            </a:extLst>
          </p:cNvPr>
          <p:cNvSpPr/>
          <p:nvPr/>
        </p:nvSpPr>
        <p:spPr>
          <a:xfrm>
            <a:off x="1399718" y="5564909"/>
            <a:ext cx="482265" cy="461653"/>
          </a:xfrm>
          <a:prstGeom prst="ellipse">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uadroTexto 5">
            <a:extLst>
              <a:ext uri="{FF2B5EF4-FFF2-40B4-BE49-F238E27FC236}">
                <a16:creationId xmlns:a16="http://schemas.microsoft.com/office/drawing/2014/main" id="{635573D6-61AA-264A-81C7-28547A2D0CD5}"/>
              </a:ext>
            </a:extLst>
          </p:cNvPr>
          <p:cNvSpPr txBox="1"/>
          <p:nvPr/>
        </p:nvSpPr>
        <p:spPr>
          <a:xfrm>
            <a:off x="201178" y="2666217"/>
            <a:ext cx="7669631" cy="584775"/>
          </a:xfrm>
          <a:prstGeom prst="rect">
            <a:avLst/>
          </a:prstGeom>
          <a:noFill/>
        </p:spPr>
        <p:txBody>
          <a:bodyPr wrap="square" rtlCol="0">
            <a:spAutoFit/>
          </a:bodyPr>
          <a:lstStyle/>
          <a:p>
            <a:r>
              <a:rPr lang="en-GB" sz="3200">
                <a:solidFill>
                  <a:schemeClr val="accent5">
                    <a:lumMod val="50000"/>
                  </a:schemeClr>
                </a:solidFill>
                <a:latin typeface="Century Gothic" panose="020B0502020202020204" pitchFamily="34" charset="0"/>
                <a:ea typeface="Calibri" panose="020F0502020204030204" pitchFamily="34" charset="0"/>
              </a:rPr>
              <a:t>Lucía busca </a:t>
            </a:r>
            <a:r>
              <a:rPr lang="en-GB" sz="3200" b="1" dirty="0">
                <a:solidFill>
                  <a:schemeClr val="accent5">
                    <a:lumMod val="50000"/>
                  </a:schemeClr>
                </a:solidFill>
                <a:latin typeface="Century Gothic" panose="020B0502020202020204" pitchFamily="34" charset="0"/>
                <a:ea typeface="Calibri" panose="020F0502020204030204" pitchFamily="34" charset="0"/>
              </a:rPr>
              <a:t>la </a:t>
            </a:r>
            <a:r>
              <a:rPr lang="en-GB" sz="3200" b="1" dirty="0" err="1">
                <a:solidFill>
                  <a:schemeClr val="accent5">
                    <a:lumMod val="50000"/>
                  </a:schemeClr>
                </a:solidFill>
                <a:latin typeface="Century Gothic" panose="020B0502020202020204" pitchFamily="34" charset="0"/>
                <a:ea typeface="Calibri" panose="020F0502020204030204" pitchFamily="34" charset="0"/>
              </a:rPr>
              <a:t>verdura</a:t>
            </a:r>
            <a:r>
              <a:rPr lang="en-GB" sz="3200" b="1" dirty="0">
                <a:solidFill>
                  <a:schemeClr val="accent5">
                    <a:lumMod val="50000"/>
                  </a:schemeClr>
                </a:solidFill>
                <a:latin typeface="Century Gothic" panose="020B0502020202020204" pitchFamily="34" charset="0"/>
                <a:ea typeface="Calibri" panose="020F0502020204030204" pitchFamily="34" charset="0"/>
              </a:rPr>
              <a:t>.</a:t>
            </a:r>
          </a:p>
        </p:txBody>
      </p:sp>
      <p:sp>
        <p:nvSpPr>
          <p:cNvPr id="8" name="CuadroTexto 7">
            <a:extLst>
              <a:ext uri="{FF2B5EF4-FFF2-40B4-BE49-F238E27FC236}">
                <a16:creationId xmlns:a16="http://schemas.microsoft.com/office/drawing/2014/main" id="{AFC6E7CA-4D99-334E-A441-752119D09A96}"/>
              </a:ext>
            </a:extLst>
          </p:cNvPr>
          <p:cNvSpPr txBox="1"/>
          <p:nvPr/>
        </p:nvSpPr>
        <p:spPr>
          <a:xfrm>
            <a:off x="201178" y="3838562"/>
            <a:ext cx="5542675" cy="584775"/>
          </a:xfrm>
          <a:prstGeom prst="rect">
            <a:avLst/>
          </a:prstGeom>
          <a:noFill/>
        </p:spPr>
        <p:txBody>
          <a:bodyPr wrap="square" rtlCol="0">
            <a:spAutoFit/>
          </a:bodyPr>
          <a:lstStyle/>
          <a:p>
            <a:r>
              <a:rPr lang="en-GB" sz="3200">
                <a:solidFill>
                  <a:schemeClr val="accent5">
                    <a:lumMod val="50000"/>
                  </a:schemeClr>
                </a:solidFill>
                <a:latin typeface="Century Gothic" panose="020B0502020202020204" pitchFamily="34" charset="0"/>
                <a:ea typeface="Calibri" panose="020F0502020204030204" pitchFamily="34" charset="0"/>
              </a:rPr>
              <a:t>Lucía busca a </a:t>
            </a:r>
            <a:r>
              <a:rPr lang="en-GB" sz="3200" b="1" dirty="0">
                <a:solidFill>
                  <a:schemeClr val="accent5">
                    <a:lumMod val="50000"/>
                  </a:schemeClr>
                </a:solidFill>
                <a:latin typeface="Century Gothic" panose="020B0502020202020204" pitchFamily="34" charset="0"/>
                <a:ea typeface="Calibri" panose="020F0502020204030204" pitchFamily="34" charset="0"/>
              </a:rPr>
              <a:t>una amiga.</a:t>
            </a:r>
          </a:p>
        </p:txBody>
      </p:sp>
      <p:sp>
        <p:nvSpPr>
          <p:cNvPr id="10" name="CuadroTexto 9">
            <a:extLst>
              <a:ext uri="{FF2B5EF4-FFF2-40B4-BE49-F238E27FC236}">
                <a16:creationId xmlns:a16="http://schemas.microsoft.com/office/drawing/2014/main" id="{28A50549-50B2-F646-9EB8-D65B07EB6170}"/>
              </a:ext>
            </a:extLst>
          </p:cNvPr>
          <p:cNvSpPr txBox="1"/>
          <p:nvPr/>
        </p:nvSpPr>
        <p:spPr>
          <a:xfrm>
            <a:off x="201178" y="5503349"/>
            <a:ext cx="5542675" cy="584775"/>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ea typeface="Calibri" panose="020F0502020204030204" pitchFamily="34" charset="0"/>
              </a:rPr>
              <a:t>Lucía </a:t>
            </a:r>
            <a:r>
              <a:rPr lang="en-GB" sz="3200" b="1">
                <a:solidFill>
                  <a:schemeClr val="accent5">
                    <a:lumMod val="50000"/>
                  </a:schemeClr>
                </a:solidFill>
                <a:latin typeface="Century Gothic" panose="020B0502020202020204" pitchFamily="34" charset="0"/>
                <a:ea typeface="Calibri" panose="020F0502020204030204" pitchFamily="34" charset="0"/>
              </a:rPr>
              <a:t>la</a:t>
            </a:r>
            <a:r>
              <a:rPr lang="en-GB" sz="3200">
                <a:solidFill>
                  <a:schemeClr val="accent5">
                    <a:lumMod val="50000"/>
                  </a:schemeClr>
                </a:solidFill>
                <a:latin typeface="Century Gothic" panose="020B0502020202020204" pitchFamily="34" charset="0"/>
                <a:ea typeface="Calibri" panose="020F0502020204030204" pitchFamily="34" charset="0"/>
              </a:rPr>
              <a:t> busca. </a:t>
            </a:r>
            <a:endParaRPr lang="en-GB" sz="3200" dirty="0">
              <a:solidFill>
                <a:schemeClr val="accent5">
                  <a:lumMod val="50000"/>
                </a:schemeClr>
              </a:solidFill>
              <a:latin typeface="Century Gothic" panose="020B0502020202020204" pitchFamily="34" charset="0"/>
              <a:ea typeface="Calibri" panose="020F0502020204030204" pitchFamily="34" charset="0"/>
            </a:endParaRPr>
          </a:p>
        </p:txBody>
      </p:sp>
      <p:sp>
        <p:nvSpPr>
          <p:cNvPr id="7" name="Oval Callout 6"/>
          <p:cNvSpPr/>
          <p:nvPr/>
        </p:nvSpPr>
        <p:spPr>
          <a:xfrm>
            <a:off x="1985254" y="4479495"/>
            <a:ext cx="6319164" cy="1120440"/>
          </a:xfrm>
          <a:prstGeom prst="wedgeEllipseCallout">
            <a:avLst>
              <a:gd name="adj1" fmla="val -49001"/>
              <a:gd name="adj2" fmla="val 39796"/>
            </a:avLst>
          </a:prstGeom>
          <a:solidFill>
            <a:schemeClr val="accent2">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9" name="Rectangle 8">
            <a:extLst>
              <a:ext uri="{FF2B5EF4-FFF2-40B4-BE49-F238E27FC236}">
                <a16:creationId xmlns:a16="http://schemas.microsoft.com/office/drawing/2014/main" id="{DF19077D-80E4-4291-8E26-64EBFFD628C7}"/>
              </a:ext>
            </a:extLst>
          </p:cNvPr>
          <p:cNvSpPr/>
          <p:nvPr/>
        </p:nvSpPr>
        <p:spPr>
          <a:xfrm>
            <a:off x="2220417" y="4664792"/>
            <a:ext cx="5848838" cy="707886"/>
          </a:xfrm>
          <a:prstGeom prst="rect">
            <a:avLst/>
          </a:prstGeom>
        </p:spPr>
        <p:txBody>
          <a:bodyPr wrap="square">
            <a:spAutoFit/>
          </a:bodyPr>
          <a:lstStyle/>
          <a:p>
            <a:pPr lvl="0" algn="ctr">
              <a:defRPr/>
            </a:pPr>
            <a:r>
              <a:rPr lang="en-GB" sz="2000" dirty="0">
                <a:solidFill>
                  <a:srgbClr val="4472C4">
                    <a:lumMod val="50000"/>
                  </a:srgbClr>
                </a:solidFill>
                <a:latin typeface="Century Gothic" panose="020B0502020202020204" pitchFamily="34" charset="0"/>
              </a:rPr>
              <a:t>This can </a:t>
            </a:r>
            <a:r>
              <a:rPr lang="en-GB" sz="2000">
                <a:solidFill>
                  <a:srgbClr val="4472C4">
                    <a:lumMod val="50000"/>
                  </a:srgbClr>
                </a:solidFill>
                <a:latin typeface="Century Gothic" panose="020B0502020202020204" pitchFamily="34" charset="0"/>
              </a:rPr>
              <a:t>be tricky </a:t>
            </a:r>
            <a:r>
              <a:rPr lang="en-GB" sz="2000" dirty="0">
                <a:solidFill>
                  <a:srgbClr val="4472C4">
                    <a:lumMod val="50000"/>
                  </a:srgbClr>
                </a:solidFill>
                <a:latin typeface="Century Gothic" panose="020B0502020202020204" pitchFamily="34" charset="0"/>
              </a:rPr>
              <a:t>because ‘</a:t>
            </a:r>
            <a:r>
              <a:rPr lang="en-GB" sz="2000" b="1" dirty="0">
                <a:solidFill>
                  <a:srgbClr val="4472C4">
                    <a:lumMod val="50000"/>
                  </a:srgbClr>
                </a:solidFill>
                <a:latin typeface="Century Gothic" panose="020B0502020202020204" pitchFamily="34" charset="0"/>
              </a:rPr>
              <a:t>la</a:t>
            </a:r>
            <a:r>
              <a:rPr lang="en-GB" sz="2000" dirty="0">
                <a:solidFill>
                  <a:srgbClr val="4472C4">
                    <a:lumMod val="50000"/>
                  </a:srgbClr>
                </a:solidFill>
                <a:latin typeface="Century Gothic" panose="020B0502020202020204" pitchFamily="34" charset="0"/>
              </a:rPr>
              <a:t>’ also means ‘</a:t>
            </a:r>
            <a:r>
              <a:rPr lang="en-GB" sz="2000" b="1" dirty="0">
                <a:solidFill>
                  <a:srgbClr val="4472C4">
                    <a:lumMod val="50000"/>
                  </a:srgbClr>
                </a:solidFill>
                <a:latin typeface="Century Gothic" panose="020B0502020202020204" pitchFamily="34" charset="0"/>
              </a:rPr>
              <a:t>the</a:t>
            </a:r>
            <a:r>
              <a:rPr lang="en-GB" sz="2000">
                <a:solidFill>
                  <a:srgbClr val="4472C4">
                    <a:lumMod val="50000"/>
                  </a:srgbClr>
                </a:solidFill>
                <a:latin typeface="Century Gothic" panose="020B0502020202020204" pitchFamily="34" charset="0"/>
              </a:rPr>
              <a:t>’ when </a:t>
            </a:r>
            <a:r>
              <a:rPr lang="en-GB" sz="2000" dirty="0">
                <a:solidFill>
                  <a:srgbClr val="4472C4">
                    <a:lumMod val="50000"/>
                  </a:srgbClr>
                </a:solidFill>
                <a:latin typeface="Century Gothic" panose="020B0502020202020204" pitchFamily="34" charset="0"/>
              </a:rPr>
              <a:t>it comes before a noun. </a:t>
            </a:r>
          </a:p>
        </p:txBody>
      </p:sp>
    </p:spTree>
    <p:extLst>
      <p:ext uri="{BB962C8B-B14F-4D97-AF65-F5344CB8AC3E}">
        <p14:creationId xmlns:p14="http://schemas.microsoft.com/office/powerpoint/2010/main" val="1362288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3" grpId="0"/>
      <p:bldP spid="24" grpId="0"/>
      <p:bldP spid="32" grpId="0" animBg="1"/>
      <p:bldP spid="8" grpId="0"/>
      <p:bldP spid="10" grpId="0"/>
      <p:bldP spid="7" grpId="0" animBg="1"/>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5997009" cy="867128"/>
          </a:xfrm>
          <a:prstGeom prst="rect">
            <a:avLst/>
          </a:prstGeom>
        </p:spPr>
      </p:pic>
      <p:sp>
        <p:nvSpPr>
          <p:cNvPr id="2" name="Title 1"/>
          <p:cNvSpPr>
            <a:spLocks noGrp="1"/>
          </p:cNvSpPr>
          <p:nvPr>
            <p:ph type="title"/>
          </p:nvPr>
        </p:nvSpPr>
        <p:spPr>
          <a:xfrm>
            <a:off x="82286" y="-341209"/>
            <a:ext cx="6484584" cy="1325563"/>
          </a:xfrm>
        </p:spPr>
        <p:txBody>
          <a:bodyPr>
            <a:normAutofit/>
          </a:bodyPr>
          <a:lstStyle/>
          <a:p>
            <a:pPr lvl="0">
              <a:lnSpc>
                <a:spcPct val="100000"/>
              </a:lnSpc>
              <a:spcBef>
                <a:spcPts val="0"/>
              </a:spcBef>
            </a:pPr>
            <a:br>
              <a:rPr lang="en-GB" b="1">
                <a:solidFill>
                  <a:schemeClr val="bg1"/>
                </a:solidFill>
                <a:ea typeface="+mn-ea"/>
                <a:cs typeface="+mn-cs"/>
              </a:rPr>
            </a:br>
            <a:r>
              <a:rPr lang="en-GB" sz="2800" b="1">
                <a:solidFill>
                  <a:schemeClr val="bg1"/>
                </a:solidFill>
                <a:ea typeface="+mn-ea"/>
                <a:cs typeface="+mn-cs"/>
              </a:rPr>
              <a:t>Lucía prepara una comida</a:t>
            </a:r>
            <a:endParaRPr lang="en-GB" sz="3600" b="1" dirty="0">
              <a:solidFill>
                <a:schemeClr val="bg1"/>
              </a:solidFill>
            </a:endParaRPr>
          </a:p>
        </p:txBody>
      </p:sp>
      <p:graphicFrame>
        <p:nvGraphicFramePr>
          <p:cNvPr id="9" name="Table 8"/>
          <p:cNvGraphicFramePr>
            <a:graphicFrameLocks noGrp="1"/>
          </p:cNvGraphicFramePr>
          <p:nvPr>
            <p:extLst>
              <p:ext uri="{D42A27DB-BD31-4B8C-83A1-F6EECF244321}">
                <p14:modId xmlns:p14="http://schemas.microsoft.com/office/powerpoint/2010/main" val="4093826564"/>
              </p:ext>
            </p:extLst>
          </p:nvPr>
        </p:nvGraphicFramePr>
        <p:xfrm>
          <a:off x="265019" y="2346942"/>
          <a:ext cx="11697207" cy="3867878"/>
        </p:xfrm>
        <a:graphic>
          <a:graphicData uri="http://schemas.openxmlformats.org/drawingml/2006/table">
            <a:tbl>
              <a:tblPr firstRow="1" bandRow="1">
                <a:tableStyleId>{5DA37D80-6434-44D0-A028-1B22A696006F}</a:tableStyleId>
              </a:tblPr>
              <a:tblGrid>
                <a:gridCol w="4151998">
                  <a:extLst>
                    <a:ext uri="{9D8B030D-6E8A-4147-A177-3AD203B41FA5}">
                      <a16:colId xmlns:a16="http://schemas.microsoft.com/office/drawing/2014/main" val="4273422518"/>
                    </a:ext>
                  </a:extLst>
                </a:gridCol>
                <a:gridCol w="914400">
                  <a:extLst>
                    <a:ext uri="{9D8B030D-6E8A-4147-A177-3AD203B41FA5}">
                      <a16:colId xmlns:a16="http://schemas.microsoft.com/office/drawing/2014/main" val="753690958"/>
                    </a:ext>
                  </a:extLst>
                </a:gridCol>
                <a:gridCol w="914400">
                  <a:extLst>
                    <a:ext uri="{9D8B030D-6E8A-4147-A177-3AD203B41FA5}">
                      <a16:colId xmlns:a16="http://schemas.microsoft.com/office/drawing/2014/main" val="4040071849"/>
                    </a:ext>
                  </a:extLst>
                </a:gridCol>
                <a:gridCol w="914400">
                  <a:extLst>
                    <a:ext uri="{9D8B030D-6E8A-4147-A177-3AD203B41FA5}">
                      <a16:colId xmlns:a16="http://schemas.microsoft.com/office/drawing/2014/main" val="1616851517"/>
                    </a:ext>
                  </a:extLst>
                </a:gridCol>
                <a:gridCol w="4802009">
                  <a:extLst>
                    <a:ext uri="{9D8B030D-6E8A-4147-A177-3AD203B41FA5}">
                      <a16:colId xmlns:a16="http://schemas.microsoft.com/office/drawing/2014/main" val="504091539"/>
                    </a:ext>
                  </a:extLst>
                </a:gridCol>
              </a:tblGrid>
              <a:tr h="487006">
                <a:tc>
                  <a:txBody>
                    <a:bodyPr/>
                    <a:lstStyle/>
                    <a:p>
                      <a:endParaRPr lang="en-GB" sz="2200" dirty="0">
                        <a:solidFill>
                          <a:schemeClr val="accent5">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tcPr>
                </a:tc>
                <a:tc>
                  <a:txBody>
                    <a:bodyPr/>
                    <a:lstStyle/>
                    <a:p>
                      <a:pPr algn="ctr"/>
                      <a:r>
                        <a:rPr lang="en-GB" sz="2200">
                          <a:solidFill>
                            <a:schemeClr val="accent5">
                              <a:lumMod val="50000"/>
                            </a:schemeClr>
                          </a:solidFill>
                          <a:latin typeface="Century Gothic" panose="020B0502020202020204" pitchFamily="34" charset="0"/>
                        </a:rPr>
                        <a:t>‘it’</a:t>
                      </a:r>
                      <a:endParaRPr lang="en-GB" sz="2200" dirty="0">
                        <a:solidFill>
                          <a:schemeClr val="accent5">
                            <a:lumMod val="50000"/>
                          </a:schemeClr>
                        </a:solidFill>
                        <a:latin typeface="Century Gothic" panose="020B0502020202020204" pitchFamily="34" charset="0"/>
                      </a:endParaRPr>
                    </a:p>
                  </a:txBody>
                  <a:tcPr anchor="ctr"/>
                </a:tc>
                <a:tc>
                  <a:txBody>
                    <a:bodyPr/>
                    <a:lstStyle/>
                    <a:p>
                      <a:pPr algn="ctr"/>
                      <a:r>
                        <a:rPr lang="en-GB" sz="2200" dirty="0">
                          <a:solidFill>
                            <a:schemeClr val="accent5">
                              <a:lumMod val="50000"/>
                            </a:schemeClr>
                          </a:solidFill>
                          <a:latin typeface="Century Gothic" panose="020B0502020202020204" pitchFamily="34" charset="0"/>
                        </a:rPr>
                        <a:t>‘him’</a:t>
                      </a:r>
                    </a:p>
                  </a:txBody>
                  <a:tcPr anchor="ctr"/>
                </a:tc>
                <a:tc>
                  <a:txBody>
                    <a:bodyPr/>
                    <a:lstStyle/>
                    <a:p>
                      <a:pPr algn="ctr"/>
                      <a:r>
                        <a:rPr lang="en-GB" sz="2200" dirty="0">
                          <a:solidFill>
                            <a:schemeClr val="accent5">
                              <a:lumMod val="50000"/>
                            </a:schemeClr>
                          </a:solidFill>
                          <a:latin typeface="Century Gothic" panose="020B0502020202020204" pitchFamily="34" charset="0"/>
                        </a:rPr>
                        <a:t>‘her’</a:t>
                      </a:r>
                    </a:p>
                  </a:txBody>
                  <a:tcPr anchor="ctr"/>
                </a:tc>
                <a:tc>
                  <a:txBody>
                    <a:bodyPr/>
                    <a:lstStyle/>
                    <a:p>
                      <a:pPr algn="ctr"/>
                      <a:r>
                        <a:rPr lang="en-GB" sz="2200">
                          <a:solidFill>
                            <a:schemeClr val="accent5">
                              <a:lumMod val="50000"/>
                            </a:schemeClr>
                          </a:solidFill>
                          <a:latin typeface="Century Gothic" panose="020B0502020202020204" pitchFamily="34" charset="0"/>
                        </a:rPr>
                        <a:t>La</a:t>
                      </a:r>
                      <a:r>
                        <a:rPr lang="en-GB" sz="2200" baseline="0">
                          <a:solidFill>
                            <a:schemeClr val="accent5">
                              <a:lumMod val="50000"/>
                            </a:schemeClr>
                          </a:solidFill>
                          <a:latin typeface="Century Gothic" panose="020B0502020202020204" pitchFamily="34" charset="0"/>
                        </a:rPr>
                        <a:t> frase completa (en inglés)</a:t>
                      </a:r>
                      <a:endParaRPr lang="en-GB" sz="220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3097209514"/>
                  </a:ext>
                </a:extLst>
              </a:tr>
              <a:tr h="4476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chemeClr val="accent5">
                              <a:lumMod val="50000"/>
                            </a:schemeClr>
                          </a:solidFill>
                          <a:latin typeface="Century Gothic" panose="020B0502020202020204" pitchFamily="34" charset="0"/>
                        </a:rPr>
                        <a:t>1. </a:t>
                      </a:r>
                      <a:r>
                        <a:rPr lang="en-GB" sz="2200" b="1" dirty="0">
                          <a:solidFill>
                            <a:schemeClr val="accent5">
                              <a:lumMod val="50000"/>
                            </a:schemeClr>
                          </a:solidFill>
                          <a:latin typeface="Century Gothic" panose="020B0502020202020204" pitchFamily="34" charset="0"/>
                        </a:rPr>
                        <a:t>La</a:t>
                      </a:r>
                      <a:r>
                        <a:rPr lang="en-GB" sz="2200" dirty="0">
                          <a:solidFill>
                            <a:schemeClr val="accent5">
                              <a:lumMod val="50000"/>
                            </a:schemeClr>
                          </a:solidFill>
                          <a:latin typeface="Century Gothic" panose="020B0502020202020204" pitchFamily="34" charset="0"/>
                        </a:rPr>
                        <a:t> </a:t>
                      </a:r>
                      <a:r>
                        <a:rPr lang="en-GB" sz="2200" dirty="0" err="1">
                          <a:solidFill>
                            <a:schemeClr val="accent5">
                              <a:lumMod val="50000"/>
                            </a:schemeClr>
                          </a:solidFill>
                          <a:latin typeface="Century Gothic" panose="020B0502020202020204" pitchFamily="34" charset="0"/>
                        </a:rPr>
                        <a:t>corta</a:t>
                      </a:r>
                      <a:r>
                        <a:rPr lang="en-GB" sz="2200" dirty="0">
                          <a:solidFill>
                            <a:schemeClr val="accent5">
                              <a:lumMod val="50000"/>
                            </a:schemeClr>
                          </a:solidFill>
                          <a:latin typeface="Century Gothic" panose="020B0502020202020204" pitchFamily="34" charset="0"/>
                        </a:rPr>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latin typeface="Century Gothic" panose="020B0502020202020204" pitchFamily="34" charset="0"/>
                      </a:endParaRPr>
                    </a:p>
                  </a:txBody>
                  <a:tcPr/>
                </a:tc>
                <a:extLst>
                  <a:ext uri="{0D108BD9-81ED-4DB2-BD59-A6C34878D82A}">
                    <a16:rowId xmlns:a16="http://schemas.microsoft.com/office/drawing/2014/main" val="3442370797"/>
                  </a:ext>
                </a:extLst>
              </a:tr>
              <a:tr h="7951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chemeClr val="accent5">
                              <a:lumMod val="50000"/>
                            </a:schemeClr>
                          </a:solidFill>
                          <a:latin typeface="Century Gothic" panose="020B0502020202020204" pitchFamily="34" charset="0"/>
                        </a:rPr>
                        <a:t>2. </a:t>
                      </a:r>
                      <a:r>
                        <a:rPr lang="en-GB" sz="2200" b="1" dirty="0">
                          <a:solidFill>
                            <a:schemeClr val="accent5">
                              <a:lumMod val="50000"/>
                            </a:schemeClr>
                          </a:solidFill>
                          <a:latin typeface="Century Gothic" panose="020B0502020202020204" pitchFamily="34" charset="0"/>
                        </a:rPr>
                        <a:t>La</a:t>
                      </a:r>
                      <a:r>
                        <a:rPr lang="en-GB" sz="2200" dirty="0">
                          <a:solidFill>
                            <a:schemeClr val="accent5">
                              <a:lumMod val="50000"/>
                            </a:schemeClr>
                          </a:solidFill>
                          <a:latin typeface="Century Gothic" panose="020B0502020202020204" pitchFamily="34" charset="0"/>
                        </a:rPr>
                        <a:t> llama para </a:t>
                      </a:r>
                      <a:r>
                        <a:rPr lang="en-GB" sz="2200" dirty="0" err="1">
                          <a:solidFill>
                            <a:schemeClr val="accent5">
                              <a:lumMod val="50000"/>
                            </a:schemeClr>
                          </a:solidFill>
                          <a:latin typeface="Century Gothic" panose="020B0502020202020204" pitchFamily="34" charset="0"/>
                        </a:rPr>
                        <a:t>pedir</a:t>
                      </a:r>
                      <a:r>
                        <a:rPr lang="en-GB" sz="2200" dirty="0">
                          <a:solidFill>
                            <a:schemeClr val="accent5">
                              <a:lumMod val="50000"/>
                            </a:schemeClr>
                          </a:solidFill>
                          <a:latin typeface="Century Gothic" panose="020B0502020202020204" pitchFamily="34" charset="0"/>
                        </a:rPr>
                        <a:t> </a:t>
                      </a:r>
                      <a:r>
                        <a:rPr lang="en-GB" sz="2200" dirty="0" err="1">
                          <a:solidFill>
                            <a:schemeClr val="accent5">
                              <a:lumMod val="50000"/>
                            </a:schemeClr>
                          </a:solidFill>
                          <a:latin typeface="Century Gothic" panose="020B0502020202020204" pitchFamily="34" charset="0"/>
                        </a:rPr>
                        <a:t>ingredientes</a:t>
                      </a:r>
                      <a:r>
                        <a:rPr lang="en-GB" sz="2200" dirty="0">
                          <a:solidFill>
                            <a:schemeClr val="accent5">
                              <a:lumMod val="50000"/>
                            </a:schemeClr>
                          </a:solidFill>
                          <a:latin typeface="Century Gothic" panose="020B0502020202020204" pitchFamily="34" charset="0"/>
                        </a:rPr>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latin typeface="Century Gothic" panose="020B0502020202020204" pitchFamily="34" charset="0"/>
                      </a:endParaRPr>
                    </a:p>
                  </a:txBody>
                  <a:tcPr/>
                </a:tc>
                <a:extLst>
                  <a:ext uri="{0D108BD9-81ED-4DB2-BD59-A6C34878D82A}">
                    <a16:rowId xmlns:a16="http://schemas.microsoft.com/office/drawing/2014/main" val="1890588510"/>
                  </a:ext>
                </a:extLst>
              </a:tr>
              <a:tr h="4476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chemeClr val="accent5">
                              <a:lumMod val="50000"/>
                            </a:schemeClr>
                          </a:solidFill>
                          <a:latin typeface="Century Gothic" panose="020B0502020202020204" pitchFamily="34" charset="0"/>
                        </a:rPr>
                        <a:t>3.</a:t>
                      </a:r>
                      <a:r>
                        <a:rPr lang="en-GB" sz="2200" baseline="0" dirty="0">
                          <a:solidFill>
                            <a:schemeClr val="accent5">
                              <a:lumMod val="50000"/>
                            </a:schemeClr>
                          </a:solidFill>
                          <a:latin typeface="Century Gothic" panose="020B0502020202020204" pitchFamily="34" charset="0"/>
                        </a:rPr>
                        <a:t> </a:t>
                      </a:r>
                      <a:r>
                        <a:rPr lang="en-GB" sz="2200" b="1" dirty="0">
                          <a:solidFill>
                            <a:schemeClr val="accent5">
                              <a:lumMod val="50000"/>
                            </a:schemeClr>
                          </a:solidFill>
                          <a:latin typeface="Century Gothic" panose="020B0502020202020204" pitchFamily="34" charset="0"/>
                        </a:rPr>
                        <a:t>Lo</a:t>
                      </a:r>
                      <a:r>
                        <a:rPr lang="en-GB" sz="2200" dirty="0">
                          <a:solidFill>
                            <a:schemeClr val="accent5">
                              <a:lumMod val="50000"/>
                            </a:schemeClr>
                          </a:solidFill>
                          <a:latin typeface="Century Gothic" panose="020B0502020202020204" pitchFamily="34" charset="0"/>
                        </a:rPr>
                        <a:t> </a:t>
                      </a:r>
                      <a:r>
                        <a:rPr lang="en-GB" sz="2200" dirty="0" err="1">
                          <a:solidFill>
                            <a:schemeClr val="accent5">
                              <a:lumMod val="50000"/>
                            </a:schemeClr>
                          </a:solidFill>
                          <a:latin typeface="Century Gothic" panose="020B0502020202020204" pitchFamily="34" charset="0"/>
                        </a:rPr>
                        <a:t>saluda</a:t>
                      </a:r>
                      <a:r>
                        <a:rPr lang="en-GB" sz="2200" dirty="0">
                          <a:solidFill>
                            <a:schemeClr val="accent5">
                              <a:lumMod val="50000"/>
                            </a:schemeClr>
                          </a:solidFill>
                          <a:latin typeface="Century Gothic" panose="020B0502020202020204" pitchFamily="34" charset="0"/>
                        </a:rPr>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dirty="0">
                        <a:latin typeface="Century Gothic" panose="020B0502020202020204" pitchFamily="34" charset="0"/>
                      </a:endParaRPr>
                    </a:p>
                  </a:txBody>
                  <a:tcPr/>
                </a:tc>
                <a:extLst>
                  <a:ext uri="{0D108BD9-81ED-4DB2-BD59-A6C34878D82A}">
                    <a16:rowId xmlns:a16="http://schemas.microsoft.com/office/drawing/2014/main" val="4098199311"/>
                  </a:ext>
                </a:extLst>
              </a:tr>
              <a:tr h="447664">
                <a:tc>
                  <a:txBody>
                    <a:bodyPr/>
                    <a:lstStyle/>
                    <a:p>
                      <a:r>
                        <a:rPr lang="en-GB" sz="2200" dirty="0">
                          <a:solidFill>
                            <a:schemeClr val="accent5">
                              <a:lumMod val="50000"/>
                            </a:schemeClr>
                          </a:solidFill>
                          <a:latin typeface="Century Gothic" panose="020B0502020202020204" pitchFamily="34" charset="0"/>
                        </a:rPr>
                        <a:t>4. </a:t>
                      </a:r>
                      <a:r>
                        <a:rPr lang="en-GB" sz="2200" b="1" dirty="0">
                          <a:solidFill>
                            <a:schemeClr val="accent5">
                              <a:lumMod val="50000"/>
                            </a:schemeClr>
                          </a:solidFill>
                          <a:latin typeface="Century Gothic" panose="020B0502020202020204" pitchFamily="34" charset="0"/>
                        </a:rPr>
                        <a:t>La</a:t>
                      </a:r>
                      <a:r>
                        <a:rPr lang="en-GB" sz="2200" dirty="0">
                          <a:solidFill>
                            <a:schemeClr val="accent5">
                              <a:lumMod val="50000"/>
                            </a:schemeClr>
                          </a:solidFill>
                          <a:latin typeface="Century Gothic" panose="020B0502020202020204" pitchFamily="34" charset="0"/>
                        </a:rPr>
                        <a:t> </a:t>
                      </a:r>
                      <a:r>
                        <a:rPr lang="en-GB" sz="2200" dirty="0" err="1">
                          <a:solidFill>
                            <a:schemeClr val="accent5">
                              <a:lumMod val="50000"/>
                            </a:schemeClr>
                          </a:solidFill>
                          <a:latin typeface="Century Gothic" panose="020B0502020202020204" pitchFamily="34" charset="0"/>
                        </a:rPr>
                        <a:t>mezcla</a:t>
                      </a:r>
                      <a:r>
                        <a:rPr lang="en-GB" sz="2200" dirty="0">
                          <a:solidFill>
                            <a:schemeClr val="accent5">
                              <a:lumMod val="50000"/>
                            </a:schemeClr>
                          </a:solidFill>
                          <a:latin typeface="Century Gothic" panose="020B0502020202020204" pitchFamily="34" charset="0"/>
                        </a:rPr>
                        <a:t> con los huevos.</a:t>
                      </a:r>
                    </a:p>
                  </a:txBody>
                  <a:tcPr/>
                </a:tc>
                <a:tc>
                  <a:txBody>
                    <a:bodyPr/>
                    <a:lstStyle/>
                    <a:p>
                      <a:endParaRPr lang="en-GB" sz="2200" dirty="0">
                        <a:latin typeface="Century Gothic" panose="020B0502020202020204" pitchFamily="34" charset="0"/>
                      </a:endParaRPr>
                    </a:p>
                  </a:txBody>
                  <a:tcPr/>
                </a:tc>
                <a:tc>
                  <a:txBody>
                    <a:bodyPr/>
                    <a:lstStyle/>
                    <a:p>
                      <a:endParaRPr lang="en-GB" sz="2200" dirty="0">
                        <a:latin typeface="Century Gothic" panose="020B0502020202020204" pitchFamily="34" charset="0"/>
                      </a:endParaRPr>
                    </a:p>
                  </a:txBody>
                  <a:tcPr/>
                </a:tc>
                <a:tc>
                  <a:txBody>
                    <a:bodyPr/>
                    <a:lstStyle/>
                    <a:p>
                      <a:endParaRPr lang="en-GB" sz="2200" dirty="0">
                        <a:latin typeface="Century Gothic" panose="020B0502020202020204" pitchFamily="34" charset="0"/>
                      </a:endParaRPr>
                    </a:p>
                  </a:txBody>
                  <a:tcPr/>
                </a:tc>
                <a:tc>
                  <a:txBody>
                    <a:bodyPr/>
                    <a:lstStyle/>
                    <a:p>
                      <a:endParaRPr lang="en-GB" sz="2200" dirty="0">
                        <a:latin typeface="Century Gothic" panose="020B0502020202020204" pitchFamily="34" charset="0"/>
                      </a:endParaRPr>
                    </a:p>
                  </a:txBody>
                  <a:tcPr/>
                </a:tc>
                <a:extLst>
                  <a:ext uri="{0D108BD9-81ED-4DB2-BD59-A6C34878D82A}">
                    <a16:rowId xmlns:a16="http://schemas.microsoft.com/office/drawing/2014/main" val="2906487638"/>
                  </a:ext>
                </a:extLst>
              </a:tr>
              <a:tr h="795108">
                <a:tc>
                  <a:txBody>
                    <a:bodyPr/>
                    <a:lstStyle/>
                    <a:p>
                      <a:r>
                        <a:rPr lang="en-GB" sz="2200" dirty="0">
                          <a:solidFill>
                            <a:schemeClr val="accent5">
                              <a:lumMod val="50000"/>
                            </a:schemeClr>
                          </a:solidFill>
                          <a:latin typeface="Century Gothic" panose="020B0502020202020204" pitchFamily="34" charset="0"/>
                        </a:rPr>
                        <a:t>5. </a:t>
                      </a:r>
                      <a:r>
                        <a:rPr lang="en-GB" sz="2200" b="1" dirty="0">
                          <a:solidFill>
                            <a:schemeClr val="accent5">
                              <a:lumMod val="50000"/>
                            </a:schemeClr>
                          </a:solidFill>
                          <a:latin typeface="Century Gothic" panose="020B0502020202020204" pitchFamily="34" charset="0"/>
                        </a:rPr>
                        <a:t>Lo</a:t>
                      </a:r>
                      <a:r>
                        <a:rPr lang="en-GB" sz="2200" dirty="0">
                          <a:solidFill>
                            <a:schemeClr val="accent5">
                              <a:lumMod val="50000"/>
                            </a:schemeClr>
                          </a:solidFill>
                          <a:latin typeface="Century Gothic" panose="020B0502020202020204" pitchFamily="34" charset="0"/>
                        </a:rPr>
                        <a:t> </a:t>
                      </a:r>
                      <a:r>
                        <a:rPr lang="en-GB" sz="2200" dirty="0" err="1">
                          <a:solidFill>
                            <a:schemeClr val="accent5">
                              <a:lumMod val="50000"/>
                            </a:schemeClr>
                          </a:solidFill>
                          <a:latin typeface="Century Gothic" panose="020B0502020202020204" pitchFamily="34" charset="0"/>
                        </a:rPr>
                        <a:t>coloca</a:t>
                      </a:r>
                      <a:r>
                        <a:rPr lang="en-GB" sz="2200" dirty="0">
                          <a:solidFill>
                            <a:schemeClr val="accent5">
                              <a:lumMod val="50000"/>
                            </a:schemeClr>
                          </a:solidFill>
                          <a:latin typeface="Century Gothic" panose="020B0502020202020204" pitchFamily="34" charset="0"/>
                        </a:rPr>
                        <a:t> </a:t>
                      </a:r>
                      <a:r>
                        <a:rPr lang="en-GB" sz="2200" dirty="0" err="1">
                          <a:solidFill>
                            <a:schemeClr val="accent5">
                              <a:lumMod val="50000"/>
                            </a:schemeClr>
                          </a:solidFill>
                          <a:latin typeface="Century Gothic" panose="020B0502020202020204" pitchFamily="34" charset="0"/>
                        </a:rPr>
                        <a:t>encima</a:t>
                      </a:r>
                      <a:r>
                        <a:rPr lang="en-GB" sz="2200" dirty="0">
                          <a:solidFill>
                            <a:schemeClr val="accent5">
                              <a:lumMod val="50000"/>
                            </a:schemeClr>
                          </a:solidFill>
                          <a:latin typeface="Century Gothic" panose="020B0502020202020204" pitchFamily="34" charset="0"/>
                        </a:rPr>
                        <a:t> de la mesa.</a:t>
                      </a:r>
                    </a:p>
                  </a:txBody>
                  <a:tcPr/>
                </a:tc>
                <a:tc>
                  <a:txBody>
                    <a:bodyPr/>
                    <a:lstStyle/>
                    <a:p>
                      <a:endParaRPr lang="en-GB" sz="2200" dirty="0">
                        <a:latin typeface="Century Gothic" panose="020B0502020202020204" pitchFamily="34" charset="0"/>
                      </a:endParaRPr>
                    </a:p>
                  </a:txBody>
                  <a:tcPr/>
                </a:tc>
                <a:tc>
                  <a:txBody>
                    <a:bodyPr/>
                    <a:lstStyle/>
                    <a:p>
                      <a:endParaRPr lang="en-GB" sz="2200" dirty="0">
                        <a:latin typeface="Century Gothic" panose="020B0502020202020204" pitchFamily="34" charset="0"/>
                      </a:endParaRPr>
                    </a:p>
                  </a:txBody>
                  <a:tcPr/>
                </a:tc>
                <a:tc>
                  <a:txBody>
                    <a:bodyPr/>
                    <a:lstStyle/>
                    <a:p>
                      <a:endParaRPr lang="en-GB" sz="2200" dirty="0">
                        <a:latin typeface="Century Gothic" panose="020B0502020202020204" pitchFamily="34" charset="0"/>
                      </a:endParaRPr>
                    </a:p>
                  </a:txBody>
                  <a:tcPr/>
                </a:tc>
                <a:tc>
                  <a:txBody>
                    <a:bodyPr/>
                    <a:lstStyle/>
                    <a:p>
                      <a:endParaRPr lang="en-GB" sz="2200" dirty="0">
                        <a:latin typeface="Century Gothic" panose="020B0502020202020204" pitchFamily="34" charset="0"/>
                      </a:endParaRPr>
                    </a:p>
                  </a:txBody>
                  <a:tcPr/>
                </a:tc>
                <a:extLst>
                  <a:ext uri="{0D108BD9-81ED-4DB2-BD59-A6C34878D82A}">
                    <a16:rowId xmlns:a16="http://schemas.microsoft.com/office/drawing/2014/main" val="2903695143"/>
                  </a:ext>
                </a:extLst>
              </a:tr>
              <a:tr h="447664">
                <a:tc>
                  <a:txBody>
                    <a:bodyPr/>
                    <a:lstStyle/>
                    <a:p>
                      <a:r>
                        <a:rPr lang="en-GB" sz="2200" dirty="0">
                          <a:solidFill>
                            <a:schemeClr val="accent5">
                              <a:lumMod val="50000"/>
                            </a:schemeClr>
                          </a:solidFill>
                          <a:latin typeface="Century Gothic" panose="020B0502020202020204" pitchFamily="34" charset="0"/>
                        </a:rPr>
                        <a:t>6. </a:t>
                      </a:r>
                      <a:r>
                        <a:rPr lang="en-GB" sz="2200" b="1" dirty="0">
                          <a:solidFill>
                            <a:schemeClr val="accent5">
                              <a:lumMod val="50000"/>
                            </a:schemeClr>
                          </a:solidFill>
                          <a:latin typeface="Century Gothic" panose="020B0502020202020204" pitchFamily="34" charset="0"/>
                        </a:rPr>
                        <a:t>La</a:t>
                      </a:r>
                      <a:r>
                        <a:rPr lang="en-GB" sz="2200" dirty="0">
                          <a:solidFill>
                            <a:schemeClr val="accent5">
                              <a:lumMod val="50000"/>
                            </a:schemeClr>
                          </a:solidFill>
                          <a:latin typeface="Century Gothic" panose="020B0502020202020204" pitchFamily="34" charset="0"/>
                        </a:rPr>
                        <a:t> </a:t>
                      </a:r>
                      <a:r>
                        <a:rPr lang="en-GB" sz="2200" dirty="0" err="1">
                          <a:solidFill>
                            <a:schemeClr val="accent5">
                              <a:lumMod val="50000"/>
                            </a:schemeClr>
                          </a:solidFill>
                          <a:latin typeface="Century Gothic" panose="020B0502020202020204" pitchFamily="34" charset="0"/>
                        </a:rPr>
                        <a:t>acompaña</a:t>
                      </a:r>
                      <a:r>
                        <a:rPr lang="en-GB" sz="2200" dirty="0">
                          <a:solidFill>
                            <a:schemeClr val="accent5">
                              <a:lumMod val="50000"/>
                            </a:schemeClr>
                          </a:solidFill>
                          <a:latin typeface="Century Gothic" panose="020B0502020202020204" pitchFamily="34" charset="0"/>
                        </a:rPr>
                        <a:t> a la </a:t>
                      </a:r>
                      <a:r>
                        <a:rPr lang="en-GB" sz="2200" dirty="0" err="1">
                          <a:solidFill>
                            <a:schemeClr val="accent5">
                              <a:lumMod val="50000"/>
                            </a:schemeClr>
                          </a:solidFill>
                          <a:latin typeface="Century Gothic" panose="020B0502020202020204" pitchFamily="34" charset="0"/>
                        </a:rPr>
                        <a:t>cocina</a:t>
                      </a:r>
                      <a:r>
                        <a:rPr lang="en-GB" sz="2200" dirty="0">
                          <a:solidFill>
                            <a:schemeClr val="accent5">
                              <a:lumMod val="50000"/>
                            </a:schemeClr>
                          </a:solidFill>
                          <a:latin typeface="Century Gothic" panose="020B0502020202020204" pitchFamily="34" charset="0"/>
                        </a:rPr>
                        <a:t>.</a:t>
                      </a:r>
                    </a:p>
                  </a:txBody>
                  <a:tcPr/>
                </a:tc>
                <a:tc>
                  <a:txBody>
                    <a:bodyPr/>
                    <a:lstStyle/>
                    <a:p>
                      <a:endParaRPr lang="en-GB" sz="2200" dirty="0">
                        <a:latin typeface="Century Gothic" panose="020B0502020202020204" pitchFamily="34" charset="0"/>
                      </a:endParaRPr>
                    </a:p>
                  </a:txBody>
                  <a:tcPr/>
                </a:tc>
                <a:tc>
                  <a:txBody>
                    <a:bodyPr/>
                    <a:lstStyle/>
                    <a:p>
                      <a:endParaRPr lang="en-GB" sz="2200" dirty="0">
                        <a:latin typeface="Century Gothic" panose="020B0502020202020204" pitchFamily="34" charset="0"/>
                      </a:endParaRPr>
                    </a:p>
                  </a:txBody>
                  <a:tcPr/>
                </a:tc>
                <a:tc>
                  <a:txBody>
                    <a:bodyPr/>
                    <a:lstStyle/>
                    <a:p>
                      <a:endParaRPr lang="en-GB" sz="2200" dirty="0">
                        <a:latin typeface="Century Gothic" panose="020B0502020202020204" pitchFamily="34" charset="0"/>
                      </a:endParaRPr>
                    </a:p>
                  </a:txBody>
                  <a:tcPr/>
                </a:tc>
                <a:tc>
                  <a:txBody>
                    <a:bodyPr/>
                    <a:lstStyle/>
                    <a:p>
                      <a:endParaRPr lang="en-GB" sz="2200" dirty="0">
                        <a:latin typeface="Century Gothic" panose="020B0502020202020204" pitchFamily="34" charset="0"/>
                      </a:endParaRPr>
                    </a:p>
                  </a:txBody>
                  <a:tcPr/>
                </a:tc>
                <a:extLst>
                  <a:ext uri="{0D108BD9-81ED-4DB2-BD59-A6C34878D82A}">
                    <a16:rowId xmlns:a16="http://schemas.microsoft.com/office/drawing/2014/main" val="188597937"/>
                  </a:ext>
                </a:extLst>
              </a:tr>
            </a:tbl>
          </a:graphicData>
        </a:graphic>
      </p:graphicFrame>
      <p:pic>
        <p:nvPicPr>
          <p:cNvPr id="10" name="Picture 2" descr="http://www.clker.com/cliparts/h/n/L/q/t/u/bright-green-tick-md.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01760" y="2858152"/>
            <a:ext cx="371910" cy="38740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www.clker.com/cliparts/h/n/L/q/t/u/bright-green-tick-md.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39856" y="3465163"/>
            <a:ext cx="371910" cy="387406"/>
          </a:xfrm>
          <a:prstGeom prst="rect">
            <a:avLst/>
          </a:prstGeom>
          <a:noFill/>
          <a:extLst>
            <a:ext uri="{909E8E84-426E-40DD-AFC4-6F175D3DCCD1}">
              <a14:hiddenFill xmlns:a14="http://schemas.microsoft.com/office/drawing/2010/main">
                <a:solidFill>
                  <a:srgbClr val="FFFFFF"/>
                </a:solidFill>
              </a14:hiddenFill>
            </a:ext>
          </a:extLst>
        </p:spPr>
      </p:pic>
      <p:sp>
        <p:nvSpPr>
          <p:cNvPr id="42"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3" name="TextBox 2"/>
          <p:cNvSpPr txBox="1"/>
          <p:nvPr/>
        </p:nvSpPr>
        <p:spPr>
          <a:xfrm>
            <a:off x="265020" y="1734310"/>
            <a:ext cx="118458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Qué</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significa</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‘lo’ y ‘la’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probablemente</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cada</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frase</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18" name="Picture 2" descr="http://www.clker.com/cliparts/h/n/L/q/t/u/bright-green-tick-md.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25099" y="4094618"/>
            <a:ext cx="371910" cy="38740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7196710" y="2836412"/>
            <a:ext cx="1750800" cy="430887"/>
          </a:xfrm>
          <a:prstGeom prst="rect">
            <a:avLst/>
          </a:prstGeom>
        </p:spPr>
        <p:txBody>
          <a:bodyPr wrap="none">
            <a:spAutoFit/>
          </a:bodyPr>
          <a:lstStyle/>
          <a:p>
            <a:r>
              <a:rPr lang="en-GB" sz="2200" dirty="0">
                <a:solidFill>
                  <a:schemeClr val="accent5">
                    <a:lumMod val="50000"/>
                  </a:schemeClr>
                </a:solidFill>
              </a:rPr>
              <a:t>S/he cuts </a:t>
            </a:r>
            <a:r>
              <a:rPr lang="en-GB" sz="2200" b="1" dirty="0">
                <a:solidFill>
                  <a:schemeClr val="accent5">
                    <a:lumMod val="50000"/>
                  </a:schemeClr>
                </a:solidFill>
              </a:rPr>
              <a:t>it.</a:t>
            </a:r>
            <a:endParaRPr lang="en-GB" sz="2200" dirty="0"/>
          </a:p>
        </p:txBody>
      </p:sp>
      <p:sp>
        <p:nvSpPr>
          <p:cNvPr id="8" name="Rectangle 7"/>
          <p:cNvSpPr/>
          <p:nvPr/>
        </p:nvSpPr>
        <p:spPr>
          <a:xfrm>
            <a:off x="7196710" y="3274146"/>
            <a:ext cx="4480572" cy="769441"/>
          </a:xfrm>
          <a:prstGeom prst="rect">
            <a:avLst/>
          </a:prstGeom>
        </p:spPr>
        <p:txBody>
          <a:bodyPr wrap="square">
            <a:spAutoFit/>
          </a:bodyPr>
          <a:lstStyle/>
          <a:p>
            <a:r>
              <a:rPr lang="en-GB" sz="2200" dirty="0">
                <a:solidFill>
                  <a:schemeClr val="accent5">
                    <a:lumMod val="50000"/>
                  </a:schemeClr>
                </a:solidFill>
              </a:rPr>
              <a:t>S/he calls </a:t>
            </a:r>
            <a:r>
              <a:rPr lang="en-GB" sz="2200" b="1" dirty="0">
                <a:solidFill>
                  <a:schemeClr val="accent5">
                    <a:lumMod val="50000"/>
                  </a:schemeClr>
                </a:solidFill>
              </a:rPr>
              <a:t>her </a:t>
            </a:r>
            <a:r>
              <a:rPr lang="en-GB" sz="2200" dirty="0">
                <a:solidFill>
                  <a:schemeClr val="accent5">
                    <a:lumMod val="50000"/>
                  </a:schemeClr>
                </a:solidFill>
              </a:rPr>
              <a:t>to ask for ingredients.</a:t>
            </a:r>
            <a:endParaRPr lang="en-GB" sz="2200" dirty="0"/>
          </a:p>
        </p:txBody>
      </p:sp>
      <p:sp>
        <p:nvSpPr>
          <p:cNvPr id="23" name="Rectangle 22"/>
          <p:cNvSpPr/>
          <p:nvPr/>
        </p:nvSpPr>
        <p:spPr>
          <a:xfrm>
            <a:off x="7196710" y="4072878"/>
            <a:ext cx="4833949" cy="430887"/>
          </a:xfrm>
          <a:prstGeom prst="rect">
            <a:avLst/>
          </a:prstGeom>
        </p:spPr>
        <p:txBody>
          <a:bodyPr wrap="square">
            <a:spAutoFit/>
          </a:bodyPr>
          <a:lstStyle/>
          <a:p>
            <a:r>
              <a:rPr lang="en-GB" sz="2200" dirty="0">
                <a:solidFill>
                  <a:schemeClr val="accent5">
                    <a:lumMod val="50000"/>
                  </a:schemeClr>
                </a:solidFill>
              </a:rPr>
              <a:t>S/he </a:t>
            </a:r>
            <a:r>
              <a:rPr lang="en-GB" sz="2200">
                <a:solidFill>
                  <a:schemeClr val="accent5">
                    <a:lumMod val="50000"/>
                  </a:schemeClr>
                </a:solidFill>
              </a:rPr>
              <a:t>greets </a:t>
            </a:r>
            <a:r>
              <a:rPr lang="en-GB" sz="2200" b="1">
                <a:solidFill>
                  <a:schemeClr val="accent5">
                    <a:lumMod val="50000"/>
                  </a:schemeClr>
                </a:solidFill>
              </a:rPr>
              <a:t>him</a:t>
            </a:r>
            <a:r>
              <a:rPr lang="en-GB" sz="2200">
                <a:solidFill>
                  <a:schemeClr val="accent5">
                    <a:lumMod val="50000"/>
                  </a:schemeClr>
                </a:solidFill>
              </a:rPr>
              <a:t>.</a:t>
            </a:r>
            <a:endParaRPr lang="en-GB" sz="2200" dirty="0"/>
          </a:p>
        </p:txBody>
      </p:sp>
      <p:sp>
        <p:nvSpPr>
          <p:cNvPr id="20" name="TextBox 19"/>
          <p:cNvSpPr txBox="1"/>
          <p:nvPr/>
        </p:nvSpPr>
        <p:spPr>
          <a:xfrm>
            <a:off x="265020" y="1252398"/>
            <a:ext cx="118458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noProof="0" dirty="0">
                <a:solidFill>
                  <a:srgbClr val="4472C4">
                    <a:lumMod val="50000"/>
                  </a:srgbClr>
                </a:solidFill>
                <a:latin typeface="Century Gothic" panose="020F0302020204030204"/>
              </a:rPr>
              <a:t>Lee las </a:t>
            </a:r>
            <a:r>
              <a:rPr lang="en-GB" sz="2400" b="1" noProof="0" dirty="0" err="1">
                <a:solidFill>
                  <a:srgbClr val="4472C4">
                    <a:lumMod val="50000"/>
                  </a:srgbClr>
                </a:solidFill>
                <a:latin typeface="Century Gothic" panose="020F0302020204030204"/>
              </a:rPr>
              <a:t>frases</a:t>
            </a:r>
            <a:r>
              <a:rPr lang="en-GB" sz="2400" b="1" noProof="0" dirty="0">
                <a:solidFill>
                  <a:srgbClr val="4472C4">
                    <a:lumMod val="50000"/>
                  </a:srgbClr>
                </a:solidFill>
                <a:latin typeface="Century Gothic" panose="020F0302020204030204"/>
              </a:rPr>
              <a:t> </a:t>
            </a:r>
            <a:r>
              <a:rPr lang="en-GB" sz="2400" b="1" noProof="0" dirty="0" err="1">
                <a:solidFill>
                  <a:srgbClr val="4472C4">
                    <a:lumMod val="50000"/>
                  </a:srgbClr>
                </a:solidFill>
                <a:latin typeface="Century Gothic" panose="020F0302020204030204"/>
              </a:rPr>
              <a:t>sobre</a:t>
            </a:r>
            <a:r>
              <a:rPr lang="en-GB" sz="2400" b="1" noProof="0" dirty="0">
                <a:solidFill>
                  <a:srgbClr val="4472C4">
                    <a:lumMod val="50000"/>
                  </a:srgbClr>
                </a:solidFill>
                <a:latin typeface="Century Gothic" panose="020F0302020204030204"/>
              </a:rPr>
              <a:t> las </a:t>
            </a:r>
            <a:r>
              <a:rPr lang="en-GB" sz="2400" b="1" noProof="0" dirty="0" err="1">
                <a:solidFill>
                  <a:srgbClr val="4472C4">
                    <a:lumMod val="50000"/>
                  </a:srgbClr>
                </a:solidFill>
                <a:latin typeface="Century Gothic" panose="020F0302020204030204"/>
              </a:rPr>
              <a:t>actividades</a:t>
            </a:r>
            <a:r>
              <a:rPr lang="en-GB" sz="2400" b="1" noProof="0" dirty="0">
                <a:solidFill>
                  <a:srgbClr val="4472C4">
                    <a:lumMod val="50000"/>
                  </a:srgbClr>
                </a:solidFill>
                <a:latin typeface="Century Gothic" panose="020F0302020204030204"/>
              </a:rPr>
              <a:t> de Lucía.</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Rectangle 23"/>
          <p:cNvSpPr/>
          <p:nvPr/>
        </p:nvSpPr>
        <p:spPr>
          <a:xfrm>
            <a:off x="7196710" y="4564493"/>
            <a:ext cx="4833949" cy="430887"/>
          </a:xfrm>
          <a:prstGeom prst="rect">
            <a:avLst/>
          </a:prstGeom>
        </p:spPr>
        <p:txBody>
          <a:bodyPr wrap="square">
            <a:spAutoFit/>
          </a:bodyPr>
          <a:lstStyle/>
          <a:p>
            <a:r>
              <a:rPr lang="en-GB" sz="2200" dirty="0">
                <a:solidFill>
                  <a:schemeClr val="accent5">
                    <a:lumMod val="50000"/>
                  </a:schemeClr>
                </a:solidFill>
              </a:rPr>
              <a:t>S/he mixes </a:t>
            </a:r>
            <a:r>
              <a:rPr lang="en-GB" sz="2200" b="1" dirty="0">
                <a:solidFill>
                  <a:schemeClr val="accent5">
                    <a:lumMod val="50000"/>
                  </a:schemeClr>
                </a:solidFill>
              </a:rPr>
              <a:t>it </a:t>
            </a:r>
            <a:r>
              <a:rPr lang="en-GB" sz="2200" dirty="0">
                <a:solidFill>
                  <a:schemeClr val="accent5">
                    <a:lumMod val="50000"/>
                  </a:schemeClr>
                </a:solidFill>
              </a:rPr>
              <a:t>with the eggs.</a:t>
            </a:r>
            <a:endParaRPr lang="en-GB" sz="2200" dirty="0"/>
          </a:p>
        </p:txBody>
      </p:sp>
      <p:sp>
        <p:nvSpPr>
          <p:cNvPr id="17" name="Rectangle 23">
            <a:extLst>
              <a:ext uri="{FF2B5EF4-FFF2-40B4-BE49-F238E27FC236}">
                <a16:creationId xmlns:a16="http://schemas.microsoft.com/office/drawing/2014/main" id="{ACF1FDDD-9863-8140-8BE9-CA28A367111B}"/>
              </a:ext>
            </a:extLst>
          </p:cNvPr>
          <p:cNvSpPr/>
          <p:nvPr/>
        </p:nvSpPr>
        <p:spPr>
          <a:xfrm>
            <a:off x="7209858" y="5152362"/>
            <a:ext cx="4833949" cy="430887"/>
          </a:xfrm>
          <a:prstGeom prst="rect">
            <a:avLst/>
          </a:prstGeom>
        </p:spPr>
        <p:txBody>
          <a:bodyPr wrap="square">
            <a:spAutoFit/>
          </a:bodyPr>
          <a:lstStyle/>
          <a:p>
            <a:r>
              <a:rPr lang="en-GB" sz="2200" dirty="0">
                <a:solidFill>
                  <a:schemeClr val="accent5">
                    <a:lumMod val="50000"/>
                  </a:schemeClr>
                </a:solidFill>
              </a:rPr>
              <a:t>S/he places </a:t>
            </a:r>
            <a:r>
              <a:rPr lang="en-GB" sz="2200" b="1" dirty="0">
                <a:solidFill>
                  <a:schemeClr val="accent5">
                    <a:lumMod val="50000"/>
                  </a:schemeClr>
                </a:solidFill>
              </a:rPr>
              <a:t>it </a:t>
            </a:r>
            <a:r>
              <a:rPr lang="en-GB" sz="2200" dirty="0">
                <a:solidFill>
                  <a:schemeClr val="accent5">
                    <a:lumMod val="50000"/>
                  </a:schemeClr>
                </a:solidFill>
              </a:rPr>
              <a:t>on the table.</a:t>
            </a:r>
            <a:endParaRPr lang="en-GB" sz="2200" dirty="0"/>
          </a:p>
        </p:txBody>
      </p:sp>
      <p:sp>
        <p:nvSpPr>
          <p:cNvPr id="19" name="Rectangle 23">
            <a:extLst>
              <a:ext uri="{FF2B5EF4-FFF2-40B4-BE49-F238E27FC236}">
                <a16:creationId xmlns:a16="http://schemas.microsoft.com/office/drawing/2014/main" id="{9D091611-E078-2047-976F-702FBED8AD91}"/>
              </a:ext>
            </a:extLst>
          </p:cNvPr>
          <p:cNvSpPr/>
          <p:nvPr/>
        </p:nvSpPr>
        <p:spPr>
          <a:xfrm>
            <a:off x="7196709" y="5769523"/>
            <a:ext cx="4833949" cy="430887"/>
          </a:xfrm>
          <a:prstGeom prst="rect">
            <a:avLst/>
          </a:prstGeom>
        </p:spPr>
        <p:txBody>
          <a:bodyPr wrap="square">
            <a:spAutoFit/>
          </a:bodyPr>
          <a:lstStyle/>
          <a:p>
            <a:r>
              <a:rPr lang="en-GB" sz="2200" dirty="0">
                <a:solidFill>
                  <a:schemeClr val="accent5">
                    <a:lumMod val="50000"/>
                  </a:schemeClr>
                </a:solidFill>
              </a:rPr>
              <a:t>S/he goes with </a:t>
            </a:r>
            <a:r>
              <a:rPr lang="en-GB" sz="2200" b="1" dirty="0">
                <a:solidFill>
                  <a:schemeClr val="accent5">
                    <a:lumMod val="50000"/>
                  </a:schemeClr>
                </a:solidFill>
              </a:rPr>
              <a:t>her </a:t>
            </a:r>
            <a:r>
              <a:rPr lang="en-GB" sz="2200" dirty="0">
                <a:solidFill>
                  <a:schemeClr val="accent5">
                    <a:lumMod val="50000"/>
                  </a:schemeClr>
                </a:solidFill>
              </a:rPr>
              <a:t>to the kitchen.</a:t>
            </a:r>
            <a:endParaRPr lang="en-GB" sz="2200" dirty="0"/>
          </a:p>
        </p:txBody>
      </p:sp>
      <p:pic>
        <p:nvPicPr>
          <p:cNvPr id="22" name="Picture 2" descr="http://www.clker.com/cliparts/h/n/L/q/t/u/bright-green-tick-md.png">
            <a:extLst>
              <a:ext uri="{FF2B5EF4-FFF2-40B4-BE49-F238E27FC236}">
                <a16:creationId xmlns:a16="http://schemas.microsoft.com/office/drawing/2014/main" id="{46547BBB-460F-B14F-8589-BDFFE2C4542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01760" y="4564493"/>
            <a:ext cx="371910" cy="38740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ttp://www.clker.com/cliparts/h/n/L/q/t/u/bright-green-tick-md.png">
            <a:extLst>
              <a:ext uri="{FF2B5EF4-FFF2-40B4-BE49-F238E27FC236}">
                <a16:creationId xmlns:a16="http://schemas.microsoft.com/office/drawing/2014/main" id="{4BC8CA99-F60E-FC4A-B3C2-2613EC0D699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01760" y="5195953"/>
            <a:ext cx="371910" cy="38740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ttp://www.clker.com/cliparts/h/n/L/q/t/u/bright-green-tick-md.png">
            <a:extLst>
              <a:ext uri="{FF2B5EF4-FFF2-40B4-BE49-F238E27FC236}">
                <a16:creationId xmlns:a16="http://schemas.microsoft.com/office/drawing/2014/main" id="{364F2C37-484D-7E4B-B9CA-7705A01548B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66870" y="5813004"/>
            <a:ext cx="371910" cy="387406"/>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06598457-CD6F-EE4F-B13F-A381CAE2E1C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37741" y="910017"/>
            <a:ext cx="1424485" cy="1325563"/>
          </a:xfrm>
          <a:prstGeom prst="rect">
            <a:avLst/>
          </a:prstGeom>
        </p:spPr>
      </p:pic>
      <p:pic>
        <p:nvPicPr>
          <p:cNvPr id="14" name="Imagen 13" descr="Dibujo animado de un personaje de caricatura&#10;&#10;Descripción generada automáticamente con confianza media">
            <a:extLst>
              <a:ext uri="{FF2B5EF4-FFF2-40B4-BE49-F238E27FC236}">
                <a16:creationId xmlns:a16="http://schemas.microsoft.com/office/drawing/2014/main" id="{BE82E126-3D98-2048-A71D-8ED79671508B}"/>
              </a:ext>
            </a:extLst>
          </p:cNvPr>
          <p:cNvPicPr>
            <a:picLocks noChangeAspect="1"/>
          </p:cNvPicPr>
          <p:nvPr/>
        </p:nvPicPr>
        <p:blipFill>
          <a:blip r:embed="rId6" cstate="screen">
            <a:clrChange>
              <a:clrFrom>
                <a:srgbClr val="FCFAFB"/>
              </a:clrFrom>
              <a:clrTo>
                <a:srgbClr val="FCFAFB">
                  <a:alpha val="0"/>
                </a:srgbClr>
              </a:clrTo>
            </a:clrChange>
            <a:extLst>
              <a:ext uri="{28A0092B-C50C-407E-A947-70E740481C1C}">
                <a14:useLocalDpi xmlns:a14="http://schemas.microsoft.com/office/drawing/2010/main"/>
              </a:ext>
            </a:extLst>
          </a:blip>
          <a:stretch>
            <a:fillRect/>
          </a:stretch>
        </p:blipFill>
        <p:spPr>
          <a:xfrm>
            <a:off x="7082961" y="99898"/>
            <a:ext cx="3994745" cy="2247044"/>
          </a:xfrm>
          <a:prstGeom prst="rect">
            <a:avLst/>
          </a:prstGeom>
        </p:spPr>
      </p:pic>
      <p:sp>
        <p:nvSpPr>
          <p:cNvPr id="15" name="CuadroTexto 14">
            <a:extLst>
              <a:ext uri="{FF2B5EF4-FFF2-40B4-BE49-F238E27FC236}">
                <a16:creationId xmlns:a16="http://schemas.microsoft.com/office/drawing/2014/main" id="{1F657A94-797E-DF45-BACF-02A26D2BB653}"/>
              </a:ext>
            </a:extLst>
          </p:cNvPr>
          <p:cNvSpPr txBox="1"/>
          <p:nvPr/>
        </p:nvSpPr>
        <p:spPr>
          <a:xfrm rot="1637798">
            <a:off x="9320041" y="334665"/>
            <a:ext cx="1572529" cy="707886"/>
          </a:xfrm>
          <a:prstGeom prst="rect">
            <a:avLst/>
          </a:prstGeom>
          <a:noFill/>
        </p:spPr>
        <p:txBody>
          <a:bodyPr wrap="square" rtlCol="0">
            <a:spAutoFit/>
          </a:bodyPr>
          <a:lstStyle/>
          <a:p>
            <a:pPr algn="ctr"/>
            <a:r>
              <a:rPr lang="es-GB" sz="2000" dirty="0">
                <a:solidFill>
                  <a:schemeClr val="accent5">
                    <a:lumMod val="50000"/>
                  </a:schemeClr>
                </a:solidFill>
                <a:latin typeface="Cooper Black" panose="0208090404030B020404" pitchFamily="18" charset="77"/>
                <a:cs typeface="Courier New" panose="02070309020205020404" pitchFamily="49" charset="0"/>
              </a:rPr>
              <a:t>¿Tienes </a:t>
            </a:r>
          </a:p>
          <a:p>
            <a:pPr algn="ctr"/>
            <a:r>
              <a:rPr lang="en-GB" sz="2000">
                <a:solidFill>
                  <a:schemeClr val="accent5">
                    <a:lumMod val="50000"/>
                  </a:schemeClr>
                </a:solidFill>
                <a:latin typeface="Cooper Black" panose="0208090404030B020404" pitchFamily="18" charset="77"/>
                <a:cs typeface="Courier New" panose="02070309020205020404" pitchFamily="49" charset="0"/>
              </a:rPr>
              <a:t>pan</a:t>
            </a:r>
            <a:r>
              <a:rPr lang="es-GB" sz="2000">
                <a:solidFill>
                  <a:schemeClr val="accent5">
                    <a:lumMod val="50000"/>
                  </a:schemeClr>
                </a:solidFill>
                <a:latin typeface="Cooper Black" panose="0208090404030B020404" pitchFamily="18" charset="77"/>
                <a:cs typeface="Courier New" panose="02070309020205020404" pitchFamily="49" charset="0"/>
              </a:rPr>
              <a:t>?</a:t>
            </a:r>
            <a:endParaRPr lang="es-GB" sz="2000" dirty="0">
              <a:solidFill>
                <a:schemeClr val="accent5">
                  <a:lumMod val="50000"/>
                </a:schemeClr>
              </a:solidFill>
              <a:latin typeface="Cooper Black" panose="0208090404030B020404" pitchFamily="18" charset="77"/>
              <a:cs typeface="Courier New" panose="02070309020205020404" pitchFamily="49" charset="0"/>
            </a:endParaRPr>
          </a:p>
        </p:txBody>
      </p:sp>
    </p:spTree>
    <p:extLst>
      <p:ext uri="{BB962C8B-B14F-4D97-AF65-F5344CB8AC3E}">
        <p14:creationId xmlns:p14="http://schemas.microsoft.com/office/powerpoint/2010/main" val="3012483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3"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3058" y="1927939"/>
            <a:ext cx="717453" cy="2323713"/>
          </a:xfrm>
          <a:prstGeom prst="rect">
            <a:avLst/>
          </a:prstGeom>
          <a:solidFill>
            <a:schemeClr val="accent4">
              <a:lumMod val="20000"/>
              <a:lumOff val="80000"/>
            </a:schemeClr>
          </a:solidFill>
        </p:spPr>
        <p:txBody>
          <a:bodyPr wrap="square" rtlCol="0">
            <a:spAutoFit/>
          </a:bodyPr>
          <a:lstStyle/>
          <a:p>
            <a:pPr>
              <a:spcAft>
                <a:spcPts val="600"/>
              </a:spcAft>
            </a:pPr>
            <a:r>
              <a:rPr lang="en-GB" sz="2000" b="1" dirty="0">
                <a:solidFill>
                  <a:srgbClr val="002060"/>
                </a:solidFill>
              </a:rPr>
              <a:t>1.</a:t>
            </a:r>
          </a:p>
          <a:p>
            <a:pPr>
              <a:spcAft>
                <a:spcPts val="600"/>
              </a:spcAft>
            </a:pPr>
            <a:r>
              <a:rPr lang="en-GB" sz="2000" b="1" dirty="0">
                <a:solidFill>
                  <a:srgbClr val="002060"/>
                </a:solidFill>
              </a:rPr>
              <a:t>2.</a:t>
            </a:r>
          </a:p>
          <a:p>
            <a:pPr>
              <a:spcAft>
                <a:spcPts val="600"/>
              </a:spcAft>
            </a:pPr>
            <a:r>
              <a:rPr lang="en-GB" sz="2000" b="1" dirty="0">
                <a:solidFill>
                  <a:srgbClr val="002060"/>
                </a:solidFill>
              </a:rPr>
              <a:t>3.</a:t>
            </a:r>
          </a:p>
          <a:p>
            <a:pPr>
              <a:spcAft>
                <a:spcPts val="600"/>
              </a:spcAft>
            </a:pPr>
            <a:r>
              <a:rPr lang="en-GB" sz="2000" b="1" dirty="0">
                <a:solidFill>
                  <a:srgbClr val="002060"/>
                </a:solidFill>
              </a:rPr>
              <a:t>4.</a:t>
            </a:r>
          </a:p>
          <a:p>
            <a:pPr>
              <a:spcAft>
                <a:spcPts val="600"/>
              </a:spcAft>
            </a:pPr>
            <a:r>
              <a:rPr lang="en-GB" sz="2000" b="1" dirty="0">
                <a:solidFill>
                  <a:srgbClr val="002060"/>
                </a:solidFill>
              </a:rPr>
              <a:t>5.</a:t>
            </a:r>
          </a:p>
          <a:p>
            <a:pPr>
              <a:spcAft>
                <a:spcPts val="600"/>
              </a:spcAft>
            </a:pPr>
            <a:r>
              <a:rPr lang="en-GB" sz="2000" b="1" dirty="0">
                <a:solidFill>
                  <a:srgbClr val="002060"/>
                </a:solidFill>
              </a:rPr>
              <a:t>6.</a:t>
            </a:r>
          </a:p>
        </p:txBody>
      </p:sp>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5997009" cy="867128"/>
          </a:xfrm>
          <a:prstGeom prst="rect">
            <a:avLst/>
          </a:prstGeom>
        </p:spPr>
      </p:pic>
      <p:sp>
        <p:nvSpPr>
          <p:cNvPr id="2" name="Title 1"/>
          <p:cNvSpPr>
            <a:spLocks noGrp="1"/>
          </p:cNvSpPr>
          <p:nvPr>
            <p:ph type="title"/>
          </p:nvPr>
        </p:nvSpPr>
        <p:spPr>
          <a:xfrm>
            <a:off x="82286" y="-341209"/>
            <a:ext cx="6484584" cy="1325563"/>
          </a:xfrm>
        </p:spPr>
        <p:txBody>
          <a:bodyPr>
            <a:normAutofit/>
          </a:bodyPr>
          <a:lstStyle/>
          <a:p>
            <a:pPr lvl="0">
              <a:lnSpc>
                <a:spcPct val="100000"/>
              </a:lnSpc>
              <a:spcBef>
                <a:spcPts val="0"/>
              </a:spcBef>
            </a:pPr>
            <a:br>
              <a:rPr lang="en-GB" b="1">
                <a:solidFill>
                  <a:schemeClr val="bg1"/>
                </a:solidFill>
                <a:ea typeface="+mn-ea"/>
                <a:cs typeface="+mn-cs"/>
              </a:rPr>
            </a:br>
            <a:r>
              <a:rPr lang="en-GB" sz="2800" b="1">
                <a:solidFill>
                  <a:schemeClr val="bg1"/>
                </a:solidFill>
                <a:ea typeface="+mn-ea"/>
                <a:cs typeface="+mn-cs"/>
              </a:rPr>
              <a:t>Lucía prepara una comida</a:t>
            </a:r>
            <a:endParaRPr lang="en-GB" sz="3600" b="1" dirty="0">
              <a:solidFill>
                <a:schemeClr val="bg1"/>
              </a:solidFill>
            </a:endParaRPr>
          </a:p>
        </p:txBody>
      </p:sp>
      <p:sp>
        <p:nvSpPr>
          <p:cNvPr id="42"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20" name="TextBox 19"/>
          <p:cNvSpPr txBox="1"/>
          <p:nvPr/>
        </p:nvSpPr>
        <p:spPr>
          <a:xfrm>
            <a:off x="265020" y="1252398"/>
            <a:ext cx="118458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noProof="0" dirty="0" err="1">
                <a:solidFill>
                  <a:srgbClr val="4472C4">
                    <a:lumMod val="50000"/>
                  </a:srgbClr>
                </a:solidFill>
                <a:latin typeface="Century Gothic" panose="020F0302020204030204"/>
              </a:rPr>
              <a:t>Identifica</a:t>
            </a:r>
            <a:r>
              <a:rPr lang="en-GB" sz="2400" b="1" noProof="0" dirty="0">
                <a:solidFill>
                  <a:srgbClr val="4472C4">
                    <a:lumMod val="50000"/>
                  </a:srgbClr>
                </a:solidFill>
                <a:latin typeface="Century Gothic" panose="020F0302020204030204"/>
              </a:rPr>
              <a:t> las dos </a:t>
            </a:r>
            <a:r>
              <a:rPr lang="en-GB" sz="2400" b="1" noProof="0" dirty="0" err="1">
                <a:solidFill>
                  <a:srgbClr val="4472C4">
                    <a:lumMod val="50000"/>
                  </a:srgbClr>
                </a:solidFill>
                <a:latin typeface="Century Gothic" panose="020F0302020204030204"/>
              </a:rPr>
              <a:t>partes</a:t>
            </a:r>
            <a:r>
              <a:rPr lang="en-GB" sz="2400" b="1" noProof="0" dirty="0">
                <a:solidFill>
                  <a:srgbClr val="4472C4">
                    <a:lumMod val="50000"/>
                  </a:srgbClr>
                </a:solidFill>
                <a:latin typeface="Century Gothic" panose="020F0302020204030204"/>
              </a:rPr>
              <a:t> de </a:t>
            </a:r>
            <a:r>
              <a:rPr lang="en-GB" sz="2400" b="1" noProof="0" dirty="0" err="1">
                <a:solidFill>
                  <a:srgbClr val="4472C4">
                    <a:lumMod val="50000"/>
                  </a:srgbClr>
                </a:solidFill>
                <a:latin typeface="Century Gothic" panose="020F0302020204030204"/>
              </a:rPr>
              <a:t>cada</a:t>
            </a:r>
            <a:r>
              <a:rPr lang="en-GB" sz="2400" b="1" noProof="0" dirty="0">
                <a:solidFill>
                  <a:srgbClr val="4472C4">
                    <a:lumMod val="50000"/>
                  </a:srgbClr>
                </a:solidFill>
                <a:latin typeface="Century Gothic" panose="020F0302020204030204"/>
              </a:rPr>
              <a:t> </a:t>
            </a:r>
            <a:r>
              <a:rPr lang="en-GB" sz="2400" b="1" noProof="0" dirty="0" err="1">
                <a:solidFill>
                  <a:srgbClr val="4472C4">
                    <a:lumMod val="50000"/>
                  </a:srgbClr>
                </a:solidFill>
                <a:latin typeface="Century Gothic" panose="020F0302020204030204"/>
              </a:rPr>
              <a:t>frase</a:t>
            </a:r>
            <a:r>
              <a:rPr lang="en-GB" sz="2400" b="1" noProof="0" dirty="0">
                <a:solidFill>
                  <a:srgbClr val="4472C4">
                    <a:lumMod val="50000"/>
                  </a:srgbClr>
                </a:solidFill>
                <a:latin typeface="Century Gothic" panose="020F0302020204030204"/>
              </a:rPr>
              <a:t>.</a:t>
            </a:r>
          </a:p>
        </p:txBody>
      </p:sp>
      <p:pic>
        <p:nvPicPr>
          <p:cNvPr id="4" name="Imagen 3">
            <a:extLst>
              <a:ext uri="{FF2B5EF4-FFF2-40B4-BE49-F238E27FC236}">
                <a16:creationId xmlns:a16="http://schemas.microsoft.com/office/drawing/2014/main" id="{06598457-CD6F-EE4F-B13F-A381CAE2E1C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27218" y="910017"/>
            <a:ext cx="1424485" cy="1325563"/>
          </a:xfrm>
          <a:prstGeom prst="rect">
            <a:avLst/>
          </a:prstGeom>
        </p:spPr>
      </p:pic>
      <p:pic>
        <p:nvPicPr>
          <p:cNvPr id="14" name="Imagen 13" descr="Dibujo animado de un personaje de caricatura&#10;&#10;Descripción generada automáticamente con confianza media">
            <a:extLst>
              <a:ext uri="{FF2B5EF4-FFF2-40B4-BE49-F238E27FC236}">
                <a16:creationId xmlns:a16="http://schemas.microsoft.com/office/drawing/2014/main" id="{BE82E126-3D98-2048-A71D-8ED79671508B}"/>
              </a:ext>
            </a:extLst>
          </p:cNvPr>
          <p:cNvPicPr>
            <a:picLocks noChangeAspect="1"/>
          </p:cNvPicPr>
          <p:nvPr/>
        </p:nvPicPr>
        <p:blipFill>
          <a:blip r:embed="rId5" cstate="screen">
            <a:clrChange>
              <a:clrFrom>
                <a:srgbClr val="FCFAFB"/>
              </a:clrFrom>
              <a:clrTo>
                <a:srgbClr val="FCFAFB">
                  <a:alpha val="0"/>
                </a:srgbClr>
              </a:clrTo>
            </a:clrChange>
            <a:extLst>
              <a:ext uri="{28A0092B-C50C-407E-A947-70E740481C1C}">
                <a14:useLocalDpi xmlns:a14="http://schemas.microsoft.com/office/drawing/2010/main"/>
              </a:ext>
            </a:extLst>
          </a:blip>
          <a:stretch>
            <a:fillRect/>
          </a:stretch>
        </p:blipFill>
        <p:spPr>
          <a:xfrm>
            <a:off x="6887913" y="66650"/>
            <a:ext cx="4196041" cy="2360273"/>
          </a:xfrm>
          <a:prstGeom prst="rect">
            <a:avLst/>
          </a:prstGeom>
        </p:spPr>
      </p:pic>
      <p:sp>
        <p:nvSpPr>
          <p:cNvPr id="15" name="CuadroTexto 14">
            <a:extLst>
              <a:ext uri="{FF2B5EF4-FFF2-40B4-BE49-F238E27FC236}">
                <a16:creationId xmlns:a16="http://schemas.microsoft.com/office/drawing/2014/main" id="{1F657A94-797E-DF45-BACF-02A26D2BB653}"/>
              </a:ext>
            </a:extLst>
          </p:cNvPr>
          <p:cNvSpPr txBox="1"/>
          <p:nvPr/>
        </p:nvSpPr>
        <p:spPr>
          <a:xfrm rot="1637798">
            <a:off x="9255341" y="291767"/>
            <a:ext cx="1572529" cy="707886"/>
          </a:xfrm>
          <a:prstGeom prst="rect">
            <a:avLst/>
          </a:prstGeom>
          <a:noFill/>
        </p:spPr>
        <p:txBody>
          <a:bodyPr wrap="square" rtlCol="0">
            <a:spAutoFit/>
          </a:bodyPr>
          <a:lstStyle/>
          <a:p>
            <a:pPr algn="ctr"/>
            <a:r>
              <a:rPr lang="es-GB" sz="2000" dirty="0">
                <a:solidFill>
                  <a:schemeClr val="accent5">
                    <a:lumMod val="50000"/>
                  </a:schemeClr>
                </a:solidFill>
                <a:latin typeface="Cooper Black" panose="0208090404030B020404" pitchFamily="18" charset="77"/>
                <a:cs typeface="Courier New" panose="02070309020205020404" pitchFamily="49" charset="0"/>
              </a:rPr>
              <a:t>¿Tienes </a:t>
            </a:r>
          </a:p>
          <a:p>
            <a:pPr algn="ctr"/>
            <a:r>
              <a:rPr lang="en-GB" sz="2000">
                <a:solidFill>
                  <a:schemeClr val="accent5">
                    <a:lumMod val="50000"/>
                  </a:schemeClr>
                </a:solidFill>
                <a:latin typeface="Cooper Black" panose="0208090404030B020404" pitchFamily="18" charset="77"/>
                <a:cs typeface="Courier New" panose="02070309020205020404" pitchFamily="49" charset="0"/>
              </a:rPr>
              <a:t>pan</a:t>
            </a:r>
            <a:r>
              <a:rPr lang="es-GB" sz="2000">
                <a:solidFill>
                  <a:schemeClr val="accent5">
                    <a:lumMod val="50000"/>
                  </a:schemeClr>
                </a:solidFill>
                <a:latin typeface="Cooper Black" panose="0208090404030B020404" pitchFamily="18" charset="77"/>
                <a:cs typeface="Courier New" panose="02070309020205020404" pitchFamily="49" charset="0"/>
              </a:rPr>
              <a:t>?</a:t>
            </a:r>
            <a:endParaRPr lang="es-GB" sz="2000" dirty="0">
              <a:solidFill>
                <a:schemeClr val="accent5">
                  <a:lumMod val="50000"/>
                </a:schemeClr>
              </a:solidFill>
              <a:latin typeface="Cooper Black" panose="0208090404030B020404" pitchFamily="18" charset="77"/>
              <a:cs typeface="Courier New" panose="02070309020205020404" pitchFamily="49" charset="0"/>
            </a:endParaRPr>
          </a:p>
        </p:txBody>
      </p:sp>
      <p:graphicFrame>
        <p:nvGraphicFramePr>
          <p:cNvPr id="31" name="Table 30"/>
          <p:cNvGraphicFramePr>
            <a:graphicFrameLocks noGrp="1"/>
          </p:cNvGraphicFramePr>
          <p:nvPr>
            <p:extLst>
              <p:ext uri="{D42A27DB-BD31-4B8C-83A1-F6EECF244321}">
                <p14:modId xmlns:p14="http://schemas.microsoft.com/office/powerpoint/2010/main" val="354736788"/>
              </p:ext>
            </p:extLst>
          </p:nvPr>
        </p:nvGraphicFramePr>
        <p:xfrm>
          <a:off x="6636599" y="2282959"/>
          <a:ext cx="5291544" cy="3507581"/>
        </p:xfrm>
        <a:graphic>
          <a:graphicData uri="http://schemas.openxmlformats.org/drawingml/2006/table">
            <a:tbl>
              <a:tblPr firstRow="1" bandRow="1">
                <a:tableStyleId>{5DA37D80-6434-44D0-A028-1B22A696006F}</a:tableStyleId>
              </a:tblPr>
              <a:tblGrid>
                <a:gridCol w="5291544">
                  <a:extLst>
                    <a:ext uri="{9D8B030D-6E8A-4147-A177-3AD203B41FA5}">
                      <a16:colId xmlns:a16="http://schemas.microsoft.com/office/drawing/2014/main" val="4273422518"/>
                    </a:ext>
                  </a:extLst>
                </a:gridCol>
              </a:tblGrid>
              <a:tr h="534946">
                <a:tc>
                  <a:txBody>
                    <a:bodyPr/>
                    <a:lstStyle/>
                    <a:p>
                      <a:r>
                        <a:rPr lang="en-GB" sz="2200" dirty="0">
                          <a:solidFill>
                            <a:schemeClr val="accent5">
                              <a:lumMod val="50000"/>
                            </a:schemeClr>
                          </a:solidFill>
                          <a:latin typeface="Century Gothic" panose="020B0502020202020204" pitchFamily="34" charset="0"/>
                        </a:rPr>
                        <a:t>Segunda </a:t>
                      </a:r>
                      <a:r>
                        <a:rPr lang="en-GB" sz="2200" dirty="0" err="1">
                          <a:solidFill>
                            <a:schemeClr val="accent5">
                              <a:lumMod val="50000"/>
                            </a:schemeClr>
                          </a:solidFill>
                          <a:latin typeface="Century Gothic" panose="020B0502020202020204" pitchFamily="34" charset="0"/>
                        </a:rPr>
                        <a:t>parte</a:t>
                      </a:r>
                      <a:endParaRPr lang="en-GB" sz="2200" dirty="0">
                        <a:solidFill>
                          <a:schemeClr val="accent5">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extLst>
                  <a:ext uri="{0D108BD9-81ED-4DB2-BD59-A6C34878D82A}">
                    <a16:rowId xmlns:a16="http://schemas.microsoft.com/office/drawing/2014/main" val="3097209514"/>
                  </a:ext>
                </a:extLst>
              </a:tr>
              <a:tr h="4917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a:solidFill>
                            <a:schemeClr val="accent5">
                              <a:lumMod val="50000"/>
                            </a:schemeClr>
                          </a:solidFill>
                          <a:latin typeface="Century Gothic" panose="020B0502020202020204" pitchFamily="34" charset="0"/>
                        </a:rPr>
                        <a:t>a)</a:t>
                      </a:r>
                      <a:r>
                        <a:rPr lang="en-GB" sz="2200" b="1" baseline="0" dirty="0">
                          <a:solidFill>
                            <a:schemeClr val="accent5">
                              <a:lumMod val="50000"/>
                            </a:schemeClr>
                          </a:solidFill>
                          <a:latin typeface="Century Gothic" panose="020B0502020202020204" pitchFamily="34" charset="0"/>
                        </a:rPr>
                        <a:t> </a:t>
                      </a:r>
                      <a:r>
                        <a:rPr lang="en-GB" sz="2200" b="0" baseline="0" dirty="0">
                          <a:solidFill>
                            <a:schemeClr val="accent5">
                              <a:lumMod val="50000"/>
                            </a:schemeClr>
                          </a:solidFill>
                          <a:latin typeface="Century Gothic" panose="020B0502020202020204" pitchFamily="34" charset="0"/>
                        </a:rPr>
                        <a:t>…la</a:t>
                      </a:r>
                      <a:r>
                        <a:rPr lang="en-GB" sz="2200" dirty="0">
                          <a:solidFill>
                            <a:schemeClr val="accent5">
                              <a:lumMod val="50000"/>
                            </a:schemeClr>
                          </a:solidFill>
                          <a:latin typeface="Century Gothic" panose="020B0502020202020204" pitchFamily="34" charset="0"/>
                        </a:rPr>
                        <a:t> </a:t>
                      </a:r>
                      <a:r>
                        <a:rPr lang="en-GB" sz="2200" dirty="0" err="1">
                          <a:solidFill>
                            <a:schemeClr val="accent5">
                              <a:lumMod val="50000"/>
                            </a:schemeClr>
                          </a:solidFill>
                          <a:latin typeface="Century Gothic" panose="020B0502020202020204" pitchFamily="34" charset="0"/>
                        </a:rPr>
                        <a:t>corta</a:t>
                      </a:r>
                      <a:r>
                        <a:rPr lang="en-GB" sz="2200" dirty="0">
                          <a:solidFill>
                            <a:schemeClr val="accent5">
                              <a:lumMod val="50000"/>
                            </a:schemeClr>
                          </a:solidFill>
                          <a:latin typeface="Century Gothic" panose="020B0502020202020204" pitchFamily="34" charset="0"/>
                        </a:rPr>
                        <a:t>.</a:t>
                      </a:r>
                    </a:p>
                  </a:txBody>
                  <a:tcPr/>
                </a:tc>
                <a:extLst>
                  <a:ext uri="{0D108BD9-81ED-4DB2-BD59-A6C34878D82A}">
                    <a16:rowId xmlns:a16="http://schemas.microsoft.com/office/drawing/2014/main" val="3442370797"/>
                  </a:ext>
                </a:extLst>
              </a:tr>
              <a:tr h="5043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a:solidFill>
                            <a:schemeClr val="accent5">
                              <a:lumMod val="50000"/>
                            </a:schemeClr>
                          </a:solidFill>
                          <a:latin typeface="Century Gothic" panose="020B0502020202020204" pitchFamily="34" charset="0"/>
                        </a:rPr>
                        <a:t>b)</a:t>
                      </a:r>
                      <a:r>
                        <a:rPr lang="en-GB" sz="2200" b="1" baseline="0" dirty="0">
                          <a:solidFill>
                            <a:schemeClr val="accent5">
                              <a:lumMod val="50000"/>
                            </a:schemeClr>
                          </a:solidFill>
                          <a:latin typeface="Century Gothic" panose="020B0502020202020204" pitchFamily="34" charset="0"/>
                        </a:rPr>
                        <a:t> </a:t>
                      </a:r>
                      <a:r>
                        <a:rPr lang="en-GB" sz="2200" b="0" baseline="0" dirty="0">
                          <a:solidFill>
                            <a:schemeClr val="accent5">
                              <a:lumMod val="50000"/>
                            </a:schemeClr>
                          </a:solidFill>
                          <a:latin typeface="Century Gothic" panose="020B0502020202020204" pitchFamily="34" charset="0"/>
                        </a:rPr>
                        <a:t>…l</a:t>
                      </a:r>
                      <a:r>
                        <a:rPr lang="en-GB" sz="2200" b="0" dirty="0">
                          <a:solidFill>
                            <a:schemeClr val="accent5">
                              <a:lumMod val="50000"/>
                            </a:schemeClr>
                          </a:solidFill>
                          <a:latin typeface="Century Gothic" panose="020B0502020202020204" pitchFamily="34" charset="0"/>
                        </a:rPr>
                        <a:t>a</a:t>
                      </a:r>
                      <a:r>
                        <a:rPr lang="en-GB" sz="2200" dirty="0">
                          <a:solidFill>
                            <a:schemeClr val="accent5">
                              <a:lumMod val="50000"/>
                            </a:schemeClr>
                          </a:solidFill>
                          <a:latin typeface="Century Gothic" panose="020B0502020202020204" pitchFamily="34" charset="0"/>
                        </a:rPr>
                        <a:t> llama para </a:t>
                      </a:r>
                      <a:r>
                        <a:rPr lang="en-GB" sz="2200" dirty="0" err="1">
                          <a:solidFill>
                            <a:schemeClr val="accent5">
                              <a:lumMod val="50000"/>
                            </a:schemeClr>
                          </a:solidFill>
                          <a:latin typeface="Century Gothic" panose="020B0502020202020204" pitchFamily="34" charset="0"/>
                        </a:rPr>
                        <a:t>pedir</a:t>
                      </a:r>
                      <a:r>
                        <a:rPr lang="en-GB" sz="2200" dirty="0">
                          <a:solidFill>
                            <a:schemeClr val="accent5">
                              <a:lumMod val="50000"/>
                            </a:schemeClr>
                          </a:solidFill>
                          <a:latin typeface="Century Gothic" panose="020B0502020202020204" pitchFamily="34" charset="0"/>
                        </a:rPr>
                        <a:t> </a:t>
                      </a:r>
                      <a:r>
                        <a:rPr lang="en-GB" sz="2200" dirty="0" err="1">
                          <a:solidFill>
                            <a:schemeClr val="accent5">
                              <a:lumMod val="50000"/>
                            </a:schemeClr>
                          </a:solidFill>
                          <a:latin typeface="Century Gothic" panose="020B0502020202020204" pitchFamily="34" charset="0"/>
                        </a:rPr>
                        <a:t>más</a:t>
                      </a:r>
                      <a:r>
                        <a:rPr lang="en-GB" sz="2200" dirty="0">
                          <a:solidFill>
                            <a:schemeClr val="accent5">
                              <a:lumMod val="50000"/>
                            </a:schemeClr>
                          </a:solidFill>
                          <a:latin typeface="Century Gothic" panose="020B0502020202020204" pitchFamily="34" charset="0"/>
                        </a:rPr>
                        <a:t> huevos.</a:t>
                      </a:r>
                    </a:p>
                  </a:txBody>
                  <a:tcPr/>
                </a:tc>
                <a:extLst>
                  <a:ext uri="{0D108BD9-81ED-4DB2-BD59-A6C34878D82A}">
                    <a16:rowId xmlns:a16="http://schemas.microsoft.com/office/drawing/2014/main" val="1890588510"/>
                  </a:ext>
                </a:extLst>
              </a:tr>
              <a:tr h="4917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a:solidFill>
                            <a:schemeClr val="accent5">
                              <a:lumMod val="50000"/>
                            </a:schemeClr>
                          </a:solidFill>
                          <a:latin typeface="Century Gothic" panose="020B0502020202020204" pitchFamily="34" charset="0"/>
                        </a:rPr>
                        <a:t>c)</a:t>
                      </a:r>
                      <a:r>
                        <a:rPr lang="en-GB" sz="2200" b="1" baseline="0" dirty="0">
                          <a:solidFill>
                            <a:schemeClr val="accent5">
                              <a:lumMod val="50000"/>
                            </a:schemeClr>
                          </a:solidFill>
                          <a:latin typeface="Century Gothic" panose="020B0502020202020204" pitchFamily="34" charset="0"/>
                        </a:rPr>
                        <a:t> </a:t>
                      </a:r>
                      <a:r>
                        <a:rPr lang="en-GB" sz="2200" b="0" baseline="0" dirty="0">
                          <a:solidFill>
                            <a:schemeClr val="accent5">
                              <a:lumMod val="50000"/>
                            </a:schemeClr>
                          </a:solidFill>
                          <a:latin typeface="Century Gothic" panose="020B0502020202020204" pitchFamily="34" charset="0"/>
                        </a:rPr>
                        <a:t>…l</a:t>
                      </a:r>
                      <a:r>
                        <a:rPr lang="en-GB" sz="2200" b="0" dirty="0">
                          <a:solidFill>
                            <a:schemeClr val="accent5">
                              <a:lumMod val="50000"/>
                            </a:schemeClr>
                          </a:solidFill>
                          <a:latin typeface="Century Gothic" panose="020B0502020202020204" pitchFamily="34" charset="0"/>
                        </a:rPr>
                        <a:t>o </a:t>
                      </a:r>
                      <a:r>
                        <a:rPr lang="en-GB" sz="2200" b="0" dirty="0" err="1">
                          <a:solidFill>
                            <a:schemeClr val="accent5">
                              <a:lumMod val="50000"/>
                            </a:schemeClr>
                          </a:solidFill>
                          <a:latin typeface="Century Gothic" panose="020B0502020202020204" pitchFamily="34" charset="0"/>
                        </a:rPr>
                        <a:t>saluda</a:t>
                      </a:r>
                      <a:r>
                        <a:rPr lang="en-GB" sz="2200" b="0" dirty="0">
                          <a:solidFill>
                            <a:schemeClr val="accent5">
                              <a:lumMod val="50000"/>
                            </a:schemeClr>
                          </a:solidFill>
                          <a:latin typeface="Century Gothic" panose="020B0502020202020204" pitchFamily="34" charset="0"/>
                        </a:rPr>
                        <a:t>.</a:t>
                      </a:r>
                    </a:p>
                  </a:txBody>
                  <a:tcPr/>
                </a:tc>
                <a:extLst>
                  <a:ext uri="{0D108BD9-81ED-4DB2-BD59-A6C34878D82A}">
                    <a16:rowId xmlns:a16="http://schemas.microsoft.com/office/drawing/2014/main" val="4098199311"/>
                  </a:ext>
                </a:extLst>
              </a:tr>
              <a:tr h="491731">
                <a:tc>
                  <a:txBody>
                    <a:bodyPr/>
                    <a:lstStyle/>
                    <a:p>
                      <a:r>
                        <a:rPr lang="en-GB" sz="2200" b="1" dirty="0">
                          <a:solidFill>
                            <a:schemeClr val="accent5">
                              <a:lumMod val="50000"/>
                            </a:schemeClr>
                          </a:solidFill>
                          <a:latin typeface="Century Gothic" panose="020B0502020202020204" pitchFamily="34" charset="0"/>
                        </a:rPr>
                        <a:t>d)</a:t>
                      </a:r>
                      <a:r>
                        <a:rPr lang="en-GB" sz="2200" b="1" baseline="0" dirty="0">
                          <a:solidFill>
                            <a:schemeClr val="accent5">
                              <a:lumMod val="50000"/>
                            </a:schemeClr>
                          </a:solidFill>
                          <a:latin typeface="Century Gothic" panose="020B0502020202020204" pitchFamily="34" charset="0"/>
                        </a:rPr>
                        <a:t> </a:t>
                      </a:r>
                      <a:r>
                        <a:rPr lang="en-GB" sz="2200" b="0" baseline="0" dirty="0">
                          <a:solidFill>
                            <a:schemeClr val="accent5">
                              <a:lumMod val="50000"/>
                            </a:schemeClr>
                          </a:solidFill>
                          <a:latin typeface="Century Gothic" panose="020B0502020202020204" pitchFamily="34" charset="0"/>
                        </a:rPr>
                        <a:t>…l</a:t>
                      </a:r>
                      <a:r>
                        <a:rPr lang="en-GB" sz="2200" b="0" dirty="0">
                          <a:solidFill>
                            <a:schemeClr val="accent5">
                              <a:lumMod val="50000"/>
                            </a:schemeClr>
                          </a:solidFill>
                          <a:latin typeface="Century Gothic" panose="020B0502020202020204" pitchFamily="34" charset="0"/>
                        </a:rPr>
                        <a:t>a </a:t>
                      </a:r>
                      <a:r>
                        <a:rPr lang="en-GB" sz="2200" b="0" dirty="0" err="1">
                          <a:solidFill>
                            <a:schemeClr val="accent5">
                              <a:lumMod val="50000"/>
                            </a:schemeClr>
                          </a:solidFill>
                          <a:latin typeface="Century Gothic" panose="020B0502020202020204" pitchFamily="34" charset="0"/>
                        </a:rPr>
                        <a:t>mezcla</a:t>
                      </a:r>
                      <a:r>
                        <a:rPr lang="en-GB" sz="2200" b="0" dirty="0">
                          <a:solidFill>
                            <a:schemeClr val="accent5">
                              <a:lumMod val="50000"/>
                            </a:schemeClr>
                          </a:solidFill>
                          <a:latin typeface="Century Gothic" panose="020B0502020202020204" pitchFamily="34" charset="0"/>
                        </a:rPr>
                        <a:t> con los huevos.</a:t>
                      </a:r>
                    </a:p>
                  </a:txBody>
                  <a:tcPr/>
                </a:tc>
                <a:extLst>
                  <a:ext uri="{0D108BD9-81ED-4DB2-BD59-A6C34878D82A}">
                    <a16:rowId xmlns:a16="http://schemas.microsoft.com/office/drawing/2014/main" val="2906487638"/>
                  </a:ext>
                </a:extLst>
              </a:tr>
              <a:tr h="501319">
                <a:tc>
                  <a:txBody>
                    <a:bodyPr/>
                    <a:lstStyle/>
                    <a:p>
                      <a:r>
                        <a:rPr lang="en-GB" sz="2200" b="1">
                          <a:solidFill>
                            <a:schemeClr val="accent5">
                              <a:lumMod val="50000"/>
                            </a:schemeClr>
                          </a:solidFill>
                          <a:latin typeface="Century Gothic" panose="020B0502020202020204" pitchFamily="34" charset="0"/>
                        </a:rPr>
                        <a:t>e)</a:t>
                      </a:r>
                      <a:r>
                        <a:rPr lang="en-GB" sz="2200" b="1" baseline="0">
                          <a:solidFill>
                            <a:schemeClr val="accent5">
                              <a:lumMod val="50000"/>
                            </a:schemeClr>
                          </a:solidFill>
                          <a:latin typeface="Century Gothic" panose="020B0502020202020204" pitchFamily="34" charset="0"/>
                        </a:rPr>
                        <a:t> </a:t>
                      </a:r>
                      <a:r>
                        <a:rPr lang="en-GB" sz="2200" b="0" baseline="0">
                          <a:solidFill>
                            <a:schemeClr val="accent5">
                              <a:lumMod val="50000"/>
                            </a:schemeClr>
                          </a:solidFill>
                          <a:latin typeface="Century Gothic" panose="020B0502020202020204" pitchFamily="34" charset="0"/>
                        </a:rPr>
                        <a:t>…l</a:t>
                      </a:r>
                      <a:r>
                        <a:rPr lang="en-GB" sz="2200" b="0">
                          <a:solidFill>
                            <a:schemeClr val="accent5">
                              <a:lumMod val="50000"/>
                            </a:schemeClr>
                          </a:solidFill>
                          <a:latin typeface="Century Gothic" panose="020B0502020202020204" pitchFamily="34" charset="0"/>
                        </a:rPr>
                        <a:t>o </a:t>
                      </a:r>
                      <a:r>
                        <a:rPr lang="en-GB" sz="2200" b="0" dirty="0" err="1">
                          <a:solidFill>
                            <a:schemeClr val="accent5">
                              <a:lumMod val="50000"/>
                            </a:schemeClr>
                          </a:solidFill>
                          <a:latin typeface="Century Gothic" panose="020B0502020202020204" pitchFamily="34" charset="0"/>
                        </a:rPr>
                        <a:t>coloca</a:t>
                      </a:r>
                      <a:r>
                        <a:rPr lang="en-GB" sz="2200" b="0" dirty="0">
                          <a:solidFill>
                            <a:schemeClr val="accent5">
                              <a:lumMod val="50000"/>
                            </a:schemeClr>
                          </a:solidFill>
                          <a:latin typeface="Century Gothic" panose="020B0502020202020204" pitchFamily="34" charset="0"/>
                        </a:rPr>
                        <a:t> </a:t>
                      </a:r>
                      <a:r>
                        <a:rPr lang="en-GB" sz="2200" b="0" dirty="0" err="1">
                          <a:solidFill>
                            <a:schemeClr val="accent5">
                              <a:lumMod val="50000"/>
                            </a:schemeClr>
                          </a:solidFill>
                          <a:latin typeface="Century Gothic" panose="020B0502020202020204" pitchFamily="34" charset="0"/>
                        </a:rPr>
                        <a:t>encima</a:t>
                      </a:r>
                      <a:r>
                        <a:rPr lang="en-GB" sz="2200" b="0" dirty="0">
                          <a:solidFill>
                            <a:schemeClr val="accent5">
                              <a:lumMod val="50000"/>
                            </a:schemeClr>
                          </a:solidFill>
                          <a:latin typeface="Century Gothic" panose="020B0502020202020204" pitchFamily="34" charset="0"/>
                        </a:rPr>
                        <a:t> de la mesa.</a:t>
                      </a:r>
                    </a:p>
                  </a:txBody>
                  <a:tcPr/>
                </a:tc>
                <a:extLst>
                  <a:ext uri="{0D108BD9-81ED-4DB2-BD59-A6C34878D82A}">
                    <a16:rowId xmlns:a16="http://schemas.microsoft.com/office/drawing/2014/main" val="2903695143"/>
                  </a:ext>
                </a:extLst>
              </a:tr>
              <a:tr h="491731">
                <a:tc>
                  <a:txBody>
                    <a:bodyPr/>
                    <a:lstStyle/>
                    <a:p>
                      <a:r>
                        <a:rPr lang="en-GB" sz="2200" b="1" dirty="0">
                          <a:solidFill>
                            <a:schemeClr val="accent5">
                              <a:lumMod val="50000"/>
                            </a:schemeClr>
                          </a:solidFill>
                          <a:latin typeface="Century Gothic" panose="020B0502020202020204" pitchFamily="34" charset="0"/>
                        </a:rPr>
                        <a:t>f) </a:t>
                      </a:r>
                      <a:r>
                        <a:rPr lang="en-GB" sz="2200" dirty="0">
                          <a:solidFill>
                            <a:schemeClr val="accent5">
                              <a:lumMod val="50000"/>
                            </a:schemeClr>
                          </a:solidFill>
                          <a:latin typeface="Century Gothic" panose="020B0502020202020204" pitchFamily="34" charset="0"/>
                        </a:rPr>
                        <a:t>…</a:t>
                      </a:r>
                      <a:r>
                        <a:rPr lang="en-GB" sz="2200" b="0" dirty="0">
                          <a:solidFill>
                            <a:schemeClr val="accent5">
                              <a:lumMod val="50000"/>
                            </a:schemeClr>
                          </a:solidFill>
                          <a:latin typeface="Century Gothic" panose="020B0502020202020204" pitchFamily="34" charset="0"/>
                        </a:rPr>
                        <a:t>la </a:t>
                      </a:r>
                      <a:r>
                        <a:rPr lang="en-GB" sz="2200" b="0" dirty="0" err="1">
                          <a:solidFill>
                            <a:schemeClr val="accent5">
                              <a:lumMod val="50000"/>
                            </a:schemeClr>
                          </a:solidFill>
                          <a:latin typeface="Century Gothic" panose="020B0502020202020204" pitchFamily="34" charset="0"/>
                        </a:rPr>
                        <a:t>acompaña</a:t>
                      </a:r>
                      <a:r>
                        <a:rPr lang="en-GB" sz="2200" b="0" dirty="0">
                          <a:solidFill>
                            <a:schemeClr val="accent5">
                              <a:lumMod val="50000"/>
                            </a:schemeClr>
                          </a:solidFill>
                          <a:latin typeface="Century Gothic" panose="020B0502020202020204" pitchFamily="34" charset="0"/>
                        </a:rPr>
                        <a:t> a la </a:t>
                      </a:r>
                      <a:r>
                        <a:rPr lang="en-GB" sz="2200" b="0" dirty="0" err="1">
                          <a:solidFill>
                            <a:schemeClr val="accent5">
                              <a:lumMod val="50000"/>
                            </a:schemeClr>
                          </a:solidFill>
                          <a:latin typeface="Century Gothic" panose="020B0502020202020204" pitchFamily="34" charset="0"/>
                        </a:rPr>
                        <a:t>cocina</a:t>
                      </a:r>
                      <a:r>
                        <a:rPr lang="en-GB" sz="2200" b="0" dirty="0">
                          <a:solidFill>
                            <a:schemeClr val="accent5">
                              <a:lumMod val="50000"/>
                            </a:schemeClr>
                          </a:solidFill>
                          <a:latin typeface="Century Gothic" panose="020B0502020202020204" pitchFamily="34" charset="0"/>
                        </a:rPr>
                        <a:t>.</a:t>
                      </a:r>
                    </a:p>
                  </a:txBody>
                  <a:tcPr/>
                </a:tc>
                <a:extLst>
                  <a:ext uri="{0D108BD9-81ED-4DB2-BD59-A6C34878D82A}">
                    <a16:rowId xmlns:a16="http://schemas.microsoft.com/office/drawing/2014/main" val="188597937"/>
                  </a:ext>
                </a:extLst>
              </a:tr>
            </a:tbl>
          </a:graphicData>
        </a:graphic>
      </p:graphicFrame>
      <p:graphicFrame>
        <p:nvGraphicFramePr>
          <p:cNvPr id="33" name="Table 32"/>
          <p:cNvGraphicFramePr>
            <a:graphicFrameLocks noGrp="1"/>
          </p:cNvGraphicFramePr>
          <p:nvPr>
            <p:extLst>
              <p:ext uri="{D42A27DB-BD31-4B8C-83A1-F6EECF244321}">
                <p14:modId xmlns:p14="http://schemas.microsoft.com/office/powerpoint/2010/main" val="2319997404"/>
              </p:ext>
            </p:extLst>
          </p:nvPr>
        </p:nvGraphicFramePr>
        <p:xfrm>
          <a:off x="973495" y="1976861"/>
          <a:ext cx="5493718" cy="3813188"/>
        </p:xfrm>
        <a:graphic>
          <a:graphicData uri="http://schemas.openxmlformats.org/drawingml/2006/table">
            <a:tbl>
              <a:tblPr firstRow="1" bandRow="1">
                <a:tableStyleId>{5DA37D80-6434-44D0-A028-1B22A696006F}</a:tableStyleId>
              </a:tblPr>
              <a:tblGrid>
                <a:gridCol w="5493718">
                  <a:extLst>
                    <a:ext uri="{9D8B030D-6E8A-4147-A177-3AD203B41FA5}">
                      <a16:colId xmlns:a16="http://schemas.microsoft.com/office/drawing/2014/main" val="4273422518"/>
                    </a:ext>
                  </a:extLst>
                </a:gridCol>
              </a:tblGrid>
              <a:tr h="487006">
                <a:tc>
                  <a:txBody>
                    <a:bodyPr/>
                    <a:lstStyle/>
                    <a:p>
                      <a:r>
                        <a:rPr lang="en-GB" sz="2200">
                          <a:solidFill>
                            <a:schemeClr val="accent5">
                              <a:lumMod val="50000"/>
                            </a:schemeClr>
                          </a:solidFill>
                          <a:latin typeface="Century Gothic" panose="020B0502020202020204" pitchFamily="34" charset="0"/>
                        </a:rPr>
                        <a:t>Primera parte</a:t>
                      </a:r>
                      <a:endParaRPr lang="en-GB" sz="2200" dirty="0">
                        <a:solidFill>
                          <a:schemeClr val="accent5">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extLst>
                  <a:ext uri="{0D108BD9-81ED-4DB2-BD59-A6C34878D82A}">
                    <a16:rowId xmlns:a16="http://schemas.microsoft.com/office/drawing/2014/main" val="3097209514"/>
                  </a:ext>
                </a:extLst>
              </a:tr>
              <a:tr h="4476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a:solidFill>
                            <a:schemeClr val="accent5">
                              <a:lumMod val="50000"/>
                            </a:schemeClr>
                          </a:solidFill>
                          <a:latin typeface="Century Gothic" panose="020B0502020202020204" pitchFamily="34" charset="0"/>
                        </a:rPr>
                        <a:t>1. </a:t>
                      </a:r>
                      <a:r>
                        <a:rPr lang="en-GB" sz="2200" baseline="0">
                          <a:solidFill>
                            <a:schemeClr val="accent5">
                              <a:lumMod val="50000"/>
                            </a:schemeClr>
                          </a:solidFill>
                          <a:latin typeface="Century Gothic" panose="020B0502020202020204" pitchFamily="34" charset="0"/>
                        </a:rPr>
                        <a:t>Lucía ve al profesor del colegio en el mercado, entonces…</a:t>
                      </a:r>
                      <a:endParaRPr lang="en-GB" sz="22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3442370797"/>
                  </a:ext>
                </a:extLst>
              </a:tr>
              <a:tr h="4591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a:solidFill>
                            <a:schemeClr val="accent5">
                              <a:lumMod val="50000"/>
                            </a:schemeClr>
                          </a:solidFill>
                          <a:latin typeface="Century Gothic" panose="020B0502020202020204" pitchFamily="34" charset="0"/>
                        </a:rPr>
                        <a:t>2. </a:t>
                      </a:r>
                      <a:r>
                        <a:rPr lang="en-GB" sz="2200" dirty="0">
                          <a:solidFill>
                            <a:schemeClr val="accent5">
                              <a:lumMod val="50000"/>
                            </a:schemeClr>
                          </a:solidFill>
                          <a:latin typeface="Century Gothic" panose="020B0502020202020204" pitchFamily="34" charset="0"/>
                        </a:rPr>
                        <a:t>Pone la leche </a:t>
                      </a:r>
                      <a:r>
                        <a:rPr lang="en-GB" sz="2200" dirty="0" err="1">
                          <a:solidFill>
                            <a:schemeClr val="accent5">
                              <a:lumMod val="50000"/>
                            </a:schemeClr>
                          </a:solidFill>
                          <a:latin typeface="Century Gothic" panose="020B0502020202020204" pitchFamily="34" charset="0"/>
                        </a:rPr>
                        <a:t>en</a:t>
                      </a:r>
                      <a:r>
                        <a:rPr lang="en-GB" sz="2200" dirty="0">
                          <a:solidFill>
                            <a:schemeClr val="accent5">
                              <a:lumMod val="50000"/>
                            </a:schemeClr>
                          </a:solidFill>
                          <a:latin typeface="Century Gothic" panose="020B0502020202020204" pitchFamily="34" charset="0"/>
                        </a:rPr>
                        <a:t> un *</a:t>
                      </a:r>
                      <a:r>
                        <a:rPr lang="en-GB" sz="2200" dirty="0" err="1">
                          <a:solidFill>
                            <a:schemeClr val="accent5">
                              <a:lumMod val="50000"/>
                            </a:schemeClr>
                          </a:solidFill>
                          <a:latin typeface="Century Gothic" panose="020B0502020202020204" pitchFamily="34" charset="0"/>
                        </a:rPr>
                        <a:t>bol</a:t>
                      </a:r>
                      <a:r>
                        <a:rPr lang="en-GB" sz="2200" dirty="0">
                          <a:solidFill>
                            <a:schemeClr val="accent5">
                              <a:lumMod val="50000"/>
                            </a:schemeClr>
                          </a:solidFill>
                          <a:latin typeface="Century Gothic" panose="020B0502020202020204" pitchFamily="34" charset="0"/>
                        </a:rPr>
                        <a:t> y …</a:t>
                      </a:r>
                    </a:p>
                  </a:txBody>
                  <a:tcPr/>
                </a:tc>
                <a:extLst>
                  <a:ext uri="{0D108BD9-81ED-4DB2-BD59-A6C34878D82A}">
                    <a16:rowId xmlns:a16="http://schemas.microsoft.com/office/drawing/2014/main" val="1890588510"/>
                  </a:ext>
                </a:extLst>
              </a:tr>
              <a:tr h="4476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a:solidFill>
                            <a:schemeClr val="accent5">
                              <a:lumMod val="50000"/>
                            </a:schemeClr>
                          </a:solidFill>
                          <a:latin typeface="Century Gothic" panose="020B0502020202020204" pitchFamily="34" charset="0"/>
                        </a:rPr>
                        <a:t>3. </a:t>
                      </a:r>
                      <a:r>
                        <a:rPr lang="en-GB" sz="2200" dirty="0" err="1">
                          <a:solidFill>
                            <a:schemeClr val="accent5">
                              <a:lumMod val="50000"/>
                            </a:schemeClr>
                          </a:solidFill>
                          <a:latin typeface="Century Gothic" panose="020B0502020202020204" pitchFamily="34" charset="0"/>
                        </a:rPr>
                        <a:t>Su</a:t>
                      </a:r>
                      <a:r>
                        <a:rPr lang="en-GB" sz="2200" dirty="0">
                          <a:solidFill>
                            <a:schemeClr val="accent5">
                              <a:lumMod val="50000"/>
                            </a:schemeClr>
                          </a:solidFill>
                          <a:latin typeface="Century Gothic" panose="020B0502020202020204" pitchFamily="34" charset="0"/>
                        </a:rPr>
                        <a:t> </a:t>
                      </a:r>
                      <a:r>
                        <a:rPr lang="en-GB" sz="2200" dirty="0" err="1">
                          <a:solidFill>
                            <a:schemeClr val="accent5">
                              <a:lumMod val="50000"/>
                            </a:schemeClr>
                          </a:solidFill>
                          <a:latin typeface="Century Gothic" panose="020B0502020202020204" pitchFamily="34" charset="0"/>
                        </a:rPr>
                        <a:t>tía</a:t>
                      </a:r>
                      <a:r>
                        <a:rPr lang="en-GB" sz="2200" dirty="0">
                          <a:solidFill>
                            <a:schemeClr val="accent5">
                              <a:lumMod val="50000"/>
                            </a:schemeClr>
                          </a:solidFill>
                          <a:latin typeface="Century Gothic" panose="020B0502020202020204" pitchFamily="34" charset="0"/>
                        </a:rPr>
                        <a:t> </a:t>
                      </a:r>
                      <a:r>
                        <a:rPr lang="en-GB" sz="2200" dirty="0" err="1">
                          <a:solidFill>
                            <a:schemeClr val="accent5">
                              <a:lumMod val="50000"/>
                            </a:schemeClr>
                          </a:solidFill>
                          <a:latin typeface="Century Gothic" panose="020B0502020202020204" pitchFamily="34" charset="0"/>
                        </a:rPr>
                        <a:t>vive</a:t>
                      </a:r>
                      <a:r>
                        <a:rPr lang="en-GB" sz="2200" dirty="0">
                          <a:solidFill>
                            <a:schemeClr val="accent5">
                              <a:lumMod val="50000"/>
                            </a:schemeClr>
                          </a:solidFill>
                          <a:latin typeface="Century Gothic" panose="020B0502020202020204" pitchFamily="34" charset="0"/>
                        </a:rPr>
                        <a:t> </a:t>
                      </a:r>
                      <a:r>
                        <a:rPr lang="en-GB" sz="2200" dirty="0" err="1">
                          <a:solidFill>
                            <a:schemeClr val="accent5">
                              <a:lumMod val="50000"/>
                            </a:schemeClr>
                          </a:solidFill>
                          <a:latin typeface="Century Gothic" panose="020B0502020202020204" pitchFamily="34" charset="0"/>
                        </a:rPr>
                        <a:t>cerca</a:t>
                      </a:r>
                      <a:r>
                        <a:rPr lang="en-GB" sz="2200" dirty="0">
                          <a:solidFill>
                            <a:schemeClr val="accent5">
                              <a:lumMod val="50000"/>
                            </a:schemeClr>
                          </a:solidFill>
                          <a:latin typeface="Century Gothic" panose="020B0502020202020204" pitchFamily="34" charset="0"/>
                        </a:rPr>
                        <a:t> de </a:t>
                      </a:r>
                      <a:r>
                        <a:rPr lang="en-GB" sz="2200" dirty="0" err="1">
                          <a:solidFill>
                            <a:schemeClr val="accent5">
                              <a:lumMod val="50000"/>
                            </a:schemeClr>
                          </a:solidFill>
                          <a:latin typeface="Century Gothic" panose="020B0502020202020204" pitchFamily="34" charset="0"/>
                        </a:rPr>
                        <a:t>ella</a:t>
                      </a:r>
                      <a:r>
                        <a:rPr lang="en-GB" sz="2200" dirty="0">
                          <a:solidFill>
                            <a:schemeClr val="accent5">
                              <a:lumMod val="50000"/>
                            </a:schemeClr>
                          </a:solidFill>
                          <a:latin typeface="Century Gothic" panose="020B0502020202020204" pitchFamily="34" charset="0"/>
                        </a:rPr>
                        <a:t> </a:t>
                      </a:r>
                      <a:r>
                        <a:rPr lang="en-GB" sz="2200" dirty="0" err="1">
                          <a:solidFill>
                            <a:schemeClr val="accent5">
                              <a:lumMod val="50000"/>
                            </a:schemeClr>
                          </a:solidFill>
                          <a:latin typeface="Century Gothic" panose="020B0502020202020204" pitchFamily="34" charset="0"/>
                        </a:rPr>
                        <a:t>entonces</a:t>
                      </a:r>
                      <a:r>
                        <a:rPr lang="en-GB" sz="2200" dirty="0">
                          <a:solidFill>
                            <a:schemeClr val="accent5">
                              <a:lumMod val="50000"/>
                            </a:schemeClr>
                          </a:solidFill>
                          <a:latin typeface="Century Gothic" panose="020B0502020202020204" pitchFamily="34" charset="0"/>
                        </a:rPr>
                        <a:t>…</a:t>
                      </a:r>
                    </a:p>
                  </a:txBody>
                  <a:tcPr/>
                </a:tc>
                <a:extLst>
                  <a:ext uri="{0D108BD9-81ED-4DB2-BD59-A6C34878D82A}">
                    <a16:rowId xmlns:a16="http://schemas.microsoft.com/office/drawing/2014/main" val="4098199311"/>
                  </a:ext>
                </a:extLst>
              </a:tr>
              <a:tr h="447664">
                <a:tc>
                  <a:txBody>
                    <a:bodyPr/>
                    <a:lstStyle/>
                    <a:p>
                      <a:r>
                        <a:rPr lang="en-GB" sz="2200" b="1" dirty="0">
                          <a:solidFill>
                            <a:schemeClr val="accent5">
                              <a:lumMod val="50000"/>
                            </a:schemeClr>
                          </a:solidFill>
                          <a:latin typeface="Century Gothic" panose="020B0502020202020204" pitchFamily="34" charset="0"/>
                        </a:rPr>
                        <a:t>4. </a:t>
                      </a:r>
                      <a:r>
                        <a:rPr lang="en-GB" sz="2200" dirty="0" err="1">
                          <a:solidFill>
                            <a:schemeClr val="accent5">
                              <a:lumMod val="50000"/>
                            </a:schemeClr>
                          </a:solidFill>
                          <a:latin typeface="Century Gothic" panose="020B0502020202020204" pitchFamily="34" charset="0"/>
                        </a:rPr>
                        <a:t>Ahora</a:t>
                      </a:r>
                      <a:r>
                        <a:rPr lang="en-GB" sz="2200" dirty="0">
                          <a:solidFill>
                            <a:schemeClr val="accent5">
                              <a:lumMod val="50000"/>
                            </a:schemeClr>
                          </a:solidFill>
                          <a:latin typeface="Century Gothic" panose="020B0502020202020204" pitchFamily="34" charset="0"/>
                        </a:rPr>
                        <a:t> Lucía </a:t>
                      </a:r>
                      <a:r>
                        <a:rPr lang="en-GB" sz="2200" dirty="0" err="1">
                          <a:solidFill>
                            <a:schemeClr val="accent5">
                              <a:lumMod val="50000"/>
                            </a:schemeClr>
                          </a:solidFill>
                          <a:latin typeface="Century Gothic" panose="020B0502020202020204" pitchFamily="34" charset="0"/>
                        </a:rPr>
                        <a:t>tiene</a:t>
                      </a:r>
                      <a:r>
                        <a:rPr lang="en-GB" sz="2200" dirty="0">
                          <a:solidFill>
                            <a:schemeClr val="accent5">
                              <a:lumMod val="50000"/>
                            </a:schemeClr>
                          </a:solidFill>
                          <a:latin typeface="Century Gothic" panose="020B0502020202020204" pitchFamily="34" charset="0"/>
                        </a:rPr>
                        <a:t> la </a:t>
                      </a:r>
                      <a:r>
                        <a:rPr lang="en-GB" sz="2200" dirty="0" err="1">
                          <a:solidFill>
                            <a:schemeClr val="accent5">
                              <a:lumMod val="50000"/>
                            </a:schemeClr>
                          </a:solidFill>
                          <a:latin typeface="Century Gothic" panose="020B0502020202020204" pitchFamily="34" charset="0"/>
                        </a:rPr>
                        <a:t>fruta</a:t>
                      </a:r>
                      <a:r>
                        <a:rPr lang="en-GB" sz="2200" dirty="0">
                          <a:solidFill>
                            <a:schemeClr val="accent5">
                              <a:lumMod val="50000"/>
                            </a:schemeClr>
                          </a:solidFill>
                          <a:latin typeface="Century Gothic" panose="020B0502020202020204" pitchFamily="34" charset="0"/>
                        </a:rPr>
                        <a:t> y... </a:t>
                      </a:r>
                    </a:p>
                  </a:txBody>
                  <a:tcPr/>
                </a:tc>
                <a:extLst>
                  <a:ext uri="{0D108BD9-81ED-4DB2-BD59-A6C34878D82A}">
                    <a16:rowId xmlns:a16="http://schemas.microsoft.com/office/drawing/2014/main" val="2906487638"/>
                  </a:ext>
                </a:extLst>
              </a:tr>
              <a:tr h="456393">
                <a:tc>
                  <a:txBody>
                    <a:bodyPr/>
                    <a:lstStyle/>
                    <a:p>
                      <a:r>
                        <a:rPr lang="en-GB" sz="2200" b="1" dirty="0">
                          <a:solidFill>
                            <a:schemeClr val="accent5">
                              <a:lumMod val="50000"/>
                            </a:schemeClr>
                          </a:solidFill>
                          <a:latin typeface="Century Gothic" panose="020B0502020202020204" pitchFamily="34" charset="0"/>
                        </a:rPr>
                        <a:t>5. </a:t>
                      </a:r>
                      <a:r>
                        <a:rPr lang="en-GB" sz="2200" dirty="0">
                          <a:solidFill>
                            <a:schemeClr val="accent5">
                              <a:lumMod val="50000"/>
                            </a:schemeClr>
                          </a:solidFill>
                          <a:latin typeface="Century Gothic" panose="020B0502020202020204" pitchFamily="34" charset="0"/>
                        </a:rPr>
                        <a:t>Daniel </a:t>
                      </a:r>
                      <a:r>
                        <a:rPr lang="en-GB" sz="2200" dirty="0" err="1">
                          <a:solidFill>
                            <a:schemeClr val="accent5">
                              <a:lumMod val="50000"/>
                            </a:schemeClr>
                          </a:solidFill>
                          <a:latin typeface="Century Gothic" panose="020B0502020202020204" pitchFamily="34" charset="0"/>
                        </a:rPr>
                        <a:t>quiere</a:t>
                      </a:r>
                      <a:r>
                        <a:rPr lang="en-GB" sz="2200" dirty="0">
                          <a:solidFill>
                            <a:schemeClr val="accent5">
                              <a:lumMod val="50000"/>
                            </a:schemeClr>
                          </a:solidFill>
                          <a:latin typeface="Century Gothic" panose="020B0502020202020204" pitchFamily="34" charset="0"/>
                        </a:rPr>
                        <a:t> </a:t>
                      </a:r>
                      <a:r>
                        <a:rPr lang="en-GB" sz="2200" dirty="0" err="1">
                          <a:solidFill>
                            <a:schemeClr val="accent5">
                              <a:lumMod val="50000"/>
                            </a:schemeClr>
                          </a:solidFill>
                          <a:latin typeface="Century Gothic" panose="020B0502020202020204" pitchFamily="34" charset="0"/>
                        </a:rPr>
                        <a:t>ayudar</a:t>
                      </a:r>
                      <a:r>
                        <a:rPr lang="en-GB" sz="2200" dirty="0">
                          <a:solidFill>
                            <a:schemeClr val="accent5">
                              <a:lumMod val="50000"/>
                            </a:schemeClr>
                          </a:solidFill>
                          <a:latin typeface="Century Gothic" panose="020B0502020202020204" pitchFamily="34" charset="0"/>
                        </a:rPr>
                        <a:t> a </a:t>
                      </a:r>
                      <a:r>
                        <a:rPr lang="en-GB" sz="2200" dirty="0" err="1">
                          <a:solidFill>
                            <a:schemeClr val="accent5">
                              <a:lumMod val="50000"/>
                            </a:schemeClr>
                          </a:solidFill>
                          <a:latin typeface="Century Gothic" panose="020B0502020202020204" pitchFamily="34" charset="0"/>
                        </a:rPr>
                        <a:t>su</a:t>
                      </a:r>
                      <a:r>
                        <a:rPr lang="en-GB" sz="2200" dirty="0">
                          <a:solidFill>
                            <a:schemeClr val="accent5">
                              <a:lumMod val="50000"/>
                            </a:schemeClr>
                          </a:solidFill>
                          <a:latin typeface="Century Gothic" panose="020B0502020202020204" pitchFamily="34" charset="0"/>
                        </a:rPr>
                        <a:t> </a:t>
                      </a:r>
                      <a:r>
                        <a:rPr lang="en-GB" sz="2200" dirty="0" err="1">
                          <a:solidFill>
                            <a:schemeClr val="accent5">
                              <a:lumMod val="50000"/>
                            </a:schemeClr>
                          </a:solidFill>
                          <a:latin typeface="Century Gothic" panose="020B0502020202020204" pitchFamily="34" charset="0"/>
                        </a:rPr>
                        <a:t>hermana</a:t>
                      </a:r>
                      <a:r>
                        <a:rPr lang="en-GB" sz="2200" dirty="0">
                          <a:solidFill>
                            <a:schemeClr val="accent5">
                              <a:lumMod val="50000"/>
                            </a:schemeClr>
                          </a:solidFill>
                          <a:latin typeface="Century Gothic" panose="020B0502020202020204" pitchFamily="34" charset="0"/>
                        </a:rPr>
                        <a:t> </a:t>
                      </a:r>
                      <a:r>
                        <a:rPr lang="en-GB" sz="2200" baseline="0" dirty="0" err="1">
                          <a:solidFill>
                            <a:schemeClr val="accent5">
                              <a:lumMod val="50000"/>
                            </a:schemeClr>
                          </a:solidFill>
                          <a:latin typeface="Century Gothic" panose="020B0502020202020204" pitchFamily="34" charset="0"/>
                        </a:rPr>
                        <a:t>así</a:t>
                      </a:r>
                      <a:r>
                        <a:rPr lang="en-GB" sz="2200" baseline="0" dirty="0">
                          <a:solidFill>
                            <a:schemeClr val="accent5">
                              <a:lumMod val="50000"/>
                            </a:schemeClr>
                          </a:solidFill>
                          <a:latin typeface="Century Gothic" panose="020B0502020202020204" pitchFamily="34" charset="0"/>
                        </a:rPr>
                        <a:t> que…</a:t>
                      </a:r>
                      <a:endParaRPr lang="en-GB" sz="22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2903695143"/>
                  </a:ext>
                </a:extLst>
              </a:tr>
              <a:tr h="447664">
                <a:tc>
                  <a:txBody>
                    <a:bodyPr/>
                    <a:lstStyle/>
                    <a:p>
                      <a:r>
                        <a:rPr lang="en-GB" sz="2200" b="1" dirty="0">
                          <a:solidFill>
                            <a:schemeClr val="accent5">
                              <a:lumMod val="50000"/>
                            </a:schemeClr>
                          </a:solidFill>
                          <a:latin typeface="Century Gothic" panose="020B0502020202020204" pitchFamily="34" charset="0"/>
                        </a:rPr>
                        <a:t>6. </a:t>
                      </a:r>
                      <a:r>
                        <a:rPr lang="en-GB" sz="2200" dirty="0" err="1">
                          <a:solidFill>
                            <a:schemeClr val="accent5">
                              <a:lumMod val="50000"/>
                            </a:schemeClr>
                          </a:solidFill>
                          <a:latin typeface="Century Gothic" panose="020B0502020202020204" pitchFamily="34" charset="0"/>
                        </a:rPr>
                        <a:t>Cuando</a:t>
                      </a:r>
                      <a:r>
                        <a:rPr lang="en-GB" sz="2200" dirty="0">
                          <a:solidFill>
                            <a:schemeClr val="accent5">
                              <a:lumMod val="50000"/>
                            </a:schemeClr>
                          </a:solidFill>
                          <a:latin typeface="Century Gothic" panose="020B0502020202020204" pitchFamily="34" charset="0"/>
                        </a:rPr>
                        <a:t> el dulce </a:t>
                      </a:r>
                      <a:r>
                        <a:rPr lang="en-GB" sz="2200" dirty="0" err="1">
                          <a:solidFill>
                            <a:schemeClr val="accent5">
                              <a:lumMod val="50000"/>
                            </a:schemeClr>
                          </a:solidFill>
                          <a:latin typeface="Century Gothic" panose="020B0502020202020204" pitchFamily="34" charset="0"/>
                        </a:rPr>
                        <a:t>está</a:t>
                      </a:r>
                      <a:r>
                        <a:rPr lang="en-GB" sz="2200" dirty="0">
                          <a:solidFill>
                            <a:schemeClr val="accent5">
                              <a:lumMod val="50000"/>
                            </a:schemeClr>
                          </a:solidFill>
                          <a:latin typeface="Century Gothic" panose="020B0502020202020204" pitchFamily="34" charset="0"/>
                        </a:rPr>
                        <a:t> </a:t>
                      </a:r>
                      <a:r>
                        <a:rPr lang="en-GB" sz="2200" dirty="0" err="1">
                          <a:solidFill>
                            <a:schemeClr val="accent5">
                              <a:lumMod val="50000"/>
                            </a:schemeClr>
                          </a:solidFill>
                          <a:latin typeface="Century Gothic" panose="020B0502020202020204" pitchFamily="34" charset="0"/>
                        </a:rPr>
                        <a:t>listo</a:t>
                      </a:r>
                      <a:r>
                        <a:rPr lang="en-GB" sz="2200" dirty="0">
                          <a:solidFill>
                            <a:schemeClr val="accent5">
                              <a:lumMod val="50000"/>
                            </a:schemeClr>
                          </a:solidFill>
                          <a:latin typeface="Century Gothic" panose="020B0502020202020204" pitchFamily="34" charset="0"/>
                        </a:rPr>
                        <a:t>,…</a:t>
                      </a:r>
                    </a:p>
                  </a:txBody>
                  <a:tcPr/>
                </a:tc>
                <a:extLst>
                  <a:ext uri="{0D108BD9-81ED-4DB2-BD59-A6C34878D82A}">
                    <a16:rowId xmlns:a16="http://schemas.microsoft.com/office/drawing/2014/main" val="188597937"/>
                  </a:ext>
                </a:extLst>
              </a:tr>
            </a:tbl>
          </a:graphicData>
        </a:graphic>
      </p:graphicFrame>
      <p:sp>
        <p:nvSpPr>
          <p:cNvPr id="30" name="TextBox 29"/>
          <p:cNvSpPr txBox="1"/>
          <p:nvPr/>
        </p:nvSpPr>
        <p:spPr>
          <a:xfrm>
            <a:off x="432397" y="1894938"/>
            <a:ext cx="429210" cy="461665"/>
          </a:xfrm>
          <a:prstGeom prst="rect">
            <a:avLst/>
          </a:prstGeom>
          <a:noFill/>
        </p:spPr>
        <p:txBody>
          <a:bodyPr wrap="square" rtlCol="0">
            <a:spAutoFit/>
          </a:bodyPr>
          <a:lstStyle/>
          <a:p>
            <a:r>
              <a:rPr lang="en-GB" sz="2400" b="1" dirty="0">
                <a:solidFill>
                  <a:srgbClr val="F66400"/>
                </a:solidFill>
              </a:rPr>
              <a:t>c</a:t>
            </a:r>
            <a:endParaRPr lang="en-GB" b="1" dirty="0">
              <a:solidFill>
                <a:srgbClr val="F66400"/>
              </a:solidFill>
            </a:endParaRPr>
          </a:p>
        </p:txBody>
      </p:sp>
      <p:sp>
        <p:nvSpPr>
          <p:cNvPr id="3" name="TextBox 2">
            <a:extLst>
              <a:ext uri="{FF2B5EF4-FFF2-40B4-BE49-F238E27FC236}">
                <a16:creationId xmlns:a16="http://schemas.microsoft.com/office/drawing/2014/main" id="{ADA3ECEF-9F48-DE4D-BD4E-F6E0BCA7BB7E}"/>
              </a:ext>
            </a:extLst>
          </p:cNvPr>
          <p:cNvSpPr txBox="1"/>
          <p:nvPr/>
        </p:nvSpPr>
        <p:spPr>
          <a:xfrm>
            <a:off x="10168045" y="5855818"/>
            <a:ext cx="2549421" cy="400110"/>
          </a:xfrm>
          <a:prstGeom prst="rect">
            <a:avLst/>
          </a:prstGeom>
          <a:noFill/>
        </p:spPr>
        <p:txBody>
          <a:bodyPr wrap="square" rtlCol="0">
            <a:spAutoFit/>
          </a:bodyPr>
          <a:lstStyle/>
          <a:p>
            <a:r>
              <a:rPr lang="en-US" sz="2000">
                <a:solidFill>
                  <a:srgbClr val="002060"/>
                </a:solidFill>
              </a:rPr>
              <a:t>*el bol </a:t>
            </a:r>
            <a:r>
              <a:rPr lang="en-US" sz="2000" dirty="0">
                <a:solidFill>
                  <a:srgbClr val="002060"/>
                </a:solidFill>
              </a:rPr>
              <a:t>= bowl</a:t>
            </a:r>
          </a:p>
        </p:txBody>
      </p:sp>
      <p:sp>
        <p:nvSpPr>
          <p:cNvPr id="13" name="TextBox 12">
            <a:extLst>
              <a:ext uri="{FF2B5EF4-FFF2-40B4-BE49-F238E27FC236}">
                <a16:creationId xmlns:a16="http://schemas.microsoft.com/office/drawing/2014/main" id="{0553FCD1-D229-994A-9FC6-CD4CB4611D28}"/>
              </a:ext>
            </a:extLst>
          </p:cNvPr>
          <p:cNvSpPr txBox="1"/>
          <p:nvPr/>
        </p:nvSpPr>
        <p:spPr>
          <a:xfrm>
            <a:off x="429587" y="2282959"/>
            <a:ext cx="429210" cy="461665"/>
          </a:xfrm>
          <a:prstGeom prst="rect">
            <a:avLst/>
          </a:prstGeom>
          <a:noFill/>
        </p:spPr>
        <p:txBody>
          <a:bodyPr wrap="square" rtlCol="0">
            <a:spAutoFit/>
          </a:bodyPr>
          <a:lstStyle/>
          <a:p>
            <a:r>
              <a:rPr lang="en-GB" sz="2400" b="1" dirty="0">
                <a:solidFill>
                  <a:srgbClr val="F66400"/>
                </a:solidFill>
              </a:rPr>
              <a:t>d</a:t>
            </a:r>
            <a:endParaRPr lang="en-GB" b="1" dirty="0">
              <a:solidFill>
                <a:srgbClr val="F66400"/>
              </a:solidFill>
            </a:endParaRPr>
          </a:p>
        </p:txBody>
      </p:sp>
      <p:sp>
        <p:nvSpPr>
          <p:cNvPr id="16" name="TextBox 15">
            <a:extLst>
              <a:ext uri="{FF2B5EF4-FFF2-40B4-BE49-F238E27FC236}">
                <a16:creationId xmlns:a16="http://schemas.microsoft.com/office/drawing/2014/main" id="{A8F94764-D36A-FD4C-B6BE-D4E1DD33DAF1}"/>
              </a:ext>
            </a:extLst>
          </p:cNvPr>
          <p:cNvSpPr txBox="1"/>
          <p:nvPr/>
        </p:nvSpPr>
        <p:spPr>
          <a:xfrm>
            <a:off x="429587" y="2669969"/>
            <a:ext cx="429210" cy="461665"/>
          </a:xfrm>
          <a:prstGeom prst="rect">
            <a:avLst/>
          </a:prstGeom>
          <a:noFill/>
        </p:spPr>
        <p:txBody>
          <a:bodyPr wrap="square" rtlCol="0">
            <a:spAutoFit/>
          </a:bodyPr>
          <a:lstStyle/>
          <a:p>
            <a:r>
              <a:rPr lang="en-GB" sz="2400" b="1" dirty="0">
                <a:solidFill>
                  <a:srgbClr val="F66400"/>
                </a:solidFill>
              </a:rPr>
              <a:t>b</a:t>
            </a:r>
            <a:endParaRPr lang="en-GB" b="1" dirty="0">
              <a:solidFill>
                <a:srgbClr val="F66400"/>
              </a:solidFill>
            </a:endParaRPr>
          </a:p>
        </p:txBody>
      </p:sp>
      <p:sp>
        <p:nvSpPr>
          <p:cNvPr id="17" name="TextBox 16">
            <a:extLst>
              <a:ext uri="{FF2B5EF4-FFF2-40B4-BE49-F238E27FC236}">
                <a16:creationId xmlns:a16="http://schemas.microsoft.com/office/drawing/2014/main" id="{A6341FF9-46BC-AF45-AFDC-24F73700D110}"/>
              </a:ext>
            </a:extLst>
          </p:cNvPr>
          <p:cNvSpPr txBox="1"/>
          <p:nvPr/>
        </p:nvSpPr>
        <p:spPr>
          <a:xfrm>
            <a:off x="429587" y="2999145"/>
            <a:ext cx="429210" cy="461665"/>
          </a:xfrm>
          <a:prstGeom prst="rect">
            <a:avLst/>
          </a:prstGeom>
          <a:noFill/>
        </p:spPr>
        <p:txBody>
          <a:bodyPr wrap="square" rtlCol="0">
            <a:spAutoFit/>
          </a:bodyPr>
          <a:lstStyle/>
          <a:p>
            <a:r>
              <a:rPr lang="en-GB" sz="2400" b="1" dirty="0">
                <a:solidFill>
                  <a:srgbClr val="F66400"/>
                </a:solidFill>
              </a:rPr>
              <a:t>a</a:t>
            </a:r>
            <a:endParaRPr lang="en-GB" b="1" dirty="0">
              <a:solidFill>
                <a:srgbClr val="F66400"/>
              </a:solidFill>
            </a:endParaRPr>
          </a:p>
        </p:txBody>
      </p:sp>
      <p:sp>
        <p:nvSpPr>
          <p:cNvPr id="19" name="TextBox 18">
            <a:extLst>
              <a:ext uri="{FF2B5EF4-FFF2-40B4-BE49-F238E27FC236}">
                <a16:creationId xmlns:a16="http://schemas.microsoft.com/office/drawing/2014/main" id="{12685375-D872-E843-AC51-451A608B4087}"/>
              </a:ext>
            </a:extLst>
          </p:cNvPr>
          <p:cNvSpPr txBox="1"/>
          <p:nvPr/>
        </p:nvSpPr>
        <p:spPr>
          <a:xfrm>
            <a:off x="477793" y="3433917"/>
            <a:ext cx="429210" cy="461665"/>
          </a:xfrm>
          <a:prstGeom prst="rect">
            <a:avLst/>
          </a:prstGeom>
          <a:noFill/>
        </p:spPr>
        <p:txBody>
          <a:bodyPr wrap="square" rtlCol="0">
            <a:spAutoFit/>
          </a:bodyPr>
          <a:lstStyle/>
          <a:p>
            <a:r>
              <a:rPr lang="en-GB" sz="2400" b="1" dirty="0">
                <a:solidFill>
                  <a:srgbClr val="F66400"/>
                </a:solidFill>
              </a:rPr>
              <a:t>f</a:t>
            </a:r>
            <a:endParaRPr lang="en-GB" b="1" dirty="0">
              <a:solidFill>
                <a:srgbClr val="F66400"/>
              </a:solidFill>
            </a:endParaRPr>
          </a:p>
        </p:txBody>
      </p:sp>
      <p:sp>
        <p:nvSpPr>
          <p:cNvPr id="21" name="TextBox 20">
            <a:extLst>
              <a:ext uri="{FF2B5EF4-FFF2-40B4-BE49-F238E27FC236}">
                <a16:creationId xmlns:a16="http://schemas.microsoft.com/office/drawing/2014/main" id="{97127779-A2D1-4A45-A713-48BAEEFDD425}"/>
              </a:ext>
            </a:extLst>
          </p:cNvPr>
          <p:cNvSpPr txBox="1"/>
          <p:nvPr/>
        </p:nvSpPr>
        <p:spPr>
          <a:xfrm>
            <a:off x="420444" y="3789987"/>
            <a:ext cx="429210" cy="461665"/>
          </a:xfrm>
          <a:prstGeom prst="rect">
            <a:avLst/>
          </a:prstGeom>
          <a:noFill/>
        </p:spPr>
        <p:txBody>
          <a:bodyPr wrap="square" rtlCol="0">
            <a:spAutoFit/>
          </a:bodyPr>
          <a:lstStyle/>
          <a:p>
            <a:r>
              <a:rPr lang="en-GB" sz="2400" b="1" dirty="0">
                <a:solidFill>
                  <a:srgbClr val="F66400"/>
                </a:solidFill>
              </a:rPr>
              <a:t>e</a:t>
            </a:r>
            <a:endParaRPr lang="en-GB" b="1" dirty="0">
              <a:solidFill>
                <a:srgbClr val="F66400"/>
              </a:solidFill>
            </a:endParaRPr>
          </a:p>
        </p:txBody>
      </p:sp>
    </p:spTree>
    <p:extLst>
      <p:ext uri="{BB962C8B-B14F-4D97-AF65-F5344CB8AC3E}">
        <p14:creationId xmlns:p14="http://schemas.microsoft.com/office/powerpoint/2010/main" val="2509706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3" grpId="0"/>
      <p:bldP spid="16" grpId="0"/>
      <p:bldP spid="17" grpId="0"/>
      <p:bldP spid="19" grpId="0"/>
      <p:bldP spid="21"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11079</TotalTime>
  <Words>8207</Words>
  <Application>Microsoft Macintosh PowerPoint</Application>
  <PresentationFormat>Widescreen</PresentationFormat>
  <Paragraphs>1210</Paragraphs>
  <Slides>35</Slides>
  <Notes>35</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35</vt:i4>
      </vt:variant>
    </vt:vector>
  </HeadingPairs>
  <TitlesOfParts>
    <vt:vector size="46" baseType="lpstr">
      <vt:lpstr>Arial</vt:lpstr>
      <vt:lpstr>Book Antiqua</vt:lpstr>
      <vt:lpstr>Bradley Hand</vt:lpstr>
      <vt:lpstr>Calibri</vt:lpstr>
      <vt:lpstr>Century Gothic</vt:lpstr>
      <vt:lpstr>Chalkboard</vt:lpstr>
      <vt:lpstr>Cooper Black</vt:lpstr>
      <vt:lpstr>Helvetica</vt:lpstr>
      <vt:lpstr>1_Office Theme</vt:lpstr>
      <vt:lpstr>2_Office Theme</vt:lpstr>
      <vt:lpstr>3_Office Theme</vt:lpstr>
      <vt:lpstr>Talking about food</vt:lpstr>
      <vt:lpstr>hablar</vt:lpstr>
      <vt:lpstr>Respuestas</vt:lpstr>
      <vt:lpstr>Vocabulario</vt:lpstr>
      <vt:lpstr>Vocabulario</vt:lpstr>
      <vt:lpstr>Saying who or what receives the action  Using the pronoun ‘lo’</vt:lpstr>
      <vt:lpstr>Saying who or what receives the action  Using the pronoun ‘la’</vt:lpstr>
      <vt:lpstr> Lucía prepara una comida</vt:lpstr>
      <vt:lpstr> Lucía prepara una comida</vt:lpstr>
      <vt:lpstr> Lucía prepara una comida</vt:lpstr>
      <vt:lpstr>Y Daniel, ¿cómo ayuda? </vt:lpstr>
      <vt:lpstr>¡A escribir!</vt:lpstr>
      <vt:lpstr>Persona A: read the sentence in Spanish. Use ‘lo’ for a singular masculine object and ‘la’ for a singular feminine object.</vt:lpstr>
      <vt:lpstr>1.</vt:lpstr>
      <vt:lpstr>Persona A</vt:lpstr>
      <vt:lpstr>Persona A</vt:lpstr>
      <vt:lpstr>Talking about food [2]</vt:lpstr>
      <vt:lpstr>Vocabulario</vt:lpstr>
      <vt:lpstr>leer</vt:lpstr>
      <vt:lpstr>Vocabulario</vt:lpstr>
      <vt:lpstr>leer / hablar</vt:lpstr>
      <vt:lpstr>Vocabulary</vt:lpstr>
      <vt:lpstr>Using stem-changing verbs Verbs probar, costar and soler</vt:lpstr>
      <vt:lpstr>Saying who or what receives the action  using ‘la’ &amp; ‘las’ in object-first sentences</vt:lpstr>
      <vt:lpstr>Lucía prepara algo de comer</vt:lpstr>
      <vt:lpstr>Lucía prepara algo de comer</vt:lpstr>
      <vt:lpstr>PowerPoint Presentation</vt:lpstr>
      <vt:lpstr>Saying who or what receives the action  using ‘los’ in object-first sentences</vt:lpstr>
      <vt:lpstr>Daniel prepara un plato</vt:lpstr>
      <vt:lpstr>Vamos a leer y escuchar un diálogo en el mercado.  Antes, vamos a leer unas partes del diálogo. Marca la opción correcta:</vt:lpstr>
      <vt:lpstr>Lucía compra en el mercado y habla con un dependiente. Lee y escucha el diálogo. Después, lee las frases en inglés. ¿Son verdaderas o falsas?</vt:lpstr>
      <vt:lpstr>Remember: when reading words aloud in Spanish, stress the penultimate syllable for any word ending in a vowel, ‘n’ or ‘s’ (unless there is a written accent).</vt:lpstr>
      <vt:lpstr>Ahora intenta completar este diálogo en español:</vt:lpstr>
      <vt:lpstr>Mira las respuestas. ¿Tu traducción es correcta?</vt:lpstr>
      <vt:lpstr>Deberes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Louise Caruso</cp:lastModifiedBy>
  <cp:revision>597</cp:revision>
  <dcterms:created xsi:type="dcterms:W3CDTF">2019-03-27T07:30:03Z</dcterms:created>
  <dcterms:modified xsi:type="dcterms:W3CDTF">2021-07-07T10:57:20Z</dcterms:modified>
</cp:coreProperties>
</file>