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60" r:id="rId3"/>
    <p:sldId id="272" r:id="rId4"/>
    <p:sldId id="277" r:id="rId5"/>
    <p:sldId id="278" r:id="rId6"/>
    <p:sldId id="279" r:id="rId7"/>
    <p:sldId id="28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6500"/>
    <a:srgbClr val="115076"/>
    <a:srgbClr val="FE7F00"/>
    <a:srgbClr val="E65D00"/>
    <a:srgbClr val="FBF0D5"/>
    <a:srgbClr val="DAA520"/>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6250" autoAdjust="0"/>
  </p:normalViewPr>
  <p:slideViewPr>
    <p:cSldViewPr snapToGrid="0">
      <p:cViewPr>
        <p:scale>
          <a:sx n="44" d="100"/>
          <a:sy n="44" d="100"/>
        </p:scale>
        <p:origin x="2460"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15/05/2019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 pictures selected are available</a:t>
            </a:r>
            <a:r>
              <a:rPr lang="en-GB" baseline="0" dirty="0" smtClean="0"/>
              <a:t> under a Creative Common license, no attribution required.</a:t>
            </a:r>
            <a:br>
              <a:rPr lang="en-GB" baseline="0" dirty="0" smtClean="0"/>
            </a:br>
            <a:r>
              <a:rPr lang="en-GB" baseline="0" dirty="0" smtClean="0"/>
              <a:t>This is the first 10-minute phonics sequence for the </a:t>
            </a:r>
            <a:r>
              <a:rPr lang="en-GB" baseline="0" dirty="0" smtClean="0"/>
              <a:t>sound ‘</a:t>
            </a:r>
            <a:r>
              <a:rPr lang="en-GB" baseline="0" dirty="0" err="1" smtClean="0"/>
              <a:t>eu</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203921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a:t>
            </a:r>
            <a:r>
              <a:rPr lang="en-GB" baseline="0" dirty="0" smtClean="0"/>
              <a:t> and elicit the pronunciation of the individual </a:t>
            </a:r>
            <a:r>
              <a:rPr lang="en-GB" b="1" baseline="0" dirty="0" smtClean="0"/>
              <a:t>SSC </a:t>
            </a:r>
            <a:r>
              <a:rPr lang="en-GB" b="1" baseline="0" dirty="0" smtClean="0"/>
              <a:t>‘EU’ </a:t>
            </a:r>
            <a:r>
              <a:rPr lang="en-GB" baseline="0" dirty="0" smtClean="0"/>
              <a:t>and then present and practise the pronunciation of the </a:t>
            </a:r>
            <a:r>
              <a:rPr lang="en-GB" b="1" baseline="0" dirty="0" smtClean="0"/>
              <a:t>source word </a:t>
            </a:r>
            <a:r>
              <a:rPr lang="en-GB" b="1" baseline="0" dirty="0" smtClean="0"/>
              <a:t>‘</a:t>
            </a:r>
            <a:r>
              <a:rPr lang="en-GB" b="1" baseline="0" dirty="0" err="1" smtClean="0"/>
              <a:t>deux</a:t>
            </a:r>
            <a:r>
              <a:rPr lang="en-GB" b="1" baseline="0" dirty="0" smtClean="0"/>
              <a:t>’.</a:t>
            </a:r>
            <a:r>
              <a:rPr lang="en-GB" baseline="0" dirty="0" smtClean="0"/>
              <a:t/>
            </a:r>
            <a:br>
              <a:rPr lang="en-GB" baseline="0" dirty="0" smtClean="0"/>
            </a:br>
            <a:r>
              <a:rPr lang="en-GB" dirty="0" smtClean="0"/>
              <a:t>A possible gesture for this</a:t>
            </a:r>
            <a:r>
              <a:rPr lang="en-GB" b="1" dirty="0" smtClean="0"/>
              <a:t> source </a:t>
            </a:r>
            <a:r>
              <a:rPr lang="en-GB" dirty="0" smtClean="0"/>
              <a:t>word</a:t>
            </a:r>
            <a:r>
              <a:rPr lang="en-GB" baseline="0" dirty="0" smtClean="0"/>
              <a:t> </a:t>
            </a:r>
            <a:r>
              <a:rPr lang="en-GB" dirty="0" smtClean="0"/>
              <a:t>would be to hold up two fingers (N.B. palm</a:t>
            </a:r>
            <a:r>
              <a:rPr lang="en-GB" baseline="0" dirty="0" smtClean="0"/>
              <a:t> of the hand facing the class!)</a:t>
            </a:r>
            <a:endParaRPr lang="en-GB" dirty="0" smtClean="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a:t>
            </a:fld>
            <a:endParaRPr lang="en-GB"/>
          </a:p>
        </p:txBody>
      </p:sp>
    </p:spTree>
    <p:extLst>
      <p:ext uri="{BB962C8B-B14F-4D97-AF65-F5344CB8AC3E}">
        <p14:creationId xmlns:p14="http://schemas.microsoft.com/office/powerpoint/2010/main" val="378193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Elicit </a:t>
            </a:r>
            <a:r>
              <a:rPr lang="en-GB" baseline="0" dirty="0" smtClean="0"/>
              <a:t>the pronunciation of the </a:t>
            </a:r>
            <a:r>
              <a:rPr lang="en-GB" b="1" baseline="0" dirty="0" smtClean="0"/>
              <a:t>individual SSC </a:t>
            </a:r>
            <a:r>
              <a:rPr lang="en-GB" b="1" baseline="0" dirty="0" smtClean="0"/>
              <a:t>‘EU’ </a:t>
            </a:r>
            <a:r>
              <a:rPr lang="en-GB" baseline="0" dirty="0" smtClean="0"/>
              <a:t>and then the </a:t>
            </a:r>
            <a:r>
              <a:rPr lang="en-GB" b="1" baseline="0" dirty="0" smtClean="0"/>
              <a:t>source</a:t>
            </a:r>
            <a:r>
              <a:rPr lang="en-GB" baseline="0" dirty="0" smtClean="0"/>
              <a:t> word again (with gesture, if using).</a:t>
            </a:r>
            <a:br>
              <a:rPr lang="en-GB" baseline="0" dirty="0" smtClean="0"/>
            </a:br>
            <a:r>
              <a:rPr lang="en-GB" baseline="0" dirty="0" smtClean="0"/>
              <a:t>Then present and elicit the pronunciation of the five </a:t>
            </a:r>
            <a:r>
              <a:rPr lang="en-GB" b="1" baseline="0" dirty="0" smtClean="0"/>
              <a:t>cluster</a:t>
            </a:r>
            <a:r>
              <a:rPr lang="en-GB" baseline="0" dirty="0" smtClean="0"/>
              <a:t> words.</a:t>
            </a:r>
            <a:br>
              <a:rPr lang="en-GB" baseline="0" dirty="0" smtClean="0"/>
            </a:br>
            <a:r>
              <a:rPr lang="en-GB" baseline="0" dirty="0" smtClean="0"/>
              <a:t>The cluster words have been chosen for their high-frequency, from a range of word classes, with the SSC (where possible) positioned within a variety of syllables within the words(e.g. initial, 2</a:t>
            </a:r>
            <a:r>
              <a:rPr lang="en-GB" baseline="30000" dirty="0" smtClean="0"/>
              <a:t>nd</a:t>
            </a:r>
            <a:r>
              <a:rPr lang="en-GB" baseline="0" dirty="0" smtClean="0"/>
              <a:t>, final etc..) and additionally, we have tried to use words that build cumulatively on previously taught SSCs (see the Phonics Teaching Sequence document) and do not include new SSCs.  Where new SSCs are used, they are often consonants which have a similar symbol-sound correspondence in English.</a:t>
            </a:r>
            <a:br>
              <a:rPr lang="en-GB" baseline="0" dirty="0" smtClean="0"/>
            </a:br>
            <a:r>
              <a:rPr lang="en-GB" baseline="0" dirty="0" smtClean="0"/>
              <a:t/>
            </a:r>
            <a:br>
              <a:rPr lang="en-GB" baseline="0" dirty="0" smtClean="0"/>
            </a:br>
            <a:r>
              <a:rPr lang="en-GB" baseline="0" dirty="0" smtClean="0"/>
              <a:t/>
            </a:r>
            <a:br>
              <a:rPr lang="en-GB" baseline="0" dirty="0" smtClean="0"/>
            </a:br>
            <a:r>
              <a:rPr lang="en-GB" baseline="0" dirty="0" smtClean="0"/>
              <a:t>Word frequency rankings (1 is the most common word in French): </a:t>
            </a:r>
            <a:br>
              <a:rPr lang="en-GB" baseline="0" dirty="0" smtClean="0"/>
            </a:br>
            <a:r>
              <a:rPr lang="en-GB" b="1" baseline="0" dirty="0" err="1" smtClean="0"/>
              <a:t>deux</a:t>
            </a:r>
            <a:r>
              <a:rPr lang="en-GB" b="1" baseline="0" dirty="0" smtClean="0"/>
              <a:t> </a:t>
            </a:r>
            <a:r>
              <a:rPr lang="en-GB" baseline="0" dirty="0" smtClean="0"/>
              <a:t>[41]; </a:t>
            </a:r>
            <a:r>
              <a:rPr lang="en-GB" b="1" baseline="0" dirty="0" err="1" smtClean="0"/>
              <a:t>jeudi</a:t>
            </a:r>
            <a:r>
              <a:rPr lang="en-GB" baseline="0" dirty="0" smtClean="0"/>
              <a:t> [1112]; </a:t>
            </a:r>
            <a:r>
              <a:rPr lang="en-GB" b="1" baseline="0" dirty="0" smtClean="0"/>
              <a:t>un </a:t>
            </a:r>
            <a:r>
              <a:rPr lang="en-GB" b="1" baseline="0" dirty="0" err="1" smtClean="0"/>
              <a:t>peu</a:t>
            </a:r>
            <a:r>
              <a:rPr lang="en-GB" b="1" baseline="0" dirty="0" smtClean="0"/>
              <a:t> </a:t>
            </a:r>
            <a:r>
              <a:rPr lang="en-GB" b="0" baseline="0" dirty="0" smtClean="0"/>
              <a:t>[138/91]</a:t>
            </a:r>
            <a:r>
              <a:rPr lang="en-GB" baseline="0" dirty="0" smtClean="0"/>
              <a:t> </a:t>
            </a:r>
            <a:r>
              <a:rPr lang="en-GB" b="1" baseline="0" dirty="0" smtClean="0"/>
              <a:t>lieu</a:t>
            </a:r>
            <a:r>
              <a:rPr lang="en-GB" baseline="0" dirty="0" smtClean="0"/>
              <a:t> [117]; </a:t>
            </a:r>
            <a:r>
              <a:rPr lang="en-GB" b="1" baseline="0" dirty="0" smtClean="0"/>
              <a:t>feu</a:t>
            </a:r>
            <a:r>
              <a:rPr lang="en-GB" baseline="0" dirty="0" smtClean="0"/>
              <a:t> [786]; </a:t>
            </a:r>
            <a:r>
              <a:rPr lang="en-GB" b="1" baseline="0" dirty="0" err="1" smtClean="0"/>
              <a:t>jeu</a:t>
            </a:r>
            <a:r>
              <a:rPr lang="en-GB" baseline="0" dirty="0" smtClean="0"/>
              <a:t> [291]</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de-DE" sz="1200" b="0" i="0" kern="1200" dirty="0" smtClean="0">
                <a:solidFill>
                  <a:schemeClr val="tx1"/>
                </a:solidFill>
                <a:effectLst/>
                <a:latin typeface="+mn-lt"/>
                <a:ea typeface="+mn-ea"/>
                <a:cs typeface="+mn-cs"/>
              </a:rPr>
              <a:t>Source: </a:t>
            </a:r>
            <a:r>
              <a:rPr lang="en-GB" sz="1200" kern="1200" dirty="0" err="1" smtClean="0">
                <a:solidFill>
                  <a:schemeClr val="tx1"/>
                </a:solidFill>
                <a:effectLst/>
                <a:latin typeface="+mn-lt"/>
                <a:ea typeface="+mn-ea"/>
                <a:cs typeface="+mn-cs"/>
              </a:rPr>
              <a:t>Londsale</a:t>
            </a:r>
            <a:r>
              <a:rPr lang="en-GB" sz="1200" kern="1200" dirty="0" smtClean="0">
                <a:solidFill>
                  <a:schemeClr val="tx1"/>
                </a:solidFill>
                <a:effectLst/>
                <a:latin typeface="+mn-lt"/>
                <a:ea typeface="+mn-ea"/>
                <a:cs typeface="+mn-cs"/>
              </a:rPr>
              <a:t>, D., &amp; Le Bras, Y.  (2009). </a:t>
            </a:r>
            <a:r>
              <a:rPr lang="en-GB" sz="1200" i="1" kern="1200" dirty="0" smtClean="0">
                <a:solidFill>
                  <a:schemeClr val="tx1"/>
                </a:solidFill>
                <a:effectLst/>
                <a:latin typeface="+mn-lt"/>
                <a:ea typeface="+mn-ea"/>
                <a:cs typeface="+mn-cs"/>
              </a:rPr>
              <a:t>A Frequency Dictionary of French: Core vocabulary for learners </a:t>
            </a:r>
            <a:r>
              <a:rPr lang="en-GB" sz="1200" kern="1200" dirty="0" smtClean="0">
                <a:solidFill>
                  <a:schemeClr val="tx1"/>
                </a:solidFill>
                <a:effectLst/>
                <a:latin typeface="+mn-lt"/>
                <a:ea typeface="+mn-ea"/>
                <a:cs typeface="+mn-cs"/>
              </a:rPr>
              <a:t>London: Routledge.</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a:t>
            </a:fld>
            <a:endParaRPr lang="en-GB"/>
          </a:p>
        </p:txBody>
      </p:sp>
    </p:spTree>
    <p:extLst>
      <p:ext uri="{BB962C8B-B14F-4D97-AF65-F5344CB8AC3E}">
        <p14:creationId xmlns:p14="http://schemas.microsoft.com/office/powerpoint/2010/main" val="4117143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 further practice</a:t>
            </a:r>
            <a:r>
              <a:rPr lang="en-GB" baseline="0" dirty="0" smtClean="0"/>
              <a:t> slide, this time without the pictures, so that pupils’ attention is focused even more carefully on the sound-writing relationship.</a:t>
            </a:r>
            <a:r>
              <a:rPr lang="en-GB" baseline="0" dirty="0" smtClean="0"/>
              <a:t/>
            </a:r>
            <a:br>
              <a:rPr lang="en-GB" baseline="0" dirty="0" smtClean="0"/>
            </a:br>
            <a:r>
              <a:rPr lang="en-GB" baseline="0" dirty="0" smtClean="0"/>
              <a:t/>
            </a:r>
            <a:br>
              <a:rPr lang="en-GB" baseline="0" dirty="0" smtClean="0"/>
            </a:br>
            <a:r>
              <a:rPr lang="en-GB" baseline="0" dirty="0" smtClean="0"/>
              <a:t/>
            </a:r>
            <a:br>
              <a:rPr lang="en-GB" baseline="0" dirty="0" smtClean="0"/>
            </a:br>
            <a:r>
              <a:rPr lang="en-GB" baseline="0" dirty="0" smtClean="0"/>
              <a:t>Word frequency rankings (1 is the most common word in French): </a:t>
            </a:r>
            <a:br>
              <a:rPr lang="en-GB" baseline="0" dirty="0" smtClean="0"/>
            </a:br>
            <a:r>
              <a:rPr lang="en-GB" b="1" baseline="0" dirty="0" err="1" smtClean="0"/>
              <a:t>deux</a:t>
            </a:r>
            <a:r>
              <a:rPr lang="en-GB" b="1" baseline="0" dirty="0" smtClean="0"/>
              <a:t> </a:t>
            </a:r>
            <a:r>
              <a:rPr lang="en-GB" baseline="0" dirty="0" smtClean="0"/>
              <a:t>[41]; </a:t>
            </a:r>
            <a:r>
              <a:rPr lang="en-GB" b="1" baseline="0" dirty="0" err="1" smtClean="0"/>
              <a:t>jeudi</a:t>
            </a:r>
            <a:r>
              <a:rPr lang="en-GB" baseline="0" dirty="0" smtClean="0"/>
              <a:t> [1112]; </a:t>
            </a:r>
            <a:r>
              <a:rPr lang="en-GB" b="1" baseline="0" dirty="0" smtClean="0"/>
              <a:t>un </a:t>
            </a:r>
            <a:r>
              <a:rPr lang="en-GB" b="1" baseline="0" dirty="0" err="1" smtClean="0"/>
              <a:t>peu</a:t>
            </a:r>
            <a:r>
              <a:rPr lang="en-GB" b="1" baseline="0" dirty="0" smtClean="0"/>
              <a:t> </a:t>
            </a:r>
            <a:r>
              <a:rPr lang="en-GB" b="0" baseline="0" dirty="0" smtClean="0"/>
              <a:t>[138/91]</a:t>
            </a:r>
            <a:r>
              <a:rPr lang="en-GB" baseline="0" dirty="0" smtClean="0"/>
              <a:t> </a:t>
            </a:r>
            <a:r>
              <a:rPr lang="en-GB" b="1" baseline="0" dirty="0" smtClean="0"/>
              <a:t>lieu</a:t>
            </a:r>
            <a:r>
              <a:rPr lang="en-GB" baseline="0" dirty="0" smtClean="0"/>
              <a:t> [117]; </a:t>
            </a:r>
            <a:r>
              <a:rPr lang="en-GB" b="1" baseline="0" dirty="0" smtClean="0"/>
              <a:t>feu</a:t>
            </a:r>
            <a:r>
              <a:rPr lang="en-GB" baseline="0" dirty="0" smtClean="0"/>
              <a:t> [786]; </a:t>
            </a:r>
            <a:r>
              <a:rPr lang="en-GB" b="1" baseline="0" dirty="0" err="1" smtClean="0"/>
              <a:t>jeu</a:t>
            </a:r>
            <a:r>
              <a:rPr lang="en-GB" baseline="0" dirty="0" smtClean="0"/>
              <a:t> [291]</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de-DE" sz="1200" b="0" i="0" kern="1200" dirty="0" smtClean="0">
                <a:solidFill>
                  <a:schemeClr val="tx1"/>
                </a:solidFill>
                <a:effectLst/>
                <a:latin typeface="+mn-lt"/>
                <a:ea typeface="+mn-ea"/>
                <a:cs typeface="+mn-cs"/>
              </a:rPr>
              <a:t>Source: </a:t>
            </a:r>
            <a:r>
              <a:rPr lang="en-GB" sz="1200" kern="1200" dirty="0" err="1" smtClean="0">
                <a:solidFill>
                  <a:schemeClr val="tx1"/>
                </a:solidFill>
                <a:effectLst/>
                <a:latin typeface="+mn-lt"/>
                <a:ea typeface="+mn-ea"/>
                <a:cs typeface="+mn-cs"/>
              </a:rPr>
              <a:t>Londsale</a:t>
            </a:r>
            <a:r>
              <a:rPr lang="en-GB" sz="1200" kern="1200" dirty="0" smtClean="0">
                <a:solidFill>
                  <a:schemeClr val="tx1"/>
                </a:solidFill>
                <a:effectLst/>
                <a:latin typeface="+mn-lt"/>
                <a:ea typeface="+mn-ea"/>
                <a:cs typeface="+mn-cs"/>
              </a:rPr>
              <a:t>, D., &amp; Le Bras, Y.  (2009). </a:t>
            </a:r>
            <a:r>
              <a:rPr lang="en-GB" sz="1200" i="1" kern="1200" dirty="0" smtClean="0">
                <a:solidFill>
                  <a:schemeClr val="tx1"/>
                </a:solidFill>
                <a:effectLst/>
                <a:latin typeface="+mn-lt"/>
                <a:ea typeface="+mn-ea"/>
                <a:cs typeface="+mn-cs"/>
              </a:rPr>
              <a:t>A Frequency Dictionary of French: Core vocabulary for learners </a:t>
            </a:r>
            <a:r>
              <a:rPr lang="en-GB" sz="1200" kern="1200" dirty="0" smtClean="0">
                <a:solidFill>
                  <a:schemeClr val="tx1"/>
                </a:solidFill>
                <a:effectLst/>
                <a:latin typeface="+mn-lt"/>
                <a:ea typeface="+mn-ea"/>
                <a:cs typeface="+mn-cs"/>
              </a:rPr>
              <a:t>London: Routledge.</a:t>
            </a: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3343339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err="1" smtClean="0">
                <a:solidFill>
                  <a:schemeClr val="tx1"/>
                </a:solidFill>
                <a:effectLst/>
                <a:latin typeface="+mn-lt"/>
                <a:ea typeface="+mn-ea"/>
                <a:cs typeface="+mn-cs"/>
              </a:rPr>
              <a:t>Pairwork</a:t>
            </a:r>
            <a:r>
              <a:rPr lang="en-GB" sz="1200" b="1" kern="1200" dirty="0" smtClean="0">
                <a:solidFill>
                  <a:schemeClr val="tx1"/>
                </a:solidFill>
                <a:effectLst/>
                <a:latin typeface="+mn-lt"/>
                <a:ea typeface="+mn-ea"/>
                <a:cs typeface="+mn-cs"/>
              </a:rPr>
              <a:t> ‘tennis’</a:t>
            </a:r>
            <a:r>
              <a:rPr lang="en-GB" sz="1200" kern="1200" dirty="0" smtClean="0">
                <a:solidFill>
                  <a:schemeClr val="tx1"/>
                </a:solidFill>
                <a:effectLst/>
                <a:latin typeface="+mn-lt"/>
                <a:ea typeface="+mn-ea"/>
                <a:cs typeface="+mn-cs"/>
              </a:rPr>
              <a:t> – pupils say the words alternately out loud with a partner, building up speed, over 1 minute’s intensive practice.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They call in any order they like, pupils are not allowed to repeat the one they said in their last turn.</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Teacher can circulate to listen into their SSC knowledge.</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Click on Début</a:t>
            </a:r>
            <a:r>
              <a:rPr lang="en-GB" sz="1200" kern="1200" baseline="0" dirty="0" smtClean="0">
                <a:solidFill>
                  <a:schemeClr val="tx1"/>
                </a:solidFill>
                <a:effectLst/>
                <a:latin typeface="+mn-lt"/>
                <a:ea typeface="+mn-ea"/>
                <a:cs typeface="+mn-cs"/>
              </a:rPr>
              <a:t> to start a one minute timer on the screen.</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516451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Alphabetical</a:t>
            </a:r>
            <a:r>
              <a:rPr lang="en-GB" sz="1200" b="1" kern="1200" baseline="0" dirty="0" smtClean="0">
                <a:solidFill>
                  <a:schemeClr val="tx1"/>
                </a:solidFill>
                <a:effectLst/>
                <a:latin typeface="+mn-lt"/>
                <a:ea typeface="+mn-ea"/>
                <a:cs typeface="+mn-cs"/>
              </a:rPr>
              <a:t> read aloud</a:t>
            </a:r>
            <a:br>
              <a:rPr lang="en-GB" sz="1200" b="1" kern="1200" baseline="0" dirty="0" smtClean="0">
                <a:solidFill>
                  <a:schemeClr val="tx1"/>
                </a:solidFill>
                <a:effectLst/>
                <a:latin typeface="+mn-lt"/>
                <a:ea typeface="+mn-ea"/>
                <a:cs typeface="+mn-cs"/>
              </a:rPr>
            </a:br>
            <a:r>
              <a:rPr lang="en-GB" sz="1200" b="0" kern="1200" baseline="0" dirty="0" smtClean="0">
                <a:solidFill>
                  <a:schemeClr val="tx1"/>
                </a:solidFill>
                <a:effectLst/>
                <a:latin typeface="+mn-lt"/>
                <a:ea typeface="+mn-ea"/>
                <a:cs typeface="+mn-cs"/>
              </a:rPr>
              <a:t>Individually (but all at once) pupils read out the words but in </a:t>
            </a:r>
            <a:r>
              <a:rPr lang="en-GB" sz="1200" b="1" kern="1200" baseline="0" dirty="0" smtClean="0">
                <a:solidFill>
                  <a:schemeClr val="tx1"/>
                </a:solidFill>
                <a:effectLst/>
                <a:latin typeface="+mn-lt"/>
                <a:ea typeface="+mn-ea"/>
                <a:cs typeface="+mn-cs"/>
              </a:rPr>
              <a:t>alphabetical order</a:t>
            </a:r>
            <a:r>
              <a:rPr lang="en-GB" sz="1200" b="0" kern="1200" baseline="0" dirty="0" smtClean="0">
                <a:solidFill>
                  <a:schemeClr val="tx1"/>
                </a:solidFill>
                <a:effectLst/>
                <a:latin typeface="+mn-lt"/>
                <a:ea typeface="+mn-ea"/>
                <a:cs typeface="+mn-cs"/>
              </a:rPr>
              <a:t>.  They keep going for one minute.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Teacher can circulate to listen into their SSC knowledge.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3370721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Word cloud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Partner A reads a word, Partner B identifies it by number.  Swap roles.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No timer this time.  Some of these will be unfamiliar words and pupils will naturally slow down to decode them more carefully.</a:t>
            </a:r>
            <a:br>
              <a:rPr lang="en-GB" baseline="0" dirty="0" smtClean="0"/>
            </a:br>
            <a:r>
              <a:rPr lang="en-GB" baseline="0" dirty="0" smtClean="0"/>
              <a:t>NB: Pupils have learnt the SSC SFC (Silent final consonant) – here they get a reminder of the silent –X at the end of words.</a:t>
            </a:r>
            <a:br>
              <a:rPr lang="en-GB" baseline="0" dirty="0" smtClean="0"/>
            </a:b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Word frequency rankings (1 is the most common word in French): </a:t>
            </a:r>
            <a:br>
              <a:rPr lang="en-GB" baseline="0" dirty="0" smtClean="0"/>
            </a:br>
            <a:r>
              <a:rPr lang="en-GB" b="1" baseline="0" dirty="0" smtClean="0"/>
              <a:t>bleu </a:t>
            </a:r>
            <a:r>
              <a:rPr lang="en-GB" baseline="0" dirty="0" smtClean="0"/>
              <a:t>[1216]; </a:t>
            </a:r>
            <a:r>
              <a:rPr lang="en-GB" b="1" baseline="0" dirty="0" err="1" smtClean="0"/>
              <a:t>euh</a:t>
            </a:r>
            <a:r>
              <a:rPr lang="en-GB" baseline="0" dirty="0" smtClean="0"/>
              <a:t> [889]; </a:t>
            </a:r>
            <a:r>
              <a:rPr lang="en-GB" b="1" baseline="0" dirty="0" err="1" smtClean="0"/>
              <a:t>peux</a:t>
            </a:r>
            <a:r>
              <a:rPr lang="en-GB" b="1" baseline="0" dirty="0" smtClean="0"/>
              <a:t> </a:t>
            </a:r>
            <a:r>
              <a:rPr lang="en-GB" b="0" baseline="0" dirty="0" smtClean="0"/>
              <a:t>[</a:t>
            </a:r>
            <a:r>
              <a:rPr lang="en-GB" b="0" baseline="0" dirty="0" err="1" smtClean="0"/>
              <a:t>pouvoir</a:t>
            </a:r>
            <a:r>
              <a:rPr lang="en-GB" b="0" baseline="0" dirty="0" smtClean="0"/>
              <a:t> - 20]</a:t>
            </a:r>
            <a:r>
              <a:rPr lang="en-GB" baseline="0" dirty="0" smtClean="0"/>
              <a:t> </a:t>
            </a:r>
            <a:r>
              <a:rPr lang="en-GB" b="1" baseline="0" dirty="0" err="1" smtClean="0"/>
              <a:t>mieux</a:t>
            </a:r>
            <a:r>
              <a:rPr lang="en-GB" baseline="0" dirty="0" smtClean="0"/>
              <a:t> [217]; </a:t>
            </a:r>
            <a:r>
              <a:rPr lang="en-GB" b="1" baseline="0" dirty="0" err="1" smtClean="0"/>
              <a:t>sérieux</a:t>
            </a:r>
            <a:r>
              <a:rPr lang="en-GB" b="1" baseline="0" dirty="0" smtClean="0"/>
              <a:t> </a:t>
            </a:r>
            <a:r>
              <a:rPr lang="en-GB" baseline="0" dirty="0" smtClean="0"/>
              <a:t>[412]; </a:t>
            </a:r>
            <a:r>
              <a:rPr lang="en-GB" b="1" baseline="0" dirty="0" err="1" smtClean="0"/>
              <a:t>yeux</a:t>
            </a:r>
            <a:r>
              <a:rPr lang="en-GB" baseline="0" dirty="0" smtClean="0"/>
              <a:t> [œil-474]; </a:t>
            </a:r>
            <a:r>
              <a:rPr lang="en-GB" b="1" baseline="0" dirty="0" err="1" smtClean="0"/>
              <a:t>dangereux</a:t>
            </a:r>
            <a:r>
              <a:rPr lang="en-GB" b="1" baseline="0" dirty="0" smtClean="0"/>
              <a:t> </a:t>
            </a:r>
            <a:r>
              <a:rPr lang="en-GB" baseline="0" dirty="0" smtClean="0"/>
              <a:t>[713]; </a:t>
            </a:r>
            <a:r>
              <a:rPr lang="en-GB" b="1" baseline="0" dirty="0" err="1" smtClean="0"/>
              <a:t>vieux</a:t>
            </a:r>
            <a:r>
              <a:rPr lang="en-GB" b="1" baseline="0" dirty="0" smtClean="0"/>
              <a:t> </a:t>
            </a:r>
            <a:r>
              <a:rPr lang="en-GB" baseline="0" dirty="0" smtClean="0"/>
              <a:t>[671]; </a:t>
            </a:r>
            <a:r>
              <a:rPr lang="en-GB" b="1" baseline="0" dirty="0" err="1" smtClean="0"/>
              <a:t>heureux</a:t>
            </a:r>
            <a:r>
              <a:rPr lang="en-GB" baseline="0" dirty="0" smtClean="0"/>
              <a:t>[764]</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de-DE" sz="1200" b="0" i="0" kern="1200" dirty="0" smtClean="0">
                <a:solidFill>
                  <a:schemeClr val="tx1"/>
                </a:solidFill>
                <a:effectLst/>
                <a:latin typeface="+mn-lt"/>
                <a:ea typeface="+mn-ea"/>
                <a:cs typeface="+mn-cs"/>
              </a:rPr>
              <a:t>Source: </a:t>
            </a:r>
            <a:r>
              <a:rPr lang="en-GB" sz="1200" kern="1200" dirty="0" err="1" smtClean="0">
                <a:solidFill>
                  <a:schemeClr val="tx1"/>
                </a:solidFill>
                <a:effectLst/>
                <a:latin typeface="+mn-lt"/>
                <a:ea typeface="+mn-ea"/>
                <a:cs typeface="+mn-cs"/>
              </a:rPr>
              <a:t>Londsale</a:t>
            </a:r>
            <a:r>
              <a:rPr lang="en-GB" sz="1200" kern="1200" dirty="0" smtClean="0">
                <a:solidFill>
                  <a:schemeClr val="tx1"/>
                </a:solidFill>
                <a:effectLst/>
                <a:latin typeface="+mn-lt"/>
                <a:ea typeface="+mn-ea"/>
                <a:cs typeface="+mn-cs"/>
              </a:rPr>
              <a:t>, D., &amp; Le Bras, Y.  (2009). </a:t>
            </a:r>
            <a:r>
              <a:rPr lang="en-GB" sz="1200" i="1" kern="1200" dirty="0" smtClean="0">
                <a:solidFill>
                  <a:schemeClr val="tx1"/>
                </a:solidFill>
                <a:effectLst/>
                <a:latin typeface="+mn-lt"/>
                <a:ea typeface="+mn-ea"/>
                <a:cs typeface="+mn-cs"/>
              </a:rPr>
              <a:t>A Frequency Dictionary of French: Core vocabulary for learners </a:t>
            </a:r>
            <a:r>
              <a:rPr lang="en-GB" sz="1200" kern="1200" dirty="0" smtClean="0">
                <a:solidFill>
                  <a:schemeClr val="tx1"/>
                </a:solidFill>
                <a:effectLst/>
                <a:latin typeface="+mn-lt"/>
                <a:ea typeface="+mn-ea"/>
                <a:cs typeface="+mn-cs"/>
              </a:rPr>
              <a:t>London: Routledge.</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7</a:t>
            </a:fld>
            <a:endParaRPr lang="en-GB"/>
          </a:p>
        </p:txBody>
      </p:sp>
    </p:spTree>
    <p:extLst>
      <p:ext uri="{BB962C8B-B14F-4D97-AF65-F5344CB8AC3E}">
        <p14:creationId xmlns:p14="http://schemas.microsoft.com/office/powerpoint/2010/main" val="596264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200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1.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oup 1"/>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E3EAFD"/>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Rectangle 4"/>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13" name="TextBox 12"/>
          <p:cNvSpPr txBox="1"/>
          <p:nvPr/>
        </p:nvSpPr>
        <p:spPr>
          <a:xfrm>
            <a:off x="395111" y="2105561"/>
            <a:ext cx="6886222" cy="1323439"/>
          </a:xfrm>
          <a:prstGeom prst="rect">
            <a:avLst/>
          </a:prstGeom>
          <a:noFill/>
        </p:spPr>
        <p:txBody>
          <a:bodyPr wrap="square" rtlCol="0">
            <a:spAutoFit/>
          </a:bodyPr>
          <a:lstStyle/>
          <a:p>
            <a:r>
              <a:rPr lang="en-GB" sz="4000" b="1" dirty="0" smtClean="0">
                <a:solidFill>
                  <a:prstClr val="white"/>
                </a:solidFill>
                <a:latin typeface="Century Gothic" panose="020B0502020202020204" pitchFamily="34" charset="0"/>
              </a:rPr>
              <a:t>French SSC </a:t>
            </a:r>
            <a:br>
              <a:rPr lang="en-GB" sz="4000" b="1" dirty="0" smtClean="0">
                <a:solidFill>
                  <a:prstClr val="white"/>
                </a:solidFill>
                <a:latin typeface="Century Gothic" panose="020B0502020202020204" pitchFamily="34" charset="0"/>
              </a:rPr>
            </a:br>
            <a:r>
              <a:rPr lang="en-GB" sz="4000" b="1" dirty="0" smtClean="0">
                <a:solidFill>
                  <a:prstClr val="white"/>
                </a:solidFill>
                <a:latin typeface="Century Gothic" panose="020B0502020202020204" pitchFamily="34" charset="0"/>
              </a:rPr>
              <a:t>teaching sequence</a:t>
            </a:r>
            <a:endParaRPr lang="en-GB" sz="4000" b="1" dirty="0">
              <a:solidFill>
                <a:prstClr val="white"/>
              </a:solidFill>
              <a:latin typeface="Century Gothic" panose="020B0502020202020204" pitchFamily="34" charset="0"/>
            </a:endParaRPr>
          </a:p>
        </p:txBody>
      </p:sp>
      <p:sp>
        <p:nvSpPr>
          <p:cNvPr id="14" name="Title 3"/>
          <p:cNvSpPr txBox="1">
            <a:spLocks/>
          </p:cNvSpPr>
          <p:nvPr/>
        </p:nvSpPr>
        <p:spPr>
          <a:xfrm>
            <a:off x="395111" y="3301204"/>
            <a:ext cx="6606822" cy="84931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b="1" dirty="0" smtClean="0">
                <a:solidFill>
                  <a:prstClr val="white"/>
                </a:solidFill>
                <a:latin typeface="Century Gothic" panose="020B0502020202020204" pitchFamily="34" charset="0"/>
              </a:rPr>
              <a:t>EU [1</a:t>
            </a:r>
            <a:r>
              <a:rPr lang="en-GB" sz="3200" b="1" dirty="0" smtClean="0">
                <a:solidFill>
                  <a:prstClr val="white"/>
                </a:solidFill>
                <a:latin typeface="Century Gothic" panose="020B0502020202020204" pitchFamily="34" charset="0"/>
              </a:rPr>
              <a:t>]</a:t>
            </a:r>
            <a:endParaRPr lang="en-GB" sz="3200" b="1" dirty="0">
              <a:solidFill>
                <a:prstClr val="white"/>
              </a:solidFill>
              <a:latin typeface="Century Gothic" panose="020B0502020202020204" pitchFamily="34" charset="0"/>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1816433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37513" y="6474410"/>
            <a:ext cx="3449248" cy="276999"/>
          </a:xfrm>
          <a:prstGeom prst="rect">
            <a:avLst/>
          </a:prstGeom>
          <a:noFill/>
        </p:spPr>
        <p:txBody>
          <a:bodyPr wrap="square" rtlCol="0">
            <a:spAutoFit/>
          </a:bodyPr>
          <a:lstStyle/>
          <a:p>
            <a:r>
              <a:rPr lang="en-GB" sz="1200" dirty="0" smtClean="0">
                <a:solidFill>
                  <a:schemeClr val="bg1"/>
                </a:solidFill>
                <a:latin typeface="Century Gothic" panose="020B0502020202020204" pitchFamily="34" charset="0"/>
              </a:rPr>
              <a:t>Stephen Owen / Rachel Hawkes</a:t>
            </a:r>
            <a:endParaRPr lang="en-GB" sz="1200" dirty="0">
              <a:solidFill>
                <a:schemeClr val="bg1"/>
              </a:solidFill>
              <a:latin typeface="Century Gothic" panose="020B0502020202020204" pitchFamily="34" charset="0"/>
            </a:endParaRPr>
          </a:p>
        </p:txBody>
      </p:sp>
      <p:sp>
        <p:nvSpPr>
          <p:cNvPr id="11" name="TextBox 10"/>
          <p:cNvSpPr txBox="1"/>
          <p:nvPr/>
        </p:nvSpPr>
        <p:spPr>
          <a:xfrm>
            <a:off x="105814" y="-1167232"/>
            <a:ext cx="4234878" cy="3785652"/>
          </a:xfrm>
          <a:prstGeom prst="rect">
            <a:avLst/>
          </a:prstGeom>
          <a:noFill/>
        </p:spPr>
        <p:txBody>
          <a:bodyPr wrap="square" rtlCol="0">
            <a:spAutoFit/>
          </a:bodyPr>
          <a:lstStyle/>
          <a:p>
            <a:r>
              <a:rPr lang="en-GB" sz="24000" b="1" dirty="0" err="1" smtClean="0">
                <a:solidFill>
                  <a:srgbClr val="115076"/>
                </a:solidFill>
                <a:latin typeface="Century Gothic" panose="020B0502020202020204" pitchFamily="34" charset="0"/>
                <a:cs typeface="Calibri" panose="020F0502020204030204" pitchFamily="34" charset="0"/>
              </a:rPr>
              <a:t>eu</a:t>
            </a:r>
            <a:endParaRPr lang="en-GB" sz="24000" b="1" dirty="0">
              <a:solidFill>
                <a:srgbClr val="115076"/>
              </a:solidFill>
              <a:latin typeface="Century Gothic" panose="020B0502020202020204" pitchFamily="34" charset="0"/>
              <a:cs typeface="Calibri" panose="020F0502020204030204" pitchFamily="34" charset="0"/>
            </a:endParaRPr>
          </a:p>
        </p:txBody>
      </p:sp>
      <p:sp>
        <p:nvSpPr>
          <p:cNvPr id="12" name="TextBox 11"/>
          <p:cNvSpPr txBox="1"/>
          <p:nvPr/>
        </p:nvSpPr>
        <p:spPr>
          <a:xfrm>
            <a:off x="2525487" y="3460530"/>
            <a:ext cx="6976322" cy="2754600"/>
          </a:xfrm>
          <a:prstGeom prst="rect">
            <a:avLst/>
          </a:prstGeom>
          <a:noFill/>
        </p:spPr>
        <p:txBody>
          <a:bodyPr wrap="square" rtlCol="0">
            <a:spAutoFit/>
          </a:bodyPr>
          <a:lstStyle/>
          <a:p>
            <a:pPr algn="ctr"/>
            <a:r>
              <a:rPr lang="en-GB" sz="17300" dirty="0" err="1" smtClean="0">
                <a:solidFill>
                  <a:srgbClr val="115076"/>
                </a:solidFill>
                <a:latin typeface="Century Gothic" panose="020B0502020202020204" pitchFamily="34" charset="0"/>
                <a:cs typeface="Calibri" panose="020F0502020204030204" pitchFamily="34" charset="0"/>
              </a:rPr>
              <a:t>d</a:t>
            </a:r>
            <a:r>
              <a:rPr lang="en-GB" sz="17300" dirty="0" err="1" smtClean="0">
                <a:solidFill>
                  <a:srgbClr val="FA6500"/>
                </a:solidFill>
                <a:latin typeface="Century Gothic" panose="020B0502020202020204" pitchFamily="34" charset="0"/>
                <a:cs typeface="Calibri" panose="020F0502020204030204" pitchFamily="34" charset="0"/>
              </a:rPr>
              <a:t>eu</a:t>
            </a:r>
            <a:r>
              <a:rPr lang="en-GB" sz="17300" dirty="0" err="1" smtClean="0">
                <a:solidFill>
                  <a:srgbClr val="115076"/>
                </a:solidFill>
                <a:latin typeface="Century Gothic" panose="020B0502020202020204" pitchFamily="34" charset="0"/>
                <a:cs typeface="Calibri" panose="020F0502020204030204" pitchFamily="34" charset="0"/>
              </a:rPr>
              <a:t>x</a:t>
            </a:r>
            <a:endParaRPr lang="en-GB" sz="17300" b="1" dirty="0">
              <a:solidFill>
                <a:srgbClr val="7030A0"/>
              </a:solidFill>
              <a:latin typeface="Century Gothic" panose="020B0502020202020204" pitchFamily="34" charset="0"/>
              <a:cs typeface="Calibri" panose="020F050202020403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7816" y="1078091"/>
            <a:ext cx="3080657" cy="3080657"/>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75267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37513" y="6474410"/>
            <a:ext cx="3449248" cy="276999"/>
          </a:xfrm>
          <a:prstGeom prst="rect">
            <a:avLst/>
          </a:prstGeom>
          <a:noFill/>
        </p:spPr>
        <p:txBody>
          <a:bodyPr wrap="square" rtlCol="0">
            <a:spAutoFit/>
          </a:bodyPr>
          <a:lstStyle/>
          <a:p>
            <a:r>
              <a:rPr lang="en-GB" sz="1200" dirty="0" smtClean="0">
                <a:solidFill>
                  <a:schemeClr val="bg1"/>
                </a:solidFill>
                <a:latin typeface="Century Gothic" panose="020B0502020202020204" pitchFamily="34" charset="0"/>
              </a:rPr>
              <a:t>Stephen Owen / Rachel Hawkes</a:t>
            </a:r>
            <a:endParaRPr lang="en-GB" sz="1200" dirty="0">
              <a:solidFill>
                <a:schemeClr val="bg1"/>
              </a:solidFill>
              <a:latin typeface="Century Gothic" panose="020B0502020202020204" pitchFamily="34" charset="0"/>
            </a:endParaRPr>
          </a:p>
        </p:txBody>
      </p:sp>
      <p:sp>
        <p:nvSpPr>
          <p:cNvPr id="11" name="TextBox 10"/>
          <p:cNvSpPr txBox="1"/>
          <p:nvPr/>
        </p:nvSpPr>
        <p:spPr>
          <a:xfrm>
            <a:off x="4719382" y="-795846"/>
            <a:ext cx="3935648" cy="2662267"/>
          </a:xfrm>
          <a:prstGeom prst="rect">
            <a:avLst/>
          </a:prstGeom>
          <a:noFill/>
        </p:spPr>
        <p:txBody>
          <a:bodyPr wrap="square" rtlCol="0">
            <a:spAutoFit/>
          </a:bodyPr>
          <a:lstStyle/>
          <a:p>
            <a:r>
              <a:rPr lang="en-GB" sz="16700" b="1" dirty="0" err="1" smtClean="0">
                <a:solidFill>
                  <a:srgbClr val="115076"/>
                </a:solidFill>
                <a:latin typeface="Century Gothic" panose="020B0502020202020204" pitchFamily="34" charset="0"/>
                <a:cs typeface="Calibri" panose="020F0502020204030204" pitchFamily="34" charset="0"/>
              </a:rPr>
              <a:t>eu</a:t>
            </a:r>
            <a:endParaRPr lang="en-GB" sz="16700" b="1" dirty="0">
              <a:solidFill>
                <a:srgbClr val="115076"/>
              </a:solidFill>
              <a:latin typeface="Century Gothic" panose="020B0502020202020204" pitchFamily="34" charset="0"/>
              <a:cs typeface="Calibri" panose="020F0502020204030204" pitchFamily="34" charset="0"/>
            </a:endParaRPr>
          </a:p>
        </p:txBody>
      </p:sp>
      <p:sp>
        <p:nvSpPr>
          <p:cNvPr id="12" name="TextBox 11"/>
          <p:cNvSpPr txBox="1"/>
          <p:nvPr/>
        </p:nvSpPr>
        <p:spPr>
          <a:xfrm>
            <a:off x="4048306" y="3293519"/>
            <a:ext cx="4152630" cy="1446550"/>
          </a:xfrm>
          <a:prstGeom prst="rect">
            <a:avLst/>
          </a:prstGeom>
          <a:noFill/>
        </p:spPr>
        <p:txBody>
          <a:bodyPr wrap="square" rtlCol="0">
            <a:spAutoFit/>
          </a:bodyPr>
          <a:lstStyle/>
          <a:p>
            <a:pPr algn="ctr"/>
            <a:r>
              <a:rPr lang="en-GB" sz="8800" dirty="0" err="1" smtClean="0">
                <a:solidFill>
                  <a:srgbClr val="115076"/>
                </a:solidFill>
                <a:latin typeface="Century Gothic" panose="020B0502020202020204" pitchFamily="34" charset="0"/>
                <a:cs typeface="Calibri" panose="020F0502020204030204" pitchFamily="34" charset="0"/>
              </a:rPr>
              <a:t>d</a:t>
            </a:r>
            <a:r>
              <a:rPr lang="en-GB" sz="8800" dirty="0" err="1" smtClean="0">
                <a:solidFill>
                  <a:srgbClr val="FA6500"/>
                </a:solidFill>
                <a:latin typeface="Century Gothic" panose="020B0502020202020204" pitchFamily="34" charset="0"/>
                <a:cs typeface="Calibri" panose="020F0502020204030204" pitchFamily="34" charset="0"/>
              </a:rPr>
              <a:t>eu</a:t>
            </a:r>
            <a:r>
              <a:rPr lang="en-GB" sz="8800" dirty="0" err="1" smtClean="0">
                <a:solidFill>
                  <a:srgbClr val="115076"/>
                </a:solidFill>
                <a:latin typeface="Century Gothic" panose="020B0502020202020204" pitchFamily="34" charset="0"/>
                <a:cs typeface="Calibri" panose="020F0502020204030204" pitchFamily="34" charset="0"/>
              </a:rPr>
              <a:t>x</a:t>
            </a:r>
            <a:endParaRPr lang="en-GB" sz="8800" b="1" dirty="0">
              <a:solidFill>
                <a:srgbClr val="7030A0"/>
              </a:solidFill>
              <a:latin typeface="Century Gothic" panose="020B0502020202020204" pitchFamily="34" charset="0"/>
              <a:cs typeface="Calibri" panose="020F0502020204030204" pitchFamily="34" charset="0"/>
            </a:endParaRPr>
          </a:p>
        </p:txBody>
      </p:sp>
      <p:sp>
        <p:nvSpPr>
          <p:cNvPr id="2" name="Rounded Rectangle 1"/>
          <p:cNvSpPr/>
          <p:nvPr/>
        </p:nvSpPr>
        <p:spPr>
          <a:xfrm>
            <a:off x="4683034" y="1510748"/>
            <a:ext cx="2922104" cy="3282041"/>
          </a:xfrm>
          <a:prstGeom prst="roundRect">
            <a:avLst/>
          </a:prstGeom>
          <a:noFill/>
          <a:ln>
            <a:solidFill>
              <a:srgbClr val="115076"/>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72528" y="283723"/>
            <a:ext cx="3007386" cy="1200329"/>
          </a:xfrm>
          <a:prstGeom prst="rect">
            <a:avLst/>
          </a:prstGeom>
          <a:noFill/>
        </p:spPr>
        <p:txBody>
          <a:bodyPr wrap="square" rtlCol="0">
            <a:spAutoFit/>
          </a:bodyPr>
          <a:lstStyle/>
          <a:p>
            <a:pPr algn="ctr"/>
            <a:r>
              <a:rPr lang="en-GB" sz="7200" dirty="0" err="1" smtClean="0">
                <a:solidFill>
                  <a:srgbClr val="115076"/>
                </a:solidFill>
                <a:latin typeface="Century Gothic" panose="020B0502020202020204" pitchFamily="34" charset="0"/>
                <a:cs typeface="Calibri" panose="020F0502020204030204" pitchFamily="34" charset="0"/>
              </a:rPr>
              <a:t>j</a:t>
            </a:r>
            <a:r>
              <a:rPr lang="en-GB" sz="7200" dirty="0" err="1" smtClean="0">
                <a:solidFill>
                  <a:srgbClr val="FA6500"/>
                </a:solidFill>
                <a:latin typeface="Century Gothic" panose="020B0502020202020204" pitchFamily="34" charset="0"/>
                <a:cs typeface="Calibri" panose="020F0502020204030204" pitchFamily="34" charset="0"/>
              </a:rPr>
              <a:t>eu</a:t>
            </a:r>
            <a:r>
              <a:rPr lang="en-GB" sz="7200" dirty="0" err="1" smtClean="0">
                <a:solidFill>
                  <a:srgbClr val="115076"/>
                </a:solidFill>
                <a:latin typeface="Century Gothic" panose="020B0502020202020204" pitchFamily="34" charset="0"/>
                <a:cs typeface="Calibri" panose="020F0502020204030204" pitchFamily="34" charset="0"/>
              </a:rPr>
              <a:t>di</a:t>
            </a:r>
            <a:endParaRPr lang="en-GB" sz="7200" dirty="0">
              <a:solidFill>
                <a:srgbClr val="115076"/>
              </a:solidFill>
              <a:latin typeface="Century Gothic" panose="020B0502020202020204" pitchFamily="34" charset="0"/>
              <a:cs typeface="Calibri" panose="020F0502020204030204" pitchFamily="34" charset="0"/>
            </a:endParaRPr>
          </a:p>
        </p:txBody>
      </p:sp>
      <p:sp>
        <p:nvSpPr>
          <p:cNvPr id="14" name="TextBox 13"/>
          <p:cNvSpPr txBox="1"/>
          <p:nvPr/>
        </p:nvSpPr>
        <p:spPr>
          <a:xfrm>
            <a:off x="8711451" y="256212"/>
            <a:ext cx="3007386" cy="1200329"/>
          </a:xfrm>
          <a:prstGeom prst="rect">
            <a:avLst/>
          </a:prstGeom>
          <a:noFill/>
        </p:spPr>
        <p:txBody>
          <a:bodyPr wrap="square" rtlCol="0">
            <a:spAutoFit/>
          </a:bodyPr>
          <a:lstStyle/>
          <a:p>
            <a:pPr algn="ctr"/>
            <a:r>
              <a:rPr lang="en-GB" sz="7200" dirty="0" err="1" smtClean="0">
                <a:solidFill>
                  <a:srgbClr val="115076"/>
                </a:solidFill>
                <a:latin typeface="Century Gothic" panose="020B0502020202020204" pitchFamily="34" charset="0"/>
                <a:cs typeface="Calibri" panose="020F0502020204030204" pitchFamily="34" charset="0"/>
              </a:rPr>
              <a:t>j</a:t>
            </a:r>
            <a:r>
              <a:rPr lang="en-GB" sz="7200" dirty="0" err="1" smtClean="0">
                <a:solidFill>
                  <a:srgbClr val="FA6500"/>
                </a:solidFill>
                <a:latin typeface="Century Gothic" panose="020B0502020202020204" pitchFamily="34" charset="0"/>
                <a:cs typeface="Calibri" panose="020F0502020204030204" pitchFamily="34" charset="0"/>
              </a:rPr>
              <a:t>eu</a:t>
            </a:r>
            <a:endParaRPr lang="en-GB" sz="7200" dirty="0">
              <a:solidFill>
                <a:srgbClr val="FA6500"/>
              </a:solidFill>
              <a:latin typeface="Century Gothic" panose="020B0502020202020204" pitchFamily="34" charset="0"/>
              <a:cs typeface="Calibri" panose="020F0502020204030204" pitchFamily="34" charset="0"/>
            </a:endParaRPr>
          </a:p>
        </p:txBody>
      </p:sp>
      <p:sp>
        <p:nvSpPr>
          <p:cNvPr id="15" name="TextBox 14"/>
          <p:cNvSpPr txBox="1"/>
          <p:nvPr/>
        </p:nvSpPr>
        <p:spPr>
          <a:xfrm>
            <a:off x="4298639" y="4651838"/>
            <a:ext cx="3690893"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un </a:t>
            </a:r>
            <a:r>
              <a:rPr lang="en-GB" sz="7200" dirty="0" err="1" smtClean="0">
                <a:solidFill>
                  <a:srgbClr val="115076"/>
                </a:solidFill>
                <a:latin typeface="Century Gothic" panose="020B0502020202020204" pitchFamily="34" charset="0"/>
                <a:cs typeface="Calibri" panose="020F0502020204030204" pitchFamily="34" charset="0"/>
              </a:rPr>
              <a:t>p</a:t>
            </a:r>
            <a:r>
              <a:rPr lang="en-GB" sz="7200" dirty="0" err="1" smtClean="0">
                <a:solidFill>
                  <a:srgbClr val="FA6500"/>
                </a:solidFill>
                <a:latin typeface="Century Gothic" panose="020B0502020202020204" pitchFamily="34" charset="0"/>
                <a:cs typeface="Calibri" panose="020F0502020204030204" pitchFamily="34" charset="0"/>
              </a:rPr>
              <a:t>eu</a:t>
            </a:r>
            <a:endParaRPr lang="en-GB" sz="7200" dirty="0">
              <a:solidFill>
                <a:srgbClr val="FA6500"/>
              </a:solidFill>
              <a:latin typeface="Century Gothic" panose="020B0502020202020204" pitchFamily="34" charset="0"/>
              <a:cs typeface="Calibri" panose="020F0502020204030204" pitchFamily="34" charset="0"/>
            </a:endParaRPr>
          </a:p>
        </p:txBody>
      </p:sp>
      <p:sp>
        <p:nvSpPr>
          <p:cNvPr id="6" name="TextBox 5"/>
          <p:cNvSpPr txBox="1"/>
          <p:nvPr/>
        </p:nvSpPr>
        <p:spPr>
          <a:xfrm>
            <a:off x="5308504" y="5636150"/>
            <a:ext cx="1855604" cy="646331"/>
          </a:xfrm>
          <a:prstGeom prst="rect">
            <a:avLst/>
          </a:prstGeom>
          <a:noFill/>
        </p:spPr>
        <p:txBody>
          <a:bodyPr wrap="square" rtlCol="0">
            <a:spAutoFit/>
          </a:bodyPr>
          <a:lstStyle/>
          <a:p>
            <a:pPr algn="ctr"/>
            <a:r>
              <a:rPr lang="en-GB" sz="3600" dirty="0" smtClean="0">
                <a:solidFill>
                  <a:srgbClr val="115076"/>
                </a:solidFill>
                <a:latin typeface="Century Gothic" panose="020B0502020202020204" pitchFamily="34" charset="0"/>
              </a:rPr>
              <a:t>[a little]</a:t>
            </a:r>
            <a:endParaRPr lang="en-GB" sz="3600" dirty="0">
              <a:solidFill>
                <a:srgbClr val="115076"/>
              </a:solidFill>
              <a:latin typeface="Century Gothic" panose="020B0502020202020204" pitchFamily="34" charset="0"/>
            </a:endParaRPr>
          </a:p>
        </p:txBody>
      </p:sp>
      <p:sp>
        <p:nvSpPr>
          <p:cNvPr id="16" name="TextBox 15"/>
          <p:cNvSpPr txBox="1"/>
          <p:nvPr/>
        </p:nvSpPr>
        <p:spPr>
          <a:xfrm>
            <a:off x="8711451" y="4661615"/>
            <a:ext cx="3007386"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li</a:t>
            </a:r>
            <a:r>
              <a:rPr lang="en-GB" sz="7200" dirty="0" smtClean="0">
                <a:solidFill>
                  <a:srgbClr val="FA6500"/>
                </a:solidFill>
                <a:latin typeface="Century Gothic" panose="020B0502020202020204" pitchFamily="34" charset="0"/>
                <a:cs typeface="Calibri" panose="020F0502020204030204" pitchFamily="34" charset="0"/>
              </a:rPr>
              <a:t>eu</a:t>
            </a:r>
            <a:endParaRPr lang="en-GB" sz="7200" dirty="0">
              <a:solidFill>
                <a:srgbClr val="FA6500"/>
              </a:solidFill>
              <a:latin typeface="Century Gothic" panose="020B0502020202020204" pitchFamily="34" charset="0"/>
              <a:cs typeface="Calibri" panose="020F0502020204030204" pitchFamily="34" charset="0"/>
            </a:endParaRPr>
          </a:p>
        </p:txBody>
      </p:sp>
      <p:sp>
        <p:nvSpPr>
          <p:cNvPr id="17" name="TextBox 16"/>
          <p:cNvSpPr txBox="1"/>
          <p:nvPr/>
        </p:nvSpPr>
        <p:spPr>
          <a:xfrm>
            <a:off x="9287341" y="5636150"/>
            <a:ext cx="1855604" cy="646331"/>
          </a:xfrm>
          <a:prstGeom prst="rect">
            <a:avLst/>
          </a:prstGeom>
          <a:noFill/>
        </p:spPr>
        <p:txBody>
          <a:bodyPr wrap="square" rtlCol="0">
            <a:spAutoFit/>
          </a:bodyPr>
          <a:lstStyle/>
          <a:p>
            <a:pPr algn="ctr"/>
            <a:r>
              <a:rPr lang="en-GB" sz="3600" dirty="0" smtClean="0">
                <a:solidFill>
                  <a:srgbClr val="115076"/>
                </a:solidFill>
                <a:latin typeface="Century Gothic" panose="020B0502020202020204" pitchFamily="34" charset="0"/>
              </a:rPr>
              <a:t>[place]</a:t>
            </a:r>
            <a:endParaRPr lang="en-GB" sz="3600" dirty="0">
              <a:solidFill>
                <a:srgbClr val="115076"/>
              </a:solidFill>
              <a:latin typeface="Century Gothic" panose="020B0502020202020204" pitchFamily="34" charset="0"/>
            </a:endParaRPr>
          </a:p>
        </p:txBody>
      </p:sp>
      <p:sp>
        <p:nvSpPr>
          <p:cNvPr id="18" name="TextBox 17"/>
          <p:cNvSpPr txBox="1"/>
          <p:nvPr/>
        </p:nvSpPr>
        <p:spPr>
          <a:xfrm>
            <a:off x="208638" y="4651839"/>
            <a:ext cx="4301405"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f</a:t>
            </a:r>
            <a:r>
              <a:rPr lang="en-GB" sz="7200" dirty="0" smtClean="0">
                <a:solidFill>
                  <a:srgbClr val="FA6500"/>
                </a:solidFill>
                <a:latin typeface="Century Gothic" panose="020B0502020202020204" pitchFamily="34" charset="0"/>
                <a:cs typeface="Calibri" panose="020F0502020204030204" pitchFamily="34" charset="0"/>
              </a:rPr>
              <a:t>eu</a:t>
            </a:r>
            <a:endParaRPr lang="en-GB" sz="7200" dirty="0">
              <a:solidFill>
                <a:srgbClr val="FA6500"/>
              </a:solidFill>
              <a:latin typeface="Century Gothic" panose="020B0502020202020204" pitchFamily="34" charset="0"/>
              <a:cs typeface="Calibri" panose="020F0502020204030204" pitchFamily="34" charset="0"/>
            </a:endParaRPr>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6156" y="1733032"/>
            <a:ext cx="1649493" cy="1649493"/>
          </a:xfrm>
          <a:prstGeom prst="rect">
            <a:avLst/>
          </a:prstGeom>
          <a:effectLst>
            <a:outerShdw blurRad="50800" dist="38100" dir="5400000" algn="t" rotWithShape="0">
              <a:prstClr val="black">
                <a:alpha val="40000"/>
              </a:prstClr>
            </a:outerShdw>
          </a:effectLst>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1475" y="2842372"/>
            <a:ext cx="1639867" cy="2236779"/>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4278" y="1363944"/>
            <a:ext cx="1720805" cy="1643209"/>
          </a:xfrm>
          <a:prstGeom prst="rect">
            <a:avLst/>
          </a:prstGeom>
        </p:spPr>
      </p:pic>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58145" y="1356498"/>
            <a:ext cx="1913996" cy="1742196"/>
          </a:xfrm>
          <a:prstGeom prst="rect">
            <a:avLst/>
          </a:prstGeom>
        </p:spPr>
      </p:pic>
    </p:spTree>
    <p:extLst>
      <p:ext uri="{BB962C8B-B14F-4D97-AF65-F5344CB8AC3E}">
        <p14:creationId xmlns:p14="http://schemas.microsoft.com/office/powerpoint/2010/main" val="10346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500"/>
                                        <p:tgtEl>
                                          <p:spTgt spid="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 grpId="0" animBg="1"/>
      <p:bldP spid="7" grpId="0"/>
      <p:bldP spid="14" grpId="0"/>
      <p:bldP spid="15" grpId="0"/>
      <p:bldP spid="6" grpId="0"/>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37513" y="6474410"/>
            <a:ext cx="3449248" cy="276999"/>
          </a:xfrm>
          <a:prstGeom prst="rect">
            <a:avLst/>
          </a:prstGeom>
          <a:noFill/>
        </p:spPr>
        <p:txBody>
          <a:bodyPr wrap="square" rtlCol="0">
            <a:spAutoFit/>
          </a:bodyPr>
          <a:lstStyle/>
          <a:p>
            <a:r>
              <a:rPr lang="en-GB" sz="1200" dirty="0" smtClean="0">
                <a:solidFill>
                  <a:prstClr val="white"/>
                </a:solidFill>
                <a:latin typeface="Century Gothic" panose="020B0502020202020204" pitchFamily="34" charset="0"/>
              </a:rPr>
              <a:t>Stephen Owen / Rachel Hawkes</a:t>
            </a:r>
            <a:endParaRPr lang="en-GB" sz="1200" dirty="0">
              <a:solidFill>
                <a:prstClr val="white"/>
              </a:solidFill>
              <a:latin typeface="Century Gothic" panose="020B0502020202020204" pitchFamily="34" charset="0"/>
            </a:endParaRPr>
          </a:p>
        </p:txBody>
      </p:sp>
      <p:sp>
        <p:nvSpPr>
          <p:cNvPr id="11" name="TextBox 10"/>
          <p:cNvSpPr txBox="1"/>
          <p:nvPr/>
        </p:nvSpPr>
        <p:spPr>
          <a:xfrm>
            <a:off x="4719382" y="-795846"/>
            <a:ext cx="3935648" cy="2662267"/>
          </a:xfrm>
          <a:prstGeom prst="rect">
            <a:avLst/>
          </a:prstGeom>
          <a:noFill/>
        </p:spPr>
        <p:txBody>
          <a:bodyPr wrap="square" rtlCol="0">
            <a:spAutoFit/>
          </a:bodyPr>
          <a:lstStyle/>
          <a:p>
            <a:r>
              <a:rPr lang="en-GB" sz="16700" b="1" dirty="0" err="1" smtClean="0">
                <a:solidFill>
                  <a:srgbClr val="115076"/>
                </a:solidFill>
                <a:latin typeface="Century Gothic" panose="020B0502020202020204" pitchFamily="34" charset="0"/>
                <a:cs typeface="Calibri" panose="020F0502020204030204" pitchFamily="34" charset="0"/>
              </a:rPr>
              <a:t>eu</a:t>
            </a:r>
            <a:endParaRPr lang="en-GB" sz="16700" b="1" dirty="0">
              <a:solidFill>
                <a:srgbClr val="115076"/>
              </a:solidFill>
              <a:latin typeface="Century Gothic" panose="020B0502020202020204" pitchFamily="34" charset="0"/>
              <a:cs typeface="Calibri" panose="020F0502020204030204" pitchFamily="34" charset="0"/>
            </a:endParaRPr>
          </a:p>
        </p:txBody>
      </p:sp>
      <p:sp>
        <p:nvSpPr>
          <p:cNvPr id="12" name="TextBox 11"/>
          <p:cNvSpPr txBox="1"/>
          <p:nvPr/>
        </p:nvSpPr>
        <p:spPr>
          <a:xfrm>
            <a:off x="4048306" y="3293519"/>
            <a:ext cx="4152630" cy="1446550"/>
          </a:xfrm>
          <a:prstGeom prst="rect">
            <a:avLst/>
          </a:prstGeom>
          <a:noFill/>
        </p:spPr>
        <p:txBody>
          <a:bodyPr wrap="square" rtlCol="0">
            <a:spAutoFit/>
          </a:bodyPr>
          <a:lstStyle/>
          <a:p>
            <a:pPr algn="ctr"/>
            <a:r>
              <a:rPr lang="en-GB" sz="8800" dirty="0" err="1" smtClean="0">
                <a:solidFill>
                  <a:srgbClr val="115076"/>
                </a:solidFill>
                <a:latin typeface="Century Gothic" panose="020B0502020202020204" pitchFamily="34" charset="0"/>
                <a:cs typeface="Calibri" panose="020F0502020204030204" pitchFamily="34" charset="0"/>
              </a:rPr>
              <a:t>d</a:t>
            </a:r>
            <a:r>
              <a:rPr lang="en-GB" sz="8800" dirty="0" err="1">
                <a:solidFill>
                  <a:srgbClr val="FA6500"/>
                </a:solidFill>
                <a:latin typeface="Century Gothic" panose="020B0502020202020204" pitchFamily="34" charset="0"/>
                <a:cs typeface="Calibri" panose="020F0502020204030204" pitchFamily="34" charset="0"/>
              </a:rPr>
              <a:t>eu</a:t>
            </a:r>
            <a:r>
              <a:rPr lang="en-GB" sz="8800" dirty="0" err="1" smtClean="0">
                <a:solidFill>
                  <a:srgbClr val="115076"/>
                </a:solidFill>
                <a:latin typeface="Century Gothic" panose="020B0502020202020204" pitchFamily="34" charset="0"/>
                <a:cs typeface="Calibri" panose="020F0502020204030204" pitchFamily="34" charset="0"/>
              </a:rPr>
              <a:t>x</a:t>
            </a:r>
            <a:endParaRPr lang="en-GB" sz="8800" b="1" dirty="0">
              <a:solidFill>
                <a:srgbClr val="7030A0"/>
              </a:solidFill>
              <a:latin typeface="Century Gothic" panose="020B0502020202020204" pitchFamily="34" charset="0"/>
              <a:cs typeface="Calibri" panose="020F0502020204030204" pitchFamily="34" charset="0"/>
            </a:endParaRPr>
          </a:p>
        </p:txBody>
      </p:sp>
      <p:sp>
        <p:nvSpPr>
          <p:cNvPr id="2" name="Rounded Rectangle 1"/>
          <p:cNvSpPr/>
          <p:nvPr/>
        </p:nvSpPr>
        <p:spPr>
          <a:xfrm>
            <a:off x="4683034" y="1510748"/>
            <a:ext cx="2922104" cy="3282041"/>
          </a:xfrm>
          <a:prstGeom prst="roundRect">
            <a:avLst/>
          </a:prstGeom>
          <a:noFill/>
          <a:ln>
            <a:solidFill>
              <a:srgbClr val="115076"/>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TextBox 6"/>
          <p:cNvSpPr txBox="1"/>
          <p:nvPr/>
        </p:nvSpPr>
        <p:spPr>
          <a:xfrm>
            <a:off x="272528" y="283723"/>
            <a:ext cx="3007386" cy="1200329"/>
          </a:xfrm>
          <a:prstGeom prst="rect">
            <a:avLst/>
          </a:prstGeom>
          <a:noFill/>
        </p:spPr>
        <p:txBody>
          <a:bodyPr wrap="square" rtlCol="0">
            <a:spAutoFit/>
          </a:bodyPr>
          <a:lstStyle/>
          <a:p>
            <a:pPr algn="ctr"/>
            <a:r>
              <a:rPr lang="en-GB" sz="7200" dirty="0" err="1" smtClean="0">
                <a:solidFill>
                  <a:srgbClr val="115076"/>
                </a:solidFill>
                <a:latin typeface="Century Gothic" panose="020B0502020202020204" pitchFamily="34" charset="0"/>
                <a:cs typeface="Calibri" panose="020F0502020204030204" pitchFamily="34" charset="0"/>
              </a:rPr>
              <a:t>j</a:t>
            </a:r>
            <a:r>
              <a:rPr lang="en-GB" sz="7200" dirty="0" err="1" smtClean="0">
                <a:solidFill>
                  <a:srgbClr val="FA6500"/>
                </a:solidFill>
                <a:latin typeface="Century Gothic" panose="020B0502020202020204" pitchFamily="34" charset="0"/>
                <a:cs typeface="Calibri" panose="020F0502020204030204" pitchFamily="34" charset="0"/>
              </a:rPr>
              <a:t>eu</a:t>
            </a:r>
            <a:r>
              <a:rPr lang="en-GB" sz="7200" dirty="0" err="1" smtClean="0">
                <a:solidFill>
                  <a:srgbClr val="115076"/>
                </a:solidFill>
                <a:latin typeface="Century Gothic" panose="020B0502020202020204" pitchFamily="34" charset="0"/>
                <a:cs typeface="Calibri" panose="020F0502020204030204" pitchFamily="34" charset="0"/>
              </a:rPr>
              <a:t>di</a:t>
            </a:r>
            <a:endParaRPr lang="en-GB" sz="7200" dirty="0">
              <a:solidFill>
                <a:srgbClr val="115076"/>
              </a:solidFill>
              <a:latin typeface="Century Gothic" panose="020B0502020202020204" pitchFamily="34" charset="0"/>
              <a:cs typeface="Calibri" panose="020F0502020204030204" pitchFamily="34" charset="0"/>
            </a:endParaRPr>
          </a:p>
        </p:txBody>
      </p:sp>
      <p:sp>
        <p:nvSpPr>
          <p:cNvPr id="14" name="TextBox 13"/>
          <p:cNvSpPr txBox="1"/>
          <p:nvPr/>
        </p:nvSpPr>
        <p:spPr>
          <a:xfrm>
            <a:off x="8711451" y="256212"/>
            <a:ext cx="3007386" cy="1200329"/>
          </a:xfrm>
          <a:prstGeom prst="rect">
            <a:avLst/>
          </a:prstGeom>
          <a:noFill/>
        </p:spPr>
        <p:txBody>
          <a:bodyPr wrap="square" rtlCol="0">
            <a:spAutoFit/>
          </a:bodyPr>
          <a:lstStyle/>
          <a:p>
            <a:pPr algn="ctr"/>
            <a:r>
              <a:rPr lang="en-GB" sz="7200" dirty="0" err="1" smtClean="0">
                <a:solidFill>
                  <a:srgbClr val="115076"/>
                </a:solidFill>
                <a:latin typeface="Century Gothic" panose="020B0502020202020204" pitchFamily="34" charset="0"/>
                <a:cs typeface="Calibri" panose="020F0502020204030204" pitchFamily="34" charset="0"/>
              </a:rPr>
              <a:t>j</a:t>
            </a:r>
            <a:r>
              <a:rPr lang="en-GB" sz="7200" dirty="0" err="1">
                <a:solidFill>
                  <a:srgbClr val="FA6500"/>
                </a:solidFill>
                <a:latin typeface="Century Gothic" panose="020B0502020202020204" pitchFamily="34" charset="0"/>
                <a:cs typeface="Calibri" panose="020F0502020204030204" pitchFamily="34" charset="0"/>
              </a:rPr>
              <a:t>eu</a:t>
            </a:r>
            <a:endParaRPr lang="en-GB" sz="7200" dirty="0">
              <a:solidFill>
                <a:srgbClr val="FA6500"/>
              </a:solidFill>
              <a:latin typeface="Century Gothic" panose="020B0502020202020204" pitchFamily="34" charset="0"/>
              <a:cs typeface="Calibri" panose="020F0502020204030204" pitchFamily="34" charset="0"/>
            </a:endParaRPr>
          </a:p>
        </p:txBody>
      </p:sp>
      <p:sp>
        <p:nvSpPr>
          <p:cNvPr id="15" name="TextBox 14"/>
          <p:cNvSpPr txBox="1"/>
          <p:nvPr/>
        </p:nvSpPr>
        <p:spPr>
          <a:xfrm>
            <a:off x="4298639" y="4661615"/>
            <a:ext cx="3690893"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un </a:t>
            </a:r>
            <a:r>
              <a:rPr lang="en-GB" sz="7200" dirty="0" err="1" smtClean="0">
                <a:solidFill>
                  <a:srgbClr val="115076"/>
                </a:solidFill>
                <a:latin typeface="Century Gothic" panose="020B0502020202020204" pitchFamily="34" charset="0"/>
                <a:cs typeface="Calibri" panose="020F0502020204030204" pitchFamily="34" charset="0"/>
              </a:rPr>
              <a:t>p</a:t>
            </a:r>
            <a:r>
              <a:rPr lang="en-GB" sz="7200" dirty="0" err="1">
                <a:solidFill>
                  <a:srgbClr val="FA6500"/>
                </a:solidFill>
                <a:latin typeface="Century Gothic" panose="020B0502020202020204" pitchFamily="34" charset="0"/>
                <a:cs typeface="Calibri" panose="020F0502020204030204" pitchFamily="34" charset="0"/>
              </a:rPr>
              <a:t>eu</a:t>
            </a:r>
            <a:endParaRPr lang="en-GB" sz="7200" dirty="0">
              <a:solidFill>
                <a:srgbClr val="FA6500"/>
              </a:solidFill>
              <a:latin typeface="Century Gothic" panose="020B0502020202020204" pitchFamily="34" charset="0"/>
              <a:cs typeface="Calibri" panose="020F0502020204030204" pitchFamily="34" charset="0"/>
            </a:endParaRPr>
          </a:p>
        </p:txBody>
      </p:sp>
      <p:sp>
        <p:nvSpPr>
          <p:cNvPr id="16" name="TextBox 15"/>
          <p:cNvSpPr txBox="1"/>
          <p:nvPr/>
        </p:nvSpPr>
        <p:spPr>
          <a:xfrm>
            <a:off x="8711451" y="4661615"/>
            <a:ext cx="3007386"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li</a:t>
            </a:r>
            <a:r>
              <a:rPr lang="en-GB" sz="7200" dirty="0">
                <a:solidFill>
                  <a:srgbClr val="FA6500"/>
                </a:solidFill>
                <a:latin typeface="Century Gothic" panose="020B0502020202020204" pitchFamily="34" charset="0"/>
                <a:cs typeface="Calibri" panose="020F0502020204030204" pitchFamily="34" charset="0"/>
              </a:rPr>
              <a:t>eu</a:t>
            </a:r>
            <a:endParaRPr lang="en-GB" sz="7200" dirty="0">
              <a:solidFill>
                <a:srgbClr val="FA6500"/>
              </a:solidFill>
              <a:latin typeface="Century Gothic" panose="020B0502020202020204" pitchFamily="34" charset="0"/>
              <a:cs typeface="Calibri" panose="020F0502020204030204" pitchFamily="34" charset="0"/>
            </a:endParaRPr>
          </a:p>
        </p:txBody>
      </p:sp>
      <p:sp>
        <p:nvSpPr>
          <p:cNvPr id="18" name="TextBox 17"/>
          <p:cNvSpPr txBox="1"/>
          <p:nvPr/>
        </p:nvSpPr>
        <p:spPr>
          <a:xfrm>
            <a:off x="208638" y="4651839"/>
            <a:ext cx="4301405"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f</a:t>
            </a:r>
            <a:r>
              <a:rPr lang="en-GB" sz="7200" dirty="0">
                <a:solidFill>
                  <a:srgbClr val="FA6500"/>
                </a:solidFill>
                <a:latin typeface="Century Gothic" panose="020B0502020202020204" pitchFamily="34" charset="0"/>
                <a:cs typeface="Calibri" panose="020F0502020204030204" pitchFamily="34" charset="0"/>
              </a:rPr>
              <a:t>eu</a:t>
            </a:r>
            <a:endParaRPr lang="en-GB" sz="7200" dirty="0">
              <a:solidFill>
                <a:srgbClr val="FA6500"/>
              </a:solidFill>
              <a:latin typeface="Century Gothic" panose="020B0502020202020204" pitchFamily="34" charset="0"/>
              <a:cs typeface="Calibri" panose="020F0502020204030204" pitchFamily="34" charset="0"/>
            </a:endParaRPr>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6156" y="1733032"/>
            <a:ext cx="1649493" cy="164949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3879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 grpId="0" animBg="1"/>
      <p:bldP spid="7" grpId="0"/>
      <p:bldP spid="14" grpId="0"/>
      <p:bldP spid="15" grpId="0"/>
      <p:bldP spid="16"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smtClean="0">
                <a:solidFill>
                  <a:prstClr val="white"/>
                </a:solidFill>
                <a:latin typeface="Century Gothic" panose="020B0502020202020204" pitchFamily="34" charset="0"/>
              </a:rPr>
              <a:t>Rachel Hawkes</a:t>
            </a:r>
            <a:endParaRPr lang="en-GB" sz="1200" dirty="0">
              <a:solidFill>
                <a:prstClr val="white"/>
              </a:solidFill>
              <a:latin typeface="Century Gothic" panose="020B0502020202020204" pitchFamily="34" charset="0"/>
            </a:endParaRPr>
          </a:p>
        </p:txBody>
      </p:sp>
      <p:pic>
        <p:nvPicPr>
          <p:cNvPr id="3" name="Picture 7"/>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543614" y="453418"/>
            <a:ext cx="896536" cy="67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91378" y="617539"/>
            <a:ext cx="551646" cy="535097"/>
          </a:xfrm>
          <a:prstGeom prst="rect">
            <a:avLst/>
          </a:prstGeom>
        </p:spPr>
      </p:pic>
      <p:sp>
        <p:nvSpPr>
          <p:cNvPr id="11" name="Rectangle 2"/>
          <p:cNvSpPr>
            <a:spLocks noChangeArrowheads="1"/>
          </p:cNvSpPr>
          <p:nvPr/>
        </p:nvSpPr>
        <p:spPr bwMode="auto">
          <a:xfrm>
            <a:off x="9978337" y="617541"/>
            <a:ext cx="502131" cy="4156257"/>
          </a:xfrm>
          <a:prstGeom prst="rect">
            <a:avLst/>
          </a:prstGeom>
          <a:solidFill>
            <a:srgbClr val="CC0099"/>
          </a:solidFill>
          <a:ln w="9525">
            <a:solidFill>
              <a:schemeClr val="tx1"/>
            </a:solidFill>
            <a:miter lim="800000"/>
            <a:headEnd/>
            <a:tailEnd/>
          </a:ln>
          <a:effectLst/>
          <a:scene3d>
            <a:camera prst="orthographicFront"/>
            <a:lightRig rig="threePt" dir="t"/>
          </a:scene3d>
          <a:sp3d extrusionH="76200" prstMaterial="clear">
            <a:bevelT w="152400" h="50800" prst="softRound"/>
            <a:bevelB/>
            <a:extrusionClr>
              <a:schemeClr val="bg1"/>
            </a:extrusionClr>
          </a:sp3d>
        </p:spPr>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12" name="Rectangle 3"/>
          <p:cNvSpPr>
            <a:spLocks noChangeArrowheads="1"/>
          </p:cNvSpPr>
          <p:nvPr/>
        </p:nvSpPr>
        <p:spPr bwMode="auto">
          <a:xfrm>
            <a:off x="9975971" y="617539"/>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13" name="Line 4"/>
          <p:cNvSpPr>
            <a:spLocks noChangeShapeType="1"/>
          </p:cNvSpPr>
          <p:nvPr/>
        </p:nvSpPr>
        <p:spPr bwMode="auto">
          <a:xfrm>
            <a:off x="10661710" y="606113"/>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14" name="Line 7"/>
          <p:cNvSpPr>
            <a:spLocks noChangeShapeType="1"/>
          </p:cNvSpPr>
          <p:nvPr/>
        </p:nvSpPr>
        <p:spPr bwMode="auto">
          <a:xfrm>
            <a:off x="10686398" y="606113"/>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15" name="Line 9"/>
          <p:cNvSpPr>
            <a:spLocks noChangeShapeType="1"/>
          </p:cNvSpPr>
          <p:nvPr/>
        </p:nvSpPr>
        <p:spPr bwMode="auto">
          <a:xfrm>
            <a:off x="10661710" y="4762372"/>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16" name="Text Box 10"/>
          <p:cNvSpPr txBox="1">
            <a:spLocks noChangeArrowheads="1"/>
          </p:cNvSpPr>
          <p:nvPr/>
        </p:nvSpPr>
        <p:spPr bwMode="auto">
          <a:xfrm>
            <a:off x="10661710" y="2590015"/>
            <a:ext cx="1439862" cy="36933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GB" b="1" dirty="0" err="1" smtClean="0">
                <a:solidFill>
                  <a:srgbClr val="5B9BD5">
                    <a:lumMod val="50000"/>
                  </a:srgbClr>
                </a:solidFill>
                <a:latin typeface="Century Gothic" panose="020B0502020202020204" pitchFamily="34" charset="0"/>
              </a:rPr>
              <a:t>Secondes</a:t>
            </a:r>
            <a:endParaRPr lang="en-GB" b="1" dirty="0">
              <a:solidFill>
                <a:srgbClr val="5B9BD5">
                  <a:lumMod val="50000"/>
                </a:srgbClr>
              </a:solidFill>
              <a:latin typeface="Century Gothic" panose="020B0502020202020204" pitchFamily="34" charset="0"/>
            </a:endParaRPr>
          </a:p>
        </p:txBody>
      </p:sp>
      <p:sp>
        <p:nvSpPr>
          <p:cNvPr id="17" name="Text Box 12"/>
          <p:cNvSpPr txBox="1">
            <a:spLocks noChangeArrowheads="1"/>
          </p:cNvSpPr>
          <p:nvPr/>
        </p:nvSpPr>
        <p:spPr bwMode="auto">
          <a:xfrm>
            <a:off x="10903189" y="448262"/>
            <a:ext cx="431800" cy="338554"/>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60</a:t>
            </a:r>
          </a:p>
        </p:txBody>
      </p:sp>
      <p:sp>
        <p:nvSpPr>
          <p:cNvPr id="18" name="Text Box 14"/>
          <p:cNvSpPr txBox="1">
            <a:spLocks noChangeArrowheads="1"/>
          </p:cNvSpPr>
          <p:nvPr/>
        </p:nvSpPr>
        <p:spPr bwMode="auto">
          <a:xfrm>
            <a:off x="10878501" y="4581844"/>
            <a:ext cx="734174" cy="338554"/>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0</a:t>
            </a:r>
          </a:p>
        </p:txBody>
      </p:sp>
      <p:sp>
        <p:nvSpPr>
          <p:cNvPr id="19" name="Rectangle 18"/>
          <p:cNvSpPr/>
          <p:nvPr/>
        </p:nvSpPr>
        <p:spPr>
          <a:xfrm>
            <a:off x="9824743" y="4773798"/>
            <a:ext cx="745068" cy="7658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0" name="AutoShape 11">
            <a:hlinkClick r:id="" action="ppaction://noaction" highlightClick="1"/>
          </p:cNvPr>
          <p:cNvSpPr>
            <a:spLocks noChangeArrowheads="1"/>
          </p:cNvSpPr>
          <p:nvPr/>
        </p:nvSpPr>
        <p:spPr bwMode="auto">
          <a:xfrm>
            <a:off x="9715073" y="4992792"/>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defRPr/>
            </a:pPr>
            <a:r>
              <a:rPr lang="en-GB" b="1" dirty="0" smtClean="0">
                <a:solidFill>
                  <a:prstClr val="white"/>
                </a:solidFill>
                <a:latin typeface="Century Gothic" panose="020B0502020202020204" pitchFamily="34" charset="0"/>
              </a:rPr>
              <a:t>DÉBUT</a:t>
            </a:r>
            <a:endParaRPr lang="en-GB" b="1" dirty="0">
              <a:solidFill>
                <a:prstClr val="white"/>
              </a:solidFill>
              <a:latin typeface="Century Gothic" panose="020B0502020202020204" pitchFamily="34" charset="0"/>
            </a:endParaRPr>
          </a:p>
        </p:txBody>
      </p:sp>
      <p:sp>
        <p:nvSpPr>
          <p:cNvPr id="21" name="TextBox 19"/>
          <p:cNvSpPr txBox="1"/>
          <p:nvPr/>
        </p:nvSpPr>
        <p:spPr>
          <a:xfrm>
            <a:off x="661674" y="4453987"/>
            <a:ext cx="3963527"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8000" dirty="0">
                <a:solidFill>
                  <a:srgbClr val="115076"/>
                </a:solidFill>
                <a:latin typeface="Century Gothic" panose="020B0502020202020204" pitchFamily="34" charset="0"/>
                <a:cs typeface="Calibri" panose="020F0502020204030204" pitchFamily="34" charset="0"/>
              </a:rPr>
              <a:t>d</a:t>
            </a:r>
            <a:r>
              <a:rPr lang="en-GB" sz="8000" dirty="0">
                <a:solidFill>
                  <a:srgbClr val="FA6500"/>
                </a:solidFill>
                <a:latin typeface="Century Gothic" panose="020B0502020202020204" pitchFamily="34" charset="0"/>
                <a:cs typeface="Calibri" panose="020F0502020204030204" pitchFamily="34" charset="0"/>
              </a:rPr>
              <a:t>eu</a:t>
            </a:r>
            <a:r>
              <a:rPr lang="en-GB" sz="8000" dirty="0">
                <a:solidFill>
                  <a:srgbClr val="115076"/>
                </a:solidFill>
                <a:latin typeface="Century Gothic" panose="020B0502020202020204" pitchFamily="34" charset="0"/>
                <a:cs typeface="Calibri" panose="020F0502020204030204" pitchFamily="34" charset="0"/>
              </a:rPr>
              <a:t>x</a:t>
            </a:r>
          </a:p>
        </p:txBody>
      </p:sp>
      <p:sp>
        <p:nvSpPr>
          <p:cNvPr id="22" name="TextBox 20"/>
          <p:cNvSpPr txBox="1"/>
          <p:nvPr/>
        </p:nvSpPr>
        <p:spPr>
          <a:xfrm flipH="1">
            <a:off x="4625201" y="2902450"/>
            <a:ext cx="2685502"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8000" dirty="0">
                <a:solidFill>
                  <a:srgbClr val="115076"/>
                </a:solidFill>
                <a:latin typeface="Century Gothic" panose="020B0502020202020204" pitchFamily="34" charset="0"/>
                <a:cs typeface="Calibri" panose="020F0502020204030204" pitchFamily="34" charset="0"/>
              </a:rPr>
              <a:t>li</a:t>
            </a:r>
            <a:r>
              <a:rPr lang="en-GB" sz="8000" dirty="0">
                <a:solidFill>
                  <a:srgbClr val="FA6500"/>
                </a:solidFill>
                <a:latin typeface="Century Gothic" panose="020B0502020202020204" pitchFamily="34" charset="0"/>
                <a:cs typeface="Calibri" panose="020F0502020204030204" pitchFamily="34" charset="0"/>
              </a:rPr>
              <a:t>eu</a:t>
            </a:r>
          </a:p>
        </p:txBody>
      </p:sp>
      <p:sp>
        <p:nvSpPr>
          <p:cNvPr id="23" name="TextBox 21"/>
          <p:cNvSpPr txBox="1"/>
          <p:nvPr/>
        </p:nvSpPr>
        <p:spPr>
          <a:xfrm>
            <a:off x="543614" y="1462668"/>
            <a:ext cx="4413398"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8000" dirty="0">
                <a:solidFill>
                  <a:srgbClr val="115076"/>
                </a:solidFill>
                <a:latin typeface="Century Gothic" panose="020B0502020202020204" pitchFamily="34" charset="0"/>
                <a:cs typeface="Calibri" panose="020F0502020204030204" pitchFamily="34" charset="0"/>
              </a:rPr>
              <a:t>un</a:t>
            </a:r>
            <a:r>
              <a:rPr lang="en-GB" sz="8000" dirty="0">
                <a:latin typeface="Century Gothic" panose="020B0502020202020204" pitchFamily="34" charset="0"/>
                <a:cs typeface="Calibri" panose="020F0502020204030204" pitchFamily="34" charset="0"/>
              </a:rPr>
              <a:t> </a:t>
            </a:r>
            <a:r>
              <a:rPr lang="en-GB" sz="8000" dirty="0" err="1">
                <a:solidFill>
                  <a:srgbClr val="115076"/>
                </a:solidFill>
                <a:latin typeface="Century Gothic" panose="020B0502020202020204" pitchFamily="34" charset="0"/>
                <a:cs typeface="Calibri" panose="020F0502020204030204" pitchFamily="34" charset="0"/>
              </a:rPr>
              <a:t>p</a:t>
            </a:r>
            <a:r>
              <a:rPr lang="en-GB" sz="8000" dirty="0" err="1">
                <a:solidFill>
                  <a:srgbClr val="FA6500"/>
                </a:solidFill>
                <a:latin typeface="Century Gothic" panose="020B0502020202020204" pitchFamily="34" charset="0"/>
                <a:cs typeface="Calibri" panose="020F0502020204030204" pitchFamily="34" charset="0"/>
              </a:rPr>
              <a:t>eu</a:t>
            </a:r>
            <a:endParaRPr lang="en-GB" sz="8000" dirty="0">
              <a:solidFill>
                <a:srgbClr val="FA6500"/>
              </a:solidFill>
              <a:latin typeface="Century Gothic" panose="020B0502020202020204" pitchFamily="34" charset="0"/>
              <a:cs typeface="Calibri" panose="020F0502020204030204" pitchFamily="34" charset="0"/>
            </a:endParaRPr>
          </a:p>
        </p:txBody>
      </p:sp>
      <p:sp>
        <p:nvSpPr>
          <p:cNvPr id="24" name="TextBox 22"/>
          <p:cNvSpPr txBox="1"/>
          <p:nvPr/>
        </p:nvSpPr>
        <p:spPr>
          <a:xfrm>
            <a:off x="7144177" y="4367403"/>
            <a:ext cx="2175862"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8000" dirty="0" err="1">
                <a:solidFill>
                  <a:srgbClr val="115076"/>
                </a:solidFill>
                <a:latin typeface="Century Gothic" panose="020B0502020202020204" pitchFamily="34" charset="0"/>
                <a:cs typeface="Calibri" panose="020F0502020204030204" pitchFamily="34" charset="0"/>
              </a:rPr>
              <a:t>j</a:t>
            </a:r>
            <a:r>
              <a:rPr lang="en-GB" sz="8000" dirty="0" err="1">
                <a:solidFill>
                  <a:srgbClr val="FA6500"/>
                </a:solidFill>
                <a:latin typeface="Century Gothic" panose="020B0502020202020204" pitchFamily="34" charset="0"/>
                <a:cs typeface="Calibri" panose="020F0502020204030204" pitchFamily="34" charset="0"/>
              </a:rPr>
              <a:t>eu</a:t>
            </a:r>
            <a:endParaRPr lang="en-GB" sz="8000" dirty="0">
              <a:solidFill>
                <a:srgbClr val="FA6500"/>
              </a:solidFill>
              <a:latin typeface="Century Gothic" panose="020B0502020202020204" pitchFamily="34" charset="0"/>
              <a:cs typeface="Calibri" panose="020F0502020204030204" pitchFamily="34" charset="0"/>
            </a:endParaRPr>
          </a:p>
        </p:txBody>
      </p:sp>
      <p:sp>
        <p:nvSpPr>
          <p:cNvPr id="25" name="TextBox 18"/>
          <p:cNvSpPr txBox="1"/>
          <p:nvPr/>
        </p:nvSpPr>
        <p:spPr>
          <a:xfrm>
            <a:off x="6634164" y="1639180"/>
            <a:ext cx="3397352"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8000" dirty="0" err="1">
                <a:solidFill>
                  <a:srgbClr val="115076"/>
                </a:solidFill>
                <a:latin typeface="Century Gothic" panose="020B0502020202020204" pitchFamily="34" charset="0"/>
                <a:cs typeface="Calibri" panose="020F0502020204030204" pitchFamily="34" charset="0"/>
              </a:rPr>
              <a:t>j</a:t>
            </a:r>
            <a:r>
              <a:rPr lang="en-GB" sz="8000" dirty="0" err="1">
                <a:solidFill>
                  <a:srgbClr val="FA6500"/>
                </a:solidFill>
                <a:latin typeface="Century Gothic" panose="020B0502020202020204" pitchFamily="34" charset="0"/>
                <a:cs typeface="Calibri" panose="020F0502020204030204" pitchFamily="34" charset="0"/>
              </a:rPr>
              <a:t>eu</a:t>
            </a:r>
            <a:r>
              <a:rPr lang="en-GB" sz="8000" dirty="0" err="1">
                <a:solidFill>
                  <a:srgbClr val="115076"/>
                </a:solidFill>
                <a:latin typeface="Century Gothic" panose="020B0502020202020204" pitchFamily="34" charset="0"/>
                <a:cs typeface="Calibri" panose="020F0502020204030204" pitchFamily="34" charset="0"/>
              </a:rPr>
              <a:t>di</a:t>
            </a:r>
            <a:endParaRPr lang="en-GB" sz="8000" dirty="0">
              <a:solidFill>
                <a:srgbClr val="115076"/>
              </a:solidFill>
              <a:latin typeface="Century Gothic" panose="020B0502020202020204" pitchFamily="34" charset="0"/>
              <a:cs typeface="Calibri" panose="020F0502020204030204" pitchFamily="34" charset="0"/>
            </a:endParaRPr>
          </a:p>
        </p:txBody>
      </p:sp>
      <p:sp>
        <p:nvSpPr>
          <p:cNvPr id="26" name="TextBox 25"/>
          <p:cNvSpPr txBox="1"/>
          <p:nvPr/>
        </p:nvSpPr>
        <p:spPr>
          <a:xfrm>
            <a:off x="3565926" y="297337"/>
            <a:ext cx="4301405" cy="1323439"/>
          </a:xfrm>
          <a:prstGeom prst="rect">
            <a:avLst/>
          </a:prstGeom>
          <a:noFill/>
        </p:spPr>
        <p:txBody>
          <a:bodyPr wrap="square" rtlCol="0">
            <a:spAutoFit/>
          </a:bodyPr>
          <a:lstStyle/>
          <a:p>
            <a:pPr algn="ctr"/>
            <a:r>
              <a:rPr lang="en-GB" sz="8000" dirty="0" smtClean="0">
                <a:solidFill>
                  <a:srgbClr val="115076"/>
                </a:solidFill>
                <a:latin typeface="Century Gothic" panose="020B0502020202020204" pitchFamily="34" charset="0"/>
                <a:cs typeface="Calibri" panose="020F0502020204030204" pitchFamily="34" charset="0"/>
              </a:rPr>
              <a:t>f</a:t>
            </a:r>
            <a:r>
              <a:rPr lang="en-GB" sz="8000" dirty="0" smtClean="0">
                <a:solidFill>
                  <a:srgbClr val="FA6500"/>
                </a:solidFill>
                <a:latin typeface="Century Gothic" panose="020B0502020202020204" pitchFamily="34" charset="0"/>
                <a:cs typeface="Calibri" panose="020F0502020204030204" pitchFamily="34" charset="0"/>
              </a:rPr>
              <a:t>eu</a:t>
            </a:r>
            <a:endParaRPr lang="en-GB" sz="8000" dirty="0">
              <a:solidFill>
                <a:srgbClr val="FA6500"/>
              </a:solidFill>
              <a:latin typeface="Century Gothic" panose="020B0502020202020204" pitchFamily="34" charset="0"/>
              <a:cs typeface="Calibri" panose="020F0502020204030204" pitchFamily="34" charset="0"/>
            </a:endParaRPr>
          </a:p>
        </p:txBody>
      </p:sp>
    </p:spTree>
    <p:extLst>
      <p:ext uri="{BB962C8B-B14F-4D97-AF65-F5344CB8AC3E}">
        <p14:creationId xmlns:p14="http://schemas.microsoft.com/office/powerpoint/2010/main" val="165887447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12" presetClass="exit" presetSubtype="4" fill="hold" nodeType="afterEffect">
                                  <p:stCondLst>
                                    <p:cond delay="0"/>
                                  </p:stCondLst>
                                  <p:childTnLst>
                                    <p:animEffect transition="out" filter="slide(fromBottom)">
                                      <p:cBhvr>
                                        <p:cTn id="6" dur="59000"/>
                                        <p:tgtEl>
                                          <p:spTgt spid="12"/>
                                        </p:tgtEl>
                                      </p:cBhvr>
                                    </p:animEffect>
                                    <p:set>
                                      <p:cBhvr>
                                        <p:cTn id="7" dur="1" fill="hold">
                                          <p:stCondLst>
                                            <p:cond delay="589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smtClean="0">
                <a:solidFill>
                  <a:prstClr val="white"/>
                </a:solidFill>
                <a:latin typeface="Century Gothic" panose="020B0502020202020204" pitchFamily="34" charset="0"/>
              </a:rPr>
              <a:t>Rachel Hawkes</a:t>
            </a:r>
            <a:endParaRPr lang="en-GB" sz="1200" dirty="0">
              <a:solidFill>
                <a:prstClr val="white"/>
              </a:solidFill>
              <a:latin typeface="Century Gothic" panose="020B0502020202020204" pitchFamily="34" charset="0"/>
            </a:endParaRPr>
          </a:p>
        </p:txBody>
      </p:sp>
      <p:pic>
        <p:nvPicPr>
          <p:cNvPr id="8" name="Picture 7"/>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44319" y="265392"/>
            <a:ext cx="923697" cy="1021198"/>
          </a:xfrm>
          <a:prstGeom prst="rect">
            <a:avLst/>
          </a:prstGeom>
        </p:spPr>
      </p:pic>
      <p:sp>
        <p:nvSpPr>
          <p:cNvPr id="10" name="Rectangle 2"/>
          <p:cNvSpPr>
            <a:spLocks noChangeArrowheads="1"/>
          </p:cNvSpPr>
          <p:nvPr/>
        </p:nvSpPr>
        <p:spPr bwMode="auto">
          <a:xfrm>
            <a:off x="10068765" y="650739"/>
            <a:ext cx="502131" cy="4156257"/>
          </a:xfrm>
          <a:prstGeom prst="rect">
            <a:avLst/>
          </a:prstGeom>
          <a:solidFill>
            <a:srgbClr val="CC0099"/>
          </a:solidFill>
          <a:ln w="9525">
            <a:solidFill>
              <a:schemeClr val="tx1"/>
            </a:solidFill>
            <a:miter lim="800000"/>
            <a:headEnd/>
            <a:tailEnd/>
          </a:ln>
          <a:effectLst/>
          <a:scene3d>
            <a:camera prst="orthographicFront"/>
            <a:lightRig rig="threePt" dir="t"/>
          </a:scene3d>
          <a:sp3d extrusionH="76200" prstMaterial="clear">
            <a:bevelT w="152400" h="50800" prst="softRound"/>
            <a:bevelB/>
            <a:extrusionClr>
              <a:schemeClr val="bg1"/>
            </a:extrusionClr>
          </a:sp3d>
        </p:spPr>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11" name="Rectangle 3"/>
          <p:cNvSpPr>
            <a:spLocks noChangeArrowheads="1"/>
          </p:cNvSpPr>
          <p:nvPr/>
        </p:nvSpPr>
        <p:spPr bwMode="auto">
          <a:xfrm>
            <a:off x="10066399" y="650737"/>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12" name="Line 4"/>
          <p:cNvSpPr>
            <a:spLocks noChangeShapeType="1"/>
          </p:cNvSpPr>
          <p:nvPr/>
        </p:nvSpPr>
        <p:spPr bwMode="auto">
          <a:xfrm>
            <a:off x="10752138" y="639311"/>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13" name="Line 7"/>
          <p:cNvSpPr>
            <a:spLocks noChangeShapeType="1"/>
          </p:cNvSpPr>
          <p:nvPr/>
        </p:nvSpPr>
        <p:spPr bwMode="auto">
          <a:xfrm>
            <a:off x="10776826" y="639311"/>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14" name="Line 9"/>
          <p:cNvSpPr>
            <a:spLocks noChangeShapeType="1"/>
          </p:cNvSpPr>
          <p:nvPr/>
        </p:nvSpPr>
        <p:spPr bwMode="auto">
          <a:xfrm>
            <a:off x="10752138" y="4795570"/>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15" name="Text Box 10"/>
          <p:cNvSpPr txBox="1">
            <a:spLocks noChangeArrowheads="1"/>
          </p:cNvSpPr>
          <p:nvPr/>
        </p:nvSpPr>
        <p:spPr bwMode="auto">
          <a:xfrm>
            <a:off x="10752138" y="2623213"/>
            <a:ext cx="1439862" cy="36933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GB" b="1" dirty="0" err="1" smtClean="0">
                <a:solidFill>
                  <a:srgbClr val="5B9BD5">
                    <a:lumMod val="50000"/>
                  </a:srgbClr>
                </a:solidFill>
                <a:latin typeface="Century Gothic" panose="020B0502020202020204" pitchFamily="34" charset="0"/>
              </a:rPr>
              <a:t>Secondes</a:t>
            </a:r>
            <a:endParaRPr lang="en-GB" b="1" dirty="0">
              <a:solidFill>
                <a:srgbClr val="5B9BD5">
                  <a:lumMod val="50000"/>
                </a:srgbClr>
              </a:solidFill>
              <a:latin typeface="Century Gothic" panose="020B0502020202020204" pitchFamily="34" charset="0"/>
            </a:endParaRPr>
          </a:p>
        </p:txBody>
      </p:sp>
      <p:sp>
        <p:nvSpPr>
          <p:cNvPr id="16" name="Text Box 12"/>
          <p:cNvSpPr txBox="1">
            <a:spLocks noChangeArrowheads="1"/>
          </p:cNvSpPr>
          <p:nvPr/>
        </p:nvSpPr>
        <p:spPr bwMode="auto">
          <a:xfrm>
            <a:off x="10993617" y="481460"/>
            <a:ext cx="431800" cy="338554"/>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60</a:t>
            </a:r>
          </a:p>
        </p:txBody>
      </p:sp>
      <p:sp>
        <p:nvSpPr>
          <p:cNvPr id="17" name="Text Box 14"/>
          <p:cNvSpPr txBox="1">
            <a:spLocks noChangeArrowheads="1"/>
          </p:cNvSpPr>
          <p:nvPr/>
        </p:nvSpPr>
        <p:spPr bwMode="auto">
          <a:xfrm>
            <a:off x="10968929" y="4615042"/>
            <a:ext cx="734174" cy="338554"/>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0</a:t>
            </a:r>
          </a:p>
        </p:txBody>
      </p:sp>
      <p:sp>
        <p:nvSpPr>
          <p:cNvPr id="18" name="Rectangle 17"/>
          <p:cNvSpPr/>
          <p:nvPr/>
        </p:nvSpPr>
        <p:spPr>
          <a:xfrm>
            <a:off x="9915171" y="4806996"/>
            <a:ext cx="745068" cy="7658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9" name="AutoShape 11">
            <a:hlinkClick r:id="" action="ppaction://noaction" highlightClick="1"/>
          </p:cNvPr>
          <p:cNvSpPr>
            <a:spLocks noChangeArrowheads="1"/>
          </p:cNvSpPr>
          <p:nvPr/>
        </p:nvSpPr>
        <p:spPr bwMode="auto">
          <a:xfrm>
            <a:off x="9805501" y="5025990"/>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defRPr/>
            </a:pPr>
            <a:r>
              <a:rPr lang="en-GB" b="1" dirty="0" smtClean="0">
                <a:solidFill>
                  <a:prstClr val="white"/>
                </a:solidFill>
                <a:latin typeface="Century Gothic" panose="020B0502020202020204" pitchFamily="34" charset="0"/>
              </a:rPr>
              <a:t>DÉBUT</a:t>
            </a:r>
            <a:endParaRPr lang="en-GB" b="1" dirty="0">
              <a:solidFill>
                <a:prstClr val="white"/>
              </a:solidFill>
              <a:latin typeface="Century Gothic" panose="020B0502020202020204" pitchFamily="34" charset="0"/>
            </a:endParaRPr>
          </a:p>
        </p:txBody>
      </p:sp>
      <p:sp>
        <p:nvSpPr>
          <p:cNvPr id="25" name="TextBox 19"/>
          <p:cNvSpPr txBox="1"/>
          <p:nvPr/>
        </p:nvSpPr>
        <p:spPr>
          <a:xfrm>
            <a:off x="661674" y="4453987"/>
            <a:ext cx="3963527"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8000" dirty="0">
                <a:solidFill>
                  <a:srgbClr val="115076"/>
                </a:solidFill>
                <a:latin typeface="Century Gothic" panose="020B0502020202020204" pitchFamily="34" charset="0"/>
                <a:cs typeface="Calibri" panose="020F0502020204030204" pitchFamily="34" charset="0"/>
              </a:rPr>
              <a:t>d</a:t>
            </a:r>
            <a:r>
              <a:rPr lang="en-GB" sz="8000" dirty="0">
                <a:solidFill>
                  <a:srgbClr val="FA6500"/>
                </a:solidFill>
                <a:latin typeface="Century Gothic" panose="020B0502020202020204" pitchFamily="34" charset="0"/>
                <a:cs typeface="Calibri" panose="020F0502020204030204" pitchFamily="34" charset="0"/>
              </a:rPr>
              <a:t>eu</a:t>
            </a:r>
            <a:r>
              <a:rPr lang="en-GB" sz="8000" dirty="0">
                <a:solidFill>
                  <a:srgbClr val="115076"/>
                </a:solidFill>
                <a:latin typeface="Century Gothic" panose="020B0502020202020204" pitchFamily="34" charset="0"/>
                <a:cs typeface="Calibri" panose="020F0502020204030204" pitchFamily="34" charset="0"/>
              </a:rPr>
              <a:t>x</a:t>
            </a:r>
          </a:p>
        </p:txBody>
      </p:sp>
      <p:sp>
        <p:nvSpPr>
          <p:cNvPr id="26" name="TextBox 20"/>
          <p:cNvSpPr txBox="1"/>
          <p:nvPr/>
        </p:nvSpPr>
        <p:spPr>
          <a:xfrm flipH="1">
            <a:off x="4625201" y="2902450"/>
            <a:ext cx="2685502"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8000" dirty="0">
                <a:solidFill>
                  <a:srgbClr val="115076"/>
                </a:solidFill>
                <a:latin typeface="Century Gothic" panose="020B0502020202020204" pitchFamily="34" charset="0"/>
                <a:cs typeface="Calibri" panose="020F0502020204030204" pitchFamily="34" charset="0"/>
              </a:rPr>
              <a:t>li</a:t>
            </a:r>
            <a:r>
              <a:rPr lang="en-GB" sz="8000" dirty="0">
                <a:solidFill>
                  <a:srgbClr val="FA6500"/>
                </a:solidFill>
                <a:latin typeface="Century Gothic" panose="020B0502020202020204" pitchFamily="34" charset="0"/>
                <a:cs typeface="Calibri" panose="020F0502020204030204" pitchFamily="34" charset="0"/>
              </a:rPr>
              <a:t>eu</a:t>
            </a:r>
          </a:p>
        </p:txBody>
      </p:sp>
      <p:sp>
        <p:nvSpPr>
          <p:cNvPr id="27" name="TextBox 21"/>
          <p:cNvSpPr txBox="1"/>
          <p:nvPr/>
        </p:nvSpPr>
        <p:spPr>
          <a:xfrm>
            <a:off x="543614" y="1462668"/>
            <a:ext cx="4413398"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8000" dirty="0">
                <a:solidFill>
                  <a:srgbClr val="115076"/>
                </a:solidFill>
                <a:latin typeface="Century Gothic" panose="020B0502020202020204" pitchFamily="34" charset="0"/>
                <a:cs typeface="Calibri" panose="020F0502020204030204" pitchFamily="34" charset="0"/>
              </a:rPr>
              <a:t>un</a:t>
            </a:r>
            <a:r>
              <a:rPr lang="en-GB" sz="8000" dirty="0">
                <a:latin typeface="Century Gothic" panose="020B0502020202020204" pitchFamily="34" charset="0"/>
                <a:cs typeface="Calibri" panose="020F0502020204030204" pitchFamily="34" charset="0"/>
              </a:rPr>
              <a:t> </a:t>
            </a:r>
            <a:r>
              <a:rPr lang="en-GB" sz="8000" dirty="0" err="1">
                <a:solidFill>
                  <a:srgbClr val="115076"/>
                </a:solidFill>
                <a:latin typeface="Century Gothic" panose="020B0502020202020204" pitchFamily="34" charset="0"/>
                <a:cs typeface="Calibri" panose="020F0502020204030204" pitchFamily="34" charset="0"/>
              </a:rPr>
              <a:t>p</a:t>
            </a:r>
            <a:r>
              <a:rPr lang="en-GB" sz="8000" dirty="0" err="1">
                <a:solidFill>
                  <a:srgbClr val="FA6500"/>
                </a:solidFill>
                <a:latin typeface="Century Gothic" panose="020B0502020202020204" pitchFamily="34" charset="0"/>
                <a:cs typeface="Calibri" panose="020F0502020204030204" pitchFamily="34" charset="0"/>
              </a:rPr>
              <a:t>eu</a:t>
            </a:r>
            <a:endParaRPr lang="en-GB" sz="8000" dirty="0">
              <a:solidFill>
                <a:srgbClr val="FA6500"/>
              </a:solidFill>
              <a:latin typeface="Century Gothic" panose="020B0502020202020204" pitchFamily="34" charset="0"/>
              <a:cs typeface="Calibri" panose="020F0502020204030204" pitchFamily="34" charset="0"/>
            </a:endParaRPr>
          </a:p>
        </p:txBody>
      </p:sp>
      <p:sp>
        <p:nvSpPr>
          <p:cNvPr id="28" name="TextBox 22"/>
          <p:cNvSpPr txBox="1"/>
          <p:nvPr/>
        </p:nvSpPr>
        <p:spPr>
          <a:xfrm>
            <a:off x="7144177" y="4367403"/>
            <a:ext cx="2175862"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8000" dirty="0" err="1">
                <a:solidFill>
                  <a:srgbClr val="115076"/>
                </a:solidFill>
                <a:latin typeface="Century Gothic" panose="020B0502020202020204" pitchFamily="34" charset="0"/>
                <a:cs typeface="Calibri" panose="020F0502020204030204" pitchFamily="34" charset="0"/>
              </a:rPr>
              <a:t>j</a:t>
            </a:r>
            <a:r>
              <a:rPr lang="en-GB" sz="8000" dirty="0" err="1">
                <a:solidFill>
                  <a:srgbClr val="FA6500"/>
                </a:solidFill>
                <a:latin typeface="Century Gothic" panose="020B0502020202020204" pitchFamily="34" charset="0"/>
                <a:cs typeface="Calibri" panose="020F0502020204030204" pitchFamily="34" charset="0"/>
              </a:rPr>
              <a:t>eu</a:t>
            </a:r>
            <a:endParaRPr lang="en-GB" sz="8000" dirty="0">
              <a:solidFill>
                <a:srgbClr val="FA6500"/>
              </a:solidFill>
              <a:latin typeface="Century Gothic" panose="020B0502020202020204" pitchFamily="34" charset="0"/>
              <a:cs typeface="Calibri" panose="020F0502020204030204" pitchFamily="34" charset="0"/>
            </a:endParaRPr>
          </a:p>
        </p:txBody>
      </p:sp>
      <p:sp>
        <p:nvSpPr>
          <p:cNvPr id="29" name="TextBox 18"/>
          <p:cNvSpPr txBox="1"/>
          <p:nvPr/>
        </p:nvSpPr>
        <p:spPr>
          <a:xfrm>
            <a:off x="6634164" y="1639180"/>
            <a:ext cx="3397352" cy="132343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8000" dirty="0" err="1">
                <a:solidFill>
                  <a:srgbClr val="115076"/>
                </a:solidFill>
                <a:latin typeface="Century Gothic" panose="020B0502020202020204" pitchFamily="34" charset="0"/>
                <a:cs typeface="Calibri" panose="020F0502020204030204" pitchFamily="34" charset="0"/>
              </a:rPr>
              <a:t>j</a:t>
            </a:r>
            <a:r>
              <a:rPr lang="en-GB" sz="8000" dirty="0" err="1">
                <a:solidFill>
                  <a:srgbClr val="FA6500"/>
                </a:solidFill>
                <a:latin typeface="Century Gothic" panose="020B0502020202020204" pitchFamily="34" charset="0"/>
                <a:cs typeface="Calibri" panose="020F0502020204030204" pitchFamily="34" charset="0"/>
              </a:rPr>
              <a:t>eu</a:t>
            </a:r>
            <a:r>
              <a:rPr lang="en-GB" sz="8000" dirty="0" err="1">
                <a:solidFill>
                  <a:srgbClr val="115076"/>
                </a:solidFill>
                <a:latin typeface="Century Gothic" panose="020B0502020202020204" pitchFamily="34" charset="0"/>
                <a:cs typeface="Calibri" panose="020F0502020204030204" pitchFamily="34" charset="0"/>
              </a:rPr>
              <a:t>di</a:t>
            </a:r>
            <a:endParaRPr lang="en-GB" sz="8000" dirty="0">
              <a:solidFill>
                <a:srgbClr val="115076"/>
              </a:solidFill>
              <a:latin typeface="Century Gothic" panose="020B0502020202020204" pitchFamily="34" charset="0"/>
              <a:cs typeface="Calibri" panose="020F0502020204030204" pitchFamily="34" charset="0"/>
            </a:endParaRPr>
          </a:p>
        </p:txBody>
      </p:sp>
      <p:sp>
        <p:nvSpPr>
          <p:cNvPr id="30" name="TextBox 29"/>
          <p:cNvSpPr txBox="1"/>
          <p:nvPr/>
        </p:nvSpPr>
        <p:spPr>
          <a:xfrm>
            <a:off x="3565926" y="297337"/>
            <a:ext cx="4301405" cy="1323439"/>
          </a:xfrm>
          <a:prstGeom prst="rect">
            <a:avLst/>
          </a:prstGeom>
          <a:noFill/>
        </p:spPr>
        <p:txBody>
          <a:bodyPr wrap="square" rtlCol="0">
            <a:spAutoFit/>
          </a:bodyPr>
          <a:lstStyle/>
          <a:p>
            <a:pPr algn="ctr"/>
            <a:r>
              <a:rPr lang="en-GB" sz="8000" dirty="0" smtClean="0">
                <a:solidFill>
                  <a:srgbClr val="115076"/>
                </a:solidFill>
                <a:latin typeface="Century Gothic" panose="020B0502020202020204" pitchFamily="34" charset="0"/>
                <a:cs typeface="Calibri" panose="020F0502020204030204" pitchFamily="34" charset="0"/>
              </a:rPr>
              <a:t>f</a:t>
            </a:r>
            <a:r>
              <a:rPr lang="en-GB" sz="8000" dirty="0" smtClean="0">
                <a:solidFill>
                  <a:srgbClr val="FA6500"/>
                </a:solidFill>
                <a:latin typeface="Century Gothic" panose="020B0502020202020204" pitchFamily="34" charset="0"/>
                <a:cs typeface="Calibri" panose="020F0502020204030204" pitchFamily="34" charset="0"/>
              </a:rPr>
              <a:t>eu</a:t>
            </a:r>
            <a:endParaRPr lang="en-GB" sz="8000" dirty="0">
              <a:solidFill>
                <a:srgbClr val="FA6500"/>
              </a:solidFill>
              <a:latin typeface="Century Gothic" panose="020B0502020202020204" pitchFamily="34" charset="0"/>
              <a:cs typeface="Calibri" panose="020F0502020204030204" pitchFamily="34" charset="0"/>
            </a:endParaRPr>
          </a:p>
        </p:txBody>
      </p:sp>
    </p:spTree>
    <p:extLst>
      <p:ext uri="{BB962C8B-B14F-4D97-AF65-F5344CB8AC3E}">
        <p14:creationId xmlns:p14="http://schemas.microsoft.com/office/powerpoint/2010/main" val="312999391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12" presetClass="exit" presetSubtype="4" fill="hold" nodeType="afterEffect">
                                  <p:stCondLst>
                                    <p:cond delay="0"/>
                                  </p:stCondLst>
                                  <p:childTnLst>
                                    <p:animEffect transition="out" filter="slide(fromBottom)">
                                      <p:cBhvr>
                                        <p:cTn id="6" dur="59000"/>
                                        <p:tgtEl>
                                          <p:spTgt spid="11"/>
                                        </p:tgtEl>
                                      </p:cBhvr>
                                    </p:animEffect>
                                    <p:set>
                                      <p:cBhvr>
                                        <p:cTn id="7" dur="1" fill="hold">
                                          <p:stCondLst>
                                            <p:cond delay="589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905181" y="413658"/>
            <a:ext cx="10960248" cy="5148008"/>
          </a:xfrm>
          <a:prstGeom prst="cloudCallout">
            <a:avLst>
              <a:gd name="adj1" fmla="val -53051"/>
              <a:gd name="adj2" fmla="val 60713"/>
            </a:avLst>
          </a:prstGeom>
          <a:noFill/>
          <a:ln w="28575">
            <a:solidFill>
              <a:srgbClr val="115076"/>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a:noFill/>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3" name="TextBox 2"/>
          <p:cNvSpPr txBox="1"/>
          <p:nvPr/>
        </p:nvSpPr>
        <p:spPr>
          <a:xfrm>
            <a:off x="2786744" y="1719943"/>
            <a:ext cx="1480458" cy="707886"/>
          </a:xfrm>
          <a:prstGeom prst="rect">
            <a:avLst/>
          </a:prstGeom>
          <a:solidFill>
            <a:srgbClr val="115076"/>
          </a:solidFill>
        </p:spPr>
        <p:txBody>
          <a:bodyPr wrap="square" rtlCol="0">
            <a:spAutoFit/>
          </a:bodyPr>
          <a:lstStyle/>
          <a:p>
            <a:pPr algn="ctr"/>
            <a:r>
              <a:rPr lang="en-GB" sz="4000" b="1" dirty="0" smtClean="0">
                <a:solidFill>
                  <a:schemeClr val="bg1"/>
                </a:solidFill>
                <a:latin typeface="Century Gothic" panose="020B0502020202020204" pitchFamily="34" charset="0"/>
              </a:rPr>
              <a:t>bleu</a:t>
            </a:r>
            <a:endParaRPr lang="en-GB" sz="4000" b="1" dirty="0">
              <a:solidFill>
                <a:schemeClr val="bg1"/>
              </a:solidFill>
              <a:latin typeface="Century Gothic" panose="020B0502020202020204" pitchFamily="34" charset="0"/>
            </a:endParaRPr>
          </a:p>
        </p:txBody>
      </p:sp>
      <p:sp>
        <p:nvSpPr>
          <p:cNvPr id="4" name="TextBox 3"/>
          <p:cNvSpPr txBox="1"/>
          <p:nvPr/>
        </p:nvSpPr>
        <p:spPr>
          <a:xfrm>
            <a:off x="2286000" y="1719943"/>
            <a:ext cx="500744" cy="646331"/>
          </a:xfrm>
          <a:prstGeom prst="rect">
            <a:avLst/>
          </a:prstGeom>
          <a:noFill/>
        </p:spPr>
        <p:txBody>
          <a:bodyPr wrap="square" rtlCol="0">
            <a:spAutoFit/>
          </a:bodyPr>
          <a:lstStyle/>
          <a:p>
            <a:r>
              <a:rPr lang="en-GB" sz="3600" b="1" dirty="0" smtClean="0">
                <a:solidFill>
                  <a:srgbClr val="115076"/>
                </a:solidFill>
                <a:latin typeface="Century Gothic" panose="020B0502020202020204" pitchFamily="34" charset="0"/>
              </a:rPr>
              <a:t>1</a:t>
            </a:r>
            <a:endParaRPr lang="en-GB" sz="3600" b="1" dirty="0">
              <a:solidFill>
                <a:srgbClr val="115076"/>
              </a:solidFill>
              <a:latin typeface="Century Gothic" panose="020B0502020202020204" pitchFamily="34" charset="0"/>
            </a:endParaRPr>
          </a:p>
        </p:txBody>
      </p:sp>
      <p:sp>
        <p:nvSpPr>
          <p:cNvPr id="5" name="TextBox 4"/>
          <p:cNvSpPr txBox="1"/>
          <p:nvPr/>
        </p:nvSpPr>
        <p:spPr>
          <a:xfrm>
            <a:off x="4480309" y="1197414"/>
            <a:ext cx="500744" cy="646331"/>
          </a:xfrm>
          <a:prstGeom prst="rect">
            <a:avLst/>
          </a:prstGeom>
          <a:noFill/>
        </p:spPr>
        <p:txBody>
          <a:bodyPr wrap="square" rtlCol="0">
            <a:spAutoFit/>
          </a:bodyPr>
          <a:lstStyle/>
          <a:p>
            <a:r>
              <a:rPr lang="en-GB" sz="3600" b="1" dirty="0" smtClean="0">
                <a:solidFill>
                  <a:srgbClr val="115076"/>
                </a:solidFill>
                <a:latin typeface="Century Gothic" panose="020B0502020202020204" pitchFamily="34" charset="0"/>
              </a:rPr>
              <a:t>2</a:t>
            </a:r>
            <a:endParaRPr lang="en-GB" sz="3600" b="1" dirty="0">
              <a:solidFill>
                <a:srgbClr val="115076"/>
              </a:solidFill>
              <a:latin typeface="Century Gothic" panose="020B0502020202020204" pitchFamily="34" charset="0"/>
            </a:endParaRPr>
          </a:p>
        </p:txBody>
      </p:sp>
      <p:sp>
        <p:nvSpPr>
          <p:cNvPr id="6" name="TextBox 5"/>
          <p:cNvSpPr txBox="1"/>
          <p:nvPr/>
        </p:nvSpPr>
        <p:spPr>
          <a:xfrm>
            <a:off x="6656712" y="1015409"/>
            <a:ext cx="500744" cy="646331"/>
          </a:xfrm>
          <a:prstGeom prst="rect">
            <a:avLst/>
          </a:prstGeom>
          <a:noFill/>
        </p:spPr>
        <p:txBody>
          <a:bodyPr wrap="square" rtlCol="0">
            <a:spAutoFit/>
          </a:bodyPr>
          <a:lstStyle/>
          <a:p>
            <a:r>
              <a:rPr lang="en-GB" sz="3600" b="1" dirty="0" smtClean="0">
                <a:solidFill>
                  <a:srgbClr val="115076"/>
                </a:solidFill>
                <a:latin typeface="Century Gothic" panose="020B0502020202020204" pitchFamily="34" charset="0"/>
              </a:rPr>
              <a:t>3</a:t>
            </a:r>
            <a:endParaRPr lang="en-GB" sz="3600" b="1" dirty="0">
              <a:solidFill>
                <a:srgbClr val="115076"/>
              </a:solidFill>
              <a:latin typeface="Century Gothic" panose="020B0502020202020204" pitchFamily="34" charset="0"/>
            </a:endParaRPr>
          </a:p>
        </p:txBody>
      </p:sp>
      <p:sp>
        <p:nvSpPr>
          <p:cNvPr id="7" name="TextBox 6"/>
          <p:cNvSpPr txBox="1"/>
          <p:nvPr/>
        </p:nvSpPr>
        <p:spPr>
          <a:xfrm>
            <a:off x="8926383" y="1323576"/>
            <a:ext cx="500744" cy="646331"/>
          </a:xfrm>
          <a:prstGeom prst="rect">
            <a:avLst/>
          </a:prstGeom>
          <a:noFill/>
        </p:spPr>
        <p:txBody>
          <a:bodyPr wrap="square" rtlCol="0">
            <a:spAutoFit/>
          </a:bodyPr>
          <a:lstStyle/>
          <a:p>
            <a:r>
              <a:rPr lang="en-GB" sz="3600" b="1" dirty="0" smtClean="0">
                <a:solidFill>
                  <a:srgbClr val="115076"/>
                </a:solidFill>
                <a:latin typeface="Century Gothic" panose="020B0502020202020204" pitchFamily="34" charset="0"/>
              </a:rPr>
              <a:t>4</a:t>
            </a:r>
            <a:endParaRPr lang="en-GB" sz="3600" b="1" dirty="0">
              <a:solidFill>
                <a:srgbClr val="115076"/>
              </a:solidFill>
              <a:latin typeface="Century Gothic" panose="020B0502020202020204" pitchFamily="34" charset="0"/>
            </a:endParaRPr>
          </a:p>
        </p:txBody>
      </p:sp>
      <p:sp>
        <p:nvSpPr>
          <p:cNvPr id="8" name="TextBox 7"/>
          <p:cNvSpPr txBox="1"/>
          <p:nvPr/>
        </p:nvSpPr>
        <p:spPr>
          <a:xfrm>
            <a:off x="2209800" y="3317638"/>
            <a:ext cx="653144" cy="646331"/>
          </a:xfrm>
          <a:prstGeom prst="rect">
            <a:avLst/>
          </a:prstGeom>
          <a:noFill/>
        </p:spPr>
        <p:txBody>
          <a:bodyPr wrap="square" rtlCol="0">
            <a:spAutoFit/>
          </a:bodyPr>
          <a:lstStyle/>
          <a:p>
            <a:r>
              <a:rPr lang="en-GB" sz="3600" b="1" dirty="0">
                <a:solidFill>
                  <a:srgbClr val="115076"/>
                </a:solidFill>
                <a:latin typeface="Century Gothic" panose="020B0502020202020204" pitchFamily="34" charset="0"/>
              </a:rPr>
              <a:t>5</a:t>
            </a:r>
            <a:endParaRPr lang="en-GB" sz="3600" b="1" dirty="0">
              <a:solidFill>
                <a:srgbClr val="115076"/>
              </a:solidFill>
              <a:latin typeface="Century Gothic" panose="020B0502020202020204" pitchFamily="34" charset="0"/>
            </a:endParaRPr>
          </a:p>
        </p:txBody>
      </p:sp>
      <p:sp>
        <p:nvSpPr>
          <p:cNvPr id="9" name="TextBox 8"/>
          <p:cNvSpPr txBox="1"/>
          <p:nvPr/>
        </p:nvSpPr>
        <p:spPr>
          <a:xfrm>
            <a:off x="4016830" y="4245428"/>
            <a:ext cx="500744" cy="646331"/>
          </a:xfrm>
          <a:prstGeom prst="rect">
            <a:avLst/>
          </a:prstGeom>
          <a:noFill/>
        </p:spPr>
        <p:txBody>
          <a:bodyPr wrap="square" rtlCol="0">
            <a:spAutoFit/>
          </a:bodyPr>
          <a:lstStyle/>
          <a:p>
            <a:r>
              <a:rPr lang="en-GB" sz="3600" b="1" dirty="0" smtClean="0">
                <a:solidFill>
                  <a:srgbClr val="115076"/>
                </a:solidFill>
                <a:latin typeface="Century Gothic" panose="020B0502020202020204" pitchFamily="34" charset="0"/>
              </a:rPr>
              <a:t>6</a:t>
            </a:r>
            <a:endParaRPr lang="en-GB" sz="3600" b="1" dirty="0">
              <a:solidFill>
                <a:srgbClr val="115076"/>
              </a:solidFill>
              <a:latin typeface="Century Gothic" panose="020B0502020202020204" pitchFamily="34" charset="0"/>
            </a:endParaRPr>
          </a:p>
        </p:txBody>
      </p:sp>
      <p:sp>
        <p:nvSpPr>
          <p:cNvPr id="10" name="TextBox 9"/>
          <p:cNvSpPr txBox="1"/>
          <p:nvPr/>
        </p:nvSpPr>
        <p:spPr>
          <a:xfrm>
            <a:off x="6472392" y="3963969"/>
            <a:ext cx="500744" cy="646331"/>
          </a:xfrm>
          <a:prstGeom prst="rect">
            <a:avLst/>
          </a:prstGeom>
          <a:noFill/>
        </p:spPr>
        <p:txBody>
          <a:bodyPr wrap="square" rtlCol="0">
            <a:spAutoFit/>
          </a:bodyPr>
          <a:lstStyle/>
          <a:p>
            <a:r>
              <a:rPr lang="en-GB" sz="3600" b="1" dirty="0" smtClean="0">
                <a:solidFill>
                  <a:srgbClr val="115076"/>
                </a:solidFill>
                <a:latin typeface="Century Gothic" panose="020B0502020202020204" pitchFamily="34" charset="0"/>
              </a:rPr>
              <a:t>7</a:t>
            </a:r>
            <a:endParaRPr lang="en-GB" sz="3600" b="1" dirty="0">
              <a:solidFill>
                <a:srgbClr val="115076"/>
              </a:solidFill>
              <a:latin typeface="Century Gothic" panose="020B0502020202020204" pitchFamily="34" charset="0"/>
            </a:endParaRPr>
          </a:p>
        </p:txBody>
      </p:sp>
      <p:sp>
        <p:nvSpPr>
          <p:cNvPr id="11" name="TextBox 10"/>
          <p:cNvSpPr txBox="1"/>
          <p:nvPr/>
        </p:nvSpPr>
        <p:spPr>
          <a:xfrm>
            <a:off x="8810828" y="2786460"/>
            <a:ext cx="500744" cy="646331"/>
          </a:xfrm>
          <a:prstGeom prst="rect">
            <a:avLst/>
          </a:prstGeom>
          <a:noFill/>
        </p:spPr>
        <p:txBody>
          <a:bodyPr wrap="square" rtlCol="0">
            <a:spAutoFit/>
          </a:bodyPr>
          <a:lstStyle/>
          <a:p>
            <a:r>
              <a:rPr lang="en-GB" sz="3600" b="1" dirty="0" smtClean="0">
                <a:solidFill>
                  <a:srgbClr val="115076"/>
                </a:solidFill>
                <a:latin typeface="Century Gothic" panose="020B0502020202020204" pitchFamily="34" charset="0"/>
              </a:rPr>
              <a:t>8</a:t>
            </a:r>
            <a:endParaRPr lang="en-GB" sz="3600" b="1" dirty="0">
              <a:solidFill>
                <a:srgbClr val="115076"/>
              </a:solidFill>
              <a:latin typeface="Century Gothic" panose="020B0502020202020204" pitchFamily="34" charset="0"/>
            </a:endParaRPr>
          </a:p>
        </p:txBody>
      </p:sp>
      <p:sp>
        <p:nvSpPr>
          <p:cNvPr id="12" name="TextBox 11"/>
          <p:cNvSpPr txBox="1"/>
          <p:nvPr/>
        </p:nvSpPr>
        <p:spPr>
          <a:xfrm>
            <a:off x="5295900" y="2601139"/>
            <a:ext cx="500744" cy="646331"/>
          </a:xfrm>
          <a:prstGeom prst="rect">
            <a:avLst/>
          </a:prstGeom>
          <a:noFill/>
        </p:spPr>
        <p:txBody>
          <a:bodyPr wrap="square" rtlCol="0">
            <a:spAutoFit/>
          </a:bodyPr>
          <a:lstStyle/>
          <a:p>
            <a:r>
              <a:rPr lang="en-GB" sz="3600" b="1" dirty="0" smtClean="0">
                <a:solidFill>
                  <a:srgbClr val="115076"/>
                </a:solidFill>
                <a:latin typeface="Century Gothic" panose="020B0502020202020204" pitchFamily="34" charset="0"/>
              </a:rPr>
              <a:t>9</a:t>
            </a:r>
            <a:endParaRPr lang="en-GB" sz="3600" b="1" dirty="0">
              <a:solidFill>
                <a:srgbClr val="115076"/>
              </a:solidFill>
              <a:latin typeface="Century Gothic" panose="020B0502020202020204" pitchFamily="34" charset="0"/>
            </a:endParaRPr>
          </a:p>
        </p:txBody>
      </p:sp>
      <p:sp>
        <p:nvSpPr>
          <p:cNvPr id="13" name="TextBox 12"/>
          <p:cNvSpPr txBox="1"/>
          <p:nvPr/>
        </p:nvSpPr>
        <p:spPr>
          <a:xfrm>
            <a:off x="4626428" y="3935502"/>
            <a:ext cx="1480458" cy="707886"/>
          </a:xfrm>
          <a:prstGeom prst="rect">
            <a:avLst/>
          </a:prstGeom>
          <a:solidFill>
            <a:srgbClr val="115076"/>
          </a:solidFill>
        </p:spPr>
        <p:txBody>
          <a:bodyPr wrap="square" rtlCol="0">
            <a:spAutoFit/>
          </a:bodyPr>
          <a:lstStyle/>
          <a:p>
            <a:r>
              <a:rPr lang="en-GB" sz="4000" b="1" dirty="0" err="1" smtClean="0">
                <a:solidFill>
                  <a:schemeClr val="bg1"/>
                </a:solidFill>
                <a:latin typeface="Century Gothic" panose="020B0502020202020204" pitchFamily="34" charset="0"/>
              </a:rPr>
              <a:t>yeu</a:t>
            </a:r>
            <a:r>
              <a:rPr lang="en-GB" sz="4000" b="1" dirty="0" err="1" smtClean="0">
                <a:solidFill>
                  <a:srgbClr val="FA6500"/>
                </a:solidFill>
                <a:latin typeface="Century Gothic" panose="020B0502020202020204" pitchFamily="34" charset="0"/>
              </a:rPr>
              <a:t>x</a:t>
            </a:r>
            <a:endParaRPr lang="en-GB" sz="4000" b="1" dirty="0">
              <a:solidFill>
                <a:srgbClr val="FA6500"/>
              </a:solidFill>
              <a:latin typeface="Century Gothic" panose="020B0502020202020204" pitchFamily="34" charset="0"/>
            </a:endParaRPr>
          </a:p>
        </p:txBody>
      </p:sp>
      <p:sp>
        <p:nvSpPr>
          <p:cNvPr id="14" name="TextBox 13"/>
          <p:cNvSpPr txBox="1"/>
          <p:nvPr/>
        </p:nvSpPr>
        <p:spPr>
          <a:xfrm>
            <a:off x="9492347" y="1483219"/>
            <a:ext cx="1828799" cy="707886"/>
          </a:xfrm>
          <a:prstGeom prst="rect">
            <a:avLst/>
          </a:prstGeom>
          <a:solidFill>
            <a:srgbClr val="115076"/>
          </a:solidFill>
        </p:spPr>
        <p:txBody>
          <a:bodyPr wrap="square" rtlCol="0">
            <a:spAutoFit/>
          </a:bodyPr>
          <a:lstStyle/>
          <a:p>
            <a:pPr algn="ctr"/>
            <a:r>
              <a:rPr lang="en-GB" sz="4000" b="1" dirty="0" err="1" smtClean="0">
                <a:solidFill>
                  <a:schemeClr val="bg1"/>
                </a:solidFill>
                <a:latin typeface="Century Gothic" panose="020B0502020202020204" pitchFamily="34" charset="0"/>
              </a:rPr>
              <a:t>mieu</a:t>
            </a:r>
            <a:r>
              <a:rPr lang="en-GB" sz="4000" b="1" dirty="0" err="1" smtClean="0">
                <a:solidFill>
                  <a:srgbClr val="FA6500"/>
                </a:solidFill>
                <a:latin typeface="Century Gothic" panose="020B0502020202020204" pitchFamily="34" charset="0"/>
              </a:rPr>
              <a:t>x</a:t>
            </a:r>
            <a:endParaRPr lang="en-GB" sz="4000" b="1" dirty="0">
              <a:solidFill>
                <a:srgbClr val="FA6500"/>
              </a:solidFill>
              <a:latin typeface="Century Gothic" panose="020B0502020202020204" pitchFamily="34" charset="0"/>
            </a:endParaRPr>
          </a:p>
        </p:txBody>
      </p:sp>
      <p:sp>
        <p:nvSpPr>
          <p:cNvPr id="15" name="TextBox 14"/>
          <p:cNvSpPr txBox="1"/>
          <p:nvPr/>
        </p:nvSpPr>
        <p:spPr>
          <a:xfrm>
            <a:off x="2664065" y="3156763"/>
            <a:ext cx="2318656" cy="707886"/>
          </a:xfrm>
          <a:prstGeom prst="rect">
            <a:avLst/>
          </a:prstGeom>
          <a:solidFill>
            <a:srgbClr val="115076"/>
          </a:solidFill>
        </p:spPr>
        <p:txBody>
          <a:bodyPr wrap="square" rtlCol="0">
            <a:spAutoFit/>
          </a:bodyPr>
          <a:lstStyle/>
          <a:p>
            <a:pPr algn="ctr"/>
            <a:r>
              <a:rPr lang="en-GB" sz="4000" b="1" dirty="0" err="1" smtClean="0">
                <a:solidFill>
                  <a:schemeClr val="bg1"/>
                </a:solidFill>
                <a:latin typeface="Century Gothic" panose="020B0502020202020204" pitchFamily="34" charset="0"/>
              </a:rPr>
              <a:t>sérieu</a:t>
            </a:r>
            <a:r>
              <a:rPr lang="en-GB" sz="4000" b="1" dirty="0" err="1" smtClean="0">
                <a:solidFill>
                  <a:srgbClr val="FA6500"/>
                </a:solidFill>
                <a:latin typeface="Century Gothic" panose="020B0502020202020204" pitchFamily="34" charset="0"/>
              </a:rPr>
              <a:t>x</a:t>
            </a:r>
            <a:endParaRPr lang="en-GB" sz="4000" b="1" dirty="0">
              <a:solidFill>
                <a:srgbClr val="FA6500"/>
              </a:solidFill>
              <a:latin typeface="Century Gothic" panose="020B0502020202020204" pitchFamily="34" charset="0"/>
            </a:endParaRPr>
          </a:p>
        </p:txBody>
      </p:sp>
      <p:sp>
        <p:nvSpPr>
          <p:cNvPr id="16" name="TextBox 15"/>
          <p:cNvSpPr txBox="1"/>
          <p:nvPr/>
        </p:nvSpPr>
        <p:spPr>
          <a:xfrm>
            <a:off x="6873503" y="3798339"/>
            <a:ext cx="3194121" cy="707886"/>
          </a:xfrm>
          <a:prstGeom prst="rect">
            <a:avLst/>
          </a:prstGeom>
          <a:solidFill>
            <a:srgbClr val="115076"/>
          </a:solidFill>
        </p:spPr>
        <p:txBody>
          <a:bodyPr wrap="square" rtlCol="0">
            <a:spAutoFit/>
          </a:bodyPr>
          <a:lstStyle/>
          <a:p>
            <a:pPr algn="ctr"/>
            <a:r>
              <a:rPr lang="en-GB" sz="4000" b="1" dirty="0" err="1" smtClean="0">
                <a:solidFill>
                  <a:schemeClr val="bg1"/>
                </a:solidFill>
                <a:latin typeface="Century Gothic" panose="020B0502020202020204" pitchFamily="34" charset="0"/>
              </a:rPr>
              <a:t>dangereu</a:t>
            </a:r>
            <a:r>
              <a:rPr lang="en-GB" sz="4000" b="1" dirty="0" err="1" smtClean="0">
                <a:solidFill>
                  <a:srgbClr val="FA6500"/>
                </a:solidFill>
                <a:latin typeface="Century Gothic" panose="020B0502020202020204" pitchFamily="34" charset="0"/>
              </a:rPr>
              <a:t>x</a:t>
            </a:r>
            <a:endParaRPr lang="en-GB" sz="4000" b="1" dirty="0">
              <a:solidFill>
                <a:srgbClr val="FA6500"/>
              </a:solidFill>
              <a:latin typeface="Century Gothic" panose="020B0502020202020204" pitchFamily="34" charset="0"/>
            </a:endParaRPr>
          </a:p>
        </p:txBody>
      </p:sp>
      <p:sp>
        <p:nvSpPr>
          <p:cNvPr id="17" name="TextBox 16"/>
          <p:cNvSpPr txBox="1"/>
          <p:nvPr/>
        </p:nvSpPr>
        <p:spPr>
          <a:xfrm>
            <a:off x="9383490" y="2780954"/>
            <a:ext cx="1828799" cy="707886"/>
          </a:xfrm>
          <a:prstGeom prst="rect">
            <a:avLst/>
          </a:prstGeom>
          <a:solidFill>
            <a:srgbClr val="115076"/>
          </a:solidFill>
        </p:spPr>
        <p:txBody>
          <a:bodyPr wrap="square" rtlCol="0">
            <a:spAutoFit/>
          </a:bodyPr>
          <a:lstStyle/>
          <a:p>
            <a:pPr algn="ctr"/>
            <a:r>
              <a:rPr lang="en-GB" sz="4000" b="1" dirty="0" err="1">
                <a:solidFill>
                  <a:schemeClr val="bg1"/>
                </a:solidFill>
                <a:latin typeface="Century Gothic" panose="020B0502020202020204" pitchFamily="34" charset="0"/>
              </a:rPr>
              <a:t>v</a:t>
            </a:r>
            <a:r>
              <a:rPr lang="en-GB" sz="4000" b="1" dirty="0" err="1" smtClean="0">
                <a:solidFill>
                  <a:schemeClr val="bg1"/>
                </a:solidFill>
                <a:latin typeface="Century Gothic" panose="020B0502020202020204" pitchFamily="34" charset="0"/>
              </a:rPr>
              <a:t>ieu</a:t>
            </a:r>
            <a:r>
              <a:rPr lang="en-GB" sz="4000" b="1" dirty="0" err="1" smtClean="0">
                <a:solidFill>
                  <a:srgbClr val="FA6500"/>
                </a:solidFill>
                <a:latin typeface="Century Gothic" panose="020B0502020202020204" pitchFamily="34" charset="0"/>
              </a:rPr>
              <a:t>x</a:t>
            </a:r>
            <a:endParaRPr lang="en-GB" sz="4000" b="1" dirty="0">
              <a:solidFill>
                <a:srgbClr val="FA6500"/>
              </a:solidFill>
              <a:latin typeface="Century Gothic" panose="020B0502020202020204" pitchFamily="34" charset="0"/>
            </a:endParaRPr>
          </a:p>
        </p:txBody>
      </p:sp>
      <p:sp>
        <p:nvSpPr>
          <p:cNvPr id="18" name="TextBox 17"/>
          <p:cNvSpPr txBox="1"/>
          <p:nvPr/>
        </p:nvSpPr>
        <p:spPr>
          <a:xfrm>
            <a:off x="7157456" y="1095345"/>
            <a:ext cx="1480458" cy="707886"/>
          </a:xfrm>
          <a:prstGeom prst="rect">
            <a:avLst/>
          </a:prstGeom>
          <a:solidFill>
            <a:srgbClr val="115076"/>
          </a:solidFill>
        </p:spPr>
        <p:txBody>
          <a:bodyPr wrap="square" rtlCol="0">
            <a:spAutoFit/>
          </a:bodyPr>
          <a:lstStyle/>
          <a:p>
            <a:r>
              <a:rPr lang="en-GB" sz="4000" b="1" dirty="0" err="1" smtClean="0">
                <a:solidFill>
                  <a:schemeClr val="bg1"/>
                </a:solidFill>
                <a:latin typeface="Century Gothic" panose="020B0502020202020204" pitchFamily="34" charset="0"/>
              </a:rPr>
              <a:t>peu</a:t>
            </a:r>
            <a:r>
              <a:rPr lang="en-GB" sz="4000" b="1" dirty="0" err="1" smtClean="0">
                <a:solidFill>
                  <a:srgbClr val="FA6500"/>
                </a:solidFill>
                <a:latin typeface="Century Gothic" panose="020B0502020202020204" pitchFamily="34" charset="0"/>
              </a:rPr>
              <a:t>x</a:t>
            </a:r>
            <a:endParaRPr lang="en-GB" sz="4000" b="1" dirty="0">
              <a:solidFill>
                <a:srgbClr val="FA6500"/>
              </a:solidFill>
              <a:latin typeface="Century Gothic" panose="020B0502020202020204" pitchFamily="34" charset="0"/>
            </a:endParaRPr>
          </a:p>
        </p:txBody>
      </p:sp>
      <p:sp>
        <p:nvSpPr>
          <p:cNvPr id="19" name="TextBox 18"/>
          <p:cNvSpPr txBox="1"/>
          <p:nvPr/>
        </p:nvSpPr>
        <p:spPr>
          <a:xfrm>
            <a:off x="4887785" y="1338575"/>
            <a:ext cx="1480458" cy="707886"/>
          </a:xfrm>
          <a:prstGeom prst="rect">
            <a:avLst/>
          </a:prstGeom>
          <a:solidFill>
            <a:srgbClr val="115076"/>
          </a:solidFill>
        </p:spPr>
        <p:txBody>
          <a:bodyPr wrap="square" rtlCol="0">
            <a:spAutoFit/>
          </a:bodyPr>
          <a:lstStyle/>
          <a:p>
            <a:r>
              <a:rPr lang="en-GB" sz="4000" b="1" dirty="0" err="1" smtClean="0">
                <a:solidFill>
                  <a:schemeClr val="bg1"/>
                </a:solidFill>
                <a:latin typeface="Century Gothic" panose="020B0502020202020204" pitchFamily="34" charset="0"/>
              </a:rPr>
              <a:t>euh</a:t>
            </a:r>
            <a:r>
              <a:rPr lang="en-GB" sz="4000" b="1" dirty="0" smtClean="0">
                <a:solidFill>
                  <a:schemeClr val="bg1"/>
                </a:solidFill>
                <a:latin typeface="Century Gothic" panose="020B0502020202020204" pitchFamily="34" charset="0"/>
              </a:rPr>
              <a:t> !</a:t>
            </a:r>
            <a:endParaRPr lang="en-GB" sz="4000" b="1" dirty="0">
              <a:solidFill>
                <a:schemeClr val="bg1"/>
              </a:solidFill>
              <a:latin typeface="Century Gothic" panose="020B0502020202020204" pitchFamily="34" charset="0"/>
            </a:endParaRPr>
          </a:p>
        </p:txBody>
      </p:sp>
      <p:sp>
        <p:nvSpPr>
          <p:cNvPr id="21" name="TextBox 20"/>
          <p:cNvSpPr txBox="1"/>
          <p:nvPr/>
        </p:nvSpPr>
        <p:spPr>
          <a:xfrm>
            <a:off x="5728194" y="2529657"/>
            <a:ext cx="2501406" cy="707886"/>
          </a:xfrm>
          <a:prstGeom prst="rect">
            <a:avLst/>
          </a:prstGeom>
          <a:solidFill>
            <a:srgbClr val="115076"/>
          </a:solidFill>
        </p:spPr>
        <p:txBody>
          <a:bodyPr wrap="square" rtlCol="0">
            <a:spAutoFit/>
          </a:bodyPr>
          <a:lstStyle/>
          <a:p>
            <a:pPr algn="ctr"/>
            <a:r>
              <a:rPr lang="en-GB" sz="4000" b="1" dirty="0" err="1" smtClean="0">
                <a:solidFill>
                  <a:schemeClr val="bg1"/>
                </a:solidFill>
                <a:latin typeface="Century Gothic" panose="020B0502020202020204" pitchFamily="34" charset="0"/>
              </a:rPr>
              <a:t>heureu</a:t>
            </a:r>
            <a:r>
              <a:rPr lang="en-GB" sz="4000" b="1" dirty="0" err="1" smtClean="0">
                <a:solidFill>
                  <a:srgbClr val="FA6500"/>
                </a:solidFill>
                <a:latin typeface="Century Gothic" panose="020B0502020202020204" pitchFamily="34" charset="0"/>
              </a:rPr>
              <a:t>x</a:t>
            </a:r>
            <a:endParaRPr lang="en-GB" sz="4000" b="1" dirty="0">
              <a:solidFill>
                <a:srgbClr val="FA6500"/>
              </a:solidFill>
              <a:latin typeface="Century Gothic" panose="020B0502020202020204" pitchFamily="34" charset="0"/>
            </a:endParaRPr>
          </a:p>
        </p:txBody>
      </p:sp>
      <p:pic>
        <p:nvPicPr>
          <p:cNvPr id="22" name="Picture 7"/>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260586" y="228000"/>
            <a:ext cx="896536" cy="67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 descr="Quiet Sign Clip A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86668" y="112401"/>
            <a:ext cx="666750" cy="942976"/>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6937513" y="6474410"/>
            <a:ext cx="3449248" cy="276999"/>
          </a:xfrm>
          <a:prstGeom prst="rect">
            <a:avLst/>
          </a:prstGeom>
          <a:noFill/>
        </p:spPr>
        <p:txBody>
          <a:bodyPr wrap="square" rtlCol="0">
            <a:spAutoFit/>
          </a:bodyPr>
          <a:lstStyle/>
          <a:p>
            <a:r>
              <a:rPr lang="en-GB" sz="1200" dirty="0" smtClean="0">
                <a:solidFill>
                  <a:schemeClr val="bg1"/>
                </a:solidFill>
                <a:latin typeface="Century Gothic" panose="020B0502020202020204" pitchFamily="34" charset="0"/>
              </a:rPr>
              <a:t>Stephen Owen / Rachel Hawkes</a:t>
            </a:r>
            <a:endParaRPr lang="en-GB" sz="1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294862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264</Words>
  <Application>Microsoft Office PowerPoint</Application>
  <PresentationFormat>Widescreen</PresentationFormat>
  <Paragraphs>85</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Times New Roman</vt:lpstr>
      <vt:lpstr>Tw Cen MT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Rachel Hawkes</cp:lastModifiedBy>
  <cp:revision>38</cp:revision>
  <dcterms:created xsi:type="dcterms:W3CDTF">2019-03-27T07:30:03Z</dcterms:created>
  <dcterms:modified xsi:type="dcterms:W3CDTF">2019-05-15T11:52:58Z</dcterms:modified>
</cp:coreProperties>
</file>