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84" r:id="rId2"/>
    <p:sldMasterId id="2147483756" r:id="rId3"/>
    <p:sldMasterId id="2147483768" r:id="rId4"/>
  </p:sldMasterIdLst>
  <p:notesMasterIdLst>
    <p:notesMasterId r:id="rId48"/>
  </p:notesMasterIdLst>
  <p:sldIdLst>
    <p:sldId id="256" r:id="rId5"/>
    <p:sldId id="681" r:id="rId6"/>
    <p:sldId id="783" r:id="rId7"/>
    <p:sldId id="263" r:id="rId8"/>
    <p:sldId id="264" r:id="rId9"/>
    <p:sldId id="789" r:id="rId10"/>
    <p:sldId id="788" r:id="rId11"/>
    <p:sldId id="790" r:id="rId12"/>
    <p:sldId id="793" r:id="rId13"/>
    <p:sldId id="795" r:id="rId14"/>
    <p:sldId id="837" r:id="rId15"/>
    <p:sldId id="798" r:id="rId16"/>
    <p:sldId id="807" r:id="rId17"/>
    <p:sldId id="801" r:id="rId18"/>
    <p:sldId id="802" r:id="rId19"/>
    <p:sldId id="803" r:id="rId20"/>
    <p:sldId id="804" r:id="rId21"/>
    <p:sldId id="805" r:id="rId22"/>
    <p:sldId id="822" r:id="rId23"/>
    <p:sldId id="823" r:id="rId24"/>
    <p:sldId id="824" r:id="rId25"/>
    <p:sldId id="825" r:id="rId26"/>
    <p:sldId id="826" r:id="rId27"/>
    <p:sldId id="827" r:id="rId28"/>
    <p:sldId id="828" r:id="rId29"/>
    <p:sldId id="809" r:id="rId30"/>
    <p:sldId id="813" r:id="rId31"/>
    <p:sldId id="817" r:id="rId32"/>
    <p:sldId id="815" r:id="rId33"/>
    <p:sldId id="818" r:id="rId34"/>
    <p:sldId id="819" r:id="rId35"/>
    <p:sldId id="820" r:id="rId36"/>
    <p:sldId id="816" r:id="rId37"/>
    <p:sldId id="833" r:id="rId38"/>
    <p:sldId id="834" r:id="rId39"/>
    <p:sldId id="835" r:id="rId40"/>
    <p:sldId id="836" r:id="rId41"/>
    <p:sldId id="814" r:id="rId42"/>
    <p:sldId id="831" r:id="rId43"/>
    <p:sldId id="258" r:id="rId44"/>
    <p:sldId id="780" r:id="rId45"/>
    <p:sldId id="782" r:id="rId46"/>
    <p:sldId id="784" r:id="rId4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userDrawn="1">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5" roundtripDataSignature="AMtx7mh6K8zegu27M0llE6T5D3NTCN8Z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7E7"/>
    <a:srgbClr val="7FF2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960" autoAdjust="0"/>
    <p:restoredTop sz="81744" autoAdjust="0"/>
  </p:normalViewPr>
  <p:slideViewPr>
    <p:cSldViewPr snapToGrid="0">
      <p:cViewPr varScale="1">
        <p:scale>
          <a:sx n="94" d="100"/>
          <a:sy n="94" d="100"/>
        </p:scale>
        <p:origin x="456" y="84"/>
      </p:cViewPr>
      <p:guideLst>
        <p:guide orient="horz" pos="2137"/>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10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10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0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105" Type="http://customschemas.google.com/relationships/presentationmetadata" Target="meta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nsplash.com/@kobbyfotos?utm_source=unsplash&amp;utm_medium=referral&amp;utm_content=creditCopyText"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unsplash.com/s/photos/medellin?utm_source=unsplash&amp;utm_medium=referral&amp;utm_content=creditCopyText"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endParaRPr dirty="0"/>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With thanks to Rachel Hawkes for her input on the lesson material and </a:t>
            </a:r>
            <a:r>
              <a:rPr lang="en-GB" sz="1200" i="0" dirty="0">
                <a:solidFill>
                  <a:schemeClr val="dk1"/>
                </a:solidFill>
                <a:latin typeface="Calibri"/>
                <a:ea typeface="Calibri"/>
                <a:cs typeface="Calibri"/>
                <a:sym typeface="Calibri"/>
              </a:rPr>
              <a:t>Amanda </a:t>
            </a:r>
            <a:r>
              <a:rPr lang="en-GB" sz="1200" i="0" dirty="0" err="1">
                <a:solidFill>
                  <a:schemeClr val="dk1"/>
                </a:solidFill>
                <a:latin typeface="Calibri"/>
                <a:ea typeface="Calibri"/>
                <a:cs typeface="Calibri"/>
                <a:sym typeface="Calibri"/>
              </a:rPr>
              <a:t>Izquierdo</a:t>
            </a:r>
            <a:r>
              <a:rPr lang="en-GB" sz="1200" i="0" dirty="0">
                <a:solidFill>
                  <a:schemeClr val="dk1"/>
                </a:solidFill>
                <a:latin typeface="Calibri"/>
                <a:ea typeface="Calibri"/>
                <a:cs typeface="Calibri"/>
                <a:sym typeface="Calibri"/>
              </a:rPr>
              <a:t> for native teacher feedback.</a:t>
            </a:r>
            <a:endParaRPr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Learning outcomes (lesson 1):</a:t>
            </a:r>
            <a:endParaRP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SER in the imperfect tense: ‘era’ and ‘eras’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new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SER in the present tense: ‘soy’ and ‘</a:t>
            </a:r>
            <a:r>
              <a:rPr lang="en-GB" baseline="0" dirty="0" err="1"/>
              <a:t>eres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antepenultimate syllable stress</a:t>
            </a:r>
          </a:p>
          <a:p>
            <a:pPr marL="0" marR="0" lvl="0" indent="0" algn="l" rtl="0">
              <a:lnSpc>
                <a:spcPct val="100000"/>
              </a:lnSpc>
              <a:spcBef>
                <a:spcPts val="0"/>
              </a:spcBef>
              <a:spcAft>
                <a:spcPts val="0"/>
              </a:spcAft>
              <a:buClr>
                <a:schemeClr val="dk1"/>
              </a:buClr>
              <a:buSzPts val="1200"/>
              <a:buFont typeface="Calibri"/>
              <a:buNone/>
            </a:pPr>
            <a:r>
              <a:rPr lang="en-GB" dirty="0"/>
              <a:t/>
            </a:r>
            <a:br>
              <a:rPr lang="en-GB" dirty="0"/>
            </a:br>
            <a:r>
              <a:rPr lang="en-GB" b="1" dirty="0"/>
              <a:t>Word frequency (1 is the most frequent word in Spanish): </a:t>
            </a: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9.3.1.3 (introduce): era [ser-7]; eras [ser-7]; </a:t>
            </a:r>
            <a:r>
              <a:rPr lang="en-GB" sz="1200" b="1" i="0" u="none" strike="noStrike" cap="none" dirty="0" err="1">
                <a:solidFill>
                  <a:schemeClr val="dk1"/>
                </a:solidFill>
                <a:latin typeface="Calibri"/>
                <a:ea typeface="Calibri"/>
                <a:cs typeface="Calibri"/>
                <a:sym typeface="Calibri"/>
              </a:rPr>
              <a:t>artista</a:t>
            </a:r>
            <a:r>
              <a:rPr lang="en-GB" sz="1200" b="1" i="0" u="none" strike="noStrike" cap="none" dirty="0">
                <a:solidFill>
                  <a:schemeClr val="dk1"/>
                </a:solidFill>
                <a:latin typeface="Calibri"/>
                <a:ea typeface="Calibri"/>
                <a:cs typeface="Calibri"/>
                <a:sym typeface="Calibri"/>
              </a:rPr>
              <a:t> [817]; </a:t>
            </a:r>
            <a:r>
              <a:rPr lang="en-GB" sz="1200" b="1" i="0" u="none" strike="noStrike" cap="none" dirty="0" err="1">
                <a:solidFill>
                  <a:schemeClr val="dk1"/>
                </a:solidFill>
                <a:latin typeface="Calibri"/>
                <a:ea typeface="Calibri"/>
                <a:cs typeface="Calibri"/>
                <a:sym typeface="Calibri"/>
              </a:rPr>
              <a:t>dueño</a:t>
            </a:r>
            <a:r>
              <a:rPr lang="en-GB" sz="1200" b="1" i="0" u="none" strike="noStrike" cap="none" dirty="0">
                <a:solidFill>
                  <a:schemeClr val="dk1"/>
                </a:solidFill>
                <a:latin typeface="Calibri"/>
                <a:ea typeface="Calibri"/>
                <a:cs typeface="Calibri"/>
                <a:sym typeface="Calibri"/>
              </a:rPr>
              <a:t> [1239]; </a:t>
            </a:r>
            <a:r>
              <a:rPr lang="en-GB" sz="1200" b="1" i="0" u="none" strike="noStrike" cap="none" dirty="0" err="1">
                <a:solidFill>
                  <a:schemeClr val="dk1"/>
                </a:solidFill>
                <a:latin typeface="Calibri"/>
                <a:ea typeface="Calibri"/>
                <a:cs typeface="Calibri"/>
                <a:sym typeface="Calibri"/>
              </a:rPr>
              <a:t>escritor</a:t>
            </a:r>
            <a:r>
              <a:rPr lang="en-GB" sz="1200" b="1" i="0" u="none" strike="noStrike" cap="none" dirty="0">
                <a:solidFill>
                  <a:schemeClr val="dk1"/>
                </a:solidFill>
                <a:latin typeface="Calibri"/>
                <a:ea typeface="Calibri"/>
                <a:cs typeface="Calibri"/>
                <a:sym typeface="Calibri"/>
              </a:rPr>
              <a:t> [864]; metro [798]; </a:t>
            </a:r>
            <a:r>
              <a:rPr lang="en-GB" sz="1200" b="1" i="0" u="none" strike="noStrike" cap="none" dirty="0" err="1">
                <a:solidFill>
                  <a:schemeClr val="dk1"/>
                </a:solidFill>
                <a:latin typeface="Calibri"/>
                <a:ea typeface="Calibri"/>
                <a:cs typeface="Calibri"/>
                <a:sym typeface="Calibri"/>
              </a:rPr>
              <a:t>transporte</a:t>
            </a:r>
            <a:r>
              <a:rPr lang="en-GB" sz="1200" b="1" i="0" u="none" strike="noStrike" cap="none" dirty="0">
                <a:solidFill>
                  <a:schemeClr val="dk1"/>
                </a:solidFill>
                <a:latin typeface="Calibri"/>
                <a:ea typeface="Calibri"/>
                <a:cs typeface="Calibri"/>
                <a:sym typeface="Calibri"/>
              </a:rPr>
              <a:t> [1400]; conductor [2645];</a:t>
            </a:r>
            <a:r>
              <a:rPr lang="en-GB" sz="1200" b="1" i="0" u="none" strike="noStrike" cap="none" baseline="0" dirty="0">
                <a:solidFill>
                  <a:schemeClr val="dk1"/>
                </a:solidFill>
                <a:latin typeface="Calibri"/>
                <a:ea typeface="Calibri"/>
                <a:cs typeface="Calibri"/>
                <a:sym typeface="Calibri"/>
              </a:rPr>
              <a:t> </a:t>
            </a:r>
            <a:r>
              <a:rPr lang="en-GB" sz="1200" b="1" i="0" u="none" strike="noStrike" cap="none" baseline="0" dirty="0" err="1">
                <a:solidFill>
                  <a:schemeClr val="dk1"/>
                </a:solidFill>
                <a:latin typeface="Calibri"/>
                <a:ea typeface="Calibri"/>
                <a:cs typeface="Calibri"/>
                <a:sym typeface="Calibri"/>
              </a:rPr>
              <a:t>enfermero</a:t>
            </a:r>
            <a:r>
              <a:rPr lang="en-GB" sz="1200" b="1" i="0" u="none" strike="noStrike" cap="none" baseline="0" dirty="0">
                <a:solidFill>
                  <a:schemeClr val="dk1"/>
                </a:solidFill>
                <a:latin typeface="Calibri"/>
                <a:ea typeface="Calibri"/>
                <a:cs typeface="Calibri"/>
                <a:sym typeface="Calibri"/>
              </a:rPr>
              <a:t> [3385]; </a:t>
            </a:r>
            <a:r>
              <a:rPr lang="en-GB" sz="1200" b="1" i="0" u="none" strike="noStrike" cap="none" baseline="0" dirty="0" err="1">
                <a:solidFill>
                  <a:schemeClr val="dk1"/>
                </a:solidFill>
                <a:latin typeface="Calibri"/>
                <a:ea typeface="Calibri"/>
                <a:cs typeface="Calibri"/>
                <a:sym typeface="Calibri"/>
              </a:rPr>
              <a:t>dependiente</a:t>
            </a:r>
            <a:r>
              <a:rPr lang="en-GB" sz="1200" b="1" i="0" u="none" strike="noStrike" cap="none" baseline="0" dirty="0">
                <a:solidFill>
                  <a:schemeClr val="dk1"/>
                </a:solidFill>
                <a:latin typeface="Calibri"/>
                <a:ea typeface="Calibri"/>
                <a:cs typeface="Calibri"/>
                <a:sym typeface="Calibri"/>
              </a:rPr>
              <a:t> [3891]; </a:t>
            </a:r>
            <a:r>
              <a:rPr lang="en-GB" sz="1200" b="0" i="0" u="none" strike="noStrike" cap="none" dirty="0" err="1">
                <a:solidFill>
                  <a:schemeClr val="dk1"/>
                </a:solidFill>
                <a:latin typeface="Calibri"/>
                <a:ea typeface="Calibri"/>
                <a:cs typeface="Calibri"/>
                <a:sym typeface="Calibri"/>
              </a:rPr>
              <a:t>agradable</a:t>
            </a:r>
            <a:r>
              <a:rPr lang="en-GB" sz="1200" b="0" i="0" u="none" strike="noStrike" cap="none" dirty="0">
                <a:solidFill>
                  <a:schemeClr val="dk1"/>
                </a:solidFill>
                <a:latin typeface="Calibri"/>
                <a:ea typeface="Calibri"/>
                <a:cs typeface="Calibri"/>
                <a:sym typeface="Calibri"/>
              </a:rPr>
              <a:t> [1997]; </a:t>
            </a:r>
            <a:r>
              <a:rPr lang="en-GB" sz="1200" b="0" i="0" u="none" strike="noStrike" cap="none" dirty="0" err="1">
                <a:solidFill>
                  <a:schemeClr val="dk1"/>
                </a:solidFill>
                <a:latin typeface="Calibri"/>
                <a:ea typeface="Calibri"/>
                <a:cs typeface="Calibri"/>
                <a:sym typeface="Calibri"/>
              </a:rPr>
              <a:t>cierto</a:t>
            </a:r>
            <a:r>
              <a:rPr lang="en-GB" sz="1200" b="0" i="0" u="none" strike="noStrike" cap="none" dirty="0">
                <a:solidFill>
                  <a:schemeClr val="dk1"/>
                </a:solidFill>
                <a:latin typeface="Calibri"/>
                <a:ea typeface="Calibri"/>
                <a:cs typeface="Calibri"/>
                <a:sym typeface="Calibri"/>
              </a:rPr>
              <a:t> [159]; </a:t>
            </a:r>
            <a:r>
              <a:rPr lang="en-GB" sz="1200" b="0" i="0" u="none" strike="noStrike" cap="none" dirty="0" err="1">
                <a:solidFill>
                  <a:schemeClr val="dk1"/>
                </a:solidFill>
                <a:latin typeface="Calibri"/>
                <a:ea typeface="Calibri"/>
                <a:cs typeface="Calibri"/>
                <a:sym typeface="Calibri"/>
              </a:rPr>
              <a:t>común</a:t>
            </a:r>
            <a:r>
              <a:rPr lang="en-GB" sz="1200" b="0" i="0" u="none" strike="noStrike" cap="none" dirty="0">
                <a:solidFill>
                  <a:schemeClr val="dk1"/>
                </a:solidFill>
                <a:latin typeface="Calibri"/>
                <a:ea typeface="Calibri"/>
                <a:cs typeface="Calibri"/>
                <a:sym typeface="Calibri"/>
              </a:rPr>
              <a:t> [742]; popular [798]; </a:t>
            </a:r>
            <a:r>
              <a:rPr lang="en-GB" sz="1200" b="0" i="0" u="none" strike="noStrike" cap="none" dirty="0" err="1">
                <a:solidFill>
                  <a:schemeClr val="dk1"/>
                </a:solidFill>
                <a:latin typeface="Calibri"/>
                <a:ea typeface="Calibri"/>
                <a:cs typeface="Calibri"/>
                <a:sym typeface="Calibri"/>
              </a:rPr>
              <a:t>moderno</a:t>
            </a:r>
            <a:r>
              <a:rPr lang="en-GB" sz="1200" b="0" i="0" u="none" strike="noStrike" cap="none" dirty="0">
                <a:solidFill>
                  <a:schemeClr val="dk1"/>
                </a:solidFill>
                <a:latin typeface="Calibri"/>
                <a:ea typeface="Calibri"/>
                <a:cs typeface="Calibri"/>
                <a:sym typeface="Calibri"/>
              </a:rPr>
              <a:t> [861]; </a:t>
            </a:r>
            <a:r>
              <a:rPr lang="en-GB" sz="1200" b="0" i="0" u="none" strike="noStrike" cap="none" dirty="0" err="1">
                <a:solidFill>
                  <a:schemeClr val="dk1"/>
                </a:solidFill>
                <a:latin typeface="Calibri"/>
                <a:ea typeface="Calibri"/>
                <a:cs typeface="Calibri"/>
                <a:sym typeface="Calibri"/>
              </a:rPr>
              <a:t>optimista</a:t>
            </a:r>
            <a:r>
              <a:rPr lang="en-GB" sz="1200" b="0" i="0" u="none" strike="noStrike" cap="none" dirty="0">
                <a:solidFill>
                  <a:schemeClr val="dk1"/>
                </a:solidFill>
                <a:latin typeface="Calibri"/>
                <a:ea typeface="Calibri"/>
                <a:cs typeface="Calibri"/>
                <a:sym typeface="Calibri"/>
              </a:rPr>
              <a:t> [1025]; </a:t>
            </a:r>
            <a:r>
              <a:rPr lang="en-GB" sz="1200" b="0" i="0" u="none" strike="noStrike" cap="none" dirty="0" err="1">
                <a:solidFill>
                  <a:schemeClr val="dk1"/>
                </a:solidFill>
                <a:latin typeface="Calibri"/>
                <a:ea typeface="Calibri"/>
                <a:cs typeface="Calibri"/>
                <a:sym typeface="Calibri"/>
              </a:rPr>
              <a:t>posible</a:t>
            </a:r>
            <a:r>
              <a:rPr lang="en-GB" sz="1200" b="0" i="0" u="none" strike="noStrike" cap="none" dirty="0">
                <a:solidFill>
                  <a:schemeClr val="dk1"/>
                </a:solidFill>
                <a:latin typeface="Calibri"/>
                <a:ea typeface="Calibri"/>
                <a:cs typeface="Calibri"/>
                <a:sym typeface="Calibri"/>
              </a:rPr>
              <a:t> [427]; </a:t>
            </a:r>
            <a:r>
              <a:rPr lang="en-GB" sz="1200" b="0" i="0" u="none" strike="noStrike" cap="none" dirty="0" err="1">
                <a:solidFill>
                  <a:schemeClr val="dk1"/>
                </a:solidFill>
                <a:latin typeface="Calibri"/>
                <a:ea typeface="Calibri"/>
                <a:cs typeface="Calibri"/>
                <a:sym typeface="Calibri"/>
              </a:rPr>
              <a:t>buen</a:t>
            </a:r>
            <a:r>
              <a:rPr lang="en-GB" sz="1200" b="0" i="0" u="none" strike="noStrike" cap="none" dirty="0">
                <a:solidFill>
                  <a:schemeClr val="dk1"/>
                </a:solidFill>
                <a:latin typeface="Calibri"/>
                <a:ea typeface="Calibri"/>
                <a:cs typeface="Calibri"/>
                <a:sym typeface="Calibri"/>
              </a:rPr>
              <a:t> [bueno-103]; mal [mal-66]; gran [grande-369]; </a:t>
            </a:r>
            <a:r>
              <a:rPr lang="en-GB" sz="1200" b="0" i="0" u="none" strike="noStrike" cap="none" dirty="0" err="1">
                <a:solidFill>
                  <a:schemeClr val="dk1"/>
                </a:solidFill>
                <a:latin typeface="Calibri"/>
                <a:ea typeface="Calibri"/>
                <a:cs typeface="Calibri"/>
                <a:sym typeface="Calibri"/>
              </a:rPr>
              <a:t>único</a:t>
            </a:r>
            <a:r>
              <a:rPr lang="en-GB" sz="1200" b="0" i="0" u="none" strike="noStrike" cap="none" dirty="0">
                <a:solidFill>
                  <a:schemeClr val="dk1"/>
                </a:solidFill>
                <a:latin typeface="Calibri"/>
                <a:ea typeface="Calibri"/>
                <a:cs typeface="Calibri"/>
                <a:sym typeface="Calibri"/>
              </a:rPr>
              <a:t> [213]</a:t>
            </a:r>
          </a:p>
          <a:p>
            <a:pPr marL="0" marR="0" lvl="0" indent="0" algn="l" rtl="0">
              <a:lnSpc>
                <a:spcPct val="100000"/>
              </a:lnSpc>
              <a:spcBef>
                <a:spcPts val="0"/>
              </a:spcBef>
              <a:spcAft>
                <a:spcPts val="0"/>
              </a:spcAft>
              <a:buClr>
                <a:schemeClr val="dk1"/>
              </a:buClr>
              <a:buSzPts val="1200"/>
              <a:buFont typeface="Calibri"/>
              <a:buNone/>
            </a:pPr>
            <a:r>
              <a:rPr lang="en-GB" sz="1200" b="1" i="1" u="none" strike="noStrike" cap="none" dirty="0">
                <a:solidFill>
                  <a:schemeClr val="dk1"/>
                </a:solidFill>
                <a:latin typeface="Calibri"/>
                <a:ea typeface="Calibri"/>
                <a:cs typeface="Calibri"/>
                <a:sym typeface="Calibri"/>
              </a:rPr>
              <a:t>Note:</a:t>
            </a:r>
            <a:r>
              <a:rPr lang="en-GB" sz="1200" b="1" i="1" u="none" strike="noStrike" cap="none" baseline="0" dirty="0">
                <a:solidFill>
                  <a:schemeClr val="dk1"/>
                </a:solidFill>
                <a:latin typeface="Calibri"/>
                <a:ea typeface="Calibri"/>
                <a:cs typeface="Calibri"/>
                <a:sym typeface="Calibri"/>
              </a:rPr>
              <a:t> </a:t>
            </a:r>
            <a:r>
              <a:rPr lang="en-GB" sz="1200" b="0" i="1" u="none" strike="noStrike" cap="none" baseline="0" dirty="0">
                <a:solidFill>
                  <a:schemeClr val="dk1"/>
                </a:solidFill>
                <a:latin typeface="Calibri"/>
                <a:ea typeface="Calibri"/>
                <a:cs typeface="Calibri"/>
                <a:sym typeface="Calibri"/>
              </a:rPr>
              <a:t>words </a:t>
            </a:r>
            <a:r>
              <a:rPr lang="en-GB" sz="1200" b="0" i="1" u="none" strike="noStrike" cap="none" baseline="0">
                <a:solidFill>
                  <a:schemeClr val="dk1"/>
                </a:solidFill>
                <a:latin typeface="Calibri"/>
                <a:ea typeface="Calibri"/>
                <a:cs typeface="Calibri"/>
                <a:sym typeface="Calibri"/>
              </a:rPr>
              <a:t>in bold above </a:t>
            </a:r>
            <a:r>
              <a:rPr lang="en-GB" sz="1200" b="0" i="1" u="none" strike="noStrike" cap="none" baseline="0" dirty="0">
                <a:solidFill>
                  <a:schemeClr val="dk1"/>
                </a:solidFill>
                <a:latin typeface="Calibri"/>
                <a:ea typeface="Calibri"/>
                <a:cs typeface="Calibri"/>
                <a:sym typeface="Calibri"/>
              </a:rPr>
              <a:t>are introduced in </a:t>
            </a:r>
            <a:r>
              <a:rPr lang="en-GB" sz="1200" b="0" i="1" u="none" strike="noStrike" cap="none" baseline="0">
                <a:solidFill>
                  <a:schemeClr val="dk1"/>
                </a:solidFill>
                <a:latin typeface="Calibri"/>
                <a:ea typeface="Calibri"/>
                <a:cs typeface="Calibri"/>
                <a:sym typeface="Calibri"/>
              </a:rPr>
              <a:t>lesson one </a:t>
            </a:r>
            <a:r>
              <a:rPr lang="en-GB" sz="1200" b="0" i="1" u="none" strike="noStrike" cap="none" baseline="0" dirty="0">
                <a:solidFill>
                  <a:schemeClr val="dk1"/>
                </a:solidFill>
                <a:latin typeface="Calibri"/>
                <a:ea typeface="Calibri"/>
                <a:cs typeface="Calibri"/>
                <a:sym typeface="Calibri"/>
              </a:rPr>
              <a:t>of </a:t>
            </a:r>
            <a:r>
              <a:rPr lang="en-GB" sz="1200" b="0" i="1" u="none" strike="noStrike" cap="none" baseline="0">
                <a:solidFill>
                  <a:schemeClr val="dk1"/>
                </a:solidFill>
                <a:latin typeface="Calibri"/>
                <a:ea typeface="Calibri"/>
                <a:cs typeface="Calibri"/>
                <a:sym typeface="Calibri"/>
              </a:rPr>
              <a:t>this sequence.</a:t>
            </a:r>
            <a:endParaRPr lang="en-GB" sz="1200" b="0" i="1"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9.2.2.3 (revisit):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animar</a:t>
            </a:r>
            <a:r>
              <a:rPr lang="en-GB" sz="1200" dirty="0">
                <a:solidFill>
                  <a:schemeClr val="dk1"/>
                </a:solidFill>
                <a:latin typeface="Calibri"/>
                <a:ea typeface="Calibri"/>
                <a:cs typeface="Calibri"/>
                <a:sym typeface="Calibri"/>
              </a:rPr>
              <a:t> [1630]; </a:t>
            </a:r>
            <a:r>
              <a:rPr lang="en-GB" sz="1200" dirty="0" err="1">
                <a:solidFill>
                  <a:schemeClr val="dk1"/>
                </a:solidFill>
                <a:latin typeface="Calibri"/>
                <a:ea typeface="Calibri"/>
                <a:cs typeface="Calibri"/>
                <a:sym typeface="Calibri"/>
              </a:rPr>
              <a:t>anunciar</a:t>
            </a:r>
            <a:r>
              <a:rPr lang="en-GB" sz="1200" dirty="0">
                <a:solidFill>
                  <a:schemeClr val="dk1"/>
                </a:solidFill>
                <a:latin typeface="Calibri"/>
                <a:ea typeface="Calibri"/>
                <a:cs typeface="Calibri"/>
                <a:sym typeface="Calibri"/>
              </a:rPr>
              <a:t> [785]; </a:t>
            </a:r>
            <a:r>
              <a:rPr lang="en-GB" sz="1200" dirty="0" err="1">
                <a:solidFill>
                  <a:schemeClr val="dk1"/>
                </a:solidFill>
                <a:latin typeface="Calibri"/>
                <a:ea typeface="Calibri"/>
                <a:cs typeface="Calibri"/>
                <a:sym typeface="Calibri"/>
              </a:rPr>
              <a:t>cerrar</a:t>
            </a:r>
            <a:r>
              <a:rPr lang="en-GB" sz="1200" dirty="0">
                <a:solidFill>
                  <a:schemeClr val="dk1"/>
                </a:solidFill>
                <a:latin typeface="Calibri"/>
                <a:ea typeface="Calibri"/>
                <a:cs typeface="Calibri"/>
                <a:sym typeface="Calibri"/>
              </a:rPr>
              <a:t> [521]; </a:t>
            </a:r>
            <a:r>
              <a:rPr lang="en-GB" sz="1200" dirty="0" err="1">
                <a:solidFill>
                  <a:schemeClr val="dk1"/>
                </a:solidFill>
                <a:latin typeface="Calibri"/>
                <a:ea typeface="Calibri"/>
                <a:cs typeface="Calibri"/>
                <a:sym typeface="Calibri"/>
              </a:rPr>
              <a:t>charlar</a:t>
            </a:r>
            <a:r>
              <a:rPr lang="en-GB" sz="1200" dirty="0">
                <a:solidFill>
                  <a:schemeClr val="dk1"/>
                </a:solidFill>
                <a:latin typeface="Calibri"/>
                <a:ea typeface="Calibri"/>
                <a:cs typeface="Calibri"/>
                <a:sym typeface="Calibri"/>
              </a:rPr>
              <a:t> [2968]; </a:t>
            </a:r>
            <a:r>
              <a:rPr lang="en-GB" sz="1200" dirty="0" err="1">
                <a:solidFill>
                  <a:schemeClr val="dk1"/>
                </a:solidFill>
                <a:latin typeface="Calibri"/>
                <a:ea typeface="Calibri"/>
                <a:cs typeface="Calibri"/>
                <a:sym typeface="Calibri"/>
              </a:rPr>
              <a:t>llover</a:t>
            </a:r>
            <a:r>
              <a:rPr lang="en-GB" sz="1200" dirty="0">
                <a:solidFill>
                  <a:schemeClr val="dk1"/>
                </a:solidFill>
                <a:latin typeface="Calibri"/>
                <a:ea typeface="Calibri"/>
                <a:cs typeface="Calibri"/>
                <a:sym typeface="Calibri"/>
              </a:rPr>
              <a:t> [2134]; </a:t>
            </a:r>
            <a:r>
              <a:rPr lang="en-GB" sz="1200" dirty="0" err="1">
                <a:solidFill>
                  <a:schemeClr val="dk1"/>
                </a:solidFill>
                <a:latin typeface="Calibri"/>
                <a:ea typeface="Calibri"/>
                <a:cs typeface="Calibri"/>
                <a:sym typeface="Calibri"/>
              </a:rPr>
              <a:t>notar</a:t>
            </a:r>
            <a:r>
              <a:rPr lang="en-GB" sz="1200" dirty="0">
                <a:solidFill>
                  <a:schemeClr val="dk1"/>
                </a:solidFill>
                <a:latin typeface="Calibri"/>
                <a:ea typeface="Calibri"/>
                <a:cs typeface="Calibri"/>
                <a:sym typeface="Calibri"/>
              </a:rPr>
              <a:t> [696]; </a:t>
            </a:r>
            <a:r>
              <a:rPr lang="en-GB" sz="1200" dirty="0" err="1">
                <a:solidFill>
                  <a:schemeClr val="dk1"/>
                </a:solidFill>
                <a:latin typeface="Calibri"/>
                <a:ea typeface="Calibri"/>
                <a:cs typeface="Calibri"/>
                <a:sym typeface="Calibri"/>
              </a:rPr>
              <a:t>atención</a:t>
            </a:r>
            <a:r>
              <a:rPr lang="en-GB" sz="1200" dirty="0">
                <a:solidFill>
                  <a:schemeClr val="dk1"/>
                </a:solidFill>
                <a:latin typeface="Calibri"/>
                <a:ea typeface="Calibri"/>
                <a:cs typeface="Calibri"/>
                <a:sym typeface="Calibri"/>
              </a:rPr>
              <a:t> [489]; </a:t>
            </a:r>
            <a:r>
              <a:rPr lang="en-GB" sz="1200" dirty="0" err="1">
                <a:solidFill>
                  <a:schemeClr val="dk1"/>
                </a:solidFill>
                <a:latin typeface="Calibri"/>
                <a:ea typeface="Calibri"/>
                <a:cs typeface="Calibri"/>
                <a:sym typeface="Calibri"/>
              </a:rPr>
              <a:t>prestar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atención</a:t>
            </a:r>
            <a:r>
              <a:rPr lang="en-GB" sz="1200" dirty="0">
                <a:solidFill>
                  <a:schemeClr val="dk1"/>
                </a:solidFill>
                <a:latin typeface="Calibri"/>
                <a:ea typeface="Calibri"/>
                <a:cs typeface="Calibri"/>
                <a:sym typeface="Calibri"/>
              </a:rPr>
              <a:t> [atención-489]; </a:t>
            </a:r>
            <a:r>
              <a:rPr lang="en-GB" sz="1200" dirty="0" err="1">
                <a:solidFill>
                  <a:schemeClr val="dk1"/>
                </a:solidFill>
                <a:latin typeface="Calibri"/>
                <a:ea typeface="Calibri"/>
                <a:cs typeface="Calibri"/>
                <a:sym typeface="Calibri"/>
              </a:rPr>
              <a:t>regresar</a:t>
            </a:r>
            <a:r>
              <a:rPr lang="en-GB" sz="1200" dirty="0">
                <a:solidFill>
                  <a:schemeClr val="dk1"/>
                </a:solidFill>
                <a:latin typeface="Calibri"/>
                <a:ea typeface="Calibri"/>
                <a:cs typeface="Calibri"/>
                <a:sym typeface="Calibri"/>
              </a:rPr>
              <a:t> [573]; </a:t>
            </a:r>
            <a:r>
              <a:rPr lang="en-GB" sz="1200" dirty="0" err="1">
                <a:solidFill>
                  <a:schemeClr val="dk1"/>
                </a:solidFill>
                <a:latin typeface="Calibri"/>
                <a:ea typeface="Calibri"/>
                <a:cs typeface="Calibri"/>
                <a:sym typeface="Calibri"/>
              </a:rPr>
              <a:t>boda</a:t>
            </a:r>
            <a:r>
              <a:rPr lang="en-GB" sz="1200" dirty="0">
                <a:solidFill>
                  <a:schemeClr val="dk1"/>
                </a:solidFill>
                <a:latin typeface="Calibri"/>
                <a:ea typeface="Calibri"/>
                <a:cs typeface="Calibri"/>
                <a:sym typeface="Calibri"/>
              </a:rPr>
              <a:t> [2473]; </a:t>
            </a:r>
            <a:r>
              <a:rPr lang="en-GB" sz="1200" dirty="0" err="1">
                <a:solidFill>
                  <a:schemeClr val="dk1"/>
                </a:solidFill>
                <a:latin typeface="Calibri"/>
                <a:ea typeface="Calibri"/>
                <a:cs typeface="Calibri"/>
                <a:sym typeface="Calibri"/>
              </a:rPr>
              <a:t>espectáculo</a:t>
            </a:r>
            <a:r>
              <a:rPr lang="en-GB" sz="1200" dirty="0">
                <a:solidFill>
                  <a:schemeClr val="dk1"/>
                </a:solidFill>
                <a:latin typeface="Calibri"/>
                <a:ea typeface="Calibri"/>
                <a:cs typeface="Calibri"/>
                <a:sym typeface="Calibri"/>
              </a:rPr>
              <a:t> [1622]; golpe [746]; </a:t>
            </a:r>
            <a:r>
              <a:rPr lang="en-GB" sz="1200" dirty="0" err="1">
                <a:solidFill>
                  <a:schemeClr val="dk1"/>
                </a:solidFill>
                <a:latin typeface="Calibri"/>
                <a:ea typeface="Calibri"/>
                <a:cs typeface="Calibri"/>
                <a:sym typeface="Calibri"/>
              </a:rPr>
              <a:t>llegada</a:t>
            </a:r>
            <a:r>
              <a:rPr lang="en-GB" sz="1200" dirty="0">
                <a:solidFill>
                  <a:schemeClr val="dk1"/>
                </a:solidFill>
                <a:latin typeface="Calibri"/>
                <a:ea typeface="Calibri"/>
                <a:cs typeface="Calibri"/>
                <a:sym typeface="Calibri"/>
              </a:rPr>
              <a:t> [1604]; </a:t>
            </a:r>
            <a:r>
              <a:rPr lang="en-GB" sz="1200" dirty="0" err="1">
                <a:solidFill>
                  <a:schemeClr val="dk1"/>
                </a:solidFill>
                <a:latin typeface="Calibri"/>
                <a:ea typeface="Calibri"/>
                <a:cs typeface="Calibri"/>
                <a:sym typeface="Calibri"/>
              </a:rPr>
              <a:t>olor</a:t>
            </a:r>
            <a:r>
              <a:rPr lang="en-GB" sz="1200" dirty="0">
                <a:solidFill>
                  <a:schemeClr val="dk1"/>
                </a:solidFill>
                <a:latin typeface="Calibri"/>
                <a:ea typeface="Calibri"/>
                <a:cs typeface="Calibri"/>
                <a:sym typeface="Calibri"/>
              </a:rPr>
              <a:t> [1070]; </a:t>
            </a:r>
            <a:r>
              <a:rPr lang="en-GB" sz="1200" dirty="0" err="1">
                <a:solidFill>
                  <a:schemeClr val="dk1"/>
                </a:solidFill>
                <a:latin typeface="Calibri"/>
                <a:ea typeface="Calibri"/>
                <a:cs typeface="Calibri"/>
                <a:sym typeface="Calibri"/>
              </a:rPr>
              <a:t>sabor</a:t>
            </a:r>
            <a:r>
              <a:rPr lang="en-GB" sz="1200" dirty="0">
                <a:solidFill>
                  <a:schemeClr val="dk1"/>
                </a:solidFill>
                <a:latin typeface="Calibri"/>
                <a:ea typeface="Calibri"/>
                <a:cs typeface="Calibri"/>
                <a:sym typeface="Calibri"/>
              </a:rPr>
              <a:t> [2108]; </a:t>
            </a:r>
            <a:r>
              <a:rPr lang="en-GB" sz="1200" dirty="0" err="1">
                <a:solidFill>
                  <a:schemeClr val="dk1"/>
                </a:solidFill>
                <a:latin typeface="Calibri"/>
                <a:ea typeface="Calibri"/>
                <a:cs typeface="Calibri"/>
                <a:sym typeface="Calibri"/>
              </a:rPr>
              <a:t>enseguida</a:t>
            </a:r>
            <a:r>
              <a:rPr lang="en-GB" sz="1200" dirty="0">
                <a:solidFill>
                  <a:schemeClr val="dk1"/>
                </a:solidFill>
                <a:latin typeface="Calibri"/>
                <a:ea typeface="Calibri"/>
                <a:cs typeface="Calibri"/>
                <a:sym typeface="Calibri"/>
              </a:rPr>
              <a:t> [2866]; </a:t>
            </a:r>
            <a:r>
              <a:rPr lang="en-GB" sz="1200" dirty="0" err="1">
                <a:solidFill>
                  <a:schemeClr val="dk1"/>
                </a:solidFill>
                <a:latin typeface="Calibri"/>
                <a:ea typeface="Calibri"/>
                <a:cs typeface="Calibri"/>
                <a:sym typeface="Calibri"/>
              </a:rPr>
              <a:t>mundial</a:t>
            </a:r>
            <a:r>
              <a:rPr lang="en-GB" sz="1200" dirty="0">
                <a:solidFill>
                  <a:schemeClr val="dk1"/>
                </a:solidFill>
                <a:latin typeface="Calibri"/>
                <a:ea typeface="Calibri"/>
                <a:cs typeface="Calibri"/>
                <a:sym typeface="Calibri"/>
              </a:rPr>
              <a:t> [572];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este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momento</a:t>
            </a:r>
            <a:r>
              <a:rPr lang="en-GB" sz="1200" dirty="0">
                <a:solidFill>
                  <a:schemeClr val="dk1"/>
                </a:solidFill>
                <a:latin typeface="Calibri"/>
                <a:ea typeface="Calibri"/>
                <a:cs typeface="Calibri"/>
                <a:sym typeface="Calibri"/>
              </a:rPr>
              <a:t> [momento-121]; de </a:t>
            </a:r>
            <a:r>
              <a:rPr lang="en-GB" sz="1200" dirty="0" err="1">
                <a:solidFill>
                  <a:schemeClr val="dk1"/>
                </a:solidFill>
                <a:latin typeface="Calibri"/>
                <a:ea typeface="Calibri"/>
                <a:cs typeface="Calibri"/>
                <a:sym typeface="Calibri"/>
              </a:rPr>
              <a:t>repente</a:t>
            </a:r>
            <a:r>
              <a:rPr lang="en-GB" sz="1200" dirty="0">
                <a:solidFill>
                  <a:schemeClr val="dk1"/>
                </a:solidFill>
                <a:latin typeface="Calibri"/>
                <a:ea typeface="Calibri"/>
                <a:cs typeface="Calibri"/>
                <a:sym typeface="Calibri"/>
              </a:rPr>
              <a:t> [repente-1805] </a:t>
            </a:r>
            <a:endParaRPr sz="1200" b="1"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9.2.1.5 (revisit)</a:t>
            </a:r>
            <a:r>
              <a:rPr lang="en-GB" sz="1200" b="0" i="0" u="none" strike="noStrike"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encender</a:t>
            </a:r>
            <a:r>
              <a:rPr lang="en-GB" sz="1200" dirty="0">
                <a:solidFill>
                  <a:schemeClr val="dk1"/>
                </a:solidFill>
                <a:latin typeface="Calibri"/>
                <a:ea typeface="Calibri"/>
                <a:cs typeface="Calibri"/>
                <a:sym typeface="Calibri"/>
              </a:rPr>
              <a:t> [1431]; </a:t>
            </a:r>
            <a:r>
              <a:rPr lang="en-GB" sz="1200" dirty="0" err="1">
                <a:solidFill>
                  <a:schemeClr val="dk1"/>
                </a:solidFill>
                <a:latin typeface="Calibri"/>
                <a:ea typeface="Calibri"/>
                <a:cs typeface="Calibri"/>
                <a:sym typeface="Calibri"/>
              </a:rPr>
              <a:t>morir</a:t>
            </a:r>
            <a:r>
              <a:rPr lang="en-GB" sz="1200" dirty="0">
                <a:solidFill>
                  <a:schemeClr val="dk1"/>
                </a:solidFill>
                <a:latin typeface="Calibri"/>
                <a:ea typeface="Calibri"/>
                <a:cs typeface="Calibri"/>
                <a:sym typeface="Calibri"/>
              </a:rPr>
              <a:t> [212]; </a:t>
            </a:r>
            <a:r>
              <a:rPr lang="en-GB" sz="1200" dirty="0" err="1">
                <a:solidFill>
                  <a:schemeClr val="dk1"/>
                </a:solidFill>
                <a:latin typeface="Calibri"/>
                <a:ea typeface="Calibri"/>
                <a:cs typeface="Calibri"/>
                <a:sym typeface="Calibri"/>
              </a:rPr>
              <a:t>producir</a:t>
            </a:r>
            <a:r>
              <a:rPr lang="en-GB" sz="1200" dirty="0">
                <a:solidFill>
                  <a:schemeClr val="dk1"/>
                </a:solidFill>
                <a:latin typeface="Calibri"/>
                <a:ea typeface="Calibri"/>
                <a:cs typeface="Calibri"/>
                <a:sym typeface="Calibri"/>
              </a:rPr>
              <a:t> [245]; </a:t>
            </a:r>
            <a:r>
              <a:rPr lang="en-GB" sz="1200" dirty="0" err="1">
                <a:solidFill>
                  <a:schemeClr val="dk1"/>
                </a:solidFill>
                <a:latin typeface="Calibri"/>
                <a:ea typeface="Calibri"/>
                <a:cs typeface="Calibri"/>
                <a:sym typeface="Calibri"/>
              </a:rPr>
              <a:t>prohibir</a:t>
            </a:r>
            <a:r>
              <a:rPr lang="en-GB" sz="1200" dirty="0">
                <a:solidFill>
                  <a:schemeClr val="dk1"/>
                </a:solidFill>
                <a:latin typeface="Calibri"/>
                <a:ea typeface="Calibri"/>
                <a:cs typeface="Calibri"/>
                <a:sym typeface="Calibri"/>
              </a:rPr>
              <a:t> [1641]; </a:t>
            </a:r>
            <a:r>
              <a:rPr lang="en-GB" sz="1200" dirty="0" err="1">
                <a:solidFill>
                  <a:schemeClr val="dk1"/>
                </a:solidFill>
                <a:latin typeface="Calibri"/>
                <a:ea typeface="Calibri"/>
                <a:cs typeface="Calibri"/>
                <a:sym typeface="Calibri"/>
              </a:rPr>
              <a:t>promover</a:t>
            </a:r>
            <a:r>
              <a:rPr lang="en-GB" sz="1200" dirty="0">
                <a:solidFill>
                  <a:schemeClr val="dk1"/>
                </a:solidFill>
                <a:latin typeface="Calibri"/>
                <a:ea typeface="Calibri"/>
                <a:cs typeface="Calibri"/>
                <a:sym typeface="Calibri"/>
              </a:rPr>
              <a:t> [1601]; </a:t>
            </a:r>
            <a:r>
              <a:rPr lang="en-GB" sz="1200" dirty="0" err="1">
                <a:solidFill>
                  <a:schemeClr val="dk1"/>
                </a:solidFill>
                <a:latin typeface="Calibri"/>
                <a:ea typeface="Calibri"/>
                <a:cs typeface="Calibri"/>
                <a:sym typeface="Calibri"/>
              </a:rPr>
              <a:t>proteger</a:t>
            </a:r>
            <a:r>
              <a:rPr lang="en-GB" sz="1200" dirty="0">
                <a:solidFill>
                  <a:schemeClr val="dk1"/>
                </a:solidFill>
                <a:latin typeface="Calibri"/>
                <a:ea typeface="Calibri"/>
                <a:cs typeface="Calibri"/>
                <a:sym typeface="Calibri"/>
              </a:rPr>
              <a:t> [1107]; resolver [867]; </a:t>
            </a:r>
            <a:r>
              <a:rPr lang="en-GB" sz="1200" dirty="0" err="1">
                <a:solidFill>
                  <a:schemeClr val="dk1"/>
                </a:solidFill>
                <a:latin typeface="Calibri"/>
                <a:ea typeface="Calibri"/>
                <a:cs typeface="Calibri"/>
                <a:sym typeface="Calibri"/>
              </a:rPr>
              <a:t>sobrevivir</a:t>
            </a:r>
            <a:r>
              <a:rPr lang="en-GB" sz="1200" dirty="0">
                <a:solidFill>
                  <a:schemeClr val="dk1"/>
                </a:solidFill>
                <a:latin typeface="Calibri"/>
                <a:ea typeface="Calibri"/>
                <a:cs typeface="Calibri"/>
                <a:sym typeface="Calibri"/>
              </a:rPr>
              <a:t> [1908]; bosque [1444]; </a:t>
            </a:r>
            <a:r>
              <a:rPr lang="en-GB" sz="1200" dirty="0" err="1">
                <a:solidFill>
                  <a:schemeClr val="dk1"/>
                </a:solidFill>
                <a:latin typeface="Calibri"/>
                <a:ea typeface="Calibri"/>
                <a:cs typeface="Calibri"/>
                <a:sym typeface="Calibri"/>
              </a:rPr>
              <a:t>consumo</a:t>
            </a:r>
            <a:r>
              <a:rPr lang="en-GB" sz="1200" dirty="0">
                <a:solidFill>
                  <a:schemeClr val="dk1"/>
                </a:solidFill>
                <a:latin typeface="Calibri"/>
                <a:ea typeface="Calibri"/>
                <a:cs typeface="Calibri"/>
                <a:sym typeface="Calibri"/>
              </a:rPr>
              <a:t> [1424]; </a:t>
            </a:r>
            <a:r>
              <a:rPr lang="en-GB" sz="1200" dirty="0" err="1">
                <a:solidFill>
                  <a:schemeClr val="dk1"/>
                </a:solidFill>
                <a:latin typeface="Calibri"/>
                <a:ea typeface="Calibri"/>
                <a:cs typeface="Calibri"/>
                <a:sym typeface="Calibri"/>
              </a:rPr>
              <a:t>efecto</a:t>
            </a:r>
            <a:r>
              <a:rPr lang="en-GB" sz="1200" dirty="0">
                <a:solidFill>
                  <a:schemeClr val="dk1"/>
                </a:solidFill>
                <a:latin typeface="Calibri"/>
                <a:ea typeface="Calibri"/>
                <a:cs typeface="Calibri"/>
                <a:sym typeface="Calibri"/>
              </a:rPr>
              <a:t> [309]; </a:t>
            </a:r>
            <a:r>
              <a:rPr lang="en-GB" sz="1200" dirty="0" err="1">
                <a:solidFill>
                  <a:schemeClr val="dk1"/>
                </a:solidFill>
                <a:latin typeface="Calibri"/>
                <a:ea typeface="Calibri"/>
                <a:cs typeface="Calibri"/>
                <a:sym typeface="Calibri"/>
              </a:rPr>
              <a:t>futuro</a:t>
            </a:r>
            <a:r>
              <a:rPr lang="en-GB" sz="1200" dirty="0">
                <a:solidFill>
                  <a:schemeClr val="dk1"/>
                </a:solidFill>
                <a:latin typeface="Calibri"/>
                <a:ea typeface="Calibri"/>
                <a:cs typeface="Calibri"/>
                <a:sym typeface="Calibri"/>
              </a:rPr>
              <a:t> [719]; medio </a:t>
            </a:r>
            <a:r>
              <a:rPr lang="en-GB" sz="1200" dirty="0" err="1">
                <a:solidFill>
                  <a:schemeClr val="dk1"/>
                </a:solidFill>
                <a:latin typeface="Calibri"/>
                <a:ea typeface="Calibri"/>
                <a:cs typeface="Calibri"/>
                <a:sym typeface="Calibri"/>
              </a:rPr>
              <a:t>ambiente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ambiente</a:t>
            </a:r>
            <a:r>
              <a:rPr lang="en-GB" sz="1200" dirty="0">
                <a:solidFill>
                  <a:schemeClr val="dk1"/>
                </a:solidFill>
                <a:latin typeface="Calibri"/>
                <a:ea typeface="Calibri"/>
                <a:cs typeface="Calibri"/>
                <a:sym typeface="Calibri"/>
              </a:rPr>
              <a:t> – 729]; </a:t>
            </a:r>
            <a:r>
              <a:rPr lang="en-GB" sz="1200" dirty="0" err="1">
                <a:solidFill>
                  <a:schemeClr val="dk1"/>
                </a:solidFill>
                <a:latin typeface="Calibri"/>
                <a:ea typeface="Calibri"/>
                <a:cs typeface="Calibri"/>
                <a:sym typeface="Calibri"/>
              </a:rPr>
              <a:t>planeta</a:t>
            </a:r>
            <a:r>
              <a:rPr lang="en-GB" sz="1200" dirty="0">
                <a:solidFill>
                  <a:schemeClr val="dk1"/>
                </a:solidFill>
                <a:latin typeface="Calibri"/>
                <a:ea typeface="Calibri"/>
                <a:cs typeface="Calibri"/>
                <a:sym typeface="Calibri"/>
              </a:rPr>
              <a:t> [1496]; </a:t>
            </a:r>
            <a:r>
              <a:rPr lang="en-GB" sz="1200" dirty="0" err="1">
                <a:solidFill>
                  <a:schemeClr val="dk1"/>
                </a:solidFill>
                <a:latin typeface="Calibri"/>
                <a:ea typeface="Calibri"/>
                <a:cs typeface="Calibri"/>
                <a:sym typeface="Calibri"/>
              </a:rPr>
              <a:t>plástico</a:t>
            </a:r>
            <a:r>
              <a:rPr lang="en-GB" sz="1200" dirty="0">
                <a:solidFill>
                  <a:schemeClr val="dk1"/>
                </a:solidFill>
                <a:latin typeface="Calibri"/>
                <a:ea typeface="Calibri"/>
                <a:cs typeface="Calibri"/>
                <a:sym typeface="Calibri"/>
              </a:rPr>
              <a:t> [1965]; </a:t>
            </a:r>
            <a:r>
              <a:rPr lang="en-GB" sz="1200" dirty="0" err="1">
                <a:solidFill>
                  <a:schemeClr val="dk1"/>
                </a:solidFill>
                <a:latin typeface="Calibri"/>
                <a:ea typeface="Calibri"/>
                <a:cs typeface="Calibri"/>
                <a:sym typeface="Calibri"/>
              </a:rPr>
              <a:t>recurso</a:t>
            </a:r>
            <a:r>
              <a:rPr lang="en-GB" sz="1200" dirty="0">
                <a:solidFill>
                  <a:schemeClr val="dk1"/>
                </a:solidFill>
                <a:latin typeface="Calibri"/>
                <a:ea typeface="Calibri"/>
                <a:cs typeface="Calibri"/>
                <a:sym typeface="Calibri"/>
              </a:rPr>
              <a:t> [1149]; </a:t>
            </a:r>
            <a:r>
              <a:rPr lang="en-GB" sz="1200" dirty="0" err="1">
                <a:solidFill>
                  <a:schemeClr val="dk1"/>
                </a:solidFill>
                <a:latin typeface="Calibri"/>
                <a:ea typeface="Calibri"/>
                <a:cs typeface="Calibri"/>
                <a:sym typeface="Calibri"/>
              </a:rPr>
              <a:t>situación</a:t>
            </a:r>
            <a:r>
              <a:rPr lang="en-GB" sz="1200" dirty="0">
                <a:solidFill>
                  <a:schemeClr val="dk1"/>
                </a:solidFill>
                <a:latin typeface="Calibri"/>
                <a:ea typeface="Calibri"/>
                <a:cs typeface="Calibri"/>
                <a:sym typeface="Calibri"/>
              </a:rPr>
              <a:t> [285]; </a:t>
            </a:r>
            <a:r>
              <a:rPr lang="en-GB" sz="1200" dirty="0" err="1">
                <a:solidFill>
                  <a:schemeClr val="dk1"/>
                </a:solidFill>
                <a:latin typeface="Calibri"/>
                <a:ea typeface="Calibri"/>
                <a:cs typeface="Calibri"/>
                <a:sym typeface="Calibri"/>
              </a:rPr>
              <a:t>uso</a:t>
            </a:r>
            <a:r>
              <a:rPr lang="en-GB" sz="1200" dirty="0">
                <a:solidFill>
                  <a:schemeClr val="dk1"/>
                </a:solidFill>
                <a:latin typeface="Calibri"/>
                <a:ea typeface="Calibri"/>
                <a:cs typeface="Calibri"/>
                <a:sym typeface="Calibri"/>
              </a:rPr>
              <a:t> [471]; </a:t>
            </a:r>
            <a:r>
              <a:rPr lang="en-GB" sz="1200" dirty="0" err="1">
                <a:solidFill>
                  <a:schemeClr val="dk1"/>
                </a:solidFill>
                <a:latin typeface="Calibri"/>
                <a:ea typeface="Calibri"/>
                <a:cs typeface="Calibri"/>
                <a:sym typeface="Calibri"/>
              </a:rPr>
              <a:t>vidrio</a:t>
            </a:r>
            <a:r>
              <a:rPr lang="en-GB" sz="1200" dirty="0">
                <a:solidFill>
                  <a:schemeClr val="dk1"/>
                </a:solidFill>
                <a:latin typeface="Calibri"/>
                <a:ea typeface="Calibri"/>
                <a:cs typeface="Calibri"/>
                <a:sym typeface="Calibri"/>
              </a:rPr>
              <a:t> [1905]; </a:t>
            </a:r>
            <a:r>
              <a:rPr lang="en-GB" sz="1200" dirty="0" err="1">
                <a:solidFill>
                  <a:schemeClr val="dk1"/>
                </a:solidFill>
                <a:latin typeface="Calibri"/>
                <a:ea typeface="Calibri"/>
                <a:cs typeface="Calibri"/>
                <a:sym typeface="Calibri"/>
              </a:rPr>
              <a:t>esencial</a:t>
            </a:r>
            <a:r>
              <a:rPr lang="en-GB" sz="1200" dirty="0">
                <a:solidFill>
                  <a:schemeClr val="dk1"/>
                </a:solidFill>
                <a:latin typeface="Calibri"/>
                <a:ea typeface="Calibri"/>
                <a:cs typeface="Calibri"/>
                <a:sym typeface="Calibri"/>
              </a:rPr>
              <a:t> [1872]; grave [901]; terrible [1246]; </a:t>
            </a: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0" dirty="0"/>
              <a:t>)</a:t>
            </a:r>
            <a:r>
              <a:rPr lang="en-GB" i="1" dirty="0"/>
              <a:t>. A frequency dictionary of Spanish: Core vocabulary for learners </a:t>
            </a:r>
            <a:r>
              <a:rPr lang="en-GB" dirty="0"/>
              <a:t>(2nd ed.). Routledge: London</a:t>
            </a:r>
            <a:endParaRPr dirty="0"/>
          </a:p>
          <a:p>
            <a:pPr marL="0" marR="0" lvl="0" indent="0" algn="l" rtl="0">
              <a:lnSpc>
                <a:spcPct val="100000"/>
              </a:lnSpc>
              <a:spcBef>
                <a:spcPts val="0"/>
              </a:spcBef>
              <a:spcAft>
                <a:spcPts val="0"/>
              </a:spcAft>
              <a:buClr>
                <a:schemeClr val="dk1"/>
              </a:buClr>
              <a:buSzPts val="1200"/>
              <a:buFont typeface="Calibri"/>
              <a:buNone/>
            </a:pPr>
            <a:endParaRPr sz="1200" b="1" dirty="0"/>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dirty="0"/>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sz="1200" b="1" dirty="0"/>
          </a:p>
          <a:p>
            <a:pPr marL="0" lvl="0" indent="0" algn="l" rtl="0">
              <a:spcBef>
                <a:spcPts val="0"/>
              </a:spcBef>
              <a:spcAft>
                <a:spcPts val="0"/>
              </a:spcAft>
              <a:buNone/>
            </a:pPr>
            <a:endParaRPr dirty="0"/>
          </a:p>
        </p:txBody>
      </p:sp>
      <p:sp>
        <p:nvSpPr>
          <p:cNvPr id="52" name="Google Shape;5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a:t>Timing: </a:t>
            </a:r>
            <a:r>
              <a:rPr lang="en-GB" b="0"/>
              <a:t>1 minute</a:t>
            </a:r>
          </a:p>
          <a:p>
            <a:pPr marL="0" lvl="0" indent="0" algn="l" rtl="0">
              <a:spcBef>
                <a:spcPts val="0"/>
              </a:spcBef>
              <a:spcAft>
                <a:spcPts val="0"/>
              </a:spcAft>
              <a:buNone/>
            </a:pPr>
            <a:endParaRPr lang="en-GB" b="1"/>
          </a:p>
          <a:p>
            <a:pPr marL="0" lvl="0" indent="0" algn="l" rtl="0">
              <a:spcBef>
                <a:spcPts val="0"/>
              </a:spcBef>
              <a:spcAft>
                <a:spcPts val="0"/>
              </a:spcAft>
              <a:buNone/>
            </a:pPr>
            <a:r>
              <a:rPr lang="en-GB" b="1"/>
              <a:t>Aim: </a:t>
            </a:r>
            <a:r>
              <a:rPr lang="en-GB"/>
              <a:t>to recap the verb ‘eres’ and introduce ‘eras’</a:t>
            </a:r>
          </a:p>
          <a:p>
            <a:pPr marL="0" lvl="0" indent="0" algn="l" rtl="0">
              <a:spcBef>
                <a:spcPts val="0"/>
              </a:spcBef>
              <a:spcAft>
                <a:spcPts val="0"/>
              </a:spcAft>
              <a:buNone/>
            </a:pPr>
            <a:endParaRPr lang="en-GB" b="1"/>
          </a:p>
          <a:p>
            <a:pPr marL="0" lvl="0" indent="0" algn="l" rtl="0">
              <a:spcBef>
                <a:spcPts val="0"/>
              </a:spcBef>
              <a:spcAft>
                <a:spcPts val="0"/>
              </a:spcAft>
              <a:buNone/>
            </a:pPr>
            <a:r>
              <a:rPr lang="en-GB" b="1"/>
              <a:t>Procedure:</a:t>
            </a:r>
            <a:endParaRPr lang="en-GB"/>
          </a:p>
          <a:p>
            <a:pPr marL="228600" lvl="0" indent="-228600" algn="l" rtl="0">
              <a:spcBef>
                <a:spcPts val="0"/>
              </a:spcBef>
              <a:spcAft>
                <a:spcPts val="0"/>
              </a:spcAft>
              <a:buClr>
                <a:schemeClr val="dk1"/>
              </a:buClr>
              <a:buSzPts val="1200"/>
              <a:buFont typeface="Calibri"/>
              <a:buAutoNum type="arabicPeriod"/>
            </a:pPr>
            <a:r>
              <a:rPr lang="en-GB" b="0"/>
              <a:t>Click to bring up each line of the explanation.</a:t>
            </a:r>
          </a:p>
          <a:p>
            <a:pPr marL="228600" lvl="0" indent="-228600" algn="l" rtl="0">
              <a:spcBef>
                <a:spcPts val="0"/>
              </a:spcBef>
              <a:spcAft>
                <a:spcPts val="0"/>
              </a:spcAft>
              <a:buClr>
                <a:schemeClr val="dk1"/>
              </a:buClr>
              <a:buSzPts val="1200"/>
              <a:buFont typeface="Calibri"/>
              <a:buAutoNum type="arabicPeriod"/>
            </a:pPr>
            <a:r>
              <a:rPr lang="en-GB" b="0"/>
              <a:t>Encourage students to offer oral translations</a:t>
            </a:r>
            <a:r>
              <a:rPr lang="en-GB" b="0" baseline="0"/>
              <a:t> of the examples.</a:t>
            </a:r>
          </a:p>
          <a:p>
            <a:pPr marL="228600" lvl="0" indent="-228600" algn="l" rtl="0">
              <a:spcBef>
                <a:spcPts val="0"/>
              </a:spcBef>
              <a:spcAft>
                <a:spcPts val="0"/>
              </a:spcAft>
              <a:buClr>
                <a:schemeClr val="dk1"/>
              </a:buClr>
              <a:buSzPts val="1200"/>
              <a:buFont typeface="Calibri"/>
              <a:buAutoNum type="arabicPeriod"/>
            </a:pPr>
            <a:r>
              <a:rPr lang="en-GB" b="0" baseline="0"/>
              <a:t>Click to bring up the green callout. Highlight how temporal adverbs can help us to know which verb form should be used.</a:t>
            </a:r>
            <a:endParaRPr lang="en-US" sz="1200" b="0" i="0" u="none" strike="noStrike" kern="1200" cap="none" baseline="0">
              <a:solidFill>
                <a:schemeClr val="tx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15438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b="1" dirty="0"/>
              <a:t>Timing: </a:t>
            </a:r>
            <a:r>
              <a:rPr lang="en-GB" b="0" dirty="0"/>
              <a:t>6 minutes</a:t>
            </a:r>
          </a:p>
          <a:p>
            <a:pPr marL="0" indent="0"/>
            <a:endParaRPr lang="en-GB" b="1" dirty="0"/>
          </a:p>
          <a:p>
            <a:pPr marL="0" indent="0"/>
            <a:r>
              <a:rPr lang="en-GB" b="1" dirty="0"/>
              <a:t>Aim: </a:t>
            </a:r>
          </a:p>
          <a:p>
            <a:pPr marL="0" indent="0"/>
            <a:r>
              <a:rPr lang="en-GB" b="0" dirty="0" err="1"/>
              <a:t>i</a:t>
            </a:r>
            <a:r>
              <a:rPr lang="en-GB" b="0" dirty="0"/>
              <a:t>) to</a:t>
            </a:r>
            <a:r>
              <a:rPr lang="en-GB" b="0" baseline="0" dirty="0"/>
              <a:t> practise comprehension of </a:t>
            </a:r>
            <a:r>
              <a:rPr lang="en-GB" b="0" i="1" baseline="0" dirty="0" err="1"/>
              <a:t>eres</a:t>
            </a:r>
            <a:r>
              <a:rPr lang="en-GB" b="0" i="1" baseline="0" dirty="0"/>
              <a:t> </a:t>
            </a:r>
            <a:r>
              <a:rPr lang="en-GB" b="0" i="0" baseline="0" dirty="0"/>
              <a:t>and </a:t>
            </a:r>
            <a:r>
              <a:rPr lang="en-GB" b="0" i="1" baseline="0" dirty="0"/>
              <a:t>eras </a:t>
            </a:r>
            <a:r>
              <a:rPr lang="en-GB" b="0" i="0" baseline="0" dirty="0"/>
              <a:t>in listening</a:t>
            </a:r>
            <a:endParaRPr lang="en-GB" b="0" baseline="0" dirty="0"/>
          </a:p>
          <a:p>
            <a:pPr marL="0" indent="0"/>
            <a:r>
              <a:rPr lang="en-GB" b="0" baseline="0" dirty="0"/>
              <a:t>ii) to practise comprehension of present vs imperfect tense forms of –</a:t>
            </a:r>
            <a:r>
              <a:rPr lang="en-GB" b="0" baseline="0" dirty="0" err="1"/>
              <a:t>ar</a:t>
            </a:r>
            <a:r>
              <a:rPr lang="en-GB" b="0" baseline="0" dirty="0"/>
              <a:t> verbs in reading</a:t>
            </a:r>
          </a:p>
          <a:p>
            <a:pPr marL="0" indent="0"/>
            <a:r>
              <a:rPr lang="en-GB" b="0" baseline="0" dirty="0"/>
              <a:t>iii) to understand the vocabulary in the sentences</a:t>
            </a:r>
          </a:p>
          <a:p>
            <a:pPr marL="0" indent="0"/>
            <a:endParaRPr lang="en-GB" b="1" dirty="0"/>
          </a:p>
          <a:p>
            <a:pPr marL="0" indent="0"/>
            <a:r>
              <a:rPr lang="en-GB" b="1"/>
              <a:t>Procedure:</a:t>
            </a:r>
            <a:endParaRPr lang="en-GB" b="1" dirty="0"/>
          </a:p>
          <a:p>
            <a:pPr marL="0" indent="-180000">
              <a:buAutoNum type="arabicPeriod"/>
            </a:pPr>
            <a:r>
              <a:rPr lang="en-GB" b="0" baseline="0" dirty="0"/>
              <a:t>Students write 1-5 in their </a:t>
            </a:r>
            <a:r>
              <a:rPr lang="en-GB" b="0" baseline="0"/>
              <a:t>books.</a:t>
            </a:r>
          </a:p>
          <a:p>
            <a:pPr marL="0" indent="-180000">
              <a:buAutoNum type="arabicPeriod"/>
            </a:pPr>
            <a:r>
              <a:rPr lang="en-GB" b="0" baseline="0"/>
              <a:t>They </a:t>
            </a:r>
            <a:r>
              <a:rPr lang="en-GB" b="0" baseline="0" dirty="0"/>
              <a:t>listen and initially decide whether the question means ‘are you…?’ or ‘were </a:t>
            </a:r>
            <a:r>
              <a:rPr lang="en-GB" b="0" baseline="0"/>
              <a:t>you…? </a:t>
            </a:r>
          </a:p>
          <a:p>
            <a:pPr marL="0" indent="-180000">
              <a:buAutoNum type="arabicPeriod"/>
            </a:pPr>
            <a:r>
              <a:rPr lang="en-GB" b="0" baseline="0"/>
              <a:t>Click </a:t>
            </a:r>
            <a:r>
              <a:rPr lang="en-GB" b="0" baseline="0" dirty="0"/>
              <a:t>to </a:t>
            </a:r>
            <a:r>
              <a:rPr lang="en-GB" b="0" baseline="0"/>
              <a:t>reveal the answer and give feedback. This should be done before moving on to step 4.</a:t>
            </a:r>
          </a:p>
          <a:p>
            <a:pPr marL="0" indent="-180000">
              <a:buAutoNum type="arabicPeriod"/>
            </a:pPr>
            <a:r>
              <a:rPr lang="en-GB" b="0" baseline="0"/>
              <a:t>Click one more time to reveal two possible responses to the question in the audio. These appear as A and B. </a:t>
            </a:r>
          </a:p>
          <a:p>
            <a:pPr marL="0" indent="-180000">
              <a:buAutoNum type="arabicPeriod"/>
            </a:pPr>
            <a:r>
              <a:rPr lang="en-GB" b="0" baseline="0"/>
              <a:t>Students </a:t>
            </a:r>
            <a:r>
              <a:rPr lang="en-GB" b="0" baseline="0" dirty="0"/>
              <a:t>read </a:t>
            </a:r>
            <a:r>
              <a:rPr lang="en-GB" b="0" baseline="0"/>
              <a:t>the two sentences </a:t>
            </a:r>
            <a:r>
              <a:rPr lang="en-GB" b="0" baseline="0" dirty="0"/>
              <a:t>and </a:t>
            </a:r>
            <a:r>
              <a:rPr lang="en-GB" b="0" baseline="0"/>
              <a:t>identify which response is most likely. To do this, they should </a:t>
            </a:r>
          </a:p>
          <a:p>
            <a:pPr marL="228600" indent="-228600">
              <a:buAutoNum type="alphaLcParenR"/>
            </a:pPr>
            <a:r>
              <a:rPr lang="en-GB" b="0" baseline="0"/>
              <a:t>look to see if the question was asked in past or present (i.e. part 1 of the activity, which has already been checked)</a:t>
            </a:r>
          </a:p>
          <a:p>
            <a:pPr marL="228600" indent="-228600">
              <a:buAutoNum type="alphaLcParenR"/>
            </a:pPr>
            <a:r>
              <a:rPr lang="en-GB" b="0" baseline="0"/>
              <a:t>look to see if the answer is in the present </a:t>
            </a:r>
            <a:r>
              <a:rPr lang="en-GB" b="0" baseline="0" dirty="0"/>
              <a:t>or imperfect</a:t>
            </a:r>
            <a:r>
              <a:rPr lang="en-GB" b="0" baseline="0"/>
              <a:t>. If the question was in the past, then they will need to identify the answer with a past tense ending (-aba). This has </a:t>
            </a:r>
            <a:r>
              <a:rPr lang="en-GB" b="0" baseline="0" dirty="0"/>
              <a:t>already been taught and practised in Year 9, so should be fresh in </a:t>
            </a:r>
            <a:r>
              <a:rPr lang="en-GB" b="0" baseline="0"/>
              <a:t>the memory.</a:t>
            </a:r>
          </a:p>
          <a:p>
            <a:pPr marL="0" indent="0">
              <a:buNone/>
            </a:pPr>
            <a:r>
              <a:rPr lang="en-GB" b="0" baseline="0"/>
              <a:t>6. Click to reveal the answer and elicit oral translations of the two responses.</a:t>
            </a:r>
          </a:p>
          <a:p>
            <a:pPr marL="0" indent="0">
              <a:buNone/>
            </a:pPr>
            <a:r>
              <a:rPr lang="en-GB" b="0" baseline="0"/>
              <a:t>7. Repeat steps 2-6 for all remaining question items.</a:t>
            </a:r>
            <a:endParaRPr lang="en-GB" b="0" baseline="0" dirty="0"/>
          </a:p>
          <a:p>
            <a:pPr marL="0" indent="-180000">
              <a:buAutoNum type="arabicPeriod"/>
            </a:pPr>
            <a:endParaRPr lang="en-GB" b="0" baseline="0"/>
          </a:p>
          <a:p>
            <a:pPr marL="0" indent="0">
              <a:buNone/>
            </a:pPr>
            <a:r>
              <a:rPr lang="en-GB" b="1" baseline="0"/>
              <a:t>Note: </a:t>
            </a:r>
            <a:r>
              <a:rPr lang="en-GB" b="0" baseline="0"/>
              <a:t>as there is not enough space on the slide, only the meaning ‘were you’ is included on the slide. ‘Eras’ can also be translated as ‘you used to be’.</a:t>
            </a:r>
          </a:p>
          <a:p>
            <a:pPr marL="0" indent="-180000">
              <a:buAutoNum type="arabicPeriod"/>
            </a:pPr>
            <a:endParaRPr lang="en-GB" b="0" baseline="0" dirty="0"/>
          </a:p>
          <a:p>
            <a:pPr marL="0" indent="0">
              <a:buNone/>
            </a:pPr>
            <a:r>
              <a:rPr lang="en-GB" b="1" baseline="0" dirty="0"/>
              <a:t>Transcript:</a:t>
            </a:r>
          </a:p>
          <a:p>
            <a:pPr marL="0" indent="0">
              <a:buNone/>
            </a:pPr>
            <a:r>
              <a:rPr lang="en-GB" b="1" baseline="0" dirty="0"/>
              <a:t>1. </a:t>
            </a:r>
            <a:r>
              <a:rPr lang="en-GB" b="0" baseline="0" dirty="0"/>
              <a:t>¿Eres </a:t>
            </a:r>
            <a:r>
              <a:rPr lang="en-GB" b="0" baseline="0" dirty="0" err="1"/>
              <a:t>enfermero</a:t>
            </a:r>
            <a:r>
              <a:rPr lang="en-GB" b="0" baseline="0" dirty="0"/>
              <a:t>?</a:t>
            </a:r>
          </a:p>
          <a:p>
            <a:pPr marL="0" indent="0">
              <a:buNone/>
            </a:pPr>
            <a:r>
              <a:rPr lang="en-GB" b="1" baseline="0" dirty="0"/>
              <a:t>2.</a:t>
            </a:r>
            <a:r>
              <a:rPr lang="en-GB" b="0" baseline="0" dirty="0"/>
              <a:t> ¿Eras </a:t>
            </a:r>
            <a:r>
              <a:rPr lang="en-GB" b="0" baseline="0" dirty="0" err="1"/>
              <a:t>conductora</a:t>
            </a:r>
            <a:r>
              <a:rPr lang="en-GB" b="0" baseline="0" dirty="0"/>
              <a:t> de </a:t>
            </a:r>
            <a:r>
              <a:rPr lang="en-GB" b="0" baseline="0" dirty="0" err="1"/>
              <a:t>autobús</a:t>
            </a:r>
            <a:r>
              <a:rPr lang="en-GB" b="0"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3. </a:t>
            </a:r>
            <a:r>
              <a:rPr lang="en-GB" b="0" baseline="0" dirty="0"/>
              <a:t>¿Eras </a:t>
            </a:r>
            <a:r>
              <a:rPr lang="en-GB" b="0" baseline="0" dirty="0" err="1"/>
              <a:t>científico</a:t>
            </a:r>
            <a:r>
              <a:rPr lang="en-GB" b="0"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4. </a:t>
            </a:r>
            <a:r>
              <a:rPr lang="en-GB" b="0" baseline="0" dirty="0"/>
              <a:t>¿Eres </a:t>
            </a:r>
            <a:r>
              <a:rPr lang="en-GB" b="0" baseline="0" dirty="0" err="1"/>
              <a:t>dependiente</a:t>
            </a:r>
            <a:r>
              <a:rPr lang="en-GB" b="0"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5.</a:t>
            </a:r>
            <a:r>
              <a:rPr lang="en-GB" b="0" baseline="0" dirty="0"/>
              <a:t> ¿</a:t>
            </a:r>
            <a:r>
              <a:rPr lang="en-GB" b="0" baseline="0"/>
              <a:t>Eras dueño </a:t>
            </a:r>
            <a:r>
              <a:rPr lang="en-GB" b="0" baseline="0" dirty="0"/>
              <a:t>de una </a:t>
            </a:r>
            <a:r>
              <a:rPr lang="en-GB" b="0" baseline="0" dirty="0" err="1"/>
              <a:t>empresa</a:t>
            </a:r>
            <a:r>
              <a:rPr lang="en-GB" b="0" baseline="0" dirty="0"/>
              <a:t>?</a:t>
            </a:r>
          </a:p>
          <a:p>
            <a:pPr marL="0" indent="0">
              <a:buNone/>
            </a:pPr>
            <a:endParaRPr lang="en-GB" b="0" baseline="0" dirty="0"/>
          </a:p>
          <a:p>
            <a:pPr marL="0" indent="0">
              <a:buNone/>
            </a:pPr>
            <a:r>
              <a:rPr lang="en-GB" b="1" baseline="0" dirty="0"/>
              <a:t>Frequency of unknown words:</a:t>
            </a:r>
          </a:p>
          <a:p>
            <a:pPr marL="0" indent="0">
              <a:buNone/>
            </a:pPr>
            <a:r>
              <a:rPr lang="en-GB" b="0" baseline="0" dirty="0"/>
              <a:t>probable [2154]</a:t>
            </a:r>
            <a:endParaRPr lang="en-GB" baseline="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7992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a:t>
            </a:r>
            <a:r>
              <a:rPr lang="en-GB" b="0" dirty="0"/>
              <a:t>8 minutes</a:t>
            </a:r>
          </a:p>
          <a:p>
            <a:endParaRPr lang="en-GB" b="0" dirty="0"/>
          </a:p>
          <a:p>
            <a:pPr marL="0"/>
            <a:r>
              <a:rPr lang="en-GB" b="1" dirty="0"/>
              <a:t>Aim:</a:t>
            </a:r>
          </a:p>
          <a:p>
            <a:pPr marL="285750" indent="-285750">
              <a:buAutoNum type="romanLcParenR"/>
            </a:pPr>
            <a:r>
              <a:rPr lang="en-GB" b="0" dirty="0"/>
              <a:t>to correctly identify which gaps the words</a:t>
            </a:r>
            <a:r>
              <a:rPr lang="en-GB" b="0" baseline="0" dirty="0"/>
              <a:t> at the bottom fit into</a:t>
            </a:r>
          </a:p>
          <a:p>
            <a:pPr marL="285750" indent="-285750">
              <a:buAutoNum type="romanLcParenR"/>
            </a:pPr>
            <a:r>
              <a:rPr lang="en-GB" b="0" baseline="0" dirty="0"/>
              <a:t>to encourage students to make connections between temporal adverbs and the four forms of ser (soy, </a:t>
            </a:r>
            <a:r>
              <a:rPr lang="en-GB" b="0" baseline="0" dirty="0" err="1"/>
              <a:t>eres</a:t>
            </a:r>
            <a:r>
              <a:rPr lang="en-GB" b="0" baseline="0" dirty="0"/>
              <a:t>, era, eras)</a:t>
            </a:r>
          </a:p>
          <a:p>
            <a:pPr marL="0" indent="0">
              <a:buNone/>
            </a:pPr>
            <a:endParaRPr lang="en-GB" b="0" baseline="0" dirty="0"/>
          </a:p>
          <a:p>
            <a:pPr marL="0" indent="0">
              <a:buNone/>
            </a:pPr>
            <a:r>
              <a:rPr lang="en-GB" b="1" baseline="0" dirty="0"/>
              <a:t>Procedure:</a:t>
            </a:r>
            <a:endParaRPr lang="en-GB" b="1" dirty="0"/>
          </a:p>
          <a:p>
            <a:pPr marL="228600" indent="-228600">
              <a:buAutoNum type="arabicPeriod"/>
            </a:pPr>
            <a:r>
              <a:rPr lang="en-GB" b="0" baseline="0" dirty="0"/>
              <a:t>Students write 1-8 in their books.</a:t>
            </a:r>
          </a:p>
          <a:p>
            <a:pPr marL="228600" indent="-228600">
              <a:buAutoNum type="arabicPeriod"/>
            </a:pPr>
            <a:r>
              <a:rPr lang="en-GB" b="0" baseline="0" dirty="0"/>
              <a:t>Ask students to look at the eight gaps at the bottom of the slide and decide which ones might fit in which gaps. To do this, they will need to look at the context around the gaps (e.g. to look at temporal adverbs or verb forms to identify whether the form of </a:t>
            </a:r>
            <a:r>
              <a:rPr lang="en-GB" b="0" i="1" baseline="0" dirty="0"/>
              <a:t>ser </a:t>
            </a:r>
            <a:r>
              <a:rPr lang="en-GB" b="0" i="0" baseline="0" dirty="0"/>
              <a:t>is present or imperfect).</a:t>
            </a:r>
            <a:endParaRPr lang="en-GB" b="0" baseline="0" dirty="0"/>
          </a:p>
          <a:p>
            <a:pPr marL="228600" indent="-228600">
              <a:buAutoNum type="arabicPeriod"/>
            </a:pPr>
            <a:r>
              <a:rPr lang="en-GB" b="0" baseline="0" dirty="0"/>
              <a:t>Students listen and write what they hear in the five gaps.</a:t>
            </a:r>
          </a:p>
          <a:p>
            <a:pPr marL="228600" indent="-228600">
              <a:buAutoNum type="arabicPeriod"/>
            </a:pPr>
            <a:r>
              <a:rPr lang="en-GB" b="0" baseline="0" dirty="0"/>
              <a:t>When giving feedback, ask students about how these compared with their original answers. Did these also work in the context? Why (not)?</a:t>
            </a:r>
          </a:p>
          <a:p>
            <a:pPr marL="228600" indent="-228600">
              <a:buAutoNum type="arabicPeriod"/>
            </a:pPr>
            <a:r>
              <a:rPr lang="en-GB" b="0" baseline="0" dirty="0"/>
              <a:t>To check understanding of the text, the following comprehension questions could also be asked:</a:t>
            </a:r>
          </a:p>
          <a:p>
            <a:pPr marL="285750" indent="-285750">
              <a:buAutoNum type="romanLcPeriod"/>
            </a:pPr>
            <a:r>
              <a:rPr lang="en-GB" b="0" baseline="0" dirty="0"/>
              <a:t>Why does the teacher enjoy his job? </a:t>
            </a:r>
            <a:r>
              <a:rPr lang="en-GB" b="1" baseline="0" dirty="0"/>
              <a:t>Answer: </a:t>
            </a:r>
            <a:r>
              <a:rPr lang="en-GB" b="0" baseline="0" dirty="0"/>
              <a:t>1) he gets satisfaction from helping young people to learn languages and 2) he learns things from them</a:t>
            </a:r>
          </a:p>
          <a:p>
            <a:pPr marL="285750" indent="-285750">
              <a:buAutoNum type="romanLcPeriod" startAt="2"/>
            </a:pPr>
            <a:r>
              <a:rPr lang="en-GB" b="0" baseline="0" dirty="0"/>
              <a:t>What is the teacher learning to do now?) </a:t>
            </a:r>
            <a:r>
              <a:rPr lang="en-GB" b="1" baseline="0" dirty="0"/>
              <a:t>Answer: </a:t>
            </a:r>
            <a:r>
              <a:rPr lang="en-GB" b="0" baseline="0" dirty="0"/>
              <a:t>to draw landscapes</a:t>
            </a:r>
          </a:p>
          <a:p>
            <a:pPr marL="285750" indent="-285750">
              <a:buAutoNum type="romanLcPeriod" startAt="2"/>
            </a:pPr>
            <a:r>
              <a:rPr lang="en-GB" b="0" baseline="0" dirty="0"/>
              <a:t>What was the problem with working as a metro driver? </a:t>
            </a:r>
            <a:r>
              <a:rPr lang="en-GB" b="1" baseline="0" dirty="0"/>
              <a:t>Answer: </a:t>
            </a:r>
            <a:r>
              <a:rPr lang="en-GB" b="0" baseline="0" dirty="0"/>
              <a:t>he spent many hours without the sunlight – he wasn’t particularly happy</a:t>
            </a:r>
          </a:p>
          <a:p>
            <a:pPr marL="0" indent="0">
              <a:buNone/>
            </a:pPr>
            <a:endParaRPr lang="en-GB" b="0" baseline="0"/>
          </a:p>
          <a:p>
            <a:pPr marL="0" indent="0">
              <a:buNone/>
            </a:pPr>
            <a:r>
              <a:rPr lang="en-GB" b="1" baseline="0"/>
              <a:t>Note: </a:t>
            </a:r>
            <a:r>
              <a:rPr lang="en-GB" b="0" baseline="0"/>
              <a:t>in some contexts, ‘usted’ would be more appropriate for a student addressing a teacher, but the feature has not been covered yet in this scheme of work.</a:t>
            </a:r>
          </a:p>
          <a:p>
            <a:pPr marL="0" indent="0">
              <a:buNone/>
            </a:pPr>
            <a:endParaRPr lang="en-GB" b="0" baseline="0" dirty="0"/>
          </a:p>
          <a:p>
            <a:pPr marL="0" indent="0">
              <a:buNone/>
            </a:pPr>
            <a:r>
              <a:rPr lang="en-GB" b="1" baseline="0" dirty="0"/>
              <a:t>Frequency of unknown words/cognates:</a:t>
            </a:r>
          </a:p>
          <a:p>
            <a:pPr marL="0"/>
            <a:r>
              <a:rPr lang="en-GB" dirty="0" err="1"/>
              <a:t>satisfacción</a:t>
            </a:r>
            <a:r>
              <a:rPr lang="en-GB" dirty="0"/>
              <a:t> [2118]; </a:t>
            </a:r>
            <a:r>
              <a:rPr lang="en-GB" dirty="0" err="1"/>
              <a:t>guay</a:t>
            </a:r>
            <a:r>
              <a:rPr lang="en-GB" dirty="0"/>
              <a:t> [&gt;5000]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762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algn="l"/>
            <a:r>
              <a:rPr lang="en-GB" b="1" baseline="0" dirty="0"/>
              <a:t>Timing: </a:t>
            </a:r>
            <a:r>
              <a:rPr lang="en-GB" b="0" baseline="0" dirty="0"/>
              <a:t>3 minutes</a:t>
            </a:r>
          </a:p>
          <a:p>
            <a:pPr marL="0" lvl="0" algn="l"/>
            <a:endParaRPr lang="en-GB" b="0" baseline="0" dirty="0"/>
          </a:p>
          <a:p>
            <a:pPr marL="0" lvl="0" algn="l"/>
            <a:r>
              <a:rPr lang="en-GB" b="1" baseline="0" dirty="0"/>
              <a:t>Aim: </a:t>
            </a:r>
            <a:r>
              <a:rPr lang="en-GB" b="0" baseline="0" dirty="0"/>
              <a:t>to improve fluency of pronunciation in sentences that have words with antepenultimate stress position</a:t>
            </a:r>
          </a:p>
          <a:p>
            <a:pPr marL="0" lvl="0" algn="l"/>
            <a:endParaRPr lang="en-GB" b="0" baseline="0" dirty="0"/>
          </a:p>
          <a:p>
            <a:pPr marL="0" lvl="0" algn="l"/>
            <a:r>
              <a:rPr lang="en-GB" b="1" baseline="0" dirty="0"/>
              <a:t>Procedure:</a:t>
            </a:r>
            <a:endParaRPr lang="en-GB" b="0" baseline="0" dirty="0"/>
          </a:p>
          <a:p>
            <a:pPr marL="0" lvl="0" algn="l"/>
            <a:r>
              <a:rPr lang="en-GB" b="0" baseline="0" dirty="0"/>
              <a:t>1</a:t>
            </a:r>
            <a:r>
              <a:rPr lang="en-GB" b="0" baseline="0"/>
              <a:t>. First ask students </a:t>
            </a:r>
            <a:r>
              <a:rPr lang="en-GB" b="0" baseline="0" dirty="0"/>
              <a:t>to read </a:t>
            </a:r>
            <a:r>
              <a:rPr lang="en-GB" b="0" baseline="0"/>
              <a:t>the four sentences </a:t>
            </a:r>
            <a:r>
              <a:rPr lang="en-GB" b="0" baseline="0" dirty="0"/>
              <a:t>and discuss the meaning in pairs.</a:t>
            </a:r>
          </a:p>
          <a:p>
            <a:pPr marL="0" lvl="0" algn="l"/>
            <a:r>
              <a:rPr lang="en-GB" b="0" baseline="0" dirty="0"/>
              <a:t>2. Check understanding by eliciting oral translations into </a:t>
            </a:r>
            <a:r>
              <a:rPr lang="en-GB" b="0" baseline="0"/>
              <a:t>English.</a:t>
            </a:r>
          </a:p>
          <a:p>
            <a:pPr marL="0" lvl="0" algn="l"/>
            <a:r>
              <a:rPr lang="en-GB" b="0" baseline="0"/>
              <a:t>3. Click to reveal the instructions to the next part of the activity. Students will be reading sentences aloud and aiming to stress the words in the correct places.</a:t>
            </a:r>
            <a:r>
              <a:rPr lang="en-GB" b="0" baseline="0" dirty="0"/>
              <a:t> </a:t>
            </a:r>
            <a:r>
              <a:rPr lang="en-GB" b="0" baseline="0"/>
              <a:t>It </a:t>
            </a:r>
            <a:r>
              <a:rPr lang="en-GB" b="0" baseline="0" dirty="0"/>
              <a:t>may be helpful to remind them beforehand that a written accent indicates the part of the word that should be stressed (emphasised). The partner can give peer feedback on </a:t>
            </a:r>
            <a:r>
              <a:rPr lang="en-GB" b="0" baseline="0"/>
              <a:t>this.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a:t>4. Students to take turns to read the sentences aloud. The partner can give peer feedback on accuracy and fluency.</a:t>
            </a:r>
            <a:endParaRPr lang="en-GB" b="0" baseline="0" dirty="0"/>
          </a:p>
          <a:p>
            <a:pPr marL="0" lvl="0" algn="l"/>
            <a:r>
              <a:rPr lang="en-GB" b="0" baseline="0"/>
              <a:t>5. Click </a:t>
            </a:r>
            <a:r>
              <a:rPr lang="en-GB" b="0" baseline="0" dirty="0"/>
              <a:t>one more time to reveal the beige action buttons. Students can then listen to this to compare their own production with that of a native speaker.</a:t>
            </a:r>
          </a:p>
          <a:p>
            <a:pPr marL="0" lvl="0" algn="l"/>
            <a:endParaRPr lang="en-GB" b="0" baseline="0" dirty="0"/>
          </a:p>
          <a:p>
            <a:pPr marL="0" lvl="0" algn="l"/>
            <a:r>
              <a:rPr lang="en-GB" b="1" baseline="0" dirty="0"/>
              <a:t>Frequency of unknown </a:t>
            </a:r>
            <a:r>
              <a:rPr lang="en-GB" b="1" baseline="0"/>
              <a:t>words and </a:t>
            </a:r>
            <a:r>
              <a:rPr lang="en-GB" b="1" baseline="0" dirty="0"/>
              <a:t>cognates:</a:t>
            </a:r>
          </a:p>
          <a:p>
            <a:pPr marL="0" lvl="0" algn="l"/>
            <a:r>
              <a:rPr lang="en-GB" b="0" baseline="0" dirty="0" err="1"/>
              <a:t>satélite</a:t>
            </a:r>
            <a:r>
              <a:rPr lang="en-GB" b="0" baseline="0" dirty="0"/>
              <a:t> [3555]; </a:t>
            </a:r>
            <a:r>
              <a:rPr lang="en-GB" b="0" baseline="0" dirty="0" err="1"/>
              <a:t>órbita</a:t>
            </a:r>
            <a:r>
              <a:rPr lang="en-GB" b="0" baseline="0" dirty="0"/>
              <a:t> [3963]; </a:t>
            </a:r>
            <a:r>
              <a:rPr lang="en-GB" b="0" baseline="0" dirty="0" err="1"/>
              <a:t>magnífico</a:t>
            </a:r>
            <a:r>
              <a:rPr lang="en-GB" b="0" baseline="0" dirty="0"/>
              <a:t> [2121]; </a:t>
            </a:r>
            <a:r>
              <a:rPr lang="en-GB" b="0" baseline="0" dirty="0" err="1"/>
              <a:t>fotógrafo</a:t>
            </a:r>
            <a:r>
              <a:rPr lang="en-GB" b="0" baseline="0" dirty="0"/>
              <a:t> [3683]; </a:t>
            </a:r>
            <a:r>
              <a:rPr lang="en-GB" b="0" baseline="0" dirty="0" err="1"/>
              <a:t>mecánico</a:t>
            </a:r>
            <a:r>
              <a:rPr lang="en-GB" b="0" baseline="0" dirty="0"/>
              <a:t> [&gt;5000]; </a:t>
            </a:r>
            <a:r>
              <a:rPr lang="en-GB" b="0" baseline="0" dirty="0" err="1"/>
              <a:t>fantástico</a:t>
            </a:r>
            <a:r>
              <a:rPr lang="en-GB" b="0" baseline="0" dirty="0"/>
              <a:t> [2501]</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48215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a:t>
            </a:r>
            <a:r>
              <a:rPr lang="en-GB"/>
              <a:t>: 10</a:t>
            </a:r>
            <a:r>
              <a:rPr lang="en-GB" baseline="0"/>
              <a:t> </a:t>
            </a:r>
            <a:r>
              <a:rPr lang="en-GB" baseline="0" dirty="0"/>
              <a:t>minutes</a:t>
            </a:r>
            <a:endParaRPr lang="en-GB" dirty="0"/>
          </a:p>
          <a:p>
            <a:endParaRPr lang="en-GB" dirty="0"/>
          </a:p>
          <a:p>
            <a:pPr marL="0"/>
            <a:r>
              <a:rPr lang="en-US" b="1" dirty="0"/>
              <a:t>Aim</a:t>
            </a:r>
            <a:r>
              <a:rPr lang="en-US" b="1"/>
              <a:t>: </a:t>
            </a:r>
          </a:p>
          <a:p>
            <a:pPr marL="57150" indent="-285750">
              <a:buAutoNum type="romanLcParenR"/>
            </a:pPr>
            <a:r>
              <a:rPr lang="en-GB"/>
              <a:t>to practise asking questions with ‘eres’ and ‘eras’ </a:t>
            </a:r>
          </a:p>
          <a:p>
            <a:pPr marL="57150" indent="-285750">
              <a:buAutoNum type="romanLcParenR"/>
            </a:pPr>
            <a:r>
              <a:rPr lang="en-GB"/>
              <a:t>to</a:t>
            </a:r>
            <a:r>
              <a:rPr lang="en-GB" baseline="0"/>
              <a:t> practise understanding these two verb forms in listening</a:t>
            </a:r>
          </a:p>
          <a:p>
            <a:pPr marL="57150" indent="-285750">
              <a:buAutoNum type="romanLcParenR"/>
            </a:pPr>
            <a:r>
              <a:rPr lang="en-GB"/>
              <a:t>to </a:t>
            </a:r>
            <a:r>
              <a:rPr lang="en-GB" dirty="0"/>
              <a:t>consolidate</a:t>
            </a:r>
            <a:r>
              <a:rPr lang="en-GB" baseline="0" dirty="0"/>
              <a:t> a range </a:t>
            </a:r>
            <a:r>
              <a:rPr lang="en-GB" baseline="0"/>
              <a:t>of vocabulary</a:t>
            </a:r>
            <a:endParaRPr lang="en-GB" dirty="0"/>
          </a:p>
          <a:p>
            <a:endParaRPr lang="en-GB" b="1" baseline="0" dirty="0"/>
          </a:p>
          <a:p>
            <a:pPr marL="0" indent="0">
              <a:buFontTx/>
              <a:buNone/>
            </a:pPr>
            <a:r>
              <a:rPr lang="en-GB" b="1" baseline="0" dirty="0"/>
              <a:t>Procedure: </a:t>
            </a:r>
          </a:p>
          <a:p>
            <a:pPr marL="228600" indent="-228600">
              <a:buFontTx/>
              <a:buAutoNum type="arabicPeriod"/>
            </a:pPr>
            <a:r>
              <a:rPr lang="en-GB" baseline="0" dirty="0"/>
              <a:t>Person A reads aloud the question on their prompt card. This will </a:t>
            </a:r>
            <a:r>
              <a:rPr lang="en-GB" baseline="0"/>
              <a:t>either have to produce ‘eres’ or ‘eras’, depending on the prompt.</a:t>
            </a:r>
            <a:endParaRPr lang="en-GB" baseline="0" dirty="0"/>
          </a:p>
          <a:p>
            <a:pPr marL="228600" indent="-228600">
              <a:buFontTx/>
              <a:buAutoNum type="arabicPeriod"/>
            </a:pPr>
            <a:r>
              <a:rPr lang="en-GB" baseline="0" dirty="0"/>
              <a:t>Student B listens and decides which of the two sentences they heard: a) or b)</a:t>
            </a:r>
          </a:p>
          <a:p>
            <a:pPr marL="228600" indent="-228600">
              <a:buFontTx/>
              <a:buAutoNum type="arabicPeriod"/>
            </a:pPr>
            <a:r>
              <a:rPr lang="en-GB" baseline="0" dirty="0"/>
              <a:t>Student B then says the corresponding answer in Spanish depending on which of the two sentences they heard. This part of the activity </a:t>
            </a:r>
            <a:r>
              <a:rPr lang="en-GB" baseline="0"/>
              <a:t>requires retrieval of </a:t>
            </a:r>
            <a:r>
              <a:rPr lang="en-GB" baseline="0" dirty="0"/>
              <a:t>language for oral production.</a:t>
            </a:r>
          </a:p>
          <a:p>
            <a:pPr marL="228600" indent="-228600">
              <a:buFontTx/>
              <a:buAutoNum type="arabicPeriod"/>
            </a:pPr>
            <a:r>
              <a:rPr lang="en-GB" baseline="0" dirty="0"/>
              <a:t>Student A listens and translates the sentence </a:t>
            </a:r>
            <a:r>
              <a:rPr lang="en-GB" baseline="0"/>
              <a:t>into English, noting it down on his/her card.   </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6349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DO NOT DISPLAY DURING ACTIVITY</a:t>
            </a:r>
          </a:p>
          <a:p>
            <a:pPr marL="0"/>
            <a:r>
              <a:rPr lang="en-GB" b="0" dirty="0"/>
              <a:t>See accompanying Word doc for printable version.</a:t>
            </a:r>
          </a:p>
          <a:p>
            <a:pPr marL="228600" indent="-228600">
              <a:buAutoNum type="arabicPeriod"/>
            </a:pPr>
            <a:endParaRPr lang="en-GB" b="0" baseline="0" dirty="0"/>
          </a:p>
          <a:p>
            <a:pPr marL="228600" indent="-228600">
              <a:buAutoNum type="arabicPeriod"/>
            </a:pPr>
            <a:endParaRPr lang="en-GB" b="0" baseline="0" dirty="0"/>
          </a:p>
          <a:p>
            <a:pPr marL="228600" indent="-228600">
              <a:buAutoNum type="arabicPeriod"/>
            </a:pPr>
            <a:endParaRPr lang="en-GB" b="0" baseline="0"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5811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DO NOT DISPLAY DURING ACTIVITY</a:t>
            </a:r>
          </a:p>
          <a:p>
            <a:pPr marL="0"/>
            <a:r>
              <a:rPr lang="en-GB" b="0" dirty="0"/>
              <a:t>See accompanying Word doc for printable version.</a:t>
            </a:r>
          </a:p>
          <a:p>
            <a:pPr marL="228600" indent="-228600">
              <a:buAutoNum type="arabicPeriod"/>
            </a:pPr>
            <a:endParaRPr lang="en-GB" b="0" baseline="0" dirty="0"/>
          </a:p>
          <a:p>
            <a:pPr marL="228600" indent="-228600">
              <a:buAutoNum type="arabicPeriod"/>
            </a:pPr>
            <a:endParaRPr lang="en-GB" b="0" baseline="0" dirty="0"/>
          </a:p>
          <a:p>
            <a:pPr marL="228600" indent="-228600">
              <a:buAutoNum type="arabicPeriod"/>
            </a:pPr>
            <a:endParaRPr lang="en-GB" b="0" baseline="0"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645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ANSWERS</a:t>
            </a:r>
            <a:r>
              <a:rPr lang="en-GB" b="1" baseline="0" dirty="0"/>
              <a:t> – DISPLAY DURING FEEDBACK</a:t>
            </a:r>
            <a:endParaRPr lang="en-GB" b="0" baseline="0" dirty="0"/>
          </a:p>
          <a:p>
            <a:pPr marL="0" indent="0">
              <a:buNone/>
            </a:pPr>
            <a:endParaRPr lang="en-GB" b="0" baseline="0" dirty="0"/>
          </a:p>
          <a:p>
            <a:pPr marL="0" indent="0">
              <a:buNone/>
            </a:pPr>
            <a:r>
              <a:rPr lang="en-GB" b="1" baseline="0" dirty="0"/>
              <a:t>Note: </a:t>
            </a:r>
            <a:r>
              <a:rPr lang="en-GB" b="0" baseline="0" dirty="0"/>
              <a:t>students weren’t expected to write down the Spanish shown here. </a:t>
            </a:r>
            <a:r>
              <a:rPr lang="en-GB" b="0" baseline="0"/>
              <a:t>It’s only included </a:t>
            </a:r>
            <a:r>
              <a:rPr lang="en-GB" b="0" baseline="0" dirty="0"/>
              <a:t>to support feedback.</a:t>
            </a:r>
          </a:p>
          <a:p>
            <a:pPr marL="228600" indent="-228600">
              <a:buAutoNum type="arabicPeriod"/>
            </a:pPr>
            <a:endParaRPr lang="en-GB" b="0" baseline="0"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5984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endParaRPr dirty="0"/>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With thanks to Rachel Hawkes for her input on the lesson material and </a:t>
            </a:r>
            <a:r>
              <a:rPr lang="en-GB" sz="1200" i="0" dirty="0">
                <a:solidFill>
                  <a:schemeClr val="dk1"/>
                </a:solidFill>
                <a:latin typeface="Calibri"/>
                <a:ea typeface="Calibri"/>
                <a:cs typeface="Calibri"/>
                <a:sym typeface="Calibri"/>
              </a:rPr>
              <a:t>Amanda </a:t>
            </a:r>
            <a:r>
              <a:rPr lang="en-GB" sz="1200" i="0" dirty="0" err="1">
                <a:solidFill>
                  <a:schemeClr val="dk1"/>
                </a:solidFill>
                <a:latin typeface="Calibri"/>
                <a:ea typeface="Calibri"/>
                <a:cs typeface="Calibri"/>
                <a:sym typeface="Calibri"/>
              </a:rPr>
              <a:t>Izquierdo</a:t>
            </a:r>
            <a:r>
              <a:rPr lang="en-GB" sz="1200" i="0" dirty="0">
                <a:solidFill>
                  <a:schemeClr val="dk1"/>
                </a:solidFill>
                <a:latin typeface="Calibri"/>
                <a:ea typeface="Calibri"/>
                <a:cs typeface="Calibri"/>
                <a:sym typeface="Calibri"/>
              </a:rPr>
              <a:t> for native teacher feedback.</a:t>
            </a:r>
            <a:endParaRPr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Learning outcomes (lesson 1):</a:t>
            </a:r>
            <a:endParaRPr b="0" dirty="0"/>
          </a:p>
          <a:p>
            <a:pPr marL="0" marR="0" lvl="0" indent="0" algn="l" rtl="0">
              <a:lnSpc>
                <a:spcPct val="100000"/>
              </a:lnSpc>
              <a:spcBef>
                <a:spcPts val="0"/>
              </a:spcBef>
              <a:spcAft>
                <a:spcPts val="0"/>
              </a:spcAft>
              <a:buClr>
                <a:schemeClr val="dk1"/>
              </a:buClr>
              <a:buSzPts val="1200"/>
              <a:buFont typeface="Calibri"/>
              <a:buNone/>
            </a:pPr>
            <a:r>
              <a:rPr lang="en-GB" dirty="0"/>
              <a:t>Introduction of</a:t>
            </a:r>
            <a:r>
              <a:rPr lang="en-GB" baseline="0" dirty="0"/>
              <a:t> ‘era’ (now with meaning ‘s/he OR it was, used to be’).</a:t>
            </a:r>
          </a:p>
          <a:p>
            <a:pPr marL="0" marR="0" lvl="0" indent="0" algn="l" rtl="0">
              <a:lnSpc>
                <a:spcPct val="100000"/>
              </a:lnSpc>
              <a:spcBef>
                <a:spcPts val="0"/>
              </a:spcBef>
              <a:spcAft>
                <a:spcPts val="0"/>
              </a:spcAft>
              <a:buClr>
                <a:schemeClr val="dk1"/>
              </a:buClr>
              <a:buSzPts val="1200"/>
              <a:buFont typeface="Calibri"/>
              <a:buNone/>
            </a:pPr>
            <a:r>
              <a:rPr lang="en-GB" baseline="0" dirty="0"/>
              <a:t>Consolidation of ‘es’, ‘</a:t>
            </a:r>
            <a:r>
              <a:rPr lang="en-GB" baseline="0" dirty="0" err="1"/>
              <a:t>eres</a:t>
            </a:r>
            <a:r>
              <a:rPr lang="en-GB" baseline="0" dirty="0"/>
              <a:t>’, ‘eras’</a:t>
            </a:r>
          </a:p>
          <a:p>
            <a:pPr marL="0" marR="0" lvl="0" indent="0" algn="l" rtl="0">
              <a:lnSpc>
                <a:spcPct val="100000"/>
              </a:lnSpc>
              <a:spcBef>
                <a:spcPts val="0"/>
              </a:spcBef>
              <a:spcAft>
                <a:spcPts val="0"/>
              </a:spcAft>
              <a:buClr>
                <a:schemeClr val="dk1"/>
              </a:buClr>
              <a:buSzPts val="1200"/>
              <a:buFont typeface="Calibri"/>
              <a:buNone/>
            </a:pPr>
            <a:r>
              <a:rPr lang="en-GB" baseline="0" dirty="0"/>
              <a:t>Consolidation of prenominal adjectives</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
            </a:r>
            <a:br>
              <a:rPr lang="en-GB" dirty="0"/>
            </a:br>
            <a:r>
              <a:rPr lang="en-GB" b="1" dirty="0"/>
              <a:t>Word frequency (1 is the most frequent word in Spanish): </a:t>
            </a: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9.3.1.3 (introduce): </a:t>
            </a:r>
            <a:r>
              <a:rPr lang="en-GB" sz="1200" b="0" i="0" u="none" strike="noStrike" cap="none" dirty="0">
                <a:solidFill>
                  <a:schemeClr val="dk1"/>
                </a:solidFill>
                <a:latin typeface="Calibri"/>
                <a:ea typeface="Calibri"/>
                <a:cs typeface="Calibri"/>
                <a:sym typeface="Calibri"/>
              </a:rPr>
              <a:t>era [ser-7]; eras [ser-7]; </a:t>
            </a:r>
            <a:r>
              <a:rPr lang="en-GB" sz="1200" b="0" i="0" u="none" strike="noStrike" cap="none" dirty="0" err="1">
                <a:solidFill>
                  <a:schemeClr val="dk1"/>
                </a:solidFill>
                <a:latin typeface="Calibri"/>
                <a:ea typeface="Calibri"/>
                <a:cs typeface="Calibri"/>
                <a:sym typeface="Calibri"/>
              </a:rPr>
              <a:t>artista</a:t>
            </a:r>
            <a:r>
              <a:rPr lang="en-GB" sz="1200" b="0" i="0" u="none" strike="noStrike" cap="none" dirty="0">
                <a:solidFill>
                  <a:schemeClr val="dk1"/>
                </a:solidFill>
                <a:latin typeface="Calibri"/>
                <a:ea typeface="Calibri"/>
                <a:cs typeface="Calibri"/>
                <a:sym typeface="Calibri"/>
              </a:rPr>
              <a:t> [817]; </a:t>
            </a:r>
            <a:r>
              <a:rPr lang="en-GB" sz="1200" b="0" i="0" u="none" strike="noStrike" cap="none" dirty="0" err="1">
                <a:solidFill>
                  <a:schemeClr val="dk1"/>
                </a:solidFill>
                <a:latin typeface="Calibri"/>
                <a:ea typeface="Calibri"/>
                <a:cs typeface="Calibri"/>
                <a:sym typeface="Calibri"/>
              </a:rPr>
              <a:t>ciudadano</a:t>
            </a:r>
            <a:r>
              <a:rPr lang="en-GB" sz="1200" b="0" i="0" u="none" strike="noStrike" cap="none" dirty="0">
                <a:solidFill>
                  <a:schemeClr val="dk1"/>
                </a:solidFill>
                <a:latin typeface="Calibri"/>
                <a:ea typeface="Calibri"/>
                <a:cs typeface="Calibri"/>
                <a:sym typeface="Calibri"/>
              </a:rPr>
              <a:t> [926]; </a:t>
            </a:r>
            <a:r>
              <a:rPr lang="en-GB" sz="1200" b="0" i="0" u="none" strike="noStrike" cap="none" dirty="0" err="1">
                <a:solidFill>
                  <a:schemeClr val="dk1"/>
                </a:solidFill>
                <a:latin typeface="Calibri"/>
                <a:ea typeface="Calibri"/>
                <a:cs typeface="Calibri"/>
                <a:sym typeface="Calibri"/>
              </a:rPr>
              <a:t>ciudadana</a:t>
            </a:r>
            <a:r>
              <a:rPr lang="en-GB" sz="1200" b="0" i="0" u="none" strike="noStrike" cap="none" dirty="0">
                <a:solidFill>
                  <a:schemeClr val="dk1"/>
                </a:solidFill>
                <a:latin typeface="Calibri"/>
                <a:ea typeface="Calibri"/>
                <a:cs typeface="Calibri"/>
                <a:sym typeface="Calibri"/>
              </a:rPr>
              <a:t> [926]; </a:t>
            </a:r>
            <a:r>
              <a:rPr lang="en-GB" sz="1200" b="0" i="0" u="none" strike="noStrike" cap="none" dirty="0" err="1">
                <a:solidFill>
                  <a:schemeClr val="dk1"/>
                </a:solidFill>
                <a:latin typeface="Calibri"/>
                <a:ea typeface="Calibri"/>
                <a:cs typeface="Calibri"/>
                <a:sym typeface="Calibri"/>
              </a:rPr>
              <a:t>dueño</a:t>
            </a:r>
            <a:r>
              <a:rPr lang="en-GB" sz="1200" b="0" i="0" u="none" strike="noStrike" cap="none" dirty="0">
                <a:solidFill>
                  <a:schemeClr val="dk1"/>
                </a:solidFill>
                <a:latin typeface="Calibri"/>
                <a:ea typeface="Calibri"/>
                <a:cs typeface="Calibri"/>
                <a:sym typeface="Calibri"/>
              </a:rPr>
              <a:t> [1239]; </a:t>
            </a:r>
            <a:r>
              <a:rPr lang="en-GB" sz="1200" b="0" i="0" u="none" strike="noStrike" cap="none" dirty="0" err="1">
                <a:solidFill>
                  <a:schemeClr val="dk1"/>
                </a:solidFill>
                <a:latin typeface="Calibri"/>
                <a:ea typeface="Calibri"/>
                <a:cs typeface="Calibri"/>
                <a:sym typeface="Calibri"/>
              </a:rPr>
              <a:t>dueña</a:t>
            </a:r>
            <a:r>
              <a:rPr lang="en-GB" sz="1200" b="0" i="0" u="none" strike="noStrike" cap="none" dirty="0">
                <a:solidFill>
                  <a:schemeClr val="dk1"/>
                </a:solidFill>
                <a:latin typeface="Calibri"/>
                <a:ea typeface="Calibri"/>
                <a:cs typeface="Calibri"/>
                <a:sym typeface="Calibri"/>
              </a:rPr>
              <a:t> [1239]; </a:t>
            </a:r>
            <a:r>
              <a:rPr lang="en-GB" sz="1200" b="0" i="0" u="none" strike="noStrike" cap="none" dirty="0" err="1">
                <a:solidFill>
                  <a:schemeClr val="dk1"/>
                </a:solidFill>
                <a:latin typeface="Calibri"/>
                <a:ea typeface="Calibri"/>
                <a:cs typeface="Calibri"/>
                <a:sym typeface="Calibri"/>
              </a:rPr>
              <a:t>escritor</a:t>
            </a:r>
            <a:r>
              <a:rPr lang="en-GB" sz="1200" b="0" i="0" u="none" strike="noStrike" cap="none" dirty="0">
                <a:solidFill>
                  <a:schemeClr val="dk1"/>
                </a:solidFill>
                <a:latin typeface="Calibri"/>
                <a:ea typeface="Calibri"/>
                <a:cs typeface="Calibri"/>
                <a:sym typeface="Calibri"/>
              </a:rPr>
              <a:t> [864]; </a:t>
            </a:r>
            <a:r>
              <a:rPr lang="en-GB" sz="1200" b="0" i="0" u="none" strike="noStrike" cap="none" dirty="0" err="1">
                <a:solidFill>
                  <a:schemeClr val="dk1"/>
                </a:solidFill>
                <a:latin typeface="Calibri"/>
                <a:ea typeface="Calibri"/>
                <a:cs typeface="Calibri"/>
                <a:sym typeface="Calibri"/>
              </a:rPr>
              <a:t>escritora</a:t>
            </a:r>
            <a:r>
              <a:rPr lang="en-GB" sz="1200" b="0" i="0" u="none" strike="noStrike" cap="none" dirty="0">
                <a:solidFill>
                  <a:schemeClr val="dk1"/>
                </a:solidFill>
                <a:latin typeface="Calibri"/>
                <a:ea typeface="Calibri"/>
                <a:cs typeface="Calibri"/>
                <a:sym typeface="Calibri"/>
              </a:rPr>
              <a:t> [864]; metro [798]; </a:t>
            </a:r>
            <a:r>
              <a:rPr lang="en-GB" sz="1200" b="0" i="0" u="none" strike="noStrike" cap="none" dirty="0" err="1">
                <a:solidFill>
                  <a:schemeClr val="dk1"/>
                </a:solidFill>
                <a:latin typeface="Calibri"/>
                <a:ea typeface="Calibri"/>
                <a:cs typeface="Calibri"/>
                <a:sym typeface="Calibri"/>
              </a:rPr>
              <a:t>transporte</a:t>
            </a:r>
            <a:r>
              <a:rPr lang="en-GB" sz="1200" b="0" i="0" u="none" strike="noStrike" cap="none" dirty="0">
                <a:solidFill>
                  <a:schemeClr val="dk1"/>
                </a:solidFill>
                <a:latin typeface="Calibri"/>
                <a:ea typeface="Calibri"/>
                <a:cs typeface="Calibri"/>
                <a:sym typeface="Calibri"/>
              </a:rPr>
              <a:t> [1400]; </a:t>
            </a:r>
            <a:r>
              <a:rPr lang="en-GB" sz="1200" b="1" i="0" u="none" strike="noStrike" cap="none" dirty="0" err="1">
                <a:solidFill>
                  <a:schemeClr val="dk1"/>
                </a:solidFill>
                <a:latin typeface="Calibri"/>
                <a:ea typeface="Calibri"/>
                <a:cs typeface="Calibri"/>
                <a:sym typeface="Calibri"/>
              </a:rPr>
              <a:t>agradable</a:t>
            </a:r>
            <a:r>
              <a:rPr lang="en-GB" sz="1200" b="1" i="0" u="none" strike="noStrike" cap="none" dirty="0">
                <a:solidFill>
                  <a:schemeClr val="dk1"/>
                </a:solidFill>
                <a:latin typeface="Calibri"/>
                <a:ea typeface="Calibri"/>
                <a:cs typeface="Calibri"/>
                <a:sym typeface="Calibri"/>
              </a:rPr>
              <a:t> [1997]; </a:t>
            </a:r>
            <a:r>
              <a:rPr lang="en-GB" sz="1200" b="1" i="0" u="none" strike="noStrike" cap="none" dirty="0" err="1">
                <a:solidFill>
                  <a:schemeClr val="dk1"/>
                </a:solidFill>
                <a:latin typeface="Calibri"/>
                <a:ea typeface="Calibri"/>
                <a:cs typeface="Calibri"/>
                <a:sym typeface="Calibri"/>
              </a:rPr>
              <a:t>cierto</a:t>
            </a:r>
            <a:r>
              <a:rPr lang="en-GB" sz="1200" b="1" i="0" u="none" strike="noStrike" cap="none" dirty="0">
                <a:solidFill>
                  <a:schemeClr val="dk1"/>
                </a:solidFill>
                <a:latin typeface="Calibri"/>
                <a:ea typeface="Calibri"/>
                <a:cs typeface="Calibri"/>
                <a:sym typeface="Calibri"/>
              </a:rPr>
              <a:t> [159]; </a:t>
            </a:r>
            <a:r>
              <a:rPr lang="en-GB" sz="1200" b="1" i="0" u="none" strike="noStrike" cap="none" dirty="0" err="1">
                <a:solidFill>
                  <a:schemeClr val="dk1"/>
                </a:solidFill>
                <a:latin typeface="Calibri"/>
                <a:ea typeface="Calibri"/>
                <a:cs typeface="Calibri"/>
                <a:sym typeface="Calibri"/>
              </a:rPr>
              <a:t>común</a:t>
            </a:r>
            <a:r>
              <a:rPr lang="en-GB" sz="1200" b="1" i="0" u="none" strike="noStrike" cap="none" dirty="0">
                <a:solidFill>
                  <a:schemeClr val="dk1"/>
                </a:solidFill>
                <a:latin typeface="Calibri"/>
                <a:ea typeface="Calibri"/>
                <a:cs typeface="Calibri"/>
                <a:sym typeface="Calibri"/>
              </a:rPr>
              <a:t> [742]; popular [</a:t>
            </a:r>
            <a:r>
              <a:rPr lang="en-GB" sz="1200" b="1" i="0" u="none" strike="noStrike" cap="none">
                <a:solidFill>
                  <a:schemeClr val="dk1"/>
                </a:solidFill>
                <a:latin typeface="Calibri"/>
                <a:ea typeface="Calibri"/>
                <a:cs typeface="Calibri"/>
                <a:sym typeface="Calibri"/>
              </a:rPr>
              <a:t>798</a:t>
            </a:r>
            <a:r>
              <a:rPr lang="en-GB" sz="1200" b="1" i="0" u="none" strike="noStrike" cap="none" smtClean="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moderno</a:t>
            </a:r>
            <a:r>
              <a:rPr lang="en-GB" sz="1200" b="1" i="0" u="none" strike="noStrike" cap="none" dirty="0">
                <a:solidFill>
                  <a:schemeClr val="dk1"/>
                </a:solidFill>
                <a:latin typeface="Calibri"/>
                <a:ea typeface="Calibri"/>
                <a:cs typeface="Calibri"/>
                <a:sym typeface="Calibri"/>
              </a:rPr>
              <a:t> [861]; normal [1000]; </a:t>
            </a:r>
            <a:r>
              <a:rPr lang="en-GB" sz="1200" b="1" i="0" u="none" strike="noStrike" cap="none" dirty="0" err="1">
                <a:solidFill>
                  <a:schemeClr val="dk1"/>
                </a:solidFill>
                <a:latin typeface="Calibri"/>
                <a:ea typeface="Calibri"/>
                <a:cs typeface="Calibri"/>
                <a:sym typeface="Calibri"/>
              </a:rPr>
              <a:t>optimista</a:t>
            </a:r>
            <a:r>
              <a:rPr lang="en-GB" sz="1200" b="1" i="0" u="none" strike="noStrike" cap="none" dirty="0">
                <a:solidFill>
                  <a:schemeClr val="dk1"/>
                </a:solidFill>
                <a:latin typeface="Calibri"/>
                <a:ea typeface="Calibri"/>
                <a:cs typeface="Calibri"/>
                <a:sym typeface="Calibri"/>
              </a:rPr>
              <a:t> [1025]; </a:t>
            </a:r>
            <a:r>
              <a:rPr lang="en-GB" sz="1200" b="1" i="0" u="none" strike="noStrike" cap="none" dirty="0" err="1">
                <a:solidFill>
                  <a:schemeClr val="dk1"/>
                </a:solidFill>
                <a:latin typeface="Calibri"/>
                <a:ea typeface="Calibri"/>
                <a:cs typeface="Calibri"/>
                <a:sym typeface="Calibri"/>
              </a:rPr>
              <a:t>posible</a:t>
            </a:r>
            <a:r>
              <a:rPr lang="en-GB" sz="1200" b="1" i="0" u="none" strike="noStrike" cap="none" dirty="0">
                <a:solidFill>
                  <a:schemeClr val="dk1"/>
                </a:solidFill>
                <a:latin typeface="Calibri"/>
                <a:ea typeface="Calibri"/>
                <a:cs typeface="Calibri"/>
                <a:sym typeface="Calibri"/>
              </a:rPr>
              <a:t> [427]; </a:t>
            </a:r>
            <a:r>
              <a:rPr lang="en-GB" sz="1200" b="1" i="0" u="none" strike="noStrike" cap="none" dirty="0" err="1">
                <a:solidFill>
                  <a:schemeClr val="dk1"/>
                </a:solidFill>
                <a:latin typeface="Calibri"/>
                <a:ea typeface="Calibri"/>
                <a:cs typeface="Calibri"/>
                <a:sym typeface="Calibri"/>
              </a:rPr>
              <a:t>buen</a:t>
            </a:r>
            <a:r>
              <a:rPr lang="en-GB" sz="1200" b="1" i="0" u="none" strike="noStrike" cap="none" dirty="0">
                <a:solidFill>
                  <a:schemeClr val="dk1"/>
                </a:solidFill>
                <a:latin typeface="Calibri"/>
                <a:ea typeface="Calibri"/>
                <a:cs typeface="Calibri"/>
                <a:sym typeface="Calibri"/>
              </a:rPr>
              <a:t> </a:t>
            </a:r>
            <a:r>
              <a:rPr lang="en-GB" sz="1200" b="1" i="0" u="none" strike="noStrike" cap="none">
                <a:solidFill>
                  <a:schemeClr val="dk1"/>
                </a:solidFill>
                <a:latin typeface="Calibri"/>
                <a:ea typeface="Calibri"/>
                <a:cs typeface="Calibri"/>
                <a:sym typeface="Calibri"/>
              </a:rPr>
              <a:t>[bueno-103</a:t>
            </a:r>
            <a:r>
              <a:rPr lang="en-GB" sz="1200" b="1" i="0" u="none" strike="noStrike" cap="none" dirty="0">
                <a:solidFill>
                  <a:schemeClr val="dk1"/>
                </a:solidFill>
                <a:latin typeface="Calibri"/>
                <a:ea typeface="Calibri"/>
                <a:cs typeface="Calibri"/>
                <a:sym typeface="Calibri"/>
              </a:rPr>
              <a:t>]; mal [mao-66]; gran [369]; </a:t>
            </a:r>
            <a:r>
              <a:rPr lang="en-GB" sz="1200" b="1" i="0" u="none" strike="noStrike" cap="none" dirty="0" err="1">
                <a:solidFill>
                  <a:schemeClr val="dk1"/>
                </a:solidFill>
                <a:latin typeface="Calibri"/>
                <a:ea typeface="Calibri"/>
                <a:cs typeface="Calibri"/>
                <a:sym typeface="Calibri"/>
              </a:rPr>
              <a:t>único</a:t>
            </a:r>
            <a:r>
              <a:rPr lang="en-GB" sz="1200" b="1" i="0" u="none" strike="noStrike" cap="none" dirty="0">
                <a:solidFill>
                  <a:schemeClr val="dk1"/>
                </a:solidFill>
                <a:latin typeface="Calibri"/>
                <a:ea typeface="Calibri"/>
                <a:cs typeface="Calibri"/>
                <a:sym typeface="Calibri"/>
              </a:rPr>
              <a:t> [</a:t>
            </a:r>
            <a:r>
              <a:rPr lang="en-GB" sz="1200" b="1" i="0" u="none" strike="noStrike" cap="none">
                <a:solidFill>
                  <a:schemeClr val="dk1"/>
                </a:solidFill>
                <a:latin typeface="Calibri"/>
                <a:ea typeface="Calibri"/>
                <a:cs typeface="Calibri"/>
                <a:sym typeface="Calibri"/>
              </a:rPr>
              <a:t>213]</a:t>
            </a:r>
          </a:p>
          <a:p>
            <a:pPr marL="0" marR="0" lvl="0" indent="0" algn="l" rtl="0">
              <a:lnSpc>
                <a:spcPct val="100000"/>
              </a:lnSpc>
              <a:spcBef>
                <a:spcPts val="0"/>
              </a:spcBef>
              <a:spcAft>
                <a:spcPts val="0"/>
              </a:spcAft>
              <a:buClr>
                <a:schemeClr val="dk1"/>
              </a:buClr>
              <a:buSzPts val="1200"/>
              <a:buFont typeface="Calibri"/>
              <a:buNone/>
            </a:pPr>
            <a:r>
              <a:rPr lang="en-GB" sz="1200" b="0" i="1" u="none" strike="noStrike" cap="none">
                <a:solidFill>
                  <a:schemeClr val="dk1"/>
                </a:solidFill>
                <a:latin typeface="Calibri"/>
                <a:ea typeface="Calibri"/>
                <a:cs typeface="Calibri"/>
                <a:sym typeface="Calibri"/>
              </a:rPr>
              <a:t>Note: words in bold above are introduced in lesson 2 of this sequence.</a:t>
            </a: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9.2.2.3 (revisit):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animar</a:t>
            </a:r>
            <a:r>
              <a:rPr lang="en-GB" sz="1200" dirty="0">
                <a:solidFill>
                  <a:schemeClr val="dk1"/>
                </a:solidFill>
                <a:latin typeface="Calibri"/>
                <a:ea typeface="Calibri"/>
                <a:cs typeface="Calibri"/>
                <a:sym typeface="Calibri"/>
              </a:rPr>
              <a:t> [1630]; </a:t>
            </a:r>
            <a:r>
              <a:rPr lang="en-GB" sz="1200" dirty="0" err="1">
                <a:solidFill>
                  <a:schemeClr val="dk1"/>
                </a:solidFill>
                <a:latin typeface="Calibri"/>
                <a:ea typeface="Calibri"/>
                <a:cs typeface="Calibri"/>
                <a:sym typeface="Calibri"/>
              </a:rPr>
              <a:t>anunciar</a:t>
            </a:r>
            <a:r>
              <a:rPr lang="en-GB" sz="1200" dirty="0">
                <a:solidFill>
                  <a:schemeClr val="dk1"/>
                </a:solidFill>
                <a:latin typeface="Calibri"/>
                <a:ea typeface="Calibri"/>
                <a:cs typeface="Calibri"/>
                <a:sym typeface="Calibri"/>
              </a:rPr>
              <a:t> [785]; </a:t>
            </a:r>
            <a:r>
              <a:rPr lang="en-GB" sz="1200" dirty="0" err="1">
                <a:solidFill>
                  <a:schemeClr val="dk1"/>
                </a:solidFill>
                <a:latin typeface="Calibri"/>
                <a:ea typeface="Calibri"/>
                <a:cs typeface="Calibri"/>
                <a:sym typeface="Calibri"/>
              </a:rPr>
              <a:t>cerrar</a:t>
            </a:r>
            <a:r>
              <a:rPr lang="en-GB" sz="1200" dirty="0">
                <a:solidFill>
                  <a:schemeClr val="dk1"/>
                </a:solidFill>
                <a:latin typeface="Calibri"/>
                <a:ea typeface="Calibri"/>
                <a:cs typeface="Calibri"/>
                <a:sym typeface="Calibri"/>
              </a:rPr>
              <a:t> [521]; </a:t>
            </a:r>
            <a:r>
              <a:rPr lang="en-GB" sz="1200" dirty="0" err="1">
                <a:solidFill>
                  <a:schemeClr val="dk1"/>
                </a:solidFill>
                <a:latin typeface="Calibri"/>
                <a:ea typeface="Calibri"/>
                <a:cs typeface="Calibri"/>
                <a:sym typeface="Calibri"/>
              </a:rPr>
              <a:t>charlar</a:t>
            </a:r>
            <a:r>
              <a:rPr lang="en-GB" sz="1200" dirty="0">
                <a:solidFill>
                  <a:schemeClr val="dk1"/>
                </a:solidFill>
                <a:latin typeface="Calibri"/>
                <a:ea typeface="Calibri"/>
                <a:cs typeface="Calibri"/>
                <a:sym typeface="Calibri"/>
              </a:rPr>
              <a:t> [2968]; </a:t>
            </a:r>
            <a:r>
              <a:rPr lang="en-GB" sz="1200" dirty="0" err="1">
                <a:solidFill>
                  <a:schemeClr val="dk1"/>
                </a:solidFill>
                <a:latin typeface="Calibri"/>
                <a:ea typeface="Calibri"/>
                <a:cs typeface="Calibri"/>
                <a:sym typeface="Calibri"/>
              </a:rPr>
              <a:t>llover</a:t>
            </a:r>
            <a:r>
              <a:rPr lang="en-GB" sz="1200" dirty="0">
                <a:solidFill>
                  <a:schemeClr val="dk1"/>
                </a:solidFill>
                <a:latin typeface="Calibri"/>
                <a:ea typeface="Calibri"/>
                <a:cs typeface="Calibri"/>
                <a:sym typeface="Calibri"/>
              </a:rPr>
              <a:t> [2134]; </a:t>
            </a:r>
            <a:r>
              <a:rPr lang="en-GB" sz="1200" dirty="0" err="1">
                <a:solidFill>
                  <a:schemeClr val="dk1"/>
                </a:solidFill>
                <a:latin typeface="Calibri"/>
                <a:ea typeface="Calibri"/>
                <a:cs typeface="Calibri"/>
                <a:sym typeface="Calibri"/>
              </a:rPr>
              <a:t>notar</a:t>
            </a:r>
            <a:r>
              <a:rPr lang="en-GB" sz="1200" dirty="0">
                <a:solidFill>
                  <a:schemeClr val="dk1"/>
                </a:solidFill>
                <a:latin typeface="Calibri"/>
                <a:ea typeface="Calibri"/>
                <a:cs typeface="Calibri"/>
                <a:sym typeface="Calibri"/>
              </a:rPr>
              <a:t> [696]; </a:t>
            </a:r>
            <a:r>
              <a:rPr lang="en-GB" sz="1200" dirty="0" err="1">
                <a:solidFill>
                  <a:schemeClr val="dk1"/>
                </a:solidFill>
                <a:latin typeface="Calibri"/>
                <a:ea typeface="Calibri"/>
                <a:cs typeface="Calibri"/>
                <a:sym typeface="Calibri"/>
              </a:rPr>
              <a:t>atención</a:t>
            </a:r>
            <a:r>
              <a:rPr lang="en-GB" sz="1200" dirty="0">
                <a:solidFill>
                  <a:schemeClr val="dk1"/>
                </a:solidFill>
                <a:latin typeface="Calibri"/>
                <a:ea typeface="Calibri"/>
                <a:cs typeface="Calibri"/>
                <a:sym typeface="Calibri"/>
              </a:rPr>
              <a:t> [489]; </a:t>
            </a:r>
            <a:r>
              <a:rPr lang="en-GB" sz="1200" dirty="0" err="1">
                <a:solidFill>
                  <a:schemeClr val="dk1"/>
                </a:solidFill>
                <a:latin typeface="Calibri"/>
                <a:ea typeface="Calibri"/>
                <a:cs typeface="Calibri"/>
                <a:sym typeface="Calibri"/>
              </a:rPr>
              <a:t>prestar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atención</a:t>
            </a:r>
            <a:r>
              <a:rPr lang="en-GB" sz="1200" dirty="0">
                <a:solidFill>
                  <a:schemeClr val="dk1"/>
                </a:solidFill>
                <a:latin typeface="Calibri"/>
                <a:ea typeface="Calibri"/>
                <a:cs typeface="Calibri"/>
                <a:sym typeface="Calibri"/>
              </a:rPr>
              <a:t> [atención-489]; </a:t>
            </a:r>
            <a:r>
              <a:rPr lang="en-GB" sz="1200" dirty="0" err="1">
                <a:solidFill>
                  <a:schemeClr val="dk1"/>
                </a:solidFill>
                <a:latin typeface="Calibri"/>
                <a:ea typeface="Calibri"/>
                <a:cs typeface="Calibri"/>
                <a:sym typeface="Calibri"/>
              </a:rPr>
              <a:t>regresar</a:t>
            </a:r>
            <a:r>
              <a:rPr lang="en-GB" sz="1200" dirty="0">
                <a:solidFill>
                  <a:schemeClr val="dk1"/>
                </a:solidFill>
                <a:latin typeface="Calibri"/>
                <a:ea typeface="Calibri"/>
                <a:cs typeface="Calibri"/>
                <a:sym typeface="Calibri"/>
              </a:rPr>
              <a:t> [573]; </a:t>
            </a:r>
            <a:r>
              <a:rPr lang="en-GB" sz="1200" dirty="0" err="1">
                <a:solidFill>
                  <a:schemeClr val="dk1"/>
                </a:solidFill>
                <a:latin typeface="Calibri"/>
                <a:ea typeface="Calibri"/>
                <a:cs typeface="Calibri"/>
                <a:sym typeface="Calibri"/>
              </a:rPr>
              <a:t>boda</a:t>
            </a:r>
            <a:r>
              <a:rPr lang="en-GB" sz="1200" dirty="0">
                <a:solidFill>
                  <a:schemeClr val="dk1"/>
                </a:solidFill>
                <a:latin typeface="Calibri"/>
                <a:ea typeface="Calibri"/>
                <a:cs typeface="Calibri"/>
                <a:sym typeface="Calibri"/>
              </a:rPr>
              <a:t> [2473]; </a:t>
            </a:r>
            <a:r>
              <a:rPr lang="en-GB" sz="1200" dirty="0" err="1">
                <a:solidFill>
                  <a:schemeClr val="dk1"/>
                </a:solidFill>
                <a:latin typeface="Calibri"/>
                <a:ea typeface="Calibri"/>
                <a:cs typeface="Calibri"/>
                <a:sym typeface="Calibri"/>
              </a:rPr>
              <a:t>espectáculo</a:t>
            </a:r>
            <a:r>
              <a:rPr lang="en-GB" sz="1200" dirty="0">
                <a:solidFill>
                  <a:schemeClr val="dk1"/>
                </a:solidFill>
                <a:latin typeface="Calibri"/>
                <a:ea typeface="Calibri"/>
                <a:cs typeface="Calibri"/>
                <a:sym typeface="Calibri"/>
              </a:rPr>
              <a:t> [1622]; golpe [746]; </a:t>
            </a:r>
            <a:r>
              <a:rPr lang="en-GB" sz="1200" dirty="0" err="1">
                <a:solidFill>
                  <a:schemeClr val="dk1"/>
                </a:solidFill>
                <a:latin typeface="Calibri"/>
                <a:ea typeface="Calibri"/>
                <a:cs typeface="Calibri"/>
                <a:sym typeface="Calibri"/>
              </a:rPr>
              <a:t>llegada</a:t>
            </a:r>
            <a:r>
              <a:rPr lang="en-GB" sz="1200" dirty="0">
                <a:solidFill>
                  <a:schemeClr val="dk1"/>
                </a:solidFill>
                <a:latin typeface="Calibri"/>
                <a:ea typeface="Calibri"/>
                <a:cs typeface="Calibri"/>
                <a:sym typeface="Calibri"/>
              </a:rPr>
              <a:t> [1604]; </a:t>
            </a:r>
            <a:r>
              <a:rPr lang="en-GB" sz="1200" dirty="0" err="1">
                <a:solidFill>
                  <a:schemeClr val="dk1"/>
                </a:solidFill>
                <a:latin typeface="Calibri"/>
                <a:ea typeface="Calibri"/>
                <a:cs typeface="Calibri"/>
                <a:sym typeface="Calibri"/>
              </a:rPr>
              <a:t>olor</a:t>
            </a:r>
            <a:r>
              <a:rPr lang="en-GB" sz="1200" dirty="0">
                <a:solidFill>
                  <a:schemeClr val="dk1"/>
                </a:solidFill>
                <a:latin typeface="Calibri"/>
                <a:ea typeface="Calibri"/>
                <a:cs typeface="Calibri"/>
                <a:sym typeface="Calibri"/>
              </a:rPr>
              <a:t> [1070]; </a:t>
            </a:r>
            <a:r>
              <a:rPr lang="en-GB" sz="1200" dirty="0" err="1">
                <a:solidFill>
                  <a:schemeClr val="dk1"/>
                </a:solidFill>
                <a:latin typeface="Calibri"/>
                <a:ea typeface="Calibri"/>
                <a:cs typeface="Calibri"/>
                <a:sym typeface="Calibri"/>
              </a:rPr>
              <a:t>sabor</a:t>
            </a:r>
            <a:r>
              <a:rPr lang="en-GB" sz="1200" dirty="0">
                <a:solidFill>
                  <a:schemeClr val="dk1"/>
                </a:solidFill>
                <a:latin typeface="Calibri"/>
                <a:ea typeface="Calibri"/>
                <a:cs typeface="Calibri"/>
                <a:sym typeface="Calibri"/>
              </a:rPr>
              <a:t> [2108]; </a:t>
            </a:r>
            <a:r>
              <a:rPr lang="en-GB" sz="1200" dirty="0" err="1">
                <a:solidFill>
                  <a:schemeClr val="dk1"/>
                </a:solidFill>
                <a:latin typeface="Calibri"/>
                <a:ea typeface="Calibri"/>
                <a:cs typeface="Calibri"/>
                <a:sym typeface="Calibri"/>
              </a:rPr>
              <a:t>enseguida</a:t>
            </a:r>
            <a:r>
              <a:rPr lang="en-GB" sz="1200" dirty="0">
                <a:solidFill>
                  <a:schemeClr val="dk1"/>
                </a:solidFill>
                <a:latin typeface="Calibri"/>
                <a:ea typeface="Calibri"/>
                <a:cs typeface="Calibri"/>
                <a:sym typeface="Calibri"/>
              </a:rPr>
              <a:t> [2866]; </a:t>
            </a:r>
            <a:r>
              <a:rPr lang="en-GB" sz="1200" dirty="0" err="1">
                <a:solidFill>
                  <a:schemeClr val="dk1"/>
                </a:solidFill>
                <a:latin typeface="Calibri"/>
                <a:ea typeface="Calibri"/>
                <a:cs typeface="Calibri"/>
                <a:sym typeface="Calibri"/>
              </a:rPr>
              <a:t>mundial</a:t>
            </a:r>
            <a:r>
              <a:rPr lang="en-GB" sz="1200" dirty="0">
                <a:solidFill>
                  <a:schemeClr val="dk1"/>
                </a:solidFill>
                <a:latin typeface="Calibri"/>
                <a:ea typeface="Calibri"/>
                <a:cs typeface="Calibri"/>
                <a:sym typeface="Calibri"/>
              </a:rPr>
              <a:t> [572];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este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momento</a:t>
            </a:r>
            <a:r>
              <a:rPr lang="en-GB" sz="1200" dirty="0">
                <a:solidFill>
                  <a:schemeClr val="dk1"/>
                </a:solidFill>
                <a:latin typeface="Calibri"/>
                <a:ea typeface="Calibri"/>
                <a:cs typeface="Calibri"/>
                <a:sym typeface="Calibri"/>
              </a:rPr>
              <a:t> [momento-121]; de </a:t>
            </a:r>
            <a:r>
              <a:rPr lang="en-GB" sz="1200" dirty="0" err="1">
                <a:solidFill>
                  <a:schemeClr val="dk1"/>
                </a:solidFill>
                <a:latin typeface="Calibri"/>
                <a:ea typeface="Calibri"/>
                <a:cs typeface="Calibri"/>
                <a:sym typeface="Calibri"/>
              </a:rPr>
              <a:t>repente</a:t>
            </a:r>
            <a:r>
              <a:rPr lang="en-GB" sz="1200" dirty="0">
                <a:solidFill>
                  <a:schemeClr val="dk1"/>
                </a:solidFill>
                <a:latin typeface="Calibri"/>
                <a:ea typeface="Calibri"/>
                <a:cs typeface="Calibri"/>
                <a:sym typeface="Calibri"/>
              </a:rPr>
              <a:t> [repente-1805] </a:t>
            </a:r>
            <a:endParaRPr lang="en-GB" sz="1200" b="1"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9.2.1.5 (revisit)</a:t>
            </a:r>
            <a:r>
              <a:rPr lang="en-GB" sz="1200" b="0" i="0" u="none" strike="noStrike"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encender</a:t>
            </a:r>
            <a:r>
              <a:rPr lang="en-GB" sz="1200" dirty="0">
                <a:solidFill>
                  <a:schemeClr val="dk1"/>
                </a:solidFill>
                <a:latin typeface="Calibri"/>
                <a:ea typeface="Calibri"/>
                <a:cs typeface="Calibri"/>
                <a:sym typeface="Calibri"/>
              </a:rPr>
              <a:t> [1431]; </a:t>
            </a:r>
            <a:r>
              <a:rPr lang="en-GB" sz="1200" dirty="0" err="1">
                <a:solidFill>
                  <a:schemeClr val="dk1"/>
                </a:solidFill>
                <a:latin typeface="Calibri"/>
                <a:ea typeface="Calibri"/>
                <a:cs typeface="Calibri"/>
                <a:sym typeface="Calibri"/>
              </a:rPr>
              <a:t>morir</a:t>
            </a:r>
            <a:r>
              <a:rPr lang="en-GB" sz="1200" dirty="0">
                <a:solidFill>
                  <a:schemeClr val="dk1"/>
                </a:solidFill>
                <a:latin typeface="Calibri"/>
                <a:ea typeface="Calibri"/>
                <a:cs typeface="Calibri"/>
                <a:sym typeface="Calibri"/>
              </a:rPr>
              <a:t> [212]; </a:t>
            </a:r>
            <a:r>
              <a:rPr lang="en-GB" sz="1200" dirty="0" err="1">
                <a:solidFill>
                  <a:schemeClr val="dk1"/>
                </a:solidFill>
                <a:latin typeface="Calibri"/>
                <a:ea typeface="Calibri"/>
                <a:cs typeface="Calibri"/>
                <a:sym typeface="Calibri"/>
              </a:rPr>
              <a:t>producir</a:t>
            </a:r>
            <a:r>
              <a:rPr lang="en-GB" sz="1200" dirty="0">
                <a:solidFill>
                  <a:schemeClr val="dk1"/>
                </a:solidFill>
                <a:latin typeface="Calibri"/>
                <a:ea typeface="Calibri"/>
                <a:cs typeface="Calibri"/>
                <a:sym typeface="Calibri"/>
              </a:rPr>
              <a:t> [245]; </a:t>
            </a:r>
            <a:r>
              <a:rPr lang="en-GB" sz="1200" dirty="0" err="1">
                <a:solidFill>
                  <a:schemeClr val="dk1"/>
                </a:solidFill>
                <a:latin typeface="Calibri"/>
                <a:ea typeface="Calibri"/>
                <a:cs typeface="Calibri"/>
                <a:sym typeface="Calibri"/>
              </a:rPr>
              <a:t>prohibir</a:t>
            </a:r>
            <a:r>
              <a:rPr lang="en-GB" sz="1200" dirty="0">
                <a:solidFill>
                  <a:schemeClr val="dk1"/>
                </a:solidFill>
                <a:latin typeface="Calibri"/>
                <a:ea typeface="Calibri"/>
                <a:cs typeface="Calibri"/>
                <a:sym typeface="Calibri"/>
              </a:rPr>
              <a:t> [1641]; </a:t>
            </a:r>
            <a:r>
              <a:rPr lang="en-GB" sz="1200" dirty="0" err="1">
                <a:solidFill>
                  <a:schemeClr val="dk1"/>
                </a:solidFill>
                <a:latin typeface="Calibri"/>
                <a:ea typeface="Calibri"/>
                <a:cs typeface="Calibri"/>
                <a:sym typeface="Calibri"/>
              </a:rPr>
              <a:t>promover</a:t>
            </a:r>
            <a:r>
              <a:rPr lang="en-GB" sz="1200" dirty="0">
                <a:solidFill>
                  <a:schemeClr val="dk1"/>
                </a:solidFill>
                <a:latin typeface="Calibri"/>
                <a:ea typeface="Calibri"/>
                <a:cs typeface="Calibri"/>
                <a:sym typeface="Calibri"/>
              </a:rPr>
              <a:t> [1601]; </a:t>
            </a:r>
            <a:r>
              <a:rPr lang="en-GB" sz="1200" dirty="0" err="1">
                <a:solidFill>
                  <a:schemeClr val="dk1"/>
                </a:solidFill>
                <a:latin typeface="Calibri"/>
                <a:ea typeface="Calibri"/>
                <a:cs typeface="Calibri"/>
                <a:sym typeface="Calibri"/>
              </a:rPr>
              <a:t>proteger</a:t>
            </a:r>
            <a:r>
              <a:rPr lang="en-GB" sz="1200" dirty="0">
                <a:solidFill>
                  <a:schemeClr val="dk1"/>
                </a:solidFill>
                <a:latin typeface="Calibri"/>
                <a:ea typeface="Calibri"/>
                <a:cs typeface="Calibri"/>
                <a:sym typeface="Calibri"/>
              </a:rPr>
              <a:t> [1107]; resolver [867]; </a:t>
            </a:r>
            <a:r>
              <a:rPr lang="en-GB" sz="1200" dirty="0" err="1">
                <a:solidFill>
                  <a:schemeClr val="dk1"/>
                </a:solidFill>
                <a:latin typeface="Calibri"/>
                <a:ea typeface="Calibri"/>
                <a:cs typeface="Calibri"/>
                <a:sym typeface="Calibri"/>
              </a:rPr>
              <a:t>sobrevivir</a:t>
            </a:r>
            <a:r>
              <a:rPr lang="en-GB" sz="1200" dirty="0">
                <a:solidFill>
                  <a:schemeClr val="dk1"/>
                </a:solidFill>
                <a:latin typeface="Calibri"/>
                <a:ea typeface="Calibri"/>
                <a:cs typeface="Calibri"/>
                <a:sym typeface="Calibri"/>
              </a:rPr>
              <a:t> [1908]; bosque [1444]; </a:t>
            </a:r>
            <a:r>
              <a:rPr lang="en-GB" sz="1200" dirty="0" err="1">
                <a:solidFill>
                  <a:schemeClr val="dk1"/>
                </a:solidFill>
                <a:latin typeface="Calibri"/>
                <a:ea typeface="Calibri"/>
                <a:cs typeface="Calibri"/>
                <a:sym typeface="Calibri"/>
              </a:rPr>
              <a:t>consumo</a:t>
            </a:r>
            <a:r>
              <a:rPr lang="en-GB" sz="1200" dirty="0">
                <a:solidFill>
                  <a:schemeClr val="dk1"/>
                </a:solidFill>
                <a:latin typeface="Calibri"/>
                <a:ea typeface="Calibri"/>
                <a:cs typeface="Calibri"/>
                <a:sym typeface="Calibri"/>
              </a:rPr>
              <a:t> [1424]; </a:t>
            </a:r>
            <a:r>
              <a:rPr lang="en-GB" sz="1200" dirty="0" err="1">
                <a:solidFill>
                  <a:schemeClr val="dk1"/>
                </a:solidFill>
                <a:latin typeface="Calibri"/>
                <a:ea typeface="Calibri"/>
                <a:cs typeface="Calibri"/>
                <a:sym typeface="Calibri"/>
              </a:rPr>
              <a:t>efecto</a:t>
            </a:r>
            <a:r>
              <a:rPr lang="en-GB" sz="1200" dirty="0">
                <a:solidFill>
                  <a:schemeClr val="dk1"/>
                </a:solidFill>
                <a:latin typeface="Calibri"/>
                <a:ea typeface="Calibri"/>
                <a:cs typeface="Calibri"/>
                <a:sym typeface="Calibri"/>
              </a:rPr>
              <a:t> [309]; </a:t>
            </a:r>
            <a:r>
              <a:rPr lang="en-GB" sz="1200" dirty="0" err="1">
                <a:solidFill>
                  <a:schemeClr val="dk1"/>
                </a:solidFill>
                <a:latin typeface="Calibri"/>
                <a:ea typeface="Calibri"/>
                <a:cs typeface="Calibri"/>
                <a:sym typeface="Calibri"/>
              </a:rPr>
              <a:t>futuro</a:t>
            </a:r>
            <a:r>
              <a:rPr lang="en-GB" sz="1200" dirty="0">
                <a:solidFill>
                  <a:schemeClr val="dk1"/>
                </a:solidFill>
                <a:latin typeface="Calibri"/>
                <a:ea typeface="Calibri"/>
                <a:cs typeface="Calibri"/>
                <a:sym typeface="Calibri"/>
              </a:rPr>
              <a:t> [719]; medio </a:t>
            </a:r>
            <a:r>
              <a:rPr lang="en-GB" sz="1200" dirty="0" err="1">
                <a:solidFill>
                  <a:schemeClr val="dk1"/>
                </a:solidFill>
                <a:latin typeface="Calibri"/>
                <a:ea typeface="Calibri"/>
                <a:cs typeface="Calibri"/>
                <a:sym typeface="Calibri"/>
              </a:rPr>
              <a:t>ambiente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ambiente</a:t>
            </a:r>
            <a:r>
              <a:rPr lang="en-GB" sz="1200" dirty="0">
                <a:solidFill>
                  <a:schemeClr val="dk1"/>
                </a:solidFill>
                <a:latin typeface="Calibri"/>
                <a:ea typeface="Calibri"/>
                <a:cs typeface="Calibri"/>
                <a:sym typeface="Calibri"/>
              </a:rPr>
              <a:t> – 729]; </a:t>
            </a:r>
            <a:r>
              <a:rPr lang="en-GB" sz="1200" dirty="0" err="1">
                <a:solidFill>
                  <a:schemeClr val="dk1"/>
                </a:solidFill>
                <a:latin typeface="Calibri"/>
                <a:ea typeface="Calibri"/>
                <a:cs typeface="Calibri"/>
                <a:sym typeface="Calibri"/>
              </a:rPr>
              <a:t>planeta</a:t>
            </a:r>
            <a:r>
              <a:rPr lang="en-GB" sz="1200" dirty="0">
                <a:solidFill>
                  <a:schemeClr val="dk1"/>
                </a:solidFill>
                <a:latin typeface="Calibri"/>
                <a:ea typeface="Calibri"/>
                <a:cs typeface="Calibri"/>
                <a:sym typeface="Calibri"/>
              </a:rPr>
              <a:t> [1496]; </a:t>
            </a:r>
            <a:r>
              <a:rPr lang="en-GB" sz="1200" dirty="0" err="1">
                <a:solidFill>
                  <a:schemeClr val="dk1"/>
                </a:solidFill>
                <a:latin typeface="Calibri"/>
                <a:ea typeface="Calibri"/>
                <a:cs typeface="Calibri"/>
                <a:sym typeface="Calibri"/>
              </a:rPr>
              <a:t>plástico</a:t>
            </a:r>
            <a:r>
              <a:rPr lang="en-GB" sz="1200" dirty="0">
                <a:solidFill>
                  <a:schemeClr val="dk1"/>
                </a:solidFill>
                <a:latin typeface="Calibri"/>
                <a:ea typeface="Calibri"/>
                <a:cs typeface="Calibri"/>
                <a:sym typeface="Calibri"/>
              </a:rPr>
              <a:t> [1965]; </a:t>
            </a:r>
            <a:r>
              <a:rPr lang="en-GB" sz="1200" dirty="0" err="1">
                <a:solidFill>
                  <a:schemeClr val="dk1"/>
                </a:solidFill>
                <a:latin typeface="Calibri"/>
                <a:ea typeface="Calibri"/>
                <a:cs typeface="Calibri"/>
                <a:sym typeface="Calibri"/>
              </a:rPr>
              <a:t>recursos</a:t>
            </a:r>
            <a:r>
              <a:rPr lang="en-GB" sz="1200" dirty="0">
                <a:solidFill>
                  <a:schemeClr val="dk1"/>
                </a:solidFill>
                <a:latin typeface="Calibri"/>
                <a:ea typeface="Calibri"/>
                <a:cs typeface="Calibri"/>
                <a:sym typeface="Calibri"/>
              </a:rPr>
              <a:t> [1149]; </a:t>
            </a:r>
            <a:r>
              <a:rPr lang="en-GB" sz="1200" dirty="0" err="1">
                <a:solidFill>
                  <a:schemeClr val="dk1"/>
                </a:solidFill>
                <a:latin typeface="Calibri"/>
                <a:ea typeface="Calibri"/>
                <a:cs typeface="Calibri"/>
                <a:sym typeface="Calibri"/>
              </a:rPr>
              <a:t>situación</a:t>
            </a:r>
            <a:r>
              <a:rPr lang="en-GB" sz="1200" dirty="0">
                <a:solidFill>
                  <a:schemeClr val="dk1"/>
                </a:solidFill>
                <a:latin typeface="Calibri"/>
                <a:ea typeface="Calibri"/>
                <a:cs typeface="Calibri"/>
                <a:sym typeface="Calibri"/>
              </a:rPr>
              <a:t> [285]; </a:t>
            </a:r>
            <a:r>
              <a:rPr lang="en-GB" sz="1200" dirty="0" err="1">
                <a:solidFill>
                  <a:schemeClr val="dk1"/>
                </a:solidFill>
                <a:latin typeface="Calibri"/>
                <a:ea typeface="Calibri"/>
                <a:cs typeface="Calibri"/>
                <a:sym typeface="Calibri"/>
              </a:rPr>
              <a:t>uso</a:t>
            </a:r>
            <a:r>
              <a:rPr lang="en-GB" sz="1200" dirty="0">
                <a:solidFill>
                  <a:schemeClr val="dk1"/>
                </a:solidFill>
                <a:latin typeface="Calibri"/>
                <a:ea typeface="Calibri"/>
                <a:cs typeface="Calibri"/>
                <a:sym typeface="Calibri"/>
              </a:rPr>
              <a:t> [471]; </a:t>
            </a:r>
            <a:r>
              <a:rPr lang="en-GB" sz="1200" dirty="0" err="1">
                <a:solidFill>
                  <a:schemeClr val="dk1"/>
                </a:solidFill>
                <a:latin typeface="Calibri"/>
                <a:ea typeface="Calibri"/>
                <a:cs typeface="Calibri"/>
                <a:sym typeface="Calibri"/>
              </a:rPr>
              <a:t>vidrio</a:t>
            </a:r>
            <a:r>
              <a:rPr lang="en-GB" sz="1200" dirty="0">
                <a:solidFill>
                  <a:schemeClr val="dk1"/>
                </a:solidFill>
                <a:latin typeface="Calibri"/>
                <a:ea typeface="Calibri"/>
                <a:cs typeface="Calibri"/>
                <a:sym typeface="Calibri"/>
              </a:rPr>
              <a:t> [1905]; </a:t>
            </a:r>
            <a:r>
              <a:rPr lang="en-GB" sz="1200" dirty="0" err="1">
                <a:solidFill>
                  <a:schemeClr val="dk1"/>
                </a:solidFill>
                <a:latin typeface="Calibri"/>
                <a:ea typeface="Calibri"/>
                <a:cs typeface="Calibri"/>
                <a:sym typeface="Calibri"/>
              </a:rPr>
              <a:t>esencial</a:t>
            </a:r>
            <a:r>
              <a:rPr lang="en-GB" sz="1200" dirty="0">
                <a:solidFill>
                  <a:schemeClr val="dk1"/>
                </a:solidFill>
                <a:latin typeface="Calibri"/>
                <a:ea typeface="Calibri"/>
                <a:cs typeface="Calibri"/>
                <a:sym typeface="Calibri"/>
              </a:rPr>
              <a:t> [1872]; grave [901]; terrible [1246]; </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i="0" u="none" strike="noStrik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dirty="0"/>
              <a:t>Source: Davies, M. &amp; Davies, K. (2018</a:t>
            </a:r>
            <a:r>
              <a:rPr lang="en-GB" i="0" dirty="0"/>
              <a:t>)</a:t>
            </a:r>
            <a:r>
              <a:rPr lang="en-GB" i="1" dirty="0"/>
              <a:t>. A frequency dictionary of Spanish: Core vocabulary for learners </a:t>
            </a:r>
            <a:r>
              <a:rPr lang="en-GB" dirty="0"/>
              <a:t>(2nd ed.). Routledge: London</a:t>
            </a:r>
            <a:endParaRPr dirty="0"/>
          </a:p>
          <a:p>
            <a:pPr marL="0" marR="0" lvl="0" indent="0" algn="l" rtl="0">
              <a:lnSpc>
                <a:spcPct val="100000"/>
              </a:lnSpc>
              <a:spcBef>
                <a:spcPts val="0"/>
              </a:spcBef>
              <a:spcAft>
                <a:spcPts val="0"/>
              </a:spcAft>
              <a:buClr>
                <a:schemeClr val="dk1"/>
              </a:buClr>
              <a:buSzPts val="1200"/>
              <a:buFont typeface="Calibri"/>
              <a:buNone/>
            </a:pPr>
            <a:endParaRPr sz="1200" b="1" dirty="0"/>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dirty="0"/>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sz="1200" b="1" dirty="0"/>
          </a:p>
          <a:p>
            <a:pPr marL="0" lvl="0" indent="0" algn="l" rtl="0">
              <a:spcBef>
                <a:spcPts val="0"/>
              </a:spcBef>
              <a:spcAft>
                <a:spcPts val="0"/>
              </a:spcAft>
              <a:buNone/>
            </a:pPr>
            <a:endParaRPr dirty="0"/>
          </a:p>
        </p:txBody>
      </p:sp>
      <p:sp>
        <p:nvSpPr>
          <p:cNvPr id="68" name="Google Shape;6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50308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Vocabulario: </a:t>
            </a:r>
            <a:r>
              <a:rPr lang="en-US" b="0"/>
              <a:t>whole </a:t>
            </a:r>
            <a:r>
              <a:rPr lang="en-US" b="0" dirty="0"/>
              <a:t>class choral activity</a:t>
            </a:r>
          </a:p>
          <a:p>
            <a:pPr marL="0"/>
            <a:r>
              <a:rPr lang="en-US" b="1" dirty="0"/>
              <a:t/>
            </a:r>
            <a:br>
              <a:rPr lang="en-US" b="1" dirty="0"/>
            </a:br>
            <a:r>
              <a:rPr lang="en-US" b="1" dirty="0"/>
              <a:t>Timing</a:t>
            </a:r>
            <a:r>
              <a:rPr lang="en-US" b="1"/>
              <a:t>: </a:t>
            </a:r>
            <a:r>
              <a:rPr lang="en-US" b="0"/>
              <a:t>3 minutes</a:t>
            </a:r>
            <a:r>
              <a:rPr lang="en-US" dirty="0"/>
              <a:t/>
            </a:r>
            <a:br>
              <a:rPr lang="en-US" dirty="0"/>
            </a:br>
            <a:r>
              <a:rPr lang="en-US" dirty="0"/>
              <a:t/>
            </a:r>
            <a:br>
              <a:rPr lang="en-US" dirty="0"/>
            </a:br>
            <a:r>
              <a:rPr lang="en-US" b="1" dirty="0"/>
              <a:t>Aim</a:t>
            </a:r>
            <a:r>
              <a:rPr lang="en-US" dirty="0"/>
              <a:t>: to </a:t>
            </a:r>
            <a:r>
              <a:rPr lang="en-US" dirty="0" err="1"/>
              <a:t>practise</a:t>
            </a:r>
            <a:r>
              <a:rPr lang="en-US" dirty="0"/>
              <a:t> productive (oral) recall of three words within a given time. This is </a:t>
            </a:r>
            <a:r>
              <a:rPr lang="en-US"/>
              <a:t>slide 1/7.</a:t>
            </a:r>
            <a:endParaRPr lang="en-US" dirty="0"/>
          </a:p>
          <a:p>
            <a:endParaRPr lang="en-US" dirty="0"/>
          </a:p>
          <a:p>
            <a:pPr marL="0"/>
            <a:r>
              <a:rPr lang="en-US" b="1" dirty="0"/>
              <a:t>Procedure:</a:t>
            </a:r>
          </a:p>
          <a:p>
            <a:pPr marL="0" indent="0">
              <a:buFont typeface="+mj-lt"/>
              <a:buNone/>
            </a:pPr>
            <a:r>
              <a:rPr lang="en-US" dirty="0"/>
              <a:t>1. Say all three words before three seconds elapse.</a:t>
            </a:r>
          </a:p>
          <a:p>
            <a:pPr marL="0" indent="0">
              <a:buFont typeface="+mj-lt"/>
              <a:buNone/>
            </a:pPr>
            <a:r>
              <a:rPr lang="en-US" dirty="0"/>
              <a:t>2. Click to reveal answers.</a:t>
            </a:r>
          </a:p>
          <a:p>
            <a:pPr marL="0" indent="0">
              <a:buFont typeface="+mj-lt"/>
              <a:buNone/>
            </a:pPr>
            <a:r>
              <a:rPr lang="en-US" dirty="0"/>
              <a:t>3. Repeat if additional practice needed.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256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a:r>
              <a:rPr lang="es-ES" sz="1200" b="1" i="0" u="none" strike="noStrike" kern="1200" dirty="0" err="1">
                <a:solidFill>
                  <a:schemeClr val="tx1"/>
                </a:solidFill>
                <a:effectLst/>
                <a:latin typeface="+mn-lt"/>
                <a:ea typeface="+mn-ea"/>
                <a:cs typeface="+mn-cs"/>
              </a:rPr>
              <a:t>Timing</a:t>
            </a:r>
            <a:r>
              <a:rPr lang="es-ES" sz="1200" b="0" i="0" u="none" strike="noStrike" kern="1200" dirty="0">
                <a:solidFill>
                  <a:schemeClr val="tx1"/>
                </a:solidFill>
                <a:effectLst/>
                <a:latin typeface="+mn-lt"/>
                <a:ea typeface="+mn-ea"/>
                <a:cs typeface="+mn-cs"/>
              </a:rPr>
              <a:t>: 3 minutes</a:t>
            </a:r>
          </a:p>
          <a:p>
            <a:endParaRPr lang="es-E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revisit 12 items </a:t>
            </a:r>
            <a:r>
              <a:rPr lang="en-GB" b="0"/>
              <a:t>of</a:t>
            </a:r>
            <a:r>
              <a:rPr lang="en-GB" b="0" baseline="0"/>
              <a:t> </a:t>
            </a:r>
            <a:r>
              <a:rPr lang="en-GB" b="0"/>
              <a:t>vocabulary </a:t>
            </a:r>
            <a:r>
              <a:rPr lang="en-GB" b="0" dirty="0"/>
              <a:t>in both receptive and productive modes of language use</a:t>
            </a:r>
            <a:r>
              <a:rPr lang="en-GB" b="0"/>
              <a:t>. </a:t>
            </a:r>
            <a:endParaRPr lang="es-E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a:solidFill>
                  <a:schemeClr val="tx1"/>
                </a:solidFill>
                <a:effectLst/>
                <a:latin typeface="+mn-lt"/>
                <a:ea typeface="+mn-ea"/>
                <a:cs typeface="+mn-cs"/>
              </a:rPr>
              <a:t>Procedure</a:t>
            </a:r>
            <a:r>
              <a:rPr lang="es-ES" sz="1200" b="1" i="0" u="none" strike="noStrike" kern="1200" dirty="0">
                <a:solidFill>
                  <a:schemeClr val="tx1"/>
                </a:solidFill>
                <a:effectLst/>
                <a:latin typeface="+mn-lt"/>
                <a:ea typeface="+mn-ea"/>
                <a:cs typeface="+mn-cs"/>
              </a:rPr>
              <a:t>:</a:t>
            </a:r>
          </a:p>
          <a:p>
            <a:pPr marL="228600" indent="-228600">
              <a:buAutoNum type="arabicPeriod"/>
            </a:pPr>
            <a:r>
              <a:rPr lang="es-ES" sz="1200" b="0" i="0" u="none" strike="noStrike" kern="1200">
                <a:solidFill>
                  <a:schemeClr val="tx1"/>
                </a:solidFill>
                <a:effectLst/>
                <a:latin typeface="+mn-lt"/>
                <a:ea typeface="+mn-ea"/>
                <a:cs typeface="+mn-cs"/>
              </a:rPr>
              <a:t>Students write 1-12</a:t>
            </a:r>
            <a:r>
              <a:rPr lang="es-ES" sz="1200" b="0" i="0" u="none" strike="noStrike" kern="1200" baseline="0">
                <a:solidFill>
                  <a:schemeClr val="tx1"/>
                </a:solidFill>
                <a:effectLst/>
                <a:latin typeface="+mn-lt"/>
                <a:ea typeface="+mn-ea"/>
                <a:cs typeface="+mn-cs"/>
              </a:rPr>
              <a:t> down the left hand side of their books.</a:t>
            </a:r>
            <a:endParaRPr lang="es-ES" sz="1200" b="0" i="0" u="none" strike="noStrike" kern="1200">
              <a:solidFill>
                <a:schemeClr val="tx1"/>
              </a:solidFill>
              <a:effectLst/>
              <a:latin typeface="+mn-lt"/>
              <a:ea typeface="+mn-ea"/>
              <a:cs typeface="+mn-cs"/>
            </a:endParaRPr>
          </a:p>
          <a:p>
            <a:pPr marL="228600" indent="-228600">
              <a:buAutoNum type="arabicPeriod"/>
            </a:pPr>
            <a:r>
              <a:rPr lang="es-ES" sz="1200" b="0" i="0" u="none" strike="noStrike" kern="1200">
                <a:solidFill>
                  <a:schemeClr val="tx1"/>
                </a:solidFill>
                <a:effectLst/>
                <a:latin typeface="+mn-lt"/>
                <a:ea typeface="+mn-ea"/>
                <a:cs typeface="+mn-cs"/>
              </a:rPr>
              <a:t>Click </a:t>
            </a:r>
            <a:r>
              <a:rPr lang="es-ES" sz="1200" b="0" i="0" u="none" strike="noStrike" kern="1200" dirty="0" err="1">
                <a:solidFill>
                  <a:schemeClr val="tx1"/>
                </a:solidFill>
                <a:effectLst/>
                <a:latin typeface="+mn-lt"/>
                <a:ea typeface="+mn-ea"/>
                <a:cs typeface="+mn-cs"/>
              </a:rPr>
              <a:t>on</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err="1">
                <a:solidFill>
                  <a:schemeClr val="tx1"/>
                </a:solidFill>
                <a:effectLst/>
                <a:latin typeface="+mn-lt"/>
                <a:ea typeface="+mn-ea"/>
                <a:cs typeface="+mn-cs"/>
              </a:rPr>
              <a:t>screen</a:t>
            </a:r>
            <a:r>
              <a:rPr lang="es-ES" sz="1200" b="0" i="0" u="none" strike="noStrike" kern="1200">
                <a:solidFill>
                  <a:schemeClr val="tx1"/>
                </a:solidFill>
                <a:effectLst/>
                <a:latin typeface="+mn-lt"/>
                <a:ea typeface="+mn-ea"/>
                <a:cs typeface="+mn-cs"/>
              </a:rPr>
              <a:t> once to </a:t>
            </a:r>
            <a:r>
              <a:rPr lang="es-ES" sz="1200" b="0" i="0" u="none" strike="noStrike" kern="1200" dirty="0" err="1">
                <a:solidFill>
                  <a:schemeClr val="tx1"/>
                </a:solidFill>
                <a:effectLst/>
                <a:latin typeface="+mn-lt"/>
                <a:ea typeface="+mn-ea"/>
                <a:cs typeface="+mn-cs"/>
              </a:rPr>
              <a:t>trigger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each</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animation</a:t>
            </a:r>
            <a:r>
              <a:rPr lang="es-ES" sz="1200" b="0" i="0" u="none" strike="noStrike" kern="1200" dirty="0">
                <a:solidFill>
                  <a:schemeClr val="tx1"/>
                </a:solidFill>
                <a:effectLst/>
                <a:latin typeface="+mn-lt"/>
                <a:ea typeface="+mn-ea"/>
                <a:cs typeface="+mn-cs"/>
              </a:rPr>
              <a:t>.</a:t>
            </a:r>
          </a:p>
          <a:p>
            <a:pPr marL="228600" indent="-228600">
              <a:buAutoNum type="arabicPeriod"/>
            </a:pPr>
            <a:r>
              <a:rPr lang="es-ES" sz="1200" b="0" i="0" u="none" strike="noStrike" kern="1200" dirty="0" err="1">
                <a:solidFill>
                  <a:schemeClr val="tx1"/>
                </a:solidFill>
                <a:effectLst/>
                <a:latin typeface="+mn-lt"/>
                <a:ea typeface="+mn-ea"/>
                <a:cs typeface="+mn-cs"/>
              </a:rPr>
              <a:t>Students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write</a:t>
            </a:r>
            <a:r>
              <a:rPr lang="es-ES" sz="1200" b="0" i="0" u="none" strike="noStrike" kern="1200" dirty="0">
                <a:solidFill>
                  <a:schemeClr val="tx1"/>
                </a:solidFill>
                <a:effectLst/>
                <a:latin typeface="+mn-lt"/>
                <a:ea typeface="+mn-ea"/>
                <a:cs typeface="+mn-cs"/>
              </a:rPr>
              <a:t> a </a:t>
            </a:r>
            <a:r>
              <a:rPr lang="es-ES" sz="1200" b="0" i="0" u="none" strike="noStrike" kern="1200" dirty="0" err="1">
                <a:solidFill>
                  <a:schemeClr val="tx1"/>
                </a:solidFill>
                <a:effectLst/>
                <a:latin typeface="+mn-lt"/>
                <a:ea typeface="+mn-ea"/>
                <a:cs typeface="+mn-cs"/>
              </a:rPr>
              <a:t>list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with</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each</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word</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that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appears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They</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should</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translate</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the</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words</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on</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the</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screen</a:t>
            </a:r>
            <a:r>
              <a:rPr lang="es-ES" sz="1200" b="0" i="0" u="none" strike="noStrike" kern="1200" baseline="0" dirty="0">
                <a:solidFill>
                  <a:schemeClr val="tx1"/>
                </a:solidFill>
                <a:effectLst/>
                <a:latin typeface="+mn-lt"/>
                <a:ea typeface="+mn-ea"/>
                <a:cs typeface="+mn-cs"/>
              </a:rPr>
              <a:t> </a:t>
            </a:r>
            <a:r>
              <a:rPr lang="es-ES" sz="1200" b="0" i="0" u="none" strike="noStrike" kern="1200" baseline="0" err="1">
                <a:solidFill>
                  <a:schemeClr val="tx1"/>
                </a:solidFill>
                <a:effectLst/>
                <a:latin typeface="+mn-lt"/>
                <a:ea typeface="+mn-ea"/>
                <a:cs typeface="+mn-cs"/>
              </a:rPr>
              <a:t>into</a:t>
            </a:r>
            <a:r>
              <a:rPr lang="es-ES" sz="1200" b="0" i="0" u="none" strike="noStrike" kern="1200" baseline="0">
                <a:solidFill>
                  <a:schemeClr val="tx1"/>
                </a:solidFill>
                <a:effectLst/>
                <a:latin typeface="+mn-lt"/>
                <a:ea typeface="+mn-ea"/>
                <a:cs typeface="+mn-cs"/>
              </a:rPr>
              <a:t> English (if it helps to give them time for reflection, they could also write the Spanish, too).</a:t>
            </a:r>
            <a:endParaRPr lang="es-ES" sz="1200" b="0" i="0" u="none" strike="noStrike" kern="1200" baseline="0" dirty="0">
              <a:solidFill>
                <a:schemeClr val="tx1"/>
              </a:solidFill>
              <a:effectLst/>
              <a:latin typeface="+mn-lt"/>
              <a:ea typeface="+mn-ea"/>
              <a:cs typeface="+mn-cs"/>
            </a:endParaRPr>
          </a:p>
          <a:p>
            <a:pPr marL="228600" indent="-228600">
              <a:buAutoNum type="arabicPeriod"/>
            </a:pPr>
            <a:r>
              <a:rPr lang="es-ES" sz="1200" b="0" i="0" u="none" strike="noStrike" kern="1200" baseline="0">
                <a:solidFill>
                  <a:schemeClr val="tx1"/>
                </a:solidFill>
                <a:effectLst/>
                <a:latin typeface="+mn-lt"/>
                <a:ea typeface="+mn-ea"/>
                <a:cs typeface="+mn-cs"/>
              </a:rPr>
              <a:t>Check </a:t>
            </a:r>
            <a:r>
              <a:rPr lang="es-ES" sz="1200" b="0" i="0" u="none" strike="noStrike" kern="1200" baseline="0" dirty="0" err="1">
                <a:solidFill>
                  <a:schemeClr val="tx1"/>
                </a:solidFill>
                <a:effectLst/>
                <a:latin typeface="+mn-lt"/>
                <a:ea typeface="+mn-ea"/>
                <a:cs typeface="+mn-cs"/>
              </a:rPr>
              <a:t>the</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answers</a:t>
            </a:r>
            <a:r>
              <a:rPr lang="es-ES" sz="1200" b="0" i="0" u="none" strike="noStrike" kern="1200" baseline="0" dirty="0">
                <a:solidFill>
                  <a:schemeClr val="tx1"/>
                </a:solidFill>
                <a:effectLst/>
                <a:latin typeface="+mn-lt"/>
                <a:ea typeface="+mn-ea"/>
                <a:cs typeface="+mn-cs"/>
              </a:rPr>
              <a:t> to </a:t>
            </a:r>
            <a:r>
              <a:rPr lang="es-ES" sz="1200" b="0" i="0" u="none" strike="noStrike" kern="1200" baseline="0" dirty="0" err="1">
                <a:solidFill>
                  <a:schemeClr val="tx1"/>
                </a:solidFill>
                <a:effectLst/>
                <a:latin typeface="+mn-lt"/>
                <a:ea typeface="+mn-ea"/>
                <a:cs typeface="+mn-cs"/>
              </a:rPr>
              <a:t>ensure</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that</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all</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students</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have</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the</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correct</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list</a:t>
            </a:r>
            <a:r>
              <a:rPr lang="es-ES" sz="1200" b="0" i="0" u="none" strike="noStrike" kern="1200" baseline="0" dirty="0">
                <a:solidFill>
                  <a:schemeClr val="tx1"/>
                </a:solidFill>
                <a:effectLst/>
                <a:latin typeface="+mn-lt"/>
                <a:ea typeface="+mn-ea"/>
                <a:cs typeface="+mn-cs"/>
              </a:rPr>
              <a:t> of 12 </a:t>
            </a:r>
            <a:r>
              <a:rPr lang="es-ES" sz="1200" b="0" i="0" u="none" strike="noStrike" kern="1200" baseline="0" dirty="0" err="1">
                <a:solidFill>
                  <a:schemeClr val="tx1"/>
                </a:solidFill>
                <a:effectLst/>
                <a:latin typeface="+mn-lt"/>
                <a:ea typeface="+mn-ea"/>
                <a:cs typeface="+mn-cs"/>
              </a:rPr>
              <a:t>words</a:t>
            </a:r>
            <a:r>
              <a:rPr lang="es-ES" sz="1200" b="0" i="0" u="none" strike="noStrike" kern="1200" baseline="0" dirty="0">
                <a:solidFill>
                  <a:schemeClr val="tx1"/>
                </a:solidFill>
                <a:effectLst/>
                <a:latin typeface="+mn-lt"/>
                <a:ea typeface="+mn-ea"/>
                <a:cs typeface="+mn-cs"/>
              </a:rPr>
              <a:t> </a:t>
            </a:r>
            <a:r>
              <a:rPr lang="es-ES" sz="1200" b="0" i="0" u="none" strike="noStrike" kern="1200" baseline="0">
                <a:solidFill>
                  <a:schemeClr val="tx1"/>
                </a:solidFill>
                <a:effectLst/>
                <a:latin typeface="+mn-lt"/>
                <a:ea typeface="+mn-ea"/>
                <a:cs typeface="+mn-cs"/>
              </a:rPr>
              <a:t>in English (see below).</a:t>
            </a:r>
            <a:endParaRPr lang="es-ES" sz="1200" b="0" i="0" u="none" strike="noStrike" kern="1200" dirty="0">
              <a:solidFill>
                <a:schemeClr val="tx1"/>
              </a:solidFill>
              <a:effectLst/>
              <a:latin typeface="+mn-lt"/>
              <a:ea typeface="+mn-ea"/>
              <a:cs typeface="+mn-cs"/>
            </a:endParaRPr>
          </a:p>
          <a:p>
            <a:pPr marL="228600" indent="-228600">
              <a:buAutoNum type="arabicPeriod"/>
            </a:pPr>
            <a:r>
              <a:rPr lang="es-ES" sz="1200" b="0" i="0" u="none" strike="noStrike" kern="1200" dirty="0" err="1">
                <a:solidFill>
                  <a:schemeClr val="tx1"/>
                </a:solidFill>
                <a:effectLst/>
                <a:latin typeface="+mn-lt"/>
                <a:ea typeface="+mn-ea"/>
                <a:cs typeface="+mn-cs"/>
              </a:rPr>
              <a:t>Afterwards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students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orally</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translate</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each</a:t>
            </a:r>
            <a:r>
              <a:rPr lang="es-ES" sz="1200" b="0" i="0" u="none" strike="noStrike" kern="1200" baseline="0" dirty="0">
                <a:solidFill>
                  <a:schemeClr val="tx1"/>
                </a:solidFill>
                <a:effectLst/>
                <a:latin typeface="+mn-lt"/>
                <a:ea typeface="+mn-ea"/>
                <a:cs typeface="+mn-cs"/>
              </a:rPr>
              <a:t> English </a:t>
            </a:r>
            <a:r>
              <a:rPr lang="es-ES" sz="1200" b="0" i="0" u="none" strike="noStrike" kern="1200" baseline="0" dirty="0" err="1">
                <a:solidFill>
                  <a:schemeClr val="tx1"/>
                </a:solidFill>
                <a:effectLst/>
                <a:latin typeface="+mn-lt"/>
                <a:ea typeface="+mn-ea"/>
                <a:cs typeface="+mn-cs"/>
              </a:rPr>
              <a:t>word</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on</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their</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list</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into</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Spanish</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working</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with</a:t>
            </a:r>
            <a:r>
              <a:rPr lang="es-ES" sz="1200" b="0" i="0" u="none" strike="noStrike" kern="1200" baseline="0" dirty="0">
                <a:solidFill>
                  <a:schemeClr val="tx1"/>
                </a:solidFill>
                <a:effectLst/>
                <a:latin typeface="+mn-lt"/>
                <a:ea typeface="+mn-ea"/>
                <a:cs typeface="+mn-cs"/>
              </a:rPr>
              <a:t> a </a:t>
            </a:r>
            <a:r>
              <a:rPr lang="es-ES" sz="1200" b="0" i="0" u="none" strike="noStrike" kern="1200" baseline="0" dirty="0" err="1">
                <a:solidFill>
                  <a:schemeClr val="tx1"/>
                </a:solidFill>
                <a:effectLst/>
                <a:latin typeface="+mn-lt"/>
                <a:ea typeface="+mn-ea"/>
                <a:cs typeface="+mn-cs"/>
              </a:rPr>
              <a:t>partner</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either</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taking</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turns</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or</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each</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trying</a:t>
            </a:r>
            <a:r>
              <a:rPr lang="es-ES" sz="1200" b="0" i="0" u="none" strike="noStrike" kern="1200" baseline="0" dirty="0">
                <a:solidFill>
                  <a:schemeClr val="tx1"/>
                </a:solidFill>
                <a:effectLst/>
                <a:latin typeface="+mn-lt"/>
                <a:ea typeface="+mn-ea"/>
                <a:cs typeface="+mn-cs"/>
              </a:rPr>
              <a:t> to do </a:t>
            </a:r>
            <a:r>
              <a:rPr lang="es-ES" sz="1200" b="0" i="0" u="none" strike="noStrike" kern="1200" baseline="0" dirty="0" err="1">
                <a:solidFill>
                  <a:schemeClr val="tx1"/>
                </a:solidFill>
                <a:effectLst/>
                <a:latin typeface="+mn-lt"/>
                <a:ea typeface="+mn-ea"/>
                <a:cs typeface="+mn-cs"/>
              </a:rPr>
              <a:t>all</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twelve</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Partners</a:t>
            </a:r>
            <a:r>
              <a:rPr lang="es-ES" sz="1200" b="0" i="0" u="none" strike="noStrike" kern="1200" baseline="0" dirty="0">
                <a:solidFill>
                  <a:schemeClr val="tx1"/>
                </a:solidFill>
                <a:effectLst/>
                <a:latin typeface="+mn-lt"/>
                <a:ea typeface="+mn-ea"/>
                <a:cs typeface="+mn-cs"/>
              </a:rPr>
              <a:t> can </a:t>
            </a:r>
            <a:r>
              <a:rPr lang="es-ES" sz="1200" b="0" i="0" u="none" strike="noStrike" kern="1200" baseline="0" dirty="0" err="1">
                <a:solidFill>
                  <a:schemeClr val="tx1"/>
                </a:solidFill>
                <a:effectLst/>
                <a:latin typeface="+mn-lt"/>
                <a:ea typeface="+mn-ea"/>
                <a:cs typeface="+mn-cs"/>
              </a:rPr>
              <a:t>give</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each</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other</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feedback</a:t>
            </a:r>
            <a:r>
              <a:rPr lang="es-ES" sz="1200" b="0" i="0" u="none" strike="noStrike" kern="1200" baseline="0" dirty="0">
                <a:solidFill>
                  <a:schemeClr val="tx1"/>
                </a:solidFill>
                <a:effectLst/>
                <a:latin typeface="+mn-lt"/>
                <a:ea typeface="+mn-ea"/>
                <a:cs typeface="+mn-cs"/>
              </a:rPr>
              <a:t>.</a:t>
            </a:r>
          </a:p>
          <a:p>
            <a:pPr marL="0" indent="0">
              <a:buNone/>
            </a:pPr>
            <a:endParaRPr lang="es-ES" sz="1200" b="0" i="0" u="none" strike="noStrike" kern="1200" baseline="0" dirty="0">
              <a:solidFill>
                <a:schemeClr val="tx1"/>
              </a:solidFill>
              <a:effectLst/>
              <a:latin typeface="+mn-lt"/>
              <a:ea typeface="+mn-ea"/>
              <a:cs typeface="+mn-cs"/>
            </a:endParaRPr>
          </a:p>
          <a:p>
            <a:pPr marL="0" indent="0">
              <a:buNone/>
            </a:pPr>
            <a:r>
              <a:rPr lang="es-ES" sz="1200" b="1" i="0" u="none" strike="noStrike" kern="1200" baseline="0" dirty="0">
                <a:solidFill>
                  <a:schemeClr val="tx1"/>
                </a:solidFill>
                <a:effectLst/>
                <a:latin typeface="+mn-lt"/>
                <a:ea typeface="+mn-ea"/>
                <a:cs typeface="+mn-cs"/>
              </a:rPr>
              <a:t>Note</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the</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teacher</a:t>
            </a:r>
            <a:r>
              <a:rPr lang="es-ES" sz="1200" b="0" i="0" u="none" strike="noStrike" kern="1200" baseline="0" dirty="0">
                <a:solidFill>
                  <a:schemeClr val="tx1"/>
                </a:solidFill>
                <a:effectLst/>
                <a:latin typeface="+mn-lt"/>
                <a:ea typeface="+mn-ea"/>
                <a:cs typeface="+mn-cs"/>
              </a:rPr>
              <a:t> can </a:t>
            </a:r>
            <a:r>
              <a:rPr lang="es-ES" sz="1200" b="0" i="0" u="none" strike="noStrike" kern="1200" baseline="0" dirty="0" err="1">
                <a:solidFill>
                  <a:schemeClr val="tx1"/>
                </a:solidFill>
                <a:effectLst/>
                <a:latin typeface="+mn-lt"/>
                <a:ea typeface="+mn-ea"/>
                <a:cs typeface="+mn-cs"/>
              </a:rPr>
              <a:t>speed</a:t>
            </a:r>
            <a:r>
              <a:rPr lang="es-ES" sz="1200" b="0" i="0" u="none" strike="noStrike" kern="1200" baseline="0" dirty="0">
                <a:solidFill>
                  <a:schemeClr val="tx1"/>
                </a:solidFill>
                <a:effectLst/>
                <a:latin typeface="+mn-lt"/>
                <a:ea typeface="+mn-ea"/>
                <a:cs typeface="+mn-cs"/>
              </a:rPr>
              <a:t> up </a:t>
            </a:r>
            <a:r>
              <a:rPr lang="es-ES" sz="1200" b="0" i="0" u="none" strike="noStrike" kern="1200" baseline="0" dirty="0" err="1">
                <a:solidFill>
                  <a:schemeClr val="tx1"/>
                </a:solidFill>
                <a:effectLst/>
                <a:latin typeface="+mn-lt"/>
                <a:ea typeface="+mn-ea"/>
                <a:cs typeface="+mn-cs"/>
              </a:rPr>
              <a:t>the</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activity</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by</a:t>
            </a:r>
            <a:r>
              <a:rPr lang="es-ES" sz="1200" b="0" i="0" u="none" strike="noStrike" kern="1200" baseline="0" dirty="0">
                <a:solidFill>
                  <a:schemeClr val="tx1"/>
                </a:solidFill>
                <a:effectLst/>
                <a:latin typeface="+mn-lt"/>
                <a:ea typeface="+mn-ea"/>
                <a:cs typeface="+mn-cs"/>
              </a:rPr>
              <a:t> clicking </a:t>
            </a:r>
            <a:r>
              <a:rPr lang="es-ES" sz="1200" b="0" i="0" u="none" strike="noStrike" kern="1200" baseline="0" dirty="0" err="1">
                <a:solidFill>
                  <a:schemeClr val="tx1"/>
                </a:solidFill>
                <a:effectLst/>
                <a:latin typeface="+mn-lt"/>
                <a:ea typeface="+mn-ea"/>
                <a:cs typeface="+mn-cs"/>
              </a:rPr>
              <a:t>to</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end</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one</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word’s</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animation</a:t>
            </a:r>
            <a:r>
              <a:rPr lang="es-ES" sz="1200" b="0" i="0" u="none" strike="noStrike" kern="1200" baseline="0" dirty="0">
                <a:solidFill>
                  <a:schemeClr val="tx1"/>
                </a:solidFill>
                <a:effectLst/>
                <a:latin typeface="+mn-lt"/>
                <a:ea typeface="+mn-ea"/>
                <a:cs typeface="+mn-cs"/>
              </a:rPr>
              <a:t> and </a:t>
            </a:r>
            <a:r>
              <a:rPr lang="es-ES" sz="1200" b="0" i="0" u="none" strike="noStrike" kern="1200" baseline="0" dirty="0" err="1">
                <a:solidFill>
                  <a:schemeClr val="tx1"/>
                </a:solidFill>
                <a:effectLst/>
                <a:latin typeface="+mn-lt"/>
                <a:ea typeface="+mn-ea"/>
                <a:cs typeface="+mn-cs"/>
              </a:rPr>
              <a:t>begin</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the</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next</a:t>
            </a:r>
            <a:r>
              <a:rPr lang="es-ES" sz="1200" b="0" i="0" u="none" strike="noStrike" kern="1200" baseline="0" dirty="0">
                <a:solidFill>
                  <a:schemeClr val="tx1"/>
                </a:solidFill>
                <a:effectLst/>
                <a:latin typeface="+mn-lt"/>
                <a:ea typeface="+mn-ea"/>
                <a:cs typeface="+mn-cs"/>
              </a:rPr>
              <a:t>. In </a:t>
            </a:r>
            <a:r>
              <a:rPr lang="es-ES" sz="1200" b="0" i="0" u="none" strike="noStrike" kern="1200" baseline="0" dirty="0" err="1">
                <a:solidFill>
                  <a:schemeClr val="tx1"/>
                </a:solidFill>
                <a:effectLst/>
                <a:latin typeface="+mn-lt"/>
                <a:ea typeface="+mn-ea"/>
                <a:cs typeface="+mn-cs"/>
              </a:rPr>
              <a:t>this</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way</a:t>
            </a:r>
            <a:r>
              <a:rPr lang="es-ES" sz="1200" b="0" i="0" u="none" strike="noStrike" kern="1200" baseline="0" dirty="0">
                <a:solidFill>
                  <a:schemeClr val="tx1"/>
                </a:solidFill>
                <a:effectLst/>
                <a:latin typeface="+mn-lt"/>
                <a:ea typeface="+mn-ea"/>
                <a:cs typeface="+mn-cs"/>
              </a:rPr>
              <a:t> s/he can </a:t>
            </a:r>
            <a:r>
              <a:rPr lang="es-ES" sz="1200" b="0" i="0" u="none" strike="noStrike" kern="1200" baseline="0" dirty="0" err="1">
                <a:solidFill>
                  <a:schemeClr val="tx1"/>
                </a:solidFill>
                <a:effectLst/>
                <a:latin typeface="+mn-lt"/>
                <a:ea typeface="+mn-ea"/>
                <a:cs typeface="+mn-cs"/>
              </a:rPr>
              <a:t>adapt</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it</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to</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suit</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the</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class</a:t>
            </a:r>
            <a:r>
              <a:rPr lang="es-ES" sz="1200" b="0" i="0" u="none" strike="noStrike" kern="1200" baseline="0" dirty="0">
                <a:solidFill>
                  <a:schemeClr val="tx1"/>
                </a:solidFill>
                <a:effectLst/>
                <a:latin typeface="+mn-lt"/>
                <a:ea typeface="+mn-ea"/>
                <a:cs typeface="+mn-cs"/>
              </a:rPr>
              <a:t>.</a:t>
            </a:r>
          </a:p>
          <a:p>
            <a:pPr marL="0" indent="0">
              <a:buNone/>
            </a:pPr>
            <a:endParaRPr lang="es-ES" sz="1200" b="0" i="0" u="none" strike="noStrike" kern="1200" baseline="0" dirty="0">
              <a:solidFill>
                <a:schemeClr val="tx1"/>
              </a:solidFill>
              <a:effectLst/>
              <a:latin typeface="+mn-lt"/>
              <a:ea typeface="+mn-ea"/>
              <a:cs typeface="+mn-cs"/>
            </a:endParaRPr>
          </a:p>
          <a:p>
            <a:pPr marL="0" indent="0">
              <a:buNone/>
            </a:pPr>
            <a:r>
              <a:rPr lang="es-ES" sz="1200" b="1" i="0" u="none" strike="noStrike" kern="1200" baseline="0" dirty="0">
                <a:solidFill>
                  <a:schemeClr val="tx1"/>
                </a:solidFill>
                <a:effectLst/>
                <a:latin typeface="+mn-lt"/>
                <a:ea typeface="+mn-ea"/>
                <a:cs typeface="+mn-cs"/>
              </a:rPr>
              <a:t>English </a:t>
            </a:r>
            <a:r>
              <a:rPr lang="es-ES" sz="1200" b="1" i="0" u="none" strike="noStrike" kern="1200" baseline="0" dirty="0" err="1">
                <a:solidFill>
                  <a:schemeClr val="tx1"/>
                </a:solidFill>
                <a:effectLst/>
                <a:latin typeface="+mn-lt"/>
                <a:ea typeface="+mn-ea"/>
                <a:cs typeface="+mn-cs"/>
              </a:rPr>
              <a:t>words</a:t>
            </a:r>
            <a:r>
              <a:rPr lang="es-ES" sz="1200" b="1" i="0" u="none" strike="noStrike" kern="1200" baseline="0" dirty="0">
                <a:solidFill>
                  <a:schemeClr val="tx1"/>
                </a:solidFill>
                <a:effectLst/>
                <a:latin typeface="+mn-lt"/>
                <a:ea typeface="+mn-ea"/>
                <a:cs typeface="+mn-cs"/>
              </a:rPr>
              <a:t> (in </a:t>
            </a:r>
            <a:r>
              <a:rPr lang="es-ES" sz="1200" b="1" i="0" u="none" strike="noStrike" kern="1200" baseline="0" dirty="0" err="1">
                <a:solidFill>
                  <a:schemeClr val="tx1"/>
                </a:solidFill>
                <a:effectLst/>
                <a:latin typeface="+mn-lt"/>
                <a:ea typeface="+mn-ea"/>
                <a:cs typeface="+mn-cs"/>
              </a:rPr>
              <a:t>the</a:t>
            </a:r>
            <a:r>
              <a:rPr lang="es-ES" sz="1200" b="1" i="0" u="none" strike="noStrike" kern="1200" baseline="0" dirty="0">
                <a:solidFill>
                  <a:schemeClr val="tx1"/>
                </a:solidFill>
                <a:effectLst/>
                <a:latin typeface="+mn-lt"/>
                <a:ea typeface="+mn-ea"/>
                <a:cs typeface="+mn-cs"/>
              </a:rPr>
              <a:t> </a:t>
            </a:r>
            <a:r>
              <a:rPr lang="es-ES" sz="1200" b="1" i="0" u="none" strike="noStrike" kern="1200" baseline="0" dirty="0" err="1">
                <a:solidFill>
                  <a:schemeClr val="tx1"/>
                </a:solidFill>
                <a:effectLst/>
                <a:latin typeface="+mn-lt"/>
                <a:ea typeface="+mn-ea"/>
                <a:cs typeface="+mn-cs"/>
              </a:rPr>
              <a:t>order</a:t>
            </a:r>
            <a:r>
              <a:rPr lang="es-ES" sz="1200" b="1" i="0" u="none" strike="noStrike" kern="1200" baseline="0" dirty="0">
                <a:solidFill>
                  <a:schemeClr val="tx1"/>
                </a:solidFill>
                <a:effectLst/>
                <a:latin typeface="+mn-lt"/>
                <a:ea typeface="+mn-ea"/>
                <a:cs typeface="+mn-cs"/>
              </a:rPr>
              <a:t> in </a:t>
            </a:r>
            <a:r>
              <a:rPr lang="es-ES" sz="1200" b="1" i="0" u="none" strike="noStrike" kern="1200" baseline="0" dirty="0" err="1">
                <a:solidFill>
                  <a:schemeClr val="tx1"/>
                </a:solidFill>
                <a:effectLst/>
                <a:latin typeface="+mn-lt"/>
                <a:ea typeface="+mn-ea"/>
                <a:cs typeface="+mn-cs"/>
              </a:rPr>
              <a:t>which</a:t>
            </a:r>
            <a:r>
              <a:rPr lang="es-ES" sz="1200" b="1" i="0" u="none" strike="noStrike" kern="1200" baseline="0" dirty="0">
                <a:solidFill>
                  <a:schemeClr val="tx1"/>
                </a:solidFill>
                <a:effectLst/>
                <a:latin typeface="+mn-lt"/>
                <a:ea typeface="+mn-ea"/>
                <a:cs typeface="+mn-cs"/>
              </a:rPr>
              <a:t> </a:t>
            </a:r>
            <a:r>
              <a:rPr lang="es-ES" sz="1200" b="1" i="0" u="none" strike="noStrike" kern="1200" baseline="0" dirty="0" err="1">
                <a:solidFill>
                  <a:schemeClr val="tx1"/>
                </a:solidFill>
                <a:effectLst/>
                <a:latin typeface="+mn-lt"/>
                <a:ea typeface="+mn-ea"/>
                <a:cs typeface="+mn-cs"/>
              </a:rPr>
              <a:t>Spanish</a:t>
            </a:r>
            <a:r>
              <a:rPr lang="es-ES" sz="1200" b="1" i="0" u="none" strike="noStrike" kern="1200" baseline="0" dirty="0">
                <a:solidFill>
                  <a:schemeClr val="tx1"/>
                </a:solidFill>
                <a:effectLst/>
                <a:latin typeface="+mn-lt"/>
                <a:ea typeface="+mn-ea"/>
                <a:cs typeface="+mn-cs"/>
              </a:rPr>
              <a:t> </a:t>
            </a:r>
            <a:r>
              <a:rPr lang="es-ES" sz="1200" b="1" i="0" u="none" strike="noStrike" kern="1200" baseline="0" dirty="0" err="1">
                <a:solidFill>
                  <a:schemeClr val="tx1"/>
                </a:solidFill>
                <a:effectLst/>
                <a:latin typeface="+mn-lt"/>
                <a:ea typeface="+mn-ea"/>
                <a:cs typeface="+mn-cs"/>
              </a:rPr>
              <a:t>words</a:t>
            </a:r>
            <a:r>
              <a:rPr lang="es-ES" sz="1200" b="1" i="0" u="none" strike="noStrike" kern="1200" baseline="0" dirty="0">
                <a:solidFill>
                  <a:schemeClr val="tx1"/>
                </a:solidFill>
                <a:effectLst/>
                <a:latin typeface="+mn-lt"/>
                <a:ea typeface="+mn-ea"/>
                <a:cs typeface="+mn-cs"/>
              </a:rPr>
              <a:t> </a:t>
            </a:r>
            <a:r>
              <a:rPr lang="es-ES" sz="1200" b="1" i="0" u="none" strike="noStrike" kern="1200" baseline="0" dirty="0" err="1">
                <a:solidFill>
                  <a:schemeClr val="tx1"/>
                </a:solidFill>
                <a:effectLst/>
                <a:latin typeface="+mn-lt"/>
                <a:ea typeface="+mn-ea"/>
                <a:cs typeface="+mn-cs"/>
              </a:rPr>
              <a:t>appear</a:t>
            </a:r>
            <a:r>
              <a:rPr lang="es-ES" sz="1200" b="1" i="0" u="none" strike="noStrike" kern="1200" baseline="0" dirty="0">
                <a:solidFill>
                  <a:schemeClr val="tx1"/>
                </a:solidFill>
                <a:effectLst/>
                <a:latin typeface="+mn-lt"/>
                <a:ea typeface="+mn-ea"/>
                <a:cs typeface="+mn-cs"/>
              </a:rPr>
              <a:t> </a:t>
            </a:r>
            <a:r>
              <a:rPr lang="es-ES" sz="1200" b="1" i="0" u="none" strike="noStrike" kern="1200" baseline="0" dirty="0" err="1">
                <a:solidFill>
                  <a:schemeClr val="tx1"/>
                </a:solidFill>
                <a:effectLst/>
                <a:latin typeface="+mn-lt"/>
                <a:ea typeface="+mn-ea"/>
                <a:cs typeface="+mn-cs"/>
              </a:rPr>
              <a:t>on</a:t>
            </a:r>
            <a:r>
              <a:rPr lang="es-ES" sz="1200" b="1" i="0" u="none" strike="noStrike" kern="1200" baseline="0" dirty="0">
                <a:solidFill>
                  <a:schemeClr val="tx1"/>
                </a:solidFill>
                <a:effectLst/>
                <a:latin typeface="+mn-lt"/>
                <a:ea typeface="+mn-ea"/>
                <a:cs typeface="+mn-cs"/>
              </a:rPr>
              <a:t> </a:t>
            </a:r>
            <a:r>
              <a:rPr lang="es-ES" sz="1200" b="1" i="0" u="none" strike="noStrike" kern="1200" baseline="0" dirty="0" err="1">
                <a:solidFill>
                  <a:schemeClr val="tx1"/>
                </a:solidFill>
                <a:effectLst/>
                <a:latin typeface="+mn-lt"/>
                <a:ea typeface="+mn-ea"/>
                <a:cs typeface="+mn-cs"/>
              </a:rPr>
              <a:t>the</a:t>
            </a:r>
            <a:r>
              <a:rPr lang="es-ES" sz="1200" b="1" i="0" u="none" strike="noStrike" kern="1200" baseline="0" dirty="0">
                <a:solidFill>
                  <a:schemeClr val="tx1"/>
                </a:solidFill>
                <a:effectLst/>
                <a:latin typeface="+mn-lt"/>
                <a:ea typeface="+mn-ea"/>
                <a:cs typeface="+mn-cs"/>
              </a:rPr>
              <a:t> </a:t>
            </a:r>
            <a:r>
              <a:rPr lang="es-ES" sz="1200" b="1" i="0" u="none" strike="noStrike" kern="1200" baseline="0" dirty="0" err="1">
                <a:solidFill>
                  <a:schemeClr val="tx1"/>
                </a:solidFill>
                <a:effectLst/>
                <a:latin typeface="+mn-lt"/>
                <a:ea typeface="+mn-ea"/>
                <a:cs typeface="+mn-cs"/>
              </a:rPr>
              <a:t>slide</a:t>
            </a:r>
            <a:r>
              <a:rPr lang="es-ES" sz="1200" b="1" i="0" u="none" strike="noStrike" kern="1200" baseline="0" dirty="0">
                <a:solidFill>
                  <a:schemeClr val="tx1"/>
                </a:solidFill>
                <a:effectLst/>
                <a:latin typeface="+mn-lt"/>
                <a:ea typeface="+mn-ea"/>
                <a:cs typeface="+mn-cs"/>
              </a:rPr>
              <a:t>):</a:t>
            </a:r>
          </a:p>
          <a:p>
            <a:pPr marL="228600" indent="-228600">
              <a:buAutoNum type="arabicPeriod"/>
            </a:pPr>
            <a:r>
              <a:rPr lang="es-ES" sz="1200" b="0" i="0" u="none" strike="noStrike" kern="1200" baseline="0" err="1">
                <a:solidFill>
                  <a:schemeClr val="tx1"/>
                </a:solidFill>
                <a:effectLst/>
                <a:latin typeface="+mn-lt"/>
                <a:ea typeface="+mn-ea"/>
                <a:cs typeface="+mn-cs"/>
              </a:rPr>
              <a:t>to</a:t>
            </a:r>
            <a:r>
              <a:rPr lang="es-ES" sz="1200" b="0" i="0" u="none" strike="noStrike" kern="1200" baseline="0">
                <a:solidFill>
                  <a:schemeClr val="tx1"/>
                </a:solidFill>
                <a:effectLst/>
                <a:latin typeface="+mn-lt"/>
                <a:ea typeface="+mn-ea"/>
                <a:cs typeface="+mn-cs"/>
              </a:rPr>
              <a:t> rain, raining</a:t>
            </a:r>
            <a:endParaRPr lang="es-ES" sz="1200" b="0" i="0" u="none" strike="noStrike" kern="1200" baseline="0" dirty="0">
              <a:solidFill>
                <a:schemeClr val="tx1"/>
              </a:solidFill>
              <a:effectLst/>
              <a:latin typeface="+mn-lt"/>
              <a:ea typeface="+mn-ea"/>
              <a:cs typeface="+mn-cs"/>
            </a:endParaRPr>
          </a:p>
          <a:p>
            <a:pPr marL="228600" indent="-228600">
              <a:buAutoNum type="arabicPeriod"/>
            </a:pPr>
            <a:r>
              <a:rPr lang="es-ES" sz="1200" b="0" i="0" u="none" strike="noStrike" kern="1200" baseline="0">
                <a:solidFill>
                  <a:schemeClr val="tx1"/>
                </a:solidFill>
                <a:effectLst/>
                <a:latin typeface="+mn-lt"/>
                <a:ea typeface="+mn-ea"/>
                <a:cs typeface="+mn-cs"/>
              </a:rPr>
              <a:t>forest</a:t>
            </a:r>
            <a:endParaRPr lang="es-ES" sz="1200" b="0" i="0" u="none" strike="noStrike" kern="1200" baseline="0" dirty="0">
              <a:solidFill>
                <a:schemeClr val="tx1"/>
              </a:solidFill>
              <a:effectLst/>
              <a:latin typeface="+mn-lt"/>
              <a:ea typeface="+mn-ea"/>
              <a:cs typeface="+mn-cs"/>
            </a:endParaRPr>
          </a:p>
          <a:p>
            <a:pPr marL="228600" indent="-228600">
              <a:buAutoNum type="arabicPeriod"/>
            </a:pPr>
            <a:r>
              <a:rPr lang="es-ES" sz="1200" b="0" i="0" u="none" strike="noStrike" kern="1200" baseline="0">
                <a:solidFill>
                  <a:schemeClr val="tx1"/>
                </a:solidFill>
                <a:effectLst/>
                <a:latin typeface="+mn-lt"/>
                <a:ea typeface="+mn-ea"/>
                <a:cs typeface="+mn-cs"/>
              </a:rPr>
              <a:t>to resolve, resolving</a:t>
            </a:r>
            <a:endParaRPr lang="es-ES" sz="1200" b="0" i="0" u="none" strike="noStrike" kern="1200" baseline="0" dirty="0">
              <a:solidFill>
                <a:schemeClr val="tx1"/>
              </a:solidFill>
              <a:effectLst/>
              <a:latin typeface="+mn-lt"/>
              <a:ea typeface="+mn-ea"/>
              <a:cs typeface="+mn-cs"/>
            </a:endParaRPr>
          </a:p>
          <a:p>
            <a:pPr marL="228600" indent="-228600">
              <a:buAutoNum type="arabicPeriod"/>
            </a:pPr>
            <a:r>
              <a:rPr lang="es-ES" sz="1200" b="0" i="0" u="none" strike="noStrike" kern="1200" baseline="0">
                <a:solidFill>
                  <a:schemeClr val="tx1"/>
                </a:solidFill>
                <a:effectLst/>
                <a:latin typeface="+mn-lt"/>
                <a:ea typeface="+mn-ea"/>
                <a:cs typeface="+mn-cs"/>
              </a:rPr>
              <a:t>to encourage, to cheer up</a:t>
            </a:r>
            <a:endParaRPr lang="es-ES" sz="1200" b="0" i="0" u="none" strike="noStrike" kern="1200" baseline="0" dirty="0">
              <a:solidFill>
                <a:schemeClr val="tx1"/>
              </a:solidFill>
              <a:effectLst/>
              <a:latin typeface="+mn-lt"/>
              <a:ea typeface="+mn-ea"/>
              <a:cs typeface="+mn-cs"/>
            </a:endParaRPr>
          </a:p>
          <a:p>
            <a:pPr marL="228600" indent="-228600">
              <a:buAutoNum type="arabicPeriod"/>
            </a:pPr>
            <a:r>
              <a:rPr lang="es-ES" sz="1200" b="0" i="0" u="none" strike="noStrike" kern="1200" baseline="0">
                <a:solidFill>
                  <a:schemeClr val="tx1"/>
                </a:solidFill>
                <a:effectLst/>
                <a:latin typeface="+mn-lt"/>
                <a:ea typeface="+mn-ea"/>
                <a:cs typeface="+mn-cs"/>
              </a:rPr>
              <a:t>glass</a:t>
            </a:r>
            <a:endParaRPr lang="es-ES" sz="1200" b="0" i="0" u="none" strike="noStrike" kern="1200" baseline="0" dirty="0">
              <a:solidFill>
                <a:schemeClr val="tx1"/>
              </a:solidFill>
              <a:effectLst/>
              <a:latin typeface="+mn-lt"/>
              <a:ea typeface="+mn-ea"/>
              <a:cs typeface="+mn-cs"/>
            </a:endParaRPr>
          </a:p>
          <a:p>
            <a:pPr marL="228600" indent="-228600">
              <a:buAutoNum type="arabicPeriod"/>
            </a:pPr>
            <a:r>
              <a:rPr lang="es-ES" sz="1200" b="0" i="0" u="none" strike="noStrike" kern="1200" baseline="0">
                <a:solidFill>
                  <a:schemeClr val="tx1"/>
                </a:solidFill>
                <a:effectLst/>
                <a:latin typeface="+mn-lt"/>
                <a:ea typeface="+mn-ea"/>
                <a:cs typeface="+mn-cs"/>
              </a:rPr>
              <a:t>to chat, chatting</a:t>
            </a:r>
            <a:endParaRPr lang="es-ES" sz="1200" b="0" i="0" u="none" strike="noStrike" kern="1200" baseline="0" dirty="0">
              <a:solidFill>
                <a:schemeClr val="tx1"/>
              </a:solidFill>
              <a:effectLst/>
              <a:latin typeface="+mn-lt"/>
              <a:ea typeface="+mn-ea"/>
              <a:cs typeface="+mn-cs"/>
            </a:endParaRPr>
          </a:p>
          <a:p>
            <a:pPr marL="228600" indent="-228600">
              <a:buAutoNum type="arabicPeriod"/>
            </a:pPr>
            <a:r>
              <a:rPr lang="es-ES" sz="1200" b="0" i="0" u="none" strike="noStrike" kern="1200" baseline="0">
                <a:solidFill>
                  <a:schemeClr val="tx1"/>
                </a:solidFill>
                <a:effectLst/>
                <a:latin typeface="+mn-lt"/>
                <a:ea typeface="+mn-ea"/>
                <a:cs typeface="+mn-cs"/>
              </a:rPr>
              <a:t>show (noun)</a:t>
            </a:r>
            <a:endParaRPr lang="es-ES" sz="1200" b="0" i="0" u="none" strike="noStrike" kern="1200" baseline="0" dirty="0">
              <a:solidFill>
                <a:schemeClr val="tx1"/>
              </a:solidFill>
              <a:effectLst/>
              <a:latin typeface="+mn-lt"/>
              <a:ea typeface="+mn-ea"/>
              <a:cs typeface="+mn-cs"/>
            </a:endParaRPr>
          </a:p>
          <a:p>
            <a:pPr marL="228600" indent="-228600">
              <a:buAutoNum type="arabicPeriod"/>
            </a:pPr>
            <a:r>
              <a:rPr lang="es-ES" sz="1200" b="0" i="0" u="none" strike="noStrike" kern="1200" baseline="0">
                <a:solidFill>
                  <a:schemeClr val="tx1"/>
                </a:solidFill>
                <a:effectLst/>
                <a:latin typeface="+mn-lt"/>
                <a:ea typeface="+mn-ea"/>
                <a:cs typeface="+mn-cs"/>
              </a:rPr>
              <a:t>to pay attention</a:t>
            </a:r>
            <a:endParaRPr lang="es-ES" sz="1200" b="0" i="0" u="none" strike="noStrike" kern="1200" baseline="0" dirty="0">
              <a:solidFill>
                <a:schemeClr val="tx1"/>
              </a:solidFill>
              <a:effectLst/>
              <a:latin typeface="+mn-lt"/>
              <a:ea typeface="+mn-ea"/>
              <a:cs typeface="+mn-cs"/>
            </a:endParaRPr>
          </a:p>
          <a:p>
            <a:pPr marL="228600" indent="-228600">
              <a:buAutoNum type="arabicPeriod"/>
            </a:pPr>
            <a:r>
              <a:rPr lang="es-ES" sz="1200" b="0" i="0" u="none" strike="noStrike" kern="1200" baseline="0">
                <a:solidFill>
                  <a:schemeClr val="tx1"/>
                </a:solidFill>
                <a:effectLst/>
                <a:latin typeface="+mn-lt"/>
                <a:ea typeface="+mn-ea"/>
                <a:cs typeface="+mn-cs"/>
              </a:rPr>
              <a:t>to note, noting</a:t>
            </a:r>
            <a:endParaRPr lang="es-ES" sz="1200" b="0" i="0" u="none" strike="noStrike" kern="1200" baseline="0" dirty="0">
              <a:solidFill>
                <a:schemeClr val="tx1"/>
              </a:solidFill>
              <a:effectLst/>
              <a:latin typeface="+mn-lt"/>
              <a:ea typeface="+mn-ea"/>
              <a:cs typeface="+mn-cs"/>
            </a:endParaRPr>
          </a:p>
          <a:p>
            <a:pPr marL="228600" indent="-228600">
              <a:buAutoNum type="arabicPeriod"/>
            </a:pPr>
            <a:r>
              <a:rPr lang="es-ES" sz="1200" b="0" i="0" u="none" strike="noStrike" kern="1200" baseline="0">
                <a:solidFill>
                  <a:schemeClr val="tx1"/>
                </a:solidFill>
                <a:effectLst/>
                <a:latin typeface="+mn-lt"/>
                <a:ea typeface="+mn-ea"/>
                <a:cs typeface="+mn-cs"/>
              </a:rPr>
              <a:t>to turn on, turning on</a:t>
            </a:r>
            <a:endParaRPr lang="es-ES" sz="1200" b="0" i="0" u="none" strike="noStrike" kern="1200" baseline="0" dirty="0">
              <a:solidFill>
                <a:schemeClr val="tx1"/>
              </a:solidFill>
              <a:effectLst/>
              <a:latin typeface="+mn-lt"/>
              <a:ea typeface="+mn-ea"/>
              <a:cs typeface="+mn-cs"/>
            </a:endParaRPr>
          </a:p>
          <a:p>
            <a:pPr marL="228600" indent="-228600">
              <a:buAutoNum type="arabicPeriod"/>
            </a:pPr>
            <a:r>
              <a:rPr lang="es-ES" sz="1200" b="0" i="0" u="none" strike="noStrike" kern="1200" baseline="0">
                <a:solidFill>
                  <a:schemeClr val="tx1"/>
                </a:solidFill>
                <a:effectLst/>
                <a:latin typeface="+mn-lt"/>
                <a:ea typeface="+mn-ea"/>
                <a:cs typeface="+mn-cs"/>
              </a:rPr>
              <a:t>resource</a:t>
            </a:r>
            <a:endParaRPr lang="es-ES" sz="1200" b="0" i="0" u="none" strike="noStrike" kern="1200" baseline="0" dirty="0">
              <a:solidFill>
                <a:schemeClr val="tx1"/>
              </a:solidFill>
              <a:effectLst/>
              <a:latin typeface="+mn-lt"/>
              <a:ea typeface="+mn-ea"/>
              <a:cs typeface="+mn-cs"/>
            </a:endParaRPr>
          </a:p>
          <a:p>
            <a:pPr marL="228600" indent="-228600">
              <a:buAutoNum type="arabicPeriod"/>
            </a:pPr>
            <a:r>
              <a:rPr lang="es-ES" sz="1200" b="0" i="0" u="none" strike="noStrike" kern="1200" baseline="0">
                <a:solidFill>
                  <a:schemeClr val="tx1"/>
                </a:solidFill>
                <a:effectLst/>
                <a:latin typeface="+mn-lt"/>
                <a:ea typeface="+mn-ea"/>
                <a:cs typeface="+mn-cs"/>
              </a:rPr>
              <a:t>use (noun)</a:t>
            </a:r>
            <a:endParaRPr lang="es-ES" sz="1200" b="0" i="0" u="none" strike="noStrike" kern="1200" baseline="0" dirty="0">
              <a:solidFill>
                <a:schemeClr val="tx1"/>
              </a:solidFill>
              <a:effectLst/>
              <a:latin typeface="+mn-lt"/>
              <a:ea typeface="+mn-ea"/>
              <a:cs typeface="+mn-cs"/>
            </a:endParaRPr>
          </a:p>
          <a:p>
            <a:pPr marL="228600" indent="-228600">
              <a:buAutoNum type="arabicPeriod"/>
            </a:pPr>
            <a:endParaRPr lang="es-ES" sz="1200" b="0" i="0" u="none" strike="noStrike" kern="1200" baseline="0" dirty="0">
              <a:solidFill>
                <a:schemeClr val="tx1"/>
              </a:solidFill>
              <a:effectLst/>
              <a:latin typeface="+mn-lt"/>
              <a:ea typeface="+mn-ea"/>
              <a:cs typeface="+mn-cs"/>
            </a:endParaRPr>
          </a:p>
          <a:p>
            <a:pPr marL="228600" indent="-228600">
              <a:buAutoNum type="arabicPeriod"/>
            </a:pPr>
            <a:endParaRPr lang="es-ES" sz="1200" b="0" i="0" u="none" strike="noStrike"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289066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0"/>
              <a:t>Slide 2/7</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638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0"/>
              <a:t>Slide 3/7</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760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0"/>
              <a:t>Slide 4/7</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908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0"/>
              <a:t>Slide 5/7</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731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0"/>
              <a:t>Slide 6/7</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05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0"/>
              <a:t>Slide 7/7</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433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a:t>Timing: </a:t>
            </a:r>
            <a:r>
              <a:rPr lang="en-GB"/>
              <a:t>2</a:t>
            </a:r>
            <a:r>
              <a:rPr lang="en-GB" baseline="0"/>
              <a:t> minutes</a:t>
            </a:r>
          </a:p>
          <a:p>
            <a:pPr marL="0"/>
            <a:endParaRPr lang="en-GB" baseline="0"/>
          </a:p>
          <a:p>
            <a:pPr marL="0"/>
            <a:r>
              <a:rPr lang="en-GB" b="1" baseline="0"/>
              <a:t>Aim: </a:t>
            </a:r>
            <a:r>
              <a:rPr lang="en-GB" baseline="0"/>
              <a:t>to introduce the seven remaining vocabulary items for this week</a:t>
            </a:r>
          </a:p>
          <a:p>
            <a:pPr marL="0"/>
            <a:endParaRPr lang="en-GB" baseline="0"/>
          </a:p>
          <a:p>
            <a:pPr marL="0"/>
            <a:r>
              <a:rPr lang="en-GB" b="1" baseline="0"/>
              <a:t>Procedure: </a:t>
            </a:r>
          </a:p>
          <a:p>
            <a:pPr marL="0">
              <a:buAutoNum type="arabicPeriod"/>
            </a:pPr>
            <a:r>
              <a:rPr lang="en-GB" baseline="0"/>
              <a:t>Click to reveal the Spanish word.</a:t>
            </a:r>
          </a:p>
          <a:p>
            <a:pPr marL="0">
              <a:buAutoNum type="arabicPeriod"/>
            </a:pPr>
            <a:r>
              <a:rPr lang="en-GB" baseline="0"/>
              <a:t>Click to reveal its English meaning.</a:t>
            </a:r>
          </a:p>
          <a:p>
            <a:pPr marL="0">
              <a:buAutoNum type="arabicPeriod"/>
            </a:pPr>
            <a:r>
              <a:rPr lang="en-GB" baseline="0"/>
              <a:t>Repeat for each vocabulary item.</a:t>
            </a:r>
          </a:p>
          <a:p>
            <a:pPr marL="0">
              <a:buAutoNum type="arabicPeriod"/>
            </a:pPr>
            <a:r>
              <a:rPr lang="en-GB" baseline="0"/>
              <a:t>A callout will appear highlighting how orthographic cognates may sometimes sound different. Use the words here to highlight this (popular, moderno, normal, posible), particularly in relation to stress position e.g. pop-u-LAR (Spanish, final syllable stress) vs POP-u-lar (English, third-last syllable). Elicit two more words here: ‘esencial’ and ‘terrible’ (as they also differ in terms of stress position and are revisited vocabulary items this week).</a:t>
            </a:r>
          </a:p>
          <a:p>
            <a:pPr marL="0">
              <a:buAutoNum type="arabicPeriod"/>
            </a:pPr>
            <a:endParaRPr lang="en-GB" baseline="0"/>
          </a:p>
          <a:p>
            <a:pPr marL="0" indent="0">
              <a:buNone/>
            </a:pPr>
            <a:r>
              <a:rPr lang="en-GB" b="1" baseline="0"/>
              <a:t>Note: </a:t>
            </a:r>
            <a:r>
              <a:rPr lang="en-GB" baseline="0"/>
              <a:t>the adjective ‘grave’ is from this week’s revisited sets and is included here for additional practice. </a:t>
            </a:r>
          </a:p>
          <a:p>
            <a:pPr marL="0" indent="0">
              <a:buNone/>
            </a:pPr>
            <a:r>
              <a:rPr lang="en-GB" baseline="0"/>
              <a:t>Animation sequences on this type of slide typically involve words appearing and disappearing. However, it was deemed that this practice would be slightly too easy, given that the words are mostly cognates.</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1858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a:t>
            </a:r>
            <a:r>
              <a:rPr lang="en-US" b="0" dirty="0"/>
              <a:t>1 minute</a:t>
            </a:r>
          </a:p>
          <a:p>
            <a:endParaRPr lang="en-US" b="1" dirty="0"/>
          </a:p>
          <a:p>
            <a:pPr marL="0"/>
            <a:r>
              <a:rPr lang="en-US" b="1"/>
              <a:t>Aim:</a:t>
            </a:r>
          </a:p>
          <a:p>
            <a:pPr marL="57150" indent="-285750">
              <a:buAutoNum type="romanLcParenR"/>
            </a:pPr>
            <a:r>
              <a:rPr lang="en-US" b="0"/>
              <a:t>to recap </a:t>
            </a:r>
            <a:r>
              <a:rPr lang="en-GB" sz="1200" b="0" kern="1200">
                <a:solidFill>
                  <a:schemeClr val="tx1"/>
                </a:solidFill>
                <a:effectLst/>
                <a:latin typeface="+mn-lt"/>
                <a:ea typeface="+mn-ea"/>
                <a:cs typeface="+mn-cs"/>
              </a:rPr>
              <a:t>‘ser’ </a:t>
            </a:r>
            <a:r>
              <a:rPr lang="en-GB" sz="1200" b="0" kern="1200" dirty="0">
                <a:solidFill>
                  <a:schemeClr val="tx1"/>
                </a:solidFill>
                <a:effectLst/>
                <a:latin typeface="+mn-lt"/>
                <a:ea typeface="+mn-ea"/>
                <a:cs typeface="+mn-cs"/>
              </a:rPr>
              <a:t>in singular persons in </a:t>
            </a:r>
            <a:r>
              <a:rPr lang="en-GB" sz="1200" b="0" kern="1200">
                <a:solidFill>
                  <a:schemeClr val="tx1"/>
                </a:solidFill>
                <a:effectLst/>
                <a:latin typeface="+mn-lt"/>
                <a:ea typeface="+mn-ea"/>
                <a:cs typeface="+mn-cs"/>
              </a:rPr>
              <a:t>the imperfect</a:t>
            </a:r>
            <a:r>
              <a:rPr lang="en-GB" sz="1200" b="0" kern="1200" baseline="0">
                <a:solidFill>
                  <a:schemeClr val="tx1"/>
                </a:solidFill>
                <a:effectLst/>
                <a:latin typeface="+mn-lt"/>
                <a:ea typeface="+mn-ea"/>
                <a:cs typeface="+mn-cs"/>
              </a:rPr>
              <a:t> tense (era, eras).</a:t>
            </a:r>
            <a:endParaRPr lang="en-GB" sz="1200" b="0" kern="1200" baseline="0" dirty="0">
              <a:solidFill>
                <a:schemeClr val="tx1"/>
              </a:solidFill>
              <a:effectLst/>
              <a:latin typeface="+mn-lt"/>
              <a:ea typeface="+mn-ea"/>
              <a:cs typeface="+mn-cs"/>
            </a:endParaRPr>
          </a:p>
          <a:p>
            <a:pPr marL="57150" indent="-285750">
              <a:buAutoNum type="romanLcParenR"/>
            </a:pPr>
            <a:r>
              <a:rPr lang="en-GB" sz="1200" b="0" kern="1200" baseline="0">
                <a:solidFill>
                  <a:schemeClr val="tx1"/>
                </a:solidFill>
                <a:effectLst/>
                <a:latin typeface="+mn-lt"/>
                <a:ea typeface="+mn-ea"/>
                <a:cs typeface="+mn-cs"/>
              </a:rPr>
              <a:t>to introduce a new meaning of ‘era’</a:t>
            </a:r>
          </a:p>
          <a:p>
            <a:pPr marL="57150" indent="-285750">
              <a:buAutoNum type="romanLcParenR"/>
            </a:pPr>
            <a:endParaRPr lang="en-US" b="1" dirty="0"/>
          </a:p>
          <a:p>
            <a:pPr marL="0"/>
            <a:r>
              <a:rPr lang="en-US" b="1" dirty="0"/>
              <a:t>Procedure:</a:t>
            </a:r>
          </a:p>
          <a:p>
            <a:pPr marL="0" indent="0">
              <a:buNone/>
            </a:pPr>
            <a:r>
              <a:rPr lang="en-US" b="0" dirty="0"/>
              <a:t>1. Go</a:t>
            </a:r>
            <a:r>
              <a:rPr lang="en-US" b="0" baseline="0" dirty="0"/>
              <a:t> through the grammar explanation with students, revealing each new sentence on a mouse click.</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77903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a:t>Timing: </a:t>
            </a:r>
            <a:r>
              <a:rPr lang="en-US" b="0"/>
              <a:t>1 minute</a:t>
            </a:r>
          </a:p>
          <a:p>
            <a:endParaRPr lang="en-US" b="1"/>
          </a:p>
          <a:p>
            <a:pPr marL="0"/>
            <a:r>
              <a:rPr lang="en-US" b="1"/>
              <a:t>Aim: </a:t>
            </a:r>
            <a:r>
              <a:rPr lang="en-US" b="0"/>
              <a:t>to recap </a:t>
            </a:r>
            <a:r>
              <a:rPr lang="en-GB" sz="1200" b="0" i="0" u="none" strike="noStrike" kern="1200" cap="none">
                <a:solidFill>
                  <a:schemeClr val="tx1"/>
                </a:solidFill>
                <a:effectLst/>
                <a:latin typeface="Calibri"/>
                <a:ea typeface="Calibri"/>
                <a:cs typeface="Calibri"/>
                <a:sym typeface="Calibri"/>
              </a:rPr>
              <a:t>adjectival gender agreement</a:t>
            </a:r>
          </a:p>
          <a:p>
            <a:endParaRPr lang="en-US" b="1"/>
          </a:p>
          <a:p>
            <a:pPr marL="0"/>
            <a:r>
              <a:rPr lang="en-US" b="1"/>
              <a:t>Procedure:</a:t>
            </a:r>
          </a:p>
          <a:p>
            <a:pPr marL="0" indent="0">
              <a:buNone/>
            </a:pPr>
            <a:r>
              <a:rPr lang="en-US" b="0"/>
              <a:t>1. Go</a:t>
            </a:r>
            <a:r>
              <a:rPr lang="en-US" b="0" baseline="0"/>
              <a:t> through the grammar explanation with students, revealing each new sentence on a mouse click.</a:t>
            </a:r>
            <a:endParaRPr lang="en-GB" sz="1200" b="0" i="0" u="none" strike="noStrike" kern="1200" cap="none">
              <a:solidFill>
                <a:schemeClr val="tx1"/>
              </a:solidFill>
              <a:effectLst/>
              <a:latin typeface="Calibri"/>
              <a:ea typeface="Calibri"/>
              <a:cs typeface="Calibri"/>
              <a:sym typeface="Calibri"/>
            </a:endParaRPr>
          </a:p>
          <a:p>
            <a:endParaRPr lang="en-GB"/>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0447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a:r>
              <a:rPr lang="es-GB" b="1" dirty="0"/>
              <a:t>Timing</a:t>
            </a:r>
            <a:r>
              <a:rPr lang="es-GB"/>
              <a:t>: </a:t>
            </a:r>
            <a:r>
              <a:rPr lang="en-GB"/>
              <a:t>7</a:t>
            </a:r>
            <a:r>
              <a:rPr lang="es-GB"/>
              <a:t> </a:t>
            </a:r>
            <a:r>
              <a:rPr lang="es-GB" dirty="0"/>
              <a:t>minutes</a:t>
            </a:r>
          </a:p>
          <a:p>
            <a:endParaRPr lang="es-GB" dirty="0"/>
          </a:p>
          <a:p>
            <a:pPr marL="0"/>
            <a:r>
              <a:rPr lang="es-GB" b="1" dirty="0"/>
              <a:t>Aim</a:t>
            </a:r>
            <a:r>
              <a:rPr lang="es-GB"/>
              <a:t>: </a:t>
            </a:r>
            <a:endParaRPr lang="en-GB"/>
          </a:p>
          <a:p>
            <a:pPr marL="57150" indent="-285750">
              <a:buAutoNum type="romanLcParenR"/>
            </a:pPr>
            <a:r>
              <a:rPr lang="es-GB"/>
              <a:t>to </a:t>
            </a:r>
            <a:r>
              <a:rPr lang="es-GB" dirty="0"/>
              <a:t>differentiate between </a:t>
            </a:r>
            <a:r>
              <a:rPr lang="es-GB"/>
              <a:t>the </a:t>
            </a:r>
            <a:r>
              <a:rPr lang="en-GB"/>
              <a:t>meanings of three similar verbs (‘eres’, ‘era’ and ‘eras’) in reading</a:t>
            </a:r>
          </a:p>
          <a:p>
            <a:pPr marL="57150" indent="-285750">
              <a:buAutoNum type="romanLcParenR"/>
            </a:pPr>
            <a:r>
              <a:rPr lang="en-GB"/>
              <a:t>to</a:t>
            </a:r>
            <a:r>
              <a:rPr lang="en-GB" baseline="0"/>
              <a:t> consolidate gender agreement knowledge</a:t>
            </a:r>
            <a:endParaRPr lang="es-GB" dirty="0"/>
          </a:p>
          <a:p>
            <a:endParaRPr lang="es-GB" dirty="0"/>
          </a:p>
          <a:p>
            <a:pPr marL="0"/>
            <a:r>
              <a:rPr lang="es-GB" b="1" dirty="0"/>
              <a:t>Procedure</a:t>
            </a:r>
            <a:r>
              <a:rPr lang="es-GB" dirty="0"/>
              <a:t>: </a:t>
            </a:r>
          </a:p>
          <a:p>
            <a:pPr marL="0">
              <a:buAutoNum type="arabicPeriod"/>
            </a:pPr>
            <a:r>
              <a:rPr lang="es-GB"/>
              <a:t>Students</a:t>
            </a:r>
            <a:r>
              <a:rPr lang="en-GB"/>
              <a:t> write 1-8 in their books.</a:t>
            </a:r>
          </a:p>
          <a:p>
            <a:pPr marL="0">
              <a:buAutoNum type="arabicPeriod"/>
            </a:pPr>
            <a:r>
              <a:rPr lang="en-GB"/>
              <a:t>They</a:t>
            </a:r>
            <a:r>
              <a:rPr lang="en-GB" baseline="0"/>
              <a:t> read </a:t>
            </a:r>
            <a:r>
              <a:rPr lang="es-GB"/>
              <a:t>each </a:t>
            </a:r>
            <a:r>
              <a:rPr lang="en-GB"/>
              <a:t>sentence</a:t>
            </a:r>
            <a:r>
              <a:rPr lang="es-GB"/>
              <a:t> and </a:t>
            </a:r>
            <a:r>
              <a:rPr lang="en-GB"/>
              <a:t>write ‘you are’, ‘you were’ or ‘I was / she was’</a:t>
            </a:r>
            <a:r>
              <a:rPr lang="es-GB"/>
              <a:t>.</a:t>
            </a:r>
            <a:r>
              <a:rPr lang="en-GB"/>
              <a:t> Alternatively they copy the grid</a:t>
            </a:r>
            <a:r>
              <a:rPr lang="en-GB" baseline="0"/>
              <a:t> on the slide and complete it with ticks.</a:t>
            </a:r>
            <a:endParaRPr lang="en-GB"/>
          </a:p>
          <a:p>
            <a:pPr marL="0">
              <a:buAutoNum type="arabicPeriod"/>
            </a:pPr>
            <a:r>
              <a:rPr lang="en-GB"/>
              <a:t>They</a:t>
            </a:r>
            <a:r>
              <a:rPr lang="en-GB" baseline="0"/>
              <a:t> also note down, for each item, whether the adjective refers to a boy (chico), girl (chica) or either (chico / chica).</a:t>
            </a:r>
          </a:p>
          <a:p>
            <a:pPr marL="0">
              <a:buAutoNum type="arabicPeriod"/>
            </a:pPr>
            <a:r>
              <a:rPr lang="es-GB"/>
              <a:t>Show </a:t>
            </a:r>
            <a:r>
              <a:rPr lang="es-GB" dirty="0"/>
              <a:t>the answers one by </a:t>
            </a:r>
            <a:r>
              <a:rPr lang="es-GB"/>
              <a:t>one.</a:t>
            </a:r>
            <a:r>
              <a:rPr lang="en-GB"/>
              <a:t> Elicit oral translations in English.</a:t>
            </a:r>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7310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Slide 1/3</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Timing: </a:t>
            </a:r>
            <a:r>
              <a:rPr lang="en-GB" b="0" dirty="0"/>
              <a:t>3 minutes (slides 3-5)</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a:t>Aims: </a:t>
            </a:r>
            <a:r>
              <a:rPr lang="en-GB"/>
              <a:t>to </a:t>
            </a:r>
            <a:r>
              <a:rPr lang="en-GB" dirty="0"/>
              <a:t>introduce 8 new </a:t>
            </a:r>
            <a:r>
              <a:rPr lang="en-GB"/>
              <a:t>vocabulary items </a:t>
            </a:r>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a:t>
            </a:r>
            <a:r>
              <a:rPr lang="en-GB" b="0"/>
              <a:t>to reveal each new Spanish</a:t>
            </a:r>
            <a:r>
              <a:rPr lang="en-GB" b="0" baseline="0"/>
              <a:t> word.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a:t>Encourage students to say the new word aloud, in chorus.</a:t>
            </a:r>
          </a:p>
          <a:p>
            <a:pPr marL="228600" lvl="0" indent="-228600" algn="l" rtl="0">
              <a:spcBef>
                <a:spcPts val="0"/>
              </a:spcBef>
              <a:spcAft>
                <a:spcPts val="0"/>
              </a:spcAft>
              <a:buClr>
                <a:schemeClr val="dk1"/>
              </a:buClr>
              <a:buSzPts val="1200"/>
              <a:buFont typeface="Calibri"/>
              <a:buAutoNum type="arabicPeriod"/>
            </a:pPr>
            <a:r>
              <a:rPr lang="en-GB" b="0" baseline="0"/>
              <a:t>Click again to reveal its meaning.</a:t>
            </a:r>
          </a:p>
          <a:p>
            <a:pPr marL="228600" lvl="0" indent="-228600" algn="l" rtl="0">
              <a:spcBef>
                <a:spcPts val="0"/>
              </a:spcBef>
              <a:spcAft>
                <a:spcPts val="0"/>
              </a:spcAft>
              <a:buClr>
                <a:schemeClr val="dk1"/>
              </a:buClr>
              <a:buSzPts val="1200"/>
              <a:buFont typeface="Calibri"/>
              <a:buAutoNum type="arabicPeriod"/>
            </a:pPr>
            <a:endParaRPr lang="en-GB" b="0" baseline="0"/>
          </a:p>
          <a:p>
            <a:pPr marL="0" lvl="0" indent="0" algn="l" rtl="0">
              <a:spcBef>
                <a:spcPts val="0"/>
              </a:spcBef>
              <a:spcAft>
                <a:spcPts val="0"/>
              </a:spcAft>
              <a:buClr>
                <a:schemeClr val="dk1"/>
              </a:buClr>
              <a:buSzPts val="1200"/>
              <a:buFont typeface="Calibri"/>
              <a:buNone/>
            </a:pPr>
            <a:r>
              <a:rPr lang="en-GB" b="1" baseline="0"/>
              <a:t>Note: </a:t>
            </a:r>
            <a:r>
              <a:rPr lang="en-GB" b="0" baseline="0"/>
              <a:t>see slide 4 for practice in recognition of the new vocabulary and slide 5 for practice in recall.</a:t>
            </a:r>
          </a:p>
        </p:txBody>
      </p:sp>
      <p:sp>
        <p:nvSpPr>
          <p:cNvPr id="403" name="Google Shape;40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7478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a:t>
            </a:r>
            <a:r>
              <a:rPr lang="en-US" b="0" dirty="0"/>
              <a:t>2 minutes.</a:t>
            </a:r>
          </a:p>
          <a:p>
            <a:endParaRPr lang="en-US" b="1" dirty="0"/>
          </a:p>
          <a:p>
            <a:pPr marL="0"/>
            <a:r>
              <a:rPr lang="en-US" b="1" dirty="0"/>
              <a:t>Aim: </a:t>
            </a:r>
            <a:r>
              <a:rPr lang="en-US" b="0" dirty="0"/>
              <a:t>to </a:t>
            </a:r>
            <a:r>
              <a:rPr lang="en-GB" b="0" noProof="0" dirty="0"/>
              <a:t>recap prenominal adjectives </a:t>
            </a:r>
            <a:r>
              <a:rPr lang="en-GB" b="0" noProof="0"/>
              <a:t>and explain a new meaning of the word ‘único’.</a:t>
            </a:r>
            <a:endParaRPr lang="en-GB" sz="1200" kern="1200" noProof="0" dirty="0">
              <a:solidFill>
                <a:schemeClr val="tx1"/>
              </a:solidFill>
              <a:effectLst/>
              <a:latin typeface="+mn-lt"/>
              <a:ea typeface="+mn-ea"/>
              <a:cs typeface="+mn-cs"/>
            </a:endParaRPr>
          </a:p>
          <a:p>
            <a:endParaRPr lang="en-US" b="1" dirty="0"/>
          </a:p>
          <a:p>
            <a:pPr marL="0"/>
            <a:r>
              <a:rPr lang="en-US" b="1" dirty="0"/>
              <a:t>Procedure:</a:t>
            </a:r>
          </a:p>
          <a:p>
            <a:pPr marL="228600" indent="-228600">
              <a:buAutoNum type="arabicPeriod"/>
            </a:pPr>
            <a:r>
              <a:rPr lang="en-US" b="0" dirty="0"/>
              <a:t>Go</a:t>
            </a:r>
            <a:r>
              <a:rPr lang="en-US" b="0" baseline="0" dirty="0"/>
              <a:t> through the grammar explanation with students, revealing each new sentence on a mouse </a:t>
            </a:r>
            <a:r>
              <a:rPr lang="en-US" b="0" baseline="0"/>
              <a:t>click.</a:t>
            </a:r>
          </a:p>
          <a:p>
            <a:pPr marL="228600" indent="-228600">
              <a:buAutoNum type="arabicPeriod"/>
            </a:pPr>
            <a:r>
              <a:rPr lang="en-US" b="0" baseline="0"/>
              <a:t>Elicit Spanish words and English meanings where appropriate.</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5457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US" b="1" dirty="0"/>
              <a:t>Timing: </a:t>
            </a:r>
            <a:r>
              <a:rPr lang="en-US" b="0" dirty="0"/>
              <a:t>2 minutes.</a:t>
            </a:r>
          </a:p>
          <a:p>
            <a:endParaRPr lang="en-US" b="1" dirty="0"/>
          </a:p>
          <a:p>
            <a:pPr marL="0"/>
            <a:r>
              <a:rPr lang="en-US" b="1" dirty="0"/>
              <a:t>Aim: </a:t>
            </a:r>
            <a:r>
              <a:rPr lang="en-US" b="0" dirty="0"/>
              <a:t>to </a:t>
            </a:r>
            <a:r>
              <a:rPr lang="en-GB" b="0" noProof="0"/>
              <a:t>recap prenominal adjectives (as</a:t>
            </a:r>
            <a:r>
              <a:rPr lang="en-GB" b="0" baseline="0" noProof="0"/>
              <a:t> used for singular masculine nouns) </a:t>
            </a:r>
            <a:r>
              <a:rPr lang="en-GB" b="0" noProof="0"/>
              <a:t>and introduce the</a:t>
            </a:r>
            <a:r>
              <a:rPr lang="en-GB" b="0" baseline="0" noProof="0"/>
              <a:t> meaning of the word ‘gran’.</a:t>
            </a:r>
            <a:endParaRPr lang="en-GB" sz="1200" kern="1200" noProof="0" dirty="0">
              <a:solidFill>
                <a:schemeClr val="tx1"/>
              </a:solidFill>
              <a:effectLst/>
              <a:latin typeface="+mn-lt"/>
              <a:ea typeface="+mn-ea"/>
              <a:cs typeface="+mn-cs"/>
            </a:endParaRPr>
          </a:p>
          <a:p>
            <a:endParaRPr lang="en-US" b="1" dirty="0"/>
          </a:p>
          <a:p>
            <a:pPr marL="0"/>
            <a:r>
              <a:rPr lang="en-US" b="1"/>
              <a:t>Procedure:</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b="0"/>
              <a:t>Go</a:t>
            </a:r>
            <a:r>
              <a:rPr lang="en-US" b="0" baseline="0"/>
              <a:t> through the grammar explanation with students, revealing each new sentence on a mouse click.</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b="0" baseline="0"/>
              <a:t>Elicit Spanish words and English meanings where appropriate.</a:t>
            </a:r>
          </a:p>
          <a:p>
            <a:pPr marL="0"/>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9888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a:t>
            </a:r>
            <a:r>
              <a:rPr lang="en-US" b="1" dirty="0"/>
              <a:t> </a:t>
            </a:r>
            <a:r>
              <a:rPr lang="en-GB" sz="1200" b="0" kern="1200" dirty="0">
                <a:solidFill>
                  <a:schemeClr val="tx1"/>
                </a:solidFill>
                <a:effectLst/>
                <a:latin typeface="+mn-lt"/>
                <a:ea typeface="+mn-ea"/>
                <a:cs typeface="+mn-cs"/>
              </a:rPr>
              <a:t>practise</a:t>
            </a:r>
            <a:r>
              <a:rPr lang="en-GB" sz="1200" b="0" kern="1200" baseline="0" dirty="0">
                <a:solidFill>
                  <a:schemeClr val="tx1"/>
                </a:solidFill>
                <a:effectLst/>
                <a:latin typeface="+mn-lt"/>
                <a:ea typeface="+mn-ea"/>
                <a:cs typeface="+mn-cs"/>
              </a:rPr>
              <a:t> recognising and understanding ‘era’ and ‘eras’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understand pairs of nouns and adjectives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both in prenominal and postnominal positions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indent="0"/>
            <a:r>
              <a:rPr lang="en-US" b="1" dirty="0"/>
              <a:t>Procedure:</a:t>
            </a:r>
          </a:p>
          <a:p>
            <a:pPr marL="228600" indent="-228600">
              <a:buAutoNum type="arabicPeriod"/>
            </a:pPr>
            <a:r>
              <a:rPr lang="en-US" b="0"/>
              <a:t>Students write 1-8 in their books.</a:t>
            </a:r>
          </a:p>
          <a:p>
            <a:pPr marL="228600" indent="-228600">
              <a:buAutoNum type="arabicPeriod"/>
            </a:pPr>
            <a:r>
              <a:rPr lang="en-US" b="0" baseline="0"/>
              <a:t>Click </a:t>
            </a:r>
            <a:r>
              <a:rPr lang="en-US" b="0" baseline="0" dirty="0"/>
              <a:t>on the orange number trigger to play </a:t>
            </a:r>
            <a:r>
              <a:rPr lang="en-US" b="0" baseline="0"/>
              <a:t>the audio.</a:t>
            </a:r>
          </a:p>
          <a:p>
            <a:pPr marL="228600" indent="-228600">
              <a:buAutoNum type="arabicPeriod"/>
            </a:pPr>
            <a:r>
              <a:rPr lang="en-US" b="0" baseline="0"/>
              <a:t>The </a:t>
            </a:r>
            <a:r>
              <a:rPr lang="en-US" b="0" baseline="0" dirty="0"/>
              <a:t>first time students listen, they focus on whether they hear ‘era’ or ‘eras’ and identify the correct meaning. They can simply write ‘A’ or ‘</a:t>
            </a:r>
            <a:r>
              <a:rPr lang="en-US" b="0" baseline="0"/>
              <a:t>B’.</a:t>
            </a:r>
          </a:p>
          <a:p>
            <a:pPr marL="228600" indent="-228600">
              <a:buAutoNum type="arabicPeriod"/>
            </a:pPr>
            <a:r>
              <a:rPr lang="en-US" b="0" baseline="0"/>
              <a:t>The </a:t>
            </a:r>
            <a:r>
              <a:rPr lang="en-US" b="0" baseline="0" dirty="0"/>
              <a:t>teacher gives feedback </a:t>
            </a:r>
            <a:r>
              <a:rPr lang="en-US" b="0" baseline="0"/>
              <a:t>on this.</a:t>
            </a:r>
          </a:p>
          <a:p>
            <a:pPr marL="228600" indent="-228600">
              <a:buAutoNum type="arabicPeriod"/>
            </a:pPr>
            <a:r>
              <a:rPr lang="en-US" b="0" baseline="0"/>
              <a:t>The </a:t>
            </a:r>
            <a:r>
              <a:rPr lang="en-US" b="0" baseline="0" dirty="0"/>
              <a:t>next time students listen, they listen and need to complete the sentence. They </a:t>
            </a:r>
            <a:r>
              <a:rPr lang="en-US" b="0" baseline="0"/>
              <a:t>will either need to add </a:t>
            </a:r>
            <a:r>
              <a:rPr lang="en-US" b="0" baseline="0" dirty="0"/>
              <a:t>a noun + adjective or adjective </a:t>
            </a:r>
            <a:r>
              <a:rPr lang="en-US" b="0" baseline="0"/>
              <a:t>+ noun.</a:t>
            </a:r>
            <a:endParaRPr lang="en-US" b="0" baseline="0" dirty="0"/>
          </a:p>
          <a:p>
            <a:pPr marL="228600" indent="-228600">
              <a:buAutoNum type="arabicPeriod"/>
            </a:pPr>
            <a:r>
              <a:rPr lang="en-GB" sz="1200" kern="1200" baseline="0">
                <a:solidFill>
                  <a:schemeClr val="tx1"/>
                </a:solidFill>
                <a:effectLst/>
                <a:latin typeface="+mn-lt"/>
                <a:ea typeface="+mn-ea"/>
                <a:cs typeface="+mn-cs"/>
              </a:rPr>
              <a:t>Give feedback on step 5.</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indent="0"/>
            <a:r>
              <a:rPr lang="en-US" b="1" dirty="0"/>
              <a:t>Transcript</a:t>
            </a:r>
            <a:r>
              <a:rPr lang="en-GB" b="1" dirty="0"/>
              <a:t>:</a:t>
            </a:r>
          </a:p>
          <a:p>
            <a:pPr marL="228600" indent="-228600">
              <a:buAutoNum type="arabicPeriod"/>
            </a:pPr>
            <a:r>
              <a:rPr lang="en-GB" sz="1200" b="0" dirty="0">
                <a:solidFill>
                  <a:schemeClr val="accent5">
                    <a:lumMod val="50000"/>
                  </a:schemeClr>
                </a:solidFill>
              </a:rPr>
              <a:t>Eras un gran</a:t>
            </a:r>
            <a:r>
              <a:rPr lang="en-GB" sz="1200" b="0" baseline="0" dirty="0">
                <a:solidFill>
                  <a:schemeClr val="accent5">
                    <a:lumMod val="50000"/>
                  </a:schemeClr>
                </a:solidFill>
              </a:rPr>
              <a:t> amigo.</a:t>
            </a:r>
          </a:p>
          <a:p>
            <a:pPr marL="228600" indent="-228600">
              <a:buAutoNum type="arabicPeriod"/>
            </a:pPr>
            <a:r>
              <a:rPr lang="en-GB" sz="1200" b="0" baseline="0" dirty="0">
                <a:solidFill>
                  <a:schemeClr val="accent5">
                    <a:lumMod val="50000"/>
                  </a:schemeClr>
                </a:solidFill>
              </a:rPr>
              <a:t>Era la </a:t>
            </a:r>
            <a:r>
              <a:rPr lang="en-GB" sz="1200" b="0" baseline="0" dirty="0" err="1">
                <a:solidFill>
                  <a:schemeClr val="accent5">
                    <a:lumMod val="50000"/>
                  </a:schemeClr>
                </a:solidFill>
              </a:rPr>
              <a:t>única</a:t>
            </a:r>
            <a:r>
              <a:rPr lang="en-GB" sz="1200" b="0" baseline="0" dirty="0">
                <a:solidFill>
                  <a:schemeClr val="accent5">
                    <a:lumMod val="50000"/>
                  </a:schemeClr>
                </a:solidFill>
              </a:rPr>
              <a:t> persona </a:t>
            </a:r>
            <a:r>
              <a:rPr lang="en-GB" sz="1200" b="0" baseline="0" dirty="0" err="1">
                <a:solidFill>
                  <a:schemeClr val="accent5">
                    <a:lumMod val="50000"/>
                  </a:schemeClr>
                </a:solidFill>
              </a:rPr>
              <a:t>en</a:t>
            </a:r>
            <a:r>
              <a:rPr lang="en-GB" sz="1200" b="0" baseline="0" dirty="0">
                <a:solidFill>
                  <a:schemeClr val="accent5">
                    <a:lumMod val="50000"/>
                  </a:schemeClr>
                </a:solidFill>
              </a:rPr>
              <a:t> </a:t>
            </a:r>
            <a:r>
              <a:rPr lang="en-GB" sz="1200" b="0" baseline="0" dirty="0" err="1">
                <a:solidFill>
                  <a:schemeClr val="accent5">
                    <a:lumMod val="50000"/>
                  </a:schemeClr>
                </a:solidFill>
              </a:rPr>
              <a:t>clase</a:t>
            </a:r>
            <a:r>
              <a:rPr lang="en-GB" sz="1200" b="0" baseline="0" dirty="0">
                <a:solidFill>
                  <a:schemeClr val="accent5">
                    <a:lumMod val="50000"/>
                  </a:schemeClr>
                </a:solidFill>
              </a:rPr>
              <a:t> con </a:t>
            </a:r>
            <a:r>
              <a:rPr lang="en-GB" sz="1200" b="0" baseline="0" dirty="0" err="1">
                <a:solidFill>
                  <a:schemeClr val="accent5">
                    <a:lumMod val="50000"/>
                  </a:schemeClr>
                </a:solidFill>
              </a:rPr>
              <a:t>raíces</a:t>
            </a:r>
            <a:r>
              <a:rPr lang="en-GB" sz="1200" b="0" baseline="0" dirty="0">
                <a:solidFill>
                  <a:schemeClr val="accent5">
                    <a:lumMod val="50000"/>
                  </a:schemeClr>
                </a:solidFill>
              </a:rPr>
              <a:t> </a:t>
            </a:r>
            <a:r>
              <a:rPr lang="en-GB" sz="1200" b="0" baseline="0" dirty="0" err="1">
                <a:solidFill>
                  <a:schemeClr val="accent5">
                    <a:lumMod val="50000"/>
                  </a:schemeClr>
                </a:solidFill>
              </a:rPr>
              <a:t>cubanas</a:t>
            </a:r>
            <a:r>
              <a:rPr lang="en-GB" sz="1200" b="0" baseline="0" dirty="0">
                <a:solidFill>
                  <a:schemeClr val="accent5">
                    <a:lumMod val="50000"/>
                  </a:schemeClr>
                </a:solidFill>
              </a:rPr>
              <a:t>.</a:t>
            </a:r>
          </a:p>
          <a:p>
            <a:pPr marL="228600" indent="-228600">
              <a:buAutoNum type="arabicPeriod"/>
            </a:pPr>
            <a:r>
              <a:rPr lang="en-GB" sz="1200" b="0" baseline="0" dirty="0">
                <a:solidFill>
                  <a:schemeClr val="accent5">
                    <a:lumMod val="50000"/>
                  </a:schemeClr>
                </a:solidFill>
              </a:rPr>
              <a:t>Eras un </a:t>
            </a:r>
            <a:r>
              <a:rPr lang="en-GB" sz="1200" b="0" baseline="0" dirty="0" err="1">
                <a:solidFill>
                  <a:schemeClr val="accent5">
                    <a:lumMod val="50000"/>
                  </a:schemeClr>
                </a:solidFill>
              </a:rPr>
              <a:t>estudiante</a:t>
            </a:r>
            <a:r>
              <a:rPr lang="en-GB" sz="1200" b="0" baseline="0" dirty="0">
                <a:solidFill>
                  <a:schemeClr val="accent5">
                    <a:lumMod val="50000"/>
                  </a:schemeClr>
                </a:solidFill>
              </a:rPr>
              <a:t> popular. </a:t>
            </a:r>
          </a:p>
          <a:p>
            <a:pPr marL="228600" indent="-228600">
              <a:buAutoNum type="arabicPeriod"/>
            </a:pPr>
            <a:r>
              <a:rPr lang="en-GB" sz="1200" b="0" kern="1200" baseline="0" dirty="0">
                <a:solidFill>
                  <a:schemeClr val="accent5">
                    <a:lumMod val="50000"/>
                  </a:schemeClr>
                </a:solidFill>
                <a:effectLst/>
                <a:latin typeface="+mn-lt"/>
                <a:ea typeface="+mn-ea"/>
                <a:cs typeface="+mn-cs"/>
              </a:rPr>
              <a:t>Eras un </a:t>
            </a:r>
            <a:r>
              <a:rPr lang="en-GB" sz="1200" b="0" kern="1200" baseline="0" dirty="0" err="1">
                <a:solidFill>
                  <a:schemeClr val="accent5">
                    <a:lumMod val="50000"/>
                  </a:schemeClr>
                </a:solidFill>
                <a:effectLst/>
                <a:latin typeface="+mn-lt"/>
                <a:ea typeface="+mn-ea"/>
                <a:cs typeface="+mn-cs"/>
              </a:rPr>
              <a:t>buen</a:t>
            </a:r>
            <a:r>
              <a:rPr lang="en-GB" sz="1200" b="0" kern="1200" baseline="0" dirty="0">
                <a:solidFill>
                  <a:schemeClr val="accent5">
                    <a:lumMod val="50000"/>
                  </a:schemeClr>
                </a:solidFill>
                <a:effectLst/>
                <a:latin typeface="+mn-lt"/>
                <a:ea typeface="+mn-ea"/>
                <a:cs typeface="+mn-cs"/>
              </a:rPr>
              <a:t> </a:t>
            </a:r>
            <a:r>
              <a:rPr lang="en-GB" sz="1200" b="0" kern="1200" baseline="0" dirty="0" err="1">
                <a:solidFill>
                  <a:schemeClr val="accent5">
                    <a:lumMod val="50000"/>
                  </a:schemeClr>
                </a:solidFill>
                <a:effectLst/>
                <a:latin typeface="+mn-lt"/>
                <a:ea typeface="+mn-ea"/>
                <a:cs typeface="+mn-cs"/>
              </a:rPr>
              <a:t>jugador</a:t>
            </a:r>
            <a:r>
              <a:rPr lang="en-GB" sz="1200" b="0" kern="1200" baseline="0" dirty="0">
                <a:solidFill>
                  <a:schemeClr val="accent5">
                    <a:lumMod val="50000"/>
                  </a:schemeClr>
                </a:solidFill>
                <a:effectLst/>
                <a:latin typeface="+mn-lt"/>
                <a:ea typeface="+mn-ea"/>
                <a:cs typeface="+mn-cs"/>
              </a:rPr>
              <a:t> de </a:t>
            </a:r>
            <a:r>
              <a:rPr lang="en-GB" sz="1200" b="0" kern="1200" baseline="0" dirty="0" err="1">
                <a:solidFill>
                  <a:schemeClr val="accent5">
                    <a:lumMod val="50000"/>
                  </a:schemeClr>
                </a:solidFill>
                <a:effectLst/>
                <a:latin typeface="+mn-lt"/>
                <a:ea typeface="+mn-ea"/>
                <a:cs typeface="+mn-cs"/>
              </a:rPr>
              <a:t>fútbol</a:t>
            </a:r>
            <a:r>
              <a:rPr lang="en-GB" sz="1200" b="0" kern="1200" baseline="0" dirty="0">
                <a:solidFill>
                  <a:schemeClr val="accent5">
                    <a:lumMod val="50000"/>
                  </a:schemeClr>
                </a:solidFill>
                <a:effectLst/>
                <a:latin typeface="+mn-lt"/>
                <a:ea typeface="+mn-ea"/>
                <a:cs typeface="+mn-cs"/>
              </a:rPr>
              <a:t>.</a:t>
            </a:r>
          </a:p>
          <a:p>
            <a:pPr marL="228600" indent="-228600">
              <a:buAutoNum type="arabicPeriod"/>
            </a:pPr>
            <a:r>
              <a:rPr lang="en-GB" sz="1200" b="0" kern="1200" baseline="0" dirty="0">
                <a:solidFill>
                  <a:schemeClr val="accent5">
                    <a:lumMod val="50000"/>
                  </a:schemeClr>
                </a:solidFill>
                <a:effectLst/>
                <a:latin typeface="+mn-lt"/>
                <a:ea typeface="+mn-ea"/>
                <a:cs typeface="+mn-cs"/>
              </a:rPr>
              <a:t>Era un chico </a:t>
            </a:r>
            <a:r>
              <a:rPr lang="en-GB" sz="1200" b="0" kern="1200" baseline="0" dirty="0" err="1">
                <a:solidFill>
                  <a:schemeClr val="accent5">
                    <a:lumMod val="50000"/>
                  </a:schemeClr>
                </a:solidFill>
                <a:effectLst/>
                <a:latin typeface="+mn-lt"/>
                <a:ea typeface="+mn-ea"/>
                <a:cs typeface="+mn-cs"/>
              </a:rPr>
              <a:t>nervioso</a:t>
            </a:r>
            <a:r>
              <a:rPr lang="en-GB" sz="1200" b="0" kern="1200" baseline="0" dirty="0">
                <a:solidFill>
                  <a:schemeClr val="accent5">
                    <a:lumMod val="50000"/>
                  </a:schemeClr>
                </a:solidFill>
                <a:effectLst/>
                <a:latin typeface="+mn-lt"/>
                <a:ea typeface="+mn-ea"/>
                <a:cs typeface="+mn-cs"/>
              </a:rPr>
              <a:t>, </a:t>
            </a:r>
            <a:r>
              <a:rPr lang="en-GB" sz="1200" b="0" kern="1200" baseline="0" dirty="0" err="1">
                <a:solidFill>
                  <a:schemeClr val="accent5">
                    <a:lumMod val="50000"/>
                  </a:schemeClr>
                </a:solidFill>
                <a:effectLst/>
                <a:latin typeface="+mn-lt"/>
                <a:ea typeface="+mn-ea"/>
                <a:cs typeface="+mn-cs"/>
              </a:rPr>
              <a:t>sobre</a:t>
            </a:r>
            <a:r>
              <a:rPr lang="en-GB" sz="1200" b="0" kern="1200" baseline="0" dirty="0">
                <a:solidFill>
                  <a:schemeClr val="accent5">
                    <a:lumMod val="50000"/>
                  </a:schemeClr>
                </a:solidFill>
                <a:effectLst/>
                <a:latin typeface="+mn-lt"/>
                <a:ea typeface="+mn-ea"/>
                <a:cs typeface="+mn-cs"/>
              </a:rPr>
              <a:t> </a:t>
            </a:r>
            <a:r>
              <a:rPr lang="en-GB" sz="1200" b="0" kern="1200" baseline="0" dirty="0" err="1">
                <a:solidFill>
                  <a:schemeClr val="accent5">
                    <a:lumMod val="50000"/>
                  </a:schemeClr>
                </a:solidFill>
                <a:effectLst/>
                <a:latin typeface="+mn-lt"/>
                <a:ea typeface="+mn-ea"/>
                <a:cs typeface="+mn-cs"/>
              </a:rPr>
              <a:t>todo</a:t>
            </a:r>
            <a:r>
              <a:rPr lang="en-GB" sz="1200" b="0" kern="1200" baseline="0" dirty="0">
                <a:solidFill>
                  <a:schemeClr val="accent5">
                    <a:lumMod val="50000"/>
                  </a:schemeClr>
                </a:solidFill>
                <a:effectLst/>
                <a:latin typeface="+mn-lt"/>
                <a:ea typeface="+mn-ea"/>
                <a:cs typeface="+mn-cs"/>
              </a:rPr>
              <a:t> con las </a:t>
            </a:r>
            <a:r>
              <a:rPr lang="en-GB" sz="1200" b="0" kern="1200" baseline="0" dirty="0" err="1">
                <a:solidFill>
                  <a:schemeClr val="accent5">
                    <a:lumMod val="50000"/>
                  </a:schemeClr>
                </a:solidFill>
                <a:effectLst/>
                <a:latin typeface="+mn-lt"/>
                <a:ea typeface="+mn-ea"/>
                <a:cs typeface="+mn-cs"/>
              </a:rPr>
              <a:t>chicas</a:t>
            </a:r>
            <a:r>
              <a:rPr lang="en-GB" sz="1200" b="0" kern="1200" baseline="0" dirty="0">
                <a:solidFill>
                  <a:schemeClr val="accent5">
                    <a:lumMod val="50000"/>
                  </a:schemeClr>
                </a:solidFill>
                <a:effectLst/>
                <a:latin typeface="+mn-lt"/>
                <a:ea typeface="+mn-ea"/>
                <a:cs typeface="+mn-cs"/>
              </a:rPr>
              <a:t>.</a:t>
            </a:r>
          </a:p>
          <a:p>
            <a:pPr marL="228600" indent="-228600">
              <a:buAutoNum type="arabicPeriod"/>
            </a:pPr>
            <a:r>
              <a:rPr lang="en-GB" sz="1200" b="0" kern="1200" baseline="0" dirty="0">
                <a:solidFill>
                  <a:schemeClr val="accent5">
                    <a:lumMod val="50000"/>
                  </a:schemeClr>
                </a:solidFill>
                <a:effectLst/>
                <a:latin typeface="+mn-lt"/>
                <a:ea typeface="+mn-ea"/>
                <a:cs typeface="+mn-cs"/>
              </a:rPr>
              <a:t>Eras el primer </a:t>
            </a:r>
            <a:r>
              <a:rPr lang="en-GB" sz="1200" b="0" kern="1200" baseline="0" dirty="0" err="1">
                <a:solidFill>
                  <a:schemeClr val="accent5">
                    <a:lumMod val="50000"/>
                  </a:schemeClr>
                </a:solidFill>
                <a:effectLst/>
                <a:latin typeface="+mn-lt"/>
                <a:ea typeface="+mn-ea"/>
                <a:cs typeface="+mn-cs"/>
              </a:rPr>
              <a:t>compañero</a:t>
            </a:r>
            <a:r>
              <a:rPr lang="en-GB" sz="1200" b="0" kern="1200" baseline="0" dirty="0">
                <a:solidFill>
                  <a:schemeClr val="accent5">
                    <a:lumMod val="50000"/>
                  </a:schemeClr>
                </a:solidFill>
                <a:effectLst/>
                <a:latin typeface="+mn-lt"/>
                <a:ea typeface="+mn-ea"/>
                <a:cs typeface="+mn-cs"/>
              </a:rPr>
              <a:t> </a:t>
            </a:r>
            <a:r>
              <a:rPr lang="en-GB" sz="1200" b="0" kern="1200" baseline="0" dirty="0" err="1">
                <a:solidFill>
                  <a:schemeClr val="accent5">
                    <a:lumMod val="50000"/>
                  </a:schemeClr>
                </a:solidFill>
                <a:effectLst/>
                <a:latin typeface="+mn-lt"/>
                <a:ea typeface="+mn-ea"/>
                <a:cs typeface="+mn-cs"/>
              </a:rPr>
              <a:t>en</a:t>
            </a:r>
            <a:r>
              <a:rPr lang="en-GB" sz="1200" b="0" kern="1200" baseline="0" dirty="0">
                <a:solidFill>
                  <a:schemeClr val="accent5">
                    <a:lumMod val="50000"/>
                  </a:schemeClr>
                </a:solidFill>
                <a:effectLst/>
                <a:latin typeface="+mn-lt"/>
                <a:ea typeface="+mn-ea"/>
                <a:cs typeface="+mn-cs"/>
              </a:rPr>
              <a:t> </a:t>
            </a:r>
            <a:r>
              <a:rPr lang="en-GB" sz="1200" b="0" kern="1200" baseline="0" dirty="0" err="1">
                <a:solidFill>
                  <a:schemeClr val="accent5">
                    <a:lumMod val="50000"/>
                  </a:schemeClr>
                </a:solidFill>
                <a:effectLst/>
                <a:latin typeface="+mn-lt"/>
                <a:ea typeface="+mn-ea"/>
                <a:cs typeface="+mn-cs"/>
              </a:rPr>
              <a:t>hablar</a:t>
            </a:r>
            <a:r>
              <a:rPr lang="en-GB" sz="1200" b="0" kern="1200" baseline="0" dirty="0">
                <a:solidFill>
                  <a:schemeClr val="accent5">
                    <a:lumMod val="50000"/>
                  </a:schemeClr>
                </a:solidFill>
                <a:effectLst/>
                <a:latin typeface="+mn-lt"/>
                <a:ea typeface="+mn-ea"/>
                <a:cs typeface="+mn-cs"/>
              </a:rPr>
              <a:t> con </a:t>
            </a:r>
            <a:r>
              <a:rPr lang="en-GB" sz="1200" b="0" kern="1200" baseline="0" dirty="0" err="1">
                <a:solidFill>
                  <a:schemeClr val="accent5">
                    <a:lumMod val="50000"/>
                  </a:schemeClr>
                </a:solidFill>
                <a:effectLst/>
                <a:latin typeface="+mn-lt"/>
                <a:ea typeface="+mn-ea"/>
                <a:cs typeface="+mn-cs"/>
              </a:rPr>
              <a:t>nuevos</a:t>
            </a:r>
            <a:r>
              <a:rPr lang="en-GB" sz="1200" b="0" kern="1200" baseline="0" dirty="0">
                <a:solidFill>
                  <a:schemeClr val="accent5">
                    <a:lumMod val="50000"/>
                  </a:schemeClr>
                </a:solidFill>
                <a:effectLst/>
                <a:latin typeface="+mn-lt"/>
                <a:ea typeface="+mn-ea"/>
                <a:cs typeface="+mn-cs"/>
              </a:rPr>
              <a:t> </a:t>
            </a:r>
            <a:r>
              <a:rPr lang="en-GB" sz="1200" b="0" kern="1200" baseline="0" dirty="0" err="1">
                <a:solidFill>
                  <a:schemeClr val="accent5">
                    <a:lumMod val="50000"/>
                  </a:schemeClr>
                </a:solidFill>
                <a:effectLst/>
                <a:latin typeface="+mn-lt"/>
                <a:ea typeface="+mn-ea"/>
                <a:cs typeface="+mn-cs"/>
              </a:rPr>
              <a:t>estudiantes</a:t>
            </a:r>
            <a:r>
              <a:rPr lang="en-GB" sz="1200" b="0" kern="1200" baseline="0" dirty="0">
                <a:solidFill>
                  <a:schemeClr val="accent5">
                    <a:lumMod val="50000"/>
                  </a:schemeClr>
                </a:solidFill>
                <a:effectLst/>
                <a:latin typeface="+mn-lt"/>
                <a:ea typeface="+mn-ea"/>
                <a:cs typeface="+mn-cs"/>
              </a:rPr>
              <a:t>.</a:t>
            </a:r>
          </a:p>
          <a:p>
            <a:pPr marL="228600" indent="-228600">
              <a:buAutoNum type="arabicPeriod"/>
            </a:pPr>
            <a:r>
              <a:rPr lang="en-GB" sz="1200" b="0" kern="1200" baseline="0" dirty="0">
                <a:solidFill>
                  <a:schemeClr val="accent5">
                    <a:lumMod val="50000"/>
                  </a:schemeClr>
                </a:solidFill>
                <a:effectLst/>
                <a:latin typeface="+mn-lt"/>
                <a:ea typeface="+mn-ea"/>
                <a:cs typeface="+mn-cs"/>
              </a:rPr>
              <a:t>Era un mal </a:t>
            </a:r>
            <a:r>
              <a:rPr lang="en-GB" sz="1200" b="0" kern="1200" baseline="0" dirty="0" err="1">
                <a:solidFill>
                  <a:schemeClr val="accent5">
                    <a:lumMod val="50000"/>
                  </a:schemeClr>
                </a:solidFill>
                <a:effectLst/>
                <a:latin typeface="+mn-lt"/>
                <a:ea typeface="+mn-ea"/>
                <a:cs typeface="+mn-cs"/>
              </a:rPr>
              <a:t>ejemplo</a:t>
            </a:r>
            <a:r>
              <a:rPr lang="en-GB" sz="1200" b="0" kern="1200" baseline="0" dirty="0">
                <a:solidFill>
                  <a:schemeClr val="accent5">
                    <a:lumMod val="50000"/>
                  </a:schemeClr>
                </a:solidFill>
                <a:effectLst/>
                <a:latin typeface="+mn-lt"/>
                <a:ea typeface="+mn-ea"/>
                <a:cs typeface="+mn-cs"/>
              </a:rPr>
              <a:t> a </a:t>
            </a:r>
            <a:r>
              <a:rPr lang="en-GB" sz="1200" b="0" kern="1200" baseline="0" dirty="0" err="1">
                <a:solidFill>
                  <a:schemeClr val="accent5">
                    <a:lumMod val="50000"/>
                  </a:schemeClr>
                </a:solidFill>
                <a:effectLst/>
                <a:latin typeface="+mn-lt"/>
                <a:ea typeface="+mn-ea"/>
                <a:cs typeface="+mn-cs"/>
              </a:rPr>
              <a:t>veces</a:t>
            </a:r>
            <a:r>
              <a:rPr lang="en-GB" sz="1200" b="0" kern="1200" baseline="0" dirty="0">
                <a:solidFill>
                  <a:schemeClr val="accent5">
                    <a:lumMod val="50000"/>
                  </a:schemeClr>
                </a:solidFill>
                <a:effectLst/>
                <a:latin typeface="+mn-lt"/>
                <a:ea typeface="+mn-ea"/>
                <a:cs typeface="+mn-cs"/>
              </a:rPr>
              <a:t>.</a:t>
            </a:r>
          </a:p>
          <a:p>
            <a:pPr marL="228600" indent="-228600">
              <a:buAutoNum type="arabicPeriod"/>
            </a:pPr>
            <a:r>
              <a:rPr lang="en-GB" sz="1200" b="0" kern="1200" baseline="0" dirty="0">
                <a:solidFill>
                  <a:schemeClr val="accent5">
                    <a:lumMod val="50000"/>
                  </a:schemeClr>
                </a:solidFill>
                <a:effectLst/>
                <a:latin typeface="+mn-lt"/>
                <a:ea typeface="+mn-ea"/>
                <a:cs typeface="+mn-cs"/>
              </a:rPr>
              <a:t>Eras un </a:t>
            </a:r>
            <a:r>
              <a:rPr lang="en-GB" sz="1200" b="0" kern="1200" baseline="0" dirty="0" err="1">
                <a:solidFill>
                  <a:schemeClr val="accent5">
                    <a:lumMod val="50000"/>
                  </a:schemeClr>
                </a:solidFill>
                <a:effectLst/>
                <a:latin typeface="+mn-lt"/>
                <a:ea typeface="+mn-ea"/>
                <a:cs typeface="+mn-cs"/>
              </a:rPr>
              <a:t>novio</a:t>
            </a:r>
            <a:r>
              <a:rPr lang="en-GB" sz="1200" b="0" kern="1200" baseline="0" dirty="0">
                <a:solidFill>
                  <a:schemeClr val="accent5">
                    <a:lumMod val="50000"/>
                  </a:schemeClr>
                </a:solidFill>
                <a:effectLst/>
                <a:latin typeface="+mn-lt"/>
                <a:ea typeface="+mn-ea"/>
                <a:cs typeface="+mn-cs"/>
              </a:rPr>
              <a:t> terrible, </a:t>
            </a:r>
            <a:r>
              <a:rPr lang="en-GB" sz="1200" b="0" kern="1200" baseline="0" dirty="0" err="1">
                <a:solidFill>
                  <a:schemeClr val="accent5">
                    <a:lumMod val="50000"/>
                  </a:schemeClr>
                </a:solidFill>
                <a:effectLst/>
                <a:latin typeface="+mn-lt"/>
                <a:ea typeface="+mn-ea"/>
                <a:cs typeface="+mn-cs"/>
              </a:rPr>
              <a:t>según</a:t>
            </a:r>
            <a:r>
              <a:rPr lang="en-GB" sz="1200" b="0" kern="1200" baseline="0" dirty="0">
                <a:solidFill>
                  <a:schemeClr val="accent5">
                    <a:lumMod val="50000"/>
                  </a:schemeClr>
                </a:solidFill>
                <a:effectLst/>
                <a:latin typeface="+mn-lt"/>
                <a:ea typeface="+mn-ea"/>
                <a:cs typeface="+mn-cs"/>
              </a:rPr>
              <a:t> Sofía.</a:t>
            </a:r>
          </a:p>
          <a:p>
            <a:pPr marL="228600" indent="-228600">
              <a:buAutoNum type="arabicPeriod"/>
            </a:pPr>
            <a:endParaRPr lang="en-GB" sz="1200" b="0" kern="1200" baseline="0" dirty="0">
              <a:solidFill>
                <a:schemeClr val="accent5">
                  <a:lumMod val="50000"/>
                </a:schemeClr>
              </a:solidFill>
              <a:effectLst/>
              <a:latin typeface="+mn-lt"/>
              <a:ea typeface="+mn-ea"/>
              <a:cs typeface="+mn-cs"/>
            </a:endParaRPr>
          </a:p>
          <a:p>
            <a:pPr marL="0" indent="0">
              <a:buNone/>
            </a:pPr>
            <a:r>
              <a:rPr lang="en-GB" sz="1200" b="1" kern="1200" baseline="0" dirty="0">
                <a:solidFill>
                  <a:schemeClr val="accent5">
                    <a:lumMod val="50000"/>
                  </a:schemeClr>
                </a:solidFill>
                <a:effectLst/>
                <a:latin typeface="+mn-lt"/>
                <a:ea typeface="+mn-ea"/>
                <a:cs typeface="+mn-cs"/>
              </a:rPr>
              <a:t>Note: </a:t>
            </a:r>
            <a:r>
              <a:rPr lang="en-GB" sz="1200" b="0" kern="1200" baseline="0" dirty="0" err="1">
                <a:solidFill>
                  <a:schemeClr val="accent5">
                    <a:lumMod val="50000"/>
                  </a:schemeClr>
                </a:solidFill>
                <a:effectLst/>
                <a:latin typeface="+mn-lt"/>
                <a:ea typeface="+mn-ea"/>
                <a:cs typeface="+mn-cs"/>
              </a:rPr>
              <a:t>sobre</a:t>
            </a:r>
            <a:r>
              <a:rPr lang="en-GB" sz="1200" b="0" kern="1200" baseline="0" dirty="0">
                <a:solidFill>
                  <a:schemeClr val="accent5">
                    <a:lumMod val="50000"/>
                  </a:schemeClr>
                </a:solidFill>
                <a:effectLst/>
                <a:latin typeface="+mn-lt"/>
                <a:ea typeface="+mn-ea"/>
                <a:cs typeface="+mn-cs"/>
              </a:rPr>
              <a:t> </a:t>
            </a:r>
            <a:r>
              <a:rPr lang="en-GB" sz="1200" b="0" kern="1200" baseline="0" dirty="0" err="1">
                <a:solidFill>
                  <a:schemeClr val="accent5">
                    <a:lumMod val="50000"/>
                  </a:schemeClr>
                </a:solidFill>
                <a:effectLst/>
                <a:latin typeface="+mn-lt"/>
                <a:ea typeface="+mn-ea"/>
                <a:cs typeface="+mn-cs"/>
              </a:rPr>
              <a:t>todo</a:t>
            </a:r>
            <a:r>
              <a:rPr lang="en-GB" sz="1200" b="0" kern="1200" baseline="0" dirty="0">
                <a:solidFill>
                  <a:schemeClr val="accent5">
                    <a:lumMod val="50000"/>
                  </a:schemeClr>
                </a:solidFill>
                <a:effectLst/>
                <a:latin typeface="+mn-lt"/>
                <a:ea typeface="+mn-ea"/>
                <a:cs typeface="+mn-cs"/>
              </a:rPr>
              <a:t> will be introduced formally in 9.3.1.4.</a:t>
            </a:r>
            <a:endParaRPr lang="es-419" sz="1200" b="1"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69398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a:t>
            </a:r>
            <a:r>
              <a:rPr lang="en-GB" b="0" dirty="0"/>
              <a:t>10 minutes</a:t>
            </a:r>
          </a:p>
          <a:p>
            <a:pPr marL="0"/>
            <a:endParaRPr lang="en-GB" dirty="0"/>
          </a:p>
          <a:p>
            <a:pPr marL="0"/>
            <a:r>
              <a:rPr lang="en-GB" b="1" dirty="0"/>
              <a:t>Aims:</a:t>
            </a:r>
          </a:p>
          <a:p>
            <a:pPr marL="57150" indent="-285750">
              <a:buAutoNum type="romanLcParenR"/>
            </a:pPr>
            <a:r>
              <a:rPr lang="en-GB" baseline="0" dirty="0"/>
              <a:t>to learn about the past of a Spanish-speaking city</a:t>
            </a:r>
          </a:p>
          <a:p>
            <a:pPr marL="57150" indent="-285750">
              <a:buAutoNum type="romanLcParenR"/>
            </a:pPr>
            <a:r>
              <a:rPr lang="en-GB" baseline="0" dirty="0"/>
              <a:t>to accurately transcribe the missing words</a:t>
            </a:r>
          </a:p>
          <a:p>
            <a:pPr marL="57150" indent="-285750">
              <a:buAutoNum type="romanLcParenR"/>
            </a:pPr>
            <a:r>
              <a:rPr lang="en-GB" baseline="0" dirty="0"/>
              <a:t>to consolidate understanding of pre-nominal adjectives</a:t>
            </a:r>
          </a:p>
          <a:p>
            <a:pPr marL="57150" indent="-285750">
              <a:buAutoNum type="romanLcParenR"/>
            </a:pPr>
            <a:r>
              <a:rPr lang="en-GB" baseline="0" dirty="0"/>
              <a:t>to demonstrate understanding of key information in the text</a:t>
            </a:r>
          </a:p>
          <a:p>
            <a:pPr marL="0" indent="0">
              <a:buNone/>
            </a:pPr>
            <a:endParaRPr lang="en-GB" dirty="0"/>
          </a:p>
          <a:p>
            <a:pPr marL="0" indent="0">
              <a:buNone/>
            </a:pPr>
            <a:r>
              <a:rPr lang="en-GB" b="1" dirty="0"/>
              <a:t>Procedure:</a:t>
            </a:r>
          </a:p>
          <a:p>
            <a:pPr marL="228600" indent="-228600">
              <a:buAutoNum type="arabicPeriod"/>
            </a:pPr>
            <a:r>
              <a:rPr lang="en-GB" baseline="0" dirty="0"/>
              <a:t>Students write 1-6 down the left hand side of their books.</a:t>
            </a:r>
          </a:p>
          <a:p>
            <a:pPr marL="228600" indent="-228600">
              <a:buAutoNum type="arabicPeriod"/>
            </a:pPr>
            <a:r>
              <a:rPr lang="en-GB" baseline="0" dirty="0"/>
              <a:t>Explain to students that they will hear six pairs of missing words.</a:t>
            </a:r>
          </a:p>
          <a:p>
            <a:pPr marL="228600" indent="-228600">
              <a:buAutoNum type="arabicPeriod"/>
            </a:pPr>
            <a:r>
              <a:rPr lang="en-GB" baseline="0" dirty="0"/>
              <a:t>They listen to the text and write the missing pairs of words. </a:t>
            </a:r>
          </a:p>
          <a:p>
            <a:pPr marL="228600" indent="-228600">
              <a:buAutoNum type="arabicPeriod"/>
            </a:pPr>
            <a:r>
              <a:rPr lang="en-GB" baseline="0" dirty="0"/>
              <a:t>Check answers and give feedback. Elicit oral translations in English of the words in the gaps.</a:t>
            </a:r>
          </a:p>
          <a:p>
            <a:pPr marL="228600" indent="-228600">
              <a:buAutoNum type="arabicPeriod"/>
            </a:pPr>
            <a:r>
              <a:rPr lang="en-GB" baseline="0" dirty="0"/>
              <a:t>Ask students which pairs of words have an adjective before the noun (</a:t>
            </a:r>
            <a:r>
              <a:rPr lang="en-GB" b="1" baseline="0" dirty="0"/>
              <a:t>ANSWER</a:t>
            </a:r>
            <a:r>
              <a:rPr lang="en-GB" baseline="0" dirty="0"/>
              <a:t>: </a:t>
            </a:r>
            <a:r>
              <a:rPr lang="en-GB" baseline="0" dirty="0" err="1"/>
              <a:t>buen</a:t>
            </a:r>
            <a:r>
              <a:rPr lang="en-GB" baseline="0" dirty="0"/>
              <a:t> </a:t>
            </a:r>
            <a:r>
              <a:rPr lang="en-GB" baseline="0" dirty="0" err="1"/>
              <a:t>negocio</a:t>
            </a:r>
            <a:r>
              <a:rPr lang="en-GB" baseline="0" dirty="0"/>
              <a:t>, poco </a:t>
            </a:r>
            <a:r>
              <a:rPr lang="en-GB" baseline="0" dirty="0" err="1"/>
              <a:t>tiempo</a:t>
            </a:r>
            <a:r>
              <a:rPr lang="en-GB" baseline="0" dirty="0"/>
              <a:t>, gran persona).</a:t>
            </a:r>
          </a:p>
          <a:p>
            <a:pPr marL="228600" indent="-228600">
              <a:buAutoNum type="arabicPeriod"/>
            </a:pPr>
            <a:r>
              <a:rPr lang="en-GB" baseline="0" dirty="0"/>
              <a:t>Ask which pairs of words have an adjective after the noun (</a:t>
            </a:r>
            <a:r>
              <a:rPr lang="en-GB" b="1" baseline="0" dirty="0"/>
              <a:t>ANSWER</a:t>
            </a:r>
            <a:r>
              <a:rPr lang="en-GB" baseline="0" dirty="0"/>
              <a:t>: </a:t>
            </a:r>
            <a:r>
              <a:rPr lang="en-GB" baseline="0" dirty="0" err="1"/>
              <a:t>actividad</a:t>
            </a:r>
            <a:r>
              <a:rPr lang="en-GB" baseline="0" dirty="0"/>
              <a:t> illegal, personas </a:t>
            </a:r>
            <a:r>
              <a:rPr lang="en-GB" baseline="0" dirty="0" err="1"/>
              <a:t>importantes</a:t>
            </a:r>
            <a:r>
              <a:rPr lang="en-GB" baseline="0" dirty="0"/>
              <a:t>, barrios </a:t>
            </a:r>
            <a:r>
              <a:rPr lang="en-GB" baseline="0" dirty="0" err="1"/>
              <a:t>pobres</a:t>
            </a:r>
            <a:r>
              <a:rPr lang="en-GB" baseline="0" dirty="0"/>
              <a:t>).</a:t>
            </a:r>
          </a:p>
          <a:p>
            <a:pPr marL="228600" indent="-228600">
              <a:buAutoNum type="arabicPeriod"/>
            </a:pPr>
            <a:r>
              <a:rPr lang="en-GB" baseline="0" dirty="0"/>
              <a:t>To check comprehension of the text on this slide, </a:t>
            </a:r>
            <a:r>
              <a:rPr lang="en-GB" baseline="0"/>
              <a:t>the questions below </a:t>
            </a:r>
            <a:r>
              <a:rPr lang="en-GB" baseline="0" dirty="0"/>
              <a:t>could be asked</a:t>
            </a:r>
            <a:r>
              <a:rPr lang="en-GB" baseline="0"/>
              <a:t>. These could be written on the board by the teacher or distributed on a handout (word doc available with this resource). The answers can be checked orally in English afterwards, with reference to the Spanish text displayed on the board.</a:t>
            </a:r>
          </a:p>
          <a:p>
            <a:pPr marL="0" indent="0">
              <a:buNone/>
            </a:pPr>
            <a:endParaRPr lang="en-GB" baseline="0" dirty="0"/>
          </a:p>
          <a:p>
            <a:pPr marL="0" indent="0">
              <a:buNone/>
            </a:pPr>
            <a:r>
              <a:rPr lang="en-GB" b="1" baseline="0" dirty="0"/>
              <a:t>Comprehension questions:</a:t>
            </a:r>
          </a:p>
          <a:p>
            <a:pPr marL="228600" indent="-228600">
              <a:buAutoNum type="arabicPeriod"/>
            </a:pPr>
            <a:r>
              <a:rPr lang="en-GB" baseline="0" dirty="0"/>
              <a:t>Who was effectively in charge of Medellín twenty years ago? (The Cartel de Medellín)</a:t>
            </a:r>
          </a:p>
          <a:p>
            <a:pPr marL="228600" indent="-228600">
              <a:buAutoNum type="arabicPeriod"/>
            </a:pPr>
            <a:r>
              <a:rPr lang="en-GB" baseline="0" dirty="0"/>
              <a:t>How much could the </a:t>
            </a:r>
            <a:r>
              <a:rPr lang="en-GB" i="1" baseline="0" dirty="0"/>
              <a:t>Cartel de Medellín </a:t>
            </a:r>
            <a:r>
              <a:rPr lang="en-GB" i="0" baseline="0" dirty="0"/>
              <a:t>earn in a day? (Up to 60 million dollars)</a:t>
            </a:r>
          </a:p>
          <a:p>
            <a:pPr marL="228600" indent="-228600">
              <a:buAutoNum type="arabicPeriod"/>
            </a:pPr>
            <a:r>
              <a:rPr lang="en-GB" i="0" baseline="0" dirty="0"/>
              <a:t>What is said about violence? What examples are given? (The group used violence frequently. It killed police officers and kidnapped important people)</a:t>
            </a:r>
          </a:p>
          <a:p>
            <a:pPr marL="228600" indent="-228600">
              <a:buAutoNum type="arabicPeriod"/>
            </a:pPr>
            <a:r>
              <a:rPr lang="en-GB" i="0" baseline="0" dirty="0"/>
              <a:t>Why was Pablo Escobar considered to be a great person? (Because he helped the population in poor neighbourhoods where the government wasn’t present)</a:t>
            </a:r>
          </a:p>
          <a:p>
            <a:pPr marL="228600" indent="-228600">
              <a:buAutoNum type="arabicPeriod"/>
            </a:pPr>
            <a:endParaRPr lang="en-GB" i="0" baseline="0" dirty="0"/>
          </a:p>
          <a:p>
            <a:pPr marL="0" indent="0">
              <a:buNone/>
            </a:pPr>
            <a:r>
              <a:rPr lang="en-GB" b="1" i="0" baseline="0" dirty="0"/>
              <a:t>Notes: </a:t>
            </a:r>
            <a:r>
              <a:rPr lang="en-GB" b="0" i="0" baseline="0" dirty="0"/>
              <a:t>it is assumed that students will be able to understand ‘</a:t>
            </a:r>
            <a:r>
              <a:rPr lang="en-GB" b="0" i="0" baseline="0" dirty="0" err="1"/>
              <a:t>prácticamente</a:t>
            </a:r>
            <a:r>
              <a:rPr lang="en-GB" b="0" i="0" baseline="0" dirty="0"/>
              <a:t>’ given that the word ‘</a:t>
            </a:r>
            <a:r>
              <a:rPr lang="en-GB" b="0" i="0" baseline="0" dirty="0" err="1"/>
              <a:t>práctico</a:t>
            </a:r>
            <a:r>
              <a:rPr lang="en-GB" b="0" i="0" baseline="0" dirty="0"/>
              <a:t>’ has been taught, as well as the meaning of the affix –</a:t>
            </a:r>
            <a:r>
              <a:rPr lang="en-GB" b="0" i="0" baseline="0" dirty="0" err="1"/>
              <a:t>mente</a:t>
            </a:r>
            <a:r>
              <a:rPr lang="en-GB" b="0" i="0" baseline="0" dirty="0"/>
              <a:t>.</a:t>
            </a:r>
            <a:endParaRPr lang="en-GB" b="1" i="0" baseline="0" dirty="0"/>
          </a:p>
          <a:p>
            <a:pPr marL="0" indent="0">
              <a:buNone/>
            </a:pPr>
            <a:r>
              <a:rPr lang="en-GB" i="0" baseline="0" dirty="0"/>
              <a:t>Based on the text length (142 words), 2% of the text is 2.6 words. In the new GCSE, a maximum of 2% of words in a text may be glossed. This is rounded up to the nearest single figure (3) here.</a:t>
            </a:r>
          </a:p>
          <a:p>
            <a:pPr marL="0" indent="0">
              <a:buNone/>
            </a:pPr>
            <a:r>
              <a:rPr lang="en-GB" i="0" baseline="0" dirty="0"/>
              <a:t>One additional cognate (</a:t>
            </a:r>
            <a:r>
              <a:rPr lang="en-GB" i="0" baseline="0" dirty="0" err="1"/>
              <a:t>dólar</a:t>
            </a:r>
            <a:r>
              <a:rPr lang="en-GB" i="0" baseline="0" dirty="0"/>
              <a:t>) is included as it has been used in previous phonics activities.</a:t>
            </a:r>
          </a:p>
          <a:p>
            <a:pPr marL="0" indent="0">
              <a:buNone/>
            </a:pPr>
            <a:r>
              <a:rPr lang="en-GB" i="0" baseline="0" dirty="0"/>
              <a:t>An additional way in which the text could be exploited would be to ask students to identify instances of ‘era’ and their meanings (e.g. ‘[it] was’ for the city, ‘[he] was’ for Escobar).</a:t>
            </a:r>
          </a:p>
          <a:p>
            <a:pPr marL="0" indent="0">
              <a:buNone/>
            </a:pPr>
            <a:endParaRPr lang="en-GB" i="0" baseline="0" dirty="0"/>
          </a:p>
          <a:p>
            <a:pPr marL="0" indent="0">
              <a:buNone/>
            </a:pPr>
            <a:r>
              <a:rPr lang="en-GB" b="1" i="0" baseline="0" dirty="0"/>
              <a:t>Image credits: </a:t>
            </a:r>
            <a:r>
              <a:rPr lang="en-GB" b="0" i="0" baseline="0" dirty="0"/>
              <a:t>Image retrieved from </a:t>
            </a:r>
            <a:r>
              <a:rPr lang="en-GB" i="0" baseline="0" dirty="0"/>
              <a:t>https://</a:t>
            </a:r>
            <a:r>
              <a:rPr lang="en-GB" i="0" baseline="0" dirty="0" err="1"/>
              <a:t>pixabay.com</a:t>
            </a:r>
            <a:r>
              <a:rPr lang="en-GB" i="0" baseline="0" dirty="0"/>
              <a:t>/es/illustrations/pablo-escobar-gr%c3%a1ficos-dise%c3%b1o-4439780/ (image free to use)</a:t>
            </a:r>
          </a:p>
          <a:p>
            <a:pPr marL="0" indent="0">
              <a:buNone/>
            </a:pPr>
            <a:endParaRPr lang="en-GB" i="0" baseline="0" dirty="0"/>
          </a:p>
          <a:p>
            <a:pPr marL="0" indent="0">
              <a:buNone/>
            </a:pPr>
            <a:r>
              <a:rPr lang="en-GB" b="1" i="0" baseline="0" dirty="0"/>
              <a:t>Sources and additional information:</a:t>
            </a:r>
          </a:p>
          <a:p>
            <a:pPr marL="0" rtl="0"/>
            <a:r>
              <a:rPr lang="en-GB" b="0" i="0" baseline="0" dirty="0"/>
              <a:t>Source of information regarding income: </a:t>
            </a:r>
            <a:r>
              <a:rPr lang="en-GB" sz="1200" b="0" i="0" u="none" strike="noStrike" cap="none" dirty="0">
                <a:solidFill>
                  <a:schemeClr val="dk1"/>
                </a:solidFill>
                <a:effectLst/>
                <a:latin typeface="Calibri"/>
                <a:ea typeface="Calibri"/>
                <a:cs typeface="Calibri"/>
                <a:sym typeface="Calibri"/>
              </a:rPr>
              <a:t>Pablo Escobar: The Life and Crimes of the Most Notorious Colombian Drug Lord</a:t>
            </a:r>
            <a:r>
              <a:rPr lang="en-GB" sz="1200" b="0" i="0" u="none" strike="noStrike" cap="none" baseline="0"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By J.D. Rockefeller</a:t>
            </a:r>
            <a:endParaRPr lang="en-GB" b="0" i="0" baseline="0" dirty="0"/>
          </a:p>
          <a:p>
            <a:pPr marL="0" indent="0">
              <a:buNone/>
            </a:pPr>
            <a:endParaRPr lang="en-GB" i="0" baseline="0" dirty="0"/>
          </a:p>
          <a:p>
            <a:pPr marL="0" indent="0">
              <a:buNone/>
            </a:pPr>
            <a:r>
              <a:rPr lang="en-GB" b="1" i="0" baseline="0" dirty="0"/>
              <a:t>Frequency of glossed words:</a:t>
            </a:r>
          </a:p>
          <a:p>
            <a:pPr marL="0" indent="0">
              <a:buNone/>
            </a:pPr>
            <a:r>
              <a:rPr lang="en-GB" b="0" i="0" baseline="0" dirty="0" err="1"/>
              <a:t>narcotráfico</a:t>
            </a:r>
            <a:r>
              <a:rPr lang="en-GB" b="0" i="0" baseline="0" dirty="0"/>
              <a:t> [3549]; </a:t>
            </a:r>
            <a:r>
              <a:rPr lang="en-GB" b="0" i="0" baseline="0" dirty="0" err="1"/>
              <a:t>secuestrar</a:t>
            </a:r>
            <a:r>
              <a:rPr lang="en-GB" b="0" i="0" baseline="0" dirty="0"/>
              <a:t> [&gt;5000]; </a:t>
            </a:r>
            <a:r>
              <a:rPr lang="en-GB" b="0" i="0" baseline="0" dirty="0" err="1"/>
              <a:t>violencia</a:t>
            </a:r>
            <a:r>
              <a:rPr lang="en-GB" b="0" i="0" baseline="0" dirty="0"/>
              <a:t> [1100]</a:t>
            </a:r>
          </a:p>
          <a:p>
            <a:pPr marL="0" indent="0">
              <a:buNone/>
            </a:pPr>
            <a:endParaRPr lang="en-GB" b="0" i="0" baseline="0" dirty="0"/>
          </a:p>
          <a:p>
            <a:pPr marL="0" indent="0">
              <a:buNone/>
            </a:pPr>
            <a:r>
              <a:rPr lang="en-GB" b="1" i="0" baseline="0" dirty="0"/>
              <a:t>Frequency of cognates:</a:t>
            </a:r>
          </a:p>
          <a:p>
            <a:pPr marL="0" indent="0">
              <a:buNone/>
            </a:pPr>
            <a:r>
              <a:rPr lang="en-GB" b="0" i="0" baseline="0" dirty="0"/>
              <a:t>criminal [2884; </a:t>
            </a:r>
            <a:r>
              <a:rPr lang="en-GB" b="0" i="0" baseline="0" dirty="0" err="1"/>
              <a:t>controlar</a:t>
            </a:r>
            <a:r>
              <a:rPr lang="en-GB" b="0" i="0" baseline="0" dirty="0"/>
              <a:t> [994]; </a:t>
            </a:r>
            <a:r>
              <a:rPr lang="en-GB" b="0" i="0" baseline="0" dirty="0" err="1"/>
              <a:t>dólar</a:t>
            </a:r>
            <a:r>
              <a:rPr lang="en-GB" b="0" i="0" baseline="0" dirty="0"/>
              <a:t> [677]; </a:t>
            </a:r>
            <a:r>
              <a:rPr lang="en-GB" b="0" i="0" baseline="0" dirty="0" err="1"/>
              <a:t>ilegal</a:t>
            </a:r>
            <a:r>
              <a:rPr lang="en-GB" b="0" i="0" baseline="0" dirty="0"/>
              <a:t> [2912]</a:t>
            </a:r>
          </a:p>
          <a:p>
            <a:pPr marL="0" indent="0">
              <a:buNone/>
            </a:pPr>
            <a:endParaRPr lang="en-GB" b="0" i="0" baseline="0" dirty="0"/>
          </a:p>
          <a:p>
            <a:pPr marL="0" indent="0">
              <a:buNone/>
            </a:pPr>
            <a:endParaRPr lang="en-GB" b="0" i="0" baseline="0" dirty="0"/>
          </a:p>
          <a:p>
            <a:pPr marL="0" indent="0">
              <a:buNone/>
            </a:pPr>
            <a:endParaRPr lang="en-GB" b="0" i="0" baseline="0" dirty="0"/>
          </a:p>
          <a:p>
            <a:pPr marL="0" indent="0">
              <a:buNone/>
            </a:pPr>
            <a:endParaRPr lang="en-GB" b="0" i="0" baseline="0" dirty="0"/>
          </a:p>
          <a:p>
            <a:pPr marL="0" indent="0">
              <a:buNone/>
            </a:pPr>
            <a:endParaRPr lang="en-GB" i="0" baseline="0" dirty="0"/>
          </a:p>
          <a:p>
            <a:pPr marL="0" indent="0">
              <a:buNone/>
            </a:pPr>
            <a:endParaRPr lang="en-GB" i="0" baseline="0"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1330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a:r>
              <a:rPr lang="en-US" b="1" dirty="0"/>
              <a:t>Timing: </a:t>
            </a:r>
            <a:r>
              <a:rPr lang="en-US" b="0" dirty="0"/>
              <a:t>10 min</a:t>
            </a:r>
          </a:p>
          <a:p>
            <a:endParaRPr lang="en-US" b="1" dirty="0"/>
          </a:p>
          <a:p>
            <a:pPr marL="0"/>
            <a:r>
              <a:rPr lang="en-US" b="1"/>
              <a:t>Aims: </a:t>
            </a:r>
          </a:p>
          <a:p>
            <a:pPr marL="57150" indent="-285750">
              <a:buAutoNum type="romanLcParenR"/>
            </a:pPr>
            <a:r>
              <a:rPr lang="en-US" b="0"/>
              <a:t>to</a:t>
            </a:r>
            <a:r>
              <a:rPr lang="en-US" b="0" baseline="0"/>
              <a:t> </a:t>
            </a:r>
            <a:r>
              <a:rPr lang="en-US" b="0" baseline="0" dirty="0"/>
              <a:t>correctly match the sentence halves, working </a:t>
            </a:r>
            <a:r>
              <a:rPr lang="en-US" b="0" baseline="0"/>
              <a:t>in pairs</a:t>
            </a:r>
          </a:p>
          <a:p>
            <a:pPr marL="57150" indent="-285750">
              <a:buAutoNum type="romanLcParenR"/>
            </a:pPr>
            <a:r>
              <a:rPr lang="en-US" b="0" baseline="0"/>
              <a:t>to </a:t>
            </a:r>
            <a:r>
              <a:rPr lang="en-US" b="0" baseline="0" dirty="0"/>
              <a:t>then accurately translate the sentences </a:t>
            </a:r>
            <a:r>
              <a:rPr lang="en-US" b="0" baseline="0"/>
              <a:t>into English</a:t>
            </a:r>
          </a:p>
          <a:p>
            <a:pPr marL="57150" indent="-285750">
              <a:buAutoNum type="romanLcParenR"/>
            </a:pPr>
            <a:r>
              <a:rPr lang="en-US" b="0" baseline="0"/>
              <a:t>to gain confidence in oral production</a:t>
            </a:r>
          </a:p>
          <a:p>
            <a:pPr marL="57150" indent="-285750">
              <a:buAutoNum type="romanLcParenR"/>
            </a:pPr>
            <a:endParaRPr lang="en-US" b="0" baseline="0" dirty="0"/>
          </a:p>
          <a:p>
            <a:endParaRPr lang="en-US" b="1" dirty="0"/>
          </a:p>
          <a:p>
            <a:pPr marL="0"/>
            <a:r>
              <a:rPr lang="en-US" b="1" dirty="0"/>
              <a:t>Procedure:</a:t>
            </a:r>
          </a:p>
          <a:p>
            <a:pPr marL="228600" indent="-228600">
              <a:buAutoNum type="arabicPeriod"/>
            </a:pPr>
            <a:r>
              <a:rPr lang="en-US" b="0" dirty="0"/>
              <a:t>Students</a:t>
            </a:r>
            <a:r>
              <a:rPr lang="en-US" b="0" baseline="0" dirty="0"/>
              <a:t> A and B </a:t>
            </a:r>
            <a:r>
              <a:rPr lang="en-US" b="0" dirty="0"/>
              <a:t>are given their</a:t>
            </a:r>
            <a:r>
              <a:rPr lang="en-US" b="0" baseline="0" dirty="0"/>
              <a:t> </a:t>
            </a:r>
            <a:r>
              <a:rPr lang="en-US" b="0" dirty="0"/>
              <a:t>prompt cards.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 first time round,</a:t>
            </a:r>
            <a:r>
              <a:rPr lang="en-US" b="0" baseline="0" dirty="0"/>
              <a:t> Student A reads the </a:t>
            </a:r>
            <a:r>
              <a:rPr lang="en-US" b="0" baseline="0"/>
              <a:t>sentence starter </a:t>
            </a:r>
            <a:r>
              <a:rPr lang="en-US" b="0" baseline="0" dirty="0"/>
              <a:t>aloud (e.g. </a:t>
            </a:r>
            <a:r>
              <a:rPr lang="es-ES" sz="1200" b="0" dirty="0">
                <a:solidFill>
                  <a:srgbClr val="203864"/>
                </a:solidFill>
              </a:rPr>
              <a:t>Las monta</a:t>
            </a:r>
            <a:r>
              <a:rPr lang="en-GB" sz="1200" b="0" baseline="0" dirty="0">
                <a:solidFill>
                  <a:srgbClr val="203864"/>
                </a:solidFill>
              </a:rPr>
              <a:t>ñas pueden…). Student B </a:t>
            </a:r>
            <a:r>
              <a:rPr lang="en-GB" sz="1200" b="0" baseline="0">
                <a:solidFill>
                  <a:srgbClr val="203864"/>
                </a:solidFill>
              </a:rPr>
              <a:t>listens and </a:t>
            </a:r>
            <a:r>
              <a:rPr lang="en-GB" sz="1200" b="0" baseline="0" dirty="0">
                <a:solidFill>
                  <a:srgbClr val="203864"/>
                </a:solidFill>
              </a:rPr>
              <a:t>then says the correct sentence </a:t>
            </a:r>
            <a:r>
              <a:rPr lang="en-GB" sz="1200" b="0" baseline="0">
                <a:solidFill>
                  <a:srgbClr val="203864"/>
                </a:solidFill>
              </a:rPr>
              <a:t>ending (e.g. ser </a:t>
            </a:r>
            <a:r>
              <a:rPr lang="en-GB" sz="1200" b="0" baseline="0" dirty="0" err="1">
                <a:solidFill>
                  <a:srgbClr val="203864"/>
                </a:solidFill>
              </a:rPr>
              <a:t>muy</a:t>
            </a:r>
            <a:r>
              <a:rPr lang="en-GB" sz="1200" b="0" baseline="0" dirty="0">
                <a:solidFill>
                  <a:srgbClr val="203864"/>
                </a:solidFill>
              </a:rPr>
              <a:t> </a:t>
            </a:r>
            <a:r>
              <a:rPr lang="en-GB" sz="1200" b="0" baseline="0" dirty="0" err="1">
                <a:solidFill>
                  <a:srgbClr val="203864"/>
                </a:solidFill>
              </a:rPr>
              <a:t>altas</a:t>
            </a:r>
            <a:r>
              <a:rPr lang="en-GB" sz="1200" b="0" baseline="0" dirty="0">
                <a:solidFill>
                  <a:srgbClr val="203864"/>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rgbClr val="203864"/>
                </a:solidFill>
              </a:rPr>
              <a:t>The students then work together to translate the sentence into Spanish.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rgbClr val="203864"/>
                </a:solidFill>
              </a:rPr>
              <a:t>Students repeat for the rest of items 1-5, then swap roles. This time, Student B will repeat the sentence starter and Student A will listen and complete </a:t>
            </a:r>
            <a:r>
              <a:rPr lang="en-GB" sz="1200" b="0" baseline="0">
                <a:solidFill>
                  <a:srgbClr val="203864"/>
                </a:solidFill>
              </a:rPr>
              <a:t>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0" baseline="0">
              <a:solidFill>
                <a:srgbClr val="20386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a:solidFill>
                  <a:srgbClr val="203864"/>
                </a:solidFill>
              </a:rPr>
              <a:t>Note: </a:t>
            </a:r>
            <a:r>
              <a:rPr lang="en-GB"/>
              <a:t>Photo by </a:t>
            </a:r>
            <a:r>
              <a:rPr lang="en-GB">
                <a:hlinkClick r:id="rId3"/>
              </a:rPr>
              <a:t>Kobby Mendez</a:t>
            </a:r>
            <a:r>
              <a:rPr lang="en-GB"/>
              <a:t> on </a:t>
            </a:r>
            <a:r>
              <a:rPr lang="en-GB">
                <a:hlinkClick r:id="rId4"/>
              </a:rPr>
              <a:t>Unsplash</a:t>
            </a:r>
            <a:r>
              <a:rPr lang="en-GB"/>
              <a:t> (free to use)</a:t>
            </a:r>
            <a:endParaRPr lang="en-GB" sz="1200" b="0" baseline="0" dirty="0">
              <a:solidFill>
                <a:srgbClr val="203864"/>
              </a:solidFill>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130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DO NOT DISPLAY DURING ACTIVITY</a:t>
            </a:r>
          </a:p>
          <a:p>
            <a:pPr marL="0"/>
            <a:r>
              <a:rPr lang="en-GB" dirty="0"/>
              <a:t>Read</a:t>
            </a:r>
            <a:r>
              <a:rPr lang="en-GB" baseline="0" dirty="0"/>
              <a:t> </a:t>
            </a:r>
            <a:r>
              <a:rPr lang="en-GB" baseline="0"/>
              <a:t>aloud cards</a:t>
            </a:r>
            <a:endParaRPr lang="en-GB"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a:solidFill>
                  <a:srgbClr val="203864"/>
                </a:solidFill>
              </a:rPr>
              <a:t>Frequency of unknown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a:solidFill>
                  <a:srgbClr val="203864"/>
                </a:solidFill>
              </a:rPr>
              <a:t>droga [1600]; cárcel [2043]; </a:t>
            </a:r>
            <a:r>
              <a:rPr lang="en-GB" b="0" i="0" baseline="0"/>
              <a:t>narcotráfico [3549]</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968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a:t>
            </a:r>
            <a:r>
              <a:rPr lang="en-GB" b="0" dirty="0"/>
              <a:t>8 minutes</a:t>
            </a:r>
          </a:p>
          <a:p>
            <a:pPr marL="0"/>
            <a:endParaRPr lang="en-GB" b="1" dirty="0"/>
          </a:p>
          <a:p>
            <a:pPr marL="0"/>
            <a:r>
              <a:rPr lang="en-GB" b="1" dirty="0"/>
              <a:t>Aims: </a:t>
            </a:r>
          </a:p>
          <a:p>
            <a:pPr marL="57150" indent="-285750">
              <a:buAutoNum type="romanLcParenR"/>
            </a:pPr>
            <a:r>
              <a:rPr lang="en-GB" b="0" dirty="0"/>
              <a:t>to</a:t>
            </a:r>
            <a:r>
              <a:rPr lang="en-GB" b="0" baseline="0" dirty="0"/>
              <a:t> learn about present day life in a Spanish-speaking city</a:t>
            </a:r>
          </a:p>
          <a:p>
            <a:pPr marL="57150" indent="-285750">
              <a:buAutoNum type="romanLcParenR"/>
            </a:pPr>
            <a:r>
              <a:rPr lang="en-GB" b="0" baseline="0" dirty="0"/>
              <a:t>to correctly identify the missing words in the gaps</a:t>
            </a:r>
          </a:p>
          <a:p>
            <a:pPr marL="57150" indent="-285750">
              <a:buAutoNum type="romanLcParenR"/>
            </a:pPr>
            <a:r>
              <a:rPr lang="en-GB" b="0" baseline="0" dirty="0"/>
              <a:t>to understand key information in the text</a:t>
            </a:r>
            <a:endParaRPr lang="en-GB" b="1" dirty="0"/>
          </a:p>
          <a:p>
            <a:pPr marL="0"/>
            <a:endParaRPr lang="en-GB" b="1" dirty="0"/>
          </a:p>
          <a:p>
            <a:pPr marL="0"/>
            <a:r>
              <a:rPr lang="en-GB" b="1" dirty="0"/>
              <a:t>Procedure:</a:t>
            </a:r>
          </a:p>
          <a:p>
            <a:pPr marL="0">
              <a:buAutoNum type="arabicPeriod"/>
            </a:pPr>
            <a:r>
              <a:rPr lang="en-GB" b="0" dirty="0"/>
              <a:t>Ask students to read the text and</a:t>
            </a:r>
            <a:r>
              <a:rPr lang="en-GB" b="0" baseline="0" dirty="0"/>
              <a:t> identify which word should go in which gap.</a:t>
            </a:r>
          </a:p>
          <a:p>
            <a:pPr marL="0">
              <a:buAutoNum type="arabicPeriod"/>
            </a:pPr>
            <a:r>
              <a:rPr lang="en-GB" b="0" baseline="0" dirty="0"/>
              <a:t>Teachers may wish to challenge higher achieving students by not showing them the answer options initially.</a:t>
            </a:r>
          </a:p>
          <a:p>
            <a:pPr marL="0">
              <a:buAutoNum type="arabicPeriod"/>
            </a:pPr>
            <a:r>
              <a:rPr lang="en-GB" b="0" baseline="0" dirty="0"/>
              <a:t>Reveal each answer and give feedback. Check understanding of the text via oral translation of each sentence into English.</a:t>
            </a:r>
            <a:endParaRPr lang="en-GB" b="0" dirty="0"/>
          </a:p>
          <a:p>
            <a:pPr marL="0"/>
            <a:endParaRPr lang="en-GB" b="1"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Notes:</a:t>
            </a:r>
            <a:r>
              <a:rPr lang="en-GB" b="1" baseline="0" dirty="0"/>
              <a:t> </a:t>
            </a:r>
            <a:r>
              <a:rPr lang="en-GB" baseline="0" dirty="0"/>
              <a:t>students may be interested to know that Escobar died in 1993 during a military attack by the Colombian armed forces.</a:t>
            </a:r>
            <a:r>
              <a:rPr lang="en-GB" b="0" i="0" baseline="0" dirty="0"/>
              <a:t> To give an indication of Escobar’s popularity, around 25,000 people attended his funeral (https://</a:t>
            </a:r>
            <a:r>
              <a:rPr lang="en-GB" b="0" i="0" baseline="0" dirty="0" err="1"/>
              <a:t>faroutmagazine.co.uk</a:t>
            </a:r>
            <a:r>
              <a:rPr lang="en-GB" b="0" i="0" baseline="0" dirty="0"/>
              <a:t>/how-</a:t>
            </a:r>
            <a:r>
              <a:rPr lang="en-GB" b="0" i="0" baseline="0" dirty="0" err="1"/>
              <a:t>pablo</a:t>
            </a:r>
            <a:r>
              <a:rPr lang="en-GB" b="0" i="0" baseline="0" dirty="0"/>
              <a:t>-</a:t>
            </a:r>
            <a:r>
              <a:rPr lang="en-GB" b="0" i="0" baseline="0" dirty="0" err="1"/>
              <a:t>escobar</a:t>
            </a:r>
            <a:r>
              <a:rPr lang="en-GB" b="0" i="0" baseline="0" dirty="0"/>
              <a:t>-became-symbol-of-resistance-popular-culture/).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Students were taught the spelling change o &gt; u in the word ‘</a:t>
            </a:r>
            <a:r>
              <a:rPr lang="en-GB" b="0" i="0" baseline="0" dirty="0" err="1"/>
              <a:t>murió</a:t>
            </a:r>
            <a:r>
              <a:rPr lang="en-GB" b="0" i="0" baseline="0" dirty="0"/>
              <a:t>’ in Y9 T2 but it may be worth recapping this.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Frequency of unknown words:</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err="1"/>
              <a:t>tranquilamente</a:t>
            </a:r>
            <a:r>
              <a:rPr lang="en-GB" b="0" i="0" baseline="0" dirty="0"/>
              <a:t> [4526] (not glossed as students have learnt ‘</a:t>
            </a:r>
            <a:r>
              <a:rPr lang="en-GB" b="0" i="0" baseline="0" dirty="0" err="1"/>
              <a:t>tranquilo</a:t>
            </a:r>
            <a:r>
              <a:rPr lang="en-GB" b="0" i="0" baseline="0" dirty="0"/>
              <a:t>’ and the affix –</a:t>
            </a:r>
            <a:r>
              <a:rPr lang="en-GB" b="0" i="0" baseline="0" dirty="0" err="1"/>
              <a:t>mente</a:t>
            </a:r>
            <a:r>
              <a:rPr lang="en-GB" b="0" i="0" baseline="0" dirty="0"/>
              <a:t>); </a:t>
            </a:r>
            <a:r>
              <a:rPr lang="en-GB" b="0" i="0" baseline="0" dirty="0" err="1"/>
              <a:t>violencia</a:t>
            </a:r>
            <a:r>
              <a:rPr lang="en-GB" b="0" i="0" baseline="0" dirty="0"/>
              <a:t> [1100]; </a:t>
            </a:r>
            <a:r>
              <a:rPr lang="en-GB" b="0" i="0" baseline="0" dirty="0" err="1"/>
              <a:t>conectar</a:t>
            </a:r>
            <a:r>
              <a:rPr lang="en-GB" b="0" i="0" baseline="0" dirty="0"/>
              <a:t> [1973]</a:t>
            </a:r>
          </a:p>
          <a:p>
            <a:pPr marL="0"/>
            <a:endParaRPr lang="en-GB" baseline="0" dirty="0"/>
          </a:p>
          <a:p>
            <a:pPr marL="0"/>
            <a:r>
              <a:rPr lang="en-GB" b="0" baseline="0" dirty="0"/>
              <a:t>Images free to use from </a:t>
            </a:r>
            <a:r>
              <a:rPr lang="en-GB" b="0" baseline="0" dirty="0" err="1"/>
              <a:t>wikicommons</a:t>
            </a:r>
            <a:r>
              <a:rPr lang="en-GB" b="0" baseline="0" dirty="0"/>
              <a:t> and from the Museo Casa de la Memoria website.</a:t>
            </a:r>
          </a:p>
          <a:p>
            <a:pPr marL="0"/>
            <a:r>
              <a:rPr lang="en-GB" dirty="0"/>
              <a:t>https://</a:t>
            </a:r>
            <a:r>
              <a:rPr lang="en-GB" dirty="0" err="1"/>
              <a:t>commons.wikimedia.org</a:t>
            </a:r>
            <a:r>
              <a:rPr lang="en-GB" dirty="0"/>
              <a:t>/wiki/File:Metrocable_and_Comuna_1_in_Medell%C3%ADn_01.jpg</a:t>
            </a:r>
          </a:p>
          <a:p>
            <a:pPr marL="0"/>
            <a:r>
              <a:rPr lang="en-GB" dirty="0"/>
              <a:t>https://</a:t>
            </a:r>
            <a:r>
              <a:rPr lang="en-GB" dirty="0" err="1"/>
              <a:t>www.museocasadelamemoria.gov.co</a:t>
            </a:r>
            <a:r>
              <a:rPr lang="en-GB" dirty="0"/>
              <a:t>/</a:t>
            </a:r>
            <a:r>
              <a:rPr lang="en-GB" dirty="0" err="1"/>
              <a:t>en</a:t>
            </a:r>
            <a:r>
              <a:rPr lang="en-GB" dirty="0"/>
              <a:t>/</a:t>
            </a:r>
            <a:r>
              <a:rPr lang="en-GB" dirty="0" err="1"/>
              <a:t>elmuseo</a:t>
            </a:r>
            <a:r>
              <a:rPr lang="en-GB" dirty="0"/>
              <a:t>/</a:t>
            </a:r>
            <a:r>
              <a:rPr lang="en-GB" dirty="0" err="1"/>
              <a:t>acerca</a:t>
            </a:r>
            <a:r>
              <a:rPr lang="en-GB" dirty="0"/>
              <a:t>-de-</a:t>
            </a:r>
            <a:r>
              <a:rPr lang="en-GB" dirty="0" err="1"/>
              <a:t>nosotros</a:t>
            </a:r>
            <a:r>
              <a:rPr lang="en-GB" dirty="0"/>
              <a:t>/</a:t>
            </a:r>
          </a:p>
          <a:p>
            <a:pPr marL="0"/>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0732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a:r>
              <a:rPr lang="en-US" b="1"/>
              <a:t>OPTIONAL HOMEWORK</a:t>
            </a:r>
          </a:p>
          <a:p>
            <a:endParaRPr lang="en-US" b="1" dirty="0"/>
          </a:p>
          <a:p>
            <a:pPr marL="0"/>
            <a:r>
              <a:rPr lang="en-US" b="1" dirty="0"/>
              <a:t>Aim</a:t>
            </a:r>
            <a:r>
              <a:rPr lang="en-US" b="1"/>
              <a:t>: </a:t>
            </a:r>
            <a:r>
              <a:rPr lang="en-US" b="0"/>
              <a:t>to </a:t>
            </a:r>
            <a:r>
              <a:rPr lang="en-GB" sz="1200" kern="1200" dirty="0">
                <a:solidFill>
                  <a:schemeClr val="tx1"/>
                </a:solidFill>
                <a:effectLst/>
                <a:latin typeface="+mn-lt"/>
                <a:ea typeface="+mn-ea"/>
                <a:cs typeface="+mn-cs"/>
              </a:rPr>
              <a:t>produce</a:t>
            </a:r>
            <a:r>
              <a:rPr lang="en-GB" sz="1200" kern="1200" baseline="0" dirty="0">
                <a:solidFill>
                  <a:schemeClr val="tx1"/>
                </a:solidFill>
                <a:effectLst/>
                <a:latin typeface="+mn-lt"/>
                <a:ea typeface="+mn-ea"/>
                <a:cs typeface="+mn-cs"/>
              </a:rPr>
              <a:t> the new and revisited features in writing </a:t>
            </a:r>
            <a:r>
              <a:rPr lang="en-GB" sz="1200" kern="1200" baseline="0">
                <a:solidFill>
                  <a:schemeClr val="tx1"/>
                </a:solidFill>
                <a:effectLst/>
                <a:latin typeface="+mn-lt"/>
                <a:ea typeface="+mn-ea"/>
                <a:cs typeface="+mn-cs"/>
              </a:rPr>
              <a:t>about the past of another </a:t>
            </a:r>
            <a:r>
              <a:rPr lang="en-GB" sz="1200" kern="1200" baseline="0" dirty="0">
                <a:solidFill>
                  <a:schemeClr val="tx1"/>
                </a:solidFill>
                <a:effectLst/>
                <a:latin typeface="+mn-lt"/>
                <a:ea typeface="+mn-ea"/>
                <a:cs typeface="+mn-cs"/>
              </a:rPr>
              <a:t>Spanish speaking country. </a:t>
            </a:r>
            <a:endParaRPr lang="x-none" sz="1200" kern="1200" dirty="0">
              <a:solidFill>
                <a:schemeClr val="tx1"/>
              </a:solidFill>
              <a:effectLst/>
              <a:latin typeface="+mn-lt"/>
              <a:ea typeface="+mn-ea"/>
              <a:cs typeface="+mn-cs"/>
            </a:endParaRPr>
          </a:p>
          <a:p>
            <a:endParaRPr lang="en-US" b="1" dirty="0"/>
          </a:p>
          <a:p>
            <a:pPr marL="0"/>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Go</a:t>
            </a:r>
            <a:r>
              <a:rPr lang="es-ES" dirty="0"/>
              <a:t> </a:t>
            </a:r>
            <a:r>
              <a:rPr lang="es-ES" dirty="0" err="1"/>
              <a:t>through</a:t>
            </a:r>
            <a:r>
              <a:rPr lang="es-ES" dirty="0"/>
              <a:t> all </a:t>
            </a:r>
            <a:r>
              <a:rPr lang="es-ES" dirty="0" err="1"/>
              <a:t>the</a:t>
            </a:r>
            <a:r>
              <a:rPr lang="es-ES" dirty="0"/>
              <a:t> </a:t>
            </a:r>
            <a:r>
              <a:rPr lang="es-ES" dirty="0" err="1"/>
              <a:t>prompts</a:t>
            </a:r>
            <a:r>
              <a:rPr lang="es-ES" dirty="0"/>
              <a:t> to </a:t>
            </a:r>
            <a:r>
              <a:rPr lang="es-ES" dirty="0" err="1"/>
              <a:t>ensure</a:t>
            </a:r>
            <a:r>
              <a:rPr lang="es-ES" dirty="0"/>
              <a:t> </a:t>
            </a:r>
            <a:r>
              <a:rPr lang="es-ES" dirty="0" err="1"/>
              <a:t>that</a:t>
            </a:r>
            <a:r>
              <a:rPr lang="es-ES" dirty="0"/>
              <a:t> </a:t>
            </a:r>
            <a:r>
              <a:rPr lang="es-ES" dirty="0" err="1"/>
              <a:t>each</a:t>
            </a:r>
            <a:r>
              <a:rPr lang="es-ES" dirty="0"/>
              <a:t> </a:t>
            </a:r>
            <a:r>
              <a:rPr lang="es-ES" dirty="0" err="1"/>
              <a:t>is</a:t>
            </a:r>
            <a:r>
              <a:rPr lang="es-ES" dirty="0"/>
              <a:t> </a:t>
            </a:r>
            <a:r>
              <a:rPr lang="es-ES" dirty="0" err="1"/>
              <a:t>understood</a:t>
            </a:r>
            <a:r>
              <a:rPr lang="es-ES"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Encourage</a:t>
            </a:r>
            <a:r>
              <a:rPr lang="es-ES" dirty="0"/>
              <a:t> </a:t>
            </a:r>
            <a:r>
              <a:rPr lang="es-ES" dirty="0" err="1"/>
              <a:t>students</a:t>
            </a:r>
            <a:r>
              <a:rPr lang="es-ES" dirty="0"/>
              <a:t> to </a:t>
            </a:r>
            <a:r>
              <a:rPr lang="es-ES" dirty="0" err="1"/>
              <a:t>write</a:t>
            </a:r>
            <a:r>
              <a:rPr lang="es-ES" dirty="0"/>
              <a:t> </a:t>
            </a:r>
            <a:r>
              <a:rPr lang="es-ES" dirty="0" err="1"/>
              <a:t>their</a:t>
            </a:r>
            <a:r>
              <a:rPr lang="es-ES" dirty="0"/>
              <a:t> </a:t>
            </a:r>
            <a:r>
              <a:rPr lang="es-ES" dirty="0" err="1"/>
              <a:t>own</a:t>
            </a:r>
            <a:r>
              <a:rPr lang="es-ES" dirty="0"/>
              <a:t> </a:t>
            </a:r>
            <a:r>
              <a:rPr lang="es-ES" dirty="0" err="1"/>
              <a:t>text</a:t>
            </a:r>
            <a:r>
              <a:rPr lang="es-ES" dirty="0"/>
              <a:t> </a:t>
            </a:r>
            <a:r>
              <a:rPr lang="es-ES" dirty="0" err="1"/>
              <a:t>about</a:t>
            </a:r>
            <a:r>
              <a:rPr lang="es-ES" dirty="0"/>
              <a:t> </a:t>
            </a:r>
            <a:r>
              <a:rPr lang="es-ES" err="1"/>
              <a:t>another</a:t>
            </a:r>
            <a:r>
              <a:rPr lang="es-ES"/>
              <a:t> Spanish-speaking city, comparing it in the past and present.</a:t>
            </a: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757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0">
              <a:latin typeface="Calibri"/>
              <a:ea typeface="Calibri"/>
              <a:cs typeface="Calibri"/>
              <a:sym typeface="Calibri"/>
            </a:endParaRPr>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a:t>OPTIONAL EXTRA VOCABULARY</a:t>
            </a:r>
            <a:r>
              <a:rPr lang="en-GB" b="1" baseline="0"/>
              <a:t> PRACTICE #1</a:t>
            </a:r>
          </a:p>
          <a:p>
            <a:pPr marL="0"/>
            <a:endParaRPr lang="en-GB" b="1"/>
          </a:p>
          <a:p>
            <a:pPr marL="0"/>
            <a:r>
              <a:rPr lang="en-GB" b="1"/>
              <a:t>Timing</a:t>
            </a:r>
            <a:r>
              <a:rPr lang="en-GB" b="1" dirty="0"/>
              <a:t>: </a:t>
            </a:r>
            <a:r>
              <a:rPr lang="en-GB" b="0" dirty="0"/>
              <a:t>3 minutes (12 slides)</a:t>
            </a:r>
            <a:br>
              <a:rPr lang="en-GB" b="0" dirty="0"/>
            </a:br>
            <a:r>
              <a:rPr lang="en-GB" b="0" dirty="0"/>
              <a:t/>
            </a:r>
            <a:br>
              <a:rPr lang="en-GB" b="0" dirty="0"/>
            </a:br>
            <a:r>
              <a:rPr lang="en-GB" b="1" dirty="0"/>
              <a:t>Aim</a:t>
            </a:r>
            <a:r>
              <a:rPr lang="en-GB" b="1"/>
              <a:t>: </a:t>
            </a:r>
            <a:r>
              <a:rPr lang="en-GB" b="0"/>
              <a:t>to give</a:t>
            </a:r>
            <a:r>
              <a:rPr lang="en-GB" b="0" baseline="0"/>
              <a:t> students additional practice in productive </a:t>
            </a:r>
            <a:r>
              <a:rPr lang="en-GB" b="0"/>
              <a:t>oral </a:t>
            </a:r>
            <a:r>
              <a:rPr lang="en-GB" b="0" dirty="0"/>
              <a:t>recall of </a:t>
            </a:r>
            <a:r>
              <a:rPr lang="en-GB" b="0"/>
              <a:t>this lesson’s new </a:t>
            </a:r>
            <a:r>
              <a:rPr lang="en-GB" b="0" dirty="0"/>
              <a:t>words.</a:t>
            </a:r>
            <a:br>
              <a:rPr lang="en-GB" b="0" dirty="0"/>
            </a:br>
            <a:r>
              <a:rPr lang="en-GB" dirty="0"/>
              <a:t/>
            </a:r>
            <a:br>
              <a:rPr lang="en-GB" dirty="0"/>
            </a:br>
            <a:r>
              <a:rPr lang="en-GB" b="1" dirty="0"/>
              <a:t>Procedure:</a:t>
            </a:r>
            <a:r>
              <a:rPr lang="en-GB" dirty="0"/>
              <a:t/>
            </a:r>
            <a:br>
              <a:rPr lang="en-GB" dirty="0"/>
            </a:br>
            <a:r>
              <a:rPr lang="en-GB" dirty="0"/>
              <a:t>1. Teacher elicits vocabulary orally from students, in response to the prompt (picture and word) in </a:t>
            </a:r>
            <a:r>
              <a:rPr lang="en-GB"/>
              <a:t>the centre.</a:t>
            </a:r>
          </a:p>
          <a:p>
            <a:pPr marL="0"/>
            <a:r>
              <a:rPr lang="en-GB"/>
              <a:t>2</a:t>
            </a:r>
            <a:r>
              <a:rPr lang="en-GB" dirty="0"/>
              <a:t>. Click </a:t>
            </a:r>
            <a:r>
              <a:rPr lang="en-GB"/>
              <a:t>for answer.</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4345D-596D-48BE-B181-C0E3EB9E7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39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Slide 2/3</a:t>
            </a:r>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dirty="0"/>
              <a:t>to recognise</a:t>
            </a:r>
            <a:r>
              <a:rPr lang="en-GB" baseline="0" dirty="0"/>
              <a:t> the meaning of each new vocabulary item.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latin typeface="Calibri"/>
                <a:ea typeface="Calibri"/>
                <a:cs typeface="Calibri"/>
                <a:sym typeface="Calibri"/>
              </a:rPr>
              <a:t>Students look at the picture or read the word in English when it appears on the slide and say out loud the corresponding word in Spanish from the list</a:t>
            </a:r>
            <a:r>
              <a:rPr lang="en-GB" sz="1200">
                <a:solidFill>
                  <a:schemeClr val="dk1"/>
                </a:solidFill>
                <a:latin typeface="Calibri"/>
                <a:ea typeface="Calibri"/>
                <a:cs typeface="Calibri"/>
                <a:sym typeface="Calibri"/>
              </a:rPr>
              <a:t>. </a:t>
            </a:r>
          </a:p>
          <a:p>
            <a:pPr marL="228600" lvl="0" indent="-228600" algn="l" rtl="0">
              <a:spcBef>
                <a:spcPts val="0"/>
              </a:spcBef>
              <a:spcAft>
                <a:spcPts val="0"/>
              </a:spcAft>
              <a:buClr>
                <a:schemeClr val="dk1"/>
              </a:buClr>
              <a:buSzPts val="1200"/>
              <a:buFont typeface="Calibri"/>
              <a:buAutoNum type="arabicPeriod"/>
            </a:pPr>
            <a:r>
              <a:rPr lang="en-GB" sz="1200" b="0">
                <a:solidFill>
                  <a:schemeClr val="dk1"/>
                </a:solidFill>
                <a:latin typeface="Calibri"/>
                <a:ea typeface="Calibri"/>
                <a:cs typeface="Calibri"/>
                <a:sym typeface="Calibri"/>
              </a:rPr>
              <a:t>Click </a:t>
            </a:r>
            <a:r>
              <a:rPr lang="en-GB" sz="1200" b="0" dirty="0">
                <a:solidFill>
                  <a:schemeClr val="dk1"/>
                </a:solidFill>
                <a:latin typeface="Calibri"/>
                <a:ea typeface="Calibri"/>
                <a:cs typeface="Calibri"/>
                <a:sym typeface="Calibri"/>
              </a:rPr>
              <a:t>to bring up the correct answer.</a:t>
            </a:r>
            <a:endParaRPr dirty="0"/>
          </a:p>
          <a:p>
            <a:pPr marL="0" lvl="0" indent="0" algn="l" rtl="0">
              <a:spcBef>
                <a:spcPts val="0"/>
              </a:spcBef>
              <a:spcAft>
                <a:spcPts val="0"/>
              </a:spcAft>
              <a:buClr>
                <a:schemeClr val="dk1"/>
              </a:buClr>
              <a:buSzPts val="1200"/>
              <a:buFont typeface="Calibri"/>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Note: </a:t>
            </a:r>
            <a:r>
              <a:rPr lang="en-GB" sz="1200" b="0" dirty="0">
                <a:solidFill>
                  <a:schemeClr val="dk1"/>
                </a:solidFill>
                <a:latin typeface="Calibri"/>
                <a:ea typeface="Calibri"/>
                <a:cs typeface="Calibri"/>
                <a:sym typeface="Calibri"/>
              </a:rPr>
              <a:t>this activity focuses on identification of vocabulary. The next activity requires students to recall the vocabulary themselves. Teachers might wish to use this slide as a lead in/recap ahead of the </a:t>
            </a:r>
            <a:r>
              <a:rPr lang="en-GB" sz="1200" b="0">
                <a:solidFill>
                  <a:schemeClr val="dk1"/>
                </a:solidFill>
                <a:latin typeface="Calibri"/>
                <a:ea typeface="Calibri"/>
                <a:cs typeface="Calibri"/>
                <a:sym typeface="Calibri"/>
              </a:rPr>
              <a:t>next slide</a:t>
            </a:r>
            <a:r>
              <a:rPr lang="en-GB" sz="1200" b="0" baseline="0">
                <a:solidFill>
                  <a:schemeClr val="dk1"/>
                </a:solidFill>
                <a:latin typeface="Calibri"/>
                <a:ea typeface="Calibri"/>
                <a:cs typeface="Calibri"/>
                <a:sym typeface="Calibri"/>
              </a:rPr>
              <a:t>.</a:t>
            </a:r>
            <a:endParaRPr b="0" dirty="0"/>
          </a:p>
        </p:txBody>
      </p:sp>
      <p:sp>
        <p:nvSpPr>
          <p:cNvPr id="363" name="Google Shape;36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94408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GB" b="1" dirty="0"/>
              <a:t>OPTIONAL EXTRA VOCABULARY</a:t>
            </a:r>
            <a:r>
              <a:rPr lang="en-GB" b="1" baseline="0" dirty="0"/>
              <a:t> PRACTICE #2</a:t>
            </a:r>
            <a:endParaRPr lang="en-GB" b="1" dirty="0"/>
          </a:p>
          <a:p>
            <a:pPr marL="0"/>
            <a:endParaRPr lang="en-GB" b="1" dirty="0"/>
          </a:p>
          <a:p>
            <a:pPr marL="0"/>
            <a:r>
              <a:rPr lang="en-GB" b="1" dirty="0"/>
              <a:t>Timing: </a:t>
            </a:r>
            <a:r>
              <a:rPr lang="en-GB" b="0" dirty="0"/>
              <a:t>6 minutes</a:t>
            </a:r>
          </a:p>
          <a:p>
            <a:pPr marL="0"/>
            <a:endParaRPr lang="en-GB" b="0" dirty="0"/>
          </a:p>
          <a:p>
            <a:pPr marL="0"/>
            <a:r>
              <a:rPr lang="en-GB" b="1" dirty="0"/>
              <a:t>Aims:</a:t>
            </a:r>
          </a:p>
          <a:p>
            <a:pPr marL="57150" indent="-285750">
              <a:buAutoNum type="romanLcParenR"/>
            </a:pPr>
            <a:r>
              <a:rPr lang="en-GB" b="0" dirty="0"/>
              <a:t>aural</a:t>
            </a:r>
            <a:r>
              <a:rPr lang="en-GB" b="0" baseline="0" dirty="0"/>
              <a:t> recognition and </a:t>
            </a:r>
            <a:r>
              <a:rPr lang="en-GB" b="0" dirty="0"/>
              <a:t>comprehension of revisited vocabulary in context.</a:t>
            </a:r>
          </a:p>
          <a:p>
            <a:pPr marL="0" marR="0" lvl="0" indent="-285750" algn="l" defTabSz="914400" rtl="0" eaLnBrk="1" fontAlgn="auto" latinLnBrk="0" hangingPunct="1">
              <a:lnSpc>
                <a:spcPct val="100000"/>
              </a:lnSpc>
              <a:spcBef>
                <a:spcPts val="0"/>
              </a:spcBef>
              <a:spcAft>
                <a:spcPts val="0"/>
              </a:spcAft>
              <a:buClr>
                <a:srgbClr val="000000"/>
              </a:buClr>
              <a:buSzPts val="1400"/>
              <a:buFont typeface="Arial"/>
              <a:buAutoNum type="romanLcParenR"/>
              <a:tabLst/>
              <a:defRPr/>
            </a:pPr>
            <a:r>
              <a:rPr lang="en-GB" b="0" dirty="0"/>
              <a:t>accurate transcription</a:t>
            </a:r>
            <a:r>
              <a:rPr lang="en-GB" b="0" baseline="0" dirty="0"/>
              <a:t> of the vocabulary</a:t>
            </a:r>
            <a:r>
              <a:rPr lang="en-GB" dirty="0"/>
              <a:t/>
            </a:r>
            <a:br>
              <a:rPr lang="en-GB" dirty="0"/>
            </a:br>
            <a:r>
              <a:rPr lang="en-GB" dirty="0"/>
              <a:t/>
            </a:r>
            <a:br>
              <a:rPr lang="en-GB" dirty="0"/>
            </a:br>
            <a:r>
              <a:rPr lang="en-GB" b="1" dirty="0"/>
              <a:t>Procedure:</a:t>
            </a:r>
            <a:r>
              <a:rPr lang="en-GB" dirty="0"/>
              <a:t/>
            </a:r>
            <a:br>
              <a:rPr lang="en-GB" dirty="0"/>
            </a:br>
            <a:r>
              <a:rPr lang="en-GB" dirty="0"/>
              <a:t>1. Hand out the printed speaking cards to student</a:t>
            </a:r>
            <a:r>
              <a:rPr lang="en-GB" baseline="0" dirty="0"/>
              <a:t> A only. These are available in a separate word doc.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2. </a:t>
            </a:r>
            <a:r>
              <a:rPr lang="en-GB" dirty="0"/>
              <a:t>Student B faces the board.</a:t>
            </a:r>
            <a:endParaRPr lang="en-GB"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3. </a:t>
            </a:r>
            <a:r>
              <a:rPr lang="en-GB" dirty="0"/>
              <a:t>Student A reads the full headline on his/her</a:t>
            </a:r>
            <a:r>
              <a:rPr lang="en-GB" baseline="0" dirty="0"/>
              <a:t> cards </a:t>
            </a:r>
            <a:r>
              <a:rPr lang="en-GB" dirty="0"/>
              <a:t>aloud. </a:t>
            </a:r>
          </a:p>
          <a:p>
            <a:pPr marL="0"/>
            <a:r>
              <a:rPr lang="en-GB" dirty="0"/>
              <a:t>4. Student B writes the word s/he heard in the gap.</a:t>
            </a:r>
          </a:p>
          <a:p>
            <a:pPr marL="0"/>
            <a:r>
              <a:rPr lang="en-GB" dirty="0"/>
              <a:t>6. Click</a:t>
            </a:r>
            <a:r>
              <a:rPr lang="en-GB" baseline="0" dirty="0"/>
              <a:t> to reveal the translations.</a:t>
            </a:r>
          </a:p>
          <a:p>
            <a:pPr marL="0"/>
            <a:r>
              <a:rPr lang="en-GB" baseline="0" dirty="0"/>
              <a:t>7. Note that the activity includes unknown words. These are not glossed on this slide, as the English translation is provided, but they are on the next slide, where only the Spanish is </a:t>
            </a:r>
            <a:r>
              <a:rPr lang="en-GB" baseline="0"/>
              <a:t>given.</a:t>
            </a:r>
          </a:p>
          <a:p>
            <a:pPr marL="0"/>
            <a:endParaRPr lang="en-GB" baseline="0"/>
          </a:p>
          <a:p>
            <a:pPr marL="0"/>
            <a:r>
              <a:rPr lang="en-GB" b="1" baseline="0"/>
              <a:t>Transcript: </a:t>
            </a:r>
          </a:p>
          <a:p>
            <a:pPr marL="0">
              <a:buAutoNum type="arabicPeriod"/>
            </a:pPr>
            <a:r>
              <a:rPr lang="en-GB" b="0" baseline="0"/>
              <a:t>Muchos esfuerzos, un objetivo: el futuro del planeta.</a:t>
            </a:r>
          </a:p>
          <a:p>
            <a:pPr marL="0">
              <a:buAutoNum type="arabicPeriod"/>
            </a:pPr>
            <a:r>
              <a:rPr lang="en-GB" b="0" baseline="0"/>
              <a:t>La mala calidad del medio ambiente causa 12,6 millones de muertes al año. </a:t>
            </a:r>
          </a:p>
          <a:p>
            <a:pPr marL="0">
              <a:buAutoNum type="arabicPeriod"/>
            </a:pPr>
            <a:r>
              <a:rPr lang="en-GB" b="0" baseline="0"/>
              <a:t>San Petersburgo celebra su primera boda real en más de un siglo.</a:t>
            </a:r>
          </a:p>
          <a:p>
            <a:pPr marL="0">
              <a:buAutoNum type="arabicPeriod"/>
            </a:pPr>
            <a:r>
              <a:rPr lang="en-GB" b="0" baseline="0"/>
              <a:t>El sabor perdido de los tomates.</a:t>
            </a:r>
          </a:p>
          <a:p>
            <a:pPr marL="0">
              <a:buAutoNum type="arabicPeriod"/>
            </a:pPr>
            <a:r>
              <a:rPr lang="en-GB" b="0" baseline="0"/>
              <a:t>Nadal, de golpe a golpe.</a:t>
            </a:r>
          </a:p>
          <a:p>
            <a:pPr marL="0">
              <a:buAutoNum type="arabicPeriod"/>
            </a:pPr>
            <a:r>
              <a:rPr lang="en-GB" b="0" baseline="0"/>
              <a:t>Guerra al plástico.</a:t>
            </a:r>
          </a:p>
          <a:p>
            <a:pPr marL="0">
              <a:buAutoNum type="arabicPeriod"/>
            </a:pPr>
            <a:r>
              <a:rPr lang="en-GB" b="0" baseline="0"/>
              <a:t>Ser creative permitió sobrevivir al ‘homo sapiens’.</a:t>
            </a:r>
          </a:p>
          <a:p>
            <a:pPr marL="0">
              <a:buAutoNum type="arabicPeriod"/>
            </a:pPr>
            <a:r>
              <a:rPr lang="en-GB" b="0" baseline="0"/>
              <a:t>En este momento es casi imposible distinguir une gripe de la covid.</a:t>
            </a:r>
          </a:p>
          <a:p>
            <a:pPr marL="0">
              <a:buAutoNum type="arabicPeriod"/>
            </a:pPr>
            <a:endParaRPr lang="en-GB" b="1" dirty="0"/>
          </a:p>
          <a:p>
            <a:pPr marL="0"/>
            <a:endParaRPr lang="en-GB" dirty="0"/>
          </a:p>
          <a:p>
            <a:pPr marL="0"/>
            <a:r>
              <a:rPr lang="en-GB" b="1" dirty="0"/>
              <a:t>Note: </a:t>
            </a:r>
            <a:r>
              <a:rPr lang="en-GB" dirty="0"/>
              <a:t>before starting the activity, it may be worth</a:t>
            </a:r>
            <a:r>
              <a:rPr lang="en-GB" baseline="0" dirty="0"/>
              <a:t> checking understanding of ‘San </a:t>
            </a:r>
            <a:r>
              <a:rPr lang="en-GB" baseline="0" dirty="0" err="1"/>
              <a:t>Petersburgo</a:t>
            </a:r>
            <a:r>
              <a:rPr lang="en-GB" baseline="0" dirty="0"/>
              <a:t>’ and the term ‘Homo Sapiens</a:t>
            </a:r>
            <a:r>
              <a:rPr lang="en-GB" baseline="0"/>
              <a:t>’. </a:t>
            </a:r>
            <a:endParaRPr lang="en-GB" baseline="0" dirty="0"/>
          </a:p>
          <a:p>
            <a:pPr marL="0"/>
            <a:endParaRPr lang="en-GB" dirty="0"/>
          </a:p>
          <a:p>
            <a:pPr marL="0"/>
            <a:r>
              <a:rPr lang="en-US" b="1" dirty="0"/>
              <a:t>Source of sentences: </a:t>
            </a:r>
            <a:r>
              <a:rPr lang="en-US" b="0" dirty="0"/>
              <a:t>https://</a:t>
            </a:r>
            <a:r>
              <a:rPr lang="en-US" b="0" dirty="0" err="1"/>
              <a:t>elpais.com</a:t>
            </a:r>
            <a:r>
              <a:rPr lang="en-US" b="0" dirty="0"/>
              <a:t>/</a:t>
            </a:r>
          </a:p>
          <a:p>
            <a:pPr marL="0"/>
            <a:r>
              <a:rPr lang="en-US" b="1" dirty="0"/>
              <a:t>Picture source: </a:t>
            </a:r>
            <a:r>
              <a:rPr lang="en-US" b="0" dirty="0"/>
              <a:t>Javier </a:t>
            </a:r>
            <a:r>
              <a:rPr lang="en-US" b="0" dirty="0" err="1"/>
              <a:t>Micora</a:t>
            </a:r>
            <a:r>
              <a:rPr lang="en-US" b="0" dirty="0"/>
              <a:t> on Flickr. </a:t>
            </a:r>
            <a:r>
              <a:rPr lang="en-GB" sz="1200" b="0" i="0" u="none" strike="noStrike" cap="none" dirty="0">
                <a:solidFill>
                  <a:schemeClr val="dk1"/>
                </a:solidFill>
                <a:effectLst/>
                <a:latin typeface="Calibri"/>
                <a:ea typeface="Calibri"/>
                <a:cs typeface="Calibri"/>
                <a:sym typeface="Calibri"/>
              </a:rPr>
              <a:t>Attribution 2.0 Generic (CC BY 2.0)</a:t>
            </a:r>
          </a:p>
          <a:p>
            <a:pPr marL="0"/>
            <a:r>
              <a:rPr lang="en-GB" sz="1200" b="0" i="0" u="none" strike="noStrike" cap="none" dirty="0">
                <a:solidFill>
                  <a:schemeClr val="dk1"/>
                </a:solidFill>
                <a:effectLst/>
                <a:latin typeface="Calibri"/>
                <a:ea typeface="Calibri"/>
                <a:cs typeface="Calibri"/>
                <a:sym typeface="Calibri"/>
              </a:rPr>
              <a:t>Retrieved</a:t>
            </a:r>
            <a:r>
              <a:rPr lang="en-GB" sz="1200" b="0" i="0" u="none" strike="noStrike" cap="none" baseline="0" dirty="0">
                <a:solidFill>
                  <a:schemeClr val="dk1"/>
                </a:solidFill>
                <a:effectLst/>
                <a:latin typeface="Calibri"/>
                <a:ea typeface="Calibri"/>
                <a:cs typeface="Calibri"/>
                <a:sym typeface="Calibri"/>
              </a:rPr>
              <a:t> from: https://</a:t>
            </a:r>
            <a:r>
              <a:rPr lang="en-GB" sz="1200" b="0" i="0" u="none" strike="noStrike" cap="none" baseline="0" dirty="0" err="1">
                <a:solidFill>
                  <a:schemeClr val="dk1"/>
                </a:solidFill>
                <a:effectLst/>
                <a:latin typeface="Calibri"/>
                <a:ea typeface="Calibri"/>
                <a:cs typeface="Calibri"/>
                <a:sym typeface="Calibri"/>
              </a:rPr>
              <a:t>www.journalism.co.uk</a:t>
            </a:r>
            <a:r>
              <a:rPr lang="en-GB" sz="1200" b="0" i="0" u="none" strike="noStrike" cap="none" baseline="0" dirty="0">
                <a:solidFill>
                  <a:schemeClr val="dk1"/>
                </a:solidFill>
                <a:effectLst/>
                <a:latin typeface="Calibri"/>
                <a:ea typeface="Calibri"/>
                <a:cs typeface="Calibri"/>
                <a:sym typeface="Calibri"/>
              </a:rPr>
              <a:t>/news/-editors13-why-el-pais-investing-at-a-time-of-crisis-/s2/a553149/</a:t>
            </a:r>
          </a:p>
          <a:p>
            <a:pPr marL="0"/>
            <a:endParaRPr lang="en-US" b="0" dirty="0"/>
          </a:p>
          <a:p>
            <a:pPr marL="0"/>
            <a:r>
              <a:rPr lang="en-US" b="1" dirty="0"/>
              <a:t>Words revisited in the sentences: </a:t>
            </a:r>
            <a:r>
              <a:rPr lang="en-US" b="0" dirty="0" err="1"/>
              <a:t>planeta</a:t>
            </a:r>
            <a:r>
              <a:rPr lang="en-US" b="0" dirty="0"/>
              <a:t>,</a:t>
            </a:r>
            <a:r>
              <a:rPr lang="en-US" b="0" baseline="0" dirty="0"/>
              <a:t> medio </a:t>
            </a:r>
            <a:r>
              <a:rPr lang="en-US" b="0" baseline="0" dirty="0" err="1"/>
              <a:t>ambiente</a:t>
            </a:r>
            <a:r>
              <a:rPr lang="en-US" b="0" baseline="0" dirty="0"/>
              <a:t>, </a:t>
            </a:r>
            <a:r>
              <a:rPr lang="en-US" b="0" baseline="0" dirty="0" err="1"/>
              <a:t>boda</a:t>
            </a:r>
            <a:r>
              <a:rPr lang="en-US" b="0" baseline="0" dirty="0"/>
              <a:t>, </a:t>
            </a:r>
            <a:r>
              <a:rPr lang="en-US" b="0" baseline="0" dirty="0" err="1"/>
              <a:t>sabor</a:t>
            </a:r>
            <a:r>
              <a:rPr lang="en-US" b="0" baseline="0" dirty="0"/>
              <a:t>, golpe, </a:t>
            </a:r>
            <a:r>
              <a:rPr lang="en-US" b="0" baseline="0" dirty="0" err="1"/>
              <a:t>plástico</a:t>
            </a:r>
            <a:r>
              <a:rPr lang="en-US" b="0" baseline="0" dirty="0"/>
              <a:t>, </a:t>
            </a:r>
            <a:r>
              <a:rPr lang="en-US" b="0" baseline="0" dirty="0" err="1"/>
              <a:t>sobrevivir</a:t>
            </a:r>
            <a:r>
              <a:rPr lang="en-US" b="0" baseline="0" dirty="0"/>
              <a:t>, </a:t>
            </a:r>
            <a:r>
              <a:rPr lang="en-US" b="0" baseline="0" dirty="0" err="1"/>
              <a:t>en</a:t>
            </a:r>
            <a:r>
              <a:rPr lang="en-US" b="0" baseline="0" dirty="0"/>
              <a:t> </a:t>
            </a:r>
            <a:r>
              <a:rPr lang="en-US" b="0" baseline="0" dirty="0" err="1"/>
              <a:t>este</a:t>
            </a:r>
            <a:r>
              <a:rPr lang="en-US" b="0" baseline="0" dirty="0"/>
              <a:t> </a:t>
            </a:r>
            <a:r>
              <a:rPr lang="en-US" b="0" baseline="0" dirty="0" err="1"/>
              <a:t>momento</a:t>
            </a:r>
            <a:r>
              <a:rPr lang="en-US" b="1" dirty="0"/>
              <a:t>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words (glossed):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titular [2376]; </a:t>
            </a:r>
            <a:r>
              <a:rPr lang="en-GB" b="0" baseline="0" dirty="0" err="1"/>
              <a:t>objetivo</a:t>
            </a:r>
            <a:r>
              <a:rPr lang="en-GB" b="0" baseline="0" dirty="0"/>
              <a:t> [657]; </a:t>
            </a:r>
            <a:r>
              <a:rPr lang="en-GB" b="0" baseline="0" dirty="0" err="1"/>
              <a:t>distinguir</a:t>
            </a:r>
            <a:r>
              <a:rPr lang="en-GB" b="0" baseline="0" dirty="0"/>
              <a:t> [1412]; gripe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cognates (not glossed):</a:t>
            </a:r>
            <a:r>
              <a:rPr lang="en-GB" baseline="0" dirty="0"/>
              <a:t/>
            </a:r>
            <a:br>
              <a:rPr lang="en-GB" baseline="0" dirty="0"/>
            </a:br>
            <a:r>
              <a:rPr lang="en-GB" baseline="0" dirty="0" err="1"/>
              <a:t>causar</a:t>
            </a:r>
            <a:r>
              <a:rPr lang="en-GB" baseline="0" dirty="0"/>
              <a:t> [900]; real [444]; homo sapiens [N/A}; </a:t>
            </a:r>
            <a:r>
              <a:rPr lang="en-GB" baseline="0" dirty="0" err="1"/>
              <a:t>imposible</a:t>
            </a:r>
            <a:r>
              <a:rPr lang="en-GB" baseline="0" dirty="0"/>
              <a:t> [1418]; </a:t>
            </a:r>
            <a:r>
              <a:rPr lang="en-GB" b="0" baseline="0" dirty="0" err="1"/>
              <a:t>covid</a:t>
            </a:r>
            <a:r>
              <a:rPr lang="en-GB" b="0" baseline="0" dirty="0"/>
              <a:t> [N/A]</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822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a:r>
              <a:rPr lang="en-GB" b="1" dirty="0"/>
              <a:t>Person A</a:t>
            </a:r>
            <a:r>
              <a:rPr lang="en-GB" b="1" baseline="0" dirty="0"/>
              <a:t> speaking cards – DO NOT DISPLAY DURING ACTIVITY</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303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Slide</a:t>
            </a:r>
            <a:r>
              <a:rPr lang="en-GB" b="1" baseline="0" dirty="0"/>
              <a:t> 3/3</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Timing: </a:t>
            </a:r>
            <a:r>
              <a:rPr lang="en-GB" b="0" dirty="0"/>
              <a:t>2 minutes</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dirty="0"/>
              <a:t>to promote productive (oral) recall </a:t>
            </a:r>
            <a:r>
              <a:rPr lang="en-GB"/>
              <a:t>of the new vocabulary</a:t>
            </a:r>
            <a:r>
              <a:rPr lang="en-GB" dirty="0"/>
              <a:t>.</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a:t>Elicit</a:t>
            </a:r>
            <a:r>
              <a:rPr lang="en-GB" b="0" baseline="0"/>
              <a:t> the Spanish for each English word and picture.</a:t>
            </a:r>
            <a:endParaRPr dirty="0"/>
          </a:p>
          <a:p>
            <a:pPr marL="228600" lvl="0" indent="-228600" algn="l" rtl="0">
              <a:spcBef>
                <a:spcPts val="0"/>
              </a:spcBef>
              <a:spcAft>
                <a:spcPts val="0"/>
              </a:spcAft>
              <a:buClr>
                <a:schemeClr val="dk1"/>
              </a:buClr>
              <a:buSzPts val="1200"/>
              <a:buFont typeface="Calibri"/>
              <a:buAutoNum type="arabicPeriod"/>
            </a:pPr>
            <a:r>
              <a:rPr lang="en-GB" b="0" dirty="0"/>
              <a:t>Students say the correct </a:t>
            </a:r>
            <a:r>
              <a:rPr lang="en-GB" b="0"/>
              <a:t>Spanish word.</a:t>
            </a:r>
            <a:endParaRPr dirty="0"/>
          </a:p>
          <a:p>
            <a:pPr marL="228600" lvl="0" indent="-228600" algn="l" rtl="0">
              <a:spcBef>
                <a:spcPts val="0"/>
              </a:spcBef>
              <a:spcAft>
                <a:spcPts val="0"/>
              </a:spcAft>
              <a:buClr>
                <a:schemeClr val="dk1"/>
              </a:buClr>
              <a:buSzPts val="1200"/>
              <a:buFont typeface="Calibri"/>
              <a:buAutoNum type="arabicPeriod"/>
            </a:pPr>
            <a:r>
              <a:rPr lang="en-GB" b="0"/>
              <a:t>Click on</a:t>
            </a:r>
            <a:r>
              <a:rPr lang="en-GB" b="0" baseline="0"/>
              <a:t> the beige box to</a:t>
            </a:r>
            <a:r>
              <a:rPr lang="en-GB" b="0"/>
              <a:t> reveal the</a:t>
            </a:r>
            <a:r>
              <a:rPr lang="en-GB" b="0" baseline="0"/>
              <a:t> </a:t>
            </a:r>
            <a:r>
              <a:rPr lang="en-GB" b="0"/>
              <a:t>answer.</a:t>
            </a:r>
          </a:p>
          <a:p>
            <a:pPr marL="0" lvl="0" indent="0" algn="l" rtl="0">
              <a:spcBef>
                <a:spcPts val="0"/>
              </a:spcBef>
              <a:spcAft>
                <a:spcPts val="0"/>
              </a:spcAft>
              <a:buClr>
                <a:schemeClr val="dk1"/>
              </a:buClr>
              <a:buSzPts val="1200"/>
              <a:buFont typeface="Calibri"/>
              <a:buNone/>
            </a:pPr>
            <a:endParaRPr lang="en-GB" b="0"/>
          </a:p>
          <a:p>
            <a:pPr marL="0" lvl="0" indent="0" algn="l" rtl="0">
              <a:spcBef>
                <a:spcPts val="0"/>
              </a:spcBef>
              <a:spcAft>
                <a:spcPts val="0"/>
              </a:spcAft>
              <a:buClr>
                <a:schemeClr val="dk1"/>
              </a:buClr>
              <a:buSzPts val="1200"/>
              <a:buFont typeface="Calibri"/>
              <a:buNone/>
            </a:pPr>
            <a:r>
              <a:rPr lang="en-GB" b="1"/>
              <a:t>Note:</a:t>
            </a:r>
            <a:r>
              <a:rPr lang="en-GB" b="1" baseline="0"/>
              <a:t> </a:t>
            </a:r>
            <a:r>
              <a:rPr lang="en-GB" b="0" baseline="0"/>
              <a:t>the boxes can be clicked in any order, giving students the flexibility to offer a response to a prompt of their choice.</a:t>
            </a:r>
            <a:endParaRPr b="1" dirty="0"/>
          </a:p>
        </p:txBody>
      </p:sp>
      <p:sp>
        <p:nvSpPr>
          <p:cNvPr id="403" name="Google Shape;40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95505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a:t>Timing: </a:t>
            </a:r>
            <a:r>
              <a:rPr lang="en-GB" b="0"/>
              <a:t>2 minutes</a:t>
            </a:r>
          </a:p>
          <a:p>
            <a:pPr marL="0" lvl="0" indent="0" algn="l" rtl="0">
              <a:spcBef>
                <a:spcPts val="0"/>
              </a:spcBef>
              <a:spcAft>
                <a:spcPts val="0"/>
              </a:spcAft>
              <a:buNone/>
            </a:pPr>
            <a:endParaRPr lang="en-GB" b="1"/>
          </a:p>
          <a:p>
            <a:pPr marL="0" lvl="0" indent="0" algn="l" rtl="0">
              <a:spcBef>
                <a:spcPts val="0"/>
              </a:spcBef>
              <a:spcAft>
                <a:spcPts val="0"/>
              </a:spcAft>
              <a:buNone/>
            </a:pPr>
            <a:r>
              <a:rPr lang="en-GB" b="1"/>
              <a:t>Aim: </a:t>
            </a:r>
            <a:r>
              <a:rPr lang="en-GB"/>
              <a:t>to recap the verb ‘soy’ and introduce the verb ‘era’.</a:t>
            </a:r>
          </a:p>
          <a:p>
            <a:pPr marL="0" lvl="0" indent="0" algn="l" rtl="0">
              <a:spcBef>
                <a:spcPts val="0"/>
              </a:spcBef>
              <a:spcAft>
                <a:spcPts val="0"/>
              </a:spcAft>
              <a:buNone/>
            </a:pPr>
            <a:endParaRPr lang="en-GB" b="1"/>
          </a:p>
          <a:p>
            <a:pPr marL="0" lvl="0" indent="0" algn="l" rtl="0">
              <a:spcBef>
                <a:spcPts val="0"/>
              </a:spcBef>
              <a:spcAft>
                <a:spcPts val="0"/>
              </a:spcAft>
              <a:buNone/>
            </a:pPr>
            <a:r>
              <a:rPr lang="en-GB" b="1"/>
              <a:t>Procedure:</a:t>
            </a:r>
            <a:endParaRPr lang="en-GB"/>
          </a:p>
          <a:p>
            <a:pPr marL="228600" lvl="0" indent="-228600" algn="l" rtl="0">
              <a:spcBef>
                <a:spcPts val="0"/>
              </a:spcBef>
              <a:spcAft>
                <a:spcPts val="0"/>
              </a:spcAft>
              <a:buClr>
                <a:schemeClr val="dk1"/>
              </a:buClr>
              <a:buSzPts val="1200"/>
              <a:buFont typeface="Calibri"/>
              <a:buAutoNum type="arabicPeriod"/>
            </a:pPr>
            <a:r>
              <a:rPr lang="en-GB" b="0"/>
              <a:t>Click to bring up each line of the explanation.</a:t>
            </a:r>
          </a:p>
          <a:p>
            <a:pPr marL="228600" lvl="0" indent="-228600" algn="l" rtl="0">
              <a:spcBef>
                <a:spcPts val="0"/>
              </a:spcBef>
              <a:spcAft>
                <a:spcPts val="0"/>
              </a:spcAft>
              <a:buClr>
                <a:schemeClr val="dk1"/>
              </a:buClr>
              <a:buSzPts val="1200"/>
              <a:buFont typeface="Calibri"/>
              <a:buAutoNum type="arabicPeriod"/>
            </a:pPr>
            <a:r>
              <a:rPr lang="en-GB" b="0"/>
              <a:t>Encourage students to recall</a:t>
            </a:r>
            <a:r>
              <a:rPr lang="en-GB" b="0" baseline="0"/>
              <a:t> the word ‘soy’ and to </a:t>
            </a:r>
            <a:r>
              <a:rPr lang="en-GB" b="0"/>
              <a:t>offer</a:t>
            </a:r>
            <a:r>
              <a:rPr lang="en-GB" b="0" baseline="0"/>
              <a:t> translations of the examples.</a:t>
            </a:r>
          </a:p>
          <a:p>
            <a:pPr marL="228600" lvl="0" indent="-228600" algn="l" rtl="0">
              <a:spcBef>
                <a:spcPts val="0"/>
              </a:spcBef>
              <a:spcAft>
                <a:spcPts val="0"/>
              </a:spcAft>
              <a:buClr>
                <a:schemeClr val="dk1"/>
              </a:buClr>
              <a:buSzPts val="1200"/>
              <a:buFont typeface="Calibri"/>
              <a:buAutoNum type="arabicPeriod"/>
            </a:pPr>
            <a:r>
              <a:rPr lang="en-GB" b="0" baseline="0"/>
              <a:t>Click to bring up the green callout. Highlight the cross-linguistic difference between Spanish and English article use. This has been covered once before in the SOW.</a:t>
            </a: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26748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b="1" dirty="0"/>
              <a:t>Timing</a:t>
            </a:r>
            <a:r>
              <a:rPr lang="en-GB" b="1"/>
              <a:t>: </a:t>
            </a:r>
            <a:r>
              <a:rPr lang="en-GB" b="0"/>
              <a:t>6 </a:t>
            </a:r>
            <a:r>
              <a:rPr lang="en-GB" b="0" dirty="0"/>
              <a:t>minutes</a:t>
            </a:r>
          </a:p>
          <a:p>
            <a:pPr marL="0" indent="0"/>
            <a:endParaRPr lang="en-GB" b="1" dirty="0"/>
          </a:p>
          <a:p>
            <a:pPr marL="0" indent="0"/>
            <a:r>
              <a:rPr lang="en-GB" b="1"/>
              <a:t>Aims: </a:t>
            </a:r>
          </a:p>
          <a:p>
            <a:pPr marL="0" indent="0"/>
            <a:r>
              <a:rPr lang="en-GB" b="0"/>
              <a:t>i) to</a:t>
            </a:r>
            <a:r>
              <a:rPr lang="en-GB" b="0" baseline="0"/>
              <a:t> practise comprehension of </a:t>
            </a:r>
            <a:r>
              <a:rPr lang="en-GB" b="0" i="1" baseline="0"/>
              <a:t>soy</a:t>
            </a:r>
            <a:r>
              <a:rPr lang="en-GB" b="0" baseline="0"/>
              <a:t> and </a:t>
            </a:r>
            <a:r>
              <a:rPr lang="en-GB" b="0" i="1" baseline="0"/>
              <a:t>era</a:t>
            </a:r>
            <a:r>
              <a:rPr lang="en-GB" b="0" baseline="0"/>
              <a:t> in reading.</a:t>
            </a:r>
          </a:p>
          <a:p>
            <a:pPr marL="0" indent="0"/>
            <a:r>
              <a:rPr lang="en-GB" b="0" baseline="0"/>
              <a:t>ii) to understand a range of nouns for different job types.</a:t>
            </a:r>
            <a:endParaRPr lang="en-GB" b="0" baseline="0" dirty="0"/>
          </a:p>
          <a:p>
            <a:pPr marL="0" indent="0"/>
            <a:endParaRPr lang="en-GB" b="1" dirty="0"/>
          </a:p>
          <a:p>
            <a:pPr marL="0" indent="0"/>
            <a:r>
              <a:rPr lang="en-GB" b="1" dirty="0"/>
              <a:t>Procedure:</a:t>
            </a:r>
          </a:p>
          <a:p>
            <a:pPr marL="0" indent="-180000">
              <a:buAutoNum type="arabicPeriod"/>
            </a:pPr>
            <a:r>
              <a:rPr lang="en-GB" b="0" baseline="0" dirty="0"/>
              <a:t>Students </a:t>
            </a:r>
            <a:r>
              <a:rPr lang="en-GB" b="0" baseline="0"/>
              <a:t>write 1-5 </a:t>
            </a:r>
            <a:r>
              <a:rPr lang="en-GB" b="0" baseline="0" dirty="0"/>
              <a:t>in their books.</a:t>
            </a:r>
          </a:p>
          <a:p>
            <a:pPr marL="0" indent="-180000">
              <a:buAutoNum type="arabicPeriod"/>
            </a:pPr>
            <a:r>
              <a:rPr lang="en-GB" b="0" baseline="0" dirty="0"/>
              <a:t>They read </a:t>
            </a:r>
            <a:r>
              <a:rPr lang="en-GB" b="0" baseline="0"/>
              <a:t>the questions and give the name of the corresponding person. Note that each job is mentioned by two different people. Students will need to pay attention to the use of ‘soy’ or ‘era’ to decide which person is the correct answer.</a:t>
            </a:r>
            <a:endParaRPr lang="en-GB" b="0" baseline="0" dirty="0"/>
          </a:p>
          <a:p>
            <a:pPr marL="0" indent="-180000">
              <a:buAutoNum type="arabicPeriod"/>
            </a:pPr>
            <a:r>
              <a:rPr lang="en-GB" b="0" baseline="0" dirty="0"/>
              <a:t>Click to reveal answers.</a:t>
            </a:r>
          </a:p>
          <a:p>
            <a:pPr marL="0" indent="-180000">
              <a:buAutoNum type="arabicPeriod"/>
            </a:pPr>
            <a:r>
              <a:rPr lang="en-GB" b="0" baseline="0" dirty="0"/>
              <a:t>Elicit oral translations of each speech </a:t>
            </a:r>
            <a:r>
              <a:rPr lang="en-GB" b="0" baseline="0"/>
              <a:t>bubble.</a:t>
            </a:r>
            <a:endParaRPr lang="en-GB" b="0" baseline="0" dirty="0"/>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6202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a:t>Timing: </a:t>
            </a:r>
            <a:r>
              <a:rPr lang="en-GB" b="0"/>
              <a:t>1 minute</a:t>
            </a:r>
          </a:p>
          <a:p>
            <a:pPr marL="0" lvl="0" indent="0" algn="l" rtl="0">
              <a:spcBef>
                <a:spcPts val="0"/>
              </a:spcBef>
              <a:spcAft>
                <a:spcPts val="0"/>
              </a:spcAft>
              <a:buNone/>
            </a:pPr>
            <a:endParaRPr lang="en-GB" b="1"/>
          </a:p>
          <a:p>
            <a:pPr marL="0" lvl="0" indent="0" algn="l" rtl="0">
              <a:spcBef>
                <a:spcPts val="0"/>
              </a:spcBef>
              <a:spcAft>
                <a:spcPts val="0"/>
              </a:spcAft>
              <a:buNone/>
            </a:pPr>
            <a:r>
              <a:rPr lang="en-GB" b="1"/>
              <a:t>Aim: </a:t>
            </a:r>
            <a:r>
              <a:rPr lang="en-GB"/>
              <a:t>to recap the verb ‘eres’ and the use of raised intonation to ask questions.</a:t>
            </a:r>
          </a:p>
          <a:p>
            <a:pPr marL="0" lvl="0" indent="0" algn="l" rtl="0">
              <a:spcBef>
                <a:spcPts val="0"/>
              </a:spcBef>
              <a:spcAft>
                <a:spcPts val="0"/>
              </a:spcAft>
              <a:buNone/>
            </a:pPr>
            <a:endParaRPr lang="en-GB" b="1"/>
          </a:p>
          <a:p>
            <a:pPr marL="0" lvl="0" indent="0" algn="l" rtl="0">
              <a:spcBef>
                <a:spcPts val="0"/>
              </a:spcBef>
              <a:spcAft>
                <a:spcPts val="0"/>
              </a:spcAft>
              <a:buNone/>
            </a:pPr>
            <a:r>
              <a:rPr lang="en-GB" b="1"/>
              <a:t>Procedure:</a:t>
            </a:r>
            <a:endParaRPr lang="en-GB"/>
          </a:p>
          <a:p>
            <a:pPr marL="228600" lvl="0" indent="-228600" algn="l" rtl="0">
              <a:spcBef>
                <a:spcPts val="0"/>
              </a:spcBef>
              <a:spcAft>
                <a:spcPts val="0"/>
              </a:spcAft>
              <a:buClr>
                <a:schemeClr val="dk1"/>
              </a:buClr>
              <a:buSzPts val="1200"/>
              <a:buFont typeface="Calibri"/>
              <a:buAutoNum type="arabicPeriod"/>
            </a:pPr>
            <a:r>
              <a:rPr lang="en-GB" b="0"/>
              <a:t>Click to bring up each line of the explanation.</a:t>
            </a:r>
          </a:p>
          <a:p>
            <a:pPr marL="228600" lvl="0" indent="-228600" algn="l" rtl="0">
              <a:spcBef>
                <a:spcPts val="0"/>
              </a:spcBef>
              <a:spcAft>
                <a:spcPts val="0"/>
              </a:spcAft>
              <a:buClr>
                <a:schemeClr val="dk1"/>
              </a:buClr>
              <a:buSzPts val="1200"/>
              <a:buFont typeface="Calibri"/>
              <a:buAutoNum type="arabicPeriod"/>
            </a:pPr>
            <a:r>
              <a:rPr lang="en-GB" b="0"/>
              <a:t>Encourage students to recall</a:t>
            </a:r>
            <a:r>
              <a:rPr lang="en-GB" b="0" baseline="0"/>
              <a:t> the word ‘eres’ and to </a:t>
            </a:r>
            <a:r>
              <a:rPr lang="en-GB" b="0"/>
              <a:t>offer</a:t>
            </a:r>
            <a:r>
              <a:rPr lang="en-GB" b="0" baseline="0"/>
              <a:t> translations of the examples.</a:t>
            </a:r>
          </a:p>
          <a:p>
            <a:pPr marL="228600" lvl="0" indent="-228600" algn="l" rtl="0">
              <a:spcBef>
                <a:spcPts val="0"/>
              </a:spcBef>
              <a:spcAft>
                <a:spcPts val="0"/>
              </a:spcAft>
              <a:buClr>
                <a:schemeClr val="dk1"/>
              </a:buClr>
              <a:buSzPts val="1200"/>
              <a:buFont typeface="Calibri"/>
              <a:buAutoNum type="arabicPeriod"/>
            </a:pPr>
            <a:r>
              <a:rPr lang="en-GB" b="0" baseline="0"/>
              <a:t>Highlight the difference in word order between English and Spanish.</a:t>
            </a:r>
          </a:p>
          <a:p>
            <a:pPr marL="228600" lvl="0" indent="-228600" algn="l" rtl="0">
              <a:spcBef>
                <a:spcPts val="0"/>
              </a:spcBef>
              <a:spcAft>
                <a:spcPts val="0"/>
              </a:spcAft>
              <a:buClr>
                <a:schemeClr val="dk1"/>
              </a:buClr>
              <a:buSzPts val="1200"/>
              <a:buFont typeface="Calibri"/>
              <a:buAutoNum type="arabicPeriod"/>
            </a:pPr>
            <a:r>
              <a:rPr lang="en-GB" sz="1200" b="0" kern="1200" baseline="0">
                <a:solidFill>
                  <a:schemeClr val="tx1"/>
                </a:solidFill>
                <a:effectLst/>
                <a:latin typeface="+mn-lt"/>
                <a:ea typeface="+mn-ea"/>
                <a:cs typeface="+mn-cs"/>
              </a:rPr>
              <a:t>Draw attention to Spanish punctuation for questions.</a:t>
            </a: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89538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n-GB" sz="1200" b="1" dirty="0">
                <a:latin typeface="+mn-lt"/>
              </a:rPr>
              <a:t>Timing: </a:t>
            </a:r>
            <a:r>
              <a:rPr lang="en-GB" sz="1200" b="0" dirty="0">
                <a:latin typeface="+mn-lt"/>
              </a:rPr>
              <a:t>7 minutes</a:t>
            </a:r>
          </a:p>
          <a:p>
            <a:pPr marL="0" indent="0">
              <a:buNone/>
            </a:pPr>
            <a:endParaRPr lang="en-GB" sz="1200" b="0" dirty="0">
              <a:latin typeface="+mn-lt"/>
            </a:endParaRPr>
          </a:p>
          <a:p>
            <a:pPr marL="0" indent="0">
              <a:buNone/>
            </a:pPr>
            <a:r>
              <a:rPr lang="en-GB" sz="1200" b="1" dirty="0">
                <a:latin typeface="+mn-lt"/>
              </a:rPr>
              <a:t>Aim: </a:t>
            </a:r>
          </a:p>
          <a:p>
            <a:pPr marL="0" indent="0">
              <a:buNone/>
            </a:pPr>
            <a:r>
              <a:rPr lang="en-GB" sz="1200" b="0" dirty="0" err="1">
                <a:latin typeface="+mn-lt"/>
              </a:rPr>
              <a:t>i</a:t>
            </a:r>
            <a:r>
              <a:rPr lang="en-GB" sz="1200" b="0" dirty="0">
                <a:latin typeface="+mn-lt"/>
              </a:rPr>
              <a:t>)</a:t>
            </a:r>
            <a:r>
              <a:rPr lang="en-GB" sz="1200" b="0" baseline="0" dirty="0">
                <a:latin typeface="+mn-lt"/>
              </a:rPr>
              <a:t> </a:t>
            </a:r>
            <a:r>
              <a:rPr lang="en-GB" sz="1200" b="0" dirty="0">
                <a:latin typeface="+mn-lt"/>
              </a:rPr>
              <a:t>to practise recognising question and statement intonation </a:t>
            </a:r>
          </a:p>
          <a:p>
            <a:pPr marL="0" indent="0">
              <a:buNone/>
            </a:pPr>
            <a:r>
              <a:rPr lang="en-GB" sz="1200" b="0" dirty="0">
                <a:latin typeface="+mn-lt"/>
              </a:rPr>
              <a:t>ii) to practise using</a:t>
            </a:r>
            <a:r>
              <a:rPr lang="en-GB" sz="1200" b="0" baseline="0" dirty="0">
                <a:latin typeface="+mn-lt"/>
              </a:rPr>
              <a:t> the correct punctuation (use of ¿ for questions)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latin typeface="Calibri"/>
                <a:ea typeface="Calibri"/>
                <a:cs typeface="Calibri"/>
                <a:sym typeface="Calibri"/>
              </a:rPr>
              <a:t>iii) to</a:t>
            </a:r>
            <a:r>
              <a:rPr lang="en-GB" sz="1200" b="0" i="0" u="none" strike="noStrike" cap="none" baseline="0" dirty="0">
                <a:solidFill>
                  <a:schemeClr val="dk1"/>
                </a:solidFill>
                <a:latin typeface="Calibri"/>
                <a:ea typeface="Calibri"/>
                <a:cs typeface="Calibri"/>
                <a:sym typeface="Calibri"/>
              </a:rPr>
              <a:t> demonstrate understanding of the sentences</a:t>
            </a:r>
            <a:endParaRPr lang="en-GB" sz="1200" b="1" dirty="0">
              <a:latin typeface="+mn-lt"/>
            </a:endParaRPr>
          </a:p>
          <a:p>
            <a:pPr marL="0" indent="0">
              <a:buNone/>
            </a:pPr>
            <a:endParaRPr lang="en-GB" sz="1200" b="1" dirty="0">
              <a:latin typeface="+mn-lt"/>
            </a:endParaRPr>
          </a:p>
          <a:p>
            <a:pPr marL="0" indent="0">
              <a:buNone/>
            </a:pPr>
            <a:r>
              <a:rPr lang="en-GB" sz="1200" b="1" dirty="0">
                <a:latin typeface="+mn-lt"/>
              </a:rPr>
              <a:t>Procedure:</a:t>
            </a:r>
          </a:p>
          <a:p>
            <a:pPr marL="228600" indent="-228600">
              <a:buAutoNum type="arabicPeriod"/>
            </a:pPr>
            <a:r>
              <a:rPr lang="x-none" sz="1200" dirty="0">
                <a:latin typeface="+mn-lt"/>
              </a:rPr>
              <a:t>In this activity students listen to </a:t>
            </a:r>
            <a:r>
              <a:rPr lang="x-none" sz="1200">
                <a:latin typeface="+mn-lt"/>
              </a:rPr>
              <a:t>the </a:t>
            </a:r>
            <a:r>
              <a:rPr lang="en-GB" sz="1200" dirty="0">
                <a:latin typeface="+mn-lt"/>
              </a:rPr>
              <a:t>sentences</a:t>
            </a:r>
            <a:r>
              <a:rPr lang="x-none" sz="1200">
                <a:latin typeface="+mn-lt"/>
              </a:rPr>
              <a:t> </a:t>
            </a:r>
            <a:r>
              <a:rPr lang="x-none" sz="1200" dirty="0">
                <a:latin typeface="+mn-lt"/>
              </a:rPr>
              <a:t>and write the correct punctuation</a:t>
            </a:r>
            <a:r>
              <a:rPr lang="en-GB" sz="1200" dirty="0">
                <a:latin typeface="+mn-lt"/>
              </a:rPr>
              <a:t> to complete the sentence.</a:t>
            </a:r>
          </a:p>
          <a:p>
            <a:pPr marL="228600" indent="-228600">
              <a:buAutoNum type="arabicPeriod"/>
            </a:pPr>
            <a:r>
              <a:rPr lang="en-GB" sz="1200" dirty="0">
                <a:latin typeface="+mn-lt"/>
              </a:rPr>
              <a:t>Click on the number</a:t>
            </a:r>
            <a:r>
              <a:rPr lang="en-GB" sz="1200" baseline="0" dirty="0">
                <a:latin typeface="+mn-lt"/>
              </a:rPr>
              <a:t> button to play the recording. </a:t>
            </a:r>
            <a:r>
              <a:rPr lang="en-GB" sz="1200" dirty="0">
                <a:latin typeface="+mn-lt"/>
              </a:rPr>
              <a:t>I</a:t>
            </a:r>
            <a:r>
              <a:rPr lang="en-GB" sz="1200" dirty="0">
                <a:solidFill>
                  <a:srgbClr val="002060"/>
                </a:solidFill>
                <a:latin typeface="+mn-lt"/>
              </a:rPr>
              <a:t>f it is a statement, students need to add a </a:t>
            </a:r>
            <a:r>
              <a:rPr lang="en-GB" sz="1200">
                <a:solidFill>
                  <a:srgbClr val="002060"/>
                </a:solidFill>
                <a:latin typeface="+mn-lt"/>
              </a:rPr>
              <a:t>full stop.</a:t>
            </a:r>
            <a:r>
              <a:rPr lang="en-GB" sz="1200" baseline="0">
                <a:solidFill>
                  <a:srgbClr val="002060"/>
                </a:solidFill>
                <a:latin typeface="+mn-lt"/>
              </a:rPr>
              <a:t> I</a:t>
            </a:r>
            <a:r>
              <a:rPr lang="en-GB" sz="1200">
                <a:solidFill>
                  <a:srgbClr val="002060"/>
                </a:solidFill>
                <a:latin typeface="+mn-lt"/>
              </a:rPr>
              <a:t>f </a:t>
            </a:r>
            <a:r>
              <a:rPr lang="en-GB" sz="1200" dirty="0">
                <a:solidFill>
                  <a:srgbClr val="002060"/>
                </a:solidFill>
                <a:latin typeface="+mn-lt"/>
              </a:rPr>
              <a:t>it is a question, they add the question </a:t>
            </a:r>
            <a:r>
              <a:rPr lang="en-GB" sz="1200">
                <a:solidFill>
                  <a:srgbClr val="002060"/>
                </a:solidFill>
                <a:latin typeface="+mn-lt"/>
              </a:rPr>
              <a:t>marks.</a:t>
            </a:r>
          </a:p>
          <a:p>
            <a:pPr marL="228600" indent="-228600">
              <a:buAutoNum type="arabicPeriod"/>
            </a:pPr>
            <a:r>
              <a:rPr lang="en-GB" sz="1200">
                <a:solidFill>
                  <a:srgbClr val="002060"/>
                </a:solidFill>
                <a:latin typeface="+mn-lt"/>
              </a:rPr>
              <a:t>Answers </a:t>
            </a:r>
            <a:r>
              <a:rPr lang="en-GB" sz="1200" dirty="0">
                <a:solidFill>
                  <a:srgbClr val="002060"/>
                </a:solidFill>
                <a:latin typeface="+mn-lt"/>
              </a:rPr>
              <a:t>are shown by clicking.</a:t>
            </a:r>
          </a:p>
          <a:p>
            <a:pPr marL="228600" indent="-228600">
              <a:buAutoNum type="arabicPeriod"/>
            </a:pPr>
            <a:r>
              <a:rPr lang="en-GB" sz="1200" dirty="0">
                <a:solidFill>
                  <a:srgbClr val="002060"/>
                </a:solidFill>
                <a:latin typeface="+mn-lt"/>
              </a:rPr>
              <a:t>Then, students translate the statements or questions into English. They can either write this or simply translate it orally. Again,</a:t>
            </a:r>
            <a:r>
              <a:rPr lang="en-GB" sz="1200" baseline="0" dirty="0">
                <a:solidFill>
                  <a:srgbClr val="002060"/>
                </a:solidFill>
                <a:latin typeface="+mn-lt"/>
              </a:rPr>
              <a:t> the answers are shown by clicking.</a:t>
            </a:r>
          </a:p>
          <a:p>
            <a:pPr marL="0" indent="0">
              <a:buNone/>
            </a:pPr>
            <a:endParaRPr lang="en-GB" sz="1200" dirty="0">
              <a:latin typeface="+mn-lt"/>
            </a:endParaRPr>
          </a:p>
          <a:p>
            <a:pPr marL="0" indent="0">
              <a:buNone/>
            </a:pPr>
            <a:r>
              <a:rPr lang="en-GB" sz="1200" b="1" dirty="0">
                <a:latin typeface="+mn-lt"/>
              </a:rPr>
              <a:t>Transcript:</a:t>
            </a:r>
          </a:p>
          <a:p>
            <a:pPr marL="228600" indent="-228600">
              <a:buAutoNum type="arabicPeriod"/>
            </a:pPr>
            <a:r>
              <a:rPr lang="en-GB" sz="1200" dirty="0">
                <a:latin typeface="+mn-lt"/>
              </a:rPr>
              <a:t>¿Eres una </a:t>
            </a:r>
            <a:r>
              <a:rPr lang="en-GB" sz="1200" dirty="0" err="1">
                <a:latin typeface="+mn-lt"/>
              </a:rPr>
              <a:t>profesora</a:t>
            </a:r>
            <a:r>
              <a:rPr lang="en-GB" sz="1200" dirty="0">
                <a:latin typeface="+mn-lt"/>
              </a:rPr>
              <a:t> </a:t>
            </a:r>
            <a:r>
              <a:rPr lang="en-GB" sz="1200" dirty="0" err="1">
                <a:latin typeface="+mn-lt"/>
              </a:rPr>
              <a:t>simpática</a:t>
            </a:r>
            <a:r>
              <a:rPr lang="en-GB" sz="1200" dirty="0">
                <a:latin typeface="+mn-lt"/>
              </a:rPr>
              <a:t>?</a:t>
            </a:r>
          </a:p>
          <a:p>
            <a:pPr marL="228600" indent="-228600">
              <a:buAutoNum type="arabicPeriod"/>
            </a:pPr>
            <a:r>
              <a:rPr lang="en-GB" sz="1200" dirty="0">
                <a:latin typeface="+mn-lt"/>
              </a:rPr>
              <a:t>Eres conductor de </a:t>
            </a:r>
            <a:r>
              <a:rPr lang="en-GB" sz="1200" dirty="0" err="1">
                <a:latin typeface="+mn-lt"/>
              </a:rPr>
              <a:t>autobús</a:t>
            </a:r>
            <a:r>
              <a:rPr lang="en-GB" sz="1200" dirty="0">
                <a:latin typeface="+mn-lt"/>
              </a:rPr>
              <a:t>.</a:t>
            </a:r>
          </a:p>
          <a:p>
            <a:pPr marL="228600" indent="-228600">
              <a:buAutoNum type="arabicPeriod"/>
            </a:pPr>
            <a:r>
              <a:rPr lang="en-GB" sz="1200" b="0" i="0" u="none" strike="noStrike" cap="none" dirty="0">
                <a:solidFill>
                  <a:schemeClr val="dk1"/>
                </a:solidFill>
                <a:latin typeface="Calibri"/>
                <a:ea typeface="Calibri"/>
                <a:cs typeface="Calibri"/>
                <a:sym typeface="Calibri"/>
              </a:rPr>
              <a:t>¿</a:t>
            </a:r>
            <a:r>
              <a:rPr lang="en-GB" sz="1200" dirty="0">
                <a:latin typeface="+mn-lt"/>
              </a:rPr>
              <a:t>Eres</a:t>
            </a:r>
            <a:r>
              <a:rPr lang="en-GB" sz="1200" baseline="0" dirty="0">
                <a:latin typeface="+mn-lt"/>
              </a:rPr>
              <a:t> una </a:t>
            </a:r>
            <a:r>
              <a:rPr lang="en-GB" sz="1200" baseline="0" dirty="0" err="1">
                <a:latin typeface="+mn-lt"/>
              </a:rPr>
              <a:t>abogada</a:t>
            </a:r>
            <a:r>
              <a:rPr lang="en-GB" sz="1200" baseline="0" dirty="0">
                <a:latin typeface="+mn-lt"/>
              </a:rPr>
              <a:t> </a:t>
            </a:r>
            <a:r>
              <a:rPr lang="en-GB" sz="1200" baseline="0" dirty="0" err="1">
                <a:latin typeface="+mn-lt"/>
              </a:rPr>
              <a:t>trabajadora</a:t>
            </a:r>
            <a:r>
              <a:rPr lang="en-GB" sz="1200" baseline="0" dirty="0">
                <a:latin typeface="+mn-lt"/>
              </a:rPr>
              <a:t>?</a:t>
            </a:r>
          </a:p>
          <a:p>
            <a:pPr marL="228600" indent="-228600">
              <a:buAutoNum type="arabicPeriod"/>
            </a:pPr>
            <a:r>
              <a:rPr lang="en-GB" sz="1200" baseline="0" dirty="0">
                <a:latin typeface="+mn-lt"/>
              </a:rPr>
              <a:t>Eres un </a:t>
            </a:r>
            <a:r>
              <a:rPr lang="en-GB" sz="1200" baseline="0" dirty="0" err="1">
                <a:latin typeface="+mn-lt"/>
              </a:rPr>
              <a:t>enfermero</a:t>
            </a:r>
            <a:r>
              <a:rPr lang="en-GB" sz="1200" baseline="0" dirty="0">
                <a:latin typeface="+mn-lt"/>
              </a:rPr>
              <a:t> </a:t>
            </a:r>
            <a:r>
              <a:rPr lang="en-GB" sz="1200" baseline="0" dirty="0" err="1">
                <a:latin typeface="+mn-lt"/>
              </a:rPr>
              <a:t>muy</a:t>
            </a:r>
            <a:r>
              <a:rPr lang="en-GB" sz="1200" baseline="0" dirty="0">
                <a:latin typeface="+mn-lt"/>
              </a:rPr>
              <a:t> </a:t>
            </a:r>
            <a:r>
              <a:rPr lang="en-GB" sz="1200" baseline="0" dirty="0" err="1">
                <a:latin typeface="+mn-lt"/>
              </a:rPr>
              <a:t>raro</a:t>
            </a:r>
            <a:r>
              <a:rPr lang="en-GB" sz="1200" baseline="0" dirty="0">
                <a:latin typeface="+mn-lt"/>
              </a:rPr>
              <a:t>.</a:t>
            </a:r>
          </a:p>
          <a:p>
            <a:pPr marL="228600" indent="-228600">
              <a:buAutoNum type="arabicPeriod"/>
            </a:pPr>
            <a:r>
              <a:rPr lang="en-GB" sz="1200" b="0" i="0" u="none" strike="noStrike" cap="none" dirty="0">
                <a:solidFill>
                  <a:schemeClr val="dk1"/>
                </a:solidFill>
                <a:latin typeface="Calibri"/>
                <a:ea typeface="Calibri"/>
                <a:cs typeface="Calibri"/>
                <a:sym typeface="Calibri"/>
              </a:rPr>
              <a:t>¿</a:t>
            </a:r>
            <a:r>
              <a:rPr lang="en-GB" sz="1200" baseline="0" dirty="0">
                <a:latin typeface="+mn-lt"/>
              </a:rPr>
              <a:t>Eres </a:t>
            </a:r>
            <a:r>
              <a:rPr lang="en-GB" sz="1200" baseline="0" dirty="0" err="1">
                <a:latin typeface="+mn-lt"/>
              </a:rPr>
              <a:t>periodista</a:t>
            </a:r>
            <a:r>
              <a:rPr lang="en-GB" sz="1200" baseline="0" dirty="0">
                <a:latin typeface="+mn-lt"/>
              </a:rPr>
              <a:t>?</a:t>
            </a:r>
          </a:p>
          <a:p>
            <a:pPr marL="228600" indent="-228600">
              <a:buAutoNum type="arabicPeriod"/>
            </a:pPr>
            <a:r>
              <a:rPr lang="en-GB" sz="1200" baseline="0" dirty="0">
                <a:latin typeface="+mn-lt"/>
              </a:rPr>
              <a:t>Eres </a:t>
            </a:r>
            <a:r>
              <a:rPr lang="en-GB" sz="1200" baseline="0" dirty="0" err="1">
                <a:latin typeface="+mn-lt"/>
              </a:rPr>
              <a:t>dependiente</a:t>
            </a:r>
            <a:r>
              <a:rPr lang="en-GB" sz="1200" baseline="0" dirty="0">
                <a:latin typeface="+mn-lt"/>
              </a:rPr>
              <a:t> </a:t>
            </a:r>
            <a:r>
              <a:rPr lang="en-GB" sz="1200" baseline="0" dirty="0" err="1">
                <a:latin typeface="+mn-lt"/>
              </a:rPr>
              <a:t>en</a:t>
            </a:r>
            <a:r>
              <a:rPr lang="en-GB" sz="1200" baseline="0" dirty="0">
                <a:latin typeface="+mn-lt"/>
              </a:rPr>
              <a:t> una tienda de </a:t>
            </a:r>
            <a:r>
              <a:rPr lang="en-GB" sz="1200" baseline="0" dirty="0" err="1">
                <a:latin typeface="+mn-lt"/>
              </a:rPr>
              <a:t>ropa</a:t>
            </a:r>
            <a:r>
              <a:rPr lang="en-GB" sz="1200" baseline="0" dirty="0">
                <a:latin typeface="+mn-lt"/>
              </a:rPr>
              <a:t>.</a:t>
            </a:r>
          </a:p>
          <a:p>
            <a:pPr marL="228600" indent="-228600">
              <a:buAutoNum type="arabicPeriod"/>
            </a:pPr>
            <a:endParaRPr lang="en-GB" sz="1200" dirty="0">
              <a:latin typeface="+mn-lt"/>
            </a:endParaRPr>
          </a:p>
          <a:p>
            <a:pPr marL="0" indent="0">
              <a:buNone/>
            </a:pPr>
            <a:r>
              <a:rPr lang="en-GB" sz="1200" b="1" dirty="0">
                <a:latin typeface="+mn-lt"/>
              </a:rPr>
              <a:t>Frequency of unknown words:</a:t>
            </a:r>
          </a:p>
          <a:p>
            <a:pPr marL="0" indent="0">
              <a:buNone/>
            </a:pPr>
            <a:r>
              <a:rPr lang="en-GB" sz="1200" dirty="0" err="1">
                <a:latin typeface="+mn-lt"/>
              </a:rPr>
              <a:t>trabajador</a:t>
            </a:r>
            <a:r>
              <a:rPr lang="en-GB" sz="1200" dirty="0">
                <a:latin typeface="+mn-lt"/>
              </a:rPr>
              <a:t> [&gt;5000]; </a:t>
            </a:r>
            <a:r>
              <a:rPr lang="en-GB" sz="1200" dirty="0" err="1">
                <a:latin typeface="+mn-lt"/>
              </a:rPr>
              <a:t>afirmación</a:t>
            </a:r>
            <a:r>
              <a:rPr lang="en-GB" sz="1200" baseline="0" dirty="0">
                <a:latin typeface="+mn-lt"/>
              </a:rPr>
              <a:t> [2892]</a:t>
            </a:r>
            <a:endParaRPr lang="x-none" sz="1200" dirty="0">
              <a:latin typeface="+mn-lt"/>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4AA3A-6297-4A81-B074-FA71CC37532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1812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3"/>
        <p:cNvGrpSpPr/>
        <p:nvPr/>
      </p:nvGrpSpPr>
      <p:grpSpPr>
        <a:xfrm>
          <a:off x="0" y="0"/>
          <a:ext cx="0" cy="0"/>
          <a:chOff x="0" y="0"/>
          <a:chExt cx="0" cy="0"/>
        </a:xfrm>
      </p:grpSpPr>
      <p:sp>
        <p:nvSpPr>
          <p:cNvPr id="44" name="Google Shape;44;p1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6"/>
        <p:cNvGrpSpPr/>
        <p:nvPr/>
      </p:nvGrpSpPr>
      <p:grpSpPr>
        <a:xfrm>
          <a:off x="0" y="0"/>
          <a:ext cx="0" cy="0"/>
          <a:chOff x="0" y="0"/>
          <a:chExt cx="0" cy="0"/>
        </a:xfrm>
      </p:grpSpPr>
      <p:sp>
        <p:nvSpPr>
          <p:cNvPr id="47" name="Google Shape;47;p15"/>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76025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5398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62964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635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4243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290087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525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8935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40103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0741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685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42840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3255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90523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1609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7770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26977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31/03/2022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48880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8"/>
        <p:cNvGrpSpPr/>
        <p:nvPr/>
      </p:nvGrpSpPr>
      <p:grpSpPr>
        <a:xfrm>
          <a:off x="0" y="0"/>
          <a:ext cx="0" cy="0"/>
          <a:chOff x="0" y="0"/>
          <a:chExt cx="0" cy="0"/>
        </a:xfrm>
      </p:grpSpPr>
      <p:sp>
        <p:nvSpPr>
          <p:cNvPr id="19" name="Google Shape;19;p7"/>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7"/>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31/03/2022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0945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31/03/2022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505220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31/03/2022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70795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31/03/2022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597010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26773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1593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141925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6089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4909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4670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100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51254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85157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4558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8558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5"/>
        <p:cNvGrpSpPr/>
        <p:nvPr/>
      </p:nvGrpSpPr>
      <p:grpSpPr>
        <a:xfrm>
          <a:off x="0" y="0"/>
          <a:ext cx="0" cy="0"/>
          <a:chOff x="0" y="0"/>
          <a:chExt cx="0" cy="0"/>
        </a:xfrm>
      </p:grpSpPr>
      <p:sp>
        <p:nvSpPr>
          <p:cNvPr id="26" name="Google Shape;26;p9"/>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9"/>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9"/>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9"/>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0"/>
          <p:cNvSpPr txBox="1"/>
          <p:nvPr/>
        </p:nvSpPr>
        <p:spPr>
          <a:xfrm>
            <a:off x="838200" y="1923393"/>
            <a:ext cx="60355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a:solidFill>
                  <a:srgbClr val="1F3864"/>
                </a:solidFill>
                <a:latin typeface="Century Gothic"/>
                <a:ea typeface="Century Gothic"/>
                <a:cs typeface="Century Gothic"/>
                <a:sym typeface="Century Gothic"/>
              </a:rPr>
              <a:t>Text</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5"/>
        <p:cNvGrpSpPr/>
        <p:nvPr/>
      </p:nvGrpSpPr>
      <p:grpSpPr>
        <a:xfrm>
          <a:off x="0" y="0"/>
          <a:ext cx="0" cy="0"/>
          <a:chOff x="0" y="0"/>
          <a:chExt cx="0" cy="0"/>
        </a:xfrm>
      </p:grpSpPr>
      <p:sp>
        <p:nvSpPr>
          <p:cNvPr id="36" name="Google Shape;36;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9"/>
        <p:cNvGrpSpPr/>
        <p:nvPr/>
      </p:nvGrpSpPr>
      <p:grpSpPr>
        <a:xfrm>
          <a:off x="0" y="0"/>
          <a:ext cx="0" cy="0"/>
          <a:chOff x="0" y="0"/>
          <a:chExt cx="0" cy="0"/>
        </a:xfrm>
      </p:grpSpPr>
      <p:sp>
        <p:nvSpPr>
          <p:cNvPr id="40" name="Google Shape;40;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3"/>
          <p:cNvSpPr>
            <a:spLocks noGrp="1"/>
          </p:cNvSpPr>
          <p:nvPr>
            <p:ph type="pic" idx="2"/>
          </p:nvPr>
        </p:nvSpPr>
        <p:spPr>
          <a:xfrm>
            <a:off x="5183188" y="987427"/>
            <a:ext cx="6172200" cy="4873625"/>
          </a:xfrm>
          <a:prstGeom prst="rect">
            <a:avLst/>
          </a:prstGeom>
          <a:noFill/>
          <a:ln>
            <a:noFill/>
          </a:ln>
        </p:spPr>
      </p:sp>
      <p:sp>
        <p:nvSpPr>
          <p:cNvPr id="42" name="Google Shape;42;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5.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63009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r>
              <a:rPr lang="en-GB" sz="1100" dirty="0">
                <a:latin typeface="Tw Cen MT" panose="020B0602020104020603" pitchFamily="34" charset="0"/>
              </a:rPr>
              <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5850479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40563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3.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audio" Target="../media/audio12.wav"/><Relationship Id="rId11" Type="http://schemas.openxmlformats.org/officeDocument/2006/relationships/image" Target="../media/image40.png"/><Relationship Id="rId5" Type="http://schemas.openxmlformats.org/officeDocument/2006/relationships/audio" Target="../media/audio11.wav"/><Relationship Id="rId10" Type="http://schemas.openxmlformats.org/officeDocument/2006/relationships/image" Target="../media/image31.jpeg"/><Relationship Id="rId4" Type="http://schemas.openxmlformats.org/officeDocument/2006/relationships/audio" Target="../media/audio10.wav"/><Relationship Id="rId9" Type="http://schemas.openxmlformats.org/officeDocument/2006/relationships/image" Target="../media/image49.tiff"/></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audio" Target="../media/audio14.wav"/><Relationship Id="rId7"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 Id="rId9"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49.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3.wdp"/><Relationship Id="rId18" Type="http://schemas.openxmlformats.org/officeDocument/2006/relationships/image" Target="../media/image18.gif"/><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9.png"/><Relationship Id="rId15" Type="http://schemas.microsoft.com/office/2007/relationships/hdphoto" Target="../media/hdphoto4.wdp"/><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audio" Target="../media/audio18.wav"/><Relationship Id="rId7" Type="http://schemas.openxmlformats.org/officeDocument/2006/relationships/audio" Target="../media/audio22.wav"/><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audio" Target="../media/audio21.wav"/><Relationship Id="rId11" Type="http://schemas.openxmlformats.org/officeDocument/2006/relationships/image" Target="../media/image59.png"/><Relationship Id="rId5" Type="http://schemas.openxmlformats.org/officeDocument/2006/relationships/audio" Target="../media/audio20.wav"/><Relationship Id="rId10" Type="http://schemas.openxmlformats.org/officeDocument/2006/relationships/audio" Target="../media/audio25.wav"/><Relationship Id="rId4" Type="http://schemas.openxmlformats.org/officeDocument/2006/relationships/audio" Target="../media/audio19.wav"/><Relationship Id="rId9" Type="http://schemas.openxmlformats.org/officeDocument/2006/relationships/audio" Target="../media/audio24.wav"/></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13.xml"/><Relationship Id="rId7" Type="http://schemas.openxmlformats.org/officeDocument/2006/relationships/image" Target="../media/image6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0.png"/><Relationship Id="rId5" Type="http://schemas.openxmlformats.org/officeDocument/2006/relationships/image" Target="../media/image3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32.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jpg"/><Relationship Id="rId2" Type="http://schemas.openxmlformats.org/officeDocument/2006/relationships/notesSlide" Target="../notesSlides/notesSlide4.xml"/><Relationship Id="rId16"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3.jpeg"/><Relationship Id="rId10"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hyperlink" Target="https://quizlet.com/gb/607461541/year-9-spanish-term-31-week-2-flash-cards/" TargetMode="External"/><Relationship Id="rId3" Type="http://schemas.openxmlformats.org/officeDocument/2006/relationships/image" Target="../media/image32.png"/><Relationship Id="rId7" Type="http://schemas.openxmlformats.org/officeDocument/2006/relationships/hyperlink" Target="https://quizlet.com/gb/607462779/year-9-spanish-term-31-week-4-flash-cards/" TargetMode="External"/><Relationship Id="rId12" Type="http://schemas.openxmlformats.org/officeDocument/2006/relationships/hyperlink" Target="https://quizlet.com/gb/607457198/year-9-spanish-term-22-week-1-flash-card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resources.ncelp.org/concern/resources/1r66j290b?locale=en" TargetMode="External"/><Relationship Id="rId11" Type="http://schemas.openxmlformats.org/officeDocument/2006/relationships/hyperlink" Target="https://quizlet.com/gb/607460886/year-9-spanish-term-31-week-1-flash-cards/" TargetMode="External"/><Relationship Id="rId5" Type="http://schemas.openxmlformats.org/officeDocument/2006/relationships/hyperlink" Target="https://drive.google.com/file/d/1T0GABY_Pxtw-jP5J_PL6cZZ_ngwantBB/view?usp=sharing" TargetMode="External"/><Relationship Id="rId10"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image" Target="../media/image70.jpeg"/><Relationship Id="rId7" Type="http://schemas.openxmlformats.org/officeDocument/2006/relationships/audio" Target="../media/audio29.wav"/><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0"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1.wav"/></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2.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7.png"/><Relationship Id="rId17"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image" Target="../media/image23.jpeg"/><Relationship Id="rId15" Type="http://schemas.openxmlformats.org/officeDocument/2006/relationships/image" Target="../media/image34.jpg"/><Relationship Id="rId10" Type="http://schemas.openxmlformats.org/officeDocument/2006/relationships/image" Target="../media/image29.png"/><Relationship Id="rId4" Type="http://schemas.openxmlformats.org/officeDocument/2006/relationships/image" Target="../media/image22.png"/><Relationship Id="rId9" Type="http://schemas.openxmlformats.org/officeDocument/2006/relationships/image" Target="../media/image28.png"/><Relationship Id="rId1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gif"/><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pn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audio" Target="../media/audio2.wav"/><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grpSp>
        <p:nvGrpSpPr>
          <p:cNvPr id="54" name="Google Shape;54;p1" descr="background rectangle"/>
          <p:cNvGrpSpPr/>
          <p:nvPr/>
        </p:nvGrpSpPr>
        <p:grpSpPr>
          <a:xfrm>
            <a:off x="0" y="0"/>
            <a:ext cx="12192000" cy="6858000"/>
            <a:chOff x="-56445" y="0"/>
            <a:chExt cx="12192000" cy="6858000"/>
          </a:xfrm>
        </p:grpSpPr>
        <p:grpSp>
          <p:nvGrpSpPr>
            <p:cNvPr id="55" name="Google Shape;55;p1"/>
            <p:cNvGrpSpPr/>
            <p:nvPr/>
          </p:nvGrpSpPr>
          <p:grpSpPr>
            <a:xfrm>
              <a:off x="-56445" y="0"/>
              <a:ext cx="12192000" cy="6858000"/>
              <a:chOff x="0" y="0"/>
              <a:chExt cx="12192000" cy="6858000"/>
            </a:xfrm>
          </p:grpSpPr>
          <p:sp>
            <p:nvSpPr>
              <p:cNvPr id="56" name="Google Shape;56;p1"/>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57" name="Google Shape;57;p1"/>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58" name="Google Shape;58;p1"/>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59" name="Google Shape;59;p1" descr="background rectangle"/>
          <p:cNvSpPr/>
          <p:nvPr/>
        </p:nvSpPr>
        <p:spPr>
          <a:xfrm>
            <a:off x="0" y="-2"/>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0" name="Google Shape;60;p1"/>
          <p:cNvSpPr txBox="1">
            <a:spLocks noGrp="1"/>
          </p:cNvSpPr>
          <p:nvPr>
            <p:ph type="ctrTitle"/>
          </p:nvPr>
        </p:nvSpPr>
        <p:spPr>
          <a:xfrm>
            <a:off x="155948" y="2108145"/>
            <a:ext cx="9107973" cy="126026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000"/>
              <a:buFont typeface="Century Gothic"/>
              <a:buNone/>
            </a:pPr>
            <a:r>
              <a:rPr lang="en-GB" sz="3200" b="1">
                <a:solidFill>
                  <a:srgbClr val="FFFFFF"/>
                </a:solidFill>
              </a:rPr>
              <a:t>Comparing jobs in the past and present</a:t>
            </a:r>
            <a:endParaRPr sz="3200"/>
          </a:p>
        </p:txBody>
      </p:sp>
      <p:sp>
        <p:nvSpPr>
          <p:cNvPr id="61" name="Google Shape;61;p1"/>
          <p:cNvSpPr txBox="1">
            <a:spLocks noGrp="1"/>
          </p:cNvSpPr>
          <p:nvPr>
            <p:ph type="subTitle" idx="1"/>
          </p:nvPr>
        </p:nvSpPr>
        <p:spPr>
          <a:xfrm>
            <a:off x="155948" y="3366763"/>
            <a:ext cx="7685070" cy="14567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400"/>
              <a:buNone/>
            </a:pPr>
            <a:r>
              <a:rPr lang="en-GB">
                <a:solidFill>
                  <a:schemeClr val="lt1"/>
                </a:solidFill>
              </a:rPr>
              <a:t>SER for traits:</a:t>
            </a:r>
          </a:p>
          <a:p>
            <a:pPr marL="342900" lvl="0" indent="-342900" algn="l" rtl="0">
              <a:lnSpc>
                <a:spcPct val="100000"/>
              </a:lnSpc>
              <a:spcBef>
                <a:spcPts val="0"/>
              </a:spcBef>
              <a:spcAft>
                <a:spcPts val="0"/>
              </a:spcAft>
              <a:buClr>
                <a:schemeClr val="lt1"/>
              </a:buClr>
              <a:buSzPts val="2400"/>
              <a:buFont typeface="Arial" panose="020B0604020202020204" pitchFamily="34" charset="0"/>
              <a:buChar char="•"/>
            </a:pPr>
            <a:r>
              <a:rPr lang="en-GB">
                <a:solidFill>
                  <a:schemeClr val="lt1"/>
                </a:solidFill>
              </a:rPr>
              <a:t>present tense - soy, eres [revisited]</a:t>
            </a:r>
          </a:p>
          <a:p>
            <a:pPr marL="342900" lvl="0" indent="-342900" algn="l" rtl="0">
              <a:lnSpc>
                <a:spcPct val="100000"/>
              </a:lnSpc>
              <a:spcBef>
                <a:spcPts val="0"/>
              </a:spcBef>
              <a:spcAft>
                <a:spcPts val="0"/>
              </a:spcAft>
              <a:buClr>
                <a:schemeClr val="lt1"/>
              </a:buClr>
              <a:buSzPts val="2400"/>
              <a:buFont typeface="Arial" panose="020B0604020202020204" pitchFamily="34" charset="0"/>
              <a:buChar char="•"/>
            </a:pPr>
            <a:r>
              <a:rPr lang="en-GB">
                <a:solidFill>
                  <a:schemeClr val="lt1"/>
                </a:solidFill>
              </a:rPr>
              <a:t>imperfect tense - era, eras</a:t>
            </a:r>
            <a:endParaRPr>
              <a:solidFill>
                <a:schemeClr val="lt1"/>
              </a:solidFill>
            </a:endParaRPr>
          </a:p>
          <a:p>
            <a:pPr marL="0" lvl="0" indent="0" algn="ctr" rtl="0">
              <a:lnSpc>
                <a:spcPct val="90000"/>
              </a:lnSpc>
              <a:spcBef>
                <a:spcPts val="1000"/>
              </a:spcBef>
              <a:spcAft>
                <a:spcPts val="0"/>
              </a:spcAft>
              <a:buClr>
                <a:srgbClr val="1F3864"/>
              </a:buClr>
              <a:buSzPts val="2800"/>
              <a:buNone/>
            </a:pPr>
            <a:endParaRPr sz="2800"/>
          </a:p>
        </p:txBody>
      </p:sp>
      <p:sp>
        <p:nvSpPr>
          <p:cNvPr id="62" name="Google Shape;62;p1"/>
          <p:cNvSpPr txBox="1"/>
          <p:nvPr/>
        </p:nvSpPr>
        <p:spPr>
          <a:xfrm>
            <a:off x="225242" y="4914785"/>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200"/>
              <a:buFont typeface="Century Gothic"/>
              <a:buNone/>
            </a:pPr>
            <a:r>
              <a:rPr lang="en-GB" sz="2200" b="1" i="0" u="none" strike="noStrike" cap="none">
                <a:solidFill>
                  <a:srgbClr val="FFFFFF"/>
                </a:solidFill>
                <a:latin typeface="Century Gothic"/>
                <a:ea typeface="Century Gothic"/>
                <a:cs typeface="Century Gothic"/>
                <a:sym typeface="Century Gothic"/>
              </a:rPr>
              <a:t>Y9 Spanish</a:t>
            </a:r>
            <a:endParaRPr/>
          </a:p>
          <a:p>
            <a:pPr marL="0" marR="0" lvl="0" indent="0" algn="l" rtl="0">
              <a:lnSpc>
                <a:spcPct val="90000"/>
              </a:lnSpc>
              <a:spcBef>
                <a:spcPts val="0"/>
              </a:spcBef>
              <a:spcAft>
                <a:spcPts val="0"/>
              </a:spcAft>
              <a:buClr>
                <a:srgbClr val="FFFFFF"/>
              </a:buClr>
              <a:buSzPts val="2200"/>
              <a:buFont typeface="Century Gothic"/>
              <a:buNone/>
            </a:pPr>
            <a:r>
              <a:rPr lang="en-GB" sz="2200" b="0" i="0" u="none" strike="noStrike" cap="none">
                <a:solidFill>
                  <a:srgbClr val="FFFFFF"/>
                </a:solidFill>
                <a:latin typeface="Century Gothic"/>
                <a:ea typeface="Century Gothic"/>
                <a:cs typeface="Century Gothic"/>
                <a:sym typeface="Century Gothic"/>
              </a:rPr>
              <a:t>Term 3.1 – Week 3 – Lesson 53</a:t>
            </a:r>
            <a:endParaRPr sz="2200" b="0" i="0" u="none" strike="noStrike" cap="none">
              <a:solidFill>
                <a:srgbClr val="FFFFFF"/>
              </a:solidFill>
              <a:latin typeface="Century Gothic"/>
              <a:ea typeface="Century Gothic"/>
              <a:cs typeface="Century Gothic"/>
              <a:sym typeface="Century Gothic"/>
            </a:endParaRPr>
          </a:p>
        </p:txBody>
      </p:sp>
      <p:sp>
        <p:nvSpPr>
          <p:cNvPr id="63" name="Google Shape;63;p1"/>
          <p:cNvSpPr txBox="1"/>
          <p:nvPr/>
        </p:nvSpPr>
        <p:spPr>
          <a:xfrm>
            <a:off x="214817" y="5780283"/>
            <a:ext cx="4079722" cy="95302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Author name(s): Nick Avery, Louise Caruso</a:t>
            </a:r>
            <a:br>
              <a:rPr lang="en-GB" sz="1400" b="0" i="0" u="none" strike="noStrike" cap="none" dirty="0">
                <a:solidFill>
                  <a:srgbClr val="FFFFFF"/>
                </a:solidFill>
                <a:latin typeface="Century Gothic"/>
                <a:ea typeface="Century Gothic"/>
                <a:cs typeface="Century Gothic"/>
                <a:sym typeface="Century Gothic"/>
              </a:rPr>
            </a:br>
            <a:r>
              <a:rPr lang="en-GB" sz="1400" b="0" i="0" u="none" strike="noStrike" cap="none" dirty="0">
                <a:solidFill>
                  <a:srgbClr val="FFFFFF"/>
                </a:solidFill>
                <a:latin typeface="Century Gothic"/>
                <a:ea typeface="Century Gothic"/>
                <a:cs typeface="Century Gothic"/>
                <a:sym typeface="Century Gothic"/>
              </a:rPr>
              <a:t>Artwork: Mark Davies</a:t>
            </a:r>
            <a:endParaRPr dirty="0"/>
          </a:p>
          <a:p>
            <a:pPr marL="0" marR="0" lvl="0" indent="0" algn="l" rtl="0">
              <a:lnSpc>
                <a:spcPct val="90000"/>
              </a:lnSpc>
              <a:spcBef>
                <a:spcPts val="0"/>
              </a:spcBef>
              <a:spcAft>
                <a:spcPts val="0"/>
              </a:spcAft>
              <a:buClr>
                <a:srgbClr val="1F3864"/>
              </a:buClr>
              <a:buSzPts val="1600"/>
              <a:buFont typeface="Twentieth Century"/>
              <a:buNone/>
            </a:pPr>
            <a:endParaRPr sz="16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a:t>
            </a:r>
            <a:r>
              <a:rPr lang="en-GB" sz="1400" b="0" i="0" u="none" strike="noStrike" cap="none">
                <a:solidFill>
                  <a:srgbClr val="FFFFFF"/>
                </a:solidFill>
                <a:latin typeface="Century Gothic"/>
                <a:ea typeface="Century Gothic"/>
                <a:cs typeface="Century Gothic"/>
                <a:sym typeface="Century Gothic"/>
              </a:rPr>
              <a:t>: </a:t>
            </a:r>
            <a:r>
              <a:rPr lang="en-GB" sz="1400" b="0" i="0" u="none" strike="noStrike" cap="none" smtClean="0">
                <a:solidFill>
                  <a:srgbClr val="FFFFFF"/>
                </a:solidFill>
                <a:latin typeface="Century Gothic"/>
                <a:ea typeface="Century Gothic"/>
                <a:cs typeface="Century Gothic"/>
                <a:sym typeface="Century Gothic"/>
              </a:rPr>
              <a:t>31/03/22</a:t>
            </a:r>
            <a:endParaRPr dirty="0"/>
          </a:p>
        </p:txBody>
      </p:sp>
      <p:pic>
        <p:nvPicPr>
          <p:cNvPr id="64" name="Google Shape;64;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latin typeface="Century Gothic" panose="020B0502020202020204" pitchFamily="34" charset="0"/>
              </a:rPr>
              <a:t>Comparing traits</a:t>
            </a:r>
            <a:br>
              <a:rPr lang="en-GB" sz="2400" b="1">
                <a:solidFill>
                  <a:schemeClr val="bg1"/>
                </a:solidFill>
                <a:latin typeface="Century Gothic" panose="020B0502020202020204" pitchFamily="34" charset="0"/>
              </a:rPr>
            </a:br>
            <a:r>
              <a:rPr lang="en-GB" sz="2400">
                <a:solidFill>
                  <a:schemeClr val="bg1"/>
                </a:solidFill>
                <a:latin typeface="Century Gothic" panose="020B0502020202020204" pitchFamily="34" charset="0"/>
              </a:rPr>
              <a:t>SER </a:t>
            </a:r>
            <a:r>
              <a:rPr lang="en-GB" sz="2400" dirty="0">
                <a:solidFill>
                  <a:schemeClr val="bg1"/>
                </a:solidFill>
                <a:latin typeface="Century Gothic" panose="020B0502020202020204" pitchFamily="34" charset="0"/>
              </a:rPr>
              <a:t>in </a:t>
            </a:r>
            <a:r>
              <a:rPr lang="en-GB" sz="2400">
                <a:solidFill>
                  <a:schemeClr val="bg1"/>
                </a:solidFill>
                <a:latin typeface="Century Gothic" panose="020B0502020202020204" pitchFamily="34" charset="0"/>
              </a:rPr>
              <a:t>the present and imperfect</a:t>
            </a:r>
            <a:endParaRPr lang="en-GB" sz="2200" dirty="0">
              <a:solidFill>
                <a:schemeClr val="bg1"/>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2" name="TextBox 11"/>
          <p:cNvSpPr txBox="1"/>
          <p:nvPr/>
        </p:nvSpPr>
        <p:spPr>
          <a:xfrm>
            <a:off x="446063" y="2497292"/>
            <a:ext cx="115773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say</a:t>
            </a:r>
            <a:r>
              <a:rPr kumimoji="0" lang="en-GB" sz="2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2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you were</a:t>
            </a:r>
            <a:r>
              <a:rPr kumimoji="0" lang="en-GB" sz="2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or ‘</a:t>
            </a:r>
            <a:r>
              <a:rPr kumimoji="0" lang="en-GB" sz="22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you used to be</a:t>
            </a:r>
            <a:r>
              <a:rPr kumimoji="0" lang="en-GB" sz="2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for a trait, use </a:t>
            </a:r>
            <a:r>
              <a:rPr lang="en-GB" sz="2200" b="1" kern="1200" dirty="0">
                <a:solidFill>
                  <a:srgbClr val="ED7D31"/>
                </a:solidFill>
                <a:latin typeface="Century Gothic" panose="020B0502020202020204" pitchFamily="34" charset="0"/>
                <a:ea typeface="+mn-ea"/>
                <a:cs typeface="+mn-cs"/>
              </a:rPr>
              <a:t>‘eras’</a:t>
            </a:r>
            <a:r>
              <a:rPr kumimoji="0" lang="en-GB" sz="2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3940061" y="3535490"/>
            <a:ext cx="66151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Before</a:t>
            </a:r>
            <a:r>
              <a:rPr kumimoji="0" lang="en-GB" sz="2200" b="1" i="1"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r>
              <a:rPr kumimoji="0" lang="en-GB" sz="22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you were</a:t>
            </a:r>
            <a:r>
              <a:rPr kumimoji="0" lang="en-GB" sz="2200" b="1" i="1" u="none" strike="noStrike" kern="1200" cap="none" spc="0" normalizeH="0" noProof="0">
                <a:ln>
                  <a:noFill/>
                </a:ln>
                <a:solidFill>
                  <a:srgbClr val="4472C4">
                    <a:lumMod val="50000"/>
                  </a:srgbClr>
                </a:solidFill>
                <a:effectLst/>
                <a:uLnTx/>
                <a:uFillTx/>
                <a:latin typeface="Century Gothic" panose="020F0302020204030204"/>
                <a:ea typeface="+mn-ea"/>
                <a:cs typeface="+mn-cs"/>
              </a:rPr>
              <a:t> / used to be</a:t>
            </a:r>
            <a:r>
              <a:rPr kumimoji="0" lang="en-GB" sz="22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en-GB" sz="2200" i="1" kern="1200" noProof="0">
                <a:solidFill>
                  <a:srgbClr val="4472C4">
                    <a:lumMod val="50000"/>
                  </a:srgbClr>
                </a:solidFill>
                <a:latin typeface="Century Gothic" panose="020F0302020204030204"/>
                <a:ea typeface="+mn-ea"/>
                <a:cs typeface="+mn-cs"/>
              </a:rPr>
              <a:t>an artist.</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411889" y="3549188"/>
            <a:ext cx="47712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Antes</a:t>
            </a: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eras </a:t>
            </a:r>
            <a:r>
              <a:rPr kumimoji="0" lang="en-GB" sz="22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artista.</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a:off x="446063" y="1297564"/>
            <a:ext cx="115773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Some words in Spanish look</a:t>
            </a:r>
            <a:r>
              <a:rPr kumimoji="0" lang="en-GB" sz="22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and sound very similar, but have different meanings!</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7" name="TextBox 26"/>
          <p:cNvSpPr txBox="1"/>
          <p:nvPr/>
        </p:nvSpPr>
        <p:spPr>
          <a:xfrm>
            <a:off x="3940061" y="4145439"/>
            <a:ext cx="66151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Now</a:t>
            </a:r>
            <a:r>
              <a:rPr kumimoji="0" lang="en-GB" sz="2200" b="1" i="1"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r>
              <a:rPr kumimoji="0" lang="en-GB" sz="22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you are </a:t>
            </a:r>
            <a:r>
              <a:rPr lang="en-GB" sz="2200" b="1" i="1" kern="1200" noProof="0">
                <a:solidFill>
                  <a:srgbClr val="4472C4">
                    <a:lumMod val="50000"/>
                  </a:srgbClr>
                </a:solidFill>
                <a:latin typeface="Century Gothic" panose="020F0302020204030204"/>
                <a:ea typeface="+mn-ea"/>
                <a:cs typeface="+mn-cs"/>
              </a:rPr>
              <a:t>a</a:t>
            </a:r>
            <a:r>
              <a:rPr lang="en-GB" sz="2200" i="1" kern="1200" noProof="0">
                <a:solidFill>
                  <a:srgbClr val="4472C4">
                    <a:lumMod val="50000"/>
                  </a:srgbClr>
                </a:solidFill>
                <a:latin typeface="Century Gothic" panose="020F0302020204030204"/>
                <a:ea typeface="+mn-ea"/>
                <a:cs typeface="+mn-cs"/>
              </a:rPr>
              <a:t> musician.</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p:cNvSpPr txBox="1"/>
          <p:nvPr/>
        </p:nvSpPr>
        <p:spPr>
          <a:xfrm>
            <a:off x="411889" y="4159137"/>
            <a:ext cx="29663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Ahora</a:t>
            </a: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eres </a:t>
            </a:r>
            <a:r>
              <a:rPr kumimoji="0" lang="en-GB" sz="22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músico.</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ounded Rectangular Callout 28"/>
          <p:cNvSpPr/>
          <p:nvPr/>
        </p:nvSpPr>
        <p:spPr>
          <a:xfrm>
            <a:off x="504592" y="5003811"/>
            <a:ext cx="11182815" cy="901689"/>
          </a:xfrm>
          <a:prstGeom prst="wedgeRoundRectCallout">
            <a:avLst>
              <a:gd name="adj1" fmla="val -39738"/>
              <a:gd name="adj2" fmla="val -8240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rPr>
              <a:t>Adverbs like ‘</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rPr>
              <a:t>ahora</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rPr>
              <a:t>’ (now) and ‘antes’ (before)</a:t>
            </a:r>
            <a:r>
              <a:rPr kumimoji="0" lang="en-GB" sz="2000" b="0" i="0" u="none" strike="noStrike" kern="1200" cap="none" spc="0" normalizeH="0" noProof="0" dirty="0">
                <a:ln>
                  <a:noFill/>
                </a:ln>
                <a:solidFill>
                  <a:schemeClr val="accent1">
                    <a:lumMod val="50000"/>
                  </a:schemeClr>
                </a:solidFill>
                <a:effectLst/>
                <a:uLnTx/>
                <a:uFillTx/>
                <a:latin typeface="Century Gothic" panose="020F0302020204030204"/>
              </a:rPr>
              <a:t> can help us to know which verb we should use.</a:t>
            </a:r>
            <a:endParaRPr lang="en-GB" sz="2000" kern="1200" dirty="0">
              <a:solidFill>
                <a:schemeClr val="accent1">
                  <a:lumMod val="50000"/>
                </a:schemeClr>
              </a:solidFill>
              <a:latin typeface="Century Gothic" panose="020F0302020204030204"/>
            </a:endParaRPr>
          </a:p>
        </p:txBody>
      </p:sp>
      <p:sp>
        <p:nvSpPr>
          <p:cNvPr id="30" name="TextBox 29"/>
          <p:cNvSpPr txBox="1"/>
          <p:nvPr/>
        </p:nvSpPr>
        <p:spPr>
          <a:xfrm>
            <a:off x="411889" y="1907513"/>
            <a:ext cx="115773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To say,</a:t>
            </a:r>
            <a:r>
              <a:rPr kumimoji="0" lang="en-GB" sz="22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a:t>
            </a:r>
            <a:r>
              <a:rPr kumimoji="0" lang="en-GB" sz="2200" b="1"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you are</a:t>
            </a:r>
            <a:r>
              <a:rPr kumimoji="0" lang="en-GB" sz="22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for a trait, use ______.</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2" name="TextBox 31"/>
          <p:cNvSpPr txBox="1"/>
          <p:nvPr/>
        </p:nvSpPr>
        <p:spPr>
          <a:xfrm>
            <a:off x="4426232" y="1893815"/>
            <a:ext cx="130785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eres</a:t>
            </a:r>
            <a:r>
              <a:rPr kumimoji="0" lang="en-GB" sz="2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p>
        </p:txBody>
      </p:sp>
      <p:sp>
        <p:nvSpPr>
          <p:cNvPr id="33" name="TextBox 32"/>
          <p:cNvSpPr txBox="1"/>
          <p:nvPr/>
        </p:nvSpPr>
        <p:spPr>
          <a:xfrm>
            <a:off x="446063" y="3056003"/>
            <a:ext cx="115773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Compare: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4680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6" grpId="0"/>
      <p:bldP spid="27" grpId="0"/>
      <p:bldP spid="28" grpId="0"/>
      <p:bldP spid="29" grpId="0" animBg="1"/>
      <p:bldP spid="30"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p:cNvGraphicFramePr>
            <a:graphicFrameLocks noGrp="1"/>
          </p:cNvGraphicFramePr>
          <p:nvPr/>
        </p:nvGraphicFramePr>
        <p:xfrm>
          <a:off x="266107" y="1657686"/>
          <a:ext cx="2705693" cy="3869185"/>
        </p:xfrm>
        <a:graphic>
          <a:graphicData uri="http://schemas.openxmlformats.org/drawingml/2006/table">
            <a:tbl>
              <a:tblPr firstRow="1" bandRow="1">
                <a:tableStyleId>{5940675A-B579-460E-94D1-54222C63F5DA}</a:tableStyleId>
              </a:tblPr>
              <a:tblGrid>
                <a:gridCol w="635593">
                  <a:extLst>
                    <a:ext uri="{9D8B030D-6E8A-4147-A177-3AD203B41FA5}">
                      <a16:colId xmlns:a16="http://schemas.microsoft.com/office/drawing/2014/main" val="3929681167"/>
                    </a:ext>
                  </a:extLst>
                </a:gridCol>
                <a:gridCol w="977900">
                  <a:extLst>
                    <a:ext uri="{9D8B030D-6E8A-4147-A177-3AD203B41FA5}">
                      <a16:colId xmlns:a16="http://schemas.microsoft.com/office/drawing/2014/main" val="3175580144"/>
                    </a:ext>
                  </a:extLst>
                </a:gridCol>
                <a:gridCol w="1092200">
                  <a:extLst>
                    <a:ext uri="{9D8B030D-6E8A-4147-A177-3AD203B41FA5}">
                      <a16:colId xmlns:a16="http://schemas.microsoft.com/office/drawing/2014/main" val="3495913949"/>
                    </a:ext>
                  </a:extLst>
                </a:gridCol>
              </a:tblGrid>
              <a:tr h="773837">
                <a:tc>
                  <a:txBody>
                    <a:bodyPr/>
                    <a:lstStyle/>
                    <a:p>
                      <a:endParaRPr lang="en-GB" sz="2000"/>
                    </a:p>
                  </a:txBody>
                  <a:tcPr anchor="ctr"/>
                </a:tc>
                <a:tc>
                  <a:txBody>
                    <a:bodyPr/>
                    <a:lstStyle/>
                    <a:p>
                      <a:endParaRPr lang="en-GB" sz="2000"/>
                    </a:p>
                  </a:txBody>
                  <a:tcPr anchor="ctr">
                    <a:solidFill>
                      <a:schemeClr val="accent4">
                        <a:lumMod val="20000"/>
                        <a:lumOff val="80000"/>
                      </a:schemeClr>
                    </a:solidFill>
                  </a:tcPr>
                </a:tc>
                <a:tc>
                  <a:txBody>
                    <a:bodyPr/>
                    <a:lstStyle/>
                    <a:p>
                      <a:endParaRPr lang="en-GB" sz="2000"/>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2778143934"/>
                  </a:ext>
                </a:extLst>
              </a:tr>
              <a:tr h="773837">
                <a:tc>
                  <a:txBody>
                    <a:bodyPr/>
                    <a:lstStyle/>
                    <a:p>
                      <a:endParaRPr lang="en-GB" sz="2000"/>
                    </a:p>
                  </a:txBody>
                  <a:tcPr anchor="ctr"/>
                </a:tc>
                <a:tc>
                  <a:txBody>
                    <a:bodyPr/>
                    <a:lstStyle/>
                    <a:p>
                      <a:endParaRPr lang="en-GB" sz="2000"/>
                    </a:p>
                  </a:txBody>
                  <a:tcPr anchor="ctr">
                    <a:solidFill>
                      <a:schemeClr val="accent4">
                        <a:lumMod val="20000"/>
                        <a:lumOff val="80000"/>
                      </a:schemeClr>
                    </a:solidFill>
                  </a:tcPr>
                </a:tc>
                <a:tc>
                  <a:txBody>
                    <a:bodyPr/>
                    <a:lstStyle/>
                    <a:p>
                      <a:endParaRPr lang="en-GB" sz="2000"/>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3742472729"/>
                  </a:ext>
                </a:extLst>
              </a:tr>
              <a:tr h="773837">
                <a:tc>
                  <a:txBody>
                    <a:bodyPr/>
                    <a:lstStyle/>
                    <a:p>
                      <a:endParaRPr lang="en-GB" sz="2000"/>
                    </a:p>
                  </a:txBody>
                  <a:tcPr anchor="ctr"/>
                </a:tc>
                <a:tc>
                  <a:txBody>
                    <a:bodyPr/>
                    <a:lstStyle/>
                    <a:p>
                      <a:endParaRPr lang="en-GB" sz="2000"/>
                    </a:p>
                  </a:txBody>
                  <a:tcPr anchor="ctr">
                    <a:solidFill>
                      <a:schemeClr val="accent4">
                        <a:lumMod val="20000"/>
                        <a:lumOff val="80000"/>
                      </a:schemeClr>
                    </a:solidFill>
                  </a:tcPr>
                </a:tc>
                <a:tc>
                  <a:txBody>
                    <a:bodyPr/>
                    <a:lstStyle/>
                    <a:p>
                      <a:endParaRPr lang="en-GB" sz="2000"/>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1603330510"/>
                  </a:ext>
                </a:extLst>
              </a:tr>
              <a:tr h="773837">
                <a:tc>
                  <a:txBody>
                    <a:bodyPr/>
                    <a:lstStyle/>
                    <a:p>
                      <a:endParaRPr lang="en-GB" sz="2000"/>
                    </a:p>
                  </a:txBody>
                  <a:tcPr anchor="ctr"/>
                </a:tc>
                <a:tc>
                  <a:txBody>
                    <a:bodyPr/>
                    <a:lstStyle/>
                    <a:p>
                      <a:endParaRPr lang="en-GB" sz="2000"/>
                    </a:p>
                  </a:txBody>
                  <a:tcPr anchor="ctr">
                    <a:solidFill>
                      <a:schemeClr val="accent4">
                        <a:lumMod val="20000"/>
                        <a:lumOff val="80000"/>
                      </a:schemeClr>
                    </a:solidFill>
                  </a:tcPr>
                </a:tc>
                <a:tc>
                  <a:txBody>
                    <a:bodyPr/>
                    <a:lstStyle/>
                    <a:p>
                      <a:endParaRPr lang="en-GB" sz="2000"/>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2083409759"/>
                  </a:ext>
                </a:extLst>
              </a:tr>
              <a:tr h="773837">
                <a:tc>
                  <a:txBody>
                    <a:bodyPr/>
                    <a:lstStyle/>
                    <a:p>
                      <a:endParaRPr lang="en-GB" sz="2000"/>
                    </a:p>
                  </a:txBody>
                  <a:tcPr anchor="ctr"/>
                </a:tc>
                <a:tc>
                  <a:txBody>
                    <a:bodyPr/>
                    <a:lstStyle/>
                    <a:p>
                      <a:endParaRPr lang="en-GB" sz="2000"/>
                    </a:p>
                  </a:txBody>
                  <a:tcPr anchor="ctr">
                    <a:solidFill>
                      <a:schemeClr val="accent4">
                        <a:lumMod val="20000"/>
                        <a:lumOff val="80000"/>
                      </a:schemeClr>
                    </a:solidFill>
                  </a:tcPr>
                </a:tc>
                <a:tc>
                  <a:txBody>
                    <a:bodyPr/>
                    <a:lstStyle/>
                    <a:p>
                      <a:endParaRPr lang="en-GB" sz="2000"/>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3693736103"/>
                  </a:ext>
                </a:extLst>
              </a:tr>
            </a:tbl>
          </a:graphicData>
        </a:graphic>
      </p:graphicFrame>
      <p:sp>
        <p:nvSpPr>
          <p:cNvPr id="2" name="Title 1"/>
          <p:cNvSpPr>
            <a:spLocks noGrp="1"/>
          </p:cNvSpPr>
          <p:nvPr>
            <p:ph type="title"/>
          </p:nvPr>
        </p:nvSpPr>
        <p:spPr>
          <a:xfrm>
            <a:off x="0" y="161094"/>
            <a:ext cx="12270415" cy="1022424"/>
          </a:xfrm>
        </p:spPr>
        <p:txBody>
          <a:bodyPr>
            <a:noAutofit/>
          </a:bodyPr>
          <a:lstStyle/>
          <a:p>
            <a:pPr>
              <a:lnSpc>
                <a:spcPct val="100000"/>
              </a:lnSpc>
              <a:spcAft>
                <a:spcPts val="600"/>
              </a:spcAft>
            </a:pPr>
            <a:r>
              <a:rPr lang="en-GB" sz="2000"/>
              <a:t>Los estudiantes de un colegio tienen preguntas sobre el trabajo. Escucha. </a:t>
            </a:r>
            <a:br>
              <a:rPr lang="en-GB" sz="2000"/>
            </a:br>
            <a:r>
              <a:rPr lang="en-GB" sz="2000"/>
              <a:t>¿La pregunta es en presente o pasado? También elige la letra de la respuesta probable* (A o B).</a:t>
            </a:r>
          </a:p>
        </p:txBody>
      </p:sp>
      <p:sp>
        <p:nvSpPr>
          <p:cNvPr id="5" name="Action Button: Custom 20">
            <a:hlinkClick r:id="" action="ppaction://noaction" highlightClick="1">
              <a:snd r:embed="rId3" name="%C2%BFeres enfermero?.wav"/>
            </a:hlinkClick>
            <a:extLst>
              <a:ext uri="{FF2B5EF4-FFF2-40B4-BE49-F238E27FC236}">
                <a16:creationId xmlns:a16="http://schemas.microsoft.com/office/drawing/2014/main" id="{8AA8B279-06A6-0044-8DE6-06A9A04337E3}"/>
              </a:ext>
            </a:extLst>
          </p:cNvPr>
          <p:cNvSpPr/>
          <p:nvPr/>
        </p:nvSpPr>
        <p:spPr>
          <a:xfrm>
            <a:off x="334953" y="1853010"/>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1</a:t>
            </a:r>
          </a:p>
        </p:txBody>
      </p:sp>
      <p:sp>
        <p:nvSpPr>
          <p:cNvPr id="6" name="Action Button: Custom 20">
            <a:hlinkClick r:id="" action="ppaction://noaction" highlightClick="1">
              <a:snd r:embed="rId4" name="2 %C2%BFeras conductora.wav"/>
            </a:hlinkClick>
            <a:extLst>
              <a:ext uri="{FF2B5EF4-FFF2-40B4-BE49-F238E27FC236}">
                <a16:creationId xmlns:a16="http://schemas.microsoft.com/office/drawing/2014/main" id="{5622D942-15EB-FB43-AF54-2F28E23FCE4E}"/>
              </a:ext>
            </a:extLst>
          </p:cNvPr>
          <p:cNvSpPr/>
          <p:nvPr/>
        </p:nvSpPr>
        <p:spPr>
          <a:xfrm>
            <a:off x="340796" y="2617543"/>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2</a:t>
            </a:r>
          </a:p>
        </p:txBody>
      </p:sp>
      <p:sp>
        <p:nvSpPr>
          <p:cNvPr id="7" name="Action Button: Custom 20">
            <a:hlinkClick r:id="" action="ppaction://noaction" highlightClick="1">
              <a:snd r:embed="rId5" name="3 %C2%BFeras cienti%CC%81fico?.wav"/>
            </a:hlinkClick>
            <a:extLst>
              <a:ext uri="{FF2B5EF4-FFF2-40B4-BE49-F238E27FC236}">
                <a16:creationId xmlns:a16="http://schemas.microsoft.com/office/drawing/2014/main" id="{5D7E54EA-C3DB-BC44-8F21-DEE5BC7D2E0E}"/>
              </a:ext>
            </a:extLst>
          </p:cNvPr>
          <p:cNvSpPr/>
          <p:nvPr/>
        </p:nvSpPr>
        <p:spPr>
          <a:xfrm>
            <a:off x="334952" y="3382076"/>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3</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9786490" y="258166"/>
            <a:ext cx="214165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escuchar / 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3" name="Action Button: Custom 20">
            <a:hlinkClick r:id="" action="ppaction://noaction" highlightClick="1">
              <a:snd r:embed="rId6" name="4 %C2%BFeres dependiente?.wav"/>
            </a:hlinkClick>
            <a:extLst>
              <a:ext uri="{FF2B5EF4-FFF2-40B4-BE49-F238E27FC236}">
                <a16:creationId xmlns:a16="http://schemas.microsoft.com/office/drawing/2014/main" id="{8AA8B279-06A6-0044-8DE6-06A9A04337E3}"/>
              </a:ext>
            </a:extLst>
          </p:cNvPr>
          <p:cNvSpPr/>
          <p:nvPr/>
        </p:nvSpPr>
        <p:spPr>
          <a:xfrm>
            <a:off x="334951" y="4146609"/>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4</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4" name="Action Button: Custom 20">
            <a:hlinkClick r:id="" action="ppaction://noaction" highlightClick="1">
              <a:snd r:embed="rId7" name="5 %C2%BFeras duen%CC%83o.wav"/>
            </a:hlinkClick>
            <a:extLst>
              <a:ext uri="{FF2B5EF4-FFF2-40B4-BE49-F238E27FC236}">
                <a16:creationId xmlns:a16="http://schemas.microsoft.com/office/drawing/2014/main" id="{5622D942-15EB-FB43-AF54-2F28E23FCE4E}"/>
              </a:ext>
            </a:extLst>
          </p:cNvPr>
          <p:cNvSpPr/>
          <p:nvPr/>
        </p:nvSpPr>
        <p:spPr>
          <a:xfrm>
            <a:off x="334951" y="4911142"/>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5</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39"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48188" y="1852863"/>
            <a:ext cx="422552" cy="440159"/>
          </a:xfrm>
          <a:prstGeom prst="rect">
            <a:avLst/>
          </a:prstGeom>
        </p:spPr>
      </p:pic>
      <p:pic>
        <p:nvPicPr>
          <p:cNvPr id="18" name="Picture 8" descr="green checkmark">
            <a:extLst>
              <a:ext uri="{FF2B5EF4-FFF2-40B4-BE49-F238E27FC236}">
                <a16:creationId xmlns:a16="http://schemas.microsoft.com/office/drawing/2014/main" id="{234642BA-82FE-F940-9726-D3E2DB807A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11700" y="2577555"/>
            <a:ext cx="422552" cy="440159"/>
          </a:xfrm>
          <a:prstGeom prst="rect">
            <a:avLst/>
          </a:prstGeom>
        </p:spPr>
      </p:pic>
      <p:pic>
        <p:nvPicPr>
          <p:cNvPr id="27" name="Picture 8" descr="green checkmark">
            <a:extLst>
              <a:ext uri="{FF2B5EF4-FFF2-40B4-BE49-F238E27FC236}">
                <a16:creationId xmlns:a16="http://schemas.microsoft.com/office/drawing/2014/main" id="{D79196C4-272E-1E4C-A984-76565C37F4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11700" y="3381783"/>
            <a:ext cx="422552" cy="440159"/>
          </a:xfrm>
          <a:prstGeom prst="rect">
            <a:avLst/>
          </a:prstGeom>
        </p:spPr>
      </p:pic>
      <p:pic>
        <p:nvPicPr>
          <p:cNvPr id="55" name="Picture 8" descr="green checkmark">
            <a:extLst>
              <a:ext uri="{FF2B5EF4-FFF2-40B4-BE49-F238E27FC236}">
                <a16:creationId xmlns:a16="http://schemas.microsoft.com/office/drawing/2014/main" id="{8AACA0F7-A126-C943-8A60-27448B7C70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74257" y="4171821"/>
            <a:ext cx="422552" cy="440159"/>
          </a:xfrm>
          <a:prstGeom prst="rect">
            <a:avLst/>
          </a:prstGeom>
        </p:spPr>
      </p:pic>
      <p:pic>
        <p:nvPicPr>
          <p:cNvPr id="57" name="Picture 8" descr="green checkmark">
            <a:extLst>
              <a:ext uri="{FF2B5EF4-FFF2-40B4-BE49-F238E27FC236}">
                <a16:creationId xmlns:a16="http://schemas.microsoft.com/office/drawing/2014/main" id="{4D234187-E1F5-3A4D-9401-DC1BACDE1DC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11700" y="4921748"/>
            <a:ext cx="422552" cy="440159"/>
          </a:xfrm>
          <a:prstGeom prst="rect">
            <a:avLst/>
          </a:prstGeom>
        </p:spPr>
      </p:pic>
      <p:sp>
        <p:nvSpPr>
          <p:cNvPr id="16" name="Rounded Rectangular Callout 15"/>
          <p:cNvSpPr/>
          <p:nvPr/>
        </p:nvSpPr>
        <p:spPr>
          <a:xfrm>
            <a:off x="9429518" y="3239739"/>
            <a:ext cx="2653168" cy="483132"/>
          </a:xfrm>
          <a:prstGeom prst="wedgeRoundRectCallout">
            <a:avLst>
              <a:gd name="adj1" fmla="val -65814"/>
              <a:gd name="adj2" fmla="val -539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F0302020204030204"/>
                <a:ea typeface="+mn-ea"/>
                <a:cs typeface="+mn-cs"/>
                <a:sym typeface="Arial"/>
              </a:rPr>
              <a:t>Sí, y </a:t>
            </a:r>
            <a:r>
              <a:rPr kumimoji="0" lang="en-GB" sz="20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i</a:t>
            </a:r>
            <a:r>
              <a:rPr kumimoji="0" lang="en-GB" sz="2000" b="0" i="0" u="none" strike="noStrike" kern="0" cap="none" spc="0" normalizeH="0" baseline="0" noProof="0">
                <a:ln>
                  <a:noFill/>
                </a:ln>
                <a:solidFill>
                  <a:srgbClr val="002060"/>
                </a:solidFill>
                <a:effectLst/>
                <a:uLnTx/>
                <a:uFillTx/>
                <a:latin typeface="Century Gothic" panose="020F0302020204030204"/>
                <a:ea typeface="+mn-ea"/>
                <a:cs typeface="+mn-cs"/>
                <a:sym typeface="Arial"/>
              </a:rPr>
              <a:t>me encanta! </a:t>
            </a:r>
          </a:p>
        </p:txBody>
      </p:sp>
      <p:sp>
        <p:nvSpPr>
          <p:cNvPr id="73" name="Rounded Rectangular Callout 72"/>
          <p:cNvSpPr/>
          <p:nvPr/>
        </p:nvSpPr>
        <p:spPr>
          <a:xfrm>
            <a:off x="167484" y="1155611"/>
            <a:ext cx="1654794" cy="439637"/>
          </a:xfrm>
          <a:prstGeom prst="wedgeRoundRectCallout">
            <a:avLst>
              <a:gd name="adj1" fmla="val 23153"/>
              <a:gd name="adj2" fmla="val 8322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panose="020F0302020204030204"/>
                <a:ea typeface="+mn-ea"/>
                <a:cs typeface="+mn-cs"/>
                <a:sym typeface="Arial"/>
              </a:rPr>
              <a:t>Are you…?</a:t>
            </a:r>
          </a:p>
        </p:txBody>
      </p:sp>
      <p:sp>
        <p:nvSpPr>
          <p:cNvPr id="74" name="Rounded Rectangular Callout 73"/>
          <p:cNvSpPr/>
          <p:nvPr/>
        </p:nvSpPr>
        <p:spPr>
          <a:xfrm>
            <a:off x="1915357" y="1155611"/>
            <a:ext cx="1818443" cy="439637"/>
          </a:xfrm>
          <a:prstGeom prst="wedgeRoundRectCallout">
            <a:avLst>
              <a:gd name="adj1" fmla="val -26588"/>
              <a:gd name="adj2" fmla="val 86117"/>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panose="020F0302020204030204"/>
                <a:ea typeface="+mn-ea"/>
                <a:cs typeface="+mn-cs"/>
                <a:sym typeface="Arial"/>
              </a:rPr>
              <a:t>Were you…?</a:t>
            </a:r>
          </a:p>
        </p:txBody>
      </p:sp>
      <p:sp>
        <p:nvSpPr>
          <p:cNvPr id="23" name="Rectangle 22"/>
          <p:cNvSpPr/>
          <p:nvPr/>
        </p:nvSpPr>
        <p:spPr>
          <a:xfrm>
            <a:off x="3826879" y="1200039"/>
            <a:ext cx="341831" cy="35077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A</a:t>
            </a:r>
          </a:p>
        </p:txBody>
      </p:sp>
      <p:sp>
        <p:nvSpPr>
          <p:cNvPr id="81" name="Rectangle 80">
            <a:extLst>
              <a:ext uri="{FF2B5EF4-FFF2-40B4-BE49-F238E27FC236}">
                <a16:creationId xmlns:a16="http://schemas.microsoft.com/office/drawing/2014/main" id="{AA1C41E8-A05D-984D-B6EE-BF056DF3F6FD}"/>
              </a:ext>
            </a:extLst>
          </p:cNvPr>
          <p:cNvSpPr/>
          <p:nvPr/>
        </p:nvSpPr>
        <p:spPr>
          <a:xfrm>
            <a:off x="4014674" y="3946185"/>
            <a:ext cx="162618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C4043"/>
                </a:solidFill>
                <a:effectLst/>
                <a:uLnTx/>
                <a:uFillTx/>
                <a:latin typeface="Century Gothic" panose="020F0302020204030204"/>
                <a:cs typeface="Arial"/>
                <a:sym typeface="Arial"/>
              </a:rPr>
              <a:t>[scientist]</a:t>
            </a:r>
            <a:endParaRPr kumimoji="0" lang="en-US" sz="2000" b="0" i="0" u="none" strike="noStrike" kern="0" cap="none" spc="0" normalizeH="0" baseline="0" noProof="0" dirty="0">
              <a:ln>
                <a:noFill/>
              </a:ln>
              <a:solidFill>
                <a:srgbClr val="000000"/>
              </a:solidFill>
              <a:effectLst/>
              <a:uLnTx/>
              <a:uFillTx/>
              <a:latin typeface="Century Gothic" panose="020F0302020204030204"/>
              <a:cs typeface="Arial"/>
              <a:sym typeface="Arial"/>
            </a:endParaRPr>
          </a:p>
        </p:txBody>
      </p:sp>
      <p:pic>
        <p:nvPicPr>
          <p:cNvPr id="82" name="Picture 81">
            <a:extLst>
              <a:ext uri="{FF2B5EF4-FFF2-40B4-BE49-F238E27FC236}">
                <a16:creationId xmlns:a16="http://schemas.microsoft.com/office/drawing/2014/main" id="{7366534F-FCE9-7747-9960-3ED9952C3B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55491" y="3295762"/>
            <a:ext cx="691077" cy="735871"/>
          </a:xfrm>
          <a:prstGeom prst="rect">
            <a:avLst/>
          </a:prstGeom>
        </p:spPr>
      </p:pic>
      <p:sp>
        <p:nvSpPr>
          <p:cNvPr id="83" name="Rounded Rectangular Callout 82"/>
          <p:cNvSpPr/>
          <p:nvPr/>
        </p:nvSpPr>
        <p:spPr>
          <a:xfrm>
            <a:off x="5102122" y="3268108"/>
            <a:ext cx="2769905" cy="591764"/>
          </a:xfrm>
          <a:prstGeom prst="wedgeRoundRectCallout">
            <a:avLst>
              <a:gd name="adj1" fmla="val -57198"/>
              <a:gd name="adj2" fmla="val 4654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F0302020204030204"/>
                <a:ea typeface="+mn-ea"/>
                <a:cs typeface="+mn-cs"/>
                <a:sym typeface="Arial"/>
              </a:rPr>
              <a:t>Sí, pero no me gustaba el jefe. </a:t>
            </a:r>
          </a:p>
        </p:txBody>
      </p:sp>
      <p:sp>
        <p:nvSpPr>
          <p:cNvPr id="93" name="Rounded Rectangle 11">
            <a:extLst>
              <a:ext uri="{FF2B5EF4-FFF2-40B4-BE49-F238E27FC236}">
                <a16:creationId xmlns:a16="http://schemas.microsoft.com/office/drawing/2014/main" id="{A316DD52-7894-4A75-969C-CA0645DA2978}"/>
              </a:ext>
            </a:extLst>
          </p:cNvPr>
          <p:cNvSpPr/>
          <p:nvPr/>
        </p:nvSpPr>
        <p:spPr>
          <a:xfrm>
            <a:off x="266107" y="5763693"/>
            <a:ext cx="246814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*probable = likely</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41" name="Picture 2" descr="Stories-matthew Lpn Nursing, Cna Nurse, - Male Nurse Clipart "/>
          <p:cNvPicPr>
            <a:picLocks noChangeAspect="1" noChangeArrowheads="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956679" y="1128041"/>
            <a:ext cx="951649" cy="873893"/>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AA1C41E8-A05D-984D-B6EE-BF056DF3F6FD}"/>
              </a:ext>
            </a:extLst>
          </p:cNvPr>
          <p:cNvSpPr/>
          <p:nvPr/>
        </p:nvSpPr>
        <p:spPr>
          <a:xfrm>
            <a:off x="3871066" y="1829152"/>
            <a:ext cx="162618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C4043"/>
                </a:solidFill>
                <a:effectLst/>
                <a:uLnTx/>
                <a:uFillTx/>
                <a:latin typeface="Century Gothic" panose="020F0302020204030204"/>
                <a:cs typeface="Arial"/>
                <a:sym typeface="Arial"/>
              </a:rPr>
              <a:t>[nurse]</a:t>
            </a:r>
            <a:endParaRPr kumimoji="0" lang="en-US" sz="2000" b="0" i="0" u="none" strike="noStrike" kern="0" cap="none" spc="0" normalizeH="0" baseline="0" noProof="0" dirty="0">
              <a:ln>
                <a:noFill/>
              </a:ln>
              <a:solidFill>
                <a:srgbClr val="000000"/>
              </a:solidFill>
              <a:effectLst/>
              <a:uLnTx/>
              <a:uFillTx/>
              <a:latin typeface="Century Gothic" panose="020F0302020204030204"/>
              <a:cs typeface="Arial"/>
              <a:sym typeface="Arial"/>
            </a:endParaRPr>
          </a:p>
        </p:txBody>
      </p:sp>
      <p:sp>
        <p:nvSpPr>
          <p:cNvPr id="43" name="Rounded Rectangular Callout 42"/>
          <p:cNvSpPr/>
          <p:nvPr/>
        </p:nvSpPr>
        <p:spPr>
          <a:xfrm>
            <a:off x="4991544" y="1203422"/>
            <a:ext cx="2880483" cy="858621"/>
          </a:xfrm>
          <a:prstGeom prst="wedgeRoundRectCallout">
            <a:avLst>
              <a:gd name="adj1" fmla="val -57198"/>
              <a:gd name="adj2" fmla="val 2256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F0302020204030204"/>
                <a:ea typeface="+mn-ea"/>
                <a:cs typeface="+mn-cs"/>
                <a:sym typeface="Arial"/>
              </a:rPr>
              <a:t>Sí. Cuidaba a los niños enfermos en un hospital.</a:t>
            </a:r>
          </a:p>
        </p:txBody>
      </p:sp>
      <p:pic>
        <p:nvPicPr>
          <p:cNvPr id="44" name="Picture 2" descr="Stories-matthew Lpn Nursing, Cna Nurse, - Male Nurse Clipart "/>
          <p:cNvPicPr>
            <a:picLocks noChangeAspect="1" noChangeArrowheads="1"/>
          </p:cNvPicPr>
          <p:nvPr/>
        </p:nvPicPr>
        <p:blipFill>
          <a:blip r:embed="rId10">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118876" y="1176892"/>
            <a:ext cx="951649" cy="873893"/>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AA1C41E8-A05D-984D-B6EE-BF056DF3F6FD}"/>
              </a:ext>
            </a:extLst>
          </p:cNvPr>
          <p:cNvSpPr/>
          <p:nvPr/>
        </p:nvSpPr>
        <p:spPr>
          <a:xfrm>
            <a:off x="8033263" y="1878003"/>
            <a:ext cx="162618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C4043"/>
                </a:solidFill>
                <a:effectLst/>
                <a:uLnTx/>
                <a:uFillTx/>
                <a:latin typeface="Century Gothic" panose="020F0302020204030204"/>
                <a:cs typeface="Arial"/>
                <a:sym typeface="Arial"/>
              </a:rPr>
              <a:t>[nurse]</a:t>
            </a:r>
            <a:endParaRPr kumimoji="0" lang="en-US" sz="2000" b="0" i="0" u="none" strike="noStrike" kern="0" cap="none" spc="0" normalizeH="0" baseline="0" noProof="0" dirty="0">
              <a:ln>
                <a:noFill/>
              </a:ln>
              <a:solidFill>
                <a:srgbClr val="000000"/>
              </a:solidFill>
              <a:effectLst/>
              <a:uLnTx/>
              <a:uFillTx/>
              <a:latin typeface="Century Gothic" panose="020F0302020204030204"/>
              <a:cs typeface="Arial"/>
              <a:sym typeface="Arial"/>
            </a:endParaRPr>
          </a:p>
        </p:txBody>
      </p:sp>
      <p:sp>
        <p:nvSpPr>
          <p:cNvPr id="46" name="Rounded Rectangular Callout 45"/>
          <p:cNvSpPr/>
          <p:nvPr/>
        </p:nvSpPr>
        <p:spPr>
          <a:xfrm>
            <a:off x="8992505" y="1201922"/>
            <a:ext cx="3090297" cy="858621"/>
          </a:xfrm>
          <a:prstGeom prst="wedgeRoundRectCallout">
            <a:avLst>
              <a:gd name="adj1" fmla="val -57198"/>
              <a:gd name="adj2" fmla="val 2256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sym typeface="Arial"/>
              </a:rPr>
              <a:t>Sí</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sym typeface="Arial"/>
              </a:rPr>
              <a:t>pero</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sym typeface="Arial"/>
              </a:rPr>
              <a:t>quiero</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sym typeface="Arial"/>
              </a:rPr>
              <a:t>cambiar</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sym typeface="Arial"/>
              </a:rPr>
              <a:t> de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sym typeface="Arial"/>
              </a:rPr>
              <a:t>trabajo</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sym typeface="Arial"/>
              </a:rPr>
              <a:t>Trabajo</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F0302020204030204"/>
                <a:ea typeface="+mn-ea"/>
                <a:cs typeface="+mn-cs"/>
                <a:sym typeface="Arial"/>
              </a:rPr>
              <a:t>muchas</a:t>
            </a:r>
            <a:r>
              <a:rPr kumimoji="0" lang="en-GB" sz="2000" b="0" i="0" u="none" strike="noStrike" kern="0" cap="none" spc="0" normalizeH="0" baseline="0" noProof="0" dirty="0">
                <a:ln>
                  <a:noFill/>
                </a:ln>
                <a:solidFill>
                  <a:srgbClr val="002060"/>
                </a:solidFill>
                <a:effectLst/>
                <a:uLnTx/>
                <a:uFillTx/>
                <a:latin typeface="Century Gothic" panose="020F0302020204030204"/>
                <a:ea typeface="+mn-ea"/>
                <a:cs typeface="+mn-cs"/>
                <a:sym typeface="Arial"/>
              </a:rPr>
              <a:t> horas.</a:t>
            </a:r>
          </a:p>
        </p:txBody>
      </p:sp>
      <p:pic>
        <p:nvPicPr>
          <p:cNvPr id="47" name="Picture 6" descr="Woman clipart free clipart images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6317" y="2188136"/>
            <a:ext cx="954626" cy="1065463"/>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AA1C41E8-A05D-984D-B6EE-BF056DF3F6FD}"/>
              </a:ext>
            </a:extLst>
          </p:cNvPr>
          <p:cNvSpPr/>
          <p:nvPr/>
        </p:nvSpPr>
        <p:spPr>
          <a:xfrm>
            <a:off x="4662283" y="2862048"/>
            <a:ext cx="162618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C4043"/>
                </a:solidFill>
                <a:effectLst/>
                <a:uLnTx/>
                <a:uFillTx/>
                <a:latin typeface="Century Gothic" panose="020F0302020204030204"/>
                <a:cs typeface="Arial"/>
                <a:sym typeface="Arial"/>
              </a:rPr>
              <a:t>[bus driver]</a:t>
            </a:r>
            <a:endParaRPr kumimoji="0" lang="en-US" sz="2000" b="0" i="0" u="none" strike="noStrike" kern="0" cap="none" spc="0" normalizeH="0" baseline="0" noProof="0" dirty="0">
              <a:ln>
                <a:noFill/>
              </a:ln>
              <a:solidFill>
                <a:srgbClr val="000000"/>
              </a:solidFill>
              <a:effectLst/>
              <a:uLnTx/>
              <a:uFillTx/>
              <a:latin typeface="Century Gothic" panose="020F0302020204030204"/>
              <a:cs typeface="Arial"/>
              <a:sym typeface="Arial"/>
            </a:endParaRPr>
          </a:p>
        </p:txBody>
      </p:sp>
      <p:pic>
        <p:nvPicPr>
          <p:cNvPr id="49" name="Picture 6" descr="Woman clipart free clipart images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03864" y="2193592"/>
            <a:ext cx="954626" cy="1065463"/>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AA1C41E8-A05D-984D-B6EE-BF056DF3F6FD}"/>
              </a:ext>
            </a:extLst>
          </p:cNvPr>
          <p:cNvSpPr/>
          <p:nvPr/>
        </p:nvSpPr>
        <p:spPr>
          <a:xfrm>
            <a:off x="8792714" y="2896702"/>
            <a:ext cx="162618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C4043"/>
                </a:solidFill>
                <a:effectLst/>
                <a:uLnTx/>
                <a:uFillTx/>
                <a:latin typeface="Century Gothic" panose="020F0302020204030204"/>
                <a:cs typeface="Arial"/>
                <a:sym typeface="Arial"/>
              </a:rPr>
              <a:t>[bus driver]</a:t>
            </a:r>
            <a:endParaRPr kumimoji="0" lang="en-US" sz="2000" b="0" i="0" u="none" strike="noStrike" kern="0" cap="none" spc="0" normalizeH="0" baseline="0" noProof="0" dirty="0">
              <a:ln>
                <a:noFill/>
              </a:ln>
              <a:solidFill>
                <a:srgbClr val="000000"/>
              </a:solidFill>
              <a:effectLst/>
              <a:uLnTx/>
              <a:uFillTx/>
              <a:latin typeface="Century Gothic" panose="020F0302020204030204"/>
              <a:cs typeface="Arial"/>
              <a:sym typeface="Arial"/>
            </a:endParaRPr>
          </a:p>
        </p:txBody>
      </p:sp>
      <p:sp>
        <p:nvSpPr>
          <p:cNvPr id="51" name="Rounded Rectangular Callout 50"/>
          <p:cNvSpPr/>
          <p:nvPr/>
        </p:nvSpPr>
        <p:spPr>
          <a:xfrm>
            <a:off x="4991544" y="2243653"/>
            <a:ext cx="2880483" cy="663992"/>
          </a:xfrm>
          <a:prstGeom prst="wedgeRoundRectCallout">
            <a:avLst>
              <a:gd name="adj1" fmla="val -57198"/>
              <a:gd name="adj2" fmla="val 2256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F0302020204030204"/>
                <a:ea typeface="+mn-ea"/>
                <a:cs typeface="+mn-cs"/>
                <a:sym typeface="Arial"/>
              </a:rPr>
              <a:t>Sí. Llevo a los jóvenes al colegio. </a:t>
            </a:r>
          </a:p>
        </p:txBody>
      </p:sp>
      <p:sp>
        <p:nvSpPr>
          <p:cNvPr id="52" name="Rounded Rectangular Callout 51"/>
          <p:cNvSpPr/>
          <p:nvPr/>
        </p:nvSpPr>
        <p:spPr>
          <a:xfrm>
            <a:off x="9262887" y="2232710"/>
            <a:ext cx="2788787" cy="663992"/>
          </a:xfrm>
          <a:prstGeom prst="wedgeRoundRectCallout">
            <a:avLst>
              <a:gd name="adj1" fmla="val -57198"/>
              <a:gd name="adj2" fmla="val 2256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F0302020204030204"/>
                <a:ea typeface="+mn-ea"/>
                <a:cs typeface="+mn-cs"/>
                <a:sym typeface="Arial"/>
              </a:rPr>
              <a:t>Sí, y estaba bastante contenta.</a:t>
            </a:r>
          </a:p>
        </p:txBody>
      </p:sp>
      <p:sp>
        <p:nvSpPr>
          <p:cNvPr id="54" name="Rectangle 53">
            <a:extLst>
              <a:ext uri="{FF2B5EF4-FFF2-40B4-BE49-F238E27FC236}">
                <a16:creationId xmlns:a16="http://schemas.microsoft.com/office/drawing/2014/main" id="{AA1C41E8-A05D-984D-B6EE-BF056DF3F6FD}"/>
              </a:ext>
            </a:extLst>
          </p:cNvPr>
          <p:cNvSpPr/>
          <p:nvPr/>
        </p:nvSpPr>
        <p:spPr>
          <a:xfrm>
            <a:off x="8121887" y="3923355"/>
            <a:ext cx="162618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C4043"/>
                </a:solidFill>
                <a:effectLst/>
                <a:uLnTx/>
                <a:uFillTx/>
                <a:latin typeface="Century Gothic" panose="020F0302020204030204"/>
                <a:cs typeface="Arial"/>
                <a:sym typeface="Arial"/>
              </a:rPr>
              <a:t>[scientist]</a:t>
            </a:r>
            <a:endParaRPr kumimoji="0" lang="en-US" sz="2000" b="0" i="0" u="none" strike="noStrike" kern="0" cap="none" spc="0" normalizeH="0" baseline="0" noProof="0" dirty="0">
              <a:ln>
                <a:noFill/>
              </a:ln>
              <a:solidFill>
                <a:srgbClr val="000000"/>
              </a:solidFill>
              <a:effectLst/>
              <a:uLnTx/>
              <a:uFillTx/>
              <a:latin typeface="Century Gothic" panose="020F0302020204030204"/>
              <a:cs typeface="Arial"/>
              <a:sym typeface="Arial"/>
            </a:endParaRPr>
          </a:p>
        </p:txBody>
      </p:sp>
      <p:pic>
        <p:nvPicPr>
          <p:cNvPr id="56" name="Picture 55">
            <a:extLst>
              <a:ext uri="{FF2B5EF4-FFF2-40B4-BE49-F238E27FC236}">
                <a16:creationId xmlns:a16="http://schemas.microsoft.com/office/drawing/2014/main" id="{7366534F-FCE9-7747-9960-3ED9952C3B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62704" y="3272932"/>
            <a:ext cx="691077" cy="735871"/>
          </a:xfrm>
          <a:prstGeom prst="rect">
            <a:avLst/>
          </a:prstGeom>
        </p:spPr>
      </p:pic>
      <p:sp>
        <p:nvSpPr>
          <p:cNvPr id="58" name="Rectangle 57">
            <a:extLst>
              <a:ext uri="{FF2B5EF4-FFF2-40B4-BE49-F238E27FC236}">
                <a16:creationId xmlns:a16="http://schemas.microsoft.com/office/drawing/2014/main" id="{AA1C41E8-A05D-984D-B6EE-BF056DF3F6FD}"/>
              </a:ext>
            </a:extLst>
          </p:cNvPr>
          <p:cNvSpPr/>
          <p:nvPr/>
        </p:nvSpPr>
        <p:spPr>
          <a:xfrm>
            <a:off x="4510780" y="5945666"/>
            <a:ext cx="242710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C4043"/>
                </a:solidFill>
                <a:effectLst/>
                <a:uLnTx/>
                <a:uFillTx/>
                <a:latin typeface="Century Gothic" panose="020F0302020204030204"/>
                <a:cs typeface="Arial"/>
                <a:sym typeface="Arial"/>
              </a:rPr>
              <a:t>[business owner]</a:t>
            </a:r>
            <a:endParaRPr kumimoji="0" lang="en-US" sz="2000" b="0" i="0" u="none" strike="noStrike" kern="0" cap="none" spc="0" normalizeH="0" baseline="0" noProof="0" dirty="0">
              <a:ln>
                <a:noFill/>
              </a:ln>
              <a:solidFill>
                <a:srgbClr val="000000"/>
              </a:solidFill>
              <a:effectLst/>
              <a:uLnTx/>
              <a:uFillTx/>
              <a:latin typeface="Century Gothic" panose="020F0302020204030204"/>
              <a:cs typeface="Arial"/>
              <a:sym typeface="Arial"/>
            </a:endParaRPr>
          </a:p>
        </p:txBody>
      </p:sp>
      <p:sp>
        <p:nvSpPr>
          <p:cNvPr id="60" name="Rectangle 59">
            <a:extLst>
              <a:ext uri="{FF2B5EF4-FFF2-40B4-BE49-F238E27FC236}">
                <a16:creationId xmlns:a16="http://schemas.microsoft.com/office/drawing/2014/main" id="{AA1C41E8-A05D-984D-B6EE-BF056DF3F6FD}"/>
              </a:ext>
            </a:extLst>
          </p:cNvPr>
          <p:cNvSpPr/>
          <p:nvPr/>
        </p:nvSpPr>
        <p:spPr>
          <a:xfrm>
            <a:off x="4812764" y="4865296"/>
            <a:ext cx="238841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C4043"/>
                </a:solidFill>
                <a:effectLst/>
                <a:uLnTx/>
                <a:uFillTx/>
                <a:latin typeface="Century Gothic" panose="020F0302020204030204"/>
                <a:cs typeface="Arial"/>
                <a:sym typeface="Arial"/>
              </a:rPr>
              <a:t>[shop assistant]</a:t>
            </a:r>
            <a:endParaRPr kumimoji="0" lang="en-US" sz="2000" b="0" i="0" u="none" strike="noStrike" kern="0" cap="none" spc="0" normalizeH="0" baseline="0" noProof="0" dirty="0">
              <a:ln>
                <a:noFill/>
              </a:ln>
              <a:solidFill>
                <a:srgbClr val="000000"/>
              </a:solidFill>
              <a:effectLst/>
              <a:uLnTx/>
              <a:uFillTx/>
              <a:latin typeface="Century Gothic" panose="020F0302020204030204"/>
              <a:cs typeface="Arial"/>
              <a:sym typeface="Arial"/>
            </a:endParaRPr>
          </a:p>
        </p:txBody>
      </p:sp>
      <p:pic>
        <p:nvPicPr>
          <p:cNvPr id="63" name="Picture 18" descr="Woman Clipart Images Png - Cartoon Business Woman, Transparent Png "/>
          <p:cNvPicPr>
            <a:picLocks noChangeAspect="1" noChangeArrowheads="1"/>
          </p:cNvPicPr>
          <p:nvPr/>
        </p:nvPicPr>
        <p:blipFill>
          <a:blip r:embed="rId1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77835" y="4267558"/>
            <a:ext cx="1024287" cy="1045726"/>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AA1C41E8-A05D-984D-B6EE-BF056DF3F6FD}"/>
              </a:ext>
            </a:extLst>
          </p:cNvPr>
          <p:cNvSpPr/>
          <p:nvPr/>
        </p:nvSpPr>
        <p:spPr>
          <a:xfrm>
            <a:off x="8834069" y="4877444"/>
            <a:ext cx="238841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C4043"/>
                </a:solidFill>
                <a:effectLst/>
                <a:uLnTx/>
                <a:uFillTx/>
                <a:latin typeface="Century Gothic" panose="020F0302020204030204"/>
                <a:cs typeface="Arial"/>
                <a:sym typeface="Arial"/>
              </a:rPr>
              <a:t>[shop assistant]</a:t>
            </a:r>
            <a:endParaRPr kumimoji="0" lang="en-US" sz="2000" b="0" i="0" u="none" strike="noStrike" kern="0" cap="none" spc="0" normalizeH="0" baseline="0" noProof="0" dirty="0">
              <a:ln>
                <a:noFill/>
              </a:ln>
              <a:solidFill>
                <a:srgbClr val="000000"/>
              </a:solidFill>
              <a:effectLst/>
              <a:uLnTx/>
              <a:uFillTx/>
              <a:latin typeface="Century Gothic" panose="020F0302020204030204"/>
              <a:cs typeface="Arial"/>
              <a:sym typeface="Arial"/>
            </a:endParaRPr>
          </a:p>
        </p:txBody>
      </p:sp>
      <p:pic>
        <p:nvPicPr>
          <p:cNvPr id="65" name="Picture 18" descr="Woman Clipart Images Png - Cartoon Business Woman, Transparent Png "/>
          <p:cNvPicPr>
            <a:picLocks noChangeAspect="1" noChangeArrowheads="1"/>
          </p:cNvPicPr>
          <p:nvPr/>
        </p:nvPicPr>
        <p:blipFill>
          <a:blip r:embed="rId1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099140" y="4279706"/>
            <a:ext cx="1024287" cy="1045726"/>
          </a:xfrm>
          <a:prstGeom prst="rect">
            <a:avLst/>
          </a:prstGeom>
          <a:noFill/>
          <a:extLst>
            <a:ext uri="{909E8E84-426E-40DD-AFC4-6F175D3DCCD1}">
              <a14:hiddenFill xmlns:a14="http://schemas.microsoft.com/office/drawing/2010/main">
                <a:solidFill>
                  <a:srgbClr val="FFFFFF"/>
                </a:solidFill>
              </a14:hiddenFill>
            </a:ext>
          </a:extLst>
        </p:spPr>
      </p:pic>
      <p:sp>
        <p:nvSpPr>
          <p:cNvPr id="66" name="Rounded Rectangular Callout 65"/>
          <p:cNvSpPr/>
          <p:nvPr/>
        </p:nvSpPr>
        <p:spPr>
          <a:xfrm>
            <a:off x="4812764" y="4289650"/>
            <a:ext cx="3059263" cy="591764"/>
          </a:xfrm>
          <a:prstGeom prst="wedgeRoundRectCallout">
            <a:avLst>
              <a:gd name="adj1" fmla="val -54583"/>
              <a:gd name="adj2" fmla="val 1177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F0302020204030204"/>
                <a:ea typeface="+mn-ea"/>
                <a:cs typeface="+mn-cs"/>
                <a:sym typeface="Arial"/>
              </a:rPr>
              <a:t>Sí, trabajaba con compañeros geniales.</a:t>
            </a:r>
          </a:p>
        </p:txBody>
      </p:sp>
      <p:sp>
        <p:nvSpPr>
          <p:cNvPr id="67" name="Rounded Rectangular Callout 66"/>
          <p:cNvSpPr/>
          <p:nvPr/>
        </p:nvSpPr>
        <p:spPr>
          <a:xfrm>
            <a:off x="8915400" y="4285680"/>
            <a:ext cx="3162162" cy="591764"/>
          </a:xfrm>
          <a:prstGeom prst="wedgeRoundRectCallout">
            <a:avLst>
              <a:gd name="adj1" fmla="val -54306"/>
              <a:gd name="adj2" fmla="val 791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F0302020204030204"/>
                <a:ea typeface="+mn-ea"/>
                <a:cs typeface="+mn-cs"/>
                <a:sym typeface="Arial"/>
              </a:rPr>
              <a:t>Sí, y me gusta. Siempre aprendo algo nuevo.</a:t>
            </a:r>
          </a:p>
        </p:txBody>
      </p:sp>
      <p:pic>
        <p:nvPicPr>
          <p:cNvPr id="69" name="Picture 12" descr="man clipart&#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14674" y="5323327"/>
            <a:ext cx="693429" cy="1000754"/>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AA1C41E8-A05D-984D-B6EE-BF056DF3F6FD}"/>
              </a:ext>
            </a:extLst>
          </p:cNvPr>
          <p:cNvSpPr/>
          <p:nvPr/>
        </p:nvSpPr>
        <p:spPr>
          <a:xfrm>
            <a:off x="8721350" y="5925841"/>
            <a:ext cx="242710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C4043"/>
                </a:solidFill>
                <a:effectLst/>
                <a:uLnTx/>
                <a:uFillTx/>
                <a:latin typeface="Century Gothic" panose="020F0302020204030204"/>
                <a:cs typeface="Arial"/>
                <a:sym typeface="Arial"/>
              </a:rPr>
              <a:t>[business owner]</a:t>
            </a:r>
            <a:endParaRPr kumimoji="0" lang="en-US" sz="2000" b="0" i="0" u="none" strike="noStrike" kern="0" cap="none" spc="0" normalizeH="0" baseline="0" noProof="0" dirty="0">
              <a:ln>
                <a:noFill/>
              </a:ln>
              <a:solidFill>
                <a:srgbClr val="000000"/>
              </a:solidFill>
              <a:effectLst/>
              <a:uLnTx/>
              <a:uFillTx/>
              <a:latin typeface="Century Gothic" panose="020F0302020204030204"/>
              <a:cs typeface="Arial"/>
              <a:sym typeface="Arial"/>
            </a:endParaRPr>
          </a:p>
        </p:txBody>
      </p:sp>
      <p:pic>
        <p:nvPicPr>
          <p:cNvPr id="75" name="Picture 12" descr="man clipart&#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25244" y="5303502"/>
            <a:ext cx="693429" cy="1000754"/>
          </a:xfrm>
          <a:prstGeom prst="rect">
            <a:avLst/>
          </a:prstGeom>
          <a:noFill/>
          <a:extLst>
            <a:ext uri="{909E8E84-426E-40DD-AFC4-6F175D3DCCD1}">
              <a14:hiddenFill xmlns:a14="http://schemas.microsoft.com/office/drawing/2010/main">
                <a:solidFill>
                  <a:srgbClr val="FFFFFF"/>
                </a:solidFill>
              </a14:hiddenFill>
            </a:ext>
          </a:extLst>
        </p:spPr>
      </p:pic>
      <p:sp>
        <p:nvSpPr>
          <p:cNvPr id="84" name="Rounded Rectangular Callout 83"/>
          <p:cNvSpPr/>
          <p:nvPr/>
        </p:nvSpPr>
        <p:spPr>
          <a:xfrm>
            <a:off x="5017393" y="5309654"/>
            <a:ext cx="2841715" cy="591764"/>
          </a:xfrm>
          <a:prstGeom prst="wedgeRoundRectCallout">
            <a:avLst>
              <a:gd name="adj1" fmla="val -59611"/>
              <a:gd name="adj2" fmla="val 2529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F0302020204030204"/>
                <a:ea typeface="+mn-ea"/>
                <a:cs typeface="+mn-cs"/>
                <a:sym typeface="Arial"/>
              </a:rPr>
              <a:t>Sí, era mi propio jefe.</a:t>
            </a:r>
          </a:p>
        </p:txBody>
      </p:sp>
      <p:sp>
        <p:nvSpPr>
          <p:cNvPr id="94" name="Rounded Rectangular Callout 93"/>
          <p:cNvSpPr/>
          <p:nvPr/>
        </p:nvSpPr>
        <p:spPr>
          <a:xfrm>
            <a:off x="9158705" y="5303502"/>
            <a:ext cx="2931694" cy="591764"/>
          </a:xfrm>
          <a:prstGeom prst="wedgeRoundRectCallout">
            <a:avLst>
              <a:gd name="adj1" fmla="val -57588"/>
              <a:gd name="adj2" fmla="val 2143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F0302020204030204"/>
                <a:ea typeface="+mn-ea"/>
                <a:cs typeface="+mn-cs"/>
                <a:sym typeface="Arial"/>
              </a:rPr>
              <a:t>Sí, soy mi propio jefe.</a:t>
            </a:r>
          </a:p>
        </p:txBody>
      </p:sp>
      <p:sp>
        <p:nvSpPr>
          <p:cNvPr id="95" name="Rectangle 94"/>
          <p:cNvSpPr/>
          <p:nvPr/>
        </p:nvSpPr>
        <p:spPr>
          <a:xfrm>
            <a:off x="7957640" y="1202014"/>
            <a:ext cx="341831" cy="35077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B</a:t>
            </a:r>
          </a:p>
        </p:txBody>
      </p:sp>
      <p:sp>
        <p:nvSpPr>
          <p:cNvPr id="96" name="Rectangle 95"/>
          <p:cNvSpPr/>
          <p:nvPr/>
        </p:nvSpPr>
        <p:spPr>
          <a:xfrm>
            <a:off x="3834253" y="2221178"/>
            <a:ext cx="341831" cy="35077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A</a:t>
            </a:r>
          </a:p>
        </p:txBody>
      </p:sp>
      <p:sp>
        <p:nvSpPr>
          <p:cNvPr id="97" name="Rectangle 96"/>
          <p:cNvSpPr/>
          <p:nvPr/>
        </p:nvSpPr>
        <p:spPr>
          <a:xfrm>
            <a:off x="7965014" y="2223153"/>
            <a:ext cx="341831" cy="35077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B</a:t>
            </a:r>
          </a:p>
        </p:txBody>
      </p:sp>
      <p:sp>
        <p:nvSpPr>
          <p:cNvPr id="98" name="Rectangle 97"/>
          <p:cNvSpPr/>
          <p:nvPr/>
        </p:nvSpPr>
        <p:spPr>
          <a:xfrm>
            <a:off x="3826879" y="3242317"/>
            <a:ext cx="341831" cy="35077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A</a:t>
            </a:r>
          </a:p>
        </p:txBody>
      </p:sp>
      <p:sp>
        <p:nvSpPr>
          <p:cNvPr id="99" name="Rectangle 98"/>
          <p:cNvSpPr/>
          <p:nvPr/>
        </p:nvSpPr>
        <p:spPr>
          <a:xfrm>
            <a:off x="7957640" y="3244292"/>
            <a:ext cx="341831" cy="35077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B</a:t>
            </a:r>
          </a:p>
        </p:txBody>
      </p:sp>
      <p:sp>
        <p:nvSpPr>
          <p:cNvPr id="100" name="Rectangle 99"/>
          <p:cNvSpPr/>
          <p:nvPr/>
        </p:nvSpPr>
        <p:spPr>
          <a:xfrm>
            <a:off x="3830197" y="4275146"/>
            <a:ext cx="341831" cy="35077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A</a:t>
            </a:r>
          </a:p>
        </p:txBody>
      </p:sp>
      <p:sp>
        <p:nvSpPr>
          <p:cNvPr id="101" name="Rectangle 100"/>
          <p:cNvSpPr/>
          <p:nvPr/>
        </p:nvSpPr>
        <p:spPr>
          <a:xfrm>
            <a:off x="7960958" y="4277121"/>
            <a:ext cx="341831" cy="35077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B</a:t>
            </a:r>
          </a:p>
        </p:txBody>
      </p:sp>
      <p:sp>
        <p:nvSpPr>
          <p:cNvPr id="102" name="Rectangle 101"/>
          <p:cNvSpPr/>
          <p:nvPr/>
        </p:nvSpPr>
        <p:spPr>
          <a:xfrm>
            <a:off x="3834253" y="5286119"/>
            <a:ext cx="341831" cy="35077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A</a:t>
            </a:r>
          </a:p>
        </p:txBody>
      </p:sp>
      <p:sp>
        <p:nvSpPr>
          <p:cNvPr id="103" name="Rectangle 102"/>
          <p:cNvSpPr/>
          <p:nvPr/>
        </p:nvSpPr>
        <p:spPr>
          <a:xfrm>
            <a:off x="7965014" y="5288094"/>
            <a:ext cx="341831" cy="35077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prstClr val="white"/>
                </a:solidFill>
                <a:effectLst/>
                <a:uLnTx/>
                <a:uFillTx/>
                <a:latin typeface="Century Gothic" panose="020F0302020204030204"/>
                <a:ea typeface="+mn-ea"/>
                <a:cs typeface="+mn-cs"/>
                <a:sym typeface="Arial"/>
              </a:rPr>
              <a:t>B</a:t>
            </a:r>
          </a:p>
        </p:txBody>
      </p:sp>
      <p:sp>
        <p:nvSpPr>
          <p:cNvPr id="3" name="Oval 2"/>
          <p:cNvSpPr/>
          <p:nvPr/>
        </p:nvSpPr>
        <p:spPr>
          <a:xfrm>
            <a:off x="7762835" y="1065554"/>
            <a:ext cx="731439" cy="62412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04" name="Oval 103"/>
          <p:cNvSpPr/>
          <p:nvPr/>
        </p:nvSpPr>
        <p:spPr>
          <a:xfrm>
            <a:off x="7753156" y="2096473"/>
            <a:ext cx="731439" cy="62412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05" name="Oval 104"/>
          <p:cNvSpPr/>
          <p:nvPr/>
        </p:nvSpPr>
        <p:spPr>
          <a:xfrm>
            <a:off x="3619458" y="3127741"/>
            <a:ext cx="731439" cy="62412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06" name="Oval 105"/>
          <p:cNvSpPr/>
          <p:nvPr/>
        </p:nvSpPr>
        <p:spPr>
          <a:xfrm>
            <a:off x="7753155" y="4153202"/>
            <a:ext cx="731439" cy="62412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07" name="Oval 106"/>
          <p:cNvSpPr/>
          <p:nvPr/>
        </p:nvSpPr>
        <p:spPr>
          <a:xfrm>
            <a:off x="3632074" y="5179759"/>
            <a:ext cx="731439" cy="62412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Tree>
    <p:extLst>
      <p:ext uri="{BB962C8B-B14F-4D97-AF65-F5344CB8AC3E}">
        <p14:creationId xmlns:p14="http://schemas.microsoft.com/office/powerpoint/2010/main" val="41108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0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0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6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0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03"/>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7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72"/>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94"/>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81" grpId="0"/>
      <p:bldP spid="83" grpId="0" animBg="1"/>
      <p:bldP spid="42" grpId="0"/>
      <p:bldP spid="43" grpId="0" animBg="1"/>
      <p:bldP spid="45" grpId="0"/>
      <p:bldP spid="46" grpId="0" animBg="1"/>
      <p:bldP spid="48" grpId="0"/>
      <p:bldP spid="50" grpId="0"/>
      <p:bldP spid="51" grpId="0" animBg="1"/>
      <p:bldP spid="52" grpId="0" animBg="1"/>
      <p:bldP spid="54" grpId="0"/>
      <p:bldP spid="58" grpId="0"/>
      <p:bldP spid="60" grpId="0"/>
      <p:bldP spid="64" grpId="0"/>
      <p:bldP spid="66" grpId="0" animBg="1"/>
      <p:bldP spid="67" grpId="0" animBg="1"/>
      <p:bldP spid="72" grpId="0"/>
      <p:bldP spid="84"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3" grpId="0" animBg="1"/>
      <p:bldP spid="104" grpId="0" animBg="1"/>
      <p:bldP spid="105" grpId="0" animBg="1"/>
      <p:bldP spid="106" grpId="0" animBg="1"/>
      <p:bldP spid="10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011" y="73666"/>
            <a:ext cx="10515600" cy="726270"/>
          </a:xfrm>
        </p:spPr>
        <p:txBody>
          <a:bodyPr>
            <a:normAutofit/>
          </a:bodyPr>
          <a:lstStyle/>
          <a:p>
            <a:r>
              <a:rPr lang="en-GB" sz="2000" dirty="0"/>
              <a:t>Un </a:t>
            </a:r>
            <a:r>
              <a:rPr lang="en-GB" sz="2000" dirty="0" err="1"/>
              <a:t>estudiante</a:t>
            </a:r>
            <a:r>
              <a:rPr lang="en-GB" sz="2000" dirty="0"/>
              <a:t> y </a:t>
            </a:r>
            <a:r>
              <a:rPr lang="en-GB" sz="2000" dirty="0" err="1"/>
              <a:t>su</a:t>
            </a:r>
            <a:r>
              <a:rPr lang="en-GB" sz="2000" dirty="0"/>
              <a:t> </a:t>
            </a:r>
            <a:r>
              <a:rPr lang="en-GB" sz="2000" dirty="0" err="1"/>
              <a:t>profesor</a:t>
            </a:r>
            <a:r>
              <a:rPr lang="en-GB" sz="2000" dirty="0"/>
              <a:t> </a:t>
            </a:r>
            <a:r>
              <a:rPr lang="en-GB" sz="2000" dirty="0" err="1"/>
              <a:t>hablan</a:t>
            </a:r>
            <a:r>
              <a:rPr lang="en-GB" sz="2000" dirty="0"/>
              <a:t> del </a:t>
            </a:r>
            <a:r>
              <a:rPr lang="en-GB" sz="2000" dirty="0" err="1"/>
              <a:t>trabajo</a:t>
            </a:r>
            <a:r>
              <a:rPr lang="en-GB" sz="2000" dirty="0"/>
              <a:t>. Lee y </a:t>
            </a:r>
            <a:r>
              <a:rPr lang="en-GB" sz="2000" dirty="0" err="1"/>
              <a:t>completa</a:t>
            </a:r>
            <a:r>
              <a:rPr lang="en-GB" sz="2000" dirty="0"/>
              <a:t> el </a:t>
            </a:r>
            <a:r>
              <a:rPr lang="en-GB" sz="2000" dirty="0" err="1"/>
              <a:t>texto</a:t>
            </a:r>
            <a:r>
              <a:rPr lang="en-GB" sz="2000" dirty="0"/>
              <a:t>.</a:t>
            </a:r>
          </a:p>
        </p:txBody>
      </p:sp>
      <p:sp>
        <p:nvSpPr>
          <p:cNvPr id="15" name="Rounded Rectangle 14">
            <a:extLst>
              <a:ext uri="{FF2B5EF4-FFF2-40B4-BE49-F238E27FC236}">
                <a16:creationId xmlns:a16="http://schemas.microsoft.com/office/drawing/2014/main" id="{A316DD52-7894-4A75-969C-CA0645DA2978}"/>
              </a:ext>
            </a:extLst>
          </p:cNvPr>
          <p:cNvSpPr/>
          <p:nvPr/>
        </p:nvSpPr>
        <p:spPr>
          <a:xfrm>
            <a:off x="10778560" y="141690"/>
            <a:ext cx="12166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graphicFrame>
        <p:nvGraphicFramePr>
          <p:cNvPr id="16" name="Table 15"/>
          <p:cNvGraphicFramePr>
            <a:graphicFrameLocks noGrp="1"/>
          </p:cNvGraphicFramePr>
          <p:nvPr>
            <p:extLst>
              <p:ext uri="{D42A27DB-BD31-4B8C-83A1-F6EECF244321}">
                <p14:modId xmlns:p14="http://schemas.microsoft.com/office/powerpoint/2010/main" val="79064658"/>
              </p:ext>
            </p:extLst>
          </p:nvPr>
        </p:nvGraphicFramePr>
        <p:xfrm>
          <a:off x="1792564" y="5830310"/>
          <a:ext cx="10268668" cy="470882"/>
        </p:xfrm>
        <a:graphic>
          <a:graphicData uri="http://schemas.openxmlformats.org/drawingml/2006/table">
            <a:tbl>
              <a:tblPr firstRow="1" bandRow="1">
                <a:tableStyleId>{BC89EF96-8CEA-46FF-86C4-4CE0E7609802}</a:tableStyleId>
              </a:tblPr>
              <a:tblGrid>
                <a:gridCol w="945930">
                  <a:extLst>
                    <a:ext uri="{9D8B030D-6E8A-4147-A177-3AD203B41FA5}">
                      <a16:colId xmlns:a16="http://schemas.microsoft.com/office/drawing/2014/main" val="12156107"/>
                    </a:ext>
                  </a:extLst>
                </a:gridCol>
                <a:gridCol w="1044048">
                  <a:extLst>
                    <a:ext uri="{9D8B030D-6E8A-4147-A177-3AD203B41FA5}">
                      <a16:colId xmlns:a16="http://schemas.microsoft.com/office/drawing/2014/main" val="3921093773"/>
                    </a:ext>
                  </a:extLst>
                </a:gridCol>
                <a:gridCol w="1056332">
                  <a:extLst>
                    <a:ext uri="{9D8B030D-6E8A-4147-A177-3AD203B41FA5}">
                      <a16:colId xmlns:a16="http://schemas.microsoft.com/office/drawing/2014/main" val="2837971992"/>
                    </a:ext>
                  </a:extLst>
                </a:gridCol>
                <a:gridCol w="1117747">
                  <a:extLst>
                    <a:ext uri="{9D8B030D-6E8A-4147-A177-3AD203B41FA5}">
                      <a16:colId xmlns:a16="http://schemas.microsoft.com/office/drawing/2014/main" val="4162247644"/>
                    </a:ext>
                  </a:extLst>
                </a:gridCol>
                <a:gridCol w="1442800">
                  <a:extLst>
                    <a:ext uri="{9D8B030D-6E8A-4147-A177-3AD203B41FA5}">
                      <a16:colId xmlns:a16="http://schemas.microsoft.com/office/drawing/2014/main" val="1555851473"/>
                    </a:ext>
                  </a:extLst>
                </a:gridCol>
                <a:gridCol w="1696453">
                  <a:extLst>
                    <a:ext uri="{9D8B030D-6E8A-4147-A177-3AD203B41FA5}">
                      <a16:colId xmlns:a16="http://schemas.microsoft.com/office/drawing/2014/main" val="608877971"/>
                    </a:ext>
                  </a:extLst>
                </a:gridCol>
                <a:gridCol w="1251284">
                  <a:extLst>
                    <a:ext uri="{9D8B030D-6E8A-4147-A177-3AD203B41FA5}">
                      <a16:colId xmlns:a16="http://schemas.microsoft.com/office/drawing/2014/main" val="2901428915"/>
                    </a:ext>
                  </a:extLst>
                </a:gridCol>
                <a:gridCol w="1714074">
                  <a:extLst>
                    <a:ext uri="{9D8B030D-6E8A-4147-A177-3AD203B41FA5}">
                      <a16:colId xmlns:a16="http://schemas.microsoft.com/office/drawing/2014/main" val="3235026673"/>
                    </a:ext>
                  </a:extLst>
                </a:gridCol>
              </a:tblGrid>
              <a:tr h="470882">
                <a:tc>
                  <a:txBody>
                    <a:bodyPr/>
                    <a:lstStyle/>
                    <a:p>
                      <a:pPr algn="ctr"/>
                      <a:r>
                        <a:rPr lang="en-GB" sz="2000" b="0">
                          <a:solidFill>
                            <a:srgbClr val="002060"/>
                          </a:solidFill>
                        </a:rPr>
                        <a:t>soy</a:t>
                      </a:r>
                      <a:endParaRPr lang="en-GB" sz="2000" b="0" dirty="0">
                        <a:solidFill>
                          <a:srgbClr val="002060"/>
                        </a:solidFill>
                      </a:endParaRPr>
                    </a:p>
                  </a:txBody>
                  <a:tcPr anchor="ctr"/>
                </a:tc>
                <a:tc>
                  <a:txBody>
                    <a:bodyPr/>
                    <a:lstStyle/>
                    <a:p>
                      <a:pPr algn="ctr"/>
                      <a:r>
                        <a:rPr lang="en-GB" sz="2000" b="0">
                          <a:solidFill>
                            <a:srgbClr val="002060"/>
                          </a:solidFill>
                        </a:rPr>
                        <a:t>eres</a:t>
                      </a:r>
                      <a:endParaRPr lang="en-GB" sz="2000" b="0" dirty="0">
                        <a:solidFill>
                          <a:srgbClr val="002060"/>
                        </a:solidFill>
                      </a:endParaRPr>
                    </a:p>
                  </a:txBody>
                  <a:tcPr anchor="ctr"/>
                </a:tc>
                <a:tc>
                  <a:txBody>
                    <a:bodyPr/>
                    <a:lstStyle/>
                    <a:p>
                      <a:pPr algn="ctr"/>
                      <a:r>
                        <a:rPr lang="en-GB" sz="2000" b="0">
                          <a:solidFill>
                            <a:srgbClr val="002060"/>
                          </a:solidFill>
                        </a:rPr>
                        <a:t>era</a:t>
                      </a:r>
                      <a:endParaRPr lang="en-GB" sz="2000" b="0" dirty="0">
                        <a:solidFill>
                          <a:srgbClr val="002060"/>
                        </a:solidFill>
                      </a:endParaRPr>
                    </a:p>
                  </a:txBody>
                  <a:tcPr anchor="ctr"/>
                </a:tc>
                <a:tc>
                  <a:txBody>
                    <a:bodyPr/>
                    <a:lstStyle/>
                    <a:p>
                      <a:pPr algn="ctr"/>
                      <a:r>
                        <a:rPr lang="en-GB" sz="2000" b="0">
                          <a:solidFill>
                            <a:srgbClr val="002060"/>
                          </a:solidFill>
                        </a:rPr>
                        <a:t>eras</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a:solidFill>
                            <a:srgbClr val="002060"/>
                          </a:solidFill>
                        </a:rPr>
                        <a:t>profesor</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a:solidFill>
                            <a:srgbClr val="002060"/>
                          </a:solidFill>
                        </a:rPr>
                        <a:t>conductor</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a:solidFill>
                            <a:srgbClr val="002060"/>
                          </a:solidFill>
                        </a:rPr>
                        <a:t>artista</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a:solidFill>
                            <a:srgbClr val="002060"/>
                          </a:solidFill>
                        </a:rPr>
                        <a:t>estudiantes</a:t>
                      </a:r>
                      <a:endParaRPr lang="en-GB" sz="2000" b="0" dirty="0">
                        <a:solidFill>
                          <a:srgbClr val="002060"/>
                        </a:solidFill>
                      </a:endParaRPr>
                    </a:p>
                  </a:txBody>
                  <a:tcPr anchor="ctr"/>
                </a:tc>
                <a:extLst>
                  <a:ext uri="{0D108BD9-81ED-4DB2-BD59-A6C34878D82A}">
                    <a16:rowId xmlns:a16="http://schemas.microsoft.com/office/drawing/2014/main" val="764940124"/>
                  </a:ext>
                </a:extLst>
              </a:tr>
            </a:tbl>
          </a:graphicData>
        </a:graphic>
      </p:graphicFrame>
      <p:sp>
        <p:nvSpPr>
          <p:cNvPr id="17" name="TextBox 16"/>
          <p:cNvSpPr txBox="1"/>
          <p:nvPr/>
        </p:nvSpPr>
        <p:spPr>
          <a:xfrm>
            <a:off x="368798" y="5821337"/>
            <a:ext cx="15274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Opciones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Rounded Rectangular Callout 24"/>
          <p:cNvSpPr/>
          <p:nvPr/>
        </p:nvSpPr>
        <p:spPr>
          <a:xfrm>
            <a:off x="1122209" y="829545"/>
            <a:ext cx="7251770" cy="1444421"/>
          </a:xfrm>
          <a:prstGeom prst="wedgeRoundRectCallout">
            <a:avLst>
              <a:gd name="adj1" fmla="val -54562"/>
              <a:gd name="adj2" fmla="val -2179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GB" sz="2000" kern="1200" dirty="0">
                <a:solidFill>
                  <a:srgbClr val="002060"/>
                </a:solidFill>
                <a:latin typeface="Century Gothic" panose="020F0302020204030204"/>
              </a:rPr>
              <a:t>Bueno, </a:t>
            </a:r>
            <a:r>
              <a:rPr lang="en-GB" sz="2000" kern="1200" dirty="0">
                <a:solidFill>
                  <a:srgbClr val="002060"/>
                </a:solidFill>
                <a:latin typeface="Century Gothic" panose="020B0502020202020204" pitchFamily="34" charset="0"/>
              </a:rPr>
              <a:t>a </a:t>
            </a:r>
            <a:r>
              <a:rPr lang="en-GB" sz="2000" kern="1200" dirty="0" err="1">
                <a:solidFill>
                  <a:srgbClr val="002060"/>
                </a:solidFill>
                <a:latin typeface="Century Gothic" panose="020B0502020202020204" pitchFamily="34" charset="0"/>
              </a:rPr>
              <a:t>veces</a:t>
            </a:r>
            <a:r>
              <a:rPr lang="en-GB" sz="2000" kern="1200" dirty="0">
                <a:solidFill>
                  <a:srgbClr val="002060"/>
                </a:solidFill>
                <a:latin typeface="Century Gothic" panose="020B0502020202020204" pitchFamily="34" charset="0"/>
              </a:rPr>
              <a:t> los días son largos y </a:t>
            </a:r>
            <a:r>
              <a:rPr lang="en-GB" sz="2000" kern="1200" dirty="0" err="1">
                <a:solidFill>
                  <a:srgbClr val="002060"/>
                </a:solidFill>
                <a:latin typeface="Century Gothic" panose="020B0502020202020204" pitchFamily="34" charset="0"/>
              </a:rPr>
              <a:t>salgo</a:t>
            </a:r>
            <a:r>
              <a:rPr lang="en-GB" sz="2000" kern="1200" dirty="0">
                <a:solidFill>
                  <a:srgbClr val="002060"/>
                </a:solidFill>
                <a:latin typeface="Century Gothic" panose="020B0502020202020204" pitchFamily="34" charset="0"/>
              </a:rPr>
              <a:t> del </a:t>
            </a:r>
            <a:r>
              <a:rPr lang="en-GB" sz="2000" kern="1200" dirty="0" err="1">
                <a:solidFill>
                  <a:srgbClr val="002060"/>
                </a:solidFill>
                <a:latin typeface="Century Gothic" panose="020B0502020202020204" pitchFamily="34" charset="0"/>
              </a:rPr>
              <a:t>trabajo</a:t>
            </a:r>
            <a:r>
              <a:rPr lang="en-GB" sz="2000" kern="1200" dirty="0">
                <a:solidFill>
                  <a:srgbClr val="002060"/>
                </a:solidFill>
                <a:latin typeface="Century Gothic" panose="020B0502020202020204" pitchFamily="34" charset="0"/>
              </a:rPr>
              <a:t> con </a:t>
            </a:r>
            <a:r>
              <a:rPr lang="en-GB" sz="2000" kern="1200" dirty="0" err="1">
                <a:solidFill>
                  <a:srgbClr val="002060"/>
                </a:solidFill>
                <a:latin typeface="Century Gothic" panose="020B0502020202020204" pitchFamily="34" charset="0"/>
              </a:rPr>
              <a:t>sueño</a:t>
            </a:r>
            <a:r>
              <a:rPr lang="en-GB" sz="2000" kern="1200" dirty="0">
                <a:solidFill>
                  <a:srgbClr val="002060"/>
                </a:solidFill>
                <a:latin typeface="Century Gothic" panose="020B0502020202020204" pitchFamily="34" charset="0"/>
              </a:rPr>
              <a:t>, </a:t>
            </a:r>
            <a:r>
              <a:rPr lang="en-GB" sz="2000" kern="1200" dirty="0" err="1">
                <a:solidFill>
                  <a:srgbClr val="002060"/>
                </a:solidFill>
                <a:latin typeface="Century Gothic" panose="020B0502020202020204" pitchFamily="34" charset="0"/>
              </a:rPr>
              <a:t>pero</a:t>
            </a:r>
            <a:r>
              <a:rPr lang="en-GB" sz="2000" kern="1200" dirty="0">
                <a:solidFill>
                  <a:srgbClr val="002060"/>
                </a:solidFill>
                <a:latin typeface="Century Gothic" panose="020B0502020202020204" pitchFamily="34" charset="0"/>
              </a:rPr>
              <a:t> me da </a:t>
            </a:r>
            <a:r>
              <a:rPr lang="en-GB" sz="2000" kern="1200" dirty="0" err="1">
                <a:solidFill>
                  <a:srgbClr val="002060"/>
                </a:solidFill>
                <a:latin typeface="Century Gothic" panose="020B0502020202020204" pitchFamily="34" charset="0"/>
              </a:rPr>
              <a:t>satisfacción</a:t>
            </a:r>
            <a:r>
              <a:rPr lang="en-GB" sz="2000" kern="1200" dirty="0">
                <a:solidFill>
                  <a:srgbClr val="002060"/>
                </a:solidFill>
                <a:latin typeface="Century Gothic" panose="020B0502020202020204" pitchFamily="34" charset="0"/>
              </a:rPr>
              <a:t> </a:t>
            </a:r>
            <a:r>
              <a:rPr lang="en-GB" sz="2000" kern="1200" dirty="0" err="1">
                <a:solidFill>
                  <a:srgbClr val="002060"/>
                </a:solidFill>
                <a:latin typeface="Century Gothic" panose="020B0502020202020204" pitchFamily="34" charset="0"/>
              </a:rPr>
              <a:t>ayudar</a:t>
            </a:r>
            <a:r>
              <a:rPr lang="en-GB" sz="2000" kern="1200" dirty="0">
                <a:solidFill>
                  <a:srgbClr val="002060"/>
                </a:solidFill>
                <a:latin typeface="Century Gothic" panose="020B0502020202020204" pitchFamily="34" charset="0"/>
              </a:rPr>
              <a:t> a los </a:t>
            </a:r>
            <a:r>
              <a:rPr lang="en-GB" sz="2000" kern="1200" dirty="0" err="1">
                <a:solidFill>
                  <a:srgbClr val="002060"/>
                </a:solidFill>
                <a:latin typeface="Century Gothic" panose="020B0502020202020204" pitchFamily="34" charset="0"/>
              </a:rPr>
              <a:t>jóvenes</a:t>
            </a:r>
            <a:r>
              <a:rPr lang="en-GB" sz="2000" kern="1200" dirty="0">
                <a:solidFill>
                  <a:srgbClr val="002060"/>
                </a:solidFill>
                <a:latin typeface="Century Gothic" panose="020B0502020202020204" pitchFamily="34" charset="0"/>
              </a:rPr>
              <a:t> a </a:t>
            </a:r>
            <a:r>
              <a:rPr lang="en-GB" sz="2000" kern="1200" dirty="0" err="1">
                <a:solidFill>
                  <a:srgbClr val="002060"/>
                </a:solidFill>
                <a:latin typeface="Century Gothic" panose="020B0502020202020204" pitchFamily="34" charset="0"/>
              </a:rPr>
              <a:t>aprender</a:t>
            </a:r>
            <a:r>
              <a:rPr lang="en-GB" sz="2000" kern="1200" dirty="0">
                <a:solidFill>
                  <a:srgbClr val="002060"/>
                </a:solidFill>
                <a:latin typeface="Century Gothic" panose="020B0502020202020204" pitchFamily="34" charset="0"/>
              </a:rPr>
              <a:t> </a:t>
            </a:r>
            <a:r>
              <a:rPr lang="en-GB" sz="2000" kern="1200" dirty="0" err="1">
                <a:solidFill>
                  <a:srgbClr val="002060"/>
                </a:solidFill>
                <a:latin typeface="Century Gothic" panose="020B0502020202020204" pitchFamily="34" charset="0"/>
              </a:rPr>
              <a:t>idiomas</a:t>
            </a:r>
            <a:r>
              <a:rPr lang="en-GB" sz="2000" kern="1200" dirty="0">
                <a:solidFill>
                  <a:srgbClr val="002060"/>
                </a:solidFill>
                <a:latin typeface="Century Gothic" panose="020B0502020202020204" pitchFamily="34" charset="0"/>
              </a:rPr>
              <a:t>. </a:t>
            </a:r>
            <a:r>
              <a:rPr lang="en-GB" sz="2000" kern="1200" dirty="0" err="1">
                <a:solidFill>
                  <a:srgbClr val="002060"/>
                </a:solidFill>
                <a:latin typeface="Century Gothic" panose="020B0502020202020204" pitchFamily="34" charset="0"/>
              </a:rPr>
              <a:t>Además</a:t>
            </a:r>
            <a:r>
              <a:rPr lang="en-GB" sz="2000" kern="1200" dirty="0">
                <a:solidFill>
                  <a:srgbClr val="002060"/>
                </a:solidFill>
                <a:latin typeface="Century Gothic" panose="020B0502020202020204" pitchFamily="34" charset="0"/>
              </a:rPr>
              <a:t>, </a:t>
            </a:r>
            <a:r>
              <a:rPr lang="en-GB" sz="2000" kern="1200" dirty="0" err="1">
                <a:solidFill>
                  <a:srgbClr val="002060"/>
                </a:solidFill>
                <a:latin typeface="Century Gothic" panose="020B0502020202020204" pitchFamily="34" charset="0"/>
              </a:rPr>
              <a:t>yo</a:t>
            </a:r>
            <a:r>
              <a:rPr lang="en-GB" sz="2000" kern="1200" dirty="0">
                <a:solidFill>
                  <a:srgbClr val="002060"/>
                </a:solidFill>
                <a:latin typeface="Century Gothic" panose="020B0502020202020204" pitchFamily="34" charset="0"/>
              </a:rPr>
              <a:t> </a:t>
            </a:r>
            <a:r>
              <a:rPr lang="en-GB" sz="2000" kern="1200" dirty="0" err="1">
                <a:solidFill>
                  <a:srgbClr val="002060"/>
                </a:solidFill>
                <a:latin typeface="Century Gothic" panose="020B0502020202020204" pitchFamily="34" charset="0"/>
              </a:rPr>
              <a:t>aprendo</a:t>
            </a:r>
            <a:r>
              <a:rPr lang="en-GB" sz="2000" kern="1200" dirty="0">
                <a:solidFill>
                  <a:srgbClr val="002060"/>
                </a:solidFill>
                <a:latin typeface="Century Gothic" panose="020B0502020202020204" pitchFamily="34" charset="0"/>
              </a:rPr>
              <a:t> </a:t>
            </a:r>
            <a:r>
              <a:rPr lang="en-GB" sz="2000" kern="1200" dirty="0" err="1">
                <a:solidFill>
                  <a:srgbClr val="002060"/>
                </a:solidFill>
                <a:latin typeface="Century Gothic" panose="020B0502020202020204" pitchFamily="34" charset="0"/>
              </a:rPr>
              <a:t>cosas</a:t>
            </a:r>
            <a:r>
              <a:rPr lang="en-GB" sz="2000" kern="1200" dirty="0">
                <a:solidFill>
                  <a:srgbClr val="002060"/>
                </a:solidFill>
                <a:latin typeface="Century Gothic" panose="020B0502020202020204" pitchFamily="34" charset="0"/>
              </a:rPr>
              <a:t> de mis </a:t>
            </a:r>
            <a:r>
              <a:rPr lang="en-GB" sz="2000" kern="1200" dirty="0" err="1">
                <a:solidFill>
                  <a:srgbClr val="002060"/>
                </a:solidFill>
                <a:latin typeface="Century Gothic" panose="020B0502020202020204" pitchFamily="34" charset="0"/>
              </a:rPr>
              <a:t>propios</a:t>
            </a:r>
            <a:r>
              <a:rPr lang="en-GB" sz="2000" kern="1200" dirty="0">
                <a:solidFill>
                  <a:srgbClr val="002060"/>
                </a:solidFill>
                <a:latin typeface="Century Gothic" panose="020B0502020202020204" pitchFamily="34" charset="0"/>
              </a:rPr>
              <a:t> </a:t>
            </a:r>
            <a:r>
              <a:rPr lang="en-GB" sz="2000" b="1" kern="1200" dirty="0">
                <a:solidFill>
                  <a:srgbClr val="002060"/>
                </a:solidFill>
                <a:latin typeface="Century Gothic" panose="020B0502020202020204" pitchFamily="34" charset="0"/>
              </a:rPr>
              <a:t>(1)</a:t>
            </a:r>
            <a:r>
              <a:rPr lang="en-GB" sz="2000" kern="1200" dirty="0">
                <a:solidFill>
                  <a:srgbClr val="002060"/>
                </a:solidFill>
                <a:latin typeface="Century Gothic" panose="020B0502020202020204" pitchFamily="34" charset="0"/>
              </a:rPr>
              <a:t> </a:t>
            </a:r>
            <a:r>
              <a:rPr lang="en-GB" sz="2000" b="1" kern="1200" dirty="0">
                <a:solidFill>
                  <a:srgbClr val="002060"/>
                </a:solidFill>
                <a:latin typeface="Century Gothic" panose="020B0502020202020204" pitchFamily="34" charset="0"/>
              </a:rPr>
              <a:t>_____________</a:t>
            </a:r>
            <a:r>
              <a:rPr lang="en-GB" sz="2000" kern="1200" dirty="0">
                <a:solidFill>
                  <a:srgbClr val="002060"/>
                </a:solidFill>
                <a:latin typeface="Century Gothic" panose="020B0502020202020204" pitchFamily="34" charset="0"/>
              </a:rPr>
              <a:t>!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6" name="Rounded Rectangular Callout 25"/>
          <p:cNvSpPr/>
          <p:nvPr/>
        </p:nvSpPr>
        <p:spPr>
          <a:xfrm>
            <a:off x="8578516" y="651980"/>
            <a:ext cx="3482716" cy="1010261"/>
          </a:xfrm>
          <a:prstGeom prst="wedgeRoundRectCallout">
            <a:avLst>
              <a:gd name="adj1" fmla="val -1958"/>
              <a:gd name="adj2" fmla="val 7666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GB" sz="2000" kern="1200" dirty="0" err="1">
                <a:solidFill>
                  <a:srgbClr val="4472C4">
                    <a:lumMod val="50000"/>
                  </a:srgbClr>
                </a:solidFill>
              </a:rPr>
              <a:t>Profe</a:t>
            </a:r>
            <a:r>
              <a:rPr lang="en-GB" sz="2000" kern="1200" dirty="0">
                <a:solidFill>
                  <a:srgbClr val="4472C4">
                    <a:lumMod val="50000"/>
                  </a:srgbClr>
                </a:solidFill>
              </a:rPr>
              <a:t>, ¿</a:t>
            </a:r>
            <a:r>
              <a:rPr lang="en-GB" sz="2000" kern="1200" dirty="0" err="1">
                <a:solidFill>
                  <a:srgbClr val="4472C4">
                    <a:lumMod val="50000"/>
                  </a:srgbClr>
                </a:solidFill>
              </a:rPr>
              <a:t>te</a:t>
            </a:r>
            <a:r>
              <a:rPr lang="en-GB" sz="2000" kern="1200" dirty="0">
                <a:solidFill>
                  <a:srgbClr val="4472C4">
                    <a:lumMod val="50000"/>
                  </a:srgbClr>
                </a:solidFill>
              </a:rPr>
              <a:t> </a:t>
            </a:r>
            <a:r>
              <a:rPr lang="en-GB" sz="2000" kern="1200" dirty="0" err="1">
                <a:solidFill>
                  <a:srgbClr val="4472C4">
                    <a:lumMod val="50000"/>
                  </a:srgbClr>
                </a:solidFill>
              </a:rPr>
              <a:t>gusta</a:t>
            </a:r>
            <a:r>
              <a:rPr lang="en-GB" sz="2000" kern="1200" dirty="0">
                <a:solidFill>
                  <a:srgbClr val="4472C4">
                    <a:lumMod val="50000"/>
                  </a:srgbClr>
                </a:solidFill>
              </a:rPr>
              <a:t> </a:t>
            </a:r>
            <a:r>
              <a:rPr lang="en-GB" sz="2000" kern="1200" dirty="0" err="1">
                <a:solidFill>
                  <a:srgbClr val="4472C4">
                    <a:lumMod val="50000"/>
                  </a:srgbClr>
                </a:solidFill>
              </a:rPr>
              <a:t>tu</a:t>
            </a:r>
            <a:r>
              <a:rPr lang="en-GB" sz="2000" kern="1200" dirty="0">
                <a:solidFill>
                  <a:srgbClr val="4472C4">
                    <a:lumMod val="50000"/>
                  </a:srgbClr>
                </a:solidFill>
              </a:rPr>
              <a:t> </a:t>
            </a:r>
            <a:r>
              <a:rPr lang="en-GB" sz="2000" kern="1200" dirty="0" err="1">
                <a:solidFill>
                  <a:srgbClr val="4472C4">
                    <a:lumMod val="50000"/>
                  </a:srgbClr>
                </a:solidFill>
              </a:rPr>
              <a:t>trabajo</a:t>
            </a:r>
            <a:r>
              <a:rPr lang="en-GB" sz="2000" kern="1200" dirty="0">
                <a:solidFill>
                  <a:srgbClr val="4472C4">
                    <a:lumMod val="50000"/>
                  </a:srgbClr>
                </a:solidFill>
              </a:rPr>
              <a:t>? ¿</a:t>
            </a:r>
            <a:r>
              <a:rPr lang="en-GB" sz="2000" kern="1200" dirty="0" err="1">
                <a:solidFill>
                  <a:srgbClr val="4472C4">
                    <a:lumMod val="50000"/>
                  </a:srgbClr>
                </a:solidFill>
                <a:latin typeface="Century Gothic" panose="020B0502020202020204" pitchFamily="34" charset="0"/>
              </a:rPr>
              <a:t>Cómo</a:t>
            </a:r>
            <a:r>
              <a:rPr lang="en-GB" sz="2000" kern="1200" dirty="0">
                <a:solidFill>
                  <a:srgbClr val="4472C4">
                    <a:lumMod val="50000"/>
                  </a:srgbClr>
                </a:solidFill>
                <a:latin typeface="Century Gothic" panose="020B0502020202020204" pitchFamily="34" charset="0"/>
              </a:rPr>
              <a:t> es</a:t>
            </a:r>
            <a:r>
              <a:rPr lang="en-GB" sz="2000" kern="1200" dirty="0">
                <a:solidFill>
                  <a:srgbClr val="4472C4">
                    <a:lumMod val="50000"/>
                  </a:srgbClr>
                </a:solidFill>
              </a:rPr>
              <a:t> </a:t>
            </a:r>
            <a:r>
              <a:rPr lang="en-GB" sz="2000" kern="1200" dirty="0" err="1">
                <a:solidFill>
                  <a:srgbClr val="4472C4">
                    <a:lumMod val="50000"/>
                  </a:srgbClr>
                </a:solidFill>
              </a:rPr>
              <a:t>dar</a:t>
            </a:r>
            <a:r>
              <a:rPr lang="en-GB" sz="2000" kern="1200" dirty="0">
                <a:solidFill>
                  <a:srgbClr val="4472C4">
                    <a:lumMod val="50000"/>
                  </a:srgbClr>
                </a:solidFill>
              </a:rPr>
              <a:t> </a:t>
            </a:r>
            <a:r>
              <a:rPr lang="en-GB" sz="2000" kern="1200" dirty="0" err="1">
                <a:solidFill>
                  <a:srgbClr val="4472C4">
                    <a:lumMod val="50000"/>
                  </a:srgbClr>
                </a:solidFill>
              </a:rPr>
              <a:t>clases</a:t>
            </a:r>
            <a:r>
              <a:rPr lang="en-GB" sz="2000" kern="1200" dirty="0">
                <a:solidFill>
                  <a:srgbClr val="4472C4">
                    <a:lumMod val="50000"/>
                  </a:srgbClr>
                </a:solidFill>
              </a:rPr>
              <a:t> </a:t>
            </a:r>
            <a:r>
              <a:rPr lang="en-GB" sz="2000" kern="1200" dirty="0" err="1">
                <a:solidFill>
                  <a:srgbClr val="4472C4">
                    <a:lumMod val="50000"/>
                  </a:srgbClr>
                </a:solidFill>
              </a:rPr>
              <a:t>todos</a:t>
            </a:r>
            <a:r>
              <a:rPr lang="en-GB" sz="2000" kern="1200" dirty="0">
                <a:solidFill>
                  <a:srgbClr val="4472C4">
                    <a:lumMod val="50000"/>
                  </a:srgbClr>
                </a:solidFill>
              </a:rPr>
              <a:t> los días?</a:t>
            </a:r>
          </a:p>
        </p:txBody>
      </p:sp>
      <p:sp>
        <p:nvSpPr>
          <p:cNvPr id="28" name="TextBox 27"/>
          <p:cNvSpPr txBox="1"/>
          <p:nvPr/>
        </p:nvSpPr>
        <p:spPr>
          <a:xfrm>
            <a:off x="5400347" y="1801302"/>
            <a:ext cx="19802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estudiantes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ounded Rectangular Callout 21"/>
          <p:cNvSpPr/>
          <p:nvPr/>
        </p:nvSpPr>
        <p:spPr>
          <a:xfrm>
            <a:off x="8578516" y="2201411"/>
            <a:ext cx="3482716" cy="1010261"/>
          </a:xfrm>
          <a:prstGeom prst="wedgeRoundRectCallout">
            <a:avLst>
              <a:gd name="adj1" fmla="val 10925"/>
              <a:gd name="adj2" fmla="val -6789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GB" sz="2000" kern="1200" dirty="0">
                <a:solidFill>
                  <a:srgbClr val="4472C4">
                    <a:lumMod val="50000"/>
                  </a:srgbClr>
                </a:solidFill>
              </a:rPr>
              <a:t>¿Y solo </a:t>
            </a:r>
            <a:r>
              <a:rPr lang="en-GB" sz="2000" b="1" kern="1200" dirty="0">
                <a:solidFill>
                  <a:srgbClr val="4472C4">
                    <a:lumMod val="50000"/>
                  </a:srgbClr>
                </a:solidFill>
              </a:rPr>
              <a:t>(2)</a:t>
            </a:r>
            <a:r>
              <a:rPr lang="en-GB" sz="2000" kern="1200" dirty="0">
                <a:solidFill>
                  <a:srgbClr val="4472C4">
                    <a:lumMod val="50000"/>
                  </a:srgbClr>
                </a:solidFill>
              </a:rPr>
              <a:t> </a:t>
            </a:r>
            <a:r>
              <a:rPr lang="en-GB" sz="2000" b="1" kern="1200" dirty="0">
                <a:solidFill>
                  <a:srgbClr val="002060"/>
                </a:solidFill>
                <a:latin typeface="Century Gothic" panose="020B0502020202020204" pitchFamily="34" charset="0"/>
              </a:rPr>
              <a:t>_____________</a:t>
            </a:r>
            <a:r>
              <a:rPr lang="en-GB" sz="2000" kern="1200" dirty="0">
                <a:solidFill>
                  <a:srgbClr val="4472C4">
                    <a:lumMod val="50000"/>
                  </a:srgbClr>
                </a:solidFill>
              </a:rPr>
              <a:t> </a:t>
            </a:r>
            <a:r>
              <a:rPr lang="en-GB" sz="2000" kern="1200" dirty="0" err="1">
                <a:solidFill>
                  <a:srgbClr val="4472C4">
                    <a:lumMod val="50000"/>
                  </a:srgbClr>
                </a:solidFill>
              </a:rPr>
              <a:t>profesor</a:t>
            </a:r>
            <a:r>
              <a:rPr lang="en-GB" sz="2000" kern="1200" dirty="0">
                <a:solidFill>
                  <a:srgbClr val="4472C4">
                    <a:lumMod val="50000"/>
                  </a:srgbClr>
                </a:solidFill>
              </a:rPr>
              <a:t>? ¿O </a:t>
            </a:r>
            <a:r>
              <a:rPr lang="en-GB" sz="2000" kern="1200" dirty="0" err="1">
                <a:solidFill>
                  <a:srgbClr val="4472C4">
                    <a:lumMod val="50000"/>
                  </a:srgbClr>
                </a:solidFill>
              </a:rPr>
              <a:t>haces</a:t>
            </a:r>
            <a:r>
              <a:rPr lang="en-GB" sz="2000" kern="1200" dirty="0">
                <a:solidFill>
                  <a:srgbClr val="4472C4">
                    <a:lumMod val="50000"/>
                  </a:srgbClr>
                </a:solidFill>
              </a:rPr>
              <a:t> </a:t>
            </a:r>
            <a:r>
              <a:rPr lang="en-GB" sz="2000" kern="1200" dirty="0" err="1">
                <a:solidFill>
                  <a:srgbClr val="4472C4">
                    <a:lumMod val="50000"/>
                  </a:srgbClr>
                </a:solidFill>
              </a:rPr>
              <a:t>otra</a:t>
            </a:r>
            <a:r>
              <a:rPr lang="en-GB" sz="2000" kern="1200" dirty="0">
                <a:solidFill>
                  <a:srgbClr val="4472C4">
                    <a:lumMod val="50000"/>
                  </a:srgbClr>
                </a:solidFill>
              </a:rPr>
              <a:t> </a:t>
            </a:r>
            <a:r>
              <a:rPr lang="en-GB" sz="2000" kern="1200" dirty="0" err="1">
                <a:solidFill>
                  <a:srgbClr val="4472C4">
                    <a:lumMod val="50000"/>
                  </a:srgbClr>
                </a:solidFill>
              </a:rPr>
              <a:t>cosa</a:t>
            </a:r>
            <a:r>
              <a:rPr lang="en-GB" sz="2000" kern="1200" dirty="0">
                <a:solidFill>
                  <a:srgbClr val="4472C4">
                    <a:lumMod val="50000"/>
                  </a:srgbClr>
                </a:solidFill>
              </a:rPr>
              <a:t>?</a:t>
            </a:r>
          </a:p>
        </p:txBody>
      </p:sp>
      <p:sp>
        <p:nvSpPr>
          <p:cNvPr id="24" name="Rounded Rectangular Callout 23"/>
          <p:cNvSpPr/>
          <p:nvPr/>
        </p:nvSpPr>
        <p:spPr>
          <a:xfrm>
            <a:off x="368798" y="2474751"/>
            <a:ext cx="8005181" cy="1198008"/>
          </a:xfrm>
          <a:prstGeom prst="wedgeRoundRectCallout">
            <a:avLst>
              <a:gd name="adj1" fmla="val -52640"/>
              <a:gd name="adj2" fmla="val -1953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GB" sz="2000" kern="1200">
                <a:solidFill>
                  <a:srgbClr val="002060"/>
                </a:solidFill>
                <a:latin typeface="Century Gothic" panose="020F0302020204030204"/>
              </a:rPr>
              <a:t>También </a:t>
            </a:r>
            <a:r>
              <a:rPr lang="en-GB" sz="2000" b="1" kern="1200">
                <a:solidFill>
                  <a:srgbClr val="002060"/>
                </a:solidFill>
                <a:latin typeface="Century Gothic" panose="020F0302020204030204"/>
              </a:rPr>
              <a:t>(3)</a:t>
            </a:r>
            <a:r>
              <a:rPr lang="en-GB" sz="2000" kern="1200">
                <a:solidFill>
                  <a:srgbClr val="002060"/>
                </a:solidFill>
                <a:latin typeface="Century Gothic" panose="020F0302020204030204"/>
              </a:rPr>
              <a:t> </a:t>
            </a:r>
            <a:r>
              <a:rPr lang="en-GB" sz="2000" b="1" kern="1200">
                <a:solidFill>
                  <a:srgbClr val="002060"/>
                </a:solidFill>
              </a:rPr>
              <a:t>_______</a:t>
            </a:r>
            <a:r>
              <a:rPr lang="en-GB" sz="2000" kern="1200">
                <a:solidFill>
                  <a:srgbClr val="002060"/>
                </a:solidFill>
              </a:rPr>
              <a:t>  </a:t>
            </a:r>
            <a:r>
              <a:rPr lang="en-GB" sz="2000" b="1" kern="1200">
                <a:solidFill>
                  <a:srgbClr val="002060"/>
                </a:solidFill>
              </a:rPr>
              <a:t>(4)</a:t>
            </a:r>
            <a:r>
              <a:rPr lang="en-GB" sz="2000" kern="1200">
                <a:solidFill>
                  <a:srgbClr val="002060"/>
                </a:solidFill>
              </a:rPr>
              <a:t> </a:t>
            </a:r>
            <a:r>
              <a:rPr lang="en-GB" sz="2000" b="1" kern="1200">
                <a:solidFill>
                  <a:srgbClr val="002060"/>
                </a:solidFill>
                <a:latin typeface="Century Gothic" panose="020F0302020204030204"/>
              </a:rPr>
              <a:t>_______</a:t>
            </a:r>
            <a:r>
              <a:rPr lang="en-GB" sz="2000" kern="1200">
                <a:solidFill>
                  <a:srgbClr val="002060"/>
                </a:solidFill>
                <a:latin typeface="Century Gothic" panose="020F0302020204030204"/>
              </a:rPr>
              <a:t>. La gente me pide dibujos de </a:t>
            </a:r>
            <a:r>
              <a:rPr lang="en-GB" sz="2000" kern="1200">
                <a:solidFill>
                  <a:srgbClr val="002060"/>
                </a:solidFill>
              </a:rPr>
              <a:t>personas y animales. No gano mucho, pero el trabajo suele ser divertido. Ahora </a:t>
            </a:r>
            <a:r>
              <a:rPr lang="en-GB" sz="2000" kern="1200">
                <a:solidFill>
                  <a:srgbClr val="002060"/>
                </a:solidFill>
                <a:latin typeface="Century Gothic" panose="020F0302020204030204"/>
              </a:rPr>
              <a:t>aprendo a hacer dibujos de paisajes.</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0" name="Rounded Rectangular Callout 29"/>
          <p:cNvSpPr/>
          <p:nvPr/>
        </p:nvSpPr>
        <p:spPr>
          <a:xfrm>
            <a:off x="8483600" y="3465161"/>
            <a:ext cx="3577632" cy="721371"/>
          </a:xfrm>
          <a:prstGeom prst="wedgeRoundRectCallout">
            <a:avLst>
              <a:gd name="adj1" fmla="val -5179"/>
              <a:gd name="adj2" fmla="val -6769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GB" sz="2000" kern="1200" dirty="0" err="1">
                <a:solidFill>
                  <a:srgbClr val="4472C4">
                    <a:lumMod val="50000"/>
                  </a:srgbClr>
                </a:solidFill>
                <a:latin typeface="Century Gothic" panose="020B0502020202020204" pitchFamily="34" charset="0"/>
              </a:rPr>
              <a:t>iQué</a:t>
            </a:r>
            <a:r>
              <a:rPr lang="en-GB" sz="2000" kern="1200" dirty="0">
                <a:solidFill>
                  <a:srgbClr val="4472C4">
                    <a:lumMod val="50000"/>
                  </a:srgbClr>
                </a:solidFill>
                <a:latin typeface="Century Gothic" panose="020B0502020202020204" pitchFamily="34" charset="0"/>
              </a:rPr>
              <a:t> </a:t>
            </a:r>
            <a:r>
              <a:rPr lang="en-GB" sz="2000" kern="1200" dirty="0" err="1">
                <a:solidFill>
                  <a:srgbClr val="4472C4">
                    <a:lumMod val="50000"/>
                  </a:srgbClr>
                </a:solidFill>
                <a:latin typeface="Century Gothic" panose="020B0502020202020204" pitchFamily="34" charset="0"/>
              </a:rPr>
              <a:t>guay</a:t>
            </a:r>
            <a:r>
              <a:rPr lang="en-GB" sz="2000" kern="1200" dirty="0">
                <a:solidFill>
                  <a:srgbClr val="4472C4">
                    <a:lumMod val="50000"/>
                  </a:srgbClr>
                </a:solidFill>
                <a:latin typeface="Century Gothic" panose="020B0502020202020204" pitchFamily="34" charset="0"/>
              </a:rPr>
              <a:t>*! </a:t>
            </a:r>
            <a:r>
              <a:rPr lang="en-GB" sz="2000" kern="1200" dirty="0" err="1">
                <a:solidFill>
                  <a:srgbClr val="4472C4">
                    <a:lumMod val="50000"/>
                  </a:srgbClr>
                </a:solidFill>
                <a:latin typeface="Century Gothic" panose="020B0502020202020204" pitchFamily="34" charset="0"/>
              </a:rPr>
              <a:t>iYo</a:t>
            </a:r>
            <a:r>
              <a:rPr lang="en-GB" sz="2000" kern="1200" dirty="0">
                <a:solidFill>
                  <a:srgbClr val="4472C4">
                    <a:lumMod val="50000"/>
                  </a:srgbClr>
                </a:solidFill>
                <a:latin typeface="Century Gothic" panose="020B0502020202020204" pitchFamily="34" charset="0"/>
              </a:rPr>
              <a:t> </a:t>
            </a:r>
            <a:r>
              <a:rPr lang="en-GB" sz="2000" kern="1200" dirty="0" err="1">
                <a:solidFill>
                  <a:srgbClr val="4472C4">
                    <a:lumMod val="50000"/>
                  </a:srgbClr>
                </a:solidFill>
                <a:latin typeface="Century Gothic" panose="020B0502020202020204" pitchFamily="34" charset="0"/>
              </a:rPr>
              <a:t>quiero</a:t>
            </a:r>
            <a:r>
              <a:rPr lang="en-GB" sz="2000" kern="1200" dirty="0">
                <a:solidFill>
                  <a:srgbClr val="4472C4">
                    <a:lumMod val="50000"/>
                  </a:srgbClr>
                </a:solidFill>
                <a:latin typeface="Century Gothic" panose="020B0502020202020204" pitchFamily="34" charset="0"/>
              </a:rPr>
              <a:t> uno! </a:t>
            </a:r>
            <a:r>
              <a:rPr lang="en-GB" sz="2000" kern="1200" dirty="0">
                <a:solidFill>
                  <a:srgbClr val="4472C4">
                    <a:lumMod val="50000"/>
                  </a:srgbClr>
                </a:solidFill>
              </a:rPr>
              <a:t>¿</a:t>
            </a:r>
            <a:r>
              <a:rPr lang="en-GB" sz="2000" kern="1200" dirty="0">
                <a:solidFill>
                  <a:srgbClr val="4472C4">
                    <a:lumMod val="50000"/>
                  </a:srgbClr>
                </a:solidFill>
                <a:latin typeface="Century Gothic" panose="020B0502020202020204" pitchFamily="34" charset="0"/>
              </a:rPr>
              <a:t>Y </a:t>
            </a:r>
            <a:r>
              <a:rPr lang="en-GB" sz="2000" kern="1200" dirty="0" err="1">
                <a:solidFill>
                  <a:srgbClr val="4472C4">
                    <a:lumMod val="50000"/>
                  </a:srgbClr>
                </a:solidFill>
                <a:latin typeface="Century Gothic" panose="020B0502020202020204" pitchFamily="34" charset="0"/>
              </a:rPr>
              <a:t>qué</a:t>
            </a:r>
            <a:r>
              <a:rPr lang="en-GB" sz="2000" kern="1200" dirty="0">
                <a:solidFill>
                  <a:srgbClr val="4472C4">
                    <a:lumMod val="50000"/>
                  </a:srgbClr>
                </a:solidFill>
                <a:latin typeface="Century Gothic" panose="020B0502020202020204" pitchFamily="34" charset="0"/>
              </a:rPr>
              <a:t> </a:t>
            </a:r>
            <a:r>
              <a:rPr lang="en-GB" sz="2000" kern="1200" dirty="0" err="1">
                <a:solidFill>
                  <a:srgbClr val="4472C4">
                    <a:lumMod val="50000"/>
                  </a:srgbClr>
                </a:solidFill>
                <a:latin typeface="Century Gothic" panose="020B0502020202020204" pitchFamily="34" charset="0"/>
              </a:rPr>
              <a:t>hacías</a:t>
            </a:r>
            <a:r>
              <a:rPr lang="en-GB" sz="2000" kern="1200" dirty="0">
                <a:solidFill>
                  <a:srgbClr val="4472C4">
                    <a:lumMod val="50000"/>
                  </a:srgbClr>
                </a:solidFill>
                <a:latin typeface="Century Gothic" panose="020B0502020202020204" pitchFamily="34" charset="0"/>
              </a:rPr>
              <a:t> antes?</a:t>
            </a:r>
            <a:endParaRPr lang="en-GB" sz="2000" kern="1200" dirty="0">
              <a:solidFill>
                <a:srgbClr val="4472C4">
                  <a:lumMod val="50000"/>
                </a:srgbClr>
              </a:solidFill>
            </a:endParaRPr>
          </a:p>
        </p:txBody>
      </p:sp>
      <p:sp>
        <p:nvSpPr>
          <p:cNvPr id="31" name="Rounded Rectangular Callout 30"/>
          <p:cNvSpPr/>
          <p:nvPr/>
        </p:nvSpPr>
        <p:spPr>
          <a:xfrm>
            <a:off x="652841" y="3909916"/>
            <a:ext cx="7704171" cy="892937"/>
          </a:xfrm>
          <a:prstGeom prst="wedgeRoundRectCallout">
            <a:avLst>
              <a:gd name="adj1" fmla="val -54744"/>
              <a:gd name="adj2" fmla="val -1513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Cuando</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(5) </a:t>
            </a:r>
            <a:r>
              <a:rPr lang="en-GB" sz="2000" b="1" kern="1200" dirty="0">
                <a:solidFill>
                  <a:srgbClr val="002060"/>
                </a:solidFill>
              </a:rPr>
              <a:t>_______</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más</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joven</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trabajaba</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como</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p>
          <a:p>
            <a:pPr lvl="0" algn="ctr">
              <a:buClrTx/>
              <a:defRPr/>
            </a:pPr>
            <a:r>
              <a:rPr kumimoji="0" lang="en-GB" sz="2000" b="1" i="0" u="none" strike="noStrike" kern="1200" cap="none" spc="0" normalizeH="0" noProof="0" dirty="0">
                <a:ln>
                  <a:noFill/>
                </a:ln>
                <a:solidFill>
                  <a:srgbClr val="002060"/>
                </a:solidFill>
                <a:effectLst/>
                <a:uLnTx/>
                <a:uFillTx/>
                <a:latin typeface="Century Gothic" panose="020F0302020204030204"/>
                <a:ea typeface="+mn-ea"/>
                <a:cs typeface="+mn-cs"/>
              </a:rPr>
              <a:t>(6)</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lang="en-GB" sz="2000" b="1" kern="1200" dirty="0">
                <a:solidFill>
                  <a:srgbClr val="002060"/>
                </a:solidFill>
                <a:latin typeface="Century Gothic" panose="020B0502020202020204" pitchFamily="34" charset="0"/>
              </a:rPr>
              <a:t>_____________</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de metro.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Aunque</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la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empresa</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me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pagaba</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bien,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pasaba</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muchas</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horas sin la luz del sol.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2" name="Rounded Rectangular Callout 31"/>
          <p:cNvSpPr/>
          <p:nvPr/>
        </p:nvSpPr>
        <p:spPr>
          <a:xfrm>
            <a:off x="8576780" y="4491296"/>
            <a:ext cx="3484452" cy="727290"/>
          </a:xfrm>
          <a:prstGeom prst="wedgeRoundRectCallout">
            <a:avLst>
              <a:gd name="adj1" fmla="val 10329"/>
              <a:gd name="adj2" fmla="val -10986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GB" sz="2000" kern="1200" dirty="0">
                <a:solidFill>
                  <a:srgbClr val="4472C4">
                    <a:lumMod val="50000"/>
                  </a:srgbClr>
                </a:solidFill>
                <a:latin typeface="Century Gothic" panose="020B0502020202020204" pitchFamily="34" charset="0"/>
              </a:rPr>
              <a:t>¿No </a:t>
            </a:r>
            <a:r>
              <a:rPr lang="en-GB" sz="2000" b="1" kern="1200" dirty="0">
                <a:solidFill>
                  <a:srgbClr val="4472C4">
                    <a:lumMod val="50000"/>
                  </a:srgbClr>
                </a:solidFill>
                <a:latin typeface="Century Gothic" panose="020B0502020202020204" pitchFamily="34" charset="0"/>
              </a:rPr>
              <a:t>(7) </a:t>
            </a:r>
            <a:r>
              <a:rPr lang="en-GB" sz="2000" b="1" kern="1200" dirty="0">
                <a:solidFill>
                  <a:srgbClr val="002060"/>
                </a:solidFill>
                <a:latin typeface="Century Gothic" panose="020B0502020202020204" pitchFamily="34" charset="0"/>
              </a:rPr>
              <a:t>_____________</a:t>
            </a:r>
            <a:r>
              <a:rPr lang="en-GB" sz="2000" kern="1200" dirty="0">
                <a:solidFill>
                  <a:srgbClr val="4472C4">
                    <a:lumMod val="50000"/>
                  </a:srgbClr>
                </a:solidFill>
                <a:latin typeface="Century Gothic" panose="020B0502020202020204" pitchFamily="34" charset="0"/>
              </a:rPr>
              <a:t> </a:t>
            </a:r>
            <a:r>
              <a:rPr lang="en-GB" sz="2000" kern="1200" dirty="0" err="1">
                <a:solidFill>
                  <a:srgbClr val="4472C4">
                    <a:lumMod val="50000"/>
                  </a:srgbClr>
                </a:solidFill>
                <a:latin typeface="Century Gothic" panose="020B0502020202020204" pitchFamily="34" charset="0"/>
              </a:rPr>
              <a:t>muy</a:t>
            </a:r>
            <a:r>
              <a:rPr lang="en-GB" sz="2000" kern="1200" dirty="0">
                <a:solidFill>
                  <a:srgbClr val="4472C4">
                    <a:lumMod val="50000"/>
                  </a:srgbClr>
                </a:solidFill>
                <a:latin typeface="Century Gothic" panose="020B0502020202020204" pitchFamily="34" charset="0"/>
              </a:rPr>
              <a:t> </a:t>
            </a:r>
            <a:r>
              <a:rPr lang="en-GB" sz="2000" kern="1200" dirty="0" err="1">
                <a:solidFill>
                  <a:srgbClr val="4472C4">
                    <a:lumMod val="50000"/>
                  </a:srgbClr>
                </a:solidFill>
                <a:latin typeface="Century Gothic" panose="020B0502020202020204" pitchFamily="34" charset="0"/>
              </a:rPr>
              <a:t>feliz</a:t>
            </a:r>
            <a:r>
              <a:rPr lang="en-GB" sz="2000" kern="1200" dirty="0">
                <a:solidFill>
                  <a:srgbClr val="4472C4">
                    <a:lumMod val="50000"/>
                  </a:srgbClr>
                </a:solidFill>
                <a:latin typeface="Century Gothic" panose="020B0502020202020204" pitchFamily="34" charset="0"/>
              </a:rPr>
              <a:t>?</a:t>
            </a:r>
            <a:endParaRPr lang="en-GB" sz="2000" kern="1200" dirty="0">
              <a:solidFill>
                <a:srgbClr val="4472C4">
                  <a:lumMod val="50000"/>
                </a:srgbClr>
              </a:solidFill>
            </a:endParaRPr>
          </a:p>
        </p:txBody>
      </p:sp>
      <p:sp>
        <p:nvSpPr>
          <p:cNvPr id="39" name="Rounded Rectangular Callout 38"/>
          <p:cNvSpPr/>
          <p:nvPr/>
        </p:nvSpPr>
        <p:spPr>
          <a:xfrm>
            <a:off x="763733" y="4993549"/>
            <a:ext cx="7610245" cy="748043"/>
          </a:xfrm>
          <a:prstGeom prst="wedgeRoundRectCallout">
            <a:avLst>
              <a:gd name="adj1" fmla="val -54744"/>
              <a:gd name="adj2" fmla="val -1513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GB" sz="2000" kern="1200">
                <a:solidFill>
                  <a:srgbClr val="002060"/>
                </a:solidFill>
              </a:rPr>
              <a:t>No. Quería hacer otra cosa, así que, un día, decidí estudiar una carrera para ser </a:t>
            </a:r>
            <a:r>
              <a:rPr lang="en-GB" sz="2000" b="1" kern="1200">
                <a:solidFill>
                  <a:srgbClr val="002060"/>
                </a:solidFill>
              </a:rPr>
              <a:t>(8) </a:t>
            </a:r>
            <a:r>
              <a:rPr lang="en-GB" sz="2000" b="1" kern="1200">
                <a:solidFill>
                  <a:srgbClr val="002060"/>
                </a:solidFill>
                <a:latin typeface="Century Gothic" panose="020B0502020202020204" pitchFamily="34" charset="0"/>
              </a:rPr>
              <a:t>_____________</a:t>
            </a:r>
            <a:r>
              <a:rPr lang="en-GB" sz="2000" kern="1200">
                <a:solidFill>
                  <a:srgbClr val="002060"/>
                </a:solidFill>
              </a:rPr>
              <a:t> de lenguas.</a:t>
            </a:r>
            <a:endParaRPr lang="en-GB" sz="2000" kern="1200" dirty="0">
              <a:solidFill>
                <a:srgbClr val="002060"/>
              </a:solidFill>
            </a:endParaRPr>
          </a:p>
        </p:txBody>
      </p:sp>
      <p:pic>
        <p:nvPicPr>
          <p:cNvPr id="3074" name="Picture 2" descr="Guy Clipart Transparent - Man Head Clipart , Transparent Cartoon "/>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0" y="651980"/>
            <a:ext cx="1004188" cy="87320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alm Body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2301" y="1501668"/>
            <a:ext cx="832076" cy="83207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247120" y="2533970"/>
            <a:ext cx="7460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soy</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p:cNvSpPr txBox="1"/>
          <p:nvPr/>
        </p:nvSpPr>
        <p:spPr>
          <a:xfrm>
            <a:off x="3556968" y="2547674"/>
            <a:ext cx="11911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artista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p:cNvSpPr txBox="1"/>
          <p:nvPr/>
        </p:nvSpPr>
        <p:spPr>
          <a:xfrm>
            <a:off x="3161918" y="3830171"/>
            <a:ext cx="7900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era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676ABC8A-95FE-E147-A3E4-25E5A5FDAB36}"/>
              </a:ext>
            </a:extLst>
          </p:cNvPr>
          <p:cNvSpPr txBox="1"/>
          <p:nvPr/>
        </p:nvSpPr>
        <p:spPr>
          <a:xfrm>
            <a:off x="1262132" y="4156329"/>
            <a:ext cx="1662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conductor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10663801" y="2163591"/>
            <a:ext cx="11594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eres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p:cNvSpPr txBox="1"/>
          <p:nvPr/>
        </p:nvSpPr>
        <p:spPr>
          <a:xfrm>
            <a:off x="10352911" y="4476036"/>
            <a:ext cx="11594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eras</a:t>
            </a:r>
          </a:p>
        </p:txBody>
      </p:sp>
      <p:sp>
        <p:nvSpPr>
          <p:cNvPr id="34" name="TextBox 33">
            <a:extLst>
              <a:ext uri="{FF2B5EF4-FFF2-40B4-BE49-F238E27FC236}">
                <a16:creationId xmlns:a16="http://schemas.microsoft.com/office/drawing/2014/main" id="{676ABC8A-95FE-E147-A3E4-25E5A5FDAB36}"/>
              </a:ext>
            </a:extLst>
          </p:cNvPr>
          <p:cNvSpPr txBox="1"/>
          <p:nvPr/>
        </p:nvSpPr>
        <p:spPr>
          <a:xfrm>
            <a:off x="4727492" y="5306765"/>
            <a:ext cx="1662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profesor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ectangle 2"/>
          <p:cNvSpPr/>
          <p:nvPr/>
        </p:nvSpPr>
        <p:spPr>
          <a:xfrm>
            <a:off x="8659976" y="5430200"/>
            <a:ext cx="3579826" cy="400110"/>
          </a:xfrm>
          <a:prstGeom prst="rect">
            <a:avLst/>
          </a:prstGeom>
        </p:spPr>
        <p:txBody>
          <a:bodyPr wrap="none">
            <a:spAutoFit/>
          </a:bodyPr>
          <a:lstStyle/>
          <a:p>
            <a:r>
              <a:rPr lang="en-GB" sz="2000" i="1" kern="1200">
                <a:solidFill>
                  <a:srgbClr val="4472C4">
                    <a:lumMod val="50000"/>
                  </a:srgbClr>
                </a:solidFill>
                <a:latin typeface="Century Gothic" panose="020B0502020202020204" pitchFamily="34" charset="0"/>
              </a:rPr>
              <a:t>*Qué guay = that’s so cool!</a:t>
            </a:r>
            <a:endParaRPr lang="en-GB" sz="2000" i="1"/>
          </a:p>
        </p:txBody>
      </p:sp>
    </p:spTree>
    <p:extLst>
      <p:ext uri="{BB962C8B-B14F-4D97-AF65-F5344CB8AC3E}">
        <p14:creationId xmlns:p14="http://schemas.microsoft.com/office/powerpoint/2010/main" val="115666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7" grpId="0"/>
      <p:bldP spid="29" grpId="0"/>
      <p:bldP spid="18" grpId="0"/>
      <p:bldP spid="23" grpId="0"/>
      <p:bldP spid="19"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364" y="78333"/>
            <a:ext cx="10384192" cy="863240"/>
          </a:xfrm>
        </p:spPr>
        <p:txBody>
          <a:bodyPr>
            <a:noAutofit/>
          </a:bodyPr>
          <a:lstStyle/>
          <a:p>
            <a:r>
              <a:rPr lang="en-GB" sz="2400"/>
              <a:t>Lee las frases. ¿Qué significan?</a:t>
            </a:r>
            <a:endParaRPr lang="en-GB" sz="2400" dirty="0"/>
          </a:p>
        </p:txBody>
      </p:sp>
      <p:sp>
        <p:nvSpPr>
          <p:cNvPr id="4" name="Action Button: Custom 3">
            <a:hlinkClick r:id="" action="ppaction://noaction" highlightClick="1"/>
          </p:cNvPr>
          <p:cNvSpPr/>
          <p:nvPr/>
        </p:nvSpPr>
        <p:spPr>
          <a:xfrm>
            <a:off x="236635" y="2437814"/>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1</a:t>
            </a:r>
          </a:p>
        </p:txBody>
      </p:sp>
      <p:sp>
        <p:nvSpPr>
          <p:cNvPr id="5" name="Action Button: Custom 4">
            <a:hlinkClick r:id="" action="ppaction://noaction" highlightClick="1"/>
          </p:cNvPr>
          <p:cNvSpPr/>
          <p:nvPr/>
        </p:nvSpPr>
        <p:spPr>
          <a:xfrm>
            <a:off x="227364" y="3277573"/>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2</a:t>
            </a:r>
          </a:p>
        </p:txBody>
      </p:sp>
      <p:sp>
        <p:nvSpPr>
          <p:cNvPr id="6" name="Action Button: Custom 5">
            <a:hlinkClick r:id="" action="ppaction://noaction" highlightClick="1"/>
          </p:cNvPr>
          <p:cNvSpPr/>
          <p:nvPr/>
        </p:nvSpPr>
        <p:spPr>
          <a:xfrm>
            <a:off x="236635" y="4096320"/>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3</a:t>
            </a:r>
          </a:p>
        </p:txBody>
      </p:sp>
      <p:sp>
        <p:nvSpPr>
          <p:cNvPr id="11" name="TextBox 10"/>
          <p:cNvSpPr txBox="1"/>
          <p:nvPr/>
        </p:nvSpPr>
        <p:spPr>
          <a:xfrm>
            <a:off x="814570" y="2390404"/>
            <a:ext cx="86455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Arial"/>
                <a:sym typeface="Arial"/>
              </a:rPr>
              <a:t>La científica pálida estudia los satélites en órbita</a:t>
            </a:r>
            <a:r>
              <a:rPr lang="en-GB" sz="2400" kern="1200" noProof="0">
                <a:solidFill>
                  <a:srgbClr val="002060"/>
                </a:solidFill>
                <a:latin typeface="Century Gothic" panose="020F0302020204030204"/>
                <a:ea typeface="+mn-ea"/>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Arial"/>
              <a:sym typeface="Arial"/>
            </a:endParaRPr>
          </a:p>
        </p:txBody>
      </p:sp>
      <p:sp>
        <p:nvSpPr>
          <p:cNvPr id="12" name="CuadroTexto 6">
            <a:extLst>
              <a:ext uri="{FF2B5EF4-FFF2-40B4-BE49-F238E27FC236}">
                <a16:creationId xmlns:a16="http://schemas.microsoft.com/office/drawing/2014/main" id="{ECEAFB3D-CEF6-6A4D-9E8A-7A495F3A4943}"/>
              </a:ext>
            </a:extLst>
          </p:cNvPr>
          <p:cNvSpPr txBox="1"/>
          <p:nvPr/>
        </p:nvSpPr>
        <p:spPr>
          <a:xfrm>
            <a:off x="227364" y="1585775"/>
            <a:ext cx="112534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When reading words aloud in Spanish</a:t>
            </a:r>
            <a:r>
              <a:rPr kumimoji="0" lang="es-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 </a:t>
            </a:r>
            <a:r>
              <a:rPr lang="en-GB" sz="2000" i="1" kern="1200">
                <a:solidFill>
                  <a:srgbClr val="4472C4">
                    <a:lumMod val="50000"/>
                  </a:srgbClr>
                </a:solidFill>
                <a:latin typeface="Century Gothic" panose="020F0302020204030204"/>
                <a:ea typeface="+mn-ea"/>
              </a:rPr>
              <a:t>stress any syllable with a written accent.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kern="1200">
                <a:solidFill>
                  <a:srgbClr val="4472C4">
                    <a:lumMod val="50000"/>
                  </a:srgbClr>
                </a:solidFill>
                <a:latin typeface="Century Gothic" panose="020F0302020204030204"/>
                <a:ea typeface="+mn-ea"/>
              </a:rPr>
              <a:t>Sometimes the stress will fall on the third-last syllable.</a:t>
            </a:r>
            <a:endParaRPr kumimoji="0" lang="es-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096838" y="258166"/>
            <a:ext cx="183130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leer / 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5" name="Action Button: Custom 20">
            <a:hlinkClick r:id="" action="ppaction://noaction" highlightClick="1">
              <a:snd r:embed="rId3" name="1 la cienti%CC%81fica pa%CC%81lida.wav"/>
            </a:hlinkClick>
            <a:extLst>
              <a:ext uri="{FF2B5EF4-FFF2-40B4-BE49-F238E27FC236}">
                <a16:creationId xmlns:a16="http://schemas.microsoft.com/office/drawing/2014/main" id="{DDAD3657-7BF3-1D4A-B9B9-11168B7BED88}"/>
              </a:ext>
            </a:extLst>
          </p:cNvPr>
          <p:cNvSpPr/>
          <p:nvPr/>
        </p:nvSpPr>
        <p:spPr>
          <a:xfrm>
            <a:off x="236635" y="2441068"/>
            <a:ext cx="409064"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1</a:t>
            </a:r>
          </a:p>
        </p:txBody>
      </p:sp>
      <p:sp>
        <p:nvSpPr>
          <p:cNvPr id="16" name="Action Button: Custom 20">
            <a:hlinkClick r:id="" action="ppaction://noaction" highlightClick="1">
              <a:snd r:embed="rId4" name="2 este me%CC%81dico.wav"/>
            </a:hlinkClick>
            <a:extLst>
              <a:ext uri="{FF2B5EF4-FFF2-40B4-BE49-F238E27FC236}">
                <a16:creationId xmlns:a16="http://schemas.microsoft.com/office/drawing/2014/main" id="{DDAD3657-7BF3-1D4A-B9B9-11168B7BED88}"/>
              </a:ext>
            </a:extLst>
          </p:cNvPr>
          <p:cNvSpPr/>
          <p:nvPr/>
        </p:nvSpPr>
        <p:spPr>
          <a:xfrm>
            <a:off x="233226" y="3277574"/>
            <a:ext cx="409064" cy="366846"/>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2</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7" name="Action Button: Custom 20">
            <a:hlinkClick r:id="" action="ppaction://noaction" highlightClick="1">
              <a:snd r:embed="rId5" name="3 la foto%CC%81grafa.wav"/>
            </a:hlinkClick>
            <a:extLst>
              <a:ext uri="{FF2B5EF4-FFF2-40B4-BE49-F238E27FC236}">
                <a16:creationId xmlns:a16="http://schemas.microsoft.com/office/drawing/2014/main" id="{DDAD3657-7BF3-1D4A-B9B9-11168B7BED88}"/>
              </a:ext>
            </a:extLst>
          </p:cNvPr>
          <p:cNvSpPr/>
          <p:nvPr/>
        </p:nvSpPr>
        <p:spPr>
          <a:xfrm>
            <a:off x="242497" y="4093066"/>
            <a:ext cx="409064" cy="360338"/>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3</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1" name="TextBox 20">
            <a:extLst>
              <a:ext uri="{FF2B5EF4-FFF2-40B4-BE49-F238E27FC236}">
                <a16:creationId xmlns:a16="http://schemas.microsoft.com/office/drawing/2014/main" id="{842D2A93-E902-4D43-8F61-02D453CA6FE7}"/>
              </a:ext>
            </a:extLst>
          </p:cNvPr>
          <p:cNvSpPr txBox="1"/>
          <p:nvPr/>
        </p:nvSpPr>
        <p:spPr>
          <a:xfrm>
            <a:off x="814570" y="3230163"/>
            <a:ext cx="11004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a:solidFill>
                  <a:srgbClr val="002060"/>
                </a:solidFill>
                <a:latin typeface="Century Gothic" panose="020F0302020204030204"/>
                <a:ea typeface="+mn-ea"/>
              </a:rPr>
              <a:t>Este médico también es músico. Sus espectáculos son magníficos*.  </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Arial"/>
              <a:sym typeface="Arial"/>
            </a:endParaRPr>
          </a:p>
        </p:txBody>
      </p:sp>
      <p:sp>
        <p:nvSpPr>
          <p:cNvPr id="22" name="TextBox 21">
            <a:extLst>
              <a:ext uri="{FF2B5EF4-FFF2-40B4-BE49-F238E27FC236}">
                <a16:creationId xmlns:a16="http://schemas.microsoft.com/office/drawing/2014/main" id="{AB583C55-0F94-734E-836D-C26B9639A2D1}"/>
              </a:ext>
            </a:extLst>
          </p:cNvPr>
          <p:cNvSpPr txBox="1"/>
          <p:nvPr/>
        </p:nvSpPr>
        <p:spPr>
          <a:xfrm>
            <a:off x="814570" y="4069922"/>
            <a:ext cx="10002850" cy="461665"/>
          </a:xfrm>
          <a:prstGeom prst="rect">
            <a:avLst/>
          </a:prstGeom>
          <a:noFill/>
        </p:spPr>
        <p:txBody>
          <a:bodyPr wrap="square" rtlCol="0">
            <a:spAutoFit/>
          </a:bodyPr>
          <a:lstStyle/>
          <a:p>
            <a:pPr lvl="0">
              <a:buClrTx/>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Arial"/>
                <a:sym typeface="Arial"/>
              </a:rPr>
              <a:t>La fotógrafa</a:t>
            </a:r>
            <a:r>
              <a:rPr lang="en-GB" sz="2400" kern="1200">
                <a:solidFill>
                  <a:srgbClr val="002060"/>
                </a:solidFill>
                <a:latin typeface="Century Gothic" panose="020F0302020204030204"/>
              </a:rPr>
              <a:t>*</a:t>
            </a: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Arial"/>
                <a:sym typeface="Arial"/>
              </a:rPr>
              <a:t> saca</a:t>
            </a:r>
            <a:r>
              <a:rPr kumimoji="0" lang="en-GB" sz="2400" b="0" i="0" u="none" strike="noStrike" kern="1200" cap="none" spc="0" normalizeH="0" noProof="0">
                <a:ln>
                  <a:noFill/>
                </a:ln>
                <a:solidFill>
                  <a:srgbClr val="002060"/>
                </a:solidFill>
                <a:effectLst/>
                <a:uLnTx/>
                <a:uFillTx/>
                <a:latin typeface="Century Gothic" panose="020F0302020204030204"/>
                <a:ea typeface="+mn-ea"/>
                <a:cs typeface="Arial"/>
                <a:sym typeface="Arial"/>
              </a:rPr>
              <a:t> fotos de pájaros con una cámara fantástica. </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Arial"/>
              <a:sym typeface="Arial"/>
            </a:endParaRPr>
          </a:p>
        </p:txBody>
      </p:sp>
      <p:sp>
        <p:nvSpPr>
          <p:cNvPr id="24" name="Action Button: Custom 23">
            <a:hlinkClick r:id="" action="ppaction://noaction" highlightClick="1"/>
          </p:cNvPr>
          <p:cNvSpPr/>
          <p:nvPr/>
        </p:nvSpPr>
        <p:spPr>
          <a:xfrm>
            <a:off x="236635" y="4928447"/>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4</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5" name="Action Button: Custom 20">
            <a:hlinkClick r:id="" action="ppaction://noaction" highlightClick="1">
              <a:snd r:embed="rId6" name="4 el meca%CC%81nico.wav"/>
            </a:hlinkClick>
            <a:extLst>
              <a:ext uri="{FF2B5EF4-FFF2-40B4-BE49-F238E27FC236}">
                <a16:creationId xmlns:a16="http://schemas.microsoft.com/office/drawing/2014/main" id="{DDAD3657-7BF3-1D4A-B9B9-11168B7BED88}"/>
              </a:ext>
            </a:extLst>
          </p:cNvPr>
          <p:cNvSpPr/>
          <p:nvPr/>
        </p:nvSpPr>
        <p:spPr>
          <a:xfrm>
            <a:off x="239566" y="4910279"/>
            <a:ext cx="409064" cy="360338"/>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4</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6" name="TextBox 25">
            <a:extLst>
              <a:ext uri="{FF2B5EF4-FFF2-40B4-BE49-F238E27FC236}">
                <a16:creationId xmlns:a16="http://schemas.microsoft.com/office/drawing/2014/main" id="{AB583C55-0F94-734E-836D-C26B9639A2D1}"/>
              </a:ext>
            </a:extLst>
          </p:cNvPr>
          <p:cNvSpPr txBox="1"/>
          <p:nvPr/>
        </p:nvSpPr>
        <p:spPr>
          <a:xfrm>
            <a:off x="814570" y="4902049"/>
            <a:ext cx="100028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Arial"/>
                <a:sym typeface="Arial"/>
              </a:rPr>
              <a:t>El mecánico</a:t>
            </a:r>
            <a:r>
              <a:rPr kumimoji="0" lang="en-GB" sz="2400" b="0" i="0" u="none" strike="noStrike" kern="1200" cap="none" spc="0" normalizeH="0" noProof="0">
                <a:ln>
                  <a:noFill/>
                </a:ln>
                <a:solidFill>
                  <a:srgbClr val="002060"/>
                </a:solidFill>
                <a:effectLst/>
                <a:uLnTx/>
                <a:uFillTx/>
                <a:latin typeface="Century Gothic" panose="020F0302020204030204"/>
                <a:ea typeface="+mn-ea"/>
                <a:cs typeface="Arial"/>
                <a:sym typeface="Arial"/>
              </a:rPr>
              <a:t> tiene un trabajo práctico y lo disfruta al máximo.</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Arial"/>
              <a:sym typeface="Arial"/>
            </a:endParaRPr>
          </a:p>
        </p:txBody>
      </p:sp>
      <p:pic>
        <p:nvPicPr>
          <p:cNvPr id="7" name="Picture 6"/>
          <p:cNvPicPr>
            <a:picLocks noChangeAspect="1"/>
          </p:cNvPicPr>
          <p:nvPr/>
        </p:nvPicPr>
        <p:blipFill>
          <a:blip r:embed="rId7"/>
          <a:stretch>
            <a:fillRect/>
          </a:stretch>
        </p:blipFill>
        <p:spPr>
          <a:xfrm>
            <a:off x="10422121" y="4497402"/>
            <a:ext cx="1427806" cy="1038405"/>
          </a:xfrm>
          <a:prstGeom prst="rect">
            <a:avLst/>
          </a:prstGeom>
        </p:spPr>
      </p:pic>
      <p:pic>
        <p:nvPicPr>
          <p:cNvPr id="1028" name="Picture 4" descr="Musician Clip Art Fr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87766" y="2694761"/>
            <a:ext cx="1322235" cy="17083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Orbit Clipart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9441" y="1953251"/>
            <a:ext cx="1627396" cy="1045181"/>
          </a:xfrm>
          <a:prstGeom prst="rect">
            <a:avLst/>
          </a:prstGeom>
          <a:noFill/>
          <a:extLst>
            <a:ext uri="{909E8E84-426E-40DD-AFC4-6F175D3DCCD1}">
              <a14:hiddenFill xmlns:a14="http://schemas.microsoft.com/office/drawing/2010/main">
                <a:solidFill>
                  <a:srgbClr val="FFFFFF"/>
                </a:solidFill>
              </a14:hiddenFill>
            </a:ext>
          </a:extLst>
        </p:spPr>
      </p:pic>
      <p:sp>
        <p:nvSpPr>
          <p:cNvPr id="32" name="Rounded Rectangle 11">
            <a:extLst>
              <a:ext uri="{FF2B5EF4-FFF2-40B4-BE49-F238E27FC236}">
                <a16:creationId xmlns:a16="http://schemas.microsoft.com/office/drawing/2014/main" id="{A316DD52-7894-4A75-969C-CA0645DA2978}"/>
              </a:ext>
            </a:extLst>
          </p:cNvPr>
          <p:cNvSpPr/>
          <p:nvPr/>
        </p:nvSpPr>
        <p:spPr>
          <a:xfrm>
            <a:off x="227364" y="5643364"/>
            <a:ext cx="42687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el/la fotógrafo/a = photographer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3" name="Rounded Rectangle 11">
            <a:extLst>
              <a:ext uri="{FF2B5EF4-FFF2-40B4-BE49-F238E27FC236}">
                <a16:creationId xmlns:a16="http://schemas.microsoft.com/office/drawing/2014/main" id="{A316DD52-7894-4A75-969C-CA0645DA2978}"/>
              </a:ext>
            </a:extLst>
          </p:cNvPr>
          <p:cNvSpPr/>
          <p:nvPr/>
        </p:nvSpPr>
        <p:spPr>
          <a:xfrm>
            <a:off x="4580385" y="5643364"/>
            <a:ext cx="325410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magnífico = magnificent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7" name="Rounded Rectangle 11">
            <a:extLst>
              <a:ext uri="{FF2B5EF4-FFF2-40B4-BE49-F238E27FC236}">
                <a16:creationId xmlns:a16="http://schemas.microsoft.com/office/drawing/2014/main" id="{A316DD52-7894-4A75-969C-CA0645DA2978}"/>
              </a:ext>
            </a:extLst>
          </p:cNvPr>
          <p:cNvSpPr/>
          <p:nvPr/>
        </p:nvSpPr>
        <p:spPr>
          <a:xfrm>
            <a:off x="7940058" y="5643364"/>
            <a:ext cx="39880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el/la</a:t>
            </a:r>
            <a:r>
              <a:rPr kumimoji="0" lang="en-GB" sz="2000" b="1" i="0" u="none" strike="noStrike" kern="1200" cap="none" spc="0" normalizeH="0" noProof="0">
                <a:ln>
                  <a:noFill/>
                </a:ln>
                <a:solidFill>
                  <a:prstClr val="white"/>
                </a:solidFill>
                <a:effectLst/>
                <a:uLnTx/>
                <a:uFillTx/>
                <a:latin typeface="Century Gothic" panose="020B0502020202020204" pitchFamily="34" charset="0"/>
                <a:ea typeface="+mn-ea"/>
                <a:cs typeface="+mn-cs"/>
                <a:sym typeface="Arial"/>
              </a:rPr>
              <a:t> mecánico/a = mechanic</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 name="Rectangle 2"/>
          <p:cNvSpPr/>
          <p:nvPr/>
        </p:nvSpPr>
        <p:spPr>
          <a:xfrm>
            <a:off x="227364" y="758715"/>
            <a:ext cx="9561253" cy="830997"/>
          </a:xfrm>
          <a:prstGeom prst="rect">
            <a:avLst/>
          </a:prstGeom>
        </p:spPr>
        <p:txBody>
          <a:bodyPr wrap="square">
            <a:spAutoFit/>
          </a:bodyPr>
          <a:lstStyle/>
          <a:p>
            <a:r>
              <a:rPr lang="en-GB" sz="2400">
                <a:solidFill>
                  <a:srgbClr val="002060"/>
                </a:solidFill>
                <a:latin typeface="+mj-lt"/>
              </a:rPr>
              <a:t>Ahora intenta pronunciar las palabras correctamente. Trabaja con un/a compañero/a.</a:t>
            </a:r>
          </a:p>
        </p:txBody>
      </p:sp>
    </p:spTree>
    <p:extLst>
      <p:ext uri="{BB962C8B-B14F-4D97-AF65-F5344CB8AC3E}">
        <p14:creationId xmlns:p14="http://schemas.microsoft.com/office/powerpoint/2010/main" val="274944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p:bldP spid="15" grpId="0" animBg="1"/>
      <p:bldP spid="16" grpId="0" animBg="1"/>
      <p:bldP spid="17" grpId="0" animBg="1"/>
      <p:bldP spid="24" grpId="0" animBg="1"/>
      <p:bldP spid="25"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93" y="137843"/>
            <a:ext cx="117384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err="1">
                <a:solidFill>
                  <a:srgbClr val="002060"/>
                </a:solidFill>
                <a:latin typeface="Century Gothic" panose="020B0502020202020204" pitchFamily="34" charset="0"/>
                <a:ea typeface="+mn-ea"/>
                <a:cs typeface="+mn-cs"/>
              </a:rPr>
              <a:t>Hablamos</a:t>
            </a:r>
            <a:r>
              <a:rPr lang="en-GB" sz="2000" b="1" kern="1200" dirty="0">
                <a:solidFill>
                  <a:srgbClr val="002060"/>
                </a:solidFill>
                <a:latin typeface="Century Gothic" panose="020B0502020202020204" pitchFamily="34" charset="0"/>
                <a:ea typeface="+mn-ea"/>
                <a:cs typeface="+mn-cs"/>
              </a:rPr>
              <a:t> del </a:t>
            </a:r>
            <a:r>
              <a:rPr lang="en-GB" sz="2000" b="1" kern="1200" dirty="0" err="1">
                <a:solidFill>
                  <a:srgbClr val="002060"/>
                </a:solidFill>
                <a:latin typeface="Century Gothic" panose="020B0502020202020204" pitchFamily="34" charset="0"/>
                <a:ea typeface="+mn-ea"/>
                <a:cs typeface="+mn-cs"/>
              </a:rPr>
              <a:t>trabajo</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p:cNvSpPr txBox="1"/>
          <p:nvPr/>
        </p:nvSpPr>
        <p:spPr>
          <a:xfrm>
            <a:off x="36645" y="574343"/>
            <a:ext cx="93879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your cards to </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ask questions in the past and present.</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choose the correct answer and say it in Spanish.</a:t>
            </a:r>
          </a:p>
        </p:txBody>
      </p:sp>
      <p:sp>
        <p:nvSpPr>
          <p:cNvPr id="5" name="TextBox 4"/>
          <p:cNvSpPr txBox="1"/>
          <p:nvPr/>
        </p:nvSpPr>
        <p:spPr>
          <a:xfrm>
            <a:off x="0" y="1644573"/>
            <a:ext cx="59740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partner will also ask you. Take turns.</a:t>
            </a:r>
          </a:p>
        </p:txBody>
      </p:sp>
      <p:sp>
        <p:nvSpPr>
          <p:cNvPr id="45" name="TextBox 44"/>
          <p:cNvSpPr txBox="1"/>
          <p:nvPr/>
        </p:nvSpPr>
        <p:spPr>
          <a:xfrm>
            <a:off x="-26501" y="2310530"/>
            <a:ext cx="59740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ejemplo:</a:t>
            </a:r>
          </a:p>
        </p:txBody>
      </p:sp>
      <p:sp>
        <p:nvSpPr>
          <p:cNvPr id="47" name="TextBox 46"/>
          <p:cNvSpPr txBox="1"/>
          <p:nvPr/>
        </p:nvSpPr>
        <p:spPr>
          <a:xfrm>
            <a:off x="36645" y="3145860"/>
            <a:ext cx="27771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(pregunta):</a:t>
            </a:r>
          </a:p>
        </p:txBody>
      </p:sp>
      <p:sp>
        <p:nvSpPr>
          <p:cNvPr id="48" name="TextBox 47"/>
          <p:cNvSpPr txBox="1"/>
          <p:nvPr/>
        </p:nvSpPr>
        <p:spPr>
          <a:xfrm>
            <a:off x="10367362" y="2870914"/>
            <a:ext cx="18459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(contesta):</a:t>
            </a:r>
          </a:p>
        </p:txBody>
      </p:sp>
      <p:sp>
        <p:nvSpPr>
          <p:cNvPr id="49" name="Oval Callout 48"/>
          <p:cNvSpPr/>
          <p:nvPr/>
        </p:nvSpPr>
        <p:spPr>
          <a:xfrm>
            <a:off x="6413500" y="2310531"/>
            <a:ext cx="3394166" cy="1403334"/>
          </a:xfrm>
          <a:prstGeom prst="wedgeEllipseCallout">
            <a:avLst>
              <a:gd name="adj1" fmla="val 62466"/>
              <a:gd name="adj2" fmla="val 5190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kern="1200">
                <a:solidFill>
                  <a:srgbClr val="002060"/>
                </a:solidFill>
                <a:latin typeface="Century Gothic" panose="020B0502020202020204" pitchFamily="34" charset="0"/>
              </a:rPr>
              <a:t>Sí, ies un trabajo genial!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ounded Rectangle 11" descr="background rectangle&#10;">
            <a:extLst>
              <a:ext uri="{FF2B5EF4-FFF2-40B4-BE49-F238E27FC236}">
                <a16:creationId xmlns:a16="http://schemas.microsoft.com/office/drawing/2014/main" id="{9268BA27-9508-448E-9915-ACE234D74542}"/>
              </a:ext>
            </a:extLst>
          </p:cNvPr>
          <p:cNvSpPr/>
          <p:nvPr/>
        </p:nvSpPr>
        <p:spPr>
          <a:xfrm>
            <a:off x="9372740" y="275653"/>
            <a:ext cx="2528210" cy="37945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2">
            <a:extLst>
              <a:ext uri="{FF2B5EF4-FFF2-40B4-BE49-F238E27FC236}">
                <a16:creationId xmlns:a16="http://schemas.microsoft.com/office/drawing/2014/main" id="{94C9B716-5EA8-AB48-A633-EA1D72AD1EA5}"/>
              </a:ext>
            </a:extLst>
          </p:cNvPr>
          <p:cNvSpPr/>
          <p:nvPr/>
        </p:nvSpPr>
        <p:spPr>
          <a:xfrm>
            <a:off x="199680" y="4031592"/>
            <a:ext cx="5345365" cy="225206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2">
            <a:extLst>
              <a:ext uri="{FF2B5EF4-FFF2-40B4-BE49-F238E27FC236}">
                <a16:creationId xmlns:a16="http://schemas.microsoft.com/office/drawing/2014/main" id="{CBF81529-E004-BA40-8DEF-918035FEE8F1}"/>
              </a:ext>
            </a:extLst>
          </p:cNvPr>
          <p:cNvSpPr/>
          <p:nvPr/>
        </p:nvSpPr>
        <p:spPr>
          <a:xfrm>
            <a:off x="5809297" y="4020060"/>
            <a:ext cx="6244491" cy="225206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D17EB818-F596-B24A-9FDE-8BC15E8C4B1E}"/>
              </a:ext>
            </a:extLst>
          </p:cNvPr>
          <p:cNvSpPr txBox="1">
            <a:spLocks/>
          </p:cNvSpPr>
          <p:nvPr/>
        </p:nvSpPr>
        <p:spPr>
          <a:xfrm>
            <a:off x="248368" y="4113168"/>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these questions.</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51" name="Title 2">
            <a:extLst>
              <a:ext uri="{FF2B5EF4-FFF2-40B4-BE49-F238E27FC236}">
                <a16:creationId xmlns:a16="http://schemas.microsoft.com/office/drawing/2014/main" id="{63341C68-F748-9C4D-B584-634CD09E312C}"/>
              </a:ext>
            </a:extLst>
          </p:cNvPr>
          <p:cNvSpPr txBox="1">
            <a:spLocks/>
          </p:cNvSpPr>
          <p:nvPr/>
        </p:nvSpPr>
        <p:spPr>
          <a:xfrm>
            <a:off x="248368" y="4424232"/>
            <a:ext cx="514281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Write down the answer in English.</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52" name="TextBox 6">
            <a:extLst>
              <a:ext uri="{FF2B5EF4-FFF2-40B4-BE49-F238E27FC236}">
                <a16:creationId xmlns:a16="http://schemas.microsoft.com/office/drawing/2014/main" id="{69B1E13C-00BE-C344-AEBD-20D186B18F27}"/>
              </a:ext>
            </a:extLst>
          </p:cNvPr>
          <p:cNvSpPr txBox="1"/>
          <p:nvPr/>
        </p:nvSpPr>
        <p:spPr>
          <a:xfrm>
            <a:off x="359048" y="5251763"/>
            <a:ext cx="3704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1</a:t>
            </a: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 Are you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a scientist?</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5" name="TextBox 23">
            <a:extLst>
              <a:ext uri="{FF2B5EF4-FFF2-40B4-BE49-F238E27FC236}">
                <a16:creationId xmlns:a16="http://schemas.microsoft.com/office/drawing/2014/main" id="{A526D6FC-DD39-064D-9B04-DE4CE294A527}"/>
              </a:ext>
            </a:extLst>
          </p:cNvPr>
          <p:cNvSpPr txBox="1"/>
          <p:nvPr/>
        </p:nvSpPr>
        <p:spPr>
          <a:xfrm>
            <a:off x="5826538" y="5488309"/>
            <a:ext cx="33609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Are you...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itchFamily="2" charset="2"/>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t>
            </a: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Were you...?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Wingdings" pitchFamily="2" charset="2"/>
              </a:rPr>
              <a:t>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6" name="CuadroTexto 55">
            <a:extLst>
              <a:ext uri="{FF2B5EF4-FFF2-40B4-BE49-F238E27FC236}">
                <a16:creationId xmlns:a16="http://schemas.microsoft.com/office/drawing/2014/main" id="{41001D0D-652F-8047-B7F1-0FB00FA9B34F}"/>
              </a:ext>
            </a:extLst>
          </p:cNvPr>
          <p:cNvSpPr txBox="1"/>
          <p:nvPr/>
        </p:nvSpPr>
        <p:spPr>
          <a:xfrm>
            <a:off x="8680629" y="5458565"/>
            <a:ext cx="26068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Yes, it’s a</a:t>
            </a:r>
            <a:r>
              <a:rPr kumimoji="0" lang="en-GB" sz="2000" b="0" i="0" u="none" strike="noStrike" kern="1200" cap="none" spc="0" normalizeH="0" noProof="0">
                <a:ln>
                  <a:noFill/>
                </a:ln>
                <a:solidFill>
                  <a:srgbClr val="4472C4">
                    <a:lumMod val="50000"/>
                  </a:srgbClr>
                </a:solidFill>
                <a:effectLst/>
                <a:uLnTx/>
                <a:uFillTx/>
                <a:latin typeface="Century Gothic"/>
                <a:ea typeface="+mn-ea"/>
                <a:cs typeface="+mn-cs"/>
              </a:rPr>
              <a:t> great job!</a:t>
            </a:r>
            <a:endPar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7" name="CuadroTexto 56">
            <a:extLst>
              <a:ext uri="{FF2B5EF4-FFF2-40B4-BE49-F238E27FC236}">
                <a16:creationId xmlns:a16="http://schemas.microsoft.com/office/drawing/2014/main" id="{4769FF0C-0BA1-CF4C-AE5A-E29DF4F339FB}"/>
              </a:ext>
            </a:extLst>
          </p:cNvPr>
          <p:cNvSpPr txBox="1"/>
          <p:nvPr/>
        </p:nvSpPr>
        <p:spPr>
          <a:xfrm>
            <a:off x="8315595" y="5796085"/>
            <a:ext cx="41035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Yes, but now I am a lawyer</a:t>
            </a:r>
            <a:r>
              <a:rPr kumimoji="0" lang="x-none" sz="2000" b="0" i="0" u="none" strike="noStrike" kern="1200" cap="none" spc="0" normalizeH="0" baseline="0" noProof="0">
                <a:ln>
                  <a:noFill/>
                </a:ln>
                <a:solidFill>
                  <a:srgbClr val="4472C4">
                    <a:lumMod val="50000"/>
                  </a:srgbClr>
                </a:solidFill>
                <a:effectLst/>
                <a:uLnTx/>
                <a:uFillTx/>
                <a:latin typeface="Century Gothic"/>
                <a:ea typeface="+mn-ea"/>
                <a:cs typeface="+mn-cs"/>
              </a:rPr>
              <a:t>.</a:t>
            </a:r>
            <a:endPar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8" name="Oval Callout 45">
            <a:extLst>
              <a:ext uri="{FF2B5EF4-FFF2-40B4-BE49-F238E27FC236}">
                <a16:creationId xmlns:a16="http://schemas.microsoft.com/office/drawing/2014/main" id="{6C7CEF73-2607-954D-A1B1-678DA9635EE8}"/>
              </a:ext>
            </a:extLst>
          </p:cNvPr>
          <p:cNvSpPr/>
          <p:nvPr/>
        </p:nvSpPr>
        <p:spPr>
          <a:xfrm>
            <a:off x="1930400" y="2149815"/>
            <a:ext cx="4165601" cy="996045"/>
          </a:xfrm>
          <a:prstGeom prst="wedgeEllipseCallout">
            <a:avLst>
              <a:gd name="adj1" fmla="val -57679"/>
              <a:gd name="adj2" fmla="val 8929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Eres </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científico/a?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59" name="Straight Connector 33">
            <a:extLst>
              <a:ext uri="{FF2B5EF4-FFF2-40B4-BE49-F238E27FC236}">
                <a16:creationId xmlns:a16="http://schemas.microsoft.com/office/drawing/2014/main" id="{1945B4DE-A922-1A4E-BB89-190C26FC8574}"/>
              </a:ext>
            </a:extLst>
          </p:cNvPr>
          <p:cNvCxnSpPr/>
          <p:nvPr/>
        </p:nvCxnSpPr>
        <p:spPr>
          <a:xfrm>
            <a:off x="451232" y="6081838"/>
            <a:ext cx="27174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41DAE4C6-B32B-8D4E-9097-4D80EB02C14B}"/>
              </a:ext>
            </a:extLst>
          </p:cNvPr>
          <p:cNvSpPr txBox="1"/>
          <p:nvPr/>
        </p:nvSpPr>
        <p:spPr>
          <a:xfrm>
            <a:off x="296637" y="5710239"/>
            <a:ext cx="26019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Yes, it’s a great</a:t>
            </a:r>
            <a:r>
              <a:rPr kumimoji="0" lang="en-GB" sz="2000" b="0" i="0" u="none" strike="noStrike" kern="1200" cap="none" spc="0" normalizeH="0" noProof="0">
                <a:ln>
                  <a:noFill/>
                </a:ln>
                <a:solidFill>
                  <a:srgbClr val="4472C4">
                    <a:lumMod val="50000"/>
                  </a:srgbClr>
                </a:solidFill>
                <a:effectLst/>
                <a:uLnTx/>
                <a:uFillTx/>
                <a:latin typeface="Century Gothic"/>
                <a:ea typeface="+mn-ea"/>
                <a:cs typeface="+mn-cs"/>
              </a:rPr>
              <a:t> job.</a:t>
            </a:r>
            <a:endParaRPr kumimoji="0" lang="x-none"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60" name="Imagen 59">
            <a:extLst>
              <a:ext uri="{FF2B5EF4-FFF2-40B4-BE49-F238E27FC236}">
                <a16:creationId xmlns:a16="http://schemas.microsoft.com/office/drawing/2014/main" id="{2A1B9A50-22ED-EA4E-9462-24D997EC4D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7932" y="4966421"/>
            <a:ext cx="1233251" cy="982254"/>
          </a:xfrm>
          <a:prstGeom prst="rect">
            <a:avLst/>
          </a:prstGeom>
        </p:spPr>
      </p:pic>
      <p:sp>
        <p:nvSpPr>
          <p:cNvPr id="8" name="Oval 7"/>
          <p:cNvSpPr/>
          <p:nvPr/>
        </p:nvSpPr>
        <p:spPr>
          <a:xfrm>
            <a:off x="5922222" y="5490973"/>
            <a:ext cx="2630465" cy="438533"/>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TextBox 21">
            <a:extLst>
              <a:ext uri="{FF2B5EF4-FFF2-40B4-BE49-F238E27FC236}">
                <a16:creationId xmlns:a16="http://schemas.microsoft.com/office/drawing/2014/main" id="{FEDBDF69-F151-5A40-A776-D507EF729B66}"/>
              </a:ext>
            </a:extLst>
          </p:cNvPr>
          <p:cNvSpPr txBox="1"/>
          <p:nvPr/>
        </p:nvSpPr>
        <p:spPr>
          <a:xfrm>
            <a:off x="5840759" y="4084526"/>
            <a:ext cx="58618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Which question did you hear?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Was it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eres</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000" b="1" i="0" u="none" strike="noStrike" kern="1200" cap="none" spc="0" normalizeH="0" noProof="0" dirty="0">
                <a:ln>
                  <a:noFill/>
                </a:ln>
                <a:solidFill>
                  <a:srgbClr val="002060"/>
                </a:solidFill>
                <a:effectLst/>
                <a:uLnTx/>
                <a:uFillTx/>
                <a:latin typeface="Century Gothic"/>
                <a:ea typeface="+mn-ea"/>
                <a:cs typeface="+mn-cs"/>
              </a:rPr>
              <a:t> o ‘eras’?</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Give the corresponding answer in Spanish.</a:t>
            </a:r>
            <a:r>
              <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9" name="Title 8"/>
          <p:cNvSpPr>
            <a:spLocks noGrp="1"/>
          </p:cNvSpPr>
          <p:nvPr>
            <p:ph type="title" idx="4294967295"/>
          </p:nvPr>
        </p:nvSpPr>
        <p:spPr>
          <a:xfrm>
            <a:off x="9448239" y="133481"/>
            <a:ext cx="3072350" cy="709203"/>
          </a:xfrm>
        </p:spPr>
        <p:txBody>
          <a:bodyPr>
            <a:normAutofit/>
          </a:bodyPr>
          <a:lstStyle/>
          <a:p>
            <a:r>
              <a:rPr lang="en-GB" sz="2000" b="1" dirty="0">
                <a:solidFill>
                  <a:schemeClr val="bg1"/>
                </a:solidFill>
              </a:rPr>
              <a:t>hablar / escuchar</a:t>
            </a:r>
          </a:p>
        </p:txBody>
      </p:sp>
      <p:pic>
        <p:nvPicPr>
          <p:cNvPr id="26" name="Picture 25">
            <a:extLst>
              <a:ext uri="{FF2B5EF4-FFF2-40B4-BE49-F238E27FC236}">
                <a16:creationId xmlns:a16="http://schemas.microsoft.com/office/drawing/2014/main" id="{7366534F-FCE9-7747-9960-3ED9952C3B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56619" y="389390"/>
            <a:ext cx="1615065" cy="1719750"/>
          </a:xfrm>
          <a:prstGeom prst="rect">
            <a:avLst/>
          </a:prstGeom>
        </p:spPr>
      </p:pic>
    </p:spTree>
    <p:extLst>
      <p:ext uri="{BB962C8B-B14F-4D97-AF65-F5344CB8AC3E}">
        <p14:creationId xmlns:p14="http://schemas.microsoft.com/office/powerpoint/2010/main" val="40063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45" grpId="0"/>
      <p:bldP spid="47" grpId="0"/>
      <p:bldP spid="48" grpId="0"/>
      <p:bldP spid="49" grpId="0" animBg="1"/>
      <p:bldP spid="19" grpId="0" animBg="1"/>
      <p:bldP spid="20" grpId="0" animBg="1"/>
      <p:bldP spid="50" grpId="0"/>
      <p:bldP spid="51" grpId="0"/>
      <p:bldP spid="52" grpId="0"/>
      <p:bldP spid="55" grpId="0"/>
      <p:bldP spid="56" grpId="0"/>
      <p:bldP spid="57" grpId="0"/>
      <p:bldP spid="58" grpId="0" animBg="1"/>
      <p:bldP spid="2" grpId="0"/>
      <p:bldP spid="8" grpId="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42288" y="449678"/>
            <a:ext cx="4962084"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2E916929-990F-7F44-8E90-6C2F9A2BE70F}"/>
              </a:ext>
            </a:extLst>
          </p:cNvPr>
          <p:cNvSpPr txBox="1">
            <a:spLocks/>
          </p:cNvSpPr>
          <p:nvPr/>
        </p:nvSpPr>
        <p:spPr>
          <a:xfrm>
            <a:off x="42287" y="454447"/>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Ask your partner these questions.</a:t>
            </a:r>
            <a:endParaRPr kumimoji="0" lang="en-US" sz="2000" b="0" i="0" u="none" strike="noStrike" kern="1200" cap="none" spc="0" normalizeH="0" baseline="0" noProof="0" dirty="0">
              <a:ln>
                <a:noFill/>
              </a:ln>
              <a:effectLst/>
              <a:uLnTx/>
              <a:uFillTx/>
              <a:latin typeface="Century Gothic" panose="020B0502020202020204" pitchFamily="34" charset="0"/>
              <a:ea typeface="+mj-ea"/>
              <a:cs typeface="+mj-cs"/>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24770" y="2127573"/>
            <a:ext cx="594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a:t>
            </a:r>
            <a:r>
              <a:rPr kumimoji="0" lang="en-GB" sz="24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Were you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a journalist?</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5" name="Title 2">
            <a:extLst>
              <a:ext uri="{FF2B5EF4-FFF2-40B4-BE49-F238E27FC236}">
                <a16:creationId xmlns:a16="http://schemas.microsoft.com/office/drawing/2014/main" id="{A6DCB872-8CC4-A943-B035-7C944DE75F8C}"/>
              </a:ext>
            </a:extLst>
          </p:cNvPr>
          <p:cNvSpPr txBox="1">
            <a:spLocks/>
          </p:cNvSpPr>
          <p:nvPr/>
        </p:nvSpPr>
        <p:spPr>
          <a:xfrm>
            <a:off x="30815" y="709172"/>
            <a:ext cx="514281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Write down the answer in English.</a:t>
            </a:r>
            <a:endParaRPr kumimoji="0" lang="en-US" sz="2000" b="0" i="0" u="none" strike="noStrike" kern="1200" cap="none" spc="0" normalizeH="0" baseline="0" noProof="0" dirty="0">
              <a:ln>
                <a:noFill/>
              </a:ln>
              <a:effectLst/>
              <a:uLnTx/>
              <a:uFillTx/>
              <a:latin typeface="Century Gothic" panose="020B0502020202020204" pitchFamily="34" charset="0"/>
              <a:ea typeface="+mj-ea"/>
              <a:cs typeface="+mj-cs"/>
            </a:endParaRPr>
          </a:p>
        </p:txBody>
      </p:sp>
      <p:sp>
        <p:nvSpPr>
          <p:cNvPr id="46" name="TextBox 6">
            <a:extLst>
              <a:ext uri="{FF2B5EF4-FFF2-40B4-BE49-F238E27FC236}">
                <a16:creationId xmlns:a16="http://schemas.microsoft.com/office/drawing/2014/main" id="{E150F2CC-C803-574B-9220-7DADD99AB06E}"/>
              </a:ext>
            </a:extLst>
          </p:cNvPr>
          <p:cNvSpPr txBox="1"/>
          <p:nvPr/>
        </p:nvSpPr>
        <p:spPr>
          <a:xfrm>
            <a:off x="25701" y="1119249"/>
            <a:ext cx="5755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1. Are you </a:t>
            </a:r>
            <a:r>
              <a:rPr kumimoji="0" lang="en-GB" sz="2400" b="0" i="0" u="none" strike="noStrike" kern="1200" cap="none" spc="0" normalizeH="0" baseline="0" noProof="0" dirty="0">
                <a:ln>
                  <a:noFill/>
                </a:ln>
                <a:solidFill>
                  <a:schemeClr val="accent5">
                    <a:lumMod val="50000"/>
                  </a:schemeClr>
                </a:solidFill>
                <a:effectLst/>
                <a:uLnTx/>
                <a:uFillTx/>
                <a:latin typeface="Century Gothic"/>
                <a:ea typeface="+mn-ea"/>
                <a:cs typeface="+mn-cs"/>
              </a:rPr>
              <a:t>an artist?</a:t>
            </a:r>
          </a:p>
        </p:txBody>
      </p:sp>
      <p:sp>
        <p:nvSpPr>
          <p:cNvPr id="47" name="TextBox 56">
            <a:extLst>
              <a:ext uri="{FF2B5EF4-FFF2-40B4-BE49-F238E27FC236}">
                <a16:creationId xmlns:a16="http://schemas.microsoft.com/office/drawing/2014/main" id="{44ACD847-DE5B-1B43-9684-973E8B9EF474}"/>
              </a:ext>
            </a:extLst>
          </p:cNvPr>
          <p:cNvSpPr txBox="1"/>
          <p:nvPr/>
        </p:nvSpPr>
        <p:spPr>
          <a:xfrm>
            <a:off x="25701" y="3157876"/>
            <a:ext cx="5451050" cy="461665"/>
          </a:xfrm>
          <a:prstGeom prst="rect">
            <a:avLst/>
          </a:prstGeom>
          <a:noFill/>
        </p:spPr>
        <p:txBody>
          <a:bodyPr wrap="square" rtlCol="0">
            <a:spAutoFit/>
          </a:bodyPr>
          <a:lstStyle/>
          <a:p>
            <a:pPr lvl="0">
              <a:buClrTx/>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3</a:t>
            </a:r>
            <a:r>
              <a:rPr kumimoji="0" lang="en-GB" sz="24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lang="en-GB" sz="2400" b="1" kern="1200">
                <a:solidFill>
                  <a:schemeClr val="accent5">
                    <a:lumMod val="50000"/>
                  </a:schemeClr>
                </a:solidFill>
                <a:latin typeface="Century Gothic"/>
              </a:rPr>
              <a:t>Are you </a:t>
            </a:r>
            <a:r>
              <a:rPr lang="en-GB" sz="2400" kern="1200">
                <a:solidFill>
                  <a:schemeClr val="accent5">
                    <a:lumMod val="50000"/>
                  </a:schemeClr>
                </a:solidFill>
                <a:latin typeface="Century Gothic"/>
              </a:rPr>
              <a:t>a metro driver</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52" name="TextBox 57">
            <a:extLst>
              <a:ext uri="{FF2B5EF4-FFF2-40B4-BE49-F238E27FC236}">
                <a16:creationId xmlns:a16="http://schemas.microsoft.com/office/drawing/2014/main" id="{9F905CD9-F55B-934D-A7AE-CAEA8A266694}"/>
              </a:ext>
            </a:extLst>
          </p:cNvPr>
          <p:cNvSpPr txBox="1"/>
          <p:nvPr/>
        </p:nvSpPr>
        <p:spPr>
          <a:xfrm>
            <a:off x="24770" y="4201733"/>
            <a:ext cx="594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4</a:t>
            </a:r>
            <a:r>
              <a:rPr kumimoji="0" lang="en-GB" sz="24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Were you</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 nurse?</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cxnSp>
        <p:nvCxnSpPr>
          <p:cNvPr id="34" name="Straight Connector 33"/>
          <p:cNvCxnSpPr/>
          <p:nvPr/>
        </p:nvCxnSpPr>
        <p:spPr>
          <a:xfrm>
            <a:off x="446213" y="1891411"/>
            <a:ext cx="27174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46213" y="2974070"/>
            <a:ext cx="2761940"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68474" y="4002772"/>
            <a:ext cx="2717415" cy="167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468474" y="5053028"/>
            <a:ext cx="2717415" cy="294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0" y="-397930"/>
            <a:ext cx="10515600" cy="1325563"/>
          </a:xfrm>
        </p:spPr>
        <p:txBody>
          <a:bodyPr>
            <a:normAutofit/>
          </a:bodyPr>
          <a:lstStyle/>
          <a:p>
            <a:r>
              <a:rPr lang="en-GB" sz="2000" b="1" dirty="0"/>
              <a:t>Persona A</a:t>
            </a:r>
          </a:p>
        </p:txBody>
      </p:sp>
      <p:sp>
        <p:nvSpPr>
          <p:cNvPr id="60" name="Rectangle 16">
            <a:extLst>
              <a:ext uri="{FF2B5EF4-FFF2-40B4-BE49-F238E27FC236}">
                <a16:creationId xmlns:a16="http://schemas.microsoft.com/office/drawing/2014/main" id="{EBDF1870-53AC-AA4E-9CAC-5038DF21224E}"/>
              </a:ext>
            </a:extLst>
          </p:cNvPr>
          <p:cNvSpPr/>
          <p:nvPr/>
        </p:nvSpPr>
        <p:spPr>
          <a:xfrm>
            <a:off x="5173627" y="449678"/>
            <a:ext cx="6875638" cy="575404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61" name="Title 2">
            <a:extLst>
              <a:ext uri="{FF2B5EF4-FFF2-40B4-BE49-F238E27FC236}">
                <a16:creationId xmlns:a16="http://schemas.microsoft.com/office/drawing/2014/main" id="{501D98F9-923C-3A47-9136-BE578174F783}"/>
              </a:ext>
            </a:extLst>
          </p:cNvPr>
          <p:cNvSpPr txBox="1">
            <a:spLocks/>
          </p:cNvSpPr>
          <p:nvPr/>
        </p:nvSpPr>
        <p:spPr>
          <a:xfrm>
            <a:off x="5947032" y="449678"/>
            <a:ext cx="6175638" cy="7170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GB" sz="2000" b="1" i="0" u="none" strike="noStrike" kern="1200" cap="none" spc="0" normalizeH="0" baseline="0" noProof="0" dirty="0">
              <a:ln>
                <a:noFill/>
              </a:ln>
              <a:effectLst/>
              <a:uLnTx/>
              <a:uFillTx/>
              <a:latin typeface="Century Gothic" panose="020B0502020202020204" pitchFamily="34" charset="0"/>
              <a:ea typeface="+mj-ea"/>
              <a:cs typeface="+mj-cs"/>
            </a:endParaRPr>
          </a:p>
        </p:txBody>
      </p:sp>
      <p:sp>
        <p:nvSpPr>
          <p:cNvPr id="62" name="TextBox 21">
            <a:extLst>
              <a:ext uri="{FF2B5EF4-FFF2-40B4-BE49-F238E27FC236}">
                <a16:creationId xmlns:a16="http://schemas.microsoft.com/office/drawing/2014/main" id="{FEDBDF69-F151-5A40-A776-D507EF729B66}"/>
              </a:ext>
            </a:extLst>
          </p:cNvPr>
          <p:cNvSpPr txBox="1"/>
          <p:nvPr/>
        </p:nvSpPr>
        <p:spPr>
          <a:xfrm>
            <a:off x="5165097" y="441700"/>
            <a:ext cx="5861851" cy="1323439"/>
          </a:xfrm>
          <a:prstGeom prst="rect">
            <a:avLst/>
          </a:prstGeom>
          <a:noFill/>
        </p:spPr>
        <p:txBody>
          <a:bodyPr wrap="square" rtlCol="0">
            <a:spAutoFit/>
          </a:bodyPr>
          <a:lstStyle/>
          <a:p>
            <a:pPr lvl="0">
              <a:buClrTx/>
              <a:defRPr/>
            </a:pPr>
            <a:r>
              <a:rPr lang="en-GB" sz="2000" b="1" kern="1200">
                <a:solidFill>
                  <a:schemeClr val="accent5">
                    <a:lumMod val="50000"/>
                  </a:schemeClr>
                </a:solidFill>
                <a:latin typeface="Century Gothic" panose="020B0502020202020204" pitchFamily="34" charset="0"/>
              </a:rPr>
              <a:t>Which question did you hear? </a:t>
            </a:r>
          </a:p>
          <a:p>
            <a:pPr lvl="0">
              <a:buClrTx/>
              <a:defRPr/>
            </a:pPr>
            <a:r>
              <a:rPr lang="en-GB" sz="2000" b="1" kern="1200">
                <a:solidFill>
                  <a:schemeClr val="accent5">
                    <a:lumMod val="50000"/>
                  </a:schemeClr>
                </a:solidFill>
                <a:latin typeface="Century Gothic"/>
              </a:rPr>
              <a:t>Was it ‘eres’ o ‘eras’?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accent5">
                    <a:lumMod val="50000"/>
                  </a:schemeClr>
                </a:solidFill>
                <a:effectLst/>
                <a:uLnTx/>
                <a:uFillTx/>
                <a:latin typeface="Century Gothic"/>
                <a:ea typeface="+mn-ea"/>
                <a:cs typeface="+mn-cs"/>
              </a:rPr>
              <a:t>Give </a:t>
            </a:r>
            <a:r>
              <a:rPr kumimoji="0" lang="en-GB"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the corresponding answer in Spanish.</a:t>
            </a:r>
            <a:endParaRPr kumimoji="0" lang="en-US" sz="2000" b="1" i="0" u="none" strike="noStrike" kern="1200" cap="none" spc="0" normalizeH="0" baseline="0" noProof="0" dirty="0">
              <a:ln>
                <a:noFill/>
              </a:ln>
              <a:solidFill>
                <a:schemeClr val="accent5">
                  <a:lumMod val="50000"/>
                </a:scheme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p>
        </p:txBody>
      </p:sp>
      <p:sp>
        <p:nvSpPr>
          <p:cNvPr id="63" name="TextBox 23">
            <a:extLst>
              <a:ext uri="{FF2B5EF4-FFF2-40B4-BE49-F238E27FC236}">
                <a16:creationId xmlns:a16="http://schemas.microsoft.com/office/drawing/2014/main" id="{864B119D-6D67-6D41-88A6-DC265852BCD3}"/>
              </a:ext>
            </a:extLst>
          </p:cNvPr>
          <p:cNvSpPr txBox="1"/>
          <p:nvPr/>
        </p:nvSpPr>
        <p:spPr>
          <a:xfrm>
            <a:off x="5141421" y="1485571"/>
            <a:ext cx="33609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1a</a:t>
            </a: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Are you...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sym typeface="Wingdings" pitchFamily="2" charset="2"/>
              </a:rPr>
              <a:t></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1b</a:t>
            </a: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Were you...?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sym typeface="Wingdings" pitchFamily="2" charset="2"/>
              </a:rPr>
              <a:t> </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64" name="CuadroTexto 63">
            <a:extLst>
              <a:ext uri="{FF2B5EF4-FFF2-40B4-BE49-F238E27FC236}">
                <a16:creationId xmlns:a16="http://schemas.microsoft.com/office/drawing/2014/main" id="{46EB5028-119D-4542-A826-C8E1789DFD18}"/>
              </a:ext>
            </a:extLst>
          </p:cNvPr>
          <p:cNvSpPr txBox="1"/>
          <p:nvPr/>
        </p:nvSpPr>
        <p:spPr>
          <a:xfrm>
            <a:off x="7547677" y="1477234"/>
            <a:ext cx="21707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Yes</a:t>
            </a:r>
            <a:r>
              <a:rPr kumimoji="0" lang="en-GB" sz="2000" b="0" i="0" u="none" strike="noStrike" kern="1200" cap="none" spc="0" normalizeH="0" baseline="0" noProof="0">
                <a:ln>
                  <a:noFill/>
                </a:ln>
                <a:solidFill>
                  <a:schemeClr val="accent5">
                    <a:lumMod val="50000"/>
                  </a:schemeClr>
                </a:solidFill>
                <a:effectLst/>
                <a:uLnTx/>
                <a:uFillTx/>
                <a:latin typeface="Century Gothic"/>
                <a:ea typeface="+mn-ea"/>
                <a:cs typeface="+mn-cs"/>
              </a:rPr>
              <a:t>, I like it a lot.</a:t>
            </a:r>
            <a:endParaRPr kumimoji="0" lang="x-none"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87" name="CuadroTexto 86">
            <a:extLst>
              <a:ext uri="{FF2B5EF4-FFF2-40B4-BE49-F238E27FC236}">
                <a16:creationId xmlns:a16="http://schemas.microsoft.com/office/drawing/2014/main" id="{354F6BF4-2FD4-7C44-8AFE-8DF42F0AA994}"/>
              </a:ext>
            </a:extLst>
          </p:cNvPr>
          <p:cNvSpPr txBox="1"/>
          <p:nvPr/>
        </p:nvSpPr>
        <p:spPr>
          <a:xfrm>
            <a:off x="7642811" y="1790711"/>
            <a:ext cx="39024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No</a:t>
            </a:r>
            <a:r>
              <a:rPr kumimoji="0" lang="x-none" sz="2000" b="0" i="0" u="none" strike="noStrike" kern="1200" cap="none" spc="0" normalizeH="0" baseline="0" noProof="0">
                <a:ln>
                  <a:noFill/>
                </a:ln>
                <a:solidFill>
                  <a:schemeClr val="accent5">
                    <a:lumMod val="50000"/>
                  </a:schemeClr>
                </a:solidFill>
                <a:effectLst/>
                <a:uLnTx/>
                <a:uFillTx/>
                <a:latin typeface="Century Gothic"/>
                <a:ea typeface="+mn-ea"/>
                <a:cs typeface="+mn-cs"/>
              </a:rPr>
              <a:t>, </a:t>
            </a:r>
            <a:r>
              <a:rPr kumimoji="0" lang="en-GB" sz="2000" b="0" i="0" u="none" strike="noStrike" kern="1200" cap="none" spc="0" normalizeH="0" baseline="0" noProof="0">
                <a:ln>
                  <a:noFill/>
                </a:ln>
                <a:solidFill>
                  <a:schemeClr val="accent5">
                    <a:lumMod val="50000"/>
                  </a:schemeClr>
                </a:solidFill>
                <a:effectLst/>
                <a:uLnTx/>
                <a:uFillTx/>
                <a:latin typeface="Century Gothic"/>
                <a:ea typeface="+mn-ea"/>
                <a:cs typeface="+mn-cs"/>
              </a:rPr>
              <a:t>I was a doctor.</a:t>
            </a:r>
            <a:endParaRPr kumimoji="0" lang="x-none"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88" name="TextBox 23">
            <a:extLst>
              <a:ext uri="{FF2B5EF4-FFF2-40B4-BE49-F238E27FC236}">
                <a16:creationId xmlns:a16="http://schemas.microsoft.com/office/drawing/2014/main" id="{9F2A9474-D06E-C341-A421-0B689338389E}"/>
              </a:ext>
            </a:extLst>
          </p:cNvPr>
          <p:cNvSpPr txBox="1"/>
          <p:nvPr/>
        </p:nvSpPr>
        <p:spPr>
          <a:xfrm>
            <a:off x="5177648" y="2375184"/>
            <a:ext cx="33609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2a</a:t>
            </a: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Were you...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sym typeface="Wingdings" pitchFamily="2" charset="2"/>
              </a:rPr>
              <a:t></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2b</a:t>
            </a: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Are you...?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sym typeface="Wingdings" pitchFamily="2" charset="2"/>
              </a:rPr>
              <a:t> </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89" name="CuadroTexto 88">
            <a:extLst>
              <a:ext uri="{FF2B5EF4-FFF2-40B4-BE49-F238E27FC236}">
                <a16:creationId xmlns:a16="http://schemas.microsoft.com/office/drawing/2014/main" id="{A15872F5-D3D8-4F46-9625-910C3256BDD5}"/>
              </a:ext>
            </a:extLst>
          </p:cNvPr>
          <p:cNvSpPr txBox="1"/>
          <p:nvPr/>
        </p:nvSpPr>
        <p:spPr>
          <a:xfrm>
            <a:off x="7657636" y="2370751"/>
            <a:ext cx="4792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a:solidFill>
                  <a:schemeClr val="accent5">
                    <a:lumMod val="50000"/>
                  </a:schemeClr>
                </a:solidFill>
                <a:latin typeface="Century Gothic"/>
                <a:ea typeface="+mn-ea"/>
                <a:cs typeface="+mn-cs"/>
              </a:rPr>
              <a:t>Yes. I didn’t use to earn much.</a:t>
            </a:r>
            <a:endParaRPr kumimoji="0" lang="x-none"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90" name="CuadroTexto 89">
            <a:extLst>
              <a:ext uri="{FF2B5EF4-FFF2-40B4-BE49-F238E27FC236}">
                <a16:creationId xmlns:a16="http://schemas.microsoft.com/office/drawing/2014/main" id="{A006283F-F233-2D48-A557-066F3B12D208}"/>
              </a:ext>
            </a:extLst>
          </p:cNvPr>
          <p:cNvSpPr txBox="1"/>
          <p:nvPr/>
        </p:nvSpPr>
        <p:spPr>
          <a:xfrm>
            <a:off x="7443618" y="2678218"/>
            <a:ext cx="4131195"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chemeClr val="accent5">
                    <a:lumMod val="50000"/>
                  </a:schemeClr>
                </a:solidFill>
                <a:effectLst/>
                <a:uLnTx/>
                <a:uFillTx/>
                <a:latin typeface="Century Gothic"/>
                <a:ea typeface="+mn-ea"/>
                <a:cs typeface="+mn-cs"/>
              </a:rPr>
              <a:t>No</a:t>
            </a:r>
            <a:r>
              <a:rPr kumimoji="0" lang="en-GB" sz="1900" b="0" i="0" u="none" strike="noStrike" kern="1200" cap="none" spc="0" normalizeH="0" baseline="0" noProof="0">
                <a:ln>
                  <a:noFill/>
                </a:ln>
                <a:solidFill>
                  <a:schemeClr val="accent5">
                    <a:lumMod val="50000"/>
                  </a:schemeClr>
                </a:solidFill>
                <a:effectLst/>
                <a:uLnTx/>
                <a:uFillTx/>
                <a:latin typeface="Century Gothic"/>
                <a:ea typeface="+mn-ea"/>
                <a:cs typeface="+mn-cs"/>
              </a:rPr>
              <a:t>, </a:t>
            </a:r>
            <a:r>
              <a:rPr lang="en-GB" sz="1900" kern="1200">
                <a:solidFill>
                  <a:schemeClr val="accent5">
                    <a:lumMod val="50000"/>
                  </a:schemeClr>
                </a:solidFill>
                <a:latin typeface="Century Gothic"/>
                <a:ea typeface="+mn-ea"/>
                <a:cs typeface="+mn-cs"/>
              </a:rPr>
              <a:t>I’m a lawyer.</a:t>
            </a:r>
            <a:endParaRPr kumimoji="0" lang="x-none" sz="19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91" name="TextBox 23">
            <a:extLst>
              <a:ext uri="{FF2B5EF4-FFF2-40B4-BE49-F238E27FC236}">
                <a16:creationId xmlns:a16="http://schemas.microsoft.com/office/drawing/2014/main" id="{5C44FAF1-238E-A74B-A91E-DFB80E919608}"/>
              </a:ext>
            </a:extLst>
          </p:cNvPr>
          <p:cNvSpPr txBox="1"/>
          <p:nvPr/>
        </p:nvSpPr>
        <p:spPr>
          <a:xfrm>
            <a:off x="5202882" y="3365733"/>
            <a:ext cx="3360940" cy="707886"/>
          </a:xfrm>
          <a:prstGeom prst="rect">
            <a:avLst/>
          </a:prstGeom>
          <a:noFill/>
        </p:spPr>
        <p:txBody>
          <a:bodyPr wrap="square" rtlCol="0">
            <a:spAutoFit/>
          </a:bodyPr>
          <a:lstStyle/>
          <a:p>
            <a:pPr lvl="0">
              <a:buClrTx/>
              <a:defRPr/>
            </a:pPr>
            <a:r>
              <a:rPr lang="en-GB" sz="2000" kern="1200">
                <a:solidFill>
                  <a:schemeClr val="accent5">
                    <a:lumMod val="50000"/>
                  </a:schemeClr>
                </a:solidFill>
                <a:latin typeface="Century Gothic" panose="020B0502020202020204" pitchFamily="34" charset="0"/>
              </a:rPr>
              <a:t>3a) Are you... ? </a:t>
            </a:r>
            <a:r>
              <a:rPr lang="en-GB" sz="2000" kern="1200">
                <a:solidFill>
                  <a:schemeClr val="accent5">
                    <a:lumMod val="50000"/>
                  </a:schemeClr>
                </a:solidFill>
                <a:latin typeface="Century Gothic" panose="020B0502020202020204" pitchFamily="34" charset="0"/>
                <a:sym typeface="Wingdings" pitchFamily="2" charset="2"/>
              </a:rPr>
              <a:t></a:t>
            </a:r>
            <a:endParaRPr lang="en-GB" sz="2000" kern="1200">
              <a:solidFill>
                <a:schemeClr val="accent5">
                  <a:lumMod val="50000"/>
                </a:schemeClr>
              </a:solidFill>
              <a:latin typeface="Century Gothic" panose="020B0502020202020204" pitchFamily="34" charset="0"/>
            </a:endParaRPr>
          </a:p>
          <a:p>
            <a:pPr lvl="0">
              <a:buClrTx/>
              <a:defRPr/>
            </a:pPr>
            <a:r>
              <a:rPr lang="en-GB" sz="2000" kern="1200">
                <a:solidFill>
                  <a:schemeClr val="accent5">
                    <a:lumMod val="50000"/>
                  </a:schemeClr>
                </a:solidFill>
                <a:latin typeface="Century Gothic" panose="020B0502020202020204" pitchFamily="34" charset="0"/>
              </a:rPr>
              <a:t>3b) Were you...? </a:t>
            </a:r>
            <a:r>
              <a:rPr lang="en-GB" sz="2000" kern="1200">
                <a:solidFill>
                  <a:schemeClr val="accent5">
                    <a:lumMod val="50000"/>
                  </a:schemeClr>
                </a:solidFill>
                <a:latin typeface="Century Gothic" panose="020B0502020202020204" pitchFamily="34" charset="0"/>
                <a:sym typeface="Wingdings" pitchFamily="2" charset="2"/>
              </a:rPr>
              <a:t> </a:t>
            </a:r>
            <a:endParaRPr lang="en-GB" sz="2000" kern="1200" dirty="0">
              <a:solidFill>
                <a:schemeClr val="accent5">
                  <a:lumMod val="50000"/>
                </a:schemeClr>
              </a:solidFill>
              <a:latin typeface="Century Gothic" panose="020B0502020202020204" pitchFamily="34" charset="0"/>
            </a:endParaRPr>
          </a:p>
        </p:txBody>
      </p:sp>
      <p:sp>
        <p:nvSpPr>
          <p:cNvPr id="92" name="CuadroTexto 91">
            <a:extLst>
              <a:ext uri="{FF2B5EF4-FFF2-40B4-BE49-F238E27FC236}">
                <a16:creationId xmlns:a16="http://schemas.microsoft.com/office/drawing/2014/main" id="{BF51BB4B-9402-9F48-8D8B-48371DE2FCC3}"/>
              </a:ext>
            </a:extLst>
          </p:cNvPr>
          <p:cNvSpPr txBox="1"/>
          <p:nvPr/>
        </p:nvSpPr>
        <p:spPr>
          <a:xfrm>
            <a:off x="7578029" y="3351197"/>
            <a:ext cx="43436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5">
                    <a:lumMod val="50000"/>
                  </a:schemeClr>
                </a:solidFill>
                <a:effectLst/>
                <a:uLnTx/>
                <a:uFillTx/>
                <a:latin typeface="Century Gothic"/>
                <a:ea typeface="+mn-ea"/>
                <a:cs typeface="+mn-cs"/>
              </a:rPr>
              <a:t>Yes, in a new company.</a:t>
            </a:r>
            <a:endParaRPr kumimoji="0" lang="x-none"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93" name="CuadroTexto 92">
            <a:extLst>
              <a:ext uri="{FF2B5EF4-FFF2-40B4-BE49-F238E27FC236}">
                <a16:creationId xmlns:a16="http://schemas.microsoft.com/office/drawing/2014/main" id="{8535FAE9-8232-AC47-BE52-B511CEC0CF5B}"/>
              </a:ext>
            </a:extLst>
          </p:cNvPr>
          <p:cNvSpPr txBox="1"/>
          <p:nvPr/>
        </p:nvSpPr>
        <p:spPr>
          <a:xfrm>
            <a:off x="7642811" y="3691909"/>
            <a:ext cx="45143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a:solidFill>
                  <a:schemeClr val="accent5">
                    <a:lumMod val="50000"/>
                  </a:schemeClr>
                </a:solidFill>
                <a:latin typeface="Century Gothic"/>
                <a:ea typeface="+mn-ea"/>
                <a:cs typeface="+mn-cs"/>
              </a:rPr>
              <a:t>Yes, but I didn’t use to like my boss.</a:t>
            </a:r>
            <a:endParaRPr kumimoji="0" lang="x-none"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94" name="TextBox 23">
            <a:extLst>
              <a:ext uri="{FF2B5EF4-FFF2-40B4-BE49-F238E27FC236}">
                <a16:creationId xmlns:a16="http://schemas.microsoft.com/office/drawing/2014/main" id="{770694E9-189A-7C47-B683-0F0618F51557}"/>
              </a:ext>
            </a:extLst>
          </p:cNvPr>
          <p:cNvSpPr txBox="1"/>
          <p:nvPr/>
        </p:nvSpPr>
        <p:spPr>
          <a:xfrm>
            <a:off x="5198741" y="4360715"/>
            <a:ext cx="3360940" cy="707886"/>
          </a:xfrm>
          <a:prstGeom prst="rect">
            <a:avLst/>
          </a:prstGeom>
          <a:noFill/>
        </p:spPr>
        <p:txBody>
          <a:bodyPr wrap="square" rtlCol="0">
            <a:spAutoFit/>
          </a:bodyPr>
          <a:lstStyle/>
          <a:p>
            <a:pPr lvl="0">
              <a:buClrTx/>
              <a:defRPr/>
            </a:pPr>
            <a:r>
              <a:rPr lang="en-GB" sz="2000" kern="1200">
                <a:solidFill>
                  <a:schemeClr val="accent5">
                    <a:lumMod val="50000"/>
                  </a:schemeClr>
                </a:solidFill>
                <a:latin typeface="Century Gothic" panose="020B0502020202020204" pitchFamily="34" charset="0"/>
              </a:rPr>
              <a:t>4a) Were you... ? </a:t>
            </a:r>
            <a:r>
              <a:rPr lang="en-GB" sz="2000" kern="1200">
                <a:solidFill>
                  <a:schemeClr val="accent5">
                    <a:lumMod val="50000"/>
                  </a:schemeClr>
                </a:solidFill>
                <a:latin typeface="Century Gothic" panose="020B0502020202020204" pitchFamily="34" charset="0"/>
                <a:sym typeface="Wingdings" pitchFamily="2" charset="2"/>
              </a:rPr>
              <a:t></a:t>
            </a:r>
            <a:endParaRPr lang="en-GB" sz="2000" kern="1200">
              <a:solidFill>
                <a:schemeClr val="accent5">
                  <a:lumMod val="50000"/>
                </a:schemeClr>
              </a:solidFill>
              <a:latin typeface="Century Gothic" panose="020B0502020202020204" pitchFamily="34" charset="0"/>
            </a:endParaRPr>
          </a:p>
          <a:p>
            <a:pPr lvl="0">
              <a:buClrTx/>
              <a:defRPr/>
            </a:pPr>
            <a:r>
              <a:rPr lang="en-GB" sz="2000" kern="1200">
                <a:solidFill>
                  <a:schemeClr val="accent5">
                    <a:lumMod val="50000"/>
                  </a:schemeClr>
                </a:solidFill>
                <a:latin typeface="Century Gothic" panose="020B0502020202020204" pitchFamily="34" charset="0"/>
              </a:rPr>
              <a:t>4b) Are you...? </a:t>
            </a:r>
            <a:r>
              <a:rPr lang="en-GB" sz="2000" kern="1200">
                <a:solidFill>
                  <a:schemeClr val="accent5">
                    <a:lumMod val="50000"/>
                  </a:schemeClr>
                </a:solidFill>
                <a:latin typeface="Century Gothic" panose="020B0502020202020204" pitchFamily="34" charset="0"/>
                <a:sym typeface="Wingdings" pitchFamily="2" charset="2"/>
              </a:rPr>
              <a:t> </a:t>
            </a:r>
            <a:endParaRPr lang="en-GB" sz="2000" kern="1200" dirty="0">
              <a:solidFill>
                <a:schemeClr val="accent5">
                  <a:lumMod val="50000"/>
                </a:schemeClr>
              </a:solidFill>
              <a:latin typeface="Century Gothic" panose="020B0502020202020204" pitchFamily="34" charset="0"/>
            </a:endParaRPr>
          </a:p>
        </p:txBody>
      </p:sp>
      <p:sp>
        <p:nvSpPr>
          <p:cNvPr id="95" name="CuadroTexto 94">
            <a:extLst>
              <a:ext uri="{FF2B5EF4-FFF2-40B4-BE49-F238E27FC236}">
                <a16:creationId xmlns:a16="http://schemas.microsoft.com/office/drawing/2014/main" id="{12C6FFC8-794A-9A4D-B7FE-53C4083B6AE3}"/>
              </a:ext>
            </a:extLst>
          </p:cNvPr>
          <p:cNvSpPr txBox="1"/>
          <p:nvPr/>
        </p:nvSpPr>
        <p:spPr>
          <a:xfrm>
            <a:off x="7547677" y="4680502"/>
            <a:ext cx="3972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Yes</a:t>
            </a:r>
            <a:r>
              <a:rPr kumimoji="0" lang="en-GB" sz="2000" b="0" i="0" u="none" strike="noStrike" kern="1200" cap="none" spc="0" normalizeH="0" baseline="0" noProof="0">
                <a:ln>
                  <a:noFill/>
                </a:ln>
                <a:solidFill>
                  <a:schemeClr val="accent5">
                    <a:lumMod val="50000"/>
                  </a:schemeClr>
                </a:solidFill>
                <a:effectLst/>
                <a:uLnTx/>
                <a:uFillTx/>
                <a:latin typeface="Century Gothic"/>
                <a:ea typeface="+mn-ea"/>
                <a:cs typeface="+mn-cs"/>
              </a:rPr>
              <a:t>, I like studying </a:t>
            </a:r>
            <a:r>
              <a:rPr kumimoji="0" lang="en-GB" sz="2000" b="0" i="0" u="none" strike="noStrike" kern="1200" cap="none" spc="0" normalizeH="0" noProof="0">
                <a:ln>
                  <a:noFill/>
                </a:ln>
                <a:solidFill>
                  <a:schemeClr val="accent5">
                    <a:lumMod val="50000"/>
                  </a:schemeClr>
                </a:solidFill>
                <a:effectLst/>
                <a:uLnTx/>
                <a:uFillTx/>
                <a:latin typeface="Century Gothic"/>
                <a:ea typeface="+mn-ea"/>
                <a:cs typeface="+mn-cs"/>
              </a:rPr>
              <a:t>the planet.</a:t>
            </a:r>
            <a:endParaRPr kumimoji="0" lang="x-none"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96" name="CuadroTexto 95">
            <a:extLst>
              <a:ext uri="{FF2B5EF4-FFF2-40B4-BE49-F238E27FC236}">
                <a16:creationId xmlns:a16="http://schemas.microsoft.com/office/drawing/2014/main" id="{8908C580-A28F-9D49-940C-E11AB36EE1E8}"/>
              </a:ext>
            </a:extLst>
          </p:cNvPr>
          <p:cNvSpPr txBox="1"/>
          <p:nvPr/>
        </p:nvSpPr>
        <p:spPr>
          <a:xfrm>
            <a:off x="7736770" y="4346146"/>
            <a:ext cx="3952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No</a:t>
            </a:r>
            <a:r>
              <a:rPr kumimoji="0" lang="x-none"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 </a:t>
            </a:r>
            <a:r>
              <a:rPr kumimoji="0" lang="en-GB" sz="2000" b="0" i="0" u="none" strike="noStrike" kern="1200" cap="none" spc="0" normalizeH="0" baseline="0" noProof="0">
                <a:ln>
                  <a:noFill/>
                </a:ln>
                <a:solidFill>
                  <a:schemeClr val="accent5">
                    <a:lumMod val="50000"/>
                  </a:schemeClr>
                </a:solidFill>
                <a:effectLst/>
                <a:uLnTx/>
                <a:uFillTx/>
                <a:latin typeface="Century Gothic"/>
                <a:ea typeface="+mn-ea"/>
                <a:cs typeface="+mn-cs"/>
              </a:rPr>
              <a:t>I used to be a</a:t>
            </a:r>
            <a:r>
              <a:rPr kumimoji="0" lang="en-GB" sz="2000" b="0" i="0" u="none" strike="noStrike" kern="1200" cap="none" spc="0" normalizeH="0" noProof="0">
                <a:ln>
                  <a:noFill/>
                </a:ln>
                <a:solidFill>
                  <a:schemeClr val="accent5">
                    <a:lumMod val="50000"/>
                  </a:schemeClr>
                </a:solidFill>
                <a:effectLst/>
                <a:uLnTx/>
                <a:uFillTx/>
                <a:latin typeface="Century Gothic"/>
                <a:ea typeface="+mn-ea"/>
                <a:cs typeface="+mn-cs"/>
              </a:rPr>
              <a:t> bus driver.</a:t>
            </a:r>
            <a:endParaRPr kumimoji="0" lang="x-none"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29" name="TextBox 57">
            <a:extLst>
              <a:ext uri="{FF2B5EF4-FFF2-40B4-BE49-F238E27FC236}">
                <a16:creationId xmlns:a16="http://schemas.microsoft.com/office/drawing/2014/main" id="{9F905CD9-F55B-934D-A7AE-CAEA8A266694}"/>
              </a:ext>
            </a:extLst>
          </p:cNvPr>
          <p:cNvSpPr txBox="1"/>
          <p:nvPr/>
        </p:nvSpPr>
        <p:spPr>
          <a:xfrm>
            <a:off x="24770" y="5207752"/>
            <a:ext cx="594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5</a:t>
            </a:r>
            <a:r>
              <a:rPr kumimoji="0" lang="en-GB" sz="24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Are you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a musician?</a:t>
            </a:r>
            <a:r>
              <a:rPr kumimoji="0" lang="en-GB" sz="24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cxnSp>
        <p:nvCxnSpPr>
          <p:cNvPr id="30" name="Straight Connector 29"/>
          <p:cNvCxnSpPr/>
          <p:nvPr/>
        </p:nvCxnSpPr>
        <p:spPr>
          <a:xfrm flipV="1">
            <a:off x="369894" y="6069731"/>
            <a:ext cx="2717415" cy="294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31" name="TextBox 23">
            <a:extLst>
              <a:ext uri="{FF2B5EF4-FFF2-40B4-BE49-F238E27FC236}">
                <a16:creationId xmlns:a16="http://schemas.microsoft.com/office/drawing/2014/main" id="{770694E9-189A-7C47-B683-0F0618F51557}"/>
              </a:ext>
            </a:extLst>
          </p:cNvPr>
          <p:cNvSpPr txBox="1"/>
          <p:nvPr/>
        </p:nvSpPr>
        <p:spPr>
          <a:xfrm>
            <a:off x="5198741" y="5315474"/>
            <a:ext cx="3360940" cy="707886"/>
          </a:xfrm>
          <a:prstGeom prst="rect">
            <a:avLst/>
          </a:prstGeom>
          <a:noFill/>
        </p:spPr>
        <p:txBody>
          <a:bodyPr wrap="square" rtlCol="0">
            <a:spAutoFit/>
          </a:bodyPr>
          <a:lstStyle/>
          <a:p>
            <a:pPr lvl="0">
              <a:buClrTx/>
              <a:defRPr/>
            </a:pPr>
            <a:r>
              <a:rPr lang="en-GB" sz="2000" kern="1200">
                <a:solidFill>
                  <a:schemeClr val="accent5">
                    <a:lumMod val="50000"/>
                  </a:schemeClr>
                </a:solidFill>
                <a:latin typeface="Century Gothic" panose="020B0502020202020204" pitchFamily="34" charset="0"/>
              </a:rPr>
              <a:t>5a) Are you... ? </a:t>
            </a:r>
            <a:r>
              <a:rPr lang="en-GB" sz="2000" kern="1200">
                <a:solidFill>
                  <a:schemeClr val="accent5">
                    <a:lumMod val="50000"/>
                  </a:schemeClr>
                </a:solidFill>
                <a:latin typeface="Century Gothic" panose="020B0502020202020204" pitchFamily="34" charset="0"/>
                <a:sym typeface="Wingdings" pitchFamily="2" charset="2"/>
              </a:rPr>
              <a:t></a:t>
            </a:r>
            <a:endParaRPr lang="en-GB" sz="2000" kern="1200">
              <a:solidFill>
                <a:schemeClr val="accent5">
                  <a:lumMod val="50000"/>
                </a:schemeClr>
              </a:solidFill>
              <a:latin typeface="Century Gothic" panose="020B0502020202020204" pitchFamily="34" charset="0"/>
            </a:endParaRPr>
          </a:p>
          <a:p>
            <a:pPr lvl="0">
              <a:buClrTx/>
              <a:defRPr/>
            </a:pPr>
            <a:r>
              <a:rPr lang="en-GB" sz="2000" kern="1200">
                <a:solidFill>
                  <a:schemeClr val="accent5">
                    <a:lumMod val="50000"/>
                  </a:schemeClr>
                </a:solidFill>
                <a:latin typeface="Century Gothic" panose="020B0502020202020204" pitchFamily="34" charset="0"/>
              </a:rPr>
              <a:t>5b) Were you...? </a:t>
            </a:r>
            <a:r>
              <a:rPr lang="en-GB" sz="2000" kern="1200">
                <a:solidFill>
                  <a:schemeClr val="accent5">
                    <a:lumMod val="50000"/>
                  </a:schemeClr>
                </a:solidFill>
                <a:latin typeface="Century Gothic" panose="020B0502020202020204" pitchFamily="34" charset="0"/>
                <a:sym typeface="Wingdings" pitchFamily="2" charset="2"/>
              </a:rPr>
              <a:t> </a:t>
            </a:r>
            <a:endParaRPr lang="en-GB" sz="2000" kern="1200" dirty="0">
              <a:solidFill>
                <a:schemeClr val="accent5">
                  <a:lumMod val="50000"/>
                </a:schemeClr>
              </a:solidFill>
              <a:latin typeface="Century Gothic" panose="020B0502020202020204" pitchFamily="34" charset="0"/>
            </a:endParaRPr>
          </a:p>
        </p:txBody>
      </p:sp>
      <p:sp>
        <p:nvSpPr>
          <p:cNvPr id="32" name="CuadroTexto 94">
            <a:extLst>
              <a:ext uri="{FF2B5EF4-FFF2-40B4-BE49-F238E27FC236}">
                <a16:creationId xmlns:a16="http://schemas.microsoft.com/office/drawing/2014/main" id="{12C6FFC8-794A-9A4D-B7FE-53C4083B6AE3}"/>
              </a:ext>
            </a:extLst>
          </p:cNvPr>
          <p:cNvSpPr txBox="1"/>
          <p:nvPr/>
        </p:nvSpPr>
        <p:spPr>
          <a:xfrm>
            <a:off x="7578029" y="5315474"/>
            <a:ext cx="44552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5">
                    <a:lumMod val="50000"/>
                  </a:schemeClr>
                </a:solidFill>
                <a:effectLst/>
                <a:uLnTx/>
                <a:uFillTx/>
                <a:latin typeface="Century Gothic"/>
                <a:ea typeface="+mn-ea"/>
                <a:cs typeface="+mn-cs"/>
              </a:rPr>
              <a:t>Yes</a:t>
            </a:r>
            <a:r>
              <a:rPr lang="en-GB" sz="2000" kern="1200">
                <a:solidFill>
                  <a:schemeClr val="accent5">
                    <a:lumMod val="50000"/>
                  </a:schemeClr>
                </a:solidFill>
                <a:latin typeface="Century Gothic"/>
                <a:ea typeface="+mn-ea"/>
                <a:cs typeface="+mn-cs"/>
              </a:rPr>
              <a:t>, I look after a lot of people.</a:t>
            </a:r>
            <a:endParaRPr kumimoji="0" lang="x-none"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33" name="CuadroTexto 95">
            <a:extLst>
              <a:ext uri="{FF2B5EF4-FFF2-40B4-BE49-F238E27FC236}">
                <a16:creationId xmlns:a16="http://schemas.microsoft.com/office/drawing/2014/main" id="{8908C580-A28F-9D49-940C-E11AB36EE1E8}"/>
              </a:ext>
            </a:extLst>
          </p:cNvPr>
          <p:cNvSpPr txBox="1"/>
          <p:nvPr/>
        </p:nvSpPr>
        <p:spPr>
          <a:xfrm>
            <a:off x="7657636" y="5621254"/>
            <a:ext cx="4416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a:ea typeface="+mn-ea"/>
                <a:cs typeface="+mn-cs"/>
              </a:rPr>
              <a:t>Yes</a:t>
            </a:r>
            <a:r>
              <a:rPr kumimoji="0" lang="en-GB" sz="2000" b="0" i="0" u="none" strike="noStrike" kern="1200" cap="none" spc="0" normalizeH="0" baseline="0" noProof="0">
                <a:ln>
                  <a:noFill/>
                </a:ln>
                <a:solidFill>
                  <a:schemeClr val="accent5">
                    <a:lumMod val="50000"/>
                  </a:schemeClr>
                </a:solidFill>
                <a:effectLst/>
                <a:uLnTx/>
                <a:uFillTx/>
                <a:latin typeface="Century Gothic"/>
                <a:ea typeface="+mn-ea"/>
                <a:cs typeface="+mn-cs"/>
              </a:rPr>
              <a:t>, I used to work near</a:t>
            </a:r>
            <a:r>
              <a:rPr kumimoji="0" lang="en-GB" sz="2000" b="0" i="0" u="none" strike="noStrike" kern="1200" cap="none" spc="0" normalizeH="0" noProof="0">
                <a:ln>
                  <a:noFill/>
                </a:ln>
                <a:solidFill>
                  <a:schemeClr val="accent5">
                    <a:lumMod val="50000"/>
                  </a:schemeClr>
                </a:solidFill>
                <a:effectLst/>
                <a:uLnTx/>
                <a:uFillTx/>
                <a:latin typeface="Century Gothic"/>
                <a:ea typeface="+mn-ea"/>
                <a:cs typeface="+mn-cs"/>
              </a:rPr>
              <a:t> here.</a:t>
            </a:r>
            <a:endParaRPr kumimoji="0" lang="x-none" sz="20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Tree>
    <p:extLst>
      <p:ext uri="{BB962C8B-B14F-4D97-AF65-F5344CB8AC3E}">
        <p14:creationId xmlns:p14="http://schemas.microsoft.com/office/powerpoint/2010/main" val="1484870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42901" y="396286"/>
            <a:ext cx="4977216"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64956" y="2123876"/>
            <a:ext cx="594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a:t>
            </a:r>
            <a:r>
              <a:rPr kumimoji="0" lang="en-GB" sz="24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Were you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a writer?</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6" name="TextBox 6">
            <a:extLst>
              <a:ext uri="{FF2B5EF4-FFF2-40B4-BE49-F238E27FC236}">
                <a16:creationId xmlns:a16="http://schemas.microsoft.com/office/drawing/2014/main" id="{E150F2CC-C803-574B-9220-7DADD99AB06E}"/>
              </a:ext>
            </a:extLst>
          </p:cNvPr>
          <p:cNvSpPr txBox="1"/>
          <p:nvPr/>
        </p:nvSpPr>
        <p:spPr>
          <a:xfrm>
            <a:off x="54987" y="1127646"/>
            <a:ext cx="5755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a:ea typeface="+mn-ea"/>
                <a:cs typeface="+mn-cs"/>
              </a:rPr>
              <a:t>1</a:t>
            </a:r>
            <a:r>
              <a:rPr kumimoji="0" lang="en-GB" sz="2400" b="1" i="0" u="none" strike="noStrike" kern="1200" cap="none" spc="0" normalizeH="0" baseline="0" noProof="0">
                <a:ln>
                  <a:noFill/>
                </a:ln>
                <a:solidFill>
                  <a:schemeClr val="accent5">
                    <a:lumMod val="50000"/>
                  </a:schemeClr>
                </a:solidFill>
                <a:effectLst/>
                <a:uLnTx/>
                <a:uFillTx/>
                <a:latin typeface="Century Gothic"/>
                <a:ea typeface="+mn-ea"/>
                <a:cs typeface="+mn-cs"/>
              </a:rPr>
              <a:t>. Are you </a:t>
            </a:r>
            <a:r>
              <a:rPr kumimoji="0" lang="en-GB" sz="2400" b="0" i="0" u="none" strike="noStrike" kern="1200" cap="none" spc="0" normalizeH="0" baseline="0" noProof="0">
                <a:ln>
                  <a:noFill/>
                </a:ln>
                <a:solidFill>
                  <a:schemeClr val="accent5">
                    <a:lumMod val="50000"/>
                  </a:schemeClr>
                </a:solidFill>
                <a:effectLst/>
                <a:uLnTx/>
                <a:uFillTx/>
                <a:latin typeface="Century Gothic"/>
                <a:ea typeface="+mn-ea"/>
                <a:cs typeface="+mn-cs"/>
              </a:rPr>
              <a:t>a shop assistant?</a:t>
            </a:r>
            <a:endParaRPr kumimoji="0" lang="en-GB" sz="24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47" name="TextBox 56">
            <a:extLst>
              <a:ext uri="{FF2B5EF4-FFF2-40B4-BE49-F238E27FC236}">
                <a16:creationId xmlns:a16="http://schemas.microsoft.com/office/drawing/2014/main" id="{44ACD847-DE5B-1B43-9684-973E8B9EF474}"/>
              </a:ext>
            </a:extLst>
          </p:cNvPr>
          <p:cNvSpPr txBox="1"/>
          <p:nvPr/>
        </p:nvSpPr>
        <p:spPr>
          <a:xfrm>
            <a:off x="64956" y="3125125"/>
            <a:ext cx="54510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3</a:t>
            </a:r>
            <a:r>
              <a:rPr kumimoji="0" lang="en-GB" sz="24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Are you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a boss/manager?</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52" name="TextBox 57">
            <a:extLst>
              <a:ext uri="{FF2B5EF4-FFF2-40B4-BE49-F238E27FC236}">
                <a16:creationId xmlns:a16="http://schemas.microsoft.com/office/drawing/2014/main" id="{9F905CD9-F55B-934D-A7AE-CAEA8A266694}"/>
              </a:ext>
            </a:extLst>
          </p:cNvPr>
          <p:cNvSpPr txBox="1"/>
          <p:nvPr/>
        </p:nvSpPr>
        <p:spPr>
          <a:xfrm>
            <a:off x="64956" y="4122661"/>
            <a:ext cx="594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4</a:t>
            </a:r>
            <a:r>
              <a:rPr kumimoji="0" lang="en-GB" sz="24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Are you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a scientist?</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cxnSp>
        <p:nvCxnSpPr>
          <p:cNvPr id="34" name="Straight Connector 33"/>
          <p:cNvCxnSpPr/>
          <p:nvPr/>
        </p:nvCxnSpPr>
        <p:spPr>
          <a:xfrm>
            <a:off x="475499" y="1899808"/>
            <a:ext cx="27174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5498" y="2915676"/>
            <a:ext cx="2761940"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97760" y="3953101"/>
            <a:ext cx="2717415" cy="167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03165" y="4983385"/>
            <a:ext cx="2717415" cy="294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9746" y="-423979"/>
            <a:ext cx="10515600" cy="1325563"/>
          </a:xfrm>
        </p:spPr>
        <p:txBody>
          <a:bodyPr>
            <a:normAutofit/>
          </a:bodyPr>
          <a:lstStyle/>
          <a:p>
            <a:r>
              <a:rPr lang="en-GB" sz="2000" b="1" dirty="0"/>
              <a:t>Persona B</a:t>
            </a:r>
          </a:p>
        </p:txBody>
      </p:sp>
      <p:sp>
        <p:nvSpPr>
          <p:cNvPr id="29" name="Rectangle 16">
            <a:extLst>
              <a:ext uri="{FF2B5EF4-FFF2-40B4-BE49-F238E27FC236}">
                <a16:creationId xmlns:a16="http://schemas.microsoft.com/office/drawing/2014/main" id="{DCC393D0-CC22-7542-A1B1-C97CEEA6405B}"/>
              </a:ext>
            </a:extLst>
          </p:cNvPr>
          <p:cNvSpPr/>
          <p:nvPr/>
        </p:nvSpPr>
        <p:spPr>
          <a:xfrm>
            <a:off x="5173626" y="396286"/>
            <a:ext cx="6902329"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3" name="CuadroTexto 32">
            <a:extLst>
              <a:ext uri="{FF2B5EF4-FFF2-40B4-BE49-F238E27FC236}">
                <a16:creationId xmlns:a16="http://schemas.microsoft.com/office/drawing/2014/main" id="{64EB47B6-E8A4-4D45-A1F8-6D0C3BF60F91}"/>
              </a:ext>
            </a:extLst>
          </p:cNvPr>
          <p:cNvSpPr txBox="1"/>
          <p:nvPr/>
        </p:nvSpPr>
        <p:spPr>
          <a:xfrm>
            <a:off x="7523118" y="1478244"/>
            <a:ext cx="386436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schemeClr val="accent5">
                    <a:lumMod val="50000"/>
                  </a:schemeClr>
                </a:solidFill>
                <a:effectLst/>
                <a:uLnTx/>
                <a:uFillTx/>
                <a:latin typeface="Century Gothic"/>
                <a:ea typeface="+mn-ea"/>
                <a:cs typeface="+mn-cs"/>
              </a:rPr>
              <a:t>Yes, I like painting.</a:t>
            </a:r>
            <a:endParaRPr kumimoji="0" lang="x-none" sz="19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38" name="CuadroTexto 37">
            <a:extLst>
              <a:ext uri="{FF2B5EF4-FFF2-40B4-BE49-F238E27FC236}">
                <a16:creationId xmlns:a16="http://schemas.microsoft.com/office/drawing/2014/main" id="{D03DB55F-E5DE-6945-8B03-BD60FC769437}"/>
              </a:ext>
            </a:extLst>
          </p:cNvPr>
          <p:cNvSpPr txBox="1"/>
          <p:nvPr/>
        </p:nvSpPr>
        <p:spPr>
          <a:xfrm>
            <a:off x="7577463" y="1809557"/>
            <a:ext cx="4321769"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schemeClr val="accent5">
                    <a:lumMod val="50000"/>
                  </a:schemeClr>
                </a:solidFill>
                <a:effectLst/>
                <a:uLnTx/>
                <a:uFillTx/>
                <a:latin typeface="Century Gothic"/>
                <a:ea typeface="+mn-ea"/>
                <a:cs typeface="+mn-cs"/>
              </a:rPr>
              <a:t>No, but now</a:t>
            </a:r>
            <a:r>
              <a:rPr kumimoji="0" lang="en-GB" sz="1900" b="0" i="0" u="none" strike="noStrike" kern="1200" cap="none" spc="0" normalizeH="0" noProof="0">
                <a:ln>
                  <a:noFill/>
                </a:ln>
                <a:solidFill>
                  <a:schemeClr val="accent5">
                    <a:lumMod val="50000"/>
                  </a:schemeClr>
                </a:solidFill>
                <a:effectLst/>
                <a:uLnTx/>
                <a:uFillTx/>
                <a:latin typeface="Century Gothic"/>
                <a:ea typeface="+mn-ea"/>
                <a:cs typeface="+mn-cs"/>
              </a:rPr>
              <a:t> I like to do drawings.</a:t>
            </a:r>
            <a:endParaRPr kumimoji="0" lang="x-none" sz="19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40" name="CuadroTexto 39">
            <a:extLst>
              <a:ext uri="{FF2B5EF4-FFF2-40B4-BE49-F238E27FC236}">
                <a16:creationId xmlns:a16="http://schemas.microsoft.com/office/drawing/2014/main" id="{B6064710-5976-F34A-8525-DE064B0D946A}"/>
              </a:ext>
            </a:extLst>
          </p:cNvPr>
          <p:cNvSpPr txBox="1"/>
          <p:nvPr/>
        </p:nvSpPr>
        <p:spPr>
          <a:xfrm>
            <a:off x="7706649" y="2378059"/>
            <a:ext cx="5046825"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chemeClr val="accent5">
                    <a:lumMod val="50000"/>
                  </a:schemeClr>
                </a:solidFill>
                <a:effectLst/>
                <a:uLnTx/>
                <a:uFillTx/>
                <a:latin typeface="Century Gothic"/>
                <a:ea typeface="+mn-ea"/>
                <a:cs typeface="+mn-cs"/>
              </a:rPr>
              <a:t>Yes</a:t>
            </a:r>
            <a:r>
              <a:rPr kumimoji="0" lang="en-GB" sz="1900" b="0" i="0" u="none" strike="noStrike" kern="1200" cap="none" spc="0" normalizeH="0" baseline="0" noProof="0">
                <a:ln>
                  <a:noFill/>
                </a:ln>
                <a:solidFill>
                  <a:schemeClr val="accent5">
                    <a:lumMod val="50000"/>
                  </a:schemeClr>
                </a:solidFill>
                <a:effectLst/>
                <a:uLnTx/>
                <a:uFillTx/>
                <a:latin typeface="Century Gothic"/>
                <a:ea typeface="+mn-ea"/>
                <a:cs typeface="+mn-cs"/>
              </a:rPr>
              <a:t>, I used to work for a newspaper. </a:t>
            </a:r>
            <a:endParaRPr kumimoji="0" lang="x-none" sz="19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55" name="CuadroTexto 54">
            <a:extLst>
              <a:ext uri="{FF2B5EF4-FFF2-40B4-BE49-F238E27FC236}">
                <a16:creationId xmlns:a16="http://schemas.microsoft.com/office/drawing/2014/main" id="{8AE485C8-05B5-F344-88ED-AA3AC00F14C7}"/>
              </a:ext>
            </a:extLst>
          </p:cNvPr>
          <p:cNvSpPr txBox="1"/>
          <p:nvPr/>
        </p:nvSpPr>
        <p:spPr>
          <a:xfrm>
            <a:off x="7523118" y="2672613"/>
            <a:ext cx="4164923" cy="3847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chemeClr val="accent5">
                    <a:lumMod val="50000"/>
                  </a:schemeClr>
                </a:solidFill>
                <a:effectLst/>
                <a:uLnTx/>
                <a:uFillTx/>
                <a:latin typeface="Century Gothic"/>
                <a:ea typeface="+mn-ea"/>
                <a:cs typeface="+mn-cs"/>
              </a:rPr>
              <a:t>Yes, but I want to change my job.</a:t>
            </a:r>
            <a:endParaRPr kumimoji="0" lang="x-none" sz="19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60" name="CuadroTexto 59">
            <a:extLst>
              <a:ext uri="{FF2B5EF4-FFF2-40B4-BE49-F238E27FC236}">
                <a16:creationId xmlns:a16="http://schemas.microsoft.com/office/drawing/2014/main" id="{0E33537B-9D60-D943-9357-9C2F952E4413}"/>
              </a:ext>
            </a:extLst>
          </p:cNvPr>
          <p:cNvSpPr txBox="1"/>
          <p:nvPr/>
        </p:nvSpPr>
        <p:spPr>
          <a:xfrm>
            <a:off x="7680094" y="3686171"/>
            <a:ext cx="4270402"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900" b="0" i="0" u="none" strike="noStrike" kern="1200" cap="none" spc="0" normalizeH="0" baseline="0" noProof="0" dirty="0">
                <a:ln>
                  <a:noFill/>
                </a:ln>
                <a:solidFill>
                  <a:schemeClr val="accent5">
                    <a:lumMod val="50000"/>
                  </a:schemeClr>
                </a:solidFill>
                <a:effectLst/>
                <a:uLnTx/>
                <a:uFillTx/>
                <a:latin typeface="Century Gothic"/>
                <a:ea typeface="+mn-ea"/>
                <a:cs typeface="+mn-cs"/>
              </a:rPr>
              <a:t>No</a:t>
            </a:r>
            <a:r>
              <a:rPr kumimoji="0" lang="x-none" sz="1900" b="0" i="0" u="none" strike="noStrike" kern="1200" cap="none" spc="0" normalizeH="0" baseline="0" noProof="0">
                <a:ln>
                  <a:noFill/>
                </a:ln>
                <a:solidFill>
                  <a:schemeClr val="accent5">
                    <a:lumMod val="50000"/>
                  </a:schemeClr>
                </a:solidFill>
                <a:effectLst/>
                <a:uLnTx/>
                <a:uFillTx/>
                <a:latin typeface="Century Gothic"/>
                <a:ea typeface="+mn-ea"/>
                <a:cs typeface="+mn-cs"/>
              </a:rPr>
              <a:t>, </a:t>
            </a:r>
            <a:r>
              <a:rPr kumimoji="0" lang="en-GB" sz="1900" b="0" i="0" u="none" strike="noStrike" kern="1200" cap="none" spc="0" normalizeH="0" baseline="0" noProof="0">
                <a:ln>
                  <a:noFill/>
                </a:ln>
                <a:solidFill>
                  <a:schemeClr val="accent5">
                    <a:lumMod val="50000"/>
                  </a:schemeClr>
                </a:solidFill>
                <a:effectLst/>
                <a:uLnTx/>
                <a:uFillTx/>
                <a:latin typeface="Century Gothic"/>
                <a:ea typeface="+mn-ea"/>
                <a:cs typeface="+mn-cs"/>
              </a:rPr>
              <a:t>I was a bus driver.</a:t>
            </a:r>
            <a:endParaRPr kumimoji="0" lang="x-none" sz="19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61" name="CuadroTexto 60">
            <a:extLst>
              <a:ext uri="{FF2B5EF4-FFF2-40B4-BE49-F238E27FC236}">
                <a16:creationId xmlns:a16="http://schemas.microsoft.com/office/drawing/2014/main" id="{773FA992-6F34-C04D-8CDE-502D28F868DD}"/>
              </a:ext>
            </a:extLst>
          </p:cNvPr>
          <p:cNvSpPr txBox="1"/>
          <p:nvPr/>
        </p:nvSpPr>
        <p:spPr>
          <a:xfrm>
            <a:off x="7629720" y="3367286"/>
            <a:ext cx="2642070" cy="3847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chemeClr val="accent5">
                    <a:lumMod val="50000"/>
                  </a:schemeClr>
                </a:solidFill>
                <a:effectLst/>
                <a:uLnTx/>
                <a:uFillTx/>
                <a:latin typeface="Century Gothic"/>
                <a:ea typeface="+mn-ea"/>
                <a:cs typeface="+mn-cs"/>
              </a:rPr>
              <a:t>Yes</a:t>
            </a:r>
            <a:r>
              <a:rPr kumimoji="0" lang="en-GB" sz="1900" b="0" i="0" u="none" strike="noStrike" kern="1200" cap="none" spc="0" normalizeH="0" baseline="0" noProof="0">
                <a:ln>
                  <a:noFill/>
                </a:ln>
                <a:solidFill>
                  <a:schemeClr val="accent5">
                    <a:lumMod val="50000"/>
                  </a:schemeClr>
                </a:solidFill>
                <a:effectLst/>
                <a:uLnTx/>
                <a:uFillTx/>
                <a:latin typeface="Century Gothic"/>
                <a:ea typeface="+mn-ea"/>
                <a:cs typeface="+mn-cs"/>
              </a:rPr>
              <a:t>, </a:t>
            </a:r>
            <a:r>
              <a:rPr lang="en-GB" sz="1900" kern="1200" noProof="0">
                <a:solidFill>
                  <a:schemeClr val="accent5">
                    <a:lumMod val="50000"/>
                  </a:schemeClr>
                </a:solidFill>
                <a:latin typeface="Century Gothic"/>
                <a:ea typeface="+mn-ea"/>
                <a:cs typeface="+mn-cs"/>
              </a:rPr>
              <a:t>I work in Madrid.</a:t>
            </a:r>
            <a:endParaRPr kumimoji="0" lang="x-none" sz="19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63" name="CuadroTexto 62">
            <a:extLst>
              <a:ext uri="{FF2B5EF4-FFF2-40B4-BE49-F238E27FC236}">
                <a16:creationId xmlns:a16="http://schemas.microsoft.com/office/drawing/2014/main" id="{A884810A-DFE0-4541-9B40-601B17C887FA}"/>
              </a:ext>
            </a:extLst>
          </p:cNvPr>
          <p:cNvSpPr txBox="1"/>
          <p:nvPr/>
        </p:nvSpPr>
        <p:spPr>
          <a:xfrm>
            <a:off x="7711877" y="4373890"/>
            <a:ext cx="5611281"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kern="1200">
                <a:solidFill>
                  <a:srgbClr val="4472C4">
                    <a:lumMod val="50000"/>
                  </a:srgbClr>
                </a:solidFill>
                <a:latin typeface="Century Gothic"/>
                <a:ea typeface="+mn-ea"/>
                <a:cs typeface="+mn-cs"/>
              </a:rPr>
              <a:t>Yes, I used to love it.</a:t>
            </a:r>
            <a:endParaRPr kumimoji="0" lang="x-none" sz="19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4" name="CuadroTexto 63">
            <a:extLst>
              <a:ext uri="{FF2B5EF4-FFF2-40B4-BE49-F238E27FC236}">
                <a16:creationId xmlns:a16="http://schemas.microsoft.com/office/drawing/2014/main" id="{43521E2B-F880-7740-9252-27B73303D4F5}"/>
              </a:ext>
            </a:extLst>
          </p:cNvPr>
          <p:cNvSpPr txBox="1"/>
          <p:nvPr/>
        </p:nvSpPr>
        <p:spPr>
          <a:xfrm>
            <a:off x="7533253" y="4675398"/>
            <a:ext cx="478880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kern="1200">
                <a:solidFill>
                  <a:schemeClr val="accent5">
                    <a:lumMod val="50000"/>
                  </a:schemeClr>
                </a:solidFill>
                <a:latin typeface="Century Gothic"/>
                <a:ea typeface="+mn-ea"/>
                <a:cs typeface="+mn-cs"/>
              </a:rPr>
              <a:t>No, it’s a difficult job.</a:t>
            </a:r>
            <a:endParaRPr kumimoji="0" lang="x-none" sz="19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44" name="Title 2">
            <a:extLst>
              <a:ext uri="{FF2B5EF4-FFF2-40B4-BE49-F238E27FC236}">
                <a16:creationId xmlns:a16="http://schemas.microsoft.com/office/drawing/2014/main" id="{2E916929-990F-7F44-8E90-6C2F9A2BE70F}"/>
              </a:ext>
            </a:extLst>
          </p:cNvPr>
          <p:cNvSpPr txBox="1">
            <a:spLocks/>
          </p:cNvSpPr>
          <p:nvPr/>
        </p:nvSpPr>
        <p:spPr>
          <a:xfrm>
            <a:off x="42287" y="454447"/>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Ask your partner these questions.</a:t>
            </a:r>
            <a:endParaRPr kumimoji="0" lang="en-US" sz="2000" b="0" i="0" u="none" strike="noStrike" kern="1200" cap="none" spc="0" normalizeH="0" baseline="0" noProof="0" dirty="0">
              <a:ln>
                <a:noFill/>
              </a:ln>
              <a:effectLst/>
              <a:uLnTx/>
              <a:uFillTx/>
              <a:latin typeface="Century Gothic" panose="020B0502020202020204" pitchFamily="34" charset="0"/>
              <a:ea typeface="+mj-ea"/>
              <a:cs typeface="+mj-cs"/>
            </a:endParaRPr>
          </a:p>
        </p:txBody>
      </p:sp>
      <p:sp>
        <p:nvSpPr>
          <p:cNvPr id="48" name="Title 2">
            <a:extLst>
              <a:ext uri="{FF2B5EF4-FFF2-40B4-BE49-F238E27FC236}">
                <a16:creationId xmlns:a16="http://schemas.microsoft.com/office/drawing/2014/main" id="{A6DCB872-8CC4-A943-B035-7C944DE75F8C}"/>
              </a:ext>
            </a:extLst>
          </p:cNvPr>
          <p:cNvSpPr txBox="1">
            <a:spLocks/>
          </p:cNvSpPr>
          <p:nvPr/>
        </p:nvSpPr>
        <p:spPr>
          <a:xfrm>
            <a:off x="30815" y="709172"/>
            <a:ext cx="514281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B0502020202020204" pitchFamily="34" charset="0"/>
                <a:ea typeface="+mj-ea"/>
                <a:cs typeface="+mj-cs"/>
              </a:rPr>
              <a:t>Write down the answer in English.</a:t>
            </a:r>
            <a:endParaRPr kumimoji="0" lang="en-US" sz="2000" b="0" i="0" u="none" strike="noStrike" kern="1200" cap="none" spc="0" normalizeH="0" baseline="0" noProof="0" dirty="0">
              <a:ln>
                <a:noFill/>
              </a:ln>
              <a:effectLst/>
              <a:uLnTx/>
              <a:uFillTx/>
              <a:latin typeface="Century Gothic" panose="020B0502020202020204" pitchFamily="34" charset="0"/>
              <a:ea typeface="+mj-ea"/>
              <a:cs typeface="+mj-cs"/>
            </a:endParaRPr>
          </a:p>
        </p:txBody>
      </p:sp>
      <p:sp>
        <p:nvSpPr>
          <p:cNvPr id="49" name="TextBox 57">
            <a:extLst>
              <a:ext uri="{FF2B5EF4-FFF2-40B4-BE49-F238E27FC236}">
                <a16:creationId xmlns:a16="http://schemas.microsoft.com/office/drawing/2014/main" id="{9F905CD9-F55B-934D-A7AE-CAEA8A266694}"/>
              </a:ext>
            </a:extLst>
          </p:cNvPr>
          <p:cNvSpPr txBox="1"/>
          <p:nvPr/>
        </p:nvSpPr>
        <p:spPr>
          <a:xfrm>
            <a:off x="64956" y="5161515"/>
            <a:ext cx="594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5</a:t>
            </a:r>
            <a:r>
              <a:rPr kumimoji="0" lang="en-GB" sz="24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Were you </a:t>
            </a:r>
            <a:r>
              <a:rPr kumimoji="0" lang="en-GB" sz="24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a doctor?</a:t>
            </a:r>
            <a:endParaRPr kumimoji="0" lang="en-GB" sz="24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cxnSp>
        <p:nvCxnSpPr>
          <p:cNvPr id="50" name="Straight Connector 49"/>
          <p:cNvCxnSpPr/>
          <p:nvPr/>
        </p:nvCxnSpPr>
        <p:spPr>
          <a:xfrm flipV="1">
            <a:off x="475498" y="6022128"/>
            <a:ext cx="2717415" cy="29493"/>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51" name="TextBox 21">
            <a:extLst>
              <a:ext uri="{FF2B5EF4-FFF2-40B4-BE49-F238E27FC236}">
                <a16:creationId xmlns:a16="http://schemas.microsoft.com/office/drawing/2014/main" id="{FEDBDF69-F151-5A40-A776-D507EF729B66}"/>
              </a:ext>
            </a:extLst>
          </p:cNvPr>
          <p:cNvSpPr txBox="1"/>
          <p:nvPr/>
        </p:nvSpPr>
        <p:spPr>
          <a:xfrm>
            <a:off x="5197340" y="392093"/>
            <a:ext cx="5861851" cy="1015663"/>
          </a:xfrm>
          <a:prstGeom prst="rect">
            <a:avLst/>
          </a:prstGeom>
          <a:noFill/>
        </p:spPr>
        <p:txBody>
          <a:bodyPr wrap="square" rtlCol="0">
            <a:spAutoFit/>
          </a:bodyPr>
          <a:lstStyle/>
          <a:p>
            <a:pPr lvl="0">
              <a:buClrTx/>
              <a:defRPr/>
            </a:pPr>
            <a:r>
              <a:rPr lang="en-GB" sz="2000" b="1" kern="1200">
                <a:solidFill>
                  <a:schemeClr val="accent5">
                    <a:lumMod val="50000"/>
                  </a:schemeClr>
                </a:solidFill>
                <a:latin typeface="Century Gothic" panose="020B0502020202020204" pitchFamily="34" charset="0"/>
              </a:rPr>
              <a:t>Which question did you hear? </a:t>
            </a:r>
          </a:p>
          <a:p>
            <a:pPr lvl="0">
              <a:buClrTx/>
              <a:defRPr/>
            </a:pPr>
            <a:r>
              <a:rPr lang="en-GB" sz="2000" b="1" kern="1200">
                <a:solidFill>
                  <a:schemeClr val="accent5">
                    <a:lumMod val="50000"/>
                  </a:schemeClr>
                </a:solidFill>
                <a:latin typeface="Century Gothic"/>
              </a:rPr>
              <a:t>Was it ‘eres’ o ‘eras’?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accent5">
                    <a:lumMod val="50000"/>
                  </a:schemeClr>
                </a:solidFill>
                <a:effectLst/>
                <a:uLnTx/>
                <a:uFillTx/>
                <a:latin typeface="Century Gothic"/>
                <a:ea typeface="+mn-ea"/>
                <a:cs typeface="+mn-cs"/>
              </a:rPr>
              <a:t>Give </a:t>
            </a:r>
            <a:r>
              <a:rPr kumimoji="0" lang="en-GB" sz="2000" b="1" i="0" u="none" strike="noStrike" kern="1200" cap="none" spc="0" normalizeH="0" baseline="0" noProof="0" dirty="0">
                <a:ln>
                  <a:noFill/>
                </a:ln>
                <a:solidFill>
                  <a:schemeClr val="accent5">
                    <a:lumMod val="50000"/>
                  </a:schemeClr>
                </a:solidFill>
                <a:effectLst/>
                <a:uLnTx/>
                <a:uFillTx/>
                <a:latin typeface="Century Gothic"/>
                <a:ea typeface="+mn-ea"/>
                <a:cs typeface="+mn-cs"/>
              </a:rPr>
              <a:t>the corresponding answer in Spanish.</a:t>
            </a:r>
            <a:r>
              <a:rPr kumimoji="0" lang="en-GB" sz="2000" b="0" i="0" u="sng"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p>
        </p:txBody>
      </p:sp>
      <p:sp>
        <p:nvSpPr>
          <p:cNvPr id="54" name="CuadroTexto 63">
            <a:extLst>
              <a:ext uri="{FF2B5EF4-FFF2-40B4-BE49-F238E27FC236}">
                <a16:creationId xmlns:a16="http://schemas.microsoft.com/office/drawing/2014/main" id="{43521E2B-F880-7740-9252-27B73303D4F5}"/>
              </a:ext>
            </a:extLst>
          </p:cNvPr>
          <p:cNvSpPr txBox="1"/>
          <p:nvPr/>
        </p:nvSpPr>
        <p:spPr>
          <a:xfrm>
            <a:off x="7639217" y="5605538"/>
            <a:ext cx="4576878"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chemeClr val="accent5">
                    <a:lumMod val="50000"/>
                  </a:schemeClr>
                </a:solidFill>
                <a:effectLst/>
                <a:uLnTx/>
                <a:uFillTx/>
                <a:latin typeface="Century Gothic"/>
                <a:ea typeface="+mn-ea"/>
                <a:cs typeface="+mn-cs"/>
              </a:rPr>
              <a:t>Yes</a:t>
            </a:r>
            <a:r>
              <a:rPr kumimoji="0" lang="en-GB" sz="1900" b="0" i="0" u="none" strike="noStrike" kern="1200" cap="none" spc="0" normalizeH="0" baseline="0" noProof="0">
                <a:ln>
                  <a:noFill/>
                </a:ln>
                <a:solidFill>
                  <a:schemeClr val="accent5">
                    <a:lumMod val="50000"/>
                  </a:schemeClr>
                </a:solidFill>
                <a:effectLst/>
                <a:uLnTx/>
                <a:uFillTx/>
                <a:latin typeface="Century Gothic"/>
                <a:ea typeface="+mn-ea"/>
                <a:cs typeface="+mn-cs"/>
              </a:rPr>
              <a:t>, but now I am a football player.</a:t>
            </a:r>
            <a:endParaRPr kumimoji="0" lang="x-none" sz="19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57" name="CuadroTexto 62">
            <a:extLst>
              <a:ext uri="{FF2B5EF4-FFF2-40B4-BE49-F238E27FC236}">
                <a16:creationId xmlns:a16="http://schemas.microsoft.com/office/drawing/2014/main" id="{A884810A-DFE0-4541-9B40-601B17C887FA}"/>
              </a:ext>
            </a:extLst>
          </p:cNvPr>
          <p:cNvSpPr txBox="1"/>
          <p:nvPr/>
        </p:nvSpPr>
        <p:spPr>
          <a:xfrm>
            <a:off x="7430523" y="5315474"/>
            <a:ext cx="4798941"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a:ln>
                  <a:noFill/>
                </a:ln>
                <a:solidFill>
                  <a:schemeClr val="accent5">
                    <a:lumMod val="50000"/>
                  </a:schemeClr>
                </a:solidFill>
                <a:effectLst/>
                <a:uLnTx/>
                <a:uFillTx/>
                <a:latin typeface="Century Gothic"/>
                <a:ea typeface="+mn-ea"/>
                <a:cs typeface="+mn-cs"/>
              </a:rPr>
              <a:t>Yes, it’s fun! I</a:t>
            </a:r>
            <a:r>
              <a:rPr kumimoji="0" lang="en-GB" sz="1900" b="0" i="0" u="none" strike="noStrike" kern="1200" cap="none" spc="0" normalizeH="0" noProof="0">
                <a:ln>
                  <a:noFill/>
                </a:ln>
                <a:solidFill>
                  <a:schemeClr val="accent5">
                    <a:lumMod val="50000"/>
                  </a:schemeClr>
                </a:solidFill>
                <a:effectLst/>
                <a:uLnTx/>
                <a:uFillTx/>
                <a:latin typeface="Century Gothic"/>
                <a:ea typeface="+mn-ea"/>
                <a:cs typeface="+mn-cs"/>
              </a:rPr>
              <a:t> play the guitar every day.</a:t>
            </a:r>
            <a:endParaRPr kumimoji="0" lang="x-none" sz="1900" b="0" i="0" u="none" strike="noStrike" kern="1200" cap="none" spc="0" normalizeH="0" baseline="0" noProof="0" dirty="0">
              <a:ln>
                <a:noFill/>
              </a:ln>
              <a:solidFill>
                <a:schemeClr val="accent5">
                  <a:lumMod val="50000"/>
                </a:schemeClr>
              </a:solidFill>
              <a:effectLst/>
              <a:uLnTx/>
              <a:uFillTx/>
              <a:latin typeface="Century Gothic"/>
              <a:ea typeface="+mn-ea"/>
              <a:cs typeface="+mn-cs"/>
            </a:endParaRPr>
          </a:p>
        </p:txBody>
      </p:sp>
      <p:sp>
        <p:nvSpPr>
          <p:cNvPr id="42" name="TextBox 23">
            <a:extLst>
              <a:ext uri="{FF2B5EF4-FFF2-40B4-BE49-F238E27FC236}">
                <a16:creationId xmlns:a16="http://schemas.microsoft.com/office/drawing/2014/main" id="{864B119D-6D67-6D41-88A6-DC265852BCD3}"/>
              </a:ext>
            </a:extLst>
          </p:cNvPr>
          <p:cNvSpPr txBox="1"/>
          <p:nvPr/>
        </p:nvSpPr>
        <p:spPr>
          <a:xfrm>
            <a:off x="5141421" y="1485571"/>
            <a:ext cx="25226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1a</a:t>
            </a: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Are you...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sym typeface="Wingdings" pitchFamily="2" charset="2"/>
              </a:rPr>
              <a:t></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1b</a:t>
            </a: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Were you...?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sym typeface="Wingdings" pitchFamily="2" charset="2"/>
              </a:rPr>
              <a:t> </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5" name="TextBox 23">
            <a:extLst>
              <a:ext uri="{FF2B5EF4-FFF2-40B4-BE49-F238E27FC236}">
                <a16:creationId xmlns:a16="http://schemas.microsoft.com/office/drawing/2014/main" id="{9F2A9474-D06E-C341-A421-0B689338389E}"/>
              </a:ext>
            </a:extLst>
          </p:cNvPr>
          <p:cNvSpPr txBox="1"/>
          <p:nvPr/>
        </p:nvSpPr>
        <p:spPr>
          <a:xfrm>
            <a:off x="5177648" y="2375184"/>
            <a:ext cx="33609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2a</a:t>
            </a: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Were you...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sym typeface="Wingdings" pitchFamily="2" charset="2"/>
              </a:rPr>
              <a:t></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2b</a:t>
            </a: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Are you...?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sym typeface="Wingdings" pitchFamily="2" charset="2"/>
              </a:rPr>
              <a:t> </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58" name="TextBox 23">
            <a:extLst>
              <a:ext uri="{FF2B5EF4-FFF2-40B4-BE49-F238E27FC236}">
                <a16:creationId xmlns:a16="http://schemas.microsoft.com/office/drawing/2014/main" id="{5C44FAF1-238E-A74B-A91E-DFB80E919608}"/>
              </a:ext>
            </a:extLst>
          </p:cNvPr>
          <p:cNvSpPr txBox="1"/>
          <p:nvPr/>
        </p:nvSpPr>
        <p:spPr>
          <a:xfrm>
            <a:off x="5202882" y="3365733"/>
            <a:ext cx="2853590" cy="707886"/>
          </a:xfrm>
          <a:prstGeom prst="rect">
            <a:avLst/>
          </a:prstGeom>
          <a:noFill/>
        </p:spPr>
        <p:txBody>
          <a:bodyPr wrap="square" rtlCol="0">
            <a:spAutoFit/>
          </a:bodyPr>
          <a:lstStyle/>
          <a:p>
            <a:pPr lvl="0">
              <a:buClrTx/>
              <a:defRPr/>
            </a:pPr>
            <a:r>
              <a:rPr lang="en-GB" sz="2000" kern="1200">
                <a:solidFill>
                  <a:schemeClr val="accent5">
                    <a:lumMod val="50000"/>
                  </a:schemeClr>
                </a:solidFill>
                <a:latin typeface="Century Gothic" panose="020B0502020202020204" pitchFamily="34" charset="0"/>
              </a:rPr>
              <a:t>3a) Are you... ? </a:t>
            </a:r>
            <a:r>
              <a:rPr lang="en-GB" sz="2000" kern="1200">
                <a:solidFill>
                  <a:schemeClr val="accent5">
                    <a:lumMod val="50000"/>
                  </a:schemeClr>
                </a:solidFill>
                <a:latin typeface="Century Gothic" panose="020B0502020202020204" pitchFamily="34" charset="0"/>
                <a:sym typeface="Wingdings" pitchFamily="2" charset="2"/>
              </a:rPr>
              <a:t></a:t>
            </a:r>
            <a:endParaRPr lang="en-GB" sz="2000" kern="1200">
              <a:solidFill>
                <a:schemeClr val="accent5">
                  <a:lumMod val="50000"/>
                </a:schemeClr>
              </a:solidFill>
              <a:latin typeface="Century Gothic" panose="020B0502020202020204" pitchFamily="34" charset="0"/>
            </a:endParaRPr>
          </a:p>
          <a:p>
            <a:pPr lvl="0">
              <a:buClrTx/>
              <a:defRPr/>
            </a:pPr>
            <a:r>
              <a:rPr lang="en-GB" sz="2000" kern="1200">
                <a:solidFill>
                  <a:schemeClr val="accent5">
                    <a:lumMod val="50000"/>
                  </a:schemeClr>
                </a:solidFill>
                <a:latin typeface="Century Gothic" panose="020B0502020202020204" pitchFamily="34" charset="0"/>
              </a:rPr>
              <a:t>3b) Were you...? </a:t>
            </a:r>
            <a:r>
              <a:rPr lang="en-GB" sz="2000" kern="1200">
                <a:solidFill>
                  <a:schemeClr val="accent5">
                    <a:lumMod val="50000"/>
                  </a:schemeClr>
                </a:solidFill>
                <a:latin typeface="Century Gothic" panose="020B0502020202020204" pitchFamily="34" charset="0"/>
                <a:sym typeface="Wingdings" pitchFamily="2" charset="2"/>
              </a:rPr>
              <a:t> </a:t>
            </a:r>
            <a:endParaRPr lang="en-GB" sz="2000" kern="1200" dirty="0">
              <a:solidFill>
                <a:schemeClr val="accent5">
                  <a:lumMod val="50000"/>
                </a:schemeClr>
              </a:solidFill>
              <a:latin typeface="Century Gothic" panose="020B0502020202020204" pitchFamily="34" charset="0"/>
            </a:endParaRPr>
          </a:p>
        </p:txBody>
      </p:sp>
      <p:sp>
        <p:nvSpPr>
          <p:cNvPr id="59" name="TextBox 23">
            <a:extLst>
              <a:ext uri="{FF2B5EF4-FFF2-40B4-BE49-F238E27FC236}">
                <a16:creationId xmlns:a16="http://schemas.microsoft.com/office/drawing/2014/main" id="{770694E9-189A-7C47-B683-0F0618F51557}"/>
              </a:ext>
            </a:extLst>
          </p:cNvPr>
          <p:cNvSpPr txBox="1"/>
          <p:nvPr/>
        </p:nvSpPr>
        <p:spPr>
          <a:xfrm>
            <a:off x="5198741" y="4360715"/>
            <a:ext cx="2688226" cy="707886"/>
          </a:xfrm>
          <a:prstGeom prst="rect">
            <a:avLst/>
          </a:prstGeom>
          <a:noFill/>
        </p:spPr>
        <p:txBody>
          <a:bodyPr wrap="square" rtlCol="0">
            <a:spAutoFit/>
          </a:bodyPr>
          <a:lstStyle/>
          <a:p>
            <a:pPr lvl="0">
              <a:buClrTx/>
              <a:defRPr/>
            </a:pPr>
            <a:r>
              <a:rPr lang="en-GB" sz="2000" kern="1200">
                <a:solidFill>
                  <a:schemeClr val="accent5">
                    <a:lumMod val="50000"/>
                  </a:schemeClr>
                </a:solidFill>
                <a:latin typeface="Century Gothic" panose="020B0502020202020204" pitchFamily="34" charset="0"/>
              </a:rPr>
              <a:t>4a) Were you... ? </a:t>
            </a:r>
            <a:r>
              <a:rPr lang="en-GB" sz="2000" kern="1200">
                <a:solidFill>
                  <a:schemeClr val="accent5">
                    <a:lumMod val="50000"/>
                  </a:schemeClr>
                </a:solidFill>
                <a:latin typeface="Century Gothic" panose="020B0502020202020204" pitchFamily="34" charset="0"/>
                <a:sym typeface="Wingdings" pitchFamily="2" charset="2"/>
              </a:rPr>
              <a:t></a:t>
            </a:r>
            <a:endParaRPr lang="en-GB" sz="2000" kern="1200">
              <a:solidFill>
                <a:schemeClr val="accent5">
                  <a:lumMod val="50000"/>
                </a:schemeClr>
              </a:solidFill>
              <a:latin typeface="Century Gothic" panose="020B0502020202020204" pitchFamily="34" charset="0"/>
            </a:endParaRPr>
          </a:p>
          <a:p>
            <a:pPr lvl="0">
              <a:buClrTx/>
              <a:defRPr/>
            </a:pPr>
            <a:r>
              <a:rPr lang="en-GB" sz="2000" kern="1200">
                <a:solidFill>
                  <a:schemeClr val="accent5">
                    <a:lumMod val="50000"/>
                  </a:schemeClr>
                </a:solidFill>
                <a:latin typeface="Century Gothic" panose="020B0502020202020204" pitchFamily="34" charset="0"/>
              </a:rPr>
              <a:t>4b) Are you...? </a:t>
            </a:r>
            <a:r>
              <a:rPr lang="en-GB" sz="2000" kern="1200">
                <a:solidFill>
                  <a:schemeClr val="accent5">
                    <a:lumMod val="50000"/>
                  </a:schemeClr>
                </a:solidFill>
                <a:latin typeface="Century Gothic" panose="020B0502020202020204" pitchFamily="34" charset="0"/>
                <a:sym typeface="Wingdings" pitchFamily="2" charset="2"/>
              </a:rPr>
              <a:t> </a:t>
            </a:r>
            <a:endParaRPr lang="en-GB" sz="2000" kern="1200" dirty="0">
              <a:solidFill>
                <a:schemeClr val="accent5">
                  <a:lumMod val="50000"/>
                </a:schemeClr>
              </a:solidFill>
              <a:latin typeface="Century Gothic" panose="020B0502020202020204" pitchFamily="34" charset="0"/>
            </a:endParaRPr>
          </a:p>
        </p:txBody>
      </p:sp>
      <p:sp>
        <p:nvSpPr>
          <p:cNvPr id="65" name="TextBox 23">
            <a:extLst>
              <a:ext uri="{FF2B5EF4-FFF2-40B4-BE49-F238E27FC236}">
                <a16:creationId xmlns:a16="http://schemas.microsoft.com/office/drawing/2014/main" id="{770694E9-189A-7C47-B683-0F0618F51557}"/>
              </a:ext>
            </a:extLst>
          </p:cNvPr>
          <p:cNvSpPr txBox="1"/>
          <p:nvPr/>
        </p:nvSpPr>
        <p:spPr>
          <a:xfrm>
            <a:off x="5198741" y="5315474"/>
            <a:ext cx="3360940" cy="707886"/>
          </a:xfrm>
          <a:prstGeom prst="rect">
            <a:avLst/>
          </a:prstGeom>
          <a:noFill/>
        </p:spPr>
        <p:txBody>
          <a:bodyPr wrap="square" rtlCol="0">
            <a:spAutoFit/>
          </a:bodyPr>
          <a:lstStyle/>
          <a:p>
            <a:pPr lvl="0">
              <a:buClrTx/>
              <a:defRPr/>
            </a:pPr>
            <a:r>
              <a:rPr lang="en-GB" sz="2000" kern="1200">
                <a:solidFill>
                  <a:schemeClr val="accent5">
                    <a:lumMod val="50000"/>
                  </a:schemeClr>
                </a:solidFill>
                <a:latin typeface="Century Gothic" panose="020B0502020202020204" pitchFamily="34" charset="0"/>
              </a:rPr>
              <a:t>5a) Are you... ? </a:t>
            </a:r>
            <a:r>
              <a:rPr lang="en-GB" sz="2000" kern="1200">
                <a:solidFill>
                  <a:schemeClr val="accent5">
                    <a:lumMod val="50000"/>
                  </a:schemeClr>
                </a:solidFill>
                <a:latin typeface="Century Gothic" panose="020B0502020202020204" pitchFamily="34" charset="0"/>
                <a:sym typeface="Wingdings" pitchFamily="2" charset="2"/>
              </a:rPr>
              <a:t></a:t>
            </a:r>
            <a:endParaRPr lang="en-GB" sz="2000" kern="1200">
              <a:solidFill>
                <a:schemeClr val="accent5">
                  <a:lumMod val="50000"/>
                </a:schemeClr>
              </a:solidFill>
              <a:latin typeface="Century Gothic" panose="020B0502020202020204" pitchFamily="34" charset="0"/>
            </a:endParaRPr>
          </a:p>
          <a:p>
            <a:pPr lvl="0">
              <a:buClrTx/>
              <a:defRPr/>
            </a:pPr>
            <a:r>
              <a:rPr lang="en-GB" sz="2000" kern="1200">
                <a:solidFill>
                  <a:schemeClr val="accent5">
                    <a:lumMod val="50000"/>
                  </a:schemeClr>
                </a:solidFill>
                <a:latin typeface="Century Gothic" panose="020B0502020202020204" pitchFamily="34" charset="0"/>
              </a:rPr>
              <a:t>5b) Were you...? </a:t>
            </a:r>
            <a:r>
              <a:rPr lang="en-GB" sz="2000" kern="1200">
                <a:solidFill>
                  <a:schemeClr val="accent5">
                    <a:lumMod val="50000"/>
                  </a:schemeClr>
                </a:solidFill>
                <a:latin typeface="Century Gothic" panose="020B0502020202020204" pitchFamily="34" charset="0"/>
                <a:sym typeface="Wingdings" pitchFamily="2" charset="2"/>
              </a:rPr>
              <a:t> </a:t>
            </a:r>
            <a:endParaRPr lang="en-GB" sz="2000" kern="12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052133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42287" y="449678"/>
            <a:ext cx="5750377"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37350" y="1697160"/>
            <a:ext cx="5940146" cy="461665"/>
          </a:xfrm>
          <a:prstGeom prst="rect">
            <a:avLst/>
          </a:prstGeom>
          <a:noFill/>
        </p:spPr>
        <p:txBody>
          <a:bodyPr wrap="square" rtlCol="0">
            <a:spAutoFit/>
          </a:bodyPr>
          <a:lstStyle/>
          <a:p>
            <a:pPr lvl="0">
              <a:buClrTx/>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lang="en-GB" sz="2400" b="1" kern="1200">
                <a:solidFill>
                  <a:srgbClr val="4472C4">
                    <a:lumMod val="50000"/>
                  </a:srgbClr>
                </a:solidFill>
                <a:latin typeface="Century Gothic" panose="020B0502020202020204" pitchFamily="34" charset="0"/>
              </a:rPr>
              <a:t>Were you </a:t>
            </a:r>
            <a:r>
              <a:rPr lang="en-GB" sz="2400" kern="1200">
                <a:solidFill>
                  <a:srgbClr val="4472C4">
                    <a:lumMod val="50000"/>
                  </a:srgbClr>
                </a:solidFill>
                <a:latin typeface="Century Gothic" panose="020B0502020202020204" pitchFamily="34" charset="0"/>
              </a:rPr>
              <a:t>a journalist?</a:t>
            </a:r>
            <a:endParaRPr lang="en-GB" sz="2400" kern="1200" dirty="0">
              <a:solidFill>
                <a:srgbClr val="4472C4">
                  <a:lumMod val="50000"/>
                </a:srgbClr>
              </a:solidFill>
              <a:latin typeface="Century Gothic" panose="020B0502020202020204" pitchFamily="34" charset="0"/>
            </a:endParaRPr>
          </a:p>
        </p:txBody>
      </p:sp>
      <p:sp>
        <p:nvSpPr>
          <p:cNvPr id="46" name="TextBox 6">
            <a:extLst>
              <a:ext uri="{FF2B5EF4-FFF2-40B4-BE49-F238E27FC236}">
                <a16:creationId xmlns:a16="http://schemas.microsoft.com/office/drawing/2014/main" id="{E150F2CC-C803-574B-9220-7DADD99AB06E}"/>
              </a:ext>
            </a:extLst>
          </p:cNvPr>
          <p:cNvSpPr txBox="1"/>
          <p:nvPr/>
        </p:nvSpPr>
        <p:spPr>
          <a:xfrm>
            <a:off x="0" y="521630"/>
            <a:ext cx="5755492" cy="461665"/>
          </a:xfrm>
          <a:prstGeom prst="rect">
            <a:avLst/>
          </a:prstGeom>
          <a:noFill/>
        </p:spPr>
        <p:txBody>
          <a:bodyPr wrap="square" rtlCol="0">
            <a:spAutoFit/>
          </a:bodyPr>
          <a:lstStyle/>
          <a:p>
            <a:pPr lvl="0">
              <a:buClrTx/>
              <a:defRPr/>
            </a:pP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1</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 </a:t>
            </a:r>
            <a:r>
              <a:rPr lang="en-GB" sz="2400" b="1" kern="1200">
                <a:solidFill>
                  <a:srgbClr val="4472C4">
                    <a:lumMod val="50000"/>
                  </a:srgbClr>
                </a:solidFill>
                <a:latin typeface="Century Gothic"/>
              </a:rPr>
              <a:t>Are you </a:t>
            </a:r>
            <a:r>
              <a:rPr lang="en-GB" sz="2400" kern="1200">
                <a:solidFill>
                  <a:srgbClr val="4472C4">
                    <a:lumMod val="50000"/>
                  </a:srgbClr>
                </a:solidFill>
                <a:latin typeface="Century Gothic"/>
              </a:rPr>
              <a:t>an artist?</a:t>
            </a:r>
            <a:endParaRPr lang="en-GB" sz="2400" kern="1200" dirty="0">
              <a:solidFill>
                <a:srgbClr val="4472C4">
                  <a:lumMod val="50000"/>
                </a:srgbClr>
              </a:solidFill>
              <a:latin typeface="Century Gothic"/>
            </a:endParaRPr>
          </a:p>
        </p:txBody>
      </p:sp>
      <p:sp>
        <p:nvSpPr>
          <p:cNvPr id="47" name="TextBox 56">
            <a:extLst>
              <a:ext uri="{FF2B5EF4-FFF2-40B4-BE49-F238E27FC236}">
                <a16:creationId xmlns:a16="http://schemas.microsoft.com/office/drawing/2014/main" id="{44ACD847-DE5B-1B43-9684-973E8B9EF474}"/>
              </a:ext>
            </a:extLst>
          </p:cNvPr>
          <p:cNvSpPr txBox="1"/>
          <p:nvPr/>
        </p:nvSpPr>
        <p:spPr>
          <a:xfrm>
            <a:off x="37350" y="2828298"/>
            <a:ext cx="5451050" cy="461665"/>
          </a:xfrm>
          <a:prstGeom prst="rect">
            <a:avLst/>
          </a:prstGeom>
          <a:noFill/>
        </p:spPr>
        <p:txBody>
          <a:bodyPr wrap="square" rtlCol="0">
            <a:spAutoFit/>
          </a:bodyPr>
          <a:lstStyle/>
          <a:p>
            <a:pPr lvl="0">
              <a:buClrTx/>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lang="en-GB" sz="2400" b="1" kern="1200">
                <a:solidFill>
                  <a:srgbClr val="4472C4">
                    <a:lumMod val="50000"/>
                  </a:srgbClr>
                </a:solidFill>
                <a:latin typeface="Century Gothic"/>
              </a:rPr>
              <a:t>Are you </a:t>
            </a:r>
            <a:r>
              <a:rPr lang="en-GB" sz="2400" kern="1200">
                <a:solidFill>
                  <a:srgbClr val="4472C4">
                    <a:lumMod val="50000"/>
                  </a:srgbClr>
                </a:solidFill>
                <a:latin typeface="Century Gothic"/>
              </a:rPr>
              <a:t>a metro driver</a:t>
            </a:r>
            <a:r>
              <a:rPr lang="en-GB" sz="2400" kern="1200">
                <a:solidFill>
                  <a:srgbClr val="4472C4">
                    <a:lumMod val="50000"/>
                  </a:srgbClr>
                </a:solidFill>
                <a:latin typeface="Century Gothic" panose="020B0502020202020204" pitchFamily="34" charset="0"/>
              </a:rPr>
              <a:t>?</a:t>
            </a:r>
            <a:endParaRPr lang="en-GB" sz="2400" kern="1200" dirty="0">
              <a:solidFill>
                <a:srgbClr val="4472C4">
                  <a:lumMod val="50000"/>
                </a:srgbClr>
              </a:solidFill>
              <a:latin typeface="Century Gothic" panose="020B0502020202020204" pitchFamily="34" charset="0"/>
            </a:endParaRPr>
          </a:p>
        </p:txBody>
      </p:sp>
      <p:sp>
        <p:nvSpPr>
          <p:cNvPr id="52" name="TextBox 57">
            <a:extLst>
              <a:ext uri="{FF2B5EF4-FFF2-40B4-BE49-F238E27FC236}">
                <a16:creationId xmlns:a16="http://schemas.microsoft.com/office/drawing/2014/main" id="{9F905CD9-F55B-934D-A7AE-CAEA8A266694}"/>
              </a:ext>
            </a:extLst>
          </p:cNvPr>
          <p:cNvSpPr txBox="1"/>
          <p:nvPr/>
        </p:nvSpPr>
        <p:spPr>
          <a:xfrm>
            <a:off x="11470" y="4021396"/>
            <a:ext cx="5940146" cy="461665"/>
          </a:xfrm>
          <a:prstGeom prst="rect">
            <a:avLst/>
          </a:prstGeom>
          <a:noFill/>
        </p:spPr>
        <p:txBody>
          <a:bodyPr wrap="square" rtlCol="0">
            <a:spAutoFit/>
          </a:bodyPr>
          <a:lstStyle/>
          <a:p>
            <a:pPr lvl="0">
              <a:buClrTx/>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lang="en-GB" sz="2400" b="1" kern="1200">
                <a:solidFill>
                  <a:srgbClr val="4472C4">
                    <a:lumMod val="50000"/>
                  </a:srgbClr>
                </a:solidFill>
                <a:latin typeface="Century Gothic" panose="020B0502020202020204" pitchFamily="34" charset="0"/>
              </a:rPr>
              <a:t>Were you</a:t>
            </a:r>
            <a:r>
              <a:rPr lang="en-GB" sz="2400" kern="1200">
                <a:solidFill>
                  <a:srgbClr val="4472C4">
                    <a:lumMod val="50000"/>
                  </a:srgbClr>
                </a:solidFill>
                <a:latin typeface="Century Gothic" panose="020B0502020202020204" pitchFamily="34" charset="0"/>
              </a:rPr>
              <a:t> a nurse?</a:t>
            </a:r>
            <a:endParaRPr lang="en-GB" sz="2400" kern="1200" dirty="0">
              <a:solidFill>
                <a:srgbClr val="4472C4">
                  <a:lumMod val="50000"/>
                </a:srgbClr>
              </a:solidFill>
              <a:latin typeface="Century Gothic" panose="020B0502020202020204" pitchFamily="34" charset="0"/>
            </a:endParaRPr>
          </a:p>
        </p:txBody>
      </p:sp>
      <p:sp>
        <p:nvSpPr>
          <p:cNvPr id="2" name="Title 1"/>
          <p:cNvSpPr>
            <a:spLocks noGrp="1"/>
          </p:cNvSpPr>
          <p:nvPr>
            <p:ph type="title"/>
          </p:nvPr>
        </p:nvSpPr>
        <p:spPr>
          <a:xfrm>
            <a:off x="11470" y="94815"/>
            <a:ext cx="1637794" cy="390576"/>
          </a:xfrm>
        </p:spPr>
        <p:txBody>
          <a:bodyPr>
            <a:normAutofit/>
          </a:bodyPr>
          <a:lstStyle/>
          <a:p>
            <a:r>
              <a:rPr lang="en-GB" sz="2000" b="1" dirty="0"/>
              <a:t>Persona A</a:t>
            </a:r>
          </a:p>
        </p:txBody>
      </p:sp>
      <p:sp>
        <p:nvSpPr>
          <p:cNvPr id="29" name="TextBox 57">
            <a:extLst>
              <a:ext uri="{FF2B5EF4-FFF2-40B4-BE49-F238E27FC236}">
                <a16:creationId xmlns:a16="http://schemas.microsoft.com/office/drawing/2014/main" id="{9F905CD9-F55B-934D-A7AE-CAEA8A266694}"/>
              </a:ext>
            </a:extLst>
          </p:cNvPr>
          <p:cNvSpPr txBox="1"/>
          <p:nvPr/>
        </p:nvSpPr>
        <p:spPr>
          <a:xfrm>
            <a:off x="24770" y="5207752"/>
            <a:ext cx="5940146" cy="461665"/>
          </a:xfrm>
          <a:prstGeom prst="rect">
            <a:avLst/>
          </a:prstGeom>
          <a:noFill/>
        </p:spPr>
        <p:txBody>
          <a:bodyPr wrap="square" rtlCol="0">
            <a:spAutoFit/>
          </a:bodyPr>
          <a:lstStyle/>
          <a:p>
            <a:pPr lvl="0">
              <a:buClrTx/>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lang="en-GB" sz="2400" b="1" kern="1200">
                <a:solidFill>
                  <a:srgbClr val="4472C4">
                    <a:lumMod val="50000"/>
                  </a:srgbClr>
                </a:solidFill>
                <a:latin typeface="Century Gothic" panose="020B0502020202020204" pitchFamily="34" charset="0"/>
              </a:rPr>
              <a:t>Are you </a:t>
            </a:r>
            <a:r>
              <a:rPr lang="en-GB" sz="2400" kern="1200">
                <a:solidFill>
                  <a:srgbClr val="4472C4">
                    <a:lumMod val="50000"/>
                  </a:srgbClr>
                </a:solidFill>
                <a:latin typeface="Century Gothic" panose="020B0502020202020204" pitchFamily="34" charset="0"/>
              </a:rPr>
              <a:t>a musician?</a:t>
            </a:r>
            <a:r>
              <a:rPr lang="en-GB" sz="2400" b="1" kern="1200">
                <a:solidFill>
                  <a:srgbClr val="4472C4">
                    <a:lumMod val="50000"/>
                  </a:srgbClr>
                </a:solidFill>
                <a:latin typeface="Century Gothic" panose="020B0502020202020204" pitchFamily="34" charset="0"/>
              </a:rPr>
              <a:t> </a:t>
            </a:r>
            <a:endParaRPr lang="en-GB" sz="2400" kern="1200" dirty="0">
              <a:solidFill>
                <a:srgbClr val="4472C4">
                  <a:lumMod val="50000"/>
                </a:srgbClr>
              </a:solidFill>
              <a:latin typeface="Century Gothic" panose="020B0502020202020204" pitchFamily="34" charset="0"/>
            </a:endParaRPr>
          </a:p>
        </p:txBody>
      </p:sp>
      <p:sp>
        <p:nvSpPr>
          <p:cNvPr id="73" name="Rectangle 2">
            <a:extLst>
              <a:ext uri="{FF2B5EF4-FFF2-40B4-BE49-F238E27FC236}">
                <a16:creationId xmlns:a16="http://schemas.microsoft.com/office/drawing/2014/main" id="{574697B5-94F6-8A45-BF21-F180E2460780}"/>
              </a:ext>
            </a:extLst>
          </p:cNvPr>
          <p:cNvSpPr/>
          <p:nvPr/>
        </p:nvSpPr>
        <p:spPr>
          <a:xfrm>
            <a:off x="6029662" y="449678"/>
            <a:ext cx="5962201" cy="573987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4" name="TextBox 7">
            <a:extLst>
              <a:ext uri="{FF2B5EF4-FFF2-40B4-BE49-F238E27FC236}">
                <a16:creationId xmlns:a16="http://schemas.microsoft.com/office/drawing/2014/main" id="{8DC3A518-4E14-3C44-8A84-B5E5C7C93710}"/>
              </a:ext>
            </a:extLst>
          </p:cNvPr>
          <p:cNvSpPr txBox="1"/>
          <p:nvPr/>
        </p:nvSpPr>
        <p:spPr>
          <a:xfrm>
            <a:off x="6051717" y="1693044"/>
            <a:ext cx="5940146" cy="461665"/>
          </a:xfrm>
          <a:prstGeom prst="rect">
            <a:avLst/>
          </a:prstGeom>
          <a:noFill/>
        </p:spPr>
        <p:txBody>
          <a:bodyPr wrap="square" rtlCol="0">
            <a:spAutoFit/>
          </a:bodyPr>
          <a:lstStyle/>
          <a:p>
            <a:pPr lvl="0">
              <a:buClrTx/>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lang="en-GB" sz="2400" b="1" kern="1200">
                <a:solidFill>
                  <a:srgbClr val="4472C4">
                    <a:lumMod val="50000"/>
                  </a:srgbClr>
                </a:solidFill>
                <a:latin typeface="Century Gothic" panose="020B0502020202020204" pitchFamily="34" charset="0"/>
              </a:rPr>
              <a:t>Were you </a:t>
            </a:r>
            <a:r>
              <a:rPr lang="en-GB" sz="2400" kern="1200">
                <a:solidFill>
                  <a:srgbClr val="4472C4">
                    <a:lumMod val="50000"/>
                  </a:srgbClr>
                </a:solidFill>
                <a:latin typeface="Century Gothic" panose="020B0502020202020204" pitchFamily="34" charset="0"/>
              </a:rPr>
              <a:t>a writer?</a:t>
            </a:r>
            <a:endParaRPr lang="en-GB" sz="2400" kern="1200" dirty="0">
              <a:solidFill>
                <a:srgbClr val="4472C4">
                  <a:lumMod val="50000"/>
                </a:srgbClr>
              </a:solidFill>
              <a:latin typeface="Century Gothic" panose="020B0502020202020204" pitchFamily="34" charset="0"/>
            </a:endParaRPr>
          </a:p>
        </p:txBody>
      </p:sp>
      <p:sp>
        <p:nvSpPr>
          <p:cNvPr id="75" name="TextBox 6">
            <a:extLst>
              <a:ext uri="{FF2B5EF4-FFF2-40B4-BE49-F238E27FC236}">
                <a16:creationId xmlns:a16="http://schemas.microsoft.com/office/drawing/2014/main" id="{E150F2CC-C803-574B-9220-7DADD99AB06E}"/>
              </a:ext>
            </a:extLst>
          </p:cNvPr>
          <p:cNvSpPr txBox="1"/>
          <p:nvPr/>
        </p:nvSpPr>
        <p:spPr>
          <a:xfrm>
            <a:off x="5993762" y="528211"/>
            <a:ext cx="5755492" cy="461665"/>
          </a:xfrm>
          <a:prstGeom prst="rect">
            <a:avLst/>
          </a:prstGeom>
          <a:noFill/>
        </p:spPr>
        <p:txBody>
          <a:bodyPr wrap="square" rtlCol="0">
            <a:spAutoFit/>
          </a:bodyPr>
          <a:lstStyle/>
          <a:p>
            <a:pPr lvl="0">
              <a:buClrTx/>
              <a:defRPr/>
            </a:pP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1</a:t>
            </a: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 </a:t>
            </a:r>
            <a:r>
              <a:rPr lang="en-GB" sz="2400" b="1" kern="1200">
                <a:solidFill>
                  <a:srgbClr val="4472C4">
                    <a:lumMod val="50000"/>
                  </a:srgbClr>
                </a:solidFill>
                <a:latin typeface="Century Gothic"/>
              </a:rPr>
              <a:t>Are you </a:t>
            </a:r>
            <a:r>
              <a:rPr lang="en-GB" sz="2400" kern="1200">
                <a:solidFill>
                  <a:srgbClr val="4472C4">
                    <a:lumMod val="50000"/>
                  </a:srgbClr>
                </a:solidFill>
                <a:latin typeface="Century Gothic"/>
              </a:rPr>
              <a:t>a shop assistant?</a:t>
            </a:r>
            <a:endParaRPr lang="en-GB" sz="2400" kern="1200" dirty="0">
              <a:solidFill>
                <a:srgbClr val="4472C4">
                  <a:lumMod val="50000"/>
                </a:srgbClr>
              </a:solidFill>
              <a:latin typeface="Century Gothic"/>
            </a:endParaRPr>
          </a:p>
        </p:txBody>
      </p:sp>
      <p:sp>
        <p:nvSpPr>
          <p:cNvPr id="76" name="TextBox 56">
            <a:extLst>
              <a:ext uri="{FF2B5EF4-FFF2-40B4-BE49-F238E27FC236}">
                <a16:creationId xmlns:a16="http://schemas.microsoft.com/office/drawing/2014/main" id="{44ACD847-DE5B-1B43-9684-973E8B9EF474}"/>
              </a:ext>
            </a:extLst>
          </p:cNvPr>
          <p:cNvSpPr txBox="1"/>
          <p:nvPr/>
        </p:nvSpPr>
        <p:spPr>
          <a:xfrm>
            <a:off x="6051717" y="2836346"/>
            <a:ext cx="5451050" cy="461665"/>
          </a:xfrm>
          <a:prstGeom prst="rect">
            <a:avLst/>
          </a:prstGeom>
          <a:noFill/>
        </p:spPr>
        <p:txBody>
          <a:bodyPr wrap="square" rtlCol="0">
            <a:spAutoFit/>
          </a:bodyPr>
          <a:lstStyle/>
          <a:p>
            <a:pPr lvl="0">
              <a:buClrTx/>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lang="en-GB" sz="2400" b="1" kern="1200">
                <a:solidFill>
                  <a:srgbClr val="4472C4">
                    <a:lumMod val="50000"/>
                  </a:srgbClr>
                </a:solidFill>
                <a:latin typeface="Century Gothic" panose="020B0502020202020204" pitchFamily="34" charset="0"/>
              </a:rPr>
              <a:t>Are you </a:t>
            </a:r>
            <a:r>
              <a:rPr lang="en-GB" sz="2400" kern="1200">
                <a:solidFill>
                  <a:srgbClr val="4472C4">
                    <a:lumMod val="50000"/>
                  </a:srgbClr>
                </a:solidFill>
                <a:latin typeface="Century Gothic" panose="020B0502020202020204" pitchFamily="34" charset="0"/>
              </a:rPr>
              <a:t>a boss/manager?</a:t>
            </a:r>
            <a:endParaRPr lang="en-GB" sz="2400" kern="1200" dirty="0">
              <a:solidFill>
                <a:srgbClr val="4472C4">
                  <a:lumMod val="50000"/>
                </a:srgbClr>
              </a:solidFill>
              <a:latin typeface="Century Gothic" panose="020B0502020202020204" pitchFamily="34" charset="0"/>
            </a:endParaRPr>
          </a:p>
        </p:txBody>
      </p:sp>
      <p:sp>
        <p:nvSpPr>
          <p:cNvPr id="77" name="TextBox 57">
            <a:extLst>
              <a:ext uri="{FF2B5EF4-FFF2-40B4-BE49-F238E27FC236}">
                <a16:creationId xmlns:a16="http://schemas.microsoft.com/office/drawing/2014/main" id="{9F905CD9-F55B-934D-A7AE-CAEA8A266694}"/>
              </a:ext>
            </a:extLst>
          </p:cNvPr>
          <p:cNvSpPr txBox="1"/>
          <p:nvPr/>
        </p:nvSpPr>
        <p:spPr>
          <a:xfrm>
            <a:off x="6051717" y="3980564"/>
            <a:ext cx="5940146" cy="461665"/>
          </a:xfrm>
          <a:prstGeom prst="rect">
            <a:avLst/>
          </a:prstGeom>
          <a:noFill/>
        </p:spPr>
        <p:txBody>
          <a:bodyPr wrap="square" rtlCol="0">
            <a:spAutoFit/>
          </a:bodyPr>
          <a:lstStyle/>
          <a:p>
            <a:pPr lvl="0">
              <a:buClrTx/>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lang="en-GB" sz="2400" b="1" kern="1200">
                <a:solidFill>
                  <a:srgbClr val="4472C4">
                    <a:lumMod val="50000"/>
                  </a:srgbClr>
                </a:solidFill>
                <a:latin typeface="Century Gothic" panose="020B0502020202020204" pitchFamily="34" charset="0"/>
              </a:rPr>
              <a:t>Are you </a:t>
            </a:r>
            <a:r>
              <a:rPr lang="en-GB" sz="2400" kern="1200">
                <a:solidFill>
                  <a:srgbClr val="4472C4">
                    <a:lumMod val="50000"/>
                  </a:srgbClr>
                </a:solidFill>
                <a:latin typeface="Century Gothic" panose="020B0502020202020204" pitchFamily="34" charset="0"/>
              </a:rPr>
              <a:t>a scientist?</a:t>
            </a:r>
            <a:endParaRPr lang="en-GB" sz="2400" kern="1200" dirty="0">
              <a:solidFill>
                <a:srgbClr val="4472C4">
                  <a:lumMod val="50000"/>
                </a:srgbClr>
              </a:solidFill>
              <a:latin typeface="Century Gothic" panose="020B0502020202020204" pitchFamily="34" charset="0"/>
            </a:endParaRPr>
          </a:p>
        </p:txBody>
      </p:sp>
      <p:sp>
        <p:nvSpPr>
          <p:cNvPr id="84" name="TextBox 57">
            <a:extLst>
              <a:ext uri="{FF2B5EF4-FFF2-40B4-BE49-F238E27FC236}">
                <a16:creationId xmlns:a16="http://schemas.microsoft.com/office/drawing/2014/main" id="{9F905CD9-F55B-934D-A7AE-CAEA8A266694}"/>
              </a:ext>
            </a:extLst>
          </p:cNvPr>
          <p:cNvSpPr txBox="1"/>
          <p:nvPr/>
        </p:nvSpPr>
        <p:spPr>
          <a:xfrm>
            <a:off x="6051717" y="5133565"/>
            <a:ext cx="5940146" cy="461665"/>
          </a:xfrm>
          <a:prstGeom prst="rect">
            <a:avLst/>
          </a:prstGeom>
          <a:noFill/>
        </p:spPr>
        <p:txBody>
          <a:bodyPr wrap="square" rtlCol="0">
            <a:spAutoFit/>
          </a:bodyPr>
          <a:lstStyle/>
          <a:p>
            <a:pPr lvl="0">
              <a:buClrTx/>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lang="en-GB" sz="2400" b="1" kern="1200">
                <a:solidFill>
                  <a:srgbClr val="4472C4">
                    <a:lumMod val="50000"/>
                  </a:srgbClr>
                </a:solidFill>
                <a:latin typeface="Century Gothic" panose="020B0502020202020204" pitchFamily="34" charset="0"/>
              </a:rPr>
              <a:t>Were you </a:t>
            </a:r>
            <a:r>
              <a:rPr lang="en-GB" sz="2400" kern="1200">
                <a:solidFill>
                  <a:srgbClr val="4472C4">
                    <a:lumMod val="50000"/>
                  </a:srgbClr>
                </a:solidFill>
                <a:latin typeface="Century Gothic" panose="020B0502020202020204" pitchFamily="34" charset="0"/>
              </a:rPr>
              <a:t>a doctor?</a:t>
            </a:r>
            <a:endParaRPr lang="en-GB" sz="2400" kern="1200" dirty="0">
              <a:solidFill>
                <a:srgbClr val="4472C4">
                  <a:lumMod val="50000"/>
                </a:srgbClr>
              </a:solidFill>
              <a:latin typeface="Century Gothic" panose="020B0502020202020204" pitchFamily="34" charset="0"/>
            </a:endParaRPr>
          </a:p>
        </p:txBody>
      </p:sp>
      <p:sp>
        <p:nvSpPr>
          <p:cNvPr id="86" name="Title 1"/>
          <p:cNvSpPr txBox="1">
            <a:spLocks/>
          </p:cNvSpPr>
          <p:nvPr/>
        </p:nvSpPr>
        <p:spPr>
          <a:xfrm>
            <a:off x="5964916" y="-5982"/>
            <a:ext cx="1699825" cy="5341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Persona B</a:t>
            </a:r>
          </a:p>
        </p:txBody>
      </p:sp>
      <p:sp>
        <p:nvSpPr>
          <p:cNvPr id="97" name="CuadroTexto 2">
            <a:extLst>
              <a:ext uri="{FF2B5EF4-FFF2-40B4-BE49-F238E27FC236}">
                <a16:creationId xmlns:a16="http://schemas.microsoft.com/office/drawing/2014/main" id="{3452455F-4ECC-0C44-A04E-E465282A56A5}"/>
              </a:ext>
            </a:extLst>
          </p:cNvPr>
          <p:cNvSpPr txBox="1"/>
          <p:nvPr/>
        </p:nvSpPr>
        <p:spPr>
          <a:xfrm>
            <a:off x="6302267" y="916495"/>
            <a:ext cx="56085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Yes, I like it a lot.</a:t>
            </a:r>
            <a:endParaRPr kumimoji="0" lang="en-GB" sz="2000" b="0" i="1" u="none" strike="noStrike" kern="1200" cap="none" spc="0" normalizeH="0" noProof="0">
              <a:ln>
                <a:noFill/>
              </a:ln>
              <a:solidFill>
                <a:srgbClr val="4472C4">
                  <a:lumMod val="50000"/>
                </a:srgb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noProof="0">
                <a:ln>
                  <a:noFill/>
                </a:ln>
                <a:solidFill>
                  <a:srgbClr val="4472C4">
                    <a:lumMod val="50000"/>
                  </a:srgbClr>
                </a:solidFill>
                <a:effectLst/>
                <a:uLnTx/>
                <a:uFillTx/>
                <a:latin typeface="Century Gothic"/>
                <a:ea typeface="+mn-ea"/>
                <a:cs typeface="+mn-cs"/>
              </a:rPr>
              <a:t>(Sí, me gusta mucho.)</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8" name="CuadroTexto 29">
            <a:extLst>
              <a:ext uri="{FF2B5EF4-FFF2-40B4-BE49-F238E27FC236}">
                <a16:creationId xmlns:a16="http://schemas.microsoft.com/office/drawing/2014/main" id="{805D030A-492A-CC41-B6CF-9E65A9181B33}"/>
              </a:ext>
            </a:extLst>
          </p:cNvPr>
          <p:cNvSpPr txBox="1"/>
          <p:nvPr/>
        </p:nvSpPr>
        <p:spPr>
          <a:xfrm>
            <a:off x="356873" y="2022878"/>
            <a:ext cx="463941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Yes, I used to work for a newspaper.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kern="1200">
                <a:solidFill>
                  <a:srgbClr val="4472C4">
                    <a:lumMod val="50000"/>
                  </a:srgbClr>
                </a:solidFill>
                <a:latin typeface="Century Gothic"/>
                <a:ea typeface="+mn-ea"/>
                <a:cs typeface="+mn-cs"/>
              </a:rPr>
              <a:t>(Sí, trabajaba para un periódico.)</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9" name="CuadroTexto 30">
            <a:extLst>
              <a:ext uri="{FF2B5EF4-FFF2-40B4-BE49-F238E27FC236}">
                <a16:creationId xmlns:a16="http://schemas.microsoft.com/office/drawing/2014/main" id="{A549369A-BEA4-1C41-87B9-E78AA5CD858C}"/>
              </a:ext>
            </a:extLst>
          </p:cNvPr>
          <p:cNvSpPr txBox="1"/>
          <p:nvPr/>
        </p:nvSpPr>
        <p:spPr>
          <a:xfrm>
            <a:off x="356873" y="3182628"/>
            <a:ext cx="302999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rPr>
              <a:t>Yes</a:t>
            </a:r>
            <a:r>
              <a:rPr kumimoji="0" lang="x-none" sz="2000" b="0" i="1" u="none" strike="noStrike" kern="1200" cap="none" spc="0" normalizeH="0" baseline="0" noProof="0">
                <a:ln>
                  <a:noFill/>
                </a:ln>
                <a:solidFill>
                  <a:srgbClr val="4472C4">
                    <a:lumMod val="50000"/>
                  </a:srgbClr>
                </a:solidFill>
                <a:effectLst/>
                <a:uLnTx/>
                <a:uFillTx/>
                <a:latin typeface="Century Gothic"/>
                <a:ea typeface="+mn-ea"/>
                <a:cs typeface="+mn-cs"/>
              </a:rPr>
              <a:t>, </a:t>
            </a: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I work in Madrid.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kern="1200">
                <a:solidFill>
                  <a:srgbClr val="4472C4">
                    <a:lumMod val="50000"/>
                  </a:srgbClr>
                </a:solidFill>
                <a:latin typeface="Century Gothic"/>
                <a:ea typeface="+mn-ea"/>
                <a:cs typeface="+mn-cs"/>
              </a:rPr>
              <a:t>(Sí, trabajo en Madrid.)</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0" name="CuadroTexto 31">
            <a:extLst>
              <a:ext uri="{FF2B5EF4-FFF2-40B4-BE49-F238E27FC236}">
                <a16:creationId xmlns:a16="http://schemas.microsoft.com/office/drawing/2014/main" id="{91BE733A-5F05-834D-ADD1-75D367B7EC3F}"/>
              </a:ext>
            </a:extLst>
          </p:cNvPr>
          <p:cNvSpPr txBox="1"/>
          <p:nvPr/>
        </p:nvSpPr>
        <p:spPr>
          <a:xfrm>
            <a:off x="388694" y="4377563"/>
            <a:ext cx="26741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Yes, I used to love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kern="1200">
                <a:solidFill>
                  <a:srgbClr val="4472C4">
                    <a:lumMod val="50000"/>
                  </a:srgbClr>
                </a:solidFill>
                <a:latin typeface="Century Gothic"/>
                <a:ea typeface="+mn-ea"/>
                <a:cs typeface="+mn-cs"/>
              </a:rPr>
              <a:t>(Sí, me encantaba.)</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1" name="CuadroTexto 31">
            <a:extLst>
              <a:ext uri="{FF2B5EF4-FFF2-40B4-BE49-F238E27FC236}">
                <a16:creationId xmlns:a16="http://schemas.microsoft.com/office/drawing/2014/main" id="{91BE733A-5F05-834D-ADD1-75D367B7EC3F}"/>
              </a:ext>
            </a:extLst>
          </p:cNvPr>
          <p:cNvSpPr txBox="1"/>
          <p:nvPr/>
        </p:nvSpPr>
        <p:spPr>
          <a:xfrm>
            <a:off x="42287" y="5534216"/>
            <a:ext cx="63943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50" b="0" i="1" u="none" strike="noStrike" kern="1200" cap="none" spc="0" normalizeH="0" baseline="0" noProof="0" dirty="0">
                <a:ln>
                  <a:noFill/>
                </a:ln>
                <a:solidFill>
                  <a:srgbClr val="4472C4">
                    <a:lumMod val="50000"/>
                  </a:srgbClr>
                </a:solidFill>
                <a:effectLst/>
                <a:uLnTx/>
                <a:uFillTx/>
                <a:latin typeface="Century Gothic"/>
                <a:ea typeface="+mn-ea"/>
                <a:cs typeface="+mn-cs"/>
              </a:rPr>
              <a:t>Yes</a:t>
            </a:r>
            <a:r>
              <a:rPr kumimoji="0" lang="x-none" sz="1950" b="0" i="1" u="none" strike="noStrike" kern="1200" cap="none" spc="0" normalizeH="0" baseline="0" noProof="0">
                <a:ln>
                  <a:noFill/>
                </a:ln>
                <a:solidFill>
                  <a:srgbClr val="4472C4">
                    <a:lumMod val="50000"/>
                  </a:srgbClr>
                </a:solidFill>
                <a:effectLst/>
                <a:uLnTx/>
                <a:uFillTx/>
                <a:latin typeface="Century Gothic"/>
                <a:ea typeface="+mn-ea"/>
                <a:cs typeface="+mn-cs"/>
              </a:rPr>
              <a:t>, </a:t>
            </a:r>
            <a:r>
              <a:rPr kumimoji="0" lang="en-GB" sz="1950" b="0" i="1" u="none" strike="noStrike" kern="1200" cap="none" spc="0" normalizeH="0" baseline="0" noProof="0">
                <a:ln>
                  <a:noFill/>
                </a:ln>
                <a:solidFill>
                  <a:srgbClr val="4472C4">
                    <a:lumMod val="50000"/>
                  </a:srgbClr>
                </a:solidFill>
                <a:effectLst/>
                <a:uLnTx/>
                <a:uFillTx/>
                <a:latin typeface="Century Gothic"/>
                <a:ea typeface="+mn-ea"/>
                <a:cs typeface="+mn-cs"/>
              </a:rPr>
              <a:t>it’s fun! I play the guitar every day.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950" i="1" kern="1200">
                <a:solidFill>
                  <a:srgbClr val="4472C4">
                    <a:lumMod val="50000"/>
                  </a:srgbClr>
                </a:solidFill>
                <a:latin typeface="Century Gothic"/>
                <a:ea typeface="+mn-ea"/>
                <a:cs typeface="+mn-cs"/>
              </a:rPr>
              <a:t>(Sí, es divertido. Toco la guitarra todos los días.)</a:t>
            </a:r>
            <a:endParaRPr kumimoji="0" lang="x-none" sz="195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2" name="CuadroTexto 43">
            <a:extLst>
              <a:ext uri="{FF2B5EF4-FFF2-40B4-BE49-F238E27FC236}">
                <a16:creationId xmlns:a16="http://schemas.microsoft.com/office/drawing/2014/main" id="{4EF05E95-FE67-F74F-B545-E6F46EC37747}"/>
              </a:ext>
            </a:extLst>
          </p:cNvPr>
          <p:cNvSpPr txBox="1"/>
          <p:nvPr/>
        </p:nvSpPr>
        <p:spPr>
          <a:xfrm>
            <a:off x="363847" y="846943"/>
            <a:ext cx="27238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Yes, I like painting.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kern="1200">
                <a:solidFill>
                  <a:srgbClr val="4472C4">
                    <a:lumMod val="50000"/>
                  </a:srgbClr>
                </a:solidFill>
                <a:latin typeface="Century Gothic"/>
                <a:ea typeface="+mn-ea"/>
                <a:cs typeface="+mn-cs"/>
              </a:rPr>
              <a:t>(Sí, me gusta pintar.)</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3" name="CuadroTexto 47">
            <a:extLst>
              <a:ext uri="{FF2B5EF4-FFF2-40B4-BE49-F238E27FC236}">
                <a16:creationId xmlns:a16="http://schemas.microsoft.com/office/drawing/2014/main" id="{E0AE038C-F8CC-2249-ADB9-CCE97B992279}"/>
              </a:ext>
            </a:extLst>
          </p:cNvPr>
          <p:cNvSpPr txBox="1"/>
          <p:nvPr/>
        </p:nvSpPr>
        <p:spPr>
          <a:xfrm>
            <a:off x="6387161" y="2060713"/>
            <a:ext cx="49826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Yes, I didn’t use to earn much.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kern="1200">
                <a:solidFill>
                  <a:srgbClr val="4472C4">
                    <a:lumMod val="50000"/>
                  </a:srgbClr>
                </a:solidFill>
                <a:latin typeface="Century Gothic"/>
                <a:ea typeface="+mn-ea"/>
                <a:cs typeface="+mn-cs"/>
              </a:rPr>
              <a:t>(Sí, no ganaba mucho.)</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4" name="CuadroTexto 48">
            <a:extLst>
              <a:ext uri="{FF2B5EF4-FFF2-40B4-BE49-F238E27FC236}">
                <a16:creationId xmlns:a16="http://schemas.microsoft.com/office/drawing/2014/main" id="{809B3233-071A-534A-8605-7CF3A4A32A56}"/>
              </a:ext>
            </a:extLst>
          </p:cNvPr>
          <p:cNvSpPr txBox="1"/>
          <p:nvPr/>
        </p:nvSpPr>
        <p:spPr>
          <a:xfrm>
            <a:off x="6371016" y="3173692"/>
            <a:ext cx="368402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Yes, in a new company.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kern="1200">
                <a:solidFill>
                  <a:srgbClr val="4472C4">
                    <a:lumMod val="50000"/>
                  </a:srgbClr>
                </a:solidFill>
                <a:latin typeface="Century Gothic"/>
                <a:ea typeface="+mn-ea"/>
                <a:cs typeface="+mn-cs"/>
              </a:rPr>
              <a:t>(Sí, en una empresa nueva.)</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5" name="CuadroTexto 49">
            <a:extLst>
              <a:ext uri="{FF2B5EF4-FFF2-40B4-BE49-F238E27FC236}">
                <a16:creationId xmlns:a16="http://schemas.microsoft.com/office/drawing/2014/main" id="{614C5A7B-EF4E-1C4E-9B00-61C3981C0BF8}"/>
              </a:ext>
            </a:extLst>
          </p:cNvPr>
          <p:cNvSpPr txBox="1"/>
          <p:nvPr/>
        </p:nvSpPr>
        <p:spPr>
          <a:xfrm>
            <a:off x="6387162" y="4348185"/>
            <a:ext cx="433484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rPr>
              <a:t>Yes</a:t>
            </a: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 I like studying the planet.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kern="1200">
                <a:solidFill>
                  <a:srgbClr val="4472C4">
                    <a:lumMod val="50000"/>
                  </a:srgbClr>
                </a:solidFill>
                <a:latin typeface="Century Gothic"/>
                <a:ea typeface="+mn-ea"/>
                <a:cs typeface="+mn-cs"/>
              </a:rPr>
              <a:t>(Sí, me gusta estudiar el planeta.)</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6" name="CuadroTexto 49">
            <a:extLst>
              <a:ext uri="{FF2B5EF4-FFF2-40B4-BE49-F238E27FC236}">
                <a16:creationId xmlns:a16="http://schemas.microsoft.com/office/drawing/2014/main" id="{614C5A7B-EF4E-1C4E-9B00-61C3981C0BF8}"/>
              </a:ext>
            </a:extLst>
          </p:cNvPr>
          <p:cNvSpPr txBox="1"/>
          <p:nvPr/>
        </p:nvSpPr>
        <p:spPr>
          <a:xfrm>
            <a:off x="6398241" y="5473201"/>
            <a:ext cx="55125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rPr>
              <a:t>Yes, </a:t>
            </a: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I used to work near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kern="1200">
                <a:solidFill>
                  <a:srgbClr val="4472C4">
                    <a:lumMod val="50000"/>
                  </a:srgbClr>
                </a:solidFill>
                <a:latin typeface="Century Gothic"/>
                <a:ea typeface="+mn-ea"/>
                <a:cs typeface="+mn-cs"/>
              </a:rPr>
              <a:t>(Sí, trabajaba cerca de aquí.)</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Tree>
    <p:extLst>
      <p:ext uri="{BB962C8B-B14F-4D97-AF65-F5344CB8AC3E}">
        <p14:creationId xmlns:p14="http://schemas.microsoft.com/office/powerpoint/2010/main" val="66248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P spid="99" grpId="0"/>
      <p:bldP spid="100" grpId="0"/>
      <p:bldP spid="101" grpId="0"/>
      <p:bldP spid="102" grpId="0"/>
      <p:bldP spid="103" grpId="0"/>
      <p:bldP spid="104" grpId="0"/>
      <p:bldP spid="105" grpId="0"/>
      <p:bldP spid="10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
        <p:cNvGrpSpPr/>
        <p:nvPr/>
      </p:nvGrpSpPr>
      <p:grpSpPr>
        <a:xfrm>
          <a:off x="0" y="0"/>
          <a:ext cx="0" cy="0"/>
          <a:chOff x="0" y="0"/>
          <a:chExt cx="0" cy="0"/>
        </a:xfrm>
      </p:grpSpPr>
      <p:grpSp>
        <p:nvGrpSpPr>
          <p:cNvPr id="70" name="Google Shape;70;p2" descr="background rectangle"/>
          <p:cNvGrpSpPr/>
          <p:nvPr/>
        </p:nvGrpSpPr>
        <p:grpSpPr>
          <a:xfrm>
            <a:off x="0" y="0"/>
            <a:ext cx="12192000" cy="6858000"/>
            <a:chOff x="-56445" y="0"/>
            <a:chExt cx="12192000" cy="6858000"/>
          </a:xfrm>
        </p:grpSpPr>
        <p:grpSp>
          <p:nvGrpSpPr>
            <p:cNvPr id="71" name="Google Shape;71;p2"/>
            <p:cNvGrpSpPr/>
            <p:nvPr/>
          </p:nvGrpSpPr>
          <p:grpSpPr>
            <a:xfrm>
              <a:off x="-56445" y="0"/>
              <a:ext cx="12192000" cy="6858000"/>
              <a:chOff x="0" y="0"/>
              <a:chExt cx="12192000" cy="6858000"/>
            </a:xfrm>
          </p:grpSpPr>
          <p:sp>
            <p:nvSpPr>
              <p:cNvPr id="72" name="Google Shape;72;p2"/>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3" name="Google Shape;73;p2"/>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
          <p:nvSpPr>
            <p:cNvPr id="74" name="Google Shape;74;p2"/>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sp>
        <p:nvSpPr>
          <p:cNvPr id="75" name="Google Shape;75;p2" descr="background rectangle"/>
          <p:cNvSpPr/>
          <p:nvPr/>
        </p:nvSpPr>
        <p:spPr>
          <a:xfrm>
            <a:off x="0" y="-2"/>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6" name="Google Shape;76;p2"/>
          <p:cNvSpPr txBox="1">
            <a:spLocks noGrp="1"/>
          </p:cNvSpPr>
          <p:nvPr>
            <p:ph type="ctrTitle"/>
          </p:nvPr>
        </p:nvSpPr>
        <p:spPr>
          <a:xfrm>
            <a:off x="155948" y="2080389"/>
            <a:ext cx="9107973" cy="126026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000"/>
              <a:buFont typeface="Century Gothic"/>
              <a:buNone/>
            </a:pPr>
            <a:r>
              <a:rPr lang="en-GB" sz="4000" b="1">
                <a:solidFill>
                  <a:srgbClr val="FFFFFF"/>
                </a:solidFill>
              </a:rPr>
              <a:t>Comparing society nowadays and  in the past</a:t>
            </a:r>
            <a:endParaRPr sz="4000"/>
          </a:p>
        </p:txBody>
      </p:sp>
      <p:sp>
        <p:nvSpPr>
          <p:cNvPr id="77" name="Google Shape;77;p2"/>
          <p:cNvSpPr txBox="1">
            <a:spLocks noGrp="1"/>
          </p:cNvSpPr>
          <p:nvPr>
            <p:ph type="subTitle" idx="1"/>
          </p:nvPr>
        </p:nvSpPr>
        <p:spPr>
          <a:xfrm>
            <a:off x="145816" y="3242066"/>
            <a:ext cx="7930777" cy="14567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400"/>
              <a:buNone/>
            </a:pPr>
            <a:r>
              <a:rPr lang="en-GB">
                <a:solidFill>
                  <a:schemeClr val="lt1"/>
                </a:solidFill>
              </a:rPr>
              <a:t>SER for traits:</a:t>
            </a:r>
          </a:p>
          <a:p>
            <a:pPr marL="342900" lvl="0" indent="-342900" algn="l" rtl="0">
              <a:lnSpc>
                <a:spcPct val="100000"/>
              </a:lnSpc>
              <a:spcBef>
                <a:spcPts val="0"/>
              </a:spcBef>
              <a:spcAft>
                <a:spcPts val="0"/>
              </a:spcAft>
              <a:buClr>
                <a:schemeClr val="lt1"/>
              </a:buClr>
              <a:buSzPts val="2400"/>
              <a:buFont typeface="Arial" panose="020B0604020202020204" pitchFamily="34" charset="0"/>
              <a:buChar char="•"/>
            </a:pPr>
            <a:r>
              <a:rPr lang="en-GB">
                <a:solidFill>
                  <a:schemeClr val="lt1"/>
                </a:solidFill>
              </a:rPr>
              <a:t>present tense - ‘es’ </a:t>
            </a:r>
          </a:p>
          <a:p>
            <a:pPr marL="342900" lvl="0" indent="-342900" algn="l" rtl="0">
              <a:lnSpc>
                <a:spcPct val="100000"/>
              </a:lnSpc>
              <a:spcBef>
                <a:spcPts val="0"/>
              </a:spcBef>
              <a:spcAft>
                <a:spcPts val="0"/>
              </a:spcAft>
              <a:buClr>
                <a:schemeClr val="lt1"/>
              </a:buClr>
              <a:buSzPts val="2400"/>
              <a:buFont typeface="Arial" panose="020B0604020202020204" pitchFamily="34" charset="0"/>
              <a:buChar char="•"/>
            </a:pPr>
            <a:r>
              <a:rPr lang="en-GB">
                <a:solidFill>
                  <a:schemeClr val="lt1"/>
                </a:solidFill>
              </a:rPr>
              <a:t>Imperfect tense - ‘era’</a:t>
            </a:r>
            <a:endParaRPr>
              <a:solidFill>
                <a:schemeClr val="lt1"/>
              </a:solidFill>
            </a:endParaRPr>
          </a:p>
        </p:txBody>
      </p:sp>
      <p:sp>
        <p:nvSpPr>
          <p:cNvPr id="78" name="Google Shape;78;p2"/>
          <p:cNvSpPr txBox="1"/>
          <p:nvPr/>
        </p:nvSpPr>
        <p:spPr>
          <a:xfrm>
            <a:off x="225242" y="4914785"/>
            <a:ext cx="5784972" cy="998893"/>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2200"/>
              <a:buFont typeface="Century Gothic"/>
              <a:buNone/>
              <a:tabLst/>
              <a:defRPr/>
            </a:pPr>
            <a:r>
              <a:rPr kumimoji="0" lang="en-GB" sz="22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Y9 Spanish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FFFFFF"/>
              </a:buClr>
              <a:buSzPts val="2200"/>
              <a:buFont typeface="Century Gothic"/>
              <a:buNone/>
              <a:tabLst/>
              <a:defRPr/>
            </a:pPr>
            <a:r>
              <a:rPr kumimoji="0" lang="en-GB" sz="22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Term 3.1 – Week 3 – Lesson 54</a:t>
            </a:r>
            <a:endParaRPr kumimoji="0" sz="22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9" name="Google Shape;79;p2"/>
          <p:cNvSpPr txBox="1"/>
          <p:nvPr/>
        </p:nvSpPr>
        <p:spPr>
          <a:xfrm>
            <a:off x="214817" y="5780283"/>
            <a:ext cx="4079722" cy="95302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Author name(s): Nick Avery, Louise Caruso</a:t>
            </a:r>
            <a:br>
              <a:rPr kumimoji="0" lang="en-GB" sz="1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GB" sz="1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Artwork: Mark Davies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1F3864"/>
              </a:buClr>
              <a:buSzPts val="1600"/>
              <a:buFont typeface="Twentieth Century"/>
              <a:buNone/>
              <a:tabLst/>
              <a:defRPr/>
            </a:pPr>
            <a:endParaRPr kumimoji="0" sz="1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90000"/>
              </a:lnSpc>
              <a:spcBef>
                <a:spcPts val="0"/>
              </a:spcBef>
              <a:spcAft>
                <a:spcPts val="0"/>
              </a:spcAft>
              <a:buClr>
                <a:srgbClr val="FFFFFF"/>
              </a:buClr>
              <a:buSzPts val="1400"/>
              <a:buFont typeface="Century Gothic"/>
              <a:buNone/>
              <a:tabLst/>
              <a:defRPr/>
            </a:pPr>
            <a:r>
              <a:rPr kumimoji="0" lang="en-GB" sz="1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Date updated</a:t>
            </a:r>
            <a:r>
              <a:rPr kumimoji="0" lang="en-GB" sz="14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 </a:t>
            </a:r>
            <a:r>
              <a:rPr kumimoji="0" lang="en-GB" sz="1400" b="0" i="0" u="none" strike="noStrike" kern="0" cap="none" spc="0" normalizeH="0" baseline="0" noProof="0" smtClean="0">
                <a:ln>
                  <a:noFill/>
                </a:ln>
                <a:solidFill>
                  <a:srgbClr val="FFFFFF"/>
                </a:solidFill>
                <a:effectLst/>
                <a:uLnTx/>
                <a:uFillTx/>
                <a:latin typeface="Century Gothic"/>
                <a:ea typeface="Century Gothic"/>
                <a:cs typeface="Century Gothic"/>
                <a:sym typeface="Century Gothic"/>
              </a:rPr>
              <a:t>31/03/22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0" name="Google Shape;80;p2"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extLst>
      <p:ext uri="{BB962C8B-B14F-4D97-AF65-F5344CB8AC3E}">
        <p14:creationId xmlns:p14="http://schemas.microsoft.com/office/powerpoint/2010/main" val="11290178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4211507" y="4413794"/>
            <a:ext cx="29960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close, closing</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7033355" y="4413794"/>
            <a:ext cx="34341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go back, going back</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325832" y="4441452"/>
            <a:ext cx="294037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announce,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3200" kern="1200">
                <a:solidFill>
                  <a:srgbClr val="4472C4">
                    <a:lumMod val="50000"/>
                  </a:srgbClr>
                </a:solidFill>
                <a:latin typeface="Century Gothic" panose="020F0302020204030204"/>
                <a:ea typeface="+mn-ea"/>
                <a:cs typeface="+mn-cs"/>
              </a:rPr>
              <a:t>announcing</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912563" y="1275928"/>
            <a:ext cx="1439862" cy="4462189"/>
            <a:chOff x="10558328" y="1163992"/>
            <a:chExt cx="1439862" cy="4462189"/>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3" name="TextBox 2"/>
          <p:cNvSpPr txBox="1"/>
          <p:nvPr/>
        </p:nvSpPr>
        <p:spPr>
          <a:xfrm>
            <a:off x="457200" y="2995814"/>
            <a:ext cx="2374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anunciar</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19" name="TextBox 18"/>
          <p:cNvSpPr txBox="1"/>
          <p:nvPr/>
        </p:nvSpPr>
        <p:spPr>
          <a:xfrm>
            <a:off x="4039490" y="2995814"/>
            <a:ext cx="20565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cerrar</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0" name="TextBox 19"/>
          <p:cNvSpPr txBox="1"/>
          <p:nvPr/>
        </p:nvSpPr>
        <p:spPr>
          <a:xfrm>
            <a:off x="7138580" y="2995814"/>
            <a:ext cx="29770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regresar</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1" name="TextBox 20"/>
          <p:cNvSpPr txBox="1"/>
          <p:nvPr/>
        </p:nvSpPr>
        <p:spPr>
          <a:xfrm>
            <a:off x="1908809" y="1550176"/>
            <a:ext cx="6718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¿Cómo se dice en español?</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ounded Rectangular Callout 21"/>
          <p:cNvSpPr/>
          <p:nvPr/>
        </p:nvSpPr>
        <p:spPr>
          <a:xfrm>
            <a:off x="7010729" y="2224165"/>
            <a:ext cx="3244795" cy="558289"/>
          </a:xfrm>
          <a:prstGeom prst="wedgeRoundRectCallout">
            <a:avLst>
              <a:gd name="adj1" fmla="val -18644"/>
              <a:gd name="adj2" fmla="val 8744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GB" sz="2000" kern="1200">
                <a:solidFill>
                  <a:srgbClr val="4472C4">
                    <a:lumMod val="50000"/>
                  </a:srgbClr>
                </a:solidFill>
                <a:latin typeface="Century Gothic" panose="020B0502020202020204" pitchFamily="34" charset="0"/>
              </a:rPr>
              <a:t>‘Volver’ is also possible!</a:t>
            </a:r>
            <a:endParaRPr lang="en-GB" sz="2000" kern="1200">
              <a:solidFill>
                <a:srgbClr val="4472C4">
                  <a:lumMod val="50000"/>
                </a:srgbClr>
              </a:solidFill>
            </a:endParaRPr>
          </a:p>
        </p:txBody>
      </p:sp>
    </p:spTree>
    <p:extLst>
      <p:ext uri="{BB962C8B-B14F-4D97-AF65-F5344CB8AC3E}">
        <p14:creationId xmlns:p14="http://schemas.microsoft.com/office/powerpoint/2010/main" val="50384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withEffect">
                                  <p:stCondLst>
                                    <p:cond delay="0"/>
                                  </p:stCondLst>
                                  <p:childTnLst>
                                    <p:animEffect transition="out" filter="slide(fromBottom)">
                                      <p:cBhvr>
                                        <p:cTn id="27" dur="3000"/>
                                        <p:tgtEl>
                                          <p:spTgt spid="9"/>
                                        </p:tgtEl>
                                      </p:cBhvr>
                                    </p:animEffect>
                                    <p:set>
                                      <p:cBhvr>
                                        <p:cTn id="28"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P spid="3" grpId="0"/>
      <p:bldP spid="19" grpId="0"/>
      <p:bldP spid="20"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Space PNG Transparent Images, Download Free Clip Art, Free ...">
            <a:extLst>
              <a:ext uri="{FF2B5EF4-FFF2-40B4-BE49-F238E27FC236}">
                <a16:creationId xmlns:a16="http://schemas.microsoft.com/office/drawing/2014/main" id="{98B9E73C-1D58-374C-8316-0786EEEDB6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21558"/>
          <a:stretch/>
        </p:blipFill>
        <p:spPr bwMode="auto">
          <a:xfrm>
            <a:off x="0" y="0"/>
            <a:ext cx="12192000" cy="6375748"/>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BAE10F0B-B86C-1D47-972C-FB9211A3A293}"/>
              </a:ext>
            </a:extLst>
          </p:cNvPr>
          <p:cNvSpPr>
            <a:spLocks noGrp="1"/>
          </p:cNvSpPr>
          <p:nvPr>
            <p:ph type="title"/>
          </p:nvPr>
        </p:nvSpPr>
        <p:spPr>
          <a:xfrm>
            <a:off x="168466" y="286834"/>
            <a:ext cx="9100794" cy="1028399"/>
          </a:xfrm>
          <a:solidFill>
            <a:schemeClr val="bg1"/>
          </a:solidFill>
        </p:spPr>
        <p:txBody>
          <a:bodyPr>
            <a:noAutofit/>
          </a:bodyPr>
          <a:lstStyle/>
          <a:p>
            <a:r>
              <a:rPr lang="es-GB" sz="2000" dirty="0"/>
              <a:t>Debes escribir cada palabra en </a:t>
            </a:r>
            <a:r>
              <a:rPr lang="es-GB" sz="2000" b="1" dirty="0"/>
              <a:t>inglés</a:t>
            </a:r>
            <a:r>
              <a:rPr lang="es-GB" sz="2000" dirty="0"/>
              <a:t>. ¡Atención! Desaparecen </a:t>
            </a:r>
            <a:r>
              <a:rPr lang="es-GB" sz="2000" b="1" dirty="0"/>
              <a:t>rápido</a:t>
            </a:r>
            <a:r>
              <a:rPr lang="es-GB" sz="2000" dirty="0"/>
              <a:t>.</a:t>
            </a:r>
            <a:br>
              <a:rPr lang="es-GB" sz="2000" dirty="0"/>
            </a:br>
            <a:r>
              <a:rPr lang="es-GB" sz="2000" dirty="0"/>
              <a:t>Finalmente, debes decir las palabras de tu lista en español en el mismo orden.</a:t>
            </a:r>
          </a:p>
        </p:txBody>
      </p:sp>
      <p:sp>
        <p:nvSpPr>
          <p:cNvPr id="4" name="Rounded Rectangle 11" descr="background rectangle&#10;">
            <a:extLst>
              <a:ext uri="{FF2B5EF4-FFF2-40B4-BE49-F238E27FC236}">
                <a16:creationId xmlns:a16="http://schemas.microsoft.com/office/drawing/2014/main" id="{69DC5281-103F-9C49-AB07-F5B2FE7C72D8}"/>
              </a:ext>
            </a:extLst>
          </p:cNvPr>
          <p:cNvSpPr/>
          <p:nvPr/>
        </p:nvSpPr>
        <p:spPr>
          <a:xfrm>
            <a:off x="9870510" y="237479"/>
            <a:ext cx="2153024"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2">
            <a:extLst>
              <a:ext uri="{FF2B5EF4-FFF2-40B4-BE49-F238E27FC236}">
                <a16:creationId xmlns:a16="http://schemas.microsoft.com/office/drawing/2014/main" id="{AE7DBE31-B467-0141-8F97-70E87AA1A704}"/>
              </a:ext>
            </a:extLst>
          </p:cNvPr>
          <p:cNvSpPr txBox="1">
            <a:spLocks/>
          </p:cNvSpPr>
          <p:nvPr/>
        </p:nvSpPr>
        <p:spPr>
          <a:xfrm>
            <a:off x="9870510" y="286834"/>
            <a:ext cx="2184632" cy="3404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hablar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1028" name="Picture 4" descr="Outer space Clip art - Planet png download - 500*500 - Free ...">
            <a:extLst>
              <a:ext uri="{FF2B5EF4-FFF2-40B4-BE49-F238E27FC236}">
                <a16:creationId xmlns:a16="http://schemas.microsoft.com/office/drawing/2014/main" id="{A734F4A8-EA69-744E-A79B-D54F6ED3A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7348" y="1941534"/>
            <a:ext cx="1706323" cy="170632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a:extLst>
              <a:ext uri="{FF2B5EF4-FFF2-40B4-BE49-F238E27FC236}">
                <a16:creationId xmlns:a16="http://schemas.microsoft.com/office/drawing/2014/main" id="{4B02EC81-057F-6E49-ADA7-1DB257C8BF9A}"/>
              </a:ext>
            </a:extLst>
          </p:cNvPr>
          <p:cNvGrpSpPr/>
          <p:nvPr/>
        </p:nvGrpSpPr>
        <p:grpSpPr>
          <a:xfrm>
            <a:off x="-4590993" y="3306591"/>
            <a:ext cx="3451616" cy="1941534"/>
            <a:chOff x="314152" y="1246340"/>
            <a:chExt cx="3451616" cy="1941534"/>
          </a:xfrm>
        </p:grpSpPr>
        <p:pic>
          <p:nvPicPr>
            <p:cNvPr id="1030" name="Picture 6" descr="clip art space ship - Clip Art Library">
              <a:extLst>
                <a:ext uri="{FF2B5EF4-FFF2-40B4-BE49-F238E27FC236}">
                  <a16:creationId xmlns:a16="http://schemas.microsoft.com/office/drawing/2014/main" id="{44F4F6DD-89FF-BB4B-9F37-92350F35E4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963" b="99815" l="2760" r="96250">
                          <a14:foregroundMark x1="64844" y1="2963" x2="61458" y2="21759"/>
                          <a14:foregroundMark x1="46458" y1="38333" x2="20885" y2="46667"/>
                          <a14:foregroundMark x1="20885" y1="46667" x2="7187" y2="44815"/>
                          <a14:foregroundMark x1="7187" y1="44815" x2="9323" y2="50926"/>
                          <a14:foregroundMark x1="9323" y1="50926" x2="10573" y2="52407"/>
                          <a14:foregroundMark x1="69427" y1="57870" x2="82813" y2="85463"/>
                          <a14:foregroundMark x1="82813" y1="85463" x2="96250" y2="99907"/>
                          <a14:foregroundMark x1="64427" y1="56759" x2="60000" y2="56204"/>
                          <a14:foregroundMark x1="60000" y1="56204" x2="42865" y2="47685"/>
                          <a14:foregroundMark x1="42865" y1="47685" x2="42865" y2="47685"/>
                          <a14:foregroundMark x1="8750" y1="47130" x2="5052" y2="44167"/>
                          <a14:foregroundMark x1="5052" y1="44167" x2="2760" y2="40741"/>
                        </a14:backgroundRemoval>
                      </a14:imgEffect>
                    </a14:imgLayer>
                  </a14:imgProps>
                </a:ext>
                <a:ext uri="{28A0092B-C50C-407E-A947-70E740481C1C}">
                  <a14:useLocalDpi xmlns:a14="http://schemas.microsoft.com/office/drawing/2010/main" val="0"/>
                </a:ext>
              </a:extLst>
            </a:blip>
            <a:srcRect/>
            <a:stretch>
              <a:fillRect/>
            </a:stretch>
          </p:blipFill>
          <p:spPr bwMode="auto">
            <a:xfrm>
              <a:off x="314152" y="1246340"/>
              <a:ext cx="3451616" cy="1941534"/>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C9044D93-56FA-0247-98B7-337BC7CF2040}"/>
                </a:ext>
              </a:extLst>
            </p:cNvPr>
            <p:cNvSpPr txBox="1"/>
            <p:nvPr/>
          </p:nvSpPr>
          <p:spPr>
            <a:xfrm rot="1225975">
              <a:off x="1386948" y="2262466"/>
              <a:ext cx="1005403" cy="461665"/>
            </a:xfrm>
            <a:prstGeom prst="rect">
              <a:avLst/>
            </a:prstGeom>
            <a:noFill/>
          </p:spPr>
          <p:txBody>
            <a:bodyPr wrap="none" rtlCol="0">
              <a:spAutoFit/>
            </a:bodyPr>
            <a:lstStyle/>
            <a:p>
              <a:pPr algn="l"/>
              <a:r>
                <a:rPr lang="en-GB" sz="2400" b="1" dirty="0" err="1">
                  <a:solidFill>
                    <a:schemeClr val="bg1"/>
                  </a:solidFill>
                  <a:highlight>
                    <a:srgbClr val="203864"/>
                  </a:highlight>
                </a:rPr>
                <a:t>llover</a:t>
              </a:r>
              <a:endParaRPr lang="es-GB" sz="2400" b="1" dirty="0">
                <a:solidFill>
                  <a:schemeClr val="bg1"/>
                </a:solidFill>
                <a:highlight>
                  <a:srgbClr val="203864"/>
                </a:highlight>
              </a:endParaRPr>
            </a:p>
          </p:txBody>
        </p:sp>
      </p:grpSp>
      <p:grpSp>
        <p:nvGrpSpPr>
          <p:cNvPr id="11" name="Grupo 10">
            <a:extLst>
              <a:ext uri="{FF2B5EF4-FFF2-40B4-BE49-F238E27FC236}">
                <a16:creationId xmlns:a16="http://schemas.microsoft.com/office/drawing/2014/main" id="{A7FB7AC2-FB60-1441-8BC7-4D5FF6CC4C25}"/>
              </a:ext>
            </a:extLst>
          </p:cNvPr>
          <p:cNvGrpSpPr/>
          <p:nvPr/>
        </p:nvGrpSpPr>
        <p:grpSpPr>
          <a:xfrm>
            <a:off x="669239" y="7691618"/>
            <a:ext cx="2329520" cy="2329520"/>
            <a:chOff x="1354914" y="4120537"/>
            <a:chExt cx="2329520" cy="2329520"/>
          </a:xfrm>
        </p:grpSpPr>
        <p:pic>
          <p:nvPicPr>
            <p:cNvPr id="1032" name="Picture 8" descr="spaceship clipart - Clip Art Library">
              <a:extLst>
                <a:ext uri="{FF2B5EF4-FFF2-40B4-BE49-F238E27FC236}">
                  <a16:creationId xmlns:a16="http://schemas.microsoft.com/office/drawing/2014/main" id="{8881C168-B58D-3444-ADDA-E55EE49363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821248">
              <a:off x="1354914" y="4120537"/>
              <a:ext cx="2329520" cy="2329520"/>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B32AE3F2-6FC6-ED40-A21E-091D41A2DC4E}"/>
                </a:ext>
              </a:extLst>
            </p:cNvPr>
            <p:cNvSpPr txBox="1"/>
            <p:nvPr/>
          </p:nvSpPr>
          <p:spPr>
            <a:xfrm rot="19097863">
              <a:off x="1366958" y="5175629"/>
              <a:ext cx="2305439" cy="461665"/>
            </a:xfrm>
            <a:prstGeom prst="rect">
              <a:avLst/>
            </a:prstGeom>
            <a:noFill/>
          </p:spPr>
          <p:txBody>
            <a:bodyPr wrap="none" rtlCol="0">
              <a:spAutoFit/>
            </a:bodyPr>
            <a:lstStyle/>
            <a:p>
              <a:pPr algn="l"/>
              <a:r>
                <a:rPr lang="en-GB" sz="2400" b="1" dirty="0">
                  <a:solidFill>
                    <a:schemeClr val="bg1"/>
                  </a:solidFill>
                  <a:highlight>
                    <a:srgbClr val="203864"/>
                  </a:highlight>
                </a:rPr>
                <a:t>el </a:t>
              </a:r>
              <a:r>
                <a:rPr lang="en-GB" sz="2400" b="1" dirty="0" err="1">
                  <a:solidFill>
                    <a:schemeClr val="bg1"/>
                  </a:solidFill>
                  <a:highlight>
                    <a:srgbClr val="203864"/>
                  </a:highlight>
                </a:rPr>
                <a:t>espectáculo</a:t>
              </a:r>
              <a:endParaRPr lang="es-GB" sz="2400" b="1" dirty="0">
                <a:solidFill>
                  <a:schemeClr val="bg1"/>
                </a:solidFill>
                <a:highlight>
                  <a:srgbClr val="203864"/>
                </a:highlight>
              </a:endParaRPr>
            </a:p>
          </p:txBody>
        </p:sp>
      </p:grpSp>
      <p:grpSp>
        <p:nvGrpSpPr>
          <p:cNvPr id="12" name="Grupo 11">
            <a:extLst>
              <a:ext uri="{FF2B5EF4-FFF2-40B4-BE49-F238E27FC236}">
                <a16:creationId xmlns:a16="http://schemas.microsoft.com/office/drawing/2014/main" id="{45384AC0-529B-4D48-B61D-1472663BBCA1}"/>
              </a:ext>
            </a:extLst>
          </p:cNvPr>
          <p:cNvGrpSpPr/>
          <p:nvPr/>
        </p:nvGrpSpPr>
        <p:grpSpPr>
          <a:xfrm>
            <a:off x="11802191" y="7814219"/>
            <a:ext cx="2696409" cy="2754456"/>
            <a:chOff x="7431107" y="3333730"/>
            <a:chExt cx="2696409" cy="2754456"/>
          </a:xfrm>
        </p:grpSpPr>
        <p:pic>
          <p:nvPicPr>
            <p:cNvPr id="1034" name="Picture 10" descr="rocket clipart - Clip Art Library">
              <a:extLst>
                <a:ext uri="{FF2B5EF4-FFF2-40B4-BE49-F238E27FC236}">
                  <a16:creationId xmlns:a16="http://schemas.microsoft.com/office/drawing/2014/main" id="{889418FB-CAB7-2744-A4B5-852A525CE4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995170">
              <a:off x="7402084" y="3362753"/>
              <a:ext cx="2754456" cy="2696409"/>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DF79304F-485A-CB47-ADB8-9D409F49719C}"/>
                </a:ext>
              </a:extLst>
            </p:cNvPr>
            <p:cNvSpPr txBox="1"/>
            <p:nvPr/>
          </p:nvSpPr>
          <p:spPr>
            <a:xfrm rot="2003173">
              <a:off x="7797188" y="4425899"/>
              <a:ext cx="1553630" cy="461665"/>
            </a:xfrm>
            <a:prstGeom prst="rect">
              <a:avLst/>
            </a:prstGeom>
            <a:noFill/>
          </p:spPr>
          <p:txBody>
            <a:bodyPr wrap="none" rtlCol="0">
              <a:spAutoFit/>
            </a:bodyPr>
            <a:lstStyle/>
            <a:p>
              <a:pPr algn="l"/>
              <a:r>
                <a:rPr lang="en-GB" sz="2400" b="1" dirty="0" err="1">
                  <a:solidFill>
                    <a:schemeClr val="bg1"/>
                  </a:solidFill>
                  <a:highlight>
                    <a:srgbClr val="203864"/>
                  </a:highlight>
                </a:rPr>
                <a:t>encender</a:t>
              </a:r>
              <a:endParaRPr lang="es-GB" sz="2400" b="1" dirty="0">
                <a:solidFill>
                  <a:schemeClr val="bg1"/>
                </a:solidFill>
                <a:highlight>
                  <a:srgbClr val="203864"/>
                </a:highlight>
              </a:endParaRPr>
            </a:p>
          </p:txBody>
        </p:sp>
      </p:grpSp>
      <p:grpSp>
        <p:nvGrpSpPr>
          <p:cNvPr id="13" name="Grupo 12">
            <a:extLst>
              <a:ext uri="{FF2B5EF4-FFF2-40B4-BE49-F238E27FC236}">
                <a16:creationId xmlns:a16="http://schemas.microsoft.com/office/drawing/2014/main" id="{006AAAFC-75D7-FB4B-B760-8F0C427689FC}"/>
              </a:ext>
            </a:extLst>
          </p:cNvPr>
          <p:cNvGrpSpPr/>
          <p:nvPr/>
        </p:nvGrpSpPr>
        <p:grpSpPr>
          <a:xfrm>
            <a:off x="5242839" y="-3609381"/>
            <a:ext cx="1706322" cy="2983080"/>
            <a:chOff x="4844586" y="1732777"/>
            <a:chExt cx="1706322" cy="2983080"/>
          </a:xfrm>
        </p:grpSpPr>
        <p:pic>
          <p:nvPicPr>
            <p:cNvPr id="1036" name="Picture 12" descr="rocket clipart - Clip Art Library">
              <a:extLst>
                <a:ext uri="{FF2B5EF4-FFF2-40B4-BE49-F238E27FC236}">
                  <a16:creationId xmlns:a16="http://schemas.microsoft.com/office/drawing/2014/main" id="{FFCA9C2D-40DB-4844-9D6F-A2EA41FD28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4844586" y="1732777"/>
              <a:ext cx="1706322" cy="2983080"/>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E66F10D4-8E7D-F548-87CC-4FE13AB705C3}"/>
                </a:ext>
              </a:extLst>
            </p:cNvPr>
            <p:cNvSpPr txBox="1"/>
            <p:nvPr/>
          </p:nvSpPr>
          <p:spPr>
            <a:xfrm>
              <a:off x="5293558" y="2794695"/>
              <a:ext cx="1072730" cy="461665"/>
            </a:xfrm>
            <a:prstGeom prst="rect">
              <a:avLst/>
            </a:prstGeom>
            <a:noFill/>
          </p:spPr>
          <p:txBody>
            <a:bodyPr wrap="none" rtlCol="0">
              <a:spAutoFit/>
            </a:bodyPr>
            <a:lstStyle/>
            <a:p>
              <a:pPr algn="l"/>
              <a:r>
                <a:rPr lang="en-GB" sz="2400" b="1" dirty="0">
                  <a:solidFill>
                    <a:schemeClr val="bg1"/>
                  </a:solidFill>
                  <a:highlight>
                    <a:srgbClr val="203864"/>
                  </a:highlight>
                </a:rPr>
                <a:t>el </a:t>
              </a:r>
              <a:r>
                <a:rPr lang="en-GB" sz="2400" b="1" dirty="0" err="1">
                  <a:solidFill>
                    <a:schemeClr val="bg1"/>
                  </a:solidFill>
                  <a:highlight>
                    <a:srgbClr val="203864"/>
                  </a:highlight>
                </a:rPr>
                <a:t>uso</a:t>
              </a:r>
              <a:endParaRPr lang="es-GB" sz="2400" b="1" dirty="0">
                <a:solidFill>
                  <a:schemeClr val="bg1"/>
                </a:solidFill>
                <a:highlight>
                  <a:srgbClr val="203864"/>
                </a:highlight>
              </a:endParaRPr>
            </a:p>
          </p:txBody>
        </p:sp>
      </p:grpSp>
      <p:grpSp>
        <p:nvGrpSpPr>
          <p:cNvPr id="14" name="Grupo 13">
            <a:extLst>
              <a:ext uri="{FF2B5EF4-FFF2-40B4-BE49-F238E27FC236}">
                <a16:creationId xmlns:a16="http://schemas.microsoft.com/office/drawing/2014/main" id="{CFC735EB-B3B6-C64A-A784-A062C25563EC}"/>
              </a:ext>
            </a:extLst>
          </p:cNvPr>
          <p:cNvGrpSpPr/>
          <p:nvPr/>
        </p:nvGrpSpPr>
        <p:grpSpPr>
          <a:xfrm rot="1689453">
            <a:off x="-2403705" y="7019364"/>
            <a:ext cx="3158386" cy="2746423"/>
            <a:chOff x="-2107068" y="3954582"/>
            <a:chExt cx="3158386" cy="2746423"/>
          </a:xfrm>
        </p:grpSpPr>
        <p:pic>
          <p:nvPicPr>
            <p:cNvPr id="1040" name="Picture 16" descr="Rocket Ignition Propulsion Spaceship Speed Launch Transparent ...">
              <a:extLst>
                <a:ext uri="{FF2B5EF4-FFF2-40B4-BE49-F238E27FC236}">
                  <a16:creationId xmlns:a16="http://schemas.microsoft.com/office/drawing/2014/main" id="{DFC37832-7917-3A4E-BF12-5D293B55A91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875" b="90000" l="10000" r="90000">
                          <a14:foregroundMark x1="73696" y1="30000" x2="76739" y2="20500"/>
                          <a14:foregroundMark x1="76739" y1="20500" x2="75109" y2="13375"/>
                          <a14:foregroundMark x1="75109" y1="13375" x2="63152" y2="19625"/>
                          <a14:foregroundMark x1="63152" y1="19625" x2="61304" y2="22125"/>
                          <a14:foregroundMark x1="78478" y1="7000" x2="71196" y2="9875"/>
                          <a14:foregroundMark x1="71196" y1="9875" x2="61522" y2="18250"/>
                          <a14:foregroundMark x1="78804" y1="7250" x2="73261" y2="5875"/>
                          <a14:foregroundMark x1="67500" y1="28875" x2="67717" y2="34875"/>
                        </a14:backgroundRemoval>
                      </a14:imgEffect>
                    </a14:imgLayer>
                  </a14:imgProps>
                </a:ext>
                <a:ext uri="{28A0092B-C50C-407E-A947-70E740481C1C}">
                  <a14:useLocalDpi xmlns:a14="http://schemas.microsoft.com/office/drawing/2010/main" val="0"/>
                </a:ext>
              </a:extLst>
            </a:blip>
            <a:srcRect/>
            <a:stretch>
              <a:fillRect/>
            </a:stretch>
          </p:blipFill>
          <p:spPr bwMode="auto">
            <a:xfrm>
              <a:off x="-2107068" y="3954582"/>
              <a:ext cx="3158386" cy="2746423"/>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73B16589-9186-854F-A3A8-BFBCA063E973}"/>
                </a:ext>
              </a:extLst>
            </p:cNvPr>
            <p:cNvSpPr txBox="1"/>
            <p:nvPr/>
          </p:nvSpPr>
          <p:spPr>
            <a:xfrm rot="18524531">
              <a:off x="-1073878" y="5157580"/>
              <a:ext cx="1212191" cy="461665"/>
            </a:xfrm>
            <a:prstGeom prst="rect">
              <a:avLst/>
            </a:prstGeom>
            <a:noFill/>
          </p:spPr>
          <p:txBody>
            <a:bodyPr wrap="none" rtlCol="0">
              <a:spAutoFit/>
            </a:bodyPr>
            <a:lstStyle/>
            <a:p>
              <a:pPr algn="l"/>
              <a:r>
                <a:rPr lang="en-GB" sz="2400" b="1" dirty="0" err="1">
                  <a:solidFill>
                    <a:schemeClr val="bg1"/>
                  </a:solidFill>
                  <a:highlight>
                    <a:srgbClr val="203864"/>
                  </a:highlight>
                </a:rPr>
                <a:t>charlar</a:t>
              </a:r>
              <a:endParaRPr lang="es-GB" sz="2400" b="1" dirty="0">
                <a:solidFill>
                  <a:schemeClr val="bg1"/>
                </a:solidFill>
                <a:highlight>
                  <a:srgbClr val="203864"/>
                </a:highlight>
              </a:endParaRPr>
            </a:p>
          </p:txBody>
        </p:sp>
      </p:grpSp>
      <p:grpSp>
        <p:nvGrpSpPr>
          <p:cNvPr id="16" name="Grupo 15">
            <a:extLst>
              <a:ext uri="{FF2B5EF4-FFF2-40B4-BE49-F238E27FC236}">
                <a16:creationId xmlns:a16="http://schemas.microsoft.com/office/drawing/2014/main" id="{7F0E34A4-863F-8749-B16B-895462D151FC}"/>
              </a:ext>
            </a:extLst>
          </p:cNvPr>
          <p:cNvGrpSpPr/>
          <p:nvPr/>
        </p:nvGrpSpPr>
        <p:grpSpPr>
          <a:xfrm>
            <a:off x="13116313" y="3165376"/>
            <a:ext cx="4140594" cy="2157048"/>
            <a:chOff x="11265829" y="2794695"/>
            <a:chExt cx="4140594" cy="2157048"/>
          </a:xfrm>
        </p:grpSpPr>
        <p:pic>
          <p:nvPicPr>
            <p:cNvPr id="1042" name="Picture 18" descr="clip art - Clip Art Library">
              <a:extLst>
                <a:ext uri="{FF2B5EF4-FFF2-40B4-BE49-F238E27FC236}">
                  <a16:creationId xmlns:a16="http://schemas.microsoft.com/office/drawing/2014/main" id="{F1E665E4-BA48-A545-9616-424868E031D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696" b="90000" l="9627" r="97250">
                          <a14:foregroundMark x1="56974" y1="49565" x2="60314" y2="31739"/>
                          <a14:foregroundMark x1="60314" y1="31739" x2="68959" y2="19565"/>
                          <a14:foregroundMark x1="68959" y1="19565" x2="77603" y2="16087"/>
                          <a14:foregroundMark x1="77603" y1="16087" x2="81925" y2="41739"/>
                          <a14:foregroundMark x1="69745" y1="29565" x2="73281" y2="30000"/>
                          <a14:foregroundMark x1="73084" y1="47826" x2="76424" y2="45217"/>
                          <a14:foregroundMark x1="63065" y1="25652" x2="70138" y2="12174"/>
                          <a14:foregroundMark x1="70138" y1="12174" x2="75442" y2="12174"/>
                          <a14:foregroundMark x1="87033" y1="78696" x2="93517" y2="64348"/>
                          <a14:foregroundMark x1="93517" y1="64348" x2="88998" y2="46087"/>
                          <a14:foregroundMark x1="88998" y1="46087" x2="85462" y2="44783"/>
                          <a14:foregroundMark x1="97250" y1="60870" x2="96857" y2="55652"/>
                          <a14:foregroundMark x1="62672" y1="16957" x2="68959" y2="5652"/>
                          <a14:foregroundMark x1="68959" y1="5652" x2="77996" y2="8696"/>
                          <a14:foregroundMark x1="77996" y1="8696" x2="78389" y2="913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265829" y="2794695"/>
              <a:ext cx="4140594" cy="2157048"/>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7">
              <a:extLst>
                <a:ext uri="{FF2B5EF4-FFF2-40B4-BE49-F238E27FC236}">
                  <a16:creationId xmlns:a16="http://schemas.microsoft.com/office/drawing/2014/main" id="{2EF27ADD-7092-E743-968C-629418D8085A}"/>
                </a:ext>
              </a:extLst>
            </p:cNvPr>
            <p:cNvSpPr txBox="1"/>
            <p:nvPr/>
          </p:nvSpPr>
          <p:spPr>
            <a:xfrm>
              <a:off x="12006366" y="3791061"/>
              <a:ext cx="1900581" cy="830997"/>
            </a:xfrm>
            <a:prstGeom prst="rect">
              <a:avLst/>
            </a:prstGeom>
            <a:noFill/>
          </p:spPr>
          <p:txBody>
            <a:bodyPr wrap="square" rtlCol="0">
              <a:spAutoFit/>
            </a:bodyPr>
            <a:lstStyle/>
            <a:p>
              <a:pPr algn="l"/>
              <a:r>
                <a:rPr lang="en-GB" sz="2400" b="1" dirty="0" err="1">
                  <a:solidFill>
                    <a:schemeClr val="bg1"/>
                  </a:solidFill>
                  <a:highlight>
                    <a:srgbClr val="203864"/>
                  </a:highlight>
                </a:rPr>
                <a:t>prestar</a:t>
              </a:r>
              <a:r>
                <a:rPr lang="en-GB" sz="2400" b="1" dirty="0">
                  <a:solidFill>
                    <a:schemeClr val="bg1"/>
                  </a:solidFill>
                  <a:highlight>
                    <a:srgbClr val="203864"/>
                  </a:highlight>
                </a:rPr>
                <a:t> </a:t>
              </a:r>
              <a:r>
                <a:rPr lang="en-GB" sz="2400" b="1" dirty="0" err="1">
                  <a:solidFill>
                    <a:schemeClr val="bg1"/>
                  </a:solidFill>
                  <a:highlight>
                    <a:srgbClr val="203864"/>
                  </a:highlight>
                </a:rPr>
                <a:t>atención</a:t>
              </a:r>
              <a:endParaRPr lang="es-GB" sz="2400" b="1" dirty="0">
                <a:solidFill>
                  <a:schemeClr val="bg1"/>
                </a:solidFill>
                <a:highlight>
                  <a:srgbClr val="203864"/>
                </a:highlight>
              </a:endParaRPr>
            </a:p>
          </p:txBody>
        </p:sp>
      </p:grpSp>
      <p:grpSp>
        <p:nvGrpSpPr>
          <p:cNvPr id="17" name="Grupo 16">
            <a:extLst>
              <a:ext uri="{FF2B5EF4-FFF2-40B4-BE49-F238E27FC236}">
                <a16:creationId xmlns:a16="http://schemas.microsoft.com/office/drawing/2014/main" id="{9F59EF2D-F42F-BB42-9AFB-28D4EF21D45A}"/>
              </a:ext>
            </a:extLst>
          </p:cNvPr>
          <p:cNvGrpSpPr/>
          <p:nvPr/>
        </p:nvGrpSpPr>
        <p:grpSpPr>
          <a:xfrm>
            <a:off x="13364347" y="304839"/>
            <a:ext cx="3362040" cy="2224539"/>
            <a:chOff x="11824570" y="453063"/>
            <a:chExt cx="3362040" cy="2224539"/>
          </a:xfrm>
        </p:grpSpPr>
        <p:pic>
          <p:nvPicPr>
            <p:cNvPr id="1044" name="Picture 20" descr="cartoon alien spaceship png - Clip Art Library">
              <a:extLst>
                <a:ext uri="{FF2B5EF4-FFF2-40B4-BE49-F238E27FC236}">
                  <a16:creationId xmlns:a16="http://schemas.microsoft.com/office/drawing/2014/main" id="{A97EABB5-D6AB-774E-959E-7623C0FACB1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315" b="89982" l="9767" r="90233">
                          <a14:foregroundMark x1="58488" y1="9666" x2="45465" y2="10018"/>
                          <a14:foregroundMark x1="89884" y1="40773" x2="90233" y2="47452"/>
                          <a14:foregroundMark x1="74186" y1="82953" x2="76512" y2="89279"/>
                          <a14:foregroundMark x1="76512" y1="89279" x2="76744" y2="89631"/>
                          <a14:foregroundMark x1="29186" y1="82250" x2="28488" y2="90158"/>
                          <a14:foregroundMark x1="10349" y1="49385" x2="9767" y2="42179"/>
                          <a14:foregroundMark x1="9767" y1="42179" x2="10233" y2="40598"/>
                        </a14:backgroundRemoval>
                      </a14:imgEffect>
                    </a14:imgLayer>
                  </a14:imgProps>
                </a:ext>
                <a:ext uri="{28A0092B-C50C-407E-A947-70E740481C1C}">
                  <a14:useLocalDpi xmlns:a14="http://schemas.microsoft.com/office/drawing/2010/main" val="0"/>
                </a:ext>
              </a:extLst>
            </a:blip>
            <a:srcRect/>
            <a:stretch>
              <a:fillRect/>
            </a:stretch>
          </p:blipFill>
          <p:spPr bwMode="auto">
            <a:xfrm>
              <a:off x="11824570" y="453063"/>
              <a:ext cx="3362040" cy="2224539"/>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a:extLst>
                <a:ext uri="{FF2B5EF4-FFF2-40B4-BE49-F238E27FC236}">
                  <a16:creationId xmlns:a16="http://schemas.microsoft.com/office/drawing/2014/main" id="{17EDD983-4AE7-3144-9637-70BF218D6C03}"/>
                </a:ext>
              </a:extLst>
            </p:cNvPr>
            <p:cNvSpPr txBox="1"/>
            <p:nvPr/>
          </p:nvSpPr>
          <p:spPr>
            <a:xfrm>
              <a:off x="12933157" y="1394854"/>
              <a:ext cx="954107" cy="461665"/>
            </a:xfrm>
            <a:prstGeom prst="rect">
              <a:avLst/>
            </a:prstGeom>
            <a:noFill/>
          </p:spPr>
          <p:txBody>
            <a:bodyPr wrap="none" rtlCol="0">
              <a:spAutoFit/>
            </a:bodyPr>
            <a:lstStyle/>
            <a:p>
              <a:pPr algn="l"/>
              <a:r>
                <a:rPr lang="en-GB" sz="2400" b="1" dirty="0" err="1">
                  <a:solidFill>
                    <a:schemeClr val="bg1"/>
                  </a:solidFill>
                  <a:highlight>
                    <a:srgbClr val="203864"/>
                  </a:highlight>
                </a:rPr>
                <a:t>notar</a:t>
              </a:r>
              <a:endParaRPr lang="es-GB" sz="2400" b="1" dirty="0">
                <a:solidFill>
                  <a:schemeClr val="bg1"/>
                </a:solidFill>
                <a:highlight>
                  <a:srgbClr val="203864"/>
                </a:highlight>
              </a:endParaRPr>
            </a:p>
          </p:txBody>
        </p:sp>
      </p:grpSp>
      <p:grpSp>
        <p:nvGrpSpPr>
          <p:cNvPr id="19" name="Grupo 18">
            <a:extLst>
              <a:ext uri="{FF2B5EF4-FFF2-40B4-BE49-F238E27FC236}">
                <a16:creationId xmlns:a16="http://schemas.microsoft.com/office/drawing/2014/main" id="{3A25E983-857A-264A-99F9-5DCF3339CA76}"/>
              </a:ext>
            </a:extLst>
          </p:cNvPr>
          <p:cNvGrpSpPr/>
          <p:nvPr/>
        </p:nvGrpSpPr>
        <p:grpSpPr>
          <a:xfrm>
            <a:off x="13827557" y="-2555045"/>
            <a:ext cx="2992114" cy="2882036"/>
            <a:chOff x="10106754" y="4790268"/>
            <a:chExt cx="2992114" cy="2882036"/>
          </a:xfrm>
        </p:grpSpPr>
        <p:pic>
          <p:nvPicPr>
            <p:cNvPr id="1046" name="Picture 22" descr="rocket ship clipart - Clip Art Library">
              <a:extLst>
                <a:ext uri="{FF2B5EF4-FFF2-40B4-BE49-F238E27FC236}">
                  <a16:creationId xmlns:a16="http://schemas.microsoft.com/office/drawing/2014/main" id="{298508BF-03E4-6044-BEE1-FE0FF1719C5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1714997">
              <a:off x="10106754" y="4790268"/>
              <a:ext cx="2992114" cy="2882036"/>
            </a:xfrm>
            <a:prstGeom prst="rect">
              <a:avLst/>
            </a:prstGeom>
            <a:noFill/>
            <a:extLst>
              <a:ext uri="{909E8E84-426E-40DD-AFC4-6F175D3DCCD1}">
                <a14:hiddenFill xmlns:a14="http://schemas.microsoft.com/office/drawing/2010/main">
                  <a:solidFill>
                    <a:srgbClr val="FFFFFF"/>
                  </a:solidFill>
                </a14:hiddenFill>
              </a:ext>
            </a:extLst>
          </p:spPr>
        </p:pic>
        <p:sp>
          <p:nvSpPr>
            <p:cNvPr id="34" name="CuadroTexto 33">
              <a:extLst>
                <a:ext uri="{FF2B5EF4-FFF2-40B4-BE49-F238E27FC236}">
                  <a16:creationId xmlns:a16="http://schemas.microsoft.com/office/drawing/2014/main" id="{9A74F11E-4961-2446-9EAC-E847B45A81ED}"/>
                </a:ext>
              </a:extLst>
            </p:cNvPr>
            <p:cNvSpPr txBox="1"/>
            <p:nvPr/>
          </p:nvSpPr>
          <p:spPr>
            <a:xfrm rot="19869708">
              <a:off x="10155017" y="6418037"/>
              <a:ext cx="1383712" cy="461665"/>
            </a:xfrm>
            <a:prstGeom prst="rect">
              <a:avLst/>
            </a:prstGeom>
            <a:noFill/>
          </p:spPr>
          <p:txBody>
            <a:bodyPr wrap="none" rtlCol="0">
              <a:spAutoFit/>
            </a:bodyPr>
            <a:lstStyle/>
            <a:p>
              <a:pPr algn="l"/>
              <a:r>
                <a:rPr lang="en-GB" sz="2400" b="1" dirty="0">
                  <a:solidFill>
                    <a:schemeClr val="bg1"/>
                  </a:solidFill>
                  <a:highlight>
                    <a:srgbClr val="203864"/>
                  </a:highlight>
                </a:rPr>
                <a:t>resolver</a:t>
              </a:r>
              <a:endParaRPr lang="es-GB" sz="2400" b="1" dirty="0">
                <a:solidFill>
                  <a:schemeClr val="bg1"/>
                </a:solidFill>
                <a:highlight>
                  <a:srgbClr val="203864"/>
                </a:highlight>
              </a:endParaRPr>
            </a:p>
          </p:txBody>
        </p:sp>
      </p:grpSp>
      <p:grpSp>
        <p:nvGrpSpPr>
          <p:cNvPr id="20" name="Grupo 19">
            <a:extLst>
              <a:ext uri="{FF2B5EF4-FFF2-40B4-BE49-F238E27FC236}">
                <a16:creationId xmlns:a16="http://schemas.microsoft.com/office/drawing/2014/main" id="{8C9CFEE8-220A-8A45-A552-5D19B96B0FE4}"/>
              </a:ext>
            </a:extLst>
          </p:cNvPr>
          <p:cNvGrpSpPr/>
          <p:nvPr/>
        </p:nvGrpSpPr>
        <p:grpSpPr>
          <a:xfrm>
            <a:off x="12192424" y="5645409"/>
            <a:ext cx="3213999" cy="2410499"/>
            <a:chOff x="1267606" y="1544083"/>
            <a:chExt cx="3213999" cy="2410499"/>
          </a:xfrm>
        </p:grpSpPr>
        <p:pic>
          <p:nvPicPr>
            <p:cNvPr id="1048" name="Picture 24" descr="Free Spaceship Png Images, Download Free Clip Art, Free Clip Art ...">
              <a:extLst>
                <a:ext uri="{FF2B5EF4-FFF2-40B4-BE49-F238E27FC236}">
                  <a16:creationId xmlns:a16="http://schemas.microsoft.com/office/drawing/2014/main" id="{14292570-0EF7-E845-960C-0F62BC81E62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67606" y="1544083"/>
              <a:ext cx="3213999" cy="2410499"/>
            </a:xfrm>
            <a:prstGeom prst="rect">
              <a:avLst/>
            </a:prstGeom>
            <a:noFill/>
            <a:extLst>
              <a:ext uri="{909E8E84-426E-40DD-AFC4-6F175D3DCCD1}">
                <a14:hiddenFill xmlns:a14="http://schemas.microsoft.com/office/drawing/2010/main">
                  <a:solidFill>
                    <a:srgbClr val="FFFFFF"/>
                  </a:solidFill>
                </a14:hiddenFill>
              </a:ext>
            </a:extLst>
          </p:spPr>
        </p:pic>
        <p:sp>
          <p:nvSpPr>
            <p:cNvPr id="37" name="CuadroTexto 36">
              <a:extLst>
                <a:ext uri="{FF2B5EF4-FFF2-40B4-BE49-F238E27FC236}">
                  <a16:creationId xmlns:a16="http://schemas.microsoft.com/office/drawing/2014/main" id="{B4EB0115-AC3F-354A-9624-F1A1D01FF25C}"/>
                </a:ext>
              </a:extLst>
            </p:cNvPr>
            <p:cNvSpPr txBox="1"/>
            <p:nvPr/>
          </p:nvSpPr>
          <p:spPr>
            <a:xfrm>
              <a:off x="2225578" y="2852940"/>
              <a:ext cx="1396536" cy="461665"/>
            </a:xfrm>
            <a:prstGeom prst="rect">
              <a:avLst/>
            </a:prstGeom>
            <a:noFill/>
          </p:spPr>
          <p:txBody>
            <a:bodyPr wrap="none" rtlCol="0">
              <a:spAutoFit/>
            </a:bodyPr>
            <a:lstStyle/>
            <a:p>
              <a:pPr algn="l"/>
              <a:r>
                <a:rPr lang="en-GB" sz="2400" b="1" dirty="0">
                  <a:solidFill>
                    <a:schemeClr val="bg1"/>
                  </a:solidFill>
                  <a:highlight>
                    <a:srgbClr val="203864"/>
                  </a:highlight>
                </a:rPr>
                <a:t>el </a:t>
              </a:r>
              <a:r>
                <a:rPr lang="en-GB" sz="2400" b="1" dirty="0" err="1">
                  <a:solidFill>
                    <a:schemeClr val="bg1"/>
                  </a:solidFill>
                  <a:highlight>
                    <a:srgbClr val="203864"/>
                  </a:highlight>
                </a:rPr>
                <a:t>vidrio</a:t>
              </a:r>
              <a:endParaRPr lang="es-GB" sz="2400" b="1" dirty="0">
                <a:solidFill>
                  <a:schemeClr val="bg1"/>
                </a:solidFill>
                <a:highlight>
                  <a:srgbClr val="203864"/>
                </a:highlight>
              </a:endParaRPr>
            </a:p>
          </p:txBody>
        </p:sp>
      </p:grpSp>
      <p:grpSp>
        <p:nvGrpSpPr>
          <p:cNvPr id="21" name="Grupo 20">
            <a:extLst>
              <a:ext uri="{FF2B5EF4-FFF2-40B4-BE49-F238E27FC236}">
                <a16:creationId xmlns:a16="http://schemas.microsoft.com/office/drawing/2014/main" id="{06D4D61F-5FB2-404F-B3DB-6CA914E689FD}"/>
              </a:ext>
            </a:extLst>
          </p:cNvPr>
          <p:cNvGrpSpPr/>
          <p:nvPr/>
        </p:nvGrpSpPr>
        <p:grpSpPr>
          <a:xfrm>
            <a:off x="7671927" y="7603602"/>
            <a:ext cx="3434096" cy="2206407"/>
            <a:chOff x="4269623" y="5406461"/>
            <a:chExt cx="3434096" cy="2206407"/>
          </a:xfrm>
        </p:grpSpPr>
        <p:pic>
          <p:nvPicPr>
            <p:cNvPr id="1050" name="Picture 26" descr="Free Alien Spaceship Png, Download Free Clip Art, Free Clip Art on ...">
              <a:extLst>
                <a:ext uri="{FF2B5EF4-FFF2-40B4-BE49-F238E27FC236}">
                  <a16:creationId xmlns:a16="http://schemas.microsoft.com/office/drawing/2014/main" id="{1B722C0F-1799-A04E-B7AF-4B4CF011740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69623" y="5406461"/>
              <a:ext cx="3434096" cy="2206407"/>
            </a:xfrm>
            <a:prstGeom prst="rect">
              <a:avLst/>
            </a:prstGeom>
            <a:noFill/>
            <a:extLst>
              <a:ext uri="{909E8E84-426E-40DD-AFC4-6F175D3DCCD1}">
                <a14:hiddenFill xmlns:a14="http://schemas.microsoft.com/office/drawing/2010/main">
                  <a:solidFill>
                    <a:srgbClr val="FFFFFF"/>
                  </a:solidFill>
                </a14:hiddenFill>
              </a:ext>
            </a:extLst>
          </p:spPr>
        </p:pic>
        <p:sp>
          <p:nvSpPr>
            <p:cNvPr id="40" name="CuadroTexto 39">
              <a:extLst>
                <a:ext uri="{FF2B5EF4-FFF2-40B4-BE49-F238E27FC236}">
                  <a16:creationId xmlns:a16="http://schemas.microsoft.com/office/drawing/2014/main" id="{D4A6ED13-3571-594F-B780-B1F978C210CD}"/>
                </a:ext>
              </a:extLst>
            </p:cNvPr>
            <p:cNvSpPr txBox="1"/>
            <p:nvPr/>
          </p:nvSpPr>
          <p:spPr>
            <a:xfrm>
              <a:off x="5295714" y="6259384"/>
              <a:ext cx="1619354" cy="461665"/>
            </a:xfrm>
            <a:prstGeom prst="rect">
              <a:avLst/>
            </a:prstGeom>
            <a:noFill/>
          </p:spPr>
          <p:txBody>
            <a:bodyPr wrap="none" rtlCol="0">
              <a:spAutoFit/>
            </a:bodyPr>
            <a:lstStyle/>
            <a:p>
              <a:pPr algn="l"/>
              <a:r>
                <a:rPr lang="en-GB" sz="2400" b="1" dirty="0">
                  <a:solidFill>
                    <a:schemeClr val="bg1"/>
                  </a:solidFill>
                  <a:highlight>
                    <a:srgbClr val="203864"/>
                  </a:highlight>
                </a:rPr>
                <a:t>el bosque</a:t>
              </a:r>
              <a:endParaRPr lang="es-GB" sz="2400" b="1" dirty="0">
                <a:solidFill>
                  <a:schemeClr val="bg1"/>
                </a:solidFill>
                <a:highlight>
                  <a:srgbClr val="203864"/>
                </a:highlight>
              </a:endParaRPr>
            </a:p>
          </p:txBody>
        </p:sp>
      </p:grpSp>
      <p:grpSp>
        <p:nvGrpSpPr>
          <p:cNvPr id="23" name="Grupo 22">
            <a:extLst>
              <a:ext uri="{FF2B5EF4-FFF2-40B4-BE49-F238E27FC236}">
                <a16:creationId xmlns:a16="http://schemas.microsoft.com/office/drawing/2014/main" id="{3364BCDE-DEAA-0446-8A16-D48DF5AA3315}"/>
              </a:ext>
            </a:extLst>
          </p:cNvPr>
          <p:cNvGrpSpPr/>
          <p:nvPr/>
        </p:nvGrpSpPr>
        <p:grpSpPr>
          <a:xfrm>
            <a:off x="-4574651" y="5820940"/>
            <a:ext cx="3295102" cy="2059439"/>
            <a:chOff x="173316" y="6289479"/>
            <a:chExt cx="3295102" cy="2059439"/>
          </a:xfrm>
        </p:grpSpPr>
        <p:pic>
          <p:nvPicPr>
            <p:cNvPr id="1052" name="Picture 28" descr="rocket ship name tag - Clip Art Library">
              <a:extLst>
                <a:ext uri="{FF2B5EF4-FFF2-40B4-BE49-F238E27FC236}">
                  <a16:creationId xmlns:a16="http://schemas.microsoft.com/office/drawing/2014/main" id="{7589FC55-E749-3840-B755-2E6B0FE236D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316" y="6289479"/>
              <a:ext cx="3295102" cy="2059439"/>
            </a:xfrm>
            <a:prstGeom prst="rect">
              <a:avLst/>
            </a:prstGeom>
            <a:noFill/>
            <a:extLst>
              <a:ext uri="{909E8E84-426E-40DD-AFC4-6F175D3DCCD1}">
                <a14:hiddenFill xmlns:a14="http://schemas.microsoft.com/office/drawing/2010/main">
                  <a:solidFill>
                    <a:srgbClr val="FFFFFF"/>
                  </a:solidFill>
                </a14:hiddenFill>
              </a:ext>
            </a:extLst>
          </p:spPr>
        </p:pic>
        <p:sp>
          <p:nvSpPr>
            <p:cNvPr id="43" name="CuadroTexto 42">
              <a:extLst>
                <a:ext uri="{FF2B5EF4-FFF2-40B4-BE49-F238E27FC236}">
                  <a16:creationId xmlns:a16="http://schemas.microsoft.com/office/drawing/2014/main" id="{C2F744AD-6CE2-FE4E-BFB0-0786AAB21C56}"/>
                </a:ext>
              </a:extLst>
            </p:cNvPr>
            <p:cNvSpPr txBox="1"/>
            <p:nvPr/>
          </p:nvSpPr>
          <p:spPr>
            <a:xfrm rot="20996347">
              <a:off x="1343944" y="6653441"/>
              <a:ext cx="1610061" cy="830997"/>
            </a:xfrm>
            <a:prstGeom prst="rect">
              <a:avLst/>
            </a:prstGeom>
            <a:solidFill>
              <a:srgbClr val="203864"/>
            </a:solidFill>
          </p:spPr>
          <p:txBody>
            <a:bodyPr wrap="square" rtlCol="0">
              <a:spAutoFit/>
            </a:bodyPr>
            <a:lstStyle/>
            <a:p>
              <a:pPr algn="ctr"/>
              <a:r>
                <a:rPr lang="en-GB" sz="2400" b="1">
                  <a:solidFill>
                    <a:schemeClr val="bg1"/>
                  </a:solidFill>
                  <a:highlight>
                    <a:srgbClr val="203864"/>
                  </a:highlight>
                </a:rPr>
                <a:t>el recurso</a:t>
              </a:r>
              <a:endParaRPr lang="es-GB" sz="2400" b="1" dirty="0">
                <a:solidFill>
                  <a:schemeClr val="bg1"/>
                </a:solidFill>
                <a:highlight>
                  <a:srgbClr val="203864"/>
                </a:highlight>
              </a:endParaRPr>
            </a:p>
          </p:txBody>
        </p:sp>
      </p:grpSp>
      <p:grpSp>
        <p:nvGrpSpPr>
          <p:cNvPr id="24" name="Grupo 23">
            <a:extLst>
              <a:ext uri="{FF2B5EF4-FFF2-40B4-BE49-F238E27FC236}">
                <a16:creationId xmlns:a16="http://schemas.microsoft.com/office/drawing/2014/main" id="{0ADB04C6-3BF5-6F49-94A4-9DD5AE847CFF}"/>
              </a:ext>
            </a:extLst>
          </p:cNvPr>
          <p:cNvGrpSpPr/>
          <p:nvPr/>
        </p:nvGrpSpPr>
        <p:grpSpPr>
          <a:xfrm>
            <a:off x="-4148100" y="-166383"/>
            <a:ext cx="3451616" cy="2963232"/>
            <a:chOff x="4608601" y="5056761"/>
            <a:chExt cx="3451616" cy="2963232"/>
          </a:xfrm>
        </p:grpSpPr>
        <p:pic>
          <p:nvPicPr>
            <p:cNvPr id="1054" name="Picture 30" descr="cartoon spaceship and astronaut - Clip Art Library">
              <a:extLst>
                <a:ext uri="{FF2B5EF4-FFF2-40B4-BE49-F238E27FC236}">
                  <a16:creationId xmlns:a16="http://schemas.microsoft.com/office/drawing/2014/main" id="{2E6B98F3-E151-A24C-B35B-57B7FAE7153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545477">
              <a:off x="4608601" y="5056761"/>
              <a:ext cx="3451616" cy="2963232"/>
            </a:xfrm>
            <a:prstGeom prst="rect">
              <a:avLst/>
            </a:prstGeom>
            <a:noFill/>
            <a:extLst>
              <a:ext uri="{909E8E84-426E-40DD-AFC4-6F175D3DCCD1}">
                <a14:hiddenFill xmlns:a14="http://schemas.microsoft.com/office/drawing/2010/main">
                  <a:solidFill>
                    <a:srgbClr val="FFFFFF"/>
                  </a:solidFill>
                </a14:hiddenFill>
              </a:ext>
            </a:extLst>
          </p:spPr>
        </p:pic>
        <p:sp>
          <p:nvSpPr>
            <p:cNvPr id="49" name="CuadroTexto 48">
              <a:extLst>
                <a:ext uri="{FF2B5EF4-FFF2-40B4-BE49-F238E27FC236}">
                  <a16:creationId xmlns:a16="http://schemas.microsoft.com/office/drawing/2014/main" id="{06B4D62C-BC2B-954A-B70E-BA8862E470EC}"/>
                </a:ext>
              </a:extLst>
            </p:cNvPr>
            <p:cNvSpPr txBox="1"/>
            <p:nvPr/>
          </p:nvSpPr>
          <p:spPr>
            <a:xfrm rot="19649130">
              <a:off x="6060315" y="6674152"/>
              <a:ext cx="1860741" cy="461665"/>
            </a:xfrm>
            <a:prstGeom prst="rect">
              <a:avLst/>
            </a:prstGeom>
            <a:solidFill>
              <a:srgbClr val="203864"/>
            </a:solidFill>
          </p:spPr>
          <p:txBody>
            <a:bodyPr wrap="square" rtlCol="0">
              <a:spAutoFit/>
            </a:bodyPr>
            <a:lstStyle/>
            <a:p>
              <a:pPr algn="ctr"/>
              <a:r>
                <a:rPr lang="en-GB" sz="2400" b="1" dirty="0" err="1">
                  <a:solidFill>
                    <a:schemeClr val="bg1"/>
                  </a:solidFill>
                  <a:highlight>
                    <a:srgbClr val="203864"/>
                  </a:highlight>
                </a:rPr>
                <a:t>animar</a:t>
              </a:r>
              <a:endParaRPr lang="es-GB" sz="2400" b="1" dirty="0">
                <a:solidFill>
                  <a:schemeClr val="bg1"/>
                </a:solidFill>
                <a:highlight>
                  <a:srgbClr val="203864"/>
                </a:highlight>
              </a:endParaRPr>
            </a:p>
          </p:txBody>
        </p:sp>
      </p:grpSp>
    </p:spTree>
    <p:extLst>
      <p:ext uri="{BB962C8B-B14F-4D97-AF65-F5344CB8AC3E}">
        <p14:creationId xmlns:p14="http://schemas.microsoft.com/office/powerpoint/2010/main" val="213676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12149 0.09699 C 0.25873 0.11181 0.3961 0.12639 0.52683 0.11134 C 0.65756 0.0963 0.78894 0.15232 0.90586 0.00695 C 1.02279 -0.13842 1.12552 -0.44954 1.22813 -0.76065 " pathEditMode="relative" ptsTypes="AAAA">
                                      <p:cBhvr>
                                        <p:cTn id="6" dur="800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95833E-6 -4.44444E-6 C -0.17761 -0.14953 -0.35508 -0.29861 -0.44571 -0.4125 C -0.53633 -0.52592 -0.58099 -0.62037 -0.54375 -0.68171 C -0.50677 -0.74351 -0.18086 -0.65277 -0.22279 -0.78078 C -0.26498 -0.90902 -0.53034 -1.18009 -0.79558 -1.45046 " pathEditMode="relative" rAng="0" ptsTypes="AAAAA">
                                      <p:cBhvr>
                                        <p:cTn id="10" dur="8000" fill="hold"/>
                                        <p:tgtEl>
                                          <p:spTgt spid="21"/>
                                        </p:tgtEl>
                                        <p:attrNameLst>
                                          <p:attrName>ppt_x</p:attrName>
                                          <p:attrName>ppt_y</p:attrName>
                                        </p:attrNameLst>
                                      </p:cBhvr>
                                      <p:rCtr x="-39779" y="-72523"/>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15261 0.14908 C -0.33321 0.26829 -0.51433 0.3875 -0.5905 0.49861 C -0.66719 0.60972 -0.5418 0.75625 -0.61289 0.81574 C -0.68451 0.87523 -0.89779 0.77732 -1.02031 0.85533 C -1.14336 0.93333 -1.35065 1.28426 -1.35065 1.28449 L -1.35065 1.28426 L -1.375 1.30926 " pathEditMode="relative" rAng="0" ptsTypes="AAAAAAA">
                                      <p:cBhvr>
                                        <p:cTn id="14" dur="8000" fill="hold"/>
                                        <p:tgtEl>
                                          <p:spTgt spid="19"/>
                                        </p:tgtEl>
                                        <p:attrNameLst>
                                          <p:attrName>ppt_x</p:attrName>
                                          <p:attrName>ppt_y</p:attrName>
                                        </p:attrNameLst>
                                      </p:cBhvr>
                                      <p:rCtr x="-61120" y="58009"/>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5677 0.06782 C 0.15886 0.23611 0.26081 0.40463 0.35274 0.42801 C 0.44453 0.45139 0.52865 0.18125 0.60808 0.20833 C 0.6875 0.23518 0.71185 0.59189 0.82904 0.59004 C 0.94636 0.58842 1.12891 0.39282 1.31159 0.19745 " pathEditMode="relative" ptsTypes="AAAAA">
                                      <p:cBhvr>
                                        <p:cTn id="18" dur="8000" fill="hold"/>
                                        <p:tgtEl>
                                          <p:spTgt spid="24"/>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8789 -0.02592 C -0.29779 -0.06227 -0.50755 -0.09861 -0.53177 -0.14143 C -0.55612 -0.18403 -0.1694 -0.20324 -0.23385 -0.28194 C -0.29844 -0.36065 -0.74935 -0.47754 -0.91901 -0.61342 C -1.08854 -0.74907 -1.16979 -0.92268 -1.2513 -1.09606 " pathEditMode="relative" ptsTypes="AAAAA">
                                      <p:cBhvr>
                                        <p:cTn id="22" dur="8000" fill="hold"/>
                                        <p:tgtEl>
                                          <p:spTgt spid="20"/>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5651 -0.14236 C 0.10287 -0.31782 0.14935 -0.49328 0.24089 -0.58935 C 0.33242 -0.68541 0.5237 -0.66018 0.60586 -0.71898 C 0.68789 -0.77801 0.70039 -0.81504 0.7336 -0.94236 C 0.76667 -1.06967 0.78555 -1.27615 0.80456 -1.48287 " pathEditMode="relative" rAng="0" ptsTypes="AAAAA">
                                      <p:cBhvr>
                                        <p:cTn id="26" dur="8000" fill="hold"/>
                                        <p:tgtEl>
                                          <p:spTgt spid="14"/>
                                        </p:tgtEl>
                                        <p:attrNameLst>
                                          <p:attrName>ppt_x</p:attrName>
                                          <p:attrName>ppt_y</p:attrName>
                                        </p:attrNameLst>
                                      </p:cBhvr>
                                      <p:rCtr x="37396" y="-67037"/>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7669 -0.08797 C 0.2168 -0.2345 0.35703 -0.38102 0.39896 -0.50579 C 0.44076 -0.63079 0.31211 -0.76598 0.328 -0.8375 C 0.34388 -0.9088 0.42396 -0.82362 0.49414 -0.93473 C 0.56445 -1.04584 0.65703 -1.275 0.74961 -1.50394 " pathEditMode="relative" ptsTypes="AAAAA">
                                      <p:cBhvr>
                                        <p:cTn id="30" dur="8000" fill="hold"/>
                                        <p:tgtEl>
                                          <p:spTgt spid="11"/>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7604 0.09815 C -0.1763 0.14606 -0.27643 0.19375 -0.4207 0.20625 C -0.56497 0.21898 -0.82604 0.23449 -0.94166 0.17384 C -1.05716 0.11319 -1.02174 -0.10231 -1.11393 -0.15764 C -1.20612 -0.21273 -1.35039 -0.18519 -1.49492 -0.15764 " pathEditMode="relative" ptsTypes="AAAAA">
                                      <p:cBhvr>
                                        <p:cTn id="34" dur="8000" fill="hold"/>
                                        <p:tgtEl>
                                          <p:spTgt spid="16"/>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19257 -0.04143 C -0.272 0.07639 -0.35143 0.19445 -0.44401 0.23958 C -0.53658 0.28472 -0.64023 0.25695 -0.74804 0.22847 C -0.85572 0.20046 -1.06992 -0.05347 -1.09062 0.07014 C -1.11119 0.19398 -0.9914 0.58264 -0.87161 0.9713 " pathEditMode="relative" rAng="0" ptsTypes="AAAAA">
                                      <p:cBhvr>
                                        <p:cTn id="38" dur="8000" fill="hold"/>
                                        <p:tgtEl>
                                          <p:spTgt spid="17"/>
                                        </p:tgtEl>
                                        <p:attrNameLst>
                                          <p:attrName>ppt_x</p:attrName>
                                          <p:attrName>ppt_y</p:attrName>
                                        </p:attrNameLst>
                                      </p:cBhvr>
                                      <p:rCtr x="-45026" y="50625"/>
                                    </p:animMotion>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09948 -0.07871 C -0.18959 -0.23496 -0.27956 -0.39121 -0.30834 -0.50047 C -0.33698 -0.60973 -0.17891 -0.63797 -0.27188 -0.73473 C -0.36472 -0.83149 -0.75456 -0.94121 -0.86576 -1.08056 C -0.97683 -1.21991 -0.95782 -1.39514 -0.93868 -1.57061 " pathEditMode="relative" ptsTypes="AAAAA">
                                      <p:cBhvr>
                                        <p:cTn id="42" dur="8000" fill="hold"/>
                                        <p:tgtEl>
                                          <p:spTgt spid="12"/>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494 -0.01528 C 0.17239 -0.03287 0.33971 -0.05069 0.46914 -0.16296 C 0.59843 -0.27523 0.68255 -0.59352 0.78125 -0.68912 C 0.87994 -0.78449 0.99179 -0.65069 1.06093 -0.73588 C 1.1302 -0.82129 1.16354 -1.01088 1.19674 -1.20069 " pathEditMode="relative" ptsTypes="AAAAA">
                                      <p:cBhvr>
                                        <p:cTn id="46" dur="8000" fill="hold"/>
                                        <p:tgtEl>
                                          <p:spTgt spid="23"/>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0508 0.27848 C -0.09089 0.40417 -0.17669 0.5301 -0.15508 0.64213 C -0.13346 0.75463 0.10026 0.80232 0.12461 0.95209 C 0.14896 1.10162 0.06992 1.32061 -0.00911 1.53959 " pathEditMode="relative" rAng="0" ptsTypes="AAAA">
                                      <p:cBhvr>
                                        <p:cTn id="50" dur="6000" fill="hold"/>
                                        <p:tgtEl>
                                          <p:spTgt spid="13"/>
                                        </p:tgtEl>
                                        <p:attrNameLst>
                                          <p:attrName>ppt_x</p:attrName>
                                          <p:attrName>ppt_y</p:attrName>
                                        </p:attrNameLst>
                                      </p:cBhvr>
                                      <p:rCtr x="-964" y="6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4188159" y="4441451"/>
            <a:ext cx="29960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hit, bang</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7856030" y="4415750"/>
            <a:ext cx="15421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arrival</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325832" y="4441452"/>
            <a:ext cx="2940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wedding</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912563" y="1275928"/>
            <a:ext cx="1439862" cy="4462189"/>
            <a:chOff x="10558328" y="1163992"/>
            <a:chExt cx="1439862" cy="4462189"/>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3" name="TextBox 2"/>
          <p:cNvSpPr txBox="1"/>
          <p:nvPr/>
        </p:nvSpPr>
        <p:spPr>
          <a:xfrm>
            <a:off x="457200" y="2995814"/>
            <a:ext cx="2374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a:ln w="12700">
                  <a:solidFill>
                    <a:srgbClr val="A5A5A5">
                      <a:lumMod val="50000"/>
                    </a:srgbClr>
                  </a:solidFill>
                  <a:prstDash val="solid"/>
                </a:ln>
                <a:solidFill>
                  <a:srgbClr val="ED7D31"/>
                </a:solidFill>
                <a:effectLst>
                  <a:innerShdw blurRad="177800">
                    <a:srgbClr val="A5A5A5">
                      <a:lumMod val="50000"/>
                    </a:srgbClr>
                  </a:innerShdw>
                </a:effectLst>
                <a:latin typeface="Century Gothic" panose="020F0302020204030204"/>
                <a:ea typeface="+mn-ea"/>
                <a:cs typeface="+mn-cs"/>
              </a:rPr>
              <a:t>la boda</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19" name="TextBox 18"/>
          <p:cNvSpPr txBox="1"/>
          <p:nvPr/>
        </p:nvSpPr>
        <p:spPr>
          <a:xfrm>
            <a:off x="4080509" y="2995813"/>
            <a:ext cx="2374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el golpe</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0" name="TextBox 19"/>
          <p:cNvSpPr txBox="1"/>
          <p:nvPr/>
        </p:nvSpPr>
        <p:spPr>
          <a:xfrm>
            <a:off x="7401321" y="2995813"/>
            <a:ext cx="29770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a:ln w="12700">
                  <a:solidFill>
                    <a:srgbClr val="A5A5A5">
                      <a:lumMod val="50000"/>
                    </a:srgbClr>
                  </a:solidFill>
                  <a:prstDash val="solid"/>
                </a:ln>
                <a:solidFill>
                  <a:srgbClr val="ED7D31"/>
                </a:solidFill>
                <a:effectLst>
                  <a:innerShdw blurRad="177800">
                    <a:srgbClr val="A5A5A5">
                      <a:lumMod val="50000"/>
                    </a:srgbClr>
                  </a:innerShdw>
                </a:effectLst>
                <a:latin typeface="Century Gothic" panose="020F0302020204030204"/>
                <a:ea typeface="+mn-ea"/>
                <a:cs typeface="+mn-cs"/>
              </a:rPr>
              <a:t>la llegada</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1" name="TextBox 20"/>
          <p:cNvSpPr txBox="1"/>
          <p:nvPr/>
        </p:nvSpPr>
        <p:spPr>
          <a:xfrm>
            <a:off x="1908809" y="1550176"/>
            <a:ext cx="6718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¿Cómo se dice en español?</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1988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3000"/>
                                        <p:tgtEl>
                                          <p:spTgt spid="9"/>
                                        </p:tgtEl>
                                      </p:cBhvr>
                                    </p:animEffect>
                                    <p:set>
                                      <p:cBhvr>
                                        <p:cTn id="24"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P spid="3"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3769955" y="4441452"/>
            <a:ext cx="29960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kern="1200" dirty="0">
                <a:solidFill>
                  <a:srgbClr val="4472C4">
                    <a:lumMod val="50000"/>
                  </a:srgbClr>
                </a:solidFill>
                <a:latin typeface="Century Gothic" panose="020F0302020204030204"/>
                <a:ea typeface="+mn-ea"/>
                <a:cs typeface="+mn-cs"/>
              </a:rPr>
              <a:t>taste (</a:t>
            </a:r>
            <a:r>
              <a:rPr lang="fr-FR" sz="3200" kern="1200" dirty="0" err="1">
                <a:solidFill>
                  <a:srgbClr val="4472C4">
                    <a:lumMod val="50000"/>
                  </a:srgbClr>
                </a:solidFill>
                <a:latin typeface="Century Gothic" panose="020F0302020204030204"/>
                <a:ea typeface="+mn-ea"/>
                <a:cs typeface="+mn-cs"/>
              </a:rPr>
              <a:t>noun</a:t>
            </a:r>
            <a:r>
              <a:rPr lang="fr-FR" sz="3200" kern="1200" dirty="0">
                <a:solidFill>
                  <a:srgbClr val="4472C4">
                    <a:lumMod val="50000"/>
                  </a:srgbClr>
                </a:solidFill>
                <a:latin typeface="Century Gothic" panose="020F0302020204030204"/>
                <a:ea typeface="+mn-ea"/>
                <a:cs typeface="+mn-cs"/>
              </a:rPr>
              <a:t>)</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7392580" y="4409601"/>
            <a:ext cx="27679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straightaway</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325832" y="4441452"/>
            <a:ext cx="2940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smell (noun)</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912563" y="1275928"/>
            <a:ext cx="1439862" cy="4462189"/>
            <a:chOff x="10558328" y="1163992"/>
            <a:chExt cx="1439862" cy="4462189"/>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3" name="TextBox 2"/>
          <p:cNvSpPr txBox="1"/>
          <p:nvPr/>
        </p:nvSpPr>
        <p:spPr>
          <a:xfrm>
            <a:off x="721359" y="2995813"/>
            <a:ext cx="2374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noProof="0">
                <a:ln w="12700">
                  <a:solidFill>
                    <a:srgbClr val="A5A5A5">
                      <a:lumMod val="50000"/>
                    </a:srgbClr>
                  </a:solidFill>
                  <a:prstDash val="solid"/>
                </a:ln>
                <a:solidFill>
                  <a:srgbClr val="ED7D31"/>
                </a:solidFill>
                <a:effectLst>
                  <a:innerShdw blurRad="177800">
                    <a:srgbClr val="A5A5A5">
                      <a:lumMod val="50000"/>
                    </a:srgbClr>
                  </a:innerShdw>
                </a:effectLst>
                <a:latin typeface="Century Gothic" panose="020F0302020204030204"/>
                <a:ea typeface="+mn-ea"/>
                <a:cs typeface="+mn-cs"/>
              </a:rPr>
              <a:t>el olor</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19" name="TextBox 18"/>
          <p:cNvSpPr txBox="1"/>
          <p:nvPr/>
        </p:nvSpPr>
        <p:spPr>
          <a:xfrm>
            <a:off x="4039490" y="2995814"/>
            <a:ext cx="2374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el sabor</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0" name="TextBox 19"/>
          <p:cNvSpPr txBox="1"/>
          <p:nvPr/>
        </p:nvSpPr>
        <p:spPr>
          <a:xfrm>
            <a:off x="7401321" y="2995813"/>
            <a:ext cx="29770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a:ln w="12700">
                  <a:solidFill>
                    <a:srgbClr val="A5A5A5">
                      <a:lumMod val="50000"/>
                    </a:srgbClr>
                  </a:solidFill>
                  <a:prstDash val="solid"/>
                </a:ln>
                <a:solidFill>
                  <a:srgbClr val="ED7D31"/>
                </a:solidFill>
                <a:effectLst>
                  <a:innerShdw blurRad="177800">
                    <a:srgbClr val="A5A5A5">
                      <a:lumMod val="50000"/>
                    </a:srgbClr>
                  </a:innerShdw>
                </a:effectLst>
                <a:latin typeface="Century Gothic" panose="020F0302020204030204"/>
                <a:ea typeface="+mn-ea"/>
                <a:cs typeface="+mn-cs"/>
              </a:rPr>
              <a:t>enseguida</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1" name="TextBox 20"/>
          <p:cNvSpPr txBox="1"/>
          <p:nvPr/>
        </p:nvSpPr>
        <p:spPr>
          <a:xfrm>
            <a:off x="1908809" y="1550176"/>
            <a:ext cx="6718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¿Cómo se dice en español?</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5787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3000"/>
                                        <p:tgtEl>
                                          <p:spTgt spid="9"/>
                                        </p:tgtEl>
                                      </p:cBhvr>
                                    </p:animEffect>
                                    <p:set>
                                      <p:cBhvr>
                                        <p:cTn id="24"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P spid="3"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2837389" y="4441452"/>
            <a:ext cx="32137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kern="1200" noProof="0" dirty="0">
                <a:solidFill>
                  <a:srgbClr val="4472C4">
                    <a:lumMod val="50000"/>
                  </a:srgbClr>
                </a:solidFill>
                <a:latin typeface="Century Gothic" panose="020F0302020204030204"/>
                <a:ea typeface="+mn-ea"/>
                <a:cs typeface="+mn-cs"/>
              </a:rPr>
              <a:t>all of a </a:t>
            </a:r>
            <a:r>
              <a:rPr lang="fr-FR" sz="3200" kern="1200" noProof="0" dirty="0" err="1">
                <a:solidFill>
                  <a:srgbClr val="4472C4">
                    <a:lumMod val="50000"/>
                  </a:srgbClr>
                </a:solidFill>
                <a:latin typeface="Century Gothic" panose="020F0302020204030204"/>
                <a:ea typeface="+mn-ea"/>
                <a:cs typeface="+mn-cs"/>
              </a:rPr>
              <a:t>sudden</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6741634" y="4407922"/>
            <a:ext cx="27679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kern="1200">
                <a:solidFill>
                  <a:srgbClr val="4472C4">
                    <a:lumMod val="50000"/>
                  </a:srgbClr>
                </a:solidFill>
                <a:latin typeface="Century Gothic" panose="020F0302020204030204"/>
                <a:ea typeface="+mn-ea"/>
                <a:cs typeface="+mn-cs"/>
              </a:rPr>
              <a:t>environment</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325832" y="4441452"/>
            <a:ext cx="2940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worldwide</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912563" y="1275928"/>
            <a:ext cx="1439862" cy="4462189"/>
            <a:chOff x="10558328" y="1163992"/>
            <a:chExt cx="1439862" cy="4462189"/>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3" name="TextBox 2"/>
          <p:cNvSpPr txBox="1"/>
          <p:nvPr/>
        </p:nvSpPr>
        <p:spPr>
          <a:xfrm>
            <a:off x="457200" y="2995814"/>
            <a:ext cx="2374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noProof="0">
                <a:ln w="12700">
                  <a:solidFill>
                    <a:srgbClr val="A5A5A5">
                      <a:lumMod val="50000"/>
                    </a:srgbClr>
                  </a:solidFill>
                  <a:prstDash val="solid"/>
                </a:ln>
                <a:solidFill>
                  <a:srgbClr val="ED7D31"/>
                </a:solidFill>
                <a:effectLst>
                  <a:innerShdw blurRad="177800">
                    <a:srgbClr val="A5A5A5">
                      <a:lumMod val="50000"/>
                    </a:srgbClr>
                  </a:innerShdw>
                </a:effectLst>
                <a:latin typeface="Century Gothic" panose="020F0302020204030204"/>
                <a:ea typeface="+mn-ea"/>
                <a:cs typeface="+mn-cs"/>
              </a:rPr>
              <a:t>mundial</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19" name="TextBox 18"/>
          <p:cNvSpPr txBox="1"/>
          <p:nvPr/>
        </p:nvSpPr>
        <p:spPr>
          <a:xfrm>
            <a:off x="2954256" y="2995812"/>
            <a:ext cx="27944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de </a:t>
            </a:r>
            <a:r>
              <a:rPr kumimoji="0" lang="en-GB" sz="3600" b="1" i="0" u="none" strike="noStrike" kern="1200" cap="none" spc="0" normalizeH="0" baseline="0" noProof="0" dirty="0" err="1">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repente</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0" name="TextBox 19"/>
          <p:cNvSpPr txBox="1"/>
          <p:nvPr/>
        </p:nvSpPr>
        <p:spPr>
          <a:xfrm>
            <a:off x="5880400" y="2979359"/>
            <a:ext cx="45675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noProof="0">
                <a:ln w="12700">
                  <a:solidFill>
                    <a:srgbClr val="A5A5A5">
                      <a:lumMod val="50000"/>
                    </a:srgbClr>
                  </a:solidFill>
                  <a:prstDash val="solid"/>
                </a:ln>
                <a:solidFill>
                  <a:srgbClr val="ED7D31"/>
                </a:solidFill>
                <a:effectLst>
                  <a:innerShdw blurRad="177800">
                    <a:srgbClr val="A5A5A5">
                      <a:lumMod val="50000"/>
                    </a:srgbClr>
                  </a:innerShdw>
                </a:effectLst>
                <a:latin typeface="Century Gothic" panose="020F0302020204030204"/>
                <a:ea typeface="+mn-ea"/>
                <a:cs typeface="+mn-cs"/>
              </a:rPr>
              <a:t>el medio ambiente</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1" name="TextBox 20"/>
          <p:cNvSpPr txBox="1"/>
          <p:nvPr/>
        </p:nvSpPr>
        <p:spPr>
          <a:xfrm>
            <a:off x="1908809" y="1550176"/>
            <a:ext cx="6718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¿Cómo se dice en español?</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9754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3000"/>
                                        <p:tgtEl>
                                          <p:spTgt spid="9"/>
                                        </p:tgtEl>
                                      </p:cBhvr>
                                    </p:animEffect>
                                    <p:set>
                                      <p:cBhvr>
                                        <p:cTn id="24"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P spid="3"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5316115" y="4403047"/>
            <a:ext cx="32137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kern="1200" noProof="0">
                <a:solidFill>
                  <a:srgbClr val="4472C4">
                    <a:lumMod val="50000"/>
                  </a:srgbClr>
                </a:solidFill>
                <a:latin typeface="Century Gothic" panose="020F0302020204030204"/>
                <a:ea typeface="+mn-ea"/>
                <a:cs typeface="+mn-cs"/>
              </a:rPr>
              <a:t>situation</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8383911" y="4367924"/>
            <a:ext cx="1691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kern="1200">
                <a:solidFill>
                  <a:srgbClr val="4472C4">
                    <a:lumMod val="50000"/>
                  </a:srgbClr>
                </a:solidFill>
                <a:latin typeface="Century Gothic" panose="020F0302020204030204"/>
                <a:ea typeface="+mn-ea"/>
                <a:cs typeface="+mn-cs"/>
              </a:rPr>
              <a:t>plastic</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873050" y="4367924"/>
            <a:ext cx="32943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kern="1200" dirty="0">
                <a:solidFill>
                  <a:srgbClr val="4472C4">
                    <a:lumMod val="50000"/>
                  </a:srgbClr>
                </a:solidFill>
                <a:latin typeface="Century Gothic" panose="020F0302020204030204"/>
                <a:ea typeface="+mn-ea"/>
                <a:cs typeface="+mn-cs"/>
              </a:rPr>
              <a:t>at the moment</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912563" y="1275928"/>
            <a:ext cx="1439862" cy="4462189"/>
            <a:chOff x="10558328" y="1163992"/>
            <a:chExt cx="1439862" cy="4462189"/>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3" name="TextBox 2"/>
          <p:cNvSpPr txBox="1"/>
          <p:nvPr/>
        </p:nvSpPr>
        <p:spPr>
          <a:xfrm>
            <a:off x="457199" y="2995814"/>
            <a:ext cx="43434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noProof="0">
                <a:ln w="12700">
                  <a:solidFill>
                    <a:srgbClr val="A5A5A5">
                      <a:lumMod val="50000"/>
                    </a:srgbClr>
                  </a:solidFill>
                  <a:prstDash val="solid"/>
                </a:ln>
                <a:solidFill>
                  <a:srgbClr val="ED7D31"/>
                </a:solidFill>
                <a:effectLst>
                  <a:innerShdw blurRad="177800">
                    <a:srgbClr val="A5A5A5">
                      <a:lumMod val="50000"/>
                    </a:srgbClr>
                  </a:innerShdw>
                </a:effectLst>
                <a:latin typeface="Century Gothic" panose="020F0302020204030204"/>
                <a:ea typeface="+mn-ea"/>
                <a:cs typeface="+mn-cs"/>
              </a:rPr>
              <a:t>en este momento</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19" name="TextBox 18"/>
          <p:cNvSpPr txBox="1"/>
          <p:nvPr/>
        </p:nvSpPr>
        <p:spPr>
          <a:xfrm>
            <a:off x="4891401" y="2995812"/>
            <a:ext cx="27944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a:ln w="12700">
                  <a:solidFill>
                    <a:srgbClr val="A5A5A5">
                      <a:lumMod val="50000"/>
                    </a:srgbClr>
                  </a:solidFill>
                  <a:prstDash val="solid"/>
                </a:ln>
                <a:solidFill>
                  <a:srgbClr val="ED7D31"/>
                </a:solidFill>
                <a:effectLst>
                  <a:innerShdw blurRad="177800">
                    <a:srgbClr val="A5A5A5">
                      <a:lumMod val="50000"/>
                    </a:srgbClr>
                  </a:innerShdw>
                </a:effectLst>
                <a:latin typeface="Century Gothic" panose="020F0302020204030204"/>
                <a:ea typeface="+mn-ea"/>
                <a:cs typeface="+mn-cs"/>
              </a:rPr>
              <a:t>la situación</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0" name="TextBox 19"/>
          <p:cNvSpPr txBox="1"/>
          <p:nvPr/>
        </p:nvSpPr>
        <p:spPr>
          <a:xfrm>
            <a:off x="7788794" y="2995812"/>
            <a:ext cx="29770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a:ln w="12700">
                  <a:solidFill>
                    <a:srgbClr val="A5A5A5">
                      <a:lumMod val="50000"/>
                    </a:srgbClr>
                  </a:solidFill>
                  <a:prstDash val="solid"/>
                </a:ln>
                <a:solidFill>
                  <a:srgbClr val="ED7D31"/>
                </a:solidFill>
                <a:effectLst>
                  <a:innerShdw blurRad="177800">
                    <a:srgbClr val="A5A5A5">
                      <a:lumMod val="50000"/>
                    </a:srgbClr>
                  </a:innerShdw>
                </a:effectLst>
                <a:latin typeface="Century Gothic" panose="020F0302020204030204"/>
                <a:ea typeface="+mn-ea"/>
                <a:cs typeface="+mn-cs"/>
              </a:rPr>
              <a:t>el plástico</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1" name="TextBox 20"/>
          <p:cNvSpPr txBox="1"/>
          <p:nvPr/>
        </p:nvSpPr>
        <p:spPr>
          <a:xfrm>
            <a:off x="1908809" y="1550176"/>
            <a:ext cx="6718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¿Cómo se dice en español?</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7960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3000"/>
                                        <p:tgtEl>
                                          <p:spTgt spid="9"/>
                                        </p:tgtEl>
                                      </p:cBhvr>
                                    </p:animEffect>
                                    <p:set>
                                      <p:cBhvr>
                                        <p:cTn id="24"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P spid="3"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4260428" y="4437627"/>
            <a:ext cx="321374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kern="1200" noProof="0" dirty="0">
                <a:solidFill>
                  <a:srgbClr val="4472C4">
                    <a:lumMod val="50000"/>
                  </a:srgbClr>
                </a:solidFill>
                <a:latin typeface="Century Gothic" panose="020F0302020204030204"/>
                <a:ea typeface="+mn-ea"/>
                <a:cs typeface="+mn-cs"/>
              </a:rPr>
              <a:t>to ban, to </a:t>
            </a:r>
            <a:r>
              <a:rPr lang="fr-FR" sz="3200" kern="1200" noProof="0" dirty="0" err="1">
                <a:solidFill>
                  <a:srgbClr val="4472C4">
                    <a:lumMod val="50000"/>
                  </a:srgbClr>
                </a:solidFill>
                <a:latin typeface="Century Gothic" panose="020F0302020204030204"/>
                <a:ea typeface="+mn-ea"/>
                <a:cs typeface="+mn-cs"/>
              </a:rPr>
              <a:t>prohibit</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7505528" y="4441452"/>
            <a:ext cx="276794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kern="1200">
                <a:solidFill>
                  <a:srgbClr val="4472C4">
                    <a:lumMod val="50000"/>
                  </a:srgbClr>
                </a:solidFill>
                <a:latin typeface="Century Gothic" panose="020F0302020204030204"/>
                <a:ea typeface="+mn-ea"/>
                <a:cs typeface="+mn-cs"/>
              </a:rPr>
              <a:t>to promote, promoting</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674748" y="4437627"/>
            <a:ext cx="294037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kern="1200">
                <a:solidFill>
                  <a:srgbClr val="4472C4">
                    <a:lumMod val="50000"/>
                  </a:srgbClr>
                </a:solidFill>
                <a:latin typeface="Century Gothic" panose="020F0302020204030204"/>
                <a:ea typeface="+mn-ea"/>
                <a:cs typeface="+mn-cs"/>
              </a:rPr>
              <a:t>to produce, producing</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912563" y="1275928"/>
            <a:ext cx="1439862" cy="4462189"/>
            <a:chOff x="10558328" y="1163992"/>
            <a:chExt cx="1439862" cy="4462189"/>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3" name="TextBox 2"/>
          <p:cNvSpPr txBox="1"/>
          <p:nvPr/>
        </p:nvSpPr>
        <p:spPr>
          <a:xfrm>
            <a:off x="674748" y="3005757"/>
            <a:ext cx="2374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noProof="0" dirty="0" err="1">
                <a:ln w="12700">
                  <a:solidFill>
                    <a:srgbClr val="A5A5A5">
                      <a:lumMod val="50000"/>
                    </a:srgbClr>
                  </a:solidFill>
                  <a:prstDash val="solid"/>
                </a:ln>
                <a:solidFill>
                  <a:srgbClr val="ED7D31"/>
                </a:solidFill>
                <a:effectLst>
                  <a:innerShdw blurRad="177800">
                    <a:srgbClr val="A5A5A5">
                      <a:lumMod val="50000"/>
                    </a:srgbClr>
                  </a:innerShdw>
                </a:effectLst>
                <a:latin typeface="Century Gothic" panose="020F0302020204030204"/>
                <a:ea typeface="+mn-ea"/>
                <a:cs typeface="+mn-cs"/>
              </a:rPr>
              <a:t>producir</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19" name="TextBox 18"/>
          <p:cNvSpPr txBox="1"/>
          <p:nvPr/>
        </p:nvSpPr>
        <p:spPr>
          <a:xfrm>
            <a:off x="4187190" y="2995813"/>
            <a:ext cx="27944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prohibir</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0" name="TextBox 19"/>
          <p:cNvSpPr txBox="1"/>
          <p:nvPr/>
        </p:nvSpPr>
        <p:spPr>
          <a:xfrm>
            <a:off x="7445837" y="2995813"/>
            <a:ext cx="29770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a:ln w="12700">
                  <a:solidFill>
                    <a:srgbClr val="A5A5A5">
                      <a:lumMod val="50000"/>
                    </a:srgbClr>
                  </a:solidFill>
                  <a:prstDash val="solid"/>
                </a:ln>
                <a:solidFill>
                  <a:srgbClr val="ED7D31"/>
                </a:solidFill>
                <a:effectLst>
                  <a:innerShdw blurRad="177800">
                    <a:srgbClr val="A5A5A5">
                      <a:lumMod val="50000"/>
                    </a:srgbClr>
                  </a:innerShdw>
                </a:effectLst>
                <a:latin typeface="Century Gothic" panose="020F0302020204030204"/>
                <a:ea typeface="+mn-ea"/>
                <a:cs typeface="+mn-cs"/>
              </a:rPr>
              <a:t>promover</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1" name="TextBox 20"/>
          <p:cNvSpPr txBox="1"/>
          <p:nvPr/>
        </p:nvSpPr>
        <p:spPr>
          <a:xfrm>
            <a:off x="1908809" y="1550176"/>
            <a:ext cx="6718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¿Cómo se dice en español?</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7072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3000"/>
                                        <p:tgtEl>
                                          <p:spTgt spid="9"/>
                                        </p:tgtEl>
                                      </p:cBhvr>
                                    </p:animEffect>
                                    <p:set>
                                      <p:cBhvr>
                                        <p:cTn id="24"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P spid="3"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11853" y="258166"/>
            <a:ext cx="131629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CC6A571-5731-4120-9CCE-13B635972106}"/>
              </a:ext>
            </a:extLst>
          </p:cNvPr>
          <p:cNvSpPr txBox="1"/>
          <p:nvPr/>
        </p:nvSpPr>
        <p:spPr>
          <a:xfrm>
            <a:off x="4029741" y="4421149"/>
            <a:ext cx="32137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kern="1200" noProof="0">
                <a:solidFill>
                  <a:srgbClr val="4472C4">
                    <a:lumMod val="50000"/>
                  </a:srgbClr>
                </a:solidFill>
                <a:latin typeface="Century Gothic" panose="020F0302020204030204"/>
                <a:ea typeface="+mn-ea"/>
                <a:cs typeface="+mn-cs"/>
              </a:rPr>
              <a:t>consumption</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34675C7D-B48A-4FAC-84D2-E3EE6F374E75}"/>
              </a:ext>
            </a:extLst>
          </p:cNvPr>
          <p:cNvSpPr txBox="1"/>
          <p:nvPr/>
        </p:nvSpPr>
        <p:spPr>
          <a:xfrm>
            <a:off x="8073959" y="4357348"/>
            <a:ext cx="27679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200" kern="1200">
                <a:solidFill>
                  <a:srgbClr val="4472C4">
                    <a:lumMod val="50000"/>
                  </a:srgbClr>
                </a:solidFill>
                <a:latin typeface="Century Gothic" panose="020F0302020204030204"/>
                <a:ea typeface="+mn-ea"/>
                <a:cs typeface="+mn-cs"/>
              </a:rPr>
              <a:t>effect</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3EAFD5EB-6075-44BA-AFBD-B7B3B6F7C832}"/>
              </a:ext>
            </a:extLst>
          </p:cNvPr>
          <p:cNvSpPr txBox="1"/>
          <p:nvPr/>
        </p:nvSpPr>
        <p:spPr>
          <a:xfrm>
            <a:off x="705163" y="4421149"/>
            <a:ext cx="294037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survive, </a:t>
            </a:r>
            <a:r>
              <a:rPr kumimoji="0" lang="fr-FR"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surviving</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3">
            <a:extLst>
              <a:ext uri="{FF2B5EF4-FFF2-40B4-BE49-F238E27FC236}">
                <a16:creationId xmlns:a16="http://schemas.microsoft.com/office/drawing/2014/main" id="{0A4F433F-0B25-48C5-BCB9-49BC78C3AECC}"/>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utoShape 11">
            <a:hlinkClick r:id="" action="ppaction://noaction" highlightClick="1"/>
            <a:extLst>
              <a:ext uri="{FF2B5EF4-FFF2-40B4-BE49-F238E27FC236}">
                <a16:creationId xmlns:a16="http://schemas.microsoft.com/office/drawing/2014/main" id="{D4BEBCD9-3976-420A-B68B-98B6C6728468}"/>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sp>
        <p:nvSpPr>
          <p:cNvPr id="11" name="Rectangle 2">
            <a:extLst>
              <a:ext uri="{FF2B5EF4-FFF2-40B4-BE49-F238E27FC236}">
                <a16:creationId xmlns:a16="http://schemas.microsoft.com/office/drawing/2014/main" id="{102870C8-9B86-47B6-8620-C13F47DB6226}"/>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927C246F-3D74-4068-A087-D7E13AE8ADD9}"/>
              </a:ext>
            </a:extLst>
          </p:cNvPr>
          <p:cNvGrpSpPr/>
          <p:nvPr/>
        </p:nvGrpSpPr>
        <p:grpSpPr>
          <a:xfrm>
            <a:off x="10912563" y="1275928"/>
            <a:ext cx="1439862" cy="4462189"/>
            <a:chOff x="10558328" y="1163992"/>
            <a:chExt cx="1439862" cy="4462189"/>
          </a:xfrm>
        </p:grpSpPr>
        <p:sp>
          <p:nvSpPr>
            <p:cNvPr id="13" name="Line 4">
              <a:extLst>
                <a:ext uri="{FF2B5EF4-FFF2-40B4-BE49-F238E27FC236}">
                  <a16:creationId xmlns:a16="http://schemas.microsoft.com/office/drawing/2014/main" id="{9A07055E-ABDD-4004-BEBF-8B004A5AD8DE}"/>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Line 7">
              <a:extLst>
                <a:ext uri="{FF2B5EF4-FFF2-40B4-BE49-F238E27FC236}">
                  <a16:creationId xmlns:a16="http://schemas.microsoft.com/office/drawing/2014/main" id="{8A6B8D41-B62C-4017-AC4C-20BE99118A7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Line 9">
              <a:extLst>
                <a:ext uri="{FF2B5EF4-FFF2-40B4-BE49-F238E27FC236}">
                  <a16:creationId xmlns:a16="http://schemas.microsoft.com/office/drawing/2014/main" id="{098BB941-BCED-4E0D-9E35-D4013D0D6023}"/>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 Box 10">
              <a:extLst>
                <a:ext uri="{FF2B5EF4-FFF2-40B4-BE49-F238E27FC236}">
                  <a16:creationId xmlns:a16="http://schemas.microsoft.com/office/drawing/2014/main" id="{634F7B8B-79CB-4711-AECB-14F58B238E21}"/>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7" name="Text Box 12">
              <a:extLst>
                <a:ext uri="{FF2B5EF4-FFF2-40B4-BE49-F238E27FC236}">
                  <a16:creationId xmlns:a16="http://schemas.microsoft.com/office/drawing/2014/main" id="{3285523A-2774-451D-A020-B364A17FE1A4}"/>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a:t>
              </a:r>
            </a:p>
          </p:txBody>
        </p:sp>
        <p:sp>
          <p:nvSpPr>
            <p:cNvPr id="18" name="Text Box 14">
              <a:extLst>
                <a:ext uri="{FF2B5EF4-FFF2-40B4-BE49-F238E27FC236}">
                  <a16:creationId xmlns:a16="http://schemas.microsoft.com/office/drawing/2014/main" id="{F08C6284-DCE8-41FF-A10E-9D6518B1211D}"/>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grpSp>
      <p:sp>
        <p:nvSpPr>
          <p:cNvPr id="3" name="TextBox 2"/>
          <p:cNvSpPr txBox="1"/>
          <p:nvPr/>
        </p:nvSpPr>
        <p:spPr>
          <a:xfrm>
            <a:off x="457200" y="2995814"/>
            <a:ext cx="2374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noProof="0">
                <a:ln w="12700">
                  <a:solidFill>
                    <a:srgbClr val="A5A5A5">
                      <a:lumMod val="50000"/>
                    </a:srgbClr>
                  </a:solidFill>
                  <a:prstDash val="solid"/>
                </a:ln>
                <a:solidFill>
                  <a:srgbClr val="ED7D31"/>
                </a:solidFill>
                <a:effectLst>
                  <a:innerShdw blurRad="177800">
                    <a:srgbClr val="A5A5A5">
                      <a:lumMod val="50000"/>
                    </a:srgbClr>
                  </a:innerShdw>
                </a:effectLst>
                <a:latin typeface="Century Gothic" panose="020F0302020204030204"/>
                <a:ea typeface="+mn-ea"/>
                <a:cs typeface="+mn-cs"/>
              </a:rPr>
              <a:t>sobrevivir</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19" name="TextBox 18"/>
          <p:cNvSpPr txBox="1"/>
          <p:nvPr/>
        </p:nvSpPr>
        <p:spPr>
          <a:xfrm>
            <a:off x="4039489" y="2995814"/>
            <a:ext cx="27944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rPr>
              <a:t>el consumo</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0" name="TextBox 19"/>
          <p:cNvSpPr txBox="1"/>
          <p:nvPr/>
        </p:nvSpPr>
        <p:spPr>
          <a:xfrm>
            <a:off x="7673463" y="2995813"/>
            <a:ext cx="29770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1200">
                <a:ln w="12700">
                  <a:solidFill>
                    <a:srgbClr val="A5A5A5">
                      <a:lumMod val="50000"/>
                    </a:srgbClr>
                  </a:solidFill>
                  <a:prstDash val="solid"/>
                </a:ln>
                <a:solidFill>
                  <a:srgbClr val="ED7D31"/>
                </a:solidFill>
                <a:effectLst>
                  <a:innerShdw blurRad="177800">
                    <a:srgbClr val="A5A5A5">
                      <a:lumMod val="50000"/>
                    </a:srgbClr>
                  </a:innerShdw>
                </a:effectLst>
                <a:latin typeface="Century Gothic" panose="020F0302020204030204"/>
                <a:ea typeface="+mn-ea"/>
                <a:cs typeface="+mn-cs"/>
              </a:rPr>
              <a:t>el efecto</a:t>
            </a:r>
            <a:endParaRPr kumimoji="0" lang="en-GB" sz="3600" b="1" i="0" u="none" strike="noStrike" kern="1200" cap="none" spc="0" normalizeH="0" baseline="0" noProof="0" dirty="0">
              <a:ln w="12700">
                <a:solidFill>
                  <a:srgbClr val="A5A5A5">
                    <a:lumMod val="50000"/>
                  </a:srgbClr>
                </a:solidFill>
                <a:prstDash val="solid"/>
              </a:ln>
              <a:solidFill>
                <a:srgbClr val="ED7D31"/>
              </a:solidFill>
              <a:effectLst>
                <a:innerShdw blurRad="177800">
                  <a:srgbClr val="A5A5A5">
                    <a:lumMod val="50000"/>
                  </a:srgbClr>
                </a:innerShdw>
              </a:effectLst>
              <a:uLnTx/>
              <a:uFillTx/>
              <a:latin typeface="Century Gothic" panose="020F0302020204030204"/>
              <a:ea typeface="+mn-ea"/>
              <a:cs typeface="+mn-cs"/>
            </a:endParaRPr>
          </a:p>
        </p:txBody>
      </p:sp>
      <p:sp>
        <p:nvSpPr>
          <p:cNvPr id="21" name="TextBox 20"/>
          <p:cNvSpPr txBox="1"/>
          <p:nvPr/>
        </p:nvSpPr>
        <p:spPr>
          <a:xfrm>
            <a:off x="1908809" y="1550176"/>
            <a:ext cx="6718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¿Cómo se dice en español?</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9746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2" presetClass="exit" presetSubtype="4" fill="hold" nodeType="withEffect">
                                  <p:stCondLst>
                                    <p:cond delay="0"/>
                                  </p:stCondLst>
                                  <p:childTnLst>
                                    <p:animEffect transition="out" filter="slide(fromBottom)">
                                      <p:cBhvr>
                                        <p:cTn id="23" dur="3000"/>
                                        <p:tgtEl>
                                          <p:spTgt spid="9"/>
                                        </p:tgtEl>
                                      </p:cBhvr>
                                    </p:animEffect>
                                    <p:set>
                                      <p:cBhvr>
                                        <p:cTn id="24" dur="1" fill="hold">
                                          <p:stCondLst>
                                            <p:cond delay="2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6" grpId="0"/>
      <p:bldP spid="7" grpId="0"/>
      <p:bldP spid="8" grpId="0"/>
      <p:bldP spid="3"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67;p68" descr="background rectangle"/>
          <p:cNvPicPr preferRelativeResize="0"/>
          <p:nvPr/>
        </p:nvPicPr>
        <p:blipFill rotWithShape="1">
          <a:blip r:embed="rId3">
            <a:alphaModFix/>
          </a:blip>
          <a:srcRect/>
          <a:stretch/>
        </p:blipFill>
        <p:spPr>
          <a:xfrm>
            <a:off x="0" y="296863"/>
            <a:ext cx="4944979" cy="867128"/>
          </a:xfrm>
          <a:prstGeom prst="rect">
            <a:avLst/>
          </a:prstGeom>
          <a:noFill/>
          <a:ln>
            <a:noFill/>
          </a:ln>
        </p:spPr>
      </p:pic>
      <p:sp>
        <p:nvSpPr>
          <p:cNvPr id="2" name="Title 1"/>
          <p:cNvSpPr>
            <a:spLocks noGrp="1"/>
          </p:cNvSpPr>
          <p:nvPr>
            <p:ph type="title"/>
          </p:nvPr>
        </p:nvSpPr>
        <p:spPr>
          <a:xfrm>
            <a:off x="114869" y="24121"/>
            <a:ext cx="10515600" cy="1325563"/>
          </a:xfrm>
        </p:spPr>
        <p:txBody>
          <a:bodyPr>
            <a:normAutofit/>
          </a:bodyPr>
          <a:lstStyle/>
          <a:p>
            <a:r>
              <a:rPr lang="en-GB" sz="3600" b="1">
                <a:solidFill>
                  <a:schemeClr val="bg1"/>
                </a:solidFill>
              </a:rPr>
              <a:t>Vocabulario</a:t>
            </a:r>
          </a:p>
        </p:txBody>
      </p:sp>
      <p:sp>
        <p:nvSpPr>
          <p:cNvPr id="8" name="TextBox 7"/>
          <p:cNvSpPr txBox="1"/>
          <p:nvPr/>
        </p:nvSpPr>
        <p:spPr>
          <a:xfrm>
            <a:off x="682387" y="1349684"/>
            <a:ext cx="2784144" cy="523220"/>
          </a:xfrm>
          <a:prstGeom prst="rect">
            <a:avLst/>
          </a:prstGeom>
          <a:noFill/>
        </p:spPr>
        <p:txBody>
          <a:bodyPr wrap="square" rtlCol="0">
            <a:spAutoFit/>
          </a:bodyPr>
          <a:lstStyle/>
          <a:p>
            <a:r>
              <a:rPr lang="en-GB" sz="2800" b="1">
                <a:ln/>
                <a:solidFill>
                  <a:schemeClr val="accent2"/>
                </a:solidFill>
                <a:effectLst>
                  <a:outerShdw blurRad="38100" dist="19050" dir="2700000" algn="tl" rotWithShape="0">
                    <a:schemeClr val="dk1">
                      <a:lumMod val="50000"/>
                      <a:alpha val="40000"/>
                    </a:schemeClr>
                  </a:outerShdw>
                </a:effectLst>
                <a:latin typeface="Century Gothic" panose="020B0502020202020204" pitchFamily="34" charset="0"/>
              </a:rPr>
              <a:t>agradable</a:t>
            </a:r>
          </a:p>
        </p:txBody>
      </p:sp>
      <p:sp>
        <p:nvSpPr>
          <p:cNvPr id="9" name="TextBox 8"/>
          <p:cNvSpPr txBox="1"/>
          <p:nvPr/>
        </p:nvSpPr>
        <p:spPr>
          <a:xfrm>
            <a:off x="3343702" y="1349684"/>
            <a:ext cx="2784144" cy="523220"/>
          </a:xfrm>
          <a:prstGeom prst="rect">
            <a:avLst/>
          </a:prstGeom>
          <a:noFill/>
        </p:spPr>
        <p:txBody>
          <a:bodyPr wrap="square" rtlCol="0">
            <a:spAutoFit/>
          </a:bodyPr>
          <a:lstStyle/>
          <a:p>
            <a:r>
              <a:rPr lang="en-GB" sz="2800">
                <a:solidFill>
                  <a:srgbClr val="002060"/>
                </a:solidFill>
                <a:latin typeface="Century Gothic" panose="020B0502020202020204" pitchFamily="34" charset="0"/>
              </a:rPr>
              <a:t>pleasant</a:t>
            </a:r>
          </a:p>
        </p:txBody>
      </p:sp>
      <p:sp>
        <p:nvSpPr>
          <p:cNvPr id="10" name="TextBox 9"/>
          <p:cNvSpPr txBox="1"/>
          <p:nvPr/>
        </p:nvSpPr>
        <p:spPr>
          <a:xfrm>
            <a:off x="722193" y="2788086"/>
            <a:ext cx="2784144" cy="52322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GB" sz="2800" b="1">
                <a:ln/>
                <a:solidFill>
                  <a:srgbClr val="7030A0"/>
                </a:solidFill>
                <a:latin typeface="Century Gothic" panose="020B0502020202020204" pitchFamily="34" charset="0"/>
              </a:rPr>
              <a:t>cierto</a:t>
            </a:r>
          </a:p>
        </p:txBody>
      </p:sp>
      <p:sp>
        <p:nvSpPr>
          <p:cNvPr id="11" name="TextBox 10"/>
          <p:cNvSpPr txBox="1"/>
          <p:nvPr/>
        </p:nvSpPr>
        <p:spPr>
          <a:xfrm>
            <a:off x="3274326" y="2788086"/>
            <a:ext cx="2784144" cy="523220"/>
          </a:xfrm>
          <a:prstGeom prst="rect">
            <a:avLst/>
          </a:prstGeom>
          <a:noFill/>
        </p:spPr>
        <p:txBody>
          <a:bodyPr wrap="square" rtlCol="0">
            <a:spAutoFit/>
          </a:bodyPr>
          <a:lstStyle/>
          <a:p>
            <a:r>
              <a:rPr lang="en-GB" sz="2800">
                <a:solidFill>
                  <a:srgbClr val="002060"/>
                </a:solidFill>
                <a:latin typeface="Century Gothic" panose="020B0502020202020204" pitchFamily="34" charset="0"/>
              </a:rPr>
              <a:t>certain, true</a:t>
            </a:r>
          </a:p>
        </p:txBody>
      </p:sp>
      <p:sp>
        <p:nvSpPr>
          <p:cNvPr id="12" name="TextBox 11"/>
          <p:cNvSpPr txBox="1"/>
          <p:nvPr/>
        </p:nvSpPr>
        <p:spPr>
          <a:xfrm>
            <a:off x="682387" y="4229575"/>
            <a:ext cx="2784144" cy="523220"/>
          </a:xfrm>
          <a:prstGeom prst="rect">
            <a:avLst/>
          </a:prstGeom>
          <a:noFill/>
        </p:spPr>
        <p:txBody>
          <a:bodyPr wrap="square" rtlCol="0">
            <a:spAutoFit/>
          </a:bodyPr>
          <a:lstStyle/>
          <a:p>
            <a:r>
              <a:rPr lang="en-GB" sz="2800" b="1">
                <a:ln w="12700">
                  <a:solidFill>
                    <a:schemeClr val="accent3">
                      <a:lumMod val="50000"/>
                    </a:schemeClr>
                  </a:solidFill>
                  <a:prstDash val="solid"/>
                </a:ln>
                <a:solidFill>
                  <a:srgbClr val="00B0F0"/>
                </a:solidFill>
                <a:effectLst>
                  <a:innerShdw blurRad="177800">
                    <a:schemeClr val="accent3">
                      <a:lumMod val="50000"/>
                    </a:schemeClr>
                  </a:innerShdw>
                </a:effectLst>
                <a:latin typeface="Century Gothic" panose="020B0502020202020204" pitchFamily="34" charset="0"/>
              </a:rPr>
              <a:t>normal	</a:t>
            </a:r>
          </a:p>
        </p:txBody>
      </p:sp>
      <p:sp>
        <p:nvSpPr>
          <p:cNvPr id="13" name="TextBox 12"/>
          <p:cNvSpPr txBox="1"/>
          <p:nvPr/>
        </p:nvSpPr>
        <p:spPr>
          <a:xfrm>
            <a:off x="3234520" y="4229575"/>
            <a:ext cx="2784144" cy="523220"/>
          </a:xfrm>
          <a:prstGeom prst="rect">
            <a:avLst/>
          </a:prstGeom>
          <a:noFill/>
        </p:spPr>
        <p:txBody>
          <a:bodyPr wrap="square" rtlCol="0">
            <a:spAutoFit/>
          </a:bodyPr>
          <a:lstStyle/>
          <a:p>
            <a:r>
              <a:rPr lang="en-GB" sz="2800">
                <a:solidFill>
                  <a:srgbClr val="002060"/>
                </a:solidFill>
                <a:latin typeface="Century Gothic" panose="020B0502020202020204" pitchFamily="34" charset="0"/>
              </a:rPr>
              <a:t>normal</a:t>
            </a:r>
          </a:p>
        </p:txBody>
      </p:sp>
      <p:sp>
        <p:nvSpPr>
          <p:cNvPr id="20" name="TextBox 19"/>
          <p:cNvSpPr txBox="1"/>
          <p:nvPr/>
        </p:nvSpPr>
        <p:spPr>
          <a:xfrm>
            <a:off x="6744693" y="1349684"/>
            <a:ext cx="2784144" cy="523220"/>
          </a:xfrm>
          <a:prstGeom prst="rect">
            <a:avLst/>
          </a:prstGeom>
          <a:noFill/>
        </p:spPr>
        <p:txBody>
          <a:bodyPr wrap="square" rtlCol="0">
            <a:spAutoFit/>
          </a:bodyPr>
          <a:lstStyle/>
          <a:p>
            <a:r>
              <a:rPr lang="en-GB" sz="2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Century Gothic" panose="020B0502020202020204" pitchFamily="34" charset="0"/>
              </a:rPr>
              <a:t>popular</a:t>
            </a:r>
          </a:p>
        </p:txBody>
      </p:sp>
      <p:sp>
        <p:nvSpPr>
          <p:cNvPr id="21" name="TextBox 20"/>
          <p:cNvSpPr txBox="1"/>
          <p:nvPr/>
        </p:nvSpPr>
        <p:spPr>
          <a:xfrm>
            <a:off x="9638019" y="1349684"/>
            <a:ext cx="2784144" cy="523220"/>
          </a:xfrm>
          <a:prstGeom prst="rect">
            <a:avLst/>
          </a:prstGeom>
          <a:noFill/>
        </p:spPr>
        <p:txBody>
          <a:bodyPr wrap="square" rtlCol="0">
            <a:spAutoFit/>
          </a:bodyPr>
          <a:lstStyle/>
          <a:p>
            <a:r>
              <a:rPr lang="en-GB" sz="2800">
                <a:solidFill>
                  <a:srgbClr val="002060"/>
                </a:solidFill>
                <a:latin typeface="Century Gothic" panose="020B0502020202020204" pitchFamily="34" charset="0"/>
              </a:rPr>
              <a:t>popular</a:t>
            </a:r>
          </a:p>
        </p:txBody>
      </p:sp>
      <p:sp>
        <p:nvSpPr>
          <p:cNvPr id="22" name="TextBox 21"/>
          <p:cNvSpPr txBox="1"/>
          <p:nvPr/>
        </p:nvSpPr>
        <p:spPr>
          <a:xfrm>
            <a:off x="6784499" y="2788086"/>
            <a:ext cx="2784144" cy="523220"/>
          </a:xfrm>
          <a:prstGeom prst="rect">
            <a:avLst/>
          </a:prstGeom>
          <a:noFill/>
        </p:spPr>
        <p:txBody>
          <a:bodyPr wrap="square" rtlCol="0">
            <a:spAutoFit/>
          </a:bodyPr>
          <a:lstStyle/>
          <a:p>
            <a:r>
              <a:rPr lang="en-GB" sz="2800" b="1">
                <a:ln/>
                <a:solidFill>
                  <a:srgbClr val="00B050"/>
                </a:solidFill>
                <a:effectLst>
                  <a:outerShdw blurRad="38100" dist="19050" dir="2700000" algn="tl" rotWithShape="0">
                    <a:schemeClr val="dk1">
                      <a:lumMod val="50000"/>
                      <a:alpha val="40000"/>
                    </a:schemeClr>
                  </a:outerShdw>
                </a:effectLst>
                <a:latin typeface="Century Gothic" panose="020B0502020202020204" pitchFamily="34" charset="0"/>
              </a:rPr>
              <a:t>moderno</a:t>
            </a:r>
          </a:p>
        </p:txBody>
      </p:sp>
      <p:sp>
        <p:nvSpPr>
          <p:cNvPr id="23" name="TextBox 22"/>
          <p:cNvSpPr txBox="1"/>
          <p:nvPr/>
        </p:nvSpPr>
        <p:spPr>
          <a:xfrm>
            <a:off x="9568643" y="2788086"/>
            <a:ext cx="2784144" cy="523220"/>
          </a:xfrm>
          <a:prstGeom prst="rect">
            <a:avLst/>
          </a:prstGeom>
          <a:noFill/>
        </p:spPr>
        <p:txBody>
          <a:bodyPr wrap="square" rtlCol="0">
            <a:spAutoFit/>
          </a:bodyPr>
          <a:lstStyle/>
          <a:p>
            <a:r>
              <a:rPr lang="en-GB" sz="2800">
                <a:solidFill>
                  <a:srgbClr val="002060"/>
                </a:solidFill>
                <a:latin typeface="Century Gothic" panose="020B0502020202020204" pitchFamily="34" charset="0"/>
              </a:rPr>
              <a:t>modern</a:t>
            </a:r>
          </a:p>
        </p:txBody>
      </p:sp>
      <p:sp>
        <p:nvSpPr>
          <p:cNvPr id="24" name="TextBox 23"/>
          <p:cNvSpPr txBox="1"/>
          <p:nvPr/>
        </p:nvSpPr>
        <p:spPr>
          <a:xfrm>
            <a:off x="6744693" y="4229575"/>
            <a:ext cx="1935286" cy="523220"/>
          </a:xfrm>
          <a:prstGeom prst="rect">
            <a:avLst/>
          </a:prstGeom>
          <a:noFill/>
        </p:spPr>
        <p:txBody>
          <a:bodyPr wrap="square" rtlCol="0">
            <a:spAutoFit/>
          </a:bodyPr>
          <a:lstStyle/>
          <a:p>
            <a:r>
              <a:rPr lang="en-GB" sz="2800" b="1">
                <a:ln w="12700">
                  <a:solidFill>
                    <a:schemeClr val="accent3">
                      <a:lumMod val="50000"/>
                    </a:schemeClr>
                  </a:solidFill>
                  <a:prstDash val="solid"/>
                </a:ln>
                <a:solidFill>
                  <a:srgbClr val="FF0000"/>
                </a:solidFill>
                <a:effectLst>
                  <a:innerShdw blurRad="177800">
                    <a:schemeClr val="accent3">
                      <a:lumMod val="50000"/>
                    </a:schemeClr>
                  </a:innerShdw>
                </a:effectLst>
                <a:latin typeface="Century Gothic" panose="020B0502020202020204" pitchFamily="34" charset="0"/>
              </a:rPr>
              <a:t>optimista</a:t>
            </a:r>
          </a:p>
        </p:txBody>
      </p:sp>
      <p:sp>
        <p:nvSpPr>
          <p:cNvPr id="25" name="TextBox 24"/>
          <p:cNvSpPr txBox="1"/>
          <p:nvPr/>
        </p:nvSpPr>
        <p:spPr>
          <a:xfrm>
            <a:off x="9528837" y="4229575"/>
            <a:ext cx="2784144" cy="523220"/>
          </a:xfrm>
          <a:prstGeom prst="rect">
            <a:avLst/>
          </a:prstGeom>
          <a:noFill/>
        </p:spPr>
        <p:txBody>
          <a:bodyPr wrap="square" rtlCol="0">
            <a:spAutoFit/>
          </a:bodyPr>
          <a:lstStyle/>
          <a:p>
            <a:r>
              <a:rPr lang="en-GB" sz="2800">
                <a:solidFill>
                  <a:srgbClr val="002060"/>
                </a:solidFill>
                <a:latin typeface="Century Gothic" panose="020B0502020202020204" pitchFamily="34" charset="0"/>
              </a:rPr>
              <a:t>optimistic</a:t>
            </a:r>
          </a:p>
        </p:txBody>
      </p:sp>
      <p:sp>
        <p:nvSpPr>
          <p:cNvPr id="26" name="Rounded Rectangular Callout 25"/>
          <p:cNvSpPr/>
          <p:nvPr/>
        </p:nvSpPr>
        <p:spPr>
          <a:xfrm>
            <a:off x="462675" y="3754959"/>
            <a:ext cx="5857589" cy="1056433"/>
          </a:xfrm>
          <a:prstGeom prst="wedgeRoundRectCallout">
            <a:avLst>
              <a:gd name="adj1" fmla="val -37850"/>
              <a:gd name="adj2" fmla="val -67535"/>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GB" sz="2000" b="1" kern="1200">
                <a:solidFill>
                  <a:srgbClr val="002060"/>
                </a:solidFill>
                <a:latin typeface="Century Gothic" panose="020B0502020202020204" pitchFamily="34" charset="0"/>
              </a:rPr>
              <a:t>Ejemplo:</a:t>
            </a:r>
          </a:p>
          <a:p>
            <a:pPr algn="ctr">
              <a:buClrTx/>
              <a:defRPr/>
            </a:pPr>
            <a:r>
              <a:rPr lang="en-GB" sz="2000" b="1" kern="1200">
                <a:solidFill>
                  <a:srgbClr val="002060"/>
                </a:solidFill>
                <a:latin typeface="Century Gothic" panose="020B0502020202020204" pitchFamily="34" charset="0"/>
              </a:rPr>
              <a:t>Padre: </a:t>
            </a:r>
            <a:r>
              <a:rPr lang="en-GB" sz="2000" kern="1200">
                <a:solidFill>
                  <a:srgbClr val="002060"/>
                </a:solidFill>
                <a:latin typeface="Century Gothic" panose="020B0502020202020204" pitchFamily="34" charset="0"/>
              </a:rPr>
              <a:t>Daniel, nunca ayudas en casa.</a:t>
            </a:r>
          </a:p>
          <a:p>
            <a:pPr algn="ctr">
              <a:buClrTx/>
              <a:defRPr/>
            </a:pPr>
            <a:r>
              <a:rPr lang="en-GB" sz="2000" b="1" kern="1200">
                <a:solidFill>
                  <a:srgbClr val="002060"/>
                </a:solidFill>
                <a:latin typeface="Century Gothic" panose="020B0502020202020204" pitchFamily="34" charset="0"/>
              </a:rPr>
              <a:t>Daniel: </a:t>
            </a:r>
            <a:r>
              <a:rPr lang="en-GB" sz="2000" kern="1200">
                <a:solidFill>
                  <a:srgbClr val="002060"/>
                </a:solidFill>
                <a:latin typeface="Century Gothic" panose="020B0502020202020204" pitchFamily="34" charset="0"/>
              </a:rPr>
              <a:t>iNo es cierto! Siempre lavo los platos.</a:t>
            </a:r>
          </a:p>
        </p:txBody>
      </p:sp>
      <p:sp>
        <p:nvSpPr>
          <p:cNvPr id="30" name="TextBox 29"/>
          <p:cNvSpPr txBox="1"/>
          <p:nvPr/>
        </p:nvSpPr>
        <p:spPr>
          <a:xfrm>
            <a:off x="682387" y="5667977"/>
            <a:ext cx="2784144" cy="523220"/>
          </a:xfrm>
          <a:prstGeom prst="rect">
            <a:avLst/>
          </a:prstGeom>
          <a:noFill/>
        </p:spPr>
        <p:txBody>
          <a:bodyPr wrap="square" rtlCol="0">
            <a:spAutoFit/>
          </a:bodyPr>
          <a:lstStyle/>
          <a:p>
            <a:r>
              <a:rPr lang="en-GB" sz="2800" b="1">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Century Gothic" panose="020B0502020202020204" pitchFamily="34" charset="0"/>
              </a:rPr>
              <a:t>posible	</a:t>
            </a:r>
          </a:p>
        </p:txBody>
      </p:sp>
      <p:sp>
        <p:nvSpPr>
          <p:cNvPr id="31" name="TextBox 30"/>
          <p:cNvSpPr txBox="1"/>
          <p:nvPr/>
        </p:nvSpPr>
        <p:spPr>
          <a:xfrm>
            <a:off x="3234520" y="5667977"/>
            <a:ext cx="2784144" cy="523220"/>
          </a:xfrm>
          <a:prstGeom prst="rect">
            <a:avLst/>
          </a:prstGeom>
          <a:noFill/>
        </p:spPr>
        <p:txBody>
          <a:bodyPr wrap="square" rtlCol="0">
            <a:spAutoFit/>
          </a:bodyPr>
          <a:lstStyle/>
          <a:p>
            <a:r>
              <a:rPr lang="en-GB" sz="2800">
                <a:solidFill>
                  <a:srgbClr val="002060"/>
                </a:solidFill>
                <a:latin typeface="Century Gothic" panose="020B0502020202020204" pitchFamily="34" charset="0"/>
              </a:rPr>
              <a:t>possible</a:t>
            </a:r>
          </a:p>
        </p:txBody>
      </p:sp>
      <p:sp>
        <p:nvSpPr>
          <p:cNvPr id="34" name="TextBox 33"/>
          <p:cNvSpPr txBox="1"/>
          <p:nvPr/>
        </p:nvSpPr>
        <p:spPr>
          <a:xfrm>
            <a:off x="6784499" y="5626816"/>
            <a:ext cx="1935286" cy="523220"/>
          </a:xfrm>
          <a:prstGeom prst="rect">
            <a:avLst/>
          </a:prstGeom>
          <a:noFill/>
        </p:spPr>
        <p:txBody>
          <a:bodyPr wrap="square" rtlCol="0">
            <a:spAutoFit/>
          </a:bodyPr>
          <a:lstStyle/>
          <a:p>
            <a:r>
              <a:rPr lang="en-GB" sz="2800" b="1">
                <a:ln w="12700">
                  <a:solidFill>
                    <a:schemeClr val="accent3">
                      <a:lumMod val="50000"/>
                    </a:schemeClr>
                  </a:solidFill>
                  <a:prstDash val="solid"/>
                </a:ln>
                <a:solidFill>
                  <a:schemeClr val="accent4">
                    <a:lumMod val="60000"/>
                    <a:lumOff val="40000"/>
                  </a:schemeClr>
                </a:solidFill>
                <a:effectLst>
                  <a:innerShdw blurRad="177800">
                    <a:schemeClr val="accent3">
                      <a:lumMod val="50000"/>
                    </a:schemeClr>
                  </a:innerShdw>
                </a:effectLst>
                <a:latin typeface="Century Gothic" panose="020B0502020202020204" pitchFamily="34" charset="0"/>
              </a:rPr>
              <a:t>grave</a:t>
            </a:r>
          </a:p>
        </p:txBody>
      </p:sp>
      <p:sp>
        <p:nvSpPr>
          <p:cNvPr id="35" name="TextBox 34"/>
          <p:cNvSpPr txBox="1"/>
          <p:nvPr/>
        </p:nvSpPr>
        <p:spPr>
          <a:xfrm>
            <a:off x="9528837" y="5681112"/>
            <a:ext cx="2784144" cy="523220"/>
          </a:xfrm>
          <a:prstGeom prst="rect">
            <a:avLst/>
          </a:prstGeom>
          <a:noFill/>
        </p:spPr>
        <p:txBody>
          <a:bodyPr wrap="square" rtlCol="0">
            <a:spAutoFit/>
          </a:bodyPr>
          <a:lstStyle/>
          <a:p>
            <a:r>
              <a:rPr lang="en-GB" sz="2800">
                <a:solidFill>
                  <a:srgbClr val="002060"/>
                </a:solidFill>
                <a:latin typeface="Century Gothic" panose="020B0502020202020204" pitchFamily="34" charset="0"/>
              </a:rPr>
              <a:t>serious</a:t>
            </a:r>
          </a:p>
        </p:txBody>
      </p:sp>
      <p:sp>
        <p:nvSpPr>
          <p:cNvPr id="27" name="Rounded Rectangular Callout 26"/>
          <p:cNvSpPr/>
          <p:nvPr/>
        </p:nvSpPr>
        <p:spPr>
          <a:xfrm>
            <a:off x="5564877" y="5527740"/>
            <a:ext cx="6309815" cy="721371"/>
          </a:xfrm>
          <a:prstGeom prst="wedgeRoundRectCallout">
            <a:avLst>
              <a:gd name="adj1" fmla="val -21053"/>
              <a:gd name="adj2" fmla="val -9412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GB" sz="2000" kern="1200">
                <a:solidFill>
                  <a:srgbClr val="4472C4">
                    <a:lumMod val="50000"/>
                  </a:srgbClr>
                </a:solidFill>
                <a:latin typeface="Century Gothic" panose="020B0502020202020204" pitchFamily="34" charset="0"/>
              </a:rPr>
              <a:t>‘Optimista’ ends in </a:t>
            </a:r>
            <a:r>
              <a:rPr lang="en-GB" sz="2000" b="1" kern="1200">
                <a:solidFill>
                  <a:srgbClr val="4472C4">
                    <a:lumMod val="50000"/>
                  </a:srgbClr>
                </a:solidFill>
                <a:latin typeface="Century Gothic" panose="020B0502020202020204" pitchFamily="34" charset="0"/>
              </a:rPr>
              <a:t>–a</a:t>
            </a:r>
            <a:r>
              <a:rPr lang="en-GB" sz="2000" kern="1200">
                <a:solidFill>
                  <a:srgbClr val="4472C4">
                    <a:lumMod val="50000"/>
                  </a:srgbClr>
                </a:solidFill>
                <a:latin typeface="Century Gothic" panose="020B0502020202020204" pitchFamily="34" charset="0"/>
              </a:rPr>
              <a:t>. It does not matter whether the subject is masculine or feminine.</a:t>
            </a:r>
          </a:p>
        </p:txBody>
      </p:sp>
      <p:sp>
        <p:nvSpPr>
          <p:cNvPr id="37" name="Rounded Rectangular Callout 36"/>
          <p:cNvSpPr/>
          <p:nvPr/>
        </p:nvSpPr>
        <p:spPr>
          <a:xfrm>
            <a:off x="5059848" y="363260"/>
            <a:ext cx="6763451" cy="830994"/>
          </a:xfrm>
          <a:prstGeom prst="wedgeRoundRectCallout">
            <a:avLst>
              <a:gd name="adj1" fmla="val -18816"/>
              <a:gd name="adj2" fmla="val 7290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GB" sz="2000" b="1" kern="1200">
                <a:solidFill>
                  <a:srgbClr val="002060"/>
                </a:solidFill>
                <a:latin typeface="Century Gothic" panose="020B0502020202020204" pitchFamily="34" charset="0"/>
              </a:rPr>
              <a:t>iAtención! </a:t>
            </a:r>
            <a:r>
              <a:rPr lang="en-GB" sz="2000" kern="1200">
                <a:solidFill>
                  <a:srgbClr val="002060"/>
                </a:solidFill>
                <a:latin typeface="Century Gothic" panose="020B0502020202020204" pitchFamily="34" charset="0"/>
              </a:rPr>
              <a:t>Many English words look the same (or similar) in Spanish, but have different pronunciation!</a:t>
            </a:r>
          </a:p>
        </p:txBody>
      </p:sp>
    </p:spTree>
    <p:extLst>
      <p:ext uri="{BB962C8B-B14F-4D97-AF65-F5344CB8AC3E}">
        <p14:creationId xmlns:p14="http://schemas.microsoft.com/office/powerpoint/2010/main" val="115695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20" grpId="0"/>
      <p:bldP spid="21" grpId="0"/>
      <p:bldP spid="22" grpId="0"/>
      <p:bldP spid="23" grpId="0"/>
      <p:bldP spid="24" grpId="0"/>
      <p:bldP spid="25" grpId="0"/>
      <p:bldP spid="26" grpId="0" animBg="1"/>
      <p:bldP spid="26" grpId="1" animBg="1"/>
      <p:bldP spid="30" grpId="0"/>
      <p:bldP spid="31" grpId="0"/>
      <p:bldP spid="34" grpId="0"/>
      <p:bldP spid="35" grpId="0"/>
      <p:bldP spid="27" grpId="0" animBg="1"/>
      <p:bldP spid="27" grpId="1" animBg="1"/>
      <p:bldP spid="37" grpId="0" animBg="1"/>
      <p:bldP spid="3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Talking about what people are like</a:t>
            </a:r>
            <a:br>
              <a:rPr lang="en-GB" sz="2400" b="1">
                <a:solidFill>
                  <a:schemeClr val="bg1"/>
                </a:solidFill>
              </a:rPr>
            </a:br>
            <a:r>
              <a:rPr lang="en-GB" sz="2400">
                <a:solidFill>
                  <a:schemeClr val="bg1"/>
                </a:solidFill>
              </a:rPr>
              <a:t>SER in the present tense</a:t>
            </a:r>
            <a:endParaRPr lang="en-GB" sz="220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endParaRPr>
          </a:p>
        </p:txBody>
      </p:sp>
      <p:sp>
        <p:nvSpPr>
          <p:cNvPr id="21" name="TextBox 20"/>
          <p:cNvSpPr txBox="1"/>
          <p:nvPr/>
        </p:nvSpPr>
        <p:spPr>
          <a:xfrm>
            <a:off x="407962" y="1339305"/>
            <a:ext cx="11254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To say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I was</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 or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I used to be</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 for a trait, use _______.</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endParaRPr>
          </a:p>
        </p:txBody>
      </p:sp>
      <p:sp>
        <p:nvSpPr>
          <p:cNvPr id="22" name="TextBox 21"/>
          <p:cNvSpPr txBox="1"/>
          <p:nvPr/>
        </p:nvSpPr>
        <p:spPr>
          <a:xfrm>
            <a:off x="407961" y="2934818"/>
            <a:ext cx="11254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accent5">
                    <a:lumMod val="50000"/>
                  </a:schemeClr>
                </a:solidFill>
                <a:effectLst/>
                <a:uLnTx/>
                <a:uFillTx/>
                <a:latin typeface="Century Gothic" panose="020F0302020204030204"/>
                <a:ea typeface="+mn-ea"/>
                <a:cs typeface="Arial"/>
                <a:sym typeface="Arial"/>
              </a:rPr>
              <a:t>To say ‘</a:t>
            </a:r>
            <a:r>
              <a:rPr kumimoji="0" lang="en-GB" sz="2400" b="1" i="0" u="none" strike="noStrike" kern="1200" cap="none" spc="0" normalizeH="0" baseline="0" noProof="0">
                <a:ln>
                  <a:noFill/>
                </a:ln>
                <a:solidFill>
                  <a:schemeClr val="accent5">
                    <a:lumMod val="50000"/>
                  </a:schemeClr>
                </a:solidFill>
                <a:effectLst/>
                <a:uLnTx/>
                <a:uFillTx/>
                <a:latin typeface="Century Gothic" panose="020F0302020204030204"/>
                <a:ea typeface="+mn-ea"/>
                <a:cs typeface="Arial"/>
                <a:sym typeface="Arial"/>
              </a:rPr>
              <a:t>you were</a:t>
            </a:r>
            <a:r>
              <a:rPr kumimoji="0" lang="en-GB" sz="2400" b="0" i="0" u="none" strike="noStrike" kern="1200" cap="none" spc="0" normalizeH="0" baseline="0" noProof="0">
                <a:ln>
                  <a:noFill/>
                </a:ln>
                <a:solidFill>
                  <a:schemeClr val="accent5">
                    <a:lumMod val="50000"/>
                  </a:schemeClr>
                </a:solidFill>
                <a:effectLst/>
                <a:uLnTx/>
                <a:uFillTx/>
                <a:latin typeface="Century Gothic" panose="020F0302020204030204"/>
                <a:ea typeface="+mn-ea"/>
                <a:cs typeface="Arial"/>
                <a:sym typeface="Arial"/>
              </a:rPr>
              <a:t>’ or ‘</a:t>
            </a:r>
            <a:r>
              <a:rPr kumimoji="0" lang="en-GB" sz="2400" b="1" i="0" u="none" strike="noStrike" kern="1200" cap="none" spc="0" normalizeH="0" baseline="0" noProof="0">
                <a:ln>
                  <a:noFill/>
                </a:ln>
                <a:solidFill>
                  <a:schemeClr val="accent5">
                    <a:lumMod val="50000"/>
                  </a:schemeClr>
                </a:solidFill>
                <a:effectLst/>
                <a:uLnTx/>
                <a:uFillTx/>
                <a:latin typeface="Century Gothic" panose="020F0302020204030204"/>
                <a:ea typeface="+mn-ea"/>
                <a:cs typeface="Arial"/>
                <a:sym typeface="Arial"/>
              </a:rPr>
              <a:t>you used to be</a:t>
            </a:r>
            <a:r>
              <a:rPr kumimoji="0" lang="en-GB" sz="2400" b="0" i="0" u="none" strike="noStrike" kern="1200" cap="none" spc="0" normalizeH="0" baseline="0" noProof="0">
                <a:ln>
                  <a:noFill/>
                </a:ln>
                <a:solidFill>
                  <a:schemeClr val="accent5">
                    <a:lumMod val="50000"/>
                  </a:schemeClr>
                </a:solidFill>
                <a:effectLst/>
                <a:uLnTx/>
                <a:uFillTx/>
                <a:latin typeface="Century Gothic" panose="020F0302020204030204"/>
                <a:ea typeface="+mn-ea"/>
                <a:cs typeface="Arial"/>
                <a:sym typeface="Arial"/>
              </a:rPr>
              <a:t>’ for a trait, use ______.</a:t>
            </a:r>
            <a:endParaRPr kumimoji="0" lang="en-GB" sz="2400" b="1" i="1" u="none" strike="noStrike" kern="1200" cap="none" spc="0" normalizeH="0" baseline="0" noProof="0">
              <a:ln>
                <a:noFill/>
              </a:ln>
              <a:solidFill>
                <a:schemeClr val="accent5">
                  <a:lumMod val="50000"/>
                </a:schemeClr>
              </a:solidFill>
              <a:effectLst/>
              <a:uLnTx/>
              <a:uFillTx/>
              <a:latin typeface="Century Gothic" panose="020F0302020204030204"/>
              <a:ea typeface="+mn-ea"/>
              <a:cs typeface="Arial"/>
              <a:sym typeface="Arial"/>
            </a:endParaRPr>
          </a:p>
        </p:txBody>
      </p:sp>
      <p:sp>
        <p:nvSpPr>
          <p:cNvPr id="23" name="TextBox 22"/>
          <p:cNvSpPr txBox="1"/>
          <p:nvPr/>
        </p:nvSpPr>
        <p:spPr>
          <a:xfrm>
            <a:off x="407963" y="1891485"/>
            <a:ext cx="48618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25B00"/>
                </a:solidFill>
                <a:effectLst/>
                <a:uLnTx/>
                <a:uFillTx/>
                <a:latin typeface="Century Gothic" panose="020F0302020204030204"/>
                <a:ea typeface="+mn-ea"/>
                <a:cs typeface="Arial"/>
                <a:sym typeface="Arial"/>
              </a:rPr>
              <a:t>Era </a:t>
            </a:r>
            <a:r>
              <a:rPr kumimoji="0" lang="en-GB" sz="240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Arial"/>
                <a:sym typeface="Arial"/>
              </a:rPr>
              <a:t>más</a:t>
            </a:r>
            <a:r>
              <a:rPr kumimoji="0" lang="en-GB"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 </a:t>
            </a:r>
            <a:r>
              <a:rPr kumimoji="0" lang="en-GB" sz="240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Arial"/>
                <a:sym typeface="Arial"/>
              </a:rPr>
              <a:t>optimista</a:t>
            </a:r>
            <a:r>
              <a:rPr kumimoji="0" lang="en-GB"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 </a:t>
            </a:r>
            <a:r>
              <a:rPr kumimoji="0" lang="en-GB" sz="240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Arial"/>
                <a:sym typeface="Arial"/>
              </a:rPr>
              <a:t>sobre</a:t>
            </a:r>
            <a:r>
              <a:rPr kumimoji="0" lang="en-GB"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 el </a:t>
            </a:r>
            <a:r>
              <a:rPr kumimoji="0" lang="en-GB" sz="240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Arial"/>
                <a:sym typeface="Arial"/>
              </a:rPr>
              <a:t>futuro</a:t>
            </a:r>
            <a:r>
              <a:rPr kumimoji="0" lang="en-GB"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 del </a:t>
            </a:r>
            <a:r>
              <a:rPr kumimoji="0" lang="en-GB" sz="240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Arial"/>
                <a:sym typeface="Arial"/>
              </a:rPr>
              <a:t>planeta</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endParaRPr>
          </a:p>
        </p:txBody>
      </p:sp>
      <p:sp>
        <p:nvSpPr>
          <p:cNvPr id="24" name="TextBox 23"/>
          <p:cNvSpPr txBox="1"/>
          <p:nvPr/>
        </p:nvSpPr>
        <p:spPr>
          <a:xfrm>
            <a:off x="5647264" y="1873075"/>
            <a:ext cx="62808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E25B00"/>
                </a:solidFill>
                <a:effectLst/>
                <a:uLnTx/>
                <a:uFillTx/>
                <a:latin typeface="Century Gothic" panose="020F0302020204030204"/>
                <a:ea typeface="+mn-ea"/>
                <a:cs typeface="Arial"/>
                <a:sym typeface="Arial"/>
              </a:rPr>
              <a:t>I </a:t>
            </a:r>
            <a:r>
              <a:rPr lang="en-GB" sz="2400" b="1" i="1" kern="1200" dirty="0">
                <a:solidFill>
                  <a:srgbClr val="E25B00"/>
                </a:solidFill>
                <a:latin typeface="Century Gothic" panose="020F0302020204030204"/>
                <a:ea typeface="+mn-ea"/>
              </a:rPr>
              <a:t>was / used to be</a:t>
            </a:r>
            <a:r>
              <a:rPr kumimoji="0" lang="en-GB" sz="2400" b="1" i="1" u="none" strike="noStrike" kern="1200" cap="none" spc="0" normalizeH="0" baseline="0" noProof="0" dirty="0">
                <a:ln>
                  <a:noFill/>
                </a:ln>
                <a:solidFill>
                  <a:srgbClr val="E25B00"/>
                </a:solidFill>
                <a:effectLst/>
                <a:uLnTx/>
                <a:uFillTx/>
                <a:latin typeface="Century Gothic" panose="020F0302020204030204"/>
                <a:ea typeface="+mn-ea"/>
                <a:cs typeface="Arial"/>
                <a:sym typeface="Arial"/>
              </a:rPr>
              <a:t> </a:t>
            </a:r>
            <a:r>
              <a:rPr kumimoji="0" lang="en-GB" sz="2400"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more</a:t>
            </a:r>
            <a:r>
              <a:rPr kumimoji="0" lang="en-GB" sz="2400" b="1"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 </a:t>
            </a:r>
            <a:r>
              <a:rPr kumimoji="0" lang="en-GB" sz="2400" b="0"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optimistic about the future of the planet.</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endParaRPr>
          </a:p>
        </p:txBody>
      </p:sp>
      <p:sp>
        <p:nvSpPr>
          <p:cNvPr id="29" name="TextBox 28"/>
          <p:cNvSpPr txBox="1"/>
          <p:nvPr/>
        </p:nvSpPr>
        <p:spPr>
          <a:xfrm>
            <a:off x="407961" y="3419821"/>
            <a:ext cx="60429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25B00"/>
                </a:solidFill>
                <a:effectLst/>
                <a:uLnTx/>
                <a:uFillTx/>
                <a:latin typeface="Century Gothic" panose="020F0302020204030204"/>
                <a:ea typeface="+mn-ea"/>
                <a:cs typeface="Arial"/>
                <a:sym typeface="Arial"/>
              </a:rPr>
              <a:t>Eras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un poco </a:t>
            </a: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Arial"/>
                <a:sym typeface="Arial"/>
              </a:rPr>
              <a:t>raro</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a:t>
            </a:r>
          </a:p>
        </p:txBody>
      </p:sp>
      <p:sp>
        <p:nvSpPr>
          <p:cNvPr id="31" name="TextBox 30"/>
          <p:cNvSpPr txBox="1"/>
          <p:nvPr/>
        </p:nvSpPr>
        <p:spPr>
          <a:xfrm>
            <a:off x="5777730" y="3409117"/>
            <a:ext cx="61504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E25B00"/>
                </a:solidFill>
                <a:effectLst/>
                <a:uLnTx/>
                <a:uFillTx/>
                <a:latin typeface="Century Gothic" panose="020F0302020204030204"/>
                <a:ea typeface="+mn-ea"/>
                <a:cs typeface="Arial"/>
                <a:sym typeface="Arial"/>
              </a:rPr>
              <a:t>You were /</a:t>
            </a:r>
            <a:r>
              <a:rPr kumimoji="0" lang="en-GB" sz="2400" b="1" i="1" u="none" strike="noStrike" kern="1200" cap="none" spc="0" normalizeH="0" noProof="0" dirty="0">
                <a:ln>
                  <a:noFill/>
                </a:ln>
                <a:solidFill>
                  <a:srgbClr val="E25B00"/>
                </a:solidFill>
                <a:effectLst/>
                <a:uLnTx/>
                <a:uFillTx/>
                <a:latin typeface="Century Gothic" panose="020F0302020204030204"/>
                <a:ea typeface="+mn-ea"/>
                <a:cs typeface="Arial"/>
                <a:sym typeface="Arial"/>
              </a:rPr>
              <a:t> used to be </a:t>
            </a:r>
            <a:r>
              <a:rPr kumimoji="0" lang="en-GB" sz="2400" b="0"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a bit strange.</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endParaRPr>
          </a:p>
        </p:txBody>
      </p:sp>
      <p:sp>
        <p:nvSpPr>
          <p:cNvPr id="32" name="TextBox 31"/>
          <p:cNvSpPr txBox="1"/>
          <p:nvPr/>
        </p:nvSpPr>
        <p:spPr>
          <a:xfrm>
            <a:off x="7279623" y="1324539"/>
            <a:ext cx="7945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a:ln>
                  <a:noFill/>
                </a:ln>
                <a:solidFill>
                  <a:srgbClr val="E25B00"/>
                </a:solidFill>
                <a:effectLst/>
                <a:uLnTx/>
                <a:uFillTx/>
                <a:latin typeface="Century Gothic" panose="020F0302020204030204"/>
                <a:ea typeface="+mn-ea"/>
                <a:cs typeface="Arial"/>
                <a:sym typeface="Arial"/>
              </a:rPr>
              <a:t>era</a:t>
            </a:r>
            <a:endPar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endParaRPr>
          </a:p>
        </p:txBody>
      </p:sp>
      <p:sp>
        <p:nvSpPr>
          <p:cNvPr id="33" name="TextBox 32"/>
          <p:cNvSpPr txBox="1"/>
          <p:nvPr/>
        </p:nvSpPr>
        <p:spPr>
          <a:xfrm>
            <a:off x="8144596" y="2909808"/>
            <a:ext cx="8189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a:ln>
                  <a:noFill/>
                </a:ln>
                <a:solidFill>
                  <a:srgbClr val="E25B00"/>
                </a:solidFill>
                <a:effectLst/>
                <a:uLnTx/>
                <a:uFillTx/>
                <a:latin typeface="Century Gothic" panose="020F0302020204030204"/>
                <a:ea typeface="+mn-ea"/>
                <a:cs typeface="Arial"/>
                <a:sym typeface="Arial"/>
              </a:rPr>
              <a:t>eras</a:t>
            </a:r>
            <a:endPar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endParaRPr>
          </a:p>
        </p:txBody>
      </p:sp>
      <p:sp>
        <p:nvSpPr>
          <p:cNvPr id="17" name="TextBox 16"/>
          <p:cNvSpPr txBox="1"/>
          <p:nvPr/>
        </p:nvSpPr>
        <p:spPr>
          <a:xfrm>
            <a:off x="407961" y="4816060"/>
            <a:ext cx="112541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To say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s/he or it was</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 or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s/he or it used to be</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 for a trait, use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era</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endParaRPr>
          </a:p>
        </p:txBody>
      </p:sp>
      <p:sp>
        <p:nvSpPr>
          <p:cNvPr id="18" name="TextBox 17"/>
          <p:cNvSpPr txBox="1"/>
          <p:nvPr/>
        </p:nvSpPr>
        <p:spPr>
          <a:xfrm>
            <a:off x="407962" y="5264657"/>
            <a:ext cx="6241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Es </a:t>
            </a:r>
            <a:r>
              <a:rPr kumimoji="0" lang="en-GB" sz="240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Arial"/>
                <a:sym typeface="Arial"/>
              </a:rPr>
              <a:t>cierto</a:t>
            </a:r>
            <a:r>
              <a:rPr kumimoji="0" lang="en-GB" sz="240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 </a:t>
            </a:r>
            <a:r>
              <a:rPr kumimoji="0" lang="en-GB" sz="2400" b="1" i="0" u="none" strike="noStrike" kern="1200" cap="none" spc="0" normalizeH="0" baseline="0" noProof="0" dirty="0">
                <a:ln>
                  <a:noFill/>
                </a:ln>
                <a:solidFill>
                  <a:srgbClr val="E25B00"/>
                </a:solidFill>
                <a:effectLst/>
                <a:uLnTx/>
                <a:uFillTx/>
                <a:latin typeface="Century Gothic" panose="020F0302020204030204"/>
                <a:ea typeface="+mn-ea"/>
                <a:cs typeface="Arial"/>
                <a:sym typeface="Arial"/>
              </a:rPr>
              <a:t>era </a:t>
            </a:r>
            <a:r>
              <a:rPr lang="en-GB" sz="2400" kern="1200" dirty="0" err="1">
                <a:solidFill>
                  <a:schemeClr val="accent5">
                    <a:lumMod val="50000"/>
                  </a:schemeClr>
                </a:solidFill>
                <a:latin typeface="Century Gothic" panose="020F0302020204030204"/>
                <a:ea typeface="+mn-ea"/>
              </a:rPr>
              <a:t>muy</a:t>
            </a:r>
            <a:r>
              <a:rPr lang="en-GB" sz="2400" kern="1200" dirty="0">
                <a:solidFill>
                  <a:schemeClr val="accent5">
                    <a:lumMod val="50000"/>
                  </a:schemeClr>
                </a:solidFill>
                <a:latin typeface="Century Gothic" panose="020F0302020204030204"/>
                <a:ea typeface="+mn-ea"/>
              </a:rPr>
              <a:t> </a:t>
            </a:r>
            <a:r>
              <a:rPr lang="en-GB" sz="2400" kern="1200" dirty="0" err="1">
                <a:solidFill>
                  <a:schemeClr val="accent5">
                    <a:lumMod val="50000"/>
                  </a:schemeClr>
                </a:solidFill>
                <a:latin typeface="Century Gothic" panose="020F0302020204030204"/>
                <a:ea typeface="+mn-ea"/>
              </a:rPr>
              <a:t>guapo</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endParaRPr>
          </a:p>
        </p:txBody>
      </p:sp>
      <p:sp>
        <p:nvSpPr>
          <p:cNvPr id="20" name="TextBox 19"/>
          <p:cNvSpPr txBox="1"/>
          <p:nvPr/>
        </p:nvSpPr>
        <p:spPr>
          <a:xfrm>
            <a:off x="4439653" y="5302453"/>
            <a:ext cx="75764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 It’s true, </a:t>
            </a:r>
            <a:r>
              <a:rPr kumimoji="0" lang="en-GB" sz="2400" b="1" i="1" u="none" strike="noStrike" kern="1200" cap="none" spc="0" normalizeH="0" baseline="0" noProof="0" dirty="0">
                <a:ln>
                  <a:noFill/>
                </a:ln>
                <a:solidFill>
                  <a:srgbClr val="E25B00"/>
                </a:solidFill>
                <a:effectLst/>
                <a:uLnTx/>
                <a:uFillTx/>
                <a:latin typeface="Century Gothic" panose="020F0302020204030204"/>
                <a:ea typeface="+mn-ea"/>
                <a:cs typeface="Arial"/>
                <a:sym typeface="Arial"/>
              </a:rPr>
              <a:t>he </a:t>
            </a:r>
            <a:r>
              <a:rPr kumimoji="0" lang="en-GB" sz="2400" b="1" i="1" u="none" strike="noStrike" kern="1200" cap="none" spc="0" normalizeH="0" noProof="0" dirty="0">
                <a:ln>
                  <a:noFill/>
                </a:ln>
                <a:solidFill>
                  <a:srgbClr val="E25B00"/>
                </a:solidFill>
                <a:effectLst/>
                <a:uLnTx/>
                <a:uFillTx/>
                <a:latin typeface="Century Gothic" panose="020F0302020204030204"/>
                <a:ea typeface="+mn-ea"/>
                <a:cs typeface="Arial"/>
                <a:sym typeface="Arial"/>
              </a:rPr>
              <a:t>was / used to be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2400" b="0"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rPr>
              <a:t>very good-looking.</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Arial"/>
              <a:sym typeface="Arial"/>
            </a:endParaRPr>
          </a:p>
        </p:txBody>
      </p:sp>
      <p:sp>
        <p:nvSpPr>
          <p:cNvPr id="26" name="Rounded Rectangular Callout 25"/>
          <p:cNvSpPr/>
          <p:nvPr/>
        </p:nvSpPr>
        <p:spPr>
          <a:xfrm>
            <a:off x="483939" y="4101528"/>
            <a:ext cx="8479587" cy="490233"/>
          </a:xfrm>
          <a:prstGeom prst="wedgeRoundRectCallout">
            <a:avLst>
              <a:gd name="adj1" fmla="val -38507"/>
              <a:gd name="adj2" fmla="val -7841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en-GB" sz="2000" kern="1200">
                <a:solidFill>
                  <a:schemeClr val="accent5">
                    <a:lumMod val="50000"/>
                  </a:schemeClr>
                </a:solidFill>
                <a:latin typeface="Century Gothic" panose="020B0502020202020204" pitchFamily="34" charset="0"/>
              </a:rPr>
              <a:t>Be careful not to confuse ‘</a:t>
            </a:r>
            <a:r>
              <a:rPr lang="en-GB" sz="2000" b="1" kern="1200">
                <a:solidFill>
                  <a:schemeClr val="accent5">
                    <a:lumMod val="50000"/>
                  </a:schemeClr>
                </a:solidFill>
                <a:latin typeface="Century Gothic" panose="020B0502020202020204" pitchFamily="34" charset="0"/>
              </a:rPr>
              <a:t>eras</a:t>
            </a:r>
            <a:r>
              <a:rPr lang="en-GB" sz="2000" kern="1200">
                <a:solidFill>
                  <a:schemeClr val="accent5">
                    <a:lumMod val="50000"/>
                  </a:schemeClr>
                </a:solidFill>
                <a:latin typeface="Century Gothic" panose="020B0502020202020204" pitchFamily="34" charset="0"/>
              </a:rPr>
              <a:t>’ (‘you were’) with ‘</a:t>
            </a:r>
            <a:r>
              <a:rPr lang="en-GB" sz="2000" b="1" kern="1200">
                <a:solidFill>
                  <a:schemeClr val="accent5">
                    <a:lumMod val="50000"/>
                  </a:schemeClr>
                </a:solidFill>
                <a:latin typeface="Century Gothic" panose="020B0502020202020204" pitchFamily="34" charset="0"/>
              </a:rPr>
              <a:t>eres</a:t>
            </a:r>
            <a:r>
              <a:rPr lang="en-GB" sz="2000" kern="1200">
                <a:solidFill>
                  <a:schemeClr val="accent5">
                    <a:lumMod val="50000"/>
                  </a:schemeClr>
                </a:solidFill>
                <a:latin typeface="Century Gothic" panose="020B0502020202020204" pitchFamily="34" charset="0"/>
              </a:rPr>
              <a:t>’ (‘you are’).</a:t>
            </a:r>
            <a:endParaRPr lang="en-GB" sz="2000" kern="1200" dirty="0">
              <a:solidFill>
                <a:schemeClr val="accent5">
                  <a:lumMod val="50000"/>
                </a:schemeClr>
              </a:solidFill>
              <a:latin typeface="Century Gothic" panose="020B0502020202020204" pitchFamily="34" charset="0"/>
            </a:endParaRPr>
          </a:p>
        </p:txBody>
      </p:sp>
      <p:sp>
        <p:nvSpPr>
          <p:cNvPr id="27" name="Rounded Rectangular Callout 26"/>
          <p:cNvSpPr/>
          <p:nvPr/>
        </p:nvSpPr>
        <p:spPr>
          <a:xfrm>
            <a:off x="483939" y="5836969"/>
            <a:ext cx="7908232" cy="484284"/>
          </a:xfrm>
          <a:prstGeom prst="wedgeRoundRectCallout">
            <a:avLst>
              <a:gd name="adj1" fmla="val -39558"/>
              <a:gd name="adj2" fmla="val -7231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en-GB" sz="2000" kern="1200">
                <a:solidFill>
                  <a:schemeClr val="accent5">
                    <a:lumMod val="50000"/>
                  </a:schemeClr>
                </a:solidFill>
                <a:latin typeface="Century Gothic" panose="020B0502020202020204" pitchFamily="34" charset="0"/>
              </a:rPr>
              <a:t>Remember that ‘era’ can also mean ‘</a:t>
            </a:r>
            <a:r>
              <a:rPr lang="en-GB" sz="2000" b="1" kern="1200">
                <a:solidFill>
                  <a:schemeClr val="accent5">
                    <a:lumMod val="50000"/>
                  </a:schemeClr>
                </a:solidFill>
                <a:latin typeface="Century Gothic" panose="020B0502020202020204" pitchFamily="34" charset="0"/>
              </a:rPr>
              <a:t>I was</a:t>
            </a:r>
            <a:r>
              <a:rPr lang="en-GB" sz="2000" kern="1200">
                <a:solidFill>
                  <a:schemeClr val="accent5">
                    <a:lumMod val="50000"/>
                  </a:schemeClr>
                </a:solidFill>
                <a:latin typeface="Century Gothic" panose="020B0502020202020204" pitchFamily="34" charset="0"/>
              </a:rPr>
              <a:t>’ or ‘</a:t>
            </a:r>
            <a:r>
              <a:rPr lang="en-GB" sz="2000" b="1" kern="1200">
                <a:solidFill>
                  <a:schemeClr val="accent5">
                    <a:lumMod val="50000"/>
                  </a:schemeClr>
                </a:solidFill>
                <a:latin typeface="Century Gothic" panose="020B0502020202020204" pitchFamily="34" charset="0"/>
              </a:rPr>
              <a:t>I used to be</a:t>
            </a:r>
            <a:r>
              <a:rPr lang="en-GB" sz="2000" kern="1200">
                <a:solidFill>
                  <a:schemeClr val="accent5">
                    <a:lumMod val="50000"/>
                  </a:schemeClr>
                </a:solidFill>
                <a:latin typeface="Century Gothic" panose="020B0502020202020204" pitchFamily="34" charset="0"/>
              </a:rPr>
              <a:t>’.</a:t>
            </a:r>
            <a:endParaRPr lang="en-GB" sz="2000" kern="12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13153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9" grpId="0"/>
      <p:bldP spid="31" grpId="0"/>
      <p:bldP spid="32" grpId="0"/>
      <p:bldP spid="33" grpId="0"/>
      <p:bldP spid="17" grpId="0"/>
      <p:bldP spid="18" grpId="0"/>
      <p:bldP spid="20" grpId="0"/>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2400" b="1">
                <a:solidFill>
                  <a:schemeClr val="bg1"/>
                </a:solidFill>
              </a:rPr>
              <a:t>Referring to different genders</a:t>
            </a:r>
            <a:br>
              <a:rPr lang="en-GB" sz="2400" b="1">
                <a:solidFill>
                  <a:schemeClr val="bg1"/>
                </a:solidFill>
              </a:rPr>
            </a:br>
            <a:r>
              <a:rPr lang="en-GB" sz="2400">
                <a:solidFill>
                  <a:schemeClr val="bg1"/>
                </a:solidFill>
              </a:rPr>
              <a:t>Gender marking on adjectives</a:t>
            </a:r>
          </a:p>
        </p:txBody>
      </p:sp>
      <p:sp>
        <p:nvSpPr>
          <p:cNvPr id="6" name="TextBox 5"/>
          <p:cNvSpPr txBox="1"/>
          <p:nvPr/>
        </p:nvSpPr>
        <p:spPr>
          <a:xfrm>
            <a:off x="355599" y="1362132"/>
            <a:ext cx="11447379" cy="830997"/>
          </a:xfrm>
          <a:prstGeom prst="rect">
            <a:avLst/>
          </a:prstGeom>
          <a:noFill/>
        </p:spPr>
        <p:txBody>
          <a:bodyPr wrap="square" rtlCol="0">
            <a:spAutoFit/>
          </a:bodyPr>
          <a:lstStyle/>
          <a:p>
            <a:r>
              <a:rPr lang="en-GB" sz="2400">
                <a:solidFill>
                  <a:schemeClr val="accent5">
                    <a:lumMod val="50000"/>
                  </a:schemeClr>
                </a:solidFill>
                <a:latin typeface="+mj-lt"/>
              </a:rPr>
              <a:t>Remember, most Spanish adjectives need to agree with the gender of the subject that they describe. This is often marked by the last letter of the word.</a:t>
            </a:r>
            <a:endParaRPr lang="en-GB" sz="2400" dirty="0">
              <a:solidFill>
                <a:schemeClr val="accent5">
                  <a:lumMod val="50000"/>
                </a:schemeClr>
              </a:solidFill>
              <a:latin typeface="+mj-lt"/>
            </a:endParaRPr>
          </a:p>
        </p:txBody>
      </p:sp>
      <p:sp>
        <p:nvSpPr>
          <p:cNvPr id="13" name="TextBox 12"/>
          <p:cNvSpPr txBox="1"/>
          <p:nvPr/>
        </p:nvSpPr>
        <p:spPr>
          <a:xfrm>
            <a:off x="393700" y="5166032"/>
            <a:ext cx="10490200" cy="461665"/>
          </a:xfrm>
          <a:prstGeom prst="rect">
            <a:avLst/>
          </a:prstGeom>
          <a:noFill/>
        </p:spPr>
        <p:txBody>
          <a:bodyPr wrap="square" rtlCol="0">
            <a:spAutoFit/>
          </a:bodyPr>
          <a:lstStyle/>
          <a:p>
            <a:r>
              <a:rPr lang="en-GB" sz="2400">
                <a:solidFill>
                  <a:schemeClr val="accent5">
                    <a:lumMod val="50000"/>
                  </a:schemeClr>
                </a:solidFill>
                <a:latin typeface="+mj-lt"/>
              </a:rPr>
              <a:t>Other Spanish adjectives do not change.</a:t>
            </a:r>
            <a:endParaRPr lang="en-GB" sz="2400" dirty="0">
              <a:solidFill>
                <a:schemeClr val="accent5">
                  <a:lumMod val="50000"/>
                </a:schemeClr>
              </a:solidFill>
              <a:latin typeface="+mj-lt"/>
            </a:endParaRPr>
          </a:p>
        </p:txBody>
      </p:sp>
      <p:sp>
        <p:nvSpPr>
          <p:cNvPr id="14" name="TextBox 13"/>
          <p:cNvSpPr txBox="1"/>
          <p:nvPr/>
        </p:nvSpPr>
        <p:spPr>
          <a:xfrm>
            <a:off x="355600" y="2484151"/>
            <a:ext cx="11328400" cy="461665"/>
          </a:xfrm>
          <a:prstGeom prst="rect">
            <a:avLst/>
          </a:prstGeom>
          <a:noFill/>
        </p:spPr>
        <p:txBody>
          <a:bodyPr wrap="square" rtlCol="0">
            <a:spAutoFit/>
          </a:bodyPr>
          <a:lstStyle/>
          <a:p>
            <a:r>
              <a:rPr lang="en-GB" sz="2400">
                <a:solidFill>
                  <a:schemeClr val="accent5">
                    <a:lumMod val="50000"/>
                  </a:schemeClr>
                </a:solidFill>
                <a:latin typeface="+mj-lt"/>
              </a:rPr>
              <a:t>Spanish adjectives ending in </a:t>
            </a:r>
            <a:r>
              <a:rPr lang="en-GB" sz="2400" b="1">
                <a:solidFill>
                  <a:schemeClr val="accent5">
                    <a:lumMod val="50000"/>
                  </a:schemeClr>
                </a:solidFill>
                <a:latin typeface="+mj-lt"/>
              </a:rPr>
              <a:t>–o </a:t>
            </a:r>
            <a:r>
              <a:rPr lang="en-GB" sz="2400">
                <a:solidFill>
                  <a:schemeClr val="accent5">
                    <a:lumMod val="50000"/>
                  </a:schemeClr>
                </a:solidFill>
                <a:latin typeface="+mj-lt"/>
              </a:rPr>
              <a:t>usually</a:t>
            </a:r>
            <a:r>
              <a:rPr lang="en-GB" sz="2400" b="1">
                <a:solidFill>
                  <a:schemeClr val="accent5">
                    <a:lumMod val="50000"/>
                  </a:schemeClr>
                </a:solidFill>
                <a:latin typeface="+mj-lt"/>
              </a:rPr>
              <a:t> </a:t>
            </a:r>
            <a:r>
              <a:rPr lang="en-GB" sz="2400">
                <a:solidFill>
                  <a:schemeClr val="accent5">
                    <a:lumMod val="50000"/>
                  </a:schemeClr>
                </a:solidFill>
                <a:latin typeface="+mj-lt"/>
              </a:rPr>
              <a:t>refer to a _____________ subject. </a:t>
            </a:r>
            <a:endParaRPr lang="en-GB" sz="2400" dirty="0">
              <a:solidFill>
                <a:schemeClr val="accent5">
                  <a:lumMod val="50000"/>
                </a:schemeClr>
              </a:solidFill>
              <a:latin typeface="+mj-lt"/>
            </a:endParaRPr>
          </a:p>
        </p:txBody>
      </p:sp>
      <p:sp>
        <p:nvSpPr>
          <p:cNvPr id="15" name="TextBox 14"/>
          <p:cNvSpPr txBox="1"/>
          <p:nvPr/>
        </p:nvSpPr>
        <p:spPr>
          <a:xfrm>
            <a:off x="393700" y="3899097"/>
            <a:ext cx="11569700" cy="461665"/>
          </a:xfrm>
          <a:prstGeom prst="rect">
            <a:avLst/>
          </a:prstGeom>
          <a:noFill/>
        </p:spPr>
        <p:txBody>
          <a:bodyPr wrap="square" rtlCol="0">
            <a:spAutoFit/>
          </a:bodyPr>
          <a:lstStyle/>
          <a:p>
            <a:r>
              <a:rPr lang="en-GB" sz="2400">
                <a:solidFill>
                  <a:schemeClr val="accent5">
                    <a:lumMod val="50000"/>
                  </a:schemeClr>
                </a:solidFill>
                <a:latin typeface="+mj-lt"/>
              </a:rPr>
              <a:t>Spanish adjectives ending in </a:t>
            </a:r>
            <a:r>
              <a:rPr lang="en-GB" sz="2400" b="1">
                <a:solidFill>
                  <a:schemeClr val="accent5">
                    <a:lumMod val="50000"/>
                  </a:schemeClr>
                </a:solidFill>
                <a:latin typeface="+mj-lt"/>
              </a:rPr>
              <a:t>–a </a:t>
            </a:r>
            <a:r>
              <a:rPr lang="en-GB" sz="2400">
                <a:solidFill>
                  <a:schemeClr val="accent5">
                    <a:lumMod val="50000"/>
                  </a:schemeClr>
                </a:solidFill>
                <a:latin typeface="+mj-lt"/>
              </a:rPr>
              <a:t>usually</a:t>
            </a:r>
            <a:r>
              <a:rPr lang="en-GB" sz="2400" b="1">
                <a:solidFill>
                  <a:schemeClr val="accent5">
                    <a:lumMod val="50000"/>
                  </a:schemeClr>
                </a:solidFill>
                <a:latin typeface="+mj-lt"/>
              </a:rPr>
              <a:t> </a:t>
            </a:r>
            <a:r>
              <a:rPr lang="en-GB" sz="2400">
                <a:solidFill>
                  <a:schemeClr val="accent5">
                    <a:lumMod val="50000"/>
                  </a:schemeClr>
                </a:solidFill>
                <a:latin typeface="+mj-lt"/>
              </a:rPr>
              <a:t>refer to a _____________ subject. </a:t>
            </a:r>
            <a:endParaRPr lang="en-GB" sz="2400" dirty="0">
              <a:solidFill>
                <a:schemeClr val="accent5">
                  <a:lumMod val="50000"/>
                </a:schemeClr>
              </a:solidFill>
              <a:latin typeface="+mj-lt"/>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30842" r="33698" b="59801"/>
          <a:stretch/>
        </p:blipFill>
        <p:spPr>
          <a:xfrm>
            <a:off x="3539790" y="4339700"/>
            <a:ext cx="556301" cy="544784"/>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25723" r="64532" b="35753"/>
          <a:stretch/>
        </p:blipFill>
        <p:spPr>
          <a:xfrm rot="5214391">
            <a:off x="3507041" y="2933858"/>
            <a:ext cx="621801" cy="625986"/>
          </a:xfrm>
          <a:prstGeom prst="rect">
            <a:avLst/>
          </a:prstGeom>
        </p:spPr>
      </p:pic>
      <p:sp>
        <p:nvSpPr>
          <p:cNvPr id="18" name="TextBox 17"/>
          <p:cNvSpPr txBox="1"/>
          <p:nvPr/>
        </p:nvSpPr>
        <p:spPr>
          <a:xfrm>
            <a:off x="362656" y="3033060"/>
            <a:ext cx="3784600" cy="461665"/>
          </a:xfrm>
          <a:prstGeom prst="rect">
            <a:avLst/>
          </a:prstGeom>
          <a:noFill/>
        </p:spPr>
        <p:txBody>
          <a:bodyPr wrap="square" rtlCol="0">
            <a:spAutoFit/>
          </a:bodyPr>
          <a:lstStyle/>
          <a:p>
            <a:pPr algn="l"/>
            <a:r>
              <a:rPr lang="en-GB" sz="2400">
                <a:solidFill>
                  <a:schemeClr val="accent5">
                    <a:lumMod val="50000"/>
                  </a:schemeClr>
                </a:solidFill>
                <a:latin typeface="+mj-lt"/>
              </a:rPr>
              <a:t>Ejemplo: Eres rar</a:t>
            </a:r>
            <a:r>
              <a:rPr lang="en-GB" sz="2400" b="1">
                <a:solidFill>
                  <a:schemeClr val="accent5">
                    <a:lumMod val="50000"/>
                  </a:schemeClr>
                </a:solidFill>
                <a:latin typeface="+mj-lt"/>
              </a:rPr>
              <a:t>o</a:t>
            </a:r>
            <a:r>
              <a:rPr lang="en-GB" sz="2400">
                <a:solidFill>
                  <a:schemeClr val="accent5">
                    <a:lumMod val="50000"/>
                  </a:schemeClr>
                </a:solidFill>
                <a:latin typeface="+mj-lt"/>
              </a:rPr>
              <a:t>.</a:t>
            </a:r>
            <a:endParaRPr lang="en-GB" sz="2400" dirty="0">
              <a:solidFill>
                <a:schemeClr val="accent5">
                  <a:lumMod val="50000"/>
                </a:schemeClr>
              </a:solidFill>
              <a:latin typeface="+mj-lt"/>
            </a:endParaRPr>
          </a:p>
        </p:txBody>
      </p:sp>
      <p:sp>
        <p:nvSpPr>
          <p:cNvPr id="19" name="TextBox 18"/>
          <p:cNvSpPr txBox="1"/>
          <p:nvPr/>
        </p:nvSpPr>
        <p:spPr>
          <a:xfrm>
            <a:off x="7817556" y="2428688"/>
            <a:ext cx="2425700" cy="461665"/>
          </a:xfrm>
          <a:prstGeom prst="rect">
            <a:avLst/>
          </a:prstGeom>
          <a:noFill/>
        </p:spPr>
        <p:txBody>
          <a:bodyPr wrap="square" rtlCol="0">
            <a:spAutoFit/>
          </a:bodyPr>
          <a:lstStyle/>
          <a:p>
            <a:pPr algn="l"/>
            <a:r>
              <a:rPr lang="en-GB" sz="2400" b="1">
                <a:solidFill>
                  <a:schemeClr val="accent2"/>
                </a:solidFill>
                <a:latin typeface="+mj-lt"/>
              </a:rPr>
              <a:t>masculine</a:t>
            </a:r>
            <a:endParaRPr lang="en-GB" sz="2400" b="1" dirty="0">
              <a:solidFill>
                <a:schemeClr val="accent2"/>
              </a:solidFill>
              <a:latin typeface="+mj-lt"/>
            </a:endParaRPr>
          </a:p>
        </p:txBody>
      </p:sp>
      <p:sp>
        <p:nvSpPr>
          <p:cNvPr id="20" name="TextBox 19"/>
          <p:cNvSpPr txBox="1"/>
          <p:nvPr/>
        </p:nvSpPr>
        <p:spPr>
          <a:xfrm>
            <a:off x="7982656" y="3878600"/>
            <a:ext cx="2425700" cy="461665"/>
          </a:xfrm>
          <a:prstGeom prst="rect">
            <a:avLst/>
          </a:prstGeom>
          <a:noFill/>
        </p:spPr>
        <p:txBody>
          <a:bodyPr wrap="square" rtlCol="0">
            <a:spAutoFit/>
          </a:bodyPr>
          <a:lstStyle/>
          <a:p>
            <a:pPr algn="l"/>
            <a:r>
              <a:rPr lang="en-GB" sz="2400" b="1">
                <a:solidFill>
                  <a:schemeClr val="accent2"/>
                </a:solidFill>
                <a:latin typeface="+mj-lt"/>
              </a:rPr>
              <a:t>feminine</a:t>
            </a:r>
            <a:endParaRPr lang="en-GB" sz="2400" b="1" dirty="0">
              <a:solidFill>
                <a:schemeClr val="accent2"/>
              </a:solidFill>
              <a:latin typeface="+mj-lt"/>
            </a:endParaRPr>
          </a:p>
        </p:txBody>
      </p:sp>
      <p:sp>
        <p:nvSpPr>
          <p:cNvPr id="21" name="TextBox 20"/>
          <p:cNvSpPr txBox="1"/>
          <p:nvPr/>
        </p:nvSpPr>
        <p:spPr>
          <a:xfrm>
            <a:off x="4344812" y="3055602"/>
            <a:ext cx="6310488" cy="461665"/>
          </a:xfrm>
          <a:prstGeom prst="rect">
            <a:avLst/>
          </a:prstGeom>
          <a:noFill/>
        </p:spPr>
        <p:txBody>
          <a:bodyPr wrap="square" rtlCol="0">
            <a:spAutoFit/>
          </a:bodyPr>
          <a:lstStyle/>
          <a:p>
            <a:pPr algn="l"/>
            <a:r>
              <a:rPr lang="en-GB" sz="2400" i="1">
                <a:solidFill>
                  <a:schemeClr val="accent5">
                    <a:lumMod val="50000"/>
                  </a:schemeClr>
                </a:solidFill>
                <a:latin typeface="+mj-lt"/>
              </a:rPr>
              <a:t>You are strange (m).</a:t>
            </a:r>
            <a:endParaRPr lang="en-GB" sz="2400" i="1" dirty="0">
              <a:solidFill>
                <a:schemeClr val="accent5">
                  <a:lumMod val="50000"/>
                </a:schemeClr>
              </a:solidFill>
              <a:latin typeface="+mj-lt"/>
            </a:endParaRPr>
          </a:p>
        </p:txBody>
      </p:sp>
      <p:sp>
        <p:nvSpPr>
          <p:cNvPr id="23" name="TextBox 22"/>
          <p:cNvSpPr txBox="1"/>
          <p:nvPr/>
        </p:nvSpPr>
        <p:spPr>
          <a:xfrm>
            <a:off x="362656" y="4430495"/>
            <a:ext cx="2928413" cy="461665"/>
          </a:xfrm>
          <a:prstGeom prst="rect">
            <a:avLst/>
          </a:prstGeom>
          <a:noFill/>
        </p:spPr>
        <p:txBody>
          <a:bodyPr wrap="square" rtlCol="0">
            <a:spAutoFit/>
          </a:bodyPr>
          <a:lstStyle/>
          <a:p>
            <a:pPr algn="l"/>
            <a:r>
              <a:rPr lang="en-GB" sz="2400">
                <a:solidFill>
                  <a:schemeClr val="accent5">
                    <a:lumMod val="50000"/>
                  </a:schemeClr>
                </a:solidFill>
                <a:latin typeface="+mj-lt"/>
              </a:rPr>
              <a:t>Ejemplo: Eres alt</a:t>
            </a:r>
            <a:r>
              <a:rPr lang="en-GB" sz="2400" b="1">
                <a:solidFill>
                  <a:schemeClr val="accent5">
                    <a:lumMod val="50000"/>
                  </a:schemeClr>
                </a:solidFill>
                <a:latin typeface="+mj-lt"/>
              </a:rPr>
              <a:t>a</a:t>
            </a:r>
            <a:r>
              <a:rPr lang="en-GB" sz="2400">
                <a:solidFill>
                  <a:schemeClr val="accent5">
                    <a:lumMod val="50000"/>
                  </a:schemeClr>
                </a:solidFill>
                <a:latin typeface="+mj-lt"/>
              </a:rPr>
              <a:t>.</a:t>
            </a:r>
            <a:endParaRPr lang="en-GB" sz="2400" dirty="0">
              <a:solidFill>
                <a:schemeClr val="accent5">
                  <a:lumMod val="50000"/>
                </a:schemeClr>
              </a:solidFill>
              <a:latin typeface="+mj-lt"/>
            </a:endParaRPr>
          </a:p>
        </p:txBody>
      </p:sp>
      <p:sp>
        <p:nvSpPr>
          <p:cNvPr id="24" name="TextBox 23"/>
          <p:cNvSpPr txBox="1"/>
          <p:nvPr/>
        </p:nvSpPr>
        <p:spPr>
          <a:xfrm>
            <a:off x="4344812" y="4453037"/>
            <a:ext cx="3784600" cy="461665"/>
          </a:xfrm>
          <a:prstGeom prst="rect">
            <a:avLst/>
          </a:prstGeom>
          <a:noFill/>
        </p:spPr>
        <p:txBody>
          <a:bodyPr wrap="square" rtlCol="0">
            <a:spAutoFit/>
          </a:bodyPr>
          <a:lstStyle/>
          <a:p>
            <a:pPr algn="l"/>
            <a:r>
              <a:rPr lang="en-GB" sz="2400" i="1">
                <a:solidFill>
                  <a:schemeClr val="accent5">
                    <a:lumMod val="50000"/>
                  </a:schemeClr>
                </a:solidFill>
                <a:latin typeface="+mj-lt"/>
              </a:rPr>
              <a:t>You are tall (f).</a:t>
            </a:r>
            <a:endParaRPr lang="en-GB" sz="2400" i="1" dirty="0">
              <a:solidFill>
                <a:schemeClr val="accent5">
                  <a:lumMod val="50000"/>
                </a:schemeClr>
              </a:solidFill>
              <a:latin typeface="+mj-lt"/>
            </a:endParaRPr>
          </a:p>
        </p:txBody>
      </p:sp>
      <p:sp>
        <p:nvSpPr>
          <p:cNvPr id="25" name="TextBox 24"/>
          <p:cNvSpPr txBox="1"/>
          <p:nvPr/>
        </p:nvSpPr>
        <p:spPr>
          <a:xfrm>
            <a:off x="393700" y="5648194"/>
            <a:ext cx="5544940" cy="461665"/>
          </a:xfrm>
          <a:prstGeom prst="rect">
            <a:avLst/>
          </a:prstGeom>
          <a:noFill/>
        </p:spPr>
        <p:txBody>
          <a:bodyPr wrap="square" rtlCol="0">
            <a:spAutoFit/>
          </a:bodyPr>
          <a:lstStyle/>
          <a:p>
            <a:r>
              <a:rPr lang="en-GB" sz="2400">
                <a:solidFill>
                  <a:schemeClr val="accent5">
                    <a:lumMod val="50000"/>
                  </a:schemeClr>
                </a:solidFill>
                <a:latin typeface="+mj-lt"/>
              </a:rPr>
              <a:t>Ejemplos: Eres feli</a:t>
            </a:r>
            <a:r>
              <a:rPr lang="en-GB" sz="2400" b="1">
                <a:solidFill>
                  <a:schemeClr val="accent5">
                    <a:lumMod val="50000"/>
                  </a:schemeClr>
                </a:solidFill>
                <a:latin typeface="+mj-lt"/>
              </a:rPr>
              <a:t>z</a:t>
            </a:r>
            <a:r>
              <a:rPr lang="en-GB" sz="2400">
                <a:solidFill>
                  <a:schemeClr val="accent5">
                    <a:lumMod val="50000"/>
                  </a:schemeClr>
                </a:solidFill>
                <a:latin typeface="+mj-lt"/>
              </a:rPr>
              <a:t>. Eres interesant</a:t>
            </a:r>
            <a:r>
              <a:rPr lang="en-GB" sz="2400" b="1">
                <a:solidFill>
                  <a:schemeClr val="accent5">
                    <a:lumMod val="50000"/>
                  </a:schemeClr>
                </a:solidFill>
                <a:latin typeface="+mj-lt"/>
              </a:rPr>
              <a:t>e.</a:t>
            </a:r>
            <a:endParaRPr lang="en-GB" sz="2400" dirty="0">
              <a:solidFill>
                <a:schemeClr val="accent5">
                  <a:lumMod val="50000"/>
                </a:schemeClr>
              </a:solidFill>
              <a:latin typeface="+mj-lt"/>
            </a:endParaRPr>
          </a:p>
        </p:txBody>
      </p:sp>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30842" r="33698" b="59801"/>
          <a:stretch/>
        </p:blipFill>
        <p:spPr>
          <a:xfrm>
            <a:off x="8634810" y="5023277"/>
            <a:ext cx="556301" cy="544784"/>
          </a:xfrm>
          <a:prstGeom prst="rect">
            <a:avLst/>
          </a:prstGeom>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t="25723" r="64532" b="35753"/>
          <a:stretch/>
        </p:blipFill>
        <p:spPr>
          <a:xfrm rot="5214391">
            <a:off x="9768141" y="4963581"/>
            <a:ext cx="621801" cy="625986"/>
          </a:xfrm>
          <a:prstGeom prst="rect">
            <a:avLst/>
          </a:prstGeom>
        </p:spPr>
      </p:pic>
      <p:sp>
        <p:nvSpPr>
          <p:cNvPr id="22" name="Rounded Rectangular Callout 21"/>
          <p:cNvSpPr/>
          <p:nvPr/>
        </p:nvSpPr>
        <p:spPr>
          <a:xfrm>
            <a:off x="6663862" y="5719972"/>
            <a:ext cx="4733088" cy="490233"/>
          </a:xfrm>
          <a:prstGeom prst="wedgeRoundRectCallout">
            <a:avLst>
              <a:gd name="adj1" fmla="val -64690"/>
              <a:gd name="adj2" fmla="val -1459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en-GB" sz="2000" kern="1200">
                <a:solidFill>
                  <a:srgbClr val="4472C4">
                    <a:lumMod val="50000"/>
                  </a:srgbClr>
                </a:solidFill>
                <a:latin typeface="Century Gothic" panose="020B0502020202020204" pitchFamily="34" charset="0"/>
              </a:rPr>
              <a:t>These could refer to a boy OR a girl!</a:t>
            </a:r>
            <a:endParaRPr lang="en-GB" sz="2000" kern="1200"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287428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p:bldP spid="18" grpId="0"/>
      <p:bldP spid="19" grpId="0"/>
      <p:bldP spid="20" grpId="0"/>
      <p:bldP spid="21" grpId="0"/>
      <p:bldP spid="23" grpId="0"/>
      <p:bldP spid="24" grpId="0"/>
      <p:bldP spid="25" grpId="0"/>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84CACC-06FB-C843-A34B-AA57ABC05325}"/>
              </a:ext>
            </a:extLst>
          </p:cNvPr>
          <p:cNvSpPr>
            <a:spLocks noGrp="1"/>
          </p:cNvSpPr>
          <p:nvPr>
            <p:ph type="title"/>
          </p:nvPr>
        </p:nvSpPr>
        <p:spPr>
          <a:xfrm>
            <a:off x="213473" y="156866"/>
            <a:ext cx="8933102" cy="571830"/>
          </a:xfrm>
        </p:spPr>
        <p:txBody>
          <a:bodyPr>
            <a:normAutofit fontScale="90000"/>
          </a:bodyPr>
          <a:lstStyle/>
          <a:p>
            <a:r>
              <a:rPr lang="es-GB" sz="2200" b="1" dirty="0"/>
              <a:t>Lee cada frase y completa la tabla. </a:t>
            </a:r>
            <a:r>
              <a:rPr lang="en-GB" sz="2200" b="1" dirty="0"/>
              <a:t>El verbo, </a:t>
            </a:r>
            <a:r>
              <a:rPr lang="es-GB" sz="2200" b="1" dirty="0"/>
              <a:t>¿</a:t>
            </a:r>
            <a:r>
              <a:rPr lang="en-GB" sz="2200" b="1" dirty="0" err="1"/>
              <a:t>qué</a:t>
            </a:r>
            <a:r>
              <a:rPr lang="en-GB" sz="2200" b="1" dirty="0"/>
              <a:t> </a:t>
            </a:r>
            <a:r>
              <a:rPr lang="en-GB" sz="2200" b="1" dirty="0" err="1"/>
              <a:t>significa</a:t>
            </a:r>
            <a:r>
              <a:rPr lang="es-GB" sz="2200" b="1" dirty="0"/>
              <a:t>?</a:t>
            </a:r>
            <a:r>
              <a:rPr lang="en-GB" sz="2200" b="1" dirty="0"/>
              <a:t/>
            </a:r>
            <a:br>
              <a:rPr lang="en-GB" sz="2200" b="1" dirty="0"/>
            </a:br>
            <a:r>
              <a:rPr lang="es-GB" sz="2200" b="1" dirty="0"/>
              <a:t> ¿</a:t>
            </a:r>
            <a:r>
              <a:rPr lang="en-GB" sz="2200" b="1" dirty="0"/>
              <a:t>El </a:t>
            </a:r>
            <a:r>
              <a:rPr lang="en-GB" sz="2200" b="1" dirty="0" err="1"/>
              <a:t>adjetivo</a:t>
            </a:r>
            <a:r>
              <a:rPr lang="en-GB" sz="2200" b="1" dirty="0"/>
              <a:t> describe una </a:t>
            </a:r>
            <a:r>
              <a:rPr lang="en-GB" sz="2200" b="1" dirty="0" err="1"/>
              <a:t>chica</a:t>
            </a:r>
            <a:r>
              <a:rPr lang="en-GB" sz="2200" b="1" dirty="0"/>
              <a:t>, un chico o </a:t>
            </a:r>
            <a:r>
              <a:rPr lang="en-GB" sz="2200" b="1" dirty="0" err="1"/>
              <a:t>puede</a:t>
            </a:r>
            <a:r>
              <a:rPr lang="en-GB" sz="2200" b="1" dirty="0"/>
              <a:t> ser chico / </a:t>
            </a:r>
            <a:r>
              <a:rPr lang="en-GB" sz="2200" b="1" dirty="0" err="1"/>
              <a:t>chica</a:t>
            </a:r>
            <a:r>
              <a:rPr lang="es-GB" sz="2200" b="1" dirty="0"/>
              <a:t>?</a:t>
            </a:r>
          </a:p>
        </p:txBody>
      </p:sp>
      <p:sp>
        <p:nvSpPr>
          <p:cNvPr id="4" name="Rounded Rectangle 11">
            <a:extLst>
              <a:ext uri="{FF2B5EF4-FFF2-40B4-BE49-F238E27FC236}">
                <a16:creationId xmlns:a16="http://schemas.microsoft.com/office/drawing/2014/main" id="{B22C504B-0A9D-1941-9CFC-11F70AC959B5}"/>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leer</a:t>
            </a:r>
          </a:p>
        </p:txBody>
      </p:sp>
      <p:graphicFrame>
        <p:nvGraphicFramePr>
          <p:cNvPr id="6" name="Tabla 6">
            <a:extLst>
              <a:ext uri="{FF2B5EF4-FFF2-40B4-BE49-F238E27FC236}">
                <a16:creationId xmlns:a16="http://schemas.microsoft.com/office/drawing/2014/main" id="{0503D9FE-C94E-5044-9E7D-FE5B65CB1BA4}"/>
              </a:ext>
            </a:extLst>
          </p:cNvPr>
          <p:cNvGraphicFramePr>
            <a:graphicFrameLocks noGrp="1"/>
          </p:cNvGraphicFramePr>
          <p:nvPr>
            <p:extLst>
              <p:ext uri="{D42A27DB-BD31-4B8C-83A1-F6EECF244321}">
                <p14:modId xmlns:p14="http://schemas.microsoft.com/office/powerpoint/2010/main" val="1488970433"/>
              </p:ext>
            </p:extLst>
          </p:nvPr>
        </p:nvGraphicFramePr>
        <p:xfrm>
          <a:off x="263858" y="744577"/>
          <a:ext cx="4320841" cy="5455977"/>
        </p:xfrm>
        <a:graphic>
          <a:graphicData uri="http://schemas.openxmlformats.org/drawingml/2006/table">
            <a:tbl>
              <a:tblPr firstRow="1" bandRow="1">
                <a:tableStyleId>{5DA37D80-6434-44D0-A028-1B22A696006F}</a:tableStyleId>
              </a:tblPr>
              <a:tblGrid>
                <a:gridCol w="625996">
                  <a:extLst>
                    <a:ext uri="{9D8B030D-6E8A-4147-A177-3AD203B41FA5}">
                      <a16:colId xmlns:a16="http://schemas.microsoft.com/office/drawing/2014/main" val="3472950147"/>
                    </a:ext>
                  </a:extLst>
                </a:gridCol>
                <a:gridCol w="1180246">
                  <a:extLst>
                    <a:ext uri="{9D8B030D-6E8A-4147-A177-3AD203B41FA5}">
                      <a16:colId xmlns:a16="http://schemas.microsoft.com/office/drawing/2014/main" val="3384425425"/>
                    </a:ext>
                  </a:extLst>
                </a:gridCol>
                <a:gridCol w="1161041">
                  <a:extLst>
                    <a:ext uri="{9D8B030D-6E8A-4147-A177-3AD203B41FA5}">
                      <a16:colId xmlns:a16="http://schemas.microsoft.com/office/drawing/2014/main" val="4004613308"/>
                    </a:ext>
                  </a:extLst>
                </a:gridCol>
                <a:gridCol w="1353558">
                  <a:extLst>
                    <a:ext uri="{9D8B030D-6E8A-4147-A177-3AD203B41FA5}">
                      <a16:colId xmlns:a16="http://schemas.microsoft.com/office/drawing/2014/main" val="1742930027"/>
                    </a:ext>
                  </a:extLst>
                </a:gridCol>
              </a:tblGrid>
              <a:tr h="669259">
                <a:tc>
                  <a:txBody>
                    <a:bodyPr/>
                    <a:lstStyle/>
                    <a:p>
                      <a:endParaRPr lang="es-GB" sz="2000" dirty="0">
                        <a:solidFill>
                          <a:schemeClr val="accent5">
                            <a:lumMod val="50000"/>
                          </a:schemeClr>
                        </a:solidFill>
                      </a:endParaRPr>
                    </a:p>
                  </a:txBody>
                  <a:tcPr>
                    <a:noFill/>
                  </a:tcPr>
                </a:tc>
                <a:tc>
                  <a:txBody>
                    <a:bodyPr/>
                    <a:lstStyle/>
                    <a:p>
                      <a:pPr algn="ctr"/>
                      <a:r>
                        <a:rPr lang="en-GB" sz="2000">
                          <a:solidFill>
                            <a:schemeClr val="accent5">
                              <a:lumMod val="50000"/>
                            </a:schemeClr>
                          </a:solidFill>
                        </a:rPr>
                        <a:t>‘you are’</a:t>
                      </a:r>
                      <a:endParaRPr lang="es-GB" sz="2000" dirty="0">
                        <a:solidFill>
                          <a:schemeClr val="accent5">
                            <a:lumMod val="50000"/>
                          </a:schemeClr>
                        </a:solidFill>
                      </a:endParaRPr>
                    </a:p>
                  </a:txBody>
                  <a:tcPr anchor="ctr">
                    <a:noFill/>
                  </a:tcPr>
                </a:tc>
                <a:tc>
                  <a:txBody>
                    <a:bodyPr/>
                    <a:lstStyle/>
                    <a:p>
                      <a:pPr algn="ctr"/>
                      <a:r>
                        <a:rPr lang="es-GB" sz="2000">
                          <a:solidFill>
                            <a:schemeClr val="accent5">
                              <a:lumMod val="50000"/>
                            </a:schemeClr>
                          </a:solidFill>
                        </a:rPr>
                        <a:t>‘you</a:t>
                      </a:r>
                      <a:r>
                        <a:rPr lang="en-GB" sz="2000">
                          <a:solidFill>
                            <a:schemeClr val="accent5">
                              <a:lumMod val="50000"/>
                            </a:schemeClr>
                          </a:solidFill>
                        </a:rPr>
                        <a:t> were</a:t>
                      </a:r>
                      <a:r>
                        <a:rPr lang="es-GB" sz="2000">
                          <a:solidFill>
                            <a:schemeClr val="accent5">
                              <a:lumMod val="50000"/>
                            </a:schemeClr>
                          </a:solidFill>
                        </a:rPr>
                        <a:t>’</a:t>
                      </a:r>
                      <a:endParaRPr lang="es-GB" sz="2000" dirty="0">
                        <a:solidFill>
                          <a:schemeClr val="accent5">
                            <a:lumMod val="50000"/>
                          </a:schemeClr>
                        </a:solidFill>
                      </a:endParaRPr>
                    </a:p>
                  </a:txBody>
                  <a:tcPr anchor="ctr">
                    <a:noFill/>
                  </a:tcPr>
                </a:tc>
                <a:tc>
                  <a:txBody>
                    <a:bodyPr/>
                    <a:lstStyle/>
                    <a:p>
                      <a:pPr algn="ctr"/>
                      <a:r>
                        <a:rPr lang="en-GB" sz="2000">
                          <a:solidFill>
                            <a:schemeClr val="accent5">
                              <a:lumMod val="50000"/>
                            </a:schemeClr>
                          </a:solidFill>
                        </a:rPr>
                        <a:t>‘I was, s/he was’</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718672335"/>
                  </a:ext>
                </a:extLst>
              </a:tr>
              <a:tr h="669259">
                <a:tc>
                  <a:txBody>
                    <a:bodyPr/>
                    <a:lstStyle/>
                    <a:p>
                      <a:r>
                        <a:rPr lang="en-GB"/>
                        <a:t>1.</a:t>
                      </a:r>
                    </a:p>
                  </a:txBody>
                  <a:tcPr anchor="ctr">
                    <a:noFill/>
                  </a:tcPr>
                </a:tc>
                <a:tc>
                  <a:txBody>
                    <a:bodyPr/>
                    <a:lstStyle/>
                    <a:p>
                      <a:endParaRPr lang="es-GB" sz="2000" dirty="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2980820563"/>
                  </a:ext>
                </a:extLst>
              </a:tr>
              <a:tr h="549432">
                <a:tc>
                  <a:txBody>
                    <a:bodyPr/>
                    <a:lstStyle/>
                    <a:p>
                      <a:r>
                        <a:rPr lang="en-GB"/>
                        <a:t>2.</a:t>
                      </a: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1697346113"/>
                  </a:ext>
                </a:extLst>
              </a:tr>
              <a:tr h="669259">
                <a:tc>
                  <a:txBody>
                    <a:bodyPr/>
                    <a:lstStyle/>
                    <a:p>
                      <a:r>
                        <a:rPr lang="en-GB" sz="2000">
                          <a:solidFill>
                            <a:schemeClr val="accent5">
                              <a:lumMod val="50000"/>
                            </a:schemeClr>
                          </a:solidFill>
                        </a:rPr>
                        <a:t>3.</a:t>
                      </a: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2065861396"/>
                  </a:ext>
                </a:extLst>
              </a:tr>
              <a:tr h="549432">
                <a:tc>
                  <a:txBody>
                    <a:bodyPr/>
                    <a:lstStyle/>
                    <a:p>
                      <a:r>
                        <a:rPr lang="en-GB" sz="2000">
                          <a:solidFill>
                            <a:schemeClr val="accent5">
                              <a:lumMod val="50000"/>
                            </a:schemeClr>
                          </a:solidFill>
                        </a:rPr>
                        <a:t>4.</a:t>
                      </a: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1583535010"/>
                  </a:ext>
                </a:extLst>
              </a:tr>
              <a:tr h="549432">
                <a:tc>
                  <a:txBody>
                    <a:bodyPr/>
                    <a:lstStyle/>
                    <a:p>
                      <a:r>
                        <a:rPr lang="en-GB" sz="2000">
                          <a:solidFill>
                            <a:schemeClr val="accent5">
                              <a:lumMod val="50000"/>
                            </a:schemeClr>
                          </a:solidFill>
                        </a:rPr>
                        <a:t>5.</a:t>
                      </a: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1350173362"/>
                  </a:ext>
                </a:extLst>
              </a:tr>
              <a:tr h="549432">
                <a:tc>
                  <a:txBody>
                    <a:bodyPr/>
                    <a:lstStyle/>
                    <a:p>
                      <a:r>
                        <a:rPr lang="en-GB" sz="2000">
                          <a:solidFill>
                            <a:schemeClr val="accent5">
                              <a:lumMod val="50000"/>
                            </a:schemeClr>
                          </a:solidFill>
                        </a:rPr>
                        <a:t>6.</a:t>
                      </a: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870438354"/>
                  </a:ext>
                </a:extLst>
              </a:tr>
              <a:tr h="549432">
                <a:tc>
                  <a:txBody>
                    <a:bodyPr/>
                    <a:lstStyle/>
                    <a:p>
                      <a:r>
                        <a:rPr lang="en-GB" sz="2000">
                          <a:solidFill>
                            <a:schemeClr val="accent5">
                              <a:lumMod val="50000"/>
                            </a:schemeClr>
                          </a:solidFill>
                        </a:rPr>
                        <a:t>7.</a:t>
                      </a: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extLst>
                  <a:ext uri="{0D108BD9-81ED-4DB2-BD59-A6C34878D82A}">
                    <a16:rowId xmlns:a16="http://schemas.microsoft.com/office/drawing/2014/main" val="491432241"/>
                  </a:ext>
                </a:extLst>
              </a:tr>
              <a:tr h="669259">
                <a:tc>
                  <a:txBody>
                    <a:bodyPr/>
                    <a:lstStyle/>
                    <a:p>
                      <a:r>
                        <a:rPr lang="en-GB" sz="2000">
                          <a:solidFill>
                            <a:schemeClr val="accent5">
                              <a:lumMod val="50000"/>
                            </a:schemeClr>
                          </a:solidFill>
                        </a:rPr>
                        <a:t>8.</a:t>
                      </a:r>
                      <a:endParaRPr lang="es-GB" sz="2000" dirty="0">
                        <a:solidFill>
                          <a:schemeClr val="accent5">
                            <a:lumMod val="50000"/>
                          </a:schemeClr>
                        </a:solidFill>
                      </a:endParaRPr>
                    </a:p>
                  </a:txBody>
                  <a:tcPr anchor="ctr">
                    <a:noFill/>
                  </a:tcPr>
                </a:tc>
                <a:tc>
                  <a:txBody>
                    <a:bodyPr/>
                    <a:lstStyle/>
                    <a:p>
                      <a:endParaRPr lang="es-GB" sz="2000">
                        <a:solidFill>
                          <a:schemeClr val="accent5">
                            <a:lumMod val="50000"/>
                          </a:schemeClr>
                        </a:solidFill>
                      </a:endParaRPr>
                    </a:p>
                  </a:txBody>
                  <a:tcPr>
                    <a:noFill/>
                  </a:tcPr>
                </a:tc>
                <a:tc>
                  <a:txBody>
                    <a:bodyPr/>
                    <a:lstStyle/>
                    <a:p>
                      <a:endParaRPr lang="es-GB" sz="2000">
                        <a:solidFill>
                          <a:schemeClr val="accent5">
                            <a:lumMod val="50000"/>
                          </a:schemeClr>
                        </a:solidFill>
                      </a:endParaRPr>
                    </a:p>
                  </a:txBody>
                  <a:tcPr>
                    <a:noFill/>
                  </a:tcPr>
                </a:tc>
                <a:tc>
                  <a:txBody>
                    <a:bodyPr/>
                    <a:lstStyle/>
                    <a:p>
                      <a:endParaRPr lang="es-GB" sz="2000" dirty="0">
                        <a:solidFill>
                          <a:schemeClr val="accent5">
                            <a:lumMod val="50000"/>
                          </a:schemeClr>
                        </a:solidFill>
                      </a:endParaRPr>
                    </a:p>
                  </a:txBody>
                  <a:tcPr>
                    <a:noFill/>
                  </a:tcPr>
                </a:tc>
                <a:extLst>
                  <a:ext uri="{0D108BD9-81ED-4DB2-BD59-A6C34878D82A}">
                    <a16:rowId xmlns:a16="http://schemas.microsoft.com/office/drawing/2014/main" val="390526977"/>
                  </a:ext>
                </a:extLst>
              </a:tr>
            </a:tbl>
          </a:graphicData>
        </a:graphic>
      </p:graphicFrame>
      <p:pic>
        <p:nvPicPr>
          <p:cNvPr id="12" name="Picture 2" descr="http://www.clker.com/cliparts/j/p/l/D/8/K/green-tick-md.png">
            <a:extLst>
              <a:ext uri="{FF2B5EF4-FFF2-40B4-BE49-F238E27FC236}">
                <a16:creationId xmlns:a16="http://schemas.microsoft.com/office/drawing/2014/main" id="{4B1173E0-88BD-FF4A-B26A-7465319CB1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47186" y="1550936"/>
            <a:ext cx="383946" cy="400111"/>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http://www.clker.com/cliparts/j/p/l/D/8/K/green-tick-md.png">
            <a:extLst>
              <a:ext uri="{FF2B5EF4-FFF2-40B4-BE49-F238E27FC236}">
                <a16:creationId xmlns:a16="http://schemas.microsoft.com/office/drawing/2014/main" id="{5ECAC1F4-4202-9C4A-973C-17F1C29FB9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4243" y="2192737"/>
            <a:ext cx="383946" cy="400111"/>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 descr="http://www.clker.com/cliparts/j/p/l/D/8/K/green-tick-md.png">
            <a:extLst>
              <a:ext uri="{FF2B5EF4-FFF2-40B4-BE49-F238E27FC236}">
                <a16:creationId xmlns:a16="http://schemas.microsoft.com/office/drawing/2014/main" id="{A747B790-D19F-314D-8250-FF743FF75E0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82692" y="2774112"/>
            <a:ext cx="383946" cy="400111"/>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http://www.clker.com/cliparts/j/p/l/D/8/K/green-tick-md.png">
            <a:extLst>
              <a:ext uri="{FF2B5EF4-FFF2-40B4-BE49-F238E27FC236}">
                <a16:creationId xmlns:a16="http://schemas.microsoft.com/office/drawing/2014/main" id="{ECB98EF7-FE90-A143-8881-8A253E131B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1804" y="3370566"/>
            <a:ext cx="383946" cy="400111"/>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http://www.clker.com/cliparts/j/p/l/D/8/K/green-tick-md.png">
            <a:extLst>
              <a:ext uri="{FF2B5EF4-FFF2-40B4-BE49-F238E27FC236}">
                <a16:creationId xmlns:a16="http://schemas.microsoft.com/office/drawing/2014/main" id="{2C5BE067-83CF-9844-9225-C675E27CFD1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47186" y="3998614"/>
            <a:ext cx="383946" cy="400111"/>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http://www.clker.com/cliparts/j/p/l/D/8/K/green-tick-md.png">
            <a:extLst>
              <a:ext uri="{FF2B5EF4-FFF2-40B4-BE49-F238E27FC236}">
                <a16:creationId xmlns:a16="http://schemas.microsoft.com/office/drawing/2014/main" id="{299C24E2-4F65-4D48-8C12-91FDB5632FD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82692" y="4487333"/>
            <a:ext cx="383946" cy="400111"/>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http://www.clker.com/cliparts/j/p/l/D/8/K/green-tick-md.png">
            <a:extLst>
              <a:ext uri="{FF2B5EF4-FFF2-40B4-BE49-F238E27FC236}">
                <a16:creationId xmlns:a16="http://schemas.microsoft.com/office/drawing/2014/main" id="{2AFD18CD-2DF4-4E40-B033-0F24F518DA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1804" y="5061532"/>
            <a:ext cx="383946" cy="400111"/>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http://www.clker.com/cliparts/j/p/l/D/8/K/green-tick-md.png">
            <a:extLst>
              <a:ext uri="{FF2B5EF4-FFF2-40B4-BE49-F238E27FC236}">
                <a16:creationId xmlns:a16="http://schemas.microsoft.com/office/drawing/2014/main" id="{F25D8E17-0434-3B45-8EDE-2A77023CB60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11804" y="5710510"/>
            <a:ext cx="383946" cy="400111"/>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35"/>
          <p:cNvPicPr>
            <a:picLocks noChangeAspect="1"/>
          </p:cNvPicPr>
          <p:nvPr/>
        </p:nvPicPr>
        <p:blipFill rotWithShape="1">
          <a:blip r:embed="rId4">
            <a:extLst>
              <a:ext uri="{28A0092B-C50C-407E-A947-70E740481C1C}">
                <a14:useLocalDpi xmlns:a14="http://schemas.microsoft.com/office/drawing/2010/main" val="0"/>
              </a:ext>
            </a:extLst>
          </a:blip>
          <a:srcRect l="30842" r="33698" b="59801"/>
          <a:stretch/>
        </p:blipFill>
        <p:spPr>
          <a:xfrm>
            <a:off x="10749952" y="1394566"/>
            <a:ext cx="954525" cy="934764"/>
          </a:xfrm>
          <a:prstGeom prst="rect">
            <a:avLst/>
          </a:prstGeom>
        </p:spPr>
      </p:pic>
      <p:pic>
        <p:nvPicPr>
          <p:cNvPr id="40" name="Picture 39"/>
          <p:cNvPicPr>
            <a:picLocks noChangeAspect="1"/>
          </p:cNvPicPr>
          <p:nvPr/>
        </p:nvPicPr>
        <p:blipFill rotWithShape="1">
          <a:blip r:embed="rId4">
            <a:extLst>
              <a:ext uri="{28A0092B-C50C-407E-A947-70E740481C1C}">
                <a14:useLocalDpi xmlns:a14="http://schemas.microsoft.com/office/drawing/2010/main" val="0"/>
              </a:ext>
            </a:extLst>
          </a:blip>
          <a:srcRect t="25723" r="64532" b="35753"/>
          <a:stretch/>
        </p:blipFill>
        <p:spPr>
          <a:xfrm rot="5214391">
            <a:off x="10890905" y="3491868"/>
            <a:ext cx="836692" cy="842323"/>
          </a:xfrm>
          <a:prstGeom prst="rect">
            <a:avLst/>
          </a:prstGeom>
        </p:spPr>
      </p:pic>
      <p:sp>
        <p:nvSpPr>
          <p:cNvPr id="16" name="Rounded Rectangular Callout 15"/>
          <p:cNvSpPr/>
          <p:nvPr/>
        </p:nvSpPr>
        <p:spPr>
          <a:xfrm>
            <a:off x="5314027" y="1172528"/>
            <a:ext cx="2071877" cy="647232"/>
          </a:xfrm>
          <a:prstGeom prst="wedgeRoundRectCallout">
            <a:avLst>
              <a:gd name="adj1" fmla="val -21365"/>
              <a:gd name="adj2" fmla="val 8408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Eras muy feliz. </a:t>
            </a:r>
          </a:p>
        </p:txBody>
      </p:sp>
      <p:sp>
        <p:nvSpPr>
          <p:cNvPr id="44" name="Oval 43">
            <a:extLst>
              <a:ext uri="{FF2B5EF4-FFF2-40B4-BE49-F238E27FC236}">
                <a16:creationId xmlns:a16="http://schemas.microsoft.com/office/drawing/2014/main" id="{5DF0A293-2D6F-445D-94DF-65F08675CA28}"/>
              </a:ext>
            </a:extLst>
          </p:cNvPr>
          <p:cNvSpPr/>
          <p:nvPr/>
        </p:nvSpPr>
        <p:spPr>
          <a:xfrm>
            <a:off x="5161740" y="1060053"/>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0" name="Rounded Rectangular Callout 19"/>
          <p:cNvSpPr/>
          <p:nvPr/>
        </p:nvSpPr>
        <p:spPr>
          <a:xfrm>
            <a:off x="5314027" y="2499137"/>
            <a:ext cx="2071877" cy="647232"/>
          </a:xfrm>
          <a:prstGeom prst="wedgeRoundRectCallout">
            <a:avLst>
              <a:gd name="adj1" fmla="val -21365"/>
              <a:gd name="adj2" fmla="val 8408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Eres optimista. </a:t>
            </a:r>
          </a:p>
        </p:txBody>
      </p:sp>
      <p:sp>
        <p:nvSpPr>
          <p:cNvPr id="22" name="Oval 21">
            <a:extLst>
              <a:ext uri="{FF2B5EF4-FFF2-40B4-BE49-F238E27FC236}">
                <a16:creationId xmlns:a16="http://schemas.microsoft.com/office/drawing/2014/main" id="{5DF0A293-2D6F-445D-94DF-65F08675CA28}"/>
              </a:ext>
            </a:extLst>
          </p:cNvPr>
          <p:cNvSpPr/>
          <p:nvPr/>
        </p:nvSpPr>
        <p:spPr>
          <a:xfrm>
            <a:off x="5161740" y="2386662"/>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2</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Rounded Rectangular Callout 23"/>
          <p:cNvSpPr/>
          <p:nvPr/>
        </p:nvSpPr>
        <p:spPr>
          <a:xfrm>
            <a:off x="5280228" y="3850804"/>
            <a:ext cx="2071877" cy="647232"/>
          </a:xfrm>
          <a:prstGeom prst="wedgeRoundRectCallout">
            <a:avLst>
              <a:gd name="adj1" fmla="val -21365"/>
              <a:gd name="adj2" fmla="val 8408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Era guapo. </a:t>
            </a:r>
          </a:p>
        </p:txBody>
      </p:sp>
      <p:sp>
        <p:nvSpPr>
          <p:cNvPr id="26" name="Oval 25">
            <a:extLst>
              <a:ext uri="{FF2B5EF4-FFF2-40B4-BE49-F238E27FC236}">
                <a16:creationId xmlns:a16="http://schemas.microsoft.com/office/drawing/2014/main" id="{5DF0A293-2D6F-445D-94DF-65F08675CA28}"/>
              </a:ext>
            </a:extLst>
          </p:cNvPr>
          <p:cNvSpPr/>
          <p:nvPr/>
        </p:nvSpPr>
        <p:spPr>
          <a:xfrm>
            <a:off x="5161740" y="3707007"/>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3</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ounded Rectangular Callout 27"/>
          <p:cNvSpPr/>
          <p:nvPr/>
        </p:nvSpPr>
        <p:spPr>
          <a:xfrm>
            <a:off x="5280228" y="5164827"/>
            <a:ext cx="2071877" cy="647232"/>
          </a:xfrm>
          <a:prstGeom prst="wedgeRoundRectCallout">
            <a:avLst>
              <a:gd name="adj1" fmla="val -21365"/>
              <a:gd name="adj2" fmla="val 8408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Eres seria. </a:t>
            </a:r>
          </a:p>
        </p:txBody>
      </p:sp>
      <p:sp>
        <p:nvSpPr>
          <p:cNvPr id="30" name="Oval 29">
            <a:extLst>
              <a:ext uri="{FF2B5EF4-FFF2-40B4-BE49-F238E27FC236}">
                <a16:creationId xmlns:a16="http://schemas.microsoft.com/office/drawing/2014/main" id="{5DF0A293-2D6F-445D-94DF-65F08675CA28}"/>
              </a:ext>
            </a:extLst>
          </p:cNvPr>
          <p:cNvSpPr/>
          <p:nvPr/>
        </p:nvSpPr>
        <p:spPr>
          <a:xfrm>
            <a:off x="5161740" y="5021030"/>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4</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ounded Rectangular Callout 31"/>
          <p:cNvSpPr/>
          <p:nvPr/>
        </p:nvSpPr>
        <p:spPr>
          <a:xfrm>
            <a:off x="7852579" y="1175347"/>
            <a:ext cx="2071877" cy="647232"/>
          </a:xfrm>
          <a:prstGeom prst="wedgeRoundRectCallout">
            <a:avLst>
              <a:gd name="adj1" fmla="val -21365"/>
              <a:gd name="adj2" fmla="val 8408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Eras aburrida. </a:t>
            </a:r>
          </a:p>
        </p:txBody>
      </p:sp>
      <p:sp>
        <p:nvSpPr>
          <p:cNvPr id="33" name="Oval 32">
            <a:extLst>
              <a:ext uri="{FF2B5EF4-FFF2-40B4-BE49-F238E27FC236}">
                <a16:creationId xmlns:a16="http://schemas.microsoft.com/office/drawing/2014/main" id="{5DF0A293-2D6F-445D-94DF-65F08675CA28}"/>
              </a:ext>
            </a:extLst>
          </p:cNvPr>
          <p:cNvSpPr/>
          <p:nvPr/>
        </p:nvSpPr>
        <p:spPr>
          <a:xfrm>
            <a:off x="7700292" y="1062872"/>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5</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ounded Rectangular Callout 33"/>
          <p:cNvSpPr/>
          <p:nvPr/>
        </p:nvSpPr>
        <p:spPr>
          <a:xfrm>
            <a:off x="7852579" y="2501956"/>
            <a:ext cx="2165405" cy="647232"/>
          </a:xfrm>
          <a:prstGeom prst="wedgeRoundRectCallout">
            <a:avLst>
              <a:gd name="adj1" fmla="val -21365"/>
              <a:gd name="adj2" fmla="val 8408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Era agradable. </a:t>
            </a:r>
          </a:p>
        </p:txBody>
      </p:sp>
      <p:sp>
        <p:nvSpPr>
          <p:cNvPr id="35" name="Oval 34">
            <a:extLst>
              <a:ext uri="{FF2B5EF4-FFF2-40B4-BE49-F238E27FC236}">
                <a16:creationId xmlns:a16="http://schemas.microsoft.com/office/drawing/2014/main" id="{5DF0A293-2D6F-445D-94DF-65F08675CA28}"/>
              </a:ext>
            </a:extLst>
          </p:cNvPr>
          <p:cNvSpPr/>
          <p:nvPr/>
        </p:nvSpPr>
        <p:spPr>
          <a:xfrm>
            <a:off x="7700292" y="2389481"/>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6</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Rounded Rectangular Callout 36"/>
          <p:cNvSpPr/>
          <p:nvPr/>
        </p:nvSpPr>
        <p:spPr>
          <a:xfrm>
            <a:off x="7818780" y="3853623"/>
            <a:ext cx="2071877" cy="647232"/>
          </a:xfrm>
          <a:prstGeom prst="wedgeRoundRectCallout">
            <a:avLst>
              <a:gd name="adj1" fmla="val -21365"/>
              <a:gd name="adj2" fmla="val 8408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Eres tonto. </a:t>
            </a:r>
          </a:p>
        </p:txBody>
      </p:sp>
      <p:sp>
        <p:nvSpPr>
          <p:cNvPr id="38" name="Oval 37">
            <a:extLst>
              <a:ext uri="{FF2B5EF4-FFF2-40B4-BE49-F238E27FC236}">
                <a16:creationId xmlns:a16="http://schemas.microsoft.com/office/drawing/2014/main" id="{5DF0A293-2D6F-445D-94DF-65F08675CA28}"/>
              </a:ext>
            </a:extLst>
          </p:cNvPr>
          <p:cNvSpPr/>
          <p:nvPr/>
        </p:nvSpPr>
        <p:spPr>
          <a:xfrm>
            <a:off x="7700292" y="3709826"/>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7</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Rounded Rectangular Callout 38"/>
          <p:cNvSpPr/>
          <p:nvPr/>
        </p:nvSpPr>
        <p:spPr>
          <a:xfrm>
            <a:off x="7818780" y="5167646"/>
            <a:ext cx="2071877" cy="647232"/>
          </a:xfrm>
          <a:prstGeom prst="wedgeRoundRectCallout">
            <a:avLst>
              <a:gd name="adj1" fmla="val -21365"/>
              <a:gd name="adj2" fmla="val 8408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Eres alegre. </a:t>
            </a:r>
          </a:p>
        </p:txBody>
      </p:sp>
      <p:sp>
        <p:nvSpPr>
          <p:cNvPr id="41" name="Oval 40">
            <a:extLst>
              <a:ext uri="{FF2B5EF4-FFF2-40B4-BE49-F238E27FC236}">
                <a16:creationId xmlns:a16="http://schemas.microsoft.com/office/drawing/2014/main" id="{5DF0A293-2D6F-445D-94DF-65F08675CA28}"/>
              </a:ext>
            </a:extLst>
          </p:cNvPr>
          <p:cNvSpPr/>
          <p:nvPr/>
        </p:nvSpPr>
        <p:spPr>
          <a:xfrm>
            <a:off x="7700292" y="5023849"/>
            <a:ext cx="319328" cy="299016"/>
          </a:xfrm>
          <a:prstGeom prst="ellipse">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F0302020204030204"/>
                <a:ea typeface="+mn-ea"/>
                <a:cs typeface="+mn-cs"/>
              </a:rPr>
              <a:t>8</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Free Png Question Mark Clipart Png Png Image With Transparent "/>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964640" y="2630053"/>
            <a:ext cx="670654" cy="626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858598" y="1649683"/>
            <a:ext cx="1917838" cy="400110"/>
          </a:xfrm>
          <a:prstGeom prst="rect">
            <a:avLst/>
          </a:prstGeom>
          <a:noFill/>
        </p:spPr>
        <p:txBody>
          <a:bodyPr wrap="square" rtlCol="0">
            <a:spAutoFit/>
          </a:bodyPr>
          <a:lstStyle/>
          <a:p>
            <a:r>
              <a:rPr lang="en-GB" sz="2000" dirty="0">
                <a:solidFill>
                  <a:schemeClr val="accent5">
                    <a:lumMod val="50000"/>
                  </a:schemeClr>
                </a:solidFill>
                <a:highlight>
                  <a:srgbClr val="DBE7E7"/>
                </a:highlight>
                <a:latin typeface="+mj-lt"/>
              </a:rPr>
              <a:t>chico / </a:t>
            </a:r>
            <a:r>
              <a:rPr lang="en-GB" sz="2000" dirty="0" err="1">
                <a:solidFill>
                  <a:schemeClr val="accent5">
                    <a:lumMod val="50000"/>
                  </a:schemeClr>
                </a:solidFill>
                <a:highlight>
                  <a:srgbClr val="DBE7E7"/>
                </a:highlight>
                <a:latin typeface="+mj-lt"/>
              </a:rPr>
              <a:t>chica</a:t>
            </a:r>
            <a:r>
              <a:rPr lang="en-GB" sz="2000" dirty="0">
                <a:solidFill>
                  <a:schemeClr val="accent5">
                    <a:lumMod val="50000"/>
                  </a:schemeClr>
                </a:solidFill>
                <a:highlight>
                  <a:srgbClr val="DBE7E7"/>
                </a:highlight>
                <a:latin typeface="+mj-lt"/>
              </a:rPr>
              <a:t> </a:t>
            </a:r>
          </a:p>
        </p:txBody>
      </p:sp>
      <p:sp>
        <p:nvSpPr>
          <p:cNvPr id="17" name="Rectangle 16"/>
          <p:cNvSpPr/>
          <p:nvPr/>
        </p:nvSpPr>
        <p:spPr>
          <a:xfrm>
            <a:off x="6007950" y="2943545"/>
            <a:ext cx="2011670" cy="400110"/>
          </a:xfrm>
          <a:prstGeom prst="rect">
            <a:avLst/>
          </a:prstGeom>
        </p:spPr>
        <p:txBody>
          <a:bodyPr wrap="square">
            <a:spAutoFit/>
          </a:bodyPr>
          <a:lstStyle/>
          <a:p>
            <a:r>
              <a:rPr lang="en-GB" sz="2000" dirty="0">
                <a:solidFill>
                  <a:schemeClr val="accent5">
                    <a:lumMod val="50000"/>
                  </a:schemeClr>
                </a:solidFill>
                <a:highlight>
                  <a:srgbClr val="DBE7E7"/>
                </a:highlight>
                <a:latin typeface="+mj-lt"/>
              </a:rPr>
              <a:t>chico / </a:t>
            </a:r>
            <a:r>
              <a:rPr lang="en-GB" sz="2000" dirty="0" err="1">
                <a:solidFill>
                  <a:schemeClr val="accent5">
                    <a:lumMod val="50000"/>
                  </a:schemeClr>
                </a:solidFill>
                <a:highlight>
                  <a:srgbClr val="DBE7E7"/>
                </a:highlight>
                <a:latin typeface="+mj-lt"/>
              </a:rPr>
              <a:t>chica</a:t>
            </a:r>
            <a:endParaRPr lang="en-GB" sz="2000" dirty="0">
              <a:highlight>
                <a:srgbClr val="DBE7E7"/>
              </a:highlight>
              <a:latin typeface="+mj-lt"/>
            </a:endParaRPr>
          </a:p>
        </p:txBody>
      </p:sp>
      <p:sp>
        <p:nvSpPr>
          <p:cNvPr id="43" name="Rectangle 42"/>
          <p:cNvSpPr/>
          <p:nvPr/>
        </p:nvSpPr>
        <p:spPr>
          <a:xfrm>
            <a:off x="6180006" y="4298517"/>
            <a:ext cx="894797" cy="400110"/>
          </a:xfrm>
          <a:prstGeom prst="rect">
            <a:avLst/>
          </a:prstGeom>
        </p:spPr>
        <p:txBody>
          <a:bodyPr wrap="none">
            <a:spAutoFit/>
          </a:bodyPr>
          <a:lstStyle/>
          <a:p>
            <a:r>
              <a:rPr lang="en-GB" sz="2000" dirty="0">
                <a:solidFill>
                  <a:schemeClr val="accent5">
                    <a:lumMod val="50000"/>
                  </a:schemeClr>
                </a:solidFill>
                <a:highlight>
                  <a:srgbClr val="DBE7E7"/>
                </a:highlight>
                <a:latin typeface="+mj-lt"/>
              </a:rPr>
              <a:t>chico</a:t>
            </a:r>
            <a:endParaRPr lang="en-GB" sz="2000" dirty="0">
              <a:highlight>
                <a:srgbClr val="DBE7E7"/>
              </a:highlight>
              <a:latin typeface="+mj-lt"/>
            </a:endParaRPr>
          </a:p>
        </p:txBody>
      </p:sp>
      <p:sp>
        <p:nvSpPr>
          <p:cNvPr id="42" name="Rectangle 41"/>
          <p:cNvSpPr/>
          <p:nvPr/>
        </p:nvSpPr>
        <p:spPr>
          <a:xfrm>
            <a:off x="6208528" y="5610404"/>
            <a:ext cx="894797" cy="400110"/>
          </a:xfrm>
          <a:prstGeom prst="rect">
            <a:avLst/>
          </a:prstGeom>
        </p:spPr>
        <p:txBody>
          <a:bodyPr wrap="none">
            <a:spAutoFit/>
          </a:bodyPr>
          <a:lstStyle/>
          <a:p>
            <a:r>
              <a:rPr lang="en-GB" sz="2000" dirty="0" err="1">
                <a:solidFill>
                  <a:schemeClr val="accent5">
                    <a:lumMod val="50000"/>
                  </a:schemeClr>
                </a:solidFill>
                <a:highlight>
                  <a:srgbClr val="DBE7E7"/>
                </a:highlight>
                <a:latin typeface="+mj-lt"/>
              </a:rPr>
              <a:t>chica</a:t>
            </a:r>
            <a:endParaRPr lang="en-GB" sz="2000" dirty="0">
              <a:highlight>
                <a:srgbClr val="DBE7E7"/>
              </a:highlight>
              <a:latin typeface="+mj-lt"/>
            </a:endParaRPr>
          </a:p>
        </p:txBody>
      </p:sp>
      <p:sp>
        <p:nvSpPr>
          <p:cNvPr id="45" name="Rectangle 44"/>
          <p:cNvSpPr/>
          <p:nvPr/>
        </p:nvSpPr>
        <p:spPr>
          <a:xfrm>
            <a:off x="8723462" y="1646807"/>
            <a:ext cx="894797" cy="400110"/>
          </a:xfrm>
          <a:prstGeom prst="rect">
            <a:avLst/>
          </a:prstGeom>
        </p:spPr>
        <p:txBody>
          <a:bodyPr wrap="none">
            <a:spAutoFit/>
          </a:bodyPr>
          <a:lstStyle/>
          <a:p>
            <a:r>
              <a:rPr lang="en-GB" sz="2000" dirty="0" err="1">
                <a:solidFill>
                  <a:schemeClr val="accent5">
                    <a:lumMod val="50000"/>
                  </a:schemeClr>
                </a:solidFill>
                <a:highlight>
                  <a:srgbClr val="DBE7E7"/>
                </a:highlight>
                <a:latin typeface="+mj-lt"/>
              </a:rPr>
              <a:t>chica</a:t>
            </a:r>
            <a:endParaRPr lang="en-GB" sz="2000" dirty="0">
              <a:highlight>
                <a:srgbClr val="DBE7E7"/>
              </a:highlight>
              <a:latin typeface="+mj-lt"/>
            </a:endParaRPr>
          </a:p>
        </p:txBody>
      </p:sp>
      <p:sp>
        <p:nvSpPr>
          <p:cNvPr id="46" name="Rectangle 45"/>
          <p:cNvSpPr/>
          <p:nvPr/>
        </p:nvSpPr>
        <p:spPr>
          <a:xfrm>
            <a:off x="8486295" y="2979288"/>
            <a:ext cx="2011670" cy="400110"/>
          </a:xfrm>
          <a:prstGeom prst="rect">
            <a:avLst/>
          </a:prstGeom>
        </p:spPr>
        <p:txBody>
          <a:bodyPr wrap="square">
            <a:spAutoFit/>
          </a:bodyPr>
          <a:lstStyle/>
          <a:p>
            <a:r>
              <a:rPr lang="en-GB" sz="2000" dirty="0">
                <a:solidFill>
                  <a:schemeClr val="accent5">
                    <a:lumMod val="50000"/>
                  </a:schemeClr>
                </a:solidFill>
                <a:highlight>
                  <a:srgbClr val="DBE7E7"/>
                </a:highlight>
                <a:latin typeface="+mj-lt"/>
              </a:rPr>
              <a:t>chico / </a:t>
            </a:r>
            <a:r>
              <a:rPr lang="en-GB" sz="2000" dirty="0" err="1">
                <a:solidFill>
                  <a:schemeClr val="accent5">
                    <a:lumMod val="50000"/>
                  </a:schemeClr>
                </a:solidFill>
                <a:highlight>
                  <a:srgbClr val="DBE7E7"/>
                </a:highlight>
                <a:latin typeface="+mj-lt"/>
              </a:rPr>
              <a:t>chica</a:t>
            </a:r>
            <a:endParaRPr lang="en-GB" sz="2000" dirty="0">
              <a:highlight>
                <a:srgbClr val="DBE7E7"/>
              </a:highlight>
              <a:latin typeface="+mj-lt"/>
            </a:endParaRPr>
          </a:p>
        </p:txBody>
      </p:sp>
      <p:sp>
        <p:nvSpPr>
          <p:cNvPr id="47" name="Rectangle 46"/>
          <p:cNvSpPr/>
          <p:nvPr/>
        </p:nvSpPr>
        <p:spPr>
          <a:xfrm>
            <a:off x="8723461" y="4297981"/>
            <a:ext cx="894797" cy="400110"/>
          </a:xfrm>
          <a:prstGeom prst="rect">
            <a:avLst/>
          </a:prstGeom>
        </p:spPr>
        <p:txBody>
          <a:bodyPr wrap="none">
            <a:spAutoFit/>
          </a:bodyPr>
          <a:lstStyle/>
          <a:p>
            <a:r>
              <a:rPr lang="en-GB" sz="2000" dirty="0">
                <a:solidFill>
                  <a:schemeClr val="accent5">
                    <a:lumMod val="50000"/>
                  </a:schemeClr>
                </a:solidFill>
                <a:highlight>
                  <a:srgbClr val="DBE7E7"/>
                </a:highlight>
                <a:latin typeface="+mj-lt"/>
              </a:rPr>
              <a:t>chico</a:t>
            </a:r>
            <a:endParaRPr lang="en-GB" sz="2000" dirty="0">
              <a:highlight>
                <a:srgbClr val="DBE7E7"/>
              </a:highlight>
              <a:latin typeface="+mj-lt"/>
            </a:endParaRPr>
          </a:p>
        </p:txBody>
      </p:sp>
      <p:sp>
        <p:nvSpPr>
          <p:cNvPr id="48" name="Rectangle 47"/>
          <p:cNvSpPr/>
          <p:nvPr/>
        </p:nvSpPr>
        <p:spPr>
          <a:xfrm>
            <a:off x="8666218" y="5658208"/>
            <a:ext cx="2011670" cy="400110"/>
          </a:xfrm>
          <a:prstGeom prst="rect">
            <a:avLst/>
          </a:prstGeom>
        </p:spPr>
        <p:txBody>
          <a:bodyPr wrap="square">
            <a:spAutoFit/>
          </a:bodyPr>
          <a:lstStyle/>
          <a:p>
            <a:r>
              <a:rPr lang="en-GB" sz="2000" dirty="0">
                <a:solidFill>
                  <a:schemeClr val="accent5">
                    <a:lumMod val="50000"/>
                  </a:schemeClr>
                </a:solidFill>
                <a:highlight>
                  <a:srgbClr val="DBE7E7"/>
                </a:highlight>
                <a:latin typeface="+mj-lt"/>
              </a:rPr>
              <a:t>chico / </a:t>
            </a:r>
            <a:r>
              <a:rPr lang="en-GB" sz="2000" dirty="0" err="1">
                <a:solidFill>
                  <a:schemeClr val="accent5">
                    <a:lumMod val="50000"/>
                  </a:schemeClr>
                </a:solidFill>
                <a:highlight>
                  <a:srgbClr val="DBE7E7"/>
                </a:highlight>
                <a:latin typeface="+mj-lt"/>
              </a:rPr>
              <a:t>chica</a:t>
            </a:r>
            <a:endParaRPr lang="en-GB" sz="2000" dirty="0">
              <a:highlight>
                <a:srgbClr val="DBE7E7"/>
              </a:highlight>
              <a:latin typeface="+mj-lt"/>
            </a:endParaRPr>
          </a:p>
        </p:txBody>
      </p:sp>
    </p:spTree>
    <p:extLst>
      <p:ext uri="{BB962C8B-B14F-4D97-AF65-F5344CB8AC3E}">
        <p14:creationId xmlns:p14="http://schemas.microsoft.com/office/powerpoint/2010/main" val="91161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43" grpId="0"/>
      <p:bldP spid="42" grpId="0"/>
      <p:bldP spid="45" grpId="0"/>
      <p:bldP spid="46" grpId="0"/>
      <p:bldP spid="47" grpId="0"/>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65" name="Picture 2" descr="Standing, Painter, Artist, Isolated">
            <a:extLst>
              <a:ext uri="{FF2B5EF4-FFF2-40B4-BE49-F238E27FC236}">
                <a16:creationId xmlns:a16="http://schemas.microsoft.com/office/drawing/2014/main" id="{044CD3CD-06F8-D74A-985D-5F0CF7267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083" y="1279537"/>
            <a:ext cx="1037157" cy="1222256"/>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a:extLst>
              <a:ext uri="{FF2B5EF4-FFF2-40B4-BE49-F238E27FC236}">
                <a16:creationId xmlns:a16="http://schemas.microsoft.com/office/drawing/2014/main" id="{A83C2D46-0BC9-374C-9F3E-DC597F738BCA}"/>
              </a:ext>
            </a:extLst>
          </p:cNvPr>
          <p:cNvSpPr/>
          <p:nvPr/>
        </p:nvSpPr>
        <p:spPr>
          <a:xfrm>
            <a:off x="1115366" y="2512831"/>
            <a:ext cx="93968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[artist]</a:t>
            </a:r>
          </a:p>
        </p:txBody>
      </p:sp>
      <p:grpSp>
        <p:nvGrpSpPr>
          <p:cNvPr id="67" name="Group 66">
            <a:extLst>
              <a:ext uri="{FF2B5EF4-FFF2-40B4-BE49-F238E27FC236}">
                <a16:creationId xmlns:a16="http://schemas.microsoft.com/office/drawing/2014/main" id="{9BB20DF6-7BF5-1740-9C94-DFC37ACB900B}"/>
              </a:ext>
            </a:extLst>
          </p:cNvPr>
          <p:cNvGrpSpPr/>
          <p:nvPr/>
        </p:nvGrpSpPr>
        <p:grpSpPr>
          <a:xfrm>
            <a:off x="6765164" y="882467"/>
            <a:ext cx="1917244" cy="2004421"/>
            <a:chOff x="4470950" y="1391478"/>
            <a:chExt cx="3258892" cy="3220279"/>
          </a:xfrm>
        </p:grpSpPr>
        <p:sp>
          <p:nvSpPr>
            <p:cNvPr id="68" name="Rectangle 67">
              <a:extLst>
                <a:ext uri="{FF2B5EF4-FFF2-40B4-BE49-F238E27FC236}">
                  <a16:creationId xmlns:a16="http://schemas.microsoft.com/office/drawing/2014/main" id="{670199B2-511C-734A-9284-29AC5453C22B}"/>
                </a:ext>
              </a:extLst>
            </p:cNvPr>
            <p:cNvSpPr/>
            <p:nvPr/>
          </p:nvSpPr>
          <p:spPr>
            <a:xfrm>
              <a:off x="4908021" y="1391478"/>
              <a:ext cx="2610883" cy="322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B24FF3A-5394-2946-9A3D-94C6C4227E2E}"/>
                </a:ext>
              </a:extLst>
            </p:cNvPr>
            <p:cNvSpPr/>
            <p:nvPr/>
          </p:nvSpPr>
          <p:spPr>
            <a:xfrm>
              <a:off x="4727910" y="3950072"/>
              <a:ext cx="1465466" cy="400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[transport]</a:t>
              </a:r>
            </a:p>
          </p:txBody>
        </p:sp>
        <p:grpSp>
          <p:nvGrpSpPr>
            <p:cNvPr id="70" name="Group 69">
              <a:extLst>
                <a:ext uri="{FF2B5EF4-FFF2-40B4-BE49-F238E27FC236}">
                  <a16:creationId xmlns:a16="http://schemas.microsoft.com/office/drawing/2014/main" id="{7C25788E-8332-6542-B69E-2BEFD4AD614C}"/>
                </a:ext>
              </a:extLst>
            </p:cNvPr>
            <p:cNvGrpSpPr/>
            <p:nvPr/>
          </p:nvGrpSpPr>
          <p:grpSpPr>
            <a:xfrm>
              <a:off x="4470950" y="1693130"/>
              <a:ext cx="3258892" cy="2088291"/>
              <a:chOff x="4470950" y="1693130"/>
              <a:chExt cx="3258892" cy="2088291"/>
            </a:xfrm>
          </p:grpSpPr>
          <p:pic>
            <p:nvPicPr>
              <p:cNvPr id="71" name="Picture 2" descr="Bus, Auto, Automobile, Vehicle, Drive">
                <a:extLst>
                  <a:ext uri="{FF2B5EF4-FFF2-40B4-BE49-F238E27FC236}">
                    <a16:creationId xmlns:a16="http://schemas.microsoft.com/office/drawing/2014/main" id="{FF97C3E6-3603-C14C-B69E-9CD7BE1DC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950" y="1881192"/>
                <a:ext cx="1632025" cy="8382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Bicycle, Bike, Transport, Cycle, Wheel">
                <a:extLst>
                  <a:ext uri="{FF2B5EF4-FFF2-40B4-BE49-F238E27FC236}">
                    <a16:creationId xmlns:a16="http://schemas.microsoft.com/office/drawing/2014/main" id="{B9CA01BD-1212-B444-9BE5-C4E8D11548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3581" y="1693130"/>
                <a:ext cx="1576261" cy="157626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Airplane, Funny, Passenger, Plane, Jet">
                <a:extLst>
                  <a:ext uri="{FF2B5EF4-FFF2-40B4-BE49-F238E27FC236}">
                    <a16:creationId xmlns:a16="http://schemas.microsoft.com/office/drawing/2014/main" id="{94F5192A-A03C-3D4C-9235-3C976D46CC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2074" y="2881313"/>
                <a:ext cx="1474589" cy="90010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4" name="Group 73">
            <a:extLst>
              <a:ext uri="{FF2B5EF4-FFF2-40B4-BE49-F238E27FC236}">
                <a16:creationId xmlns:a16="http://schemas.microsoft.com/office/drawing/2014/main" id="{8EEA0868-862B-2F41-B70F-001427E0B3DD}"/>
              </a:ext>
            </a:extLst>
          </p:cNvPr>
          <p:cNvGrpSpPr/>
          <p:nvPr/>
        </p:nvGrpSpPr>
        <p:grpSpPr>
          <a:xfrm>
            <a:off x="4093049" y="1310311"/>
            <a:ext cx="1312456" cy="1202053"/>
            <a:chOff x="4855634" y="1869423"/>
            <a:chExt cx="2549213" cy="2323679"/>
          </a:xfrm>
        </p:grpSpPr>
        <p:pic>
          <p:nvPicPr>
            <p:cNvPr id="75" name="Picture 2" descr="Metro, Subway, Tramway, Subway, Subway">
              <a:extLst>
                <a:ext uri="{FF2B5EF4-FFF2-40B4-BE49-F238E27FC236}">
                  <a16:creationId xmlns:a16="http://schemas.microsoft.com/office/drawing/2014/main" id="{1318901F-8CCF-9246-95AC-8D632EE50B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5634" y="1869423"/>
              <a:ext cx="2549213" cy="232367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Transportation, Metro, Letter, Logo">
              <a:extLst>
                <a:ext uri="{FF2B5EF4-FFF2-40B4-BE49-F238E27FC236}">
                  <a16:creationId xmlns:a16="http://schemas.microsoft.com/office/drawing/2014/main" id="{5236B64D-B211-A742-A61F-CD74E6B1A9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0727" y="1973881"/>
              <a:ext cx="775704" cy="9915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oup 81">
            <a:extLst>
              <a:ext uri="{FF2B5EF4-FFF2-40B4-BE49-F238E27FC236}">
                <a16:creationId xmlns:a16="http://schemas.microsoft.com/office/drawing/2014/main" id="{39896376-2A44-F040-856E-FACF757F0A1D}"/>
              </a:ext>
            </a:extLst>
          </p:cNvPr>
          <p:cNvGrpSpPr/>
          <p:nvPr/>
        </p:nvGrpSpPr>
        <p:grpSpPr>
          <a:xfrm>
            <a:off x="3660253" y="3723366"/>
            <a:ext cx="2033733" cy="1792112"/>
            <a:chOff x="-4678019" y="1831340"/>
            <a:chExt cx="3553358" cy="2255213"/>
          </a:xfrm>
        </p:grpSpPr>
        <p:sp>
          <p:nvSpPr>
            <p:cNvPr id="83" name="Rectangle 82">
              <a:extLst>
                <a:ext uri="{FF2B5EF4-FFF2-40B4-BE49-F238E27FC236}">
                  <a16:creationId xmlns:a16="http://schemas.microsoft.com/office/drawing/2014/main" id="{D302E29F-D60A-2140-958E-655859C0EDB8}"/>
                </a:ext>
              </a:extLst>
            </p:cNvPr>
            <p:cNvSpPr/>
            <p:nvPr/>
          </p:nvSpPr>
          <p:spPr>
            <a:xfrm>
              <a:off x="-4678019" y="1831340"/>
              <a:ext cx="3553357" cy="2255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BF39480-C3D6-DB43-B5B3-0F96086BEB48}"/>
                </a:ext>
              </a:extLst>
            </p:cNvPr>
            <p:cNvSpPr/>
            <p:nvPr/>
          </p:nvSpPr>
          <p:spPr>
            <a:xfrm>
              <a:off x="-4289469" y="3504940"/>
              <a:ext cx="2441910" cy="5035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000" kern="1200" dirty="0">
                  <a:solidFill>
                    <a:srgbClr val="002060"/>
                  </a:solidFill>
                  <a:latin typeface="Century Gothic" panose="020F0302020204030204"/>
                  <a:ea typeface="+mn-ea"/>
                  <a:cs typeface="+mn-cs"/>
                </a:rPr>
                <a:t>owner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grpSp>
          <p:nvGrpSpPr>
            <p:cNvPr id="86" name="Group 85">
              <a:extLst>
                <a:ext uri="{FF2B5EF4-FFF2-40B4-BE49-F238E27FC236}">
                  <a16:creationId xmlns:a16="http://schemas.microsoft.com/office/drawing/2014/main" id="{861D334B-5673-3F4B-BF5C-4856B13CF6DD}"/>
                </a:ext>
              </a:extLst>
            </p:cNvPr>
            <p:cNvGrpSpPr/>
            <p:nvPr/>
          </p:nvGrpSpPr>
          <p:grpSpPr>
            <a:xfrm>
              <a:off x="-4195469" y="1969740"/>
              <a:ext cx="3070808" cy="1628564"/>
              <a:chOff x="-4455108" y="2218960"/>
              <a:chExt cx="3747830" cy="1806352"/>
            </a:xfrm>
          </p:grpSpPr>
          <p:pic>
            <p:nvPicPr>
              <p:cNvPr id="91" name="Picture 14" descr="Car, Auto, Sports Car, Vehicle">
                <a:extLst>
                  <a:ext uri="{FF2B5EF4-FFF2-40B4-BE49-F238E27FC236}">
                    <a16:creationId xmlns:a16="http://schemas.microsoft.com/office/drawing/2014/main" id="{127CA929-D2D6-244D-9136-3E335D4268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8169" y="2544866"/>
                <a:ext cx="2960891" cy="1480446"/>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 descr="Key, Ignition, Car, Security, Unlock">
                <a:extLst>
                  <a:ext uri="{FF2B5EF4-FFF2-40B4-BE49-F238E27FC236}">
                    <a16:creationId xmlns:a16="http://schemas.microsoft.com/office/drawing/2014/main" id="{FEEB2074-76DA-2C44-A184-CB2AE609F859}"/>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197647" flipH="1" flipV="1">
                <a:off x="-3703939" y="2723003"/>
                <a:ext cx="302532" cy="17027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0" descr="Man, Travel, Smartphone, Briefcase">
                <a:extLst>
                  <a:ext uri="{FF2B5EF4-FFF2-40B4-BE49-F238E27FC236}">
                    <a16:creationId xmlns:a16="http://schemas.microsoft.com/office/drawing/2014/main" id="{DF68CCE1-C3C0-974A-A8E2-0CB6DF2428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5108" y="2218960"/>
                <a:ext cx="882599" cy="176519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2" descr="Key Ring, Key, Tag, Label, Plain, Black">
                <a:extLst>
                  <a:ext uri="{FF2B5EF4-FFF2-40B4-BE49-F238E27FC236}">
                    <a16:creationId xmlns:a16="http://schemas.microsoft.com/office/drawing/2014/main" id="{E9B252A9-157A-294A-BD3A-69F6033EE0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8158538">
                <a:off x="-3778509" y="2721763"/>
                <a:ext cx="263898" cy="21937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9" name="TextBox 98">
            <a:extLst>
              <a:ext uri="{FF2B5EF4-FFF2-40B4-BE49-F238E27FC236}">
                <a16:creationId xmlns:a16="http://schemas.microsoft.com/office/drawing/2014/main" id="{5AF25849-E873-234F-B8BD-84316BDCE8A3}"/>
              </a:ext>
            </a:extLst>
          </p:cNvPr>
          <p:cNvSpPr txBox="1"/>
          <p:nvPr/>
        </p:nvSpPr>
        <p:spPr>
          <a:xfrm>
            <a:off x="9934048" y="2445360"/>
            <a:ext cx="1132040" cy="400110"/>
          </a:xfrm>
          <a:prstGeom prst="rect">
            <a:avLst/>
          </a:prstGeom>
          <a:solidFill>
            <a:schemeClr val="bg1"/>
          </a:solidFill>
        </p:spPr>
        <p:txBody>
          <a:bodyPr wrap="square" rtlCol="0">
            <a:spAutoFit/>
          </a:bodyPr>
          <a:lstStyle/>
          <a:p>
            <a:pPr algn="l"/>
            <a:r>
              <a:rPr lang="en-GB" sz="2000">
                <a:solidFill>
                  <a:schemeClr val="accent5">
                    <a:lumMod val="50000"/>
                  </a:schemeClr>
                </a:solidFill>
                <a:latin typeface="Century Gothic" panose="020B0502020202020204" pitchFamily="34" charset="0"/>
              </a:rPr>
              <a:t>[driver]</a:t>
            </a:r>
            <a:endParaRPr lang="en-GB" sz="2000" dirty="0">
              <a:solidFill>
                <a:schemeClr val="accent5">
                  <a:lumMod val="50000"/>
                </a:schemeClr>
              </a:solidFill>
              <a:latin typeface="Century Gothic" panose="020B0502020202020204" pitchFamily="34" charset="0"/>
            </a:endParaRPr>
          </a:p>
        </p:txBody>
      </p:sp>
      <p:sp>
        <p:nvSpPr>
          <p:cNvPr id="423" name="Google Shape;423;p69"/>
          <p:cNvSpPr txBox="1"/>
          <p:nvPr/>
        </p:nvSpPr>
        <p:spPr>
          <a:xfrm>
            <a:off x="6481654" y="2976124"/>
            <a:ext cx="240783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noProof="0" dirty="0">
                <a:solidFill>
                  <a:srgbClr val="002060"/>
                </a:solidFill>
                <a:latin typeface="Century Gothic"/>
                <a:ea typeface="Century Gothic"/>
                <a:cs typeface="Century Gothic"/>
                <a:sym typeface="Century Gothic"/>
              </a:rPr>
              <a:t>el </a:t>
            </a:r>
            <a:r>
              <a:rPr lang="en-GB" sz="2800" noProof="0" dirty="0" err="1">
                <a:solidFill>
                  <a:srgbClr val="002060"/>
                </a:solidFill>
                <a:latin typeface="Century Gothic"/>
                <a:ea typeface="Century Gothic"/>
                <a:cs typeface="Century Gothic"/>
                <a:sym typeface="Century Gothic"/>
              </a:rPr>
              <a:t>transporte</a:t>
            </a:r>
            <a:endParaRPr kumimoji="0"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25" name="Google Shape;425;p69"/>
          <p:cNvSpPr txBox="1"/>
          <p:nvPr/>
        </p:nvSpPr>
        <p:spPr>
          <a:xfrm>
            <a:off x="6539488" y="5504341"/>
            <a:ext cx="2206056"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dirty="0">
                <a:solidFill>
                  <a:srgbClr val="002060"/>
                </a:solidFill>
                <a:latin typeface="Century Gothic"/>
                <a:sym typeface="Century Gothic"/>
              </a:rPr>
              <a:t>el </a:t>
            </a:r>
            <a:r>
              <a:rPr lang="en-GB" sz="2800" dirty="0" err="1">
                <a:solidFill>
                  <a:srgbClr val="002060"/>
                </a:solidFill>
                <a:latin typeface="Century Gothic"/>
                <a:sym typeface="Century Gothic"/>
              </a:rPr>
              <a:t>escritor</a:t>
            </a:r>
            <a:r>
              <a:rPr lang="en-GB" sz="2800" dirty="0">
                <a:solidFill>
                  <a:srgbClr val="002060"/>
                </a:solidFill>
                <a:latin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dirty="0">
                <a:solidFill>
                  <a:srgbClr val="002060"/>
                </a:solidFill>
                <a:latin typeface="Century Gothic"/>
                <a:sym typeface="Century Gothic"/>
              </a:rPr>
              <a:t>la </a:t>
            </a:r>
            <a:r>
              <a:rPr lang="en-GB" sz="2800" dirty="0" err="1">
                <a:solidFill>
                  <a:srgbClr val="002060"/>
                </a:solidFill>
                <a:latin typeface="Century Gothic"/>
                <a:sym typeface="Century Gothic"/>
              </a:rPr>
              <a:t>escritora</a:t>
            </a:r>
            <a:endParaRPr kumimoji="0" sz="1600" i="0" u="none" strike="noStrike" kern="0" cap="none" spc="0" normalizeH="0" baseline="0" noProof="0" dirty="0">
              <a:ln>
                <a:noFill/>
              </a:ln>
              <a:solidFill>
                <a:srgbClr val="000000"/>
              </a:solidFill>
              <a:effectLst/>
              <a:uLnTx/>
              <a:uFillTx/>
              <a:latin typeface="Arial"/>
              <a:cs typeface="Arial"/>
              <a:sym typeface="Arial"/>
            </a:endParaRPr>
          </a:p>
        </p:txBody>
      </p:sp>
      <p:sp>
        <p:nvSpPr>
          <p:cNvPr id="427" name="Google Shape;427;p69"/>
          <p:cNvSpPr txBox="1"/>
          <p:nvPr/>
        </p:nvSpPr>
        <p:spPr>
          <a:xfrm>
            <a:off x="3650951" y="5447020"/>
            <a:ext cx="1928445"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dirty="0">
                <a:solidFill>
                  <a:srgbClr val="002060"/>
                </a:solidFill>
                <a:latin typeface="Century Gothic"/>
                <a:ea typeface="Century Gothic"/>
                <a:cs typeface="Century Gothic"/>
                <a:sym typeface="Century Gothic"/>
              </a:rPr>
              <a:t>el </a:t>
            </a:r>
            <a:r>
              <a:rPr lang="en-GB" sz="2800" dirty="0" err="1">
                <a:solidFill>
                  <a:srgbClr val="002060"/>
                </a:solidFill>
                <a:latin typeface="Century Gothic"/>
                <a:ea typeface="Century Gothic"/>
                <a:cs typeface="Century Gothic"/>
                <a:sym typeface="Century Gothic"/>
              </a:rPr>
              <a:t>dueño</a:t>
            </a:r>
            <a:r>
              <a:rPr lang="en-GB" sz="2800" dirty="0">
                <a:solidFill>
                  <a:srgbClr val="002060"/>
                </a:solidFill>
                <a:latin typeface="Century Gothic"/>
                <a:ea typeface="Century Gothic"/>
                <a:cs typeface="Century Gothic"/>
                <a:sym typeface="Century Gothic"/>
              </a:rPr>
              <a:t>, la </a:t>
            </a:r>
            <a:r>
              <a:rPr lang="en-GB" sz="2800" dirty="0" err="1">
                <a:solidFill>
                  <a:srgbClr val="002060"/>
                </a:solidFill>
                <a:latin typeface="Century Gothic"/>
                <a:ea typeface="Century Gothic"/>
                <a:cs typeface="Century Gothic"/>
                <a:sym typeface="Century Gothic"/>
              </a:rPr>
              <a:t>dueña</a:t>
            </a:r>
            <a:endParaRPr kumimoji="0"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28" name="Google Shape;428;p69"/>
          <p:cNvSpPr txBox="1"/>
          <p:nvPr/>
        </p:nvSpPr>
        <p:spPr>
          <a:xfrm>
            <a:off x="9419613" y="5515479"/>
            <a:ext cx="276088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a:solidFill>
                  <a:srgbClr val="002060"/>
                </a:solidFill>
                <a:latin typeface="Century Gothic"/>
                <a:sym typeface="Century Gothic"/>
              </a:rPr>
              <a:t>el, la dependiente</a:t>
            </a:r>
            <a:endParaRPr kumimoji="0" sz="1600" i="0" u="none" strike="noStrike" kern="0" cap="none" spc="0" normalizeH="0" baseline="0" noProof="0" dirty="0">
              <a:ln>
                <a:noFill/>
              </a:ln>
              <a:solidFill>
                <a:srgbClr val="000000"/>
              </a:solidFill>
              <a:effectLst/>
              <a:uLnTx/>
              <a:uFillTx/>
              <a:latin typeface="Arial"/>
              <a:cs typeface="Arial"/>
              <a:sym typeface="Arial"/>
            </a:endParaRPr>
          </a:p>
        </p:txBody>
      </p:sp>
      <p:sp>
        <p:nvSpPr>
          <p:cNvPr id="429" name="Google Shape;429;p69"/>
          <p:cNvSpPr/>
          <p:nvPr/>
        </p:nvSpPr>
        <p:spPr>
          <a:xfrm>
            <a:off x="10831132" y="258166"/>
            <a:ext cx="1097010" cy="400919"/>
          </a:xfrm>
          <a:prstGeom prst="roundRect">
            <a:avLst>
              <a:gd name="adj" fmla="val 16667"/>
            </a:avLst>
          </a:prstGeom>
          <a:solidFill>
            <a:srgbClr val="F66400"/>
          </a:solidFill>
          <a:ln w="25400" cap="flat" cmpd="sng">
            <a:solidFill>
              <a:srgbClr val="1150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leer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69"/>
          <p:cNvSpPr txBox="1"/>
          <p:nvPr/>
        </p:nvSpPr>
        <p:spPr>
          <a:xfrm>
            <a:off x="9265014" y="2796461"/>
            <a:ext cx="3160733"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noProof="0">
                <a:solidFill>
                  <a:srgbClr val="002060"/>
                </a:solidFill>
                <a:latin typeface="Century Gothic"/>
                <a:ea typeface="Century Gothic"/>
                <a:cs typeface="Century Gothic"/>
                <a:sym typeface="Century Gothic"/>
              </a:rPr>
              <a:t>el conductor,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a:solidFill>
                  <a:srgbClr val="002060"/>
                </a:solidFill>
                <a:latin typeface="Century Gothic"/>
                <a:ea typeface="Century Gothic"/>
                <a:cs typeface="Century Gothic"/>
                <a:sym typeface="Century Gothic"/>
              </a:rPr>
              <a:t>la conductora</a:t>
            </a:r>
            <a:endParaRPr kumimoji="0"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32" name="Google Shape;432;p69"/>
          <p:cNvSpPr txBox="1"/>
          <p:nvPr/>
        </p:nvSpPr>
        <p:spPr>
          <a:xfrm>
            <a:off x="420446" y="2975444"/>
            <a:ext cx="214051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a:solidFill>
                  <a:srgbClr val="002060"/>
                </a:solidFill>
                <a:latin typeface="Century Gothic"/>
                <a:ea typeface="Century Gothic"/>
                <a:cs typeface="Century Gothic"/>
                <a:sym typeface="Century Gothic"/>
              </a:rPr>
              <a:t>el, la </a:t>
            </a:r>
            <a:r>
              <a:rPr lang="en-GB" sz="2800" dirty="0" err="1">
                <a:solidFill>
                  <a:srgbClr val="002060"/>
                </a:solidFill>
                <a:latin typeface="Century Gothic"/>
                <a:ea typeface="Century Gothic"/>
                <a:cs typeface="Century Gothic"/>
                <a:sym typeface="Century Gothic"/>
              </a:rPr>
              <a:t>artista</a:t>
            </a:r>
            <a:endParaRPr kumimoji="0"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33" name="Google Shape;433;p69"/>
          <p:cNvSpPr txBox="1"/>
          <p:nvPr/>
        </p:nvSpPr>
        <p:spPr>
          <a:xfrm>
            <a:off x="275152" y="5362838"/>
            <a:ext cx="2847772"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a:solidFill>
                  <a:srgbClr val="002060"/>
                </a:solidFill>
                <a:latin typeface="Century Gothic"/>
                <a:ea typeface="Century Gothic"/>
                <a:cs typeface="Century Gothic"/>
                <a:sym typeface="Century Gothic"/>
              </a:rPr>
              <a:t>el enfermero,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i="0" u="none" strike="noStrike" kern="0" cap="none" spc="0" normalizeH="0" baseline="0" noProof="0">
                <a:ln>
                  <a:noFill/>
                </a:ln>
                <a:solidFill>
                  <a:srgbClr val="002060"/>
                </a:solidFill>
                <a:effectLst/>
                <a:uLnTx/>
                <a:uFillTx/>
                <a:latin typeface="Century Gothic"/>
                <a:ea typeface="Century Gothic"/>
                <a:cs typeface="Century Gothic"/>
                <a:sym typeface="Century Gothic"/>
              </a:rPr>
              <a:t>la enfermera</a:t>
            </a:r>
            <a:endParaRPr kumimoji="0"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34" name="Google Shape;434;p69"/>
          <p:cNvSpPr txBox="1"/>
          <p:nvPr/>
        </p:nvSpPr>
        <p:spPr>
          <a:xfrm>
            <a:off x="3977278" y="2987526"/>
            <a:ext cx="192844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a:solidFill>
                  <a:srgbClr val="002060"/>
                </a:solidFill>
                <a:latin typeface="Century Gothic"/>
                <a:ea typeface="Century Gothic"/>
                <a:cs typeface="Century Gothic"/>
                <a:sym typeface="Century Gothic"/>
              </a:rPr>
              <a:t>el </a:t>
            </a:r>
            <a:r>
              <a:rPr lang="en-GB" sz="2800" dirty="0">
                <a:solidFill>
                  <a:srgbClr val="002060"/>
                </a:solidFill>
                <a:latin typeface="Century Gothic"/>
                <a:ea typeface="Century Gothic"/>
                <a:cs typeface="Century Gothic"/>
                <a:sym typeface="Century Gothic"/>
              </a:rPr>
              <a:t>metro</a:t>
            </a:r>
            <a:endParaRPr kumimoji="0"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026" name="Picture 2" descr="Stories-matthew Lpn Nursing, Cna Nurse, - Male Nurse Clipart "/>
          <p:cNvPicPr>
            <a:picLocks noChangeAspect="1" noChangeArrowheads="1"/>
          </p:cNvPicPr>
          <p:nvPr/>
        </p:nvPicPr>
        <p:blipFill>
          <a:blip r:embed="rId1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171" y="3724197"/>
            <a:ext cx="1877155" cy="172377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A83C2D46-0BC9-374C-9F3E-DC597F738BCA}"/>
              </a:ext>
            </a:extLst>
          </p:cNvPr>
          <p:cNvSpPr/>
          <p:nvPr/>
        </p:nvSpPr>
        <p:spPr>
          <a:xfrm>
            <a:off x="1365445" y="4828362"/>
            <a:ext cx="10198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[nurse]</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55" name="Google Shape;367;p68" descr="background rectangle"/>
          <p:cNvPicPr preferRelativeResize="0"/>
          <p:nvPr/>
        </p:nvPicPr>
        <p:blipFill rotWithShape="1">
          <a:blip r:embed="rId14">
            <a:alphaModFix/>
          </a:blip>
          <a:srcRect/>
          <a:stretch/>
        </p:blipFill>
        <p:spPr>
          <a:xfrm>
            <a:off x="0" y="296863"/>
            <a:ext cx="6649156" cy="867128"/>
          </a:xfrm>
          <a:prstGeom prst="rect">
            <a:avLst/>
          </a:prstGeom>
          <a:noFill/>
          <a:ln>
            <a:noFill/>
          </a:ln>
        </p:spPr>
      </p:pic>
      <p:sp>
        <p:nvSpPr>
          <p:cNvPr id="405" name="Google Shape;405;p69"/>
          <p:cNvSpPr txBox="1">
            <a:spLocks noGrp="1"/>
          </p:cNvSpPr>
          <p:nvPr>
            <p:ph type="title"/>
          </p:nvPr>
        </p:nvSpPr>
        <p:spPr>
          <a:xfrm>
            <a:off x="26545" y="11240"/>
            <a:ext cx="645510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1800"/>
              <a:buNone/>
            </a:pPr>
            <a:r>
              <a:rPr lang="en-GB" sz="3600" b="1">
                <a:solidFill>
                  <a:schemeClr val="bg1"/>
                </a:solidFill>
              </a:rPr>
              <a:t>Vocabulario</a:t>
            </a:r>
            <a:endParaRPr sz="5400" dirty="0">
              <a:solidFill>
                <a:schemeClr val="bg1"/>
              </a:solidFill>
            </a:endParaRPr>
          </a:p>
        </p:txBody>
      </p:sp>
      <p:pic>
        <p:nvPicPr>
          <p:cNvPr id="1028" name="Picture 4" descr="Truck Driver Clipart "/>
          <p:cNvPicPr>
            <a:picLocks noChangeAspect="1" noChangeArrowheads="1"/>
          </p:cNvPicPr>
          <p:nvPr/>
        </p:nvPicPr>
        <p:blipFill rotWithShape="1">
          <a:blip r:embed="rId15">
            <a:extLst>
              <a:ext uri="{28A0092B-C50C-407E-A947-70E740481C1C}">
                <a14:useLocalDpi xmlns:a14="http://schemas.microsoft.com/office/drawing/2010/main" val="0"/>
              </a:ext>
            </a:extLst>
          </a:blip>
          <a:srcRect l="17647" t="10932" r="16146" b="12483"/>
          <a:stretch/>
        </p:blipFill>
        <p:spPr bwMode="auto">
          <a:xfrm>
            <a:off x="9788187" y="1132425"/>
            <a:ext cx="1649233" cy="12696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16">
            <a:extLst>
              <a:ext uri="{28A0092B-C50C-407E-A947-70E740481C1C}">
                <a14:useLocalDpi xmlns:a14="http://schemas.microsoft.com/office/drawing/2010/main" val="0"/>
              </a:ext>
            </a:extLst>
          </a:blip>
          <a:srcRect l="60521" t="16851" r="520" b="9630"/>
          <a:stretch/>
        </p:blipFill>
        <p:spPr>
          <a:xfrm>
            <a:off x="9255292" y="4043444"/>
            <a:ext cx="1357512" cy="1440995"/>
          </a:xfrm>
          <a:prstGeom prst="rect">
            <a:avLst/>
          </a:prstGeom>
        </p:spPr>
      </p:pic>
      <p:sp>
        <p:nvSpPr>
          <p:cNvPr id="62" name="TextBox 61">
            <a:extLst>
              <a:ext uri="{FF2B5EF4-FFF2-40B4-BE49-F238E27FC236}">
                <a16:creationId xmlns:a16="http://schemas.microsoft.com/office/drawing/2014/main" id="{5AF25849-E873-234F-B8BD-84316BDCE8A3}"/>
              </a:ext>
            </a:extLst>
          </p:cNvPr>
          <p:cNvSpPr txBox="1"/>
          <p:nvPr/>
        </p:nvSpPr>
        <p:spPr>
          <a:xfrm>
            <a:off x="10639463" y="4390119"/>
            <a:ext cx="1426796" cy="707886"/>
          </a:xfrm>
          <a:prstGeom prst="rect">
            <a:avLst/>
          </a:prstGeom>
          <a:solidFill>
            <a:schemeClr val="bg1"/>
          </a:solidFill>
        </p:spPr>
        <p:txBody>
          <a:bodyPr wrap="square" rtlCol="0">
            <a:spAutoFit/>
          </a:bodyPr>
          <a:lstStyle/>
          <a:p>
            <a:pPr algn="l"/>
            <a:r>
              <a:rPr lang="en-GB" sz="2000">
                <a:solidFill>
                  <a:schemeClr val="accent5">
                    <a:lumMod val="50000"/>
                  </a:schemeClr>
                </a:solidFill>
                <a:latin typeface="Century Gothic" panose="020B0502020202020204" pitchFamily="34" charset="0"/>
              </a:rPr>
              <a:t>[shop assistant]</a:t>
            </a:r>
            <a:endParaRPr lang="en-GB" sz="2000" dirty="0">
              <a:solidFill>
                <a:schemeClr val="accent5">
                  <a:lumMod val="50000"/>
                </a:schemeClr>
              </a:solidFill>
              <a:latin typeface="Century Gothic" panose="020B0502020202020204" pitchFamily="34" charset="0"/>
            </a:endParaRPr>
          </a:p>
        </p:txBody>
      </p:sp>
      <p:sp>
        <p:nvSpPr>
          <p:cNvPr id="63" name="Rectangle 62">
            <a:extLst>
              <a:ext uri="{FF2B5EF4-FFF2-40B4-BE49-F238E27FC236}">
                <a16:creationId xmlns:a16="http://schemas.microsoft.com/office/drawing/2014/main" id="{A83C2D46-0BC9-374C-9F3E-DC597F738BCA}"/>
              </a:ext>
            </a:extLst>
          </p:cNvPr>
          <p:cNvSpPr/>
          <p:nvPr/>
        </p:nvSpPr>
        <p:spPr>
          <a:xfrm>
            <a:off x="3096039" y="2481324"/>
            <a:ext cx="350128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[metro, underground</a:t>
            </a:r>
            <a:r>
              <a:rPr kumimoji="0" lang="en-GB" sz="2000" b="0" i="0" u="none" strike="noStrike" kern="1200" cap="none" spc="0" normalizeH="0" noProof="0">
                <a:ln>
                  <a:noFill/>
                </a:ln>
                <a:solidFill>
                  <a:srgbClr val="002060"/>
                </a:solidFill>
                <a:effectLst/>
                <a:uLnTx/>
                <a:uFillTx/>
                <a:latin typeface="Century Gothic" panose="020F0302020204030204"/>
                <a:ea typeface="+mn-ea"/>
                <a:cs typeface="+mn-cs"/>
              </a:rPr>
              <a:t> train</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17"/>
          <a:stretch>
            <a:fillRect/>
          </a:stretch>
        </p:blipFill>
        <p:spPr>
          <a:xfrm>
            <a:off x="6504833" y="3671824"/>
            <a:ext cx="1959416" cy="1561854"/>
          </a:xfrm>
          <a:prstGeom prst="rect">
            <a:avLst/>
          </a:prstGeom>
        </p:spPr>
      </p:pic>
      <p:sp>
        <p:nvSpPr>
          <p:cNvPr id="49" name="Rectangle 48">
            <a:extLst>
              <a:ext uri="{FF2B5EF4-FFF2-40B4-BE49-F238E27FC236}">
                <a16:creationId xmlns:a16="http://schemas.microsoft.com/office/drawing/2014/main" id="{5BF39480-C3D6-DB43-B5B3-0F96086BEB48}"/>
              </a:ext>
            </a:extLst>
          </p:cNvPr>
          <p:cNvSpPr/>
          <p:nvPr/>
        </p:nvSpPr>
        <p:spPr>
          <a:xfrm>
            <a:off x="7128683" y="5088983"/>
            <a:ext cx="139760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a:t>
            </a:r>
            <a:r>
              <a:rPr lang="en-GB" sz="2000" kern="1200">
                <a:solidFill>
                  <a:srgbClr val="002060"/>
                </a:solidFill>
                <a:latin typeface="Century Gothic" panose="020F0302020204030204"/>
                <a:ea typeface="+mn-ea"/>
                <a:cs typeface="+mn-cs"/>
              </a:rPr>
              <a:t>writer</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2017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99" grpId="0" animBg="1"/>
      <p:bldP spid="423" grpId="0"/>
      <p:bldP spid="425" grpId="0"/>
      <p:bldP spid="427" grpId="0"/>
      <p:bldP spid="428" grpId="0"/>
      <p:bldP spid="431" grpId="0"/>
      <p:bldP spid="432" grpId="0"/>
      <p:bldP spid="433" grpId="0"/>
      <p:bldP spid="434" grpId="0"/>
      <p:bldP spid="51" grpId="0"/>
      <p:bldP spid="62" grpId="0" animBg="1"/>
      <p:bldP spid="63" grpId="0"/>
      <p:bldP spid="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a:solidFill>
                  <a:schemeClr val="bg1"/>
                </a:solidFill>
              </a:rPr>
              <a:t>Describing things</a:t>
            </a:r>
            <a:r>
              <a:rPr lang="en-GB" sz="2600">
                <a:solidFill>
                  <a:schemeClr val="bg1"/>
                </a:solidFill>
              </a:rPr>
              <a:t/>
            </a:r>
            <a:br>
              <a:rPr lang="en-GB" sz="2600">
                <a:solidFill>
                  <a:schemeClr val="bg1"/>
                </a:solidFill>
              </a:rPr>
            </a:br>
            <a:r>
              <a:rPr lang="en-GB" sz="2600">
                <a:solidFill>
                  <a:schemeClr val="bg1"/>
                </a:solidFill>
              </a:rPr>
              <a:t>Prenominal </a:t>
            </a:r>
            <a:r>
              <a:rPr lang="en-GB" sz="2600" dirty="0">
                <a:solidFill>
                  <a:schemeClr val="bg1"/>
                </a:solidFill>
              </a:rPr>
              <a:t>adjectives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3" name="TextBox 12">
            <a:extLst>
              <a:ext uri="{FF2B5EF4-FFF2-40B4-BE49-F238E27FC236}">
                <a16:creationId xmlns:a16="http://schemas.microsoft.com/office/drawing/2014/main" id="{3CC80B4A-8FB9-5141-8C3B-F7B756E6597D}"/>
              </a:ext>
            </a:extLst>
          </p:cNvPr>
          <p:cNvSpPr txBox="1"/>
          <p:nvPr/>
        </p:nvSpPr>
        <p:spPr>
          <a:xfrm>
            <a:off x="153198" y="1335195"/>
            <a:ext cx="117289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Remember that in Spanish some adjectives can come </a:t>
            </a:r>
            <a:r>
              <a:rPr kumimoji="0" lang="en-US" sz="2400" b="1" i="1"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before</a:t>
            </a:r>
            <a:r>
              <a:rPr kumimoji="0" lang="en-US" sz="24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the noun. </a:t>
            </a:r>
          </a:p>
        </p:txBody>
      </p:sp>
      <p:sp>
        <p:nvSpPr>
          <p:cNvPr id="41" name="CuadroTexto 40">
            <a:extLst>
              <a:ext uri="{FF2B5EF4-FFF2-40B4-BE49-F238E27FC236}">
                <a16:creationId xmlns:a16="http://schemas.microsoft.com/office/drawing/2014/main" id="{BB51AFC1-F11B-D34F-958F-97D07134D890}"/>
              </a:ext>
            </a:extLst>
          </p:cNvPr>
          <p:cNvSpPr txBox="1"/>
          <p:nvPr/>
        </p:nvSpPr>
        <p:spPr>
          <a:xfrm>
            <a:off x="153198" y="9677878"/>
            <a:ext cx="11658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These adjectives can be used straight after the personal ‘a’.</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2" name="CuadroTexto 41">
            <a:extLst>
              <a:ext uri="{FF2B5EF4-FFF2-40B4-BE49-F238E27FC236}">
                <a16:creationId xmlns:a16="http://schemas.microsoft.com/office/drawing/2014/main" id="{AA4211D6-F97F-8C46-BD31-0D0281C16D6F}"/>
              </a:ext>
            </a:extLst>
          </p:cNvPr>
          <p:cNvSpPr txBox="1"/>
          <p:nvPr/>
        </p:nvSpPr>
        <p:spPr>
          <a:xfrm>
            <a:off x="153198" y="10241770"/>
            <a:ext cx="49247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Describes </a:t>
            </a:r>
            <a:r>
              <a:rPr kumimoji="0" lang="es-E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tu </a:t>
            </a:r>
            <a:r>
              <a:rPr kumimoji="0" lang="es-E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propio</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profesor =</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3" name="CuadroTexto 42">
            <a:extLst>
              <a:ext uri="{FF2B5EF4-FFF2-40B4-BE49-F238E27FC236}">
                <a16:creationId xmlns:a16="http://schemas.microsoft.com/office/drawing/2014/main" id="{35704230-53E7-704F-9081-123A467F60AD}"/>
              </a:ext>
            </a:extLst>
          </p:cNvPr>
          <p:cNvSpPr txBox="1"/>
          <p:nvPr/>
        </p:nvSpPr>
        <p:spPr>
          <a:xfrm>
            <a:off x="5064318" y="10232624"/>
            <a:ext cx="48798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describe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your</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own</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teacher</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4" name="CuadroTexto 43">
            <a:extLst>
              <a:ext uri="{FF2B5EF4-FFF2-40B4-BE49-F238E27FC236}">
                <a16:creationId xmlns:a16="http://schemas.microsoft.com/office/drawing/2014/main" id="{B4640674-40A1-1042-988A-BDA9937A8749}"/>
              </a:ext>
            </a:extLst>
          </p:cNvPr>
          <p:cNvSpPr txBox="1"/>
          <p:nvPr/>
        </p:nvSpPr>
        <p:spPr>
          <a:xfrm>
            <a:off x="153198" y="10805661"/>
            <a:ext cx="45897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Ayudas </a:t>
            </a:r>
            <a:r>
              <a:rPr kumimoji="0" lang="es-E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a:t>
            </a:r>
            <a:r>
              <a:rPr kumimoji="0" lang="es-E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misma</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persona =</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5" name="CuadroTexto 44">
            <a:extLst>
              <a:ext uri="{FF2B5EF4-FFF2-40B4-BE49-F238E27FC236}">
                <a16:creationId xmlns:a16="http://schemas.microsoft.com/office/drawing/2014/main" id="{97B0CDEE-A49C-CA4D-966A-22694270F746}"/>
              </a:ext>
            </a:extLst>
          </p:cNvPr>
          <p:cNvSpPr txBox="1"/>
          <p:nvPr/>
        </p:nvSpPr>
        <p:spPr>
          <a:xfrm>
            <a:off x="4742916" y="10796515"/>
            <a:ext cx="40623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you</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help</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the</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same</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person</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6" name="TextBox 22">
            <a:extLst>
              <a:ext uri="{FF2B5EF4-FFF2-40B4-BE49-F238E27FC236}">
                <a16:creationId xmlns:a16="http://schemas.microsoft.com/office/drawing/2014/main" id="{4B0AC01E-AA65-8E41-BEE9-38343AA605E7}"/>
              </a:ext>
            </a:extLst>
          </p:cNvPr>
          <p:cNvSpPr txBox="1"/>
          <p:nvPr/>
        </p:nvSpPr>
        <p:spPr>
          <a:xfrm>
            <a:off x="229969" y="2560561"/>
            <a:ext cx="1371208"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mismo</a:t>
            </a:r>
            <a:endParaRPr kumimoji="0" lang="en-GB" sz="2600" b="0" i="0" u="none" strike="noStrike" kern="1200" cap="none" spc="0" normalizeH="0" baseline="0" noProof="0" dirty="0">
              <a:ln>
                <a:noFill/>
              </a:ln>
              <a:solidFill>
                <a:srgbClr val="FF6600"/>
              </a:solidFill>
              <a:effectLst/>
              <a:uLnTx/>
              <a:uFillTx/>
              <a:latin typeface="Century Gothic" panose="020F0302020204030204"/>
              <a:ea typeface="+mn-ea"/>
              <a:cs typeface="Arial"/>
              <a:sym typeface="Arial"/>
            </a:endParaRPr>
          </a:p>
        </p:txBody>
      </p:sp>
      <p:sp>
        <p:nvSpPr>
          <p:cNvPr id="47" name="TextBox 23">
            <a:extLst>
              <a:ext uri="{FF2B5EF4-FFF2-40B4-BE49-F238E27FC236}">
                <a16:creationId xmlns:a16="http://schemas.microsoft.com/office/drawing/2014/main" id="{14D591A6-9896-5440-836E-FACBCDCCEA8A}"/>
              </a:ext>
            </a:extLst>
          </p:cNvPr>
          <p:cNvSpPr txBox="1"/>
          <p:nvPr/>
        </p:nvSpPr>
        <p:spPr>
          <a:xfrm>
            <a:off x="2033956" y="2560565"/>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último</a:t>
            </a:r>
            <a:endParaRPr kumimoji="0" lang="en-GB" sz="2600" b="0" i="0" u="none" strike="noStrike" kern="1200" cap="none" spc="0" normalizeH="0" baseline="0" noProof="0" dirty="0">
              <a:ln>
                <a:noFill/>
              </a:ln>
              <a:solidFill>
                <a:srgbClr val="FF6600"/>
              </a:solidFill>
              <a:effectLst/>
              <a:uLnTx/>
              <a:uFillTx/>
              <a:latin typeface="Century Gothic" panose="020F0302020204030204"/>
              <a:ea typeface="+mn-ea"/>
              <a:cs typeface="Arial"/>
              <a:sym typeface="Arial"/>
            </a:endParaRPr>
          </a:p>
        </p:txBody>
      </p:sp>
      <p:sp>
        <p:nvSpPr>
          <p:cNvPr id="48" name="TextBox 24">
            <a:extLst>
              <a:ext uri="{FF2B5EF4-FFF2-40B4-BE49-F238E27FC236}">
                <a16:creationId xmlns:a16="http://schemas.microsoft.com/office/drawing/2014/main" id="{AEF380CD-56D9-BC46-9484-570F9B8EBDDD}"/>
              </a:ext>
            </a:extLst>
          </p:cNvPr>
          <p:cNvSpPr txBox="1"/>
          <p:nvPr/>
        </p:nvSpPr>
        <p:spPr>
          <a:xfrm>
            <a:off x="4085538" y="2560565"/>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primero</a:t>
            </a:r>
            <a:endParaRPr kumimoji="0" lang="en-GB" sz="2600" b="0" i="0" u="none" strike="noStrike" kern="1200" cap="none" spc="0" normalizeH="0" baseline="0" noProof="0" dirty="0">
              <a:ln>
                <a:noFill/>
              </a:ln>
              <a:solidFill>
                <a:srgbClr val="FF6600"/>
              </a:solidFill>
              <a:effectLst/>
              <a:uLnTx/>
              <a:uFillTx/>
              <a:latin typeface="Century Gothic" panose="020F0302020204030204"/>
              <a:ea typeface="+mn-ea"/>
              <a:cs typeface="Arial"/>
              <a:sym typeface="Arial"/>
            </a:endParaRPr>
          </a:p>
        </p:txBody>
      </p:sp>
      <p:sp>
        <p:nvSpPr>
          <p:cNvPr id="49" name="TextBox 25">
            <a:extLst>
              <a:ext uri="{FF2B5EF4-FFF2-40B4-BE49-F238E27FC236}">
                <a16:creationId xmlns:a16="http://schemas.microsoft.com/office/drawing/2014/main" id="{D62F5789-87BC-2244-93AC-589C5E0965FD}"/>
              </a:ext>
            </a:extLst>
          </p:cNvPr>
          <p:cNvSpPr txBox="1"/>
          <p:nvPr/>
        </p:nvSpPr>
        <p:spPr>
          <a:xfrm>
            <a:off x="6137120" y="2560564"/>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segundo</a:t>
            </a:r>
            <a:endParaRPr kumimoji="0" lang="en-GB" sz="2600" b="0" i="0" u="none" strike="noStrike" kern="1200" cap="none" spc="0" normalizeH="0" baseline="0" noProof="0" dirty="0">
              <a:ln>
                <a:noFill/>
              </a:ln>
              <a:solidFill>
                <a:srgbClr val="FF6600"/>
              </a:solidFill>
              <a:effectLst/>
              <a:uLnTx/>
              <a:uFillTx/>
              <a:latin typeface="Century Gothic" panose="020F0302020204030204"/>
              <a:ea typeface="+mn-ea"/>
              <a:cs typeface="Arial"/>
              <a:sym typeface="Arial"/>
            </a:endParaRPr>
          </a:p>
        </p:txBody>
      </p:sp>
      <p:sp>
        <p:nvSpPr>
          <p:cNvPr id="50" name="TextBox 26">
            <a:extLst>
              <a:ext uri="{FF2B5EF4-FFF2-40B4-BE49-F238E27FC236}">
                <a16:creationId xmlns:a16="http://schemas.microsoft.com/office/drawing/2014/main" id="{78833202-51C3-5248-848E-F8684E9C2BB0}"/>
              </a:ext>
            </a:extLst>
          </p:cNvPr>
          <p:cNvSpPr txBox="1"/>
          <p:nvPr/>
        </p:nvSpPr>
        <p:spPr>
          <a:xfrm>
            <a:off x="8188702" y="2560563"/>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tercero</a:t>
            </a:r>
            <a:endParaRPr kumimoji="0" lang="en-GB" sz="2600" b="0" i="0" u="none" strike="noStrike" kern="1200" cap="none" spc="0" normalizeH="0" baseline="0" noProof="0" dirty="0">
              <a:ln>
                <a:noFill/>
              </a:ln>
              <a:solidFill>
                <a:srgbClr val="FF6600"/>
              </a:solidFill>
              <a:effectLst/>
              <a:uLnTx/>
              <a:uFillTx/>
              <a:latin typeface="Century Gothic" panose="020F0302020204030204"/>
              <a:ea typeface="+mn-ea"/>
              <a:cs typeface="Arial"/>
              <a:sym typeface="Arial"/>
            </a:endParaRPr>
          </a:p>
        </p:txBody>
      </p:sp>
      <p:sp>
        <p:nvSpPr>
          <p:cNvPr id="51" name="TextBox 27">
            <a:extLst>
              <a:ext uri="{FF2B5EF4-FFF2-40B4-BE49-F238E27FC236}">
                <a16:creationId xmlns:a16="http://schemas.microsoft.com/office/drawing/2014/main" id="{3A7245F9-1E07-8B4B-AA13-0D1C155FDE7C}"/>
              </a:ext>
            </a:extLst>
          </p:cNvPr>
          <p:cNvSpPr txBox="1"/>
          <p:nvPr/>
        </p:nvSpPr>
        <p:spPr>
          <a:xfrm>
            <a:off x="10240282" y="2560561"/>
            <a:ext cx="1618803" cy="492443"/>
          </a:xfrm>
          <a:prstGeom prst="rect">
            <a:avLst/>
          </a:prstGeom>
          <a:solidFill>
            <a:schemeClr val="accent4">
              <a:lumMod val="20000"/>
              <a:lumOff val="80000"/>
            </a:schemeClr>
          </a:solidFill>
          <a:ln>
            <a:solidFill>
              <a:schemeClr val="accent5">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propio</a:t>
            </a:r>
            <a:endParaRPr kumimoji="0" lang="en-GB" sz="2600" b="0" i="0" u="none" strike="noStrike" kern="1200" cap="none" spc="0" normalizeH="0" baseline="0" noProof="0" dirty="0">
              <a:ln>
                <a:noFill/>
              </a:ln>
              <a:solidFill>
                <a:srgbClr val="FF6600"/>
              </a:solidFill>
              <a:effectLst/>
              <a:uLnTx/>
              <a:uFillTx/>
              <a:latin typeface="Century Gothic" panose="020F0302020204030204"/>
              <a:ea typeface="+mn-ea"/>
              <a:cs typeface="Arial"/>
              <a:sym typeface="Arial"/>
            </a:endParaRPr>
          </a:p>
        </p:txBody>
      </p:sp>
      <p:sp>
        <p:nvSpPr>
          <p:cNvPr id="52" name="TextBox 28">
            <a:extLst>
              <a:ext uri="{FF2B5EF4-FFF2-40B4-BE49-F238E27FC236}">
                <a16:creationId xmlns:a16="http://schemas.microsoft.com/office/drawing/2014/main" id="{E721DB7D-7BC0-E24F-8A4E-94B43245DDD2}"/>
              </a:ext>
            </a:extLst>
          </p:cNvPr>
          <p:cNvSpPr txBox="1"/>
          <p:nvPr/>
        </p:nvSpPr>
        <p:spPr>
          <a:xfrm>
            <a:off x="224112" y="1874188"/>
            <a:ext cx="1482255" cy="492443"/>
          </a:xfrm>
          <a:prstGeom prst="rect">
            <a:avLst/>
          </a:prstGeom>
          <a:noFill/>
          <a:ln>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25B00"/>
                </a:solidFill>
                <a:effectLst/>
                <a:uLnTx/>
                <a:uFillTx/>
                <a:latin typeface="Century Gothic" panose="020F0302020204030204"/>
                <a:ea typeface="+mn-ea"/>
                <a:cs typeface="Arial"/>
                <a:sym typeface="Arial"/>
              </a:rPr>
              <a:t>same</a:t>
            </a:r>
          </a:p>
        </p:txBody>
      </p:sp>
      <p:sp>
        <p:nvSpPr>
          <p:cNvPr id="53" name="TextBox 29">
            <a:extLst>
              <a:ext uri="{FF2B5EF4-FFF2-40B4-BE49-F238E27FC236}">
                <a16:creationId xmlns:a16="http://schemas.microsoft.com/office/drawing/2014/main" id="{12738591-3A6B-F24F-9AFE-9FC19A0EA342}"/>
              </a:ext>
            </a:extLst>
          </p:cNvPr>
          <p:cNvSpPr txBox="1"/>
          <p:nvPr/>
        </p:nvSpPr>
        <p:spPr>
          <a:xfrm>
            <a:off x="1974503" y="1866548"/>
            <a:ext cx="1730851" cy="492443"/>
          </a:xfrm>
          <a:prstGeom prst="rect">
            <a:avLst/>
          </a:prstGeom>
          <a:noFill/>
          <a:ln>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25B00"/>
                </a:solidFill>
                <a:effectLst/>
                <a:uLnTx/>
                <a:uFillTx/>
                <a:latin typeface="Century Gothic" panose="020F0302020204030204"/>
                <a:ea typeface="+mn-ea"/>
                <a:cs typeface="Arial"/>
                <a:sym typeface="Arial"/>
              </a:rPr>
              <a:t>last</a:t>
            </a:r>
          </a:p>
        </p:txBody>
      </p:sp>
      <p:sp>
        <p:nvSpPr>
          <p:cNvPr id="54" name="TextBox 30">
            <a:extLst>
              <a:ext uri="{FF2B5EF4-FFF2-40B4-BE49-F238E27FC236}">
                <a16:creationId xmlns:a16="http://schemas.microsoft.com/office/drawing/2014/main" id="{CF254121-E491-D240-BCBE-1C71D3EB1D9E}"/>
              </a:ext>
            </a:extLst>
          </p:cNvPr>
          <p:cNvSpPr txBox="1"/>
          <p:nvPr/>
        </p:nvSpPr>
        <p:spPr>
          <a:xfrm>
            <a:off x="3973490" y="1866549"/>
            <a:ext cx="1730851" cy="492443"/>
          </a:xfrm>
          <a:prstGeom prst="rect">
            <a:avLst/>
          </a:prstGeom>
          <a:noFill/>
          <a:ln>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25B00"/>
                </a:solidFill>
                <a:effectLst/>
                <a:uLnTx/>
                <a:uFillTx/>
                <a:latin typeface="Century Gothic" panose="020F0302020204030204"/>
                <a:ea typeface="+mn-ea"/>
                <a:cs typeface="Arial"/>
                <a:sym typeface="Arial"/>
              </a:rPr>
              <a:t>first</a:t>
            </a:r>
          </a:p>
        </p:txBody>
      </p:sp>
      <p:sp>
        <p:nvSpPr>
          <p:cNvPr id="55" name="TextBox 31">
            <a:extLst>
              <a:ext uri="{FF2B5EF4-FFF2-40B4-BE49-F238E27FC236}">
                <a16:creationId xmlns:a16="http://schemas.microsoft.com/office/drawing/2014/main" id="{0594BBFD-136F-4349-A0F3-349146561458}"/>
              </a:ext>
            </a:extLst>
          </p:cNvPr>
          <p:cNvSpPr txBox="1"/>
          <p:nvPr/>
        </p:nvSpPr>
        <p:spPr>
          <a:xfrm>
            <a:off x="5972477" y="1874599"/>
            <a:ext cx="1882778" cy="492443"/>
          </a:xfrm>
          <a:prstGeom prst="rect">
            <a:avLst/>
          </a:prstGeom>
          <a:noFill/>
          <a:ln>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25B00"/>
                </a:solidFill>
                <a:effectLst/>
                <a:uLnTx/>
                <a:uFillTx/>
                <a:latin typeface="Century Gothic" panose="020F0302020204030204"/>
                <a:ea typeface="+mn-ea"/>
                <a:cs typeface="Arial"/>
                <a:sym typeface="Arial"/>
              </a:rPr>
              <a:t>second</a:t>
            </a:r>
          </a:p>
        </p:txBody>
      </p:sp>
      <p:sp>
        <p:nvSpPr>
          <p:cNvPr id="56" name="TextBox 32">
            <a:extLst>
              <a:ext uri="{FF2B5EF4-FFF2-40B4-BE49-F238E27FC236}">
                <a16:creationId xmlns:a16="http://schemas.microsoft.com/office/drawing/2014/main" id="{D5866677-92E7-1F40-81EE-4DE3441C3A5C}"/>
              </a:ext>
            </a:extLst>
          </p:cNvPr>
          <p:cNvSpPr txBox="1"/>
          <p:nvPr/>
        </p:nvSpPr>
        <p:spPr>
          <a:xfrm>
            <a:off x="8123391" y="1874600"/>
            <a:ext cx="1730851" cy="492443"/>
          </a:xfrm>
          <a:prstGeom prst="rect">
            <a:avLst/>
          </a:prstGeom>
          <a:noFill/>
          <a:ln>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25B00"/>
                </a:solidFill>
                <a:effectLst/>
                <a:uLnTx/>
                <a:uFillTx/>
                <a:latin typeface="Century Gothic" panose="020F0302020204030204"/>
                <a:ea typeface="+mn-ea"/>
                <a:cs typeface="Arial"/>
                <a:sym typeface="Arial"/>
              </a:rPr>
              <a:t>third</a:t>
            </a:r>
          </a:p>
        </p:txBody>
      </p:sp>
      <p:sp>
        <p:nvSpPr>
          <p:cNvPr id="57" name="TextBox 33">
            <a:extLst>
              <a:ext uri="{FF2B5EF4-FFF2-40B4-BE49-F238E27FC236}">
                <a16:creationId xmlns:a16="http://schemas.microsoft.com/office/drawing/2014/main" id="{CF437A34-3755-7446-B56A-3444651922D1}"/>
              </a:ext>
            </a:extLst>
          </p:cNvPr>
          <p:cNvSpPr txBox="1"/>
          <p:nvPr/>
        </p:nvSpPr>
        <p:spPr>
          <a:xfrm>
            <a:off x="10122377" y="1888329"/>
            <a:ext cx="1730851" cy="492443"/>
          </a:xfrm>
          <a:prstGeom prst="rect">
            <a:avLst/>
          </a:prstGeom>
          <a:noFill/>
          <a:ln>
            <a:solidFill>
              <a:srgbClr val="E25B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25B00"/>
                </a:solidFill>
                <a:effectLst/>
                <a:uLnTx/>
                <a:uFillTx/>
                <a:latin typeface="Century Gothic" panose="020F0302020204030204"/>
                <a:ea typeface="+mn-ea"/>
                <a:cs typeface="Arial"/>
                <a:sym typeface="Arial"/>
              </a:rPr>
              <a:t>own</a:t>
            </a:r>
          </a:p>
        </p:txBody>
      </p:sp>
      <p:sp>
        <p:nvSpPr>
          <p:cNvPr id="58" name="CuadroTexto 57">
            <a:extLst>
              <a:ext uri="{FF2B5EF4-FFF2-40B4-BE49-F238E27FC236}">
                <a16:creationId xmlns:a16="http://schemas.microsoft.com/office/drawing/2014/main" id="{12C34CFE-DAC4-D644-8199-AD13581DC36D}"/>
              </a:ext>
            </a:extLst>
          </p:cNvPr>
          <p:cNvSpPr txBox="1"/>
          <p:nvPr/>
        </p:nvSpPr>
        <p:spPr>
          <a:xfrm>
            <a:off x="119406" y="3326556"/>
            <a:ext cx="19688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Un ejemplo:</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60" name="TextBox 12">
            <a:extLst>
              <a:ext uri="{FF2B5EF4-FFF2-40B4-BE49-F238E27FC236}">
                <a16:creationId xmlns:a16="http://schemas.microsoft.com/office/drawing/2014/main" id="{3BCF48AD-F2FB-2548-8306-47C7C09AED31}"/>
              </a:ext>
            </a:extLst>
          </p:cNvPr>
          <p:cNvSpPr txBox="1"/>
          <p:nvPr/>
        </p:nvSpPr>
        <p:spPr>
          <a:xfrm>
            <a:off x="5154601" y="3318917"/>
            <a:ext cx="3034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03864"/>
                </a:solidFill>
                <a:effectLst/>
                <a:uLnTx/>
                <a:uFillTx/>
                <a:latin typeface="Century Gothic" panose="020F0302020204030204"/>
                <a:ea typeface="+mn-ea"/>
                <a:cs typeface="Arial"/>
                <a:sym typeface="Arial"/>
              </a:rPr>
              <a:t>la </a:t>
            </a:r>
            <a:r>
              <a:rPr kumimoji="0" lang="en-US" sz="2400" b="1" i="0" u="none" strike="noStrike" kern="1200" cap="none" spc="0" normalizeH="0" baseline="0" noProof="0">
                <a:ln>
                  <a:noFill/>
                </a:ln>
                <a:solidFill>
                  <a:srgbClr val="203864"/>
                </a:solidFill>
                <a:effectLst/>
                <a:uLnTx/>
                <a:uFillTx/>
                <a:latin typeface="Century Gothic" panose="020F0302020204030204"/>
                <a:ea typeface="+mn-ea"/>
                <a:cs typeface="Arial"/>
                <a:sym typeface="Arial"/>
              </a:rPr>
              <a:t>última</a:t>
            </a:r>
            <a:r>
              <a:rPr kumimoji="0" lang="en-US" sz="2400" b="0" i="0" u="none" strike="noStrike" kern="1200" cap="none" spc="0" normalizeH="0" noProof="0">
                <a:ln>
                  <a:noFill/>
                </a:ln>
                <a:solidFill>
                  <a:srgbClr val="203864"/>
                </a:solidFill>
                <a:effectLst/>
                <a:uLnTx/>
                <a:uFillTx/>
                <a:latin typeface="Century Gothic" panose="020F0302020204030204"/>
                <a:ea typeface="+mn-ea"/>
                <a:cs typeface="Arial"/>
                <a:sym typeface="Arial"/>
              </a:rPr>
              <a:t> palabra</a:t>
            </a:r>
            <a:endParaRPr kumimoji="0" lang="en-US" sz="24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endParaRPr>
          </a:p>
        </p:txBody>
      </p:sp>
      <p:sp>
        <p:nvSpPr>
          <p:cNvPr id="61" name="CuadroTexto 15">
            <a:extLst>
              <a:ext uri="{FF2B5EF4-FFF2-40B4-BE49-F238E27FC236}">
                <a16:creationId xmlns:a16="http://schemas.microsoft.com/office/drawing/2014/main" id="{A9459904-B176-8540-BE51-AB01620477F3}"/>
              </a:ext>
            </a:extLst>
          </p:cNvPr>
          <p:cNvSpPr txBox="1"/>
          <p:nvPr/>
        </p:nvSpPr>
        <p:spPr>
          <a:xfrm>
            <a:off x="2088215" y="3318917"/>
            <a:ext cx="21050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a:solidFill>
                  <a:srgbClr val="203864"/>
                </a:solidFill>
                <a:latin typeface="Century Gothic" panose="020F0302020204030204"/>
                <a:ea typeface="+mn-ea"/>
              </a:rPr>
              <a:t>the </a:t>
            </a:r>
            <a:r>
              <a:rPr lang="en-US" sz="2400" b="1" kern="1200">
                <a:solidFill>
                  <a:srgbClr val="203864"/>
                </a:solidFill>
                <a:latin typeface="Century Gothic" panose="020F0302020204030204"/>
                <a:ea typeface="+mn-ea"/>
              </a:rPr>
              <a:t>last</a:t>
            </a:r>
            <a:r>
              <a:rPr lang="en-US" sz="2400" kern="1200">
                <a:solidFill>
                  <a:srgbClr val="203864"/>
                </a:solidFill>
                <a:latin typeface="Century Gothic" panose="020F0302020204030204"/>
                <a:ea typeface="+mn-ea"/>
              </a:rPr>
              <a:t> word</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cxnSp>
        <p:nvCxnSpPr>
          <p:cNvPr id="62" name="Straight Arrow Connector 61"/>
          <p:cNvCxnSpPr/>
          <p:nvPr/>
        </p:nvCxnSpPr>
        <p:spPr>
          <a:xfrm>
            <a:off x="4483848" y="3561822"/>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63" name="CuadroTexto 57">
            <a:extLst>
              <a:ext uri="{FF2B5EF4-FFF2-40B4-BE49-F238E27FC236}">
                <a16:creationId xmlns:a16="http://schemas.microsoft.com/office/drawing/2014/main" id="{12C34CFE-DAC4-D644-8199-AD13581DC36D}"/>
              </a:ext>
            </a:extLst>
          </p:cNvPr>
          <p:cNvSpPr txBox="1"/>
          <p:nvPr/>
        </p:nvSpPr>
        <p:spPr>
          <a:xfrm>
            <a:off x="153198" y="4020834"/>
            <a:ext cx="125139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The adjective ‘</a:t>
            </a:r>
            <a:r>
              <a:rPr kumimoji="0" lang="en-US" sz="2400" b="1" i="0" u="none" strike="noStrike" kern="1200" cap="none" spc="0" normalizeH="0" baseline="0" noProof="0" dirty="0" err="1">
                <a:ln>
                  <a:noFill/>
                </a:ln>
                <a:solidFill>
                  <a:srgbClr val="203864"/>
                </a:solidFill>
                <a:effectLst/>
                <a:uLnTx/>
                <a:uFillTx/>
                <a:latin typeface="Century Gothic" panose="020F0302020204030204"/>
                <a:ea typeface="+mn-ea"/>
                <a:cs typeface="Arial"/>
                <a:sym typeface="Arial"/>
              </a:rPr>
              <a:t>único</a:t>
            </a:r>
            <a:r>
              <a:rPr kumimoji="0" lang="en-US" sz="24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may either come before or after the noun.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rgbClr val="203864"/>
                </a:solidFill>
                <a:latin typeface="Century Gothic" panose="020F0302020204030204"/>
                <a:ea typeface="+mn-ea"/>
              </a:rPr>
              <a:t>This changes its meaning:</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67" name="CuadroTexto 57">
            <a:extLst>
              <a:ext uri="{FF2B5EF4-FFF2-40B4-BE49-F238E27FC236}">
                <a16:creationId xmlns:a16="http://schemas.microsoft.com/office/drawing/2014/main" id="{12C34CFE-DAC4-D644-8199-AD13581DC36D}"/>
              </a:ext>
            </a:extLst>
          </p:cNvPr>
          <p:cNvSpPr txBox="1"/>
          <p:nvPr/>
        </p:nvSpPr>
        <p:spPr>
          <a:xfrm>
            <a:off x="153198" y="5689945"/>
            <a:ext cx="125139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203864"/>
                </a:solidFill>
                <a:effectLst/>
                <a:uLnTx/>
                <a:uFillTx/>
                <a:latin typeface="Century Gothic" panose="020F0302020204030204"/>
                <a:ea typeface="+mn-ea"/>
                <a:cs typeface="Arial"/>
                <a:sym typeface="Arial"/>
              </a:rPr>
              <a:t>Eres la </a:t>
            </a:r>
            <a:r>
              <a:rPr kumimoji="0" lang="en-US" sz="2400" b="1" i="0" u="none" strike="noStrike" kern="1200" cap="none" spc="0" normalizeH="0" baseline="0" noProof="0">
                <a:ln>
                  <a:noFill/>
                </a:ln>
                <a:solidFill>
                  <a:srgbClr val="203864"/>
                </a:solidFill>
                <a:effectLst/>
                <a:uLnTx/>
                <a:uFillTx/>
                <a:latin typeface="Century Gothic" panose="020F0302020204030204"/>
                <a:ea typeface="+mn-ea"/>
                <a:cs typeface="Arial"/>
                <a:sym typeface="Arial"/>
              </a:rPr>
              <a:t>única persona </a:t>
            </a:r>
            <a:r>
              <a:rPr kumimoji="0" lang="en-US" sz="2400" i="0" u="none" strike="noStrike" kern="1200" cap="none" spc="0" normalizeH="0" baseline="0" noProof="0">
                <a:ln>
                  <a:noFill/>
                </a:ln>
                <a:solidFill>
                  <a:srgbClr val="203864"/>
                </a:solidFill>
                <a:effectLst/>
                <a:uLnTx/>
                <a:uFillTx/>
                <a:latin typeface="Century Gothic" panose="020F0302020204030204"/>
                <a:ea typeface="+mn-ea"/>
                <a:cs typeface="Arial"/>
                <a:sym typeface="Arial"/>
              </a:rPr>
              <a:t>en mi</a:t>
            </a:r>
            <a:r>
              <a:rPr kumimoji="0" lang="en-US" sz="2400" i="0" u="none" strike="noStrike" kern="1200" cap="none" spc="0" normalizeH="0" noProof="0">
                <a:ln>
                  <a:noFill/>
                </a:ln>
                <a:solidFill>
                  <a:srgbClr val="203864"/>
                </a:solidFill>
                <a:effectLst/>
                <a:uLnTx/>
                <a:uFillTx/>
                <a:latin typeface="Century Gothic" panose="020F0302020204030204"/>
                <a:ea typeface="+mn-ea"/>
                <a:cs typeface="Arial"/>
                <a:sym typeface="Arial"/>
              </a:rPr>
              <a:t> vida.</a:t>
            </a:r>
            <a:endParaRPr kumimoji="0" lang="es-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68" name="CuadroTexto 57">
            <a:extLst>
              <a:ext uri="{FF2B5EF4-FFF2-40B4-BE49-F238E27FC236}">
                <a16:creationId xmlns:a16="http://schemas.microsoft.com/office/drawing/2014/main" id="{12C34CFE-DAC4-D644-8199-AD13581DC36D}"/>
              </a:ext>
            </a:extLst>
          </p:cNvPr>
          <p:cNvSpPr txBox="1"/>
          <p:nvPr/>
        </p:nvSpPr>
        <p:spPr>
          <a:xfrm>
            <a:off x="119406" y="4966618"/>
            <a:ext cx="3966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203864"/>
                </a:solidFill>
                <a:effectLst/>
                <a:uLnTx/>
                <a:uFillTx/>
                <a:latin typeface="Century Gothic" panose="020F0302020204030204"/>
                <a:ea typeface="+mn-ea"/>
                <a:cs typeface="Arial"/>
                <a:sym typeface="Arial"/>
              </a:rPr>
              <a:t>Eres</a:t>
            </a:r>
            <a:r>
              <a:rPr kumimoji="0" lang="en-US" sz="2400" i="0" u="none" strike="noStrike" kern="1200" cap="none" spc="0" normalizeH="0" noProof="0">
                <a:ln>
                  <a:noFill/>
                </a:ln>
                <a:solidFill>
                  <a:srgbClr val="203864"/>
                </a:solidFill>
                <a:effectLst/>
                <a:uLnTx/>
                <a:uFillTx/>
                <a:latin typeface="Century Gothic" panose="020F0302020204030204"/>
                <a:ea typeface="+mn-ea"/>
                <a:cs typeface="Arial"/>
                <a:sym typeface="Arial"/>
              </a:rPr>
              <a:t> una </a:t>
            </a:r>
            <a:r>
              <a:rPr kumimoji="0" lang="en-US" sz="2400" b="1" i="0" u="none" strike="noStrike" kern="1200" cap="none" spc="0" normalizeH="0" noProof="0">
                <a:ln>
                  <a:noFill/>
                </a:ln>
                <a:solidFill>
                  <a:srgbClr val="203864"/>
                </a:solidFill>
                <a:effectLst/>
                <a:uLnTx/>
                <a:uFillTx/>
                <a:latin typeface="Century Gothic" panose="020F0302020204030204"/>
                <a:ea typeface="+mn-ea"/>
                <a:cs typeface="Arial"/>
                <a:sym typeface="Arial"/>
              </a:rPr>
              <a:t>persona</a:t>
            </a:r>
            <a:r>
              <a:rPr kumimoji="0" lang="en-US" sz="2400" i="0" u="none" strike="noStrike" kern="1200" cap="none" spc="0" normalizeH="0" noProof="0">
                <a:ln>
                  <a:noFill/>
                </a:ln>
                <a:solidFill>
                  <a:srgbClr val="203864"/>
                </a:solidFill>
                <a:effectLst/>
                <a:uLnTx/>
                <a:uFillTx/>
                <a:latin typeface="Century Gothic" panose="020F0302020204030204"/>
                <a:ea typeface="+mn-ea"/>
                <a:cs typeface="Arial"/>
                <a:sym typeface="Arial"/>
              </a:rPr>
              <a:t> </a:t>
            </a:r>
            <a:r>
              <a:rPr kumimoji="0" lang="en-US" sz="2400" b="1" i="0" u="none" strike="noStrike" kern="1200" cap="none" spc="0" normalizeH="0" noProof="0">
                <a:ln>
                  <a:noFill/>
                </a:ln>
                <a:solidFill>
                  <a:srgbClr val="203864"/>
                </a:solidFill>
                <a:effectLst/>
                <a:uLnTx/>
                <a:uFillTx/>
                <a:latin typeface="Century Gothic" panose="020F0302020204030204"/>
                <a:ea typeface="+mn-ea"/>
                <a:cs typeface="Arial"/>
                <a:sym typeface="Arial"/>
              </a:rPr>
              <a:t>única</a:t>
            </a:r>
            <a:r>
              <a:rPr kumimoji="0" lang="en-US" sz="2400" i="0" u="none" strike="noStrike" kern="1200" cap="none" spc="0" normalizeH="0" noProof="0">
                <a:ln>
                  <a:noFill/>
                </a:ln>
                <a:solidFill>
                  <a:srgbClr val="203864"/>
                </a:solidFill>
                <a:effectLst/>
                <a:uLnTx/>
                <a:uFillTx/>
                <a:latin typeface="Century Gothic" panose="020F0302020204030204"/>
                <a:ea typeface="+mn-ea"/>
                <a:cs typeface="Arial"/>
                <a:sym typeface="Arial"/>
              </a:rPr>
              <a:t>.</a:t>
            </a:r>
            <a:endParaRPr kumimoji="0" lang="es-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69" name="CuadroTexto 57">
            <a:extLst>
              <a:ext uri="{FF2B5EF4-FFF2-40B4-BE49-F238E27FC236}">
                <a16:creationId xmlns:a16="http://schemas.microsoft.com/office/drawing/2014/main" id="{12C34CFE-DAC4-D644-8199-AD13581DC36D}"/>
              </a:ext>
            </a:extLst>
          </p:cNvPr>
          <p:cNvSpPr txBox="1"/>
          <p:nvPr/>
        </p:nvSpPr>
        <p:spPr>
          <a:xfrm>
            <a:off x="4483848" y="4966618"/>
            <a:ext cx="3966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a:ln>
                  <a:noFill/>
                </a:ln>
                <a:solidFill>
                  <a:srgbClr val="203864"/>
                </a:solidFill>
                <a:effectLst/>
                <a:uLnTx/>
                <a:uFillTx/>
                <a:latin typeface="Century Gothic" panose="020F0302020204030204"/>
                <a:ea typeface="+mn-ea"/>
                <a:cs typeface="Arial"/>
                <a:sym typeface="Arial"/>
              </a:rPr>
              <a:t>You are a </a:t>
            </a:r>
            <a:r>
              <a:rPr kumimoji="0" lang="en-US" sz="2400" b="1" i="1" u="none" strike="noStrike" kern="1200" cap="none" spc="0" normalizeH="0" baseline="0" noProof="0">
                <a:ln>
                  <a:noFill/>
                </a:ln>
                <a:solidFill>
                  <a:srgbClr val="203864"/>
                </a:solidFill>
                <a:effectLst/>
                <a:uLnTx/>
                <a:uFillTx/>
                <a:latin typeface="Century Gothic" panose="020F0302020204030204"/>
                <a:ea typeface="+mn-ea"/>
                <a:cs typeface="Arial"/>
                <a:sym typeface="Arial"/>
              </a:rPr>
              <a:t>unique</a:t>
            </a:r>
            <a:r>
              <a:rPr kumimoji="0" lang="en-US" sz="2400" i="1" u="none" strike="noStrike" kern="1200" cap="none" spc="0" normalizeH="0" baseline="0" noProof="0">
                <a:ln>
                  <a:noFill/>
                </a:ln>
                <a:solidFill>
                  <a:srgbClr val="203864"/>
                </a:solidFill>
                <a:effectLst/>
                <a:uLnTx/>
                <a:uFillTx/>
                <a:latin typeface="Century Gothic" panose="020F0302020204030204"/>
                <a:ea typeface="+mn-ea"/>
                <a:cs typeface="Arial"/>
                <a:sym typeface="Arial"/>
              </a:rPr>
              <a:t> </a:t>
            </a:r>
            <a:r>
              <a:rPr kumimoji="0" lang="en-US" sz="2400" b="1" i="1" u="none" strike="noStrike" kern="1200" cap="none" spc="0" normalizeH="0" baseline="0" noProof="0">
                <a:ln>
                  <a:noFill/>
                </a:ln>
                <a:solidFill>
                  <a:srgbClr val="203864"/>
                </a:solidFill>
                <a:effectLst/>
                <a:uLnTx/>
                <a:uFillTx/>
                <a:latin typeface="Century Gothic" panose="020F0302020204030204"/>
                <a:ea typeface="+mn-ea"/>
                <a:cs typeface="Arial"/>
                <a:sym typeface="Arial"/>
              </a:rPr>
              <a:t>person</a:t>
            </a:r>
            <a:r>
              <a:rPr kumimoji="0" lang="en-US" sz="2400" i="1" u="none" strike="noStrike" kern="1200" cap="none" spc="0" normalizeH="0" baseline="0" noProof="0">
                <a:ln>
                  <a:noFill/>
                </a:ln>
                <a:solidFill>
                  <a:srgbClr val="203864"/>
                </a:solidFill>
                <a:effectLst/>
                <a:uLnTx/>
                <a:uFillTx/>
                <a:latin typeface="Century Gothic" panose="020F0302020204030204"/>
                <a:ea typeface="+mn-ea"/>
                <a:cs typeface="Arial"/>
                <a:sym typeface="Arial"/>
              </a:rPr>
              <a:t>.</a:t>
            </a:r>
            <a:endParaRPr kumimoji="0" lang="es-GB"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70" name="CuadroTexto 57">
            <a:extLst>
              <a:ext uri="{FF2B5EF4-FFF2-40B4-BE49-F238E27FC236}">
                <a16:creationId xmlns:a16="http://schemas.microsoft.com/office/drawing/2014/main" id="{12C34CFE-DAC4-D644-8199-AD13581DC36D}"/>
              </a:ext>
            </a:extLst>
          </p:cNvPr>
          <p:cNvSpPr txBox="1"/>
          <p:nvPr/>
        </p:nvSpPr>
        <p:spPr>
          <a:xfrm>
            <a:off x="5521182" y="5689945"/>
            <a:ext cx="60739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a:ln>
                  <a:noFill/>
                </a:ln>
                <a:solidFill>
                  <a:srgbClr val="203864"/>
                </a:solidFill>
                <a:effectLst/>
                <a:uLnTx/>
                <a:uFillTx/>
                <a:latin typeface="Century Gothic" panose="020F0302020204030204"/>
                <a:ea typeface="+mn-ea"/>
                <a:cs typeface="Arial"/>
                <a:sym typeface="Arial"/>
              </a:rPr>
              <a:t>You are the </a:t>
            </a:r>
            <a:r>
              <a:rPr kumimoji="0" lang="en-US" sz="2400" b="1" i="1" u="none" strike="noStrike" kern="1200" cap="none" spc="0" normalizeH="0" baseline="0" noProof="0">
                <a:ln>
                  <a:noFill/>
                </a:ln>
                <a:solidFill>
                  <a:srgbClr val="203864"/>
                </a:solidFill>
                <a:effectLst/>
                <a:uLnTx/>
                <a:uFillTx/>
                <a:latin typeface="Century Gothic" panose="020F0302020204030204"/>
                <a:ea typeface="+mn-ea"/>
                <a:cs typeface="Arial"/>
                <a:sym typeface="Arial"/>
              </a:rPr>
              <a:t>only person</a:t>
            </a:r>
            <a:r>
              <a:rPr kumimoji="0" lang="en-US" sz="2400" i="1" u="none" strike="noStrike" kern="1200" cap="none" spc="0" normalizeH="0" baseline="0" noProof="0">
                <a:ln>
                  <a:noFill/>
                </a:ln>
                <a:solidFill>
                  <a:srgbClr val="203864"/>
                </a:solidFill>
                <a:effectLst/>
                <a:uLnTx/>
                <a:uFillTx/>
                <a:latin typeface="Century Gothic" panose="020F0302020204030204"/>
                <a:ea typeface="+mn-ea"/>
                <a:cs typeface="Arial"/>
                <a:sym typeface="Arial"/>
              </a:rPr>
              <a:t> in my life.</a:t>
            </a:r>
            <a:endParaRPr kumimoji="0" lang="es-GB"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71" name="Rounded Rectangular Callout 70"/>
          <p:cNvSpPr/>
          <p:nvPr/>
        </p:nvSpPr>
        <p:spPr>
          <a:xfrm>
            <a:off x="6748681" y="359531"/>
            <a:ext cx="3289555" cy="647232"/>
          </a:xfrm>
          <a:prstGeom prst="wedgeRoundRectCallout">
            <a:avLst>
              <a:gd name="adj1" fmla="val 7440"/>
              <a:gd name="adj2" fmla="val 97820"/>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These are called prenominal adjectives.</a:t>
            </a:r>
          </a:p>
        </p:txBody>
      </p:sp>
    </p:spTree>
    <p:extLst>
      <p:ext uri="{BB962C8B-B14F-4D97-AF65-F5344CB8AC3E}">
        <p14:creationId xmlns:p14="http://schemas.microsoft.com/office/powerpoint/2010/main" val="147311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p:bldP spid="60" grpId="0"/>
      <p:bldP spid="61" grpId="0"/>
      <p:bldP spid="63" grpId="0"/>
      <p:bldP spid="67" grpId="0"/>
      <p:bldP spid="68" grpId="0"/>
      <p:bldP spid="69" grpId="0"/>
      <p:bldP spid="70" grpId="0"/>
      <p:bldP spid="7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a:solidFill>
                  <a:schemeClr val="bg1"/>
                </a:solidFill>
              </a:rPr>
              <a:t>Describing things</a:t>
            </a:r>
            <a:r>
              <a:rPr lang="en-GB" sz="2600">
                <a:solidFill>
                  <a:schemeClr val="bg1"/>
                </a:solidFill>
              </a:rPr>
              <a:t/>
            </a:r>
            <a:br>
              <a:rPr lang="en-GB" sz="2600">
                <a:solidFill>
                  <a:schemeClr val="bg1"/>
                </a:solidFill>
              </a:rPr>
            </a:br>
            <a:r>
              <a:rPr lang="en-GB" sz="2600">
                <a:solidFill>
                  <a:schemeClr val="bg1"/>
                </a:solidFill>
              </a:rPr>
              <a:t>Prenominal adjectives</a:t>
            </a:r>
            <a:endParaRPr lang="en-GB" sz="2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9" name="CuadroTexto 38">
            <a:extLst>
              <a:ext uri="{FF2B5EF4-FFF2-40B4-BE49-F238E27FC236}">
                <a16:creationId xmlns:a16="http://schemas.microsoft.com/office/drawing/2014/main" id="{4C5DC210-6F7B-6442-A200-4265BA65B8FA}"/>
              </a:ext>
            </a:extLst>
          </p:cNvPr>
          <p:cNvSpPr txBox="1"/>
          <p:nvPr/>
        </p:nvSpPr>
        <p:spPr>
          <a:xfrm>
            <a:off x="3787993" y="5797078"/>
            <a:ext cx="43059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a:solidFill>
                  <a:srgbClr val="4472C4">
                    <a:lumMod val="50000"/>
                  </a:srgbClr>
                </a:solidFill>
                <a:latin typeface="Century Gothic" panose="020F0302020204030204"/>
                <a:ea typeface="+mn-ea"/>
              </a:rPr>
              <a:t>A </a:t>
            </a:r>
            <a:r>
              <a:rPr lang="en-GB" sz="2400" b="1" kern="1200">
                <a:solidFill>
                  <a:srgbClr val="4472C4">
                    <a:lumMod val="50000"/>
                  </a:srgbClr>
                </a:solidFill>
                <a:latin typeface="Century Gothic" panose="020F0302020204030204"/>
                <a:ea typeface="+mn-ea"/>
              </a:rPr>
              <a:t>great, remarkable </a:t>
            </a:r>
            <a:r>
              <a:rPr lang="en-GB" sz="2400" kern="1200">
                <a:solidFill>
                  <a:srgbClr val="4472C4">
                    <a:lumMod val="50000"/>
                  </a:srgbClr>
                </a:solidFill>
                <a:latin typeface="Century Gothic" panose="020F0302020204030204"/>
                <a:ea typeface="+mn-ea"/>
              </a:rPr>
              <a:t>person</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0" name="CuadroTexto 39">
            <a:extLst>
              <a:ext uri="{FF2B5EF4-FFF2-40B4-BE49-F238E27FC236}">
                <a16:creationId xmlns:a16="http://schemas.microsoft.com/office/drawing/2014/main" id="{C5B47E28-91DD-F645-B0EF-DA05D82399F1}"/>
              </a:ext>
            </a:extLst>
          </p:cNvPr>
          <p:cNvSpPr txBox="1"/>
          <p:nvPr/>
        </p:nvSpPr>
        <p:spPr>
          <a:xfrm>
            <a:off x="163217" y="5797616"/>
            <a:ext cx="2874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a:solidFill>
                  <a:srgbClr val="4472C4">
                    <a:lumMod val="50000"/>
                  </a:srgbClr>
                </a:solidFill>
                <a:latin typeface="Century Gothic" panose="020F0302020204030204"/>
                <a:ea typeface="+mn-ea"/>
              </a:rPr>
              <a:t>Una </a:t>
            </a:r>
            <a:r>
              <a:rPr lang="en-GB" sz="2400" b="1" kern="1200">
                <a:solidFill>
                  <a:srgbClr val="4472C4">
                    <a:lumMod val="50000"/>
                  </a:srgbClr>
                </a:solidFill>
                <a:latin typeface="Century Gothic" panose="020F0302020204030204"/>
                <a:ea typeface="+mn-ea"/>
              </a:rPr>
              <a:t>gran</a:t>
            </a:r>
            <a:r>
              <a:rPr lang="en-GB" sz="2400" kern="1200">
                <a:solidFill>
                  <a:srgbClr val="4472C4">
                    <a:lumMod val="50000"/>
                  </a:srgbClr>
                </a:solidFill>
                <a:latin typeface="Century Gothic" panose="020F0302020204030204"/>
                <a:ea typeface="+mn-ea"/>
              </a:rPr>
              <a:t> </a:t>
            </a:r>
            <a:r>
              <a:rPr lang="en-GB" sz="2400" b="1" kern="1200">
                <a:solidFill>
                  <a:srgbClr val="4472C4">
                    <a:lumMod val="50000"/>
                  </a:srgbClr>
                </a:solidFill>
                <a:latin typeface="Century Gothic" panose="020F0302020204030204"/>
                <a:ea typeface="+mn-ea"/>
              </a:rPr>
              <a:t>persona</a:t>
            </a:r>
            <a:endPar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sym typeface="Arial"/>
            </a:endParaRPr>
          </a:p>
        </p:txBody>
      </p:sp>
      <p:sp>
        <p:nvSpPr>
          <p:cNvPr id="24" name="CuadroTexto 23">
            <a:extLst>
              <a:ext uri="{FF2B5EF4-FFF2-40B4-BE49-F238E27FC236}">
                <a16:creationId xmlns:a16="http://schemas.microsoft.com/office/drawing/2014/main" id="{58E810D1-8CC3-104C-8F32-7A01ECE4EAED}"/>
              </a:ext>
            </a:extLst>
          </p:cNvPr>
          <p:cNvSpPr txBox="1"/>
          <p:nvPr/>
        </p:nvSpPr>
        <p:spPr>
          <a:xfrm>
            <a:off x="196771" y="4348237"/>
            <a:ext cx="113832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The adjective ‘</a:t>
            </a:r>
            <a:r>
              <a:rPr kumimoji="0" lang="en-US" sz="2400" b="0" i="0" u="none" strike="noStrike" kern="1200" cap="none" spc="0" normalizeH="0" baseline="0" noProof="0" dirty="0" err="1">
                <a:ln>
                  <a:noFill/>
                </a:ln>
                <a:solidFill>
                  <a:srgbClr val="203864"/>
                </a:solidFill>
                <a:effectLst/>
                <a:uLnTx/>
                <a:uFillTx/>
                <a:latin typeface="Century Gothic" panose="020F0302020204030204"/>
                <a:ea typeface="+mn-ea"/>
                <a:cs typeface="Arial"/>
                <a:sym typeface="Arial"/>
              </a:rPr>
              <a:t>grande</a:t>
            </a:r>
            <a:r>
              <a:rPr kumimoji="0" lang="en-US" sz="24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shortens to ‘gran’ before </a:t>
            </a:r>
            <a:r>
              <a:rPr kumimoji="0" lang="en-US" sz="2400" b="0" i="1"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any</a:t>
            </a:r>
            <a:r>
              <a:rPr kumimoji="0" lang="en-US" sz="2400" b="0" i="0" u="none" strike="noStrike" kern="1200" cap="none" spc="0" normalizeH="0" baseline="0" noProof="0" dirty="0">
                <a:ln>
                  <a:noFill/>
                </a:ln>
                <a:solidFill>
                  <a:srgbClr val="203864"/>
                </a:solidFill>
                <a:effectLst/>
                <a:uLnTx/>
                <a:uFillTx/>
                <a:latin typeface="Century Gothic" panose="020F0302020204030204"/>
                <a:ea typeface="+mn-ea"/>
                <a:cs typeface="Arial"/>
                <a:sym typeface="Arial"/>
              </a:rPr>
              <a:t> singular noun. </a:t>
            </a:r>
          </a:p>
          <a:p>
            <a:pPr lvl="0">
              <a:buClrTx/>
              <a:defRPr/>
            </a:pPr>
            <a:r>
              <a:rPr lang="en-US" sz="2400" kern="1200" dirty="0">
                <a:solidFill>
                  <a:srgbClr val="203864"/>
                </a:solidFill>
                <a:latin typeface="Century Gothic" panose="020F0302020204030204"/>
              </a:rPr>
              <a:t>Look at how this changes this usual meaning:</a:t>
            </a:r>
            <a:endParaRPr lang="es-GB" sz="2400" kern="1200" dirty="0">
              <a:solidFill>
                <a:srgbClr val="4472C4">
                  <a:lumMod val="50000"/>
                </a:srgbClr>
              </a:solidFill>
              <a:latin typeface="Century Gothic" panose="020F0302020204030204"/>
            </a:endParaRPr>
          </a:p>
        </p:txBody>
      </p:sp>
      <p:cxnSp>
        <p:nvCxnSpPr>
          <p:cNvPr id="21" name="Straight Arrow Connector 20"/>
          <p:cNvCxnSpPr/>
          <p:nvPr/>
        </p:nvCxnSpPr>
        <p:spPr>
          <a:xfrm>
            <a:off x="3218862" y="6028448"/>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29" name="CuadroTexto 20">
            <a:extLst>
              <a:ext uri="{FF2B5EF4-FFF2-40B4-BE49-F238E27FC236}">
                <a16:creationId xmlns:a16="http://schemas.microsoft.com/office/drawing/2014/main" id="{A5013E05-3F96-C74D-8234-C7D6FC7545EE}"/>
              </a:ext>
            </a:extLst>
          </p:cNvPr>
          <p:cNvSpPr txBox="1"/>
          <p:nvPr/>
        </p:nvSpPr>
        <p:spPr>
          <a:xfrm>
            <a:off x="136594" y="1180527"/>
            <a:ext cx="11658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203864"/>
                </a:solidFill>
                <a:effectLst/>
                <a:uLnTx/>
                <a:uFillTx/>
                <a:latin typeface="Century Gothic" panose="020F0302020204030204"/>
                <a:ea typeface="+mn-ea"/>
                <a:cs typeface="Arial"/>
                <a:sym typeface="Arial"/>
              </a:rPr>
              <a:t>As you know, most masculine adjectives end in</a:t>
            </a:r>
            <a:r>
              <a:rPr kumimoji="0" lang="en-US" sz="2400" b="0" i="0" u="none" strike="noStrike" kern="1200" cap="none" spc="0" normalizeH="0" noProof="0">
                <a:ln>
                  <a:noFill/>
                </a:ln>
                <a:solidFill>
                  <a:srgbClr val="203864"/>
                </a:solidFill>
                <a:effectLst/>
                <a:uLnTx/>
                <a:uFillTx/>
                <a:latin typeface="Century Gothic" panose="020F0302020204030204"/>
                <a:ea typeface="+mn-ea"/>
                <a:cs typeface="Arial"/>
                <a:sym typeface="Arial"/>
              </a:rPr>
              <a:t> –o.</a:t>
            </a:r>
            <a:r>
              <a:rPr kumimoji="0" lang="en-US" sz="2400" b="0" i="0" u="none" strike="noStrike" kern="1200" cap="none" spc="0" normalizeH="0" baseline="0" noProof="0">
                <a:ln>
                  <a:noFill/>
                </a:ln>
                <a:solidFill>
                  <a:srgbClr val="203864"/>
                </a:solidFill>
                <a:effectLst/>
                <a:uLnTx/>
                <a:uFillTx/>
                <a:latin typeface="Century Gothic" panose="020F0302020204030204"/>
                <a:ea typeface="+mn-ea"/>
                <a:cs typeface="Arial"/>
                <a:sym typeface="Arial"/>
              </a:rPr>
              <a:t> </a:t>
            </a:r>
          </a:p>
        </p:txBody>
      </p:sp>
      <p:sp>
        <p:nvSpPr>
          <p:cNvPr id="30" name="CuadroTexto 21">
            <a:extLst>
              <a:ext uri="{FF2B5EF4-FFF2-40B4-BE49-F238E27FC236}">
                <a16:creationId xmlns:a16="http://schemas.microsoft.com/office/drawing/2014/main" id="{A6A12D1F-8AEF-EC4F-B64D-C5A2A1FAF5C1}"/>
              </a:ext>
            </a:extLst>
          </p:cNvPr>
          <p:cNvSpPr txBox="1"/>
          <p:nvPr/>
        </p:nvSpPr>
        <p:spPr>
          <a:xfrm>
            <a:off x="3912651" y="2272708"/>
            <a:ext cx="38179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e.g.</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Arial"/>
                <a:sym typeface="Arial"/>
              </a:rPr>
              <a:t>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e</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l </a:t>
            </a:r>
            <a:r>
              <a:rPr kumimoji="0" lang="es-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tercer</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 </a:t>
            </a:r>
            <a:r>
              <a:rPr kumimoji="0" lang="en-GB" sz="240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lugar</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 </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31" name="CuadroTexto 37">
            <a:extLst>
              <a:ext uri="{FF2B5EF4-FFF2-40B4-BE49-F238E27FC236}">
                <a16:creationId xmlns:a16="http://schemas.microsoft.com/office/drawing/2014/main" id="{8FA22529-EC59-294C-80F2-CD942282318E}"/>
              </a:ext>
            </a:extLst>
          </p:cNvPr>
          <p:cNvSpPr txBox="1"/>
          <p:nvPr/>
        </p:nvSpPr>
        <p:spPr>
          <a:xfrm>
            <a:off x="142113" y="2272709"/>
            <a:ext cx="12763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tercer</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o</a:t>
            </a:r>
            <a:endPar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32" name="CuadroTexto 38">
            <a:extLst>
              <a:ext uri="{FF2B5EF4-FFF2-40B4-BE49-F238E27FC236}">
                <a16:creationId xmlns:a16="http://schemas.microsoft.com/office/drawing/2014/main" id="{4C5DC210-6F7B-6442-A200-4265BA65B8FA}"/>
              </a:ext>
            </a:extLst>
          </p:cNvPr>
          <p:cNvSpPr txBox="1"/>
          <p:nvPr/>
        </p:nvSpPr>
        <p:spPr>
          <a:xfrm>
            <a:off x="3912651" y="2778012"/>
            <a:ext cx="31293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e.g. u</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n </a:t>
            </a:r>
            <a:r>
              <a:rPr kumimoji="0" lang="es-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buen</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amigo</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33" name="CuadroTexto 39">
            <a:extLst>
              <a:ext uri="{FF2B5EF4-FFF2-40B4-BE49-F238E27FC236}">
                <a16:creationId xmlns:a16="http://schemas.microsoft.com/office/drawing/2014/main" id="{C5B47E28-91DD-F645-B0EF-DA05D82399F1}"/>
              </a:ext>
            </a:extLst>
          </p:cNvPr>
          <p:cNvSpPr txBox="1"/>
          <p:nvPr/>
        </p:nvSpPr>
        <p:spPr>
          <a:xfrm>
            <a:off x="172467" y="2793674"/>
            <a:ext cx="11721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buen</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o</a:t>
            </a:r>
            <a:endPar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cxnSp>
        <p:nvCxnSpPr>
          <p:cNvPr id="35" name="Straight Arrow Connector 34"/>
          <p:cNvCxnSpPr/>
          <p:nvPr/>
        </p:nvCxnSpPr>
        <p:spPr>
          <a:xfrm>
            <a:off x="1607983" y="2516241"/>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37" name="CuadroTexto 37">
            <a:extLst>
              <a:ext uri="{FF2B5EF4-FFF2-40B4-BE49-F238E27FC236}">
                <a16:creationId xmlns:a16="http://schemas.microsoft.com/office/drawing/2014/main" id="{8FA22529-EC59-294C-80F2-CD942282318E}"/>
              </a:ext>
            </a:extLst>
          </p:cNvPr>
          <p:cNvSpPr txBox="1"/>
          <p:nvPr/>
        </p:nvSpPr>
        <p:spPr>
          <a:xfrm>
            <a:off x="2214524" y="2272709"/>
            <a:ext cx="10743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tercer</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cxnSp>
        <p:nvCxnSpPr>
          <p:cNvPr id="38" name="Straight Arrow Connector 37"/>
          <p:cNvCxnSpPr/>
          <p:nvPr/>
        </p:nvCxnSpPr>
        <p:spPr>
          <a:xfrm>
            <a:off x="1593631" y="3022971"/>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46" name="CuadroTexto 37">
            <a:extLst>
              <a:ext uri="{FF2B5EF4-FFF2-40B4-BE49-F238E27FC236}">
                <a16:creationId xmlns:a16="http://schemas.microsoft.com/office/drawing/2014/main" id="{8FA22529-EC59-294C-80F2-CD942282318E}"/>
              </a:ext>
            </a:extLst>
          </p:cNvPr>
          <p:cNvSpPr txBox="1"/>
          <p:nvPr/>
        </p:nvSpPr>
        <p:spPr>
          <a:xfrm>
            <a:off x="2214524" y="2797914"/>
            <a:ext cx="970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buen</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7" name="CuadroTexto 39">
            <a:extLst>
              <a:ext uri="{FF2B5EF4-FFF2-40B4-BE49-F238E27FC236}">
                <a16:creationId xmlns:a16="http://schemas.microsoft.com/office/drawing/2014/main" id="{C5B47E28-91DD-F645-B0EF-DA05D82399F1}"/>
              </a:ext>
            </a:extLst>
          </p:cNvPr>
          <p:cNvSpPr txBox="1"/>
          <p:nvPr/>
        </p:nvSpPr>
        <p:spPr>
          <a:xfrm>
            <a:off x="177940" y="3290906"/>
            <a:ext cx="13324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primer</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o</a:t>
            </a:r>
            <a:endPar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cxnSp>
        <p:nvCxnSpPr>
          <p:cNvPr id="48" name="Straight Arrow Connector 47"/>
          <p:cNvCxnSpPr/>
          <p:nvPr/>
        </p:nvCxnSpPr>
        <p:spPr>
          <a:xfrm>
            <a:off x="1652041" y="3522795"/>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49" name="CuadroTexto 37">
            <a:extLst>
              <a:ext uri="{FF2B5EF4-FFF2-40B4-BE49-F238E27FC236}">
                <a16:creationId xmlns:a16="http://schemas.microsoft.com/office/drawing/2014/main" id="{8FA22529-EC59-294C-80F2-CD942282318E}"/>
              </a:ext>
            </a:extLst>
          </p:cNvPr>
          <p:cNvSpPr txBox="1"/>
          <p:nvPr/>
        </p:nvSpPr>
        <p:spPr>
          <a:xfrm>
            <a:off x="2234261" y="3260378"/>
            <a:ext cx="11304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primer</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50" name="CuadroTexto 39">
            <a:extLst>
              <a:ext uri="{FF2B5EF4-FFF2-40B4-BE49-F238E27FC236}">
                <a16:creationId xmlns:a16="http://schemas.microsoft.com/office/drawing/2014/main" id="{C5B47E28-91DD-F645-B0EF-DA05D82399F1}"/>
              </a:ext>
            </a:extLst>
          </p:cNvPr>
          <p:cNvSpPr txBox="1"/>
          <p:nvPr/>
        </p:nvSpPr>
        <p:spPr>
          <a:xfrm>
            <a:off x="177940" y="3794609"/>
            <a:ext cx="94609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mal</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o</a:t>
            </a:r>
            <a:endPar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cxnSp>
        <p:nvCxnSpPr>
          <p:cNvPr id="51" name="Straight Arrow Connector 50"/>
          <p:cNvCxnSpPr/>
          <p:nvPr/>
        </p:nvCxnSpPr>
        <p:spPr>
          <a:xfrm>
            <a:off x="1641933" y="4044839"/>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52" name="CuadroTexto 37">
            <a:extLst>
              <a:ext uri="{FF2B5EF4-FFF2-40B4-BE49-F238E27FC236}">
                <a16:creationId xmlns:a16="http://schemas.microsoft.com/office/drawing/2014/main" id="{8FA22529-EC59-294C-80F2-CD942282318E}"/>
              </a:ext>
            </a:extLst>
          </p:cNvPr>
          <p:cNvSpPr txBox="1"/>
          <p:nvPr/>
        </p:nvSpPr>
        <p:spPr>
          <a:xfrm>
            <a:off x="2234261" y="3814006"/>
            <a:ext cx="744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mal</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3" name="Rectangle 2"/>
          <p:cNvSpPr/>
          <p:nvPr/>
        </p:nvSpPr>
        <p:spPr>
          <a:xfrm>
            <a:off x="149294" y="1712334"/>
            <a:ext cx="9353843" cy="461665"/>
          </a:xfrm>
          <a:prstGeom prst="rect">
            <a:avLst/>
          </a:prstGeom>
        </p:spPr>
        <p:txBody>
          <a:bodyPr wrap="none">
            <a:spAutoFit/>
          </a:bodyPr>
          <a:lstStyle/>
          <a:p>
            <a:pPr lvl="0">
              <a:buClrTx/>
              <a:defRPr/>
            </a:pPr>
            <a:r>
              <a:rPr lang="en-US" sz="2400" kern="1200">
                <a:solidFill>
                  <a:srgbClr val="203864"/>
                </a:solidFill>
                <a:latin typeface="+mj-lt"/>
              </a:rPr>
              <a:t>However, some </a:t>
            </a:r>
            <a:r>
              <a:rPr lang="en-US" sz="2400" b="1" i="1" kern="1200">
                <a:solidFill>
                  <a:srgbClr val="203864"/>
                </a:solidFill>
                <a:latin typeface="+mj-lt"/>
              </a:rPr>
              <a:t>lose</a:t>
            </a:r>
            <a:r>
              <a:rPr lang="en-US" sz="2400" kern="1200">
                <a:solidFill>
                  <a:srgbClr val="203864"/>
                </a:solidFill>
                <a:latin typeface="+mj-lt"/>
              </a:rPr>
              <a:t> this ‘o’ before a </a:t>
            </a:r>
            <a:r>
              <a:rPr lang="en-US" sz="2400" b="1" i="1" kern="1200">
                <a:solidFill>
                  <a:srgbClr val="203864"/>
                </a:solidFill>
                <a:latin typeface="+mj-lt"/>
              </a:rPr>
              <a:t>singular masculine </a:t>
            </a:r>
            <a:r>
              <a:rPr lang="en-US" sz="2400" kern="1200">
                <a:solidFill>
                  <a:srgbClr val="203864"/>
                </a:solidFill>
                <a:latin typeface="+mj-lt"/>
              </a:rPr>
              <a:t>noun.</a:t>
            </a:r>
            <a:endParaRPr lang="es-GB" sz="2400" kern="1200" dirty="0">
              <a:solidFill>
                <a:srgbClr val="4472C4">
                  <a:lumMod val="50000"/>
                </a:srgbClr>
              </a:solidFill>
              <a:latin typeface="+mj-lt"/>
            </a:endParaRPr>
          </a:p>
        </p:txBody>
      </p:sp>
      <p:sp>
        <p:nvSpPr>
          <p:cNvPr id="53" name="CuadroTexto 39">
            <a:extLst>
              <a:ext uri="{FF2B5EF4-FFF2-40B4-BE49-F238E27FC236}">
                <a16:creationId xmlns:a16="http://schemas.microsoft.com/office/drawing/2014/main" id="{C5B47E28-91DD-F645-B0EF-DA05D82399F1}"/>
              </a:ext>
            </a:extLst>
          </p:cNvPr>
          <p:cNvSpPr txBox="1"/>
          <p:nvPr/>
        </p:nvSpPr>
        <p:spPr>
          <a:xfrm>
            <a:off x="170730" y="5287226"/>
            <a:ext cx="27302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a:solidFill>
                  <a:srgbClr val="4472C4">
                    <a:lumMod val="50000"/>
                  </a:srgbClr>
                </a:solidFill>
                <a:latin typeface="Century Gothic" panose="020F0302020204030204"/>
                <a:ea typeface="+mn-ea"/>
              </a:rPr>
              <a:t>Una </a:t>
            </a:r>
            <a:r>
              <a:rPr lang="en-GB" sz="2400" b="1" kern="1200">
                <a:solidFill>
                  <a:srgbClr val="4472C4">
                    <a:lumMod val="50000"/>
                  </a:srgbClr>
                </a:solidFill>
                <a:latin typeface="Century Gothic" panose="020F0302020204030204"/>
                <a:ea typeface="+mn-ea"/>
              </a:rPr>
              <a:t>caja grande</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54" name="CuadroTexto 38">
            <a:extLst>
              <a:ext uri="{FF2B5EF4-FFF2-40B4-BE49-F238E27FC236}">
                <a16:creationId xmlns:a16="http://schemas.microsoft.com/office/drawing/2014/main" id="{4C5DC210-6F7B-6442-A200-4265BA65B8FA}"/>
              </a:ext>
            </a:extLst>
          </p:cNvPr>
          <p:cNvSpPr txBox="1"/>
          <p:nvPr/>
        </p:nvSpPr>
        <p:spPr>
          <a:xfrm>
            <a:off x="3787993" y="5287226"/>
            <a:ext cx="16241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a:solidFill>
                  <a:srgbClr val="4472C4">
                    <a:lumMod val="50000"/>
                  </a:srgbClr>
                </a:solidFill>
                <a:latin typeface="Century Gothic" panose="020F0302020204030204"/>
                <a:ea typeface="+mn-ea"/>
              </a:rPr>
              <a:t>A </a:t>
            </a:r>
            <a:r>
              <a:rPr lang="en-GB" sz="2400" b="1" kern="1200">
                <a:solidFill>
                  <a:srgbClr val="4472C4">
                    <a:lumMod val="50000"/>
                  </a:srgbClr>
                </a:solidFill>
                <a:latin typeface="Century Gothic" panose="020F0302020204030204"/>
                <a:ea typeface="+mn-ea"/>
              </a:rPr>
              <a:t>big </a:t>
            </a:r>
            <a:r>
              <a:rPr lang="en-GB" sz="2400" kern="1200">
                <a:solidFill>
                  <a:srgbClr val="4472C4">
                    <a:lumMod val="50000"/>
                  </a:srgbClr>
                </a:solidFill>
                <a:latin typeface="Century Gothic" panose="020F0302020204030204"/>
                <a:ea typeface="+mn-ea"/>
              </a:rPr>
              <a:t>box</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cxnSp>
        <p:nvCxnSpPr>
          <p:cNvPr id="55" name="Straight Arrow Connector 54"/>
          <p:cNvCxnSpPr/>
          <p:nvPr/>
        </p:nvCxnSpPr>
        <p:spPr>
          <a:xfrm>
            <a:off x="3218862" y="5518596"/>
            <a:ext cx="380184" cy="0"/>
          </a:xfrm>
          <a:prstGeom prst="straightConnector1">
            <a:avLst/>
          </a:prstGeom>
          <a:ln w="57150">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28" name="CuadroTexto 38">
            <a:extLst>
              <a:ext uri="{FF2B5EF4-FFF2-40B4-BE49-F238E27FC236}">
                <a16:creationId xmlns:a16="http://schemas.microsoft.com/office/drawing/2014/main" id="{4C5DC210-6F7B-6442-A200-4265BA65B8FA}"/>
              </a:ext>
            </a:extLst>
          </p:cNvPr>
          <p:cNvSpPr txBox="1"/>
          <p:nvPr/>
        </p:nvSpPr>
        <p:spPr>
          <a:xfrm>
            <a:off x="3896996" y="3262657"/>
            <a:ext cx="40879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e.g. </a:t>
            </a:r>
            <a:r>
              <a:rPr lang="en-GB" sz="2400" kern="1200">
                <a:solidFill>
                  <a:srgbClr val="4472C4">
                    <a:lumMod val="50000"/>
                  </a:srgbClr>
                </a:solidFill>
                <a:latin typeface="Century Gothic" panose="020F0302020204030204"/>
                <a:ea typeface="+mn-ea"/>
              </a:rPr>
              <a:t>el</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primer</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mes del año</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34" name="CuadroTexto 38">
            <a:extLst>
              <a:ext uri="{FF2B5EF4-FFF2-40B4-BE49-F238E27FC236}">
                <a16:creationId xmlns:a16="http://schemas.microsoft.com/office/drawing/2014/main" id="{4C5DC210-6F7B-6442-A200-4265BA65B8FA}"/>
              </a:ext>
            </a:extLst>
          </p:cNvPr>
          <p:cNvSpPr txBox="1"/>
          <p:nvPr/>
        </p:nvSpPr>
        <p:spPr>
          <a:xfrm>
            <a:off x="3912651" y="3753117"/>
            <a:ext cx="25154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e.g. u</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n </a:t>
            </a:r>
            <a:r>
              <a:rPr kumimoji="0" lang="en-GB"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mal</a:t>
            </a:r>
            <a:r>
              <a:rPr kumimoji="0" lang="es-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olor</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383323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24" grpId="0"/>
      <p:bldP spid="29" grpId="0"/>
      <p:bldP spid="30" grpId="0"/>
      <p:bldP spid="31" grpId="0"/>
      <p:bldP spid="32" grpId="0"/>
      <p:bldP spid="33" grpId="0"/>
      <p:bldP spid="37" grpId="0"/>
      <p:bldP spid="46" grpId="0"/>
      <p:bldP spid="47" grpId="0"/>
      <p:bldP spid="49" grpId="0"/>
      <p:bldP spid="50" grpId="0"/>
      <p:bldP spid="52" grpId="0"/>
      <p:bldP spid="3" grpId="0"/>
      <p:bldP spid="53" grpId="0"/>
      <p:bldP spid="54" grpId="0"/>
      <p:bldP spid="28" grpId="0"/>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uadroTexto 24">
            <a:extLst>
              <a:ext uri="{FF2B5EF4-FFF2-40B4-BE49-F238E27FC236}">
                <a16:creationId xmlns:a16="http://schemas.microsoft.com/office/drawing/2014/main" id="{211DCADC-D340-2947-B15E-C1CC51844DD8}"/>
              </a:ext>
            </a:extLst>
          </p:cNvPr>
          <p:cNvSpPr txBox="1"/>
          <p:nvPr/>
        </p:nvSpPr>
        <p:spPr>
          <a:xfrm>
            <a:off x="5027378" y="3524026"/>
            <a:ext cx="4396022" cy="400110"/>
          </a:xfrm>
          <a:prstGeom prst="rect">
            <a:avLst/>
          </a:prstGeom>
          <a:noFill/>
        </p:spPr>
        <p:txBody>
          <a:bodyPr wrap="square" rtlCol="0">
            <a:spAutoFit/>
          </a:bodyPr>
          <a:lstStyle/>
          <a:p>
            <a:pPr lvl="0">
              <a:buClrTx/>
              <a:defRPr/>
            </a:pPr>
            <a:r>
              <a:rPr lang="en-GB" sz="2000" kern="1200" noProof="0">
                <a:solidFill>
                  <a:srgbClr val="4472C4">
                    <a:lumMod val="50000"/>
                  </a:srgbClr>
                </a:solidFill>
                <a:latin typeface="Century Gothic" panose="020F0302020204030204"/>
                <a:ea typeface="+mn-ea"/>
              </a:rPr>
              <a:t>a </a:t>
            </a:r>
            <a:r>
              <a:rPr lang="en-GB" sz="2000" kern="1200">
                <a:solidFill>
                  <a:srgbClr val="4472C4">
                    <a:lumMod val="50000"/>
                  </a:srgbClr>
                </a:solidFill>
                <a:latin typeface="Century Gothic" panose="020F0302020204030204"/>
              </a:rPr>
              <a:t>_________ _________ _________. </a:t>
            </a:r>
            <a:r>
              <a:rPr lang="en-GB" sz="2000" kern="1200" noProof="0">
                <a:solidFill>
                  <a:srgbClr val="4472C4">
                    <a:lumMod val="50000"/>
                  </a:srgbClr>
                </a:solidFill>
                <a:latin typeface="Century Gothic" panose="020F0302020204030204"/>
                <a:ea typeface="+mn-ea"/>
              </a:rPr>
              <a:t>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64" name="CuadroTexto 24">
            <a:extLst>
              <a:ext uri="{FF2B5EF4-FFF2-40B4-BE49-F238E27FC236}">
                <a16:creationId xmlns:a16="http://schemas.microsoft.com/office/drawing/2014/main" id="{211DCADC-D340-2947-B15E-C1CC51844DD8}"/>
              </a:ext>
            </a:extLst>
          </p:cNvPr>
          <p:cNvSpPr txBox="1"/>
          <p:nvPr/>
        </p:nvSpPr>
        <p:spPr>
          <a:xfrm>
            <a:off x="5027378" y="4081575"/>
            <a:ext cx="6823490" cy="400110"/>
          </a:xfrm>
          <a:prstGeom prst="rect">
            <a:avLst/>
          </a:prstGeom>
          <a:noFill/>
        </p:spPr>
        <p:txBody>
          <a:bodyPr wrap="square" rtlCol="0">
            <a:spAutoFit/>
          </a:bodyPr>
          <a:lstStyle/>
          <a:p>
            <a:pPr lvl="0">
              <a:buClrTx/>
              <a:defRPr/>
            </a:pPr>
            <a:r>
              <a:rPr lang="en-GB" sz="2000" kern="1200" noProof="0">
                <a:solidFill>
                  <a:srgbClr val="4472C4">
                    <a:lumMod val="50000"/>
                  </a:srgbClr>
                </a:solidFill>
                <a:latin typeface="Century Gothic" panose="020F0302020204030204"/>
                <a:ea typeface="+mn-ea"/>
              </a:rPr>
              <a:t>a </a:t>
            </a:r>
            <a:r>
              <a:rPr lang="en-GB" sz="2000" kern="1200">
                <a:solidFill>
                  <a:srgbClr val="4472C4">
                    <a:lumMod val="50000"/>
                  </a:srgbClr>
                </a:solidFill>
                <a:latin typeface="Century Gothic" panose="020F0302020204030204"/>
              </a:rPr>
              <a:t>_________ _________, especially with the girls. </a:t>
            </a:r>
            <a:r>
              <a:rPr lang="en-GB" sz="2000" kern="1200" noProof="0">
                <a:solidFill>
                  <a:srgbClr val="4472C4">
                    <a:lumMod val="50000"/>
                  </a:srgbClr>
                </a:solidFill>
                <a:latin typeface="Century Gothic" panose="020F0302020204030204"/>
                <a:ea typeface="+mn-ea"/>
              </a:rPr>
              <a:t>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51" name="CuadroTexto 24">
            <a:extLst>
              <a:ext uri="{FF2B5EF4-FFF2-40B4-BE49-F238E27FC236}">
                <a16:creationId xmlns:a16="http://schemas.microsoft.com/office/drawing/2014/main" id="{211DCADC-D340-2947-B15E-C1CC51844DD8}"/>
              </a:ext>
            </a:extLst>
          </p:cNvPr>
          <p:cNvSpPr txBox="1"/>
          <p:nvPr/>
        </p:nvSpPr>
        <p:spPr>
          <a:xfrm>
            <a:off x="5029201" y="1908069"/>
            <a:ext cx="31159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a:solidFill>
                  <a:srgbClr val="4472C4">
                    <a:lumMod val="50000"/>
                  </a:srgbClr>
                </a:solidFill>
                <a:latin typeface="Century Gothic" panose="020F0302020204030204"/>
                <a:ea typeface="+mn-ea"/>
              </a:rPr>
              <a:t>a _________ __________.</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4" name="Rounded Rectangle 11">
            <a:extLst>
              <a:ext uri="{FF2B5EF4-FFF2-40B4-BE49-F238E27FC236}">
                <a16:creationId xmlns:a16="http://schemas.microsoft.com/office/drawing/2014/main" id="{1CC71740-44FF-3A4C-801E-59B86A75BD62}"/>
              </a:ext>
            </a:extLst>
          </p:cNvPr>
          <p:cNvSpPr/>
          <p:nvPr/>
        </p:nvSpPr>
        <p:spPr>
          <a:xfrm>
            <a:off x="10530446" y="258166"/>
            <a:ext cx="13976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2" name="Título 1">
            <a:extLst>
              <a:ext uri="{FF2B5EF4-FFF2-40B4-BE49-F238E27FC236}">
                <a16:creationId xmlns:a16="http://schemas.microsoft.com/office/drawing/2014/main" id="{699DE65B-5090-4A49-BDD4-4B31C4387100}"/>
              </a:ext>
            </a:extLst>
          </p:cNvPr>
          <p:cNvSpPr>
            <a:spLocks noGrp="1"/>
          </p:cNvSpPr>
          <p:nvPr>
            <p:ph type="title"/>
          </p:nvPr>
        </p:nvSpPr>
        <p:spPr>
          <a:xfrm>
            <a:off x="10607719" y="260693"/>
            <a:ext cx="1243149" cy="400920"/>
          </a:xfrm>
        </p:spPr>
        <p:txBody>
          <a:bodyPr>
            <a:normAutofit fontScale="90000"/>
          </a:bodyPr>
          <a:lstStyle/>
          <a:p>
            <a:r>
              <a:rPr lang="es-GB" sz="2000" b="1" dirty="0">
                <a:solidFill>
                  <a:schemeClr val="bg1"/>
                </a:solidFill>
              </a:rPr>
              <a:t>escuchar</a:t>
            </a:r>
          </a:p>
        </p:txBody>
      </p:sp>
      <p:sp>
        <p:nvSpPr>
          <p:cNvPr id="5" name="CuadroTexto 4">
            <a:extLst>
              <a:ext uri="{FF2B5EF4-FFF2-40B4-BE49-F238E27FC236}">
                <a16:creationId xmlns:a16="http://schemas.microsoft.com/office/drawing/2014/main" id="{2A20777D-6E22-4D41-A619-86DF31149B8C}"/>
              </a:ext>
            </a:extLst>
          </p:cNvPr>
          <p:cNvSpPr txBox="1"/>
          <p:nvPr/>
        </p:nvSpPr>
        <p:spPr>
          <a:xfrm>
            <a:off x="263856" y="196308"/>
            <a:ext cx="103438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Jorge Jesús habla con un amigo sobre la experiencia en el colegio.</a:t>
            </a:r>
            <a:endParaRPr kumimoji="0" lang="es-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6" name="CuadroTexto 5">
            <a:extLst>
              <a:ext uri="{FF2B5EF4-FFF2-40B4-BE49-F238E27FC236}">
                <a16:creationId xmlns:a16="http://schemas.microsoft.com/office/drawing/2014/main" id="{5FCBA18E-7FC3-6B49-BF6E-C4EE89A70870}"/>
              </a:ext>
            </a:extLst>
          </p:cNvPr>
          <p:cNvSpPr txBox="1"/>
          <p:nvPr/>
        </p:nvSpPr>
        <p:spPr>
          <a:xfrm>
            <a:off x="263856" y="610964"/>
            <a:ext cx="1139756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Escucha.</a:t>
            </a:r>
            <a:r>
              <a:rPr kumimoji="0" lang="en-GB" sz="2200" b="1" i="0" u="none" strike="noStrike" kern="1200" cap="none" spc="0" normalizeH="0" noProof="0">
                <a:ln>
                  <a:noFill/>
                </a:ln>
                <a:solidFill>
                  <a:srgbClr val="4472C4">
                    <a:lumMod val="50000"/>
                  </a:srgbClr>
                </a:solidFill>
                <a:effectLst/>
                <a:uLnTx/>
                <a:uFillTx/>
                <a:latin typeface="Century Gothic" panose="020F0302020204030204"/>
                <a:ea typeface="+mn-ea"/>
                <a:cs typeface="Arial"/>
                <a:sym typeface="Arial"/>
              </a:rPr>
              <a:t> ¿Quién es? También completa la frase con un nombre y un adjetivo.</a:t>
            </a:r>
            <a:endParaRPr kumimoji="0" lang="es-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graphicFrame>
        <p:nvGraphicFramePr>
          <p:cNvPr id="7" name="Tabla 6">
            <a:extLst>
              <a:ext uri="{FF2B5EF4-FFF2-40B4-BE49-F238E27FC236}">
                <a16:creationId xmlns:a16="http://schemas.microsoft.com/office/drawing/2014/main" id="{33894222-B8CD-D640-BFCC-DA7038A3B164}"/>
              </a:ext>
            </a:extLst>
          </p:cNvPr>
          <p:cNvGraphicFramePr>
            <a:graphicFrameLocks noGrp="1"/>
          </p:cNvGraphicFramePr>
          <p:nvPr>
            <p:extLst>
              <p:ext uri="{D42A27DB-BD31-4B8C-83A1-F6EECF244321}">
                <p14:modId xmlns:p14="http://schemas.microsoft.com/office/powerpoint/2010/main" val="4158368375"/>
              </p:ext>
            </p:extLst>
          </p:nvPr>
        </p:nvGraphicFramePr>
        <p:xfrm>
          <a:off x="712314" y="1161733"/>
          <a:ext cx="4316886" cy="4979716"/>
        </p:xfrm>
        <a:graphic>
          <a:graphicData uri="http://schemas.openxmlformats.org/drawingml/2006/table">
            <a:tbl>
              <a:tblPr firstRow="1" bandRow="1">
                <a:tableStyleId>{5DA37D80-6434-44D0-A028-1B22A696006F}</a:tableStyleId>
              </a:tblPr>
              <a:tblGrid>
                <a:gridCol w="731012">
                  <a:extLst>
                    <a:ext uri="{9D8B030D-6E8A-4147-A177-3AD203B41FA5}">
                      <a16:colId xmlns:a16="http://schemas.microsoft.com/office/drawing/2014/main" val="3373404141"/>
                    </a:ext>
                  </a:extLst>
                </a:gridCol>
                <a:gridCol w="2187252">
                  <a:extLst>
                    <a:ext uri="{9D8B030D-6E8A-4147-A177-3AD203B41FA5}">
                      <a16:colId xmlns:a16="http://schemas.microsoft.com/office/drawing/2014/main" val="3894922213"/>
                    </a:ext>
                  </a:extLst>
                </a:gridCol>
                <a:gridCol w="1398622">
                  <a:extLst>
                    <a:ext uri="{9D8B030D-6E8A-4147-A177-3AD203B41FA5}">
                      <a16:colId xmlns:a16="http://schemas.microsoft.com/office/drawing/2014/main" val="4028571100"/>
                    </a:ext>
                  </a:extLst>
                </a:gridCol>
              </a:tblGrid>
              <a:tr h="665668">
                <a:tc>
                  <a:txBody>
                    <a:bodyPr/>
                    <a:lstStyle/>
                    <a:p>
                      <a:endParaRPr lang="es-GB" dirty="0"/>
                    </a:p>
                  </a:txBody>
                  <a:tcPr/>
                </a:tc>
                <a:tc>
                  <a:txBody>
                    <a:bodyPr/>
                    <a:lstStyle/>
                    <a:p>
                      <a:pPr algn="ctr"/>
                      <a:r>
                        <a:rPr lang="en-GB" sz="2000" b="1">
                          <a:solidFill>
                            <a:srgbClr val="203864"/>
                          </a:solidFill>
                        </a:rPr>
                        <a:t>A</a:t>
                      </a:r>
                      <a:endParaRPr lang="es-GB" sz="2000" b="1" dirty="0">
                        <a:solidFill>
                          <a:srgbClr val="203864"/>
                        </a:solidFill>
                      </a:endParaRPr>
                    </a:p>
                  </a:txBody>
                  <a:tcPr anchor="ctr"/>
                </a:tc>
                <a:tc>
                  <a:txBody>
                    <a:bodyPr/>
                    <a:lstStyle/>
                    <a:p>
                      <a:pPr algn="ctr"/>
                      <a:r>
                        <a:rPr lang="en-GB" sz="2000" b="1">
                          <a:solidFill>
                            <a:srgbClr val="203864"/>
                          </a:solidFill>
                        </a:rPr>
                        <a:t>B</a:t>
                      </a:r>
                      <a:endParaRPr lang="es-GB" sz="2000" b="1" dirty="0">
                        <a:solidFill>
                          <a:srgbClr val="203864"/>
                        </a:solidFill>
                      </a:endParaRPr>
                    </a:p>
                  </a:txBody>
                  <a:tcPr anchor="ctr"/>
                </a:tc>
                <a:extLst>
                  <a:ext uri="{0D108BD9-81ED-4DB2-BD59-A6C34878D82A}">
                    <a16:rowId xmlns:a16="http://schemas.microsoft.com/office/drawing/2014/main" val="2827145701"/>
                  </a:ext>
                </a:extLst>
              </a:tr>
              <a:tr h="539256">
                <a:tc>
                  <a:txBody>
                    <a:bodyPr/>
                    <a:lstStyle/>
                    <a:p>
                      <a:endParaRPr lang="es-GB" dirty="0"/>
                    </a:p>
                  </a:txBody>
                  <a:tcPr/>
                </a:tc>
                <a:tc>
                  <a:txBody>
                    <a:bodyPr/>
                    <a:lstStyle/>
                    <a:p>
                      <a:pPr algn="ctr"/>
                      <a:r>
                        <a:rPr lang="en-GB" sz="2000" b="0">
                          <a:solidFill>
                            <a:srgbClr val="203864"/>
                          </a:solidFill>
                        </a:rPr>
                        <a:t>I was, s/he</a:t>
                      </a:r>
                      <a:r>
                        <a:rPr lang="en-GB" sz="2000" b="0" baseline="0">
                          <a:solidFill>
                            <a:srgbClr val="203864"/>
                          </a:solidFill>
                        </a:rPr>
                        <a:t> was</a:t>
                      </a:r>
                      <a:endParaRPr lang="es-GB" sz="2000" b="0" dirty="0">
                        <a:solidFill>
                          <a:srgbClr val="203864"/>
                        </a:solidFill>
                      </a:endParaRPr>
                    </a:p>
                  </a:txBody>
                  <a:tcPr anchor="ctr"/>
                </a:tc>
                <a:tc>
                  <a:txBody>
                    <a:bodyPr/>
                    <a:lstStyle/>
                    <a:p>
                      <a:pPr algn="ctr"/>
                      <a:r>
                        <a:rPr lang="en-GB" sz="2000" b="0">
                          <a:solidFill>
                            <a:srgbClr val="203864"/>
                          </a:solidFill>
                        </a:rPr>
                        <a:t>You</a:t>
                      </a:r>
                      <a:r>
                        <a:rPr lang="en-GB" sz="2000" b="0" baseline="0">
                          <a:solidFill>
                            <a:srgbClr val="203864"/>
                          </a:solidFill>
                        </a:rPr>
                        <a:t> were</a:t>
                      </a:r>
                      <a:endParaRPr lang="es-GB" sz="2000" b="0" dirty="0">
                        <a:solidFill>
                          <a:srgbClr val="203864"/>
                        </a:solidFill>
                      </a:endParaRPr>
                    </a:p>
                  </a:txBody>
                  <a:tcPr anchor="ctr"/>
                </a:tc>
                <a:extLst>
                  <a:ext uri="{0D108BD9-81ED-4DB2-BD59-A6C34878D82A}">
                    <a16:rowId xmlns:a16="http://schemas.microsoft.com/office/drawing/2014/main" val="1500653463"/>
                  </a:ext>
                </a:extLst>
              </a:tr>
              <a:tr h="539256">
                <a:tc>
                  <a:txBody>
                    <a:bodyPr/>
                    <a:lstStyle/>
                    <a:p>
                      <a:endParaRPr lang="es-GB"/>
                    </a:p>
                  </a:txBody>
                  <a:tcPr/>
                </a:tc>
                <a:tc>
                  <a:txBody>
                    <a:bodyPr/>
                    <a:lstStyle/>
                    <a:p>
                      <a:pPr algn="ctr"/>
                      <a:r>
                        <a:rPr lang="en-GB" sz="2000" b="0">
                          <a:solidFill>
                            <a:srgbClr val="203864"/>
                          </a:solidFill>
                        </a:rPr>
                        <a:t>I was, s/he</a:t>
                      </a:r>
                      <a:r>
                        <a:rPr lang="en-GB" sz="2000" b="0" baseline="0">
                          <a:solidFill>
                            <a:srgbClr val="203864"/>
                          </a:solidFill>
                        </a:rPr>
                        <a:t> was</a:t>
                      </a:r>
                      <a:endParaRPr lang="es-GB" sz="2000" b="0" dirty="0">
                        <a:solidFill>
                          <a:srgbClr val="203864"/>
                        </a:solidFill>
                      </a:endParaRPr>
                    </a:p>
                  </a:txBody>
                  <a:tcPr anchor="ctr"/>
                </a:tc>
                <a:tc>
                  <a:txBody>
                    <a:bodyPr/>
                    <a:lstStyle/>
                    <a:p>
                      <a:pPr algn="ctr"/>
                      <a:r>
                        <a:rPr lang="en-GB" sz="2000" b="0">
                          <a:solidFill>
                            <a:srgbClr val="203864"/>
                          </a:solidFill>
                        </a:rPr>
                        <a:t>You</a:t>
                      </a:r>
                      <a:r>
                        <a:rPr lang="en-GB" sz="2000" b="0" baseline="0">
                          <a:solidFill>
                            <a:srgbClr val="203864"/>
                          </a:solidFill>
                        </a:rPr>
                        <a:t> were</a:t>
                      </a:r>
                      <a:endParaRPr lang="es-GB" sz="2000" b="0" dirty="0">
                        <a:solidFill>
                          <a:srgbClr val="203864"/>
                        </a:solidFill>
                      </a:endParaRPr>
                    </a:p>
                  </a:txBody>
                  <a:tcPr anchor="ctr"/>
                </a:tc>
                <a:extLst>
                  <a:ext uri="{0D108BD9-81ED-4DB2-BD59-A6C34878D82A}">
                    <a16:rowId xmlns:a16="http://schemas.microsoft.com/office/drawing/2014/main" val="208298895"/>
                  </a:ext>
                </a:extLst>
              </a:tr>
              <a:tr h="539256">
                <a:tc>
                  <a:txBody>
                    <a:bodyPr/>
                    <a:lstStyle/>
                    <a:p>
                      <a:endParaRPr lang="es-GB"/>
                    </a:p>
                  </a:txBody>
                  <a:tcPr/>
                </a:tc>
                <a:tc>
                  <a:txBody>
                    <a:bodyPr/>
                    <a:lstStyle/>
                    <a:p>
                      <a:pPr algn="ctr"/>
                      <a:r>
                        <a:rPr lang="en-GB" sz="2000" b="0">
                          <a:solidFill>
                            <a:srgbClr val="203864"/>
                          </a:solidFill>
                        </a:rPr>
                        <a:t>I was, s/he</a:t>
                      </a:r>
                      <a:r>
                        <a:rPr lang="en-GB" sz="2000" b="0" baseline="0">
                          <a:solidFill>
                            <a:srgbClr val="203864"/>
                          </a:solidFill>
                        </a:rPr>
                        <a:t> was</a:t>
                      </a:r>
                      <a:endParaRPr lang="es-GB" sz="2000" b="0" dirty="0">
                        <a:solidFill>
                          <a:srgbClr val="203864"/>
                        </a:solidFill>
                      </a:endParaRPr>
                    </a:p>
                  </a:txBody>
                  <a:tcPr anchor="ctr"/>
                </a:tc>
                <a:tc>
                  <a:txBody>
                    <a:bodyPr/>
                    <a:lstStyle/>
                    <a:p>
                      <a:pPr algn="ctr"/>
                      <a:r>
                        <a:rPr lang="en-GB" sz="2000" b="0">
                          <a:solidFill>
                            <a:srgbClr val="203864"/>
                          </a:solidFill>
                        </a:rPr>
                        <a:t>You</a:t>
                      </a:r>
                      <a:r>
                        <a:rPr lang="en-GB" sz="2000" b="0" baseline="0">
                          <a:solidFill>
                            <a:srgbClr val="203864"/>
                          </a:solidFill>
                        </a:rPr>
                        <a:t> were</a:t>
                      </a:r>
                      <a:endParaRPr lang="es-GB" sz="2000" b="0" dirty="0">
                        <a:solidFill>
                          <a:srgbClr val="203864"/>
                        </a:solidFill>
                      </a:endParaRPr>
                    </a:p>
                  </a:txBody>
                  <a:tcPr anchor="ctr"/>
                </a:tc>
                <a:extLst>
                  <a:ext uri="{0D108BD9-81ED-4DB2-BD59-A6C34878D82A}">
                    <a16:rowId xmlns:a16="http://schemas.microsoft.com/office/drawing/2014/main" val="3848512310"/>
                  </a:ext>
                </a:extLst>
              </a:tr>
              <a:tr h="539256">
                <a:tc>
                  <a:txBody>
                    <a:bodyPr/>
                    <a:lstStyle/>
                    <a:p>
                      <a:endParaRPr lang="es-GB"/>
                    </a:p>
                  </a:txBody>
                  <a:tcPr/>
                </a:tc>
                <a:tc>
                  <a:txBody>
                    <a:bodyPr/>
                    <a:lstStyle/>
                    <a:p>
                      <a:pPr algn="ctr"/>
                      <a:r>
                        <a:rPr lang="en-GB" sz="2000" b="0">
                          <a:solidFill>
                            <a:srgbClr val="203864"/>
                          </a:solidFill>
                        </a:rPr>
                        <a:t>I was, s/he</a:t>
                      </a:r>
                      <a:r>
                        <a:rPr lang="en-GB" sz="2000" b="0" baseline="0">
                          <a:solidFill>
                            <a:srgbClr val="203864"/>
                          </a:solidFill>
                        </a:rPr>
                        <a:t> was</a:t>
                      </a:r>
                      <a:endParaRPr lang="es-GB" sz="2000" b="0" dirty="0">
                        <a:solidFill>
                          <a:srgbClr val="203864"/>
                        </a:solidFill>
                      </a:endParaRPr>
                    </a:p>
                  </a:txBody>
                  <a:tcPr anchor="ctr"/>
                </a:tc>
                <a:tc>
                  <a:txBody>
                    <a:bodyPr/>
                    <a:lstStyle/>
                    <a:p>
                      <a:pPr algn="ctr"/>
                      <a:r>
                        <a:rPr lang="en-GB" sz="2000" b="0">
                          <a:solidFill>
                            <a:srgbClr val="203864"/>
                          </a:solidFill>
                        </a:rPr>
                        <a:t>You</a:t>
                      </a:r>
                      <a:r>
                        <a:rPr lang="en-GB" sz="2000" b="0" baseline="0">
                          <a:solidFill>
                            <a:srgbClr val="203864"/>
                          </a:solidFill>
                        </a:rPr>
                        <a:t> were</a:t>
                      </a:r>
                      <a:endParaRPr lang="es-GB" sz="2000" b="0" dirty="0">
                        <a:solidFill>
                          <a:srgbClr val="203864"/>
                        </a:solidFill>
                      </a:endParaRPr>
                    </a:p>
                  </a:txBody>
                  <a:tcPr anchor="ctr"/>
                </a:tc>
                <a:extLst>
                  <a:ext uri="{0D108BD9-81ED-4DB2-BD59-A6C34878D82A}">
                    <a16:rowId xmlns:a16="http://schemas.microsoft.com/office/drawing/2014/main" val="3225205056"/>
                  </a:ext>
                </a:extLst>
              </a:tr>
              <a:tr h="539256">
                <a:tc>
                  <a:txBody>
                    <a:bodyPr/>
                    <a:lstStyle/>
                    <a:p>
                      <a:endParaRPr lang="es-GB"/>
                    </a:p>
                  </a:txBody>
                  <a:tcPr/>
                </a:tc>
                <a:tc>
                  <a:txBody>
                    <a:bodyPr/>
                    <a:lstStyle/>
                    <a:p>
                      <a:pPr algn="ctr"/>
                      <a:r>
                        <a:rPr lang="en-GB" sz="2000" b="0">
                          <a:solidFill>
                            <a:srgbClr val="203864"/>
                          </a:solidFill>
                        </a:rPr>
                        <a:t>I was, s/he</a:t>
                      </a:r>
                      <a:r>
                        <a:rPr lang="en-GB" sz="2000" b="0" baseline="0">
                          <a:solidFill>
                            <a:srgbClr val="203864"/>
                          </a:solidFill>
                        </a:rPr>
                        <a:t> was</a:t>
                      </a:r>
                      <a:endParaRPr lang="es-GB" sz="2000" b="0" dirty="0">
                        <a:solidFill>
                          <a:srgbClr val="203864"/>
                        </a:solidFill>
                      </a:endParaRPr>
                    </a:p>
                  </a:txBody>
                  <a:tcPr anchor="ctr"/>
                </a:tc>
                <a:tc>
                  <a:txBody>
                    <a:bodyPr/>
                    <a:lstStyle/>
                    <a:p>
                      <a:pPr algn="ctr"/>
                      <a:r>
                        <a:rPr lang="en-GB" sz="2000" b="0">
                          <a:solidFill>
                            <a:srgbClr val="203864"/>
                          </a:solidFill>
                        </a:rPr>
                        <a:t>You</a:t>
                      </a:r>
                      <a:r>
                        <a:rPr lang="en-GB" sz="2000" b="0" baseline="0">
                          <a:solidFill>
                            <a:srgbClr val="203864"/>
                          </a:solidFill>
                        </a:rPr>
                        <a:t> were</a:t>
                      </a:r>
                      <a:endParaRPr lang="es-GB" sz="2000" b="0" dirty="0">
                        <a:solidFill>
                          <a:srgbClr val="203864"/>
                        </a:solidFill>
                      </a:endParaRPr>
                    </a:p>
                  </a:txBody>
                  <a:tcPr anchor="ctr"/>
                </a:tc>
                <a:extLst>
                  <a:ext uri="{0D108BD9-81ED-4DB2-BD59-A6C34878D82A}">
                    <a16:rowId xmlns:a16="http://schemas.microsoft.com/office/drawing/2014/main" val="2309419041"/>
                  </a:ext>
                </a:extLst>
              </a:tr>
              <a:tr h="539256">
                <a:tc>
                  <a:txBody>
                    <a:bodyPr/>
                    <a:lstStyle/>
                    <a:p>
                      <a:endParaRPr lang="es-GB"/>
                    </a:p>
                  </a:txBody>
                  <a:tcPr/>
                </a:tc>
                <a:tc>
                  <a:txBody>
                    <a:bodyPr/>
                    <a:lstStyle/>
                    <a:p>
                      <a:pPr algn="ctr"/>
                      <a:r>
                        <a:rPr lang="en-GB" sz="2000" b="0">
                          <a:solidFill>
                            <a:srgbClr val="203864"/>
                          </a:solidFill>
                        </a:rPr>
                        <a:t>I was, s/he</a:t>
                      </a:r>
                      <a:r>
                        <a:rPr lang="en-GB" sz="2000" b="0" baseline="0">
                          <a:solidFill>
                            <a:srgbClr val="203864"/>
                          </a:solidFill>
                        </a:rPr>
                        <a:t> was</a:t>
                      </a:r>
                      <a:endParaRPr lang="es-GB" sz="2000" b="0" dirty="0">
                        <a:solidFill>
                          <a:srgbClr val="203864"/>
                        </a:solidFill>
                      </a:endParaRPr>
                    </a:p>
                  </a:txBody>
                  <a:tcPr anchor="ctr"/>
                </a:tc>
                <a:tc>
                  <a:txBody>
                    <a:bodyPr/>
                    <a:lstStyle/>
                    <a:p>
                      <a:pPr algn="ctr"/>
                      <a:r>
                        <a:rPr lang="en-GB" sz="2000" b="0">
                          <a:solidFill>
                            <a:srgbClr val="203864"/>
                          </a:solidFill>
                        </a:rPr>
                        <a:t>You</a:t>
                      </a:r>
                      <a:r>
                        <a:rPr lang="en-GB" sz="2000" b="0" baseline="0">
                          <a:solidFill>
                            <a:srgbClr val="203864"/>
                          </a:solidFill>
                        </a:rPr>
                        <a:t> were</a:t>
                      </a:r>
                      <a:endParaRPr lang="es-GB" sz="2000" b="0" dirty="0">
                        <a:solidFill>
                          <a:srgbClr val="203864"/>
                        </a:solidFill>
                      </a:endParaRPr>
                    </a:p>
                  </a:txBody>
                  <a:tcPr anchor="ctr"/>
                </a:tc>
                <a:extLst>
                  <a:ext uri="{0D108BD9-81ED-4DB2-BD59-A6C34878D82A}">
                    <a16:rowId xmlns:a16="http://schemas.microsoft.com/office/drawing/2014/main" val="4014440159"/>
                  </a:ext>
                </a:extLst>
              </a:tr>
              <a:tr h="539256">
                <a:tc>
                  <a:txBody>
                    <a:bodyPr/>
                    <a:lstStyle/>
                    <a:p>
                      <a:endParaRPr lang="es-GB"/>
                    </a:p>
                  </a:txBody>
                  <a:tcPr/>
                </a:tc>
                <a:tc>
                  <a:txBody>
                    <a:bodyPr/>
                    <a:lstStyle/>
                    <a:p>
                      <a:pPr algn="ctr"/>
                      <a:r>
                        <a:rPr lang="en-GB" sz="2000" b="0">
                          <a:solidFill>
                            <a:srgbClr val="203864"/>
                          </a:solidFill>
                        </a:rPr>
                        <a:t>I was, s/he</a:t>
                      </a:r>
                      <a:r>
                        <a:rPr lang="en-GB" sz="2000" b="0" baseline="0">
                          <a:solidFill>
                            <a:srgbClr val="203864"/>
                          </a:solidFill>
                        </a:rPr>
                        <a:t> was</a:t>
                      </a:r>
                      <a:endParaRPr lang="es-GB" sz="2000" b="0" dirty="0">
                        <a:solidFill>
                          <a:srgbClr val="203864"/>
                        </a:solidFill>
                      </a:endParaRPr>
                    </a:p>
                  </a:txBody>
                  <a:tcPr anchor="ctr"/>
                </a:tc>
                <a:tc>
                  <a:txBody>
                    <a:bodyPr/>
                    <a:lstStyle/>
                    <a:p>
                      <a:pPr algn="ctr"/>
                      <a:r>
                        <a:rPr lang="en-GB" sz="2000" b="0">
                          <a:solidFill>
                            <a:srgbClr val="203864"/>
                          </a:solidFill>
                        </a:rPr>
                        <a:t>You</a:t>
                      </a:r>
                      <a:r>
                        <a:rPr lang="en-GB" sz="2000" b="0" baseline="0">
                          <a:solidFill>
                            <a:srgbClr val="203864"/>
                          </a:solidFill>
                        </a:rPr>
                        <a:t> were</a:t>
                      </a:r>
                      <a:endParaRPr lang="es-GB" sz="2000" b="0" dirty="0">
                        <a:solidFill>
                          <a:srgbClr val="203864"/>
                        </a:solidFill>
                      </a:endParaRPr>
                    </a:p>
                  </a:txBody>
                  <a:tcPr anchor="ctr"/>
                </a:tc>
                <a:extLst>
                  <a:ext uri="{0D108BD9-81ED-4DB2-BD59-A6C34878D82A}">
                    <a16:rowId xmlns:a16="http://schemas.microsoft.com/office/drawing/2014/main" val="4004349420"/>
                  </a:ext>
                </a:extLst>
              </a:tr>
              <a:tr h="539256">
                <a:tc>
                  <a:txBody>
                    <a:bodyPr/>
                    <a:lstStyle/>
                    <a:p>
                      <a:endParaRPr lang="es-GB"/>
                    </a:p>
                  </a:txBody>
                  <a:tcPr/>
                </a:tc>
                <a:tc>
                  <a:txBody>
                    <a:bodyPr/>
                    <a:lstStyle/>
                    <a:p>
                      <a:pPr algn="ctr"/>
                      <a:r>
                        <a:rPr lang="en-GB" sz="2000" b="0">
                          <a:solidFill>
                            <a:srgbClr val="203864"/>
                          </a:solidFill>
                        </a:rPr>
                        <a:t>I was, s/he</a:t>
                      </a:r>
                      <a:r>
                        <a:rPr lang="en-GB" sz="2000" b="0" baseline="0">
                          <a:solidFill>
                            <a:srgbClr val="203864"/>
                          </a:solidFill>
                        </a:rPr>
                        <a:t> was</a:t>
                      </a:r>
                      <a:endParaRPr lang="es-GB" sz="2000" b="0" dirty="0">
                        <a:solidFill>
                          <a:srgbClr val="203864"/>
                        </a:solidFill>
                      </a:endParaRPr>
                    </a:p>
                  </a:txBody>
                  <a:tcPr anchor="ctr"/>
                </a:tc>
                <a:tc>
                  <a:txBody>
                    <a:bodyPr/>
                    <a:lstStyle/>
                    <a:p>
                      <a:pPr algn="ctr"/>
                      <a:r>
                        <a:rPr lang="en-GB" sz="2000" b="0">
                          <a:solidFill>
                            <a:srgbClr val="203864"/>
                          </a:solidFill>
                        </a:rPr>
                        <a:t>You</a:t>
                      </a:r>
                      <a:r>
                        <a:rPr lang="en-GB" sz="2000" b="0" baseline="0">
                          <a:solidFill>
                            <a:srgbClr val="203864"/>
                          </a:solidFill>
                        </a:rPr>
                        <a:t> were</a:t>
                      </a:r>
                      <a:endParaRPr lang="es-GB" sz="2000" b="0" dirty="0">
                        <a:solidFill>
                          <a:srgbClr val="203864"/>
                        </a:solidFill>
                      </a:endParaRPr>
                    </a:p>
                  </a:txBody>
                  <a:tcPr anchor="ctr"/>
                </a:tc>
                <a:extLst>
                  <a:ext uri="{0D108BD9-81ED-4DB2-BD59-A6C34878D82A}">
                    <a16:rowId xmlns:a16="http://schemas.microsoft.com/office/drawing/2014/main" val="1695397893"/>
                  </a:ext>
                </a:extLst>
              </a:tr>
            </a:tbl>
          </a:graphicData>
        </a:graphic>
      </p:graphicFrame>
      <p:sp>
        <p:nvSpPr>
          <p:cNvPr id="8" name="Action Button: Custom 20">
            <a:hlinkClick r:id="" action="ppaction://noaction" highlightClick="1">
              <a:snd r:embed="rId3" name="1. Eras un gran amigo (Version 2).wav"/>
            </a:hlinkClick>
            <a:extLst>
              <a:ext uri="{FF2B5EF4-FFF2-40B4-BE49-F238E27FC236}">
                <a16:creationId xmlns:a16="http://schemas.microsoft.com/office/drawing/2014/main" id="{A76103A9-8866-A544-8C09-CAF16FF2D49D}"/>
              </a:ext>
            </a:extLst>
          </p:cNvPr>
          <p:cNvSpPr/>
          <p:nvPr/>
        </p:nvSpPr>
        <p:spPr>
          <a:xfrm>
            <a:off x="868178" y="190064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1</a:t>
            </a:r>
          </a:p>
        </p:txBody>
      </p:sp>
      <p:sp>
        <p:nvSpPr>
          <p:cNvPr id="9" name="Action Button: Custom 20">
            <a:hlinkClick r:id="" action="ppaction://noaction" highlightClick="1">
              <a:snd r:embed="rId4" name="2. Era la única persona en clase con raíces cubanas (Version 2).wav"/>
            </a:hlinkClick>
            <a:extLst>
              <a:ext uri="{FF2B5EF4-FFF2-40B4-BE49-F238E27FC236}">
                <a16:creationId xmlns:a16="http://schemas.microsoft.com/office/drawing/2014/main" id="{F56D27E2-3DAE-9A4A-B9A4-AB02267927F1}"/>
              </a:ext>
            </a:extLst>
          </p:cNvPr>
          <p:cNvSpPr/>
          <p:nvPr/>
        </p:nvSpPr>
        <p:spPr>
          <a:xfrm>
            <a:off x="868178" y="243693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2</a:t>
            </a:r>
          </a:p>
        </p:txBody>
      </p:sp>
      <p:sp>
        <p:nvSpPr>
          <p:cNvPr id="10" name="Action Button: Custom 20">
            <a:hlinkClick r:id="" action="ppaction://noaction" highlightClick="1">
              <a:snd r:embed="rId5" name="3. Eras un estudiante popular (Version 2).wav"/>
            </a:hlinkClick>
            <a:extLst>
              <a:ext uri="{FF2B5EF4-FFF2-40B4-BE49-F238E27FC236}">
                <a16:creationId xmlns:a16="http://schemas.microsoft.com/office/drawing/2014/main" id="{9F566B3A-A841-6548-896E-CFB202C0389D}"/>
              </a:ext>
            </a:extLst>
          </p:cNvPr>
          <p:cNvSpPr/>
          <p:nvPr/>
        </p:nvSpPr>
        <p:spPr>
          <a:xfrm>
            <a:off x="868178" y="297990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3</a:t>
            </a:r>
          </a:p>
        </p:txBody>
      </p:sp>
      <p:sp>
        <p:nvSpPr>
          <p:cNvPr id="11" name="Action Button: Custom 20">
            <a:hlinkClick r:id="" action="ppaction://noaction" highlightClick="1">
              <a:snd r:embed="rId6" name="4. Eras un buen jugador de fútbol (Version 2).wav"/>
            </a:hlinkClick>
            <a:extLst>
              <a:ext uri="{FF2B5EF4-FFF2-40B4-BE49-F238E27FC236}">
                <a16:creationId xmlns:a16="http://schemas.microsoft.com/office/drawing/2014/main" id="{531A320B-728F-224F-B5E0-5C5AB62F967D}"/>
              </a:ext>
            </a:extLst>
          </p:cNvPr>
          <p:cNvSpPr/>
          <p:nvPr/>
        </p:nvSpPr>
        <p:spPr>
          <a:xfrm>
            <a:off x="868178" y="350368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4</a:t>
            </a:r>
          </a:p>
        </p:txBody>
      </p:sp>
      <p:sp>
        <p:nvSpPr>
          <p:cNvPr id="12" name="Action Button: Custom 20">
            <a:hlinkClick r:id="" action="ppaction://noaction" highlightClick="1">
              <a:snd r:embed="rId7" name="5. Era un chico nervioso, sobre todo con las chicas (Version 2).wav"/>
            </a:hlinkClick>
            <a:extLst>
              <a:ext uri="{FF2B5EF4-FFF2-40B4-BE49-F238E27FC236}">
                <a16:creationId xmlns:a16="http://schemas.microsoft.com/office/drawing/2014/main" id="{DB2E2216-897C-AA44-A5E8-7B362CFC9C96}"/>
              </a:ext>
            </a:extLst>
          </p:cNvPr>
          <p:cNvSpPr/>
          <p:nvPr/>
        </p:nvSpPr>
        <p:spPr>
          <a:xfrm>
            <a:off x="868178" y="403600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5</a:t>
            </a:r>
          </a:p>
        </p:txBody>
      </p:sp>
      <p:sp>
        <p:nvSpPr>
          <p:cNvPr id="13" name="Action Button: Custom 20">
            <a:hlinkClick r:id="" action="ppaction://noaction" highlightClick="1">
              <a:snd r:embed="rId8" name="6. Eras el primer compañero en hablar con nuevos estudiantes (Version 2).wav"/>
            </a:hlinkClick>
            <a:extLst>
              <a:ext uri="{FF2B5EF4-FFF2-40B4-BE49-F238E27FC236}">
                <a16:creationId xmlns:a16="http://schemas.microsoft.com/office/drawing/2014/main" id="{8413884E-82EB-E240-8691-FE21133A9645}"/>
              </a:ext>
            </a:extLst>
          </p:cNvPr>
          <p:cNvSpPr/>
          <p:nvPr/>
        </p:nvSpPr>
        <p:spPr>
          <a:xfrm>
            <a:off x="868178" y="457924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6</a:t>
            </a:r>
          </a:p>
        </p:txBody>
      </p:sp>
      <p:sp>
        <p:nvSpPr>
          <p:cNvPr id="14" name="Action Button: Custom 20">
            <a:hlinkClick r:id="" action="ppaction://noaction" highlightClick="1">
              <a:snd r:embed="rId9" name="7. Era un mal ejemplo, a veces (Version 2).wav"/>
            </a:hlinkClick>
            <a:extLst>
              <a:ext uri="{FF2B5EF4-FFF2-40B4-BE49-F238E27FC236}">
                <a16:creationId xmlns:a16="http://schemas.microsoft.com/office/drawing/2014/main" id="{4EC9CC05-AF4E-194C-90FD-17AFA71693DE}"/>
              </a:ext>
            </a:extLst>
          </p:cNvPr>
          <p:cNvSpPr/>
          <p:nvPr/>
        </p:nvSpPr>
        <p:spPr>
          <a:xfrm>
            <a:off x="868178" y="513230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7</a:t>
            </a:r>
          </a:p>
        </p:txBody>
      </p:sp>
      <p:sp>
        <p:nvSpPr>
          <p:cNvPr id="15" name="Action Button: Custom 20">
            <a:hlinkClick r:id="" action="ppaction://noaction" highlightClick="1">
              <a:snd r:embed="rId10" name="8. Eras un novio terrible, según Sofía (Version 2).wav"/>
            </a:hlinkClick>
            <a:extLst>
              <a:ext uri="{FF2B5EF4-FFF2-40B4-BE49-F238E27FC236}">
                <a16:creationId xmlns:a16="http://schemas.microsoft.com/office/drawing/2014/main" id="{4A775168-FE24-A94D-9344-049ACAC8DF48}"/>
              </a:ext>
            </a:extLst>
          </p:cNvPr>
          <p:cNvSpPr/>
          <p:nvPr/>
        </p:nvSpPr>
        <p:spPr>
          <a:xfrm>
            <a:off x="868178" y="566463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8</a:t>
            </a:r>
          </a:p>
        </p:txBody>
      </p:sp>
      <p:sp>
        <p:nvSpPr>
          <p:cNvPr id="25" name="CuadroTexto 24">
            <a:extLst>
              <a:ext uri="{FF2B5EF4-FFF2-40B4-BE49-F238E27FC236}">
                <a16:creationId xmlns:a16="http://schemas.microsoft.com/office/drawing/2014/main" id="{211DCADC-D340-2947-B15E-C1CC51844DD8}"/>
              </a:ext>
            </a:extLst>
          </p:cNvPr>
          <p:cNvSpPr txBox="1"/>
          <p:nvPr/>
        </p:nvSpPr>
        <p:spPr>
          <a:xfrm>
            <a:off x="5029200" y="2468261"/>
            <a:ext cx="637386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a:solidFill>
                  <a:srgbClr val="4472C4">
                    <a:lumMod val="50000"/>
                  </a:srgbClr>
                </a:solidFill>
                <a:latin typeface="Century Gothic" panose="020F0302020204030204"/>
                <a:ea typeface="+mn-ea"/>
              </a:rPr>
              <a:t>the _________ __________ in class with Cuban roots.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26" name="CuadroTexto 25">
            <a:extLst>
              <a:ext uri="{FF2B5EF4-FFF2-40B4-BE49-F238E27FC236}">
                <a16:creationId xmlns:a16="http://schemas.microsoft.com/office/drawing/2014/main" id="{92A99FB3-E6D5-7F45-9DAC-0177AAAD1A68}"/>
              </a:ext>
            </a:extLst>
          </p:cNvPr>
          <p:cNvSpPr txBox="1"/>
          <p:nvPr/>
        </p:nvSpPr>
        <p:spPr>
          <a:xfrm>
            <a:off x="5560668" y="3503445"/>
            <a:ext cx="8707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good</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3" name="Rounded Rectangle 2"/>
          <p:cNvSpPr/>
          <p:nvPr/>
        </p:nvSpPr>
        <p:spPr>
          <a:xfrm>
            <a:off x="3632200" y="1828358"/>
            <a:ext cx="1397000" cy="50209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5548316" y="1885795"/>
            <a:ext cx="1034016" cy="400110"/>
          </a:xfrm>
          <a:prstGeom prst="rect">
            <a:avLst/>
          </a:prstGeom>
          <a:noFill/>
        </p:spPr>
        <p:txBody>
          <a:bodyPr wrap="square" rtlCol="0">
            <a:spAutoFit/>
          </a:bodyPr>
          <a:lstStyle/>
          <a:p>
            <a:pPr algn="l"/>
            <a:r>
              <a:rPr lang="en-GB" sz="2000" b="1">
                <a:solidFill>
                  <a:schemeClr val="accent5">
                    <a:lumMod val="50000"/>
                  </a:schemeClr>
                </a:solidFill>
                <a:latin typeface="+mj-lt"/>
              </a:rPr>
              <a:t>great</a:t>
            </a:r>
            <a:endParaRPr lang="en-GB" sz="2000" b="1" dirty="0">
              <a:solidFill>
                <a:schemeClr val="accent5">
                  <a:lumMod val="50000"/>
                </a:schemeClr>
              </a:solidFill>
              <a:latin typeface="+mj-lt"/>
            </a:endParaRPr>
          </a:p>
        </p:txBody>
      </p:sp>
      <p:sp>
        <p:nvSpPr>
          <p:cNvPr id="52" name="TextBox 51"/>
          <p:cNvSpPr txBox="1"/>
          <p:nvPr/>
        </p:nvSpPr>
        <p:spPr>
          <a:xfrm>
            <a:off x="6792535" y="1894190"/>
            <a:ext cx="1034016" cy="400110"/>
          </a:xfrm>
          <a:prstGeom prst="rect">
            <a:avLst/>
          </a:prstGeom>
          <a:noFill/>
        </p:spPr>
        <p:txBody>
          <a:bodyPr wrap="square" rtlCol="0">
            <a:spAutoFit/>
          </a:bodyPr>
          <a:lstStyle/>
          <a:p>
            <a:pPr algn="l"/>
            <a:r>
              <a:rPr lang="en-GB" sz="2000" b="1">
                <a:solidFill>
                  <a:schemeClr val="accent5">
                    <a:lumMod val="50000"/>
                  </a:schemeClr>
                </a:solidFill>
                <a:latin typeface="+mj-lt"/>
              </a:rPr>
              <a:t>friend</a:t>
            </a:r>
            <a:endParaRPr lang="en-GB" sz="2000" b="1" dirty="0">
              <a:solidFill>
                <a:schemeClr val="accent5">
                  <a:lumMod val="50000"/>
                </a:schemeClr>
              </a:solidFill>
              <a:latin typeface="+mj-lt"/>
            </a:endParaRPr>
          </a:p>
        </p:txBody>
      </p:sp>
      <p:sp>
        <p:nvSpPr>
          <p:cNvPr id="53" name="Rounded Rectangle 52"/>
          <p:cNvSpPr/>
          <p:nvPr/>
        </p:nvSpPr>
        <p:spPr>
          <a:xfrm>
            <a:off x="1433106" y="2391162"/>
            <a:ext cx="2199094" cy="50209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p:cNvSpPr txBox="1"/>
          <p:nvPr/>
        </p:nvSpPr>
        <p:spPr>
          <a:xfrm>
            <a:off x="5909192" y="2445987"/>
            <a:ext cx="1034016" cy="400110"/>
          </a:xfrm>
          <a:prstGeom prst="rect">
            <a:avLst/>
          </a:prstGeom>
          <a:noFill/>
        </p:spPr>
        <p:txBody>
          <a:bodyPr wrap="square" rtlCol="0">
            <a:spAutoFit/>
          </a:bodyPr>
          <a:lstStyle/>
          <a:p>
            <a:pPr algn="l"/>
            <a:r>
              <a:rPr lang="en-GB" sz="2000" b="1">
                <a:solidFill>
                  <a:schemeClr val="accent5">
                    <a:lumMod val="50000"/>
                  </a:schemeClr>
                </a:solidFill>
                <a:latin typeface="+mj-lt"/>
              </a:rPr>
              <a:t>only</a:t>
            </a:r>
            <a:endParaRPr lang="en-GB" sz="2000" b="1" dirty="0">
              <a:solidFill>
                <a:schemeClr val="accent5">
                  <a:lumMod val="50000"/>
                </a:schemeClr>
              </a:solidFill>
              <a:latin typeface="+mj-lt"/>
            </a:endParaRPr>
          </a:p>
        </p:txBody>
      </p:sp>
      <p:sp>
        <p:nvSpPr>
          <p:cNvPr id="55" name="TextBox 54"/>
          <p:cNvSpPr txBox="1"/>
          <p:nvPr/>
        </p:nvSpPr>
        <p:spPr>
          <a:xfrm>
            <a:off x="6943208" y="2442154"/>
            <a:ext cx="1034016" cy="400110"/>
          </a:xfrm>
          <a:prstGeom prst="rect">
            <a:avLst/>
          </a:prstGeom>
          <a:noFill/>
        </p:spPr>
        <p:txBody>
          <a:bodyPr wrap="square" rtlCol="0">
            <a:spAutoFit/>
          </a:bodyPr>
          <a:lstStyle/>
          <a:p>
            <a:pPr algn="l"/>
            <a:r>
              <a:rPr lang="en-GB" sz="2000" b="1">
                <a:solidFill>
                  <a:schemeClr val="accent5">
                    <a:lumMod val="50000"/>
                  </a:schemeClr>
                </a:solidFill>
                <a:latin typeface="+mj-lt"/>
              </a:rPr>
              <a:t>person</a:t>
            </a:r>
            <a:endParaRPr lang="en-GB" sz="2000" b="1" dirty="0">
              <a:solidFill>
                <a:schemeClr val="accent5">
                  <a:lumMod val="50000"/>
                </a:schemeClr>
              </a:solidFill>
              <a:latin typeface="+mj-lt"/>
            </a:endParaRPr>
          </a:p>
        </p:txBody>
      </p:sp>
      <p:pic>
        <p:nvPicPr>
          <p:cNvPr id="17" name="Picture 16"/>
          <p:cNvPicPr>
            <a:picLocks noChangeAspect="1"/>
          </p:cNvPicPr>
          <p:nvPr/>
        </p:nvPicPr>
        <p:blipFill rotWithShape="1">
          <a:blip r:embed="rId11">
            <a:extLst>
              <a:ext uri="{28A0092B-C50C-407E-A947-70E740481C1C}">
                <a14:useLocalDpi xmlns:a14="http://schemas.microsoft.com/office/drawing/2010/main" val="0"/>
              </a:ext>
            </a:extLst>
          </a:blip>
          <a:srcRect l="24297" r="50015"/>
          <a:stretch/>
        </p:blipFill>
        <p:spPr>
          <a:xfrm>
            <a:off x="11055381" y="792585"/>
            <a:ext cx="866795" cy="1898050"/>
          </a:xfrm>
          <a:prstGeom prst="rect">
            <a:avLst/>
          </a:prstGeom>
        </p:spPr>
      </p:pic>
      <p:sp>
        <p:nvSpPr>
          <p:cNvPr id="39" name="Rounded Rectangle 38"/>
          <p:cNvSpPr/>
          <p:nvPr/>
        </p:nvSpPr>
        <p:spPr>
          <a:xfrm>
            <a:off x="3606538" y="2892770"/>
            <a:ext cx="1422662" cy="50209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CuadroTexto 24">
            <a:extLst>
              <a:ext uri="{FF2B5EF4-FFF2-40B4-BE49-F238E27FC236}">
                <a16:creationId xmlns:a16="http://schemas.microsoft.com/office/drawing/2014/main" id="{211DCADC-D340-2947-B15E-C1CC51844DD8}"/>
              </a:ext>
            </a:extLst>
          </p:cNvPr>
          <p:cNvSpPr txBox="1"/>
          <p:nvPr/>
        </p:nvSpPr>
        <p:spPr>
          <a:xfrm>
            <a:off x="5046863" y="3002179"/>
            <a:ext cx="2963565" cy="400110"/>
          </a:xfrm>
          <a:prstGeom prst="rect">
            <a:avLst/>
          </a:prstGeom>
          <a:noFill/>
        </p:spPr>
        <p:txBody>
          <a:bodyPr wrap="square" rtlCol="0">
            <a:spAutoFit/>
          </a:bodyPr>
          <a:lstStyle/>
          <a:p>
            <a:pPr lvl="0">
              <a:buClrTx/>
              <a:defRPr/>
            </a:pPr>
            <a:r>
              <a:rPr lang="en-GB" sz="2000" kern="1200" noProof="0">
                <a:solidFill>
                  <a:srgbClr val="4472C4">
                    <a:lumMod val="50000"/>
                  </a:srgbClr>
                </a:solidFill>
                <a:latin typeface="Century Gothic" panose="020F0302020204030204"/>
                <a:ea typeface="+mn-ea"/>
              </a:rPr>
              <a:t>a </a:t>
            </a:r>
            <a:r>
              <a:rPr lang="en-GB" sz="2000" kern="1200">
                <a:solidFill>
                  <a:srgbClr val="4472C4">
                    <a:lumMod val="50000"/>
                  </a:srgbClr>
                </a:solidFill>
                <a:latin typeface="Century Gothic" panose="020F0302020204030204"/>
              </a:rPr>
              <a:t>_________ _________.</a:t>
            </a:r>
            <a:r>
              <a:rPr lang="en-GB" sz="2000" kern="1200" noProof="0">
                <a:solidFill>
                  <a:srgbClr val="4472C4">
                    <a:lumMod val="50000"/>
                  </a:srgbClr>
                </a:solidFill>
                <a:latin typeface="Century Gothic" panose="020F0302020204030204"/>
                <a:ea typeface="+mn-ea"/>
              </a:rPr>
              <a:t>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56" name="TextBox 55"/>
          <p:cNvSpPr txBox="1"/>
          <p:nvPr/>
        </p:nvSpPr>
        <p:spPr>
          <a:xfrm>
            <a:off x="5409757" y="3002179"/>
            <a:ext cx="1172575" cy="400110"/>
          </a:xfrm>
          <a:prstGeom prst="rect">
            <a:avLst/>
          </a:prstGeom>
          <a:noFill/>
        </p:spPr>
        <p:txBody>
          <a:bodyPr wrap="square" rtlCol="0">
            <a:spAutoFit/>
          </a:bodyPr>
          <a:lstStyle/>
          <a:p>
            <a:pPr algn="l"/>
            <a:r>
              <a:rPr lang="en-GB" sz="2000" b="1">
                <a:solidFill>
                  <a:schemeClr val="accent5">
                    <a:lumMod val="50000"/>
                  </a:schemeClr>
                </a:solidFill>
                <a:latin typeface="+mj-lt"/>
              </a:rPr>
              <a:t>popular</a:t>
            </a:r>
            <a:endParaRPr lang="en-GB" sz="2000" b="1" dirty="0">
              <a:solidFill>
                <a:schemeClr val="accent5">
                  <a:lumMod val="50000"/>
                </a:schemeClr>
              </a:solidFill>
              <a:latin typeface="+mj-lt"/>
            </a:endParaRPr>
          </a:p>
        </p:txBody>
      </p:sp>
      <p:sp>
        <p:nvSpPr>
          <p:cNvPr id="57" name="TextBox 56"/>
          <p:cNvSpPr txBox="1"/>
          <p:nvPr/>
        </p:nvSpPr>
        <p:spPr>
          <a:xfrm>
            <a:off x="6599996" y="2987330"/>
            <a:ext cx="1172575" cy="400110"/>
          </a:xfrm>
          <a:prstGeom prst="rect">
            <a:avLst/>
          </a:prstGeom>
          <a:noFill/>
        </p:spPr>
        <p:txBody>
          <a:bodyPr wrap="square" rtlCol="0">
            <a:spAutoFit/>
          </a:bodyPr>
          <a:lstStyle/>
          <a:p>
            <a:pPr algn="l"/>
            <a:r>
              <a:rPr lang="en-GB" sz="2000" b="1">
                <a:solidFill>
                  <a:schemeClr val="accent5">
                    <a:lumMod val="50000"/>
                  </a:schemeClr>
                </a:solidFill>
                <a:latin typeface="+mj-lt"/>
              </a:rPr>
              <a:t>student</a:t>
            </a:r>
            <a:endParaRPr lang="en-GB" sz="2000" b="1" dirty="0">
              <a:solidFill>
                <a:schemeClr val="accent5">
                  <a:lumMod val="50000"/>
                </a:schemeClr>
              </a:solidFill>
              <a:latin typeface="+mj-lt"/>
            </a:endParaRPr>
          </a:p>
        </p:txBody>
      </p:sp>
      <p:sp>
        <p:nvSpPr>
          <p:cNvPr id="58" name="Rounded Rectangle 57"/>
          <p:cNvSpPr/>
          <p:nvPr/>
        </p:nvSpPr>
        <p:spPr>
          <a:xfrm>
            <a:off x="3615370" y="3452453"/>
            <a:ext cx="1422662" cy="50209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CuadroTexto 25">
            <a:extLst>
              <a:ext uri="{FF2B5EF4-FFF2-40B4-BE49-F238E27FC236}">
                <a16:creationId xmlns:a16="http://schemas.microsoft.com/office/drawing/2014/main" id="{92A99FB3-E6D5-7F45-9DAC-0177AAAD1A68}"/>
              </a:ext>
            </a:extLst>
          </p:cNvPr>
          <p:cNvSpPr txBox="1"/>
          <p:nvPr/>
        </p:nvSpPr>
        <p:spPr>
          <a:xfrm>
            <a:off x="6621283" y="3493614"/>
            <a:ext cx="112242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football</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61" name="CuadroTexto 25">
            <a:extLst>
              <a:ext uri="{FF2B5EF4-FFF2-40B4-BE49-F238E27FC236}">
                <a16:creationId xmlns:a16="http://schemas.microsoft.com/office/drawing/2014/main" id="{92A99FB3-E6D5-7F45-9DAC-0177AAAD1A68}"/>
              </a:ext>
            </a:extLst>
          </p:cNvPr>
          <p:cNvSpPr txBox="1"/>
          <p:nvPr/>
        </p:nvSpPr>
        <p:spPr>
          <a:xfrm>
            <a:off x="7843427" y="3503445"/>
            <a:ext cx="9797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player</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62" name="Rounded Rectangle 61"/>
          <p:cNvSpPr/>
          <p:nvPr/>
        </p:nvSpPr>
        <p:spPr>
          <a:xfrm>
            <a:off x="1448094" y="3992437"/>
            <a:ext cx="2167275" cy="50209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CuadroTexto 25">
            <a:extLst>
              <a:ext uri="{FF2B5EF4-FFF2-40B4-BE49-F238E27FC236}">
                <a16:creationId xmlns:a16="http://schemas.microsoft.com/office/drawing/2014/main" id="{92A99FB3-E6D5-7F45-9DAC-0177AAAD1A68}"/>
              </a:ext>
            </a:extLst>
          </p:cNvPr>
          <p:cNvSpPr txBox="1"/>
          <p:nvPr/>
        </p:nvSpPr>
        <p:spPr>
          <a:xfrm>
            <a:off x="5383253" y="4081575"/>
            <a:ext cx="11576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nervous</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65" name="CuadroTexto 25">
            <a:extLst>
              <a:ext uri="{FF2B5EF4-FFF2-40B4-BE49-F238E27FC236}">
                <a16:creationId xmlns:a16="http://schemas.microsoft.com/office/drawing/2014/main" id="{92A99FB3-E6D5-7F45-9DAC-0177AAAD1A68}"/>
              </a:ext>
            </a:extLst>
          </p:cNvPr>
          <p:cNvSpPr txBox="1"/>
          <p:nvPr/>
        </p:nvSpPr>
        <p:spPr>
          <a:xfrm>
            <a:off x="6793046" y="4080234"/>
            <a:ext cx="6671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boy</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67" name="CuadroTexto 24">
            <a:extLst>
              <a:ext uri="{FF2B5EF4-FFF2-40B4-BE49-F238E27FC236}">
                <a16:creationId xmlns:a16="http://schemas.microsoft.com/office/drawing/2014/main" id="{211DCADC-D340-2947-B15E-C1CC51844DD8}"/>
              </a:ext>
            </a:extLst>
          </p:cNvPr>
          <p:cNvSpPr txBox="1"/>
          <p:nvPr/>
        </p:nvSpPr>
        <p:spPr>
          <a:xfrm>
            <a:off x="5046864" y="4576802"/>
            <a:ext cx="6881280" cy="400110"/>
          </a:xfrm>
          <a:prstGeom prst="rect">
            <a:avLst/>
          </a:prstGeom>
          <a:noFill/>
        </p:spPr>
        <p:txBody>
          <a:bodyPr wrap="square" rtlCol="0">
            <a:spAutoFit/>
          </a:bodyPr>
          <a:lstStyle/>
          <a:p>
            <a:pPr lvl="0">
              <a:buClrTx/>
              <a:defRPr/>
            </a:pPr>
            <a:r>
              <a:rPr lang="en-GB" sz="2000" kern="1200" noProof="0">
                <a:solidFill>
                  <a:srgbClr val="4472C4">
                    <a:lumMod val="50000"/>
                  </a:srgbClr>
                </a:solidFill>
                <a:latin typeface="Century Gothic" panose="020F0302020204030204"/>
                <a:ea typeface="+mn-ea"/>
              </a:rPr>
              <a:t>the </a:t>
            </a:r>
            <a:r>
              <a:rPr lang="en-GB" sz="2000" kern="1200">
                <a:solidFill>
                  <a:srgbClr val="4472C4">
                    <a:lumMod val="50000"/>
                  </a:srgbClr>
                </a:solidFill>
                <a:latin typeface="Century Gothic" panose="020F0302020204030204"/>
              </a:rPr>
              <a:t>_________ ___________ to talk to new students.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68" name="CuadroTexto 25">
            <a:extLst>
              <a:ext uri="{FF2B5EF4-FFF2-40B4-BE49-F238E27FC236}">
                <a16:creationId xmlns:a16="http://schemas.microsoft.com/office/drawing/2014/main" id="{92A99FB3-E6D5-7F45-9DAC-0177AAAD1A68}"/>
              </a:ext>
            </a:extLst>
          </p:cNvPr>
          <p:cNvSpPr txBox="1"/>
          <p:nvPr/>
        </p:nvSpPr>
        <p:spPr>
          <a:xfrm>
            <a:off x="5896251" y="4565841"/>
            <a:ext cx="58862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first</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69" name="CuadroTexto 25">
            <a:extLst>
              <a:ext uri="{FF2B5EF4-FFF2-40B4-BE49-F238E27FC236}">
                <a16:creationId xmlns:a16="http://schemas.microsoft.com/office/drawing/2014/main" id="{92A99FB3-E6D5-7F45-9DAC-0177AAAD1A68}"/>
              </a:ext>
            </a:extLst>
          </p:cNvPr>
          <p:cNvSpPr txBox="1"/>
          <p:nvPr/>
        </p:nvSpPr>
        <p:spPr>
          <a:xfrm>
            <a:off x="6792535" y="4561752"/>
            <a:ext cx="14542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classmate</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70" name="Rounded Rectangle 69"/>
          <p:cNvSpPr/>
          <p:nvPr/>
        </p:nvSpPr>
        <p:spPr>
          <a:xfrm>
            <a:off x="3632199" y="4535671"/>
            <a:ext cx="1386631" cy="50209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ounded Rectangle 70"/>
          <p:cNvSpPr/>
          <p:nvPr/>
        </p:nvSpPr>
        <p:spPr>
          <a:xfrm>
            <a:off x="1437163" y="5087512"/>
            <a:ext cx="2167275" cy="50209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ounded Rectangle 72"/>
          <p:cNvSpPr/>
          <p:nvPr/>
        </p:nvSpPr>
        <p:spPr>
          <a:xfrm>
            <a:off x="3632200" y="5607981"/>
            <a:ext cx="1422662" cy="50209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CuadroTexto 24">
            <a:extLst>
              <a:ext uri="{FF2B5EF4-FFF2-40B4-BE49-F238E27FC236}">
                <a16:creationId xmlns:a16="http://schemas.microsoft.com/office/drawing/2014/main" id="{211DCADC-D340-2947-B15E-C1CC51844DD8}"/>
              </a:ext>
            </a:extLst>
          </p:cNvPr>
          <p:cNvSpPr txBox="1"/>
          <p:nvPr/>
        </p:nvSpPr>
        <p:spPr>
          <a:xfrm>
            <a:off x="5071660" y="5106928"/>
            <a:ext cx="6881280" cy="400110"/>
          </a:xfrm>
          <a:prstGeom prst="rect">
            <a:avLst/>
          </a:prstGeom>
          <a:noFill/>
        </p:spPr>
        <p:txBody>
          <a:bodyPr wrap="square" rtlCol="0">
            <a:spAutoFit/>
          </a:bodyPr>
          <a:lstStyle/>
          <a:p>
            <a:pPr lvl="0">
              <a:buClrTx/>
              <a:defRPr/>
            </a:pPr>
            <a:r>
              <a:rPr lang="en-GB" sz="2000" kern="1200" noProof="0">
                <a:solidFill>
                  <a:srgbClr val="4472C4">
                    <a:lumMod val="50000"/>
                  </a:srgbClr>
                </a:solidFill>
                <a:latin typeface="Century Gothic" panose="020F0302020204030204"/>
                <a:ea typeface="+mn-ea"/>
              </a:rPr>
              <a:t>a </a:t>
            </a:r>
            <a:r>
              <a:rPr lang="en-GB" sz="2000" kern="1200">
                <a:solidFill>
                  <a:srgbClr val="4472C4">
                    <a:lumMod val="50000"/>
                  </a:srgbClr>
                </a:solidFill>
                <a:latin typeface="Century Gothic" panose="020F0302020204030204"/>
              </a:rPr>
              <a:t>_________ ___________ sometimes.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75" name="CuadroTexto 25">
            <a:extLst>
              <a:ext uri="{FF2B5EF4-FFF2-40B4-BE49-F238E27FC236}">
                <a16:creationId xmlns:a16="http://schemas.microsoft.com/office/drawing/2014/main" id="{92A99FB3-E6D5-7F45-9DAC-0177AAAD1A68}"/>
              </a:ext>
            </a:extLst>
          </p:cNvPr>
          <p:cNvSpPr txBox="1"/>
          <p:nvPr/>
        </p:nvSpPr>
        <p:spPr>
          <a:xfrm>
            <a:off x="5561390" y="5113224"/>
            <a:ext cx="69442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bad</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76" name="CuadroTexto 25">
            <a:extLst>
              <a:ext uri="{FF2B5EF4-FFF2-40B4-BE49-F238E27FC236}">
                <a16:creationId xmlns:a16="http://schemas.microsoft.com/office/drawing/2014/main" id="{92A99FB3-E6D5-7F45-9DAC-0177AAAD1A68}"/>
              </a:ext>
            </a:extLst>
          </p:cNvPr>
          <p:cNvSpPr txBox="1"/>
          <p:nvPr/>
        </p:nvSpPr>
        <p:spPr>
          <a:xfrm>
            <a:off x="6713278" y="5109090"/>
            <a:ext cx="129715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example</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77" name="CuadroTexto 24">
            <a:extLst>
              <a:ext uri="{FF2B5EF4-FFF2-40B4-BE49-F238E27FC236}">
                <a16:creationId xmlns:a16="http://schemas.microsoft.com/office/drawing/2014/main" id="{211DCADC-D340-2947-B15E-C1CC51844DD8}"/>
              </a:ext>
            </a:extLst>
          </p:cNvPr>
          <p:cNvSpPr txBox="1"/>
          <p:nvPr/>
        </p:nvSpPr>
        <p:spPr>
          <a:xfrm>
            <a:off x="5095030" y="5706251"/>
            <a:ext cx="7096969" cy="400110"/>
          </a:xfrm>
          <a:prstGeom prst="rect">
            <a:avLst/>
          </a:prstGeom>
          <a:noFill/>
        </p:spPr>
        <p:txBody>
          <a:bodyPr wrap="square" rtlCol="0">
            <a:spAutoFit/>
          </a:bodyPr>
          <a:lstStyle/>
          <a:p>
            <a:pPr lvl="0">
              <a:buClrTx/>
              <a:defRPr/>
            </a:pPr>
            <a:r>
              <a:rPr lang="en-GB" sz="2000" kern="1200" noProof="0" dirty="0">
                <a:solidFill>
                  <a:srgbClr val="4472C4">
                    <a:lumMod val="50000"/>
                  </a:srgbClr>
                </a:solidFill>
                <a:latin typeface="Century Gothic" panose="020F0302020204030204"/>
                <a:ea typeface="+mn-ea"/>
              </a:rPr>
              <a:t>a </a:t>
            </a:r>
            <a:r>
              <a:rPr lang="en-GB" sz="2000" kern="1200" dirty="0">
                <a:solidFill>
                  <a:srgbClr val="4472C4">
                    <a:lumMod val="50000"/>
                  </a:srgbClr>
                </a:solidFill>
                <a:latin typeface="Century Gothic" panose="020F0302020204030204"/>
              </a:rPr>
              <a:t>_________ ___________, according to Sofía.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78" name="CuadroTexto 25">
            <a:extLst>
              <a:ext uri="{FF2B5EF4-FFF2-40B4-BE49-F238E27FC236}">
                <a16:creationId xmlns:a16="http://schemas.microsoft.com/office/drawing/2014/main" id="{92A99FB3-E6D5-7F45-9DAC-0177AAAD1A68}"/>
              </a:ext>
            </a:extLst>
          </p:cNvPr>
          <p:cNvSpPr txBox="1"/>
          <p:nvPr/>
        </p:nvSpPr>
        <p:spPr>
          <a:xfrm>
            <a:off x="6667769" y="5720996"/>
            <a:ext cx="1369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boyfriend</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
        <p:nvSpPr>
          <p:cNvPr id="79" name="CuadroTexto 25">
            <a:extLst>
              <a:ext uri="{FF2B5EF4-FFF2-40B4-BE49-F238E27FC236}">
                <a16:creationId xmlns:a16="http://schemas.microsoft.com/office/drawing/2014/main" id="{92A99FB3-E6D5-7F45-9DAC-0177AAAD1A68}"/>
              </a:ext>
            </a:extLst>
          </p:cNvPr>
          <p:cNvSpPr txBox="1"/>
          <p:nvPr/>
        </p:nvSpPr>
        <p:spPr>
          <a:xfrm>
            <a:off x="5477911" y="5706251"/>
            <a:ext cx="10438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Arial"/>
                <a:sym typeface="Arial"/>
              </a:rPr>
              <a:t>terrible</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endParaRPr>
          </a:p>
        </p:txBody>
      </p:sp>
    </p:spTree>
    <p:extLst>
      <p:ext uri="{BB962C8B-B14F-4D97-AF65-F5344CB8AC3E}">
        <p14:creationId xmlns:p14="http://schemas.microsoft.com/office/powerpoint/2010/main" val="73006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animBg="1"/>
      <p:bldP spid="16" grpId="0"/>
      <p:bldP spid="52" grpId="0"/>
      <p:bldP spid="53" grpId="0" animBg="1"/>
      <p:bldP spid="54" grpId="0"/>
      <p:bldP spid="55" grpId="0"/>
      <p:bldP spid="39" grpId="0" animBg="1"/>
      <p:bldP spid="56" grpId="0"/>
      <p:bldP spid="57" grpId="0"/>
      <p:bldP spid="58" grpId="0" animBg="1"/>
      <p:bldP spid="60" grpId="0"/>
      <p:bldP spid="61" grpId="0"/>
      <p:bldP spid="62" grpId="0" animBg="1"/>
      <p:bldP spid="63" grpId="0"/>
      <p:bldP spid="65" grpId="0"/>
      <p:bldP spid="68" grpId="0"/>
      <p:bldP spid="69" grpId="0"/>
      <p:bldP spid="70" grpId="0" animBg="1"/>
      <p:bldP spid="71" grpId="0" animBg="1"/>
      <p:bldP spid="73" grpId="0" animBg="1"/>
      <p:bldP spid="75" grpId="0"/>
      <p:bldP spid="76" grpId="0"/>
      <p:bldP spid="78" grpId="0"/>
      <p:bldP spid="7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5158409" cy="867128"/>
          </a:xfrm>
          <a:prstGeom prst="rect">
            <a:avLst/>
          </a:prstGeom>
        </p:spPr>
      </p:pic>
      <p:sp>
        <p:nvSpPr>
          <p:cNvPr id="2" name="Title 1"/>
          <p:cNvSpPr>
            <a:spLocks noGrp="1"/>
          </p:cNvSpPr>
          <p:nvPr>
            <p:ph type="title"/>
          </p:nvPr>
        </p:nvSpPr>
        <p:spPr>
          <a:xfrm>
            <a:off x="136742" y="0"/>
            <a:ext cx="4445197" cy="1325563"/>
          </a:xfrm>
        </p:spPr>
        <p:txBody>
          <a:bodyPr>
            <a:normAutofit/>
          </a:bodyPr>
          <a:lstStyle/>
          <a:p>
            <a:r>
              <a:rPr lang="en-GB" sz="2800" b="1">
                <a:solidFill>
                  <a:schemeClr val="bg1"/>
                </a:solidFill>
                <a:latin typeface="+mj-lt"/>
              </a:rPr>
              <a:t>El pasado de Medellín</a:t>
            </a:r>
          </a:p>
        </p:txBody>
      </p:sp>
      <p:sp>
        <p:nvSpPr>
          <p:cNvPr id="6" name="TextBox 5"/>
          <p:cNvSpPr txBox="1"/>
          <p:nvPr/>
        </p:nvSpPr>
        <p:spPr>
          <a:xfrm>
            <a:off x="349335" y="1106593"/>
            <a:ext cx="11198269" cy="4708981"/>
          </a:xfrm>
          <a:prstGeom prst="rect">
            <a:avLst/>
          </a:prstGeom>
          <a:noFill/>
        </p:spPr>
        <p:txBody>
          <a:bodyPr wrap="square" rtlCol="0">
            <a:spAutoFit/>
          </a:bodyPr>
          <a:lstStyle/>
          <a:p>
            <a:pPr>
              <a:lnSpc>
                <a:spcPct val="150000"/>
              </a:lnSpc>
            </a:pPr>
            <a:r>
              <a:rPr lang="en-GB" sz="2000">
                <a:solidFill>
                  <a:srgbClr val="002060"/>
                </a:solidFill>
                <a:latin typeface="+mj-lt"/>
              </a:rPr>
              <a:t>Medellín es una ciudad en Colombia que hace veinte años era muy peligrosa. Un grupo de criminales, el</a:t>
            </a:r>
            <a:r>
              <a:rPr lang="en-GB" sz="2000" i="1">
                <a:solidFill>
                  <a:srgbClr val="002060"/>
                </a:solidFill>
                <a:latin typeface="+mj-lt"/>
              </a:rPr>
              <a:t> Cartel de Medellín</a:t>
            </a:r>
            <a:r>
              <a:rPr lang="en-GB" sz="2000">
                <a:solidFill>
                  <a:srgbClr val="002060"/>
                </a:solidFill>
                <a:latin typeface="+mj-lt"/>
              </a:rPr>
              <a:t>, organizaba redes de narcotráfico* y prácticamente controlaba la ciudad. El narcotráfico era un muy _______  _________ (el Cartel ganaba hasta sesenta millones de dólares al día), así que era posible ganar mucho dinero en muy ________  _________. Sin embargo, era una ___________  _________ y el grupo usaba la violencia* muy a menudo. Mataba a policías en la calle y secuestraba* a ___________  _____________. A pesar de estas acciones, el jefe del cartel, Pablo Escobar, era una persona popular en los _________  _________. Él ayudaba a la población en lugares donde el gobierno no estaba. Por eso mucha gente de estas comunidades lo consideraba una _______  _________.</a:t>
            </a:r>
          </a:p>
        </p:txBody>
      </p:sp>
      <p:sp>
        <p:nvSpPr>
          <p:cNvPr id="9" name="Rounded Rectangle 11">
            <a:extLst>
              <a:ext uri="{FF2B5EF4-FFF2-40B4-BE49-F238E27FC236}">
                <a16:creationId xmlns:a16="http://schemas.microsoft.com/office/drawing/2014/main" id="{1CC71740-44FF-3A4C-801E-59B86A75BD62}"/>
              </a:ext>
            </a:extLst>
          </p:cNvPr>
          <p:cNvSpPr/>
          <p:nvPr/>
        </p:nvSpPr>
        <p:spPr>
          <a:xfrm>
            <a:off x="8613471" y="258166"/>
            <a:ext cx="331467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0" name="Título 1">
            <a:extLst>
              <a:ext uri="{FF2B5EF4-FFF2-40B4-BE49-F238E27FC236}">
                <a16:creationId xmlns:a16="http://schemas.microsoft.com/office/drawing/2014/main" id="{699DE65B-5090-4A49-BDD4-4B31C4387100}"/>
              </a:ext>
            </a:extLst>
          </p:cNvPr>
          <p:cNvSpPr txBox="1">
            <a:spLocks/>
          </p:cNvSpPr>
          <p:nvPr/>
        </p:nvSpPr>
        <p:spPr>
          <a:xfrm>
            <a:off x="8613471" y="267016"/>
            <a:ext cx="3314672" cy="4009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2000" b="1">
                <a:solidFill>
                  <a:schemeClr val="bg1"/>
                </a:solidFill>
              </a:rPr>
              <a:t>escuchar / escribir / leer</a:t>
            </a:r>
            <a:endParaRPr lang="es-GB" sz="2000" b="1" dirty="0">
              <a:solidFill>
                <a:schemeClr val="bg1"/>
              </a:solidFill>
            </a:endParaRPr>
          </a:p>
        </p:txBody>
      </p:sp>
      <p:sp>
        <p:nvSpPr>
          <p:cNvPr id="3" name="TextBox 2"/>
          <p:cNvSpPr txBox="1"/>
          <p:nvPr/>
        </p:nvSpPr>
        <p:spPr>
          <a:xfrm>
            <a:off x="6547556" y="2112843"/>
            <a:ext cx="887263" cy="400110"/>
          </a:xfrm>
          <a:prstGeom prst="rect">
            <a:avLst/>
          </a:prstGeom>
          <a:noFill/>
        </p:spPr>
        <p:txBody>
          <a:bodyPr wrap="square" rtlCol="0">
            <a:spAutoFit/>
          </a:bodyPr>
          <a:lstStyle/>
          <a:p>
            <a:pPr algn="l"/>
            <a:r>
              <a:rPr lang="en-GB" sz="2000" b="1">
                <a:solidFill>
                  <a:srgbClr val="002060"/>
                </a:solidFill>
                <a:latin typeface="+mj-lt"/>
              </a:rPr>
              <a:t>buen</a:t>
            </a:r>
            <a:endParaRPr lang="en-GB" sz="2000" b="1" dirty="0">
              <a:solidFill>
                <a:srgbClr val="002060"/>
              </a:solidFill>
              <a:latin typeface="+mj-lt"/>
            </a:endParaRPr>
          </a:p>
        </p:txBody>
      </p:sp>
      <p:sp>
        <p:nvSpPr>
          <p:cNvPr id="11" name="TextBox 10"/>
          <p:cNvSpPr txBox="1"/>
          <p:nvPr/>
        </p:nvSpPr>
        <p:spPr>
          <a:xfrm>
            <a:off x="7548820" y="2110215"/>
            <a:ext cx="1328278" cy="400110"/>
          </a:xfrm>
          <a:prstGeom prst="rect">
            <a:avLst/>
          </a:prstGeom>
          <a:noFill/>
        </p:spPr>
        <p:txBody>
          <a:bodyPr wrap="square" rtlCol="0">
            <a:spAutoFit/>
          </a:bodyPr>
          <a:lstStyle/>
          <a:p>
            <a:pPr algn="l"/>
            <a:r>
              <a:rPr lang="en-GB" sz="2000" b="1">
                <a:solidFill>
                  <a:srgbClr val="002060"/>
                </a:solidFill>
                <a:latin typeface="+mj-lt"/>
              </a:rPr>
              <a:t>negocio</a:t>
            </a:r>
            <a:endParaRPr lang="en-GB" sz="2000" b="1" dirty="0">
              <a:solidFill>
                <a:srgbClr val="002060"/>
              </a:solidFill>
              <a:latin typeface="+mj-lt"/>
            </a:endParaRPr>
          </a:p>
        </p:txBody>
      </p:sp>
      <p:sp>
        <p:nvSpPr>
          <p:cNvPr id="4" name="Rectangle 3"/>
          <p:cNvSpPr/>
          <p:nvPr/>
        </p:nvSpPr>
        <p:spPr>
          <a:xfrm>
            <a:off x="6227737" y="3008110"/>
            <a:ext cx="1385316" cy="400110"/>
          </a:xfrm>
          <a:prstGeom prst="rect">
            <a:avLst/>
          </a:prstGeom>
        </p:spPr>
        <p:txBody>
          <a:bodyPr wrap="none">
            <a:spAutoFit/>
          </a:bodyPr>
          <a:lstStyle/>
          <a:p>
            <a:r>
              <a:rPr lang="en-GB" sz="2000" b="1">
                <a:solidFill>
                  <a:srgbClr val="002060"/>
                </a:solidFill>
                <a:latin typeface="+mj-lt"/>
              </a:rPr>
              <a:t>actividad</a:t>
            </a:r>
            <a:endParaRPr lang="en-GB" sz="2000" b="1">
              <a:latin typeface="+mj-lt"/>
            </a:endParaRPr>
          </a:p>
        </p:txBody>
      </p:sp>
      <p:sp>
        <p:nvSpPr>
          <p:cNvPr id="12" name="Rectangle 11"/>
          <p:cNvSpPr/>
          <p:nvPr/>
        </p:nvSpPr>
        <p:spPr>
          <a:xfrm>
            <a:off x="7866476" y="3008110"/>
            <a:ext cx="870751" cy="400110"/>
          </a:xfrm>
          <a:prstGeom prst="rect">
            <a:avLst/>
          </a:prstGeom>
        </p:spPr>
        <p:txBody>
          <a:bodyPr wrap="none">
            <a:spAutoFit/>
          </a:bodyPr>
          <a:lstStyle/>
          <a:p>
            <a:r>
              <a:rPr lang="en-GB" sz="2000" b="1">
                <a:solidFill>
                  <a:srgbClr val="002060"/>
                </a:solidFill>
                <a:latin typeface="+mj-lt"/>
              </a:rPr>
              <a:t>ilegal</a:t>
            </a:r>
            <a:endParaRPr lang="en-GB" sz="2000" b="1">
              <a:latin typeface="+mj-lt"/>
            </a:endParaRPr>
          </a:p>
        </p:txBody>
      </p:sp>
      <p:sp>
        <p:nvSpPr>
          <p:cNvPr id="13" name="Rectangle 12"/>
          <p:cNvSpPr/>
          <p:nvPr/>
        </p:nvSpPr>
        <p:spPr>
          <a:xfrm>
            <a:off x="1131136" y="3008110"/>
            <a:ext cx="845103" cy="400110"/>
          </a:xfrm>
          <a:prstGeom prst="rect">
            <a:avLst/>
          </a:prstGeom>
        </p:spPr>
        <p:txBody>
          <a:bodyPr wrap="none">
            <a:spAutoFit/>
          </a:bodyPr>
          <a:lstStyle/>
          <a:p>
            <a:r>
              <a:rPr lang="en-GB" sz="2000" b="1">
                <a:solidFill>
                  <a:srgbClr val="002060"/>
                </a:solidFill>
                <a:latin typeface="+mj-lt"/>
              </a:rPr>
              <a:t>poco</a:t>
            </a:r>
            <a:endParaRPr lang="en-GB" sz="2000" b="1">
              <a:latin typeface="+mj-lt"/>
            </a:endParaRPr>
          </a:p>
        </p:txBody>
      </p:sp>
      <p:sp>
        <p:nvSpPr>
          <p:cNvPr id="14" name="Rectangle 13"/>
          <p:cNvSpPr/>
          <p:nvPr/>
        </p:nvSpPr>
        <p:spPr>
          <a:xfrm>
            <a:off x="2255854" y="3008110"/>
            <a:ext cx="1059906" cy="400110"/>
          </a:xfrm>
          <a:prstGeom prst="rect">
            <a:avLst/>
          </a:prstGeom>
        </p:spPr>
        <p:txBody>
          <a:bodyPr wrap="none">
            <a:spAutoFit/>
          </a:bodyPr>
          <a:lstStyle/>
          <a:p>
            <a:r>
              <a:rPr lang="en-GB" sz="2000" b="1">
                <a:solidFill>
                  <a:srgbClr val="002060"/>
                </a:solidFill>
                <a:latin typeface="+mj-lt"/>
              </a:rPr>
              <a:t>tiempo</a:t>
            </a:r>
            <a:endParaRPr lang="en-GB" sz="2000" b="1">
              <a:latin typeface="+mj-lt"/>
            </a:endParaRPr>
          </a:p>
        </p:txBody>
      </p:sp>
      <p:sp>
        <p:nvSpPr>
          <p:cNvPr id="15" name="Rectangle 14"/>
          <p:cNvSpPr/>
          <p:nvPr/>
        </p:nvSpPr>
        <p:spPr>
          <a:xfrm>
            <a:off x="9678473" y="3461083"/>
            <a:ext cx="1311578" cy="400110"/>
          </a:xfrm>
          <a:prstGeom prst="rect">
            <a:avLst/>
          </a:prstGeom>
        </p:spPr>
        <p:txBody>
          <a:bodyPr wrap="none">
            <a:spAutoFit/>
          </a:bodyPr>
          <a:lstStyle/>
          <a:p>
            <a:r>
              <a:rPr lang="en-GB" sz="2000" b="1">
                <a:solidFill>
                  <a:srgbClr val="002060"/>
                </a:solidFill>
                <a:latin typeface="+mj-lt"/>
              </a:rPr>
              <a:t>personas</a:t>
            </a:r>
            <a:endParaRPr lang="en-GB" sz="2000" b="1">
              <a:latin typeface="+mj-lt"/>
            </a:endParaRPr>
          </a:p>
        </p:txBody>
      </p:sp>
      <p:sp>
        <p:nvSpPr>
          <p:cNvPr id="16" name="Rectangle 15"/>
          <p:cNvSpPr/>
          <p:nvPr/>
        </p:nvSpPr>
        <p:spPr>
          <a:xfrm>
            <a:off x="459897" y="3921526"/>
            <a:ext cx="1654620" cy="400110"/>
          </a:xfrm>
          <a:prstGeom prst="rect">
            <a:avLst/>
          </a:prstGeom>
        </p:spPr>
        <p:txBody>
          <a:bodyPr wrap="none">
            <a:spAutoFit/>
          </a:bodyPr>
          <a:lstStyle/>
          <a:p>
            <a:r>
              <a:rPr lang="en-GB" sz="2000" b="1">
                <a:solidFill>
                  <a:srgbClr val="002060"/>
                </a:solidFill>
                <a:latin typeface="+mj-lt"/>
              </a:rPr>
              <a:t>importantes</a:t>
            </a:r>
            <a:endParaRPr lang="en-GB" sz="2000" b="1">
              <a:latin typeface="+mj-lt"/>
            </a:endParaRPr>
          </a:p>
        </p:txBody>
      </p:sp>
      <p:sp>
        <p:nvSpPr>
          <p:cNvPr id="17" name="Rectangle 16"/>
          <p:cNvSpPr/>
          <p:nvPr/>
        </p:nvSpPr>
        <p:spPr>
          <a:xfrm>
            <a:off x="3459137" y="4390351"/>
            <a:ext cx="1024639" cy="400110"/>
          </a:xfrm>
          <a:prstGeom prst="rect">
            <a:avLst/>
          </a:prstGeom>
        </p:spPr>
        <p:txBody>
          <a:bodyPr wrap="none">
            <a:spAutoFit/>
          </a:bodyPr>
          <a:lstStyle/>
          <a:p>
            <a:r>
              <a:rPr lang="en-GB" sz="2000" b="1">
                <a:solidFill>
                  <a:srgbClr val="002060"/>
                </a:solidFill>
                <a:latin typeface="+mj-lt"/>
              </a:rPr>
              <a:t>barrios</a:t>
            </a:r>
            <a:endParaRPr lang="en-GB" sz="2000" b="1">
              <a:latin typeface="+mj-lt"/>
            </a:endParaRPr>
          </a:p>
        </p:txBody>
      </p:sp>
      <p:sp>
        <p:nvSpPr>
          <p:cNvPr id="18" name="Rectangle 17"/>
          <p:cNvSpPr/>
          <p:nvPr/>
        </p:nvSpPr>
        <p:spPr>
          <a:xfrm>
            <a:off x="4663711" y="4395823"/>
            <a:ext cx="1045479" cy="400110"/>
          </a:xfrm>
          <a:prstGeom prst="rect">
            <a:avLst/>
          </a:prstGeom>
        </p:spPr>
        <p:txBody>
          <a:bodyPr wrap="none">
            <a:spAutoFit/>
          </a:bodyPr>
          <a:lstStyle/>
          <a:p>
            <a:r>
              <a:rPr lang="en-GB" sz="2000" b="1">
                <a:solidFill>
                  <a:srgbClr val="002060"/>
                </a:solidFill>
                <a:latin typeface="+mj-lt"/>
              </a:rPr>
              <a:t>pobres</a:t>
            </a:r>
            <a:endParaRPr lang="en-GB" sz="2000" b="1">
              <a:latin typeface="+mj-lt"/>
            </a:endParaRPr>
          </a:p>
        </p:txBody>
      </p:sp>
      <p:sp>
        <p:nvSpPr>
          <p:cNvPr id="19" name="Rectangle 18"/>
          <p:cNvSpPr/>
          <p:nvPr/>
        </p:nvSpPr>
        <p:spPr>
          <a:xfrm>
            <a:off x="522993" y="5315453"/>
            <a:ext cx="760144" cy="400110"/>
          </a:xfrm>
          <a:prstGeom prst="rect">
            <a:avLst/>
          </a:prstGeom>
        </p:spPr>
        <p:txBody>
          <a:bodyPr wrap="none">
            <a:spAutoFit/>
          </a:bodyPr>
          <a:lstStyle/>
          <a:p>
            <a:r>
              <a:rPr lang="en-GB" sz="2000" b="1">
                <a:solidFill>
                  <a:srgbClr val="002060"/>
                </a:solidFill>
                <a:latin typeface="+mj-lt"/>
              </a:rPr>
              <a:t>gran</a:t>
            </a:r>
            <a:endParaRPr lang="en-GB" sz="2000" b="1">
              <a:latin typeface="+mj-lt"/>
            </a:endParaRPr>
          </a:p>
        </p:txBody>
      </p:sp>
      <p:sp>
        <p:nvSpPr>
          <p:cNvPr id="20" name="Rectangle 19"/>
          <p:cNvSpPr/>
          <p:nvPr/>
        </p:nvSpPr>
        <p:spPr>
          <a:xfrm>
            <a:off x="1433705" y="5315453"/>
            <a:ext cx="1199367" cy="400110"/>
          </a:xfrm>
          <a:prstGeom prst="rect">
            <a:avLst/>
          </a:prstGeom>
        </p:spPr>
        <p:txBody>
          <a:bodyPr wrap="none">
            <a:spAutoFit/>
          </a:bodyPr>
          <a:lstStyle/>
          <a:p>
            <a:r>
              <a:rPr lang="en-GB" sz="2000" b="1">
                <a:solidFill>
                  <a:srgbClr val="002060"/>
                </a:solidFill>
                <a:latin typeface="+mj-lt"/>
              </a:rPr>
              <a:t>persona</a:t>
            </a:r>
            <a:endParaRPr lang="en-GB" sz="2000" b="1">
              <a:latin typeface="+mj-lt"/>
            </a:endParaRPr>
          </a:p>
        </p:txBody>
      </p:sp>
      <p:sp>
        <p:nvSpPr>
          <p:cNvPr id="22" name="Rounded Rectangle 11">
            <a:extLst>
              <a:ext uri="{FF2B5EF4-FFF2-40B4-BE49-F238E27FC236}">
                <a16:creationId xmlns:a16="http://schemas.microsoft.com/office/drawing/2014/main" id="{1CC71740-44FF-3A4C-801E-59B86A75BD62}"/>
              </a:ext>
            </a:extLst>
          </p:cNvPr>
          <p:cNvSpPr/>
          <p:nvPr/>
        </p:nvSpPr>
        <p:spPr>
          <a:xfrm>
            <a:off x="7536419" y="5432641"/>
            <a:ext cx="454443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3" name="Título 1">
            <a:extLst>
              <a:ext uri="{FF2B5EF4-FFF2-40B4-BE49-F238E27FC236}">
                <a16:creationId xmlns:a16="http://schemas.microsoft.com/office/drawing/2014/main" id="{699DE65B-5090-4A49-BDD4-4B31C4387100}"/>
              </a:ext>
            </a:extLst>
          </p:cNvPr>
          <p:cNvSpPr txBox="1">
            <a:spLocks/>
          </p:cNvSpPr>
          <p:nvPr/>
        </p:nvSpPr>
        <p:spPr>
          <a:xfrm>
            <a:off x="7536419" y="5441491"/>
            <a:ext cx="4544439"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*el narcotráfico = drug trafficking</a:t>
            </a:r>
            <a:endParaRPr lang="en-GB" sz="2000" b="1" dirty="0">
              <a:solidFill>
                <a:schemeClr val="bg1"/>
              </a:solidFill>
            </a:endParaRPr>
          </a:p>
        </p:txBody>
      </p:sp>
      <p:sp>
        <p:nvSpPr>
          <p:cNvPr id="24" name="Rounded Rectangle 11">
            <a:extLst>
              <a:ext uri="{FF2B5EF4-FFF2-40B4-BE49-F238E27FC236}">
                <a16:creationId xmlns:a16="http://schemas.microsoft.com/office/drawing/2014/main" id="{1CC71740-44FF-3A4C-801E-59B86A75BD62}"/>
              </a:ext>
            </a:extLst>
          </p:cNvPr>
          <p:cNvSpPr/>
          <p:nvPr/>
        </p:nvSpPr>
        <p:spPr>
          <a:xfrm>
            <a:off x="7536419" y="5919967"/>
            <a:ext cx="454443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5" name="Título 1">
            <a:extLst>
              <a:ext uri="{FF2B5EF4-FFF2-40B4-BE49-F238E27FC236}">
                <a16:creationId xmlns:a16="http://schemas.microsoft.com/office/drawing/2014/main" id="{699DE65B-5090-4A49-BDD4-4B31C4387100}"/>
              </a:ext>
            </a:extLst>
          </p:cNvPr>
          <p:cNvSpPr txBox="1">
            <a:spLocks/>
          </p:cNvSpPr>
          <p:nvPr/>
        </p:nvSpPr>
        <p:spPr>
          <a:xfrm>
            <a:off x="7536419" y="5928817"/>
            <a:ext cx="4818743"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*secuestrar = to kidnap, kidnapping</a:t>
            </a:r>
            <a:endParaRPr lang="en-GB" sz="2000" b="1" dirty="0">
              <a:solidFill>
                <a:schemeClr val="bg1"/>
              </a:solidFill>
            </a:endParaRPr>
          </a:p>
        </p:txBody>
      </p:sp>
      <p:sp>
        <p:nvSpPr>
          <p:cNvPr id="27" name="Rounded Rectangle 11">
            <a:extLst>
              <a:ext uri="{FF2B5EF4-FFF2-40B4-BE49-F238E27FC236}">
                <a16:creationId xmlns:a16="http://schemas.microsoft.com/office/drawing/2014/main" id="{1CC71740-44FF-3A4C-801E-59B86A75BD62}"/>
              </a:ext>
            </a:extLst>
          </p:cNvPr>
          <p:cNvSpPr/>
          <p:nvPr/>
        </p:nvSpPr>
        <p:spPr>
          <a:xfrm>
            <a:off x="4124709" y="5906375"/>
            <a:ext cx="326037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8" name="Título 1">
            <a:extLst>
              <a:ext uri="{FF2B5EF4-FFF2-40B4-BE49-F238E27FC236}">
                <a16:creationId xmlns:a16="http://schemas.microsoft.com/office/drawing/2014/main" id="{699DE65B-5090-4A49-BDD4-4B31C4387100}"/>
              </a:ext>
            </a:extLst>
          </p:cNvPr>
          <p:cNvSpPr txBox="1">
            <a:spLocks/>
          </p:cNvSpPr>
          <p:nvPr/>
        </p:nvSpPr>
        <p:spPr>
          <a:xfrm>
            <a:off x="4235271" y="5918698"/>
            <a:ext cx="3149808"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*la violencia = violence</a:t>
            </a:r>
            <a:endParaRPr lang="en-GB" sz="2000" b="1" dirty="0">
              <a:solidFill>
                <a:schemeClr val="bg1"/>
              </a:solidFill>
            </a:endParaRPr>
          </a:p>
        </p:txBody>
      </p:sp>
      <p:pic>
        <p:nvPicPr>
          <p:cNvPr id="29" name="Picture 28"/>
          <p:cNvPicPr>
            <a:picLocks noChangeAspect="1"/>
          </p:cNvPicPr>
          <p:nvPr/>
        </p:nvPicPr>
        <p:blipFill rotWithShape="1">
          <a:blip r:embed="rId6"/>
          <a:srcRect l="16110" t="4805" r="9751"/>
          <a:stretch/>
        </p:blipFill>
        <p:spPr>
          <a:xfrm>
            <a:off x="2764469" y="5373718"/>
            <a:ext cx="1120217" cy="865803"/>
          </a:xfrm>
          <a:prstGeom prst="rect">
            <a:avLst/>
          </a:prstGeom>
        </p:spPr>
      </p:pic>
      <p:pic>
        <p:nvPicPr>
          <p:cNvPr id="1030" name="Picture 6" descr="Pablo Escobar Graphics Design - Free image on Pixabay"/>
          <p:cNvPicPr>
            <a:picLocks noChangeAspect="1" noChangeArrowheads="1"/>
          </p:cNvPicPr>
          <p:nvPr/>
        </p:nvPicPr>
        <p:blipFill rotWithShape="1">
          <a:blip r:embed="rId7">
            <a:extLst>
              <a:ext uri="{28A0092B-C50C-407E-A947-70E740481C1C}">
                <a14:useLocalDpi xmlns:a14="http://schemas.microsoft.com/office/drawing/2010/main" val="0"/>
              </a:ext>
            </a:extLst>
          </a:blip>
          <a:srcRect b="31441"/>
          <a:stretch/>
        </p:blipFill>
        <p:spPr bwMode="auto">
          <a:xfrm>
            <a:off x="11093297" y="1866172"/>
            <a:ext cx="1162038" cy="1141938"/>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p:cNvSpPr txBox="1"/>
          <p:nvPr/>
        </p:nvSpPr>
        <p:spPr>
          <a:xfrm>
            <a:off x="4882542" y="606529"/>
            <a:ext cx="4307399" cy="400110"/>
          </a:xfrm>
          <a:prstGeom prst="rect">
            <a:avLst/>
          </a:prstGeom>
          <a:noFill/>
        </p:spPr>
        <p:txBody>
          <a:bodyPr wrap="square" rtlCol="0">
            <a:spAutoFit/>
          </a:bodyPr>
          <a:lstStyle/>
          <a:p>
            <a:pPr algn="l"/>
            <a:r>
              <a:rPr lang="en-GB" sz="2000" b="1">
                <a:solidFill>
                  <a:schemeClr val="accent5">
                    <a:lumMod val="50000"/>
                  </a:schemeClr>
                </a:solidFill>
                <a:latin typeface="+mj-lt"/>
              </a:rPr>
              <a:t>Escucha y completa el texto.</a:t>
            </a:r>
            <a:endParaRPr lang="en-GB" sz="2000" b="1" dirty="0">
              <a:solidFill>
                <a:schemeClr val="accent5">
                  <a:lumMod val="50000"/>
                </a:schemeClr>
              </a:solidFill>
              <a:latin typeface="+mj-lt"/>
            </a:endParaRPr>
          </a:p>
        </p:txBody>
      </p:sp>
      <p:pic>
        <p:nvPicPr>
          <p:cNvPr id="7" name="Texto medellín.wav" descr="Texto medellín.wav">
            <a:hlinkClick r:id="" action="ppaction://media"/>
            <a:extLst>
              <a:ext uri="{FF2B5EF4-FFF2-40B4-BE49-F238E27FC236}">
                <a16:creationId xmlns:a16="http://schemas.microsoft.com/office/drawing/2014/main" id="{1D1B849E-D8D0-6241-8218-AF431F531D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1407" y="3461083"/>
            <a:ext cx="812800" cy="812800"/>
          </a:xfrm>
          <a:prstGeom prst="rect">
            <a:avLst/>
          </a:prstGeom>
        </p:spPr>
      </p:pic>
    </p:spTree>
    <p:extLst>
      <p:ext uri="{BB962C8B-B14F-4D97-AF65-F5344CB8AC3E}">
        <p14:creationId xmlns:p14="http://schemas.microsoft.com/office/powerpoint/2010/main" val="325598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7"/>
                </p:tgtEl>
              </p:cMediaNode>
            </p:audio>
          </p:childTnLst>
        </p:cTn>
      </p:par>
    </p:tnLst>
    <p:bldLst>
      <p:bldP spid="3" grpId="0"/>
      <p:bldP spid="11" grpId="0"/>
      <p:bldP spid="4" grpId="0"/>
      <p:bldP spid="12" grpId="0"/>
      <p:bldP spid="13" grpId="0"/>
      <p:bldP spid="14" grpId="0"/>
      <p:bldP spid="15" grpId="0"/>
      <p:bldP spid="16" grpId="0"/>
      <p:bldP spid="17" grpId="0"/>
      <p:bldP spid="18"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D91D5D-7929-A546-8501-8E246C6B8D5A}"/>
              </a:ext>
            </a:extLst>
          </p:cNvPr>
          <p:cNvSpPr txBox="1"/>
          <p:nvPr/>
        </p:nvSpPr>
        <p:spPr>
          <a:xfrm>
            <a:off x="421953" y="1012768"/>
            <a:ext cx="35702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CuadroTexto 4">
            <a:extLst>
              <a:ext uri="{FF2B5EF4-FFF2-40B4-BE49-F238E27FC236}">
                <a16:creationId xmlns:a16="http://schemas.microsoft.com/office/drawing/2014/main" id="{5DD30CD5-69C7-0747-B908-5C05C5D7143D}"/>
              </a:ext>
            </a:extLst>
          </p:cNvPr>
          <p:cNvSpPr txBox="1"/>
          <p:nvPr/>
        </p:nvSpPr>
        <p:spPr>
          <a:xfrm>
            <a:off x="421952" y="1570282"/>
            <a:ext cx="84426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elige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opción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completar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CuadroTexto 5">
            <a:extLst>
              <a:ext uri="{FF2B5EF4-FFF2-40B4-BE49-F238E27FC236}">
                <a16:creationId xmlns:a16="http://schemas.microsoft.com/office/drawing/2014/main" id="{C665D123-F32B-894A-A668-19EA8794EF8A}"/>
              </a:ext>
            </a:extLst>
          </p:cNvPr>
          <p:cNvSpPr txBox="1"/>
          <p:nvPr/>
        </p:nvSpPr>
        <p:spPr>
          <a:xfrm>
            <a:off x="421952" y="2497128"/>
            <a:ext cx="92935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Luego</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Persona A y Persona B escriben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frase en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inglés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CuadroTexto 6">
            <a:extLst>
              <a:ext uri="{FF2B5EF4-FFF2-40B4-BE49-F238E27FC236}">
                <a16:creationId xmlns:a16="http://schemas.microsoft.com/office/drawing/2014/main" id="{5A48E740-F203-064E-806C-65463363E26E}"/>
              </a:ext>
            </a:extLst>
          </p:cNvPr>
          <p:cNvSpPr txBox="1"/>
          <p:nvPr/>
        </p:nvSpPr>
        <p:spPr>
          <a:xfrm>
            <a:off x="428262" y="3150688"/>
            <a:ext cx="14590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Ejemplo:</a:t>
            </a:r>
          </a:p>
        </p:txBody>
      </p:sp>
      <p:sp>
        <p:nvSpPr>
          <p:cNvPr id="10" name="CuadroTexto 9">
            <a:extLst>
              <a:ext uri="{FF2B5EF4-FFF2-40B4-BE49-F238E27FC236}">
                <a16:creationId xmlns:a16="http://schemas.microsoft.com/office/drawing/2014/main" id="{44B29787-C12C-A944-8F8D-4E3812DEC56B}"/>
              </a:ext>
            </a:extLst>
          </p:cNvPr>
          <p:cNvSpPr txBox="1"/>
          <p:nvPr/>
        </p:nvSpPr>
        <p:spPr>
          <a:xfrm>
            <a:off x="421952" y="3730085"/>
            <a:ext cx="20265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A</a:t>
            </a:r>
          </a:p>
        </p:txBody>
      </p:sp>
      <p:sp>
        <p:nvSpPr>
          <p:cNvPr id="11" name="CuadroTexto 10">
            <a:extLst>
              <a:ext uri="{FF2B5EF4-FFF2-40B4-BE49-F238E27FC236}">
                <a16:creationId xmlns:a16="http://schemas.microsoft.com/office/drawing/2014/main" id="{C8BE25B2-DB62-F443-9E51-6194E03BC365}"/>
              </a:ext>
            </a:extLst>
          </p:cNvPr>
          <p:cNvSpPr txBox="1"/>
          <p:nvPr/>
        </p:nvSpPr>
        <p:spPr>
          <a:xfrm>
            <a:off x="6293784" y="3750853"/>
            <a:ext cx="19768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B</a:t>
            </a:r>
          </a:p>
        </p:txBody>
      </p:sp>
      <p:graphicFrame>
        <p:nvGraphicFramePr>
          <p:cNvPr id="12" name="Tabla 11">
            <a:extLst>
              <a:ext uri="{FF2B5EF4-FFF2-40B4-BE49-F238E27FC236}">
                <a16:creationId xmlns:a16="http://schemas.microsoft.com/office/drawing/2014/main" id="{3D4E31FD-5C3A-5342-BEC5-9DCC473743CA}"/>
              </a:ext>
            </a:extLst>
          </p:cNvPr>
          <p:cNvGraphicFramePr>
            <a:graphicFrameLocks noGrp="1"/>
          </p:cNvGraphicFramePr>
          <p:nvPr>
            <p:extLst>
              <p:ext uri="{D42A27DB-BD31-4B8C-83A1-F6EECF244321}">
                <p14:modId xmlns:p14="http://schemas.microsoft.com/office/powerpoint/2010/main" val="1708922562"/>
              </p:ext>
            </p:extLst>
          </p:nvPr>
        </p:nvGraphicFramePr>
        <p:xfrm>
          <a:off x="6206518" y="4308367"/>
          <a:ext cx="5721626"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x-none" sz="2200" b="1" dirty="0">
                          <a:solidFill>
                            <a:srgbClr val="203864"/>
                          </a:solidFill>
                        </a:rPr>
                        <a:t>1</a:t>
                      </a:r>
                    </a:p>
                  </a:txBody>
                  <a:tcPr anchor="ctr" anchorCtr="1"/>
                </a:tc>
                <a:tc>
                  <a:txBody>
                    <a:bodyPr/>
                    <a:lstStyle/>
                    <a:p>
                      <a:r>
                        <a:rPr lang="es-ES" sz="2200" b="0">
                          <a:solidFill>
                            <a:srgbClr val="203864"/>
                          </a:solidFill>
                        </a:rPr>
                        <a:t>era muy peligrosa</a:t>
                      </a:r>
                      <a:r>
                        <a:rPr lang="es-ES" sz="2200" b="0" baseline="0">
                          <a:solidFill>
                            <a:srgbClr val="203864"/>
                          </a:solidFill>
                        </a:rPr>
                        <a:t>.</a:t>
                      </a:r>
                      <a:endParaRPr lang="es-ES" sz="2200" b="0" dirty="0">
                        <a:solidFill>
                          <a:srgbClr val="203864"/>
                        </a:solidFill>
                      </a:endParaRPr>
                    </a:p>
                  </a:txBody>
                  <a:tcPr anchor="ctr"/>
                </a:tc>
                <a:extLst>
                  <a:ext uri="{0D108BD9-81ED-4DB2-BD59-A6C34878D82A}">
                    <a16:rowId xmlns:a16="http://schemas.microsoft.com/office/drawing/2014/main" val="2055318081"/>
                  </a:ext>
                </a:extLst>
              </a:tr>
            </a:tbl>
          </a:graphicData>
        </a:graphic>
      </p:graphicFrame>
      <p:sp>
        <p:nvSpPr>
          <p:cNvPr id="19" name="Rounded Rectangle 11">
            <a:extLst>
              <a:ext uri="{FF2B5EF4-FFF2-40B4-BE49-F238E27FC236}">
                <a16:creationId xmlns:a16="http://schemas.microsoft.com/office/drawing/2014/main" id="{A316DD52-7894-4A75-969C-CA0645DA2978}"/>
              </a:ext>
            </a:extLst>
          </p:cNvPr>
          <p:cNvSpPr/>
          <p:nvPr/>
        </p:nvSpPr>
        <p:spPr>
          <a:xfrm>
            <a:off x="9486900" y="258166"/>
            <a:ext cx="24412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escuchar</a:t>
            </a:r>
          </a:p>
        </p:txBody>
      </p:sp>
      <p:graphicFrame>
        <p:nvGraphicFramePr>
          <p:cNvPr id="21" name="Tabla 8">
            <a:extLst>
              <a:ext uri="{FF2B5EF4-FFF2-40B4-BE49-F238E27FC236}">
                <a16:creationId xmlns:a16="http://schemas.microsoft.com/office/drawing/2014/main" id="{7993FB9C-052C-3A43-AF78-03D49316B27C}"/>
              </a:ext>
            </a:extLst>
          </p:cNvPr>
          <p:cNvGraphicFramePr>
            <a:graphicFrameLocks noGrp="1"/>
          </p:cNvGraphicFramePr>
          <p:nvPr>
            <p:extLst>
              <p:ext uri="{D42A27DB-BD31-4B8C-83A1-F6EECF244321}">
                <p14:modId xmlns:p14="http://schemas.microsoft.com/office/powerpoint/2010/main" val="3993252329"/>
              </p:ext>
            </p:extLst>
          </p:nvPr>
        </p:nvGraphicFramePr>
        <p:xfrm>
          <a:off x="374374" y="4308367"/>
          <a:ext cx="5721626"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x-none" sz="2200" b="1" dirty="0">
                          <a:solidFill>
                            <a:srgbClr val="203864"/>
                          </a:solidFill>
                        </a:rPr>
                        <a:t>1</a:t>
                      </a:r>
                    </a:p>
                  </a:txBody>
                  <a:tcPr anchor="ctr" anchorCtr="1"/>
                </a:tc>
                <a:tc>
                  <a:txBody>
                    <a:bodyPr/>
                    <a:lstStyle/>
                    <a:p>
                      <a:r>
                        <a:rPr lang="en-GB" sz="2200" b="0">
                          <a:solidFill>
                            <a:srgbClr val="203864"/>
                          </a:solidFill>
                        </a:rPr>
                        <a:t>Es cierto, la vida en Medellín</a:t>
                      </a:r>
                      <a:r>
                        <a:rPr lang="en-GB" sz="2200" b="0" baseline="0">
                          <a:solidFill>
                            <a:srgbClr val="203864"/>
                          </a:solidFill>
                        </a:rPr>
                        <a:t>…</a:t>
                      </a:r>
                      <a:endParaRPr lang="es-ES" sz="2200" b="0" dirty="0">
                        <a:solidFill>
                          <a:srgbClr val="203864"/>
                        </a:solidFill>
                      </a:endParaRPr>
                    </a:p>
                  </a:txBody>
                  <a:tcPr anchor="ctr"/>
                </a:tc>
                <a:extLst>
                  <a:ext uri="{0D108BD9-81ED-4DB2-BD59-A6C34878D82A}">
                    <a16:rowId xmlns:a16="http://schemas.microsoft.com/office/drawing/2014/main" val="2055318081"/>
                  </a:ext>
                </a:extLst>
              </a:tr>
            </a:tbl>
          </a:graphicData>
        </a:graphic>
      </p:graphicFrame>
      <p:pic>
        <p:nvPicPr>
          <p:cNvPr id="23"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262" y="5295582"/>
            <a:ext cx="1233251" cy="982254"/>
          </a:xfrm>
          <a:prstGeom prst="rect">
            <a:avLst/>
          </a:prstGeom>
        </p:spPr>
      </p:pic>
      <p:sp>
        <p:nvSpPr>
          <p:cNvPr id="8" name="TextBox 7"/>
          <p:cNvSpPr txBox="1"/>
          <p:nvPr/>
        </p:nvSpPr>
        <p:spPr>
          <a:xfrm>
            <a:off x="1887316" y="5583650"/>
            <a:ext cx="88314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It’s true, life in Medellín was</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 used to be very dangerous</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itle 1"/>
          <p:cNvSpPr>
            <a:spLocks noGrp="1"/>
          </p:cNvSpPr>
          <p:nvPr>
            <p:ph type="title" idx="4294967295"/>
          </p:nvPr>
        </p:nvSpPr>
        <p:spPr>
          <a:xfrm>
            <a:off x="421952" y="337904"/>
            <a:ext cx="8836348" cy="549944"/>
          </a:xfrm>
        </p:spPr>
        <p:txBody>
          <a:bodyPr>
            <a:noAutofit/>
          </a:bodyPr>
          <a:lstStyle/>
          <a:p>
            <a:r>
              <a:rPr lang="x-none" sz="2400" b="1" dirty="0"/>
              <a:t>Hablamos </a:t>
            </a:r>
            <a:r>
              <a:rPr lang="x-none" sz="2400" b="1"/>
              <a:t>sobre </a:t>
            </a:r>
            <a:r>
              <a:rPr lang="en-GB" sz="2400" b="1"/>
              <a:t>el pasado de Medellín</a:t>
            </a:r>
            <a:r>
              <a:rPr lang="x-none" sz="2400" b="1"/>
              <a:t> </a:t>
            </a:r>
            <a:r>
              <a:rPr lang="x-none" sz="2400" b="1" dirty="0"/>
              <a:t>en parejas.</a:t>
            </a:r>
          </a:p>
        </p:txBody>
      </p:sp>
      <p:pic>
        <p:nvPicPr>
          <p:cNvPr id="1030" name="Picture 6" descr="city during dayti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3885" y="935531"/>
            <a:ext cx="2064259" cy="3096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85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0557" y="128180"/>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Rounded Rectangle 2"/>
          <p:cNvSpPr/>
          <p:nvPr/>
        </p:nvSpPr>
        <p:spPr>
          <a:xfrm>
            <a:off x="5489386" y="128180"/>
            <a:ext cx="6352094"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Rectangle 5"/>
          <p:cNvSpPr/>
          <p:nvPr/>
        </p:nvSpPr>
        <p:spPr>
          <a:xfrm>
            <a:off x="383987" y="2518391"/>
            <a:ext cx="22781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5</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 Poca</a:t>
            </a:r>
            <a:r>
              <a:rPr kumimoji="0" lang="es-ES" sz="2000" b="0" i="0" u="none" strike="noStrike" kern="1200" cap="none" spc="0" normalizeH="0" noProof="0">
                <a:ln>
                  <a:noFill/>
                </a:ln>
                <a:solidFill>
                  <a:srgbClr val="203864"/>
                </a:solidFill>
                <a:effectLst/>
                <a:uLnTx/>
                <a:uFillTx/>
                <a:latin typeface="Century Gothic" panose="020F0302020204030204"/>
                <a:ea typeface="+mn-ea"/>
                <a:cs typeface="+mn-cs"/>
              </a:rPr>
              <a:t> gente</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6"/>
          <p:cNvSpPr/>
          <p:nvPr/>
        </p:nvSpPr>
        <p:spPr>
          <a:xfrm>
            <a:off x="383986" y="2005143"/>
            <a:ext cx="459559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4</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 El Cartel de Medellín…</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 name="Rectangle 7"/>
          <p:cNvSpPr/>
          <p:nvPr/>
        </p:nvSpPr>
        <p:spPr>
          <a:xfrm>
            <a:off x="383987" y="1090498"/>
            <a:ext cx="422102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2</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 Trabajar en el narcotráfico*… </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Rectangle 8"/>
          <p:cNvSpPr/>
          <p:nvPr/>
        </p:nvSpPr>
        <p:spPr>
          <a:xfrm>
            <a:off x="383987" y="1552163"/>
            <a:ext cx="506260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3</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 Mucha gente de los barrios pobres…</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Rectangle 9"/>
          <p:cNvSpPr/>
          <p:nvPr/>
        </p:nvSpPr>
        <p:spPr>
          <a:xfrm>
            <a:off x="389259" y="611725"/>
            <a:ext cx="17812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1</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 Medellín…</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Rectangle 10"/>
          <p:cNvSpPr/>
          <p:nvPr/>
        </p:nvSpPr>
        <p:spPr>
          <a:xfrm>
            <a:off x="5640626" y="2077020"/>
            <a:ext cx="530010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203864"/>
                </a:solidFill>
                <a:effectLst/>
                <a:uLnTx/>
                <a:uFillTx/>
                <a:latin typeface="Century Gothic" panose="020F0302020204030204"/>
                <a:ea typeface="+mn-ea"/>
                <a:cs typeface="+mn-cs"/>
              </a:rPr>
              <a:t>d) </a:t>
            </a:r>
            <a:r>
              <a:rPr kumimoji="0" lang="es-ES" sz="2000" i="0" u="none" strike="noStrike" kern="1200" cap="none" spc="0" normalizeH="0" baseline="0" noProof="0">
                <a:ln>
                  <a:noFill/>
                </a:ln>
                <a:solidFill>
                  <a:srgbClr val="203864"/>
                </a:solidFill>
                <a:effectLst/>
                <a:uLnTx/>
                <a:uFillTx/>
                <a:latin typeface="Century Gothic" panose="020F0302020204030204"/>
                <a:ea typeface="+mn-ea"/>
                <a:cs typeface="+mn-cs"/>
              </a:rPr>
              <a:t>era</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 normal en Medellín en los años 80.</a:t>
            </a: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 name="Rectangle 11"/>
          <p:cNvSpPr/>
          <p:nvPr/>
        </p:nvSpPr>
        <p:spPr>
          <a:xfrm>
            <a:off x="5669416" y="491362"/>
            <a:ext cx="409759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203864"/>
                </a:solidFill>
                <a:effectLst/>
                <a:uLnTx/>
                <a:uFillTx/>
                <a:latin typeface="Century Gothic" panose="020F0302020204030204"/>
                <a:ea typeface="+mn-ea"/>
                <a:cs typeface="+mn-cs"/>
              </a:rPr>
              <a:t>a) </a:t>
            </a:r>
            <a:r>
              <a:rPr kumimoji="0" lang="es-ES" sz="2000" i="0" u="none" strike="noStrike" kern="1200" cap="none" spc="0" normalizeH="0" baseline="0" noProof="0">
                <a:ln>
                  <a:noFill/>
                </a:ln>
                <a:solidFill>
                  <a:srgbClr val="203864"/>
                </a:solidFill>
                <a:effectLst/>
                <a:uLnTx/>
                <a:uFillTx/>
                <a:latin typeface="Century Gothic" panose="020F0302020204030204"/>
                <a:ea typeface="+mn-ea"/>
                <a:cs typeface="+mn-cs"/>
              </a:rPr>
              <a:t>quería</a:t>
            </a:r>
            <a:r>
              <a:rPr kumimoji="0" lang="es-ES" sz="2000" b="1" i="1" u="none" strike="noStrike" kern="1200" cap="none" spc="0" normalizeH="0" baseline="0" noProof="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mandar a</a:t>
            </a:r>
            <a:r>
              <a:rPr kumimoji="0" lang="es-ES" sz="2000" b="0" i="0" u="none" strike="noStrike" kern="1200" cap="none" spc="0" normalizeH="0" noProof="0">
                <a:ln>
                  <a:noFill/>
                </a:ln>
                <a:solidFill>
                  <a:srgbClr val="203864"/>
                </a:solidFill>
                <a:effectLst/>
                <a:uLnTx/>
                <a:uFillTx/>
                <a:latin typeface="Century Gothic" panose="020F0302020204030204"/>
                <a:ea typeface="+mn-ea"/>
                <a:cs typeface="+mn-cs"/>
              </a:rPr>
              <a:t> Escobar a la cárcel* en Estados Unidos.</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Rectangle 13"/>
          <p:cNvSpPr/>
          <p:nvPr/>
        </p:nvSpPr>
        <p:spPr>
          <a:xfrm>
            <a:off x="5669415" y="1122982"/>
            <a:ext cx="632596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203864"/>
                </a:solidFill>
                <a:effectLst/>
                <a:uLnTx/>
                <a:uFillTx/>
                <a:latin typeface="Century Gothic" panose="020F0302020204030204"/>
                <a:ea typeface="+mn-ea"/>
                <a:cs typeface="+mn-cs"/>
              </a:rPr>
              <a:t>b) </a:t>
            </a:r>
            <a:r>
              <a:rPr kumimoji="0" lang="es-ES" sz="2000" i="0" u="none" strike="noStrike" kern="1200" cap="none" spc="0" normalizeH="0" baseline="0" noProof="0">
                <a:ln>
                  <a:noFill/>
                </a:ln>
                <a:solidFill>
                  <a:srgbClr val="203864"/>
                </a:solidFill>
                <a:effectLst/>
                <a:uLnTx/>
                <a:uFillTx/>
                <a:latin typeface="Century Gothic" panose="020F0302020204030204"/>
                <a:ea typeface="+mn-ea"/>
                <a:cs typeface="+mn-cs"/>
              </a:rPr>
              <a:t>era un grupo que</a:t>
            </a:r>
            <a:r>
              <a:rPr kumimoji="0" lang="es-ES" sz="2000" i="0" u="none" strike="noStrike" kern="1200" cap="none" spc="0" normalizeH="0" noProof="0">
                <a:ln>
                  <a:noFill/>
                </a:ln>
                <a:solidFill>
                  <a:srgbClr val="203864"/>
                </a:solidFill>
                <a:effectLst/>
                <a:uLnTx/>
                <a:uFillTx/>
                <a:latin typeface="Century Gothic" panose="020F0302020204030204"/>
                <a:ea typeface="+mn-ea"/>
                <a:cs typeface="+mn-cs"/>
              </a:rPr>
              <a:t> </a:t>
            </a:r>
            <a:r>
              <a:rPr kumimoji="0" lang="es-ES" sz="2000" i="0" u="none" strike="noStrike" kern="1200" cap="none" spc="0" normalizeH="0" baseline="0" noProof="0">
                <a:ln>
                  <a:noFill/>
                </a:ln>
                <a:solidFill>
                  <a:srgbClr val="203864"/>
                </a:solidFill>
                <a:effectLst/>
                <a:uLnTx/>
                <a:uFillTx/>
                <a:latin typeface="Century Gothic" panose="020F0302020204030204"/>
                <a:ea typeface="+mn-ea"/>
                <a:cs typeface="+mn-cs"/>
              </a:rPr>
              <a:t>mandaba drogas* al extranjero.</a:t>
            </a:r>
            <a:endParaRPr kumimoji="0" lang="es-ES" sz="200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5" name="Rectangle 14"/>
          <p:cNvSpPr/>
          <p:nvPr/>
        </p:nvSpPr>
        <p:spPr>
          <a:xfrm>
            <a:off x="5669413" y="1710085"/>
            <a:ext cx="497604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203864"/>
                </a:solidFill>
                <a:effectLst/>
                <a:uLnTx/>
                <a:uFillTx/>
                <a:latin typeface="Century Gothic" panose="020F0302020204030204"/>
                <a:ea typeface="+mn-ea"/>
                <a:cs typeface="+mn-cs"/>
              </a:rPr>
              <a:t>c) </a:t>
            </a:r>
            <a:r>
              <a:rPr kumimoji="0" lang="es-ES" sz="2000" i="0" u="none" strike="noStrike" kern="1200" cap="none" spc="0" normalizeH="0" baseline="0" noProof="0">
                <a:ln>
                  <a:noFill/>
                </a:ln>
                <a:solidFill>
                  <a:srgbClr val="203864"/>
                </a:solidFill>
                <a:effectLst/>
                <a:uLnTx/>
                <a:uFillTx/>
                <a:latin typeface="Century Gothic" panose="020F0302020204030204"/>
                <a:ea typeface="+mn-ea"/>
                <a:cs typeface="+mn-cs"/>
              </a:rPr>
              <a:t>era</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 un</a:t>
            </a:r>
            <a:r>
              <a:rPr kumimoji="0" lang="es-ES" sz="2000" b="0" i="0" u="none" strike="noStrike" kern="1200" cap="none" spc="0" normalizeH="0" noProof="0">
                <a:ln>
                  <a:noFill/>
                </a:ln>
                <a:solidFill>
                  <a:srgbClr val="203864"/>
                </a:solidFill>
                <a:effectLst/>
                <a:uLnTx/>
                <a:uFillTx/>
                <a:latin typeface="Century Gothic" panose="020F0302020204030204"/>
                <a:ea typeface="+mn-ea"/>
                <a:cs typeface="+mn-cs"/>
              </a:rPr>
              <a:t> país con muchos problemas</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a:t>
            </a: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6" name="Rectangle 15"/>
          <p:cNvSpPr/>
          <p:nvPr/>
        </p:nvSpPr>
        <p:spPr>
          <a:xfrm>
            <a:off x="5669413" y="2439985"/>
            <a:ext cx="670261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203864"/>
                </a:solidFill>
                <a:effectLst/>
                <a:uLnTx/>
                <a:uFillTx/>
                <a:latin typeface="Century Gothic" panose="020F0302020204030204"/>
                <a:ea typeface="+mn-ea"/>
                <a:cs typeface="+mn-cs"/>
              </a:rPr>
              <a:t>e) </a:t>
            </a:r>
            <a:r>
              <a:rPr kumimoji="0" lang="es-ES" sz="2000" i="0" u="none" strike="noStrike" kern="1200" cap="none" spc="0" normalizeH="0" baseline="0" noProof="0">
                <a:ln>
                  <a:noFill/>
                </a:ln>
                <a:solidFill>
                  <a:srgbClr val="203864"/>
                </a:solidFill>
                <a:effectLst/>
                <a:uLnTx/>
                <a:uFillTx/>
                <a:latin typeface="Century Gothic" panose="020F0302020204030204"/>
                <a:ea typeface="+mn-ea"/>
                <a:cs typeface="+mn-cs"/>
              </a:rPr>
              <a:t>viajaba</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 mucho para proteger a su familia</a:t>
            </a:r>
            <a:r>
              <a:rPr kumimoji="0" lang="es-ES" sz="2000" b="0" i="0" u="none" strike="noStrike" kern="1200" cap="none" spc="0" normalizeH="0" noProof="0">
                <a:ln>
                  <a:noFill/>
                </a:ln>
                <a:solidFill>
                  <a:srgbClr val="203864"/>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noProof="0">
                <a:ln>
                  <a:noFill/>
                </a:ln>
                <a:solidFill>
                  <a:srgbClr val="203864"/>
                </a:solidFill>
                <a:effectLst/>
                <a:uLnTx/>
                <a:uFillTx/>
                <a:latin typeface="Century Gothic" panose="020F0302020204030204"/>
                <a:ea typeface="+mn-ea"/>
                <a:cs typeface="+mn-cs"/>
              </a:rPr>
              <a:t>Era esencial.</a:t>
            </a: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7" name="CuadroTexto 9">
            <a:extLst>
              <a:ext uri="{FF2B5EF4-FFF2-40B4-BE49-F238E27FC236}">
                <a16:creationId xmlns:a16="http://schemas.microsoft.com/office/drawing/2014/main" id="{44B29787-C12C-A944-8F8D-4E3812DEC56B}"/>
              </a:ext>
            </a:extLst>
          </p:cNvPr>
          <p:cNvSpPr txBox="1"/>
          <p:nvPr/>
        </p:nvSpPr>
        <p:spPr>
          <a:xfrm>
            <a:off x="483774" y="197795"/>
            <a:ext cx="17171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A</a:t>
            </a:r>
          </a:p>
        </p:txBody>
      </p:sp>
      <p:sp>
        <p:nvSpPr>
          <p:cNvPr id="18" name="CuadroTexto 10">
            <a:extLst>
              <a:ext uri="{FF2B5EF4-FFF2-40B4-BE49-F238E27FC236}">
                <a16:creationId xmlns:a16="http://schemas.microsoft.com/office/drawing/2014/main" id="{C8BE25B2-DB62-F443-9E51-6194E03BC365}"/>
              </a:ext>
            </a:extLst>
          </p:cNvPr>
          <p:cNvSpPr txBox="1"/>
          <p:nvPr/>
        </p:nvSpPr>
        <p:spPr>
          <a:xfrm>
            <a:off x="5640626" y="160463"/>
            <a:ext cx="17171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Estudiante </a:t>
            </a:r>
            <a:r>
              <a:rPr kumimoji="0" lang="en-GB" sz="2000" b="1" i="0" u="none" strike="noStrike" kern="1200" cap="none" spc="0" normalizeH="0" baseline="0" noProof="0" smtClean="0">
                <a:ln>
                  <a:noFill/>
                </a:ln>
                <a:solidFill>
                  <a:srgbClr val="4472C4">
                    <a:lumMod val="50000"/>
                  </a:srgbClr>
                </a:solidFill>
                <a:effectLst/>
                <a:uLnTx/>
                <a:uFillTx/>
                <a:latin typeface="Century Gothic" panose="020F0302020204030204"/>
                <a:ea typeface="+mn-ea"/>
                <a:cs typeface="+mn-cs"/>
              </a:rPr>
              <a:t>A</a:t>
            </a:r>
            <a:endPar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ounded Rectangle 19"/>
          <p:cNvSpPr/>
          <p:nvPr/>
        </p:nvSpPr>
        <p:spPr>
          <a:xfrm>
            <a:off x="303745" y="3308997"/>
            <a:ext cx="6352094"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CuadroTexto 10">
            <a:extLst>
              <a:ext uri="{FF2B5EF4-FFF2-40B4-BE49-F238E27FC236}">
                <a16:creationId xmlns:a16="http://schemas.microsoft.com/office/drawing/2014/main" id="{C8BE25B2-DB62-F443-9E51-6194E03BC365}"/>
              </a:ext>
            </a:extLst>
          </p:cNvPr>
          <p:cNvSpPr txBox="1"/>
          <p:nvPr/>
        </p:nvSpPr>
        <p:spPr>
          <a:xfrm>
            <a:off x="513803" y="3344684"/>
            <a:ext cx="17171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Estudiante </a:t>
            </a:r>
            <a:r>
              <a:rPr kumimoji="0" lang="en-GB" sz="2000" b="1" i="0" u="none" strike="noStrike" kern="1200" cap="none" spc="0" normalizeH="0" baseline="0" noProof="0" smtClean="0">
                <a:ln>
                  <a:noFill/>
                </a:ln>
                <a:solidFill>
                  <a:srgbClr val="4472C4">
                    <a:lumMod val="50000"/>
                  </a:srgbClr>
                </a:solidFill>
                <a:effectLst/>
                <a:uLnTx/>
                <a:uFillTx/>
                <a:latin typeface="Century Gothic" panose="020F0302020204030204"/>
                <a:ea typeface="+mn-ea"/>
                <a:cs typeface="+mn-cs"/>
              </a:rPr>
              <a:t>B</a:t>
            </a:r>
            <a:endPar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23" name="Straight Connector 22"/>
          <p:cNvCxnSpPr/>
          <p:nvPr/>
        </p:nvCxnSpPr>
        <p:spPr>
          <a:xfrm>
            <a:off x="612648" y="3196980"/>
            <a:ext cx="11228832" cy="29175"/>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6835867" y="3308996"/>
            <a:ext cx="5105400" cy="2974717"/>
            <a:chOff x="762000" y="3301133"/>
            <a:chExt cx="5105400" cy="2974717"/>
          </a:xfrm>
        </p:grpSpPr>
        <p:sp>
          <p:nvSpPr>
            <p:cNvPr id="19" name="Rounded Rectangle 18"/>
            <p:cNvSpPr/>
            <p:nvPr/>
          </p:nvSpPr>
          <p:spPr>
            <a:xfrm>
              <a:off x="762000" y="3301133"/>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CuadroTexto 9">
              <a:extLst>
                <a:ext uri="{FF2B5EF4-FFF2-40B4-BE49-F238E27FC236}">
                  <a16:creationId xmlns:a16="http://schemas.microsoft.com/office/drawing/2014/main" id="{44B29787-C12C-A944-8F8D-4E3812DEC56B}"/>
                </a:ext>
              </a:extLst>
            </p:cNvPr>
            <p:cNvSpPr txBox="1"/>
            <p:nvPr/>
          </p:nvSpPr>
          <p:spPr>
            <a:xfrm>
              <a:off x="954822" y="3321996"/>
              <a:ext cx="171713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ectangle 29"/>
            <p:cNvSpPr/>
            <p:nvPr/>
          </p:nvSpPr>
          <p:spPr>
            <a:xfrm>
              <a:off x="799659" y="5708458"/>
              <a:ext cx="40221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10</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 El gobierno…</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1" name="Rectangle 30"/>
            <p:cNvSpPr/>
            <p:nvPr/>
          </p:nvSpPr>
          <p:spPr>
            <a:xfrm>
              <a:off x="878766" y="5207685"/>
              <a:ext cx="325155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9</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 Pablo Escobar…</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2" name="Rectangle 31"/>
            <p:cNvSpPr/>
            <p:nvPr/>
          </p:nvSpPr>
          <p:spPr>
            <a:xfrm>
              <a:off x="849380" y="4216877"/>
              <a:ext cx="246219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7. Colombia…</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3" name="Rectangle 32"/>
            <p:cNvSpPr/>
            <p:nvPr/>
          </p:nvSpPr>
          <p:spPr>
            <a:xfrm>
              <a:off x="878766" y="4732597"/>
              <a:ext cx="386392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8</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 El Cartel</a:t>
              </a:r>
              <a:r>
                <a:rPr kumimoji="0" lang="es-ES" sz="2000" b="0" i="0" u="none" strike="noStrike" kern="1200" cap="none" spc="0" normalizeH="0" noProof="0">
                  <a:ln>
                    <a:noFill/>
                  </a:ln>
                  <a:solidFill>
                    <a:srgbClr val="203864"/>
                  </a:solidFill>
                  <a:effectLst/>
                  <a:uLnTx/>
                  <a:uFillTx/>
                  <a:latin typeface="Century Gothic" panose="020F0302020204030204"/>
                  <a:ea typeface="+mn-ea"/>
                  <a:cs typeface="+mn-cs"/>
                </a:rPr>
                <a:t> de Medellín…</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4" name="Rectangle 33"/>
            <p:cNvSpPr/>
            <p:nvPr/>
          </p:nvSpPr>
          <p:spPr>
            <a:xfrm>
              <a:off x="849380" y="3724898"/>
              <a:ext cx="27270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6</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 Matar a policías…</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sp>
        <p:nvSpPr>
          <p:cNvPr id="36" name="Rectangle 35"/>
          <p:cNvSpPr/>
          <p:nvPr/>
        </p:nvSpPr>
        <p:spPr>
          <a:xfrm>
            <a:off x="483774" y="3746871"/>
            <a:ext cx="703840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203864"/>
                </a:solidFill>
                <a:effectLst/>
                <a:uLnTx/>
                <a:uFillTx/>
                <a:latin typeface="Century Gothic" panose="020F0302020204030204"/>
                <a:ea typeface="+mn-ea"/>
                <a:cs typeface="+mn-cs"/>
              </a:rPr>
              <a:t>a) </a:t>
            </a:r>
            <a:r>
              <a:rPr kumimoji="0" lang="es-ES" sz="2000" i="0" u="none" strike="noStrike" kern="1200" cap="none" spc="0" normalizeH="0" baseline="0" noProof="0">
                <a:ln>
                  <a:noFill/>
                </a:ln>
                <a:solidFill>
                  <a:srgbClr val="203864"/>
                </a:solidFill>
                <a:effectLst/>
                <a:uLnTx/>
                <a:uFillTx/>
                <a:latin typeface="Century Gothic" panose="020F0302020204030204"/>
                <a:ea typeface="+mn-ea"/>
                <a:cs typeface="+mn-cs"/>
              </a:rPr>
              <a:t>pensaba que </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Escobar era un gran hombre.</a:t>
            </a: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7" name="Rectangle 36"/>
          <p:cNvSpPr/>
          <p:nvPr/>
        </p:nvSpPr>
        <p:spPr>
          <a:xfrm>
            <a:off x="483773" y="4241226"/>
            <a:ext cx="409759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203864"/>
                </a:solidFill>
                <a:effectLst/>
                <a:uLnTx/>
                <a:uFillTx/>
                <a:latin typeface="Century Gothic" panose="020F0302020204030204"/>
                <a:ea typeface="+mn-ea"/>
                <a:cs typeface="+mn-cs"/>
              </a:rPr>
              <a:t>b) </a:t>
            </a:r>
            <a:r>
              <a:rPr kumimoji="0" lang="es-ES" sz="2000" i="0" u="none" strike="noStrike" kern="1200" cap="none" spc="0" normalizeH="0" baseline="0" noProof="0">
                <a:ln>
                  <a:noFill/>
                </a:ln>
                <a:solidFill>
                  <a:srgbClr val="203864"/>
                </a:solidFill>
                <a:effectLst/>
                <a:uLnTx/>
                <a:uFillTx/>
                <a:latin typeface="Century Gothic" panose="020F0302020204030204"/>
                <a:ea typeface="+mn-ea"/>
                <a:cs typeface="+mn-cs"/>
              </a:rPr>
              <a:t>era</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 la única opción a veces.</a:t>
            </a: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8" name="Rectangle 37"/>
          <p:cNvSpPr/>
          <p:nvPr/>
        </p:nvSpPr>
        <p:spPr>
          <a:xfrm>
            <a:off x="483774" y="5816882"/>
            <a:ext cx="456887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203864"/>
                </a:solidFill>
                <a:effectLst/>
                <a:uLnTx/>
                <a:uFillTx/>
                <a:latin typeface="Century Gothic" panose="020F0302020204030204"/>
                <a:ea typeface="+mn-ea"/>
                <a:cs typeface="+mn-cs"/>
              </a:rPr>
              <a:t>e) </a:t>
            </a:r>
            <a:r>
              <a:rPr kumimoji="0" lang="es-ES" sz="2000" i="0" u="none" strike="noStrike" kern="1200" cap="none" spc="0" normalizeH="0" baseline="0" noProof="0">
                <a:ln>
                  <a:noFill/>
                </a:ln>
                <a:solidFill>
                  <a:srgbClr val="203864"/>
                </a:solidFill>
                <a:effectLst/>
                <a:uLnTx/>
                <a:uFillTx/>
                <a:latin typeface="Century Gothic" panose="020F0302020204030204"/>
                <a:ea typeface="+mn-ea"/>
                <a:cs typeface="+mn-cs"/>
              </a:rPr>
              <a:t>era</a:t>
            </a:r>
            <a:r>
              <a:rPr kumimoji="0" lang="es-ES" sz="2000" b="1" i="0" u="none" strike="noStrike" kern="1200" cap="none" spc="0" normalizeH="0" baseline="0" noProof="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un buen lugar para el</a:t>
            </a:r>
            <a:r>
              <a:rPr kumimoji="0" lang="es-ES" sz="2000" b="0" i="0" u="none" strike="noStrike" kern="1200" cap="none" spc="0" normalizeH="0" noProof="0">
                <a:ln>
                  <a:noFill/>
                </a:ln>
                <a:solidFill>
                  <a:srgbClr val="203864"/>
                </a:solidFill>
                <a:effectLst/>
                <a:uLnTx/>
                <a:uFillTx/>
                <a:latin typeface="Century Gothic" panose="020F0302020204030204"/>
                <a:ea typeface="+mn-ea"/>
                <a:cs typeface="+mn-cs"/>
              </a:rPr>
              <a:t> cartel.</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9" name="Rectangle 38"/>
          <p:cNvSpPr/>
          <p:nvPr/>
        </p:nvSpPr>
        <p:spPr>
          <a:xfrm>
            <a:off x="483774" y="5111439"/>
            <a:ext cx="643335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203864"/>
                </a:solidFill>
                <a:effectLst/>
                <a:uLnTx/>
                <a:uFillTx/>
                <a:latin typeface="Century Gothic" panose="020F0302020204030204"/>
                <a:ea typeface="+mn-ea"/>
                <a:cs typeface="+mn-cs"/>
              </a:rPr>
              <a:t>d) </a:t>
            </a:r>
            <a:r>
              <a:rPr kumimoji="0" lang="es-ES" sz="2000" i="0" u="none" strike="noStrike" kern="1200" cap="none" spc="0" normalizeH="0" baseline="0" noProof="0">
                <a:ln>
                  <a:noFill/>
                </a:ln>
                <a:solidFill>
                  <a:srgbClr val="203864"/>
                </a:solidFill>
                <a:effectLst/>
                <a:uLnTx/>
                <a:uFillTx/>
                <a:latin typeface="Century Gothic" panose="020F0302020204030204"/>
                <a:ea typeface="+mn-ea"/>
                <a:cs typeface="+mn-cs"/>
              </a:rPr>
              <a:t>era</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 una organización criminal que ganaba mucho dinero.</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5" name="Rectangle 34"/>
          <p:cNvSpPr/>
          <p:nvPr/>
        </p:nvSpPr>
        <p:spPr>
          <a:xfrm>
            <a:off x="483773" y="4679701"/>
            <a:ext cx="542688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203864"/>
                </a:solidFill>
                <a:effectLst/>
                <a:uLnTx/>
                <a:uFillTx/>
                <a:latin typeface="Century Gothic" panose="020F0302020204030204"/>
                <a:ea typeface="+mn-ea"/>
                <a:cs typeface="+mn-cs"/>
              </a:rPr>
              <a:t>c) </a:t>
            </a:r>
            <a:r>
              <a:rPr kumimoji="0" lang="es-ES" sz="2000" i="0" u="none" strike="noStrike" kern="1200" cap="none" spc="0" normalizeH="0" baseline="0" noProof="0">
                <a:ln>
                  <a:noFill/>
                </a:ln>
                <a:solidFill>
                  <a:srgbClr val="203864"/>
                </a:solidFill>
                <a:effectLst/>
                <a:uLnTx/>
                <a:uFillTx/>
                <a:latin typeface="Century Gothic" panose="020F0302020204030204"/>
                <a:ea typeface="+mn-ea"/>
                <a:cs typeface="+mn-cs"/>
              </a:rPr>
              <a:t>vivía una vida tranquila.</a:t>
            </a:r>
            <a:endParaRPr kumimoji="0" lang="es-ES" sz="200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2" name="TextBox 41"/>
          <p:cNvSpPr txBox="1"/>
          <p:nvPr/>
        </p:nvSpPr>
        <p:spPr>
          <a:xfrm>
            <a:off x="9682624" y="432203"/>
            <a:ext cx="2312760" cy="400110"/>
          </a:xfrm>
          <a:prstGeom prst="rect">
            <a:avLst/>
          </a:prstGeom>
          <a:noFill/>
        </p:spPr>
        <p:txBody>
          <a:bodyPr wrap="square" rtlCol="0">
            <a:spAutoFit/>
          </a:bodyPr>
          <a:lstStyle/>
          <a:p>
            <a:pPr algn="l"/>
            <a:r>
              <a:rPr lang="en-GB" sz="2000" b="1" i="1">
                <a:solidFill>
                  <a:schemeClr val="accent5">
                    <a:lumMod val="50000"/>
                  </a:schemeClr>
                </a:solidFill>
                <a:latin typeface="+mj-lt"/>
              </a:rPr>
              <a:t>*la droga = drug</a:t>
            </a:r>
            <a:endParaRPr lang="en-GB" sz="2000" b="1" i="1" dirty="0">
              <a:solidFill>
                <a:schemeClr val="accent5">
                  <a:lumMod val="50000"/>
                </a:schemeClr>
              </a:solidFill>
              <a:latin typeface="+mj-lt"/>
            </a:endParaRPr>
          </a:p>
        </p:txBody>
      </p:sp>
      <p:sp>
        <p:nvSpPr>
          <p:cNvPr id="43" name="TextBox 42"/>
          <p:cNvSpPr txBox="1"/>
          <p:nvPr/>
        </p:nvSpPr>
        <p:spPr>
          <a:xfrm>
            <a:off x="9233320" y="84589"/>
            <a:ext cx="2548541" cy="400110"/>
          </a:xfrm>
          <a:prstGeom prst="rect">
            <a:avLst/>
          </a:prstGeom>
          <a:noFill/>
        </p:spPr>
        <p:txBody>
          <a:bodyPr wrap="square" rtlCol="0">
            <a:spAutoFit/>
          </a:bodyPr>
          <a:lstStyle/>
          <a:p>
            <a:pPr algn="l"/>
            <a:r>
              <a:rPr lang="en-GB" sz="2000" b="1" i="1">
                <a:solidFill>
                  <a:schemeClr val="accent5">
                    <a:lumMod val="50000"/>
                  </a:schemeClr>
                </a:solidFill>
                <a:latin typeface="+mj-lt"/>
              </a:rPr>
              <a:t>*la cárcel = prison</a:t>
            </a:r>
            <a:endParaRPr lang="en-GB" sz="2000" b="1" i="1" dirty="0">
              <a:solidFill>
                <a:schemeClr val="accent5">
                  <a:lumMod val="50000"/>
                </a:schemeClr>
              </a:solidFill>
              <a:latin typeface="+mj-lt"/>
            </a:endParaRPr>
          </a:p>
        </p:txBody>
      </p:sp>
      <p:sp>
        <p:nvSpPr>
          <p:cNvPr id="45" name="TextBox 44"/>
          <p:cNvSpPr txBox="1"/>
          <p:nvPr/>
        </p:nvSpPr>
        <p:spPr>
          <a:xfrm>
            <a:off x="3060811" y="202459"/>
            <a:ext cx="2312760" cy="707886"/>
          </a:xfrm>
          <a:prstGeom prst="rect">
            <a:avLst/>
          </a:prstGeom>
          <a:noFill/>
        </p:spPr>
        <p:txBody>
          <a:bodyPr wrap="square" rtlCol="0">
            <a:spAutoFit/>
          </a:bodyPr>
          <a:lstStyle/>
          <a:p>
            <a:pPr algn="l"/>
            <a:r>
              <a:rPr lang="en-GB" sz="2000" b="1" i="1">
                <a:solidFill>
                  <a:schemeClr val="accent5">
                    <a:lumMod val="50000"/>
                  </a:schemeClr>
                </a:solidFill>
                <a:latin typeface="+mj-lt"/>
              </a:rPr>
              <a:t>*el narcotráfico = drug trafficking</a:t>
            </a:r>
            <a:endParaRPr lang="en-GB" sz="2000" b="1" i="1" dirty="0">
              <a:solidFill>
                <a:schemeClr val="accent5">
                  <a:lumMod val="50000"/>
                </a:schemeClr>
              </a:solidFill>
              <a:latin typeface="+mj-lt"/>
            </a:endParaRPr>
          </a:p>
        </p:txBody>
      </p:sp>
    </p:spTree>
    <p:extLst>
      <p:ext uri="{BB962C8B-B14F-4D97-AF65-F5344CB8AC3E}">
        <p14:creationId xmlns:p14="http://schemas.microsoft.com/office/powerpoint/2010/main" val="16944407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788" y="5324303"/>
            <a:ext cx="1247724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5</a:t>
            </a:r>
            <a:r>
              <a:rPr kumimoji="0" lang="es-ES" sz="2200" b="1" i="0" u="none" strike="noStrike" kern="1200" cap="none" spc="0" normalizeH="0" baseline="0" noProof="0">
                <a:ln>
                  <a:noFill/>
                </a:ln>
                <a:solidFill>
                  <a:srgbClr val="203864"/>
                </a:solidFill>
                <a:effectLst/>
                <a:uLnTx/>
                <a:uFillTx/>
                <a:latin typeface="Century Gothic" panose="020F0302020204030204"/>
                <a:ea typeface="+mn-ea"/>
                <a:cs typeface="+mn-cs"/>
              </a:rPr>
              <a:t>. Poca gente vivía una vida tranquila.</a:t>
            </a:r>
            <a:endPar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 name="Rectangle 2"/>
          <p:cNvSpPr/>
          <p:nvPr/>
        </p:nvSpPr>
        <p:spPr>
          <a:xfrm>
            <a:off x="251790" y="4195953"/>
            <a:ext cx="1257419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4</a:t>
            </a:r>
            <a:r>
              <a:rPr kumimoji="0" lang="es-ES" sz="2200" b="1" i="0" u="none" strike="noStrike" kern="1200" cap="none" spc="0" normalizeH="0" baseline="0" noProof="0">
                <a:ln>
                  <a:noFill/>
                </a:ln>
                <a:solidFill>
                  <a:srgbClr val="203864"/>
                </a:solidFill>
                <a:effectLst/>
                <a:uLnTx/>
                <a:uFillTx/>
                <a:latin typeface="Century Gothic" panose="020F0302020204030204"/>
                <a:ea typeface="+mn-ea"/>
                <a:cs typeface="+mn-cs"/>
              </a:rPr>
              <a:t>. El Cartel de Medellín</a:t>
            </a:r>
            <a:r>
              <a:rPr kumimoji="0" lang="es-ES" sz="2200" b="1" i="0" u="none" strike="noStrike" kern="1200" cap="none" spc="0" normalizeH="0" noProof="0">
                <a:ln>
                  <a:noFill/>
                </a:ln>
                <a:solidFill>
                  <a:srgbClr val="203864"/>
                </a:solidFill>
                <a:effectLst/>
                <a:uLnTx/>
                <a:uFillTx/>
                <a:latin typeface="Century Gothic" panose="020F0302020204030204"/>
                <a:ea typeface="+mn-ea"/>
                <a:cs typeface="+mn-cs"/>
              </a:rPr>
              <a:t> era una organización criminal que ganaba mucho dinero.</a:t>
            </a:r>
            <a:endPar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 name="Rectangle 3"/>
          <p:cNvSpPr/>
          <p:nvPr/>
        </p:nvSpPr>
        <p:spPr>
          <a:xfrm>
            <a:off x="251789" y="1850379"/>
            <a:ext cx="9014302"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2</a:t>
            </a:r>
            <a:r>
              <a:rPr kumimoji="0" lang="es-ES" sz="2200" b="1" i="0" u="none" strike="noStrike" kern="1200" cap="none" spc="0" normalizeH="0" baseline="0" noProof="0">
                <a:ln>
                  <a:noFill/>
                </a:ln>
                <a:solidFill>
                  <a:srgbClr val="203864"/>
                </a:solidFill>
                <a:effectLst/>
                <a:uLnTx/>
                <a:uFillTx/>
                <a:latin typeface="Century Gothic" panose="020F0302020204030204"/>
                <a:ea typeface="+mn-ea"/>
                <a:cs typeface="+mn-cs"/>
              </a:rPr>
              <a:t>. Trabajar en el narcotráfico</a:t>
            </a:r>
            <a:r>
              <a:rPr kumimoji="0" lang="es-ES" sz="2200" b="1" i="0" u="none" strike="noStrike" kern="1200" cap="none" spc="0" normalizeH="0" noProof="0">
                <a:ln>
                  <a:noFill/>
                </a:ln>
                <a:solidFill>
                  <a:srgbClr val="203864"/>
                </a:solidFill>
                <a:effectLst/>
                <a:uLnTx/>
                <a:uFillTx/>
                <a:latin typeface="Century Gothic" panose="020F0302020204030204"/>
                <a:ea typeface="+mn-ea"/>
                <a:cs typeface="+mn-cs"/>
              </a:rPr>
              <a:t> era la única opción a veces.</a:t>
            </a:r>
            <a:endPar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 name="Rectangle 4"/>
          <p:cNvSpPr/>
          <p:nvPr/>
        </p:nvSpPr>
        <p:spPr>
          <a:xfrm>
            <a:off x="251788" y="3018764"/>
            <a:ext cx="12952147"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3. Mucha gente de los barrios pobres pensaba</a:t>
            </a:r>
            <a:r>
              <a:rPr kumimoji="0" lang="es-ES" sz="2200" b="1" i="0" u="none" strike="noStrike" kern="1200" cap="none" spc="0" normalizeH="0" noProof="0" dirty="0">
                <a:ln>
                  <a:noFill/>
                </a:ln>
                <a:solidFill>
                  <a:srgbClr val="203864"/>
                </a:solidFill>
                <a:effectLst/>
                <a:uLnTx/>
                <a:uFillTx/>
                <a:latin typeface="Century Gothic" panose="020F0302020204030204"/>
                <a:ea typeface="+mn-ea"/>
                <a:cs typeface="+mn-cs"/>
              </a:rPr>
              <a:t> que Escobar era un gran hombre.</a:t>
            </a:r>
            <a:endPar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2" name="Rectangle 11"/>
          <p:cNvSpPr/>
          <p:nvPr/>
        </p:nvSpPr>
        <p:spPr>
          <a:xfrm>
            <a:off x="251788" y="5682437"/>
            <a:ext cx="9014302"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a:ln>
                  <a:noFill/>
                </a:ln>
                <a:solidFill>
                  <a:srgbClr val="203864"/>
                </a:solidFill>
                <a:effectLst/>
                <a:uLnTx/>
                <a:uFillTx/>
                <a:latin typeface="Century Gothic" panose="020F0302020204030204"/>
                <a:ea typeface="+mn-ea"/>
                <a:cs typeface="+mn-cs"/>
              </a:rPr>
              <a:t>Few / not many</a:t>
            </a:r>
            <a:r>
              <a:rPr kumimoji="0" lang="es-ES" sz="2200" b="0" i="1" u="none" strike="noStrike" kern="1200" cap="none" spc="0" normalizeH="0" noProof="0">
                <a:ln>
                  <a:noFill/>
                </a:ln>
                <a:solidFill>
                  <a:srgbClr val="203864"/>
                </a:solidFill>
                <a:effectLst/>
                <a:uLnTx/>
                <a:uFillTx/>
                <a:latin typeface="Century Gothic" panose="020F0302020204030204"/>
                <a:ea typeface="+mn-ea"/>
                <a:cs typeface="+mn-cs"/>
              </a:rPr>
              <a:t> </a:t>
            </a:r>
            <a:r>
              <a:rPr kumimoji="0" lang="es-ES" sz="2200" b="0" i="1" u="none" strike="noStrike" kern="1200" cap="none" spc="0" normalizeH="0" baseline="0" noProof="0">
                <a:ln>
                  <a:noFill/>
                </a:ln>
                <a:solidFill>
                  <a:srgbClr val="203864"/>
                </a:solidFill>
                <a:effectLst/>
                <a:uLnTx/>
                <a:uFillTx/>
                <a:latin typeface="Century Gothic" panose="020F0302020204030204"/>
                <a:ea typeface="+mn-ea"/>
                <a:cs typeface="+mn-cs"/>
              </a:rPr>
              <a:t>people used</a:t>
            </a:r>
            <a:r>
              <a:rPr kumimoji="0" lang="es-ES" sz="2200" b="0" i="1" u="none" strike="noStrike" kern="1200" cap="none" spc="0" normalizeH="0" noProof="0">
                <a:ln>
                  <a:noFill/>
                </a:ln>
                <a:solidFill>
                  <a:srgbClr val="203864"/>
                </a:solidFill>
                <a:effectLst/>
                <a:uLnTx/>
                <a:uFillTx/>
                <a:latin typeface="Century Gothic" panose="020F0302020204030204"/>
                <a:ea typeface="+mn-ea"/>
                <a:cs typeface="+mn-cs"/>
              </a:rPr>
              <a:t> to live a calm life. </a:t>
            </a:r>
            <a:endParaRPr kumimoji="0" lang="es-ES" sz="2200" b="0" i="1"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3" name="Rectangle 12"/>
          <p:cNvSpPr/>
          <p:nvPr/>
        </p:nvSpPr>
        <p:spPr>
          <a:xfrm>
            <a:off x="251788" y="4557503"/>
            <a:ext cx="12574196" cy="430887"/>
          </a:xfrm>
          <a:prstGeom prst="rect">
            <a:avLst/>
          </a:prstGeom>
        </p:spPr>
        <p:txBody>
          <a:bodyPr wrap="square">
            <a:spAutoFit/>
          </a:bodyPr>
          <a:lstStyle/>
          <a:p>
            <a:pPr lvl="0">
              <a:buClrTx/>
              <a:defRPr/>
            </a:pPr>
            <a:r>
              <a:rPr lang="es-ES" sz="2200" i="1" kern="1200">
                <a:solidFill>
                  <a:srgbClr val="203864"/>
                </a:solidFill>
                <a:latin typeface="Century Gothic" panose="020F0302020204030204"/>
              </a:rPr>
              <a:t>The Medellín Cartel was a criminal organisation that used to earn a lot of money.</a:t>
            </a:r>
            <a:endParaRPr lang="es-ES" sz="2200" i="1" kern="1200" dirty="0">
              <a:solidFill>
                <a:srgbClr val="203864"/>
              </a:solidFill>
              <a:latin typeface="Century Gothic" panose="020F0302020204030204"/>
            </a:endParaRPr>
          </a:p>
        </p:txBody>
      </p:sp>
      <p:sp>
        <p:nvSpPr>
          <p:cNvPr id="14" name="Rectangle 13"/>
          <p:cNvSpPr/>
          <p:nvPr/>
        </p:nvSpPr>
        <p:spPr>
          <a:xfrm>
            <a:off x="251788" y="2223756"/>
            <a:ext cx="9014302"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a:ln>
                  <a:noFill/>
                </a:ln>
                <a:solidFill>
                  <a:srgbClr val="203864"/>
                </a:solidFill>
                <a:effectLst/>
                <a:uLnTx/>
                <a:uFillTx/>
                <a:latin typeface="Century Gothic" panose="020F0302020204030204"/>
                <a:ea typeface="+mn-ea"/>
                <a:cs typeface="+mn-cs"/>
              </a:rPr>
              <a:t>Working in drug trafficking</a:t>
            </a:r>
            <a:r>
              <a:rPr kumimoji="0" lang="es-ES" sz="2200" b="0" i="1" u="none" strike="noStrike" kern="1200" cap="none" spc="0" normalizeH="0" noProof="0">
                <a:ln>
                  <a:noFill/>
                </a:ln>
                <a:solidFill>
                  <a:srgbClr val="203864"/>
                </a:solidFill>
                <a:effectLst/>
                <a:uLnTx/>
                <a:uFillTx/>
                <a:latin typeface="Century Gothic" panose="020F0302020204030204"/>
                <a:ea typeface="+mn-ea"/>
                <a:cs typeface="+mn-cs"/>
              </a:rPr>
              <a:t> was the only option sometimes.</a:t>
            </a:r>
            <a:endParaRPr kumimoji="0" lang="es-ES" sz="2200" b="0" i="1"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5" name="Rectangle 14"/>
          <p:cNvSpPr/>
          <p:nvPr/>
        </p:nvSpPr>
        <p:spPr>
          <a:xfrm>
            <a:off x="251787" y="3383008"/>
            <a:ext cx="12952147"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a:ln>
                  <a:noFill/>
                </a:ln>
                <a:solidFill>
                  <a:srgbClr val="203864"/>
                </a:solidFill>
                <a:effectLst/>
                <a:uLnTx/>
                <a:uFillTx/>
                <a:latin typeface="Century Gothic" panose="020F0302020204030204"/>
                <a:ea typeface="+mn-ea"/>
                <a:cs typeface="+mn-cs"/>
              </a:rPr>
              <a:t>Many people from (the) poor</a:t>
            </a:r>
            <a:r>
              <a:rPr kumimoji="0" lang="es-ES" sz="2200" b="0" i="1" u="none" strike="noStrike" kern="1200" cap="none" spc="0" normalizeH="0" noProof="0">
                <a:ln>
                  <a:noFill/>
                </a:ln>
                <a:solidFill>
                  <a:srgbClr val="203864"/>
                </a:solidFill>
                <a:effectLst/>
                <a:uLnTx/>
                <a:uFillTx/>
                <a:latin typeface="Century Gothic" panose="020F0302020204030204"/>
                <a:ea typeface="+mn-ea"/>
                <a:cs typeface="+mn-cs"/>
              </a:rPr>
              <a:t> neighbourhoods thought that Escobar was a great man.</a:t>
            </a:r>
            <a:endParaRPr kumimoji="0" lang="es-ES" sz="2200" b="0" i="1"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 name="Rectangle 17"/>
          <p:cNvSpPr/>
          <p:nvPr/>
        </p:nvSpPr>
        <p:spPr>
          <a:xfrm>
            <a:off x="11012655" y="310308"/>
            <a:ext cx="86754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p>
        </p:txBody>
      </p:sp>
      <p:sp>
        <p:nvSpPr>
          <p:cNvPr id="19" name="Rectangle 18"/>
          <p:cNvSpPr/>
          <p:nvPr/>
        </p:nvSpPr>
        <p:spPr>
          <a:xfrm>
            <a:off x="251789" y="688378"/>
            <a:ext cx="9014302"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1</a:t>
            </a:r>
            <a:r>
              <a:rPr kumimoji="0" lang="es-ES" sz="2200" b="1" i="0" u="none" strike="noStrike" kern="1200" cap="none" spc="0" normalizeH="0" baseline="0" noProof="0">
                <a:ln>
                  <a:noFill/>
                </a:ln>
                <a:solidFill>
                  <a:srgbClr val="203864"/>
                </a:solidFill>
                <a:effectLst/>
                <a:uLnTx/>
                <a:uFillTx/>
                <a:latin typeface="Century Gothic" panose="020F0302020204030204"/>
                <a:ea typeface="+mn-ea"/>
                <a:cs typeface="+mn-cs"/>
              </a:rPr>
              <a:t>. Medellín era un buen lugar para el cartel.</a:t>
            </a:r>
            <a:endPar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 name="Rectangle 19"/>
          <p:cNvSpPr/>
          <p:nvPr/>
        </p:nvSpPr>
        <p:spPr>
          <a:xfrm>
            <a:off x="251788" y="1058597"/>
            <a:ext cx="9014302"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a:ln>
                  <a:noFill/>
                </a:ln>
                <a:solidFill>
                  <a:srgbClr val="203864"/>
                </a:solidFill>
                <a:effectLst/>
                <a:uLnTx/>
                <a:uFillTx/>
                <a:latin typeface="Century Gothic" panose="020F0302020204030204"/>
                <a:ea typeface="+mn-ea"/>
                <a:cs typeface="+mn-cs"/>
              </a:rPr>
              <a:t>Medellín was a good place for the cartel.</a:t>
            </a:r>
            <a:endParaRPr kumimoji="0" lang="es-ES" sz="2200" b="0" i="1"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 name="Title 5"/>
          <p:cNvSpPr>
            <a:spLocks noGrp="1"/>
          </p:cNvSpPr>
          <p:nvPr>
            <p:ph type="title" idx="4294967295"/>
          </p:nvPr>
        </p:nvSpPr>
        <p:spPr>
          <a:xfrm>
            <a:off x="251787" y="121150"/>
            <a:ext cx="10515600" cy="662343"/>
          </a:xfrm>
        </p:spPr>
        <p:txBody>
          <a:bodyPr>
            <a:normAutofit/>
          </a:bodyPr>
          <a:lstStyle/>
          <a:p>
            <a:r>
              <a:rPr lang="en-GB" sz="2800" b="1" dirty="0" err="1"/>
              <a:t>Solución</a:t>
            </a:r>
            <a:endParaRPr lang="en-GB" sz="2800" b="1" dirty="0"/>
          </a:p>
        </p:txBody>
      </p:sp>
    </p:spTree>
    <p:extLst>
      <p:ext uri="{BB962C8B-B14F-4D97-AF65-F5344CB8AC3E}">
        <p14:creationId xmlns:p14="http://schemas.microsoft.com/office/powerpoint/2010/main" val="407161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2" grpId="0"/>
      <p:bldP spid="13" grpId="0"/>
      <p:bldP spid="14" grpId="0"/>
      <p:bldP spid="15" grpId="0"/>
      <p:bldP spid="19"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789" y="1865755"/>
            <a:ext cx="9014302"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7. </a:t>
            </a:r>
            <a:r>
              <a:rPr kumimoji="0" lang="es-ES" sz="2200" b="1" i="0" u="none" strike="noStrike" kern="1200" cap="none" spc="0" normalizeH="0" baseline="0" noProof="0">
                <a:ln>
                  <a:noFill/>
                </a:ln>
                <a:solidFill>
                  <a:srgbClr val="203864"/>
                </a:solidFill>
                <a:effectLst/>
                <a:uLnTx/>
                <a:uFillTx/>
                <a:latin typeface="Century Gothic" panose="020F0302020204030204"/>
                <a:ea typeface="+mn-ea"/>
                <a:cs typeface="+mn-cs"/>
              </a:rPr>
              <a:t>Colombia era un país con muchos problemas.</a:t>
            </a:r>
            <a:endPar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 name="Rectangle 4"/>
          <p:cNvSpPr/>
          <p:nvPr/>
        </p:nvSpPr>
        <p:spPr>
          <a:xfrm>
            <a:off x="251788" y="2970033"/>
            <a:ext cx="11013112"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8</a:t>
            </a:r>
            <a:r>
              <a:rPr kumimoji="0" lang="es-ES" sz="2200" b="1" i="0" u="none" strike="noStrike" kern="1200" cap="none" spc="0" normalizeH="0" baseline="0" noProof="0">
                <a:ln>
                  <a:noFill/>
                </a:ln>
                <a:solidFill>
                  <a:srgbClr val="203864"/>
                </a:solidFill>
                <a:effectLst/>
                <a:uLnTx/>
                <a:uFillTx/>
                <a:latin typeface="Century Gothic" panose="020F0302020204030204"/>
                <a:ea typeface="+mn-ea"/>
                <a:cs typeface="+mn-cs"/>
              </a:rPr>
              <a:t>. El Cartel de Medellín era un grupo que mandaba drogas al extranjero</a:t>
            </a:r>
            <a:r>
              <a:rPr kumimoji="0" lang="es-ES" sz="2200" b="1" i="0" u="none" strike="noStrike" kern="1200" cap="none" spc="0" normalizeH="0" noProof="0">
                <a:ln>
                  <a:noFill/>
                </a:ln>
                <a:solidFill>
                  <a:srgbClr val="203864"/>
                </a:solidFill>
                <a:effectLst/>
                <a:uLnTx/>
                <a:uFillTx/>
                <a:latin typeface="Century Gothic" panose="020F0302020204030204"/>
                <a:ea typeface="+mn-ea"/>
                <a:cs typeface="+mn-cs"/>
              </a:rPr>
              <a:t>.</a:t>
            </a:r>
            <a:endPar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4" name="Rectangle 13"/>
          <p:cNvSpPr/>
          <p:nvPr/>
        </p:nvSpPr>
        <p:spPr>
          <a:xfrm>
            <a:off x="251786" y="2207720"/>
            <a:ext cx="10174913"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a:ln>
                  <a:noFill/>
                </a:ln>
                <a:solidFill>
                  <a:srgbClr val="203864"/>
                </a:solidFill>
                <a:effectLst/>
                <a:uLnTx/>
                <a:uFillTx/>
                <a:latin typeface="Century Gothic" panose="020F0302020204030204"/>
                <a:ea typeface="+mn-ea"/>
                <a:cs typeface="+mn-cs"/>
              </a:rPr>
              <a:t>Colombia </a:t>
            </a:r>
            <a:r>
              <a:rPr kumimoji="0" lang="es-ES" sz="2200" i="1" u="none" strike="noStrike" kern="1200" cap="none" spc="0" normalizeH="0" baseline="0" noProof="0">
                <a:ln>
                  <a:noFill/>
                </a:ln>
                <a:solidFill>
                  <a:srgbClr val="203864"/>
                </a:solidFill>
                <a:effectLst/>
                <a:uLnTx/>
                <a:uFillTx/>
                <a:latin typeface="Century Gothic" panose="020F0302020204030204"/>
                <a:ea typeface="+mn-ea"/>
                <a:cs typeface="+mn-cs"/>
              </a:rPr>
              <a:t>was / used to be </a:t>
            </a:r>
            <a:r>
              <a:rPr kumimoji="0" lang="es-ES" sz="2200" b="0" i="1" u="none" strike="noStrike" kern="1200" cap="none" spc="0" normalizeH="0" baseline="0" noProof="0">
                <a:ln>
                  <a:noFill/>
                </a:ln>
                <a:solidFill>
                  <a:srgbClr val="203864"/>
                </a:solidFill>
                <a:effectLst/>
                <a:uLnTx/>
                <a:uFillTx/>
                <a:latin typeface="Century Gothic" panose="020F0302020204030204"/>
                <a:ea typeface="+mn-ea"/>
                <a:cs typeface="+mn-cs"/>
              </a:rPr>
              <a:t>a country with a lot of problems.</a:t>
            </a:r>
            <a:endParaRPr kumimoji="0" lang="es-ES" sz="2200" b="0" i="1"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5" name="Rectangle 14"/>
          <p:cNvSpPr/>
          <p:nvPr/>
        </p:nvSpPr>
        <p:spPr>
          <a:xfrm>
            <a:off x="251786" y="3324669"/>
            <a:ext cx="10060613"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a:ln>
                  <a:noFill/>
                </a:ln>
                <a:solidFill>
                  <a:srgbClr val="203864"/>
                </a:solidFill>
                <a:effectLst/>
                <a:uLnTx/>
                <a:uFillTx/>
                <a:latin typeface="Century Gothic" panose="020F0302020204030204"/>
                <a:ea typeface="+mn-ea"/>
                <a:cs typeface="+mn-cs"/>
              </a:rPr>
              <a:t>The Medellín Cartel was a group that used to send drugs abroad.</a:t>
            </a:r>
            <a:endParaRPr kumimoji="0" lang="es-ES" sz="2200" b="0" i="1"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8" name="Rectangle 17"/>
          <p:cNvSpPr/>
          <p:nvPr/>
        </p:nvSpPr>
        <p:spPr>
          <a:xfrm>
            <a:off x="11012655" y="310308"/>
            <a:ext cx="86754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[2/2]</a:t>
            </a:r>
          </a:p>
        </p:txBody>
      </p:sp>
      <p:sp>
        <p:nvSpPr>
          <p:cNvPr id="19" name="Rectangle 18"/>
          <p:cNvSpPr/>
          <p:nvPr/>
        </p:nvSpPr>
        <p:spPr>
          <a:xfrm>
            <a:off x="251788" y="713412"/>
            <a:ext cx="9014302"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6</a:t>
            </a:r>
            <a:r>
              <a:rPr kumimoji="0" lang="es-ES" sz="2200" b="1" i="0" u="none" strike="noStrike" kern="1200" cap="none" spc="0" normalizeH="0" baseline="0" noProof="0">
                <a:ln>
                  <a:noFill/>
                </a:ln>
                <a:solidFill>
                  <a:srgbClr val="203864"/>
                </a:solidFill>
                <a:effectLst/>
                <a:uLnTx/>
                <a:uFillTx/>
                <a:latin typeface="Century Gothic" panose="020F0302020204030204"/>
                <a:ea typeface="+mn-ea"/>
                <a:cs typeface="+mn-cs"/>
              </a:rPr>
              <a:t>. Matar a policías era normal en Medellín</a:t>
            </a:r>
            <a:r>
              <a:rPr kumimoji="0" lang="es-ES" sz="2200" b="1" i="0" u="none" strike="noStrike" kern="1200" cap="none" spc="0" normalizeH="0" noProof="0">
                <a:ln>
                  <a:noFill/>
                </a:ln>
                <a:solidFill>
                  <a:srgbClr val="203864"/>
                </a:solidFill>
                <a:effectLst/>
                <a:uLnTx/>
                <a:uFillTx/>
                <a:latin typeface="Century Gothic" panose="020F0302020204030204"/>
                <a:ea typeface="+mn-ea"/>
                <a:cs typeface="+mn-cs"/>
              </a:rPr>
              <a:t> en</a:t>
            </a:r>
            <a:r>
              <a:rPr kumimoji="0" lang="es-ES" sz="2200" b="1" i="0" u="none" strike="noStrike" kern="1200" cap="none" spc="0" normalizeH="0" baseline="0" noProof="0">
                <a:ln>
                  <a:noFill/>
                </a:ln>
                <a:solidFill>
                  <a:srgbClr val="203864"/>
                </a:solidFill>
                <a:effectLst/>
                <a:uLnTx/>
                <a:uFillTx/>
                <a:latin typeface="Century Gothic" panose="020F0302020204030204"/>
                <a:ea typeface="+mn-ea"/>
                <a:cs typeface="+mn-cs"/>
              </a:rPr>
              <a:t> los años 80.</a:t>
            </a:r>
            <a:endPar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0" name="Rectangle 19"/>
          <p:cNvSpPr/>
          <p:nvPr/>
        </p:nvSpPr>
        <p:spPr>
          <a:xfrm>
            <a:off x="251787" y="1083631"/>
            <a:ext cx="9014302"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a:ln>
                  <a:noFill/>
                </a:ln>
                <a:solidFill>
                  <a:srgbClr val="203864"/>
                </a:solidFill>
                <a:effectLst/>
                <a:uLnTx/>
                <a:uFillTx/>
                <a:latin typeface="Century Gothic" panose="020F0302020204030204"/>
                <a:ea typeface="+mn-ea"/>
                <a:cs typeface="+mn-cs"/>
              </a:rPr>
              <a:t>Killing police officers was normal in the</a:t>
            </a:r>
            <a:r>
              <a:rPr kumimoji="0" lang="es-ES" sz="2200" b="0" i="1" u="none" strike="noStrike" kern="1200" cap="none" spc="0" normalizeH="0" noProof="0">
                <a:ln>
                  <a:noFill/>
                </a:ln>
                <a:solidFill>
                  <a:srgbClr val="203864"/>
                </a:solidFill>
                <a:effectLst/>
                <a:uLnTx/>
                <a:uFillTx/>
                <a:latin typeface="Century Gothic" panose="020F0302020204030204"/>
                <a:ea typeface="+mn-ea"/>
                <a:cs typeface="+mn-cs"/>
              </a:rPr>
              <a:t> eighties.</a:t>
            </a:r>
            <a:endParaRPr kumimoji="0" lang="es-ES" sz="2200" b="0" i="1"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16" name="Rectangle 15"/>
          <p:cNvSpPr/>
          <p:nvPr/>
        </p:nvSpPr>
        <p:spPr>
          <a:xfrm>
            <a:off x="251788" y="4061256"/>
            <a:ext cx="12499011"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9</a:t>
            </a:r>
            <a:r>
              <a:rPr kumimoji="0" lang="es-ES" sz="2200" b="1" i="0" u="none" strike="noStrike" kern="1200" cap="none" spc="0" normalizeH="0" baseline="0" noProof="0">
                <a:ln>
                  <a:noFill/>
                </a:ln>
                <a:solidFill>
                  <a:srgbClr val="203864"/>
                </a:solidFill>
                <a:effectLst/>
                <a:uLnTx/>
                <a:uFillTx/>
                <a:latin typeface="Century Gothic" panose="020F0302020204030204"/>
                <a:ea typeface="+mn-ea"/>
                <a:cs typeface="+mn-cs"/>
              </a:rPr>
              <a:t>. Pablo Escobar viajaba mucho para proteger a su familia. Era</a:t>
            </a:r>
            <a:r>
              <a:rPr kumimoji="0" lang="es-ES" sz="2200" b="1" i="0" u="none" strike="noStrike" kern="1200" cap="none" spc="0" normalizeH="0" noProof="0">
                <a:ln>
                  <a:noFill/>
                </a:ln>
                <a:solidFill>
                  <a:srgbClr val="203864"/>
                </a:solidFill>
                <a:effectLst/>
                <a:uLnTx/>
                <a:uFillTx/>
                <a:latin typeface="Century Gothic" panose="020F0302020204030204"/>
                <a:ea typeface="+mn-ea"/>
                <a:cs typeface="+mn-cs"/>
              </a:rPr>
              <a:t> esencial.</a:t>
            </a:r>
            <a:endPar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1" name="Rectangle 20"/>
          <p:cNvSpPr/>
          <p:nvPr/>
        </p:nvSpPr>
        <p:spPr>
          <a:xfrm>
            <a:off x="251786" y="4401508"/>
            <a:ext cx="10441613"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a:ln>
                  <a:noFill/>
                </a:ln>
                <a:solidFill>
                  <a:srgbClr val="203864"/>
                </a:solidFill>
                <a:effectLst/>
                <a:uLnTx/>
                <a:uFillTx/>
                <a:latin typeface="Century Gothic" panose="020F0302020204030204"/>
                <a:ea typeface="+mn-ea"/>
                <a:cs typeface="+mn-cs"/>
              </a:rPr>
              <a:t>Pablo Escobar used to travel a lot to protect his family. It was essential.</a:t>
            </a:r>
            <a:endParaRPr kumimoji="0" lang="es-ES" sz="2200" b="0" i="1"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 name="Rectangle 21"/>
          <p:cNvSpPr/>
          <p:nvPr/>
        </p:nvSpPr>
        <p:spPr>
          <a:xfrm>
            <a:off x="251788" y="5159814"/>
            <a:ext cx="11749712"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10</a:t>
            </a:r>
            <a:r>
              <a:rPr kumimoji="0" lang="es-ES" sz="2200" b="1" i="0" u="none" strike="noStrike" kern="1200" cap="none" spc="0" normalizeH="0" baseline="0" noProof="0">
                <a:ln>
                  <a:noFill/>
                </a:ln>
                <a:solidFill>
                  <a:srgbClr val="203864"/>
                </a:solidFill>
                <a:effectLst/>
                <a:uLnTx/>
                <a:uFillTx/>
                <a:latin typeface="Century Gothic" panose="020F0302020204030204"/>
                <a:ea typeface="+mn-ea"/>
                <a:cs typeface="+mn-cs"/>
              </a:rPr>
              <a:t>. El gobierno</a:t>
            </a:r>
            <a:r>
              <a:rPr kumimoji="0" lang="es-ES" sz="2200" b="1" i="0" u="none" strike="noStrike" kern="1200" cap="none" spc="0" normalizeH="0" noProof="0">
                <a:ln>
                  <a:noFill/>
                </a:ln>
                <a:solidFill>
                  <a:srgbClr val="203864"/>
                </a:solidFill>
                <a:effectLst/>
                <a:uLnTx/>
                <a:uFillTx/>
                <a:latin typeface="Century Gothic" panose="020F0302020204030204"/>
                <a:ea typeface="+mn-ea"/>
                <a:cs typeface="+mn-cs"/>
              </a:rPr>
              <a:t> quería mandar a Escobar a la cárcel en Estados Unidos.</a:t>
            </a:r>
            <a:endPar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3" name="Rectangle 22"/>
          <p:cNvSpPr/>
          <p:nvPr/>
        </p:nvSpPr>
        <p:spPr>
          <a:xfrm>
            <a:off x="251786" y="5551030"/>
            <a:ext cx="11444913"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err="1">
                <a:ln>
                  <a:noFill/>
                </a:ln>
                <a:solidFill>
                  <a:srgbClr val="203864"/>
                </a:solidFill>
                <a:effectLst/>
                <a:uLnTx/>
                <a:uFillTx/>
                <a:latin typeface="Century Gothic" panose="020F0302020204030204"/>
                <a:ea typeface="+mn-ea"/>
                <a:cs typeface="+mn-cs"/>
              </a:rPr>
              <a:t>The</a:t>
            </a:r>
            <a:r>
              <a:rPr kumimoji="0" lang="es-ES" sz="2200" b="0" i="1" u="none" strike="noStrike" kern="1200" cap="none" spc="0" normalizeH="0" baseline="0" noProof="0">
                <a:ln>
                  <a:noFill/>
                </a:ln>
                <a:solidFill>
                  <a:srgbClr val="203864"/>
                </a:solidFill>
                <a:effectLst/>
                <a:uLnTx/>
                <a:uFillTx/>
                <a:latin typeface="Century Gothic" panose="020F0302020204030204"/>
                <a:ea typeface="+mn-ea"/>
                <a:cs typeface="+mn-cs"/>
              </a:rPr>
              <a:t> government used</a:t>
            </a:r>
            <a:r>
              <a:rPr kumimoji="0" lang="es-ES" sz="2200" b="0" i="1" u="none" strike="noStrike" kern="1200" cap="none" spc="0" normalizeH="0" noProof="0">
                <a:ln>
                  <a:noFill/>
                </a:ln>
                <a:solidFill>
                  <a:srgbClr val="203864"/>
                </a:solidFill>
                <a:effectLst/>
                <a:uLnTx/>
                <a:uFillTx/>
                <a:latin typeface="Century Gothic" panose="020F0302020204030204"/>
                <a:ea typeface="+mn-ea"/>
                <a:cs typeface="+mn-cs"/>
              </a:rPr>
              <a:t> to want to send Escobar to prison in the USA.</a:t>
            </a:r>
            <a:endParaRPr kumimoji="0" lang="es-ES" sz="2200" b="0" i="1"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 name="Title 1"/>
          <p:cNvSpPr>
            <a:spLocks noGrp="1"/>
          </p:cNvSpPr>
          <p:nvPr>
            <p:ph type="title" idx="4294967295"/>
          </p:nvPr>
        </p:nvSpPr>
        <p:spPr>
          <a:xfrm>
            <a:off x="251787" y="154611"/>
            <a:ext cx="2021513" cy="558801"/>
          </a:xfrm>
        </p:spPr>
        <p:txBody>
          <a:bodyPr>
            <a:normAutofit/>
          </a:bodyPr>
          <a:lstStyle/>
          <a:p>
            <a:r>
              <a:rPr lang="en-GB" sz="2800" b="1" dirty="0" err="1"/>
              <a:t>Solución</a:t>
            </a:r>
            <a:endParaRPr lang="en-GB" sz="2800" b="1" dirty="0"/>
          </a:p>
        </p:txBody>
      </p:sp>
    </p:spTree>
    <p:extLst>
      <p:ext uri="{BB962C8B-B14F-4D97-AF65-F5344CB8AC3E}">
        <p14:creationId xmlns:p14="http://schemas.microsoft.com/office/powerpoint/2010/main" val="244424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P spid="15" grpId="0"/>
      <p:bldP spid="19" grpId="0"/>
      <p:bldP spid="20" grpId="0"/>
      <p:bldP spid="16" grpId="0"/>
      <p:bldP spid="21" grpId="0"/>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581" y="1083234"/>
            <a:ext cx="10270270" cy="4752840"/>
          </a:xfrm>
          <a:prstGeom prst="rect">
            <a:avLst/>
          </a:prstGeom>
        </p:spPr>
        <p:txBody>
          <a:bodyPr wrap="square">
            <a:spAutoFit/>
          </a:bodyPr>
          <a:lstStyle/>
          <a:p>
            <a:pPr>
              <a:lnSpc>
                <a:spcPct val="150000"/>
              </a:lnSpc>
              <a:spcAft>
                <a:spcPts val="800"/>
              </a:spcAft>
            </a:pP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Escobar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murió</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año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1993. Hoy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día Medellín es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mucho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más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general la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gente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puede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vivir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tranquilamente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zona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urbana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es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bastante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agradable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con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museos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plazas y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parques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Medellín es la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 </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ciudad de Colombia que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tiene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su</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_________ metro y una red de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metrocables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tipo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transporte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que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conecta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partes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altas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la ciudad con las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partes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bajas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2012,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incluso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ganó</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premio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nivel</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____________ por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estos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proyectos</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transporte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público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p>
          <a:p>
            <a:pPr>
              <a:lnSpc>
                <a:spcPct val="150000"/>
              </a:lnSpc>
              <a:spcAft>
                <a:spcPts val="800"/>
              </a:spcAft>
            </a:pP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Al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tiempo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ciudad no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olvida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su</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pasado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En</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2006 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gobierno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abrió</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museo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“Casa de la Memoria”, para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acordarse</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 la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violencia</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y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promover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diálogo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La idea: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aprender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del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pasado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para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crear</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un </a:t>
            </a:r>
            <a:r>
              <a:rPr lang="en-GB" sz="2000" dirty="0" err="1">
                <a:solidFill>
                  <a:srgbClr val="002060"/>
                </a:solidFill>
                <a:latin typeface="Century Gothic" panose="020B0502020202020204" pitchFamily="34" charset="0"/>
                <a:ea typeface="Calibri" panose="020F0502020204030204" pitchFamily="34" charset="0"/>
                <a:cs typeface="Times New Roman" panose="02020603050405020304" pitchFamily="18" charset="0"/>
              </a:rPr>
              <a:t>futuro</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 </a:t>
            </a:r>
            <a:r>
              <a:rPr lang="en-GB" sz="20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_______</a:t>
            </a:r>
            <a:r>
              <a:rPr lang="en-GB" sz="20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a:t>
            </a:r>
          </a:p>
        </p:txBody>
      </p:sp>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7" name="Rounded Rectangle 11">
            <a:extLst>
              <a:ext uri="{FF2B5EF4-FFF2-40B4-BE49-F238E27FC236}">
                <a16:creationId xmlns:a16="http://schemas.microsoft.com/office/drawing/2014/main" id="{1CC71740-44FF-3A4C-801E-59B86A75BD62}"/>
              </a:ext>
            </a:extLst>
          </p:cNvPr>
          <p:cNvSpPr/>
          <p:nvPr/>
        </p:nvSpPr>
        <p:spPr>
          <a:xfrm>
            <a:off x="10530446" y="258166"/>
            <a:ext cx="13976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8" name="Título 1">
            <a:extLst>
              <a:ext uri="{FF2B5EF4-FFF2-40B4-BE49-F238E27FC236}">
                <a16:creationId xmlns:a16="http://schemas.microsoft.com/office/drawing/2014/main" id="{699DE65B-5090-4A49-BDD4-4B31C4387100}"/>
              </a:ext>
            </a:extLst>
          </p:cNvPr>
          <p:cNvSpPr txBox="1">
            <a:spLocks/>
          </p:cNvSpPr>
          <p:nvPr/>
        </p:nvSpPr>
        <p:spPr>
          <a:xfrm>
            <a:off x="10927422" y="296863"/>
            <a:ext cx="1243149" cy="40092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buClrTx/>
              <a:buFontTx/>
            </a:pPr>
            <a:r>
              <a:rPr lang="en-GB" sz="2000" b="1">
                <a:solidFill>
                  <a:schemeClr val="bg1"/>
                </a:solidFill>
              </a:rPr>
              <a:t>leer</a:t>
            </a:r>
            <a:endParaRPr lang="es-GB" sz="2000" b="1" dirty="0">
              <a:solidFill>
                <a:schemeClr val="bg1"/>
              </a:solidFill>
            </a:endParaRPr>
          </a:p>
        </p:txBody>
      </p:sp>
      <p:sp>
        <p:nvSpPr>
          <p:cNvPr id="2" name="Title 1"/>
          <p:cNvSpPr>
            <a:spLocks noGrp="1"/>
          </p:cNvSpPr>
          <p:nvPr>
            <p:ph type="title"/>
          </p:nvPr>
        </p:nvSpPr>
        <p:spPr>
          <a:xfrm>
            <a:off x="0" y="406227"/>
            <a:ext cx="6878782" cy="505715"/>
          </a:xfrm>
        </p:spPr>
        <p:txBody>
          <a:bodyPr>
            <a:noAutofit/>
          </a:bodyPr>
          <a:lstStyle/>
          <a:p>
            <a:r>
              <a:rPr lang="en-GB" sz="2600" b="1">
                <a:solidFill>
                  <a:schemeClr val="bg1"/>
                </a:solidFill>
                <a:latin typeface="Century Gothic" panose="020B0502020202020204" pitchFamily="34" charset="0"/>
              </a:rPr>
              <a:t>El Medellín de hoy</a:t>
            </a:r>
            <a:endParaRPr lang="en-GB" sz="2600"/>
          </a:p>
        </p:txBody>
      </p:sp>
      <p:graphicFrame>
        <p:nvGraphicFramePr>
          <p:cNvPr id="10" name="Table 9"/>
          <p:cNvGraphicFramePr>
            <a:graphicFrameLocks noGrp="1"/>
          </p:cNvGraphicFramePr>
          <p:nvPr>
            <p:extLst>
              <p:ext uri="{D42A27DB-BD31-4B8C-83A1-F6EECF244321}">
                <p14:modId xmlns:p14="http://schemas.microsoft.com/office/powerpoint/2010/main" val="1075301906"/>
              </p:ext>
            </p:extLst>
          </p:nvPr>
        </p:nvGraphicFramePr>
        <p:xfrm>
          <a:off x="1763294" y="5866082"/>
          <a:ext cx="7771574" cy="396240"/>
        </p:xfrm>
        <a:graphic>
          <a:graphicData uri="http://schemas.openxmlformats.org/drawingml/2006/table">
            <a:tbl>
              <a:tblPr firstRow="1" bandRow="1">
                <a:tableStyleId>{BC89EF96-8CEA-46FF-86C4-4CE0E7609802}</a:tableStyleId>
              </a:tblPr>
              <a:tblGrid>
                <a:gridCol w="1186530">
                  <a:extLst>
                    <a:ext uri="{9D8B030D-6E8A-4147-A177-3AD203B41FA5}">
                      <a16:colId xmlns:a16="http://schemas.microsoft.com/office/drawing/2014/main" val="12156107"/>
                    </a:ext>
                  </a:extLst>
                </a:gridCol>
                <a:gridCol w="1068720">
                  <a:extLst>
                    <a:ext uri="{9D8B030D-6E8A-4147-A177-3AD203B41FA5}">
                      <a16:colId xmlns:a16="http://schemas.microsoft.com/office/drawing/2014/main" val="3921093773"/>
                    </a:ext>
                  </a:extLst>
                </a:gridCol>
                <a:gridCol w="1632956">
                  <a:extLst>
                    <a:ext uri="{9D8B030D-6E8A-4147-A177-3AD203B41FA5}">
                      <a16:colId xmlns:a16="http://schemas.microsoft.com/office/drawing/2014/main" val="2837971992"/>
                    </a:ext>
                  </a:extLst>
                </a:gridCol>
                <a:gridCol w="1324916">
                  <a:extLst>
                    <a:ext uri="{9D8B030D-6E8A-4147-A177-3AD203B41FA5}">
                      <a16:colId xmlns:a16="http://schemas.microsoft.com/office/drawing/2014/main" val="4162247644"/>
                    </a:ext>
                  </a:extLst>
                </a:gridCol>
                <a:gridCol w="1426232">
                  <a:extLst>
                    <a:ext uri="{9D8B030D-6E8A-4147-A177-3AD203B41FA5}">
                      <a16:colId xmlns:a16="http://schemas.microsoft.com/office/drawing/2014/main" val="1455402995"/>
                    </a:ext>
                  </a:extLst>
                </a:gridCol>
                <a:gridCol w="1132220">
                  <a:extLst>
                    <a:ext uri="{9D8B030D-6E8A-4147-A177-3AD203B41FA5}">
                      <a16:colId xmlns:a16="http://schemas.microsoft.com/office/drawing/2014/main" val="1555851473"/>
                    </a:ext>
                  </a:extLst>
                </a:gridCol>
              </a:tblGrid>
              <a:tr h="370840">
                <a:tc>
                  <a:txBody>
                    <a:bodyPr/>
                    <a:lstStyle/>
                    <a:p>
                      <a:pPr algn="ctr"/>
                      <a:r>
                        <a:rPr lang="en-GB" sz="2000" b="0">
                          <a:solidFill>
                            <a:srgbClr val="002060"/>
                          </a:solidFill>
                          <a:latin typeface="Century Gothic" panose="020B0502020202020204" pitchFamily="34" charset="0"/>
                        </a:rPr>
                        <a:t>propio</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a:solidFill>
                            <a:srgbClr val="002060"/>
                          </a:solidFill>
                          <a:latin typeface="Century Gothic" panose="020B0502020202020204" pitchFamily="34" charset="0"/>
                        </a:rPr>
                        <a:t>única</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a:solidFill>
                            <a:srgbClr val="002060"/>
                          </a:solidFill>
                          <a:latin typeface="Century Gothic" panose="020B0502020202020204" pitchFamily="34" charset="0"/>
                        </a:rPr>
                        <a:t>mundial</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a:solidFill>
                            <a:srgbClr val="002060"/>
                          </a:solidFill>
                          <a:latin typeface="Century Gothic" panose="020B0502020202020204" pitchFamily="34" charset="0"/>
                        </a:rPr>
                        <a:t>oscuro</a:t>
                      </a:r>
                      <a:endParaRPr lang="en-GB" sz="2000" b="0" dirty="0">
                        <a:solidFill>
                          <a:srgbClr val="002060"/>
                        </a:solidFill>
                        <a:latin typeface="Century Gothic" panose="020B0502020202020204" pitchFamily="34" charset="0"/>
                      </a:endParaRPr>
                    </a:p>
                  </a:txBody>
                  <a:tcPr anchor="ctr"/>
                </a:tc>
                <a:tc>
                  <a:txBody>
                    <a:bodyPr/>
                    <a:lstStyle/>
                    <a:p>
                      <a:pPr algn="ctr"/>
                      <a:r>
                        <a:rPr lang="en-GB" sz="2000" b="0" dirty="0" err="1">
                          <a:solidFill>
                            <a:srgbClr val="002060"/>
                          </a:solidFill>
                          <a:latin typeface="Century Gothic" panose="020B0502020202020204" pitchFamily="34" charset="0"/>
                        </a:rPr>
                        <a:t>seguro</a:t>
                      </a:r>
                      <a:endParaRPr lang="en-GB" sz="2000" b="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rgbClr val="002060"/>
                          </a:solidFill>
                          <a:latin typeface="Century Gothic" panose="020B0502020202020204" pitchFamily="34" charset="0"/>
                        </a:rPr>
                        <a:t>mismo</a:t>
                      </a:r>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64940124"/>
                  </a:ext>
                </a:extLst>
              </a:tr>
            </a:tbl>
          </a:graphicData>
        </a:graphic>
      </p:graphicFrame>
      <p:sp>
        <p:nvSpPr>
          <p:cNvPr id="11" name="TextBox 10"/>
          <p:cNvSpPr txBox="1"/>
          <p:nvPr/>
        </p:nvSpPr>
        <p:spPr>
          <a:xfrm>
            <a:off x="220256" y="5904660"/>
            <a:ext cx="15430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Opciones</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 name="TextBox 2"/>
          <p:cNvSpPr txBox="1"/>
          <p:nvPr/>
        </p:nvSpPr>
        <p:spPr>
          <a:xfrm>
            <a:off x="8414966" y="1175814"/>
            <a:ext cx="1067536"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seguro</a:t>
            </a:r>
          </a:p>
        </p:txBody>
      </p:sp>
      <p:pic>
        <p:nvPicPr>
          <p:cNvPr id="1028" name="Picture 4" descr="File:Metrocable and Comuna 1 in Medellín 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5870" y="1790615"/>
            <a:ext cx="1974329" cy="13129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259826" y="2079147"/>
            <a:ext cx="1067536"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única</a:t>
            </a:r>
          </a:p>
        </p:txBody>
      </p:sp>
      <p:sp>
        <p:nvSpPr>
          <p:cNvPr id="15" name="TextBox 14"/>
          <p:cNvSpPr txBox="1"/>
          <p:nvPr/>
        </p:nvSpPr>
        <p:spPr>
          <a:xfrm>
            <a:off x="3044664" y="2538197"/>
            <a:ext cx="1067536" cy="400110"/>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propio</a:t>
            </a:r>
            <a:endParaRPr lang="en-GB" sz="2000" b="1" dirty="0">
              <a:solidFill>
                <a:schemeClr val="accent5">
                  <a:lumMod val="50000"/>
                </a:schemeClr>
              </a:solidFill>
              <a:latin typeface="Century Gothic" panose="020B0502020202020204" pitchFamily="34" charset="0"/>
            </a:endParaRPr>
          </a:p>
        </p:txBody>
      </p:sp>
      <p:sp>
        <p:nvSpPr>
          <p:cNvPr id="17" name="TextBox 16"/>
          <p:cNvSpPr txBox="1"/>
          <p:nvPr/>
        </p:nvSpPr>
        <p:spPr>
          <a:xfrm>
            <a:off x="10142022" y="3182666"/>
            <a:ext cx="2174543" cy="400110"/>
          </a:xfrm>
          <a:prstGeom prst="rect">
            <a:avLst/>
          </a:prstGeom>
          <a:noFill/>
        </p:spPr>
        <p:txBody>
          <a:bodyPr wrap="square" rtlCol="0">
            <a:spAutoFit/>
          </a:bodyPr>
          <a:lstStyle/>
          <a:p>
            <a:r>
              <a:rPr lang="en-GB" sz="2000">
                <a:solidFill>
                  <a:schemeClr val="accent5">
                    <a:lumMod val="50000"/>
                  </a:schemeClr>
                </a:solidFill>
                <a:latin typeface="Century Gothic" panose="020B0502020202020204" pitchFamily="34" charset="0"/>
              </a:rPr>
              <a:t>El metrocable</a:t>
            </a:r>
          </a:p>
        </p:txBody>
      </p:sp>
      <p:sp>
        <p:nvSpPr>
          <p:cNvPr id="18" name="TextBox 17"/>
          <p:cNvSpPr txBox="1"/>
          <p:nvPr/>
        </p:nvSpPr>
        <p:spPr>
          <a:xfrm>
            <a:off x="4819115" y="3459654"/>
            <a:ext cx="1307293"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mundial</a:t>
            </a:r>
            <a:endParaRPr lang="en-GB" sz="2000" b="1" dirty="0">
              <a:solidFill>
                <a:srgbClr val="002060"/>
              </a:solidFill>
              <a:latin typeface="Century Gothic" panose="020B0502020202020204" pitchFamily="34" charset="0"/>
            </a:endParaRPr>
          </a:p>
        </p:txBody>
      </p:sp>
      <p:sp>
        <p:nvSpPr>
          <p:cNvPr id="19" name="TextBox 18"/>
          <p:cNvSpPr txBox="1"/>
          <p:nvPr/>
        </p:nvSpPr>
        <p:spPr>
          <a:xfrm>
            <a:off x="486409" y="4460449"/>
            <a:ext cx="1307293"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mismo</a:t>
            </a:r>
          </a:p>
        </p:txBody>
      </p:sp>
      <p:sp>
        <p:nvSpPr>
          <p:cNvPr id="20" name="TextBox 19"/>
          <p:cNvSpPr txBox="1"/>
          <p:nvPr/>
        </p:nvSpPr>
        <p:spPr>
          <a:xfrm>
            <a:off x="6534143" y="4479983"/>
            <a:ext cx="1307293"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oscuro</a:t>
            </a:r>
          </a:p>
        </p:txBody>
      </p:sp>
      <p:sp>
        <p:nvSpPr>
          <p:cNvPr id="21" name="TextBox 20"/>
          <p:cNvSpPr txBox="1"/>
          <p:nvPr/>
        </p:nvSpPr>
        <p:spPr>
          <a:xfrm>
            <a:off x="9101455" y="5370273"/>
            <a:ext cx="1307293"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mejor</a:t>
            </a:r>
            <a:endParaRPr lang="en-GB" sz="2000" b="1" dirty="0">
              <a:solidFill>
                <a:srgbClr val="002060"/>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1CC71740-44FF-3A4C-801E-59B86A75BD62}"/>
              </a:ext>
            </a:extLst>
          </p:cNvPr>
          <p:cNvSpPr/>
          <p:nvPr/>
        </p:nvSpPr>
        <p:spPr>
          <a:xfrm>
            <a:off x="6757832" y="246696"/>
            <a:ext cx="327546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sym typeface="Arial"/>
            </a:endParaRPr>
          </a:p>
        </p:txBody>
      </p:sp>
      <p:sp>
        <p:nvSpPr>
          <p:cNvPr id="24" name="Título 1">
            <a:extLst>
              <a:ext uri="{FF2B5EF4-FFF2-40B4-BE49-F238E27FC236}">
                <a16:creationId xmlns:a16="http://schemas.microsoft.com/office/drawing/2014/main" id="{699DE65B-5090-4A49-BDD4-4B31C4387100}"/>
              </a:ext>
            </a:extLst>
          </p:cNvPr>
          <p:cNvSpPr txBox="1">
            <a:spLocks/>
          </p:cNvSpPr>
          <p:nvPr/>
        </p:nvSpPr>
        <p:spPr>
          <a:xfrm>
            <a:off x="6868394" y="259019"/>
            <a:ext cx="3164391" cy="4009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a:solidFill>
                  <a:schemeClr val="bg1"/>
                </a:solidFill>
              </a:rPr>
              <a:t>*la violencia = violence</a:t>
            </a:r>
            <a:endParaRPr lang="en-GB" sz="2000" b="1" dirty="0">
              <a:solidFill>
                <a:schemeClr val="bg1"/>
              </a:solidFill>
            </a:endParaRPr>
          </a:p>
        </p:txBody>
      </p:sp>
      <p:pic>
        <p:nvPicPr>
          <p:cNvPr id="1030" name="Picture 6" descr="https://www.museocasadelamemoria.gov.co/wp-content/uploads/2016/11/Museo-casa-de-la-Memoria-45-1024x68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5870" y="3975047"/>
            <a:ext cx="2028549" cy="10836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0215939" y="5111979"/>
            <a:ext cx="2174543"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La Casa de la Memoria</a:t>
            </a:r>
          </a:p>
        </p:txBody>
      </p:sp>
    </p:spTree>
    <p:extLst>
      <p:ext uri="{BB962C8B-B14F-4D97-AF65-F5344CB8AC3E}">
        <p14:creationId xmlns:p14="http://schemas.microsoft.com/office/powerpoint/2010/main" val="417358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8" grpId="0"/>
      <p:bldP spid="19" grpId="0"/>
      <p:bldP spid="20"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ítulo 1">
            <a:extLst>
              <a:ext uri="{FF2B5EF4-FFF2-40B4-BE49-F238E27FC236}">
                <a16:creationId xmlns:a16="http://schemas.microsoft.com/office/drawing/2014/main" id="{26D0A9BB-E216-7F4D-9C5F-B134A74689AB}"/>
              </a:ext>
            </a:extLst>
          </p:cNvPr>
          <p:cNvSpPr>
            <a:spLocks noGrp="1"/>
          </p:cNvSpPr>
          <p:nvPr>
            <p:ph type="title"/>
          </p:nvPr>
        </p:nvSpPr>
        <p:spPr>
          <a:xfrm>
            <a:off x="132826" y="371978"/>
            <a:ext cx="2362200" cy="614202"/>
          </a:xfrm>
        </p:spPr>
        <p:txBody>
          <a:bodyPr>
            <a:normAutofit/>
          </a:bodyPr>
          <a:lstStyle/>
          <a:p>
            <a:r>
              <a:rPr lang="x-none" sz="3200" b="1" dirty="0">
                <a:solidFill>
                  <a:schemeClr val="bg1"/>
                </a:solidFill>
              </a:rPr>
              <a:t>Deberes</a:t>
            </a:r>
          </a:p>
        </p:txBody>
      </p:sp>
      <p:sp>
        <p:nvSpPr>
          <p:cNvPr id="5" name="Rounded Rectangle 11">
            <a:extLst>
              <a:ext uri="{FF2B5EF4-FFF2-40B4-BE49-F238E27FC236}">
                <a16:creationId xmlns:a16="http://schemas.microsoft.com/office/drawing/2014/main" id="{CED4E7BF-31D6-D249-9AAE-0A8461C08BA9}"/>
              </a:ext>
            </a:extLst>
          </p:cNvPr>
          <p:cNvSpPr/>
          <p:nvPr/>
        </p:nvSpPr>
        <p:spPr>
          <a:xfrm>
            <a:off x="10590962" y="230074"/>
            <a:ext cx="125589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F5CD643C-2FB6-064D-BD1D-BB0224378A4C}"/>
              </a:ext>
            </a:extLst>
          </p:cNvPr>
          <p:cNvSpPr txBox="1">
            <a:spLocks/>
          </p:cNvSpPr>
          <p:nvPr/>
        </p:nvSpPr>
        <p:spPr>
          <a:xfrm>
            <a:off x="10508567" y="247877"/>
            <a:ext cx="1420687" cy="400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x-none"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escribir</a:t>
            </a:r>
          </a:p>
        </p:txBody>
      </p:sp>
      <p:sp>
        <p:nvSpPr>
          <p:cNvPr id="7" name="CuadroTexto 6">
            <a:extLst>
              <a:ext uri="{FF2B5EF4-FFF2-40B4-BE49-F238E27FC236}">
                <a16:creationId xmlns:a16="http://schemas.microsoft.com/office/drawing/2014/main" id="{4FBBDEFB-50FB-9143-BAA7-B8645A74960B}"/>
              </a:ext>
            </a:extLst>
          </p:cNvPr>
          <p:cNvSpPr txBox="1"/>
          <p:nvPr/>
        </p:nvSpPr>
        <p:spPr>
          <a:xfrm>
            <a:off x="348726" y="1315002"/>
            <a:ext cx="106454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Ahora puedes escribir tu propio texto </a:t>
            </a:r>
            <a:r>
              <a:rPr kumimoji="0" lang="x-none"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sobre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una ciudad</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de España o Latinoamérica.</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CuadroTexto 8">
            <a:extLst>
              <a:ext uri="{FF2B5EF4-FFF2-40B4-BE49-F238E27FC236}">
                <a16:creationId xmlns:a16="http://schemas.microsoft.com/office/drawing/2014/main" id="{E6B600B7-BC7F-FD46-B80E-A5AA51669336}"/>
              </a:ext>
            </a:extLst>
          </p:cNvPr>
          <p:cNvSpPr txBox="1"/>
          <p:nvPr/>
        </p:nvSpPr>
        <p:spPr>
          <a:xfrm>
            <a:off x="355600" y="2271304"/>
            <a:ext cx="10172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Quizás puedes intentar contestar unas preguntas:</a:t>
            </a:r>
          </a:p>
        </p:txBody>
      </p:sp>
      <p:sp>
        <p:nvSpPr>
          <p:cNvPr id="10" name="CuadroTexto 9">
            <a:extLst>
              <a:ext uri="{FF2B5EF4-FFF2-40B4-BE49-F238E27FC236}">
                <a16:creationId xmlns:a16="http://schemas.microsoft.com/office/drawing/2014/main" id="{A6463948-3E94-B448-B780-5865FF667CA6}"/>
              </a:ext>
            </a:extLst>
          </p:cNvPr>
          <p:cNvSpPr txBox="1"/>
          <p:nvPr/>
        </p:nvSpPr>
        <p:spPr>
          <a:xfrm>
            <a:off x="368459" y="2675291"/>
            <a:ext cx="4607352" cy="461665"/>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x-none"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Cómo </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era en el pasado?</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CuadroTexto 10">
            <a:extLst>
              <a:ext uri="{FF2B5EF4-FFF2-40B4-BE49-F238E27FC236}">
                <a16:creationId xmlns:a16="http://schemas.microsoft.com/office/drawing/2014/main" id="{0661A22B-3815-B94D-9738-0BCBA68333C9}"/>
              </a:ext>
            </a:extLst>
          </p:cNvPr>
          <p:cNvSpPr txBox="1"/>
          <p:nvPr/>
        </p:nvSpPr>
        <p:spPr>
          <a:xfrm>
            <a:off x="368459" y="3139687"/>
            <a:ext cx="3344185" cy="461665"/>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x-none"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Cómo es ahora</a:t>
            </a:r>
            <a:r>
              <a:rPr kumimoji="0" lang="x-none"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CuadroTexto 8">
            <a:extLst>
              <a:ext uri="{FF2B5EF4-FFF2-40B4-BE49-F238E27FC236}">
                <a16:creationId xmlns:a16="http://schemas.microsoft.com/office/drawing/2014/main" id="{E6B600B7-BC7F-FD46-B80E-A5AA51669336}"/>
              </a:ext>
            </a:extLst>
          </p:cNvPr>
          <p:cNvSpPr txBox="1"/>
          <p:nvPr/>
        </p:nvSpPr>
        <p:spPr>
          <a:xfrm>
            <a:off x="201549" y="4644447"/>
            <a:ext cx="52213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a:solidFill>
                  <a:srgbClr val="4472C4">
                    <a:lumMod val="50000"/>
                  </a:srgbClr>
                </a:solidFill>
                <a:latin typeface="Century Gothic" panose="020F0302020204030204"/>
                <a:ea typeface="+mn-ea"/>
                <a:cs typeface="+mn-cs"/>
              </a:rPr>
              <a:t>Puedes usar diferentes adjetivos:</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20"/>
          <p:cNvSpPr/>
          <p:nvPr/>
        </p:nvSpPr>
        <p:spPr>
          <a:xfrm>
            <a:off x="348726" y="5136890"/>
            <a:ext cx="1323624"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mismo</a:t>
            </a:r>
          </a:p>
        </p:txBody>
      </p:sp>
      <p:sp>
        <p:nvSpPr>
          <p:cNvPr id="22" name="Rectangle 21"/>
          <p:cNvSpPr/>
          <p:nvPr/>
        </p:nvSpPr>
        <p:spPr>
          <a:xfrm>
            <a:off x="1787201" y="5136890"/>
            <a:ext cx="1273500"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propio</a:t>
            </a:r>
          </a:p>
        </p:txBody>
      </p:sp>
      <p:sp>
        <p:nvSpPr>
          <p:cNvPr id="23" name="Rectangle 22"/>
          <p:cNvSpPr/>
          <p:nvPr/>
        </p:nvSpPr>
        <p:spPr>
          <a:xfrm>
            <a:off x="348727" y="5759429"/>
            <a:ext cx="1073674"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buen</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Rectangle 23"/>
          <p:cNvSpPr/>
          <p:nvPr/>
        </p:nvSpPr>
        <p:spPr>
          <a:xfrm>
            <a:off x="1525986" y="5759429"/>
            <a:ext cx="969040"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gran</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CuadroTexto 10">
            <a:extLst>
              <a:ext uri="{FF2B5EF4-FFF2-40B4-BE49-F238E27FC236}">
                <a16:creationId xmlns:a16="http://schemas.microsoft.com/office/drawing/2014/main" id="{0661A22B-3815-B94D-9738-0BCBA68333C9}"/>
              </a:ext>
            </a:extLst>
          </p:cNvPr>
          <p:cNvSpPr txBox="1"/>
          <p:nvPr/>
        </p:nvSpPr>
        <p:spPr>
          <a:xfrm>
            <a:off x="348726" y="3561864"/>
            <a:ext cx="11364532" cy="461665"/>
          </a:xfrm>
          <a:prstGeom prst="rect">
            <a:avLst/>
          </a:prstGeom>
          <a:noFill/>
        </p:spPr>
        <p:txBody>
          <a:bodyPr wrap="square" rtlCol="0">
            <a:spAutoFit/>
          </a:bodyPr>
          <a:lstStyle/>
          <a:p>
            <a:pPr marL="457200" lvl="0" indent="-457200">
              <a:buClrTx/>
              <a:buFont typeface="Arial" panose="020B0604020202020204" pitchFamily="34" charset="0"/>
              <a:buChar char="•"/>
            </a:pPr>
            <a:r>
              <a:rPr kumimoji="0" lang="x-none"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Hay una persona famosa de allí</a:t>
            </a:r>
            <a:r>
              <a:rPr kumimoji="0" lang="x-none"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x-none" sz="2400" kern="1200">
                <a:solidFill>
                  <a:srgbClr val="4472C4">
                    <a:lumMod val="50000"/>
                  </a:srgbClr>
                </a:solidFill>
                <a:latin typeface="Century Gothic" panose="020F0302020204030204"/>
              </a:rPr>
              <a:t>¿</a:t>
            </a:r>
            <a:r>
              <a:rPr lang="en-GB" sz="2400" kern="1200">
                <a:solidFill>
                  <a:srgbClr val="4472C4">
                    <a:lumMod val="50000"/>
                  </a:srgbClr>
                </a:solidFill>
                <a:latin typeface="Century Gothic" panose="020F0302020204030204"/>
              </a:rPr>
              <a:t>Cómo es / era?</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ectangle 25"/>
          <p:cNvSpPr/>
          <p:nvPr/>
        </p:nvSpPr>
        <p:spPr>
          <a:xfrm>
            <a:off x="2598611" y="5759429"/>
            <a:ext cx="2229996"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único (‘only’)</a:t>
            </a:r>
          </a:p>
        </p:txBody>
      </p:sp>
      <p:sp>
        <p:nvSpPr>
          <p:cNvPr id="27" name="Rectangle 26"/>
          <p:cNvSpPr/>
          <p:nvPr/>
        </p:nvSpPr>
        <p:spPr>
          <a:xfrm>
            <a:off x="3175552" y="5136890"/>
            <a:ext cx="863048"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mal</a:t>
            </a:r>
          </a:p>
        </p:txBody>
      </p:sp>
      <p:sp>
        <p:nvSpPr>
          <p:cNvPr id="28" name="Rectangle 27"/>
          <p:cNvSpPr/>
          <p:nvPr/>
        </p:nvSpPr>
        <p:spPr>
          <a:xfrm>
            <a:off x="4975811" y="5136890"/>
            <a:ext cx="1466275" cy="48440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popular</a:t>
            </a:r>
          </a:p>
        </p:txBody>
      </p:sp>
      <p:sp>
        <p:nvSpPr>
          <p:cNvPr id="29" name="Rectangle 28"/>
          <p:cNvSpPr/>
          <p:nvPr/>
        </p:nvSpPr>
        <p:spPr>
          <a:xfrm>
            <a:off x="6588946" y="5136890"/>
            <a:ext cx="1683669" cy="48440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moderno</a:t>
            </a:r>
          </a:p>
        </p:txBody>
      </p:sp>
      <p:sp>
        <p:nvSpPr>
          <p:cNvPr id="30" name="Rectangle 29"/>
          <p:cNvSpPr/>
          <p:nvPr/>
        </p:nvSpPr>
        <p:spPr>
          <a:xfrm>
            <a:off x="4975812" y="5759429"/>
            <a:ext cx="1319069" cy="48440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normal</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1" name="Rectangle 30"/>
          <p:cNvSpPr/>
          <p:nvPr/>
        </p:nvSpPr>
        <p:spPr>
          <a:xfrm>
            <a:off x="6442086" y="5759429"/>
            <a:ext cx="1371790" cy="48440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lang="en-US" sz="2400" kern="1200">
                <a:solidFill>
                  <a:srgbClr val="002060"/>
                </a:solidFill>
                <a:latin typeface="Century Gothic"/>
              </a:rPr>
              <a:t>posible</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3" name="Rectangle 32"/>
          <p:cNvSpPr/>
          <p:nvPr/>
        </p:nvSpPr>
        <p:spPr>
          <a:xfrm>
            <a:off x="8419476" y="5144780"/>
            <a:ext cx="1850506" cy="48440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agradable</a:t>
            </a:r>
          </a:p>
        </p:txBody>
      </p:sp>
      <p:sp>
        <p:nvSpPr>
          <p:cNvPr id="34" name="CuadroTexto 10">
            <a:extLst>
              <a:ext uri="{FF2B5EF4-FFF2-40B4-BE49-F238E27FC236}">
                <a16:creationId xmlns:a16="http://schemas.microsoft.com/office/drawing/2014/main" id="{0661A22B-3815-B94D-9738-0BCBA68333C9}"/>
              </a:ext>
            </a:extLst>
          </p:cNvPr>
          <p:cNvSpPr txBox="1"/>
          <p:nvPr/>
        </p:nvSpPr>
        <p:spPr>
          <a:xfrm>
            <a:off x="348726" y="3998321"/>
            <a:ext cx="11364532" cy="461665"/>
          </a:xfrm>
          <a:prstGeom prst="rect">
            <a:avLst/>
          </a:prstGeom>
          <a:noFill/>
        </p:spPr>
        <p:txBody>
          <a:bodyPr wrap="square" rtlCol="0">
            <a:spAutoFit/>
          </a:bodyPr>
          <a:lstStyle/>
          <a:p>
            <a:pPr marL="457200" lvl="0" indent="-457200">
              <a:buClrTx/>
              <a:buFont typeface="Arial" panose="020B0604020202020204" pitchFamily="34" charset="0"/>
              <a:buChar cha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Describe diferentes aspectos de su</a:t>
            </a:r>
            <a:r>
              <a:rPr kumimoji="0" lang="en-GB" sz="24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historia</a:t>
            </a: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ectangle 35"/>
          <p:cNvSpPr/>
          <p:nvPr/>
        </p:nvSpPr>
        <p:spPr>
          <a:xfrm>
            <a:off x="10356655" y="5143518"/>
            <a:ext cx="1724510" cy="48440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lang="en-US" sz="2400" kern="1200">
                <a:solidFill>
                  <a:srgbClr val="002060"/>
                </a:solidFill>
                <a:latin typeface="Century Gothic"/>
              </a:rPr>
              <a:t>optimista</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5" name="Rectangle 34"/>
          <p:cNvSpPr/>
          <p:nvPr/>
        </p:nvSpPr>
        <p:spPr>
          <a:xfrm>
            <a:off x="7940884" y="5759429"/>
            <a:ext cx="2679193" cy="484400"/>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3788" rtl="0" eaLnBrk="1" fontAlgn="auto" latinLnBrk="0" hangingPunct="1">
              <a:lnSpc>
                <a:spcPct val="100000"/>
              </a:lnSpc>
              <a:spcBef>
                <a:spcPts val="0"/>
              </a:spcBef>
              <a:spcAft>
                <a:spcPts val="0"/>
              </a:spcAft>
              <a:buClrTx/>
              <a:buSzTx/>
              <a:buFontTx/>
              <a:buNone/>
              <a:tabLst/>
              <a:defRPr/>
            </a:pPr>
            <a:r>
              <a:rPr lang="en-US" sz="2400" kern="1200" noProof="0">
                <a:solidFill>
                  <a:srgbClr val="002060"/>
                </a:solidFill>
                <a:latin typeface="Century Gothic"/>
              </a:rPr>
              <a:t>único (‘unique’)</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61950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1" grpId="0" animBg="1"/>
      <p:bldP spid="22" grpId="0" animBg="1"/>
      <p:bldP spid="23" grpId="0" animBg="1"/>
      <p:bldP spid="24" grpId="0" animBg="1"/>
      <p:bldP spid="26" grpId="0" animBg="1"/>
      <p:bldP spid="27" grpId="0" animBg="1"/>
      <p:bldP spid="28" grpId="0" animBg="1"/>
      <p:bldP spid="29" grpId="0" animBg="1"/>
      <p:bldP spid="30" grpId="0" animBg="1"/>
      <p:bldP spid="31" grpId="0" animBg="1"/>
      <p:bldP spid="33" grpId="0" animBg="1"/>
      <p:bldP spid="36"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8"/>
          <p:cNvSpPr txBox="1">
            <a:spLocks noGrp="1"/>
          </p:cNvSpPr>
          <p:nvPr>
            <p:ph type="title"/>
          </p:nvPr>
        </p:nvSpPr>
        <p:spPr>
          <a:xfrm>
            <a:off x="82286" y="1242841"/>
            <a:ext cx="11845856" cy="55094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1800"/>
              <a:buNone/>
            </a:pPr>
            <a:r>
              <a:rPr lang="en-GB" sz="2200" b="1">
                <a:solidFill>
                  <a:srgbClr val="1F3864"/>
                </a:solidFill>
                <a:latin typeface="Century Gothic"/>
                <a:ea typeface="Century Gothic"/>
                <a:cs typeface="Century Gothic"/>
                <a:sym typeface="Century Gothic"/>
              </a:rPr>
              <a:t>¿Cuál es la palabra en español?</a:t>
            </a:r>
            <a:endParaRPr sz="2200"/>
          </a:p>
        </p:txBody>
      </p:sp>
      <p:sp>
        <p:nvSpPr>
          <p:cNvPr id="366" name="Google Shape;366;p68"/>
          <p:cNvSpPr/>
          <p:nvPr/>
        </p:nvSpPr>
        <p:spPr>
          <a:xfrm>
            <a:off x="9701561" y="258166"/>
            <a:ext cx="2226581" cy="400919"/>
          </a:xfrm>
          <a:prstGeom prst="roundRect">
            <a:avLst>
              <a:gd name="adj" fmla="val 16667"/>
            </a:avLst>
          </a:prstGeom>
          <a:solidFill>
            <a:srgbClr val="F66400"/>
          </a:solidFill>
          <a:ln w="25400" cap="flat" cmpd="sng">
            <a:solidFill>
              <a:srgbClr val="1150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leer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67" name="Google Shape;367;p6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368" name="Google Shape;368;p68"/>
          <p:cNvSpPr txBox="1"/>
          <p:nvPr/>
        </p:nvSpPr>
        <p:spPr>
          <a:xfrm>
            <a:off x="82286" y="382103"/>
            <a:ext cx="4635488" cy="55094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3600"/>
              <a:buFont typeface="Arial"/>
              <a:buNone/>
              <a:tabLst/>
              <a:defRPr/>
            </a:pPr>
            <a:r>
              <a:rPr kumimoji="0" lang="en-GB" sz="36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Vocabulario</a:t>
            </a:r>
            <a:endParaRPr kumimoji="0" sz="36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369" name="Google Shape;369;p68"/>
          <p:cNvSpPr txBox="1"/>
          <p:nvPr/>
        </p:nvSpPr>
        <p:spPr>
          <a:xfrm>
            <a:off x="207715" y="1914773"/>
            <a:ext cx="3065856" cy="45612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10000"/>
              </a:lnSpc>
              <a:spcBef>
                <a:spcPts val="0"/>
              </a:spcBef>
              <a:spcAft>
                <a:spcPts val="0"/>
              </a:spcAft>
              <a:buClr>
                <a:srgbClr val="000000"/>
              </a:buClr>
              <a:buSzPts val="2400"/>
              <a:buFont typeface="Arial"/>
              <a:buNone/>
              <a:tabLst/>
              <a:defRPr/>
            </a:pPr>
            <a:r>
              <a:rPr lang="en-GB" sz="2400">
                <a:solidFill>
                  <a:srgbClr val="1F3864"/>
                </a:solidFill>
                <a:latin typeface="Century Gothic"/>
                <a:sym typeface="Century Gothic"/>
              </a:rPr>
              <a:t>el </a:t>
            </a:r>
            <a:r>
              <a:rPr lang="en-GB" sz="2400" dirty="0">
                <a:solidFill>
                  <a:srgbClr val="1F3864"/>
                </a:solidFill>
                <a:latin typeface="Century Gothic"/>
                <a:sym typeface="Century Gothic"/>
              </a:rPr>
              <a:t>metro</a:t>
            </a:r>
            <a:endParaRPr kumimoji="0" b="0" i="0" u="none" strike="noStrike" kern="0" cap="none" spc="0" normalizeH="0" baseline="0" noProof="0" dirty="0">
              <a:ln>
                <a:noFill/>
              </a:ln>
              <a:solidFill>
                <a:srgbClr val="000000"/>
              </a:solidFill>
              <a:effectLst/>
              <a:uLnTx/>
              <a:uFillTx/>
              <a:latin typeface="Arial"/>
              <a:cs typeface="Arial"/>
              <a:sym typeface="Arial"/>
            </a:endParaRPr>
          </a:p>
          <a:p>
            <a:pPr lvl="0">
              <a:lnSpc>
                <a:spcPct val="110000"/>
              </a:lnSpc>
              <a:buSzPts val="2400"/>
              <a:defRPr/>
            </a:pPr>
            <a:r>
              <a:rPr lang="en-GB" sz="2400">
                <a:solidFill>
                  <a:srgbClr val="1F3864"/>
                </a:solidFill>
                <a:latin typeface="Century Gothic"/>
                <a:ea typeface="Century Gothic"/>
                <a:cs typeface="Century Gothic"/>
                <a:sym typeface="Century Gothic"/>
              </a:rPr>
              <a:t>el, la dependiente</a:t>
            </a:r>
          </a:p>
          <a:p>
            <a:pPr marL="0" marR="0" lvl="0" indent="0" algn="l" defTabSz="914400" rtl="0" eaLnBrk="1" fontAlgn="auto" latinLnBrk="0" hangingPunct="1">
              <a:lnSpc>
                <a:spcPct val="110000"/>
              </a:lnSpc>
              <a:spcBef>
                <a:spcPts val="0"/>
              </a:spcBef>
              <a:spcAft>
                <a:spcPts val="0"/>
              </a:spcAft>
              <a:buClr>
                <a:srgbClr val="000000"/>
              </a:buClr>
              <a:buSzPts val="2400"/>
              <a:buFont typeface="Arial"/>
              <a:buNone/>
              <a:tabLst/>
              <a:defRPr/>
            </a:pPr>
            <a:r>
              <a:rPr lang="en-GB" sz="2400" noProof="0">
                <a:solidFill>
                  <a:srgbClr val="1F3864"/>
                </a:solidFill>
                <a:latin typeface="Century Gothic"/>
                <a:ea typeface="Century Gothic"/>
                <a:cs typeface="Century Gothic"/>
                <a:sym typeface="Century Gothic"/>
              </a:rPr>
              <a:t>el </a:t>
            </a:r>
            <a:r>
              <a:rPr lang="en-GB" sz="2400" noProof="0" dirty="0" err="1">
                <a:solidFill>
                  <a:srgbClr val="1F3864"/>
                </a:solidFill>
                <a:latin typeface="Century Gothic"/>
                <a:ea typeface="Century Gothic"/>
                <a:cs typeface="Century Gothic"/>
                <a:sym typeface="Century Gothic"/>
              </a:rPr>
              <a:t>escritor</a:t>
            </a:r>
            <a:r>
              <a:rPr lang="en-GB" sz="2400" noProof="0" dirty="0">
                <a:solidFill>
                  <a:srgbClr val="1F3864"/>
                </a:solidFill>
                <a:latin typeface="Century Gothic"/>
                <a:ea typeface="Century Gothic"/>
                <a:cs typeface="Century Gothic"/>
                <a:sym typeface="Century Gothic"/>
              </a:rPr>
              <a:t>, </a:t>
            </a:r>
          </a:p>
          <a:p>
            <a:pPr marL="0" marR="0" lvl="0" indent="0" algn="l" defTabSz="914400" rtl="0" eaLnBrk="1" fontAlgn="auto" latinLnBrk="0" hangingPunct="1">
              <a:lnSpc>
                <a:spcPct val="110000"/>
              </a:lnSpc>
              <a:spcBef>
                <a:spcPts val="0"/>
              </a:spcBef>
              <a:spcAft>
                <a:spcPts val="0"/>
              </a:spcAft>
              <a:buClr>
                <a:srgbClr val="000000"/>
              </a:buClr>
              <a:buSzPts val="2400"/>
              <a:buFont typeface="Arial"/>
              <a:buNone/>
              <a:tabLst/>
              <a:defRPr/>
            </a:pPr>
            <a:r>
              <a:rPr lang="en-GB" sz="2400" noProof="0" dirty="0">
                <a:solidFill>
                  <a:srgbClr val="1F3864"/>
                </a:solidFill>
                <a:latin typeface="Century Gothic"/>
                <a:ea typeface="Century Gothic"/>
                <a:cs typeface="Century Gothic"/>
                <a:sym typeface="Century Gothic"/>
              </a:rPr>
              <a:t>la </a:t>
            </a:r>
            <a:r>
              <a:rPr lang="en-GB" sz="2400" noProof="0" dirty="0" err="1">
                <a:solidFill>
                  <a:srgbClr val="1F3864"/>
                </a:solidFill>
                <a:latin typeface="Century Gothic"/>
                <a:ea typeface="Century Gothic"/>
                <a:cs typeface="Century Gothic"/>
                <a:sym typeface="Century Gothic"/>
              </a:rPr>
              <a:t>escritora</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10000"/>
              </a:lnSpc>
              <a:spcBef>
                <a:spcPts val="0"/>
              </a:spcBef>
              <a:spcAft>
                <a:spcPts val="0"/>
              </a:spcAft>
              <a:buClr>
                <a:srgbClr val="000000"/>
              </a:buClr>
              <a:buSzPts val="2400"/>
              <a:buFont typeface="Arial"/>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el</a:t>
            </a:r>
            <a:r>
              <a:rPr kumimoji="0" lang="en-GB" sz="2400" b="0" i="0" u="none" strike="noStrike" kern="0" cap="none" spc="0" normalizeH="0" noProof="0">
                <a:ln>
                  <a:noFill/>
                </a:ln>
                <a:solidFill>
                  <a:srgbClr val="1F3864"/>
                </a:solidFill>
                <a:effectLst/>
                <a:uLnTx/>
                <a:uFillTx/>
                <a:latin typeface="Century Gothic"/>
                <a:ea typeface="Century Gothic"/>
                <a:cs typeface="Century Gothic"/>
                <a:sym typeface="Century Gothic"/>
              </a:rPr>
              <a:t> transporte</a:t>
            </a:r>
          </a:p>
          <a:p>
            <a:pPr marL="0" marR="0" lvl="0" indent="0" algn="l" defTabSz="914400" rtl="0" eaLnBrk="1" fontAlgn="auto" latinLnBrk="0" hangingPunct="1">
              <a:lnSpc>
                <a:spcPct val="110000"/>
              </a:lnSpc>
              <a:spcBef>
                <a:spcPts val="0"/>
              </a:spcBef>
              <a:spcAft>
                <a:spcPts val="0"/>
              </a:spcAft>
              <a:buClr>
                <a:srgbClr val="000000"/>
              </a:buClr>
              <a:buSzPts val="2400"/>
              <a:buFont typeface="Arial"/>
              <a:buNone/>
              <a:tabLst/>
              <a:defRPr/>
            </a:pP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el</a:t>
            </a:r>
            <a:r>
              <a:rPr kumimoji="0" lang="en-GB" sz="2400" b="0" i="0" u="none" strike="noStrike" kern="0" cap="none" spc="0" normalizeH="0" noProof="0">
                <a:ln>
                  <a:noFill/>
                </a:ln>
                <a:solidFill>
                  <a:srgbClr val="1F3864"/>
                </a:solidFill>
                <a:effectLst/>
                <a:uLnTx/>
                <a:uFillTx/>
                <a:latin typeface="Century Gothic"/>
                <a:ea typeface="Century Gothic"/>
                <a:cs typeface="Century Gothic"/>
                <a:sym typeface="Century Gothic"/>
              </a:rPr>
              <a:t> </a:t>
            </a:r>
            <a:r>
              <a:rPr kumimoji="0" lang="en-GB" sz="24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dueño, la</a:t>
            </a:r>
            <a:r>
              <a:rPr kumimoji="0" lang="en-GB" sz="2400" b="0" i="0" u="none" strike="noStrike" kern="0" cap="none" spc="0" normalizeH="0" noProof="0">
                <a:ln>
                  <a:noFill/>
                </a:ln>
                <a:solidFill>
                  <a:srgbClr val="1F3864"/>
                </a:solidFill>
                <a:effectLst/>
                <a:uLnTx/>
                <a:uFillTx/>
                <a:latin typeface="Century Gothic"/>
                <a:ea typeface="Century Gothic"/>
                <a:cs typeface="Century Gothic"/>
                <a:sym typeface="Century Gothic"/>
              </a:rPr>
              <a:t> dueña</a:t>
            </a:r>
            <a:endParaRPr kumimoji="0"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10000"/>
              </a:lnSpc>
              <a:spcBef>
                <a:spcPts val="0"/>
              </a:spcBef>
              <a:spcAft>
                <a:spcPts val="0"/>
              </a:spcAft>
              <a:buClr>
                <a:srgbClr val="000000"/>
              </a:buClr>
              <a:buSzPts val="2400"/>
              <a:buFont typeface="Arial"/>
              <a:buNone/>
              <a:tabLst/>
              <a:defRPr/>
            </a:pPr>
            <a:r>
              <a:rPr lang="en-GB" sz="2400">
                <a:solidFill>
                  <a:srgbClr val="1F3864"/>
                </a:solidFill>
                <a:latin typeface="Century Gothic"/>
                <a:ea typeface="Century Gothic"/>
                <a:cs typeface="Century Gothic"/>
                <a:sym typeface="Century Gothic"/>
              </a:rPr>
              <a:t>el conductor, </a:t>
            </a:r>
          </a:p>
          <a:p>
            <a:pPr marL="0" marR="0" lvl="0" indent="0" algn="l" defTabSz="914400" rtl="0" eaLnBrk="1" fontAlgn="auto" latinLnBrk="0" hangingPunct="1">
              <a:lnSpc>
                <a:spcPct val="110000"/>
              </a:lnSpc>
              <a:spcBef>
                <a:spcPts val="0"/>
              </a:spcBef>
              <a:spcAft>
                <a:spcPts val="0"/>
              </a:spcAft>
              <a:buClr>
                <a:srgbClr val="000000"/>
              </a:buClr>
              <a:buSzPts val="2400"/>
              <a:buFont typeface="Arial"/>
              <a:buNone/>
              <a:tabLst/>
              <a:defRPr/>
            </a:pPr>
            <a:r>
              <a:rPr lang="en-GB" sz="2400">
                <a:solidFill>
                  <a:srgbClr val="1F3864"/>
                </a:solidFill>
                <a:latin typeface="Century Gothic"/>
                <a:ea typeface="Century Gothic"/>
                <a:cs typeface="Century Gothic"/>
                <a:sym typeface="Century Gothic"/>
              </a:rPr>
              <a:t>la conductora</a:t>
            </a:r>
            <a:endParaRPr lang="en-GB" sz="2400" dirty="0">
              <a:solidFill>
                <a:srgbClr val="1F3864"/>
              </a:solidFill>
              <a:latin typeface="Century Gothic"/>
              <a:ea typeface="Century Gothic"/>
              <a:cs typeface="Century Gothic"/>
              <a:sym typeface="Century Gothic"/>
            </a:endParaRPr>
          </a:p>
          <a:p>
            <a:pPr marL="0" marR="0" lvl="0" indent="0" algn="l" defTabSz="914400" rtl="0" eaLnBrk="1" fontAlgn="auto" latinLnBrk="0" hangingPunct="1">
              <a:lnSpc>
                <a:spcPct val="110000"/>
              </a:lnSpc>
              <a:spcBef>
                <a:spcPts val="0"/>
              </a:spcBef>
              <a:spcAft>
                <a:spcPts val="0"/>
              </a:spcAft>
              <a:buClr>
                <a:srgbClr val="000000"/>
              </a:buClr>
              <a:buSzPts val="2400"/>
              <a:buFont typeface="Arial"/>
              <a:buNone/>
              <a:tabLst/>
              <a:defRPr/>
            </a:pPr>
            <a:r>
              <a:rPr lang="en-GB" sz="2400">
                <a:solidFill>
                  <a:srgbClr val="1F3864"/>
                </a:solidFill>
                <a:latin typeface="Century Gothic"/>
                <a:ea typeface="Century Gothic"/>
                <a:cs typeface="Century Gothic"/>
                <a:sym typeface="Century Gothic"/>
              </a:rPr>
              <a:t>el enfermero,</a:t>
            </a:r>
          </a:p>
          <a:p>
            <a:pPr marL="0" marR="0" lvl="0" indent="0" algn="l" defTabSz="914400" rtl="0" eaLnBrk="1" fontAlgn="auto" latinLnBrk="0" hangingPunct="1">
              <a:lnSpc>
                <a:spcPct val="110000"/>
              </a:lnSpc>
              <a:spcBef>
                <a:spcPts val="0"/>
              </a:spcBef>
              <a:spcAft>
                <a:spcPts val="0"/>
              </a:spcAft>
              <a:buClr>
                <a:srgbClr val="000000"/>
              </a:buClr>
              <a:buSzPts val="2400"/>
              <a:buFont typeface="Arial"/>
              <a:buNone/>
              <a:tabLst/>
              <a:defRPr/>
            </a:pPr>
            <a:r>
              <a:rPr lang="en-GB" sz="2400">
                <a:solidFill>
                  <a:srgbClr val="1F3864"/>
                </a:solidFill>
                <a:latin typeface="Century Gothic"/>
                <a:ea typeface="Century Gothic"/>
                <a:cs typeface="Century Gothic"/>
                <a:sym typeface="Century Gothic"/>
              </a:rPr>
              <a:t>la enfermera</a:t>
            </a:r>
            <a:endParaRPr lang="en-GB" sz="2400" noProof="0" dirty="0">
              <a:solidFill>
                <a:srgbClr val="1F3864"/>
              </a:solidFill>
              <a:latin typeface="Century Gothic"/>
              <a:ea typeface="Century Gothic"/>
              <a:cs typeface="Century Gothic"/>
              <a:sym typeface="Century Gothic"/>
            </a:endParaRPr>
          </a:p>
          <a:p>
            <a:pPr marL="0" marR="0" lvl="0" indent="0" algn="l" defTabSz="914400" rtl="0" eaLnBrk="1" fontAlgn="auto" latinLnBrk="0" hangingPunct="1">
              <a:lnSpc>
                <a:spcPct val="110000"/>
              </a:lnSpc>
              <a:spcBef>
                <a:spcPts val="0"/>
              </a:spcBef>
              <a:spcAft>
                <a:spcPts val="0"/>
              </a:spcAft>
              <a:buClr>
                <a:srgbClr val="000000"/>
              </a:buClr>
              <a:buSzPts val="2400"/>
              <a:buFont typeface="Arial"/>
              <a:buNone/>
              <a:tabLst/>
              <a:defRPr/>
            </a:pPr>
            <a:r>
              <a:rPr lang="en-GB" sz="2400" noProof="0">
                <a:solidFill>
                  <a:srgbClr val="1F3864"/>
                </a:solidFill>
                <a:latin typeface="Century Gothic"/>
                <a:ea typeface="Century Gothic"/>
                <a:cs typeface="Century Gothic"/>
                <a:sym typeface="Century Gothic"/>
              </a:rPr>
              <a:t>el, la </a:t>
            </a:r>
            <a:r>
              <a:rPr lang="en-GB" sz="2400" noProof="0" dirty="0" err="1">
                <a:solidFill>
                  <a:srgbClr val="1F3864"/>
                </a:solidFill>
                <a:latin typeface="Century Gothic"/>
                <a:ea typeface="Century Gothic"/>
                <a:cs typeface="Century Gothic"/>
                <a:sym typeface="Century Gothic"/>
              </a:rPr>
              <a:t>artista</a:t>
            </a:r>
            <a:endParaRPr lang="en-GB" sz="2400" noProof="0" dirty="0">
              <a:solidFill>
                <a:srgbClr val="1F3864"/>
              </a:solidFill>
              <a:latin typeface="Century Gothic"/>
              <a:ea typeface="Century Gothic"/>
              <a:cs typeface="Century Gothic"/>
              <a:sym typeface="Century Gothic"/>
            </a:endParaRPr>
          </a:p>
        </p:txBody>
      </p:sp>
      <p:sp>
        <p:nvSpPr>
          <p:cNvPr id="370" name="Google Shape;370;p68"/>
          <p:cNvSpPr/>
          <p:nvPr/>
        </p:nvSpPr>
        <p:spPr>
          <a:xfrm>
            <a:off x="248738" y="5156200"/>
            <a:ext cx="2295021" cy="805392"/>
          </a:xfrm>
          <a:prstGeom prst="roundRect">
            <a:avLst>
              <a:gd name="adj" fmla="val 16667"/>
            </a:avLst>
          </a:prstGeom>
          <a:noFill/>
          <a:ln w="38100" cap="flat" cmpd="sng">
            <a:solidFill>
              <a:srgbClr val="E25B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73" name="Google Shape;373;p68"/>
          <p:cNvSpPr/>
          <p:nvPr/>
        </p:nvSpPr>
        <p:spPr>
          <a:xfrm>
            <a:off x="181545" y="1974107"/>
            <a:ext cx="1494146" cy="372602"/>
          </a:xfrm>
          <a:prstGeom prst="roundRect">
            <a:avLst>
              <a:gd name="adj" fmla="val 16667"/>
            </a:avLst>
          </a:prstGeom>
          <a:noFill/>
          <a:ln w="38100" cap="flat" cmpd="sng">
            <a:solidFill>
              <a:srgbClr val="E25B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74" name="Google Shape;374;p68"/>
          <p:cNvSpPr/>
          <p:nvPr/>
        </p:nvSpPr>
        <p:spPr>
          <a:xfrm>
            <a:off x="237581" y="4350282"/>
            <a:ext cx="2612755" cy="805392"/>
          </a:xfrm>
          <a:prstGeom prst="roundRect">
            <a:avLst>
              <a:gd name="adj" fmla="val 16667"/>
            </a:avLst>
          </a:prstGeom>
          <a:noFill/>
          <a:ln w="38100" cap="flat" cmpd="sng">
            <a:solidFill>
              <a:srgbClr val="E25B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0" name="Google Shape;380;p68"/>
          <p:cNvSpPr/>
          <p:nvPr/>
        </p:nvSpPr>
        <p:spPr>
          <a:xfrm>
            <a:off x="226427" y="3571085"/>
            <a:ext cx="2050262" cy="419100"/>
          </a:xfrm>
          <a:prstGeom prst="roundRect">
            <a:avLst>
              <a:gd name="adj" fmla="val 16667"/>
            </a:avLst>
          </a:prstGeom>
          <a:noFill/>
          <a:ln w="38100" cap="flat" cmpd="sng">
            <a:solidFill>
              <a:srgbClr val="E25B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1" name="Google Shape;381;p68"/>
          <p:cNvSpPr/>
          <p:nvPr/>
        </p:nvSpPr>
        <p:spPr>
          <a:xfrm>
            <a:off x="226426" y="3990184"/>
            <a:ext cx="2945112" cy="359572"/>
          </a:xfrm>
          <a:prstGeom prst="roundRect">
            <a:avLst>
              <a:gd name="adj" fmla="val 16667"/>
            </a:avLst>
          </a:prstGeom>
          <a:noFill/>
          <a:ln w="38100" cap="flat" cmpd="sng">
            <a:solidFill>
              <a:srgbClr val="E25B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6" name="Google Shape;386;p68"/>
          <p:cNvSpPr/>
          <p:nvPr/>
        </p:nvSpPr>
        <p:spPr>
          <a:xfrm>
            <a:off x="272058" y="5937633"/>
            <a:ext cx="1937017" cy="419100"/>
          </a:xfrm>
          <a:prstGeom prst="roundRect">
            <a:avLst>
              <a:gd name="adj" fmla="val 16667"/>
            </a:avLst>
          </a:prstGeom>
          <a:noFill/>
          <a:ln w="38100" cap="flat" cmpd="sng">
            <a:solidFill>
              <a:srgbClr val="E25B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7" name="Google Shape;387;p68"/>
          <p:cNvSpPr/>
          <p:nvPr/>
        </p:nvSpPr>
        <p:spPr>
          <a:xfrm>
            <a:off x="207715" y="2381069"/>
            <a:ext cx="2910024" cy="354477"/>
          </a:xfrm>
          <a:prstGeom prst="roundRect">
            <a:avLst>
              <a:gd name="adj" fmla="val 16667"/>
            </a:avLst>
          </a:prstGeom>
          <a:noFill/>
          <a:ln w="38100" cap="flat" cmpd="sng">
            <a:solidFill>
              <a:srgbClr val="E25B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90" name="Google Shape;390;p68"/>
          <p:cNvSpPr/>
          <p:nvPr/>
        </p:nvSpPr>
        <p:spPr>
          <a:xfrm>
            <a:off x="207715" y="2765693"/>
            <a:ext cx="2001361" cy="805392"/>
          </a:xfrm>
          <a:prstGeom prst="roundRect">
            <a:avLst>
              <a:gd name="adj" fmla="val 16667"/>
            </a:avLst>
          </a:prstGeom>
          <a:noFill/>
          <a:ln w="38100" cap="flat" cmpd="sng">
            <a:solidFill>
              <a:srgbClr val="E25B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7" name="Picture 2" descr="Standing, Painter, Artist, Isolated">
            <a:extLst>
              <a:ext uri="{FF2B5EF4-FFF2-40B4-BE49-F238E27FC236}">
                <a16:creationId xmlns:a16="http://schemas.microsoft.com/office/drawing/2014/main" id="{0B5C457F-4D74-3645-B3BC-0A957D98C0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5603" y="1831826"/>
            <a:ext cx="1141365" cy="1345062"/>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769317D9-4D12-0243-9705-C5F0A21DF77F}"/>
              </a:ext>
            </a:extLst>
          </p:cNvPr>
          <p:cNvSpPr/>
          <p:nvPr/>
        </p:nvSpPr>
        <p:spPr>
          <a:xfrm>
            <a:off x="3090281" y="3214925"/>
            <a:ext cx="163217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[artist (m/f)]</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39" name="Group 38">
            <a:extLst>
              <a:ext uri="{FF2B5EF4-FFF2-40B4-BE49-F238E27FC236}">
                <a16:creationId xmlns:a16="http://schemas.microsoft.com/office/drawing/2014/main" id="{80E08556-1490-8540-9B14-B3FB64AA6BA0}"/>
              </a:ext>
            </a:extLst>
          </p:cNvPr>
          <p:cNvGrpSpPr/>
          <p:nvPr/>
        </p:nvGrpSpPr>
        <p:grpSpPr>
          <a:xfrm>
            <a:off x="7541196" y="1367472"/>
            <a:ext cx="1917244" cy="2004421"/>
            <a:chOff x="4470950" y="1391478"/>
            <a:chExt cx="3258892" cy="3220279"/>
          </a:xfrm>
        </p:grpSpPr>
        <p:sp>
          <p:nvSpPr>
            <p:cNvPr id="40" name="Rectangle 39">
              <a:extLst>
                <a:ext uri="{FF2B5EF4-FFF2-40B4-BE49-F238E27FC236}">
                  <a16:creationId xmlns:a16="http://schemas.microsoft.com/office/drawing/2014/main" id="{D0671BC1-B254-B342-A376-6EE4E94CBCB7}"/>
                </a:ext>
              </a:extLst>
            </p:cNvPr>
            <p:cNvSpPr/>
            <p:nvPr/>
          </p:nvSpPr>
          <p:spPr>
            <a:xfrm>
              <a:off x="4908021" y="1391478"/>
              <a:ext cx="2610883" cy="322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9EC733D-9B1F-C640-B5FE-D61C3F53ABEE}"/>
                </a:ext>
              </a:extLst>
            </p:cNvPr>
            <p:cNvSpPr/>
            <p:nvPr/>
          </p:nvSpPr>
          <p:spPr>
            <a:xfrm>
              <a:off x="4908021" y="3844063"/>
              <a:ext cx="146546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[transport]</a:t>
              </a:r>
            </a:p>
          </p:txBody>
        </p:sp>
        <p:grpSp>
          <p:nvGrpSpPr>
            <p:cNvPr id="42" name="Group 41">
              <a:extLst>
                <a:ext uri="{FF2B5EF4-FFF2-40B4-BE49-F238E27FC236}">
                  <a16:creationId xmlns:a16="http://schemas.microsoft.com/office/drawing/2014/main" id="{34E1E719-3B52-394B-9820-C1E044844C2B}"/>
                </a:ext>
              </a:extLst>
            </p:cNvPr>
            <p:cNvGrpSpPr/>
            <p:nvPr/>
          </p:nvGrpSpPr>
          <p:grpSpPr>
            <a:xfrm>
              <a:off x="4470950" y="1693130"/>
              <a:ext cx="3258892" cy="2088291"/>
              <a:chOff x="4470950" y="1693130"/>
              <a:chExt cx="3258892" cy="2088291"/>
            </a:xfrm>
          </p:grpSpPr>
          <p:pic>
            <p:nvPicPr>
              <p:cNvPr id="43" name="Picture 2" descr="Bus, Auto, Automobile, Vehicle, Drive">
                <a:extLst>
                  <a:ext uri="{FF2B5EF4-FFF2-40B4-BE49-F238E27FC236}">
                    <a16:creationId xmlns:a16="http://schemas.microsoft.com/office/drawing/2014/main" id="{E5BF5B33-9CBD-0D48-A92C-9A86C36C05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0950" y="1881192"/>
                <a:ext cx="1632025" cy="8382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Bicycle, Bike, Transport, Cycle, Wheel">
                <a:extLst>
                  <a:ext uri="{FF2B5EF4-FFF2-40B4-BE49-F238E27FC236}">
                    <a16:creationId xmlns:a16="http://schemas.microsoft.com/office/drawing/2014/main" id="{B876EFF7-89B5-2F40-BA7D-2ED71C1C72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3581" y="1693130"/>
                <a:ext cx="1576261" cy="157626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Airplane, Funny, Passenger, Plane, Jet">
                <a:extLst>
                  <a:ext uri="{FF2B5EF4-FFF2-40B4-BE49-F238E27FC236}">
                    <a16:creationId xmlns:a16="http://schemas.microsoft.com/office/drawing/2014/main" id="{5C66F9A3-5D27-1B42-8AB8-4CDF6776D9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2074" y="2881313"/>
                <a:ext cx="1474589" cy="90010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6" name="Group 45">
            <a:extLst>
              <a:ext uri="{FF2B5EF4-FFF2-40B4-BE49-F238E27FC236}">
                <a16:creationId xmlns:a16="http://schemas.microsoft.com/office/drawing/2014/main" id="{EAB58122-CFBD-0D46-9FA2-E4BDD7CE02E0}"/>
              </a:ext>
            </a:extLst>
          </p:cNvPr>
          <p:cNvGrpSpPr/>
          <p:nvPr/>
        </p:nvGrpSpPr>
        <p:grpSpPr>
          <a:xfrm>
            <a:off x="5347137" y="1838086"/>
            <a:ext cx="1525469" cy="1193689"/>
            <a:chOff x="4855634" y="1869423"/>
            <a:chExt cx="2549213" cy="2323679"/>
          </a:xfrm>
        </p:grpSpPr>
        <p:pic>
          <p:nvPicPr>
            <p:cNvPr id="47" name="Picture 2" descr="Metro, Subway, Tramway, Subway, Subway">
              <a:extLst>
                <a:ext uri="{FF2B5EF4-FFF2-40B4-BE49-F238E27FC236}">
                  <a16:creationId xmlns:a16="http://schemas.microsoft.com/office/drawing/2014/main" id="{B642311A-1625-CD41-8727-440C3EF0CE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5634" y="1869423"/>
              <a:ext cx="2549213" cy="232367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Transportation, Metro, Letter, Logo">
              <a:extLst>
                <a:ext uri="{FF2B5EF4-FFF2-40B4-BE49-F238E27FC236}">
                  <a16:creationId xmlns:a16="http://schemas.microsoft.com/office/drawing/2014/main" id="{45F3ADAA-F965-4B44-BDC4-C0EDAFB285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0727" y="1973881"/>
              <a:ext cx="775704" cy="9915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2E41A425-1FDF-CA4A-AA9C-8C25905F95CB}"/>
              </a:ext>
            </a:extLst>
          </p:cNvPr>
          <p:cNvGrpSpPr/>
          <p:nvPr/>
        </p:nvGrpSpPr>
        <p:grpSpPr>
          <a:xfrm>
            <a:off x="7139680" y="3972700"/>
            <a:ext cx="2723310" cy="2280802"/>
            <a:chOff x="3824320" y="757717"/>
            <a:chExt cx="3896139" cy="4166976"/>
          </a:xfrm>
        </p:grpSpPr>
        <p:sp>
          <p:nvSpPr>
            <p:cNvPr id="50" name="Rectangle 49">
              <a:extLst>
                <a:ext uri="{FF2B5EF4-FFF2-40B4-BE49-F238E27FC236}">
                  <a16:creationId xmlns:a16="http://schemas.microsoft.com/office/drawing/2014/main" id="{F86679EC-712C-564D-99FF-6AE645D83697}"/>
                </a:ext>
              </a:extLst>
            </p:cNvPr>
            <p:cNvSpPr/>
            <p:nvPr/>
          </p:nvSpPr>
          <p:spPr>
            <a:xfrm>
              <a:off x="3824320" y="1617406"/>
              <a:ext cx="3896139" cy="286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13DAC461-FDB0-284B-B56B-8BDEB2622184}"/>
                </a:ext>
              </a:extLst>
            </p:cNvPr>
            <p:cNvGrpSpPr/>
            <p:nvPr/>
          </p:nvGrpSpPr>
          <p:grpSpPr>
            <a:xfrm>
              <a:off x="4937935" y="757717"/>
              <a:ext cx="2635095" cy="4166976"/>
              <a:chOff x="6090829" y="705098"/>
              <a:chExt cx="2635095" cy="4166976"/>
            </a:xfrm>
          </p:grpSpPr>
          <p:pic>
            <p:nvPicPr>
              <p:cNvPr id="52" name="Picture 6" descr="Writer, To Write, Notebook, Idea, Men">
                <a:extLst>
                  <a:ext uri="{FF2B5EF4-FFF2-40B4-BE49-F238E27FC236}">
                    <a16:creationId xmlns:a16="http://schemas.microsoft.com/office/drawing/2014/main" id="{51B31A8A-9D39-A746-AF04-C3C910B191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9111" y="705098"/>
                <a:ext cx="2451847" cy="3181785"/>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4E7327BD-6F78-0747-B95E-F63501A5AE2E}"/>
                  </a:ext>
                </a:extLst>
              </p:cNvPr>
              <p:cNvSpPr/>
              <p:nvPr/>
            </p:nvSpPr>
            <p:spPr>
              <a:xfrm>
                <a:off x="6090829" y="4141082"/>
                <a:ext cx="2635095" cy="730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a:t>
                </a:r>
                <a:r>
                  <a:rPr lang="en-GB" sz="2000" kern="1200">
                    <a:solidFill>
                      <a:srgbClr val="002060"/>
                    </a:solidFill>
                    <a:latin typeface="Century Gothic" panose="020F0302020204030204"/>
                    <a:ea typeface="+mn-ea"/>
                    <a:cs typeface="+mn-cs"/>
                  </a:rPr>
                  <a:t>writer (m/f)</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grpSp>
      <p:grpSp>
        <p:nvGrpSpPr>
          <p:cNvPr id="54" name="Group 53">
            <a:extLst>
              <a:ext uri="{FF2B5EF4-FFF2-40B4-BE49-F238E27FC236}">
                <a16:creationId xmlns:a16="http://schemas.microsoft.com/office/drawing/2014/main" id="{A8B9E2C9-A1D7-C647-8B47-92B9DA0A8216}"/>
              </a:ext>
            </a:extLst>
          </p:cNvPr>
          <p:cNvGrpSpPr/>
          <p:nvPr/>
        </p:nvGrpSpPr>
        <p:grpSpPr>
          <a:xfrm>
            <a:off x="5387813" y="4018027"/>
            <a:ext cx="2333519" cy="2276346"/>
            <a:chOff x="-4678019" y="1221975"/>
            <a:chExt cx="4077148" cy="2864578"/>
          </a:xfrm>
        </p:grpSpPr>
        <p:sp>
          <p:nvSpPr>
            <p:cNvPr id="55" name="Rectangle 54">
              <a:extLst>
                <a:ext uri="{FF2B5EF4-FFF2-40B4-BE49-F238E27FC236}">
                  <a16:creationId xmlns:a16="http://schemas.microsoft.com/office/drawing/2014/main" id="{1F18272B-F9BC-E94C-B834-A65BAE38C7D6}"/>
                </a:ext>
              </a:extLst>
            </p:cNvPr>
            <p:cNvSpPr/>
            <p:nvPr/>
          </p:nvSpPr>
          <p:spPr>
            <a:xfrm>
              <a:off x="-4678019" y="1221975"/>
              <a:ext cx="3896139" cy="286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695B447-C092-A948-89C4-5C73962CC54E}"/>
                </a:ext>
              </a:extLst>
            </p:cNvPr>
            <p:cNvSpPr/>
            <p:nvPr/>
          </p:nvSpPr>
          <p:spPr>
            <a:xfrm>
              <a:off x="-4289469" y="3504940"/>
              <a:ext cx="3688598" cy="5035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a:t>
              </a:r>
              <a:r>
                <a:rPr lang="en-GB" sz="2000" kern="1200">
                  <a:solidFill>
                    <a:srgbClr val="002060"/>
                  </a:solidFill>
                  <a:latin typeface="Century Gothic" panose="020F0302020204030204"/>
                  <a:ea typeface="+mn-ea"/>
                  <a:cs typeface="+mn-cs"/>
                </a:rPr>
                <a:t>owner (m/f)</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57" name="Group 56">
              <a:extLst>
                <a:ext uri="{FF2B5EF4-FFF2-40B4-BE49-F238E27FC236}">
                  <a16:creationId xmlns:a16="http://schemas.microsoft.com/office/drawing/2014/main" id="{D65F8B48-1B66-1944-B412-625C0F6C17E9}"/>
                </a:ext>
              </a:extLst>
            </p:cNvPr>
            <p:cNvGrpSpPr/>
            <p:nvPr/>
          </p:nvGrpSpPr>
          <p:grpSpPr>
            <a:xfrm>
              <a:off x="-4195471" y="1364216"/>
              <a:ext cx="3070808" cy="2234088"/>
              <a:chOff x="-4195471" y="1364216"/>
              <a:chExt cx="3070808" cy="2234088"/>
            </a:xfrm>
          </p:grpSpPr>
          <p:grpSp>
            <p:nvGrpSpPr>
              <p:cNvPr id="58" name="Group 57">
                <a:extLst>
                  <a:ext uri="{FF2B5EF4-FFF2-40B4-BE49-F238E27FC236}">
                    <a16:creationId xmlns:a16="http://schemas.microsoft.com/office/drawing/2014/main" id="{5AD815AF-D9BA-734C-91C3-889D8124DD9B}"/>
                  </a:ext>
                </a:extLst>
              </p:cNvPr>
              <p:cNvGrpSpPr/>
              <p:nvPr/>
            </p:nvGrpSpPr>
            <p:grpSpPr>
              <a:xfrm>
                <a:off x="-4195471" y="1364216"/>
                <a:ext cx="3070808" cy="2234088"/>
                <a:chOff x="-4455108" y="1547333"/>
                <a:chExt cx="3747828" cy="2477980"/>
              </a:xfrm>
            </p:grpSpPr>
            <p:pic>
              <p:nvPicPr>
                <p:cNvPr id="60" name="Picture 8" descr="Key, Ignition, Car, Security, Unlock">
                  <a:extLst>
                    <a:ext uri="{FF2B5EF4-FFF2-40B4-BE49-F238E27FC236}">
                      <a16:creationId xmlns:a16="http://schemas.microsoft.com/office/drawing/2014/main" id="{97AD56E3-DB84-DA42-8E0E-9544F3334707}"/>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197647" flipH="1" flipV="1">
                  <a:off x="-3487321" y="2361182"/>
                  <a:ext cx="302531" cy="17027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Man, Travel, Smartphone, Briefcase">
                  <a:extLst>
                    <a:ext uri="{FF2B5EF4-FFF2-40B4-BE49-F238E27FC236}">
                      <a16:creationId xmlns:a16="http://schemas.microsoft.com/office/drawing/2014/main" id="{D5A659AC-B01D-D24A-97C0-050B65DFDF1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55108" y="1547333"/>
                  <a:ext cx="1218413" cy="243682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Key Ring, Key, Tag, Label, Plain, Black">
                  <a:extLst>
                    <a:ext uri="{FF2B5EF4-FFF2-40B4-BE49-F238E27FC236}">
                      <a16:creationId xmlns:a16="http://schemas.microsoft.com/office/drawing/2014/main" id="{D452BF86-579E-5746-BA69-F262D9473A5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8158538">
                  <a:off x="-3561892" y="2359943"/>
                  <a:ext cx="263898" cy="21937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4" descr="Car, Auto, Sports Car, Vehicle">
                  <a:extLst>
                    <a:ext uri="{FF2B5EF4-FFF2-40B4-BE49-F238E27FC236}">
                      <a16:creationId xmlns:a16="http://schemas.microsoft.com/office/drawing/2014/main" id="{AC8BBB98-B5A1-FB42-AFA9-E9D0BB26544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68172" y="2544867"/>
                  <a:ext cx="2960892" cy="14804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9" name="Straight Arrow Connector 58">
                <a:extLst>
                  <a:ext uri="{FF2B5EF4-FFF2-40B4-BE49-F238E27FC236}">
                    <a16:creationId xmlns:a16="http://schemas.microsoft.com/office/drawing/2014/main" id="{87334247-8809-9443-B665-4607AF297DA7}"/>
                  </a:ext>
                </a:extLst>
              </p:cNvPr>
              <p:cNvCxnSpPr>
                <a:cxnSpLocks/>
              </p:cNvCxnSpPr>
              <p:nvPr/>
            </p:nvCxnSpPr>
            <p:spPr>
              <a:xfrm flipH="1">
                <a:off x="-3278568" y="1693130"/>
                <a:ext cx="548619"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grpSp>
      <p:sp>
        <p:nvSpPr>
          <p:cNvPr id="64" name="Rectangle 63">
            <a:extLst>
              <a:ext uri="{FF2B5EF4-FFF2-40B4-BE49-F238E27FC236}">
                <a16:creationId xmlns:a16="http://schemas.microsoft.com/office/drawing/2014/main" id="{769317D9-4D12-0243-9705-C5F0A21DF77F}"/>
              </a:ext>
            </a:extLst>
          </p:cNvPr>
          <p:cNvSpPr/>
          <p:nvPr/>
        </p:nvSpPr>
        <p:spPr>
          <a:xfrm>
            <a:off x="5013898" y="2994306"/>
            <a:ext cx="285249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[metro,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underground train]</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5AF25849-E873-234F-B8BD-84316BDCE8A3}"/>
              </a:ext>
            </a:extLst>
          </p:cNvPr>
          <p:cNvSpPr txBox="1"/>
          <p:nvPr/>
        </p:nvSpPr>
        <p:spPr>
          <a:xfrm>
            <a:off x="10603601" y="2893361"/>
            <a:ext cx="1132040" cy="707886"/>
          </a:xfrm>
          <a:prstGeom prst="rect">
            <a:avLst/>
          </a:prstGeom>
          <a:solidFill>
            <a:schemeClr val="bg1"/>
          </a:solidFill>
        </p:spPr>
        <p:txBody>
          <a:bodyPr wrap="square" rtlCol="0">
            <a:spAutoFit/>
          </a:bodyPr>
          <a:lstStyle/>
          <a:p>
            <a:pPr algn="l"/>
            <a:r>
              <a:rPr lang="en-GB" sz="2000">
                <a:solidFill>
                  <a:schemeClr val="accent5">
                    <a:lumMod val="50000"/>
                  </a:schemeClr>
                </a:solidFill>
                <a:latin typeface="Century Gothic" panose="020B0502020202020204" pitchFamily="34" charset="0"/>
              </a:rPr>
              <a:t>[driver (m/f)]</a:t>
            </a:r>
            <a:endParaRPr lang="en-GB" sz="2000" dirty="0">
              <a:solidFill>
                <a:schemeClr val="accent5">
                  <a:lumMod val="50000"/>
                </a:schemeClr>
              </a:solidFill>
              <a:latin typeface="Century Gothic" panose="020B0502020202020204" pitchFamily="34" charset="0"/>
            </a:endParaRPr>
          </a:p>
        </p:txBody>
      </p:sp>
      <p:pic>
        <p:nvPicPr>
          <p:cNvPr id="72" name="Picture 4" descr="Truck Driver Clipart "/>
          <p:cNvPicPr>
            <a:picLocks noChangeAspect="1" noChangeArrowheads="1"/>
          </p:cNvPicPr>
          <p:nvPr/>
        </p:nvPicPr>
        <p:blipFill rotWithShape="1">
          <a:blip r:embed="rId15">
            <a:extLst>
              <a:ext uri="{28A0092B-C50C-407E-A947-70E740481C1C}">
                <a14:useLocalDpi xmlns:a14="http://schemas.microsoft.com/office/drawing/2010/main" val="0"/>
              </a:ext>
            </a:extLst>
          </a:blip>
          <a:srcRect l="17647" t="10932" r="16146" b="12483"/>
          <a:stretch/>
        </p:blipFill>
        <p:spPr bwMode="auto">
          <a:xfrm>
            <a:off x="10457740" y="1580426"/>
            <a:ext cx="1649233" cy="126964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Stories-matthew Lpn Nursing, Cna Nurse, - Male Nurse Clipart "/>
          <p:cNvPicPr>
            <a:picLocks noChangeAspect="1" noChangeArrowheads="1"/>
          </p:cNvPicPr>
          <p:nvPr/>
        </p:nvPicPr>
        <p:blipFill>
          <a:blip r:embed="rId16">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117739" y="4329194"/>
            <a:ext cx="1539764" cy="141395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A83C2D46-0BC9-374C-9F3E-DC597F738BCA}"/>
              </a:ext>
            </a:extLst>
          </p:cNvPr>
          <p:cNvSpPr/>
          <p:nvPr/>
        </p:nvSpPr>
        <p:spPr>
          <a:xfrm>
            <a:off x="3093266" y="5755742"/>
            <a:ext cx="171232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[nurse (m/f)]</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83" name="Picture 82"/>
          <p:cNvPicPr>
            <a:picLocks noChangeAspect="1"/>
          </p:cNvPicPr>
          <p:nvPr/>
        </p:nvPicPr>
        <p:blipFill rotWithShape="1">
          <a:blip r:embed="rId17">
            <a:extLst>
              <a:ext uri="{28A0092B-C50C-407E-A947-70E740481C1C}">
                <a14:useLocalDpi xmlns:a14="http://schemas.microsoft.com/office/drawing/2010/main" val="0"/>
              </a:ext>
            </a:extLst>
          </a:blip>
          <a:srcRect l="60521" t="16851" r="520" b="9630"/>
          <a:stretch/>
        </p:blipFill>
        <p:spPr>
          <a:xfrm>
            <a:off x="10381086" y="4117901"/>
            <a:ext cx="1357512" cy="1440995"/>
          </a:xfrm>
          <a:prstGeom prst="rect">
            <a:avLst/>
          </a:prstGeom>
        </p:spPr>
      </p:pic>
      <p:sp>
        <p:nvSpPr>
          <p:cNvPr id="84" name="TextBox 83">
            <a:extLst>
              <a:ext uri="{FF2B5EF4-FFF2-40B4-BE49-F238E27FC236}">
                <a16:creationId xmlns:a16="http://schemas.microsoft.com/office/drawing/2014/main" id="{5AF25849-E873-234F-B8BD-84316BDCE8A3}"/>
              </a:ext>
            </a:extLst>
          </p:cNvPr>
          <p:cNvSpPr txBox="1"/>
          <p:nvPr/>
        </p:nvSpPr>
        <p:spPr>
          <a:xfrm>
            <a:off x="10059729" y="5619799"/>
            <a:ext cx="2000227" cy="707886"/>
          </a:xfrm>
          <a:prstGeom prst="rect">
            <a:avLst/>
          </a:prstGeom>
          <a:solidFill>
            <a:schemeClr val="bg1"/>
          </a:solidFill>
        </p:spPr>
        <p:txBody>
          <a:bodyPr wrap="square" rtlCol="0">
            <a:spAutoFit/>
          </a:bodyPr>
          <a:lstStyle/>
          <a:p>
            <a:pPr algn="l"/>
            <a:r>
              <a:rPr lang="en-GB" sz="2000">
                <a:solidFill>
                  <a:schemeClr val="accent5">
                    <a:lumMod val="50000"/>
                  </a:schemeClr>
                </a:solidFill>
                <a:latin typeface="Century Gothic" panose="020B0502020202020204" pitchFamily="34" charset="0"/>
              </a:rPr>
              <a:t>[shop assistant (m/f)]</a:t>
            </a:r>
            <a:endParaRPr lang="en-GB" sz="20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55032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4"/>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8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38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74"/>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8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7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72"/>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66"/>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7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8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83"/>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84"/>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38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8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37"/>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38"/>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8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7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46"/>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64"/>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373"/>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39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49"/>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3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animBg="1"/>
      <p:bldP spid="370" grpId="1" animBg="1"/>
      <p:bldP spid="373" grpId="0" animBg="1"/>
      <p:bldP spid="373" grpId="1" animBg="1"/>
      <p:bldP spid="374" grpId="0" animBg="1"/>
      <p:bldP spid="374" grpId="1" animBg="1"/>
      <p:bldP spid="380" grpId="0" animBg="1"/>
      <p:bldP spid="380" grpId="1" animBg="1"/>
      <p:bldP spid="381" grpId="0" animBg="1"/>
      <p:bldP spid="381" grpId="1" animBg="1"/>
      <p:bldP spid="386" grpId="0" animBg="1"/>
      <p:bldP spid="386" grpId="1" animBg="1"/>
      <p:bldP spid="387" grpId="0" animBg="1"/>
      <p:bldP spid="387" grpId="1" animBg="1"/>
      <p:bldP spid="390" grpId="0" animBg="1"/>
      <p:bldP spid="390" grpId="1" animBg="1"/>
      <p:bldP spid="38" grpId="0"/>
      <p:bldP spid="38" grpId="1"/>
      <p:bldP spid="64" grpId="0"/>
      <p:bldP spid="64" grpId="1"/>
      <p:bldP spid="66" grpId="0" animBg="1"/>
      <p:bldP spid="66" grpId="1" animBg="1"/>
      <p:bldP spid="81" grpId="0"/>
      <p:bldP spid="81" grpId="1"/>
      <p:bldP spid="84" grpId="0" animBg="1"/>
      <p:bldP spid="84"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3" descr="title"/>
          <p:cNvPicPr preferRelativeResize="0"/>
          <p:nvPr/>
        </p:nvPicPr>
        <p:blipFill rotWithShape="1">
          <a:blip r:embed="rId3">
            <a:alphaModFix/>
          </a:blip>
          <a:srcRect/>
          <a:stretch/>
        </p:blipFill>
        <p:spPr>
          <a:xfrm>
            <a:off x="0" y="189818"/>
            <a:ext cx="6649156" cy="867128"/>
          </a:xfrm>
          <a:prstGeom prst="rect">
            <a:avLst/>
          </a:prstGeom>
          <a:noFill/>
          <a:ln>
            <a:noFill/>
          </a:ln>
        </p:spPr>
      </p:pic>
      <p:sp>
        <p:nvSpPr>
          <p:cNvPr id="87" name="Google Shape;87;p3"/>
          <p:cNvSpPr txBox="1">
            <a:spLocks noGrp="1"/>
          </p:cNvSpPr>
          <p:nvPr>
            <p:ph type="title"/>
          </p:nvPr>
        </p:nvSpPr>
        <p:spPr>
          <a:xfrm>
            <a:off x="92597" y="201397"/>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Deberes</a:t>
            </a:r>
            <a:endParaRPr sz="3600" b="1">
              <a:solidFill>
                <a:schemeClr val="lt1"/>
              </a:solidFill>
            </a:endParaRPr>
          </a:p>
        </p:txBody>
      </p:sp>
      <p:pic>
        <p:nvPicPr>
          <p:cNvPr id="88" name="Google Shape;88;p3" descr="Smiley face with headphones"/>
          <p:cNvPicPr preferRelativeResize="0"/>
          <p:nvPr/>
        </p:nvPicPr>
        <p:blipFill rotWithShape="1">
          <a:blip r:embed="rId4">
            <a:alphaModFix/>
          </a:blip>
          <a:srcRect/>
          <a:stretch/>
        </p:blipFill>
        <p:spPr>
          <a:xfrm>
            <a:off x="10541342" y="105601"/>
            <a:ext cx="1401221" cy="1401221"/>
          </a:xfrm>
          <a:prstGeom prst="rect">
            <a:avLst/>
          </a:prstGeom>
          <a:noFill/>
          <a:ln>
            <a:noFill/>
          </a:ln>
        </p:spPr>
      </p:pic>
      <p:sp>
        <p:nvSpPr>
          <p:cNvPr id="89" name="Google Shape;89;p3"/>
          <p:cNvSpPr txBox="1"/>
          <p:nvPr/>
        </p:nvSpPr>
        <p:spPr>
          <a:xfrm>
            <a:off x="108486" y="1230442"/>
            <a:ext cx="975070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800"/>
              <a:buFont typeface="Century Gothic"/>
              <a:buNone/>
            </a:pPr>
            <a:r>
              <a:rPr lang="en-GB" sz="2800" b="1" i="0" u="none" strike="noStrike" cap="none">
                <a:solidFill>
                  <a:srgbClr val="115076"/>
                </a:solidFill>
                <a:latin typeface="Century Gothic"/>
                <a:ea typeface="Century Gothic"/>
                <a:cs typeface="Century Gothic"/>
                <a:sym typeface="Century Gothic"/>
              </a:rPr>
              <a:t>Vocabulary Learning Homework (Y9, Term 3.1, Week 4)</a:t>
            </a:r>
            <a:endParaRPr sz="2800" b="0" i="0" u="none" strike="noStrike" cap="none">
              <a:solidFill>
                <a:srgbClr val="115076"/>
              </a:solidFill>
              <a:latin typeface="Century Gothic"/>
              <a:ea typeface="Century Gothic"/>
              <a:cs typeface="Century Gothic"/>
              <a:sym typeface="Century Gothic"/>
            </a:endParaRPr>
          </a:p>
        </p:txBody>
      </p:sp>
      <p:sp>
        <p:nvSpPr>
          <p:cNvPr id="90" name="Google Shape;90;p3"/>
          <p:cNvSpPr txBox="1"/>
          <p:nvPr/>
        </p:nvSpPr>
        <p:spPr>
          <a:xfrm>
            <a:off x="175149" y="1971779"/>
            <a:ext cx="1088578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none" strike="noStrike" cap="none">
                <a:solidFill>
                  <a:srgbClr val="115076"/>
                </a:solidFill>
                <a:latin typeface="Century Gothic"/>
                <a:ea typeface="Century Gothic"/>
                <a:cs typeface="Century Gothic"/>
                <a:sym typeface="Century Gothic"/>
                <a:hlinkClick r:id="rId5"/>
              </a:rPr>
              <a:t>Audio file</a:t>
            </a:r>
            <a:endParaRPr/>
          </a:p>
        </p:txBody>
      </p:sp>
      <p:sp>
        <p:nvSpPr>
          <p:cNvPr id="91" name="Google Shape;91;p3"/>
          <p:cNvSpPr txBox="1"/>
          <p:nvPr/>
        </p:nvSpPr>
        <p:spPr>
          <a:xfrm>
            <a:off x="175149" y="2869678"/>
            <a:ext cx="307537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none" strike="noStrike" cap="none">
                <a:solidFill>
                  <a:srgbClr val="115076"/>
                </a:solidFill>
                <a:latin typeface="Century Gothic"/>
                <a:ea typeface="Century Gothic"/>
                <a:cs typeface="Century Gothic"/>
                <a:sym typeface="Century Gothic"/>
              </a:rPr>
              <a:t>Audio file QR code:</a:t>
            </a:r>
            <a:endParaRPr/>
          </a:p>
        </p:txBody>
      </p:sp>
      <p:sp>
        <p:nvSpPr>
          <p:cNvPr id="92" name="Google Shape;92;p3"/>
          <p:cNvSpPr txBox="1"/>
          <p:nvPr/>
        </p:nvSpPr>
        <p:spPr>
          <a:xfrm>
            <a:off x="175148" y="3791336"/>
            <a:ext cx="1106680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none" strike="noStrike" cap="none">
                <a:solidFill>
                  <a:srgbClr val="115076"/>
                </a:solidFill>
                <a:latin typeface="Century Gothic"/>
                <a:ea typeface="Century Gothic"/>
                <a:cs typeface="Century Gothic"/>
                <a:sym typeface="Century Gothic"/>
                <a:hlinkClick r:id="rId6"/>
              </a:rPr>
              <a:t>Student worksheet</a:t>
            </a:r>
            <a:endParaRPr/>
          </a:p>
        </p:txBody>
      </p:sp>
      <p:sp>
        <p:nvSpPr>
          <p:cNvPr id="93" name="Google Shape;93;p3"/>
          <p:cNvSpPr txBox="1"/>
          <p:nvPr/>
        </p:nvSpPr>
        <p:spPr>
          <a:xfrm>
            <a:off x="175149" y="4666362"/>
            <a:ext cx="1033840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sng" strike="noStrike" cap="none">
                <a:solidFill>
                  <a:srgbClr val="115076"/>
                </a:solidFill>
                <a:latin typeface="Century Gothic"/>
                <a:ea typeface="Century Gothic"/>
                <a:cs typeface="Century Gothic"/>
                <a:sym typeface="Century Gothic"/>
                <a:hlinkClick r:id="rId7">
                  <a:extLst>
                    <a:ext uri="{A12FA001-AC4F-418D-AE19-62706E023703}">
                      <ahyp:hlinkClr xmlns="" xmlns:ahyp="http://schemas.microsoft.com/office/drawing/2018/hyperlinkcolor" val="tx"/>
                    </a:ext>
                  </a:extLst>
                </a:hlinkClick>
              </a:rPr>
              <a:t>Quizlet link</a:t>
            </a:r>
            <a:r>
              <a:rPr lang="en-GB" sz="2400" b="0" i="0" u="sng" strike="noStrike" cap="none">
                <a:solidFill>
                  <a:srgbClr val="000000"/>
                </a:solidFill>
                <a:latin typeface="Century Gothic"/>
                <a:ea typeface="Century Gothic"/>
                <a:cs typeface="Century Gothic"/>
                <a:sym typeface="Century Gothic"/>
                <a:hlinkClick r:id="rId8">
                  <a:extLst>
                    <a:ext uri="{A12FA001-AC4F-418D-AE19-62706E023703}">
                      <ahyp:hlinkClr xmlns="" xmlns:ahyp="http://schemas.microsoft.com/office/drawing/2018/hyperlinkcolor" val="tx"/>
                    </a:ext>
                  </a:extLst>
                </a:hlinkClick>
              </a:rPr>
              <a:t/>
            </a:r>
            <a:br>
              <a:rPr lang="en-GB" sz="2400" b="0" i="0" u="sng" strike="noStrike" cap="none">
                <a:solidFill>
                  <a:srgbClr val="000000"/>
                </a:solidFill>
                <a:latin typeface="Century Gothic"/>
                <a:ea typeface="Century Gothic"/>
                <a:cs typeface="Century Gothic"/>
                <a:sym typeface="Century Gothic"/>
                <a:hlinkClick r:id="rId8">
                  <a:extLst>
                    <a:ext uri="{A12FA001-AC4F-418D-AE19-62706E023703}">
                      <ahyp:hlinkClr xmlns="" xmlns:ahyp="http://schemas.microsoft.com/office/drawing/2018/hyperlinkcolor" val="tx"/>
                    </a:ext>
                  </a:extLst>
                </a:hlinkClick>
              </a:rPr>
            </a:br>
            <a:endParaRPr sz="2400" b="0" i="0" u="none" strike="noStrike" cap="none">
              <a:solidFill>
                <a:srgbClr val="115076"/>
              </a:solidFill>
              <a:latin typeface="Century Gothic"/>
              <a:ea typeface="Century Gothic"/>
              <a:cs typeface="Century Gothic"/>
              <a:sym typeface="Century Gothic"/>
            </a:endParaRPr>
          </a:p>
        </p:txBody>
      </p:sp>
      <p:pic>
        <p:nvPicPr>
          <p:cNvPr id="94" name="Google Shape;94;p3" descr="the letter Q"/>
          <p:cNvPicPr preferRelativeResize="0"/>
          <p:nvPr/>
        </p:nvPicPr>
        <p:blipFill rotWithShape="1">
          <a:blip r:embed="rId9">
            <a:alphaModFix/>
          </a:blip>
          <a:srcRect/>
          <a:stretch/>
        </p:blipFill>
        <p:spPr>
          <a:xfrm>
            <a:off x="10641925" y="4800601"/>
            <a:ext cx="1300638" cy="1300638"/>
          </a:xfrm>
          <a:prstGeom prst="rect">
            <a:avLst/>
          </a:prstGeom>
          <a:noFill/>
          <a:ln>
            <a:noFill/>
          </a:ln>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4578" y="2402171"/>
            <a:ext cx="1384898" cy="1384898"/>
          </a:xfrm>
          <a:prstGeom prst="rect">
            <a:avLst/>
          </a:prstGeom>
        </p:spPr>
      </p:pic>
      <p:sp>
        <p:nvSpPr>
          <p:cNvPr id="13" name="Rectangle 12"/>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hlinkClick r:id="rId11"/>
              </a:rPr>
              <a:t>Term </a:t>
            </a:r>
            <a:r>
              <a:rPr lang="en-GB" sz="2400" kern="1200" smtClean="0">
                <a:solidFill>
                  <a:srgbClr val="002060"/>
                </a:solidFill>
                <a:latin typeface="Century Gothic" panose="020B0502020202020204" pitchFamily="34" charset="0"/>
                <a:ea typeface="+mn-ea"/>
                <a:cs typeface="+mn-cs"/>
                <a:hlinkClick r:id="rId11"/>
              </a:rPr>
              <a:t>3.1</a:t>
            </a:r>
            <a:r>
              <a:rPr kumimoji="0" lang="en-GB" sz="2400" b="0"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hlinkClick r:id="rId11"/>
              </a:rPr>
              <a:t> </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hlinkClick r:id="rId11"/>
              </a:rPr>
              <a:t>Week </a:t>
            </a:r>
            <a:r>
              <a:rPr kumimoji="0" lang="en-GB" sz="2400" b="0" i="0" u="none" strike="noStrike" kern="1200" cap="none" spc="0" normalizeH="0" baseline="0" noProof="0" smtClean="0">
                <a:ln>
                  <a:noFill/>
                </a:ln>
                <a:solidFill>
                  <a:srgbClr val="002060"/>
                </a:solidFill>
                <a:effectLst/>
                <a:uLnTx/>
                <a:uFillTx/>
                <a:latin typeface="Century Gothic" panose="020B0502020202020204" pitchFamily="34" charset="0"/>
                <a:ea typeface="+mn-ea"/>
                <a:cs typeface="+mn-cs"/>
              </a:rPr>
              <a:t>1</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12"/>
              </a:rPr>
              <a:t>Term 2.2 Week 1</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E497A515-A409-4ED3-9FAA-E62B903708DA}"/>
              </a:ext>
            </a:extLst>
          </p:cNvPr>
          <p:cNvSpPr/>
          <p:nvPr/>
        </p:nvSpPr>
        <p:spPr>
          <a:xfrm>
            <a:off x="9287449" y="3102446"/>
            <a:ext cx="238849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GB" sz="2400" b="1" kern="1200" dirty="0">
                <a:solidFill>
                  <a:srgbClr val="002060"/>
                </a:solidFill>
                <a:latin typeface="Century Gothic" panose="020B0502020202020204" pitchFamily="34" charset="0"/>
              </a:rPr>
              <a:t>m _ _ _ _ _ o, m _ _ _ _ _ 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ounded Rectangle 10">
            <a:extLst>
              <a:ext uri="{FF2B5EF4-FFF2-40B4-BE49-F238E27FC236}">
                <a16:creationId xmlns:a16="http://schemas.microsoft.com/office/drawing/2014/main" id="{5E3746F8-84A6-4F50-A081-9C4C34A071E6}"/>
              </a:ext>
            </a:extLst>
          </p:cNvPr>
          <p:cNvSpPr/>
          <p:nvPr/>
        </p:nvSpPr>
        <p:spPr>
          <a:xfrm>
            <a:off x="5149009" y="5283594"/>
            <a:ext cx="1973216"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GB" sz="2400" b="1" kern="1200" dirty="0">
                <a:solidFill>
                  <a:srgbClr val="002060"/>
                </a:solidFill>
                <a:latin typeface="Century Gothic" panose="020B0502020202020204" pitchFamily="34" charset="0"/>
              </a:rPr>
              <a:t>p _ _ _ _ _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ounded Rectangle 11">
            <a:extLst>
              <a:ext uri="{FF2B5EF4-FFF2-40B4-BE49-F238E27FC236}">
                <a16:creationId xmlns:a16="http://schemas.microsoft.com/office/drawing/2014/main" id="{0CDA19E5-8F61-4FC3-99F2-D1982006B1B0}"/>
              </a:ext>
            </a:extLst>
          </p:cNvPr>
          <p:cNvSpPr/>
          <p:nvPr/>
        </p:nvSpPr>
        <p:spPr>
          <a:xfrm>
            <a:off x="554868" y="3148011"/>
            <a:ext cx="258895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lang="en-GB" sz="2400" b="1" kern="1200" dirty="0" err="1">
                <a:solidFill>
                  <a:srgbClr val="002060"/>
                </a:solidFill>
                <a:latin typeface="Century Gothic" panose="020B0502020202020204" pitchFamily="34" charset="0"/>
              </a:rPr>
              <a:t>ú</a:t>
            </a:r>
            <a:r>
              <a:rPr lang="en-GB" sz="2400" b="1" kern="1200" dirty="0">
                <a:solidFill>
                  <a:srgbClr val="002060"/>
                </a:solidFill>
                <a:latin typeface="Century Gothic" panose="020B0502020202020204" pitchFamily="34" charset="0"/>
              </a:rPr>
              <a:t> _ _ _o, </a:t>
            </a:r>
            <a:r>
              <a:rPr lang="en-GB" sz="2400" b="1" kern="1200" dirty="0" err="1">
                <a:solidFill>
                  <a:srgbClr val="002060"/>
                </a:solidFill>
                <a:latin typeface="Century Gothic" panose="020B0502020202020204" pitchFamily="34" charset="0"/>
              </a:rPr>
              <a:t>ú</a:t>
            </a:r>
            <a:r>
              <a:rPr lang="en-GB" sz="2400" b="1" kern="1200" dirty="0">
                <a:solidFill>
                  <a:srgbClr val="002060"/>
                </a:solidFill>
                <a:latin typeface="Century Gothic" panose="020B0502020202020204" pitchFamily="34" charset="0"/>
              </a:rPr>
              <a:t> _ _ 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ounded Rectangle 12">
            <a:extLst>
              <a:ext uri="{FF2B5EF4-FFF2-40B4-BE49-F238E27FC236}">
                <a16:creationId xmlns:a16="http://schemas.microsoft.com/office/drawing/2014/main" id="{D3B0F238-49E9-4AF1-84ED-94461174F92A}"/>
              </a:ext>
            </a:extLst>
          </p:cNvPr>
          <p:cNvSpPr/>
          <p:nvPr/>
        </p:nvSpPr>
        <p:spPr>
          <a:xfrm>
            <a:off x="1991088" y="4611757"/>
            <a:ext cx="1866900"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GB" sz="2400" b="1" kern="1200" dirty="0">
                <a:solidFill>
                  <a:srgbClr val="002060"/>
                </a:solidFill>
                <a:latin typeface="Century Gothic" panose="020B0502020202020204" pitchFamily="34" charset="0"/>
              </a:rPr>
              <a:t>c_ _ _ _o, c_ _ _ _a</a:t>
            </a:r>
          </a:p>
        </p:txBody>
      </p:sp>
      <p:sp>
        <p:nvSpPr>
          <p:cNvPr id="11" name="Rounded Rectangle 17">
            <a:extLst>
              <a:ext uri="{FF2B5EF4-FFF2-40B4-BE49-F238E27FC236}">
                <a16:creationId xmlns:a16="http://schemas.microsoft.com/office/drawing/2014/main" id="{468D9CAC-8F3F-426C-8F08-419CA15B4D7B}"/>
              </a:ext>
            </a:extLst>
          </p:cNvPr>
          <p:cNvSpPr/>
          <p:nvPr/>
        </p:nvSpPr>
        <p:spPr>
          <a:xfrm>
            <a:off x="5074999" y="431819"/>
            <a:ext cx="2003928"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GB" sz="2400" b="1" kern="1200" dirty="0">
                <a:solidFill>
                  <a:srgbClr val="002060"/>
                </a:solidFill>
                <a:latin typeface="Century Gothic" panose="020B0502020202020204" pitchFamily="34" charset="0"/>
              </a:rPr>
              <a:t>o _ _ _ _ _ _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Rounded Rectangle 20">
            <a:extLst>
              <a:ext uri="{FF2B5EF4-FFF2-40B4-BE49-F238E27FC236}">
                <a16:creationId xmlns:a16="http://schemas.microsoft.com/office/drawing/2014/main" id="{A7ECF341-5228-4E8E-99BB-687694D3B332}"/>
              </a:ext>
            </a:extLst>
          </p:cNvPr>
          <p:cNvSpPr/>
          <p:nvPr/>
        </p:nvSpPr>
        <p:spPr>
          <a:xfrm>
            <a:off x="8110330" y="1300844"/>
            <a:ext cx="2236329" cy="80737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GB" sz="2400" b="1" kern="1200" dirty="0">
                <a:solidFill>
                  <a:srgbClr val="002060"/>
                </a:solidFill>
                <a:latin typeface="Century Gothic" panose="020B0502020202020204" pitchFamily="34" charset="0"/>
              </a:rPr>
              <a:t>p _ _ _ _ _ _</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Rounded Rectangle 8">
            <a:extLst>
              <a:ext uri="{FF2B5EF4-FFF2-40B4-BE49-F238E27FC236}">
                <a16:creationId xmlns:a16="http://schemas.microsoft.com/office/drawing/2014/main" id="{586CD15D-4A63-49DF-B990-3ABEA7064DB2}"/>
              </a:ext>
            </a:extLst>
          </p:cNvPr>
          <p:cNvSpPr/>
          <p:nvPr/>
        </p:nvSpPr>
        <p:spPr>
          <a:xfrm>
            <a:off x="2113226" y="1270019"/>
            <a:ext cx="1622624"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n_ _ _ _ _</a:t>
            </a:r>
          </a:p>
        </p:txBody>
      </p:sp>
      <p:sp>
        <p:nvSpPr>
          <p:cNvPr id="20" name="Rounded Rectangle 11">
            <a:extLst>
              <a:ext uri="{FF2B5EF4-FFF2-40B4-BE49-F238E27FC236}">
                <a16:creationId xmlns:a16="http://schemas.microsoft.com/office/drawing/2014/main" id="{92747F5F-C277-4BB1-B6A6-98C848CC4398}"/>
              </a:ext>
            </a:extLst>
          </p:cNvPr>
          <p:cNvSpPr/>
          <p:nvPr/>
        </p:nvSpPr>
        <p:spPr>
          <a:xfrm>
            <a:off x="10274058" y="231360"/>
            <a:ext cx="1705289" cy="400919"/>
          </a:xfrm>
          <a:prstGeom prst="roundRect">
            <a:avLst/>
          </a:prstGeom>
          <a:solidFill>
            <a:schemeClr val="accent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42674B3-5C7B-45F9-B549-A693DEFA075A}"/>
              </a:ext>
            </a:extLst>
          </p:cNvPr>
          <p:cNvSpPr>
            <a:spLocks noGrp="1"/>
          </p:cNvSpPr>
          <p:nvPr>
            <p:ph type="title"/>
          </p:nvPr>
        </p:nvSpPr>
        <p:spPr>
          <a:xfrm>
            <a:off x="10274058" y="306137"/>
            <a:ext cx="1705289" cy="284846"/>
          </a:xfrm>
        </p:spPr>
        <p:txBody>
          <a:bodyPr>
            <a:noAutofit/>
          </a:bodyPr>
          <a:lstStyle/>
          <a:p>
            <a:pPr algn="ctr"/>
            <a:r>
              <a:rPr lang="en-GB" sz="2000" b="1">
                <a:solidFill>
                  <a:schemeClr val="bg1"/>
                </a:solidFill>
              </a:rPr>
              <a:t>hablar</a:t>
            </a:r>
            <a:endParaRPr lang="en-GB" sz="2000" b="1" dirty="0">
              <a:solidFill>
                <a:schemeClr val="bg1"/>
              </a:solidFill>
            </a:endParaRPr>
          </a:p>
        </p:txBody>
      </p:sp>
      <p:sp>
        <p:nvSpPr>
          <p:cNvPr id="23" name="Rounded Rectangle 15">
            <a:extLst>
              <a:ext uri="{FF2B5EF4-FFF2-40B4-BE49-F238E27FC236}">
                <a16:creationId xmlns:a16="http://schemas.microsoft.com/office/drawing/2014/main" id="{669B52F9-6AF2-4E43-A6CB-C23141A8C583}"/>
              </a:ext>
            </a:extLst>
          </p:cNvPr>
          <p:cNvSpPr/>
          <p:nvPr/>
        </p:nvSpPr>
        <p:spPr>
          <a:xfrm>
            <a:off x="555110" y="3158302"/>
            <a:ext cx="2588716"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GB" sz="2400" b="1" kern="1200" dirty="0" err="1">
                <a:solidFill>
                  <a:srgbClr val="002060"/>
                </a:solidFill>
                <a:latin typeface="Century Gothic" panose="020B0502020202020204" pitchFamily="34" charset="0"/>
              </a:rPr>
              <a:t>único</a:t>
            </a:r>
            <a:r>
              <a:rPr lang="en-GB" sz="2400" b="1" kern="1200" dirty="0">
                <a:solidFill>
                  <a:srgbClr val="002060"/>
                </a:solidFill>
                <a:latin typeface="Century Gothic" panose="020B0502020202020204" pitchFamily="34" charset="0"/>
              </a:rPr>
              <a:t>, </a:t>
            </a:r>
            <a:r>
              <a:rPr lang="en-GB" sz="2400" b="1" kern="1200" dirty="0" err="1">
                <a:solidFill>
                  <a:srgbClr val="002060"/>
                </a:solidFill>
                <a:latin typeface="Century Gothic" panose="020B0502020202020204" pitchFamily="34" charset="0"/>
              </a:rPr>
              <a:t>única</a:t>
            </a:r>
            <a:endParaRPr lang="en-GB" sz="2400" b="1" kern="1200" dirty="0">
              <a:solidFill>
                <a:srgbClr val="002060"/>
              </a:solidFill>
              <a:latin typeface="Century Gothic" panose="020B0502020202020204" pitchFamily="34" charset="0"/>
            </a:endParaRPr>
          </a:p>
        </p:txBody>
      </p:sp>
      <p:sp>
        <p:nvSpPr>
          <p:cNvPr id="24" name="Rounded Rectangle 13">
            <a:extLst>
              <a:ext uri="{FF2B5EF4-FFF2-40B4-BE49-F238E27FC236}">
                <a16:creationId xmlns:a16="http://schemas.microsoft.com/office/drawing/2014/main" id="{A2D463A5-61FC-8143-820F-FAF0603D6270}"/>
              </a:ext>
            </a:extLst>
          </p:cNvPr>
          <p:cNvSpPr/>
          <p:nvPr/>
        </p:nvSpPr>
        <p:spPr>
          <a:xfrm>
            <a:off x="8110330" y="4611757"/>
            <a:ext cx="2128657" cy="83820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GB" sz="2400" b="1" kern="1200" dirty="0">
                <a:solidFill>
                  <a:srgbClr val="002060"/>
                </a:solidFill>
                <a:latin typeface="Century Gothic" panose="020B0502020202020204" pitchFamily="34" charset="0"/>
              </a:rPr>
              <a:t>e _ _ _ _ _ o, e _ _ _ _ _ a</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ounded Rectangle 18">
            <a:extLst>
              <a:ext uri="{FF2B5EF4-FFF2-40B4-BE49-F238E27FC236}">
                <a16:creationId xmlns:a16="http://schemas.microsoft.com/office/drawing/2014/main" id="{EC16E033-FEEE-4243-B6AB-1A823AE815E4}"/>
              </a:ext>
            </a:extLst>
          </p:cNvPr>
          <p:cNvSpPr/>
          <p:nvPr/>
        </p:nvSpPr>
        <p:spPr>
          <a:xfrm>
            <a:off x="8110329" y="1289656"/>
            <a:ext cx="2236329"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GB" sz="2400" b="1" kern="1200" dirty="0" err="1">
                <a:solidFill>
                  <a:srgbClr val="002060"/>
                </a:solidFill>
                <a:latin typeface="Century Gothic" panose="020B0502020202020204" pitchFamily="34" charset="0"/>
              </a:rPr>
              <a:t>posible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Rounded Rectangle 18">
            <a:extLst>
              <a:ext uri="{FF2B5EF4-FFF2-40B4-BE49-F238E27FC236}">
                <a16:creationId xmlns:a16="http://schemas.microsoft.com/office/drawing/2014/main" id="{60803590-61C2-8640-8C9C-D2F81C7031E7}"/>
              </a:ext>
            </a:extLst>
          </p:cNvPr>
          <p:cNvSpPr/>
          <p:nvPr/>
        </p:nvSpPr>
        <p:spPr>
          <a:xfrm>
            <a:off x="9263634" y="3102446"/>
            <a:ext cx="2412311"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GB" sz="2400" b="1" kern="1200" dirty="0" err="1">
                <a:solidFill>
                  <a:srgbClr val="002060"/>
                </a:solidFill>
                <a:latin typeface="Century Gothic" panose="020B0502020202020204" pitchFamily="34" charset="0"/>
              </a:rPr>
              <a:t>moderno</a:t>
            </a:r>
            <a:r>
              <a:rPr lang="en-GB" sz="2400" b="1" kern="1200" dirty="0">
                <a:solidFill>
                  <a:srgbClr val="002060"/>
                </a:solidFill>
                <a:latin typeface="Century Gothic" panose="020B0502020202020204" pitchFamily="34" charset="0"/>
              </a:rPr>
              <a:t>, </a:t>
            </a:r>
            <a:r>
              <a:rPr lang="en-GB" sz="2400" b="1" kern="1200" dirty="0" err="1">
                <a:solidFill>
                  <a:srgbClr val="002060"/>
                </a:solidFill>
                <a:latin typeface="Century Gothic" panose="020B0502020202020204" pitchFamily="34" charset="0"/>
              </a:rPr>
              <a:t>moderna</a:t>
            </a:r>
            <a:endParaRPr lang="en-GB" sz="2400" b="1" kern="1200" dirty="0">
              <a:solidFill>
                <a:srgbClr val="002060"/>
              </a:solidFill>
              <a:latin typeface="Century Gothic" panose="020B0502020202020204" pitchFamily="34" charset="0"/>
            </a:endParaRPr>
          </a:p>
        </p:txBody>
      </p:sp>
      <p:sp>
        <p:nvSpPr>
          <p:cNvPr id="39" name="Rounded Rectangle 18">
            <a:extLst>
              <a:ext uri="{FF2B5EF4-FFF2-40B4-BE49-F238E27FC236}">
                <a16:creationId xmlns:a16="http://schemas.microsoft.com/office/drawing/2014/main" id="{B756299D-D87D-0A4B-81F7-4D99DC622EBD}"/>
              </a:ext>
            </a:extLst>
          </p:cNvPr>
          <p:cNvSpPr/>
          <p:nvPr/>
        </p:nvSpPr>
        <p:spPr>
          <a:xfrm>
            <a:off x="5149009" y="5268333"/>
            <a:ext cx="1973216"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GB" sz="2400" b="1" kern="1200" dirty="0">
                <a:solidFill>
                  <a:srgbClr val="002060"/>
                </a:solidFill>
                <a:latin typeface="Century Gothic" panose="020B0502020202020204" pitchFamily="34" charset="0"/>
              </a:rPr>
              <a:t>popular</a:t>
            </a:r>
          </a:p>
        </p:txBody>
      </p:sp>
      <p:sp>
        <p:nvSpPr>
          <p:cNvPr id="40" name="Rounded Rectangle 18">
            <a:extLst>
              <a:ext uri="{FF2B5EF4-FFF2-40B4-BE49-F238E27FC236}">
                <a16:creationId xmlns:a16="http://schemas.microsoft.com/office/drawing/2014/main" id="{1BBEC6C9-3B60-494E-B76B-36B596DDF741}"/>
              </a:ext>
            </a:extLst>
          </p:cNvPr>
          <p:cNvSpPr/>
          <p:nvPr/>
        </p:nvSpPr>
        <p:spPr>
          <a:xfrm>
            <a:off x="1999106" y="4628962"/>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GB" sz="2400" b="1" kern="1200" dirty="0" err="1">
                <a:solidFill>
                  <a:srgbClr val="002060"/>
                </a:solidFill>
                <a:latin typeface="Century Gothic" panose="020B0502020202020204" pitchFamily="34" charset="0"/>
              </a:rPr>
              <a:t>cierto</a:t>
            </a:r>
            <a:r>
              <a:rPr lang="en-GB" sz="2400" b="1" kern="1200" dirty="0">
                <a:solidFill>
                  <a:srgbClr val="002060"/>
                </a:solidFill>
                <a:latin typeface="Century Gothic" panose="020B0502020202020204" pitchFamily="34" charset="0"/>
              </a:rPr>
              <a:t>, </a:t>
            </a:r>
            <a:r>
              <a:rPr lang="en-GB" sz="2400" b="1" kern="1200" dirty="0" err="1">
                <a:solidFill>
                  <a:srgbClr val="002060"/>
                </a:solidFill>
                <a:latin typeface="Century Gothic" panose="020B0502020202020204" pitchFamily="34" charset="0"/>
              </a:rPr>
              <a:t>cierta</a:t>
            </a:r>
            <a:endParaRPr lang="en-GB" sz="2400" b="1" kern="1200" dirty="0">
              <a:solidFill>
                <a:srgbClr val="002060"/>
              </a:solidFill>
              <a:latin typeface="Century Gothic" panose="020B0502020202020204" pitchFamily="34" charset="0"/>
            </a:endParaRPr>
          </a:p>
        </p:txBody>
      </p:sp>
      <p:sp>
        <p:nvSpPr>
          <p:cNvPr id="41" name="Rounded Rectangle 18">
            <a:extLst>
              <a:ext uri="{FF2B5EF4-FFF2-40B4-BE49-F238E27FC236}">
                <a16:creationId xmlns:a16="http://schemas.microsoft.com/office/drawing/2014/main" id="{7F87EE83-AF92-0D49-BD36-174334AC9564}"/>
              </a:ext>
            </a:extLst>
          </p:cNvPr>
          <p:cNvSpPr/>
          <p:nvPr/>
        </p:nvSpPr>
        <p:spPr>
          <a:xfrm>
            <a:off x="8078697" y="4611757"/>
            <a:ext cx="213991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GB" sz="2400" b="1" kern="1200">
                <a:solidFill>
                  <a:srgbClr val="002060"/>
                </a:solidFill>
                <a:latin typeface="Century Gothic" panose="020B0502020202020204" pitchFamily="34" charset="0"/>
              </a:rPr>
              <a:t>agradable</a:t>
            </a:r>
            <a:endParaRPr lang="en-GB" sz="2400" b="1" kern="1200" dirty="0">
              <a:solidFill>
                <a:srgbClr val="002060"/>
              </a:solidFill>
              <a:latin typeface="Century Gothic" panose="020B0502020202020204" pitchFamily="34" charset="0"/>
            </a:endParaRPr>
          </a:p>
        </p:txBody>
      </p:sp>
      <p:sp>
        <p:nvSpPr>
          <p:cNvPr id="42" name="Rounded Rectangle 18">
            <a:extLst>
              <a:ext uri="{FF2B5EF4-FFF2-40B4-BE49-F238E27FC236}">
                <a16:creationId xmlns:a16="http://schemas.microsoft.com/office/drawing/2014/main" id="{660A1E80-C77F-D149-9B0E-441D05F48D20}"/>
              </a:ext>
            </a:extLst>
          </p:cNvPr>
          <p:cNvSpPr/>
          <p:nvPr/>
        </p:nvSpPr>
        <p:spPr>
          <a:xfrm>
            <a:off x="2101798" y="1270019"/>
            <a:ext cx="1614553"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GB" sz="2400" b="1" kern="1200" dirty="0">
                <a:solidFill>
                  <a:srgbClr val="002060"/>
                </a:solidFill>
                <a:latin typeface="Century Gothic" panose="020B0502020202020204" pitchFamily="34" charset="0"/>
              </a:rPr>
              <a:t>normal</a:t>
            </a:r>
          </a:p>
        </p:txBody>
      </p:sp>
      <p:sp>
        <p:nvSpPr>
          <p:cNvPr id="43" name="Rounded Rectangle 18">
            <a:extLst>
              <a:ext uri="{FF2B5EF4-FFF2-40B4-BE49-F238E27FC236}">
                <a16:creationId xmlns:a16="http://schemas.microsoft.com/office/drawing/2014/main" id="{460E43C7-C50D-B34B-B1AF-B69246A6D39E}"/>
              </a:ext>
            </a:extLst>
          </p:cNvPr>
          <p:cNvSpPr/>
          <p:nvPr/>
        </p:nvSpPr>
        <p:spPr>
          <a:xfrm>
            <a:off x="5080670" y="418500"/>
            <a:ext cx="2042002"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Tx/>
              <a:defRPr/>
            </a:pPr>
            <a:r>
              <a:rPr lang="en-GB" sz="2400" b="1" kern="1200" dirty="0" err="1">
                <a:solidFill>
                  <a:srgbClr val="002060"/>
                </a:solidFill>
                <a:latin typeface="Century Gothic" panose="020B0502020202020204" pitchFamily="34" charset="0"/>
              </a:rPr>
              <a:t>optimista</a:t>
            </a:r>
            <a:endParaRPr lang="en-GB" sz="2400" b="1" kern="1200" dirty="0">
              <a:solidFill>
                <a:srgbClr val="002060"/>
              </a:solidFill>
              <a:latin typeface="Century Gothic" panose="020B0502020202020204" pitchFamily="34" charset="0"/>
            </a:endParaRPr>
          </a:p>
        </p:txBody>
      </p:sp>
      <p:pic>
        <p:nvPicPr>
          <p:cNvPr id="1026" name="Picture 2" descr="http://www.clker.com/cliparts/w/d/u/B/w/V/stamp1-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91999">
            <a:off x="4819000" y="1969981"/>
            <a:ext cx="2838450" cy="2571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20933746">
            <a:off x="5149517" y="2558138"/>
            <a:ext cx="2825313" cy="1200329"/>
          </a:xfrm>
          <a:prstGeom prst="rect">
            <a:avLst/>
          </a:prstGeom>
          <a:noFill/>
        </p:spPr>
        <p:txBody>
          <a:bodyPr wrap="square" rtlCol="0">
            <a:spAutoFit/>
          </a:bodyPr>
          <a:lstStyle/>
          <a:p>
            <a:r>
              <a:rPr lang="en-GB" sz="2400" b="1">
                <a:solidFill>
                  <a:srgbClr val="002060"/>
                </a:solidFill>
                <a:latin typeface="Century Gothic" panose="020B0502020202020204" pitchFamily="34" charset="0"/>
              </a:rPr>
              <a:t>only (before noun), unique (after noun)</a:t>
            </a:r>
          </a:p>
        </p:txBody>
      </p:sp>
      <p:sp>
        <p:nvSpPr>
          <p:cNvPr id="51" name="TextBox 50"/>
          <p:cNvSpPr txBox="1"/>
          <p:nvPr/>
        </p:nvSpPr>
        <p:spPr>
          <a:xfrm rot="20933746">
            <a:off x="5467015" y="2832681"/>
            <a:ext cx="2825313" cy="461665"/>
          </a:xfrm>
          <a:prstGeom prst="rect">
            <a:avLst/>
          </a:prstGeom>
          <a:noFill/>
        </p:spPr>
        <p:txBody>
          <a:bodyPr wrap="square" rtlCol="0">
            <a:spAutoFit/>
          </a:bodyPr>
          <a:lstStyle/>
          <a:p>
            <a:r>
              <a:rPr lang="en-GB" sz="2400" b="1">
                <a:solidFill>
                  <a:srgbClr val="002060"/>
                </a:solidFill>
                <a:latin typeface="Century Gothic" panose="020B0502020202020204" pitchFamily="34" charset="0"/>
              </a:rPr>
              <a:t>possible</a:t>
            </a:r>
          </a:p>
        </p:txBody>
      </p:sp>
      <p:sp>
        <p:nvSpPr>
          <p:cNvPr id="52" name="TextBox 51"/>
          <p:cNvSpPr txBox="1"/>
          <p:nvPr/>
        </p:nvSpPr>
        <p:spPr>
          <a:xfrm rot="20933746">
            <a:off x="5562465" y="2989865"/>
            <a:ext cx="1351518" cy="461665"/>
          </a:xfrm>
          <a:prstGeom prst="rect">
            <a:avLst/>
          </a:prstGeom>
          <a:noFill/>
        </p:spPr>
        <p:txBody>
          <a:bodyPr wrap="square" rtlCol="0">
            <a:spAutoFit/>
          </a:bodyPr>
          <a:lstStyle/>
          <a:p>
            <a:r>
              <a:rPr lang="en-GB" sz="2400" b="1">
                <a:solidFill>
                  <a:srgbClr val="002060"/>
                </a:solidFill>
                <a:latin typeface="Century Gothic" panose="020B0502020202020204" pitchFamily="34" charset="0"/>
              </a:rPr>
              <a:t>modern</a:t>
            </a:r>
          </a:p>
        </p:txBody>
      </p:sp>
      <p:sp>
        <p:nvSpPr>
          <p:cNvPr id="53" name="TextBox 52"/>
          <p:cNvSpPr txBox="1"/>
          <p:nvPr/>
        </p:nvSpPr>
        <p:spPr>
          <a:xfrm rot="20933746">
            <a:off x="5562463" y="2934056"/>
            <a:ext cx="1351518" cy="461665"/>
          </a:xfrm>
          <a:prstGeom prst="rect">
            <a:avLst/>
          </a:prstGeom>
          <a:noFill/>
        </p:spPr>
        <p:txBody>
          <a:bodyPr wrap="square" rtlCol="0">
            <a:spAutoFit/>
          </a:bodyPr>
          <a:lstStyle/>
          <a:p>
            <a:r>
              <a:rPr lang="en-GB" sz="2400" b="1">
                <a:solidFill>
                  <a:srgbClr val="002060"/>
                </a:solidFill>
                <a:latin typeface="Century Gothic" panose="020B0502020202020204" pitchFamily="34" charset="0"/>
              </a:rPr>
              <a:t>popular</a:t>
            </a:r>
          </a:p>
        </p:txBody>
      </p:sp>
      <p:sp>
        <p:nvSpPr>
          <p:cNvPr id="54" name="TextBox 53"/>
          <p:cNvSpPr txBox="1"/>
          <p:nvPr/>
        </p:nvSpPr>
        <p:spPr>
          <a:xfrm rot="20933746">
            <a:off x="5650081" y="2805199"/>
            <a:ext cx="1351518" cy="830997"/>
          </a:xfrm>
          <a:prstGeom prst="rect">
            <a:avLst/>
          </a:prstGeom>
          <a:noFill/>
        </p:spPr>
        <p:txBody>
          <a:bodyPr wrap="square" rtlCol="0">
            <a:spAutoFit/>
          </a:bodyPr>
          <a:lstStyle/>
          <a:p>
            <a:r>
              <a:rPr lang="en-GB" sz="2400" b="1">
                <a:solidFill>
                  <a:srgbClr val="002060"/>
                </a:solidFill>
                <a:latin typeface="Century Gothic" panose="020B0502020202020204" pitchFamily="34" charset="0"/>
              </a:rPr>
              <a:t>true, certain</a:t>
            </a:r>
          </a:p>
        </p:txBody>
      </p:sp>
      <p:sp>
        <p:nvSpPr>
          <p:cNvPr id="55" name="TextBox 54"/>
          <p:cNvSpPr txBox="1"/>
          <p:nvPr/>
        </p:nvSpPr>
        <p:spPr>
          <a:xfrm rot="20933746">
            <a:off x="5490988" y="2968467"/>
            <a:ext cx="1797594" cy="461665"/>
          </a:xfrm>
          <a:prstGeom prst="rect">
            <a:avLst/>
          </a:prstGeom>
          <a:noFill/>
        </p:spPr>
        <p:txBody>
          <a:bodyPr wrap="square" rtlCol="0">
            <a:spAutoFit/>
          </a:bodyPr>
          <a:lstStyle/>
          <a:p>
            <a:r>
              <a:rPr lang="en-GB" sz="2400" b="1">
                <a:solidFill>
                  <a:srgbClr val="002060"/>
                </a:solidFill>
                <a:latin typeface="Century Gothic" panose="020B0502020202020204" pitchFamily="34" charset="0"/>
              </a:rPr>
              <a:t>pleasant</a:t>
            </a:r>
          </a:p>
        </p:txBody>
      </p:sp>
      <p:sp>
        <p:nvSpPr>
          <p:cNvPr id="56" name="TextBox 55"/>
          <p:cNvSpPr txBox="1"/>
          <p:nvPr/>
        </p:nvSpPr>
        <p:spPr>
          <a:xfrm rot="20933746">
            <a:off x="5610339" y="2956660"/>
            <a:ext cx="1797594" cy="461665"/>
          </a:xfrm>
          <a:prstGeom prst="rect">
            <a:avLst/>
          </a:prstGeom>
          <a:noFill/>
        </p:spPr>
        <p:txBody>
          <a:bodyPr wrap="square" rtlCol="0">
            <a:spAutoFit/>
          </a:bodyPr>
          <a:lstStyle/>
          <a:p>
            <a:r>
              <a:rPr lang="en-GB" sz="2400" b="1">
                <a:solidFill>
                  <a:srgbClr val="002060"/>
                </a:solidFill>
                <a:latin typeface="Century Gothic" panose="020B0502020202020204" pitchFamily="34" charset="0"/>
              </a:rPr>
              <a:t>normal</a:t>
            </a:r>
          </a:p>
        </p:txBody>
      </p:sp>
      <p:sp>
        <p:nvSpPr>
          <p:cNvPr id="57" name="TextBox 56"/>
          <p:cNvSpPr txBox="1"/>
          <p:nvPr/>
        </p:nvSpPr>
        <p:spPr>
          <a:xfrm rot="20933746">
            <a:off x="5385717" y="2995144"/>
            <a:ext cx="1797594" cy="461665"/>
          </a:xfrm>
          <a:prstGeom prst="rect">
            <a:avLst/>
          </a:prstGeom>
          <a:noFill/>
        </p:spPr>
        <p:txBody>
          <a:bodyPr wrap="square" rtlCol="0">
            <a:spAutoFit/>
          </a:bodyPr>
          <a:lstStyle/>
          <a:p>
            <a:r>
              <a:rPr lang="en-GB" sz="2400" b="1">
                <a:solidFill>
                  <a:srgbClr val="002060"/>
                </a:solidFill>
                <a:latin typeface="Century Gothic" panose="020B0502020202020204" pitchFamily="34" charset="0"/>
              </a:rPr>
              <a:t>optimistic</a:t>
            </a:r>
          </a:p>
        </p:txBody>
      </p:sp>
    </p:spTree>
    <p:extLst>
      <p:ext uri="{BB962C8B-B14F-4D97-AF65-F5344CB8AC3E}">
        <p14:creationId xmlns:p14="http://schemas.microsoft.com/office/powerpoint/2010/main" val="321124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5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5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5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1" nodeType="click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41"/>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5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2"/>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5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5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1" nodeType="click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par>
                                <p:cTn id="109" presetID="1" presetClass="exit" presetSubtype="0" fill="hold" grpId="1" nodeType="withEffect">
                                  <p:stCondLst>
                                    <p:cond delay="0"/>
                                  </p:stCondLst>
                                  <p:childTnLst>
                                    <p:set>
                                      <p:cBhvr>
                                        <p:cTn id="110" dur="1" fill="hold">
                                          <p:stCondLst>
                                            <p:cond delay="0"/>
                                          </p:stCondLst>
                                        </p:cTn>
                                        <p:tgtEl>
                                          <p:spTgt spid="5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9" grpId="0" animBg="1"/>
      <p:bldP spid="29"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3" grpId="0"/>
      <p:bldP spid="3"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4321" y="6858000"/>
            <a:ext cx="1157679" cy="312058"/>
          </a:xfrm>
        </p:spPr>
        <p:txBody>
          <a:bodyPr>
            <a:normAutofit/>
          </a:bodyPr>
          <a:lstStyle/>
          <a:p>
            <a:r>
              <a:rPr lang="en-GB" sz="500" b="1" dirty="0" err="1">
                <a:solidFill>
                  <a:schemeClr val="bg1"/>
                </a:solidFill>
              </a:rPr>
              <a:t>Vocabulario</a:t>
            </a:r>
            <a:endParaRPr lang="en-GB" sz="5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DCA7B4C-32F0-0D48-8416-3BC31EDC5C35}"/>
              </a:ext>
            </a:extLst>
          </p:cNvPr>
          <p:cNvSpPr txBox="1"/>
          <p:nvPr/>
        </p:nvSpPr>
        <p:spPr>
          <a:xfrm>
            <a:off x="165099" y="310312"/>
            <a:ext cx="9972675"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b="1" kern="1200">
                <a:solidFill>
                  <a:srgbClr val="4472C4">
                    <a:lumMod val="50000"/>
                  </a:srgbClr>
                </a:solidFill>
                <a:latin typeface="Century Gothic" panose="020B0502020202020204" pitchFamily="34" charset="0"/>
                <a:ea typeface="+mn-ea"/>
                <a:cs typeface="+mn-cs"/>
              </a:rPr>
              <a:t>Persona A: </a:t>
            </a:r>
            <a:r>
              <a:rPr lang="en-GB" sz="2200" kern="1200">
                <a:solidFill>
                  <a:srgbClr val="4472C4">
                    <a:lumMod val="50000"/>
                  </a:srgbClr>
                </a:solidFill>
                <a:latin typeface="Century Gothic" panose="020B0502020202020204" pitchFamily="34" charset="0"/>
                <a:ea typeface="+mn-ea"/>
                <a:cs typeface="+mn-cs"/>
              </a:rPr>
              <a:t>lee los titulares</a:t>
            </a:r>
            <a:r>
              <a:rPr lang="en-GB" sz="2200" kern="1200" dirty="0">
                <a:solidFill>
                  <a:srgbClr val="4472C4">
                    <a:lumMod val="50000"/>
                  </a:srgbClr>
                </a:solidFill>
                <a:latin typeface="Century Gothic" panose="020B0502020202020204" pitchFamily="34" charset="0"/>
                <a:ea typeface="+mn-ea"/>
                <a:cs typeface="+mn-cs"/>
              </a:rPr>
              <a:t>* de un </a:t>
            </a:r>
            <a:r>
              <a:rPr lang="en-GB" sz="2200" kern="1200" dirty="0" err="1">
                <a:solidFill>
                  <a:srgbClr val="4472C4">
                    <a:lumMod val="50000"/>
                  </a:srgbClr>
                </a:solidFill>
                <a:latin typeface="Century Gothic" panose="020B0502020202020204" pitchFamily="34" charset="0"/>
                <a:ea typeface="+mn-ea"/>
                <a:cs typeface="+mn-cs"/>
              </a:rPr>
              <a:t>periódico</a:t>
            </a:r>
            <a:r>
              <a:rPr lang="en-GB" sz="2200" kern="1200" dirty="0">
                <a:solidFill>
                  <a:srgbClr val="4472C4">
                    <a:lumMod val="50000"/>
                  </a:srgbClr>
                </a:solidFill>
                <a:latin typeface="Century Gothic" panose="020B0502020202020204" pitchFamily="34" charset="0"/>
                <a:ea typeface="+mn-ea"/>
                <a:cs typeface="+mn-cs"/>
              </a:rPr>
              <a:t> </a:t>
            </a:r>
            <a:r>
              <a:rPr lang="en-GB" sz="2200" kern="1200" dirty="0" err="1">
                <a:solidFill>
                  <a:srgbClr val="4472C4">
                    <a:lumMod val="50000"/>
                  </a:srgbClr>
                </a:solidFill>
                <a:latin typeface="Century Gothic" panose="020B0502020202020204" pitchFamily="34" charset="0"/>
                <a:ea typeface="+mn-ea"/>
                <a:cs typeface="+mn-cs"/>
              </a:rPr>
              <a:t>español</a:t>
            </a:r>
            <a:r>
              <a:rPr lang="en-GB" sz="2200" kern="1200" dirty="0">
                <a:solidFill>
                  <a:srgbClr val="4472C4">
                    <a:lumMod val="50000"/>
                  </a:srgbClr>
                </a:solidFill>
                <a:latin typeface="Century Gothic" panose="020B0502020202020204" pitchFamily="34" charset="0"/>
                <a:ea typeface="+mn-ea"/>
                <a:cs typeface="+mn-cs"/>
              </a:rPr>
              <a:t>: El País.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Persona B:</a:t>
            </a:r>
            <a:r>
              <a:rPr kumimoji="0" lang="en-GB" sz="2200" b="1"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a:t>
            </a:r>
            <a:r>
              <a:rPr lang="en-GB" sz="2200" kern="1200">
                <a:solidFill>
                  <a:srgbClr val="4472C4">
                    <a:lumMod val="50000"/>
                  </a:srgbClr>
                </a:solidFill>
                <a:latin typeface="Century Gothic" panose="020B0502020202020204" pitchFamily="34" charset="0"/>
                <a:ea typeface="+mn-ea"/>
                <a:cs typeface="+mn-cs"/>
              </a:rPr>
              <a:t>completa las frases.</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97C5F07F-CAB8-5D46-AE61-D3059545B637}"/>
              </a:ext>
            </a:extLst>
          </p:cNvPr>
          <p:cNvSpPr/>
          <p:nvPr/>
        </p:nvSpPr>
        <p:spPr>
          <a:xfrm>
            <a:off x="625420" y="2470075"/>
            <a:ext cx="5963768" cy="769441"/>
          </a:xfrm>
          <a:prstGeom prst="rect">
            <a:avLst/>
          </a:prstGeom>
          <a:solidFill>
            <a:schemeClr val="bg1"/>
          </a:solidFill>
        </p:spPr>
        <p:txBody>
          <a:bodyPr wrap="square">
            <a:spAutoFit/>
          </a:bodyPr>
          <a:lstStyle/>
          <a:p>
            <a:pPr lvl="0">
              <a:buClr>
                <a:schemeClr val="accent5">
                  <a:lumMod val="50000"/>
                </a:schemeClr>
              </a:buClr>
            </a:pPr>
            <a:r>
              <a:rPr lang="es-ES" sz="2200">
                <a:solidFill>
                  <a:schemeClr val="accent5">
                    <a:lumMod val="50000"/>
                  </a:schemeClr>
                </a:solidFill>
                <a:latin typeface="Century Gothic" panose="020B0502020202020204" pitchFamily="34" charset="0"/>
                <a:ea typeface="Times New Roman" panose="02020603050405020304" pitchFamily="18" charset="0"/>
              </a:rPr>
              <a:t>The </a:t>
            </a:r>
            <a:r>
              <a:rPr lang="es-ES" sz="2200" dirty="0" err="1">
                <a:solidFill>
                  <a:schemeClr val="accent5">
                    <a:lumMod val="50000"/>
                  </a:schemeClr>
                </a:solidFill>
                <a:latin typeface="Century Gothic" panose="020B0502020202020204" pitchFamily="34" charset="0"/>
                <a:ea typeface="Times New Roman" panose="02020603050405020304" pitchFamily="18" charset="0"/>
              </a:rPr>
              <a:t>bad</a:t>
            </a:r>
            <a:r>
              <a:rPr lang="es-ES" sz="2200" dirty="0">
                <a:solidFill>
                  <a:schemeClr val="accent5">
                    <a:lumMod val="50000"/>
                  </a:schemeClr>
                </a:solidFill>
                <a:latin typeface="Century Gothic" panose="020B0502020202020204" pitchFamily="34" charset="0"/>
                <a:ea typeface="Times New Roman" panose="02020603050405020304" pitchFamily="18" charset="0"/>
              </a:rPr>
              <a:t> </a:t>
            </a:r>
            <a:r>
              <a:rPr lang="es-ES" sz="2200" err="1">
                <a:solidFill>
                  <a:schemeClr val="accent5">
                    <a:lumMod val="50000"/>
                  </a:schemeClr>
                </a:solidFill>
                <a:latin typeface="Century Gothic" panose="020B0502020202020204" pitchFamily="34" charset="0"/>
                <a:ea typeface="Times New Roman" panose="02020603050405020304" pitchFamily="18" charset="0"/>
              </a:rPr>
              <a:t>quality</a:t>
            </a:r>
            <a:r>
              <a:rPr lang="es-ES" sz="2200">
                <a:solidFill>
                  <a:schemeClr val="accent5">
                    <a:lumMod val="50000"/>
                  </a:schemeClr>
                </a:solidFill>
                <a:latin typeface="Century Gothic" panose="020B0502020202020204" pitchFamily="34" charset="0"/>
                <a:ea typeface="Times New Roman" panose="02020603050405020304" pitchFamily="18" charset="0"/>
              </a:rPr>
              <a:t> of the _____________ causes </a:t>
            </a:r>
            <a:r>
              <a:rPr lang="es-ES" sz="2200" dirty="0">
                <a:solidFill>
                  <a:schemeClr val="accent5">
                    <a:lumMod val="50000"/>
                  </a:schemeClr>
                </a:solidFill>
                <a:latin typeface="Century Gothic" panose="020B0502020202020204" pitchFamily="34" charset="0"/>
                <a:ea typeface="Times New Roman" panose="02020603050405020304" pitchFamily="18" charset="0"/>
              </a:rPr>
              <a:t>12.6 </a:t>
            </a:r>
            <a:r>
              <a:rPr lang="es-ES" sz="2200" dirty="0" err="1">
                <a:solidFill>
                  <a:schemeClr val="accent5">
                    <a:lumMod val="50000"/>
                  </a:schemeClr>
                </a:solidFill>
                <a:latin typeface="Century Gothic" panose="020B0502020202020204" pitchFamily="34" charset="0"/>
                <a:ea typeface="Times New Roman" panose="02020603050405020304" pitchFamily="18" charset="0"/>
              </a:rPr>
              <a:t>million</a:t>
            </a:r>
            <a:r>
              <a:rPr lang="es-ES" sz="2200" dirty="0">
                <a:solidFill>
                  <a:schemeClr val="accent5">
                    <a:lumMod val="50000"/>
                  </a:schemeClr>
                </a:solidFill>
                <a:latin typeface="Century Gothic" panose="020B0502020202020204" pitchFamily="34" charset="0"/>
                <a:ea typeface="Times New Roman" panose="02020603050405020304" pitchFamily="18" charset="0"/>
              </a:rPr>
              <a:t> </a:t>
            </a:r>
            <a:r>
              <a:rPr lang="es-ES" sz="2200" dirty="0" err="1">
                <a:solidFill>
                  <a:schemeClr val="accent5">
                    <a:lumMod val="50000"/>
                  </a:schemeClr>
                </a:solidFill>
                <a:latin typeface="Century Gothic" panose="020B0502020202020204" pitchFamily="34" charset="0"/>
                <a:ea typeface="Times New Roman" panose="02020603050405020304" pitchFamily="18" charset="0"/>
              </a:rPr>
              <a:t>deaths</a:t>
            </a:r>
            <a:r>
              <a:rPr lang="es-ES" sz="2200" dirty="0">
                <a:solidFill>
                  <a:schemeClr val="accent5">
                    <a:lumMod val="50000"/>
                  </a:schemeClr>
                </a:solidFill>
                <a:latin typeface="Century Gothic" panose="020B0502020202020204" pitchFamily="34" charset="0"/>
                <a:ea typeface="Times New Roman" panose="02020603050405020304" pitchFamily="18" charset="0"/>
              </a:rPr>
              <a:t> a </a:t>
            </a:r>
            <a:r>
              <a:rPr lang="es-ES" sz="2200" dirty="0" err="1">
                <a:solidFill>
                  <a:schemeClr val="accent5">
                    <a:lumMod val="50000"/>
                  </a:schemeClr>
                </a:solidFill>
                <a:latin typeface="Century Gothic" panose="020B0502020202020204" pitchFamily="34" charset="0"/>
                <a:ea typeface="Times New Roman" panose="02020603050405020304" pitchFamily="18" charset="0"/>
              </a:rPr>
              <a:t>year</a:t>
            </a:r>
            <a:r>
              <a:rPr lang="es-ES" sz="2200" dirty="0">
                <a:solidFill>
                  <a:schemeClr val="accent5">
                    <a:lumMod val="50000"/>
                  </a:schemeClr>
                </a:solidFill>
                <a:latin typeface="Century Gothic" panose="020B0502020202020204" pitchFamily="34" charset="0"/>
                <a:ea typeface="Times New Roman" panose="02020603050405020304" pitchFamily="18" charset="0"/>
              </a:rPr>
              <a:t>.</a:t>
            </a:r>
            <a:endParaRPr lang="en-GB" sz="2200" dirty="0">
              <a:solidFill>
                <a:schemeClr val="accent5">
                  <a:lumMod val="50000"/>
                </a:schemeClr>
              </a:solidFill>
              <a:latin typeface="Century Gothic" panose="020B0502020202020204" pitchFamily="34" charset="0"/>
              <a:ea typeface="Times New Roman" panose="02020603050405020304" pitchFamily="18" charset="0"/>
            </a:endParaRPr>
          </a:p>
        </p:txBody>
      </p:sp>
      <p:sp>
        <p:nvSpPr>
          <p:cNvPr id="19" name="Rectangle 18">
            <a:extLst>
              <a:ext uri="{FF2B5EF4-FFF2-40B4-BE49-F238E27FC236}">
                <a16:creationId xmlns:a16="http://schemas.microsoft.com/office/drawing/2014/main" id="{400D1501-8590-0842-8FD5-36B91FD68CAA}"/>
              </a:ext>
            </a:extLst>
          </p:cNvPr>
          <p:cNvSpPr/>
          <p:nvPr/>
        </p:nvSpPr>
        <p:spPr>
          <a:xfrm>
            <a:off x="609052" y="1363379"/>
            <a:ext cx="5486948" cy="769441"/>
          </a:xfrm>
          <a:prstGeom prst="rect">
            <a:avLst/>
          </a:prstGeom>
          <a:solidFill>
            <a:schemeClr val="bg1"/>
          </a:solidFill>
        </p:spPr>
        <p:txBody>
          <a:bodyPr wrap="square">
            <a:spAutoFit/>
          </a:bodyPr>
          <a:lstStyle/>
          <a:p>
            <a:pPr lvl="0">
              <a:buClr>
                <a:schemeClr val="accent5">
                  <a:lumMod val="50000"/>
                </a:schemeClr>
              </a:buClr>
            </a:pPr>
            <a:r>
              <a:rPr lang="es-ES" sz="2200" dirty="0" err="1">
                <a:solidFill>
                  <a:schemeClr val="accent5">
                    <a:lumMod val="50000"/>
                  </a:schemeClr>
                </a:solidFill>
                <a:latin typeface="Century Gothic" panose="020B0502020202020204" pitchFamily="34" charset="0"/>
                <a:ea typeface="Times New Roman" panose="02020603050405020304" pitchFamily="18" charset="0"/>
              </a:rPr>
              <a:t>Many</a:t>
            </a:r>
            <a:r>
              <a:rPr lang="es-ES" sz="2200" dirty="0">
                <a:solidFill>
                  <a:schemeClr val="accent5">
                    <a:lumMod val="50000"/>
                  </a:schemeClr>
                </a:solidFill>
                <a:latin typeface="Century Gothic" panose="020B0502020202020204" pitchFamily="34" charset="0"/>
                <a:ea typeface="Times New Roman" panose="02020603050405020304" pitchFamily="18" charset="0"/>
              </a:rPr>
              <a:t> </a:t>
            </a:r>
            <a:r>
              <a:rPr lang="es-ES" sz="2200" dirty="0" err="1">
                <a:solidFill>
                  <a:schemeClr val="accent5">
                    <a:lumMod val="50000"/>
                  </a:schemeClr>
                </a:solidFill>
                <a:latin typeface="Century Gothic" panose="020B0502020202020204" pitchFamily="34" charset="0"/>
                <a:ea typeface="Times New Roman" panose="02020603050405020304" pitchFamily="18" charset="0"/>
              </a:rPr>
              <a:t>efforts</a:t>
            </a:r>
            <a:r>
              <a:rPr lang="es-ES" sz="2200" dirty="0">
                <a:solidFill>
                  <a:schemeClr val="accent5">
                    <a:lumMod val="50000"/>
                  </a:schemeClr>
                </a:solidFill>
                <a:latin typeface="Century Gothic" panose="020B0502020202020204" pitchFamily="34" charset="0"/>
                <a:ea typeface="Times New Roman" panose="02020603050405020304" pitchFamily="18" charset="0"/>
              </a:rPr>
              <a:t>, </a:t>
            </a:r>
            <a:r>
              <a:rPr lang="es-ES" sz="2200" dirty="0" err="1">
                <a:solidFill>
                  <a:schemeClr val="accent5">
                    <a:lumMod val="50000"/>
                  </a:schemeClr>
                </a:solidFill>
                <a:latin typeface="Century Gothic" panose="020B0502020202020204" pitchFamily="34" charset="0"/>
                <a:ea typeface="Times New Roman" panose="02020603050405020304" pitchFamily="18" charset="0"/>
              </a:rPr>
              <a:t>one</a:t>
            </a:r>
            <a:r>
              <a:rPr lang="es-ES" sz="2200" dirty="0">
                <a:solidFill>
                  <a:schemeClr val="accent5">
                    <a:lumMod val="50000"/>
                  </a:schemeClr>
                </a:solidFill>
                <a:latin typeface="Century Gothic" panose="020B0502020202020204" pitchFamily="34" charset="0"/>
                <a:ea typeface="Times New Roman" panose="02020603050405020304" pitchFamily="18" charset="0"/>
              </a:rPr>
              <a:t> </a:t>
            </a:r>
            <a:r>
              <a:rPr lang="es-ES" sz="2200" dirty="0" err="1">
                <a:solidFill>
                  <a:schemeClr val="accent5">
                    <a:lumMod val="50000"/>
                  </a:schemeClr>
                </a:solidFill>
                <a:latin typeface="Century Gothic" panose="020B0502020202020204" pitchFamily="34" charset="0"/>
                <a:ea typeface="Times New Roman" panose="02020603050405020304" pitchFamily="18" charset="0"/>
              </a:rPr>
              <a:t>objective</a:t>
            </a:r>
            <a:r>
              <a:rPr lang="es-ES" sz="2200" dirty="0">
                <a:solidFill>
                  <a:schemeClr val="accent5">
                    <a:lumMod val="50000"/>
                  </a:schemeClr>
                </a:solidFill>
                <a:latin typeface="Century Gothic" panose="020B0502020202020204" pitchFamily="34" charset="0"/>
                <a:ea typeface="Times New Roman" panose="02020603050405020304" pitchFamily="18" charset="0"/>
              </a:rPr>
              <a:t>: </a:t>
            </a:r>
            <a:r>
              <a:rPr lang="es-ES" sz="2200" dirty="0" err="1">
                <a:solidFill>
                  <a:schemeClr val="accent5">
                    <a:lumMod val="50000"/>
                  </a:schemeClr>
                </a:solidFill>
                <a:latin typeface="Century Gothic" panose="020B0502020202020204" pitchFamily="34" charset="0"/>
                <a:ea typeface="Times New Roman" panose="02020603050405020304" pitchFamily="18" charset="0"/>
              </a:rPr>
              <a:t>the</a:t>
            </a:r>
            <a:r>
              <a:rPr lang="es-ES" sz="2200" dirty="0">
                <a:solidFill>
                  <a:schemeClr val="accent5">
                    <a:lumMod val="50000"/>
                  </a:schemeClr>
                </a:solidFill>
                <a:latin typeface="Century Gothic" panose="020B0502020202020204" pitchFamily="34" charset="0"/>
                <a:ea typeface="Times New Roman" panose="02020603050405020304" pitchFamily="18" charset="0"/>
              </a:rPr>
              <a:t> </a:t>
            </a:r>
            <a:r>
              <a:rPr lang="es-ES" sz="2200" dirty="0" err="1">
                <a:solidFill>
                  <a:schemeClr val="accent5">
                    <a:lumMod val="50000"/>
                  </a:schemeClr>
                </a:solidFill>
                <a:latin typeface="Century Gothic" panose="020B0502020202020204" pitchFamily="34" charset="0"/>
                <a:ea typeface="Times New Roman" panose="02020603050405020304" pitchFamily="18" charset="0"/>
              </a:rPr>
              <a:t>future</a:t>
            </a:r>
            <a:r>
              <a:rPr lang="es-ES" sz="2200" dirty="0">
                <a:solidFill>
                  <a:schemeClr val="accent5">
                    <a:lumMod val="50000"/>
                  </a:schemeClr>
                </a:solidFill>
                <a:latin typeface="Century Gothic" panose="020B0502020202020204" pitchFamily="34" charset="0"/>
                <a:ea typeface="Times New Roman" panose="02020603050405020304" pitchFamily="18" charset="0"/>
              </a:rPr>
              <a:t> of </a:t>
            </a:r>
            <a:r>
              <a:rPr lang="es-ES" sz="2200" dirty="0" err="1">
                <a:solidFill>
                  <a:schemeClr val="accent5">
                    <a:lumMod val="50000"/>
                  </a:schemeClr>
                </a:solidFill>
                <a:latin typeface="Century Gothic" panose="020B0502020202020204" pitchFamily="34" charset="0"/>
                <a:ea typeface="Times New Roman" panose="02020603050405020304" pitchFamily="18" charset="0"/>
              </a:rPr>
              <a:t>the</a:t>
            </a:r>
            <a:r>
              <a:rPr lang="es-ES" sz="2200" dirty="0">
                <a:solidFill>
                  <a:schemeClr val="accent5">
                    <a:lumMod val="50000"/>
                  </a:schemeClr>
                </a:solidFill>
                <a:latin typeface="Century Gothic" panose="020B0502020202020204" pitchFamily="34" charset="0"/>
                <a:ea typeface="Times New Roman" panose="02020603050405020304" pitchFamily="18" charset="0"/>
              </a:rPr>
              <a:t> _________.</a:t>
            </a:r>
            <a:endParaRPr lang="en-GB" sz="2200" dirty="0">
              <a:solidFill>
                <a:schemeClr val="accent5">
                  <a:lumMod val="50000"/>
                </a:schemeClr>
              </a:solidFill>
              <a:latin typeface="Century Gothic" panose="020B0502020202020204" pitchFamily="34" charset="0"/>
              <a:ea typeface="Times New Roman" panose="02020603050405020304" pitchFamily="18" charset="0"/>
            </a:endParaRPr>
          </a:p>
        </p:txBody>
      </p:sp>
      <p:sp>
        <p:nvSpPr>
          <p:cNvPr id="20" name="Rectangle 19">
            <a:extLst>
              <a:ext uri="{FF2B5EF4-FFF2-40B4-BE49-F238E27FC236}">
                <a16:creationId xmlns:a16="http://schemas.microsoft.com/office/drawing/2014/main" id="{3B364BBE-ED0E-C548-987A-1FB35B1F98BF}"/>
              </a:ext>
            </a:extLst>
          </p:cNvPr>
          <p:cNvSpPr/>
          <p:nvPr/>
        </p:nvSpPr>
        <p:spPr>
          <a:xfrm>
            <a:off x="651434" y="3623811"/>
            <a:ext cx="5963767" cy="769441"/>
          </a:xfrm>
          <a:prstGeom prst="rect">
            <a:avLst/>
          </a:prstGeom>
          <a:solidFill>
            <a:schemeClr val="bg1"/>
          </a:solidFill>
        </p:spPr>
        <p:txBody>
          <a:bodyPr wrap="square">
            <a:spAutoFit/>
          </a:bodyPr>
          <a:lstStyle/>
          <a:p>
            <a:pPr lvl="0">
              <a:buClr>
                <a:schemeClr val="accent5">
                  <a:lumMod val="50000"/>
                </a:schemeClr>
              </a:buClr>
            </a:pPr>
            <a:r>
              <a:rPr lang="es-ES" sz="2200">
                <a:solidFill>
                  <a:schemeClr val="accent5">
                    <a:lumMod val="50000"/>
                  </a:schemeClr>
                </a:solidFill>
                <a:latin typeface="Century Gothic" panose="020B0502020202020204" pitchFamily="34" charset="0"/>
                <a:ea typeface="Times New Roman" panose="02020603050405020304" pitchFamily="18" charset="0"/>
              </a:rPr>
              <a:t>St </a:t>
            </a:r>
            <a:r>
              <a:rPr lang="es-ES" sz="2200" dirty="0">
                <a:solidFill>
                  <a:schemeClr val="accent5">
                    <a:lumMod val="50000"/>
                  </a:schemeClr>
                </a:solidFill>
                <a:latin typeface="Century Gothic" panose="020B0502020202020204" pitchFamily="34" charset="0"/>
                <a:ea typeface="Times New Roman" panose="02020603050405020304" pitchFamily="18" charset="0"/>
              </a:rPr>
              <a:t>Petersburg </a:t>
            </a:r>
            <a:r>
              <a:rPr lang="es-ES" sz="2200" dirty="0" err="1">
                <a:solidFill>
                  <a:schemeClr val="accent5">
                    <a:lumMod val="50000"/>
                  </a:schemeClr>
                </a:solidFill>
                <a:latin typeface="Century Gothic" panose="020B0502020202020204" pitchFamily="34" charset="0"/>
                <a:ea typeface="Times New Roman" panose="02020603050405020304" pitchFamily="18" charset="0"/>
              </a:rPr>
              <a:t>celebrates</a:t>
            </a:r>
            <a:r>
              <a:rPr lang="es-ES" sz="2200" dirty="0">
                <a:solidFill>
                  <a:schemeClr val="accent5">
                    <a:lumMod val="50000"/>
                  </a:schemeClr>
                </a:solidFill>
                <a:latin typeface="Century Gothic" panose="020B0502020202020204" pitchFamily="34" charset="0"/>
                <a:ea typeface="Times New Roman" panose="02020603050405020304" pitchFamily="18" charset="0"/>
              </a:rPr>
              <a:t> </a:t>
            </a:r>
            <a:r>
              <a:rPr lang="es-ES" sz="2200" dirty="0" err="1">
                <a:solidFill>
                  <a:schemeClr val="accent5">
                    <a:lumMod val="50000"/>
                  </a:schemeClr>
                </a:solidFill>
                <a:latin typeface="Century Gothic" panose="020B0502020202020204" pitchFamily="34" charset="0"/>
                <a:ea typeface="Times New Roman" panose="02020603050405020304" pitchFamily="18" charset="0"/>
              </a:rPr>
              <a:t>its</a:t>
            </a:r>
            <a:r>
              <a:rPr lang="es-ES" sz="2200" dirty="0">
                <a:solidFill>
                  <a:schemeClr val="accent5">
                    <a:lumMod val="50000"/>
                  </a:schemeClr>
                </a:solidFill>
                <a:latin typeface="Century Gothic" panose="020B0502020202020204" pitchFamily="34" charset="0"/>
                <a:ea typeface="Times New Roman" panose="02020603050405020304" pitchFamily="18" charset="0"/>
              </a:rPr>
              <a:t> </a:t>
            </a:r>
            <a:r>
              <a:rPr lang="es-ES" sz="2200" dirty="0" err="1">
                <a:solidFill>
                  <a:schemeClr val="accent5">
                    <a:lumMod val="50000"/>
                  </a:schemeClr>
                </a:solidFill>
                <a:latin typeface="Century Gothic" panose="020B0502020202020204" pitchFamily="34" charset="0"/>
                <a:ea typeface="Times New Roman" panose="02020603050405020304" pitchFamily="18" charset="0"/>
              </a:rPr>
              <a:t>first</a:t>
            </a:r>
            <a:r>
              <a:rPr lang="es-ES" sz="2200" dirty="0">
                <a:solidFill>
                  <a:schemeClr val="accent5">
                    <a:lumMod val="50000"/>
                  </a:schemeClr>
                </a:solidFill>
                <a:latin typeface="Century Gothic" panose="020B0502020202020204" pitchFamily="34" charset="0"/>
                <a:ea typeface="Times New Roman" panose="02020603050405020304" pitchFamily="18" charset="0"/>
              </a:rPr>
              <a:t> </a:t>
            </a:r>
            <a:r>
              <a:rPr lang="es-ES" sz="2200">
                <a:solidFill>
                  <a:schemeClr val="accent5">
                    <a:lumMod val="50000"/>
                  </a:schemeClr>
                </a:solidFill>
                <a:latin typeface="Century Gothic" panose="020B0502020202020204" pitchFamily="34" charset="0"/>
                <a:ea typeface="Times New Roman" panose="02020603050405020304" pitchFamily="18" charset="0"/>
              </a:rPr>
              <a:t>royal ____________ </a:t>
            </a:r>
            <a:r>
              <a:rPr lang="es-ES" sz="2200" dirty="0">
                <a:solidFill>
                  <a:schemeClr val="accent5">
                    <a:lumMod val="50000"/>
                  </a:schemeClr>
                </a:solidFill>
                <a:latin typeface="Century Gothic" panose="020B0502020202020204" pitchFamily="34" charset="0"/>
                <a:ea typeface="Times New Roman" panose="02020603050405020304" pitchFamily="18" charset="0"/>
              </a:rPr>
              <a:t>in more </a:t>
            </a:r>
            <a:r>
              <a:rPr lang="es-ES" sz="2200" dirty="0" err="1">
                <a:solidFill>
                  <a:schemeClr val="accent5">
                    <a:lumMod val="50000"/>
                  </a:schemeClr>
                </a:solidFill>
                <a:latin typeface="Century Gothic" panose="020B0502020202020204" pitchFamily="34" charset="0"/>
                <a:ea typeface="Times New Roman" panose="02020603050405020304" pitchFamily="18" charset="0"/>
              </a:rPr>
              <a:t>than</a:t>
            </a:r>
            <a:r>
              <a:rPr lang="es-ES" sz="2200" dirty="0">
                <a:solidFill>
                  <a:schemeClr val="accent5">
                    <a:lumMod val="50000"/>
                  </a:schemeClr>
                </a:solidFill>
                <a:latin typeface="Century Gothic" panose="020B0502020202020204" pitchFamily="34" charset="0"/>
                <a:ea typeface="Times New Roman" panose="02020603050405020304" pitchFamily="18" charset="0"/>
              </a:rPr>
              <a:t> a </a:t>
            </a:r>
            <a:r>
              <a:rPr lang="es-ES" sz="2200" dirty="0" err="1">
                <a:solidFill>
                  <a:schemeClr val="accent5">
                    <a:lumMod val="50000"/>
                  </a:schemeClr>
                </a:solidFill>
                <a:latin typeface="Century Gothic" panose="020B0502020202020204" pitchFamily="34" charset="0"/>
                <a:ea typeface="Times New Roman" panose="02020603050405020304" pitchFamily="18" charset="0"/>
              </a:rPr>
              <a:t>century</a:t>
            </a:r>
            <a:r>
              <a:rPr lang="es-ES" sz="2200" dirty="0">
                <a:solidFill>
                  <a:schemeClr val="accent5">
                    <a:lumMod val="50000"/>
                  </a:schemeClr>
                </a:solidFill>
                <a:latin typeface="Century Gothic" panose="020B0502020202020204" pitchFamily="34" charset="0"/>
                <a:ea typeface="Times New Roman" panose="02020603050405020304" pitchFamily="18" charset="0"/>
              </a:rPr>
              <a:t>.</a:t>
            </a:r>
            <a:endParaRPr lang="en-GB" sz="2200" dirty="0">
              <a:solidFill>
                <a:schemeClr val="accent5">
                  <a:lumMod val="50000"/>
                </a:schemeClr>
              </a:solidFill>
              <a:latin typeface="Century Gothic" panose="020B0502020202020204" pitchFamily="34" charset="0"/>
              <a:ea typeface="Times New Roman" panose="02020603050405020304" pitchFamily="18" charset="0"/>
            </a:endParaRPr>
          </a:p>
        </p:txBody>
      </p:sp>
      <p:sp>
        <p:nvSpPr>
          <p:cNvPr id="21" name="Rectangle 20">
            <a:extLst>
              <a:ext uri="{FF2B5EF4-FFF2-40B4-BE49-F238E27FC236}">
                <a16:creationId xmlns:a16="http://schemas.microsoft.com/office/drawing/2014/main" id="{964A34B7-D25E-AA4B-A3B0-2D9EED5C4E09}"/>
              </a:ext>
            </a:extLst>
          </p:cNvPr>
          <p:cNvSpPr/>
          <p:nvPr/>
        </p:nvSpPr>
        <p:spPr>
          <a:xfrm>
            <a:off x="651433" y="4836285"/>
            <a:ext cx="5963768" cy="430887"/>
          </a:xfrm>
          <a:prstGeom prst="rect">
            <a:avLst/>
          </a:prstGeom>
          <a:solidFill>
            <a:schemeClr val="bg1"/>
          </a:solidFill>
        </p:spPr>
        <p:txBody>
          <a:bodyPr wrap="square">
            <a:spAutoFit/>
          </a:bodyPr>
          <a:lstStyle/>
          <a:p>
            <a:pPr lvl="0">
              <a:buClr>
                <a:schemeClr val="accent5">
                  <a:lumMod val="50000"/>
                </a:schemeClr>
              </a:buClr>
            </a:pPr>
            <a:r>
              <a:rPr lang="es-ES" sz="2200">
                <a:solidFill>
                  <a:schemeClr val="accent5">
                    <a:lumMod val="50000"/>
                  </a:schemeClr>
                </a:solidFill>
                <a:latin typeface="Century Gothic" panose="020B0502020202020204" pitchFamily="34" charset="0"/>
                <a:ea typeface="Times New Roman" panose="02020603050405020304" pitchFamily="18" charset="0"/>
              </a:rPr>
              <a:t>The </a:t>
            </a:r>
            <a:r>
              <a:rPr lang="es-ES" sz="2200" err="1">
                <a:solidFill>
                  <a:schemeClr val="accent5">
                    <a:lumMod val="50000"/>
                  </a:schemeClr>
                </a:solidFill>
                <a:latin typeface="Century Gothic" panose="020B0502020202020204" pitchFamily="34" charset="0"/>
                <a:ea typeface="Times New Roman" panose="02020603050405020304" pitchFamily="18" charset="0"/>
              </a:rPr>
              <a:t>lost</a:t>
            </a:r>
            <a:r>
              <a:rPr lang="es-ES" sz="2200">
                <a:solidFill>
                  <a:schemeClr val="accent5">
                    <a:lumMod val="50000"/>
                  </a:schemeClr>
                </a:solidFill>
                <a:latin typeface="Century Gothic" panose="020B0502020202020204" pitchFamily="34" charset="0"/>
                <a:ea typeface="Times New Roman" panose="02020603050405020304" pitchFamily="18" charset="0"/>
              </a:rPr>
              <a:t> __________ </a:t>
            </a:r>
            <a:r>
              <a:rPr lang="es-ES" sz="2200" dirty="0">
                <a:solidFill>
                  <a:schemeClr val="accent5">
                    <a:lumMod val="50000"/>
                  </a:schemeClr>
                </a:solidFill>
                <a:latin typeface="Century Gothic" panose="020B0502020202020204" pitchFamily="34" charset="0"/>
                <a:ea typeface="Times New Roman" panose="02020603050405020304" pitchFamily="18" charset="0"/>
              </a:rPr>
              <a:t>of </a:t>
            </a:r>
            <a:r>
              <a:rPr lang="es-ES" sz="2200" dirty="0" err="1">
                <a:solidFill>
                  <a:schemeClr val="accent5">
                    <a:lumMod val="50000"/>
                  </a:schemeClr>
                </a:solidFill>
                <a:latin typeface="Century Gothic" panose="020B0502020202020204" pitchFamily="34" charset="0"/>
                <a:ea typeface="Times New Roman" panose="02020603050405020304" pitchFamily="18" charset="0"/>
              </a:rPr>
              <a:t>tomatoes</a:t>
            </a:r>
            <a:r>
              <a:rPr lang="es-ES" sz="2200" dirty="0">
                <a:solidFill>
                  <a:schemeClr val="accent5">
                    <a:lumMod val="50000"/>
                  </a:schemeClr>
                </a:solidFill>
                <a:latin typeface="Century Gothic" panose="020B0502020202020204" pitchFamily="34" charset="0"/>
                <a:ea typeface="Times New Roman" panose="02020603050405020304" pitchFamily="18" charset="0"/>
              </a:rPr>
              <a:t>.</a:t>
            </a:r>
            <a:endParaRPr lang="en-GB" sz="2200" dirty="0">
              <a:solidFill>
                <a:schemeClr val="accent5">
                  <a:lumMod val="50000"/>
                </a:schemeClr>
              </a:solidFill>
              <a:latin typeface="Century Gothic" panose="020B0502020202020204" pitchFamily="34" charset="0"/>
              <a:ea typeface="Times New Roman" panose="02020603050405020304" pitchFamily="18" charset="0"/>
            </a:endParaRPr>
          </a:p>
        </p:txBody>
      </p:sp>
      <p:sp>
        <p:nvSpPr>
          <p:cNvPr id="22" name="Rectangle 21">
            <a:extLst>
              <a:ext uri="{FF2B5EF4-FFF2-40B4-BE49-F238E27FC236}">
                <a16:creationId xmlns:a16="http://schemas.microsoft.com/office/drawing/2014/main" id="{8D720772-7AA2-7D43-AFCC-CACC2B112564}"/>
              </a:ext>
            </a:extLst>
          </p:cNvPr>
          <p:cNvSpPr/>
          <p:nvPr/>
        </p:nvSpPr>
        <p:spPr>
          <a:xfrm>
            <a:off x="6425841" y="4756613"/>
            <a:ext cx="5664560" cy="769441"/>
          </a:xfrm>
          <a:prstGeom prst="rect">
            <a:avLst/>
          </a:prstGeom>
          <a:solidFill>
            <a:schemeClr val="bg1"/>
          </a:solidFill>
        </p:spPr>
        <p:txBody>
          <a:bodyPr wrap="square">
            <a:spAutoFit/>
          </a:bodyPr>
          <a:lstStyle/>
          <a:p>
            <a:pPr lvl="0">
              <a:buClr>
                <a:schemeClr val="accent5">
                  <a:lumMod val="50000"/>
                </a:schemeClr>
              </a:buClr>
            </a:pPr>
            <a:r>
              <a:rPr lang="es-ES" sz="220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________________ it is </a:t>
            </a:r>
            <a:r>
              <a:rPr lang="es-ES" sz="2200" err="1">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almost</a:t>
            </a:r>
            <a:r>
              <a:rPr lang="es-ES" sz="220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 impossible </a:t>
            </a:r>
            <a:r>
              <a:rPr lang="es-ES" sz="2200" dirty="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to </a:t>
            </a:r>
            <a:r>
              <a:rPr lang="es-ES" sz="2200" dirty="0" err="1">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distinguish</a:t>
            </a:r>
            <a:r>
              <a:rPr lang="es-ES" sz="2200" dirty="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 </a:t>
            </a:r>
            <a:r>
              <a:rPr lang="es-ES" sz="2200" dirty="0" err="1">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flu</a:t>
            </a:r>
            <a:r>
              <a:rPr lang="es-ES" sz="2200" dirty="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 </a:t>
            </a:r>
            <a:r>
              <a:rPr lang="es-ES" sz="2200" dirty="0" err="1">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from</a:t>
            </a:r>
            <a:r>
              <a:rPr lang="es-ES" sz="2200" dirty="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 COVID. </a:t>
            </a:r>
            <a:endParaRPr lang="en-GB" sz="2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C39E6BCF-9755-144D-896C-89AD311F079A}"/>
              </a:ext>
            </a:extLst>
          </p:cNvPr>
          <p:cNvSpPr/>
          <p:nvPr/>
        </p:nvSpPr>
        <p:spPr>
          <a:xfrm>
            <a:off x="6361500" y="1350256"/>
            <a:ext cx="4497000" cy="923330"/>
          </a:xfrm>
          <a:prstGeom prst="rect">
            <a:avLst/>
          </a:prstGeom>
          <a:solidFill>
            <a:schemeClr val="bg1"/>
          </a:solidFill>
        </p:spPr>
        <p:txBody>
          <a:bodyPr wrap="square">
            <a:spAutoFit/>
          </a:bodyPr>
          <a:lstStyle/>
          <a:p>
            <a:pPr lvl="0">
              <a:spcBef>
                <a:spcPts val="1200"/>
              </a:spcBef>
              <a:buClr>
                <a:schemeClr val="accent5">
                  <a:lumMod val="50000"/>
                </a:schemeClr>
              </a:buClr>
            </a:pPr>
            <a:r>
              <a:rPr lang="es-ES" sz="220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Nadal</a:t>
            </a:r>
            <a:r>
              <a:rPr lang="es-ES" sz="2200" dirty="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 </a:t>
            </a:r>
            <a:r>
              <a:rPr lang="es-ES" sz="2200" err="1">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from</a:t>
            </a:r>
            <a:r>
              <a:rPr lang="es-ES" sz="220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 ______ to _______.</a:t>
            </a:r>
            <a:endParaRPr lang="es-ES" sz="2200" dirty="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endParaRPr>
          </a:p>
          <a:p>
            <a:pPr lvl="0">
              <a:spcBef>
                <a:spcPts val="1200"/>
              </a:spcBef>
              <a:buClr>
                <a:schemeClr val="accent5">
                  <a:lumMod val="50000"/>
                </a:schemeClr>
              </a:buClr>
            </a:pPr>
            <a:endParaRPr lang="en-GB" sz="2200" dirty="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3802D677-7594-F344-AFD7-0BE2086389DF}"/>
              </a:ext>
            </a:extLst>
          </p:cNvPr>
          <p:cNvSpPr/>
          <p:nvPr/>
        </p:nvSpPr>
        <p:spPr>
          <a:xfrm>
            <a:off x="6361500" y="2527996"/>
            <a:ext cx="5948158" cy="430887"/>
          </a:xfrm>
          <a:prstGeom prst="rect">
            <a:avLst/>
          </a:prstGeom>
          <a:solidFill>
            <a:schemeClr val="bg1"/>
          </a:solidFill>
        </p:spPr>
        <p:txBody>
          <a:bodyPr wrap="square">
            <a:spAutoFit/>
          </a:bodyPr>
          <a:lstStyle/>
          <a:p>
            <a:pPr lvl="0">
              <a:buClr>
                <a:schemeClr val="accent5">
                  <a:lumMod val="50000"/>
                </a:schemeClr>
              </a:buClr>
            </a:pPr>
            <a:r>
              <a:rPr lang="es-ES" sz="2200">
                <a:solidFill>
                  <a:schemeClr val="accent5">
                    <a:lumMod val="50000"/>
                  </a:schemeClr>
                </a:solidFill>
                <a:latin typeface="Century Gothic" panose="020B0502020202020204" pitchFamily="34" charset="0"/>
                <a:ea typeface="Times New Roman" panose="02020603050405020304" pitchFamily="18" charset="0"/>
              </a:rPr>
              <a:t>War </a:t>
            </a:r>
            <a:r>
              <a:rPr lang="es-ES" sz="2200" err="1">
                <a:solidFill>
                  <a:schemeClr val="accent5">
                    <a:lumMod val="50000"/>
                  </a:schemeClr>
                </a:solidFill>
                <a:latin typeface="Century Gothic" panose="020B0502020202020204" pitchFamily="34" charset="0"/>
                <a:ea typeface="Times New Roman" panose="02020603050405020304" pitchFamily="18" charset="0"/>
              </a:rPr>
              <a:t>on</a:t>
            </a:r>
            <a:r>
              <a:rPr lang="es-ES" sz="2200">
                <a:solidFill>
                  <a:schemeClr val="accent5">
                    <a:lumMod val="50000"/>
                  </a:schemeClr>
                </a:solidFill>
                <a:latin typeface="Century Gothic" panose="020B0502020202020204" pitchFamily="34" charset="0"/>
                <a:ea typeface="Times New Roman" panose="02020603050405020304" pitchFamily="18" charset="0"/>
              </a:rPr>
              <a:t> _________.</a:t>
            </a:r>
            <a:endParaRPr lang="en-GB" sz="2200" dirty="0">
              <a:solidFill>
                <a:schemeClr val="accent5">
                  <a:lumMod val="50000"/>
                </a:schemeClr>
              </a:solidFill>
              <a:latin typeface="Century Gothic" panose="020B0502020202020204" pitchFamily="34" charset="0"/>
              <a:ea typeface="Times New Roman" panose="02020603050405020304" pitchFamily="18" charset="0"/>
            </a:endParaRPr>
          </a:p>
        </p:txBody>
      </p:sp>
      <p:sp>
        <p:nvSpPr>
          <p:cNvPr id="25" name="Rectangle 24">
            <a:extLst>
              <a:ext uri="{FF2B5EF4-FFF2-40B4-BE49-F238E27FC236}">
                <a16:creationId xmlns:a16="http://schemas.microsoft.com/office/drawing/2014/main" id="{3A05AD0D-6E6D-FE4F-B054-2231E66C4504}"/>
              </a:ext>
            </a:extLst>
          </p:cNvPr>
          <p:cNvSpPr/>
          <p:nvPr/>
        </p:nvSpPr>
        <p:spPr>
          <a:xfrm>
            <a:off x="6419343" y="3660452"/>
            <a:ext cx="5671058" cy="769441"/>
          </a:xfrm>
          <a:prstGeom prst="rect">
            <a:avLst/>
          </a:prstGeom>
          <a:solidFill>
            <a:schemeClr val="bg1"/>
          </a:solidFill>
        </p:spPr>
        <p:txBody>
          <a:bodyPr wrap="square">
            <a:spAutoFit/>
          </a:bodyPr>
          <a:lstStyle/>
          <a:p>
            <a:pPr lvl="0">
              <a:spcBef>
                <a:spcPts val="1200"/>
              </a:spcBef>
              <a:buClr>
                <a:schemeClr val="accent5">
                  <a:lumMod val="50000"/>
                </a:schemeClr>
              </a:buClr>
            </a:pPr>
            <a:r>
              <a:rPr lang="es-ES" sz="220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Being </a:t>
            </a:r>
            <a:r>
              <a:rPr lang="es-ES" sz="2200" dirty="0" err="1">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creative</a:t>
            </a:r>
            <a:r>
              <a:rPr lang="es-ES" sz="2200" dirty="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 </a:t>
            </a:r>
            <a:r>
              <a:rPr lang="es-ES" sz="2200" err="1">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allowed</a:t>
            </a:r>
            <a:r>
              <a:rPr lang="es-ES" sz="220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 ‘Homo </a:t>
            </a:r>
            <a:r>
              <a:rPr lang="es-ES" sz="2200" dirty="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sapiens’ </a:t>
            </a:r>
            <a:r>
              <a:rPr lang="es-ES" sz="220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to _____________.</a:t>
            </a:r>
            <a:endParaRPr lang="en-GB" sz="2200" dirty="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26" name="TextBox 25"/>
          <p:cNvSpPr txBox="1"/>
          <p:nvPr/>
        </p:nvSpPr>
        <p:spPr>
          <a:xfrm>
            <a:off x="1665394" y="1693902"/>
            <a:ext cx="1435100"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ea typeface="Ebrima" panose="02000000000000000000" pitchFamily="2" charset="0"/>
                <a:cs typeface="Ebrima" panose="02000000000000000000" pitchFamily="2" charset="0"/>
              </a:rPr>
              <a:t>planet</a:t>
            </a:r>
          </a:p>
        </p:txBody>
      </p:sp>
      <p:sp>
        <p:nvSpPr>
          <p:cNvPr id="27" name="TextBox 26"/>
          <p:cNvSpPr txBox="1"/>
          <p:nvPr/>
        </p:nvSpPr>
        <p:spPr>
          <a:xfrm>
            <a:off x="3846545" y="2480602"/>
            <a:ext cx="1993647"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ea typeface="Ebrima" panose="02000000000000000000" pitchFamily="2" charset="0"/>
                <a:cs typeface="Ebrima" panose="02000000000000000000" pitchFamily="2" charset="0"/>
              </a:rPr>
              <a:t>environment</a:t>
            </a:r>
          </a:p>
        </p:txBody>
      </p:sp>
      <p:sp>
        <p:nvSpPr>
          <p:cNvPr id="28" name="TextBox 27"/>
          <p:cNvSpPr txBox="1"/>
          <p:nvPr/>
        </p:nvSpPr>
        <p:spPr>
          <a:xfrm>
            <a:off x="932991" y="3957979"/>
            <a:ext cx="1993647"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ea typeface="Ebrima" panose="02000000000000000000" pitchFamily="2" charset="0"/>
                <a:cs typeface="Ebrima" panose="02000000000000000000" pitchFamily="2" charset="0"/>
              </a:rPr>
              <a:t>wedding</a:t>
            </a:r>
          </a:p>
        </p:txBody>
      </p:sp>
      <p:sp>
        <p:nvSpPr>
          <p:cNvPr id="29" name="TextBox 28"/>
          <p:cNvSpPr txBox="1"/>
          <p:nvPr/>
        </p:nvSpPr>
        <p:spPr>
          <a:xfrm>
            <a:off x="2004918" y="4851674"/>
            <a:ext cx="1993647"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ea typeface="Ebrima" panose="02000000000000000000" pitchFamily="2" charset="0"/>
                <a:cs typeface="Ebrima" panose="02000000000000000000" pitchFamily="2" charset="0"/>
              </a:rPr>
              <a:t>taste</a:t>
            </a:r>
          </a:p>
        </p:txBody>
      </p:sp>
      <p:sp>
        <p:nvSpPr>
          <p:cNvPr id="30" name="TextBox 29"/>
          <p:cNvSpPr txBox="1"/>
          <p:nvPr/>
        </p:nvSpPr>
        <p:spPr>
          <a:xfrm>
            <a:off x="8242312" y="1373570"/>
            <a:ext cx="613297"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ea typeface="Ebrima" panose="02000000000000000000" pitchFamily="2" charset="0"/>
                <a:cs typeface="Ebrima" panose="02000000000000000000" pitchFamily="2" charset="0"/>
              </a:rPr>
              <a:t>hit</a:t>
            </a:r>
          </a:p>
        </p:txBody>
      </p:sp>
      <p:sp>
        <p:nvSpPr>
          <p:cNvPr id="31" name="TextBox 30"/>
          <p:cNvSpPr txBox="1"/>
          <p:nvPr/>
        </p:nvSpPr>
        <p:spPr>
          <a:xfrm>
            <a:off x="9715512" y="1387949"/>
            <a:ext cx="520448"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ea typeface="Ebrima" panose="02000000000000000000" pitchFamily="2" charset="0"/>
                <a:cs typeface="Ebrima" panose="02000000000000000000" pitchFamily="2" charset="0"/>
              </a:rPr>
              <a:t>hit</a:t>
            </a:r>
          </a:p>
        </p:txBody>
      </p:sp>
      <p:sp>
        <p:nvSpPr>
          <p:cNvPr id="32" name="TextBox 31"/>
          <p:cNvSpPr txBox="1"/>
          <p:nvPr/>
        </p:nvSpPr>
        <p:spPr>
          <a:xfrm>
            <a:off x="7613176" y="2558773"/>
            <a:ext cx="1993647"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ea typeface="Ebrima" panose="02000000000000000000" pitchFamily="2" charset="0"/>
                <a:cs typeface="Ebrima" panose="02000000000000000000" pitchFamily="2" charset="0"/>
              </a:rPr>
              <a:t>plastic</a:t>
            </a:r>
          </a:p>
        </p:txBody>
      </p:sp>
      <p:sp>
        <p:nvSpPr>
          <p:cNvPr id="33" name="TextBox 32"/>
          <p:cNvSpPr txBox="1"/>
          <p:nvPr/>
        </p:nvSpPr>
        <p:spPr>
          <a:xfrm>
            <a:off x="7294406" y="4001689"/>
            <a:ext cx="1993647"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ea typeface="Ebrima" panose="02000000000000000000" pitchFamily="2" charset="0"/>
                <a:cs typeface="Ebrima" panose="02000000000000000000" pitchFamily="2" charset="0"/>
              </a:rPr>
              <a:t>survive</a:t>
            </a:r>
          </a:p>
        </p:txBody>
      </p:sp>
      <p:sp>
        <p:nvSpPr>
          <p:cNvPr id="34" name="TextBox 33"/>
          <p:cNvSpPr txBox="1"/>
          <p:nvPr/>
        </p:nvSpPr>
        <p:spPr>
          <a:xfrm>
            <a:off x="6612913" y="4771130"/>
            <a:ext cx="2466840"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ea typeface="Ebrima" panose="02000000000000000000" pitchFamily="2" charset="0"/>
                <a:cs typeface="Ebrima" panose="02000000000000000000" pitchFamily="2" charset="0"/>
              </a:rPr>
              <a:t>At the moment</a:t>
            </a:r>
          </a:p>
        </p:txBody>
      </p:sp>
      <p:sp>
        <p:nvSpPr>
          <p:cNvPr id="36" name="Rounded Rectangle 11">
            <a:extLst>
              <a:ext uri="{FF2B5EF4-FFF2-40B4-BE49-F238E27FC236}">
                <a16:creationId xmlns:a16="http://schemas.microsoft.com/office/drawing/2014/main" id="{A316DD52-7894-4A75-969C-CA0645DA2978}"/>
              </a:ext>
            </a:extLst>
          </p:cNvPr>
          <p:cNvSpPr/>
          <p:nvPr/>
        </p:nvSpPr>
        <p:spPr>
          <a:xfrm>
            <a:off x="9118685" y="5887818"/>
            <a:ext cx="280945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buClrTx/>
              <a:defRPr/>
            </a:pPr>
            <a:r>
              <a:rPr lang="en-GB" sz="2000" kern="1200">
                <a:solidFill>
                  <a:schemeClr val="bg1"/>
                </a:solidFill>
                <a:latin typeface="Century Gothic" panose="020B0502020202020204" pitchFamily="34" charset="0"/>
              </a:rPr>
              <a:t>*</a:t>
            </a:r>
            <a:r>
              <a:rPr lang="en-GB" sz="2000" b="1" kern="1200">
                <a:solidFill>
                  <a:schemeClr val="bg1"/>
                </a:solidFill>
                <a:latin typeface="Century Gothic" panose="020B0502020202020204" pitchFamily="34" charset="0"/>
              </a:rPr>
              <a:t>el titular = headline</a:t>
            </a:r>
            <a:endParaRPr lang="en-GB" sz="2000" b="1" kern="1200" dirty="0">
              <a:solidFill>
                <a:schemeClr val="bg1"/>
              </a:solidFill>
              <a:latin typeface="Century Gothic" panose="020B0502020202020204" pitchFamily="34" charset="0"/>
            </a:endParaRPr>
          </a:p>
        </p:txBody>
      </p:sp>
      <p:pic>
        <p:nvPicPr>
          <p:cNvPr id="2050" name="Picture 2" descr="El Pa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2421" y="2003164"/>
            <a:ext cx="2485982" cy="1513206"/>
          </a:xfrm>
          <a:prstGeom prst="rect">
            <a:avLst/>
          </a:prstGeom>
          <a:noFill/>
          <a:extLst>
            <a:ext uri="{909E8E84-426E-40DD-AFC4-6F175D3DCCD1}">
              <a14:hiddenFill xmlns:a14="http://schemas.microsoft.com/office/drawing/2010/main">
                <a:solidFill>
                  <a:srgbClr val="FFFFFF"/>
                </a:solidFill>
              </a14:hiddenFill>
            </a:ext>
          </a:extLst>
        </p:spPr>
      </p:pic>
      <p:sp>
        <p:nvSpPr>
          <p:cNvPr id="35" name="Action Button: Custom 20">
            <a:hlinkClick r:id="" action="ppaction://noaction" highlightClick="1">
              <a:snd r:embed="rId4" name="1 muchos esfuerzos.wav"/>
            </a:hlinkClick>
            <a:extLst>
              <a:ext uri="{FF2B5EF4-FFF2-40B4-BE49-F238E27FC236}">
                <a16:creationId xmlns:a16="http://schemas.microsoft.com/office/drawing/2014/main" id="{2B12D97C-7537-7443-896E-731BC68CEAC5}"/>
              </a:ext>
            </a:extLst>
          </p:cNvPr>
          <p:cNvSpPr/>
          <p:nvPr/>
        </p:nvSpPr>
        <p:spPr>
          <a:xfrm>
            <a:off x="137260" y="136614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1</a:t>
            </a:r>
          </a:p>
        </p:txBody>
      </p:sp>
      <p:sp>
        <p:nvSpPr>
          <p:cNvPr id="37" name="Action Button: Custom 20">
            <a:hlinkClick r:id="" action="ppaction://noaction" highlightClick="1">
              <a:snd r:embed="rId5" name="2 la mala calidad.wav"/>
            </a:hlinkClick>
            <a:extLst>
              <a:ext uri="{FF2B5EF4-FFF2-40B4-BE49-F238E27FC236}">
                <a16:creationId xmlns:a16="http://schemas.microsoft.com/office/drawing/2014/main" id="{58E8892F-EBC7-9E45-A0C5-759E1EBDAED1}"/>
              </a:ext>
            </a:extLst>
          </p:cNvPr>
          <p:cNvSpPr/>
          <p:nvPr/>
        </p:nvSpPr>
        <p:spPr>
          <a:xfrm>
            <a:off x="137260" y="244890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2</a:t>
            </a:r>
          </a:p>
        </p:txBody>
      </p:sp>
      <p:sp>
        <p:nvSpPr>
          <p:cNvPr id="38" name="Action Button: Custom 20">
            <a:hlinkClick r:id="" action="ppaction://noaction" highlightClick="1">
              <a:snd r:embed="rId6" name="3 san petersburgo.wav"/>
            </a:hlinkClick>
            <a:extLst>
              <a:ext uri="{FF2B5EF4-FFF2-40B4-BE49-F238E27FC236}">
                <a16:creationId xmlns:a16="http://schemas.microsoft.com/office/drawing/2014/main" id="{81953623-A500-2545-A936-FE9BF37225CD}"/>
              </a:ext>
            </a:extLst>
          </p:cNvPr>
          <p:cNvSpPr/>
          <p:nvPr/>
        </p:nvSpPr>
        <p:spPr>
          <a:xfrm>
            <a:off x="134212" y="365166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3</a:t>
            </a:r>
          </a:p>
        </p:txBody>
      </p:sp>
      <p:sp>
        <p:nvSpPr>
          <p:cNvPr id="39" name="Action Button: Custom 20">
            <a:hlinkClick r:id="" action="ppaction://noaction" highlightClick="1">
              <a:snd r:embed="rId7" name="4 El sabor perdido de los tomates.wav"/>
            </a:hlinkClick>
            <a:extLst>
              <a:ext uri="{FF2B5EF4-FFF2-40B4-BE49-F238E27FC236}">
                <a16:creationId xmlns:a16="http://schemas.microsoft.com/office/drawing/2014/main" id="{387B4128-A9A4-2840-8187-105DEEDECDD2}"/>
              </a:ext>
            </a:extLst>
          </p:cNvPr>
          <p:cNvSpPr/>
          <p:nvPr/>
        </p:nvSpPr>
        <p:spPr>
          <a:xfrm>
            <a:off x="134212" y="482400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4</a:t>
            </a:r>
          </a:p>
        </p:txBody>
      </p:sp>
      <p:sp>
        <p:nvSpPr>
          <p:cNvPr id="40" name="Action Button: Custom 20">
            <a:hlinkClick r:id="" action="ppaction://noaction" highlightClick="1">
              <a:snd r:embed="rId8" name="5 Nadal.wav"/>
            </a:hlinkClick>
            <a:extLst>
              <a:ext uri="{FF2B5EF4-FFF2-40B4-BE49-F238E27FC236}">
                <a16:creationId xmlns:a16="http://schemas.microsoft.com/office/drawing/2014/main" id="{B0BC328A-C68A-7145-A3B0-EC3944E97653}"/>
              </a:ext>
            </a:extLst>
          </p:cNvPr>
          <p:cNvSpPr/>
          <p:nvPr/>
        </p:nvSpPr>
        <p:spPr>
          <a:xfrm>
            <a:off x="5973048" y="142306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5</a:t>
            </a:r>
          </a:p>
        </p:txBody>
      </p:sp>
      <p:sp>
        <p:nvSpPr>
          <p:cNvPr id="41" name="Action Button: Custom 20">
            <a:hlinkClick r:id="" action="ppaction://noaction" highlightClick="1">
              <a:snd r:embed="rId9" name="6 Guerra.wav"/>
            </a:hlinkClick>
            <a:extLst>
              <a:ext uri="{FF2B5EF4-FFF2-40B4-BE49-F238E27FC236}">
                <a16:creationId xmlns:a16="http://schemas.microsoft.com/office/drawing/2014/main" id="{FA894685-4F58-AA44-B0F4-0A8A268BE39C}"/>
              </a:ext>
            </a:extLst>
          </p:cNvPr>
          <p:cNvSpPr/>
          <p:nvPr/>
        </p:nvSpPr>
        <p:spPr>
          <a:xfrm>
            <a:off x="5924335" y="254786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6</a:t>
            </a:r>
          </a:p>
        </p:txBody>
      </p:sp>
      <p:sp>
        <p:nvSpPr>
          <p:cNvPr id="42" name="Action Button: Custom 20">
            <a:hlinkClick r:id="" action="ppaction://noaction" highlightClick="1">
              <a:snd r:embed="rId10" name="7 ser creativo.wav"/>
            </a:hlinkClick>
            <a:extLst>
              <a:ext uri="{FF2B5EF4-FFF2-40B4-BE49-F238E27FC236}">
                <a16:creationId xmlns:a16="http://schemas.microsoft.com/office/drawing/2014/main" id="{EEEABC4E-DEAE-4847-84D6-9A4BDDA7B898}"/>
              </a:ext>
            </a:extLst>
          </p:cNvPr>
          <p:cNvSpPr/>
          <p:nvPr/>
        </p:nvSpPr>
        <p:spPr>
          <a:xfrm>
            <a:off x="5952436" y="361677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7</a:t>
            </a:r>
          </a:p>
        </p:txBody>
      </p:sp>
      <p:sp>
        <p:nvSpPr>
          <p:cNvPr id="43" name="Action Button: Custom 20">
            <a:hlinkClick r:id="" action="ppaction://noaction" highlightClick="1">
              <a:snd r:embed="rId11" name="8 en este momento.wav"/>
            </a:hlinkClick>
            <a:extLst>
              <a:ext uri="{FF2B5EF4-FFF2-40B4-BE49-F238E27FC236}">
                <a16:creationId xmlns:a16="http://schemas.microsoft.com/office/drawing/2014/main" id="{2532D485-9B71-3449-B732-0E7B1F647B12}"/>
              </a:ext>
            </a:extLst>
          </p:cNvPr>
          <p:cNvSpPr/>
          <p:nvPr/>
        </p:nvSpPr>
        <p:spPr>
          <a:xfrm>
            <a:off x="5952436" y="471626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202170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3307089"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a:solidFill>
                  <a:schemeClr val="bg1"/>
                </a:solidFill>
              </a:rPr>
              <a:t>Persona 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66400" y="258166"/>
            <a:ext cx="1361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a:solidFill>
                  <a:prstClr val="white"/>
                </a:solidFill>
                <a:latin typeface="Century Gothic" panose="020B0502020202020204" pitchFamily="34" charset="0"/>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1" name="Picture 2" descr="Journalism, Newspaper, Uruguay, News">
            <a:extLst>
              <a:ext uri="{FF2B5EF4-FFF2-40B4-BE49-F238E27FC236}">
                <a16:creationId xmlns:a16="http://schemas.microsoft.com/office/drawing/2014/main" id="{C2231399-1F7D-FD4C-916E-963F234DC3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018" r="18881"/>
          <a:stretch/>
        </p:blipFill>
        <p:spPr bwMode="auto">
          <a:xfrm>
            <a:off x="8965748" y="2549956"/>
            <a:ext cx="2310564" cy="2499238"/>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A04F16A7-B8DC-E347-BE7E-E108144F4BF1}"/>
              </a:ext>
            </a:extLst>
          </p:cNvPr>
          <p:cNvSpPr/>
          <p:nvPr/>
        </p:nvSpPr>
        <p:spPr>
          <a:xfrm>
            <a:off x="524920" y="2134458"/>
            <a:ext cx="8346474" cy="830997"/>
          </a:xfrm>
          <a:prstGeom prst="rect">
            <a:avLst/>
          </a:prstGeom>
          <a:solidFill>
            <a:schemeClr val="accent4">
              <a:lumMod val="20000"/>
              <a:lumOff val="80000"/>
            </a:schemeClr>
          </a:solidFill>
        </p:spPr>
        <p:txBody>
          <a:bodyPr wrap="square">
            <a:spAutoFit/>
          </a:bodyPr>
          <a:lstStyle/>
          <a:p>
            <a:pPr lvl="0">
              <a:buClr>
                <a:schemeClr val="accent5">
                  <a:lumMod val="50000"/>
                </a:schemeClr>
              </a:buClr>
            </a:pPr>
            <a:r>
              <a:rPr lang="es-ES" sz="2400" b="1" dirty="0">
                <a:solidFill>
                  <a:schemeClr val="accent5">
                    <a:lumMod val="50000"/>
                  </a:schemeClr>
                </a:solidFill>
                <a:latin typeface="Century Gothic" panose="020B0502020202020204" pitchFamily="34" charset="0"/>
                <a:ea typeface="Times New Roman" panose="02020603050405020304" pitchFamily="18" charset="0"/>
              </a:rPr>
              <a:t>2. La mala calidad del medio ambiente causa 12,6 millones de muertes al año</a:t>
            </a:r>
            <a:endParaRPr lang="en-GB" sz="2000" b="1" dirty="0">
              <a:solidFill>
                <a:schemeClr val="accent5">
                  <a:lumMod val="50000"/>
                </a:schemeClr>
              </a:solidFill>
              <a:latin typeface="Century Gothic" panose="020B0502020202020204" pitchFamily="34" charset="0"/>
              <a:ea typeface="Times New Roman" panose="02020603050405020304" pitchFamily="18" charset="0"/>
            </a:endParaRPr>
          </a:p>
        </p:txBody>
      </p:sp>
      <p:sp>
        <p:nvSpPr>
          <p:cNvPr id="53" name="Rectangle 52">
            <a:extLst>
              <a:ext uri="{FF2B5EF4-FFF2-40B4-BE49-F238E27FC236}">
                <a16:creationId xmlns:a16="http://schemas.microsoft.com/office/drawing/2014/main" id="{8E195050-4ABA-3543-BAC2-3A60A93F2667}"/>
              </a:ext>
            </a:extLst>
          </p:cNvPr>
          <p:cNvSpPr/>
          <p:nvPr/>
        </p:nvSpPr>
        <p:spPr>
          <a:xfrm>
            <a:off x="475169" y="1622426"/>
            <a:ext cx="8346474" cy="461665"/>
          </a:xfrm>
          <a:prstGeom prst="rect">
            <a:avLst/>
          </a:prstGeom>
          <a:solidFill>
            <a:schemeClr val="tx2"/>
          </a:solidFill>
        </p:spPr>
        <p:txBody>
          <a:bodyPr wrap="square">
            <a:spAutoFit/>
          </a:bodyPr>
          <a:lstStyle/>
          <a:p>
            <a:pPr lvl="0">
              <a:buClr>
                <a:schemeClr val="accent5">
                  <a:lumMod val="50000"/>
                </a:schemeClr>
              </a:buClr>
            </a:pPr>
            <a:r>
              <a:rPr lang="es-ES" sz="2400" b="1" dirty="0">
                <a:solidFill>
                  <a:schemeClr val="accent5">
                    <a:lumMod val="50000"/>
                  </a:schemeClr>
                </a:solidFill>
                <a:latin typeface="Century Gothic" panose="020B0502020202020204" pitchFamily="34" charset="0"/>
                <a:ea typeface="Times New Roman" panose="02020603050405020304" pitchFamily="18" charset="0"/>
              </a:rPr>
              <a:t>1. Muchos esfuerzos, un objetivo: el futuro del planeta</a:t>
            </a:r>
            <a:endParaRPr lang="en-GB" sz="2000" b="1" dirty="0">
              <a:solidFill>
                <a:schemeClr val="accent5">
                  <a:lumMod val="50000"/>
                </a:schemeClr>
              </a:solidFill>
              <a:latin typeface="Century Gothic" panose="020B0502020202020204" pitchFamily="34" charset="0"/>
              <a:ea typeface="Times New Roman" panose="02020603050405020304" pitchFamily="18" charset="0"/>
            </a:endParaRPr>
          </a:p>
        </p:txBody>
      </p:sp>
      <p:sp>
        <p:nvSpPr>
          <p:cNvPr id="54" name="Rectangle 53">
            <a:extLst>
              <a:ext uri="{FF2B5EF4-FFF2-40B4-BE49-F238E27FC236}">
                <a16:creationId xmlns:a16="http://schemas.microsoft.com/office/drawing/2014/main" id="{BC94BDEB-BDD8-E24B-B745-ED92D5D42ADE}"/>
              </a:ext>
            </a:extLst>
          </p:cNvPr>
          <p:cNvSpPr/>
          <p:nvPr/>
        </p:nvSpPr>
        <p:spPr>
          <a:xfrm>
            <a:off x="524920" y="3068706"/>
            <a:ext cx="8346474" cy="830997"/>
          </a:xfrm>
          <a:prstGeom prst="rect">
            <a:avLst/>
          </a:prstGeom>
          <a:solidFill>
            <a:schemeClr val="tx2"/>
          </a:solidFill>
        </p:spPr>
        <p:txBody>
          <a:bodyPr wrap="square">
            <a:spAutoFit/>
          </a:bodyPr>
          <a:lstStyle/>
          <a:p>
            <a:pPr lvl="0">
              <a:buClr>
                <a:schemeClr val="accent5">
                  <a:lumMod val="50000"/>
                </a:schemeClr>
              </a:buClr>
            </a:pPr>
            <a:r>
              <a:rPr lang="es-ES" sz="2400" b="1" dirty="0">
                <a:solidFill>
                  <a:schemeClr val="accent5">
                    <a:lumMod val="50000"/>
                  </a:schemeClr>
                </a:solidFill>
                <a:latin typeface="Century Gothic" panose="020B0502020202020204" pitchFamily="34" charset="0"/>
                <a:ea typeface="Times New Roman" panose="02020603050405020304" pitchFamily="18" charset="0"/>
              </a:rPr>
              <a:t>3. San Petersburgo celebra su primera boda real en más de un siglo</a:t>
            </a:r>
            <a:endParaRPr lang="en-GB" sz="2000" b="1" dirty="0">
              <a:solidFill>
                <a:schemeClr val="accent5">
                  <a:lumMod val="50000"/>
                </a:schemeClr>
              </a:solidFill>
              <a:latin typeface="Century Gothic" panose="020B0502020202020204" pitchFamily="34" charset="0"/>
              <a:ea typeface="Times New Roman" panose="02020603050405020304" pitchFamily="18" charset="0"/>
            </a:endParaRPr>
          </a:p>
        </p:txBody>
      </p:sp>
      <p:sp>
        <p:nvSpPr>
          <p:cNvPr id="55" name="Rectangle 54">
            <a:extLst>
              <a:ext uri="{FF2B5EF4-FFF2-40B4-BE49-F238E27FC236}">
                <a16:creationId xmlns:a16="http://schemas.microsoft.com/office/drawing/2014/main" id="{B4F30C08-3700-0643-A9A3-F7FA38351F5C}"/>
              </a:ext>
            </a:extLst>
          </p:cNvPr>
          <p:cNvSpPr/>
          <p:nvPr/>
        </p:nvSpPr>
        <p:spPr>
          <a:xfrm>
            <a:off x="3307089" y="3578655"/>
            <a:ext cx="5564305" cy="461665"/>
          </a:xfrm>
          <a:prstGeom prst="rect">
            <a:avLst/>
          </a:prstGeom>
          <a:solidFill>
            <a:schemeClr val="accent4">
              <a:lumMod val="20000"/>
              <a:lumOff val="80000"/>
            </a:schemeClr>
          </a:solidFill>
        </p:spPr>
        <p:txBody>
          <a:bodyPr wrap="square">
            <a:spAutoFit/>
          </a:bodyPr>
          <a:lstStyle/>
          <a:p>
            <a:pPr lvl="0">
              <a:buClr>
                <a:schemeClr val="accent5">
                  <a:lumMod val="50000"/>
                </a:schemeClr>
              </a:buClr>
            </a:pPr>
            <a:r>
              <a:rPr lang="es-ES" sz="2400" b="1" dirty="0">
                <a:solidFill>
                  <a:schemeClr val="accent5">
                    <a:lumMod val="50000"/>
                  </a:schemeClr>
                </a:solidFill>
                <a:latin typeface="Century Gothic" panose="020B0502020202020204" pitchFamily="34" charset="0"/>
                <a:ea typeface="Times New Roman" panose="02020603050405020304" pitchFamily="18" charset="0"/>
              </a:rPr>
              <a:t>4. El sabor perdido de </a:t>
            </a:r>
            <a:r>
              <a:rPr lang="es-ES" sz="2400" b="1">
                <a:solidFill>
                  <a:schemeClr val="accent5">
                    <a:lumMod val="50000"/>
                  </a:schemeClr>
                </a:solidFill>
                <a:latin typeface="Century Gothic" panose="020B0502020202020204" pitchFamily="34" charset="0"/>
                <a:ea typeface="Times New Roman" panose="02020603050405020304" pitchFamily="18" charset="0"/>
              </a:rPr>
              <a:t>los tomates </a:t>
            </a:r>
            <a:endParaRPr lang="en-GB" sz="2000" b="1" dirty="0">
              <a:solidFill>
                <a:schemeClr val="accent5">
                  <a:lumMod val="50000"/>
                </a:schemeClr>
              </a:solidFill>
              <a:latin typeface="Century Gothic" panose="020B0502020202020204" pitchFamily="34" charset="0"/>
              <a:ea typeface="Times New Roman" panose="02020603050405020304" pitchFamily="18" charset="0"/>
            </a:endParaRPr>
          </a:p>
        </p:txBody>
      </p:sp>
      <p:sp>
        <p:nvSpPr>
          <p:cNvPr id="56" name="Rectangle 55">
            <a:extLst>
              <a:ext uri="{FF2B5EF4-FFF2-40B4-BE49-F238E27FC236}">
                <a16:creationId xmlns:a16="http://schemas.microsoft.com/office/drawing/2014/main" id="{F41AFD85-542B-8542-9A5C-B673E02CC88A}"/>
              </a:ext>
            </a:extLst>
          </p:cNvPr>
          <p:cNvSpPr/>
          <p:nvPr/>
        </p:nvSpPr>
        <p:spPr>
          <a:xfrm>
            <a:off x="462068" y="4645074"/>
            <a:ext cx="8409326" cy="461665"/>
          </a:xfrm>
          <a:prstGeom prst="rect">
            <a:avLst/>
          </a:prstGeom>
          <a:solidFill>
            <a:schemeClr val="accent4">
              <a:lumMod val="20000"/>
              <a:lumOff val="80000"/>
            </a:schemeClr>
          </a:solidFill>
        </p:spPr>
        <p:txBody>
          <a:bodyPr wrap="square">
            <a:spAutoFit/>
          </a:bodyPr>
          <a:lstStyle/>
          <a:p>
            <a:pPr lvl="0">
              <a:buClr>
                <a:schemeClr val="accent5">
                  <a:lumMod val="50000"/>
                </a:schemeClr>
              </a:buClr>
            </a:pPr>
            <a:r>
              <a:rPr lang="es-ES" sz="2400" b="1" dirty="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7. Ser creativo permitió sobrevivir al ‘Homo sapiens’</a:t>
            </a:r>
            <a:endParaRPr lang="en-GB" b="1"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7" name="Rectangle 56">
            <a:extLst>
              <a:ext uri="{FF2B5EF4-FFF2-40B4-BE49-F238E27FC236}">
                <a16:creationId xmlns:a16="http://schemas.microsoft.com/office/drawing/2014/main" id="{6CA781EF-081E-854F-821B-B7818050AF29}"/>
              </a:ext>
            </a:extLst>
          </p:cNvPr>
          <p:cNvSpPr/>
          <p:nvPr/>
        </p:nvSpPr>
        <p:spPr>
          <a:xfrm>
            <a:off x="475168" y="4084455"/>
            <a:ext cx="4245290" cy="461665"/>
          </a:xfrm>
          <a:prstGeom prst="rect">
            <a:avLst/>
          </a:prstGeom>
          <a:solidFill>
            <a:schemeClr val="tx2"/>
          </a:solidFill>
        </p:spPr>
        <p:txBody>
          <a:bodyPr wrap="square">
            <a:spAutoFit/>
          </a:bodyPr>
          <a:lstStyle/>
          <a:p>
            <a:pPr lvl="0">
              <a:spcBef>
                <a:spcPts val="1200"/>
              </a:spcBef>
              <a:buClr>
                <a:schemeClr val="accent5">
                  <a:lumMod val="50000"/>
                </a:schemeClr>
              </a:buClr>
            </a:pPr>
            <a:r>
              <a:rPr lang="es-ES" sz="2400" b="1" dirty="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5. Nadal, de golpe a golpe</a:t>
            </a:r>
            <a:endParaRPr lang="en-GB" sz="1800" b="1" dirty="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58" name="Rectangle 57">
            <a:extLst>
              <a:ext uri="{FF2B5EF4-FFF2-40B4-BE49-F238E27FC236}">
                <a16:creationId xmlns:a16="http://schemas.microsoft.com/office/drawing/2014/main" id="{57360364-AEF3-3E4F-B378-FE81FA0E72AE}"/>
              </a:ext>
            </a:extLst>
          </p:cNvPr>
          <p:cNvSpPr/>
          <p:nvPr/>
        </p:nvSpPr>
        <p:spPr>
          <a:xfrm>
            <a:off x="4720458" y="4090693"/>
            <a:ext cx="4150936" cy="461665"/>
          </a:xfrm>
          <a:prstGeom prst="rect">
            <a:avLst/>
          </a:prstGeom>
          <a:solidFill>
            <a:schemeClr val="accent4">
              <a:lumMod val="20000"/>
              <a:lumOff val="80000"/>
            </a:schemeClr>
          </a:solidFill>
        </p:spPr>
        <p:txBody>
          <a:bodyPr wrap="square">
            <a:spAutoFit/>
          </a:bodyPr>
          <a:lstStyle/>
          <a:p>
            <a:pPr lvl="0">
              <a:buClr>
                <a:schemeClr val="accent5">
                  <a:lumMod val="50000"/>
                </a:schemeClr>
              </a:buClr>
            </a:pPr>
            <a:r>
              <a:rPr lang="es-ES" sz="2400" b="1" dirty="0">
                <a:solidFill>
                  <a:schemeClr val="accent5">
                    <a:lumMod val="50000"/>
                  </a:schemeClr>
                </a:solidFill>
                <a:latin typeface="Century Gothic" panose="020B0502020202020204" pitchFamily="34" charset="0"/>
                <a:ea typeface="Times New Roman" panose="02020603050405020304" pitchFamily="18" charset="0"/>
              </a:rPr>
              <a:t>6. Guerra al plástico</a:t>
            </a:r>
            <a:endParaRPr lang="en-GB" sz="2000" b="1" dirty="0">
              <a:solidFill>
                <a:schemeClr val="accent5">
                  <a:lumMod val="50000"/>
                </a:schemeClr>
              </a:solidFill>
              <a:latin typeface="Century Gothic" panose="020B0502020202020204" pitchFamily="34" charset="0"/>
              <a:ea typeface="Times New Roman" panose="02020603050405020304" pitchFamily="18" charset="0"/>
            </a:endParaRPr>
          </a:p>
        </p:txBody>
      </p:sp>
      <p:sp>
        <p:nvSpPr>
          <p:cNvPr id="59" name="Rectangle 58">
            <a:extLst>
              <a:ext uri="{FF2B5EF4-FFF2-40B4-BE49-F238E27FC236}">
                <a16:creationId xmlns:a16="http://schemas.microsoft.com/office/drawing/2014/main" id="{61E64B63-3608-184A-AAEF-0A60E1799346}"/>
              </a:ext>
            </a:extLst>
          </p:cNvPr>
          <p:cNvSpPr/>
          <p:nvPr/>
        </p:nvSpPr>
        <p:spPr>
          <a:xfrm>
            <a:off x="450748" y="5252329"/>
            <a:ext cx="10799307" cy="461665"/>
          </a:xfrm>
          <a:prstGeom prst="rect">
            <a:avLst/>
          </a:prstGeom>
          <a:solidFill>
            <a:schemeClr val="tx2"/>
          </a:solidFill>
        </p:spPr>
        <p:txBody>
          <a:bodyPr wrap="square">
            <a:spAutoFit/>
          </a:bodyPr>
          <a:lstStyle/>
          <a:p>
            <a:pPr lvl="0">
              <a:spcBef>
                <a:spcPts val="1200"/>
              </a:spcBef>
              <a:buClr>
                <a:schemeClr val="accent5">
                  <a:lumMod val="50000"/>
                </a:schemeClr>
              </a:buClr>
            </a:pPr>
            <a:r>
              <a:rPr lang="es-ES" sz="2400" b="1" dirty="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8</a:t>
            </a:r>
            <a:r>
              <a:rPr lang="es-ES" sz="2400" b="1">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 En </a:t>
            </a:r>
            <a:r>
              <a:rPr lang="es-ES" sz="2400" b="1" dirty="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este momento es casi imposible distinguir una gripe de </a:t>
            </a:r>
            <a:r>
              <a:rPr lang="es-ES" sz="2400" b="1">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rPr>
              <a:t>la covid </a:t>
            </a:r>
            <a:endParaRPr lang="en-GB" sz="1800" b="1" dirty="0">
              <a:solidFill>
                <a:schemeClr val="accent5">
                  <a:lumMod val="50000"/>
                </a:schemeClr>
              </a:solidFill>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33947B17-9508-244C-B32A-6F5519CE88FB}"/>
              </a:ext>
            </a:extLst>
          </p:cNvPr>
          <p:cNvSpPr txBox="1"/>
          <p:nvPr/>
        </p:nvSpPr>
        <p:spPr>
          <a:xfrm>
            <a:off x="8812162" y="1074689"/>
            <a:ext cx="3552287"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kern="1200">
                <a:solidFill>
                  <a:srgbClr val="4472C4">
                    <a:lumMod val="50000"/>
                  </a:srgbClr>
                </a:solidFill>
                <a:latin typeface="Century Gothic" panose="020B0502020202020204" pitchFamily="34" charset="0"/>
                <a:ea typeface="+mn-ea"/>
                <a:cs typeface="+mn-cs"/>
              </a:rPr>
              <a:t>*el objetivo = objective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33947B17-9508-244C-B32A-6F5519CE88FB}"/>
              </a:ext>
            </a:extLst>
          </p:cNvPr>
          <p:cNvSpPr txBox="1"/>
          <p:nvPr/>
        </p:nvSpPr>
        <p:spPr>
          <a:xfrm>
            <a:off x="6649156" y="685784"/>
            <a:ext cx="5541888"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kern="1200">
                <a:solidFill>
                  <a:srgbClr val="4472C4">
                    <a:lumMod val="50000"/>
                  </a:srgbClr>
                </a:solidFill>
                <a:latin typeface="Century Gothic" panose="020B0502020202020204" pitchFamily="34" charset="0"/>
                <a:ea typeface="+mn-ea"/>
                <a:cs typeface="+mn-cs"/>
              </a:rPr>
              <a:t>*distinguir = to distinguish, distinguishing</a:t>
            </a:r>
            <a:endParaRPr lang="en-GB" sz="2200" kern="1200" dirty="0">
              <a:solidFill>
                <a:srgbClr val="4472C4">
                  <a:lumMod val="50000"/>
                </a:srgbClr>
              </a:solidFill>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33947B17-9508-244C-B32A-6F5519CE88FB}"/>
              </a:ext>
            </a:extLst>
          </p:cNvPr>
          <p:cNvSpPr txBox="1"/>
          <p:nvPr/>
        </p:nvSpPr>
        <p:spPr>
          <a:xfrm>
            <a:off x="10172414" y="1422371"/>
            <a:ext cx="2005191"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kern="1200">
                <a:solidFill>
                  <a:srgbClr val="4472C4">
                    <a:lumMod val="50000"/>
                  </a:srgbClr>
                </a:solidFill>
                <a:latin typeface="Century Gothic" panose="020B0502020202020204" pitchFamily="34" charset="0"/>
                <a:ea typeface="+mn-ea"/>
                <a:cs typeface="+mn-cs"/>
              </a:rPr>
              <a:t>*la gripe = flu</a:t>
            </a:r>
            <a:endParaRPr lang="en-GB" sz="2200" kern="1200" dirty="0">
              <a:solidFill>
                <a:srgbClr val="4472C4">
                  <a:lumMod val="50000"/>
                </a:srgbClr>
              </a:solidFill>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33947B17-9508-244C-B32A-6F5519CE88FB}"/>
              </a:ext>
            </a:extLst>
          </p:cNvPr>
          <p:cNvSpPr txBox="1"/>
          <p:nvPr/>
        </p:nvSpPr>
        <p:spPr>
          <a:xfrm>
            <a:off x="10359258" y="1811276"/>
            <a:ext cx="2005191" cy="43088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200" kern="1200">
                <a:solidFill>
                  <a:srgbClr val="4472C4">
                    <a:lumMod val="50000"/>
                  </a:srgbClr>
                </a:solidFill>
                <a:latin typeface="Century Gothic" panose="020B0502020202020204" pitchFamily="34" charset="0"/>
                <a:ea typeface="+mn-ea"/>
                <a:cs typeface="+mn-cs"/>
              </a:rPr>
              <a:t>*real = royal</a:t>
            </a:r>
            <a:endParaRPr lang="en-GB" sz="2200" kern="1200" dirty="0">
              <a:solidFill>
                <a:srgbClr val="4472C4">
                  <a:lumMod val="50000"/>
                </a:srgbClr>
              </a:solidFill>
              <a:latin typeface="Century Gothic" panose="020B0502020202020204" pitchFamily="34" charset="0"/>
              <a:ea typeface="+mn-ea"/>
              <a:cs typeface="+mn-cs"/>
            </a:endParaRPr>
          </a:p>
        </p:txBody>
      </p:sp>
    </p:spTree>
    <p:extLst>
      <p:ext uri="{BB962C8B-B14F-4D97-AF65-F5344CB8AC3E}">
        <p14:creationId xmlns:p14="http://schemas.microsoft.com/office/powerpoint/2010/main" val="2434221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65" name="Picture 2" descr="Standing, Painter, Artist, Isolated">
            <a:extLst>
              <a:ext uri="{FF2B5EF4-FFF2-40B4-BE49-F238E27FC236}">
                <a16:creationId xmlns:a16="http://schemas.microsoft.com/office/drawing/2014/main" id="{044CD3CD-06F8-D74A-985D-5F0CF7267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507" y="1363311"/>
            <a:ext cx="1099798" cy="1296077"/>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a:extLst>
              <a:ext uri="{FF2B5EF4-FFF2-40B4-BE49-F238E27FC236}">
                <a16:creationId xmlns:a16="http://schemas.microsoft.com/office/drawing/2014/main" id="{A83C2D46-0BC9-374C-9F3E-DC597F738BCA}"/>
              </a:ext>
            </a:extLst>
          </p:cNvPr>
          <p:cNvSpPr/>
          <p:nvPr/>
        </p:nvSpPr>
        <p:spPr>
          <a:xfrm>
            <a:off x="1635646" y="2661296"/>
            <a:ext cx="163217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[artist (m/f)]</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67" name="Group 66">
            <a:extLst>
              <a:ext uri="{FF2B5EF4-FFF2-40B4-BE49-F238E27FC236}">
                <a16:creationId xmlns:a16="http://schemas.microsoft.com/office/drawing/2014/main" id="{9BB20DF6-7BF5-1740-9C94-DFC37ACB900B}"/>
              </a:ext>
            </a:extLst>
          </p:cNvPr>
          <p:cNvGrpSpPr/>
          <p:nvPr/>
        </p:nvGrpSpPr>
        <p:grpSpPr>
          <a:xfrm>
            <a:off x="6157384" y="921019"/>
            <a:ext cx="1917244" cy="2004421"/>
            <a:chOff x="4470950" y="1391478"/>
            <a:chExt cx="3258892" cy="3220279"/>
          </a:xfrm>
        </p:grpSpPr>
        <p:sp>
          <p:nvSpPr>
            <p:cNvPr id="68" name="Rectangle 67">
              <a:extLst>
                <a:ext uri="{FF2B5EF4-FFF2-40B4-BE49-F238E27FC236}">
                  <a16:creationId xmlns:a16="http://schemas.microsoft.com/office/drawing/2014/main" id="{670199B2-511C-734A-9284-29AC5453C22B}"/>
                </a:ext>
              </a:extLst>
            </p:cNvPr>
            <p:cNvSpPr/>
            <p:nvPr/>
          </p:nvSpPr>
          <p:spPr>
            <a:xfrm>
              <a:off x="4908021" y="1391478"/>
              <a:ext cx="2610883" cy="322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4B24FF3A-5394-2946-9A3D-94C6C4227E2E}"/>
                </a:ext>
              </a:extLst>
            </p:cNvPr>
            <p:cNvSpPr/>
            <p:nvPr/>
          </p:nvSpPr>
          <p:spPr>
            <a:xfrm>
              <a:off x="5037024" y="4069685"/>
              <a:ext cx="146546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[transport]</a:t>
              </a:r>
            </a:p>
          </p:txBody>
        </p:sp>
        <p:grpSp>
          <p:nvGrpSpPr>
            <p:cNvPr id="70" name="Group 69">
              <a:extLst>
                <a:ext uri="{FF2B5EF4-FFF2-40B4-BE49-F238E27FC236}">
                  <a16:creationId xmlns:a16="http://schemas.microsoft.com/office/drawing/2014/main" id="{7C25788E-8332-6542-B69E-2BEFD4AD614C}"/>
                </a:ext>
              </a:extLst>
            </p:cNvPr>
            <p:cNvGrpSpPr/>
            <p:nvPr/>
          </p:nvGrpSpPr>
          <p:grpSpPr>
            <a:xfrm>
              <a:off x="4470950" y="1693130"/>
              <a:ext cx="3258892" cy="2088291"/>
              <a:chOff x="4470950" y="1693130"/>
              <a:chExt cx="3258892" cy="2088291"/>
            </a:xfrm>
          </p:grpSpPr>
          <p:pic>
            <p:nvPicPr>
              <p:cNvPr id="71" name="Picture 2" descr="Bus, Auto, Automobile, Vehicle, Drive">
                <a:extLst>
                  <a:ext uri="{FF2B5EF4-FFF2-40B4-BE49-F238E27FC236}">
                    <a16:creationId xmlns:a16="http://schemas.microsoft.com/office/drawing/2014/main" id="{FF97C3E6-3603-C14C-B69E-9CD7BE1DC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950" y="1881192"/>
                <a:ext cx="1632025" cy="8382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Bicycle, Bike, Transport, Cycle, Wheel">
                <a:extLst>
                  <a:ext uri="{FF2B5EF4-FFF2-40B4-BE49-F238E27FC236}">
                    <a16:creationId xmlns:a16="http://schemas.microsoft.com/office/drawing/2014/main" id="{B9CA01BD-1212-B444-9BE5-C4E8D11548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3581" y="1693130"/>
                <a:ext cx="1576261" cy="157626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Airplane, Funny, Passenger, Plane, Jet">
                <a:extLst>
                  <a:ext uri="{FF2B5EF4-FFF2-40B4-BE49-F238E27FC236}">
                    <a16:creationId xmlns:a16="http://schemas.microsoft.com/office/drawing/2014/main" id="{94F5192A-A03C-3D4C-9235-3C976D46CC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2074" y="2881313"/>
                <a:ext cx="1474589" cy="90010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4" name="Group 73">
            <a:extLst>
              <a:ext uri="{FF2B5EF4-FFF2-40B4-BE49-F238E27FC236}">
                <a16:creationId xmlns:a16="http://schemas.microsoft.com/office/drawing/2014/main" id="{8EEA0868-862B-2F41-B70F-001427E0B3DD}"/>
              </a:ext>
            </a:extLst>
          </p:cNvPr>
          <p:cNvGrpSpPr/>
          <p:nvPr/>
        </p:nvGrpSpPr>
        <p:grpSpPr>
          <a:xfrm>
            <a:off x="4257880" y="1251784"/>
            <a:ext cx="1443332" cy="1207173"/>
            <a:chOff x="4855634" y="1869423"/>
            <a:chExt cx="2549213" cy="2323679"/>
          </a:xfrm>
        </p:grpSpPr>
        <p:pic>
          <p:nvPicPr>
            <p:cNvPr id="75" name="Picture 2" descr="Metro, Subway, Tramway, Subway, Subway">
              <a:extLst>
                <a:ext uri="{FF2B5EF4-FFF2-40B4-BE49-F238E27FC236}">
                  <a16:creationId xmlns:a16="http://schemas.microsoft.com/office/drawing/2014/main" id="{1318901F-8CCF-9246-95AC-8D632EE50B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5634" y="1869423"/>
              <a:ext cx="2549213" cy="232367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Transportation, Metro, Letter, Logo">
              <a:extLst>
                <a:ext uri="{FF2B5EF4-FFF2-40B4-BE49-F238E27FC236}">
                  <a16:creationId xmlns:a16="http://schemas.microsoft.com/office/drawing/2014/main" id="{5236B64D-B211-A742-A61F-CD74E6B1A9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0727" y="1973881"/>
              <a:ext cx="775704" cy="991501"/>
            </a:xfrm>
            <a:prstGeom prst="rect">
              <a:avLst/>
            </a:prstGeom>
            <a:noFill/>
            <a:extLst>
              <a:ext uri="{909E8E84-426E-40DD-AFC4-6F175D3DCCD1}">
                <a14:hiddenFill xmlns:a14="http://schemas.microsoft.com/office/drawing/2010/main">
                  <a:solidFill>
                    <a:srgbClr val="FFFFFF"/>
                  </a:solidFill>
                </a14:hiddenFill>
              </a:ext>
            </a:extLst>
          </p:spPr>
        </p:pic>
      </p:grpSp>
      <p:sp>
        <p:nvSpPr>
          <p:cNvPr id="78" name="Rectangle 77">
            <a:extLst>
              <a:ext uri="{FF2B5EF4-FFF2-40B4-BE49-F238E27FC236}">
                <a16:creationId xmlns:a16="http://schemas.microsoft.com/office/drawing/2014/main" id="{A3C5851A-639C-9347-A759-3D1CE8598C98}"/>
              </a:ext>
            </a:extLst>
          </p:cNvPr>
          <p:cNvSpPr/>
          <p:nvPr/>
        </p:nvSpPr>
        <p:spPr>
          <a:xfrm>
            <a:off x="5357511" y="3680214"/>
            <a:ext cx="2723310" cy="1567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39896376-2A44-F040-856E-FACF757F0A1D}"/>
              </a:ext>
            </a:extLst>
          </p:cNvPr>
          <p:cNvGrpSpPr/>
          <p:nvPr/>
        </p:nvGrpSpPr>
        <p:grpSpPr>
          <a:xfrm>
            <a:off x="3815912" y="3698104"/>
            <a:ext cx="2258686" cy="1809182"/>
            <a:chOff x="-4678019" y="1221975"/>
            <a:chExt cx="4257104" cy="2931219"/>
          </a:xfrm>
        </p:grpSpPr>
        <p:sp>
          <p:nvSpPr>
            <p:cNvPr id="83" name="Rectangle 82">
              <a:extLst>
                <a:ext uri="{FF2B5EF4-FFF2-40B4-BE49-F238E27FC236}">
                  <a16:creationId xmlns:a16="http://schemas.microsoft.com/office/drawing/2014/main" id="{D302E29F-D60A-2140-958E-655859C0EDB8}"/>
                </a:ext>
              </a:extLst>
            </p:cNvPr>
            <p:cNvSpPr/>
            <p:nvPr/>
          </p:nvSpPr>
          <p:spPr>
            <a:xfrm>
              <a:off x="-4678019" y="1221975"/>
              <a:ext cx="3896139" cy="286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BF39480-C3D6-DB43-B5B3-0F96086BEB48}"/>
                </a:ext>
              </a:extLst>
            </p:cNvPr>
            <p:cNvSpPr/>
            <p:nvPr/>
          </p:nvSpPr>
          <p:spPr>
            <a:xfrm>
              <a:off x="-4289470" y="3504940"/>
              <a:ext cx="3868555" cy="6482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a:t>
              </a:r>
              <a:r>
                <a:rPr lang="en-GB" sz="2000" kern="1200">
                  <a:solidFill>
                    <a:srgbClr val="002060"/>
                  </a:solidFill>
                  <a:latin typeface="Century Gothic" panose="020F0302020204030204"/>
                  <a:ea typeface="+mn-ea"/>
                  <a:cs typeface="+mn-cs"/>
                </a:rPr>
                <a:t>owner (m/f)</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85" name="Group 84">
              <a:extLst>
                <a:ext uri="{FF2B5EF4-FFF2-40B4-BE49-F238E27FC236}">
                  <a16:creationId xmlns:a16="http://schemas.microsoft.com/office/drawing/2014/main" id="{1BA00B9C-84DE-614D-A8B1-451B10F20927}"/>
                </a:ext>
              </a:extLst>
            </p:cNvPr>
            <p:cNvGrpSpPr/>
            <p:nvPr/>
          </p:nvGrpSpPr>
          <p:grpSpPr>
            <a:xfrm>
              <a:off x="-4195471" y="1364216"/>
              <a:ext cx="3070808" cy="2234088"/>
              <a:chOff x="-4195471" y="1364216"/>
              <a:chExt cx="3070808" cy="2234088"/>
            </a:xfrm>
          </p:grpSpPr>
          <p:grpSp>
            <p:nvGrpSpPr>
              <p:cNvPr id="86" name="Group 85">
                <a:extLst>
                  <a:ext uri="{FF2B5EF4-FFF2-40B4-BE49-F238E27FC236}">
                    <a16:creationId xmlns:a16="http://schemas.microsoft.com/office/drawing/2014/main" id="{861D334B-5673-3F4B-BF5C-4856B13CF6DD}"/>
                  </a:ext>
                </a:extLst>
              </p:cNvPr>
              <p:cNvGrpSpPr/>
              <p:nvPr/>
            </p:nvGrpSpPr>
            <p:grpSpPr>
              <a:xfrm>
                <a:off x="-4195471" y="1364216"/>
                <a:ext cx="3070808" cy="2234088"/>
                <a:chOff x="-4455108" y="1547333"/>
                <a:chExt cx="3747828" cy="2477980"/>
              </a:xfrm>
            </p:grpSpPr>
            <p:pic>
              <p:nvPicPr>
                <p:cNvPr id="88" name="Picture 8" descr="Key, Ignition, Car, Security, Unlock">
                  <a:extLst>
                    <a:ext uri="{FF2B5EF4-FFF2-40B4-BE49-F238E27FC236}">
                      <a16:creationId xmlns:a16="http://schemas.microsoft.com/office/drawing/2014/main" id="{FEEB2074-76DA-2C44-A184-CB2AE609F859}"/>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197647" flipH="1" flipV="1">
                  <a:off x="-3487321" y="2361182"/>
                  <a:ext cx="302531" cy="170272"/>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0" descr="Man, Travel, Smartphone, Briefcase">
                  <a:extLst>
                    <a:ext uri="{FF2B5EF4-FFF2-40B4-BE49-F238E27FC236}">
                      <a16:creationId xmlns:a16="http://schemas.microsoft.com/office/drawing/2014/main" id="{DF68CCE1-C3C0-974A-A8E2-0CB6DF2428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55108" y="1547333"/>
                  <a:ext cx="1218413" cy="243682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2" descr="Key Ring, Key, Tag, Label, Plain, Black">
                  <a:extLst>
                    <a:ext uri="{FF2B5EF4-FFF2-40B4-BE49-F238E27FC236}">
                      <a16:creationId xmlns:a16="http://schemas.microsoft.com/office/drawing/2014/main" id="{E9B252A9-157A-294A-BD3A-69F6033EE0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8158538">
                  <a:off x="-3561892" y="2359943"/>
                  <a:ext cx="263898" cy="219377"/>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4" descr="Car, Auto, Sports Car, Vehicle">
                  <a:extLst>
                    <a:ext uri="{FF2B5EF4-FFF2-40B4-BE49-F238E27FC236}">
                      <a16:creationId xmlns:a16="http://schemas.microsoft.com/office/drawing/2014/main" id="{127CA929-D2D6-244D-9136-3E335D42680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68172" y="2544867"/>
                  <a:ext cx="2960892" cy="14804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7" name="Straight Arrow Connector 86">
                <a:extLst>
                  <a:ext uri="{FF2B5EF4-FFF2-40B4-BE49-F238E27FC236}">
                    <a16:creationId xmlns:a16="http://schemas.microsoft.com/office/drawing/2014/main" id="{595FC869-D299-9F42-9698-AF1895503FC9}"/>
                  </a:ext>
                </a:extLst>
              </p:cNvPr>
              <p:cNvCxnSpPr>
                <a:cxnSpLocks/>
              </p:cNvCxnSpPr>
              <p:nvPr/>
            </p:nvCxnSpPr>
            <p:spPr>
              <a:xfrm flipH="1">
                <a:off x="-3278568" y="1693130"/>
                <a:ext cx="548619"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grpSp>
      <p:sp>
        <p:nvSpPr>
          <p:cNvPr id="93" name="Rectangle 92">
            <a:extLst>
              <a:ext uri="{FF2B5EF4-FFF2-40B4-BE49-F238E27FC236}">
                <a16:creationId xmlns:a16="http://schemas.microsoft.com/office/drawing/2014/main" id="{DAACD15C-3E5D-7F45-AD1D-5058B7AF32F6}"/>
              </a:ext>
            </a:extLst>
          </p:cNvPr>
          <p:cNvSpPr/>
          <p:nvPr/>
        </p:nvSpPr>
        <p:spPr>
          <a:xfrm>
            <a:off x="1494633" y="4008190"/>
            <a:ext cx="2169679" cy="1284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Google Shape;423;p69"/>
          <p:cNvSpPr txBox="1"/>
          <p:nvPr/>
        </p:nvSpPr>
        <p:spPr>
          <a:xfrm>
            <a:off x="6145259" y="3042488"/>
            <a:ext cx="214889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noProof="0" dirty="0">
                <a:solidFill>
                  <a:srgbClr val="002060"/>
                </a:solidFill>
                <a:latin typeface="Century Gothic"/>
                <a:ea typeface="Century Gothic"/>
                <a:cs typeface="Century Gothic"/>
                <a:sym typeface="Century Gothic"/>
              </a:rPr>
              <a:t>el </a:t>
            </a:r>
            <a:r>
              <a:rPr lang="en-GB" sz="2400" b="1" noProof="0" dirty="0" err="1">
                <a:solidFill>
                  <a:srgbClr val="002060"/>
                </a:solidFill>
                <a:latin typeface="Century Gothic"/>
                <a:ea typeface="Century Gothic"/>
                <a:cs typeface="Century Gothic"/>
                <a:sym typeface="Century Gothic"/>
              </a:rPr>
              <a:t>transporte</a:t>
            </a:r>
            <a:endParaRPr kumimoji="0"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25" name="Google Shape;425;p69"/>
          <p:cNvSpPr txBox="1"/>
          <p:nvPr/>
        </p:nvSpPr>
        <p:spPr>
          <a:xfrm>
            <a:off x="6179418" y="5507286"/>
            <a:ext cx="1968810"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002060"/>
                </a:solidFill>
                <a:latin typeface="Century Gothic"/>
                <a:sym typeface="Century Gothic"/>
              </a:rPr>
              <a:t>el </a:t>
            </a:r>
            <a:r>
              <a:rPr lang="en-GB" sz="2400" b="1" dirty="0" err="1">
                <a:solidFill>
                  <a:srgbClr val="002060"/>
                </a:solidFill>
                <a:latin typeface="Century Gothic"/>
                <a:sym typeface="Century Gothic"/>
              </a:rPr>
              <a:t>escritor</a:t>
            </a:r>
            <a:r>
              <a:rPr lang="en-GB" sz="2400" b="1" dirty="0">
                <a:solidFill>
                  <a:srgbClr val="002060"/>
                </a:solidFill>
                <a:latin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002060"/>
                </a:solidFill>
                <a:latin typeface="Century Gothic"/>
                <a:sym typeface="Century Gothic"/>
              </a:rPr>
              <a:t>la </a:t>
            </a:r>
            <a:r>
              <a:rPr lang="en-GB" sz="2400" b="1" dirty="0" err="1">
                <a:solidFill>
                  <a:srgbClr val="002060"/>
                </a:solidFill>
                <a:latin typeface="Century Gothic"/>
                <a:sym typeface="Century Gothic"/>
              </a:rPr>
              <a:t>escritora</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27" name="Google Shape;427;p69"/>
          <p:cNvSpPr txBox="1"/>
          <p:nvPr/>
        </p:nvSpPr>
        <p:spPr>
          <a:xfrm>
            <a:off x="4012060" y="5488766"/>
            <a:ext cx="172105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002060"/>
                </a:solidFill>
                <a:latin typeface="Century Gothic"/>
                <a:ea typeface="Century Gothic"/>
                <a:cs typeface="Century Gothic"/>
                <a:sym typeface="Century Gothic"/>
              </a:rPr>
              <a:t>el </a:t>
            </a:r>
            <a:r>
              <a:rPr lang="en-GB" sz="2400" b="1" dirty="0" err="1">
                <a:solidFill>
                  <a:srgbClr val="002060"/>
                </a:solidFill>
                <a:latin typeface="Century Gothic"/>
                <a:ea typeface="Century Gothic"/>
                <a:cs typeface="Century Gothic"/>
                <a:sym typeface="Century Gothic"/>
              </a:rPr>
              <a:t>dueño</a:t>
            </a:r>
            <a:r>
              <a:rPr lang="en-GB" sz="2400" b="1" dirty="0">
                <a:solidFill>
                  <a:srgbClr val="002060"/>
                </a:solidFill>
                <a:latin typeface="Century Gothic"/>
                <a:ea typeface="Century Gothic"/>
                <a:cs typeface="Century Gothic"/>
                <a:sym typeface="Century Gothic"/>
              </a:rPr>
              <a:t>, la </a:t>
            </a:r>
            <a:r>
              <a:rPr lang="en-GB" sz="2400" b="1" dirty="0" err="1">
                <a:solidFill>
                  <a:srgbClr val="002060"/>
                </a:solidFill>
                <a:latin typeface="Century Gothic"/>
                <a:ea typeface="Century Gothic"/>
                <a:cs typeface="Century Gothic"/>
                <a:sym typeface="Century Gothic"/>
              </a:rPr>
              <a:t>dueña</a:t>
            </a:r>
            <a:endParaRPr kumimoji="0"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28" name="Google Shape;428;p69"/>
          <p:cNvSpPr txBox="1"/>
          <p:nvPr/>
        </p:nvSpPr>
        <p:spPr>
          <a:xfrm>
            <a:off x="8484280" y="3081289"/>
            <a:ext cx="320993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el, la dependiente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29" name="Google Shape;429;p69"/>
          <p:cNvSpPr/>
          <p:nvPr/>
        </p:nvSpPr>
        <p:spPr>
          <a:xfrm>
            <a:off x="9701561" y="258166"/>
            <a:ext cx="2226581" cy="400919"/>
          </a:xfrm>
          <a:prstGeom prst="roundRect">
            <a:avLst>
              <a:gd name="adj" fmla="val 16667"/>
            </a:avLst>
          </a:prstGeom>
          <a:solidFill>
            <a:srgbClr val="F66400"/>
          </a:solidFill>
          <a:ln w="25400" cap="flat" cmpd="sng">
            <a:solidFill>
              <a:srgbClr val="1150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69"/>
          <p:cNvSpPr txBox="1"/>
          <p:nvPr/>
        </p:nvSpPr>
        <p:spPr>
          <a:xfrm>
            <a:off x="8446505" y="5451094"/>
            <a:ext cx="2491131"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el conductor,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la conductora</a:t>
            </a:r>
            <a:r>
              <a:rPr kumimoji="0" lang="en-GB" sz="2400" b="1" i="0" u="none" strike="noStrike" kern="0" cap="none" spc="0" normalizeH="0" noProof="0">
                <a:ln>
                  <a:noFill/>
                </a:ln>
                <a:solidFill>
                  <a:srgbClr val="002060"/>
                </a:solidFill>
                <a:effectLst/>
                <a:uLnTx/>
                <a:uFillTx/>
                <a:latin typeface="Century Gothic"/>
                <a:ea typeface="Century Gothic"/>
                <a:cs typeface="Century Gothic"/>
                <a:sym typeface="Century Gothic"/>
              </a:rPr>
              <a:t> </a:t>
            </a:r>
            <a:endParaRPr kumimoji="0"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32" name="Google Shape;432;p69"/>
          <p:cNvSpPr txBox="1"/>
          <p:nvPr/>
        </p:nvSpPr>
        <p:spPr>
          <a:xfrm>
            <a:off x="1591457" y="3064600"/>
            <a:ext cx="1910317"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002060"/>
                </a:solidFill>
                <a:latin typeface="Century Gothic"/>
                <a:ea typeface="Century Gothic"/>
                <a:cs typeface="Century Gothic"/>
                <a:sym typeface="Century Gothic"/>
              </a:rPr>
              <a:t>el/la </a:t>
            </a:r>
            <a:r>
              <a:rPr lang="en-GB" sz="2400" b="1" dirty="0" err="1">
                <a:solidFill>
                  <a:srgbClr val="002060"/>
                </a:solidFill>
                <a:latin typeface="Century Gothic"/>
                <a:ea typeface="Century Gothic"/>
                <a:cs typeface="Century Gothic"/>
                <a:sym typeface="Century Gothic"/>
              </a:rPr>
              <a:t>artista</a:t>
            </a:r>
            <a:endParaRPr kumimoji="0"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33" name="Google Shape;433;p69"/>
          <p:cNvSpPr txBox="1"/>
          <p:nvPr/>
        </p:nvSpPr>
        <p:spPr>
          <a:xfrm>
            <a:off x="1520789" y="5495154"/>
            <a:ext cx="254151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noProof="0">
                <a:solidFill>
                  <a:srgbClr val="002060"/>
                </a:solidFill>
                <a:latin typeface="Century Gothic"/>
                <a:ea typeface="Century Gothic"/>
                <a:cs typeface="Century Gothic"/>
                <a:sym typeface="Century Gothic"/>
              </a:rPr>
              <a:t>el enfermero,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a:ln>
                  <a:noFill/>
                </a:ln>
                <a:solidFill>
                  <a:srgbClr val="002060"/>
                </a:solidFill>
                <a:effectLst/>
                <a:uLnTx/>
                <a:uFillTx/>
                <a:latin typeface="Century Gothic"/>
                <a:ea typeface="Century Gothic"/>
                <a:cs typeface="Century Gothic"/>
                <a:sym typeface="Century Gothic"/>
              </a:rPr>
              <a:t>la</a:t>
            </a:r>
            <a:r>
              <a:rPr kumimoji="0" lang="en-GB" sz="2400" b="1" i="0" u="none" strike="noStrike" kern="0" cap="none" spc="0" normalizeH="0">
                <a:ln>
                  <a:noFill/>
                </a:ln>
                <a:solidFill>
                  <a:srgbClr val="002060"/>
                </a:solidFill>
                <a:effectLst/>
                <a:uLnTx/>
                <a:uFillTx/>
                <a:latin typeface="Century Gothic"/>
                <a:ea typeface="Century Gothic"/>
                <a:cs typeface="Century Gothic"/>
                <a:sym typeface="Century Gothic"/>
              </a:rPr>
              <a:t> enfermera</a:t>
            </a:r>
            <a:endParaRPr kumimoji="0"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34" name="Google Shape;434;p69"/>
          <p:cNvSpPr txBox="1"/>
          <p:nvPr/>
        </p:nvSpPr>
        <p:spPr>
          <a:xfrm>
            <a:off x="3969712" y="3081289"/>
            <a:ext cx="1721054"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a:solidFill>
                  <a:srgbClr val="002060"/>
                </a:solidFill>
                <a:latin typeface="Century Gothic"/>
                <a:ea typeface="Century Gothic"/>
                <a:cs typeface="Century Gothic"/>
                <a:sym typeface="Century Gothic"/>
              </a:rPr>
              <a:t>el </a:t>
            </a:r>
            <a:r>
              <a:rPr lang="en-GB" sz="2400" b="1" dirty="0">
                <a:solidFill>
                  <a:srgbClr val="002060"/>
                </a:solidFill>
                <a:latin typeface="Century Gothic"/>
                <a:ea typeface="Century Gothic"/>
                <a:cs typeface="Century Gothic"/>
                <a:sym typeface="Century Gothic"/>
              </a:rPr>
              <a:t>metro</a:t>
            </a:r>
            <a:endParaRPr kumimoji="0"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40" name="Google Shape;440;p69"/>
          <p:cNvSpPr/>
          <p:nvPr/>
        </p:nvSpPr>
        <p:spPr>
          <a:xfrm>
            <a:off x="1488548" y="3116275"/>
            <a:ext cx="2134873" cy="445025"/>
          </a:xfrm>
          <a:prstGeom prst="roundRect">
            <a:avLst>
              <a:gd name="adj"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60" name="Google Shape;367;p68" descr="background rectangle"/>
          <p:cNvPicPr preferRelativeResize="0"/>
          <p:nvPr/>
        </p:nvPicPr>
        <p:blipFill rotWithShape="1">
          <a:blip r:embed="rId13">
            <a:alphaModFix/>
          </a:blip>
          <a:srcRect/>
          <a:stretch/>
        </p:blipFill>
        <p:spPr>
          <a:xfrm>
            <a:off x="0" y="296863"/>
            <a:ext cx="6649156" cy="867128"/>
          </a:xfrm>
          <a:prstGeom prst="rect">
            <a:avLst/>
          </a:prstGeom>
          <a:noFill/>
          <a:ln>
            <a:noFill/>
          </a:ln>
        </p:spPr>
      </p:pic>
      <p:sp>
        <p:nvSpPr>
          <p:cNvPr id="405" name="Google Shape;405;p69"/>
          <p:cNvSpPr txBox="1">
            <a:spLocks noGrp="1"/>
          </p:cNvSpPr>
          <p:nvPr>
            <p:ph type="title"/>
          </p:nvPr>
        </p:nvSpPr>
        <p:spPr>
          <a:xfrm>
            <a:off x="0" y="5862"/>
            <a:ext cx="645510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1800"/>
              <a:buNone/>
            </a:pPr>
            <a:r>
              <a:rPr lang="en-GB" sz="2800" b="1" dirty="0">
                <a:solidFill>
                  <a:schemeClr val="bg1"/>
                </a:solidFill>
              </a:rPr>
              <a:t>¿</a:t>
            </a:r>
            <a:r>
              <a:rPr lang="en-GB" sz="2800" b="1" dirty="0" err="1">
                <a:solidFill>
                  <a:schemeClr val="bg1"/>
                </a:solidFill>
              </a:rPr>
              <a:t>Cómo</a:t>
            </a:r>
            <a:r>
              <a:rPr lang="en-GB" sz="2800" b="1" dirty="0">
                <a:solidFill>
                  <a:schemeClr val="bg1"/>
                </a:solidFill>
              </a:rPr>
              <a:t> se dice </a:t>
            </a:r>
            <a:r>
              <a:rPr lang="en-GB" sz="2800" b="1" dirty="0" err="1">
                <a:solidFill>
                  <a:schemeClr val="bg1"/>
                </a:solidFill>
              </a:rPr>
              <a:t>en</a:t>
            </a:r>
            <a:r>
              <a:rPr lang="en-GB" sz="2800" b="1" dirty="0">
                <a:solidFill>
                  <a:schemeClr val="bg1"/>
                </a:solidFill>
              </a:rPr>
              <a:t> </a:t>
            </a:r>
            <a:r>
              <a:rPr lang="en-GB" sz="2800" b="1" dirty="0" err="1">
                <a:solidFill>
                  <a:schemeClr val="bg1"/>
                </a:solidFill>
              </a:rPr>
              <a:t>español</a:t>
            </a:r>
            <a:r>
              <a:rPr lang="en-GB" sz="2800" b="1" dirty="0">
                <a:solidFill>
                  <a:schemeClr val="bg1"/>
                </a:solidFill>
              </a:rPr>
              <a:t>?</a:t>
            </a:r>
            <a:endParaRPr dirty="0">
              <a:solidFill>
                <a:schemeClr val="bg1"/>
              </a:solidFill>
            </a:endParaRPr>
          </a:p>
        </p:txBody>
      </p:sp>
      <p:sp>
        <p:nvSpPr>
          <p:cNvPr id="62" name="TextBox 61">
            <a:extLst>
              <a:ext uri="{FF2B5EF4-FFF2-40B4-BE49-F238E27FC236}">
                <a16:creationId xmlns:a16="http://schemas.microsoft.com/office/drawing/2014/main" id="{5AF25849-E873-234F-B8BD-84316BDCE8A3}"/>
              </a:ext>
            </a:extLst>
          </p:cNvPr>
          <p:cNvSpPr txBox="1"/>
          <p:nvPr/>
        </p:nvSpPr>
        <p:spPr>
          <a:xfrm>
            <a:off x="8685362" y="5112625"/>
            <a:ext cx="1911402" cy="400110"/>
          </a:xfrm>
          <a:prstGeom prst="rect">
            <a:avLst/>
          </a:prstGeom>
          <a:solidFill>
            <a:schemeClr val="bg1"/>
          </a:solidFill>
        </p:spPr>
        <p:txBody>
          <a:bodyPr wrap="square" rtlCol="0">
            <a:spAutoFit/>
          </a:bodyPr>
          <a:lstStyle/>
          <a:p>
            <a:pPr algn="l"/>
            <a:r>
              <a:rPr lang="en-GB" sz="2000">
                <a:solidFill>
                  <a:schemeClr val="accent5">
                    <a:lumMod val="50000"/>
                  </a:schemeClr>
                </a:solidFill>
                <a:latin typeface="Century Gothic" panose="020B0502020202020204" pitchFamily="34" charset="0"/>
              </a:rPr>
              <a:t>[driver (m/f)]</a:t>
            </a:r>
            <a:endParaRPr lang="en-GB" sz="2000" dirty="0">
              <a:solidFill>
                <a:schemeClr val="accent5">
                  <a:lumMod val="50000"/>
                </a:schemeClr>
              </a:solidFill>
              <a:latin typeface="Century Gothic" panose="020B0502020202020204" pitchFamily="34" charset="0"/>
            </a:endParaRPr>
          </a:p>
        </p:txBody>
      </p:sp>
      <p:pic>
        <p:nvPicPr>
          <p:cNvPr id="63" name="Picture 4" descr="Truck Driver Clipart "/>
          <p:cNvPicPr>
            <a:picLocks noChangeAspect="1" noChangeArrowheads="1"/>
          </p:cNvPicPr>
          <p:nvPr/>
        </p:nvPicPr>
        <p:blipFill rotWithShape="1">
          <a:blip r:embed="rId14">
            <a:extLst>
              <a:ext uri="{28A0092B-C50C-407E-A947-70E740481C1C}">
                <a14:useLocalDpi xmlns:a14="http://schemas.microsoft.com/office/drawing/2010/main" val="0"/>
              </a:ext>
            </a:extLst>
          </a:blip>
          <a:srcRect l="17647" t="10932" r="16146" b="12483"/>
          <a:stretch/>
        </p:blipFill>
        <p:spPr bwMode="auto">
          <a:xfrm>
            <a:off x="8722113" y="3797106"/>
            <a:ext cx="1649233" cy="126964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rotWithShape="1">
          <a:blip r:embed="rId15">
            <a:extLst>
              <a:ext uri="{28A0092B-C50C-407E-A947-70E740481C1C}">
                <a14:useLocalDpi xmlns:a14="http://schemas.microsoft.com/office/drawing/2010/main" val="0"/>
              </a:ext>
            </a:extLst>
          </a:blip>
          <a:srcRect l="60521" t="16851" r="520" b="9630"/>
          <a:stretch/>
        </p:blipFill>
        <p:spPr>
          <a:xfrm>
            <a:off x="9022805" y="1144500"/>
            <a:ext cx="1357512" cy="1440995"/>
          </a:xfrm>
          <a:prstGeom prst="rect">
            <a:avLst/>
          </a:prstGeom>
        </p:spPr>
      </p:pic>
      <p:sp>
        <p:nvSpPr>
          <p:cNvPr id="104" name="Rectangle 103">
            <a:extLst>
              <a:ext uri="{FF2B5EF4-FFF2-40B4-BE49-F238E27FC236}">
                <a16:creationId xmlns:a16="http://schemas.microsoft.com/office/drawing/2014/main" id="{A83C2D46-0BC9-374C-9F3E-DC597F738BCA}"/>
              </a:ext>
            </a:extLst>
          </p:cNvPr>
          <p:cNvSpPr/>
          <p:nvPr/>
        </p:nvSpPr>
        <p:spPr>
          <a:xfrm>
            <a:off x="8484280" y="2596203"/>
            <a:ext cx="275588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[shop assistant</a:t>
            </a:r>
            <a:r>
              <a:rPr kumimoji="0" lang="en-GB" sz="2000" b="0" i="0" u="none" strike="noStrike" kern="1200" cap="none" spc="0" normalizeH="0" noProof="0">
                <a:ln>
                  <a:noFill/>
                </a:ln>
                <a:solidFill>
                  <a:srgbClr val="002060"/>
                </a:solidFill>
                <a:effectLst/>
                <a:uLnTx/>
                <a:uFillTx/>
                <a:latin typeface="Century Gothic" panose="020F0302020204030204"/>
                <a:ea typeface="+mn-ea"/>
                <a:cs typeface="+mn-cs"/>
              </a:rPr>
              <a:t> (m/f)</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05" name="Picture 2" descr="Stories-matthew Lpn Nursing, Cna Nurse, - Male Nurse Clipart "/>
          <p:cNvPicPr>
            <a:picLocks noChangeAspect="1" noChangeArrowheads="1"/>
          </p:cNvPicPr>
          <p:nvPr/>
        </p:nvPicPr>
        <p:blipFill>
          <a:blip r:embed="rId16">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832084" y="3701825"/>
            <a:ext cx="1505253" cy="1382263"/>
          </a:xfrm>
          <a:prstGeom prst="rect">
            <a:avLst/>
          </a:prstGeom>
          <a:noFill/>
          <a:extLst>
            <a:ext uri="{909E8E84-426E-40DD-AFC4-6F175D3DCCD1}">
              <a14:hiddenFill xmlns:a14="http://schemas.microsoft.com/office/drawing/2010/main">
                <a:solidFill>
                  <a:srgbClr val="FFFFFF"/>
                </a:solidFill>
              </a14:hiddenFill>
            </a:ext>
          </a:extLst>
        </p:spPr>
      </p:pic>
      <p:sp>
        <p:nvSpPr>
          <p:cNvPr id="106" name="Rectangle 105">
            <a:extLst>
              <a:ext uri="{FF2B5EF4-FFF2-40B4-BE49-F238E27FC236}">
                <a16:creationId xmlns:a16="http://schemas.microsoft.com/office/drawing/2014/main" id="{A83C2D46-0BC9-374C-9F3E-DC597F738BCA}"/>
              </a:ext>
            </a:extLst>
          </p:cNvPr>
          <p:cNvSpPr/>
          <p:nvPr/>
        </p:nvSpPr>
        <p:spPr>
          <a:xfrm>
            <a:off x="1690510" y="5108952"/>
            <a:ext cx="171232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[nurse (m/f)]</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07" name="Picture 106"/>
          <p:cNvPicPr>
            <a:picLocks noChangeAspect="1"/>
          </p:cNvPicPr>
          <p:nvPr/>
        </p:nvPicPr>
        <p:blipFill>
          <a:blip r:embed="rId17"/>
          <a:stretch>
            <a:fillRect/>
          </a:stretch>
        </p:blipFill>
        <p:spPr>
          <a:xfrm>
            <a:off x="6320074" y="3898776"/>
            <a:ext cx="1520038" cy="1211625"/>
          </a:xfrm>
          <a:prstGeom prst="rect">
            <a:avLst/>
          </a:prstGeom>
        </p:spPr>
      </p:pic>
      <p:sp>
        <p:nvSpPr>
          <p:cNvPr id="108" name="Rectangle 107">
            <a:extLst>
              <a:ext uri="{FF2B5EF4-FFF2-40B4-BE49-F238E27FC236}">
                <a16:creationId xmlns:a16="http://schemas.microsoft.com/office/drawing/2014/main" id="{5BF39480-C3D6-DB43-B5B3-0F96086BEB48}"/>
              </a:ext>
            </a:extLst>
          </p:cNvPr>
          <p:cNvSpPr/>
          <p:nvPr/>
        </p:nvSpPr>
        <p:spPr>
          <a:xfrm>
            <a:off x="6281519" y="5100185"/>
            <a:ext cx="180201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a:t>
            </a:r>
            <a:r>
              <a:rPr lang="en-GB" sz="2000" kern="1200">
                <a:solidFill>
                  <a:srgbClr val="002060"/>
                </a:solidFill>
                <a:latin typeface="Century Gothic" panose="020F0302020204030204"/>
                <a:ea typeface="+mn-ea"/>
                <a:cs typeface="+mn-cs"/>
              </a:rPr>
              <a:t>writer (m/f)</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09" name="Rectangle 108">
            <a:extLst>
              <a:ext uri="{FF2B5EF4-FFF2-40B4-BE49-F238E27FC236}">
                <a16:creationId xmlns:a16="http://schemas.microsoft.com/office/drawing/2014/main" id="{A83C2D46-0BC9-374C-9F3E-DC597F738BCA}"/>
              </a:ext>
            </a:extLst>
          </p:cNvPr>
          <p:cNvSpPr/>
          <p:nvPr/>
        </p:nvSpPr>
        <p:spPr>
          <a:xfrm>
            <a:off x="3782430" y="2417372"/>
            <a:ext cx="287680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[metro,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underground train]</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0" name="Google Shape;440;p69"/>
          <p:cNvSpPr/>
          <p:nvPr/>
        </p:nvSpPr>
        <p:spPr>
          <a:xfrm>
            <a:off x="3825790" y="3116274"/>
            <a:ext cx="2134873" cy="445025"/>
          </a:xfrm>
          <a:prstGeom prst="roundRect">
            <a:avLst>
              <a:gd name="adj"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40;p69"/>
          <p:cNvSpPr/>
          <p:nvPr/>
        </p:nvSpPr>
        <p:spPr>
          <a:xfrm>
            <a:off x="6115087" y="3116274"/>
            <a:ext cx="2134873" cy="445025"/>
          </a:xfrm>
          <a:prstGeom prst="roundRect">
            <a:avLst>
              <a:gd name="adj"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40;p69"/>
          <p:cNvSpPr/>
          <p:nvPr/>
        </p:nvSpPr>
        <p:spPr>
          <a:xfrm>
            <a:off x="8479292" y="3112269"/>
            <a:ext cx="2938008" cy="445025"/>
          </a:xfrm>
          <a:prstGeom prst="roundRect">
            <a:avLst>
              <a:gd name="adj"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40;p69"/>
          <p:cNvSpPr/>
          <p:nvPr/>
        </p:nvSpPr>
        <p:spPr>
          <a:xfrm>
            <a:off x="1488548" y="5593029"/>
            <a:ext cx="2134873" cy="705830"/>
          </a:xfrm>
          <a:prstGeom prst="roundRect">
            <a:avLst>
              <a:gd name="adj"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40;p69"/>
          <p:cNvSpPr/>
          <p:nvPr/>
        </p:nvSpPr>
        <p:spPr>
          <a:xfrm>
            <a:off x="3825790" y="5593028"/>
            <a:ext cx="2134873" cy="705830"/>
          </a:xfrm>
          <a:prstGeom prst="roundRect">
            <a:avLst>
              <a:gd name="adj"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40;p69"/>
          <p:cNvSpPr/>
          <p:nvPr/>
        </p:nvSpPr>
        <p:spPr>
          <a:xfrm>
            <a:off x="6115087" y="5593028"/>
            <a:ext cx="2033141" cy="705830"/>
          </a:xfrm>
          <a:prstGeom prst="roundRect">
            <a:avLst>
              <a:gd name="adj"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40;p69"/>
          <p:cNvSpPr/>
          <p:nvPr/>
        </p:nvSpPr>
        <p:spPr>
          <a:xfrm>
            <a:off x="8332570" y="5593028"/>
            <a:ext cx="2458344" cy="705830"/>
          </a:xfrm>
          <a:prstGeom prst="roundRect">
            <a:avLst>
              <a:gd name="adj" fmla="val 16667"/>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18853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40"/>
                                        </p:tgtEl>
                                        <p:attrNameLst>
                                          <p:attrName>style.visibility</p:attrName>
                                        </p:attrNameLst>
                                      </p:cBhvr>
                                      <p:to>
                                        <p:strVal val="hidden"/>
                                      </p:to>
                                    </p:set>
                                  </p:childTnLst>
                                </p:cTn>
                              </p:par>
                            </p:childTnLst>
                          </p:cTn>
                        </p:par>
                      </p:childTnLst>
                    </p:cTn>
                  </p:par>
                </p:childTnLst>
              </p:cTn>
              <p:nextCondLst>
                <p:cond evt="onClick" delay="0">
                  <p:tgtEl>
                    <p:spTgt spid="440"/>
                  </p:tgtEl>
                </p:cond>
              </p:nextCondLst>
            </p:seq>
            <p:seq concurrent="1" nextAc="seek">
              <p:cTn id="7" restart="whenNotActive" fill="hold" evtFilter="cancelBubble" nodeType="interactiveSeq">
                <p:stCondLst>
                  <p:cond evt="onClick" delay="0">
                    <p:tgtEl>
                      <p:spTgt spid="1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12" restart="whenNotActive" fill="hold" evtFilter="cancelBubble" nodeType="interactiveSeq">
                <p:stCondLst>
                  <p:cond evt="onClick" delay="0">
                    <p:tgtEl>
                      <p:spTgt spid="11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17" restart="whenNotActive" fill="hold" evtFilter="cancelBubble" nodeType="interactiveSeq">
                <p:stCondLst>
                  <p:cond evt="onClick" delay="0">
                    <p:tgtEl>
                      <p:spTgt spid="11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22" restart="whenNotActive" fill="hold" evtFilter="cancelBubble" nodeType="interactiveSeq">
                <p:stCondLst>
                  <p:cond evt="onClick" delay="0">
                    <p:tgtEl>
                      <p:spTgt spid="11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3"/>
                                        </p:tgtEl>
                                        <p:attrNameLst>
                                          <p:attrName>style.visibility</p:attrName>
                                        </p:attrNameLst>
                                      </p:cBhvr>
                                      <p:to>
                                        <p:strVal val="hidden"/>
                                      </p:to>
                                    </p:set>
                                  </p:childTnLst>
                                </p:cTn>
                              </p:par>
                            </p:childTnLst>
                          </p:cTn>
                        </p:par>
                      </p:childTnLst>
                    </p:cTn>
                  </p:par>
                </p:childTnLst>
              </p:cTn>
              <p:nextCondLst>
                <p:cond evt="onClick" delay="0">
                  <p:tgtEl>
                    <p:spTgt spid="113"/>
                  </p:tgtEl>
                </p:cond>
              </p:nextCondLst>
            </p:seq>
            <p:seq concurrent="1" nextAc="seek">
              <p:cTn id="27" restart="whenNotActive" fill="hold" evtFilter="cancelBubble" nodeType="interactiveSeq">
                <p:stCondLst>
                  <p:cond evt="onClick" delay="0">
                    <p:tgtEl>
                      <p:spTgt spid="11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32" restart="whenNotActive" fill="hold" evtFilter="cancelBubble" nodeType="interactiveSeq">
                <p:stCondLst>
                  <p:cond evt="onClick" delay="0">
                    <p:tgtEl>
                      <p:spTgt spid="11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37" restart="whenNotActive" fill="hold" evtFilter="cancelBubble" nodeType="interactiveSeq">
                <p:stCondLst>
                  <p:cond evt="onClick" delay="0">
                    <p:tgtEl>
                      <p:spTgt spid="116"/>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childTnLst>
        </p:cTn>
      </p:par>
    </p:tnLst>
    <p:bldLst>
      <p:bldP spid="440" grpId="0" animBg="1"/>
      <p:bldP spid="110" grpId="0" animBg="1"/>
      <p:bldP spid="111" grpId="0" animBg="1"/>
      <p:bldP spid="112" grpId="0" animBg="1"/>
      <p:bldP spid="113" grpId="0" animBg="1"/>
      <p:bldP spid="114" grpId="0" animBg="1"/>
      <p:bldP spid="115" grpId="0" animBg="1"/>
      <p:bldP spid="1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Comparing traits</a:t>
            </a:r>
            <a:br>
              <a:rPr lang="en-GB" sz="2400" b="1">
                <a:solidFill>
                  <a:schemeClr val="bg1"/>
                </a:solidFill>
              </a:rPr>
            </a:br>
            <a:r>
              <a:rPr lang="en-GB" sz="2400">
                <a:solidFill>
                  <a:schemeClr val="bg1"/>
                </a:solidFill>
              </a:rPr>
              <a:t>SER </a:t>
            </a:r>
            <a:r>
              <a:rPr lang="en-GB" sz="2400" dirty="0">
                <a:solidFill>
                  <a:schemeClr val="bg1"/>
                </a:solidFill>
              </a:rPr>
              <a:t>in </a:t>
            </a:r>
            <a:r>
              <a:rPr lang="en-GB" sz="2400">
                <a:solidFill>
                  <a:schemeClr val="bg1"/>
                </a:solidFill>
              </a:rPr>
              <a:t>the present and imperfect</a:t>
            </a:r>
            <a:endParaRPr lang="en-GB" sz="22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6" name="TextBox 15"/>
          <p:cNvSpPr txBox="1"/>
          <p:nvPr/>
        </p:nvSpPr>
        <p:spPr>
          <a:xfrm>
            <a:off x="4140251" y="2986101"/>
            <a:ext cx="44815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 am </a:t>
            </a:r>
            <a:r>
              <a:rPr lang="en-GB" sz="2200" i="1" kern="1200" noProof="0">
                <a:solidFill>
                  <a:srgbClr val="4472C4">
                    <a:lumMod val="50000"/>
                  </a:srgbClr>
                </a:solidFill>
                <a:latin typeface="Century Gothic" panose="020F0302020204030204"/>
                <a:ea typeface="+mn-ea"/>
                <a:cs typeface="+mn-cs"/>
              </a:rPr>
              <a:t>a football player.</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437012" y="3010618"/>
            <a:ext cx="37032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Soy </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jugador de fútbol.</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p:nvPr/>
        </p:nvSpPr>
        <p:spPr>
          <a:xfrm>
            <a:off x="420663" y="1492270"/>
            <a:ext cx="115773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a:t>
            </a: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the verb ‘ser’ means _______. It is used to talk about traits.</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extBox 17"/>
          <p:cNvSpPr txBox="1"/>
          <p:nvPr/>
        </p:nvSpPr>
        <p:spPr>
          <a:xfrm>
            <a:off x="4702649" y="1460854"/>
            <a:ext cx="130785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‘to be’</a:t>
            </a:r>
            <a:endParaRPr kumimoji="0" lang="en-GB" sz="2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0" name="TextBox 19"/>
          <p:cNvSpPr txBox="1"/>
          <p:nvPr/>
        </p:nvSpPr>
        <p:spPr>
          <a:xfrm>
            <a:off x="420663" y="2261722"/>
            <a:ext cx="115773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To say,</a:t>
            </a:r>
            <a:r>
              <a:rPr kumimoji="0" lang="en-GB" sz="22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a:t>
            </a:r>
            <a:r>
              <a:rPr kumimoji="0" lang="en-GB" sz="2200" b="1"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I am</a:t>
            </a:r>
            <a:r>
              <a:rPr kumimoji="0" lang="en-GB" sz="22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for a trait, use ______.</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p:cNvSpPr txBox="1"/>
          <p:nvPr/>
        </p:nvSpPr>
        <p:spPr>
          <a:xfrm>
            <a:off x="4083998" y="2244930"/>
            <a:ext cx="130785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‘soy’</a:t>
            </a:r>
            <a:endParaRPr kumimoji="0" lang="en-GB" sz="2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6" name="TextBox 25"/>
          <p:cNvSpPr txBox="1"/>
          <p:nvPr/>
        </p:nvSpPr>
        <p:spPr>
          <a:xfrm>
            <a:off x="437012" y="3815802"/>
            <a:ext cx="115773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To say</a:t>
            </a:r>
            <a:r>
              <a:rPr kumimoji="0" lang="en-GB" sz="22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a:t>
            </a:r>
            <a:r>
              <a:rPr kumimoji="0" lang="en-GB" sz="2200" b="1"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I was</a:t>
            </a:r>
            <a:r>
              <a:rPr kumimoji="0" lang="en-GB" sz="22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or ‘</a:t>
            </a:r>
            <a:r>
              <a:rPr kumimoji="0" lang="en-GB" sz="2200" b="1"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I used to be</a:t>
            </a:r>
            <a:r>
              <a:rPr kumimoji="0" lang="en-GB" sz="22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for a trait, use ‘</a:t>
            </a:r>
            <a:r>
              <a:rPr kumimoji="0" lang="en-GB" sz="2200" b="1"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era</a:t>
            </a:r>
            <a:r>
              <a:rPr kumimoji="0" lang="en-GB" sz="22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8" name="TextBox 27"/>
          <p:cNvSpPr txBox="1"/>
          <p:nvPr/>
        </p:nvSpPr>
        <p:spPr>
          <a:xfrm>
            <a:off x="4512704" y="4587358"/>
            <a:ext cx="681326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Before</a:t>
            </a:r>
            <a:r>
              <a:rPr kumimoji="0" lang="en-GB" sz="2200" b="1" i="1"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r>
              <a:rPr kumimoji="0" lang="en-GB" sz="22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 was</a:t>
            </a:r>
            <a:r>
              <a:rPr kumimoji="0" lang="en-GB" sz="2200" b="1" i="1" u="none" strike="noStrike" kern="1200" cap="none" spc="0" normalizeH="0" noProof="0">
                <a:ln>
                  <a:noFill/>
                </a:ln>
                <a:solidFill>
                  <a:srgbClr val="4472C4">
                    <a:lumMod val="50000"/>
                  </a:srgbClr>
                </a:solidFill>
                <a:effectLst/>
                <a:uLnTx/>
                <a:uFillTx/>
                <a:latin typeface="Century Gothic" panose="020F0302020204030204"/>
                <a:ea typeface="+mn-ea"/>
                <a:cs typeface="+mn-cs"/>
              </a:rPr>
              <a:t> / used to be</a:t>
            </a:r>
            <a:r>
              <a:rPr kumimoji="0" lang="en-GB" sz="22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lang="en-GB" sz="2200" i="1" kern="1200" noProof="0">
                <a:solidFill>
                  <a:srgbClr val="4472C4">
                    <a:lumMod val="50000"/>
                  </a:srgbClr>
                </a:solidFill>
                <a:latin typeface="Century Gothic" panose="020F0302020204030204"/>
                <a:ea typeface="+mn-ea"/>
                <a:cs typeface="+mn-cs"/>
              </a:rPr>
              <a:t>a shop assistant.</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p:cNvSpPr txBox="1"/>
          <p:nvPr/>
        </p:nvSpPr>
        <p:spPr>
          <a:xfrm>
            <a:off x="420663" y="4578109"/>
            <a:ext cx="39419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Antes</a:t>
            </a: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era </a:t>
            </a:r>
            <a:r>
              <a:rPr kumimoji="0" lang="en-GB" sz="22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dependiente</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Rounded Rectangular Callout 29"/>
          <p:cNvSpPr/>
          <p:nvPr/>
        </p:nvSpPr>
        <p:spPr>
          <a:xfrm>
            <a:off x="7403618" y="3334562"/>
            <a:ext cx="4254982" cy="430762"/>
          </a:xfrm>
          <a:prstGeom prst="wedgeRoundRectCallout">
            <a:avLst>
              <a:gd name="adj1" fmla="val -40225"/>
              <a:gd name="adj2" fmla="val 9647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This is the </a:t>
            </a:r>
            <a:r>
              <a:rPr kumimoji="0" lang="en-GB" sz="2200" b="1"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imperfect</a:t>
            </a:r>
            <a:r>
              <a:rPr kumimoji="0" lang="en-GB" sz="2200" b="0" i="0" u="none" strike="noStrike" kern="1200" cap="none" spc="0" normalizeH="0" baseline="0" noProof="0">
                <a:ln>
                  <a:noFill/>
                </a:ln>
                <a:solidFill>
                  <a:schemeClr val="accent1">
                    <a:lumMod val="50000"/>
                  </a:schemeClr>
                </a:solidFill>
                <a:effectLst/>
                <a:uLnTx/>
                <a:uFillTx/>
                <a:latin typeface="Century Gothic" panose="020F0302020204030204"/>
                <a:ea typeface="+mn-ea"/>
                <a:cs typeface="+mn-cs"/>
              </a:rPr>
              <a:t> tense.</a:t>
            </a:r>
            <a:endPar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
        <p:nvSpPr>
          <p:cNvPr id="32" name="Rounded Rectangular Callout 31"/>
          <p:cNvSpPr/>
          <p:nvPr/>
        </p:nvSpPr>
        <p:spPr>
          <a:xfrm>
            <a:off x="1638300" y="5248041"/>
            <a:ext cx="10121900" cy="803437"/>
          </a:xfrm>
          <a:prstGeom prst="wedgeRoundRectCallout">
            <a:avLst>
              <a:gd name="adj1" fmla="val 11885"/>
              <a:gd name="adj2" fmla="val -6732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F0302020204030204"/>
              </a:rPr>
              <a:t>In </a:t>
            </a:r>
            <a:r>
              <a:rPr kumimoji="0" lang="en-GB" sz="2000" b="0" i="0" u="none" strike="noStrike" kern="1200" cap="none" spc="0" normalizeH="0" noProof="0">
                <a:ln>
                  <a:noFill/>
                </a:ln>
                <a:solidFill>
                  <a:schemeClr val="accent1">
                    <a:lumMod val="50000"/>
                  </a:schemeClr>
                </a:solidFill>
                <a:effectLst/>
                <a:uLnTx/>
                <a:uFillTx/>
                <a:latin typeface="Century Gothic" panose="020F0302020204030204"/>
              </a:rPr>
              <a:t>English we say ‘a’ or ‘an’ before the job. </a:t>
            </a:r>
            <a:r>
              <a:rPr lang="en-GB" sz="2000" kern="1200" baseline="0">
                <a:solidFill>
                  <a:schemeClr val="accent1">
                    <a:lumMod val="50000"/>
                  </a:schemeClr>
                </a:solidFill>
                <a:latin typeface="Century Gothic" panose="020F0302020204030204"/>
              </a:rPr>
              <a:t>In</a:t>
            </a:r>
            <a:r>
              <a:rPr lang="en-GB" sz="2000" kern="1200">
                <a:solidFill>
                  <a:schemeClr val="accent1">
                    <a:lumMod val="50000"/>
                  </a:schemeClr>
                </a:solidFill>
                <a:latin typeface="Century Gothic" panose="020F0302020204030204"/>
              </a:rPr>
              <a:t> Spanish, ‘un’ and ‘una’ are </a:t>
            </a:r>
            <a:r>
              <a:rPr lang="en-GB" sz="2000" b="1" i="1" kern="1200">
                <a:solidFill>
                  <a:schemeClr val="accent1">
                    <a:lumMod val="50000"/>
                  </a:schemeClr>
                </a:solidFill>
                <a:latin typeface="Century Gothic" panose="020F0302020204030204"/>
              </a:rPr>
              <a:t>only</a:t>
            </a:r>
            <a:r>
              <a:rPr lang="en-GB" sz="2000" kern="1200">
                <a:solidFill>
                  <a:schemeClr val="accent1">
                    <a:lumMod val="50000"/>
                  </a:schemeClr>
                </a:solidFill>
                <a:latin typeface="Century Gothic" panose="020F0302020204030204"/>
              </a:rPr>
              <a:t> used if you are </a:t>
            </a:r>
            <a:r>
              <a:rPr lang="en-GB" sz="2000" b="1" i="1" kern="1200">
                <a:solidFill>
                  <a:schemeClr val="accent1">
                    <a:lumMod val="50000"/>
                  </a:schemeClr>
                </a:solidFill>
                <a:latin typeface="Century Gothic" panose="020F0302020204030204"/>
              </a:rPr>
              <a:t>describing</a:t>
            </a:r>
            <a:r>
              <a:rPr lang="en-GB" sz="2000" kern="1200">
                <a:solidFill>
                  <a:schemeClr val="accent1">
                    <a:lumMod val="50000"/>
                  </a:schemeClr>
                </a:solidFill>
                <a:latin typeface="Century Gothic" panose="020F0302020204030204"/>
              </a:rPr>
              <a:t> the job with an adjective (e.g. una artista </a:t>
            </a:r>
            <a:r>
              <a:rPr lang="en-GB" sz="2000" b="1" kern="1200">
                <a:solidFill>
                  <a:schemeClr val="accent1">
                    <a:lumMod val="50000"/>
                  </a:schemeClr>
                </a:solidFill>
                <a:latin typeface="Century Gothic" panose="020F0302020204030204"/>
              </a:rPr>
              <a:t>famosa</a:t>
            </a:r>
            <a:r>
              <a:rPr lang="en-GB" sz="2000" kern="1200">
                <a:solidFill>
                  <a:schemeClr val="accent1">
                    <a:lumMod val="50000"/>
                  </a:schemeClr>
                </a:solidFill>
                <a:latin typeface="Century Gothic" panose="020F0302020204030204"/>
              </a:rPr>
              <a:t>). </a:t>
            </a:r>
          </a:p>
        </p:txBody>
      </p:sp>
    </p:spTree>
    <p:extLst>
      <p:ext uri="{BB962C8B-B14F-4D97-AF65-F5344CB8AC3E}">
        <p14:creationId xmlns:p14="http://schemas.microsoft.com/office/powerpoint/2010/main" val="22498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15" grpId="0"/>
      <p:bldP spid="18" grpId="0"/>
      <p:bldP spid="20" grpId="0"/>
      <p:bldP spid="25" grpId="0"/>
      <p:bldP spid="26" grpId="0"/>
      <p:bldP spid="28" grpId="0"/>
      <p:bldP spid="29" grpId="0"/>
      <p:bldP spid="30"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9" name="Rounded Rectangular Callout 38">
            <a:extLst>
              <a:ext uri="{FF2B5EF4-FFF2-40B4-BE49-F238E27FC236}">
                <a16:creationId xmlns:a16="http://schemas.microsoft.com/office/drawing/2014/main" id="{08C18B58-90E9-5F4A-A5B7-C5490AB97589}"/>
              </a:ext>
            </a:extLst>
          </p:cNvPr>
          <p:cNvSpPr/>
          <p:nvPr/>
        </p:nvSpPr>
        <p:spPr>
          <a:xfrm>
            <a:off x="1013014" y="1444371"/>
            <a:ext cx="3439458" cy="451404"/>
          </a:xfrm>
          <a:prstGeom prst="wedgeRoundRectCallout">
            <a:avLst>
              <a:gd name="adj1" fmla="val -40918"/>
              <a:gd name="adj2" fmla="val -6965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sym typeface="Arial"/>
              </a:rPr>
              <a:t>Era</a:t>
            </a:r>
            <a:r>
              <a:rPr lang="en-GB" sz="2000" kern="1200">
                <a:solidFill>
                  <a:srgbClr val="002060"/>
                </a:solidFill>
                <a:latin typeface="Century Gothic" panose="020F0302020204030204"/>
              </a:rPr>
              <a:t> conductor de metro.</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sp>
        <p:nvSpPr>
          <p:cNvPr id="3" name="Rectangle 2">
            <a:extLst>
              <a:ext uri="{FF2B5EF4-FFF2-40B4-BE49-F238E27FC236}">
                <a16:creationId xmlns:a16="http://schemas.microsoft.com/office/drawing/2014/main" id="{BC516621-40C7-4DEE-AB24-3FE6B67D0E6A}"/>
              </a:ext>
            </a:extLst>
          </p:cNvPr>
          <p:cNvSpPr/>
          <p:nvPr/>
        </p:nvSpPr>
        <p:spPr>
          <a:xfrm>
            <a:off x="196218" y="200875"/>
            <a:ext cx="1006538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kern="1200" dirty="0">
                <a:solidFill>
                  <a:srgbClr val="4472C4">
                    <a:lumMod val="50000"/>
                  </a:srgbClr>
                </a:solidFill>
                <a:latin typeface="Century Gothic" panose="020B0502020202020204" pitchFamily="34" charset="0"/>
                <a:ea typeface="+mn-ea"/>
              </a:rPr>
              <a:t>Lee las </a:t>
            </a:r>
            <a:r>
              <a:rPr lang="en-GB" sz="2200" b="1" kern="1200" dirty="0" err="1">
                <a:solidFill>
                  <a:srgbClr val="4472C4">
                    <a:lumMod val="50000"/>
                  </a:srgbClr>
                </a:solidFill>
                <a:latin typeface="Century Gothic" panose="020B0502020202020204" pitchFamily="34" charset="0"/>
                <a:ea typeface="+mn-ea"/>
              </a:rPr>
              <a:t>frases</a:t>
            </a:r>
            <a:r>
              <a:rPr lang="en-GB" sz="2200" b="1" kern="1200" dirty="0">
                <a:solidFill>
                  <a:srgbClr val="4472C4">
                    <a:lumMod val="50000"/>
                  </a:srgbClr>
                </a:solidFill>
                <a:latin typeface="Century Gothic" panose="020B0502020202020204" pitchFamily="34" charset="0"/>
                <a:ea typeface="+mn-ea"/>
              </a:rPr>
              <a:t>. </a:t>
            </a:r>
            <a:r>
              <a:rPr lang="en-GB" sz="2200" b="1" kern="1200" dirty="0" err="1">
                <a:solidFill>
                  <a:srgbClr val="4472C4">
                    <a:lumMod val="50000"/>
                  </a:srgbClr>
                </a:solidFill>
                <a:latin typeface="Century Gothic" panose="020B0502020202020204" pitchFamily="34" charset="0"/>
                <a:ea typeface="+mn-ea"/>
              </a:rPr>
              <a:t>En</a:t>
            </a:r>
            <a:r>
              <a:rPr lang="en-GB" sz="2200" b="1" kern="1200" dirty="0">
                <a:solidFill>
                  <a:srgbClr val="4472C4">
                    <a:lumMod val="50000"/>
                  </a:srgbClr>
                </a:solidFill>
                <a:latin typeface="Century Gothic" panose="020B0502020202020204" pitchFamily="34" charset="0"/>
                <a:ea typeface="+mn-ea"/>
              </a:rPr>
              <a:t> </a:t>
            </a:r>
            <a:r>
              <a:rPr lang="en-GB" sz="2200" b="1" kern="1200" dirty="0" err="1">
                <a:solidFill>
                  <a:srgbClr val="4472C4">
                    <a:lumMod val="50000"/>
                  </a:srgbClr>
                </a:solidFill>
                <a:latin typeface="Century Gothic" panose="020B0502020202020204" pitchFamily="34" charset="0"/>
                <a:ea typeface="+mn-ea"/>
              </a:rPr>
              <a:t>cada</a:t>
            </a:r>
            <a:r>
              <a:rPr lang="en-GB" sz="2200" b="1" kern="1200" dirty="0">
                <a:solidFill>
                  <a:srgbClr val="4472C4">
                    <a:lumMod val="50000"/>
                  </a:srgbClr>
                </a:solidFill>
                <a:latin typeface="Century Gothic" panose="020B0502020202020204" pitchFamily="34" charset="0"/>
                <a:ea typeface="+mn-ea"/>
              </a:rPr>
              <a:t> </a:t>
            </a:r>
            <a:r>
              <a:rPr lang="en-GB" sz="2200" b="1" kern="1200" dirty="0" err="1">
                <a:solidFill>
                  <a:srgbClr val="4472C4">
                    <a:lumMod val="50000"/>
                  </a:srgbClr>
                </a:solidFill>
                <a:latin typeface="Century Gothic" panose="020B0502020202020204" pitchFamily="34" charset="0"/>
                <a:ea typeface="+mn-ea"/>
              </a:rPr>
              <a:t>frase</a:t>
            </a:r>
            <a:r>
              <a:rPr lang="en-GB" sz="2200" b="1" kern="1200" dirty="0">
                <a:solidFill>
                  <a:srgbClr val="4472C4">
                    <a:lumMod val="50000"/>
                  </a:srgbClr>
                </a:solidFill>
                <a:latin typeface="Century Gothic" panose="020B0502020202020204" pitchFamily="34" charset="0"/>
                <a:ea typeface="+mn-ea"/>
              </a:rPr>
              <a:t> una persona dice </a:t>
            </a:r>
            <a:r>
              <a:rPr lang="en-GB" sz="2200" b="1" kern="1200" dirty="0" err="1">
                <a:solidFill>
                  <a:srgbClr val="4472C4">
                    <a:lumMod val="50000"/>
                  </a:srgbClr>
                </a:solidFill>
                <a:latin typeface="Century Gothic" panose="020B0502020202020204" pitchFamily="34" charset="0"/>
                <a:ea typeface="+mn-ea"/>
              </a:rPr>
              <a:t>su</a:t>
            </a:r>
            <a:r>
              <a:rPr lang="en-GB" sz="2200" b="1" kern="1200" dirty="0">
                <a:solidFill>
                  <a:srgbClr val="4472C4">
                    <a:lumMod val="50000"/>
                  </a:srgbClr>
                </a:solidFill>
                <a:latin typeface="Century Gothic" panose="020B0502020202020204" pitchFamily="34" charset="0"/>
                <a:ea typeface="+mn-ea"/>
              </a:rPr>
              <a:t> </a:t>
            </a:r>
            <a:r>
              <a:rPr lang="en-GB" sz="2200" b="1" kern="1200" dirty="0" err="1">
                <a:solidFill>
                  <a:srgbClr val="4472C4">
                    <a:lumMod val="50000"/>
                  </a:srgbClr>
                </a:solidFill>
                <a:latin typeface="Century Gothic" panose="020B0502020202020204" pitchFamily="34" charset="0"/>
                <a:ea typeface="+mn-ea"/>
              </a:rPr>
              <a:t>trabajo</a:t>
            </a:r>
            <a:r>
              <a:rPr lang="en-GB" sz="2200" b="1" kern="1200" dirty="0">
                <a:solidFill>
                  <a:srgbClr val="4472C4">
                    <a:lumMod val="50000"/>
                  </a:srgbClr>
                </a:solidFill>
                <a:latin typeface="Century Gothic" panose="020B0502020202020204" pitchFamily="34" charset="0"/>
                <a:ea typeface="+mn-ea"/>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kern="1200" dirty="0" err="1">
                <a:solidFill>
                  <a:srgbClr val="4472C4">
                    <a:lumMod val="50000"/>
                  </a:srgbClr>
                </a:solidFill>
                <a:latin typeface="Century Gothic" panose="020B0502020202020204" pitchFamily="34" charset="0"/>
                <a:ea typeface="+mn-ea"/>
              </a:rPr>
              <a:t>Contesta</a:t>
            </a:r>
            <a:r>
              <a:rPr lang="en-GB" sz="2200" b="1" kern="1200" dirty="0">
                <a:solidFill>
                  <a:srgbClr val="4472C4">
                    <a:lumMod val="50000"/>
                  </a:srgbClr>
                </a:solidFill>
                <a:latin typeface="Century Gothic" panose="020B0502020202020204" pitchFamily="34" charset="0"/>
                <a:ea typeface="+mn-ea"/>
              </a:rPr>
              <a:t> las </a:t>
            </a:r>
            <a:r>
              <a:rPr lang="en-GB" sz="2200" b="1" kern="1200" dirty="0" err="1">
                <a:solidFill>
                  <a:srgbClr val="4472C4">
                    <a:lumMod val="50000"/>
                  </a:srgbClr>
                </a:solidFill>
                <a:latin typeface="Century Gothic" panose="020B0502020202020204" pitchFamily="34" charset="0"/>
                <a:ea typeface="+mn-ea"/>
              </a:rPr>
              <a:t>preguntas</a:t>
            </a:r>
            <a:r>
              <a:rPr lang="en-GB" sz="2200" b="1" kern="1200" dirty="0">
                <a:solidFill>
                  <a:srgbClr val="4472C4">
                    <a:lumMod val="50000"/>
                  </a:srgbClr>
                </a:solidFill>
                <a:latin typeface="Century Gothic" panose="020B0502020202020204" pitchFamily="34" charset="0"/>
                <a:ea typeface="+mn-ea"/>
              </a:rPr>
              <a:t> con el </a:t>
            </a:r>
            <a:r>
              <a:rPr lang="en-GB" sz="2200" b="1" kern="1200" dirty="0" err="1">
                <a:solidFill>
                  <a:srgbClr val="4472C4">
                    <a:lumMod val="50000"/>
                  </a:srgbClr>
                </a:solidFill>
                <a:latin typeface="Century Gothic" panose="020B0502020202020204" pitchFamily="34" charset="0"/>
                <a:ea typeface="+mn-ea"/>
              </a:rPr>
              <a:t>nombre</a:t>
            </a:r>
            <a:r>
              <a:rPr lang="en-GB" sz="2200" b="1" kern="1200" dirty="0">
                <a:solidFill>
                  <a:srgbClr val="4472C4">
                    <a:lumMod val="50000"/>
                  </a:srgbClr>
                </a:solidFill>
                <a:latin typeface="Century Gothic" panose="020B0502020202020204" pitchFamily="34" charset="0"/>
                <a:ea typeface="+mn-ea"/>
              </a:rPr>
              <a:t> de la persona </a:t>
            </a:r>
            <a:r>
              <a:rPr lang="en-GB" sz="2200" b="1" kern="1200" dirty="0" err="1">
                <a:solidFill>
                  <a:srgbClr val="4472C4">
                    <a:lumMod val="50000"/>
                  </a:srgbClr>
                </a:solidFill>
                <a:latin typeface="Century Gothic" panose="020B0502020202020204" pitchFamily="34" charset="0"/>
                <a:ea typeface="+mn-ea"/>
              </a:rPr>
              <a:t>correcta</a:t>
            </a:r>
            <a:r>
              <a:rPr lang="en-GB" sz="2200" b="1" kern="1200" dirty="0">
                <a:solidFill>
                  <a:srgbClr val="4472C4">
                    <a:lumMod val="50000"/>
                  </a:srgbClr>
                </a:solidFill>
                <a:latin typeface="Century Gothic" panose="020B0502020202020204" pitchFamily="34" charset="0"/>
                <a:ea typeface="+mn-ea"/>
              </a:rPr>
              <a:t>.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Arial"/>
              <a:sym typeface="Arial"/>
            </a:endParaRPr>
          </a:p>
        </p:txBody>
      </p:sp>
      <p:sp>
        <p:nvSpPr>
          <p:cNvPr id="29" name="Título 28">
            <a:extLst>
              <a:ext uri="{FF2B5EF4-FFF2-40B4-BE49-F238E27FC236}">
                <a16:creationId xmlns:a16="http://schemas.microsoft.com/office/drawing/2014/main" id="{1592D12B-D3E1-E64D-90E1-F7DABF5B2AAD}"/>
              </a:ext>
            </a:extLst>
          </p:cNvPr>
          <p:cNvSpPr>
            <a:spLocks noGrp="1"/>
          </p:cNvSpPr>
          <p:nvPr>
            <p:ph type="title"/>
          </p:nvPr>
        </p:nvSpPr>
        <p:spPr>
          <a:xfrm>
            <a:off x="10843473" y="178035"/>
            <a:ext cx="1291771" cy="561180"/>
          </a:xfrm>
        </p:spPr>
        <p:txBody>
          <a:bodyPr>
            <a:normAutofit/>
          </a:bodyPr>
          <a:lstStyle/>
          <a:p>
            <a:r>
              <a:rPr lang="en-GB" sz="2000" b="1">
                <a:solidFill>
                  <a:schemeClr val="bg1"/>
                </a:solidFill>
              </a:rPr>
              <a:t>leer</a:t>
            </a:r>
            <a:endParaRPr lang="es-GB" sz="2000" b="1" dirty="0">
              <a:solidFill>
                <a:schemeClr val="bg1"/>
              </a:solidFill>
            </a:endParaRPr>
          </a:p>
        </p:txBody>
      </p:sp>
      <p:sp>
        <p:nvSpPr>
          <p:cNvPr id="16" name="TextBox 15"/>
          <p:cNvSpPr txBox="1"/>
          <p:nvPr/>
        </p:nvSpPr>
        <p:spPr>
          <a:xfrm>
            <a:off x="137307" y="1999930"/>
            <a:ext cx="981635" cy="400110"/>
          </a:xfrm>
          <a:prstGeom prst="rect">
            <a:avLst/>
          </a:prstGeom>
          <a:noFill/>
        </p:spPr>
        <p:txBody>
          <a:bodyPr wrap="square" rtlCol="0">
            <a:spAutoFit/>
          </a:bodyPr>
          <a:lstStyle/>
          <a:p>
            <a:pPr algn="l"/>
            <a:r>
              <a:rPr lang="en-GB" sz="2000" b="1">
                <a:solidFill>
                  <a:schemeClr val="accent5">
                    <a:lumMod val="50000"/>
                  </a:schemeClr>
                </a:solidFill>
                <a:latin typeface="+mj-lt"/>
              </a:rPr>
              <a:t>Asun</a:t>
            </a:r>
            <a:endParaRPr lang="en-GB" sz="2000" b="1" dirty="0">
              <a:solidFill>
                <a:schemeClr val="accent5">
                  <a:lumMod val="50000"/>
                </a:schemeClr>
              </a:solidFill>
              <a:latin typeface="+mj-lt"/>
            </a:endParaRPr>
          </a:p>
        </p:txBody>
      </p:sp>
      <p:sp>
        <p:nvSpPr>
          <p:cNvPr id="20" name="TextBox 19"/>
          <p:cNvSpPr txBox="1"/>
          <p:nvPr/>
        </p:nvSpPr>
        <p:spPr>
          <a:xfrm>
            <a:off x="228102" y="4618262"/>
            <a:ext cx="1417535" cy="400110"/>
          </a:xfrm>
          <a:prstGeom prst="rect">
            <a:avLst/>
          </a:prstGeom>
          <a:noFill/>
        </p:spPr>
        <p:txBody>
          <a:bodyPr wrap="square" rtlCol="0">
            <a:spAutoFit/>
          </a:bodyPr>
          <a:lstStyle/>
          <a:p>
            <a:pPr algn="l"/>
            <a:r>
              <a:rPr lang="en-GB" sz="2000" b="1">
                <a:solidFill>
                  <a:schemeClr val="accent5">
                    <a:lumMod val="50000"/>
                  </a:schemeClr>
                </a:solidFill>
                <a:latin typeface="+mj-lt"/>
              </a:rPr>
              <a:t>Who…</a:t>
            </a:r>
            <a:endParaRPr lang="en-GB" sz="2000" b="1" dirty="0">
              <a:solidFill>
                <a:schemeClr val="accent5">
                  <a:lumMod val="50000"/>
                </a:schemeClr>
              </a:solidFill>
              <a:latin typeface="+mj-lt"/>
            </a:endParaRPr>
          </a:p>
        </p:txBody>
      </p:sp>
      <p:sp>
        <p:nvSpPr>
          <p:cNvPr id="66" name="TextBox 65"/>
          <p:cNvSpPr txBox="1"/>
          <p:nvPr/>
        </p:nvSpPr>
        <p:spPr>
          <a:xfrm>
            <a:off x="250547" y="5017054"/>
            <a:ext cx="4030163" cy="400110"/>
          </a:xfrm>
          <a:prstGeom prst="rect">
            <a:avLst/>
          </a:prstGeom>
          <a:noFill/>
        </p:spPr>
        <p:txBody>
          <a:bodyPr wrap="square" rtlCol="0">
            <a:spAutoFit/>
          </a:bodyPr>
          <a:lstStyle/>
          <a:p>
            <a:pPr algn="l"/>
            <a:r>
              <a:rPr lang="en-GB" sz="2000" b="1">
                <a:solidFill>
                  <a:schemeClr val="accent5">
                    <a:lumMod val="50000"/>
                  </a:schemeClr>
                </a:solidFill>
                <a:latin typeface="+mj-lt"/>
              </a:rPr>
              <a:t>1) </a:t>
            </a:r>
            <a:r>
              <a:rPr lang="en-GB" sz="2000">
                <a:solidFill>
                  <a:schemeClr val="accent5">
                    <a:lumMod val="50000"/>
                  </a:schemeClr>
                </a:solidFill>
                <a:latin typeface="+mj-lt"/>
              </a:rPr>
              <a:t>was / used to be a nurse?</a:t>
            </a:r>
            <a:endParaRPr lang="en-GB" sz="2000" dirty="0">
              <a:solidFill>
                <a:schemeClr val="accent5">
                  <a:lumMod val="50000"/>
                </a:schemeClr>
              </a:solidFill>
              <a:latin typeface="+mj-lt"/>
            </a:endParaRPr>
          </a:p>
        </p:txBody>
      </p:sp>
      <p:sp>
        <p:nvSpPr>
          <p:cNvPr id="67" name="TextBox 66"/>
          <p:cNvSpPr txBox="1"/>
          <p:nvPr/>
        </p:nvSpPr>
        <p:spPr>
          <a:xfrm>
            <a:off x="267892" y="5451639"/>
            <a:ext cx="4030163" cy="400110"/>
          </a:xfrm>
          <a:prstGeom prst="rect">
            <a:avLst/>
          </a:prstGeom>
          <a:noFill/>
        </p:spPr>
        <p:txBody>
          <a:bodyPr wrap="square" rtlCol="0">
            <a:spAutoFit/>
          </a:bodyPr>
          <a:lstStyle/>
          <a:p>
            <a:pPr algn="l"/>
            <a:r>
              <a:rPr lang="en-GB" sz="2000" b="1">
                <a:solidFill>
                  <a:schemeClr val="accent5">
                    <a:lumMod val="50000"/>
                  </a:schemeClr>
                </a:solidFill>
                <a:latin typeface="+mj-lt"/>
              </a:rPr>
              <a:t>2) </a:t>
            </a:r>
            <a:r>
              <a:rPr lang="en-GB" sz="2000">
                <a:solidFill>
                  <a:schemeClr val="accent5">
                    <a:lumMod val="50000"/>
                  </a:schemeClr>
                </a:solidFill>
                <a:latin typeface="+mj-lt"/>
              </a:rPr>
              <a:t>is a lawyer?</a:t>
            </a:r>
            <a:endParaRPr lang="en-GB" sz="2000" dirty="0">
              <a:solidFill>
                <a:schemeClr val="accent5">
                  <a:lumMod val="50000"/>
                </a:schemeClr>
              </a:solidFill>
              <a:latin typeface="+mj-lt"/>
            </a:endParaRPr>
          </a:p>
        </p:txBody>
      </p:sp>
      <p:sp>
        <p:nvSpPr>
          <p:cNvPr id="68" name="Rounded Rectangular Callout 67">
            <a:extLst>
              <a:ext uri="{FF2B5EF4-FFF2-40B4-BE49-F238E27FC236}">
                <a16:creationId xmlns:a16="http://schemas.microsoft.com/office/drawing/2014/main" id="{08C18B58-90E9-5F4A-A5B7-C5490AB97589}"/>
              </a:ext>
            </a:extLst>
          </p:cNvPr>
          <p:cNvSpPr/>
          <p:nvPr/>
        </p:nvSpPr>
        <p:spPr>
          <a:xfrm>
            <a:off x="4772323" y="1919288"/>
            <a:ext cx="2550271" cy="458253"/>
          </a:xfrm>
          <a:prstGeom prst="wedgeRoundRectCallout">
            <a:avLst>
              <a:gd name="adj1" fmla="val 9432"/>
              <a:gd name="adj2" fmla="val -9472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rPr>
              <a:t>Soy</a:t>
            </a:r>
            <a:r>
              <a:rPr lang="en-GB" sz="2000" kern="1200" dirty="0">
                <a:solidFill>
                  <a:srgbClr val="002060"/>
                </a:solidFill>
                <a:latin typeface="Century Gothic" panose="020F0302020204030204"/>
              </a:rPr>
              <a:t> </a:t>
            </a:r>
            <a:r>
              <a:rPr lang="en-GB" sz="2000" kern="1200" dirty="0" err="1">
                <a:solidFill>
                  <a:srgbClr val="002060"/>
                </a:solidFill>
                <a:latin typeface="Century Gothic" panose="020F0302020204030204"/>
              </a:rPr>
              <a:t>enfermero</a:t>
            </a:r>
            <a:r>
              <a:rPr lang="en-GB" sz="2000" kern="1200" dirty="0">
                <a:solidFill>
                  <a:srgbClr val="002060"/>
                </a:solidFill>
                <a:latin typeface="Century Gothic" panose="020F0302020204030204"/>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sp>
        <p:nvSpPr>
          <p:cNvPr id="71" name="TextBox 70"/>
          <p:cNvSpPr txBox="1"/>
          <p:nvPr/>
        </p:nvSpPr>
        <p:spPr>
          <a:xfrm>
            <a:off x="5747626" y="1244316"/>
            <a:ext cx="981635" cy="400110"/>
          </a:xfrm>
          <a:prstGeom prst="rect">
            <a:avLst/>
          </a:prstGeom>
          <a:noFill/>
        </p:spPr>
        <p:txBody>
          <a:bodyPr wrap="square" rtlCol="0">
            <a:spAutoFit/>
          </a:bodyPr>
          <a:lstStyle/>
          <a:p>
            <a:pPr algn="l"/>
            <a:r>
              <a:rPr lang="en-GB" sz="2000" b="1">
                <a:solidFill>
                  <a:schemeClr val="accent5">
                    <a:lumMod val="50000"/>
                  </a:schemeClr>
                </a:solidFill>
                <a:latin typeface="+mj-lt"/>
              </a:rPr>
              <a:t>Rafa</a:t>
            </a:r>
            <a:endParaRPr lang="en-GB" sz="2000" b="1" dirty="0">
              <a:solidFill>
                <a:schemeClr val="accent5">
                  <a:lumMod val="50000"/>
                </a:schemeClr>
              </a:solidFill>
              <a:latin typeface="+mj-lt"/>
            </a:endParaRPr>
          </a:p>
        </p:txBody>
      </p:sp>
      <p:sp>
        <p:nvSpPr>
          <p:cNvPr id="72" name="Rounded Rectangular Callout 71">
            <a:extLst>
              <a:ext uri="{FF2B5EF4-FFF2-40B4-BE49-F238E27FC236}">
                <a16:creationId xmlns:a16="http://schemas.microsoft.com/office/drawing/2014/main" id="{08C18B58-90E9-5F4A-A5B7-C5490AB97589}"/>
              </a:ext>
            </a:extLst>
          </p:cNvPr>
          <p:cNvSpPr/>
          <p:nvPr/>
        </p:nvSpPr>
        <p:spPr>
          <a:xfrm>
            <a:off x="9449041" y="1590990"/>
            <a:ext cx="2518050" cy="479736"/>
          </a:xfrm>
          <a:prstGeom prst="wedgeRoundRectCallout">
            <a:avLst>
              <a:gd name="adj1" fmla="val -36543"/>
              <a:gd name="adj2" fmla="val -7809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sym typeface="Arial"/>
              </a:rPr>
              <a:t>Era periodista.</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sp>
        <p:nvSpPr>
          <p:cNvPr id="75" name="TextBox 74"/>
          <p:cNvSpPr txBox="1"/>
          <p:nvPr/>
        </p:nvSpPr>
        <p:spPr>
          <a:xfrm>
            <a:off x="4140032" y="4982579"/>
            <a:ext cx="1245978" cy="400110"/>
          </a:xfrm>
          <a:prstGeom prst="rect">
            <a:avLst/>
          </a:prstGeom>
          <a:noFill/>
        </p:spPr>
        <p:txBody>
          <a:bodyPr wrap="square" rtlCol="0">
            <a:spAutoFit/>
          </a:bodyPr>
          <a:lstStyle/>
          <a:p>
            <a:pPr algn="l"/>
            <a:r>
              <a:rPr lang="en-GB" sz="2000" b="1">
                <a:solidFill>
                  <a:schemeClr val="accent2"/>
                </a:solidFill>
                <a:latin typeface="+mj-lt"/>
              </a:rPr>
              <a:t>Nerea</a:t>
            </a:r>
            <a:endParaRPr lang="en-GB" sz="2000" b="1" dirty="0">
              <a:solidFill>
                <a:schemeClr val="accent2"/>
              </a:solidFill>
              <a:latin typeface="+mj-lt"/>
            </a:endParaRPr>
          </a:p>
        </p:txBody>
      </p:sp>
      <p:sp>
        <p:nvSpPr>
          <p:cNvPr id="76" name="TextBox 75"/>
          <p:cNvSpPr txBox="1"/>
          <p:nvPr/>
        </p:nvSpPr>
        <p:spPr>
          <a:xfrm>
            <a:off x="4134997" y="5443511"/>
            <a:ext cx="1476009" cy="400110"/>
          </a:xfrm>
          <a:prstGeom prst="rect">
            <a:avLst/>
          </a:prstGeom>
          <a:noFill/>
        </p:spPr>
        <p:txBody>
          <a:bodyPr wrap="square" rtlCol="0">
            <a:spAutoFit/>
          </a:bodyPr>
          <a:lstStyle/>
          <a:p>
            <a:pPr algn="l"/>
            <a:r>
              <a:rPr lang="en-GB" sz="2000" b="1" dirty="0">
                <a:solidFill>
                  <a:schemeClr val="accent2"/>
                </a:solidFill>
                <a:latin typeface="+mj-lt"/>
              </a:rPr>
              <a:t>Álvaro</a:t>
            </a:r>
          </a:p>
        </p:txBody>
      </p:sp>
      <p:sp>
        <p:nvSpPr>
          <p:cNvPr id="96" name="TextBox 95"/>
          <p:cNvSpPr txBox="1"/>
          <p:nvPr/>
        </p:nvSpPr>
        <p:spPr>
          <a:xfrm>
            <a:off x="276872" y="5912571"/>
            <a:ext cx="4951115" cy="400110"/>
          </a:xfrm>
          <a:prstGeom prst="rect">
            <a:avLst/>
          </a:prstGeom>
          <a:noFill/>
        </p:spPr>
        <p:txBody>
          <a:bodyPr wrap="square" rtlCol="0">
            <a:spAutoFit/>
          </a:bodyPr>
          <a:lstStyle/>
          <a:p>
            <a:pPr algn="l"/>
            <a:r>
              <a:rPr lang="en-GB" sz="2000" b="1">
                <a:solidFill>
                  <a:schemeClr val="accent5">
                    <a:lumMod val="50000"/>
                  </a:schemeClr>
                </a:solidFill>
                <a:latin typeface="+mj-lt"/>
              </a:rPr>
              <a:t>3) </a:t>
            </a:r>
            <a:r>
              <a:rPr lang="en-GB" sz="2000">
                <a:solidFill>
                  <a:schemeClr val="accent5">
                    <a:lumMod val="50000"/>
                  </a:schemeClr>
                </a:solidFill>
                <a:latin typeface="+mj-lt"/>
              </a:rPr>
              <a:t>was / used to be a metro driver?</a:t>
            </a:r>
            <a:endParaRPr lang="en-GB" sz="2000" dirty="0">
              <a:solidFill>
                <a:schemeClr val="accent5">
                  <a:lumMod val="50000"/>
                </a:schemeClr>
              </a:solidFill>
              <a:latin typeface="+mj-lt"/>
            </a:endParaRPr>
          </a:p>
        </p:txBody>
      </p:sp>
      <p:sp>
        <p:nvSpPr>
          <p:cNvPr id="97" name="TextBox 96"/>
          <p:cNvSpPr txBox="1"/>
          <p:nvPr/>
        </p:nvSpPr>
        <p:spPr>
          <a:xfrm>
            <a:off x="4844440" y="5912486"/>
            <a:ext cx="1467028" cy="400110"/>
          </a:xfrm>
          <a:prstGeom prst="rect">
            <a:avLst/>
          </a:prstGeom>
          <a:noFill/>
        </p:spPr>
        <p:txBody>
          <a:bodyPr wrap="square" rtlCol="0">
            <a:spAutoFit/>
          </a:bodyPr>
          <a:lstStyle/>
          <a:p>
            <a:pPr algn="l"/>
            <a:r>
              <a:rPr lang="en-GB" sz="2000" b="1" dirty="0" err="1">
                <a:solidFill>
                  <a:schemeClr val="accent2"/>
                </a:solidFill>
                <a:latin typeface="+mj-lt"/>
              </a:rPr>
              <a:t>Asun</a:t>
            </a:r>
            <a:endParaRPr lang="en-GB" sz="2000" b="1" dirty="0">
              <a:solidFill>
                <a:schemeClr val="accent2"/>
              </a:solidFill>
              <a:latin typeface="+mj-lt"/>
            </a:endParaRPr>
          </a:p>
        </p:txBody>
      </p:sp>
      <p:sp>
        <p:nvSpPr>
          <p:cNvPr id="100" name="TextBox 99"/>
          <p:cNvSpPr txBox="1"/>
          <p:nvPr/>
        </p:nvSpPr>
        <p:spPr>
          <a:xfrm>
            <a:off x="8436523" y="3926968"/>
            <a:ext cx="981635" cy="400110"/>
          </a:xfrm>
          <a:prstGeom prst="rect">
            <a:avLst/>
          </a:prstGeom>
          <a:noFill/>
        </p:spPr>
        <p:txBody>
          <a:bodyPr wrap="square" rtlCol="0">
            <a:spAutoFit/>
          </a:bodyPr>
          <a:lstStyle/>
          <a:p>
            <a:pPr algn="l"/>
            <a:r>
              <a:rPr lang="en-GB" sz="2000" b="1">
                <a:solidFill>
                  <a:schemeClr val="accent5">
                    <a:lumMod val="50000"/>
                  </a:schemeClr>
                </a:solidFill>
                <a:latin typeface="+mj-lt"/>
              </a:rPr>
              <a:t>Carlos</a:t>
            </a:r>
            <a:endParaRPr lang="en-GB" sz="2000" b="1" dirty="0">
              <a:solidFill>
                <a:schemeClr val="accent5">
                  <a:lumMod val="50000"/>
                </a:schemeClr>
              </a:solidFill>
              <a:latin typeface="+mj-lt"/>
            </a:endParaRPr>
          </a:p>
        </p:txBody>
      </p:sp>
      <p:sp>
        <p:nvSpPr>
          <p:cNvPr id="101" name="TextBox 100"/>
          <p:cNvSpPr txBox="1"/>
          <p:nvPr/>
        </p:nvSpPr>
        <p:spPr>
          <a:xfrm>
            <a:off x="8773829" y="971458"/>
            <a:ext cx="981635" cy="400110"/>
          </a:xfrm>
          <a:prstGeom prst="rect">
            <a:avLst/>
          </a:prstGeom>
          <a:noFill/>
        </p:spPr>
        <p:txBody>
          <a:bodyPr wrap="square" rtlCol="0">
            <a:spAutoFit/>
          </a:bodyPr>
          <a:lstStyle/>
          <a:p>
            <a:pPr algn="l"/>
            <a:r>
              <a:rPr lang="en-GB" sz="2000" b="1">
                <a:solidFill>
                  <a:schemeClr val="accent5">
                    <a:lumMod val="50000"/>
                  </a:schemeClr>
                </a:solidFill>
                <a:latin typeface="+mj-lt"/>
              </a:rPr>
              <a:t>María</a:t>
            </a:r>
            <a:endParaRPr lang="en-GB" sz="2000" b="1" dirty="0">
              <a:solidFill>
                <a:schemeClr val="accent5">
                  <a:lumMod val="50000"/>
                </a:schemeClr>
              </a:solidFill>
              <a:latin typeface="+mj-lt"/>
            </a:endParaRPr>
          </a:p>
        </p:txBody>
      </p:sp>
      <p:sp>
        <p:nvSpPr>
          <p:cNvPr id="106" name="TextBox 105"/>
          <p:cNvSpPr txBox="1"/>
          <p:nvPr/>
        </p:nvSpPr>
        <p:spPr>
          <a:xfrm>
            <a:off x="5697064" y="5243389"/>
            <a:ext cx="4030163" cy="400110"/>
          </a:xfrm>
          <a:prstGeom prst="rect">
            <a:avLst/>
          </a:prstGeom>
          <a:noFill/>
        </p:spPr>
        <p:txBody>
          <a:bodyPr wrap="square" rtlCol="0">
            <a:spAutoFit/>
          </a:bodyPr>
          <a:lstStyle/>
          <a:p>
            <a:pPr algn="l"/>
            <a:r>
              <a:rPr lang="en-GB" sz="2000" b="1">
                <a:solidFill>
                  <a:schemeClr val="accent5">
                    <a:lumMod val="50000"/>
                  </a:schemeClr>
                </a:solidFill>
                <a:latin typeface="+mj-lt"/>
              </a:rPr>
              <a:t>4) </a:t>
            </a:r>
            <a:r>
              <a:rPr lang="en-GB" sz="2000">
                <a:solidFill>
                  <a:schemeClr val="accent5">
                    <a:lumMod val="50000"/>
                  </a:schemeClr>
                </a:solidFill>
                <a:latin typeface="+mj-lt"/>
              </a:rPr>
              <a:t>is a shop assistant? </a:t>
            </a:r>
            <a:endParaRPr lang="en-GB" sz="2000" dirty="0">
              <a:solidFill>
                <a:schemeClr val="accent5">
                  <a:lumMod val="50000"/>
                </a:schemeClr>
              </a:solidFill>
              <a:latin typeface="+mj-lt"/>
            </a:endParaRPr>
          </a:p>
        </p:txBody>
      </p:sp>
      <p:sp>
        <p:nvSpPr>
          <p:cNvPr id="107" name="TextBox 106"/>
          <p:cNvSpPr txBox="1"/>
          <p:nvPr/>
        </p:nvSpPr>
        <p:spPr>
          <a:xfrm>
            <a:off x="5714409" y="5677974"/>
            <a:ext cx="4410714" cy="400110"/>
          </a:xfrm>
          <a:prstGeom prst="rect">
            <a:avLst/>
          </a:prstGeom>
          <a:noFill/>
        </p:spPr>
        <p:txBody>
          <a:bodyPr wrap="square" rtlCol="0">
            <a:spAutoFit/>
          </a:bodyPr>
          <a:lstStyle/>
          <a:p>
            <a:pPr algn="l"/>
            <a:r>
              <a:rPr lang="en-GB" sz="2000" b="1">
                <a:solidFill>
                  <a:schemeClr val="accent5">
                    <a:lumMod val="50000"/>
                  </a:schemeClr>
                </a:solidFill>
                <a:latin typeface="+mj-lt"/>
              </a:rPr>
              <a:t>5) </a:t>
            </a:r>
            <a:r>
              <a:rPr lang="en-GB" sz="2000">
                <a:solidFill>
                  <a:schemeClr val="accent5">
                    <a:lumMod val="50000"/>
                  </a:schemeClr>
                </a:solidFill>
                <a:latin typeface="+mj-lt"/>
              </a:rPr>
              <a:t>was / used to be a journalist?</a:t>
            </a:r>
            <a:endParaRPr lang="en-GB" sz="2000" dirty="0">
              <a:solidFill>
                <a:schemeClr val="accent5">
                  <a:lumMod val="50000"/>
                </a:schemeClr>
              </a:solidFill>
              <a:latin typeface="+mj-lt"/>
            </a:endParaRPr>
          </a:p>
        </p:txBody>
      </p:sp>
      <p:sp>
        <p:nvSpPr>
          <p:cNvPr id="108" name="TextBox 107"/>
          <p:cNvSpPr txBox="1"/>
          <p:nvPr/>
        </p:nvSpPr>
        <p:spPr>
          <a:xfrm>
            <a:off x="9916218" y="5208865"/>
            <a:ext cx="1245978" cy="400110"/>
          </a:xfrm>
          <a:prstGeom prst="rect">
            <a:avLst/>
          </a:prstGeom>
          <a:noFill/>
        </p:spPr>
        <p:txBody>
          <a:bodyPr wrap="square" rtlCol="0">
            <a:spAutoFit/>
          </a:bodyPr>
          <a:lstStyle/>
          <a:p>
            <a:pPr algn="l"/>
            <a:r>
              <a:rPr lang="en-GB" sz="2000" b="1">
                <a:solidFill>
                  <a:schemeClr val="accent2"/>
                </a:solidFill>
                <a:latin typeface="+mj-lt"/>
              </a:rPr>
              <a:t>David</a:t>
            </a:r>
            <a:endParaRPr lang="en-GB" sz="2000" b="1" dirty="0">
              <a:solidFill>
                <a:schemeClr val="accent2"/>
              </a:solidFill>
              <a:latin typeface="+mj-lt"/>
            </a:endParaRPr>
          </a:p>
        </p:txBody>
      </p:sp>
      <p:sp>
        <p:nvSpPr>
          <p:cNvPr id="109" name="TextBox 108"/>
          <p:cNvSpPr txBox="1"/>
          <p:nvPr/>
        </p:nvSpPr>
        <p:spPr>
          <a:xfrm>
            <a:off x="9907237" y="5643499"/>
            <a:ext cx="1476009" cy="400110"/>
          </a:xfrm>
          <a:prstGeom prst="rect">
            <a:avLst/>
          </a:prstGeom>
          <a:noFill/>
        </p:spPr>
        <p:txBody>
          <a:bodyPr wrap="square" rtlCol="0">
            <a:spAutoFit/>
          </a:bodyPr>
          <a:lstStyle/>
          <a:p>
            <a:pPr algn="l"/>
            <a:r>
              <a:rPr lang="en-GB" sz="2000" b="1" dirty="0">
                <a:solidFill>
                  <a:schemeClr val="accent2"/>
                </a:solidFill>
                <a:latin typeface="+mj-lt"/>
              </a:rPr>
              <a:t>María</a:t>
            </a:r>
          </a:p>
        </p:txBody>
      </p:sp>
      <p:sp>
        <p:nvSpPr>
          <p:cNvPr id="112" name="Rounded Rectangular Callout 111">
            <a:extLst>
              <a:ext uri="{FF2B5EF4-FFF2-40B4-BE49-F238E27FC236}">
                <a16:creationId xmlns:a16="http://schemas.microsoft.com/office/drawing/2014/main" id="{08C18B58-90E9-5F4A-A5B7-C5490AB97589}"/>
              </a:ext>
            </a:extLst>
          </p:cNvPr>
          <p:cNvSpPr/>
          <p:nvPr/>
        </p:nvSpPr>
        <p:spPr>
          <a:xfrm>
            <a:off x="1391639" y="2365310"/>
            <a:ext cx="2384792" cy="458253"/>
          </a:xfrm>
          <a:prstGeom prst="wedgeRoundRectCallout">
            <a:avLst>
              <a:gd name="adj1" fmla="val 58105"/>
              <a:gd name="adj2" fmla="val 1612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sym typeface="Arial"/>
              </a:rPr>
              <a:t>Era dependiente.</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sp>
        <p:nvSpPr>
          <p:cNvPr id="115" name="Rounded Rectangular Callout 114">
            <a:extLst>
              <a:ext uri="{FF2B5EF4-FFF2-40B4-BE49-F238E27FC236}">
                <a16:creationId xmlns:a16="http://schemas.microsoft.com/office/drawing/2014/main" id="{08C18B58-90E9-5F4A-A5B7-C5490AB97589}"/>
              </a:ext>
            </a:extLst>
          </p:cNvPr>
          <p:cNvSpPr/>
          <p:nvPr/>
        </p:nvSpPr>
        <p:spPr>
          <a:xfrm>
            <a:off x="8622338" y="2421071"/>
            <a:ext cx="2156093" cy="479736"/>
          </a:xfrm>
          <a:prstGeom prst="wedgeRoundRectCallout">
            <a:avLst>
              <a:gd name="adj1" fmla="val -59556"/>
              <a:gd name="adj2" fmla="val -4103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sym typeface="Arial"/>
              </a:rPr>
              <a:t>Soy abogado.</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sp>
        <p:nvSpPr>
          <p:cNvPr id="118" name="Rounded Rectangular Callout 117">
            <a:extLst>
              <a:ext uri="{FF2B5EF4-FFF2-40B4-BE49-F238E27FC236}">
                <a16:creationId xmlns:a16="http://schemas.microsoft.com/office/drawing/2014/main" id="{08C18B58-90E9-5F4A-A5B7-C5490AB97589}"/>
              </a:ext>
            </a:extLst>
          </p:cNvPr>
          <p:cNvSpPr/>
          <p:nvPr/>
        </p:nvSpPr>
        <p:spPr>
          <a:xfrm>
            <a:off x="9534461" y="3304036"/>
            <a:ext cx="2379874" cy="451404"/>
          </a:xfrm>
          <a:prstGeom prst="wedgeRoundRectCallout">
            <a:avLst>
              <a:gd name="adj1" fmla="val -64818"/>
              <a:gd name="adj2" fmla="val -4433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sym typeface="Arial"/>
              </a:rPr>
              <a:t>Soy periodista.</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sp>
        <p:nvSpPr>
          <p:cNvPr id="122" name="Rounded Rectangular Callout 121">
            <a:extLst>
              <a:ext uri="{FF2B5EF4-FFF2-40B4-BE49-F238E27FC236}">
                <a16:creationId xmlns:a16="http://schemas.microsoft.com/office/drawing/2014/main" id="{08C18B58-90E9-5F4A-A5B7-C5490AB97589}"/>
              </a:ext>
            </a:extLst>
          </p:cNvPr>
          <p:cNvSpPr/>
          <p:nvPr/>
        </p:nvSpPr>
        <p:spPr>
          <a:xfrm>
            <a:off x="5531268" y="3576876"/>
            <a:ext cx="2269323" cy="458253"/>
          </a:xfrm>
          <a:prstGeom prst="wedgeRoundRectCallout">
            <a:avLst>
              <a:gd name="adj1" fmla="val -23933"/>
              <a:gd name="adj2" fmla="val -7809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sym typeface="Arial"/>
              </a:rPr>
              <a:t>Era enfermera.</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sp>
        <p:nvSpPr>
          <p:cNvPr id="125" name="TextBox 124"/>
          <p:cNvSpPr txBox="1"/>
          <p:nvPr/>
        </p:nvSpPr>
        <p:spPr>
          <a:xfrm>
            <a:off x="5217499" y="3038420"/>
            <a:ext cx="981635" cy="400110"/>
          </a:xfrm>
          <a:prstGeom prst="rect">
            <a:avLst/>
          </a:prstGeom>
          <a:noFill/>
        </p:spPr>
        <p:txBody>
          <a:bodyPr wrap="square" rtlCol="0">
            <a:spAutoFit/>
          </a:bodyPr>
          <a:lstStyle/>
          <a:p>
            <a:pPr algn="l"/>
            <a:r>
              <a:rPr lang="en-GB" sz="2000" b="1">
                <a:solidFill>
                  <a:schemeClr val="accent5">
                    <a:lumMod val="50000"/>
                  </a:schemeClr>
                </a:solidFill>
                <a:latin typeface="+mj-lt"/>
              </a:rPr>
              <a:t>Nerea</a:t>
            </a:r>
            <a:endParaRPr lang="en-GB" sz="2000" b="1" dirty="0">
              <a:solidFill>
                <a:schemeClr val="accent5">
                  <a:lumMod val="50000"/>
                </a:schemeClr>
              </a:solidFill>
              <a:latin typeface="+mj-lt"/>
            </a:endParaRPr>
          </a:p>
        </p:txBody>
      </p:sp>
      <p:sp>
        <p:nvSpPr>
          <p:cNvPr id="126" name="Rounded Rectangular Callout 125">
            <a:extLst>
              <a:ext uri="{FF2B5EF4-FFF2-40B4-BE49-F238E27FC236}">
                <a16:creationId xmlns:a16="http://schemas.microsoft.com/office/drawing/2014/main" id="{08C18B58-90E9-5F4A-A5B7-C5490AB97589}"/>
              </a:ext>
            </a:extLst>
          </p:cNvPr>
          <p:cNvSpPr/>
          <p:nvPr/>
        </p:nvSpPr>
        <p:spPr>
          <a:xfrm>
            <a:off x="1132774" y="3377607"/>
            <a:ext cx="2080326" cy="479736"/>
          </a:xfrm>
          <a:prstGeom prst="wedgeRoundRectCallout">
            <a:avLst>
              <a:gd name="adj1" fmla="val -58903"/>
              <a:gd name="adj2" fmla="val -3838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sym typeface="Arial"/>
              </a:rPr>
              <a:t>Era</a:t>
            </a:r>
            <a:r>
              <a:rPr kumimoji="0" lang="en-GB" sz="2000" b="0" i="0" u="none" strike="noStrike" kern="1200" cap="none" spc="0" normalizeH="0" noProof="0">
                <a:ln>
                  <a:noFill/>
                </a:ln>
                <a:solidFill>
                  <a:srgbClr val="002060"/>
                </a:solidFill>
                <a:effectLst/>
                <a:uLnTx/>
                <a:uFillTx/>
                <a:latin typeface="Century Gothic" panose="020F0302020204030204"/>
                <a:ea typeface="+mn-ea"/>
                <a:cs typeface="+mn-cs"/>
                <a:sym typeface="Arial"/>
              </a:rPr>
              <a:t> abogado.</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sp>
        <p:nvSpPr>
          <p:cNvPr id="132" name="TextBox 131"/>
          <p:cNvSpPr txBox="1"/>
          <p:nvPr/>
        </p:nvSpPr>
        <p:spPr>
          <a:xfrm>
            <a:off x="23501" y="3798948"/>
            <a:ext cx="1124418" cy="400110"/>
          </a:xfrm>
          <a:prstGeom prst="rect">
            <a:avLst/>
          </a:prstGeom>
          <a:noFill/>
        </p:spPr>
        <p:txBody>
          <a:bodyPr wrap="square" rtlCol="0">
            <a:spAutoFit/>
          </a:bodyPr>
          <a:lstStyle/>
          <a:p>
            <a:pPr algn="l"/>
            <a:r>
              <a:rPr lang="en-GB" sz="2000" b="1">
                <a:solidFill>
                  <a:schemeClr val="accent5">
                    <a:lumMod val="50000"/>
                  </a:schemeClr>
                </a:solidFill>
                <a:latin typeface="+mj-lt"/>
              </a:rPr>
              <a:t>Adrián</a:t>
            </a:r>
            <a:endParaRPr lang="en-GB" sz="2000" b="1" dirty="0">
              <a:solidFill>
                <a:schemeClr val="accent5">
                  <a:lumMod val="50000"/>
                </a:schemeClr>
              </a:solidFill>
              <a:latin typeface="+mj-lt"/>
            </a:endParaRPr>
          </a:p>
        </p:txBody>
      </p:sp>
      <p:sp>
        <p:nvSpPr>
          <p:cNvPr id="133" name="Rounded Rectangular Callout 132">
            <a:extLst>
              <a:ext uri="{FF2B5EF4-FFF2-40B4-BE49-F238E27FC236}">
                <a16:creationId xmlns:a16="http://schemas.microsoft.com/office/drawing/2014/main" id="{08C18B58-90E9-5F4A-A5B7-C5490AB97589}"/>
              </a:ext>
            </a:extLst>
          </p:cNvPr>
          <p:cNvSpPr/>
          <p:nvPr/>
        </p:nvSpPr>
        <p:spPr>
          <a:xfrm>
            <a:off x="1730006" y="4268390"/>
            <a:ext cx="2433983" cy="458253"/>
          </a:xfrm>
          <a:prstGeom prst="wedgeRoundRectCallout">
            <a:avLst>
              <a:gd name="adj1" fmla="val 56277"/>
              <a:gd name="adj2" fmla="val 227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sym typeface="Arial"/>
              </a:rPr>
              <a:t>Soy dependiente.</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sp>
        <p:nvSpPr>
          <p:cNvPr id="136" name="Rounded Rectangular Callout 135">
            <a:extLst>
              <a:ext uri="{FF2B5EF4-FFF2-40B4-BE49-F238E27FC236}">
                <a16:creationId xmlns:a16="http://schemas.microsoft.com/office/drawing/2014/main" id="{08C18B58-90E9-5F4A-A5B7-C5490AB97589}"/>
              </a:ext>
            </a:extLst>
          </p:cNvPr>
          <p:cNvSpPr/>
          <p:nvPr/>
        </p:nvSpPr>
        <p:spPr>
          <a:xfrm>
            <a:off x="7048918" y="4525232"/>
            <a:ext cx="3659148" cy="479736"/>
          </a:xfrm>
          <a:prstGeom prst="wedgeRoundRectCallout">
            <a:avLst>
              <a:gd name="adj1" fmla="val 56193"/>
              <a:gd name="adj2" fmla="val 1455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sym typeface="Arial"/>
              </a:rPr>
              <a:t>Soy conductora de metro.</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sym typeface="Arial"/>
            </a:endParaRPr>
          </a:p>
        </p:txBody>
      </p:sp>
      <p:sp>
        <p:nvSpPr>
          <p:cNvPr id="139" name="TextBox 138"/>
          <p:cNvSpPr txBox="1"/>
          <p:nvPr/>
        </p:nvSpPr>
        <p:spPr>
          <a:xfrm>
            <a:off x="3900586" y="2969369"/>
            <a:ext cx="981635" cy="400110"/>
          </a:xfrm>
          <a:prstGeom prst="rect">
            <a:avLst/>
          </a:prstGeom>
          <a:noFill/>
        </p:spPr>
        <p:txBody>
          <a:bodyPr wrap="square" rtlCol="0">
            <a:spAutoFit/>
          </a:bodyPr>
          <a:lstStyle/>
          <a:p>
            <a:pPr algn="l"/>
            <a:r>
              <a:rPr lang="en-GB" sz="2000" b="1">
                <a:solidFill>
                  <a:schemeClr val="accent5">
                    <a:lumMod val="50000"/>
                  </a:schemeClr>
                </a:solidFill>
                <a:latin typeface="+mj-lt"/>
              </a:rPr>
              <a:t>Irene</a:t>
            </a:r>
            <a:endParaRPr lang="en-GB" sz="2000" b="1" dirty="0">
              <a:solidFill>
                <a:schemeClr val="accent5">
                  <a:lumMod val="50000"/>
                </a:schemeClr>
              </a:solidFill>
              <a:latin typeface="+mj-lt"/>
            </a:endParaRPr>
          </a:p>
        </p:txBody>
      </p:sp>
      <p:sp>
        <p:nvSpPr>
          <p:cNvPr id="141" name="TextBox 140"/>
          <p:cNvSpPr txBox="1"/>
          <p:nvPr/>
        </p:nvSpPr>
        <p:spPr>
          <a:xfrm>
            <a:off x="7532263" y="2769314"/>
            <a:ext cx="1157196" cy="400110"/>
          </a:xfrm>
          <a:prstGeom prst="rect">
            <a:avLst/>
          </a:prstGeom>
          <a:noFill/>
        </p:spPr>
        <p:txBody>
          <a:bodyPr wrap="square" rtlCol="0">
            <a:spAutoFit/>
          </a:bodyPr>
          <a:lstStyle/>
          <a:p>
            <a:pPr algn="l"/>
            <a:r>
              <a:rPr lang="en-GB" sz="2000" b="1">
                <a:solidFill>
                  <a:schemeClr val="accent5">
                    <a:lumMod val="50000"/>
                  </a:schemeClr>
                </a:solidFill>
                <a:latin typeface="+mj-lt"/>
              </a:rPr>
              <a:t>Álvaro</a:t>
            </a:r>
            <a:endParaRPr lang="en-GB" sz="2000" b="1" dirty="0">
              <a:solidFill>
                <a:schemeClr val="accent5">
                  <a:lumMod val="50000"/>
                </a:schemeClr>
              </a:solidFill>
              <a:latin typeface="+mj-lt"/>
            </a:endParaRPr>
          </a:p>
        </p:txBody>
      </p:sp>
      <p:sp>
        <p:nvSpPr>
          <p:cNvPr id="142" name="TextBox 141"/>
          <p:cNvSpPr txBox="1"/>
          <p:nvPr/>
        </p:nvSpPr>
        <p:spPr>
          <a:xfrm>
            <a:off x="4296015" y="4336081"/>
            <a:ext cx="981635" cy="400110"/>
          </a:xfrm>
          <a:prstGeom prst="rect">
            <a:avLst/>
          </a:prstGeom>
          <a:noFill/>
        </p:spPr>
        <p:txBody>
          <a:bodyPr wrap="square" rtlCol="0">
            <a:spAutoFit/>
          </a:bodyPr>
          <a:lstStyle/>
          <a:p>
            <a:pPr algn="l"/>
            <a:r>
              <a:rPr lang="en-GB" sz="2000" b="1">
                <a:solidFill>
                  <a:schemeClr val="accent5">
                    <a:lumMod val="50000"/>
                  </a:schemeClr>
                </a:solidFill>
                <a:latin typeface="+mj-lt"/>
              </a:rPr>
              <a:t>David</a:t>
            </a:r>
            <a:endParaRPr lang="en-GB" sz="2000" b="1" dirty="0">
              <a:solidFill>
                <a:schemeClr val="accent5">
                  <a:lumMod val="50000"/>
                </a:schemeClr>
              </a:solidFill>
              <a:latin typeface="+mj-lt"/>
            </a:endParaRPr>
          </a:p>
        </p:txBody>
      </p:sp>
      <p:sp>
        <p:nvSpPr>
          <p:cNvPr id="143" name="TextBox 142"/>
          <p:cNvSpPr txBox="1"/>
          <p:nvPr/>
        </p:nvSpPr>
        <p:spPr>
          <a:xfrm>
            <a:off x="10965646" y="4846739"/>
            <a:ext cx="981635" cy="400110"/>
          </a:xfrm>
          <a:prstGeom prst="rect">
            <a:avLst/>
          </a:prstGeom>
          <a:noFill/>
        </p:spPr>
        <p:txBody>
          <a:bodyPr wrap="square" rtlCol="0">
            <a:spAutoFit/>
          </a:bodyPr>
          <a:lstStyle/>
          <a:p>
            <a:pPr algn="l"/>
            <a:r>
              <a:rPr lang="en-GB" sz="2000" b="1">
                <a:solidFill>
                  <a:schemeClr val="accent5">
                    <a:lumMod val="50000"/>
                  </a:schemeClr>
                </a:solidFill>
                <a:latin typeface="+mj-lt"/>
              </a:rPr>
              <a:t>Alba</a:t>
            </a:r>
            <a:endParaRPr lang="en-GB" sz="2000" b="1" dirty="0">
              <a:solidFill>
                <a:schemeClr val="accent5">
                  <a:lumMod val="50000"/>
                </a:schemeClr>
              </a:solidFill>
              <a:latin typeface="+mj-lt"/>
            </a:endParaRPr>
          </a:p>
        </p:txBody>
      </p:sp>
      <p:pic>
        <p:nvPicPr>
          <p:cNvPr id="2050" name="Picture 2" descr="Old man in wheelchair clipart clipartf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6276" y="1400867"/>
            <a:ext cx="730815" cy="13856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pen - Black Man Waving Cartoon Clipart - Full Size Clipar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7588" y="3030142"/>
            <a:ext cx="461986" cy="9485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srcRect l="24959"/>
          <a:stretch/>
        </p:blipFill>
        <p:spPr>
          <a:xfrm>
            <a:off x="137307" y="2769224"/>
            <a:ext cx="692831" cy="1024610"/>
          </a:xfrm>
          <a:prstGeom prst="rect">
            <a:avLst/>
          </a:prstGeom>
        </p:spPr>
      </p:pic>
      <p:pic>
        <p:nvPicPr>
          <p:cNvPr id="2054" name="Picture 6" descr="Woman clipart free clipart images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60902" y="3874650"/>
            <a:ext cx="954626" cy="10654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oman clipart free clipart images image"/>
          <p:cNvPicPr>
            <a:picLocks noChangeAspect="1" noChangeArrowheads="1"/>
          </p:cNvPicPr>
          <p:nvPr/>
        </p:nvPicPr>
        <p:blipFill rotWithShape="1">
          <a:blip r:embed="rId7">
            <a:extLst>
              <a:ext uri="{28A0092B-C50C-407E-A947-70E740481C1C}">
                <a14:useLocalDpi xmlns:a14="http://schemas.microsoft.com/office/drawing/2010/main" val="0"/>
              </a:ext>
            </a:extLst>
          </a:blip>
          <a:srcRect r="875" b="6123"/>
          <a:stretch/>
        </p:blipFill>
        <p:spPr bwMode="auto">
          <a:xfrm>
            <a:off x="6151261" y="2561485"/>
            <a:ext cx="757059" cy="84020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etaught Clipart Lady Teacher - Teacher Standing Clipart Png "/>
          <p:cNvPicPr>
            <a:picLocks noChangeAspect="1" noChangeArrowheads="1"/>
          </p:cNvPicPr>
          <p:nvPr/>
        </p:nvPicPr>
        <p:blipFill rotWithShape="1">
          <a:blip r:embed="rId8">
            <a:clrChange>
              <a:clrFrom>
                <a:srgbClr val="F6F6F6"/>
              </a:clrFrom>
              <a:clrTo>
                <a:srgbClr val="F6F6F6">
                  <a:alpha val="0"/>
                </a:srgbClr>
              </a:clrTo>
            </a:clrChange>
            <a:extLst>
              <a:ext uri="{28A0092B-C50C-407E-A947-70E740481C1C}">
                <a14:useLocalDpi xmlns:a14="http://schemas.microsoft.com/office/drawing/2010/main" val="0"/>
              </a:ext>
            </a:extLst>
          </a:blip>
          <a:srcRect l="19153" r="10824"/>
          <a:stretch/>
        </p:blipFill>
        <p:spPr bwMode="auto">
          <a:xfrm>
            <a:off x="9418519" y="-34464"/>
            <a:ext cx="706604" cy="138319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n clipart&#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77335" y="3382373"/>
            <a:ext cx="720015" cy="103912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an clipart png&#10;"/>
          <p:cNvPicPr>
            <a:picLocks noChangeAspect="1" noChangeArrowheads="1"/>
          </p:cNvPicPr>
          <p:nvPr/>
        </p:nvPicPr>
        <p:blipFill rotWithShape="1">
          <a:blip r:embed="rId10">
            <a:extLst>
              <a:ext uri="{28A0092B-C50C-407E-A947-70E740481C1C}">
                <a14:useLocalDpi xmlns:a14="http://schemas.microsoft.com/office/drawing/2010/main" val="0"/>
              </a:ext>
            </a:extLst>
          </a:blip>
          <a:srcRect l="9862" r="13693"/>
          <a:stretch/>
        </p:blipFill>
        <p:spPr bwMode="auto">
          <a:xfrm>
            <a:off x="288480" y="884129"/>
            <a:ext cx="632272" cy="121997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people in africa clip art&#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76291" y="986325"/>
            <a:ext cx="971335" cy="84463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Woman Clipart Images Png - Cartoon Business Woman, Transparent Png "/>
          <p:cNvPicPr>
            <a:picLocks noChangeAspect="1" noChangeArrowheads="1"/>
          </p:cNvPicPr>
          <p:nvPr/>
        </p:nvPicPr>
        <p:blipFill>
          <a:blip r:embed="rId12">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748036" y="2010902"/>
            <a:ext cx="1024287" cy="104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45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97" grpId="0"/>
      <p:bldP spid="108" grpId="0"/>
      <p:bldP spid="10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a:solidFill>
                  <a:schemeClr val="bg1"/>
                </a:solidFill>
              </a:rPr>
              <a:t>Comparing traits</a:t>
            </a:r>
            <a:br>
              <a:rPr lang="en-GB" sz="2400" b="1">
                <a:solidFill>
                  <a:schemeClr val="bg1"/>
                </a:solidFill>
              </a:rPr>
            </a:br>
            <a:r>
              <a:rPr lang="en-GB" sz="2400">
                <a:solidFill>
                  <a:schemeClr val="bg1"/>
                </a:solidFill>
              </a:rPr>
              <a:t>SER </a:t>
            </a:r>
            <a:r>
              <a:rPr lang="en-GB" sz="2400" dirty="0">
                <a:solidFill>
                  <a:schemeClr val="bg1"/>
                </a:solidFill>
              </a:rPr>
              <a:t>in </a:t>
            </a:r>
            <a:r>
              <a:rPr lang="en-GB" sz="2400">
                <a:solidFill>
                  <a:schemeClr val="bg1"/>
                </a:solidFill>
              </a:rPr>
              <a:t>the present and imperfect</a:t>
            </a:r>
            <a:endParaRPr lang="en-GB" sz="22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6" name="TextBox 15"/>
          <p:cNvSpPr txBox="1"/>
          <p:nvPr/>
        </p:nvSpPr>
        <p:spPr>
          <a:xfrm>
            <a:off x="3226350" y="1848495"/>
            <a:ext cx="54182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You are </a:t>
            </a:r>
            <a:r>
              <a:rPr kumimoji="0" lang="en-GB" sz="220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writer (m).</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360224" y="1851033"/>
            <a:ext cx="33578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Eres </a:t>
            </a:r>
            <a:r>
              <a:rPr lang="en-GB" sz="2200" kern="1200">
                <a:solidFill>
                  <a:srgbClr val="4472C4">
                    <a:lumMod val="50000"/>
                  </a:srgbClr>
                </a:solidFill>
                <a:latin typeface="Century Gothic" panose="020F0302020204030204"/>
                <a:ea typeface="+mn-ea"/>
                <a:cs typeface="+mn-cs"/>
              </a:rPr>
              <a:t>escritor</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420663" y="1269589"/>
            <a:ext cx="115773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To say,</a:t>
            </a:r>
            <a:r>
              <a:rPr kumimoji="0" lang="en-GB" sz="22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a:t>
            </a:r>
            <a:r>
              <a:rPr kumimoji="0" lang="en-GB" sz="2200" b="1"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you are</a:t>
            </a:r>
            <a:r>
              <a:rPr kumimoji="0" lang="en-GB" sz="2200" b="0" i="0" u="none" strike="noStrike" kern="1200" cap="none" spc="0" normalizeH="0" noProof="0">
                <a:ln>
                  <a:noFill/>
                </a:ln>
                <a:solidFill>
                  <a:srgbClr val="4472C4">
                    <a:lumMod val="50000"/>
                  </a:srgbClr>
                </a:solidFill>
                <a:effectLst/>
                <a:uLnTx/>
                <a:uFillTx/>
                <a:latin typeface="Century Gothic" panose="020B0502020202020204" pitchFamily="34" charset="0"/>
                <a:ea typeface="+mn-ea"/>
                <a:cs typeface="+mn-cs"/>
              </a:rPr>
              <a:t>’ for a trait, use ______.</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p:cNvSpPr txBox="1"/>
          <p:nvPr/>
        </p:nvSpPr>
        <p:spPr>
          <a:xfrm>
            <a:off x="4502432" y="1255891"/>
            <a:ext cx="130785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ED7D31"/>
                </a:solidFill>
                <a:effectLst/>
                <a:uLnTx/>
                <a:uFillTx/>
                <a:latin typeface="Century Gothic" panose="020B0502020202020204" pitchFamily="34" charset="0"/>
                <a:ea typeface="+mn-ea"/>
                <a:cs typeface="+mn-cs"/>
              </a:rPr>
              <a:t>‘eres’</a:t>
            </a:r>
            <a:endParaRPr kumimoji="0" lang="en-GB" sz="2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4" name="TextBox 23"/>
          <p:cNvSpPr txBox="1"/>
          <p:nvPr/>
        </p:nvSpPr>
        <p:spPr>
          <a:xfrm>
            <a:off x="4441993" y="2407535"/>
            <a:ext cx="54182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You are </a:t>
            </a:r>
            <a:r>
              <a:rPr kumimoji="0" lang="en-GB" sz="220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famous player (f).</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p:nvPr/>
        </p:nvSpPr>
        <p:spPr>
          <a:xfrm>
            <a:off x="360224" y="2418343"/>
            <a:ext cx="47736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Eres </a:t>
            </a:r>
            <a:r>
              <a:rPr lang="en-GB" sz="2200" kern="1200">
                <a:solidFill>
                  <a:srgbClr val="4472C4">
                    <a:lumMod val="50000"/>
                  </a:srgbClr>
                </a:solidFill>
                <a:latin typeface="Century Gothic" panose="020F0302020204030204"/>
                <a:ea typeface="+mn-ea"/>
                <a:cs typeface="+mn-cs"/>
              </a:rPr>
              <a:t>una jugadora famosa </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p:cNvSpPr txBox="1"/>
          <p:nvPr/>
        </p:nvSpPr>
        <p:spPr>
          <a:xfrm>
            <a:off x="350754" y="3180592"/>
            <a:ext cx="11577389" cy="430887"/>
          </a:xfrm>
          <a:prstGeom prst="rect">
            <a:avLst/>
          </a:prstGeom>
          <a:noFill/>
        </p:spPr>
        <p:txBody>
          <a:bodyPr wrap="square" rtlCol="0">
            <a:spAutoFit/>
          </a:bodyPr>
          <a:lstStyle/>
          <a:p>
            <a:pPr lvl="0">
              <a:buClrTx/>
              <a:defRPr/>
            </a:pPr>
            <a:r>
              <a:rPr lang="en-GB" sz="2200" kern="1200">
                <a:solidFill>
                  <a:srgbClr val="4472C4">
                    <a:lumMod val="50000"/>
                  </a:srgbClr>
                </a:solidFill>
                <a:latin typeface="Century Gothic" panose="020B0502020202020204" pitchFamily="34" charset="0"/>
                <a:ea typeface="+mn-ea"/>
                <a:cs typeface="+mn-cs"/>
              </a:rPr>
              <a:t>To ask ‘</a:t>
            </a:r>
            <a:r>
              <a:rPr lang="en-GB" sz="2200" b="1" kern="1200">
                <a:solidFill>
                  <a:srgbClr val="4472C4">
                    <a:lumMod val="50000"/>
                  </a:srgbClr>
                </a:solidFill>
                <a:latin typeface="Century Gothic" panose="020B0502020202020204" pitchFamily="34" charset="0"/>
                <a:ea typeface="+mn-ea"/>
                <a:cs typeface="+mn-cs"/>
              </a:rPr>
              <a:t>are you…?</a:t>
            </a:r>
            <a:r>
              <a:rPr lang="en-GB" sz="2200" kern="1200">
                <a:solidFill>
                  <a:srgbClr val="4472C4">
                    <a:lumMod val="50000"/>
                  </a:srgbClr>
                </a:solidFill>
                <a:latin typeface="Century Gothic" panose="020B0502020202020204" pitchFamily="34" charset="0"/>
                <a:ea typeface="+mn-ea"/>
                <a:cs typeface="+mn-cs"/>
              </a:rPr>
              <a:t>’ for a trait, </a:t>
            </a:r>
            <a:r>
              <a:rPr lang="en-GB" sz="2200" kern="1200">
                <a:solidFill>
                  <a:srgbClr val="4472C4">
                    <a:lumMod val="50000"/>
                  </a:srgbClr>
                </a:solidFill>
                <a:latin typeface="Century Gothic" panose="020B0502020202020204" pitchFamily="34" charset="0"/>
              </a:rPr>
              <a:t>you can simply change your intonation. </a:t>
            </a:r>
          </a:p>
        </p:txBody>
      </p:sp>
      <p:sp>
        <p:nvSpPr>
          <p:cNvPr id="37" name="TextBox 36"/>
          <p:cNvSpPr txBox="1"/>
          <p:nvPr/>
        </p:nvSpPr>
        <p:spPr>
          <a:xfrm>
            <a:off x="1167820" y="3851826"/>
            <a:ext cx="66151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Eres periodista.</a:t>
            </a:r>
            <a:endParaRPr kumimoji="0" lang="en-GB" sz="22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p:cNvSpPr txBox="1"/>
          <p:nvPr/>
        </p:nvSpPr>
        <p:spPr>
          <a:xfrm>
            <a:off x="1167820" y="4840327"/>
            <a:ext cx="30679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Eres </a:t>
            </a:r>
            <a:r>
              <a:rPr kumimoji="0" lang="en-GB" sz="22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periodista?</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ight Arrow 38"/>
          <p:cNvSpPr/>
          <p:nvPr/>
        </p:nvSpPr>
        <p:spPr>
          <a:xfrm>
            <a:off x="3724670" y="4001633"/>
            <a:ext cx="533400" cy="1905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4502432" y="4883940"/>
            <a:ext cx="7924800" cy="430887"/>
          </a:xfrm>
          <a:prstGeom prst="rect">
            <a:avLst/>
          </a:prstGeom>
          <a:noFill/>
        </p:spPr>
        <p:txBody>
          <a:bodyPr wrap="square" rtlCol="0">
            <a:spAutoFit/>
          </a:bodyPr>
          <a:lstStyle/>
          <a:p>
            <a:pPr lvl="0">
              <a:buClrTx/>
              <a:defRPr/>
            </a:pPr>
            <a:r>
              <a:rPr lang="en-GB" sz="2200" b="1" i="1" kern="1200">
                <a:solidFill>
                  <a:srgbClr val="4472C4">
                    <a:lumMod val="50000"/>
                  </a:srgbClr>
                </a:solidFill>
                <a:latin typeface="Century Gothic" panose="020F0302020204030204"/>
              </a:rPr>
              <a:t>Are you </a:t>
            </a:r>
            <a:r>
              <a:rPr kumimoji="0" lang="en-GB" sz="220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journalist?</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Right Arrow 40"/>
          <p:cNvSpPr/>
          <p:nvPr/>
        </p:nvSpPr>
        <p:spPr>
          <a:xfrm>
            <a:off x="3724671" y="5025418"/>
            <a:ext cx="533400" cy="1905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ction Button: Custom 20">
            <a:hlinkClick r:id="" action="ppaction://noaction" highlightClick="1">
              <a:snd r:embed="rId4" name="eres periodista.wav"/>
            </a:hlinkClick>
            <a:extLst>
              <a:ext uri="{FF2B5EF4-FFF2-40B4-BE49-F238E27FC236}">
                <a16:creationId xmlns:a16="http://schemas.microsoft.com/office/drawing/2014/main" id="{8AA8B279-06A6-0044-8DE6-06A9A04337E3}"/>
              </a:ext>
            </a:extLst>
          </p:cNvPr>
          <p:cNvSpPr/>
          <p:nvPr/>
        </p:nvSpPr>
        <p:spPr>
          <a:xfrm>
            <a:off x="407507" y="3849715"/>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3" name="Action Button: Custom 20">
            <a:hlinkClick r:id="" action="ppaction://noaction" highlightClick="1">
              <a:snd r:embed="rId5" name="%C2%BFeres periodista?.wav"/>
            </a:hlinkClick>
            <a:extLst>
              <a:ext uri="{FF2B5EF4-FFF2-40B4-BE49-F238E27FC236}">
                <a16:creationId xmlns:a16="http://schemas.microsoft.com/office/drawing/2014/main" id="{5622D942-15EB-FB43-AF54-2F28E23FCE4E}"/>
              </a:ext>
            </a:extLst>
          </p:cNvPr>
          <p:cNvSpPr/>
          <p:nvPr/>
        </p:nvSpPr>
        <p:spPr>
          <a:xfrm>
            <a:off x="420663" y="4883940"/>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44" name="TextBox 43"/>
          <p:cNvSpPr txBox="1"/>
          <p:nvPr/>
        </p:nvSpPr>
        <p:spPr>
          <a:xfrm>
            <a:off x="4475389" y="3861609"/>
            <a:ext cx="7924800" cy="430887"/>
          </a:xfrm>
          <a:prstGeom prst="rect">
            <a:avLst/>
          </a:prstGeom>
          <a:noFill/>
        </p:spPr>
        <p:txBody>
          <a:bodyPr wrap="square" rtlCol="0">
            <a:spAutoFit/>
          </a:bodyPr>
          <a:lstStyle/>
          <a:p>
            <a:pPr lvl="0">
              <a:buClrTx/>
              <a:defRPr/>
            </a:pPr>
            <a:r>
              <a:rPr lang="en-GB" sz="2200" b="1" i="1" kern="1200">
                <a:solidFill>
                  <a:srgbClr val="4472C4">
                    <a:lumMod val="50000"/>
                  </a:srgbClr>
                </a:solidFill>
                <a:latin typeface="Century Gothic" panose="020F0302020204030204"/>
              </a:rPr>
              <a:t>You are </a:t>
            </a:r>
            <a:r>
              <a:rPr lang="en-GB" sz="2200" i="1" kern="1200">
                <a:solidFill>
                  <a:srgbClr val="4472C4">
                    <a:lumMod val="50000"/>
                  </a:srgbClr>
                </a:solidFill>
                <a:latin typeface="Century Gothic" panose="020F0302020204030204"/>
              </a:rPr>
              <a:t>a journalist.</a:t>
            </a:r>
            <a:endPar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Rounded Rectangular Callout 44"/>
          <p:cNvSpPr/>
          <p:nvPr/>
        </p:nvSpPr>
        <p:spPr>
          <a:xfrm>
            <a:off x="651267" y="5706388"/>
            <a:ext cx="8657833" cy="504469"/>
          </a:xfrm>
          <a:prstGeom prst="wedgeRoundRectCallout">
            <a:avLst>
              <a:gd name="adj1" fmla="val -39445"/>
              <a:gd name="adj2" fmla="val -11261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en-GB" sz="2000" b="1" kern="1200">
                <a:solidFill>
                  <a:srgbClr val="4472C4">
                    <a:lumMod val="50000"/>
                  </a:srgbClr>
                </a:solidFill>
                <a:latin typeface="Century Gothic" panose="020B0502020202020204" pitchFamily="34" charset="0"/>
              </a:rPr>
              <a:t>iAtención! </a:t>
            </a:r>
            <a:r>
              <a:rPr lang="en-GB" sz="2000" kern="1200">
                <a:solidFill>
                  <a:srgbClr val="4472C4">
                    <a:lumMod val="50000"/>
                  </a:srgbClr>
                </a:solidFill>
                <a:latin typeface="Century Gothic" panose="020B0502020202020204" pitchFamily="34" charset="0"/>
              </a:rPr>
              <a:t>Remember to add the ‘</a:t>
            </a:r>
            <a:r>
              <a:rPr lang="en-GB" sz="2000" b="1" kern="1200">
                <a:solidFill>
                  <a:srgbClr val="4472C4">
                    <a:lumMod val="50000"/>
                  </a:srgbClr>
                </a:solidFill>
                <a:latin typeface="Century Gothic" panose="020B0502020202020204" pitchFamily="34" charset="0"/>
              </a:rPr>
              <a:t>¿</a:t>
            </a:r>
            <a:r>
              <a:rPr lang="en-GB" sz="2000" kern="1200">
                <a:solidFill>
                  <a:srgbClr val="4472C4">
                    <a:lumMod val="50000"/>
                  </a:srgbClr>
                </a:solidFill>
                <a:latin typeface="Century Gothic" panose="020B0502020202020204" pitchFamily="34" charset="0"/>
              </a:rPr>
              <a:t>’ at the start of a question, too! </a:t>
            </a:r>
            <a:endParaRPr lang="en-GB" sz="2000" kern="1200" dirty="0">
              <a:solidFill>
                <a:srgbClr val="4472C4">
                  <a:lumMod val="50000"/>
                </a:srgbClr>
              </a:solidFill>
              <a:latin typeface="Century Gothic" panose="020B0502020202020204" pitchFamily="34" charset="0"/>
            </a:endParaRPr>
          </a:p>
        </p:txBody>
      </p:sp>
      <p:sp>
        <p:nvSpPr>
          <p:cNvPr id="46" name="Rounded Rectangular Callout 45"/>
          <p:cNvSpPr/>
          <p:nvPr/>
        </p:nvSpPr>
        <p:spPr>
          <a:xfrm>
            <a:off x="7717129" y="4190018"/>
            <a:ext cx="4286169" cy="1039330"/>
          </a:xfrm>
          <a:prstGeom prst="wedgeRoundRectCallout">
            <a:avLst>
              <a:gd name="adj1" fmla="val -55363"/>
              <a:gd name="adj2" fmla="val 29787"/>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Tx/>
              <a:defRPr/>
            </a:pPr>
            <a:r>
              <a:rPr lang="en-GB" sz="2000" kern="1200" dirty="0">
                <a:solidFill>
                  <a:srgbClr val="4472C4">
                    <a:lumMod val="50000"/>
                  </a:srgbClr>
                </a:solidFill>
                <a:latin typeface="Century Gothic" panose="020B0502020202020204" pitchFamily="34" charset="0"/>
              </a:rPr>
              <a:t>In English, we change the order of the subject and verb to ask a question.</a:t>
            </a:r>
          </a:p>
        </p:txBody>
      </p:sp>
    </p:spTree>
    <p:extLst>
      <p:ext uri="{BB962C8B-B14F-4D97-AF65-F5344CB8AC3E}">
        <p14:creationId xmlns:p14="http://schemas.microsoft.com/office/powerpoint/2010/main" val="97031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0" grpId="0"/>
      <p:bldP spid="24" grpId="0"/>
      <p:bldP spid="31" grpId="0"/>
      <p:bldP spid="34" grpId="0"/>
      <p:bldP spid="37" grpId="0"/>
      <p:bldP spid="38" grpId="0"/>
      <p:bldP spid="39" grpId="0" animBg="1"/>
      <p:bldP spid="40" grpId="0"/>
      <p:bldP spid="41" grpId="0" animBg="1"/>
      <p:bldP spid="42" grpId="0" animBg="1"/>
      <p:bldP spid="43" grpId="0" animBg="1"/>
      <p:bldP spid="44" grpId="0"/>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a 17">
            <a:extLst>
              <a:ext uri="{FF2B5EF4-FFF2-40B4-BE49-F238E27FC236}">
                <a16:creationId xmlns:a16="http://schemas.microsoft.com/office/drawing/2014/main" id="{CAF9FE8B-0D71-5840-AB86-4640D6183E89}"/>
              </a:ext>
            </a:extLst>
          </p:cNvPr>
          <p:cNvGraphicFramePr>
            <a:graphicFrameLocks noGrp="1"/>
          </p:cNvGraphicFramePr>
          <p:nvPr>
            <p:extLst>
              <p:ext uri="{D42A27DB-BD31-4B8C-83A1-F6EECF244321}">
                <p14:modId xmlns:p14="http://schemas.microsoft.com/office/powerpoint/2010/main" val="68605898"/>
              </p:ext>
            </p:extLst>
          </p:nvPr>
        </p:nvGraphicFramePr>
        <p:xfrm>
          <a:off x="177337" y="2475227"/>
          <a:ext cx="11837324" cy="3343092"/>
        </p:xfrm>
        <a:graphic>
          <a:graphicData uri="http://schemas.openxmlformats.org/drawingml/2006/table">
            <a:tbl>
              <a:tblPr firstRow="1" bandRow="1">
                <a:tableStyleId>{5DA37D80-6434-44D0-A028-1B22A696006F}</a:tableStyleId>
              </a:tblPr>
              <a:tblGrid>
                <a:gridCol w="551015">
                  <a:extLst>
                    <a:ext uri="{9D8B030D-6E8A-4147-A177-3AD203B41FA5}">
                      <a16:colId xmlns:a16="http://schemas.microsoft.com/office/drawing/2014/main" val="1712412346"/>
                    </a:ext>
                  </a:extLst>
                </a:gridCol>
                <a:gridCol w="5704115">
                  <a:extLst>
                    <a:ext uri="{9D8B030D-6E8A-4147-A177-3AD203B41FA5}">
                      <a16:colId xmlns:a16="http://schemas.microsoft.com/office/drawing/2014/main" val="306276038"/>
                    </a:ext>
                  </a:extLst>
                </a:gridCol>
                <a:gridCol w="5582194">
                  <a:extLst>
                    <a:ext uri="{9D8B030D-6E8A-4147-A177-3AD203B41FA5}">
                      <a16:colId xmlns:a16="http://schemas.microsoft.com/office/drawing/2014/main" val="2993370989"/>
                    </a:ext>
                  </a:extLst>
                </a:gridCol>
              </a:tblGrid>
              <a:tr h="557182">
                <a:tc>
                  <a:txBody>
                    <a:bodyPr/>
                    <a:lstStyle/>
                    <a:p>
                      <a:endParaRPr lang="x-none" dirty="0"/>
                    </a:p>
                  </a:txBody>
                  <a:tcPr/>
                </a:tc>
                <a:tc>
                  <a:txBody>
                    <a:bodyPr/>
                    <a:lstStyle/>
                    <a:p>
                      <a:endParaRPr lang="x-none"/>
                    </a:p>
                  </a:txBody>
                  <a:tcPr/>
                </a:tc>
                <a:tc>
                  <a:txBody>
                    <a:bodyPr/>
                    <a:lstStyle/>
                    <a:p>
                      <a:endParaRPr lang="x-none" dirty="0"/>
                    </a:p>
                  </a:txBody>
                  <a:tcPr/>
                </a:tc>
                <a:extLst>
                  <a:ext uri="{0D108BD9-81ED-4DB2-BD59-A6C34878D82A}">
                    <a16:rowId xmlns:a16="http://schemas.microsoft.com/office/drawing/2014/main" val="2399811175"/>
                  </a:ext>
                </a:extLst>
              </a:tr>
              <a:tr h="557182">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3945849871"/>
                  </a:ext>
                </a:extLst>
              </a:tr>
              <a:tr h="557182">
                <a:tc>
                  <a:txBody>
                    <a:bodyPr/>
                    <a:lstStyle/>
                    <a:p>
                      <a:endParaRPr lang="x-none"/>
                    </a:p>
                  </a:txBody>
                  <a:tcPr/>
                </a:tc>
                <a:tc>
                  <a:txBody>
                    <a:bodyPr/>
                    <a:lstStyle/>
                    <a:p>
                      <a:endParaRPr lang="x-none" dirty="0"/>
                    </a:p>
                  </a:txBody>
                  <a:tcPr/>
                </a:tc>
                <a:tc>
                  <a:txBody>
                    <a:bodyPr/>
                    <a:lstStyle/>
                    <a:p>
                      <a:endParaRPr lang="x-none"/>
                    </a:p>
                  </a:txBody>
                  <a:tcPr/>
                </a:tc>
                <a:extLst>
                  <a:ext uri="{0D108BD9-81ED-4DB2-BD59-A6C34878D82A}">
                    <a16:rowId xmlns:a16="http://schemas.microsoft.com/office/drawing/2014/main" val="113013016"/>
                  </a:ext>
                </a:extLst>
              </a:tr>
              <a:tr h="557182">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1511724032"/>
                  </a:ext>
                </a:extLst>
              </a:tr>
              <a:tr h="557182">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1148928441"/>
                  </a:ext>
                </a:extLst>
              </a:tr>
              <a:tr h="557182">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1379040870"/>
                  </a:ext>
                </a:extLst>
              </a:tr>
            </a:tbl>
          </a:graphicData>
        </a:graphic>
      </p:graphicFrame>
      <p:sp>
        <p:nvSpPr>
          <p:cNvPr id="28" name="TextBox 11">
            <a:extLst>
              <a:ext uri="{FF2B5EF4-FFF2-40B4-BE49-F238E27FC236}">
                <a16:creationId xmlns:a16="http://schemas.microsoft.com/office/drawing/2014/main" id="{6E183A5D-0E93-0E4F-9528-22C5B244136B}"/>
              </a:ext>
            </a:extLst>
          </p:cNvPr>
          <p:cNvSpPr txBox="1"/>
          <p:nvPr/>
        </p:nvSpPr>
        <p:spPr>
          <a:xfrm>
            <a:off x="959997" y="3669309"/>
            <a:ext cx="42564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sz="2000" kern="1200">
                <a:solidFill>
                  <a:srgbClr val="5B9BD5">
                    <a:lumMod val="50000"/>
                  </a:srgbClr>
                </a:solidFill>
                <a:latin typeface="Century Gothic" panose="020B0502020202020204" pitchFamily="34" charset="0"/>
                <a:ea typeface="+mn-ea"/>
                <a:cs typeface="+mn-cs"/>
              </a:rPr>
              <a:t>Eres una abogada trabajadora*</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9" name="CuadroTexto 38">
            <a:extLst>
              <a:ext uri="{FF2B5EF4-FFF2-40B4-BE49-F238E27FC236}">
                <a16:creationId xmlns:a16="http://schemas.microsoft.com/office/drawing/2014/main" id="{39B1862B-C240-424E-B043-7F50393425D0}"/>
              </a:ext>
            </a:extLst>
          </p:cNvPr>
          <p:cNvSpPr txBox="1"/>
          <p:nvPr/>
        </p:nvSpPr>
        <p:spPr>
          <a:xfrm>
            <a:off x="786676" y="3659586"/>
            <a:ext cx="51020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x-none"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x-none"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x-none"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x-none"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x-none"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x-none"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a:t>
            </a:r>
            <a:endParaRPr kumimoji="0" lang="x-none"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7" name="TextBox 11">
            <a:extLst>
              <a:ext uri="{FF2B5EF4-FFF2-40B4-BE49-F238E27FC236}">
                <a16:creationId xmlns:a16="http://schemas.microsoft.com/office/drawing/2014/main" id="{6E183A5D-0E93-0E4F-9528-22C5B244136B}"/>
              </a:ext>
            </a:extLst>
          </p:cNvPr>
          <p:cNvSpPr txBox="1"/>
          <p:nvPr/>
        </p:nvSpPr>
        <p:spPr>
          <a:xfrm>
            <a:off x="935356" y="5341878"/>
            <a:ext cx="5323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Eres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dependiente</a:t>
            </a: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en</a:t>
            </a: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una tienda de </a:t>
            </a:r>
            <a:r>
              <a:rPr kumimoji="0" lang="en-GB" sz="2000" b="0"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ropa</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7" name="CuadroTexto 36">
            <a:extLst>
              <a:ext uri="{FF2B5EF4-FFF2-40B4-BE49-F238E27FC236}">
                <a16:creationId xmlns:a16="http://schemas.microsoft.com/office/drawing/2014/main" id="{341477E9-026D-2942-B34C-20FA5B525925}"/>
              </a:ext>
            </a:extLst>
          </p:cNvPr>
          <p:cNvSpPr txBox="1"/>
          <p:nvPr/>
        </p:nvSpPr>
        <p:spPr>
          <a:xfrm>
            <a:off x="786676" y="2555961"/>
            <a:ext cx="46951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x-none"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x-none"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x-none" sz="2000" b="1" i="1"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en-GB" sz="2000" b="1" i="1"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      </a:t>
            </a:r>
            <a:r>
              <a:rPr kumimoji="0" lang="x-none"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a:t>
            </a:r>
            <a:endParaRPr kumimoji="0" lang="x-none"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6DF31695-A3C9-724B-8FAD-FBFBFD4B63AA}"/>
              </a:ext>
            </a:extLst>
          </p:cNvPr>
          <p:cNvSpPr>
            <a:spLocks noGrp="1"/>
          </p:cNvSpPr>
          <p:nvPr>
            <p:ph type="title"/>
          </p:nvPr>
        </p:nvSpPr>
        <p:spPr>
          <a:xfrm>
            <a:off x="111399" y="242566"/>
            <a:ext cx="9725764" cy="440004"/>
          </a:xfrm>
        </p:spPr>
        <p:txBody>
          <a:bodyPr>
            <a:noAutofit/>
          </a:bodyPr>
          <a:lstStyle/>
          <a:p>
            <a:r>
              <a:rPr lang="en-GB" sz="2400" b="1" dirty="0" err="1">
                <a:latin typeface="Century Gothic" panose="020B0502020202020204" pitchFamily="34" charset="0"/>
              </a:rPr>
              <a:t>Hablamos</a:t>
            </a:r>
            <a:r>
              <a:rPr lang="en-GB" sz="2400" b="1" dirty="0">
                <a:latin typeface="Century Gothic" panose="020B0502020202020204" pitchFamily="34" charset="0"/>
              </a:rPr>
              <a:t> del </a:t>
            </a:r>
            <a:r>
              <a:rPr lang="en-GB" sz="2400" b="1" dirty="0" err="1">
                <a:latin typeface="Century Gothic" panose="020B0502020202020204" pitchFamily="34" charset="0"/>
              </a:rPr>
              <a:t>trabajo</a:t>
            </a:r>
            <a:endParaRPr lang="x-none" sz="2400" dirty="0">
              <a:latin typeface="Century Gothic" panose="020B0502020202020204" pitchFamily="34" charset="0"/>
            </a:endParaRPr>
          </a:p>
        </p:txBody>
      </p:sp>
      <p:sp>
        <p:nvSpPr>
          <p:cNvPr id="5" name="Rectangle 3">
            <a:extLst>
              <a:ext uri="{FF2B5EF4-FFF2-40B4-BE49-F238E27FC236}">
                <a16:creationId xmlns:a16="http://schemas.microsoft.com/office/drawing/2014/main" id="{1E3D1D87-0AC8-FB45-8E6D-98415A2F9146}"/>
              </a:ext>
            </a:extLst>
          </p:cNvPr>
          <p:cNvSpPr/>
          <p:nvPr/>
        </p:nvSpPr>
        <p:spPr>
          <a:xfrm>
            <a:off x="111399" y="1028678"/>
            <a:ext cx="11187546" cy="144655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UcParenR"/>
              <a:tabLst/>
              <a:defRPr/>
            </a:pP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Escucha y escribe la puntuación correcta.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Afirmación</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sym typeface="Wingdings"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sym typeface="Wingdings" pitchFamily="2" charset="2"/>
              </a:rPr>
              <a:t>	</a:t>
            </a:r>
            <a:r>
              <a:rPr kumimoji="0" lang="en-GB" sz="22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sym typeface="Wingdings" pitchFamily="2" charset="2"/>
              </a:rPr>
              <a:t>Pregunta</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sym typeface="Wingdings" pitchFamily="2" charset="2"/>
              </a:rPr>
              <a:t>     </a:t>
            </a:r>
            <a:r>
              <a:rPr kumimoji="0" lang="en-GB"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sym typeface="Wingdings" pitchFamily="2" charset="2"/>
              </a:rPr>
              <a:t>¿?</a:t>
            </a: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B) Escribe la </a:t>
            </a:r>
            <a:r>
              <a:rPr kumimoji="0" lang="en-GB" sz="22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frase</a:t>
            </a:r>
            <a:r>
              <a:rPr kumimoji="0" lang="en-GB" sz="22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en</a:t>
            </a:r>
            <a:r>
              <a:rPr kumimoji="0" lang="en-GB" sz="22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200" b="0"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inglés</a:t>
            </a:r>
            <a:r>
              <a:rPr kumimoji="0" lang="en-GB" sz="22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9" name="Action Button: Custom 4">
            <a:hlinkClick r:id="" action="ppaction://noaction" highlightClick="1">
              <a:snd r:embed="rId3" name="1 %C2%BFeres una profesora.wav"/>
            </a:hlinkClick>
            <a:extLst>
              <a:ext uri="{FF2B5EF4-FFF2-40B4-BE49-F238E27FC236}">
                <a16:creationId xmlns:a16="http://schemas.microsoft.com/office/drawing/2014/main" id="{E4BC4D23-BFE4-F847-B84A-0ADE28BD1926}"/>
              </a:ext>
            </a:extLst>
          </p:cNvPr>
          <p:cNvSpPr/>
          <p:nvPr/>
        </p:nvSpPr>
        <p:spPr>
          <a:xfrm>
            <a:off x="258926" y="2598935"/>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Action Button: Custom 5">
            <a:hlinkClick r:id="" action="ppaction://noaction" highlightClick="1">
              <a:snd r:embed="rId4" name="2 eres conductor de autobu%CC%81s.wav"/>
            </a:hlinkClick>
            <a:extLst>
              <a:ext uri="{FF2B5EF4-FFF2-40B4-BE49-F238E27FC236}">
                <a16:creationId xmlns:a16="http://schemas.microsoft.com/office/drawing/2014/main" id="{EED37AE9-42E0-3D4E-8EA9-B43BF4CE7CA1}"/>
              </a:ext>
            </a:extLst>
          </p:cNvPr>
          <p:cNvSpPr/>
          <p:nvPr/>
        </p:nvSpPr>
        <p:spPr>
          <a:xfrm>
            <a:off x="258926" y="3142338"/>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1" name="Action Button: Custom 6">
            <a:hlinkClick r:id="" action="ppaction://noaction" highlightClick="1">
              <a:snd r:embed="rId5" name="3 %C2%BFeres una abogada.wav"/>
            </a:hlinkClick>
            <a:extLst>
              <a:ext uri="{FF2B5EF4-FFF2-40B4-BE49-F238E27FC236}">
                <a16:creationId xmlns:a16="http://schemas.microsoft.com/office/drawing/2014/main" id="{FF486297-63F0-AE49-BF5C-0AF6287BBC32}"/>
              </a:ext>
            </a:extLst>
          </p:cNvPr>
          <p:cNvSpPr/>
          <p:nvPr/>
        </p:nvSpPr>
        <p:spPr>
          <a:xfrm>
            <a:off x="258926" y="3701427"/>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Action Button: Custom 7">
            <a:hlinkClick r:id="" action="ppaction://noaction" highlightClick="1">
              <a:snd r:embed="rId6" name="4 eres un enfermero.wav"/>
            </a:hlinkClick>
            <a:extLst>
              <a:ext uri="{FF2B5EF4-FFF2-40B4-BE49-F238E27FC236}">
                <a16:creationId xmlns:a16="http://schemas.microsoft.com/office/drawing/2014/main" id="{50441DB2-C6B6-1B47-BCA1-9CDA0D094457}"/>
              </a:ext>
            </a:extLst>
          </p:cNvPr>
          <p:cNvSpPr/>
          <p:nvPr/>
        </p:nvSpPr>
        <p:spPr>
          <a:xfrm>
            <a:off x="258926" y="4261222"/>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3" name="Action Button: Custom 8">
            <a:hlinkClick r:id="" action="ppaction://noaction" highlightClick="1">
              <a:snd r:embed="rId7" name="5 %C2%BFeres periodista.wav"/>
            </a:hlinkClick>
            <a:extLst>
              <a:ext uri="{FF2B5EF4-FFF2-40B4-BE49-F238E27FC236}">
                <a16:creationId xmlns:a16="http://schemas.microsoft.com/office/drawing/2014/main" id="{457CAAA5-BC3D-A74A-A279-2687FC194E09}"/>
              </a:ext>
            </a:extLst>
          </p:cNvPr>
          <p:cNvSpPr/>
          <p:nvPr/>
        </p:nvSpPr>
        <p:spPr>
          <a:xfrm>
            <a:off x="258930" y="4786881"/>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4" name="Action Button: Custom 9">
            <a:hlinkClick r:id="" action="ppaction://noaction" highlightClick="1">
              <a:snd r:embed="rId8" name="6 eres dependiente.wav"/>
            </a:hlinkClick>
            <a:extLst>
              <a:ext uri="{FF2B5EF4-FFF2-40B4-BE49-F238E27FC236}">
                <a16:creationId xmlns:a16="http://schemas.microsoft.com/office/drawing/2014/main" id="{B5A3DA7D-AFB8-1146-ACC3-3A3D96AA3D2A}"/>
              </a:ext>
            </a:extLst>
          </p:cNvPr>
          <p:cNvSpPr/>
          <p:nvPr/>
        </p:nvSpPr>
        <p:spPr>
          <a:xfrm>
            <a:off x="258926" y="5372049"/>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5" name="TextBox 10">
            <a:extLst>
              <a:ext uri="{FF2B5EF4-FFF2-40B4-BE49-F238E27FC236}">
                <a16:creationId xmlns:a16="http://schemas.microsoft.com/office/drawing/2014/main" id="{10381E2B-42F4-F64E-A393-2F7D25AD1413}"/>
              </a:ext>
            </a:extLst>
          </p:cNvPr>
          <p:cNvSpPr txBox="1"/>
          <p:nvPr/>
        </p:nvSpPr>
        <p:spPr>
          <a:xfrm>
            <a:off x="935419" y="2548953"/>
            <a:ext cx="39791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Eres una profesora simpática</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6" name="TextBox 11">
            <a:extLst>
              <a:ext uri="{FF2B5EF4-FFF2-40B4-BE49-F238E27FC236}">
                <a16:creationId xmlns:a16="http://schemas.microsoft.com/office/drawing/2014/main" id="{6E183A5D-0E93-0E4F-9528-22C5B244136B}"/>
              </a:ext>
            </a:extLst>
          </p:cNvPr>
          <p:cNvSpPr txBox="1"/>
          <p:nvPr/>
        </p:nvSpPr>
        <p:spPr>
          <a:xfrm>
            <a:off x="946514" y="3111115"/>
            <a:ext cx="39106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Eres conductor</a:t>
            </a:r>
            <a:r>
              <a:rPr kumimoji="0" lang="en-GB" sz="2000" b="0" i="0" u="none" strike="noStrike" kern="1200" cap="none" spc="0" normalizeH="0" noProof="0">
                <a:ln>
                  <a:noFill/>
                </a:ln>
                <a:solidFill>
                  <a:schemeClr val="accent5">
                    <a:lumMod val="50000"/>
                  </a:schemeClr>
                </a:solidFill>
                <a:effectLst/>
                <a:uLnTx/>
                <a:uFillTx/>
                <a:latin typeface="Century Gothic" panose="020B0502020202020204" pitchFamily="34" charset="0"/>
                <a:ea typeface="+mn-ea"/>
                <a:cs typeface="+mn-cs"/>
              </a:rPr>
              <a:t> de autobús</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1" name="TextBox 16">
            <a:extLst>
              <a:ext uri="{FF2B5EF4-FFF2-40B4-BE49-F238E27FC236}">
                <a16:creationId xmlns:a16="http://schemas.microsoft.com/office/drawing/2014/main" id="{836B62E3-D185-B149-A13F-4FD8185FD70E}"/>
              </a:ext>
            </a:extLst>
          </p:cNvPr>
          <p:cNvSpPr txBox="1"/>
          <p:nvPr/>
        </p:nvSpPr>
        <p:spPr>
          <a:xfrm>
            <a:off x="6389382" y="2564624"/>
            <a:ext cx="54932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1" i="0" u="none" strike="noStrike" kern="1200" cap="none" spc="0" normalizeH="0" baseline="0" noProof="0" dirty="0">
                <a:ln>
                  <a:noFill/>
                </a:ln>
                <a:solidFill>
                  <a:srgbClr val="E55B00"/>
                </a:solidFill>
                <a:effectLst/>
                <a:uLnTx/>
                <a:uFillTx/>
                <a:latin typeface="Century Gothic" panose="020B0502020202020204" pitchFamily="34" charset="0"/>
                <a:ea typeface="+mn-ea"/>
                <a:cs typeface="+mn-cs"/>
              </a:rPr>
              <a:t>Are 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kern="1200" dirty="0">
                <a:solidFill>
                  <a:schemeClr val="accent5">
                    <a:lumMod val="50000"/>
                  </a:schemeClr>
                </a:solidFill>
                <a:latin typeface="Century Gothic" panose="020B0502020202020204" pitchFamily="34" charset="0"/>
                <a:ea typeface="+mn-ea"/>
                <a:cs typeface="+mn-cs"/>
              </a:rPr>
              <a:t>a nice teacher (f)?</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2" name="TextBox 18">
            <a:extLst>
              <a:ext uri="{FF2B5EF4-FFF2-40B4-BE49-F238E27FC236}">
                <a16:creationId xmlns:a16="http://schemas.microsoft.com/office/drawing/2014/main" id="{0340C3DA-2AF5-C041-9E3A-9EDC76550F2B}"/>
              </a:ext>
            </a:extLst>
          </p:cNvPr>
          <p:cNvSpPr txBox="1"/>
          <p:nvPr/>
        </p:nvSpPr>
        <p:spPr>
          <a:xfrm>
            <a:off x="6369526" y="3128921"/>
            <a:ext cx="50555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You are</a:t>
            </a:r>
            <a:r>
              <a:rPr kumimoji="0" lang="en-GB" sz="20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 bus driver (m).</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3" name="TextBox 19">
            <a:extLst>
              <a:ext uri="{FF2B5EF4-FFF2-40B4-BE49-F238E27FC236}">
                <a16:creationId xmlns:a16="http://schemas.microsoft.com/office/drawing/2014/main" id="{7D21E536-4C31-C446-BD40-D5043AB388AC}"/>
              </a:ext>
            </a:extLst>
          </p:cNvPr>
          <p:cNvSpPr txBox="1"/>
          <p:nvPr/>
        </p:nvSpPr>
        <p:spPr>
          <a:xfrm>
            <a:off x="6369526" y="4226489"/>
            <a:ext cx="6439134" cy="400110"/>
          </a:xfrm>
          <a:prstGeom prst="rect">
            <a:avLst/>
          </a:prstGeom>
          <a:noFill/>
        </p:spPr>
        <p:txBody>
          <a:bodyPr wrap="square" rtlCol="0">
            <a:spAutoFit/>
          </a:bodyPr>
          <a:lstStyle/>
          <a:p>
            <a:pPr lvl="0">
              <a:buClrTx/>
              <a:buSzPts val="1400"/>
              <a:defRPr/>
            </a:pPr>
            <a:r>
              <a:rPr lang="en-GB" sz="2000" kern="1200">
                <a:solidFill>
                  <a:schemeClr val="accent5">
                    <a:lumMod val="50000"/>
                  </a:schemeClr>
                </a:solidFill>
                <a:latin typeface="Century Gothic" panose="020B0502020202020204" pitchFamily="34" charset="0"/>
              </a:rPr>
              <a:t>You are a very strange nurse (m).</a:t>
            </a:r>
            <a:endParaRPr lang="en-GB" sz="2000" kern="1200" dirty="0">
              <a:solidFill>
                <a:schemeClr val="accent5">
                  <a:lumMod val="50000"/>
                </a:schemeClr>
              </a:solidFill>
              <a:latin typeface="Century Gothic" panose="020B0502020202020204" pitchFamily="34" charset="0"/>
            </a:endParaRPr>
          </a:p>
        </p:txBody>
      </p:sp>
      <p:sp>
        <p:nvSpPr>
          <p:cNvPr id="34" name="TextBox 20">
            <a:extLst>
              <a:ext uri="{FF2B5EF4-FFF2-40B4-BE49-F238E27FC236}">
                <a16:creationId xmlns:a16="http://schemas.microsoft.com/office/drawing/2014/main" id="{8604B057-0E1F-5241-8CA0-F73DEF4DA374}"/>
              </a:ext>
            </a:extLst>
          </p:cNvPr>
          <p:cNvSpPr txBox="1"/>
          <p:nvPr/>
        </p:nvSpPr>
        <p:spPr>
          <a:xfrm>
            <a:off x="6389382" y="4758132"/>
            <a:ext cx="6190634" cy="400110"/>
          </a:xfrm>
          <a:prstGeom prst="rect">
            <a:avLst/>
          </a:prstGeom>
          <a:noFill/>
        </p:spPr>
        <p:txBody>
          <a:bodyPr wrap="square" rtlCol="0">
            <a:spAutoFit/>
          </a:bodyPr>
          <a:lstStyle/>
          <a:p>
            <a:pPr lvl="0">
              <a:buClrTx/>
              <a:buSzPts val="1400"/>
              <a:defRPr/>
            </a:pPr>
            <a:r>
              <a:rPr lang="en-GB" sz="2000" b="1" kern="1200" dirty="0">
                <a:solidFill>
                  <a:srgbClr val="E55B00"/>
                </a:solidFill>
                <a:latin typeface="Century Gothic" panose="020B0502020202020204" pitchFamily="34" charset="0"/>
              </a:rPr>
              <a:t>Are you</a:t>
            </a:r>
            <a:r>
              <a:rPr lang="en-GB" sz="2000" kern="1200" dirty="0">
                <a:solidFill>
                  <a:srgbClr val="002060"/>
                </a:solidFill>
                <a:latin typeface="Century Gothic" panose="020B0502020202020204" pitchFamily="34" charset="0"/>
              </a:rPr>
              <a:t> </a:t>
            </a:r>
            <a:r>
              <a:rPr lang="en-GB" sz="2000" kern="1200" dirty="0">
                <a:solidFill>
                  <a:schemeClr val="accent5">
                    <a:lumMod val="50000"/>
                  </a:schemeClr>
                </a:solidFill>
                <a:latin typeface="Century Gothic" panose="020B0502020202020204" pitchFamily="34" charset="0"/>
              </a:rPr>
              <a:t>a journalist (m/f)?</a:t>
            </a:r>
          </a:p>
        </p:txBody>
      </p:sp>
      <p:sp>
        <p:nvSpPr>
          <p:cNvPr id="35" name="TextBox 21">
            <a:extLst>
              <a:ext uri="{FF2B5EF4-FFF2-40B4-BE49-F238E27FC236}">
                <a16:creationId xmlns:a16="http://schemas.microsoft.com/office/drawing/2014/main" id="{5B9E8178-A92B-854C-A076-9DD179BAD298}"/>
              </a:ext>
            </a:extLst>
          </p:cNvPr>
          <p:cNvSpPr txBox="1"/>
          <p:nvPr/>
        </p:nvSpPr>
        <p:spPr>
          <a:xfrm>
            <a:off x="6401827" y="5187990"/>
            <a:ext cx="5625279" cy="707886"/>
          </a:xfrm>
          <a:prstGeom prst="rect">
            <a:avLst/>
          </a:prstGeom>
          <a:noFill/>
        </p:spPr>
        <p:txBody>
          <a:bodyPr wrap="square" rtlCol="0">
            <a:spAutoFit/>
          </a:bodyPr>
          <a:lstStyle/>
          <a:p>
            <a:pPr lvl="0">
              <a:buClrTx/>
              <a:buSzPts val="1400"/>
              <a:defRPr/>
            </a:pPr>
            <a:r>
              <a:rPr lang="en-GB" sz="2000" kern="1200" dirty="0">
                <a:solidFill>
                  <a:schemeClr val="accent5">
                    <a:lumMod val="50000"/>
                  </a:schemeClr>
                </a:solidFill>
                <a:latin typeface="Century Gothic" panose="020B0502020202020204" pitchFamily="34" charset="0"/>
              </a:rPr>
              <a:t>You are a shop assistant (m/f) in a clothes shop.</a:t>
            </a:r>
          </a:p>
        </p:txBody>
      </p:sp>
      <p:sp>
        <p:nvSpPr>
          <p:cNvPr id="36" name="TextBox 22">
            <a:extLst>
              <a:ext uri="{FF2B5EF4-FFF2-40B4-BE49-F238E27FC236}">
                <a16:creationId xmlns:a16="http://schemas.microsoft.com/office/drawing/2014/main" id="{43431D11-97A3-DC45-BFD0-1ADFEB64176D}"/>
              </a:ext>
            </a:extLst>
          </p:cNvPr>
          <p:cNvSpPr txBox="1"/>
          <p:nvPr/>
        </p:nvSpPr>
        <p:spPr>
          <a:xfrm>
            <a:off x="6369526" y="3655079"/>
            <a:ext cx="6190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1" i="0" u="none" strike="noStrike" kern="1200" cap="none" spc="0" normalizeH="0" baseline="0" noProof="0" dirty="0">
                <a:ln>
                  <a:noFill/>
                </a:ln>
                <a:solidFill>
                  <a:srgbClr val="E55B00"/>
                </a:solidFill>
                <a:effectLst/>
                <a:uLnTx/>
                <a:uFillTx/>
                <a:latin typeface="Century Gothic" panose="020B0502020202020204" pitchFamily="34" charset="0"/>
                <a:ea typeface="+mn-ea"/>
                <a:cs typeface="+mn-cs"/>
              </a:rPr>
              <a:t>Are 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 hard-working lawyer (f)?</a:t>
            </a:r>
          </a:p>
        </p:txBody>
      </p:sp>
      <p:sp>
        <p:nvSpPr>
          <p:cNvPr id="38" name="CuadroTexto 37">
            <a:extLst>
              <a:ext uri="{FF2B5EF4-FFF2-40B4-BE49-F238E27FC236}">
                <a16:creationId xmlns:a16="http://schemas.microsoft.com/office/drawing/2014/main" id="{DB64DAB8-5D4C-194D-9AB5-F619DC311F49}"/>
              </a:ext>
            </a:extLst>
          </p:cNvPr>
          <p:cNvSpPr txBox="1"/>
          <p:nvPr/>
        </p:nvSpPr>
        <p:spPr>
          <a:xfrm>
            <a:off x="4315198" y="3149344"/>
            <a:ext cx="2568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40" name="CuadroTexto 39">
            <a:extLst>
              <a:ext uri="{FF2B5EF4-FFF2-40B4-BE49-F238E27FC236}">
                <a16:creationId xmlns:a16="http://schemas.microsoft.com/office/drawing/2014/main" id="{92CBDAE4-C336-CE46-AB72-CEF9DD13FBDA}"/>
              </a:ext>
            </a:extLst>
          </p:cNvPr>
          <p:cNvSpPr txBox="1"/>
          <p:nvPr/>
        </p:nvSpPr>
        <p:spPr>
          <a:xfrm>
            <a:off x="4357401" y="4252969"/>
            <a:ext cx="25680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41" name="CuadroTexto 40">
            <a:extLst>
              <a:ext uri="{FF2B5EF4-FFF2-40B4-BE49-F238E27FC236}">
                <a16:creationId xmlns:a16="http://schemas.microsoft.com/office/drawing/2014/main" id="{CE15D134-416C-5E46-A26F-AAC25D857409}"/>
              </a:ext>
            </a:extLst>
          </p:cNvPr>
          <p:cNvSpPr txBox="1"/>
          <p:nvPr/>
        </p:nvSpPr>
        <p:spPr>
          <a:xfrm>
            <a:off x="802099" y="4758131"/>
            <a:ext cx="227658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a:t>
            </a:r>
            <a:r>
              <a:rPr kumimoji="0" lang="x-none"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kumimoji="0" lang="x-none"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2" name="CuadroTexto 41">
            <a:extLst>
              <a:ext uri="{FF2B5EF4-FFF2-40B4-BE49-F238E27FC236}">
                <a16:creationId xmlns:a16="http://schemas.microsoft.com/office/drawing/2014/main" id="{AC805245-F9DD-714E-90EC-D8A7AB2BCF1A}"/>
              </a:ext>
            </a:extLst>
          </p:cNvPr>
          <p:cNvSpPr txBox="1"/>
          <p:nvPr/>
        </p:nvSpPr>
        <p:spPr>
          <a:xfrm>
            <a:off x="6039748" y="5341878"/>
            <a:ext cx="2568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p>
        </p:txBody>
      </p:sp>
      <p:pic>
        <p:nvPicPr>
          <p:cNvPr id="1026" name="Picture 2" descr="Interview Free PNG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27953" y="825152"/>
            <a:ext cx="2455700" cy="176734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11399" y="644269"/>
            <a:ext cx="9901261"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Escucha unas preguntas sobre el trabajo.</a:t>
            </a:r>
            <a:endParaRPr kumimoji="0" lang="en-GB" sz="2200" b="0" i="0" u="none" strike="noStrike" kern="1200" cap="none" spc="0" normalizeH="0" baseline="0" noProof="0" dirty="0">
              <a:ln>
                <a:noFill/>
              </a:ln>
              <a:solidFill>
                <a:schemeClr val="accent5">
                  <a:lumMod val="50000"/>
                </a:schemeClr>
              </a:solidFill>
              <a:effectLst/>
              <a:uLnTx/>
              <a:uFillTx/>
              <a:latin typeface="Tw Cen MT"/>
              <a:ea typeface="+mn-ea"/>
              <a:cs typeface="+mn-cs"/>
            </a:endParaRPr>
          </a:p>
        </p:txBody>
      </p:sp>
      <p:sp>
        <p:nvSpPr>
          <p:cNvPr id="44" name="Rounded Rectangle 11">
            <a:extLst>
              <a:ext uri="{FF2B5EF4-FFF2-40B4-BE49-F238E27FC236}">
                <a16:creationId xmlns:a16="http://schemas.microsoft.com/office/drawing/2014/main" id="{A316DD52-7894-4A75-969C-CA0645DA2978}"/>
              </a:ext>
            </a:extLst>
          </p:cNvPr>
          <p:cNvSpPr/>
          <p:nvPr/>
        </p:nvSpPr>
        <p:spPr>
          <a:xfrm>
            <a:off x="9773588" y="258166"/>
            <a:ext cx="2154556"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Rounded Rectangle 11">
            <a:extLst>
              <a:ext uri="{FF2B5EF4-FFF2-40B4-BE49-F238E27FC236}">
                <a16:creationId xmlns:a16="http://schemas.microsoft.com/office/drawing/2014/main" id="{A316DD52-7894-4A75-969C-CA0645DA2978}"/>
              </a:ext>
            </a:extLst>
          </p:cNvPr>
          <p:cNvSpPr/>
          <p:nvPr/>
        </p:nvSpPr>
        <p:spPr>
          <a:xfrm>
            <a:off x="8175412" y="5892529"/>
            <a:ext cx="3839249"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prstClr val="white"/>
                </a:solidFill>
                <a:effectLst/>
                <a:uLnTx/>
                <a:uFillTx/>
                <a:latin typeface="Century Gothic" panose="020B0502020202020204" pitchFamily="34" charset="0"/>
                <a:ea typeface="+mn-ea"/>
                <a:cs typeface="+mn-cs"/>
              </a:rPr>
              <a:t>trabajador(a) = hard-working</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TextBox 11">
            <a:extLst>
              <a:ext uri="{FF2B5EF4-FFF2-40B4-BE49-F238E27FC236}">
                <a16:creationId xmlns:a16="http://schemas.microsoft.com/office/drawing/2014/main" id="{6E183A5D-0E93-0E4F-9528-22C5B244136B}"/>
              </a:ext>
            </a:extLst>
          </p:cNvPr>
          <p:cNvSpPr txBox="1"/>
          <p:nvPr/>
        </p:nvSpPr>
        <p:spPr>
          <a:xfrm>
            <a:off x="959997" y="4215427"/>
            <a:ext cx="39545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Eres un enfermero muy</a:t>
            </a:r>
            <a:r>
              <a:rPr kumimoji="0" lang="en-GB" sz="2000" b="0" i="0" u="none" strike="noStrike" kern="1200" cap="none" spc="0" normalizeH="0" noProof="0">
                <a:ln>
                  <a:noFill/>
                </a:ln>
                <a:solidFill>
                  <a:schemeClr val="accent5">
                    <a:lumMod val="50000"/>
                  </a:schemeClr>
                </a:solidFill>
                <a:effectLst/>
                <a:uLnTx/>
                <a:uFillTx/>
                <a:latin typeface="Century Gothic" panose="020B0502020202020204" pitchFamily="34" charset="0"/>
                <a:ea typeface="+mn-ea"/>
                <a:cs typeface="+mn-cs"/>
              </a:rPr>
              <a:t> raro</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5" name="TextBox 11">
            <a:extLst>
              <a:ext uri="{FF2B5EF4-FFF2-40B4-BE49-F238E27FC236}">
                <a16:creationId xmlns:a16="http://schemas.microsoft.com/office/drawing/2014/main" id="{6E183A5D-0E93-0E4F-9528-22C5B244136B}"/>
              </a:ext>
            </a:extLst>
          </p:cNvPr>
          <p:cNvSpPr txBox="1"/>
          <p:nvPr/>
        </p:nvSpPr>
        <p:spPr>
          <a:xfrm>
            <a:off x="954558" y="4758132"/>
            <a:ext cx="19696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Eres periodista</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6" name="Rounded Rectangle 11">
            <a:extLst>
              <a:ext uri="{FF2B5EF4-FFF2-40B4-BE49-F238E27FC236}">
                <a16:creationId xmlns:a16="http://schemas.microsoft.com/office/drawing/2014/main" id="{A316DD52-7894-4A75-969C-CA0645DA2978}"/>
              </a:ext>
            </a:extLst>
          </p:cNvPr>
          <p:cNvSpPr/>
          <p:nvPr/>
        </p:nvSpPr>
        <p:spPr>
          <a:xfrm>
            <a:off x="4572000" y="5900478"/>
            <a:ext cx="344362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prstClr val="white"/>
                </a:solidFill>
                <a:effectLst/>
                <a:uLnTx/>
                <a:uFillTx/>
                <a:latin typeface="Century Gothic" panose="020B0502020202020204" pitchFamily="34" charset="0"/>
                <a:ea typeface="+mn-ea"/>
                <a:cs typeface="+mn-cs"/>
              </a:rPr>
              <a:t>la afirmación = statement</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8177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7" grpId="0"/>
      <p:bldP spid="31" grpId="0"/>
      <p:bldP spid="32" grpId="0"/>
      <p:bldP spid="33" grpId="0"/>
      <p:bldP spid="34" grpId="0"/>
      <p:bldP spid="35" grpId="0"/>
      <p:bldP spid="36" grpId="0"/>
      <p:bldP spid="38" grpId="0"/>
      <p:bldP spid="40" grpId="0"/>
      <p:bldP spid="41" grpId="0"/>
      <p:bldP spid="42"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5F00"/>
        </a:solidFill>
        <a:effectLst>
          <a:outerShdw blurRad="50800" dist="38100" dir="5400000" algn="t" rotWithShape="0">
            <a:prstClr val="black">
              <a:alpha val="40000"/>
            </a:prstClr>
          </a:outerShdw>
        </a:effectLst>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12038</TotalTime>
  <Words>9966</Words>
  <Application>Microsoft Office PowerPoint</Application>
  <PresentationFormat>Widescreen</PresentationFormat>
  <Paragraphs>1502</Paragraphs>
  <Slides>43</Slides>
  <Notes>41</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43</vt:i4>
      </vt:variant>
    </vt:vector>
  </HeadingPairs>
  <TitlesOfParts>
    <vt:vector size="55" baseType="lpstr">
      <vt:lpstr>Arial</vt:lpstr>
      <vt:lpstr>Calibri</vt:lpstr>
      <vt:lpstr>Century Gothic</vt:lpstr>
      <vt:lpstr>Ebrima</vt:lpstr>
      <vt:lpstr>Times New Roman</vt:lpstr>
      <vt:lpstr>Tw Cen MT</vt:lpstr>
      <vt:lpstr>Twentieth Century</vt:lpstr>
      <vt:lpstr>Wingdings</vt:lpstr>
      <vt:lpstr>1_Office Theme</vt:lpstr>
      <vt:lpstr>4_Office Theme</vt:lpstr>
      <vt:lpstr>Office Theme</vt:lpstr>
      <vt:lpstr>2_Office Theme</vt:lpstr>
      <vt:lpstr>Comparing jobs in the past and present</vt:lpstr>
      <vt:lpstr>Debes escribir cada palabra en inglés. ¡Atención! Desaparecen rápido. Finalmente, debes decir las palabras de tu lista en español en el mismo orden.</vt:lpstr>
      <vt:lpstr>Vocabulario</vt:lpstr>
      <vt:lpstr>¿Cuál es la palabra en español?</vt:lpstr>
      <vt:lpstr>¿Cómo se dice en español?</vt:lpstr>
      <vt:lpstr>Comparing traits SER in the present and imperfect</vt:lpstr>
      <vt:lpstr>leer</vt:lpstr>
      <vt:lpstr>Comparing traits SER in the present and imperfect</vt:lpstr>
      <vt:lpstr>Hablamos del trabajo</vt:lpstr>
      <vt:lpstr>Comparing traits SER in the present and imperfect</vt:lpstr>
      <vt:lpstr>Los estudiantes de un colegio tienen preguntas sobre el trabajo. Escucha.  ¿La pregunta es en presente o pasado? También elige la letra de la respuesta probable* (A o B).</vt:lpstr>
      <vt:lpstr>Un estudiante y su profesor hablan del trabajo. Lee y completa el texto.</vt:lpstr>
      <vt:lpstr>Lee las frases. ¿Qué significan?</vt:lpstr>
      <vt:lpstr>hablar / escuchar</vt:lpstr>
      <vt:lpstr>Persona A</vt:lpstr>
      <vt:lpstr>Persona B</vt:lpstr>
      <vt:lpstr>Persona A</vt:lpstr>
      <vt:lpstr>Comparing society nowadays and  in the past</vt:lpstr>
      <vt:lpstr>Vocabulario</vt:lpstr>
      <vt:lpstr>Vocabulario</vt:lpstr>
      <vt:lpstr>Vocabulario</vt:lpstr>
      <vt:lpstr>Vocabulario</vt:lpstr>
      <vt:lpstr>Vocabulario</vt:lpstr>
      <vt:lpstr>Vocabulario</vt:lpstr>
      <vt:lpstr>Vocabulario</vt:lpstr>
      <vt:lpstr>Vocabulario</vt:lpstr>
      <vt:lpstr>Talking about what people are like SER in the present tense</vt:lpstr>
      <vt:lpstr>Referring to different genders Gender marking on adjectives</vt:lpstr>
      <vt:lpstr>Lee cada frase y completa la tabla. El verbo, ¿qué significa?  ¿El adjetivo describe una chica, un chico o puede ser chico / chica?</vt:lpstr>
      <vt:lpstr>Describing things Prenominal adjectives</vt:lpstr>
      <vt:lpstr>Describing things Prenominal adjectives</vt:lpstr>
      <vt:lpstr>escuchar</vt:lpstr>
      <vt:lpstr>El pasado de Medellín</vt:lpstr>
      <vt:lpstr>Hablamos sobre el pasado de Medellín en parejas.</vt:lpstr>
      <vt:lpstr>PowerPoint Presentation</vt:lpstr>
      <vt:lpstr>Solución</vt:lpstr>
      <vt:lpstr>Solución</vt:lpstr>
      <vt:lpstr>El Medellín de hoy</vt:lpstr>
      <vt:lpstr>Deberes</vt:lpstr>
      <vt:lpstr>Deberes</vt:lpstr>
      <vt:lpstr>hablar</vt:lpstr>
      <vt:lpstr>Vocabulario</vt:lpstr>
      <vt:lpstr>Persona 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what something is like and what it used to be like</dc:title>
  <dc:subject/>
  <dc:creator>Louise Caruso</dc:creator>
  <cp:keywords/>
  <dc:description/>
  <cp:lastModifiedBy>Nicholas Avery</cp:lastModifiedBy>
  <cp:revision>214</cp:revision>
  <dcterms:created xsi:type="dcterms:W3CDTF">2021-06-23T17:04:36Z</dcterms:created>
  <dcterms:modified xsi:type="dcterms:W3CDTF">2022-03-31T08:02:36Z</dcterms:modified>
  <cp:category/>
</cp:coreProperties>
</file>